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89" r:id="rId2"/>
  </p:sldMasterIdLst>
  <p:notesMasterIdLst>
    <p:notesMasterId r:id="rId70"/>
  </p:notesMasterIdLst>
  <p:handoutMasterIdLst>
    <p:handoutMasterId r:id="rId71"/>
  </p:handoutMasterIdLst>
  <p:sldIdLst>
    <p:sldId id="335" r:id="rId3"/>
    <p:sldId id="738" r:id="rId4"/>
    <p:sldId id="921" r:id="rId5"/>
    <p:sldId id="916" r:id="rId6"/>
    <p:sldId id="1150" r:id="rId7"/>
    <p:sldId id="1235" r:id="rId8"/>
    <p:sldId id="1236" r:id="rId9"/>
    <p:sldId id="1276" r:id="rId10"/>
    <p:sldId id="1277" r:id="rId11"/>
    <p:sldId id="1278" r:id="rId12"/>
    <p:sldId id="1262" r:id="rId13"/>
    <p:sldId id="1263" r:id="rId14"/>
    <p:sldId id="1279" r:id="rId15"/>
    <p:sldId id="1280" r:id="rId16"/>
    <p:sldId id="1285" r:id="rId17"/>
    <p:sldId id="1281" r:id="rId18"/>
    <p:sldId id="1282" r:id="rId19"/>
    <p:sldId id="1287" r:id="rId20"/>
    <p:sldId id="1284" r:id="rId21"/>
    <p:sldId id="1230" r:id="rId22"/>
    <p:sldId id="1176" r:id="rId23"/>
    <p:sldId id="1242" r:id="rId24"/>
    <p:sldId id="1243" r:id="rId25"/>
    <p:sldId id="1244" r:id="rId26"/>
    <p:sldId id="1245" r:id="rId27"/>
    <p:sldId id="1246" r:id="rId28"/>
    <p:sldId id="1247" r:id="rId29"/>
    <p:sldId id="1248" r:id="rId30"/>
    <p:sldId id="1249" r:id="rId31"/>
    <p:sldId id="1250" r:id="rId32"/>
    <p:sldId id="1251" r:id="rId33"/>
    <p:sldId id="1252" r:id="rId34"/>
    <p:sldId id="1253" r:id="rId35"/>
    <p:sldId id="1254" r:id="rId36"/>
    <p:sldId id="1255" r:id="rId37"/>
    <p:sldId id="1256" r:id="rId38"/>
    <p:sldId id="1185" r:id="rId39"/>
    <p:sldId id="1189" r:id="rId40"/>
    <p:sldId id="1259" r:id="rId41"/>
    <p:sldId id="1220" r:id="rId42"/>
    <p:sldId id="1219" r:id="rId43"/>
    <p:sldId id="548" r:id="rId44"/>
    <p:sldId id="1190" r:id="rId45"/>
    <p:sldId id="1261" r:id="rId46"/>
    <p:sldId id="1260" r:id="rId47"/>
    <p:sldId id="1191" r:id="rId48"/>
    <p:sldId id="1192" r:id="rId49"/>
    <p:sldId id="1193" r:id="rId50"/>
    <p:sldId id="1201" r:id="rId51"/>
    <p:sldId id="1164" r:id="rId52"/>
    <p:sldId id="1273" r:id="rId53"/>
    <p:sldId id="1238" r:id="rId54"/>
    <p:sldId id="1239" r:id="rId55"/>
    <p:sldId id="1240" r:id="rId56"/>
    <p:sldId id="1241" r:id="rId57"/>
    <p:sldId id="1265" r:id="rId58"/>
    <p:sldId id="1266" r:id="rId59"/>
    <p:sldId id="1267" r:id="rId60"/>
    <p:sldId id="1264" r:id="rId61"/>
    <p:sldId id="1268" r:id="rId62"/>
    <p:sldId id="1269" r:id="rId63"/>
    <p:sldId id="1270" r:id="rId64"/>
    <p:sldId id="1271" r:id="rId65"/>
    <p:sldId id="1272" r:id="rId66"/>
    <p:sldId id="1274" r:id="rId67"/>
    <p:sldId id="1275" r:id="rId68"/>
    <p:sldId id="1286" r:id="rId69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shkan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9900"/>
    <a:srgbClr val="FF3300"/>
    <a:srgbClr val="000000"/>
    <a:srgbClr val="0000CC"/>
    <a:srgbClr val="FF33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0"/>
  </p:normalViewPr>
  <p:slideViewPr>
    <p:cSldViewPr>
      <p:cViewPr>
        <p:scale>
          <a:sx n="64" d="100"/>
          <a:sy n="64" d="100"/>
        </p:scale>
        <p:origin x="-1305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GB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GB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D37ECE03-7B16-4C3E-A43A-5CED2C11BB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8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ACF454-E8CC-4BF7-B5F9-39F1E0D168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31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4FCF2-C322-40E0-AF42-DFCDE022DBEE}" type="slidenum">
              <a:rPr lang="en-US"/>
              <a:pPr/>
              <a:t>1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D04C-2435-4C55-91D9-7FE211846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7A42-B826-44FD-B1CF-8D409681E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2F60-F5EF-46B4-A3DA-E63C310B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Mikhail Bashkanov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E65AF6-7410-4953-91DD-6AB1A807D1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54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D04C-2435-4C55-91D9-7FE211846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84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23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B92-C1C8-4880-B100-4C006F82E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30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82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4CCB-0F9E-4AFF-A46F-BD515AFFE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94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00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B8ED-7ABB-4B8B-B4D1-0D952E599E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4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7DFB-5891-41B6-8DAB-166458D3E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92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BD6B5-4C06-4AB7-9386-341DA1917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5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7A42-B826-44FD-B1CF-8D409681E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3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2F60-F5EF-46B4-A3DA-E63C310B0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1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B92-C1C8-4880-B100-4C006F82E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4CCB-0F9E-4AFF-A46F-BD515AFFE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B8ED-7ABB-4B8B-B4D1-0D952E599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7DFB-5891-41B6-8DAB-166458D3E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CBD6B5-4C06-4AB7-9386-341DA1917E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0E8719-7D2C-4329-82D5-ED12E2BDD5F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E8719-7D2C-4329-82D5-ED12E2BDD5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4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3" Type="http://schemas.openxmlformats.org/officeDocument/2006/relationships/image" Target="../media/image40.png"/><Relationship Id="rId7" Type="http://schemas.openxmlformats.org/officeDocument/2006/relationships/image" Target="../media/image3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272.png"/><Relationship Id="rId4" Type="http://schemas.openxmlformats.org/officeDocument/2006/relationships/image" Target="../media/image2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3" Type="http://schemas.openxmlformats.org/officeDocument/2006/relationships/image" Target="../media/image40.png"/><Relationship Id="rId7" Type="http://schemas.openxmlformats.org/officeDocument/2006/relationships/image" Target="../media/image3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272.png"/><Relationship Id="rId4" Type="http://schemas.openxmlformats.org/officeDocument/2006/relationships/image" Target="../media/image2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51.PNG"/><Relationship Id="rId7" Type="http://schemas.openxmlformats.org/officeDocument/2006/relationships/image" Target="../media/image39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0.PNG"/><Relationship Id="rId5" Type="http://schemas.openxmlformats.org/officeDocument/2006/relationships/image" Target="../media/image371.png"/><Relationship Id="rId4" Type="http://schemas.openxmlformats.org/officeDocument/2006/relationships/image" Target="../media/image361.PNG"/><Relationship Id="rId9" Type="http://schemas.openxmlformats.org/officeDocument/2006/relationships/image" Target="../media/image4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37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3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7" Type="http://schemas.openxmlformats.org/officeDocument/2006/relationships/image" Target="../media/image5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1.png"/><Relationship Id="rId5" Type="http://schemas.openxmlformats.org/officeDocument/2006/relationships/image" Target="../media/image242.png"/><Relationship Id="rId4" Type="http://schemas.openxmlformats.org/officeDocument/2006/relationships/image" Target="../media/image2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201.png"/><Relationship Id="rId7" Type="http://schemas.openxmlformats.org/officeDocument/2006/relationships/image" Target="../media/image24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1.png"/><Relationship Id="rId5" Type="http://schemas.openxmlformats.org/officeDocument/2006/relationships/image" Target="../media/image62.png"/><Relationship Id="rId4" Type="http://schemas.openxmlformats.org/officeDocument/2006/relationships/image" Target="../media/image5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0.png"/><Relationship Id="rId5" Type="http://schemas.openxmlformats.org/officeDocument/2006/relationships/image" Target="../media/image57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92.png"/><Relationship Id="rId7" Type="http://schemas.openxmlformats.org/officeDocument/2006/relationships/image" Target="../media/image35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0.png"/><Relationship Id="rId5" Type="http://schemas.openxmlformats.org/officeDocument/2006/relationships/image" Target="../media/image67.png"/><Relationship Id="rId4" Type="http://schemas.openxmlformats.org/officeDocument/2006/relationships/image" Target="../media/image93.png"/><Relationship Id="rId9" Type="http://schemas.openxmlformats.org/officeDocument/2006/relationships/image" Target="../media/image3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71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0.png"/><Relationship Id="rId5" Type="http://schemas.openxmlformats.org/officeDocument/2006/relationships/image" Target="../media/image411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4.gif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10.png"/><Relationship Id="rId10" Type="http://schemas.openxmlformats.org/officeDocument/2006/relationships/image" Target="../media/image78.png"/><Relationship Id="rId4" Type="http://schemas.openxmlformats.org/officeDocument/2006/relationships/image" Target="../media/image490.png"/><Relationship Id="rId9" Type="http://schemas.openxmlformats.org/officeDocument/2006/relationships/image" Target="../media/image5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9701v1" TargetMode="External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wmf"/><Relationship Id="rId7" Type="http://schemas.openxmlformats.org/officeDocument/2006/relationships/image" Target="../media/image14.png"/><Relationship Id="rId12" Type="http://schemas.openxmlformats.org/officeDocument/2006/relationships/image" Target="../media/image15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wmf"/><Relationship Id="rId11" Type="http://schemas.openxmlformats.org/officeDocument/2006/relationships/image" Target="../media/image18.png"/><Relationship Id="rId5" Type="http://schemas.openxmlformats.org/officeDocument/2006/relationships/image" Target="../media/image12.wmf"/><Relationship Id="rId10" Type="http://schemas.openxmlformats.org/officeDocument/2006/relationships/image" Target="../media/image17.png"/><Relationship Id="rId4" Type="http://schemas.openxmlformats.org/officeDocument/2006/relationships/image" Target="../media/image11.wmf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90.png"/><Relationship Id="rId5" Type="http://schemas.openxmlformats.org/officeDocument/2006/relationships/image" Target="../media/image980.png"/><Relationship Id="rId4" Type="http://schemas.openxmlformats.org/officeDocument/2006/relationships/image" Target="../media/image97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9701v1" TargetMode="External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9701v1" TargetMode="External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9701v1" TargetMode="External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s://arxiv.org/abs/1706.09701v1" TargetMode="Externa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571.png"/><Relationship Id="rId7" Type="http://schemas.openxmlformats.org/officeDocument/2006/relationships/image" Target="../media/image62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600.png"/><Relationship Id="rId4" Type="http://schemas.openxmlformats.org/officeDocument/2006/relationships/image" Target="../media/image581.png"/><Relationship Id="rId9" Type="http://schemas.openxmlformats.org/officeDocument/2006/relationships/image" Target="../media/image6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80.PNG"/><Relationship Id="rId4" Type="http://schemas.openxmlformats.org/officeDocument/2006/relationships/image" Target="../media/image2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PNG"/><Relationship Id="rId5" Type="http://schemas.openxmlformats.org/officeDocument/2006/relationships/image" Target="../media/image281.png"/><Relationship Id="rId4" Type="http://schemas.openxmlformats.org/officeDocument/2006/relationships/image" Target="../media/image2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0.png"/><Relationship Id="rId4" Type="http://schemas.openxmlformats.org/officeDocument/2006/relationships/image" Target="../media/image32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0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89.wmf"/><Relationship Id="rId7" Type="http://schemas.openxmlformats.org/officeDocument/2006/relationships/image" Target="../media/image50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1.png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0.png"/><Relationship Id="rId7" Type="http://schemas.openxmlformats.org/officeDocument/2006/relationships/image" Target="../media/image16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2.png"/><Relationship Id="rId11" Type="http://schemas.openxmlformats.org/officeDocument/2006/relationships/image" Target="../media/image210.png"/><Relationship Id="rId5" Type="http://schemas.openxmlformats.org/officeDocument/2006/relationships/image" Target="../media/image140.png"/><Relationship Id="rId10" Type="http://schemas.openxmlformats.org/officeDocument/2006/relationships/image" Target="../media/image200.png"/><Relationship Id="rId4" Type="http://schemas.openxmlformats.org/officeDocument/2006/relationships/image" Target="../media/image130.PNG"/><Relationship Id="rId9" Type="http://schemas.openxmlformats.org/officeDocument/2006/relationships/image" Target="../media/image18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3" Type="http://schemas.openxmlformats.org/officeDocument/2006/relationships/image" Target="../media/image95.wmf"/><Relationship Id="rId7" Type="http://schemas.openxmlformats.org/officeDocument/2006/relationships/image" Target="../media/image780.png"/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1.png"/><Relationship Id="rId11" Type="http://schemas.openxmlformats.org/officeDocument/2006/relationships/image" Target="../media/image840.png"/><Relationship Id="rId5" Type="http://schemas.openxmlformats.org/officeDocument/2006/relationships/image" Target="../media/image97.wmf"/><Relationship Id="rId10" Type="http://schemas.openxmlformats.org/officeDocument/2006/relationships/image" Target="../media/image830.PNG"/><Relationship Id="rId4" Type="http://schemas.openxmlformats.org/officeDocument/2006/relationships/image" Target="../media/image96.wmf"/><Relationship Id="rId9" Type="http://schemas.openxmlformats.org/officeDocument/2006/relationships/image" Target="../media/image82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99.wmf"/><Relationship Id="rId7" Type="http://schemas.openxmlformats.org/officeDocument/2006/relationships/image" Target="../media/image570.png"/><Relationship Id="rId2" Type="http://schemas.openxmlformats.org/officeDocument/2006/relationships/image" Target="../media/image9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1.PNG"/><Relationship Id="rId5" Type="http://schemas.openxmlformats.org/officeDocument/2006/relationships/image" Target="../media/image940.png"/><Relationship Id="rId4" Type="http://schemas.openxmlformats.org/officeDocument/2006/relationships/image" Target="../media/image93.png"/><Relationship Id="rId9" Type="http://schemas.openxmlformats.org/officeDocument/2006/relationships/image" Target="../media/image96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hyperlink" Target="https://arxiv.org/abs/1706.09701v1" TargetMode="Externa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74" name="Text Box 26"/>
          <p:cNvSpPr txBox="1">
            <a:spLocks noChangeArrowheads="1"/>
          </p:cNvSpPr>
          <p:nvPr/>
        </p:nvSpPr>
        <p:spPr bwMode="auto">
          <a:xfrm>
            <a:off x="3779838" y="6308725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Mikhail </a:t>
            </a:r>
            <a:r>
              <a:rPr lang="en-US" dirty="0" err="1"/>
              <a:t>Bashkanov</a:t>
            </a:r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65" y="4977172"/>
            <a:ext cx="1962060" cy="18808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7911"/>
            <a:ext cx="2505118" cy="252236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2708920"/>
            <a:ext cx="8784976" cy="18288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de-DE" dirty="0">
                <a:effectLst/>
              </a:rPr>
              <a:t>Dibaryon </a:t>
            </a:r>
            <a:r>
              <a:rPr lang="de-DE" dirty="0" err="1" smtClean="0">
                <a:effectLst/>
              </a:rPr>
              <a:t>production</a:t>
            </a:r>
            <a:r>
              <a:rPr lang="de-DE" dirty="0">
                <a:effectLst/>
              </a:rPr>
              <a:t/>
            </a:r>
            <a:br>
              <a:rPr lang="de-DE" dirty="0">
                <a:effectLst/>
              </a:rPr>
            </a:b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structure</a:t>
            </a:r>
            <a:endParaRPr lang="ru-RU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12648" y="118872"/>
            <a:ext cx="8229600" cy="82296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</a:rPr>
              <a:t>Deltaron</a:t>
            </a:r>
            <a:r>
              <a:rPr lang="en-US" sz="4800" dirty="0" smtClean="0">
                <a:solidFill>
                  <a:schemeClr val="bg1"/>
                </a:solidFill>
              </a:rPr>
              <a:t>: the width quest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846745" cy="532859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66267" y="2435815"/>
                <a:ext cx="29619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2∗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</m:t>
                    </m:r>
                    <m:r>
                      <a:rPr lang="en-US" sz="2800" b="0" i="1" smtClean="0">
                        <a:latin typeface="Cambria Math"/>
                      </a:rPr>
                      <m:t>(1232)</m:t>
                    </m:r>
                  </m:oMath>
                </a14:m>
                <a:r>
                  <a:rPr lang="en-US" sz="2800" dirty="0" smtClean="0"/>
                  <a:t> width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67" y="2435815"/>
                <a:ext cx="2961901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r="-2881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V="1">
            <a:off x="6084168" y="3607654"/>
            <a:ext cx="0" cy="22696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784469" y="3607654"/>
            <a:ext cx="4299699" cy="623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2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2648" y="118872"/>
            <a:ext cx="8229600" cy="82296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</a:rPr>
              <a:t>Deltaron</a:t>
            </a:r>
            <a:r>
              <a:rPr lang="en-US" sz="4800" dirty="0" smtClean="0">
                <a:solidFill>
                  <a:schemeClr val="bg1"/>
                </a:solidFill>
              </a:rPr>
              <a:t>: the width quest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846745" cy="532859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66267" y="2435815"/>
                <a:ext cx="29619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2∗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</m:t>
                    </m:r>
                    <m:r>
                      <a:rPr lang="en-US" sz="2800" b="0" i="1" smtClean="0">
                        <a:latin typeface="Cambria Math"/>
                      </a:rPr>
                      <m:t>(1232)</m:t>
                    </m:r>
                  </m:oMath>
                </a14:m>
                <a:r>
                  <a:rPr lang="en-US" sz="2800" dirty="0" smtClean="0"/>
                  <a:t> width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67" y="2435815"/>
                <a:ext cx="2961901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r="-2881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V="1">
            <a:off x="6084168" y="3607654"/>
            <a:ext cx="0" cy="22696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784469" y="3607654"/>
            <a:ext cx="4299699" cy="623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076056" y="4267037"/>
            <a:ext cx="0" cy="1610235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784470" y="4267037"/>
            <a:ext cx="3291586" cy="31173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782803" y="5157192"/>
            <a:ext cx="5885541" cy="31173"/>
          </a:xfrm>
          <a:prstGeom prst="straightConnector1">
            <a:avLst/>
          </a:prstGeom>
          <a:ln w="38100" cmpd="dbl">
            <a:solidFill>
              <a:srgbClr val="FF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6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612648" y="118872"/>
            <a:ext cx="8229600" cy="82296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</a:rPr>
              <a:t>Deltaron</a:t>
            </a:r>
            <a:r>
              <a:rPr lang="en-US" sz="4800" dirty="0" smtClean="0">
                <a:solidFill>
                  <a:schemeClr val="bg1"/>
                </a:solidFill>
              </a:rPr>
              <a:t>: the width quest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5207" y="1271840"/>
                <a:ext cx="3565207" cy="1365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Δ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𝑑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Δ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207" y="1271840"/>
                <a:ext cx="3565207" cy="13653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1031" y="2856016"/>
                <a:ext cx="368562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The mass of the bound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in the </a:t>
                </a:r>
                <a:r>
                  <a:rPr lang="en-US" sz="2400" dirty="0" err="1" smtClean="0"/>
                  <a:t>Deltaron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1" y="2856016"/>
                <a:ext cx="3685624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247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47535" y="2856016"/>
                <a:ext cx="41665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sz="2400" dirty="0" smtClean="0"/>
                  <a:t> momentum in the </a:t>
                </a:r>
                <a:r>
                  <a:rPr lang="en-US" sz="2400" dirty="0" err="1" smtClean="0"/>
                  <a:t>Deltaron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35" y="2856016"/>
                <a:ext cx="4166525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9333" r="-1608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 стрелкой 14"/>
          <p:cNvCxnSpPr/>
          <p:nvPr/>
        </p:nvCxnSpPr>
        <p:spPr>
          <a:xfrm flipV="1">
            <a:off x="1551191" y="2351960"/>
            <a:ext cx="402652" cy="60212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5007575" y="2279952"/>
            <a:ext cx="936104" cy="67413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6165" y="3687013"/>
                <a:ext cx="1848518" cy="8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Δ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65" y="3687013"/>
                <a:ext cx="1848518" cy="8961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05350" y="3976259"/>
                <a:ext cx="20701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Δ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350" y="3976259"/>
                <a:ext cx="207018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9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0205" y="4690529"/>
                <a:ext cx="60424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Δ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/>
                  <a:t> only if the size of the </a:t>
                </a:r>
                <a:r>
                  <a:rPr lang="en-US" sz="2400" dirty="0" err="1" smtClean="0"/>
                  <a:t>Deltaron</a:t>
                </a:r>
                <a:r>
                  <a:rPr lang="en-US" sz="2400" dirty="0" smtClean="0"/>
                  <a:t> is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 ∞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5" y="4690529"/>
                <a:ext cx="6042423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6308" y="5388024"/>
                <a:ext cx="54555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 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R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=0.9</m:t>
                    </m:r>
                    <m:r>
                      <a:rPr lang="en-US" sz="2400" b="0" i="1" smtClean="0">
                        <a:latin typeface="Cambria Math"/>
                      </a:rPr>
                      <m:t>𝑓𝑚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Γ</m:t>
                        </m:r>
                      </m:e>
                      <m:sub>
                        <m:sSup>
                          <m:sSup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=2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Δ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=70 </m:t>
                    </m:r>
                    <m:r>
                      <a:rPr lang="en-US" sz="2400" b="0" i="1" dirty="0" smtClean="0">
                        <a:latin typeface="Cambria Math"/>
                      </a:rPr>
                      <m:t>𝑀𝑒𝑉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08" y="5388024"/>
                <a:ext cx="5455596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83568" y="6194921"/>
            <a:ext cx="7026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see A. Gal, </a:t>
            </a:r>
            <a:r>
              <a:rPr lang="de-DE" sz="2400" dirty="0" err="1"/>
              <a:t>Phys.Lett</a:t>
            </a:r>
            <a:r>
              <a:rPr lang="de-DE" sz="2400" dirty="0"/>
              <a:t>. B769 (2017) </a:t>
            </a:r>
            <a:r>
              <a:rPr lang="de-DE" sz="2400" dirty="0" smtClean="0"/>
              <a:t>436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details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17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8872"/>
            <a:ext cx="8229600" cy="82296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Fluffy vs compact molecules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311045" y="2537552"/>
            <a:ext cx="809798" cy="575383"/>
          </a:xfrm>
          <a:prstGeom prst="ellipse">
            <a:avLst/>
          </a:prstGeom>
          <a:solidFill>
            <a:srgbClr val="FF0000"/>
          </a:solidFill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139952" y="2562443"/>
            <a:ext cx="845197" cy="575383"/>
          </a:xfrm>
          <a:prstGeom prst="ellipse">
            <a:avLst/>
          </a:prstGeom>
          <a:solidFill>
            <a:srgbClr val="0000FF"/>
          </a:solidFill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07504" y="2035955"/>
            <a:ext cx="5184576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107494" y="5191607"/>
            <a:ext cx="809798" cy="575383"/>
          </a:xfrm>
          <a:prstGeom prst="ellipse">
            <a:avLst/>
          </a:prstGeom>
          <a:solidFill>
            <a:srgbClr val="FF0000"/>
          </a:solidFill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295636" y="5191606"/>
            <a:ext cx="845197" cy="575383"/>
          </a:xfrm>
          <a:prstGeom prst="ellipse">
            <a:avLst/>
          </a:prstGeom>
          <a:solidFill>
            <a:srgbClr val="0000FF">
              <a:alpha val="48000"/>
            </a:srgbClr>
          </a:solidFill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917543" y="4834025"/>
            <a:ext cx="1386205" cy="1224137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364088" y="220486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life due to small </a:t>
            </a:r>
            <a:br>
              <a:rPr lang="en-US" dirty="0" smtClean="0"/>
            </a:br>
            <a:r>
              <a:rPr lang="en-US" dirty="0" smtClean="0"/>
              <a:t>Wave Function overlap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779912" y="515613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life due to large Wave Function overlap</a:t>
            </a:r>
          </a:p>
          <a:p>
            <a:r>
              <a:rPr lang="en-US" dirty="0" smtClean="0"/>
              <a:t>High Fermi momentum </a:t>
            </a:r>
            <a:r>
              <a:rPr lang="en-US" dirty="0" smtClean="0">
                <a:sym typeface="Symbol"/>
              </a:rPr>
              <a:t> small Phase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62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790" y="118872"/>
            <a:ext cx="7076857" cy="82296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D</a:t>
            </a:r>
            <a:r>
              <a:rPr lang="en-US" sz="4800" dirty="0" smtClean="0">
                <a:solidFill>
                  <a:schemeClr val="bg1"/>
                </a:solidFill>
              </a:rPr>
              <a:t>euteron vs </a:t>
            </a:r>
            <a:r>
              <a:rPr lang="en-US" sz="4800" dirty="0" err="1" smtClean="0">
                <a:solidFill>
                  <a:schemeClr val="bg1"/>
                </a:solidFill>
              </a:rPr>
              <a:t>Deltaron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901432" y="2105504"/>
            <a:ext cx="809798" cy="575383"/>
          </a:xfrm>
          <a:prstGeom prst="ellipse">
            <a:avLst/>
          </a:prstGeom>
          <a:solidFill>
            <a:srgbClr val="FF0000"/>
          </a:solidFill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730339" y="2130395"/>
            <a:ext cx="845197" cy="575383"/>
          </a:xfrm>
          <a:prstGeom prst="ellipse">
            <a:avLst/>
          </a:prstGeom>
          <a:solidFill>
            <a:srgbClr val="0000FF"/>
          </a:solidFill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97891" y="1603907"/>
            <a:ext cx="5184576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242599" y="2249521"/>
            <a:ext cx="809798" cy="575383"/>
          </a:xfrm>
          <a:prstGeom prst="ellipse">
            <a:avLst/>
          </a:prstGeom>
          <a:solidFill>
            <a:srgbClr val="FF0000"/>
          </a:solidFill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430741" y="2249520"/>
            <a:ext cx="845197" cy="575383"/>
          </a:xfrm>
          <a:prstGeom prst="ellipse">
            <a:avLst/>
          </a:prstGeom>
          <a:solidFill>
            <a:srgbClr val="0000FF">
              <a:alpha val="48000"/>
            </a:srgbClr>
          </a:solidFill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052648" y="1891939"/>
            <a:ext cx="1386205" cy="1224137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92842" y="3501008"/>
                <a:ext cx="6786805" cy="249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size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~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𝐷𝑒𝑙𝑡𝑎𝑟𝑜𝑛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𝐷𝑒𝑢𝑡𝑒𝑟𝑜𝑛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𝐷𝑒𝑢𝑡𝑒𝑟𝑜𝑛</m:t>
                                </m:r>
                              </m:sub>
                            </m:sSub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  <a:ea typeface="Cambria Math"/>
                                  </a:rPr>
                                  <m:t>Δ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sub>
                            </m:sSub>
                          </m:e>
                        </m:rad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~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US" sz="2400" b="0" dirty="0" smtClean="0"/>
              </a:p>
              <a:p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𝑑𝑒𝑢𝑡𝑒𝑟𝑜𝑛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~2.2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𝑓𝑚</m:t>
                    </m:r>
                  </m:oMath>
                </a14:m>
                <a:r>
                  <a:rPr lang="en-US" sz="2400" b="0" dirty="0" smtClean="0"/>
                  <a:t> </a:t>
                </a:r>
                <a:r>
                  <a:rPr lang="en-US" sz="2400" b="0" dirty="0" smtClean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ΔΔ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𝑓𝑚</m:t>
                    </m:r>
                  </m:oMath>
                </a14:m>
                <a:r>
                  <a:rPr lang="en-US" sz="2400" b="0" dirty="0" smtClean="0"/>
                  <a:t/>
                </a:r>
                <a:br>
                  <a:rPr lang="en-US" sz="2400" b="0" dirty="0" smtClean="0"/>
                </a:br>
                <a:endParaRPr lang="en-US" sz="2400" b="0" dirty="0" smtClean="0"/>
              </a:p>
              <a:p>
                <a:pPr algn="ctr"/>
                <a:r>
                  <a:rPr lang="en-US" sz="2400" dirty="0" smtClean="0"/>
                  <a:t>Nearly complete overlap</a:t>
                </a:r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842" y="3501008"/>
                <a:ext cx="6786805" cy="2498313"/>
              </a:xfrm>
              <a:prstGeom prst="rect">
                <a:avLst/>
              </a:prstGeom>
              <a:blipFill rotWithShape="1">
                <a:blip r:embed="rId2"/>
                <a:stretch>
                  <a:fillRect l="-1346" b="-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012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685899" y="118872"/>
                <a:ext cx="6270477" cy="822960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800" dirty="0" smtClean="0">
                    <a:solidFill>
                      <a:schemeClr val="bg1"/>
                    </a:solidFill>
                  </a:rPr>
                  <a:t>size and width</a:t>
                </a:r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85899" y="118872"/>
                <a:ext cx="6270477" cy="822960"/>
              </a:xfrm>
              <a:blipFill rotWithShape="1">
                <a:blip r:embed="rId2"/>
                <a:stretch>
                  <a:fillRect t="-11724" b="-33103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3888432" cy="263698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0848"/>
            <a:ext cx="3396703" cy="337394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1560" y="4915907"/>
            <a:ext cx="3369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A. Gal, </a:t>
            </a:r>
            <a:r>
              <a:rPr lang="de-DE" sz="1600" dirty="0" err="1"/>
              <a:t>Phys.Lett</a:t>
            </a:r>
            <a:r>
              <a:rPr lang="de-DE" sz="1600" dirty="0"/>
              <a:t>. B769 (2017) </a:t>
            </a:r>
            <a:r>
              <a:rPr lang="de-DE" sz="1600" dirty="0" smtClean="0"/>
              <a:t>436</a:t>
            </a:r>
            <a:endParaRPr lang="en-US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5445224"/>
            <a:ext cx="38164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F. </a:t>
            </a:r>
            <a:r>
              <a:rPr lang="en-US" dirty="0" smtClean="0"/>
              <a:t>Huang et al,</a:t>
            </a:r>
            <a:r>
              <a:rPr lang="en-US" dirty="0"/>
              <a:t> 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de-DE" sz="1600" dirty="0" err="1" smtClean="0"/>
              <a:t>Chin.Phys</a:t>
            </a:r>
            <a:r>
              <a:rPr lang="de-DE" sz="1600" dirty="0"/>
              <a:t>. C39 (2015) 7, </a:t>
            </a:r>
            <a:r>
              <a:rPr lang="de-DE" sz="1600" dirty="0" smtClean="0"/>
              <a:t>071001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1646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8872"/>
            <a:ext cx="8229600" cy="82296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Effective degrees of freedom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2517" y="1916832"/>
                <a:ext cx="813690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Fan Wang et </a:t>
                </a:r>
                <a:r>
                  <a:rPr lang="en-US" dirty="0" smtClean="0"/>
                  <a:t>al. </a:t>
                </a:r>
                <a:r>
                  <a:rPr lang="en-US" dirty="0"/>
                  <a:t>1711.01445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When the two clusters are well  separated </a:t>
                </a:r>
                <a:r>
                  <a:rPr lang="en-US" dirty="0"/>
                  <a:t>(s → ∞),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the </a:t>
                </a:r>
                <a:r>
                  <a:rPr lang="en-US" dirty="0"/>
                  <a:t>two physical bases, colorless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ΔΔ</m:t>
                    </m:r>
                  </m:oMath>
                </a14:m>
                <a:r>
                  <a:rPr lang="en-US" dirty="0" smtClean="0"/>
                  <a:t> and </a:t>
                </a:r>
                <a:r>
                  <a:rPr lang="en-US" dirty="0"/>
                  <a:t>hidden color CC, are orthogonal.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When the </a:t>
                </a:r>
                <a:r>
                  <a:rPr lang="en-US" dirty="0"/>
                  <a:t>two clusters are merged into one cluster (s → 0),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the two </a:t>
                </a:r>
                <a:r>
                  <a:rPr lang="en-US" dirty="0"/>
                  <a:t>physical bases are the same.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17" y="1916832"/>
                <a:ext cx="8136904" cy="2031325"/>
              </a:xfrm>
              <a:prstGeom prst="rect">
                <a:avLst/>
              </a:prstGeom>
              <a:blipFill rotWithShape="1">
                <a:blip r:embed="rId2"/>
                <a:stretch>
                  <a:fillRect l="-675" t="-1497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4035991"/>
            <a:ext cx="3096344" cy="2571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4168" y="486916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6q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94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116631"/>
                <a:ext cx="8229600" cy="822960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Autofit/>
              </a:bodyPr>
              <a:lstStyle/>
              <a:p>
                <a:pPr algn="ctr"/>
                <a:r>
                  <a:rPr lang="en-US" sz="4800" b="0" dirty="0" smtClean="0">
                    <a:solidFill>
                      <a:schemeClr val="bg1"/>
                    </a:solidFill>
                  </a:rPr>
                  <a:t>Possible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800" dirty="0" smtClean="0">
                    <a:solidFill>
                      <a:schemeClr val="bg1"/>
                    </a:solidFill>
                  </a:rPr>
                  <a:t>internal structure</a:t>
                </a:r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116631"/>
                <a:ext cx="8229600" cy="822960"/>
              </a:xfrm>
              <a:blipFill rotWithShape="1">
                <a:blip r:embed="rId2"/>
                <a:stretch>
                  <a:fillRect t="-11724" b="-33793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48010" y="963096"/>
                <a:ext cx="42707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ΔΔ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Threshold (2464 MeV)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010" y="963096"/>
                <a:ext cx="4270721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157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254332" y="2295646"/>
            <a:ext cx="8568952" cy="72008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292080" y="1486316"/>
            <a:ext cx="1152128" cy="8453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99592" y="4157861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643294" y="2347759"/>
            <a:ext cx="14000" cy="1810102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5" idx="3"/>
          </p:cNvCxnSpPr>
          <p:nvPr/>
        </p:nvCxnSpPr>
        <p:spPr>
          <a:xfrm flipV="1">
            <a:off x="1535152" y="4264329"/>
            <a:ext cx="108142" cy="4023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620" y="319704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 MeV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51440" y="4435815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d*(2380)</a:t>
            </a:r>
            <a:endParaRPr lang="ru-RU" sz="2400" b="1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249556" y="4516327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249556" y="2032081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1907704" y="2032081"/>
            <a:ext cx="341852" cy="2125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907704" y="4157861"/>
            <a:ext cx="341852" cy="358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72381" y="3974150"/>
                <a:ext cx="228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𝟔</m:t>
                      </m:r>
                      <m:r>
                        <a:rPr lang="en-US" sz="2400" b="1" i="1" smtClean="0">
                          <a:latin typeface="Cambria Math"/>
                        </a:rPr>
                        <m:t>𝒒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0" smtClean="0">
                          <a:latin typeface="Cambria Math"/>
                        </a:rPr>
                        <m:t>𝚫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𝚫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𝑺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𝒘𝒂𝒗𝒆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381" y="3974150"/>
                <a:ext cx="228793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46995" y="1469028"/>
                <a:ext cx="15916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𝚫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𝚫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𝑫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𝒘𝒂𝒗𝒆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995" y="1469028"/>
                <a:ext cx="1591653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548328" y="4337094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compact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348771" y="1801248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fluffy</a:t>
            </a:r>
            <a:endParaRPr lang="ru-RU" sz="2400" b="1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63534" y="4909725"/>
            <a:ext cx="8568952" cy="72008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1469" y="6246022"/>
                <a:ext cx="44953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NΔ</m:t>
                    </m:r>
                    <m:r>
                      <a:rPr lang="en-US" sz="2800" b="0" i="1" smtClean="0">
                        <a:latin typeface="Cambria Math"/>
                      </a:rPr>
                      <m:t>𝜋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Threshold (2311 MeV)</a:t>
                </a:r>
                <a:endParaRPr lang="ru-RU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9" y="6246022"/>
                <a:ext cx="4495398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765" r="-1493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 стрелкой 39"/>
          <p:cNvCxnSpPr/>
          <p:nvPr/>
        </p:nvCxnSpPr>
        <p:spPr>
          <a:xfrm flipV="1">
            <a:off x="2339752" y="5085184"/>
            <a:ext cx="279465" cy="12799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546836" y="4190807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7290538" y="2380705"/>
            <a:ext cx="14000" cy="1810102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718864" y="3229992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 MeV</a:t>
            </a:r>
            <a:endParaRPr lang="ru-RU" sz="2400" b="1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919625" y="5035161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815172" y="3450962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7554948" y="3450962"/>
            <a:ext cx="301711" cy="739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554948" y="4190807"/>
            <a:ext cx="364677" cy="820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97205" y="5203543"/>
                <a:ext cx="8931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𝐍</m:t>
                      </m:r>
                      <m:r>
                        <a:rPr lang="en-US" sz="2400" b="1" i="0" smtClean="0">
                          <a:latin typeface="Cambria Math"/>
                        </a:rPr>
                        <m:t>𝚫</m:t>
                      </m:r>
                      <m:r>
                        <a:rPr lang="en-US" sz="2400" b="1" i="1" smtClean="0"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205" y="5203543"/>
                <a:ext cx="89319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504508" y="2864138"/>
                <a:ext cx="15515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𝚫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𝚫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𝑺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𝒘𝒂𝒗𝒆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508" y="2864138"/>
                <a:ext cx="1551579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7605049" y="2558949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compact</a:t>
            </a:r>
            <a:endParaRPr lang="ru-RU" sz="2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856659" y="5141779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fluffy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4103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116631"/>
                <a:ext cx="8229600" cy="822960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in-medium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116631"/>
                <a:ext cx="8229600" cy="822960"/>
              </a:xfrm>
              <a:blipFill rotWithShape="1">
                <a:blip r:embed="rId2"/>
                <a:stretch>
                  <a:fillRect t="-6897" b="-26207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48010" y="963096"/>
                <a:ext cx="42707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ΔΔ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Threshold (2464 MeV)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010" y="963096"/>
                <a:ext cx="4270721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157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254332" y="2295646"/>
            <a:ext cx="8568952" cy="72008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292080" y="1486316"/>
            <a:ext cx="1152128" cy="8453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99592" y="4157861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643294" y="2347759"/>
            <a:ext cx="14000" cy="1810102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5" idx="3"/>
          </p:cNvCxnSpPr>
          <p:nvPr/>
        </p:nvCxnSpPr>
        <p:spPr>
          <a:xfrm flipV="1">
            <a:off x="1535152" y="4264329"/>
            <a:ext cx="108142" cy="4023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620" y="319704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 MeV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51440" y="4435815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d*(2380)</a:t>
            </a:r>
            <a:endParaRPr lang="ru-RU" sz="2400" b="1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249556" y="4516327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249556" y="2032081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1907704" y="2032081"/>
            <a:ext cx="341852" cy="2125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907704" y="4157861"/>
            <a:ext cx="341852" cy="358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72381" y="3974150"/>
                <a:ext cx="228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𝟔</m:t>
                      </m:r>
                      <m:r>
                        <a:rPr lang="en-US" sz="2400" b="1" i="1" smtClean="0">
                          <a:latin typeface="Cambria Math"/>
                        </a:rPr>
                        <m:t>𝒒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0" smtClean="0">
                          <a:latin typeface="Cambria Math"/>
                        </a:rPr>
                        <m:t>𝚫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𝚫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𝑺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𝒘𝒂𝒗𝒆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381" y="3974150"/>
                <a:ext cx="228793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46995" y="1469028"/>
                <a:ext cx="15916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𝚫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𝚫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𝑫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𝒘𝒂𝒗𝒆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995" y="1469028"/>
                <a:ext cx="1591653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548328" y="4337094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compact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348771" y="1801248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fluffy</a:t>
            </a:r>
            <a:endParaRPr lang="ru-RU" sz="2400" b="1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63534" y="4909725"/>
            <a:ext cx="8568952" cy="72008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1469" y="6246022"/>
                <a:ext cx="44953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NΔ</m:t>
                    </m:r>
                    <m:r>
                      <a:rPr lang="en-US" sz="2800" b="0" i="1" smtClean="0">
                        <a:latin typeface="Cambria Math"/>
                      </a:rPr>
                      <m:t>𝜋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Threshold (2311 MeV)</a:t>
                </a:r>
                <a:endParaRPr lang="ru-RU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9" y="6246022"/>
                <a:ext cx="4495398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765" r="-1493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 стрелкой 39"/>
          <p:cNvCxnSpPr/>
          <p:nvPr/>
        </p:nvCxnSpPr>
        <p:spPr>
          <a:xfrm flipV="1">
            <a:off x="2339752" y="5085184"/>
            <a:ext cx="279465" cy="12799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546836" y="4190807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7290538" y="2380705"/>
            <a:ext cx="14000" cy="1810102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718864" y="3229992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 MeV</a:t>
            </a:r>
            <a:endParaRPr lang="ru-RU" sz="2400" b="1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919625" y="5035161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815172" y="3450962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7554948" y="3450962"/>
            <a:ext cx="301711" cy="739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554948" y="4190807"/>
            <a:ext cx="364677" cy="820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97205" y="5203543"/>
                <a:ext cx="8931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𝐍</m:t>
                      </m:r>
                      <m:r>
                        <a:rPr lang="en-US" sz="2400" b="1" i="0" smtClean="0">
                          <a:latin typeface="Cambria Math"/>
                        </a:rPr>
                        <m:t>𝚫</m:t>
                      </m:r>
                      <m:r>
                        <a:rPr lang="en-US" sz="2400" b="1" i="1" smtClean="0"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205" y="5203543"/>
                <a:ext cx="89319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504508" y="2864138"/>
                <a:ext cx="15515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𝚫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𝚫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𝑺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𝒘𝒂𝒗𝒆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508" y="2864138"/>
                <a:ext cx="1551579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7605049" y="2558949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compact</a:t>
            </a:r>
            <a:endParaRPr lang="ru-RU" sz="2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856659" y="5141779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fluffy</a:t>
            </a:r>
            <a:endParaRPr lang="ru-RU" sz="2400" b="1" dirty="0"/>
          </a:p>
        </p:txBody>
      </p:sp>
      <p:sp>
        <p:nvSpPr>
          <p:cNvPr id="35" name="Умножение 34"/>
          <p:cNvSpPr/>
          <p:nvPr/>
        </p:nvSpPr>
        <p:spPr>
          <a:xfrm>
            <a:off x="1835696" y="980728"/>
            <a:ext cx="2002952" cy="2305028"/>
          </a:xfrm>
          <a:prstGeom prst="mathMultiply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Умножение 40"/>
          <p:cNvSpPr/>
          <p:nvPr/>
        </p:nvSpPr>
        <p:spPr>
          <a:xfrm>
            <a:off x="7141048" y="3989265"/>
            <a:ext cx="2002952" cy="2305028"/>
          </a:xfrm>
          <a:prstGeom prst="mathMultiply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85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118872"/>
                <a:ext cx="8229600" cy="822960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</a:rPr>
                  <a:t>Possible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</a:rPr>
                      <m:t>𝑁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bg1"/>
                        </a:solidFill>
                        <a:latin typeface="Cambria Math"/>
                      </a:rPr>
                      <m:t>Δ</m:t>
                    </m:r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configuration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118872"/>
                <a:ext cx="8229600" cy="822960"/>
              </a:xfrm>
              <a:blipFill rotWithShape="1">
                <a:blip r:embed="rId2"/>
                <a:stretch>
                  <a:fillRect t="-6897" b="-25517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31" name="Группа 30"/>
          <p:cNvGrpSpPr/>
          <p:nvPr/>
        </p:nvGrpSpPr>
        <p:grpSpPr>
          <a:xfrm>
            <a:off x="1145063" y="2395740"/>
            <a:ext cx="197288" cy="427747"/>
            <a:chOff x="5176362" y="3719872"/>
            <a:chExt cx="197288" cy="427747"/>
          </a:xfrm>
        </p:grpSpPr>
        <p:sp>
          <p:nvSpPr>
            <p:cNvPr id="32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 rot="10800000">
            <a:off x="1353501" y="2444310"/>
            <a:ext cx="197288" cy="427747"/>
            <a:chOff x="5400043" y="3717058"/>
            <a:chExt cx="197288" cy="427747"/>
          </a:xfrm>
        </p:grpSpPr>
        <p:sp>
          <p:nvSpPr>
            <p:cNvPr id="35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568250" y="2384813"/>
            <a:ext cx="197288" cy="427747"/>
            <a:chOff x="6025788" y="3476840"/>
            <a:chExt cx="197288" cy="427747"/>
          </a:xfrm>
        </p:grpSpPr>
        <p:sp>
          <p:nvSpPr>
            <p:cNvPr id="38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Овал 48"/>
          <p:cNvSpPr/>
          <p:nvPr/>
        </p:nvSpPr>
        <p:spPr>
          <a:xfrm>
            <a:off x="1073863" y="2316494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073863" y="2128427"/>
            <a:ext cx="1744868" cy="936104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829055" y="2428138"/>
            <a:ext cx="409862" cy="384422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2845185" y="2360507"/>
            <a:ext cx="197288" cy="427747"/>
            <a:chOff x="5176362" y="3719872"/>
            <a:chExt cx="197288" cy="427747"/>
          </a:xfrm>
        </p:grpSpPr>
        <p:sp>
          <p:nvSpPr>
            <p:cNvPr id="54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Line 13"/>
          <p:cNvSpPr>
            <a:spLocks noChangeShapeType="1"/>
          </p:cNvSpPr>
          <p:nvPr/>
        </p:nvSpPr>
        <p:spPr bwMode="auto">
          <a:xfrm rot="10800000" flipV="1">
            <a:off x="3132631" y="2450700"/>
            <a:ext cx="0" cy="42774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 rot="10800000">
            <a:off x="3033986" y="2516659"/>
            <a:ext cx="197288" cy="21387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Овал 57"/>
          <p:cNvSpPr/>
          <p:nvPr/>
        </p:nvSpPr>
        <p:spPr>
          <a:xfrm>
            <a:off x="948625" y="1920815"/>
            <a:ext cx="2093848" cy="138870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738627" y="1807741"/>
            <a:ext cx="2545893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0" name="Группа 79"/>
          <p:cNvGrpSpPr/>
          <p:nvPr/>
        </p:nvGrpSpPr>
        <p:grpSpPr>
          <a:xfrm>
            <a:off x="2391520" y="2408105"/>
            <a:ext cx="197288" cy="427747"/>
            <a:chOff x="6197644" y="3478692"/>
            <a:chExt cx="197288" cy="427747"/>
          </a:xfrm>
        </p:grpSpPr>
        <p:sp>
          <p:nvSpPr>
            <p:cNvPr id="81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1967989" y="2400517"/>
            <a:ext cx="197288" cy="427747"/>
            <a:chOff x="5840064" y="4220114"/>
            <a:chExt cx="197288" cy="427747"/>
          </a:xfrm>
        </p:grpSpPr>
        <p:sp>
          <p:nvSpPr>
            <p:cNvPr id="84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2186975" y="2404116"/>
            <a:ext cx="197288" cy="427747"/>
            <a:chOff x="6058653" y="4221088"/>
            <a:chExt cx="197288" cy="427747"/>
          </a:xfrm>
        </p:grpSpPr>
        <p:sp>
          <p:nvSpPr>
            <p:cNvPr id="87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" name="Овал 88"/>
          <p:cNvSpPr/>
          <p:nvPr/>
        </p:nvSpPr>
        <p:spPr>
          <a:xfrm>
            <a:off x="1885638" y="2326700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004048" y="2276622"/>
                <a:ext cx="6815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𝐍</m:t>
                      </m:r>
                      <m:r>
                        <a:rPr lang="en-US" sz="2400" b="1" i="0" smtClean="0">
                          <a:latin typeface="Cambria Math"/>
                        </a:rPr>
                        <m:t>𝚫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276622"/>
                <a:ext cx="68159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516216" y="1922423"/>
                <a:ext cx="9076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𝐍𝐍</m:t>
                      </m:r>
                      <m:r>
                        <a:rPr lang="en-US" sz="2400" b="1" i="1" smtClean="0"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922423"/>
                <a:ext cx="907621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515626" y="2738287"/>
                <a:ext cx="6960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𝐍𝐍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626" y="2738287"/>
                <a:ext cx="69602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Прямая со стрелкой 92"/>
          <p:cNvCxnSpPr>
            <a:endCxn id="91" idx="1"/>
          </p:cNvCxnSpPr>
          <p:nvPr/>
        </p:nvCxnSpPr>
        <p:spPr>
          <a:xfrm flipV="1">
            <a:off x="5545912" y="2153256"/>
            <a:ext cx="970304" cy="3451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5573653" y="2507454"/>
            <a:ext cx="970304" cy="4093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573653" y="2711712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18%</a:t>
            </a:r>
            <a:endParaRPr lang="ru-RU" sz="24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5585282" y="1838470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82%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4624978" y="4362062"/>
                <a:ext cx="8931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𝐍</m:t>
                      </m:r>
                      <m:r>
                        <a:rPr lang="en-US" sz="2400" b="1" i="0" smtClean="0">
                          <a:latin typeface="Cambria Math"/>
                        </a:rPr>
                        <m:t>𝚫</m:t>
                      </m:r>
                      <m:r>
                        <a:rPr lang="en-US" sz="2400" b="1" i="1" smtClean="0"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978" y="4362062"/>
                <a:ext cx="89319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488475" y="4007863"/>
                <a:ext cx="11192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𝐍𝐍</m:t>
                      </m:r>
                      <m:r>
                        <a:rPr lang="en-US" sz="2400" b="1" i="1" smtClean="0">
                          <a:latin typeface="Cambria Math"/>
                        </a:rPr>
                        <m:t>𝝅𝝅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475" y="4007863"/>
                <a:ext cx="1119216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6487885" y="4823727"/>
                <a:ext cx="9076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𝐍𝐍</m:t>
                      </m:r>
                      <m:r>
                        <a:rPr lang="en-US" sz="2400" b="1" i="1" smtClean="0"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885" y="4823727"/>
                <a:ext cx="907621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Прямая со стрелкой 101"/>
          <p:cNvCxnSpPr>
            <a:endCxn id="100" idx="1"/>
          </p:cNvCxnSpPr>
          <p:nvPr/>
        </p:nvCxnSpPr>
        <p:spPr>
          <a:xfrm flipV="1">
            <a:off x="5518171" y="4238696"/>
            <a:ext cx="970304" cy="3451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5545912" y="4592894"/>
            <a:ext cx="970304" cy="4093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545912" y="4797152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18%</a:t>
            </a:r>
            <a:endParaRPr lang="ru-RU" sz="24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5557541" y="3923910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82%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202080" y="5058727"/>
                <a:ext cx="3988656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/>
                                    </a:rPr>
                                    <m:t>𝚿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𝑵</m:t>
                                  </m:r>
                                  <m:r>
                                    <a:rPr lang="en-US" sz="2400" b="1" i="0" smtClean="0">
                                      <a:latin typeface="Cambria Math"/>
                                    </a:rPr>
                                    <m:t>𝚫</m:t>
                                  </m:r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𝝅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𝑩𝒓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𝒅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400" b="1">
                          <a:latin typeface="Cambria Math"/>
                        </a:rPr>
                        <m:t>𝐍𝐍</m:t>
                      </m:r>
                      <m:r>
                        <a:rPr lang="en-US" sz="2400" b="1" i="1">
                          <a:latin typeface="Cambria Math"/>
                        </a:rPr>
                        <m:t>𝝅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80" y="5058727"/>
                <a:ext cx="3988656" cy="470000"/>
              </a:xfrm>
              <a:prstGeom prst="rect">
                <a:avLst/>
              </a:prstGeom>
              <a:blipFill rotWithShape="1">
                <a:blip r:embed="rId9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35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410" name="Picture 2" descr="tot_xs_over16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5"/>
          <a:stretch/>
        </p:blipFill>
        <p:spPr>
          <a:xfrm>
            <a:off x="714888" y="1353015"/>
            <a:ext cx="7956550" cy="50191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877-514C-4520-A4C9-3A8979899645}" type="slidenum">
              <a:rPr lang="en-US"/>
              <a:pPr/>
              <a:t>2</a:t>
            </a:fld>
            <a:endParaRPr lang="en-US"/>
          </a:p>
        </p:txBody>
      </p:sp>
      <p:pic>
        <p:nvPicPr>
          <p:cNvPr id="657411" name="Picture 3" descr="AK-Bo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484313"/>
            <a:ext cx="15128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7412" name="Text Box 4"/>
          <p:cNvSpPr txBox="1">
            <a:spLocks noChangeArrowheads="1"/>
          </p:cNvSpPr>
          <p:nvPr/>
        </p:nvSpPr>
        <p:spPr bwMode="auto">
          <a:xfrm>
            <a:off x="4932363" y="2565400"/>
            <a:ext cx="28023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/>
              <a:t>“d* </a:t>
            </a:r>
            <a:r>
              <a:rPr lang="en-US" sz="2800" b="1" dirty="0"/>
              <a:t>resonance”</a:t>
            </a:r>
          </a:p>
        </p:txBody>
      </p:sp>
      <p:sp>
        <p:nvSpPr>
          <p:cNvPr id="657413" name="Line 5"/>
          <p:cNvSpPr>
            <a:spLocks noChangeShapeType="1"/>
          </p:cNvSpPr>
          <p:nvPr/>
        </p:nvSpPr>
        <p:spPr bwMode="auto">
          <a:xfrm>
            <a:off x="4175125" y="3911524"/>
            <a:ext cx="88554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14" name="Line 6"/>
          <p:cNvSpPr>
            <a:spLocks noChangeShapeType="1"/>
          </p:cNvSpPr>
          <p:nvPr/>
        </p:nvSpPr>
        <p:spPr bwMode="auto">
          <a:xfrm>
            <a:off x="4556638" y="2060848"/>
            <a:ext cx="0" cy="352874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15" name="Text Box 7"/>
          <p:cNvSpPr txBox="1">
            <a:spLocks noChangeArrowheads="1"/>
          </p:cNvSpPr>
          <p:nvPr/>
        </p:nvSpPr>
        <p:spPr bwMode="auto">
          <a:xfrm>
            <a:off x="1908175" y="3500438"/>
            <a:ext cx="158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ym typeface="Symbol" pitchFamily="18" charset="2"/>
              </a:rPr>
              <a:t>70 MeV</a:t>
            </a:r>
          </a:p>
        </p:txBody>
      </p:sp>
      <p:sp>
        <p:nvSpPr>
          <p:cNvPr id="657417" name="Rectangle 9"/>
          <p:cNvSpPr>
            <a:spLocks noChangeArrowheads="1"/>
          </p:cNvSpPr>
          <p:nvPr/>
        </p:nvSpPr>
        <p:spPr bwMode="auto">
          <a:xfrm>
            <a:off x="612648" y="118872"/>
            <a:ext cx="8229600" cy="82296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/>
          <a:extLst/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Total cross section </a:t>
            </a:r>
            <a:r>
              <a:rPr lang="en-US" sz="4400" dirty="0" err="1">
                <a:solidFill>
                  <a:schemeClr val="bg1"/>
                </a:solidFill>
              </a:rPr>
              <a:t>pn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  <a:sym typeface="Symbol" pitchFamily="18" charset="2"/>
              </a:rPr>
              <a:t> d</a:t>
            </a:r>
            <a:r>
              <a:rPr lang="en-US" sz="4400" baseline="30000" dirty="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n-US" sz="4400" dirty="0">
                <a:solidFill>
                  <a:schemeClr val="bg1"/>
                </a:solidFill>
                <a:sym typeface="Symbol" pitchFamily="18" charset="2"/>
              </a:rPr>
              <a:t></a:t>
            </a:r>
            <a:r>
              <a:rPr lang="en-US" sz="4400" baseline="30000" dirty="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n-US" sz="4400" dirty="0">
                <a:solidFill>
                  <a:schemeClr val="bg1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376238" y="6400800"/>
            <a:ext cx="550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P. </a:t>
            </a:r>
            <a:r>
              <a:rPr lang="en-US" dirty="0" err="1"/>
              <a:t>Adlarson</a:t>
            </a:r>
            <a:r>
              <a:rPr lang="en-US" dirty="0"/>
              <a:t> et. al Phys. Rev. </a:t>
            </a:r>
            <a:r>
              <a:rPr lang="en-US" dirty="0" err="1"/>
              <a:t>Lett</a:t>
            </a:r>
            <a:r>
              <a:rPr lang="en-US" dirty="0"/>
              <a:t>. 106:242302, 2011</a:t>
            </a:r>
          </a:p>
        </p:txBody>
      </p:sp>
      <p:sp>
        <p:nvSpPr>
          <p:cNvPr id="657419" name="Text Box 11"/>
          <p:cNvSpPr txBox="1">
            <a:spLocks noChangeArrowheads="1"/>
          </p:cNvSpPr>
          <p:nvPr/>
        </p:nvSpPr>
        <p:spPr bwMode="auto">
          <a:xfrm>
            <a:off x="6876256" y="4519612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ym typeface="Symbol" pitchFamily="18" charset="2"/>
              </a:rPr>
              <a:t></a:t>
            </a:r>
          </a:p>
        </p:txBody>
      </p:sp>
      <p:sp>
        <p:nvSpPr>
          <p:cNvPr id="657420" name="Text Box 12"/>
          <p:cNvSpPr txBox="1">
            <a:spLocks noChangeArrowheads="1"/>
          </p:cNvSpPr>
          <p:nvPr/>
        </p:nvSpPr>
        <p:spPr bwMode="auto">
          <a:xfrm>
            <a:off x="3169735" y="5805264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NN*(1440)</a:t>
            </a:r>
          </a:p>
        </p:txBody>
      </p:sp>
      <p:sp>
        <p:nvSpPr>
          <p:cNvPr id="657421" name="Line 13"/>
          <p:cNvSpPr>
            <a:spLocks noChangeShapeType="1"/>
          </p:cNvSpPr>
          <p:nvPr/>
        </p:nvSpPr>
        <p:spPr bwMode="auto">
          <a:xfrm flipH="1" flipV="1">
            <a:off x="3419871" y="5373216"/>
            <a:ext cx="324247" cy="4320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22" name="Line 14"/>
          <p:cNvSpPr>
            <a:spLocks noChangeShapeType="1"/>
          </p:cNvSpPr>
          <p:nvPr/>
        </p:nvSpPr>
        <p:spPr bwMode="auto">
          <a:xfrm flipH="1">
            <a:off x="6804025" y="4892249"/>
            <a:ext cx="21590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116632"/>
                <a:ext cx="8229600" cy="822960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</a:rPr>
                      <m:t>→</m:t>
                    </m:r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</a:rPr>
                      <m:t>𝑁𝑁</m:t>
                    </m:r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decay in experiment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116632"/>
                <a:ext cx="8229600" cy="822960"/>
              </a:xfrm>
              <a:blipFill rotWithShape="1">
                <a:blip r:embed="rId2"/>
                <a:stretch>
                  <a:fillRect t="-6897" b="-26207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1738" y="2590455"/>
                <a:ext cx="204216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𝑝𝑛</m:t>
                      </m:r>
                      <m:r>
                        <a:rPr lang="en-US" sz="2800" i="1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𝑝𝑝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𝑝𝑛</m:t>
                      </m:r>
                      <m:r>
                        <a:rPr lang="en-US" sz="2800" i="1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38" y="2590455"/>
                <a:ext cx="2042161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8074" y="1222303"/>
                <a:ext cx="204216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r>
                        <a:rPr lang="en-US" sz="2800" i="1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r>
                        <a:rPr lang="en-US" sz="2800" i="1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𝑝𝑝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74" y="1222303"/>
                <a:ext cx="2042161" cy="9541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301416" y="1406969"/>
            <a:ext cx="3332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Pure </a:t>
            </a:r>
            <a:r>
              <a:rPr lang="en-US" sz="2800" dirty="0" err="1" smtClean="0"/>
              <a:t>isovector</a:t>
            </a:r>
            <a:r>
              <a:rPr lang="en-US" sz="2800" dirty="0" smtClean="0"/>
              <a:t> (I=1)</a:t>
            </a:r>
            <a:endParaRPr lang="en-US" sz="24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3424167" y="2590455"/>
            <a:ext cx="40238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Mixed (I=1&amp;</a:t>
            </a:r>
            <a:r>
              <a:rPr lang="en-US" sz="2800" dirty="0"/>
              <a:t> </a:t>
            </a:r>
            <a:r>
              <a:rPr lang="en-US" sz="2800" dirty="0" smtClean="0"/>
              <a:t>I=0)</a:t>
            </a:r>
          </a:p>
          <a:p>
            <a:r>
              <a:rPr lang="en-US" sz="2800" dirty="0" smtClean="0"/>
              <a:t>Predominantly </a:t>
            </a:r>
            <a:r>
              <a:rPr lang="en-US" sz="2800" dirty="0" err="1" smtClean="0"/>
              <a:t>isovector</a:t>
            </a:r>
            <a:endParaRPr lang="en-US" sz="2800" dirty="0" smtClean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2331633" y="1124744"/>
            <a:ext cx="432048" cy="114922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авая фигурная скобка 27"/>
          <p:cNvSpPr/>
          <p:nvPr/>
        </p:nvSpPr>
        <p:spPr>
          <a:xfrm>
            <a:off x="2350982" y="2492896"/>
            <a:ext cx="432048" cy="114922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46187" y="3803084"/>
            <a:ext cx="5163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Interested in </a:t>
            </a:r>
            <a:r>
              <a:rPr lang="en-US" sz="2800" dirty="0" err="1" smtClean="0"/>
              <a:t>isoscalar</a:t>
            </a:r>
            <a:r>
              <a:rPr lang="en-US" sz="2800" dirty="0" smtClean="0"/>
              <a:t> part only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20210" y="4304186"/>
                <a:ext cx="7262757" cy="575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𝑁𝑁</m:t>
                        </m:r>
                        <m:r>
                          <a:rPr lang="en-US" sz="2800" i="1">
                            <a:latin typeface="Cambria Math"/>
                          </a:rPr>
                          <m:t>→</m:t>
                        </m:r>
                        <m:r>
                          <a:rPr lang="en-US" sz="2800" i="1">
                            <a:latin typeface="Cambria Math"/>
                          </a:rPr>
                          <m:t>𝑁𝑁</m:t>
                        </m:r>
                        <m:r>
                          <a:rPr lang="en-US" sz="2800" i="1">
                            <a:latin typeface="Cambria Math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=3(2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𝑝𝑛</m:t>
                        </m:r>
                        <m:r>
                          <a:rPr lang="en-US" sz="2800" i="1">
                            <a:latin typeface="Cambria Math"/>
                          </a:rPr>
                          <m:t>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𝑝𝑝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800" i="1">
                            <a:latin typeface="Cambria Math"/>
                          </a:rPr>
                          <m:t>→</m:t>
                        </m:r>
                        <m:r>
                          <a:rPr lang="en-US" sz="2800" i="1">
                            <a:latin typeface="Cambria Math"/>
                          </a:rPr>
                          <m:t>𝑝𝑝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10" y="4304186"/>
                <a:ext cx="7262757" cy="5759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0" y="5301208"/>
            <a:ext cx="26853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Proton beam</a:t>
            </a:r>
          </a:p>
          <a:p>
            <a:r>
              <a:rPr lang="en-US" sz="2800" dirty="0" smtClean="0"/>
              <a:t>Deuteron target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07904" y="5276603"/>
                <a:ext cx="3888949" cy="1039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i="1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𝑝𝑝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spectator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i="1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𝑝𝑝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8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spectator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276603"/>
                <a:ext cx="3888949" cy="10394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вал 5"/>
          <p:cNvSpPr/>
          <p:nvPr/>
        </p:nvSpPr>
        <p:spPr>
          <a:xfrm>
            <a:off x="3707904" y="5013176"/>
            <a:ext cx="720080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Овал 33"/>
          <p:cNvSpPr/>
          <p:nvPr/>
        </p:nvSpPr>
        <p:spPr>
          <a:xfrm>
            <a:off x="4733799" y="5041076"/>
            <a:ext cx="468198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03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116632"/>
                <a:ext cx="8229600" cy="822960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</a:rPr>
                      <m:t>→</m:t>
                    </m:r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</a:rPr>
                      <m:t>𝑁𝑁</m:t>
                    </m:r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decay in experiment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116632"/>
                <a:ext cx="8229600" cy="822960"/>
              </a:xfrm>
              <a:blipFill rotWithShape="1">
                <a:blip r:embed="rId2"/>
                <a:stretch>
                  <a:fillRect t="-6897" b="-26207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980728"/>
                <a:ext cx="49831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𝑁𝑁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𝑁𝑁</m:t>
                    </m:r>
                    <m:r>
                      <a:rPr lang="en-US" sz="24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isoscalar</a:t>
                </a:r>
                <a:r>
                  <a:rPr lang="en-US" sz="2400" dirty="0" smtClean="0"/>
                  <a:t> cross section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4983159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9211" r="-1102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08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3" y="2276872"/>
            <a:ext cx="4348906" cy="399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4681" y="1442393"/>
                <a:ext cx="5249066" cy="745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𝑁𝑁</m:t>
                        </m:r>
                        <m:r>
                          <a:rPr lang="en-US" sz="2000" i="1">
                            <a:latin typeface="Cambria Math"/>
                          </a:rPr>
                          <m:t>→</m:t>
                        </m:r>
                        <m:r>
                          <a:rPr lang="en-US" sz="2000" i="1">
                            <a:latin typeface="Cambria Math"/>
                          </a:rPr>
                          <m:t>𝑁𝑁</m:t>
                        </m:r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2000" b="0" i="1" smtClean="0"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=3(2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𝑝𝑛</m:t>
                        </m:r>
                        <m:r>
                          <a:rPr lang="en-US" sz="2000" i="1">
                            <a:latin typeface="Cambria Math"/>
                          </a:rPr>
                          <m:t>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𝑝𝑝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000" i="1">
                            <a:latin typeface="Cambria Math"/>
                          </a:rPr>
                          <m:t>→</m:t>
                        </m:r>
                        <m:r>
                          <a:rPr lang="en-US" sz="2000" i="1">
                            <a:latin typeface="Cambria Math"/>
                          </a:rPr>
                          <m:t>𝑝𝑝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r>
                  <a:rPr lang="de-DE" sz="2000" b="1" dirty="0" smtClean="0"/>
                  <a:t>PLB 774 </a:t>
                </a:r>
                <a:r>
                  <a:rPr lang="de-DE" sz="2000" b="1" dirty="0"/>
                  <a:t>(2017) 599-607</a:t>
                </a:r>
                <a:r>
                  <a:rPr lang="de-DE" sz="2000" dirty="0"/>
                  <a:t> </a:t>
                </a:r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81" y="1442393"/>
                <a:ext cx="5249066" cy="745653"/>
              </a:xfrm>
              <a:prstGeom prst="rect">
                <a:avLst/>
              </a:prstGeom>
              <a:blipFill rotWithShape="1">
                <a:blip r:embed="rId5"/>
                <a:stretch>
                  <a:fillRect l="-1161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644008" y="2348880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Systematical errors!!!!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Same beam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Same detector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Same deuteron target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Two protons in final state measured in the same kinematics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01312" y="5207527"/>
                <a:ext cx="43970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Br(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𝑁𝑁</m:t>
                    </m:r>
                    <m:r>
                      <a:rPr lang="en-US" sz="24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sz="2400" dirty="0" smtClean="0"/>
                  <a:t>)&lt;9% - upper limit</a:t>
                </a:r>
              </a:p>
              <a:p>
                <a:r>
                  <a:rPr lang="en-US" sz="2400" dirty="0" smtClean="0"/>
                  <a:t>Likely to be close to 0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312" y="5207527"/>
                <a:ext cx="4397038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2219" t="-5109" r="-1248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783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Заголовок 7"/>
              <p:cNvSpPr>
                <a:spLocks noGrp="1"/>
              </p:cNvSpPr>
              <p:nvPr>
                <p:ph type="title"/>
              </p:nvPr>
            </p:nvSpPr>
            <p:spPr>
              <a:xfrm>
                <a:off x="1326086" y="116632"/>
                <a:ext cx="6960561" cy="1270787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latin typeface="Cambria Math"/>
                      </a:rPr>
                      <m:t>→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/>
                      </a:rPr>
                      <m:t>𝑑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/>
                      </a:rPr>
                      <m:t>𝜋𝜋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decay </a:t>
                </a:r>
                <a:br>
                  <a:rPr lang="en-US" sz="4000" dirty="0">
                    <a:solidFill>
                      <a:schemeClr val="bg1"/>
                    </a:solidFill>
                  </a:rPr>
                </a:br>
                <a:r>
                  <a:rPr lang="en-US" sz="4000" dirty="0">
                    <a:solidFill>
                      <a:schemeClr val="bg1"/>
                    </a:solidFill>
                  </a:rPr>
                  <a:t>and D-wave</a:t>
                </a:r>
                <a:r>
                  <a:rPr lang="en-US" sz="40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chemeClr val="bg1"/>
                        </a:solidFill>
                        <a:latin typeface="Cambria Math"/>
                      </a:rPr>
                      <m:t>ΔΔ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component</a:t>
                </a:r>
                <a:endParaRPr lang="ru-RU" sz="4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Заголовок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26086" y="116632"/>
                <a:ext cx="6960561" cy="1270787"/>
              </a:xfrm>
              <a:blipFill rotWithShape="1">
                <a:blip r:embed="rId2"/>
                <a:stretch>
                  <a:fillRect t="-7306" b="-18721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5D94-C559-43FB-BF99-782BCB73665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1427864" y="1731126"/>
            <a:ext cx="4003676" cy="5762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800" dirty="0" err="1" smtClean="0"/>
              <a:t>pn</a:t>
            </a:r>
            <a:r>
              <a:rPr lang="de-DE" sz="2800" dirty="0" smtClean="0"/>
              <a:t> </a:t>
            </a:r>
            <a:r>
              <a:rPr lang="de-DE" sz="2800" dirty="0" smtClean="0">
                <a:sym typeface="Symbol" pitchFamily="18" charset="2"/>
              </a:rPr>
              <a:t> d*</a:t>
            </a:r>
            <a:r>
              <a:rPr lang="de-DE" sz="2800" baseline="30000" dirty="0" smtClean="0">
                <a:sym typeface="Symbol" pitchFamily="18" charset="2"/>
              </a:rPr>
              <a:t> </a:t>
            </a:r>
            <a:r>
              <a:rPr lang="de-DE" sz="2800" dirty="0" smtClean="0">
                <a:sym typeface="Symbol" pitchFamily="18" charset="2"/>
              </a:rPr>
              <a:t> </a:t>
            </a:r>
            <a:r>
              <a:rPr lang="de-DE" sz="2800" dirty="0" smtClean="0">
                <a:latin typeface="Symbol" pitchFamily="18" charset="2"/>
                <a:sym typeface="Symbol" pitchFamily="18" charset="2"/>
              </a:rPr>
              <a:t>DD</a:t>
            </a:r>
            <a:r>
              <a:rPr lang="de-DE" sz="2800" dirty="0" smtClean="0">
                <a:sym typeface="Symbol" pitchFamily="18" charset="2"/>
              </a:rPr>
              <a:t>  </a:t>
            </a:r>
            <a:r>
              <a:rPr lang="de-DE" sz="2800" dirty="0" err="1" smtClean="0">
                <a:sym typeface="Symbol" pitchFamily="18" charset="2"/>
              </a:rPr>
              <a:t>d</a:t>
            </a:r>
            <a:r>
              <a:rPr lang="de-DE" sz="2800" dirty="0" err="1" smtClean="0">
                <a:latin typeface="Symbol" pitchFamily="18" charset="2"/>
                <a:sym typeface="Symbol" pitchFamily="18" charset="2"/>
              </a:rPr>
              <a:t>pp</a:t>
            </a:r>
            <a:endParaRPr lang="de-DE" sz="2800" baseline="30000" dirty="0" smtClean="0">
              <a:latin typeface="Symbol" pitchFamily="18" charset="2"/>
              <a:sym typeface="Symbol" pitchFamily="18" charset="2"/>
            </a:endParaRPr>
          </a:p>
          <a:p>
            <a:pPr fontAlgn="auto">
              <a:spcAft>
                <a:spcPts val="0"/>
              </a:spcAft>
            </a:pPr>
            <a:endParaRPr lang="de-DE" sz="3600" baseline="30000" dirty="0" smtClean="0">
              <a:sym typeface="Symbol" pitchFamily="18" charset="2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4406638" y="3942462"/>
            <a:ext cx="901712" cy="41213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flipV="1">
            <a:off x="4408682" y="2374462"/>
            <a:ext cx="1092043" cy="428713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>
            <a:off x="4482289" y="2909761"/>
            <a:ext cx="464137" cy="4310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 flipV="1">
            <a:off x="4482289" y="3340842"/>
            <a:ext cx="648157" cy="53529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>
            <a:off x="2071637" y="2909761"/>
            <a:ext cx="740166" cy="4310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 flipV="1">
            <a:off x="2071637" y="3554015"/>
            <a:ext cx="740166" cy="4310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 rot="19882448">
            <a:off x="3629667" y="2995030"/>
            <a:ext cx="928275" cy="21317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13"/>
          <p:cNvSpPr>
            <a:spLocks noChangeArrowheads="1"/>
          </p:cNvSpPr>
          <p:nvPr/>
        </p:nvSpPr>
        <p:spPr bwMode="auto">
          <a:xfrm rot="1393872">
            <a:off x="3629667" y="3599018"/>
            <a:ext cx="928275" cy="21317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2627784" y="3231888"/>
            <a:ext cx="1112294" cy="4310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5"/>
          <p:cNvSpPr>
            <a:spLocks noChangeArrowheads="1"/>
          </p:cNvSpPr>
          <p:nvPr/>
        </p:nvSpPr>
        <p:spPr bwMode="auto">
          <a:xfrm>
            <a:off x="4852372" y="3231888"/>
            <a:ext cx="370083" cy="43108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>
            <a:off x="6207981" y="3447429"/>
            <a:ext cx="74221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3740078" y="3769555"/>
            <a:ext cx="482539" cy="58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3740078" y="2374462"/>
            <a:ext cx="443691" cy="58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6950192" y="3144277"/>
            <a:ext cx="372128" cy="58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d</a:t>
            </a: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5299148" y="4073336"/>
            <a:ext cx="390530" cy="58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5563032" y="2019257"/>
            <a:ext cx="390530" cy="58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662704" y="2481048"/>
            <a:ext cx="3721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p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662704" y="3625072"/>
            <a:ext cx="3721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n</a:t>
            </a:r>
          </a:p>
        </p:txBody>
      </p:sp>
      <p:sp>
        <p:nvSpPr>
          <p:cNvPr id="50" name="Oval 15"/>
          <p:cNvSpPr>
            <a:spLocks noChangeArrowheads="1"/>
          </p:cNvSpPr>
          <p:nvPr/>
        </p:nvSpPr>
        <p:spPr bwMode="auto">
          <a:xfrm>
            <a:off x="5866558" y="3231888"/>
            <a:ext cx="370083" cy="43108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0"/>
          <p:cNvSpPr>
            <a:spLocks noChangeShapeType="1"/>
          </p:cNvSpPr>
          <p:nvPr/>
        </p:nvSpPr>
        <p:spPr bwMode="auto">
          <a:xfrm>
            <a:off x="5009494" y="3274524"/>
            <a:ext cx="9824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>
            <a:off x="5051365" y="3608491"/>
            <a:ext cx="9824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22"/>
              <p:cNvSpPr txBox="1">
                <a:spLocks noChangeArrowheads="1"/>
              </p:cNvSpPr>
              <p:nvPr/>
            </p:nvSpPr>
            <p:spPr bwMode="auto">
              <a:xfrm>
                <a:off x="5356532" y="2800340"/>
                <a:ext cx="37212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53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6532" y="2800340"/>
                <a:ext cx="37212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918" r="-31148" b="-26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22"/>
              <p:cNvSpPr txBox="1">
                <a:spLocks noChangeArrowheads="1"/>
              </p:cNvSpPr>
              <p:nvPr/>
            </p:nvSpPr>
            <p:spPr bwMode="auto">
              <a:xfrm>
                <a:off x="5308349" y="3516699"/>
                <a:ext cx="37212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54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8349" y="3516699"/>
                <a:ext cx="37212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918" r="-32787" b="-26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08520" y="4656376"/>
                <a:ext cx="9335761" cy="452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≈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4656376"/>
                <a:ext cx="9335761" cy="452047"/>
              </a:xfrm>
              <a:prstGeom prst="rect">
                <a:avLst/>
              </a:prstGeom>
              <a:blipFill rotWithShape="1">
                <a:blip r:embed="rId5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639019" y="5309970"/>
                <a:ext cx="1337417" cy="426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0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≈</m:t>
                      </m:r>
                      <m:acc>
                        <m:accPr>
                          <m:chr m:val="⃑"/>
                          <m:ctrlPr>
                            <a:rPr lang="en-US" sz="20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019" y="5309970"/>
                <a:ext cx="1337417" cy="426527"/>
              </a:xfrm>
              <a:prstGeom prst="rect">
                <a:avLst/>
              </a:prstGeom>
              <a:blipFill rotWithShape="1">
                <a:blip r:embed="rId6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Стрелка вниз 4"/>
          <p:cNvSpPr/>
          <p:nvPr/>
        </p:nvSpPr>
        <p:spPr>
          <a:xfrm rot="10800000">
            <a:off x="5175336" y="5070012"/>
            <a:ext cx="201577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83568" y="5805264"/>
                <a:ext cx="5942268" cy="6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⃑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200" i="1">
                          <a:latin typeface="Cambria Math"/>
                          <a:ea typeface="Cambria Math"/>
                        </a:rPr>
                        <m:t>≈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⃑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↔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𝜋𝜋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805264"/>
                <a:ext cx="5942268" cy="6677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9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1368152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</a:t>
            </a:r>
            <a:r>
              <a:rPr lang="en-US" sz="4400" dirty="0" smtClean="0">
                <a:solidFill>
                  <a:schemeClr val="bg1"/>
                </a:solidFill>
              </a:rPr>
              <a:t>*(2380) internal structure and 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the ABC effect 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r="7112"/>
          <a:stretch/>
        </p:blipFill>
        <p:spPr>
          <a:xfrm>
            <a:off x="3707904" y="1988840"/>
            <a:ext cx="5001732" cy="3746802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5D94-C559-43FB-BF99-782BCB73665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843185" y="5226269"/>
            <a:ext cx="472278" cy="418861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>
          <a:xfrm>
            <a:off x="2378415" y="5226269"/>
            <a:ext cx="472278" cy="418861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Прямая со стрелкой 18"/>
          <p:cNvCxnSpPr>
            <a:stCxn id="17" idx="4"/>
          </p:cNvCxnSpPr>
          <p:nvPr/>
        </p:nvCxnSpPr>
        <p:spPr>
          <a:xfrm>
            <a:off x="1079324" y="5645130"/>
            <a:ext cx="0" cy="811852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613903" y="5645131"/>
            <a:ext cx="651" cy="84940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7" idx="6"/>
            <a:endCxn id="18" idx="2"/>
          </p:cNvCxnSpPr>
          <p:nvPr/>
        </p:nvCxnSpPr>
        <p:spPr>
          <a:xfrm>
            <a:off x="1315463" y="5436277"/>
            <a:ext cx="1062952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1846939" y="4293096"/>
            <a:ext cx="651" cy="114318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866559" y="5167462"/>
            <a:ext cx="393073" cy="42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4" name="TextBox 34"/>
          <p:cNvSpPr txBox="1">
            <a:spLocks noChangeArrowheads="1"/>
          </p:cNvSpPr>
          <p:nvPr/>
        </p:nvSpPr>
        <p:spPr bwMode="auto">
          <a:xfrm>
            <a:off x="2378906" y="5167462"/>
            <a:ext cx="393073" cy="42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1476792" y="5637053"/>
            <a:ext cx="740294" cy="42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>
                <a:solidFill>
                  <a:srgbClr val="FFC000"/>
                </a:solidFill>
              </a:rPr>
              <a:t>L=2</a:t>
            </a:r>
          </a:p>
        </p:txBody>
      </p:sp>
      <p:sp>
        <p:nvSpPr>
          <p:cNvPr id="11" name="Овал 10"/>
          <p:cNvSpPr/>
          <p:nvPr/>
        </p:nvSpPr>
        <p:spPr>
          <a:xfrm>
            <a:off x="1076180" y="3253501"/>
            <a:ext cx="485808" cy="515496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Овал 11"/>
          <p:cNvSpPr/>
          <p:nvPr/>
        </p:nvSpPr>
        <p:spPr>
          <a:xfrm>
            <a:off x="2047818" y="3236460"/>
            <a:ext cx="485808" cy="51549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Прямая со стрелкой 12"/>
          <p:cNvCxnSpPr>
            <a:stCxn id="11" idx="4"/>
          </p:cNvCxnSpPr>
          <p:nvPr/>
        </p:nvCxnSpPr>
        <p:spPr>
          <a:xfrm flipV="1">
            <a:off x="1319084" y="2383988"/>
            <a:ext cx="0" cy="1385009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2285369" y="2383988"/>
            <a:ext cx="4684" cy="136796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087633" y="3219419"/>
            <a:ext cx="404334" cy="5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2061952" y="3212976"/>
            <a:ext cx="404334" cy="5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34" name="TextBox 39"/>
          <p:cNvSpPr txBox="1">
            <a:spLocks noChangeArrowheads="1"/>
          </p:cNvSpPr>
          <p:nvPr/>
        </p:nvSpPr>
        <p:spPr bwMode="auto">
          <a:xfrm>
            <a:off x="1415218" y="2574262"/>
            <a:ext cx="761100" cy="5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888" y="5835113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Bashkanov</a:t>
            </a:r>
            <a:r>
              <a:rPr lang="en-US" dirty="0" smtClean="0"/>
              <a:t> et al, </a:t>
            </a:r>
            <a:r>
              <a:rPr lang="de-DE" b="1" dirty="0" err="1"/>
              <a:t>Nucl.Phys</a:t>
            </a:r>
            <a:r>
              <a:rPr lang="de-DE" b="1" dirty="0"/>
              <a:t>. A958 (2017) 129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2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092444" y="116632"/>
                <a:ext cx="6989232" cy="822960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</a:rPr>
                      <m:t>(2380)</m:t>
                    </m:r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bg1"/>
                    </a:solidFill>
                  </a:rPr>
                  <a:t>Hexaquark</a:t>
                </a:r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2444" y="116632"/>
                <a:ext cx="6989232" cy="822960"/>
              </a:xfrm>
              <a:blipFill rotWithShape="1">
                <a:blip r:embed="rId2"/>
                <a:stretch>
                  <a:fillRect t="-6897" b="-26207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54788" y="4175286"/>
            <a:ext cx="264025" cy="32685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4182851" y="4164481"/>
            <a:ext cx="264025" cy="3268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 стрелкой 5"/>
          <p:cNvCxnSpPr>
            <a:stCxn id="4" idx="4"/>
          </p:cNvCxnSpPr>
          <p:nvPr/>
        </p:nvCxnSpPr>
        <p:spPr>
          <a:xfrm flipV="1">
            <a:off x="3786801" y="3623971"/>
            <a:ext cx="0" cy="878165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4311954" y="3623971"/>
            <a:ext cx="2546" cy="86736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3637109" y="4157751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 dirty="0" smtClean="0">
                <a:solidFill>
                  <a:srgbClr val="FFC000"/>
                </a:solidFill>
              </a:rPr>
              <a:t>Δ</a:t>
            </a:r>
            <a:endParaRPr lang="en-US" altLang="ru-RU" b="1" dirty="0">
              <a:solidFill>
                <a:srgbClr val="FFC000"/>
              </a:solidFill>
            </a:endParaRPr>
          </a:p>
        </p:txBody>
      </p: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4139174" y="4153676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b="1" dirty="0" smtClean="0">
                <a:solidFill>
                  <a:srgbClr val="FFC000"/>
                </a:solidFill>
              </a:rPr>
              <a:t>Δ</a:t>
            </a:r>
            <a:endParaRPr lang="en-US" altLang="ru-RU" b="1" dirty="0">
              <a:solidFill>
                <a:srgbClr val="FFC000"/>
              </a:solidFill>
            </a:endParaRPr>
          </a:p>
        </p:txBody>
      </p: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3766202" y="3790537"/>
            <a:ext cx="588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 dirty="0" smtClean="0">
                <a:solidFill>
                  <a:srgbClr val="FFC000"/>
                </a:solidFill>
              </a:rPr>
              <a:t>L=0</a:t>
            </a:r>
            <a:endParaRPr lang="en-US" altLang="ru-RU" b="1" dirty="0">
              <a:solidFill>
                <a:srgbClr val="FFC000"/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6820110" y="1610933"/>
            <a:ext cx="197288" cy="427747"/>
            <a:chOff x="5176362" y="3719872"/>
            <a:chExt cx="197288" cy="427747"/>
          </a:xfrm>
        </p:grpSpPr>
        <p:sp>
          <p:nvSpPr>
            <p:cNvPr id="37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028548" y="1597544"/>
            <a:ext cx="197288" cy="427747"/>
            <a:chOff x="5400043" y="3717058"/>
            <a:chExt cx="197288" cy="427747"/>
          </a:xfrm>
        </p:grpSpPr>
        <p:sp>
          <p:nvSpPr>
            <p:cNvPr id="42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634973" y="1327065"/>
            <a:ext cx="197288" cy="427747"/>
            <a:chOff x="6025788" y="3476840"/>
            <a:chExt cx="197288" cy="427747"/>
          </a:xfrm>
        </p:grpSpPr>
        <p:sp>
          <p:nvSpPr>
            <p:cNvPr id="45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849451" y="1334619"/>
            <a:ext cx="197288" cy="427747"/>
            <a:chOff x="6197644" y="3478692"/>
            <a:chExt cx="197288" cy="427747"/>
          </a:xfrm>
        </p:grpSpPr>
        <p:sp>
          <p:nvSpPr>
            <p:cNvPr id="48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7471169" y="2103471"/>
            <a:ext cx="197288" cy="427747"/>
            <a:chOff x="5840064" y="4220114"/>
            <a:chExt cx="197288" cy="427747"/>
          </a:xfrm>
        </p:grpSpPr>
        <p:sp>
          <p:nvSpPr>
            <p:cNvPr id="51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7668457" y="2107070"/>
            <a:ext cx="197288" cy="427747"/>
            <a:chOff x="6058653" y="4221088"/>
            <a:chExt cx="197288" cy="427747"/>
          </a:xfrm>
        </p:grpSpPr>
        <p:sp>
          <p:nvSpPr>
            <p:cNvPr id="54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Овал 55"/>
          <p:cNvSpPr/>
          <p:nvPr/>
        </p:nvSpPr>
        <p:spPr>
          <a:xfrm>
            <a:off x="6748910" y="1531687"/>
            <a:ext cx="559276" cy="575383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558708" y="1274836"/>
            <a:ext cx="559276" cy="575383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388819" y="2029654"/>
            <a:ext cx="559276" cy="57538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7305871" y="1795253"/>
            <a:ext cx="350215" cy="98837"/>
          </a:xfrm>
          <a:custGeom>
            <a:avLst/>
            <a:gdLst>
              <a:gd name="connsiteX0" fmla="*/ 0 w 731520"/>
              <a:gd name="connsiteY0" fmla="*/ 103367 h 209720"/>
              <a:gd name="connsiteX1" fmla="*/ 445273 w 731520"/>
              <a:gd name="connsiteY1" fmla="*/ 206733 h 209720"/>
              <a:gd name="connsiteX2" fmla="*/ 731520 w 731520"/>
              <a:gd name="connsiteY2" fmla="*/ 0 h 20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09720">
                <a:moveTo>
                  <a:pt x="0" y="103367"/>
                </a:moveTo>
                <a:cubicBezTo>
                  <a:pt x="161676" y="163664"/>
                  <a:pt x="323353" y="223961"/>
                  <a:pt x="445273" y="206733"/>
                </a:cubicBezTo>
                <a:cubicBezTo>
                  <a:pt x="567193" y="189505"/>
                  <a:pt x="731520" y="0"/>
                  <a:pt x="7315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7508796" y="1780263"/>
            <a:ext cx="154904" cy="273554"/>
          </a:xfrm>
          <a:custGeom>
            <a:avLst/>
            <a:gdLst>
              <a:gd name="connsiteX0" fmla="*/ 85020 w 323560"/>
              <a:gd name="connsiteY0" fmla="*/ 580446 h 580446"/>
              <a:gd name="connsiteX1" fmla="*/ 13459 w 323560"/>
              <a:gd name="connsiteY1" fmla="*/ 238539 h 580446"/>
              <a:gd name="connsiteX2" fmla="*/ 323560 w 323560"/>
              <a:gd name="connsiteY2" fmla="*/ 0 h 58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60" h="580446">
                <a:moveTo>
                  <a:pt x="85020" y="580446"/>
                </a:moveTo>
                <a:cubicBezTo>
                  <a:pt x="29361" y="457863"/>
                  <a:pt x="-26298" y="335280"/>
                  <a:pt x="13459" y="238539"/>
                </a:cubicBezTo>
                <a:cubicBezTo>
                  <a:pt x="53216" y="141798"/>
                  <a:pt x="188388" y="70899"/>
                  <a:pt x="3235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>
            <a:off x="7305871" y="1840220"/>
            <a:ext cx="244069" cy="221091"/>
          </a:xfrm>
          <a:custGeom>
            <a:avLst/>
            <a:gdLst>
              <a:gd name="connsiteX0" fmla="*/ 508883 w 509805"/>
              <a:gd name="connsiteY0" fmla="*/ 469127 h 469127"/>
              <a:gd name="connsiteX1" fmla="*/ 429370 w 509805"/>
              <a:gd name="connsiteY1" fmla="*/ 79513 h 469127"/>
              <a:gd name="connsiteX2" fmla="*/ 0 w 509805"/>
              <a:gd name="connsiteY2" fmla="*/ 0 h 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805" h="469127">
                <a:moveTo>
                  <a:pt x="508883" y="469127"/>
                </a:moveTo>
                <a:cubicBezTo>
                  <a:pt x="511533" y="313414"/>
                  <a:pt x="514184" y="157701"/>
                  <a:pt x="429370" y="79513"/>
                </a:cubicBezTo>
                <a:cubicBezTo>
                  <a:pt x="344556" y="1325"/>
                  <a:pt x="172278" y="66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505824" y="1079909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3" name="Группа 62"/>
          <p:cNvGrpSpPr/>
          <p:nvPr/>
        </p:nvGrpSpPr>
        <p:grpSpPr>
          <a:xfrm>
            <a:off x="3864674" y="1660752"/>
            <a:ext cx="197288" cy="427747"/>
            <a:chOff x="5176362" y="3719872"/>
            <a:chExt cx="197288" cy="427747"/>
          </a:xfrm>
        </p:grpSpPr>
        <p:sp>
          <p:nvSpPr>
            <p:cNvPr id="64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4073112" y="1647363"/>
            <a:ext cx="197288" cy="427747"/>
            <a:chOff x="5400043" y="3717058"/>
            <a:chExt cx="197288" cy="427747"/>
          </a:xfrm>
        </p:grpSpPr>
        <p:sp>
          <p:nvSpPr>
            <p:cNvPr id="67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4287861" y="1649825"/>
            <a:ext cx="197288" cy="427747"/>
            <a:chOff x="6025788" y="3476840"/>
            <a:chExt cx="197288" cy="427747"/>
          </a:xfrm>
        </p:grpSpPr>
        <p:sp>
          <p:nvSpPr>
            <p:cNvPr id="70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5280522" y="1655325"/>
            <a:ext cx="197288" cy="427747"/>
            <a:chOff x="6197644" y="3478692"/>
            <a:chExt cx="197288" cy="427747"/>
          </a:xfrm>
        </p:grpSpPr>
        <p:sp>
          <p:nvSpPr>
            <p:cNvPr id="73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4856991" y="1647737"/>
            <a:ext cx="197288" cy="427747"/>
            <a:chOff x="5840064" y="4220114"/>
            <a:chExt cx="197288" cy="427747"/>
          </a:xfrm>
        </p:grpSpPr>
        <p:sp>
          <p:nvSpPr>
            <p:cNvPr id="76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075977" y="1651336"/>
            <a:ext cx="197288" cy="427747"/>
            <a:chOff x="6058653" y="4221088"/>
            <a:chExt cx="197288" cy="427747"/>
          </a:xfrm>
        </p:grpSpPr>
        <p:sp>
          <p:nvSpPr>
            <p:cNvPr id="79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" name="Овал 80"/>
          <p:cNvSpPr/>
          <p:nvPr/>
        </p:nvSpPr>
        <p:spPr>
          <a:xfrm>
            <a:off x="3793474" y="1581506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4774640" y="1573920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3622512" y="1079909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83"/>
          <p:cNvGrpSpPr/>
          <p:nvPr/>
        </p:nvGrpSpPr>
        <p:grpSpPr>
          <a:xfrm>
            <a:off x="1476811" y="1736890"/>
            <a:ext cx="197288" cy="427747"/>
            <a:chOff x="5176362" y="3719872"/>
            <a:chExt cx="197288" cy="427747"/>
          </a:xfrm>
        </p:grpSpPr>
        <p:sp>
          <p:nvSpPr>
            <p:cNvPr id="85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1744389" y="1359164"/>
            <a:ext cx="197288" cy="427747"/>
            <a:chOff x="5400043" y="3717058"/>
            <a:chExt cx="197288" cy="427747"/>
          </a:xfrm>
        </p:grpSpPr>
        <p:sp>
          <p:nvSpPr>
            <p:cNvPr id="88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2312028" y="1362393"/>
            <a:ext cx="197288" cy="427747"/>
            <a:chOff x="6025788" y="3476840"/>
            <a:chExt cx="197288" cy="427747"/>
          </a:xfrm>
        </p:grpSpPr>
        <p:sp>
          <p:nvSpPr>
            <p:cNvPr id="91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2697157" y="1737115"/>
            <a:ext cx="197288" cy="427747"/>
            <a:chOff x="6197644" y="3478692"/>
            <a:chExt cx="197288" cy="427747"/>
          </a:xfrm>
        </p:grpSpPr>
        <p:sp>
          <p:nvSpPr>
            <p:cNvPr id="94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2309983" y="2112448"/>
            <a:ext cx="197288" cy="427747"/>
            <a:chOff x="5840064" y="4220114"/>
            <a:chExt cx="197288" cy="427747"/>
          </a:xfrm>
        </p:grpSpPr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1834588" y="2112448"/>
            <a:ext cx="197288" cy="427747"/>
            <a:chOff x="6058653" y="4221088"/>
            <a:chExt cx="197288" cy="427747"/>
          </a:xfrm>
        </p:grpSpPr>
        <p:sp>
          <p:nvSpPr>
            <p:cNvPr id="100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" name="Овал 101"/>
          <p:cNvSpPr/>
          <p:nvPr/>
        </p:nvSpPr>
        <p:spPr>
          <a:xfrm>
            <a:off x="1092444" y="1136584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5028276" y="3291453"/>
            <a:ext cx="1419001" cy="1692925"/>
            <a:chOff x="5594073" y="3477472"/>
            <a:chExt cx="1419001" cy="1692925"/>
          </a:xfrm>
        </p:grpSpPr>
        <p:sp>
          <p:nvSpPr>
            <p:cNvPr id="14" name="Овал 13"/>
            <p:cNvSpPr/>
            <p:nvPr/>
          </p:nvSpPr>
          <p:spPr>
            <a:xfrm>
              <a:off x="5608281" y="4195088"/>
              <a:ext cx="322961" cy="322107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6658129" y="4195088"/>
              <a:ext cx="322961" cy="32210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" name="Прямая со стрелкой 15"/>
            <p:cNvCxnSpPr>
              <a:stCxn id="14" idx="4"/>
            </p:cNvCxnSpPr>
            <p:nvPr/>
          </p:nvCxnSpPr>
          <p:spPr>
            <a:xfrm>
              <a:off x="5769762" y="4517196"/>
              <a:ext cx="0" cy="624320"/>
            </a:xfrm>
            <a:prstGeom prst="straightConnector1">
              <a:avLst/>
            </a:prstGeom>
            <a:ln w="508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6819164" y="4517196"/>
              <a:ext cx="445" cy="65320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stCxn id="14" idx="6"/>
              <a:endCxn id="15" idx="2"/>
            </p:cNvCxnSpPr>
            <p:nvPr/>
          </p:nvCxnSpPr>
          <p:spPr>
            <a:xfrm>
              <a:off x="5931242" y="4356586"/>
              <a:ext cx="726886" cy="0"/>
            </a:xfrm>
            <a:prstGeom prst="straightConnector1">
              <a:avLst/>
            </a:prstGeom>
            <a:ln w="508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H="1" flipV="1">
              <a:off x="6294686" y="3477472"/>
              <a:ext cx="445" cy="879114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5594073" y="4184440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ru-RU" b="1" dirty="0" smtClean="0">
                  <a:solidFill>
                    <a:srgbClr val="FFC000"/>
                  </a:solidFill>
                </a:rPr>
                <a:t>Δ</a:t>
              </a:r>
              <a:endParaRPr lang="en-US" altLang="ru-RU" b="1" dirty="0">
                <a:solidFill>
                  <a:srgbClr val="FFC000"/>
                </a:solidFill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6661696" y="4159869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ru-RU" b="1" dirty="0" smtClean="0">
                  <a:solidFill>
                    <a:srgbClr val="FFC000"/>
                  </a:solidFill>
                </a:rPr>
                <a:t>Δ</a:t>
              </a:r>
              <a:endParaRPr lang="en-US" altLang="ru-RU" b="1" dirty="0">
                <a:solidFill>
                  <a:srgbClr val="FFC000"/>
                </a:solidFill>
              </a:endParaRPr>
            </a:p>
          </p:txBody>
        </p:sp>
        <p:sp>
          <p:nvSpPr>
            <p:cNvPr id="22" name="TextBox 39"/>
            <p:cNvSpPr txBox="1">
              <a:spLocks noChangeArrowheads="1"/>
            </p:cNvSpPr>
            <p:nvPr/>
          </p:nvSpPr>
          <p:spPr bwMode="auto">
            <a:xfrm>
              <a:off x="6041565" y="4510984"/>
              <a:ext cx="588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b="1" dirty="0">
                  <a:solidFill>
                    <a:srgbClr val="FFC000"/>
                  </a:solidFill>
                </a:rPr>
                <a:t>L=2</a:t>
              </a:r>
            </a:p>
          </p:txBody>
        </p:sp>
      </p:grpSp>
      <p:cxnSp>
        <p:nvCxnSpPr>
          <p:cNvPr id="107" name="Прямая соединительная линия 106"/>
          <p:cNvCxnSpPr>
            <a:endCxn id="102" idx="0"/>
          </p:cNvCxnSpPr>
          <p:nvPr/>
        </p:nvCxnSpPr>
        <p:spPr>
          <a:xfrm>
            <a:off x="470363" y="1136584"/>
            <a:ext cx="166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461931" y="2764945"/>
            <a:ext cx="166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H="1">
            <a:off x="755106" y="1152620"/>
            <a:ext cx="3289" cy="15688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-46892" y="162702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.7 </a:t>
            </a:r>
            <a:r>
              <a:rPr lang="en-US" dirty="0" err="1" smtClean="0"/>
              <a:t>fm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1366596" y="2780928"/>
                <a:ext cx="14434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≈66%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596" y="2780928"/>
                <a:ext cx="144340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3821571" y="2720273"/>
                <a:ext cx="1443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≈33%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571" y="2720273"/>
                <a:ext cx="144340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7341222" y="2657857"/>
                <a:ext cx="5148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?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222" y="2657857"/>
                <a:ext cx="51488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Прямоугольник 120"/>
          <p:cNvSpPr/>
          <p:nvPr/>
        </p:nvSpPr>
        <p:spPr>
          <a:xfrm>
            <a:off x="2545987" y="6381328"/>
            <a:ext cx="5256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F. </a:t>
            </a:r>
            <a:r>
              <a:rPr lang="en-US" dirty="0" smtClean="0"/>
              <a:t>Huang et al,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de-DE" sz="1600" dirty="0" err="1"/>
              <a:t>Chin.Phys</a:t>
            </a:r>
            <a:r>
              <a:rPr lang="de-DE" sz="1600" dirty="0"/>
              <a:t>. C39 (2015) 7, </a:t>
            </a:r>
            <a:r>
              <a:rPr lang="de-DE" sz="1600" dirty="0" smtClean="0"/>
              <a:t>071001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3384708" y="5013176"/>
                <a:ext cx="1262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≈90%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708" y="5013176"/>
                <a:ext cx="1262397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5080358" y="4984378"/>
                <a:ext cx="1262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≈10%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358" y="4984378"/>
                <a:ext cx="1262397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Стрелка вправо 12"/>
          <p:cNvSpPr/>
          <p:nvPr/>
        </p:nvSpPr>
        <p:spPr>
          <a:xfrm rot="2646103">
            <a:off x="4805420" y="3303678"/>
            <a:ext cx="568025" cy="24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Стрелка вправо 111"/>
          <p:cNvSpPr/>
          <p:nvPr/>
        </p:nvSpPr>
        <p:spPr>
          <a:xfrm rot="7864133">
            <a:off x="3990523" y="3303677"/>
            <a:ext cx="568025" cy="24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-7199" y="336167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Narrow width</a:t>
            </a:r>
            <a:endParaRPr lang="ru-RU" dirty="0"/>
          </a:p>
        </p:txBody>
      </p:sp>
      <p:sp>
        <p:nvSpPr>
          <p:cNvPr id="113" name="TextBox 112"/>
          <p:cNvSpPr txBox="1"/>
          <p:nvPr/>
        </p:nvSpPr>
        <p:spPr>
          <a:xfrm>
            <a:off x="13338" y="3973850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Branching ratios</a:t>
            </a:r>
          </a:p>
          <a:p>
            <a:r>
              <a:rPr lang="en-US" dirty="0" err="1" smtClean="0"/>
              <a:t>Dalitz</a:t>
            </a:r>
            <a:r>
              <a:rPr lang="en-US" dirty="0" smtClean="0"/>
              <a:t> plots</a:t>
            </a:r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 rot="19486567">
            <a:off x="1186609" y="3264570"/>
            <a:ext cx="384367" cy="13754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Стрелка вправо 115"/>
          <p:cNvSpPr/>
          <p:nvPr/>
        </p:nvSpPr>
        <p:spPr>
          <a:xfrm rot="19929878">
            <a:off x="1782519" y="3662847"/>
            <a:ext cx="2152452" cy="13754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4242041" y="5674971"/>
                <a:ext cx="4659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𝜋𝜋</m:t>
                        </m:r>
                      </m:sub>
                    </m:sSub>
                  </m:oMath>
                </a14:m>
                <a:r>
                  <a:rPr lang="en-US" dirty="0" smtClean="0"/>
                  <a:t>,  see </a:t>
                </a:r>
                <a:r>
                  <a:rPr lang="de-DE" dirty="0" err="1"/>
                  <a:t>Nucl.Phys</a:t>
                </a:r>
                <a:r>
                  <a:rPr lang="de-DE" dirty="0"/>
                  <a:t>. A958 (2017) 129-146</a:t>
                </a:r>
                <a:endParaRPr lang="ru-RU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041" y="5674971"/>
                <a:ext cx="4659289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Стрелка вправо 121"/>
          <p:cNvSpPr/>
          <p:nvPr/>
        </p:nvSpPr>
        <p:spPr>
          <a:xfrm rot="19486567">
            <a:off x="4936517" y="5439170"/>
            <a:ext cx="384367" cy="13754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Стрелка вправо 122"/>
          <p:cNvSpPr/>
          <p:nvPr/>
        </p:nvSpPr>
        <p:spPr>
          <a:xfrm rot="13791468">
            <a:off x="4372570" y="5463393"/>
            <a:ext cx="384367" cy="13754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64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41" y="468899"/>
            <a:ext cx="2877027" cy="25976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>
              <a:xfrm>
                <a:off x="358400" y="118872"/>
                <a:ext cx="4118826" cy="822960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size</a:t>
                </a:r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8400" y="118872"/>
                <a:ext cx="4118826" cy="822960"/>
              </a:xfrm>
              <a:blipFill rotWithShape="1">
                <a:blip r:embed="rId3"/>
                <a:stretch>
                  <a:fillRect t="-6897" b="-25517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54725" y="6349796"/>
            <a:ext cx="762000" cy="365125"/>
          </a:xfrm>
        </p:spPr>
        <p:txBody>
          <a:bodyPr/>
          <a:lstStyle/>
          <a:p>
            <a:fld id="{F3CE2CE5-0F34-440C-8C48-388A649AA15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Полилиния 9"/>
          <p:cNvSpPr/>
          <p:nvPr/>
        </p:nvSpPr>
        <p:spPr>
          <a:xfrm rot="1048005">
            <a:off x="1490727" y="2606640"/>
            <a:ext cx="902501" cy="299176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348403" y="2815173"/>
            <a:ext cx="1008282" cy="4146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476783" y="2003319"/>
            <a:ext cx="898121" cy="6460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94988" y="2649357"/>
            <a:ext cx="8817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862847" y="1556393"/>
            <a:ext cx="455163" cy="66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l-GR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1702097" y="3166722"/>
            <a:ext cx="67280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137676" y="2833359"/>
            <a:ext cx="337330" cy="6561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883211" y="2187692"/>
            <a:ext cx="465192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*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62297" y="2330202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</a:t>
            </a:r>
            <a:r>
              <a:rPr lang="en-GB" sz="2800" dirty="0" smtClean="0"/>
              <a:t>*(2380)</a:t>
            </a:r>
            <a:endParaRPr lang="en-GB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373591" y="3389062"/>
            <a:ext cx="3569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Transition form factor</a:t>
            </a:r>
            <a:endParaRPr lang="ru-RU" sz="28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4991600" y="3928070"/>
            <a:ext cx="197288" cy="427747"/>
            <a:chOff x="5176362" y="3719872"/>
            <a:chExt cx="197288" cy="427747"/>
          </a:xfrm>
        </p:grpSpPr>
        <p:sp>
          <p:nvSpPr>
            <p:cNvPr id="27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200038" y="3914681"/>
            <a:ext cx="197288" cy="427747"/>
            <a:chOff x="5400043" y="3717058"/>
            <a:chExt cx="197288" cy="427747"/>
          </a:xfrm>
        </p:grpSpPr>
        <p:sp>
          <p:nvSpPr>
            <p:cNvPr id="30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806463" y="3644202"/>
            <a:ext cx="197288" cy="427747"/>
            <a:chOff x="6025788" y="3476840"/>
            <a:chExt cx="197288" cy="427747"/>
          </a:xfrm>
        </p:grpSpPr>
        <p:sp>
          <p:nvSpPr>
            <p:cNvPr id="33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020941" y="3651756"/>
            <a:ext cx="197288" cy="427747"/>
            <a:chOff x="6197644" y="3478692"/>
            <a:chExt cx="197288" cy="427747"/>
          </a:xfrm>
        </p:grpSpPr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642659" y="4420608"/>
            <a:ext cx="197288" cy="427747"/>
            <a:chOff x="5840064" y="4220114"/>
            <a:chExt cx="197288" cy="427747"/>
          </a:xfrm>
        </p:grpSpPr>
        <p:sp>
          <p:nvSpPr>
            <p:cNvPr id="39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839947" y="4424207"/>
            <a:ext cx="197288" cy="427747"/>
            <a:chOff x="6058653" y="4221088"/>
            <a:chExt cx="197288" cy="427747"/>
          </a:xfrm>
        </p:grpSpPr>
        <p:sp>
          <p:nvSpPr>
            <p:cNvPr id="42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Овал 43"/>
          <p:cNvSpPr/>
          <p:nvPr/>
        </p:nvSpPr>
        <p:spPr>
          <a:xfrm>
            <a:off x="4920400" y="3848824"/>
            <a:ext cx="559276" cy="575383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730198" y="3591973"/>
            <a:ext cx="559276" cy="575383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560309" y="4346791"/>
            <a:ext cx="559276" cy="57538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5477361" y="4112390"/>
            <a:ext cx="350215" cy="98837"/>
          </a:xfrm>
          <a:custGeom>
            <a:avLst/>
            <a:gdLst>
              <a:gd name="connsiteX0" fmla="*/ 0 w 731520"/>
              <a:gd name="connsiteY0" fmla="*/ 103367 h 209720"/>
              <a:gd name="connsiteX1" fmla="*/ 445273 w 731520"/>
              <a:gd name="connsiteY1" fmla="*/ 206733 h 209720"/>
              <a:gd name="connsiteX2" fmla="*/ 731520 w 731520"/>
              <a:gd name="connsiteY2" fmla="*/ 0 h 20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09720">
                <a:moveTo>
                  <a:pt x="0" y="103367"/>
                </a:moveTo>
                <a:cubicBezTo>
                  <a:pt x="161676" y="163664"/>
                  <a:pt x="323353" y="223961"/>
                  <a:pt x="445273" y="206733"/>
                </a:cubicBezTo>
                <a:cubicBezTo>
                  <a:pt x="567193" y="189505"/>
                  <a:pt x="731520" y="0"/>
                  <a:pt x="7315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5680286" y="4097400"/>
            <a:ext cx="154904" cy="273554"/>
          </a:xfrm>
          <a:custGeom>
            <a:avLst/>
            <a:gdLst>
              <a:gd name="connsiteX0" fmla="*/ 85020 w 323560"/>
              <a:gd name="connsiteY0" fmla="*/ 580446 h 580446"/>
              <a:gd name="connsiteX1" fmla="*/ 13459 w 323560"/>
              <a:gd name="connsiteY1" fmla="*/ 238539 h 580446"/>
              <a:gd name="connsiteX2" fmla="*/ 323560 w 323560"/>
              <a:gd name="connsiteY2" fmla="*/ 0 h 58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60" h="580446">
                <a:moveTo>
                  <a:pt x="85020" y="580446"/>
                </a:moveTo>
                <a:cubicBezTo>
                  <a:pt x="29361" y="457863"/>
                  <a:pt x="-26298" y="335280"/>
                  <a:pt x="13459" y="238539"/>
                </a:cubicBezTo>
                <a:cubicBezTo>
                  <a:pt x="53216" y="141798"/>
                  <a:pt x="188388" y="70899"/>
                  <a:pt x="3235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5477361" y="4157357"/>
            <a:ext cx="244069" cy="221091"/>
          </a:xfrm>
          <a:custGeom>
            <a:avLst/>
            <a:gdLst>
              <a:gd name="connsiteX0" fmla="*/ 508883 w 509805"/>
              <a:gd name="connsiteY0" fmla="*/ 469127 h 469127"/>
              <a:gd name="connsiteX1" fmla="*/ 429370 w 509805"/>
              <a:gd name="connsiteY1" fmla="*/ 79513 h 469127"/>
              <a:gd name="connsiteX2" fmla="*/ 0 w 509805"/>
              <a:gd name="connsiteY2" fmla="*/ 0 h 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805" h="469127">
                <a:moveTo>
                  <a:pt x="508883" y="469127"/>
                </a:moveTo>
                <a:cubicBezTo>
                  <a:pt x="511533" y="313414"/>
                  <a:pt x="514184" y="157701"/>
                  <a:pt x="429370" y="79513"/>
                </a:cubicBezTo>
                <a:cubicBezTo>
                  <a:pt x="344556" y="1325"/>
                  <a:pt x="172278" y="66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677314" y="3397046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7221290" y="4008680"/>
            <a:ext cx="197288" cy="427747"/>
            <a:chOff x="5176362" y="3719872"/>
            <a:chExt cx="197288" cy="427747"/>
          </a:xfrm>
        </p:grpSpPr>
        <p:sp>
          <p:nvSpPr>
            <p:cNvPr id="52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7429728" y="3995291"/>
            <a:ext cx="197288" cy="427747"/>
            <a:chOff x="5400043" y="3717058"/>
            <a:chExt cx="197288" cy="427747"/>
          </a:xfrm>
        </p:grpSpPr>
        <p:sp>
          <p:nvSpPr>
            <p:cNvPr id="55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7644477" y="3997753"/>
            <a:ext cx="197288" cy="427747"/>
            <a:chOff x="6025788" y="3476840"/>
            <a:chExt cx="197288" cy="427747"/>
          </a:xfrm>
        </p:grpSpPr>
        <p:sp>
          <p:nvSpPr>
            <p:cNvPr id="58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8637138" y="4003253"/>
            <a:ext cx="197288" cy="427747"/>
            <a:chOff x="6197644" y="3478692"/>
            <a:chExt cx="197288" cy="427747"/>
          </a:xfrm>
        </p:grpSpPr>
        <p:sp>
          <p:nvSpPr>
            <p:cNvPr id="61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8213607" y="3995665"/>
            <a:ext cx="197288" cy="427747"/>
            <a:chOff x="5840064" y="4220114"/>
            <a:chExt cx="197288" cy="427747"/>
          </a:xfrm>
        </p:grpSpPr>
        <p:sp>
          <p:nvSpPr>
            <p:cNvPr id="64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8432593" y="3999264"/>
            <a:ext cx="197288" cy="427747"/>
            <a:chOff x="6058653" y="4221088"/>
            <a:chExt cx="197288" cy="427747"/>
          </a:xfrm>
        </p:grpSpPr>
        <p:sp>
          <p:nvSpPr>
            <p:cNvPr id="67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" name="Овал 68"/>
          <p:cNvSpPr/>
          <p:nvPr/>
        </p:nvSpPr>
        <p:spPr>
          <a:xfrm>
            <a:off x="7150090" y="3929434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8131256" y="3921848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6979128" y="3427837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2" name="Группа 71"/>
          <p:cNvGrpSpPr/>
          <p:nvPr/>
        </p:nvGrpSpPr>
        <p:grpSpPr>
          <a:xfrm>
            <a:off x="6190830" y="5708695"/>
            <a:ext cx="197288" cy="427747"/>
            <a:chOff x="5176362" y="3719872"/>
            <a:chExt cx="197288" cy="427747"/>
          </a:xfrm>
        </p:grpSpPr>
        <p:sp>
          <p:nvSpPr>
            <p:cNvPr id="73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458408" y="5330969"/>
            <a:ext cx="197288" cy="427747"/>
            <a:chOff x="5400043" y="3717058"/>
            <a:chExt cx="197288" cy="427747"/>
          </a:xfrm>
        </p:grpSpPr>
        <p:sp>
          <p:nvSpPr>
            <p:cNvPr id="76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7026047" y="5334198"/>
            <a:ext cx="197288" cy="427747"/>
            <a:chOff x="6025788" y="3476840"/>
            <a:chExt cx="197288" cy="427747"/>
          </a:xfrm>
        </p:grpSpPr>
        <p:sp>
          <p:nvSpPr>
            <p:cNvPr id="79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7411176" y="5708920"/>
            <a:ext cx="197288" cy="427747"/>
            <a:chOff x="6197644" y="3478692"/>
            <a:chExt cx="197288" cy="427747"/>
          </a:xfrm>
        </p:grpSpPr>
        <p:sp>
          <p:nvSpPr>
            <p:cNvPr id="82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7024002" y="6084253"/>
            <a:ext cx="197288" cy="427747"/>
            <a:chOff x="5840064" y="4220114"/>
            <a:chExt cx="197288" cy="427747"/>
          </a:xfrm>
        </p:grpSpPr>
        <p:sp>
          <p:nvSpPr>
            <p:cNvPr id="85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6548607" y="6084253"/>
            <a:ext cx="197288" cy="427747"/>
            <a:chOff x="6058653" y="4221088"/>
            <a:chExt cx="197288" cy="427747"/>
          </a:xfrm>
        </p:grpSpPr>
        <p:sp>
          <p:nvSpPr>
            <p:cNvPr id="88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" name="Овал 89"/>
          <p:cNvSpPr/>
          <p:nvPr/>
        </p:nvSpPr>
        <p:spPr>
          <a:xfrm>
            <a:off x="5806463" y="5108389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571409" y="4596576"/>
            <a:ext cx="3206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Charge distribution</a:t>
            </a:r>
            <a:endParaRPr lang="ru-RU" sz="2800" dirty="0"/>
          </a:p>
        </p:txBody>
      </p:sp>
      <p:sp>
        <p:nvSpPr>
          <p:cNvPr id="93" name="TextBox 92"/>
          <p:cNvSpPr txBox="1"/>
          <p:nvPr/>
        </p:nvSpPr>
        <p:spPr>
          <a:xfrm>
            <a:off x="1538937" y="5869295"/>
            <a:ext cx="2884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Internal structure</a:t>
            </a:r>
            <a:endParaRPr lang="ru-RU" sz="2800" dirty="0"/>
          </a:p>
        </p:txBody>
      </p:sp>
      <p:sp>
        <p:nvSpPr>
          <p:cNvPr id="94" name="Стрелка вправо 93"/>
          <p:cNvSpPr/>
          <p:nvPr/>
        </p:nvSpPr>
        <p:spPr>
          <a:xfrm rot="5400000">
            <a:off x="1950131" y="4072730"/>
            <a:ext cx="633410" cy="454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трелка вправо 94"/>
          <p:cNvSpPr/>
          <p:nvPr/>
        </p:nvSpPr>
        <p:spPr>
          <a:xfrm rot="3558757">
            <a:off x="2307213" y="5353598"/>
            <a:ext cx="633410" cy="454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Text Box 20"/>
          <p:cNvSpPr txBox="1">
            <a:spLocks noChangeArrowheads="1"/>
          </p:cNvSpPr>
          <p:nvPr/>
        </p:nvSpPr>
        <p:spPr bwMode="auto">
          <a:xfrm>
            <a:off x="580722" y="2093668"/>
            <a:ext cx="455163" cy="66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l-GR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8872"/>
            <a:ext cx="8229600" cy="82296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</a:t>
            </a:r>
            <a:r>
              <a:rPr lang="en-US" sz="4400" dirty="0" smtClean="0">
                <a:solidFill>
                  <a:schemeClr val="bg1"/>
                </a:solidFill>
              </a:rPr>
              <a:t>*(2380) in </a:t>
            </a:r>
            <a:r>
              <a:rPr lang="en-US" sz="4400" dirty="0" err="1" smtClean="0">
                <a:solidFill>
                  <a:schemeClr val="bg1"/>
                </a:solidFill>
              </a:rPr>
              <a:t>photoproduction</a:t>
            </a:r>
            <a:r>
              <a:rPr lang="en-US" sz="4400" dirty="0" smtClean="0">
                <a:solidFill>
                  <a:schemeClr val="bg1"/>
                </a:solidFill>
              </a:rPr>
              <a:t>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6" name="Полилиния 25"/>
          <p:cNvSpPr/>
          <p:nvPr/>
        </p:nvSpPr>
        <p:spPr>
          <a:xfrm rot="1048005">
            <a:off x="1031014" y="1696598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2651917" y="1603751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 flipH="1" flipV="1">
            <a:off x="2651917" y="2068889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1788317" y="1832354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>
            <a:off x="1212054" y="2086857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728624" y="1854573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706245" y="1370689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3368729" y="1316410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3368729" y="2108576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413766" y="137560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413766" y="2190331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80144" y="149099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*</a:t>
            </a:r>
            <a:endParaRPr lang="en-GB" dirty="0"/>
          </a:p>
        </p:txBody>
      </p:sp>
      <p:sp>
        <p:nvSpPr>
          <p:cNvPr id="41" name="Полилиния 40"/>
          <p:cNvSpPr/>
          <p:nvPr/>
        </p:nvSpPr>
        <p:spPr>
          <a:xfrm rot="1048005">
            <a:off x="4957690" y="1806638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 flipH="1">
            <a:off x="6578593" y="1773610"/>
            <a:ext cx="902092" cy="18714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5714993" y="1942394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5138730" y="2196897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4655300" y="1964613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4632921" y="1480729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22"/>
              <p:cNvSpPr txBox="1">
                <a:spLocks noChangeArrowheads="1"/>
              </p:cNvSpPr>
              <p:nvPr/>
            </p:nvSpPr>
            <p:spPr bwMode="auto">
              <a:xfrm>
                <a:off x="7442960" y="1398664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8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2960" y="1398664"/>
                <a:ext cx="288925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36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5906820" y="160103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*</a:t>
            </a:r>
            <a:endParaRPr lang="en-GB" dirty="0"/>
          </a:p>
        </p:txBody>
      </p:sp>
      <p:sp>
        <p:nvSpPr>
          <p:cNvPr id="53" name="Line 16"/>
          <p:cNvSpPr>
            <a:spLocks noChangeShapeType="1"/>
          </p:cNvSpPr>
          <p:nvPr/>
        </p:nvSpPr>
        <p:spPr bwMode="auto">
          <a:xfrm>
            <a:off x="6578593" y="2190331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7191760" y="1970369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22"/>
              <p:cNvSpPr txBox="1">
                <a:spLocks noChangeArrowheads="1"/>
              </p:cNvSpPr>
              <p:nvPr/>
            </p:nvSpPr>
            <p:spPr bwMode="auto">
              <a:xfrm>
                <a:off x="7442959" y="1054521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55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2959" y="1054521"/>
                <a:ext cx="288925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36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10"/>
          <p:cNvSpPr>
            <a:spLocks noChangeShapeType="1"/>
          </p:cNvSpPr>
          <p:nvPr/>
        </p:nvSpPr>
        <p:spPr bwMode="auto">
          <a:xfrm flipH="1">
            <a:off x="6578592" y="1398664"/>
            <a:ext cx="864366" cy="543729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714229" y="3108545"/>
                <a:ext cx="25015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𝛾</m:t>
                    </m:r>
                    <m:r>
                      <a:rPr lang="en-US" sz="3200" b="0" i="1" smtClean="0">
                        <a:latin typeface="Cambria Math"/>
                      </a:rPr>
                      <m:t>𝑑</m:t>
                    </m:r>
                    <m:r>
                      <a:rPr lang="en-US" sz="3200" b="0" i="1" smtClean="0">
                        <a:latin typeface="Cambria Math"/>
                      </a:rPr>
                      <m:t>→</m:t>
                    </m:r>
                    <m:r>
                      <a:rPr lang="en-US" sz="3200" b="0" i="1" smtClean="0">
                        <a:latin typeface="Cambria Math"/>
                      </a:rPr>
                      <m:t>𝑑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229" y="3108545"/>
                <a:ext cx="250151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Рисунок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5" y="2698336"/>
            <a:ext cx="4758504" cy="3227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261567" y="2616057"/>
                <a:ext cx="22143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𝛾</m:t>
                    </m:r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r>
                      <a:rPr lang="en-US" sz="2800" b="0" i="1" smtClean="0">
                        <a:latin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567" y="2616057"/>
                <a:ext cx="221432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5456481" y="4448145"/>
            <a:ext cx="3501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Conventional Background</a:t>
            </a:r>
            <a:br>
              <a:rPr lang="en-US" dirty="0" smtClean="0"/>
            </a:br>
            <a:r>
              <a:rPr lang="de-DE" b="1" dirty="0"/>
              <a:t>M. </a:t>
            </a:r>
            <a:r>
              <a:rPr lang="de-DE" b="1" dirty="0" err="1"/>
              <a:t>Egorov</a:t>
            </a:r>
            <a:r>
              <a:rPr lang="de-DE" b="1" dirty="0"/>
              <a:t>, A. Fix,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Nucl.Phys</a:t>
            </a:r>
            <a:r>
              <a:rPr lang="de-DE" dirty="0"/>
              <a:t>. A933 (2015) </a:t>
            </a:r>
            <a:r>
              <a:rPr lang="de-DE" dirty="0" smtClean="0"/>
              <a:t>104-113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292961" y="4653136"/>
                <a:ext cx="777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61" y="4653136"/>
                <a:ext cx="777970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35496" y="5935052"/>
            <a:ext cx="303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M. </a:t>
            </a:r>
            <a:r>
              <a:rPr lang="en-GB" b="1" dirty="0" smtClean="0">
                <a:solidFill>
                  <a:srgbClr val="FF0000"/>
                </a:solidFill>
              </a:rPr>
              <a:t>Guenther, Hadron 2017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677085" y="5265205"/>
            <a:ext cx="1374635" cy="612069"/>
          </a:xfrm>
          <a:prstGeom prst="straightConnector1">
            <a:avLst/>
          </a:prstGeom>
          <a:ln w="4762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0" y="6303990"/>
            <a:ext cx="514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de-DE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Ishikawa</a:t>
            </a:r>
            <a:r>
              <a:rPr lang="de-DE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de-DE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b="1" dirty="0" err="1">
                <a:solidFill>
                  <a:srgbClr val="0000FF"/>
                </a:solidFill>
              </a:rPr>
              <a:t>Phys.Lett</a:t>
            </a:r>
            <a:r>
              <a:rPr lang="de-DE" b="1" dirty="0">
                <a:solidFill>
                  <a:srgbClr val="0000FF"/>
                </a:solidFill>
              </a:rPr>
              <a:t>. B772 (2017) </a:t>
            </a:r>
            <a:r>
              <a:rPr lang="de-DE" b="1" dirty="0" smtClean="0">
                <a:solidFill>
                  <a:srgbClr val="0000FF"/>
                </a:solidFill>
              </a:rPr>
              <a:t>398 </a:t>
            </a:r>
            <a:endParaRPr lang="ru-RU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Дуга 64"/>
          <p:cNvSpPr/>
          <p:nvPr/>
        </p:nvSpPr>
        <p:spPr>
          <a:xfrm rot="2908678">
            <a:off x="2255900" y="4202108"/>
            <a:ext cx="2546336" cy="2889249"/>
          </a:xfrm>
          <a:prstGeom prst="arc">
            <a:avLst>
              <a:gd name="adj1" fmla="val 16200000"/>
              <a:gd name="adj2" fmla="val 21044869"/>
            </a:avLst>
          </a:prstGeom>
          <a:ln w="41275">
            <a:solidFill>
              <a:srgbClr val="0000FF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 стрелкой 66"/>
          <p:cNvCxnSpPr/>
          <p:nvPr/>
        </p:nvCxnSpPr>
        <p:spPr>
          <a:xfrm flipH="1" flipV="1">
            <a:off x="5397701" y="3861048"/>
            <a:ext cx="1031125" cy="739436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118872"/>
                <a:ext cx="8229600" cy="822960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and beam asymmetry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bg1"/>
                        </a:solidFill>
                        <a:latin typeface="Cambria Math"/>
                      </a:rPr>
                      <m:t>Σ</m:t>
                    </m:r>
                  </m:oMath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118872"/>
                <a:ext cx="8229600" cy="822960"/>
              </a:xfrm>
              <a:blipFill rotWithShape="1">
                <a:blip r:embed="rId2"/>
                <a:stretch>
                  <a:fillRect t="-6897" b="-25517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2" name="Полилиния 21"/>
          <p:cNvSpPr/>
          <p:nvPr/>
        </p:nvSpPr>
        <p:spPr>
          <a:xfrm rot="1048005">
            <a:off x="5542889" y="1449374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7163792" y="1356527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 flipV="1">
            <a:off x="7163792" y="1821665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6300192" y="1585130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5723929" y="1839633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5240499" y="1607349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5218120" y="1123465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7880604" y="1069186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7902684" y="1842191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218120" y="122509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4114" y="6293263"/>
            <a:ext cx="7533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Arenhoevel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M.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Sanzone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“Photodisintegration of the deuteron”</a:t>
            </a:r>
            <a:endParaRPr lang="en-US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19"/>
              <p:cNvSpPr txBox="1">
                <a:spLocks noChangeArrowheads="1"/>
              </p:cNvSpPr>
              <p:nvPr/>
            </p:nvSpPr>
            <p:spPr bwMode="auto">
              <a:xfrm>
                <a:off x="6484902" y="1096405"/>
                <a:ext cx="288925" cy="58477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8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4902" y="1096405"/>
                <a:ext cx="288925" cy="584775"/>
              </a:xfrm>
              <a:prstGeom prst="rect">
                <a:avLst/>
              </a:prstGeom>
              <a:blipFill rotWithShape="1">
                <a:blip r:embed="rId3"/>
                <a:stretch>
                  <a:fillRect r="-547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32"/>
              <p:cNvSpPr txBox="1">
                <a:spLocks noChangeArrowheads="1"/>
              </p:cNvSpPr>
              <p:nvPr/>
            </p:nvSpPr>
            <p:spPr bwMode="auto">
              <a:xfrm>
                <a:off x="1666072" y="1057830"/>
                <a:ext cx="2919325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 smtClean="0"/>
                  <a:t>E2 transition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b="1" dirty="0" smtClean="0"/>
                  <a:t>)</a:t>
                </a:r>
              </a:p>
              <a:p>
                <a:pPr algn="ctr"/>
                <a:r>
                  <a:rPr lang="en-US" sz="2400" b="1" dirty="0"/>
                  <a:t>M3 transition  </a:t>
                </a:r>
                <a:r>
                  <a:rPr lang="en-US" sz="2400" b="1" dirty="0" smtClean="0"/>
                  <a:t> </a:t>
                </a:r>
                <a:r>
                  <a:rPr lang="en-US" sz="2400" b="1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b="1" dirty="0"/>
                  <a:t>)</a:t>
                </a:r>
                <a:endParaRPr lang="en-US" sz="2400" b="1" dirty="0" smtClean="0"/>
              </a:p>
              <a:p>
                <a:pPr algn="ctr"/>
                <a:r>
                  <a:rPr lang="en-US" sz="2400" b="1" dirty="0" smtClean="0"/>
                  <a:t>E4 </a:t>
                </a:r>
                <a:r>
                  <a:rPr lang="en-US" sz="2400" b="1" dirty="0"/>
                  <a:t>transition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b="1" dirty="0"/>
                  <a:t>)</a:t>
                </a:r>
              </a:p>
            </p:txBody>
          </p:sp>
        </mc:Choice>
        <mc:Fallback xmlns="">
          <p:sp>
            <p:nvSpPr>
              <p:cNvPr id="19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6072" y="1057830"/>
                <a:ext cx="2919325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714" t="-3571" r="-2923" b="-117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5" y="2146532"/>
            <a:ext cx="58531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66070" y="2924944"/>
                <a:ext cx="338528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∥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𝛾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𝚺</m:t>
                      </m:r>
                      <m:r>
                        <a:rPr lang="en-US" sz="2800" b="0" i="1" smtClean="0">
                          <a:latin typeface="Cambria Math"/>
                        </a:rPr>
                        <m:t>𝑐𝑜𝑠</m:t>
                      </m:r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070" y="2924944"/>
                <a:ext cx="3385286" cy="9233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3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971600" y="116632"/>
                <a:ext cx="6688840" cy="822960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</a:rPr>
                  <a:t>Beam asymmetry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bg1"/>
                        </a:solidFill>
                        <a:latin typeface="Cambria Math"/>
                      </a:rPr>
                      <m:t>Σ</m:t>
                    </m:r>
                  </m:oMath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71600" y="116632"/>
                <a:ext cx="6688840" cy="822960"/>
              </a:xfrm>
              <a:blipFill rotWithShape="1">
                <a:blip r:embed="rId2"/>
                <a:stretch>
                  <a:fillRect t="-6897" b="-26207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48172" y="6477274"/>
            <a:ext cx="762000" cy="365125"/>
          </a:xfrm>
        </p:spPr>
        <p:txBody>
          <a:bodyPr/>
          <a:lstStyle/>
          <a:p>
            <a:fld id="{F3CE2CE5-0F34-440C-8C48-388A649AA15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Полилиния 8"/>
          <p:cNvSpPr/>
          <p:nvPr/>
        </p:nvSpPr>
        <p:spPr>
          <a:xfrm rot="1048005">
            <a:off x="5174277" y="1508191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6795180" y="1415344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6795180" y="1880482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5931580" y="1643947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5355317" y="1898450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871887" y="1666166"/>
            <a:ext cx="288925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p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4849508" y="1182282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22"/>
              <p:cNvSpPr txBox="1">
                <a:spLocks noChangeArrowheads="1"/>
              </p:cNvSpPr>
              <p:nvPr/>
            </p:nvSpPr>
            <p:spPr bwMode="auto">
              <a:xfrm>
                <a:off x="7511992" y="1128003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6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11992" y="1128003"/>
                <a:ext cx="28892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7511992" y="1920169"/>
            <a:ext cx="288925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N</a:t>
            </a:r>
            <a:endParaRPr lang="en-US" sz="2400" dirty="0">
              <a:latin typeface="Tahoma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842612" y="1271509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22"/>
              <p:cNvSpPr txBox="1">
                <a:spLocks noChangeArrowheads="1"/>
              </p:cNvSpPr>
              <p:nvPr/>
            </p:nvSpPr>
            <p:spPr bwMode="auto">
              <a:xfrm>
                <a:off x="6218917" y="1184511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Δ</m:t>
                      </m:r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0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18917" y="1184511"/>
                <a:ext cx="28892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32"/>
              <p:cNvSpPr txBox="1">
                <a:spLocks noChangeArrowheads="1"/>
              </p:cNvSpPr>
              <p:nvPr/>
            </p:nvSpPr>
            <p:spPr bwMode="auto">
              <a:xfrm>
                <a:off x="647817" y="1280317"/>
                <a:ext cx="3245697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M1 transition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b="1" dirty="0" smtClean="0"/>
                  <a:t>)</a:t>
                </a:r>
              </a:p>
              <a:p>
                <a:pPr algn="ctr"/>
                <a:r>
                  <a:rPr lang="en-US" sz="2400" b="1" dirty="0"/>
                  <a:t>o</a:t>
                </a:r>
                <a:r>
                  <a:rPr lang="en-US" sz="2400" b="1" dirty="0" smtClean="0"/>
                  <a:t>r</a:t>
                </a:r>
              </a:p>
              <a:p>
                <a:pPr algn="ctr"/>
                <a:r>
                  <a:rPr lang="en-US" sz="2400" b="1" dirty="0" smtClean="0"/>
                  <a:t>E2 </a:t>
                </a:r>
                <a:r>
                  <a:rPr lang="en-US" sz="2400" b="1" dirty="0"/>
                  <a:t>transition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b="1" dirty="0"/>
                  <a:t>)</a:t>
                </a:r>
              </a:p>
            </p:txBody>
          </p:sp>
        </mc:Choice>
        <mc:Fallback xmlns="">
          <p:sp>
            <p:nvSpPr>
              <p:cNvPr id="21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817" y="1280317"/>
                <a:ext cx="3245697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2814" t="-3553" b="-11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5548" y="3488770"/>
                <a:ext cx="3807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E2/M1 ratio for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𝛾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Δ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8" y="3488770"/>
                <a:ext cx="380796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4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7032" y="4208850"/>
                <a:ext cx="2991845" cy="867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𝑧𝑧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2" y="4208850"/>
                <a:ext cx="2991845" cy="86754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419872" y="4285211"/>
            <a:ext cx="2052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T. </a:t>
            </a:r>
            <a:r>
              <a:rPr lang="en-US" sz="2000" dirty="0" err="1" smtClean="0"/>
              <a:t>Watabe</a:t>
            </a:r>
            <a:r>
              <a:rPr lang="en-US" sz="2000" dirty="0" smtClean="0"/>
              <a:t> et al. </a:t>
            </a:r>
            <a:br>
              <a:rPr lang="en-US" sz="2000" dirty="0" smtClean="0"/>
            </a:br>
            <a:r>
              <a:rPr lang="en-US" sz="2000" dirty="0" err="1" smtClean="0"/>
              <a:t>hep-ph</a:t>
            </a:r>
            <a:r>
              <a:rPr lang="en-US" sz="2000" dirty="0" smtClean="0"/>
              <a:t> 9502244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652" y="5693788"/>
                <a:ext cx="1744519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=2.5%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2" y="5693788"/>
                <a:ext cx="1744519" cy="7838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083333" y="5577858"/>
            <a:ext cx="5577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R. Beck et al. (MAMI-A2)</a:t>
            </a:r>
            <a:br>
              <a:rPr lang="de-DE" sz="2000" dirty="0" smtClean="0"/>
            </a:br>
            <a:r>
              <a:rPr lang="de-DE" sz="2000" dirty="0" err="1" smtClean="0"/>
              <a:t>Phys.Rev</a:t>
            </a:r>
            <a:r>
              <a:rPr lang="de-DE" sz="2000" dirty="0"/>
              <a:t>. C61 (2000) </a:t>
            </a:r>
            <a:r>
              <a:rPr lang="de-DE" sz="2000" dirty="0" smtClean="0"/>
              <a:t>035204</a:t>
            </a:r>
          </a:p>
          <a:p>
            <a:r>
              <a:rPr lang="de-DE" sz="2000" dirty="0" smtClean="0"/>
              <a:t>Analysis </a:t>
            </a:r>
            <a:r>
              <a:rPr lang="de-DE" sz="2000" dirty="0" err="1" smtClean="0"/>
              <a:t>of</a:t>
            </a:r>
            <a:r>
              <a:rPr lang="de-DE" sz="2000" dirty="0" smtClean="0"/>
              <a:t> beam </a:t>
            </a:r>
            <a:r>
              <a:rPr lang="de-DE" sz="2000" dirty="0" err="1" smtClean="0"/>
              <a:t>asymmetry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419242" y="2780438"/>
                <a:ext cx="338528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∥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𝛾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𝚺</m:t>
                      </m:r>
                      <m:r>
                        <a:rPr lang="en-US" sz="2800" b="0" i="1" smtClean="0">
                          <a:latin typeface="Cambria Math"/>
                        </a:rPr>
                        <m:t>𝑐𝑜𝑠</m:t>
                      </m:r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242" y="2780438"/>
                <a:ext cx="3385286" cy="92333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5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7" y="2313438"/>
            <a:ext cx="5683221" cy="38675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116631"/>
                <a:ext cx="8229600" cy="826791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</a:rPr>
                  <a:t>Deuteron photodisintegration,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bg1"/>
                        </a:solidFill>
                        <a:latin typeface="Cambria Math"/>
                      </a:rPr>
                      <m:t>Σ</m:t>
                    </m:r>
                  </m:oMath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116631"/>
                <a:ext cx="8229600" cy="826791"/>
              </a:xfrm>
              <a:blipFill rotWithShape="1">
                <a:blip r:embed="rId3"/>
                <a:stretch>
                  <a:fillRect t="-6849" b="-25342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2" name="Полилиния 21"/>
          <p:cNvSpPr/>
          <p:nvPr/>
        </p:nvSpPr>
        <p:spPr>
          <a:xfrm rot="1048005">
            <a:off x="1024706" y="1552968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2645609" y="1460121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 flipV="1">
            <a:off x="2645609" y="1925259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1782009" y="1688724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1205746" y="1943227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722316" y="1710943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699937" y="1227059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3362421" y="1172780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3384501" y="1945785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sp>
        <p:nvSpPr>
          <p:cNvPr id="32" name="Овал 31"/>
          <p:cNvSpPr/>
          <p:nvPr/>
        </p:nvSpPr>
        <p:spPr>
          <a:xfrm>
            <a:off x="1593357" y="1460302"/>
            <a:ext cx="1240903" cy="714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699937" y="1328684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940152" y="1278327"/>
                <a:ext cx="3015249" cy="876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Σ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~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/>
                          </a:rPr>
                          <m:t>𝐽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=2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𝐽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𝐽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𝑐𝑜𝑠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Θ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 smtClean="0"/>
                  <a:t> </a:t>
                </a:r>
                <a:br>
                  <a:rPr lang="en-US" sz="2400" dirty="0" smtClean="0"/>
                </a:br>
                <a:r>
                  <a:rPr lang="en-US" sz="2400" dirty="0" smtClean="0"/>
                  <a:t>PRC 26 (1982) 2358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278327"/>
                <a:ext cx="3015249" cy="876202"/>
              </a:xfrm>
              <a:prstGeom prst="rect">
                <a:avLst/>
              </a:prstGeom>
              <a:blipFill rotWithShape="1">
                <a:blip r:embed="rId4"/>
                <a:stretch>
                  <a:fillRect l="-3030" t="-67133" r="-2222" b="-58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/>
          <p:cNvCxnSpPr/>
          <p:nvPr/>
        </p:nvCxnSpPr>
        <p:spPr>
          <a:xfrm>
            <a:off x="312638" y="6179216"/>
            <a:ext cx="723792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81126" y="2266849"/>
            <a:ext cx="0" cy="45665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25742" y="6187289"/>
                <a:ext cx="11367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𝒄𝒐𝒔</m:t>
                      </m:r>
                      <m:sSubSup>
                        <m:sSub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𝒏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742" y="6187289"/>
                <a:ext cx="1136786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-21194" y="3374326"/>
                <a:ext cx="5357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/>
                        </a:rPr>
                        <m:t>𝚺</m:t>
                      </m:r>
                    </m:oMath>
                  </m:oMathPara>
                </a14:m>
                <a:endParaRPr lang="en-US" sz="3200" b="1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194" y="3374326"/>
                <a:ext cx="53572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326786" y="3374326"/>
                <a:ext cx="2791277" cy="491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𝛾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420−</m:t>
                    </m:r>
                    <m:r>
                      <a:rPr lang="en-US" sz="2400" b="0" i="0" smtClean="0">
                        <a:latin typeface="Cambria Math"/>
                      </a:rPr>
                      <m:t>620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MeV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786" y="3374326"/>
                <a:ext cx="2791277" cy="491160"/>
              </a:xfrm>
              <a:prstGeom prst="rect">
                <a:avLst/>
              </a:prstGeom>
              <a:blipFill rotWithShape="1"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5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8991-2C2E-447D-8068-D317B4760A40}" type="slidenum">
              <a:rPr lang="en-US"/>
              <a:pPr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32"/>
              <p:cNvSpPr txBox="1">
                <a:spLocks noChangeArrowheads="1"/>
              </p:cNvSpPr>
              <p:nvPr/>
            </p:nvSpPr>
            <p:spPr bwMode="auto">
              <a:xfrm>
                <a:off x="1223714" y="6081415"/>
                <a:ext cx="586910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.</m:t>
                      </m:r>
                      <m:r>
                        <a:rPr lang="en-US" sz="2800" b="1" i="1" smtClean="0">
                          <a:latin typeface="Cambria Math"/>
                        </a:rPr>
                        <m:t>𝟑𝟖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𝑮𝒆𝑽</m:t>
                      </m:r>
                      <m:r>
                        <a:rPr lang="en-US" sz="2800" b="1" i="1" smtClean="0">
                          <a:latin typeface="Cambria Math"/>
                        </a:rPr>
                        <m:t>≈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2800" b="1" i="0" smtClean="0">
                              <a:latin typeface="Cambria Math"/>
                            </a:rPr>
                            <m:t>𝚫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𝟖𝟎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𝑴𝒆𝑽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7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3714" y="6081415"/>
                <a:ext cx="586910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32"/>
              <p:cNvSpPr txBox="1">
                <a:spLocks noChangeArrowheads="1"/>
              </p:cNvSpPr>
              <p:nvPr/>
            </p:nvSpPr>
            <p:spPr bwMode="auto">
              <a:xfrm>
                <a:off x="788123" y="1268760"/>
                <a:ext cx="544700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800" b="1" i="0" smtClean="0">
                          <a:latin typeface="Cambria Math"/>
                        </a:rPr>
                        <m:t>=</m:t>
                      </m:r>
                      <m:r>
                        <a:rPr lang="en-US" sz="2800" b="1" i="0" smtClean="0">
                          <a:latin typeface="Cambria Math"/>
                        </a:rPr>
                        <m:t>𝟕𝟎</m:t>
                      </m:r>
                      <m:r>
                        <a:rPr lang="en-US" sz="2800" b="1" i="0" smtClean="0">
                          <a:latin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</a:rPr>
                        <m:t>𝐌𝐞𝐕</m:t>
                      </m:r>
                      <m:r>
                        <a:rPr lang="en-US" sz="2800" b="1" i="0" smtClean="0">
                          <a:latin typeface="Cambria Math"/>
                        </a:rPr>
                        <m:t>≪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r>
                            <a:rPr lang="en-US" sz="2800" b="1" i="0" smtClean="0">
                              <a:latin typeface="Cambria Math"/>
                            </a:rPr>
                            <m:t>𝚫𝚫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𝟐𝟒𝟎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123" y="1268760"/>
                <a:ext cx="544700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12648" y="118872"/>
                <a:ext cx="4792915" cy="769441"/>
              </a:xfrm>
              <a:prstGeom prst="rect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</a:rPr>
                      <m:t>(2380)</m:t>
                    </m:r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dibaryon</a:t>
                </a:r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8872"/>
                <a:ext cx="4792915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1765" r="-3392" b="-29412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3429844" y="2917620"/>
            <a:ext cx="178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hreshold</a:t>
            </a:r>
            <a:endParaRPr lang="ru-RU" sz="28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905375" y="3609020"/>
            <a:ext cx="3915097" cy="36004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8037599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8661860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7740352" y="5099992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7876892" y="5308436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Δ</a:t>
            </a:r>
          </a:p>
        </p:txBody>
      </p:sp>
      <p:sp>
        <p:nvSpPr>
          <p:cNvPr id="39" name="Овал 38"/>
          <p:cNvSpPr/>
          <p:nvPr/>
        </p:nvSpPr>
        <p:spPr>
          <a:xfrm>
            <a:off x="8496436" y="5308436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469516" y="5498710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7213218" y="3688608"/>
            <a:ext cx="14000" cy="1810102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44" idx="3"/>
          </p:cNvCxnSpPr>
          <p:nvPr/>
        </p:nvCxnSpPr>
        <p:spPr>
          <a:xfrm>
            <a:off x="5064443" y="4923024"/>
            <a:ext cx="1290877" cy="5730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880008" y="3989033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 MeV</a:t>
            </a:r>
            <a:endParaRPr lang="ru-RU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0" y="469219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d*</a:t>
            </a:r>
            <a:endParaRPr lang="ru-RU" sz="2400" b="1" dirty="0"/>
          </a:p>
        </p:txBody>
      </p:sp>
      <p:sp>
        <p:nvSpPr>
          <p:cNvPr id="45" name="Text Box 32"/>
          <p:cNvSpPr txBox="1">
            <a:spLocks noChangeArrowheads="1"/>
          </p:cNvSpPr>
          <p:nvPr/>
        </p:nvSpPr>
        <p:spPr bwMode="auto">
          <a:xfrm>
            <a:off x="185807" y="3367933"/>
            <a:ext cx="256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0(3</a:t>
            </a:r>
            <a:r>
              <a:rPr lang="en-US" sz="3600" b="1" baseline="30000" dirty="0"/>
              <a:t>+</a:t>
            </a:r>
            <a:r>
              <a:rPr lang="en-US" sz="3600" b="1" dirty="0"/>
              <a:t>)</a:t>
            </a:r>
          </a:p>
        </p:txBody>
      </p:sp>
      <p:sp>
        <p:nvSpPr>
          <p:cNvPr id="49" name="Oval 22"/>
          <p:cNvSpPr>
            <a:spLocks noChangeArrowheads="1"/>
          </p:cNvSpPr>
          <p:nvPr/>
        </p:nvSpPr>
        <p:spPr bwMode="auto">
          <a:xfrm>
            <a:off x="4905375" y="1904283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 flipV="1">
            <a:off x="5797219" y="2076031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 flipV="1">
            <a:off x="6275655" y="2055458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5"/>
          <p:cNvSpPr>
            <a:spLocks noChangeShapeType="1"/>
          </p:cNvSpPr>
          <p:nvPr/>
        </p:nvSpPr>
        <p:spPr bwMode="auto">
          <a:xfrm flipV="1">
            <a:off x="6720206" y="2045840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Oval 10"/>
          <p:cNvSpPr>
            <a:spLocks noChangeArrowheads="1"/>
          </p:cNvSpPr>
          <p:nvPr/>
        </p:nvSpPr>
        <p:spPr bwMode="auto">
          <a:xfrm>
            <a:off x="5591175" y="2301247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11"/>
          <p:cNvSpPr>
            <a:spLocks noChangeArrowheads="1"/>
          </p:cNvSpPr>
          <p:nvPr/>
        </p:nvSpPr>
        <p:spPr bwMode="auto">
          <a:xfrm>
            <a:off x="6058395" y="228236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12"/>
          <p:cNvSpPr>
            <a:spLocks noChangeArrowheads="1"/>
          </p:cNvSpPr>
          <p:nvPr/>
        </p:nvSpPr>
        <p:spPr bwMode="auto">
          <a:xfrm>
            <a:off x="6502935" y="226295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16"/>
          <p:cNvSpPr>
            <a:spLocks noChangeShapeType="1"/>
          </p:cNvSpPr>
          <p:nvPr/>
        </p:nvSpPr>
        <p:spPr bwMode="auto">
          <a:xfrm flipV="1">
            <a:off x="7186274" y="2018088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17"/>
          <p:cNvSpPr>
            <a:spLocks noChangeShapeType="1"/>
          </p:cNvSpPr>
          <p:nvPr/>
        </p:nvSpPr>
        <p:spPr bwMode="auto">
          <a:xfrm flipV="1">
            <a:off x="7722876" y="2036049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18"/>
          <p:cNvSpPr>
            <a:spLocks noChangeShapeType="1"/>
          </p:cNvSpPr>
          <p:nvPr/>
        </p:nvSpPr>
        <p:spPr bwMode="auto">
          <a:xfrm flipV="1">
            <a:off x="8160366" y="2036049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Oval 19"/>
          <p:cNvSpPr>
            <a:spLocks noChangeArrowheads="1"/>
          </p:cNvSpPr>
          <p:nvPr/>
        </p:nvSpPr>
        <p:spPr bwMode="auto">
          <a:xfrm>
            <a:off x="6987652" y="2302938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20"/>
          <p:cNvSpPr>
            <a:spLocks noChangeArrowheads="1"/>
          </p:cNvSpPr>
          <p:nvPr/>
        </p:nvSpPr>
        <p:spPr bwMode="auto">
          <a:xfrm>
            <a:off x="7514523" y="2290238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21"/>
          <p:cNvSpPr>
            <a:spLocks noChangeArrowheads="1"/>
          </p:cNvSpPr>
          <p:nvPr/>
        </p:nvSpPr>
        <p:spPr bwMode="auto">
          <a:xfrm>
            <a:off x="7954322" y="2290238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 Box 38"/>
          <p:cNvSpPr txBox="1">
            <a:spLocks noChangeArrowheads="1"/>
          </p:cNvSpPr>
          <p:nvPr/>
        </p:nvSpPr>
        <p:spPr bwMode="auto">
          <a:xfrm>
            <a:off x="5673889" y="2349850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63" name="Text Box 39"/>
          <p:cNvSpPr txBox="1">
            <a:spLocks noChangeArrowheads="1"/>
          </p:cNvSpPr>
          <p:nvPr/>
        </p:nvSpPr>
        <p:spPr bwMode="auto">
          <a:xfrm>
            <a:off x="6114935" y="2332478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64" name="Text Box 40"/>
          <p:cNvSpPr txBox="1">
            <a:spLocks noChangeArrowheads="1"/>
          </p:cNvSpPr>
          <p:nvPr/>
        </p:nvSpPr>
        <p:spPr bwMode="auto">
          <a:xfrm>
            <a:off x="6600013" y="2345178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65" name="Text Box 44"/>
          <p:cNvSpPr txBox="1">
            <a:spLocks noChangeArrowheads="1"/>
          </p:cNvSpPr>
          <p:nvPr/>
        </p:nvSpPr>
        <p:spPr bwMode="auto">
          <a:xfrm>
            <a:off x="7066081" y="234144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6" name="Text Box 47"/>
          <p:cNvSpPr txBox="1">
            <a:spLocks noChangeArrowheads="1"/>
          </p:cNvSpPr>
          <p:nvPr/>
        </p:nvSpPr>
        <p:spPr bwMode="auto">
          <a:xfrm>
            <a:off x="7600374" y="2327412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7" name="Text Box 48"/>
          <p:cNvSpPr txBox="1">
            <a:spLocks noChangeArrowheads="1"/>
          </p:cNvSpPr>
          <p:nvPr/>
        </p:nvSpPr>
        <p:spPr bwMode="auto">
          <a:xfrm>
            <a:off x="8040173" y="2316403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506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116632"/>
                <a:ext cx="8229600" cy="1270620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</a:rPr>
                  <a:t>Deuteron photodisintegration:</a:t>
                </a:r>
                <a:br>
                  <a:rPr lang="en-US" sz="4400" dirty="0" smtClean="0">
                    <a:solidFill>
                      <a:schemeClr val="bg1"/>
                    </a:solidFill>
                  </a:rPr>
                </a:br>
                <a:r>
                  <a:rPr lang="en-US" sz="4400" dirty="0" smtClean="0">
                    <a:solidFill>
                      <a:schemeClr val="bg1"/>
                    </a:solidFill>
                  </a:rPr>
                  <a:t>beam asymmetry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bg1"/>
                        </a:solidFill>
                        <a:latin typeface="Cambria Math"/>
                      </a:rPr>
                      <m:t>Σ</m:t>
                    </m:r>
                  </m:oMath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116632"/>
                <a:ext cx="8229600" cy="1270620"/>
              </a:xfrm>
              <a:blipFill rotWithShape="1">
                <a:blip r:embed="rId2"/>
                <a:stretch>
                  <a:fillRect t="-12785" b="-25571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2" name="Полилиния 21"/>
          <p:cNvSpPr/>
          <p:nvPr/>
        </p:nvSpPr>
        <p:spPr>
          <a:xfrm rot="1048005">
            <a:off x="6235597" y="2893416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7856500" y="2800569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 flipV="1">
            <a:off x="7856500" y="3265707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6992900" y="3029172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6416637" y="3283675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5933207" y="3051391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5910828" y="2567507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8573312" y="2513228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8595392" y="3286233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sp>
        <p:nvSpPr>
          <p:cNvPr id="32" name="Овал 31"/>
          <p:cNvSpPr/>
          <p:nvPr/>
        </p:nvSpPr>
        <p:spPr>
          <a:xfrm>
            <a:off x="6804248" y="2800750"/>
            <a:ext cx="1240903" cy="714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910828" y="2669132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707982" y="4581128"/>
                <a:ext cx="3010761" cy="876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Σ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~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/>
                          </a:rPr>
                          <m:t>𝐽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=2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𝐽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𝐽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𝑐𝑜𝑠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Θ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 smtClean="0"/>
                  <a:t> </a:t>
                </a:r>
                <a:br>
                  <a:rPr lang="en-US" sz="2400" dirty="0" smtClean="0"/>
                </a:br>
                <a:r>
                  <a:rPr lang="en-US" sz="2400" dirty="0" smtClean="0"/>
                  <a:t>PRC 26 (1982) 2358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982" y="4581128"/>
                <a:ext cx="3010761" cy="876202"/>
              </a:xfrm>
              <a:prstGeom prst="rect">
                <a:avLst/>
              </a:prstGeom>
              <a:blipFill rotWithShape="1">
                <a:blip r:embed="rId3"/>
                <a:stretch>
                  <a:fillRect l="-3036" t="-66667" r="-2429" b="-57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5536" y="1853594"/>
                <a:ext cx="5110694" cy="713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 smtClean="0"/>
                  <a:t>should be noticeable in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6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H. Ikeda et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al.Nucl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. Phys. B 172 (1980) 509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853594"/>
                <a:ext cx="5110694" cy="713913"/>
              </a:xfrm>
              <a:prstGeom prst="rect">
                <a:avLst/>
              </a:prstGeom>
              <a:blipFill rotWithShape="1">
                <a:blip r:embed="rId4"/>
                <a:stretch>
                  <a:fillRect l="-1313" t="-3419" r="-239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87" y="2852936"/>
            <a:ext cx="4433481" cy="300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8872"/>
            <a:ext cx="8229600" cy="82296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</a:t>
            </a:r>
            <a:r>
              <a:rPr lang="en-US" sz="4400" dirty="0" smtClean="0">
                <a:solidFill>
                  <a:schemeClr val="bg1"/>
                </a:solidFill>
              </a:rPr>
              <a:t>*(2380) in </a:t>
            </a:r>
            <a:r>
              <a:rPr lang="en-US" sz="4400" dirty="0" err="1" smtClean="0">
                <a:solidFill>
                  <a:schemeClr val="bg1"/>
                </a:solidFill>
              </a:rPr>
              <a:t>photoproduction</a:t>
            </a:r>
            <a:r>
              <a:rPr lang="en-US" sz="4400" dirty="0" smtClean="0">
                <a:solidFill>
                  <a:schemeClr val="bg1"/>
                </a:solidFill>
              </a:rPr>
              <a:t>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598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t="1837" r="1847" b="56662"/>
          <a:stretch/>
        </p:blipFill>
        <p:spPr bwMode="auto">
          <a:xfrm>
            <a:off x="2527301" y="1485900"/>
            <a:ext cx="5295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80053" r="1643" b="1147"/>
          <a:stretch/>
        </p:blipFill>
        <p:spPr bwMode="auto">
          <a:xfrm>
            <a:off x="3060079" y="3424498"/>
            <a:ext cx="4775821" cy="96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t="30557" r="86777" b="43086"/>
          <a:stretch/>
        </p:blipFill>
        <p:spPr bwMode="auto">
          <a:xfrm>
            <a:off x="1866900" y="1943099"/>
            <a:ext cx="660401" cy="135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лилиния 8"/>
          <p:cNvSpPr/>
          <p:nvPr/>
        </p:nvSpPr>
        <p:spPr>
          <a:xfrm rot="1048005">
            <a:off x="852160" y="4877420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2473063" y="4784573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2473063" y="5249711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609463" y="5013176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033200" y="5267679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49770" y="5035395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527391" y="4551511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189875" y="4497232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189875" y="5289398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sp>
        <p:nvSpPr>
          <p:cNvPr id="18" name="Овал 17"/>
          <p:cNvSpPr/>
          <p:nvPr/>
        </p:nvSpPr>
        <p:spPr>
          <a:xfrm>
            <a:off x="1420811" y="4784754"/>
            <a:ext cx="1240903" cy="714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234912" y="4556422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41459" y="1157744"/>
            <a:ext cx="338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R. Gilman and F. Gross </a:t>
            </a:r>
            <a:r>
              <a:rPr lang="en-US" baseline="30000" dirty="0" err="1"/>
              <a:t>nucl-th</a:t>
            </a:r>
            <a:r>
              <a:rPr lang="en-US" baseline="30000" dirty="0"/>
              <a:t>/0111015 (2001)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51919" y="4867569"/>
            <a:ext cx="4536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/>
              <a:t>T. </a:t>
            </a:r>
            <a:r>
              <a:rPr lang="en-US" sz="2000" baseline="30000" dirty="0" err="1"/>
              <a:t>Kamae</a:t>
            </a:r>
            <a:r>
              <a:rPr lang="en-US" sz="2000" baseline="30000" dirty="0"/>
              <a:t>, T. Fujita Phys. Rev. </a:t>
            </a:r>
            <a:r>
              <a:rPr lang="en-US" sz="2000" baseline="30000" dirty="0" err="1"/>
              <a:t>Lett</a:t>
            </a:r>
            <a:r>
              <a:rPr lang="en-US" sz="2000" baseline="30000" dirty="0"/>
              <a:t>. 38, Feb 1977, 471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851920" y="5289398"/>
            <a:ext cx="427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H. Ikeda et al., Phys. Rev.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Lett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42, May 1979, 1321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023850" y="3547016"/>
            <a:ext cx="0" cy="72008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08352" y="372239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d</a:t>
            </a:r>
            <a:r>
              <a:rPr lang="en-US" b="1" dirty="0" smtClean="0">
                <a:solidFill>
                  <a:srgbClr val="0000CC"/>
                </a:solidFill>
              </a:rPr>
              <a:t>*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3523837" y="5746598"/>
            <a:ext cx="2060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I(</a:t>
            </a:r>
            <a:r>
              <a:rPr lang="en-US" sz="2800" b="1" dirty="0" err="1"/>
              <a:t>J</a:t>
            </a:r>
            <a:r>
              <a:rPr lang="en-US" sz="2800" b="1" baseline="30000" dirty="0" err="1"/>
              <a:t>p</a:t>
            </a:r>
            <a:r>
              <a:rPr lang="en-US" sz="2800" b="1" dirty="0"/>
              <a:t>) = 0(3</a:t>
            </a:r>
            <a:r>
              <a:rPr lang="en-US" sz="2800" b="1" baseline="30000" dirty="0"/>
              <a:t>+</a:t>
            </a:r>
            <a:r>
              <a:rPr lang="en-US" sz="2800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81939" y="5746598"/>
                <a:ext cx="26064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>
                          <a:latin typeface="Cambria Math"/>
                        </a:rPr>
                        <m:t>𝐌</m:t>
                      </m:r>
                      <m:r>
                        <a:rPr lang="en-US" sz="2800" b="1" i="0">
                          <a:latin typeface="Cambria Math"/>
                        </a:rPr>
                        <m:t>=</m:t>
                      </m:r>
                      <m:r>
                        <a:rPr lang="en-US" sz="2800" b="1" i="0">
                          <a:latin typeface="Cambria Math"/>
                        </a:rPr>
                        <m:t>𝟐</m:t>
                      </m:r>
                      <m:r>
                        <a:rPr lang="en-US" sz="2800" b="1" i="0">
                          <a:latin typeface="Cambria Math"/>
                        </a:rPr>
                        <m:t>.</m:t>
                      </m:r>
                      <m:r>
                        <a:rPr lang="en-US" sz="2800" b="1" i="0">
                          <a:latin typeface="Cambria Math"/>
                        </a:rPr>
                        <m:t>𝟑𝟖</m:t>
                      </m:r>
                      <m:r>
                        <a:rPr lang="en-US" sz="2800" b="1" i="0">
                          <a:latin typeface="Cambria Math"/>
                        </a:rPr>
                        <m:t> </m:t>
                      </m:r>
                      <m:r>
                        <a:rPr lang="en-US" sz="2800" b="1" i="0">
                          <a:latin typeface="Cambria Math"/>
                        </a:rPr>
                        <m:t>𝐆𝐞𝐕</m:t>
                      </m:r>
                    </m:oMath>
                  </m:oMathPara>
                </a14:m>
                <a:endParaRPr lang="en-US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939" y="5746598"/>
                <a:ext cx="260648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1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229600" cy="82296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The benchmark measurement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321331" y="6356350"/>
            <a:ext cx="4698469" cy="365125"/>
          </a:xfrm>
        </p:spPr>
        <p:txBody>
          <a:bodyPr/>
          <a:lstStyle/>
          <a:p>
            <a:r>
              <a:rPr lang="en-US" dirty="0" smtClean="0"/>
              <a:t>Mikhail </a:t>
            </a:r>
            <a:r>
              <a:rPr lang="en-US" dirty="0" err="1" smtClean="0"/>
              <a:t>Bashkanov</a:t>
            </a:r>
            <a:r>
              <a:rPr lang="en-US" dirty="0" smtClean="0"/>
              <a:t> "Dibaryons"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Полилиния 8"/>
          <p:cNvSpPr/>
          <p:nvPr/>
        </p:nvSpPr>
        <p:spPr>
          <a:xfrm rot="1048005">
            <a:off x="689441" y="3509268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2310344" y="3416421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2310344" y="3881559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446744" y="3645024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870481" y="3899527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87051" y="3667243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1"/>
              <p:cNvSpPr txBox="1">
                <a:spLocks noChangeArrowheads="1"/>
              </p:cNvSpPr>
              <p:nvPr/>
            </p:nvSpPr>
            <p:spPr bwMode="auto">
              <a:xfrm>
                <a:off x="364672" y="3183359"/>
                <a:ext cx="431785" cy="46166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  <a:sym typeface="Symbol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  <a:sym typeface="Symbol"/>
                            </a:rPr>
                            <m:t>𝛾</m:t>
                          </m:r>
                        </m:e>
                      </m:acc>
                    </m:oMath>
                  </m:oMathPara>
                </a14:m>
                <a:endParaRPr lang="el-GR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672" y="3183359"/>
                <a:ext cx="43178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027156" y="3129080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027156" y="3921246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072193" y="318827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18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1689" y="1937343"/>
            <a:ext cx="4785117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 стрелкой 25"/>
          <p:cNvCxnSpPr/>
          <p:nvPr/>
        </p:nvCxnSpPr>
        <p:spPr>
          <a:xfrm>
            <a:off x="3072193" y="4003001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0324" y="1603043"/>
            <a:ext cx="3217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Edinburgh </a:t>
            </a:r>
            <a:r>
              <a:rPr lang="en-US" sz="2400" dirty="0" err="1" smtClean="0"/>
              <a:t>polarimeter</a:t>
            </a:r>
            <a:endParaRPr lang="en-GB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283968" y="2924944"/>
            <a:ext cx="2160240" cy="720080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трелка вправо 7"/>
          <p:cNvSpPr/>
          <p:nvPr/>
        </p:nvSpPr>
        <p:spPr>
          <a:xfrm rot="17799067">
            <a:off x="2069729" y="4492238"/>
            <a:ext cx="633410" cy="454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58572" y="5229200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 polarization of both </a:t>
            </a:r>
          </a:p>
          <a:p>
            <a:r>
              <a:rPr lang="en-US" dirty="0" smtClean="0"/>
              <a:t>proton and neutron !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547664" y="3088792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d</a:t>
            </a:r>
            <a:r>
              <a:rPr lang="en-GB" sz="3200" dirty="0" smtClean="0"/>
              <a:t>*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865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8872"/>
            <a:ext cx="4114800" cy="82296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Experiment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вал 15"/>
              <p:cNvSpPr/>
              <p:nvPr/>
            </p:nvSpPr>
            <p:spPr>
              <a:xfrm>
                <a:off x="1273565" y="3501008"/>
                <a:ext cx="346107" cy="3600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𝜸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6" name="Овал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565" y="3501008"/>
                <a:ext cx="346107" cy="360040"/>
              </a:xfrm>
              <a:prstGeom prst="ellipse">
                <a:avLst/>
              </a:prstGeom>
              <a:blipFill rotWithShape="1">
                <a:blip r:embed="rId4"/>
                <a:stretch>
                  <a:fillRect l="-19298" b="-288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Группа 20"/>
          <p:cNvGrpSpPr/>
          <p:nvPr/>
        </p:nvGrpSpPr>
        <p:grpSpPr>
          <a:xfrm>
            <a:off x="3282169" y="3429000"/>
            <a:ext cx="3708609" cy="2405880"/>
            <a:chOff x="3282169" y="3429000"/>
            <a:chExt cx="3708609" cy="240588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932039" y="3429000"/>
              <a:ext cx="2058739" cy="64807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rgbClr val="FFFF00"/>
                </a:gs>
                <a:gs pos="100000">
                  <a:srgbClr val="D1FFD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82169" y="5373215"/>
              <a:ext cx="1102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Target</a:t>
              </a:r>
              <a:endParaRPr lang="ru-RU" sz="2400" b="1" dirty="0"/>
            </a:p>
          </p:txBody>
        </p:sp>
        <p:cxnSp>
          <p:nvCxnSpPr>
            <p:cNvPr id="19" name="Прямая со стрелкой 18"/>
            <p:cNvCxnSpPr>
              <a:stCxn id="18" idx="0"/>
            </p:cNvCxnSpPr>
            <p:nvPr/>
          </p:nvCxnSpPr>
          <p:spPr>
            <a:xfrm flipV="1">
              <a:off x="3833570" y="4149081"/>
              <a:ext cx="1314494" cy="122413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Овал 21"/>
          <p:cNvSpPr/>
          <p:nvPr/>
        </p:nvSpPr>
        <p:spPr>
          <a:xfrm>
            <a:off x="5137635" y="3555057"/>
            <a:ext cx="504056" cy="5040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вал 23"/>
              <p:cNvSpPr/>
              <p:nvPr/>
            </p:nvSpPr>
            <p:spPr>
              <a:xfrm>
                <a:off x="5220072" y="3573016"/>
                <a:ext cx="504056" cy="504056"/>
              </a:xfrm>
              <a:prstGeom prst="ellipse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Овал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573016"/>
                <a:ext cx="504056" cy="504056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5389663" y="4869160"/>
            <a:ext cx="2206673" cy="28803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Арка 29"/>
          <p:cNvSpPr/>
          <p:nvPr/>
        </p:nvSpPr>
        <p:spPr>
          <a:xfrm rot="6841533">
            <a:off x="8081609" y="5966312"/>
            <a:ext cx="720080" cy="648072"/>
          </a:xfrm>
          <a:prstGeom prst="blockArc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5472101" y="3807085"/>
            <a:ext cx="1980219" cy="286227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6300192" y="4977172"/>
            <a:ext cx="2016224" cy="1205799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5859216" y="3736887"/>
            <a:ext cx="2898175" cy="7019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Дуга 41"/>
          <p:cNvSpPr/>
          <p:nvPr/>
        </p:nvSpPr>
        <p:spPr>
          <a:xfrm rot="3414444">
            <a:off x="5517841" y="3463957"/>
            <a:ext cx="1152128" cy="1566131"/>
          </a:xfrm>
          <a:prstGeom prst="arc">
            <a:avLst>
              <a:gd name="adj1" fmla="val 16200000"/>
              <a:gd name="adj2" fmla="val 14274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86012" y="3985412"/>
                <a:ext cx="12766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Θ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𝜙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012" y="3985412"/>
                <a:ext cx="127663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Дуга 43"/>
          <p:cNvSpPr/>
          <p:nvPr/>
        </p:nvSpPr>
        <p:spPr>
          <a:xfrm rot="5400000">
            <a:off x="6438462" y="5108931"/>
            <a:ext cx="576064" cy="52856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90799" y="5576163"/>
                <a:ext cx="10133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𝚯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1" i="0" smtClean="0"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latin typeface="Cambria Math"/>
                        </a:rPr>
                        <m:t>𝝓</m:t>
                      </m:r>
                      <m:r>
                        <a:rPr lang="en-US" sz="2400" b="1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799" y="5576163"/>
                <a:ext cx="1013354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1205" b="-2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297640" y="1268760"/>
                <a:ext cx="18256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𝛾</m:t>
                          </m:r>
                        </m:e>
                      </m:acc>
                      <m:r>
                        <a:rPr lang="en-US" sz="3200" b="0" i="1" smtClean="0">
                          <a:latin typeface="Cambria Math"/>
                        </a:rPr>
                        <m:t>𝑑</m:t>
                      </m:r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r>
                        <a:rPr lang="en-US" sz="3200" b="0" i="1" smtClean="0">
                          <a:latin typeface="Cambria Math"/>
                        </a:rPr>
                        <m:t>𝑝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640" y="1268760"/>
                <a:ext cx="1825693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3431308" y="6207695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Polarimeter</a:t>
            </a:r>
            <a:endParaRPr lang="ru-RU" sz="2400" b="1" dirty="0"/>
          </a:p>
        </p:txBody>
      </p:sp>
      <p:cxnSp>
        <p:nvCxnSpPr>
          <p:cNvPr id="48" name="Прямая со стрелкой 47"/>
          <p:cNvCxnSpPr>
            <a:stCxn id="47" idx="0"/>
          </p:cNvCxnSpPr>
          <p:nvPr/>
        </p:nvCxnSpPr>
        <p:spPr>
          <a:xfrm flipV="1">
            <a:off x="4370829" y="5238223"/>
            <a:ext cx="1018834" cy="9694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6048164" y="4725144"/>
            <a:ext cx="504056" cy="5040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</a:t>
            </a:r>
            <a:endParaRPr lang="ru-RU" sz="2400" b="1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5389664" y="818754"/>
            <a:ext cx="1918639" cy="298833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59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118E-6 L 0.0375 -0.02639 L 0.0691 0.02729 L 0.11875 -0.02639 L 0.15208 0.03516 L 0.19913 -0.02639 L 0.23923 0.03076 L 0.28281 -0.02963 L 0.33507 0.03516 L 0.37517 -0.02963 L 0.4085 0.02035 " pathEditMode="relative" ptsTypes="AAAAAAAAAAA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1657E-6 L 0.21771 -0.44609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2230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06201E-7 L 0.09063 0.1733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865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5E-6 1.48148E-6 L 0.23611 0.18889 " pathEditMode="relative" rAng="0" ptsTypes="AA">
                                      <p:cBhvr>
                                        <p:cTn id="4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944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2" grpId="0" animBg="1"/>
      <p:bldP spid="22" grpId="1" animBg="1"/>
      <p:bldP spid="24" grpId="0" animBg="1"/>
      <p:bldP spid="24" grpId="1" animBg="1"/>
      <p:bldP spid="24" grpId="2" animBg="1"/>
      <p:bldP spid="25" grpId="0" animBg="1"/>
      <p:bldP spid="30" grpId="0" animBg="1"/>
      <p:bldP spid="42" grpId="0" animBg="1"/>
      <p:bldP spid="43" grpId="0"/>
      <p:bldP spid="44" grpId="0" animBg="1"/>
      <p:bldP spid="45" grpId="0"/>
      <p:bldP spid="47" grpId="0"/>
      <p:bldP spid="23" grpId="0" animBg="1"/>
      <p:bldP spid="23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229600" cy="82296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Recoil polarization at 90 degree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8"/>
          <a:stretch/>
        </p:blipFill>
        <p:spPr>
          <a:xfrm>
            <a:off x="4641272" y="1712914"/>
            <a:ext cx="4251207" cy="3752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28184" y="1581474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proton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88024" y="5301208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background+ d*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83968" y="5877272"/>
            <a:ext cx="427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H. Ikeda et al., Phys. Rev. </a:t>
            </a:r>
            <a:r>
              <a:rPr lang="en-US" sz="1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42, May 1979, 1321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6876256" y="4077072"/>
            <a:ext cx="432048" cy="1800079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176247" y="2420888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Conventional background, Kang et al</a:t>
            </a:r>
          </a:p>
        </p:txBody>
      </p:sp>
      <p:cxnSp>
        <p:nvCxnSpPr>
          <p:cNvPr id="39" name="Прямая со стрелкой 38"/>
          <p:cNvCxnSpPr>
            <a:stCxn id="38" idx="2"/>
          </p:cNvCxnSpPr>
          <p:nvPr/>
        </p:nvCxnSpPr>
        <p:spPr>
          <a:xfrm flipH="1">
            <a:off x="6876256" y="2790220"/>
            <a:ext cx="283868" cy="926812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781244" y="3933056"/>
            <a:ext cx="806980" cy="1490897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46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229600" cy="82296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Recoil polarization at 90 degree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12914"/>
            <a:ext cx="8712968" cy="3752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28184" y="1581474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proton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91680" y="1581474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neutron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88024" y="5301208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background+ d*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83968" y="5877272"/>
            <a:ext cx="427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H. Ikeda et al., Phys. Rev. </a:t>
            </a:r>
            <a:r>
              <a:rPr lang="en-US" sz="1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42, May 1979, 1321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6876256" y="4077072"/>
            <a:ext cx="432048" cy="1800079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176247" y="2420888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Conventional background, Kang et al</a:t>
            </a:r>
          </a:p>
        </p:txBody>
      </p:sp>
      <p:cxnSp>
        <p:nvCxnSpPr>
          <p:cNvPr id="39" name="Прямая со стрелкой 38"/>
          <p:cNvCxnSpPr>
            <a:stCxn id="38" idx="2"/>
          </p:cNvCxnSpPr>
          <p:nvPr/>
        </p:nvCxnSpPr>
        <p:spPr>
          <a:xfrm flipH="1">
            <a:off x="6876256" y="2790220"/>
            <a:ext cx="283868" cy="926812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781244" y="3933056"/>
            <a:ext cx="806980" cy="1490897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84656" y="5501263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3300"/>
                </a:solidFill>
              </a:rPr>
              <a:t>background+ d*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1477876" y="3717032"/>
            <a:ext cx="993221" cy="1906977"/>
          </a:xfrm>
          <a:prstGeom prst="straightConnector1">
            <a:avLst/>
          </a:prstGeom>
          <a:ln w="190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 rot="19940759">
            <a:off x="-95593" y="2606393"/>
            <a:ext cx="291013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Very preliminary</a:t>
            </a:r>
            <a:endParaRPr lang="ru-RU" sz="2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44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229600" cy="82296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Recoil polarization at 90 degree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7209541" cy="48892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67744" y="3933056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proton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3848" y="2420888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neutron</a:t>
            </a:r>
          </a:p>
        </p:txBody>
      </p:sp>
      <p:sp>
        <p:nvSpPr>
          <p:cNvPr id="13" name="Прямоугольник 12"/>
          <p:cNvSpPr/>
          <p:nvPr/>
        </p:nvSpPr>
        <p:spPr>
          <a:xfrm rot="19940759">
            <a:off x="3676913" y="4597094"/>
            <a:ext cx="5571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Very preliminary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67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scene3d>
                  <a:camera prst="orthographicFront"/>
                  <a:lightRig rig="freezing" dir="t">
                    <a:rot lat="0" lon="0" rev="5640000"/>
                  </a:lightRig>
                </a:scene3d>
                <a:sp3d extrusionH="57150" prstMaterial="flat">
                  <a:bevelT w="38100" h="38100" prst="angle"/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25400" dir="5400000" algn="tl" rotWithShape="0">
                                  <a:srgbClr val="000000">
                                    <a:alpha val="43000"/>
                                  </a:srgbClr>
                                </a:outerShdw>
                                <a:reflection blurRad="6350" stA="55000" endA="300" endPos="45500" dir="5400000" sy="-100000" algn="bl" rotWithShape="0"/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25400" dir="5400000" algn="tl" rotWithShape="0">
                                  <a:srgbClr val="000000">
                                    <a:alpha val="43000"/>
                                  </a:srgbClr>
                                </a:outerShdw>
                                <a:reflection blurRad="6350" stA="55000" endA="300" endPos="45500" dir="5400000" sy="-100000" algn="bl" rotWithShape="0"/>
                              </a:effectLst>
                              <a:latin typeface="Cambria Math"/>
                            </a:rPr>
                            <m:t>𝒅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25400" dir="5400000" algn="tl" rotWithShape="0">
                                  <a:srgbClr val="000000">
                                    <a:alpha val="43000"/>
                                  </a:srgbClr>
                                </a:outerShdw>
                                <a:reflection blurRad="6350" stA="55000" endA="300" endPos="45500" dir="5400000" sy="-100000" algn="bl" rotWithShape="0"/>
                              </a:effectLst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1" i="1" smtClean="0">
                          <a:effectLst>
                            <a:outerShdw blurRad="38100" dist="25400" dir="5400000" algn="tl" rotWithShape="0">
                              <a:srgbClr val="000000">
                                <a:alpha val="43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Cambria Math"/>
                        </a:rPr>
                        <m:t>𝒊𝒏</m:t>
                      </m:r>
                      <m:r>
                        <a:rPr lang="en-US" b="1" i="1" smtClean="0">
                          <a:effectLst>
                            <a:outerShdw blurRad="38100" dist="25400" dir="5400000" algn="tl" rotWithShape="0">
                              <a:srgbClr val="000000">
                                <a:alpha val="43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effectLst>
                            <a:outerShdw blurRad="38100" dist="25400" dir="5400000" algn="tl" rotWithShape="0">
                              <a:srgbClr val="000000">
                                <a:alpha val="43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Cambria Math"/>
                        </a:rPr>
                        <m:t>𝒏𝒖𝒄𝒍𝒆𝒂𝒓</m:t>
                      </m:r>
                      <m:r>
                        <a:rPr lang="en-US" b="1" i="1" smtClean="0">
                          <a:effectLst>
                            <a:outerShdw blurRad="38100" dist="25400" dir="5400000" algn="tl" rotWithShape="0">
                              <a:srgbClr val="000000">
                                <a:alpha val="43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effectLst>
                            <a:outerShdw blurRad="38100" dist="25400" dir="5400000" algn="tl" rotWithShape="0">
                              <a:srgbClr val="000000">
                                <a:alpha val="43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Cambria Math"/>
                        </a:rPr>
                        <m:t>𝒎𝒆𝒅𝒊𝒖𝒎</m:t>
                      </m:r>
                    </m:oMath>
                  </m:oMathPara>
                </a14:m>
                <a:endParaRPr lang="en-US" dirty="0">
                  <a:effectLst>
                    <a:outerShdw blurRad="38100" dist="25400" dir="5400000" algn="tl" rotWithShape="0">
                      <a:srgbClr val="000000">
                        <a:alpha val="43000"/>
                      </a:srgbClr>
                    </a:outerShdw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4" name="Заголовок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24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393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8872"/>
            <a:ext cx="8229600" cy="82296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Nuclear matter at high density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115616" y="6356350"/>
            <a:ext cx="4904184" cy="365125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708920"/>
            <a:ext cx="4536504" cy="1440160"/>
          </a:xfrm>
          <a:prstGeom prst="rect">
            <a:avLst/>
          </a:prstGeom>
          <a:solidFill>
            <a:schemeClr val="accent1">
              <a:alpha val="39000"/>
            </a:schemeClr>
          </a:solid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283968" y="2780928"/>
            <a:ext cx="3672408" cy="1296144"/>
            <a:chOff x="4283968" y="2780928"/>
            <a:chExt cx="3672408" cy="129614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283968" y="2780928"/>
              <a:ext cx="288032" cy="129614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572000" y="3284984"/>
              <a:ext cx="3384376" cy="28803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99592" y="2816932"/>
            <a:ext cx="1199106" cy="1224136"/>
            <a:chOff x="899592" y="2816932"/>
            <a:chExt cx="1199106" cy="1224136"/>
          </a:xfrm>
        </p:grpSpPr>
        <p:sp>
          <p:nvSpPr>
            <p:cNvPr id="10" name="Овал 9"/>
            <p:cNvSpPr/>
            <p:nvPr/>
          </p:nvSpPr>
          <p:spPr>
            <a:xfrm>
              <a:off x="899592" y="2816932"/>
              <a:ext cx="1199106" cy="122413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36000">
                  <a:srgbClr val="FF3300"/>
                </a:gs>
                <a:gs pos="100000">
                  <a:srgbClr val="FFCC0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195215" y="2975307"/>
              <a:ext cx="607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rPr>
                <a:t>p</a:t>
              </a:r>
              <a:endPara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055835" y="2816932"/>
            <a:ext cx="1199106" cy="1224136"/>
            <a:chOff x="2339752" y="2824904"/>
            <a:chExt cx="1199106" cy="1224136"/>
          </a:xfrm>
        </p:grpSpPr>
        <p:sp>
          <p:nvSpPr>
            <p:cNvPr id="11" name="Овал 10"/>
            <p:cNvSpPr/>
            <p:nvPr/>
          </p:nvSpPr>
          <p:spPr>
            <a:xfrm>
              <a:off x="2339752" y="2824904"/>
              <a:ext cx="1199106" cy="1224136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36000">
                  <a:schemeClr val="accent5"/>
                </a:gs>
                <a:gs pos="100000">
                  <a:srgbClr val="FFCC0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635375" y="2975307"/>
              <a:ext cx="607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rPr>
                <a:t>n</a:t>
              </a:r>
              <a:endPara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925360" y="2808555"/>
            <a:ext cx="1199106" cy="1224136"/>
            <a:chOff x="1726810" y="4653136"/>
            <a:chExt cx="1199106" cy="1224136"/>
          </a:xfrm>
        </p:grpSpPr>
        <p:sp>
          <p:nvSpPr>
            <p:cNvPr id="17" name="Овал 16"/>
            <p:cNvSpPr/>
            <p:nvPr/>
          </p:nvSpPr>
          <p:spPr>
            <a:xfrm>
              <a:off x="1726810" y="4653136"/>
              <a:ext cx="1199106" cy="1224136"/>
            </a:xfrm>
            <a:prstGeom prst="ellipse">
              <a:avLst/>
            </a:prstGeom>
            <a:gradFill flip="none" rotWithShape="1">
              <a:gsLst>
                <a:gs pos="0">
                  <a:schemeClr val="accent3"/>
                </a:gs>
                <a:gs pos="36000">
                  <a:srgbClr val="0000FF"/>
                </a:gs>
                <a:gs pos="100000">
                  <a:srgbClr val="FFCC0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87782" y="4803539"/>
              <a:ext cx="8771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d</a:t>
              </a:r>
              <a:r>
                <a:rPr lang="en-US" sz="54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*</a:t>
              </a:r>
              <a:endPara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67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01874E-6 L -0.22448 -3.01874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01874E-6 L -0.19896 -3.01874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3.01874E-6 L -0.02622 -3.0187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229600" cy="1368152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The </a:t>
            </a:r>
            <a:r>
              <a:rPr lang="en-US" sz="4400" dirty="0" smtClean="0">
                <a:solidFill>
                  <a:schemeClr val="bg1"/>
                </a:solidFill>
              </a:rPr>
              <a:t>d*(2380</a:t>
            </a:r>
            <a:r>
              <a:rPr lang="en-US" sz="4400" dirty="0">
                <a:solidFill>
                  <a:schemeClr val="bg1"/>
                </a:solidFill>
              </a:rPr>
              <a:t>) in neutron </a:t>
            </a:r>
            <a:r>
              <a:rPr lang="en-US" sz="4400" dirty="0" smtClean="0">
                <a:solidFill>
                  <a:schemeClr val="bg1"/>
                </a:solidFill>
              </a:rPr>
              <a:t>stars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a new degree of freedom?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6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844824"/>
            <a:ext cx="5220072" cy="35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711" y="6021288"/>
            <a:ext cx="5581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I. </a:t>
            </a:r>
            <a:r>
              <a:rPr lang="de-DE" sz="2000" dirty="0" err="1" smtClean="0"/>
              <a:t>Vidaña</a:t>
            </a:r>
            <a:r>
              <a:rPr lang="de-DE" sz="2000" dirty="0" smtClean="0"/>
              <a:t>, </a:t>
            </a:r>
            <a:r>
              <a:rPr lang="de-DE" sz="2000" dirty="0"/>
              <a:t>M. </a:t>
            </a:r>
            <a:r>
              <a:rPr lang="de-DE" sz="2000" dirty="0" err="1" smtClean="0"/>
              <a:t>Bashkanov</a:t>
            </a:r>
            <a:r>
              <a:rPr lang="de-DE" sz="2000" dirty="0" smtClean="0"/>
              <a:t>, </a:t>
            </a:r>
            <a:r>
              <a:rPr lang="de-DE" sz="2000" dirty="0"/>
              <a:t>D.P. </a:t>
            </a:r>
            <a:r>
              <a:rPr lang="de-DE" sz="2000" dirty="0" smtClean="0"/>
              <a:t>Watts, </a:t>
            </a:r>
            <a:r>
              <a:rPr lang="de-DE" sz="2000" dirty="0"/>
              <a:t>A. Pastore</a:t>
            </a:r>
          </a:p>
          <a:p>
            <a:r>
              <a:rPr lang="de-DE" sz="2000" b="1" u="sng" dirty="0">
                <a:hlinkClick r:id="rId3"/>
              </a:rPr>
              <a:t>arXiv:1706.09701v1</a:t>
            </a:r>
            <a:r>
              <a:rPr lang="en-US" sz="2000" dirty="0" smtClean="0"/>
              <a:t>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03830" y="2090172"/>
                <a:ext cx="324036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/>
                  <a:t> gets stable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𝜌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~2.8⋅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All decays are Pauli blocked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Dibaryon matter?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/>
                  <a:t>in nuclei?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830" y="2090172"/>
                <a:ext cx="3240360" cy="2677656"/>
              </a:xfrm>
              <a:prstGeom prst="rect">
                <a:avLst/>
              </a:prstGeom>
              <a:blipFill rotWithShape="1">
                <a:blip r:embed="rId4"/>
                <a:stretch>
                  <a:fillRect l="-3013" t="-1595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29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82296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</a:gradFill>
          <a:ln w="635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2700000" scaled="1"/>
              <a:tileRect/>
            </a:gradFill>
          </a:ln>
        </p:spPr>
        <p:txBody>
          <a:bodyPr>
            <a:normAutofit/>
          </a:bodyPr>
          <a:lstStyle/>
          <a:p>
            <a:pPr algn="ctr"/>
            <a:r>
              <a:rPr lang="de-DE" sz="4400" dirty="0" smtClean="0">
                <a:solidFill>
                  <a:schemeClr val="bg1"/>
                </a:solidFill>
              </a:rPr>
              <a:t>Dibaryon: </a:t>
            </a:r>
            <a:r>
              <a:rPr lang="de-DE" sz="4400" dirty="0" err="1" smtClean="0">
                <a:solidFill>
                  <a:schemeClr val="bg1"/>
                </a:solidFill>
              </a:rPr>
              <a:t>hadronic</a:t>
            </a:r>
            <a:r>
              <a:rPr lang="de-DE" sz="4400" dirty="0" smtClean="0">
                <a:solidFill>
                  <a:schemeClr val="bg1"/>
                </a:solidFill>
              </a:rPr>
              <a:t> </a:t>
            </a:r>
            <a:r>
              <a:rPr lang="de-DE" sz="4400" dirty="0" err="1" smtClean="0">
                <a:solidFill>
                  <a:schemeClr val="bg1"/>
                </a:solidFill>
              </a:rPr>
              <a:t>decays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6" name="Picture 2" descr="tot_xs_over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4355" y="1001628"/>
            <a:ext cx="2232702" cy="151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38231"/>
            <a:ext cx="2179864" cy="14763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87" y="4912055"/>
            <a:ext cx="1915778" cy="18448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59" y="4902110"/>
            <a:ext cx="1936433" cy="18647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61822"/>
            <a:ext cx="2107540" cy="1684785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3792" y="3356992"/>
            <a:ext cx="3170056" cy="7921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de-DE" sz="3200" dirty="0" err="1" smtClean="0"/>
              <a:t>pn</a:t>
            </a:r>
            <a:r>
              <a:rPr lang="de-DE" sz="3200" dirty="0" smtClean="0"/>
              <a:t> </a:t>
            </a:r>
            <a:r>
              <a:rPr lang="de-DE" sz="3200" dirty="0" smtClean="0">
                <a:sym typeface="Symbol" pitchFamily="18" charset="2"/>
              </a:rPr>
              <a:t> </a:t>
            </a:r>
            <a:r>
              <a:rPr lang="de-DE" sz="3200" b="1" dirty="0" smtClean="0">
                <a:solidFill>
                  <a:srgbClr val="FF3300"/>
                </a:solidFill>
                <a:sym typeface="Symbol" pitchFamily="18" charset="2"/>
              </a:rPr>
              <a:t>d*(2380)</a:t>
            </a:r>
            <a:endParaRPr lang="de-DE" sz="2400" baseline="30000" dirty="0"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2348476" y="2401725"/>
                <a:ext cx="13044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8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476" y="2401725"/>
                <a:ext cx="130446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129912" y="2466016"/>
                <a:ext cx="13814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912" y="2466016"/>
                <a:ext cx="138140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642918" y="4483943"/>
                <a:ext cx="15282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𝑝𝑝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918" y="4483943"/>
                <a:ext cx="1528239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528277" y="4472974"/>
                <a:ext cx="14979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277" y="4472974"/>
                <a:ext cx="1497974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012160" y="3429907"/>
                <a:ext cx="6973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</m:oMath>
                  </m:oMathPara>
                </a14:m>
                <a:endParaRPr lang="ru-RU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429907"/>
                <a:ext cx="697370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>
            <a:stCxn id="11" idx="3"/>
          </p:cNvCxnSpPr>
          <p:nvPr/>
        </p:nvCxnSpPr>
        <p:spPr>
          <a:xfrm flipV="1">
            <a:off x="3203848" y="2924945"/>
            <a:ext cx="0" cy="828128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1" idx="3"/>
          </p:cNvCxnSpPr>
          <p:nvPr/>
        </p:nvCxnSpPr>
        <p:spPr>
          <a:xfrm flipV="1">
            <a:off x="3203848" y="2924945"/>
            <a:ext cx="2016224" cy="828128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1" idx="3"/>
          </p:cNvCxnSpPr>
          <p:nvPr/>
        </p:nvCxnSpPr>
        <p:spPr>
          <a:xfrm flipH="1">
            <a:off x="2915816" y="3753073"/>
            <a:ext cx="288032" cy="802282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3"/>
          </p:cNvCxnSpPr>
          <p:nvPr/>
        </p:nvCxnSpPr>
        <p:spPr>
          <a:xfrm>
            <a:off x="3203848" y="3753073"/>
            <a:ext cx="2731917" cy="1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1" idx="3"/>
          </p:cNvCxnSpPr>
          <p:nvPr/>
        </p:nvCxnSpPr>
        <p:spPr>
          <a:xfrm>
            <a:off x="3203848" y="3753073"/>
            <a:ext cx="944358" cy="897569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08" y="4912056"/>
            <a:ext cx="1926105" cy="1854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400777" y="4441721"/>
                <a:ext cx="15749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ru-RU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ru-RU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777" y="4441721"/>
                <a:ext cx="1574918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 стрелкой 26"/>
          <p:cNvCxnSpPr>
            <a:stCxn id="11" idx="3"/>
          </p:cNvCxnSpPr>
          <p:nvPr/>
        </p:nvCxnSpPr>
        <p:spPr>
          <a:xfrm>
            <a:off x="3203848" y="3753073"/>
            <a:ext cx="2664296" cy="802282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7338991" y="4467963"/>
            <a:ext cx="15648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 dirty="0"/>
              <a:t>PRL 112 (2014) </a:t>
            </a:r>
            <a:r>
              <a:rPr lang="de-DE" altLang="ru-RU" sz="1000" dirty="0" smtClean="0"/>
              <a:t>202301</a:t>
            </a:r>
            <a:endParaRPr lang="ru-RU" altLang="ru-RU" sz="1000" dirty="0" smtClean="0"/>
          </a:p>
          <a:p>
            <a:r>
              <a:rPr lang="en-US" sz="1000" dirty="0" smtClean="0"/>
              <a:t>PRC</a:t>
            </a:r>
            <a:r>
              <a:rPr lang="en-US" sz="1000" b="1" dirty="0">
                <a:solidFill>
                  <a:schemeClr val="dk1"/>
                </a:solidFill>
              </a:rPr>
              <a:t> </a:t>
            </a:r>
            <a:r>
              <a:rPr lang="en-US" sz="1000" b="1" dirty="0" smtClean="0">
                <a:solidFill>
                  <a:schemeClr val="dk1"/>
                </a:solidFill>
              </a:rPr>
              <a:t> 90</a:t>
            </a:r>
            <a:r>
              <a:rPr lang="en-US" sz="1000" dirty="0">
                <a:solidFill>
                  <a:schemeClr val="dk1"/>
                </a:solidFill>
              </a:rPr>
              <a:t>, </a:t>
            </a:r>
            <a:r>
              <a:rPr lang="en-US" sz="1000" dirty="0" smtClean="0">
                <a:solidFill>
                  <a:schemeClr val="dk1"/>
                </a:solidFill>
              </a:rPr>
              <a:t>(2014) 035204</a:t>
            </a:r>
            <a:endParaRPr lang="de-DE" altLang="ru-RU" sz="1000" dirty="0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7338991" y="1053075"/>
            <a:ext cx="1311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/>
              <a:t>PLB 721 (2013) 229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03213" y="1098550"/>
            <a:ext cx="1528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/>
              <a:t>PRL 106 (2011) 242302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62024" y="5654816"/>
            <a:ext cx="14943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 dirty="0"/>
              <a:t>PRC 88 (2013) 055208</a:t>
            </a:r>
          </a:p>
          <a:p>
            <a:r>
              <a:rPr lang="de-DE" altLang="ru-RU" sz="1000" dirty="0"/>
              <a:t>PLB </a:t>
            </a:r>
            <a:r>
              <a:rPr lang="ru-RU" sz="1000" dirty="0"/>
              <a:t>743 (2015) </a:t>
            </a:r>
            <a:r>
              <a:rPr lang="ru-RU" sz="1000" dirty="0" smtClean="0"/>
              <a:t>325</a:t>
            </a:r>
            <a:endParaRPr lang="de-DE" altLang="ru-RU" sz="1000" dirty="0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936625" y="2081213"/>
            <a:ext cx="971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200" dirty="0"/>
              <a:t>WASA </a:t>
            </a:r>
            <a:r>
              <a:rPr lang="de-DE" altLang="ru-RU" sz="1200" dirty="0" err="1"/>
              <a:t>data</a:t>
            </a:r>
            <a:endParaRPr lang="de-DE" altLang="ru-RU" sz="1200" dirty="0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827088" y="2205038"/>
            <a:ext cx="69850" cy="698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684213" y="2206625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541338" y="2205038"/>
            <a:ext cx="69850" cy="698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6741316" y="5500927"/>
            <a:ext cx="413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d*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4716016" y="5730520"/>
            <a:ext cx="413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d*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2645936" y="5794558"/>
            <a:ext cx="413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d*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3528" y="1628800"/>
            <a:ext cx="1872208" cy="86703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116632"/>
            <a:ext cx="8229600" cy="82296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</a:t>
            </a:r>
            <a:r>
              <a:rPr lang="en-US" sz="4400" dirty="0" smtClean="0">
                <a:solidFill>
                  <a:schemeClr val="bg1"/>
                </a:solidFill>
              </a:rPr>
              <a:t>*(2380) SU(3) </a:t>
            </a:r>
            <a:r>
              <a:rPr lang="en-US" sz="4400" dirty="0" err="1" smtClean="0">
                <a:solidFill>
                  <a:schemeClr val="bg1"/>
                </a:solidFill>
              </a:rPr>
              <a:t>multiplet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78888" name="AutoShape 8"/>
          <p:cNvSpPr>
            <a:spLocks noChangeArrowheads="1"/>
          </p:cNvSpPr>
          <p:nvPr/>
        </p:nvSpPr>
        <p:spPr bwMode="auto">
          <a:xfrm>
            <a:off x="993496" y="2352962"/>
            <a:ext cx="5580062" cy="3816350"/>
          </a:xfrm>
          <a:prstGeom prst="triangle">
            <a:avLst>
              <a:gd name="adj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89" name="Line 9"/>
          <p:cNvSpPr>
            <a:spLocks noChangeShapeType="1"/>
          </p:cNvSpPr>
          <p:nvPr/>
        </p:nvSpPr>
        <p:spPr bwMode="auto">
          <a:xfrm>
            <a:off x="1858683" y="5016787"/>
            <a:ext cx="38877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0" name="Line 10"/>
          <p:cNvSpPr>
            <a:spLocks noChangeShapeType="1"/>
          </p:cNvSpPr>
          <p:nvPr/>
        </p:nvSpPr>
        <p:spPr bwMode="auto">
          <a:xfrm>
            <a:off x="2722283" y="3792825"/>
            <a:ext cx="20891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2" name="Line 12"/>
          <p:cNvSpPr>
            <a:spLocks noChangeShapeType="1"/>
          </p:cNvSpPr>
          <p:nvPr/>
        </p:nvSpPr>
        <p:spPr bwMode="auto">
          <a:xfrm flipH="1">
            <a:off x="4666971" y="5016787"/>
            <a:ext cx="1008062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3" name="Line 13"/>
          <p:cNvSpPr>
            <a:spLocks noChangeShapeType="1"/>
          </p:cNvSpPr>
          <p:nvPr/>
        </p:nvSpPr>
        <p:spPr bwMode="auto">
          <a:xfrm>
            <a:off x="1858683" y="5016787"/>
            <a:ext cx="1008063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4" name="Oval 14"/>
          <p:cNvSpPr>
            <a:spLocks noChangeArrowheads="1"/>
          </p:cNvSpPr>
          <p:nvPr/>
        </p:nvSpPr>
        <p:spPr bwMode="auto">
          <a:xfrm>
            <a:off x="3658908" y="2208500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5" name="Oval 15"/>
          <p:cNvSpPr>
            <a:spLocks noChangeArrowheads="1"/>
          </p:cNvSpPr>
          <p:nvPr/>
        </p:nvSpPr>
        <p:spPr bwMode="auto">
          <a:xfrm>
            <a:off x="3658908" y="2208500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6" name="Oval 16"/>
          <p:cNvSpPr>
            <a:spLocks noChangeArrowheads="1"/>
          </p:cNvSpPr>
          <p:nvPr/>
        </p:nvSpPr>
        <p:spPr bwMode="auto">
          <a:xfrm>
            <a:off x="2577821" y="3648362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7" name="Oval 17"/>
          <p:cNvSpPr>
            <a:spLocks noChangeArrowheads="1"/>
          </p:cNvSpPr>
          <p:nvPr/>
        </p:nvSpPr>
        <p:spPr bwMode="auto">
          <a:xfrm>
            <a:off x="4638396" y="3619787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8" name="Oval 18"/>
          <p:cNvSpPr>
            <a:spLocks noChangeArrowheads="1"/>
          </p:cNvSpPr>
          <p:nvPr/>
        </p:nvSpPr>
        <p:spPr bwMode="auto">
          <a:xfrm>
            <a:off x="5530571" y="4829462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9" name="Oval 19"/>
          <p:cNvSpPr>
            <a:spLocks noChangeArrowheads="1"/>
          </p:cNvSpPr>
          <p:nvPr/>
        </p:nvSpPr>
        <p:spPr bwMode="auto">
          <a:xfrm>
            <a:off x="3644621" y="4829462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0" name="Oval 20"/>
          <p:cNvSpPr>
            <a:spLocks noChangeArrowheads="1"/>
          </p:cNvSpPr>
          <p:nvPr/>
        </p:nvSpPr>
        <p:spPr bwMode="auto">
          <a:xfrm>
            <a:off x="1714221" y="4872325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1" name="Oval 21"/>
          <p:cNvSpPr>
            <a:spLocks noChangeArrowheads="1"/>
          </p:cNvSpPr>
          <p:nvPr/>
        </p:nvSpPr>
        <p:spPr bwMode="auto">
          <a:xfrm>
            <a:off x="864908" y="6024850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2" name="Oval 22"/>
          <p:cNvSpPr>
            <a:spLocks noChangeArrowheads="1"/>
          </p:cNvSpPr>
          <p:nvPr/>
        </p:nvSpPr>
        <p:spPr bwMode="auto">
          <a:xfrm>
            <a:off x="2722283" y="6024850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3" name="Oval 23"/>
          <p:cNvSpPr>
            <a:spLocks noChangeArrowheads="1"/>
          </p:cNvSpPr>
          <p:nvPr/>
        </p:nvSpPr>
        <p:spPr bwMode="auto">
          <a:xfrm>
            <a:off x="4566958" y="6026437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4" name="Oval 24"/>
          <p:cNvSpPr>
            <a:spLocks noChangeArrowheads="1"/>
          </p:cNvSpPr>
          <p:nvPr/>
        </p:nvSpPr>
        <p:spPr bwMode="auto">
          <a:xfrm>
            <a:off x="6408458" y="5996275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5" name="Text Box 25"/>
          <p:cNvSpPr txBox="1">
            <a:spLocks noChangeArrowheads="1"/>
          </p:cNvSpPr>
          <p:nvPr/>
        </p:nvSpPr>
        <p:spPr bwMode="auto">
          <a:xfrm>
            <a:off x="2970899" y="2059779"/>
            <a:ext cx="6880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</a:t>
            </a:r>
          </a:p>
        </p:txBody>
      </p:sp>
      <p:sp>
        <p:nvSpPr>
          <p:cNvPr id="378906" name="Text Box 26"/>
          <p:cNvSpPr txBox="1">
            <a:spLocks noChangeArrowheads="1"/>
          </p:cNvSpPr>
          <p:nvPr/>
        </p:nvSpPr>
        <p:spPr bwMode="auto">
          <a:xfrm>
            <a:off x="1737526" y="3499642"/>
            <a:ext cx="8402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*</a:t>
            </a:r>
          </a:p>
        </p:txBody>
      </p:sp>
      <p:sp>
        <p:nvSpPr>
          <p:cNvPr id="378907" name="Text Box 27"/>
          <p:cNvSpPr txBox="1">
            <a:spLocks noChangeArrowheads="1"/>
          </p:cNvSpPr>
          <p:nvPr/>
        </p:nvSpPr>
        <p:spPr bwMode="auto">
          <a:xfrm>
            <a:off x="853088" y="4723605"/>
            <a:ext cx="8611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*</a:t>
            </a:r>
          </a:p>
        </p:txBody>
      </p:sp>
      <p:sp>
        <p:nvSpPr>
          <p:cNvPr id="378908" name="Text Box 28"/>
          <p:cNvSpPr txBox="1">
            <a:spLocks noChangeArrowheads="1"/>
          </p:cNvSpPr>
          <p:nvPr/>
        </p:nvSpPr>
        <p:spPr bwMode="auto">
          <a:xfrm>
            <a:off x="112779" y="5847555"/>
            <a:ext cx="7521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5"/>
              <p:cNvSpPr txBox="1">
                <a:spLocks noChangeArrowheads="1"/>
              </p:cNvSpPr>
              <p:nvPr/>
            </p:nvSpPr>
            <p:spPr bwMode="auto">
              <a:xfrm>
                <a:off x="3946246" y="2059778"/>
                <a:ext cx="151522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(2380)</m:t>
                      </m:r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6246" y="2059778"/>
                <a:ext cx="1515223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402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25"/>
              <p:cNvSpPr txBox="1">
                <a:spLocks noChangeArrowheads="1"/>
              </p:cNvSpPr>
              <p:nvPr/>
            </p:nvSpPr>
            <p:spPr bwMode="auto">
              <a:xfrm>
                <a:off x="4925733" y="3561196"/>
                <a:ext cx="234615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(2.53−2.60)</m:t>
                      </m:r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2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5733" y="3561196"/>
                <a:ext cx="2346155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260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25"/>
              <p:cNvSpPr txBox="1">
                <a:spLocks noChangeArrowheads="1"/>
              </p:cNvSpPr>
              <p:nvPr/>
            </p:nvSpPr>
            <p:spPr bwMode="auto">
              <a:xfrm>
                <a:off x="5817908" y="4742298"/>
                <a:ext cx="245003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𝑠𝑠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(2.68−2.76)</m:t>
                      </m:r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7908" y="4742298"/>
                <a:ext cx="2450030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249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5"/>
              <p:cNvSpPr txBox="1">
                <a:spLocks noChangeArrowheads="1"/>
              </p:cNvSpPr>
              <p:nvPr/>
            </p:nvSpPr>
            <p:spPr bwMode="auto">
              <a:xfrm>
                <a:off x="6695795" y="5909110"/>
                <a:ext cx="255903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𝑠𝑠𝑠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(2.82−2.90)</m:t>
                      </m:r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5795" y="5909110"/>
                <a:ext cx="2559034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238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4167924" y="2651940"/>
                <a:ext cx="5055743" cy="495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sym typeface="Symbol" pitchFamily="18" charset="2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&lt;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bSup>
                        </m:sub>
                      </m:sSub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≤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sym typeface="Symbol" pitchFamily="18" charset="2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8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7924" y="2651940"/>
                <a:ext cx="5055743" cy="4953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488404" y="1736613"/>
            <a:ext cx="1590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J</a:t>
            </a:r>
            <a:r>
              <a:rPr lang="en-US" sz="3600" b="1" baseline="30000" dirty="0" err="1" smtClean="0"/>
              <a:t>p</a:t>
            </a:r>
            <a:r>
              <a:rPr lang="en-US" sz="3600" b="1" dirty="0" smtClean="0"/>
              <a:t> </a:t>
            </a:r>
            <a:r>
              <a:rPr lang="en-US" sz="3600" b="1" dirty="0"/>
              <a:t>= </a:t>
            </a:r>
            <a:r>
              <a:rPr lang="en-US" sz="3600" b="1" dirty="0" smtClean="0"/>
              <a:t>3</a:t>
            </a:r>
            <a:r>
              <a:rPr lang="en-US" sz="3600" b="1" baseline="30000" dirty="0" smtClean="0"/>
              <a:t>+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913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4114800" cy="82296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Conclusion</a:t>
            </a:r>
            <a:endParaRPr lang="en-US" sz="4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4752528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dibaryon is likely to be a very compact object </a:t>
                </a:r>
              </a:p>
              <a:p>
                <a:r>
                  <a:rPr lang="en-US" dirty="0" smtClean="0"/>
                  <a:t>The first </a:t>
                </a:r>
                <a:r>
                  <a:rPr lang="en-US" dirty="0" err="1" smtClean="0"/>
                  <a:t>hexaquark</a:t>
                </a:r>
                <a:r>
                  <a:rPr lang="en-US" dirty="0" smtClean="0"/>
                  <a:t> – 6q  benchmark state</a:t>
                </a:r>
                <a:endParaRPr lang="en-US" dirty="0"/>
              </a:p>
              <a:p>
                <a:pPr lvl="1"/>
                <a:r>
                  <a:rPr lang="en-US" dirty="0" smtClean="0"/>
                  <a:t>Mass, Width, Branching Ratios</a:t>
                </a:r>
              </a:p>
              <a:p>
                <a:pPr lvl="1"/>
                <a:r>
                  <a:rPr lang="en-US" dirty="0" smtClean="0"/>
                  <a:t>9 decay channels studied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photo/electroproduction</a:t>
                </a:r>
              </a:p>
              <a:p>
                <a:pPr lvl="1"/>
                <a:r>
                  <a:rPr lang="en-US" dirty="0" smtClean="0"/>
                  <a:t>Size &amp; structure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 the next in queue (9 SU3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members to be discovered)</a:t>
                </a:r>
              </a:p>
              <a:p>
                <a:r>
                  <a:rPr lang="en-US" dirty="0" smtClean="0"/>
                  <a:t>Other </a:t>
                </a:r>
                <a:r>
                  <a:rPr lang="en-US" dirty="0" err="1" smtClean="0"/>
                  <a:t>hexaquarks</a:t>
                </a:r>
                <a:r>
                  <a:rPr lang="en-US" dirty="0" smtClean="0"/>
                  <a:t> and baryon-baryon molecules…</a:t>
                </a: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4752528"/>
              </a:xfrm>
              <a:blipFill rotWithShape="1">
                <a:blip r:embed="rId2"/>
                <a:stretch>
                  <a:fillRect l="-963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28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WordArt 2"/>
          <p:cNvSpPr>
            <a:spLocks noChangeArrowheads="1" noChangeShapeType="1" noTextEdit="1"/>
          </p:cNvSpPr>
          <p:nvPr/>
        </p:nvSpPr>
        <p:spPr bwMode="auto">
          <a:xfrm>
            <a:off x="2124075" y="2492375"/>
            <a:ext cx="5761038" cy="2592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Thank you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112779" y="5847555"/>
            <a:ext cx="7521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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952603" y="442164"/>
            <a:ext cx="8191397" cy="6264696"/>
            <a:chOff x="864908" y="2059778"/>
            <a:chExt cx="5881837" cy="4253997"/>
          </a:xfrm>
        </p:grpSpPr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>
              <a:off x="993496" y="2352962"/>
              <a:ext cx="5580062" cy="3816350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1858683" y="5016787"/>
              <a:ext cx="38877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2722283" y="3792825"/>
              <a:ext cx="20891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 flipH="1">
              <a:off x="4666971" y="5016787"/>
              <a:ext cx="1008062" cy="11525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1858683" y="5016787"/>
              <a:ext cx="1008063" cy="11525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3658908" y="2208500"/>
              <a:ext cx="287338" cy="287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3658908" y="2208500"/>
              <a:ext cx="287338" cy="2873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2577821" y="3648362"/>
              <a:ext cx="287337" cy="2873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4638396" y="3619787"/>
              <a:ext cx="287337" cy="2873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5530571" y="4829462"/>
              <a:ext cx="287337" cy="2873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3644621" y="4829462"/>
              <a:ext cx="287337" cy="2873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0"/>
            <p:cNvSpPr>
              <a:spLocks noChangeArrowheads="1"/>
            </p:cNvSpPr>
            <p:nvPr/>
          </p:nvSpPr>
          <p:spPr bwMode="auto">
            <a:xfrm>
              <a:off x="1714221" y="4872325"/>
              <a:ext cx="287337" cy="287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864908" y="6024850"/>
              <a:ext cx="287338" cy="287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2"/>
            <p:cNvSpPr>
              <a:spLocks noChangeArrowheads="1"/>
            </p:cNvSpPr>
            <p:nvPr/>
          </p:nvSpPr>
          <p:spPr bwMode="auto">
            <a:xfrm>
              <a:off x="2722283" y="6024850"/>
              <a:ext cx="287338" cy="287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4566958" y="6026437"/>
              <a:ext cx="287338" cy="2873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4"/>
            <p:cNvSpPr>
              <a:spLocks noChangeArrowheads="1"/>
            </p:cNvSpPr>
            <p:nvPr/>
          </p:nvSpPr>
          <p:spPr bwMode="auto">
            <a:xfrm>
              <a:off x="6408458" y="5996275"/>
              <a:ext cx="287338" cy="287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2970899" y="2132107"/>
              <a:ext cx="68800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ym typeface="Symbol" pitchFamily="18" charset="2"/>
                </a:rPr>
                <a:t></a:t>
              </a:r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5066684" y="3499642"/>
              <a:ext cx="84029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ym typeface="Symbol" pitchFamily="18" charset="2"/>
                </a:rPr>
                <a:t>*</a:t>
              </a: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5885612" y="4723604"/>
              <a:ext cx="86113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ym typeface="Symbol" pitchFamily="18" charset="2"/>
                </a:rPr>
                <a:t>*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946246" y="2059778"/>
                  <a:ext cx="2046912" cy="5642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b="0" i="1" smtClean="0">
                                <a:latin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/>
                                <a:sym typeface="Symbol" pitchFamily="18" charset="2"/>
                              </a:rPr>
                              <m:t>𝑑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/>
                                <a:sym typeface="Symbol" pitchFamily="18" charset="2"/>
                              </a:rPr>
                              <m:t>∗</m:t>
                            </m:r>
                          </m:sup>
                        </m:sSup>
                        <m:r>
                          <a:rPr lang="en-US" sz="4800" b="0" i="1" smtClean="0">
                            <a:latin typeface="Cambria Math"/>
                            <a:sym typeface="Symbol" pitchFamily="18" charset="2"/>
                          </a:rPr>
                          <m:t>(2380)</m:t>
                        </m:r>
                      </m:oMath>
                    </m:oMathPara>
                  </a14:m>
                  <a:endParaRPr lang="en-US" sz="48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4" name="Text 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46246" y="2059778"/>
                  <a:ext cx="2046912" cy="56428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Neutron stars </a:t>
            </a:r>
            <a:r>
              <a:rPr lang="en-US" dirty="0" err="1" smtClean="0"/>
              <a:t>EoS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6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894" y="2385166"/>
            <a:ext cx="5800725" cy="393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127" y="1340768"/>
            <a:ext cx="6668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I. </a:t>
            </a:r>
            <a:r>
              <a:rPr lang="de-DE" sz="2400" dirty="0" err="1" smtClean="0"/>
              <a:t>Vidaña</a:t>
            </a:r>
            <a:r>
              <a:rPr lang="de-DE" sz="2400" dirty="0" smtClean="0"/>
              <a:t>, </a:t>
            </a:r>
            <a:r>
              <a:rPr lang="de-DE" sz="2400" dirty="0"/>
              <a:t>M. </a:t>
            </a:r>
            <a:r>
              <a:rPr lang="de-DE" sz="2400" dirty="0" err="1" smtClean="0"/>
              <a:t>Bashkanov</a:t>
            </a:r>
            <a:r>
              <a:rPr lang="de-DE" sz="2400" dirty="0" smtClean="0"/>
              <a:t>, </a:t>
            </a:r>
            <a:r>
              <a:rPr lang="de-DE" sz="2400" dirty="0"/>
              <a:t>D.P. </a:t>
            </a:r>
            <a:r>
              <a:rPr lang="de-DE" sz="2400" dirty="0" smtClean="0"/>
              <a:t>Watts, </a:t>
            </a:r>
            <a:r>
              <a:rPr lang="de-DE" sz="2400" dirty="0"/>
              <a:t>A. Pastore</a:t>
            </a:r>
          </a:p>
          <a:p>
            <a:r>
              <a:rPr lang="de-DE" sz="2400" b="1" u="sng" dirty="0">
                <a:hlinkClick r:id="rId3"/>
              </a:rPr>
              <a:t>arXiv:1706.09701v1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00319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d ∗ (2380) in neutron stars 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a new degree of freedom?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6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894" y="2385166"/>
            <a:ext cx="5800724" cy="393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127" y="1340768"/>
            <a:ext cx="6668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I. </a:t>
            </a:r>
            <a:r>
              <a:rPr lang="de-DE" sz="2400" dirty="0" err="1" smtClean="0"/>
              <a:t>Vidaña</a:t>
            </a:r>
            <a:r>
              <a:rPr lang="de-DE" sz="2400" dirty="0" smtClean="0"/>
              <a:t>, </a:t>
            </a:r>
            <a:r>
              <a:rPr lang="de-DE" sz="2400" dirty="0"/>
              <a:t>M. </a:t>
            </a:r>
            <a:r>
              <a:rPr lang="de-DE" sz="2400" dirty="0" err="1" smtClean="0"/>
              <a:t>Bashkanov</a:t>
            </a:r>
            <a:r>
              <a:rPr lang="de-DE" sz="2400" dirty="0" smtClean="0"/>
              <a:t>, </a:t>
            </a:r>
            <a:r>
              <a:rPr lang="de-DE" sz="2400" dirty="0"/>
              <a:t>D.P. </a:t>
            </a:r>
            <a:r>
              <a:rPr lang="de-DE" sz="2400" dirty="0" smtClean="0"/>
              <a:t>Watts, </a:t>
            </a:r>
            <a:r>
              <a:rPr lang="de-DE" sz="2400" dirty="0"/>
              <a:t>A. Pastore</a:t>
            </a:r>
          </a:p>
          <a:p>
            <a:r>
              <a:rPr lang="de-DE" sz="2400" b="1" u="sng" dirty="0">
                <a:hlinkClick r:id="rId3"/>
              </a:rPr>
              <a:t>arXiv:1706.09701v1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99502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d ∗ (2380) in neutron stars 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a new degree of freedom?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76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894" y="2385166"/>
            <a:ext cx="5800724" cy="393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127" y="1340768"/>
            <a:ext cx="6668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I. </a:t>
            </a:r>
            <a:r>
              <a:rPr lang="de-DE" sz="2400" dirty="0" err="1" smtClean="0"/>
              <a:t>Vidaña</a:t>
            </a:r>
            <a:r>
              <a:rPr lang="de-DE" sz="2400" dirty="0" smtClean="0"/>
              <a:t>, </a:t>
            </a:r>
            <a:r>
              <a:rPr lang="de-DE" sz="2400" dirty="0"/>
              <a:t>M. </a:t>
            </a:r>
            <a:r>
              <a:rPr lang="de-DE" sz="2400" dirty="0" err="1" smtClean="0"/>
              <a:t>Bashkanov</a:t>
            </a:r>
            <a:r>
              <a:rPr lang="de-DE" sz="2400" dirty="0" smtClean="0"/>
              <a:t>, </a:t>
            </a:r>
            <a:r>
              <a:rPr lang="de-DE" sz="2400" dirty="0"/>
              <a:t>D.P. </a:t>
            </a:r>
            <a:r>
              <a:rPr lang="de-DE" sz="2400" dirty="0" smtClean="0"/>
              <a:t>Watts, </a:t>
            </a:r>
            <a:r>
              <a:rPr lang="de-DE" sz="2400" dirty="0"/>
              <a:t>A. Pastore</a:t>
            </a:r>
          </a:p>
          <a:p>
            <a:r>
              <a:rPr lang="de-DE" sz="2400" b="1" u="sng" dirty="0">
                <a:hlinkClick r:id="rId3"/>
              </a:rPr>
              <a:t>arXiv:1706.09701v1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9950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03" y="116632"/>
            <a:ext cx="8928992" cy="792088"/>
          </a:xfrm>
        </p:spPr>
        <p:txBody>
          <a:bodyPr>
            <a:normAutofit fontScale="90000"/>
          </a:bodyPr>
          <a:lstStyle/>
          <a:p>
            <a:r>
              <a:rPr lang="en-US" dirty="0"/>
              <a:t>The d ∗ (2380) in neutron </a:t>
            </a:r>
            <a:r>
              <a:rPr lang="en-US" dirty="0" smtClean="0"/>
              <a:t>stars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7504" y="923605"/>
            <a:ext cx="6668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I. </a:t>
            </a:r>
            <a:r>
              <a:rPr lang="de-DE" sz="2400" dirty="0" err="1" smtClean="0"/>
              <a:t>Vidaña</a:t>
            </a:r>
            <a:r>
              <a:rPr lang="de-DE" sz="2400" dirty="0" smtClean="0"/>
              <a:t>, </a:t>
            </a:r>
            <a:r>
              <a:rPr lang="de-DE" sz="2400" dirty="0"/>
              <a:t>M. </a:t>
            </a:r>
            <a:r>
              <a:rPr lang="de-DE" sz="2400" dirty="0" err="1" smtClean="0"/>
              <a:t>Bashkanov</a:t>
            </a:r>
            <a:r>
              <a:rPr lang="de-DE" sz="2400" dirty="0" smtClean="0"/>
              <a:t>, </a:t>
            </a:r>
            <a:r>
              <a:rPr lang="de-DE" sz="2400" dirty="0"/>
              <a:t>D.P. </a:t>
            </a:r>
            <a:r>
              <a:rPr lang="de-DE" sz="2400" dirty="0" smtClean="0"/>
              <a:t>Watts, </a:t>
            </a:r>
            <a:r>
              <a:rPr lang="de-DE" sz="2400" dirty="0"/>
              <a:t>A. Pastore</a:t>
            </a:r>
          </a:p>
          <a:p>
            <a:r>
              <a:rPr lang="de-DE" sz="2400" b="1" u="sng" dirty="0">
                <a:hlinkClick r:id="rId2"/>
              </a:rPr>
              <a:t>arXiv:1706.09701v1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618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751" y="1916832"/>
            <a:ext cx="6951462" cy="464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661028" y="6527659"/>
            <a:ext cx="4791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GW170817 from </a:t>
            </a:r>
            <a:r>
              <a:rPr lang="en-US" sz="1400" dirty="0"/>
              <a:t>arXiv:1710.05938v1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6260733" y="3573016"/>
            <a:ext cx="111467" cy="28807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260733" y="3861048"/>
            <a:ext cx="255483" cy="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7187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9003" y="116632"/>
                <a:ext cx="8928992" cy="792088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(2380)</m:t>
                    </m:r>
                  </m:oMath>
                </a14:m>
                <a:r>
                  <a:rPr lang="en-US" dirty="0" smtClean="0"/>
                  <a:t> medium modifications?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9003" y="116632"/>
                <a:ext cx="8928992" cy="792088"/>
              </a:xfrm>
              <a:blipFill rotWithShape="1">
                <a:blip r:embed="rId2"/>
                <a:stretch>
                  <a:fillRect t="-8462" b="-4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бъект 7"/>
          <p:cNvSpPr txBox="1">
            <a:spLocks/>
          </p:cNvSpPr>
          <p:nvPr/>
        </p:nvSpPr>
        <p:spPr>
          <a:xfrm>
            <a:off x="634044" y="908720"/>
            <a:ext cx="4114800" cy="156480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3600" dirty="0" smtClean="0"/>
              <a:t>Trivial modifications:</a:t>
            </a:r>
          </a:p>
          <a:p>
            <a:pPr fontAlgn="auto">
              <a:spcAft>
                <a:spcPts val="0"/>
              </a:spcAft>
            </a:pPr>
            <a:r>
              <a:rPr lang="en-US" sz="3600" dirty="0" smtClean="0"/>
              <a:t>Fermi smearing</a:t>
            </a:r>
          </a:p>
          <a:p>
            <a:pPr fontAlgn="auto">
              <a:spcAft>
                <a:spcPts val="0"/>
              </a:spcAft>
            </a:pPr>
            <a:r>
              <a:rPr lang="en-US" sz="3600" dirty="0" smtClean="0"/>
              <a:t>Collision damping</a:t>
            </a:r>
            <a:endParaRPr lang="ru-RU" sz="36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5853458" y="908720"/>
            <a:ext cx="2017117" cy="1386576"/>
            <a:chOff x="467544" y="2984377"/>
            <a:chExt cx="2017117" cy="1386576"/>
          </a:xfrm>
        </p:grpSpPr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1526083" y="3413864"/>
              <a:ext cx="12404" cy="3317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532284" y="3853428"/>
              <a:ext cx="591444" cy="1019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17760" y="3746532"/>
              <a:ext cx="72072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990797" y="3913753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817760" y="3413864"/>
              <a:ext cx="720726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V="1">
              <a:off x="1515490" y="3212977"/>
              <a:ext cx="608238" cy="1909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2195736" y="3699022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N</a:t>
              </a: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2178995" y="2984377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N</a:t>
              </a: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467544" y="3158618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N</a:t>
              </a:r>
            </a:p>
          </p:txBody>
        </p:sp>
      </p:grpSp>
      <p:sp>
        <p:nvSpPr>
          <p:cNvPr id="20" name="Line 6"/>
          <p:cNvSpPr>
            <a:spLocks noChangeShapeType="1"/>
          </p:cNvSpPr>
          <p:nvPr/>
        </p:nvSpPr>
        <p:spPr bwMode="auto">
          <a:xfrm flipH="1">
            <a:off x="7922205" y="3481630"/>
            <a:ext cx="9465" cy="44947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 flipV="1">
            <a:off x="7926938" y="2369184"/>
            <a:ext cx="6320" cy="34885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V="1">
            <a:off x="7990406" y="2773363"/>
            <a:ext cx="889793" cy="161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V="1">
            <a:off x="7990407" y="3437179"/>
            <a:ext cx="88979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 rot="19882448">
            <a:off x="7328420" y="2846630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 rot="1393872">
            <a:off x="7328420" y="3251442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6550545" y="3005380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7414145" y="3365742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7414145" y="2430705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2"/>
              <p:cNvSpPr txBox="1">
                <a:spLocks noChangeArrowheads="1"/>
              </p:cNvSpPr>
              <p:nvPr/>
            </p:nvSpPr>
            <p:spPr bwMode="auto">
              <a:xfrm>
                <a:off x="6693420" y="2521342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31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3420" y="2521342"/>
                <a:ext cx="28892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255" r="-574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6090170" y="2369978"/>
            <a:ext cx="2790030" cy="1387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6139085" y="3931102"/>
            <a:ext cx="274111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5703085" y="2140584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N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5737007" y="3702502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Объект 7"/>
              <p:cNvSpPr txBox="1">
                <a:spLocks/>
              </p:cNvSpPr>
              <p:nvPr/>
            </p:nvSpPr>
            <p:spPr>
              <a:xfrm>
                <a:off x="323528" y="3530668"/>
                <a:ext cx="5976664" cy="2850660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r>
                  <a:rPr lang="en-US" sz="4400" dirty="0" smtClean="0">
                    <a:solidFill>
                      <a:srgbClr val="FF0000"/>
                    </a:solidFill>
                  </a:rPr>
                  <a:t>BUT!</a:t>
                </a:r>
              </a:p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en-US" sz="3600" dirty="0" err="1" smtClean="0"/>
                  <a:t>Pauly</a:t>
                </a:r>
                <a:r>
                  <a:rPr lang="en-US" sz="3600" dirty="0" smtClean="0"/>
                  <a:t> blocked in </a:t>
                </a:r>
                <a:br>
                  <a:rPr lang="en-US" sz="3600" dirty="0" smtClean="0"/>
                </a:br>
                <a:r>
                  <a:rPr lang="en-US" sz="3600" dirty="0" smtClean="0"/>
                  <a:t>infinite nuclear matter</a:t>
                </a:r>
              </a:p>
              <a:p>
                <a:pPr marL="0" indent="0" fontAlgn="auto">
                  <a:spcAft>
                    <a:spcPts val="0"/>
                  </a:spcAft>
                  <a:buNone/>
                </a:pPr>
                <a:endParaRPr lang="en-US" sz="3600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</a:rPr>
                  <a:t> is stable!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Объект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530668"/>
                <a:ext cx="5976664" cy="2850660"/>
              </a:xfrm>
              <a:prstGeom prst="rect">
                <a:avLst/>
              </a:prstGeom>
              <a:blipFill rotWithShape="1">
                <a:blip r:embed="rId4"/>
                <a:stretch>
                  <a:fillRect l="-2653" t="-5769" b="-4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3476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9003" y="116632"/>
                <a:ext cx="8928992" cy="792088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(2380)</m:t>
                    </m:r>
                  </m:oMath>
                </a14:m>
                <a:r>
                  <a:rPr lang="en-US" dirty="0" smtClean="0"/>
                  <a:t> medium modifications?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9003" y="116632"/>
                <a:ext cx="8928992" cy="792088"/>
              </a:xfrm>
              <a:blipFill rotWithShape="1">
                <a:blip r:embed="rId2"/>
                <a:stretch>
                  <a:fillRect t="-8462" b="-4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7"/>
              <p:cNvSpPr txBox="1">
                <a:spLocks/>
              </p:cNvSpPr>
              <p:nvPr/>
            </p:nvSpPr>
            <p:spPr>
              <a:xfrm>
                <a:off x="755576" y="1556792"/>
                <a:ext cx="6674260" cy="2016224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dirty="0" smtClean="0"/>
                  <a:t> interaction with nuclear matter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3600" dirty="0" smtClean="0"/>
                  <a:t>Attractive/Repulsive?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3600" dirty="0" smtClean="0"/>
                  <a:t>Mass change?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3600" dirty="0" smtClean="0"/>
                  <a:t>Changes in size?</a:t>
                </a:r>
                <a:endParaRPr lang="ru-RU" sz="3600" dirty="0"/>
              </a:p>
            </p:txBody>
          </p:sp>
        </mc:Choice>
        <mc:Fallback xmlns="">
          <p:sp>
            <p:nvSpPr>
              <p:cNvPr id="9" name="Объект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56792"/>
                <a:ext cx="6674260" cy="2016224"/>
              </a:xfrm>
              <a:prstGeom prst="rect">
                <a:avLst/>
              </a:prstGeom>
              <a:blipFill rotWithShape="1">
                <a:blip r:embed="rId3"/>
                <a:stretch>
                  <a:fillRect l="-1826" t="-8157" b="-10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7098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20" y="4221087"/>
            <a:ext cx="3481176" cy="2436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47092" y="105159"/>
                <a:ext cx="8305800" cy="659545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in neutron stars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7092" y="105159"/>
                <a:ext cx="8305800" cy="659545"/>
              </a:xfrm>
              <a:blipFill rotWithShape="1">
                <a:blip r:embed="rId3"/>
                <a:stretch>
                  <a:fillRect t="-30556" b="-5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931" y="4376412"/>
                <a:ext cx="35783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𝑛𝑛</m:t>
                      </m:r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3200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1" y="4376412"/>
                <a:ext cx="357835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2339" y="1073986"/>
                <a:ext cx="35783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r>
                        <a:rPr lang="en-US" sz="3200" b="0" i="1" smtClean="0">
                          <a:latin typeface="Cambria Math"/>
                        </a:rPr>
                        <m:t>𝑛𝑛</m:t>
                      </m:r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39" y="1073986"/>
                <a:ext cx="3578352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64704"/>
            <a:ext cx="3485360" cy="251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3791637"/>
                <a:ext cx="20215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𝜌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&gt;2.8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91637"/>
                <a:ext cx="2021515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вал 4"/>
          <p:cNvSpPr/>
          <p:nvPr/>
        </p:nvSpPr>
        <p:spPr>
          <a:xfrm>
            <a:off x="690254" y="1852765"/>
            <a:ext cx="2160240" cy="19159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467182" y="2555443"/>
            <a:ext cx="606383" cy="510575"/>
          </a:xfrm>
          <a:prstGeom prst="ellipse">
            <a:avLst/>
          </a:prstGeom>
          <a:solidFill>
            <a:srgbClr val="FF0000"/>
          </a:solidFill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1713526" y="2810731"/>
            <a:ext cx="255162" cy="141035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6" idx="0"/>
          </p:cNvCxnSpPr>
          <p:nvPr/>
        </p:nvCxnSpPr>
        <p:spPr>
          <a:xfrm flipH="1">
            <a:off x="1770374" y="1753708"/>
            <a:ext cx="659546" cy="8017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6372200" y="4711349"/>
            <a:ext cx="1738324" cy="58985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05917" y="776177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Urca</a:t>
            </a:r>
            <a:r>
              <a:rPr lang="en-US" sz="2400" dirty="0" smtClean="0"/>
              <a:t> cooling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883037" y="1610263"/>
                <a:ext cx="133523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C000"/>
                          </a:solidFill>
                          <a:latin typeface="Cambria Math"/>
                        </a:rPr>
                        <m:t>𝜌</m:t>
                      </m:r>
                      <m:r>
                        <a:rPr lang="en-US" sz="2800" i="1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800" i="1">
                          <a:solidFill>
                            <a:srgbClr val="FFC000"/>
                          </a:solidFill>
                          <a:latin typeface="Cambria Math"/>
                        </a:rPr>
                        <m:t>2.8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037" y="1610263"/>
                <a:ext cx="1335235" cy="523220"/>
              </a:xfrm>
              <a:prstGeom prst="rect">
                <a:avLst/>
              </a:prstGeom>
              <a:blipFill rotWithShape="1">
                <a:blip r:embed="rId8"/>
                <a:stretch>
                  <a:fillRect r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164288" y="3978575"/>
                <a:ext cx="17545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r>
                        <a:rPr lang="en-US" sz="3200" b="0" i="1" smtClean="0">
                          <a:latin typeface="Cambria Math"/>
                        </a:rPr>
                        <m:t>𝑝𝑛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3978575"/>
                <a:ext cx="1754583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 стрелкой 31"/>
          <p:cNvCxnSpPr/>
          <p:nvPr/>
        </p:nvCxnSpPr>
        <p:spPr>
          <a:xfrm>
            <a:off x="3071767" y="4961186"/>
            <a:ext cx="1477848" cy="2498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78589" y="3701712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Neutron stars mergers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23528" y="5661248"/>
            <a:ext cx="2403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Ejecta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HMNS-&gt;black hole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nucleosynthesis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0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118872"/>
                <a:ext cx="8229600" cy="822960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</a:rPr>
                      <m:t>(2380)</m:t>
                    </m:r>
                  </m:oMath>
                </a14:m>
                <a:r>
                  <a:rPr lang="en-US" sz="4400" dirty="0">
                    <a:solidFill>
                      <a:schemeClr val="bg1"/>
                    </a:solidFill>
                  </a:rPr>
                  <a:t> </a:t>
                </a:r>
                <a:r>
                  <a:rPr lang="en-US" sz="4400" dirty="0" smtClean="0">
                    <a:solidFill>
                      <a:schemeClr val="bg1"/>
                    </a:solidFill>
                  </a:rPr>
                  <a:t>decay branches</a:t>
                </a:r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118872"/>
                <a:ext cx="8229600" cy="822960"/>
              </a:xfrm>
              <a:blipFill rotWithShape="1">
                <a:blip r:embed="rId2"/>
                <a:stretch>
                  <a:fillRect t="-6897" b="-25517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5482556"/>
                  </p:ext>
                </p:extLst>
              </p:nvPr>
            </p:nvGraphicFramePr>
            <p:xfrm>
              <a:off x="899592" y="1397000"/>
              <a:ext cx="7560840" cy="466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80420"/>
                    <a:gridCol w="3780420"/>
                  </a:tblGrid>
                  <a:tr h="51381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 smtClean="0"/>
                            <a:t> decay channel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Branching ratio, %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38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𝑝𝑛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12(3)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38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14(1)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38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23(2)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38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𝑝𝑛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30(5)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38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𝑝𝑛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12(2)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38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𝑝𝑝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6(1)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38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𝑛𝑛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6(1)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38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𝑁𝑁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0(&lt;9)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5482556"/>
                  </p:ext>
                </p:extLst>
              </p:nvPr>
            </p:nvGraphicFramePr>
            <p:xfrm>
              <a:off x="899592" y="1397000"/>
              <a:ext cx="7560840" cy="466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80420"/>
                    <a:gridCol w="3780420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1" t="-10588" r="-100000" b="-8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Branching ratio, %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1" t="-110588" r="-100000" b="-7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12(3)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1" t="-210588" r="-100000" b="-6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14(1)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1" t="-310588" r="-100000" b="-5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23(2)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1" t="-410588" r="-100000" b="-4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30(5)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1" t="-510588" r="-100000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12(2)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1" t="-610588" r="-100000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6(1)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1" t="-710588" r="-100000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6(1)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1" t="-810588" r="-100000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0(&lt;9)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2987824" y="6414747"/>
            <a:ext cx="32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 </a:t>
            </a:r>
            <a:r>
              <a:rPr lang="de-DE" b="1" dirty="0" err="1"/>
              <a:t>Eur.Phys.J</a:t>
            </a:r>
            <a:r>
              <a:rPr lang="de-DE" b="1" dirty="0"/>
              <a:t>. A51 (2015) 7, 87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40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344" y="70148"/>
            <a:ext cx="8229600" cy="1143000"/>
          </a:xfrm>
        </p:spPr>
        <p:txBody>
          <a:bodyPr/>
          <a:lstStyle/>
          <a:p>
            <a:r>
              <a:rPr lang="en-US" dirty="0" smtClean="0"/>
              <a:t>The benchmark measurement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9" name="Полилиния 8"/>
          <p:cNvSpPr/>
          <p:nvPr/>
        </p:nvSpPr>
        <p:spPr>
          <a:xfrm rot="1048005">
            <a:off x="689441" y="3509268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2310344" y="3416421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2310344" y="3881559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446744" y="3645024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870481" y="3899527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87051" y="3667243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364672" y="3183359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027156" y="3129080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027156" y="3921246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072193" y="318827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18397" y="1706340"/>
            <a:ext cx="54387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 стрелкой 25"/>
          <p:cNvCxnSpPr/>
          <p:nvPr/>
        </p:nvCxnSpPr>
        <p:spPr>
          <a:xfrm>
            <a:off x="3072193" y="4003001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7391" y="1754017"/>
            <a:ext cx="38266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Newly installed</a:t>
            </a:r>
            <a:br>
              <a:rPr lang="en-US" sz="2800" dirty="0" smtClean="0"/>
            </a:br>
            <a:r>
              <a:rPr lang="en-US" sz="2800" dirty="0" smtClean="0"/>
              <a:t>Edinburgh </a:t>
            </a:r>
            <a:r>
              <a:rPr lang="en-US" sz="2800" dirty="0" err="1" smtClean="0"/>
              <a:t>polarimeter</a:t>
            </a:r>
            <a:endParaRPr lang="en-GB" sz="28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283968" y="2924944"/>
            <a:ext cx="2160240" cy="720080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321331" y="6356350"/>
            <a:ext cx="4698469" cy="365125"/>
          </a:xfrm>
        </p:spPr>
        <p:txBody>
          <a:bodyPr/>
          <a:lstStyle/>
          <a:p>
            <a:r>
              <a:rPr lang="en-US" dirty="0" smtClean="0"/>
              <a:t>Mikhail </a:t>
            </a:r>
            <a:r>
              <a:rPr lang="en-US" dirty="0" err="1" smtClean="0"/>
              <a:t>Bashkanov</a:t>
            </a:r>
            <a:r>
              <a:rPr lang="en-US" dirty="0" smtClean="0"/>
              <a:t> "Dibaryons"</a:t>
            </a:r>
            <a:endParaRPr lang="en-US" dirty="0"/>
          </a:p>
        </p:txBody>
      </p:sp>
      <p:sp>
        <p:nvSpPr>
          <p:cNvPr id="8" name="Стрелка вправо 7"/>
          <p:cNvSpPr/>
          <p:nvPr/>
        </p:nvSpPr>
        <p:spPr>
          <a:xfrm rot="17799067">
            <a:off x="2069729" y="4492238"/>
            <a:ext cx="633410" cy="454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58572" y="5229200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 polarization of both </a:t>
            </a:r>
          </a:p>
          <a:p>
            <a:r>
              <a:rPr lang="en-US" dirty="0" smtClean="0"/>
              <a:t>proton and neutron !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638571" y="330366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1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44624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Λ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/>
                  <a:t> competition in neutron star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44624"/>
                <a:ext cx="8229600" cy="1143000"/>
              </a:xfrm>
              <a:blipFill rotWithShape="1">
                <a:blip r:embed="rId2"/>
                <a:stretch>
                  <a:fillRect b="-30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51359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877272"/>
            <a:ext cx="3848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Phys.Rev</a:t>
            </a:r>
            <a:r>
              <a:rPr lang="de-DE" dirty="0"/>
              <a:t>. C90 (2014) no.6, 065809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878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→</m:t>
                      </m:r>
                      <m:r>
                        <a:rPr lang="en-US" b="1" i="1" smtClean="0">
                          <a:latin typeface="Cambria Math"/>
                        </a:rPr>
                        <m:t>𝑵𝑵</m:t>
                      </m:r>
                      <m:r>
                        <a:rPr lang="en-US" b="1" i="1" smtClean="0"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Заголовок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3000" y="116632"/>
                <a:ext cx="9001000" cy="1008112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𝑁𝑁</m:t>
                    </m:r>
                    <m:r>
                      <a:rPr lang="en-US" sz="5400" i="1">
                        <a:latin typeface="Cambria Math"/>
                      </a:rPr>
                      <m:t>→</m:t>
                    </m:r>
                    <m:r>
                      <a:rPr lang="en-US" sz="5400" i="1">
                        <a:latin typeface="Cambria Math"/>
                      </a:rPr>
                      <m:t>𝑁𝑁</m:t>
                    </m:r>
                    <m:r>
                      <a:rPr lang="en-US" sz="54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5400" dirty="0"/>
                  <a:t> </a:t>
                </a:r>
                <a:r>
                  <a:rPr lang="en-US" sz="5400" dirty="0" err="1"/>
                  <a:t>isoscalar</a:t>
                </a:r>
                <a:r>
                  <a:rPr lang="en-US" sz="5400" dirty="0"/>
                  <a:t> cross section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3000" y="116632"/>
                <a:ext cx="9001000" cy="1008112"/>
              </a:xfrm>
              <a:blipFill rotWithShape="1">
                <a:blip r:embed="rId2"/>
                <a:stretch>
                  <a:fillRect r="-1828" b="-37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5760767"/>
                <a:ext cx="77139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Complete cancellation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sz="2400" dirty="0" smtClean="0"/>
                  <a:t> resonance in </a:t>
                </a:r>
                <a:r>
                  <a:rPr lang="en-US" sz="2400" dirty="0" err="1" smtClean="0"/>
                  <a:t>isoscalar</a:t>
                </a:r>
                <a:r>
                  <a:rPr lang="en-US" sz="2400" dirty="0" smtClean="0"/>
                  <a:t> case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760767"/>
                <a:ext cx="7713971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85" t="-9211" r="-31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4681" y="1350692"/>
                <a:ext cx="6245299" cy="506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𝑁𝑁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𝑁𝑁</m:t>
                        </m:r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=3(2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𝑝𝑛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𝑝𝑝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𝑝𝑝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81" y="1350692"/>
                <a:ext cx="6245299" cy="506998"/>
              </a:xfrm>
              <a:prstGeom prst="rect">
                <a:avLst/>
              </a:prstGeom>
              <a:blipFill rotWithShape="1">
                <a:blip r:embed="rId4"/>
                <a:stretch>
                  <a:fillRect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" y="2780928"/>
            <a:ext cx="5843925" cy="2697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20888"/>
            <a:ext cx="3095648" cy="33147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544" y="2319263"/>
                <a:ext cx="17309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pp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𝑝𝑝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319263"/>
                <a:ext cx="1730987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79912" y="2348550"/>
                <a:ext cx="17646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np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𝑝𝑝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348550"/>
                <a:ext cx="176465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5833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3000" y="116632"/>
                <a:ext cx="9001000" cy="1008112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𝑁𝑁</m:t>
                    </m:r>
                    <m:r>
                      <a:rPr lang="en-US" sz="5400" i="1">
                        <a:latin typeface="Cambria Math"/>
                      </a:rPr>
                      <m:t>→</m:t>
                    </m:r>
                    <m:r>
                      <a:rPr lang="en-US" sz="5400" i="1">
                        <a:latin typeface="Cambria Math"/>
                      </a:rPr>
                      <m:t>𝑁𝑁</m:t>
                    </m:r>
                    <m:r>
                      <a:rPr lang="en-US" sz="54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5400" dirty="0"/>
                  <a:t> </a:t>
                </a:r>
                <a:r>
                  <a:rPr lang="en-US" sz="5400" dirty="0" err="1"/>
                  <a:t>isoscalar</a:t>
                </a:r>
                <a:r>
                  <a:rPr lang="en-US" sz="5400" dirty="0"/>
                  <a:t> cross section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3000" y="116632"/>
                <a:ext cx="9001000" cy="1008112"/>
              </a:xfrm>
              <a:blipFill rotWithShape="1">
                <a:blip r:embed="rId2"/>
                <a:stretch>
                  <a:fillRect r="-1828" b="-37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4032448" cy="35995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30242" y="1802433"/>
                <a:ext cx="17309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pp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𝑝𝑝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242" y="1802433"/>
                <a:ext cx="1730987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40152" y="1802432"/>
                <a:ext cx="17646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np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𝑝𝑝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802432"/>
                <a:ext cx="176465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66" y="2348880"/>
            <a:ext cx="3950196" cy="359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984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305800" cy="79208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𝑁𝑁</m:t>
                    </m:r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decay in experiment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305800" cy="792088"/>
              </a:xfrm>
              <a:blipFill rotWithShape="1">
                <a:blip r:embed="rId2"/>
                <a:stretch>
                  <a:fillRect t="-8462" b="-4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76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" y="1124744"/>
            <a:ext cx="4348906" cy="399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70001" y="908720"/>
                <a:ext cx="4459806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Br(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𝑁𝑁</m:t>
                    </m:r>
                    <m:r>
                      <a:rPr lang="en-US" sz="24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sz="2400" dirty="0" smtClean="0"/>
                  <a:t>)&lt;9% </a:t>
                </a:r>
              </a:p>
              <a:p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An upper limit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Likely to be close to 0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Can be further reduced by careful PWA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𝑁𝑁</m:t>
                    </m:r>
                    <m:r>
                      <a:rPr lang="en-US" sz="24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sz="2400" dirty="0" smtClean="0"/>
                  <a:t> should have very distinctive angular distributions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001" y="908720"/>
                <a:ext cx="4459806" cy="3416320"/>
              </a:xfrm>
              <a:prstGeom prst="rect">
                <a:avLst/>
              </a:prstGeom>
              <a:blipFill rotWithShape="1">
                <a:blip r:embed="rId4"/>
                <a:stretch>
                  <a:fillRect l="-2189" t="-1250" b="-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4362860" y="4869160"/>
            <a:ext cx="1649299" cy="1080443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528679" y="5762461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22"/>
              <p:cNvSpPr txBox="1">
                <a:spLocks noChangeArrowheads="1"/>
              </p:cNvSpPr>
              <p:nvPr/>
            </p:nvSpPr>
            <p:spPr bwMode="auto">
              <a:xfrm>
                <a:off x="6012159" y="4492018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4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2159" y="4492018"/>
                <a:ext cx="288925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461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720506" y="5267216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</a:t>
            </a:r>
            <a:r>
              <a:rPr lang="en-GB" sz="2800" dirty="0" smtClean="0"/>
              <a:t>*</a:t>
            </a:r>
            <a:endParaRPr lang="en-GB" sz="2800" dirty="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4392279" y="5120853"/>
            <a:ext cx="2411969" cy="88954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903033" y="4919362"/>
            <a:ext cx="288925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p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4392279" y="6010397"/>
            <a:ext cx="2411969" cy="46166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867574" y="6241230"/>
            <a:ext cx="288925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p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4" name="Дуга 3"/>
          <p:cNvSpPr/>
          <p:nvPr/>
        </p:nvSpPr>
        <p:spPr>
          <a:xfrm rot="2370199">
            <a:off x="5077493" y="5203260"/>
            <a:ext cx="1446361" cy="1542241"/>
          </a:xfrm>
          <a:prstGeom prst="arc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390103" y="4592857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/>
              <a:t>P</a:t>
            </a:r>
            <a:r>
              <a:rPr lang="en-US" sz="2400" dirty="0" smtClean="0"/>
              <a:t>-wave</a:t>
            </a:r>
            <a:endParaRPr lang="en-US" sz="2400" dirty="0"/>
          </a:p>
        </p:txBody>
      </p:sp>
      <p:sp>
        <p:nvSpPr>
          <p:cNvPr id="23" name="Дуга 22"/>
          <p:cNvSpPr/>
          <p:nvPr/>
        </p:nvSpPr>
        <p:spPr>
          <a:xfrm rot="2370199">
            <a:off x="4640607" y="4880228"/>
            <a:ext cx="1333518" cy="1336106"/>
          </a:xfrm>
          <a:prstGeom prst="arc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432580" y="5949603"/>
            <a:ext cx="1868504" cy="49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32240" y="5676090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D-wave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71238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5" y="1051560"/>
            <a:ext cx="8184500" cy="5550408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56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0771" name="Rectangle 3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19063" y="158750"/>
                <a:ext cx="7073900" cy="8207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de-DE" sz="4000" dirty="0" smtClean="0"/>
                  <a:t> </a:t>
                </a:r>
                <a:r>
                  <a:rPr lang="de-DE" sz="4000" dirty="0"/>
                  <a:t>energy dependence </a:t>
                </a:r>
                <a:r>
                  <a:rPr lang="de-DE" sz="4000" dirty="0" smtClean="0"/>
                  <a:t>at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83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de-DE" sz="4000" dirty="0"/>
              </a:p>
            </p:txBody>
          </p:sp>
        </mc:Choice>
        <mc:Fallback xmlns="">
          <p:sp>
            <p:nvSpPr>
              <p:cNvPr id="800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9063" y="158750"/>
                <a:ext cx="7073900" cy="820737"/>
              </a:xfrm>
              <a:blipFill rotWithShape="1">
                <a:blip r:embed="rId4"/>
                <a:stretch>
                  <a:fillRect l="-86" b="-3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0772" name="Group 4"/>
          <p:cNvGrpSpPr>
            <a:grpSpLocks/>
          </p:cNvGrpSpPr>
          <p:nvPr/>
        </p:nvGrpSpPr>
        <p:grpSpPr bwMode="auto">
          <a:xfrm>
            <a:off x="6585495" y="31750"/>
            <a:ext cx="2522537" cy="1393825"/>
            <a:chOff x="3242" y="890"/>
            <a:chExt cx="1589" cy="878"/>
          </a:xfrm>
        </p:grpSpPr>
        <p:sp>
          <p:nvSpPr>
            <p:cNvPr id="800773" name="Line 5"/>
            <p:cNvSpPr>
              <a:spLocks noChangeShapeType="1"/>
            </p:cNvSpPr>
            <p:nvPr/>
          </p:nvSpPr>
          <p:spPr bwMode="auto">
            <a:xfrm>
              <a:off x="3442" y="1116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4" name="Line 6"/>
            <p:cNvSpPr>
              <a:spLocks noChangeShapeType="1"/>
            </p:cNvSpPr>
            <p:nvPr/>
          </p:nvSpPr>
          <p:spPr bwMode="auto">
            <a:xfrm flipV="1">
              <a:off x="3442" y="1388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5" name="Rectangle 7"/>
            <p:cNvSpPr>
              <a:spLocks noChangeArrowheads="1"/>
            </p:cNvSpPr>
            <p:nvPr/>
          </p:nvSpPr>
          <p:spPr bwMode="auto">
            <a:xfrm>
              <a:off x="3714" y="1252"/>
              <a:ext cx="544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776" name="Text Box 8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800777" name="Text Box 9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78" name="Line 10"/>
            <p:cNvSpPr>
              <a:spLocks noChangeShapeType="1"/>
            </p:cNvSpPr>
            <p:nvPr/>
          </p:nvSpPr>
          <p:spPr bwMode="auto">
            <a:xfrm>
              <a:off x="4241" y="1434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9" name="Line 11"/>
            <p:cNvSpPr>
              <a:spLocks noChangeShapeType="1"/>
            </p:cNvSpPr>
            <p:nvPr/>
          </p:nvSpPr>
          <p:spPr bwMode="auto">
            <a:xfrm flipV="1">
              <a:off x="4241" y="1071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80" name="Text Box 12"/>
            <p:cNvSpPr txBox="1">
              <a:spLocks noChangeArrowheads="1"/>
            </p:cNvSpPr>
            <p:nvPr/>
          </p:nvSpPr>
          <p:spPr bwMode="auto">
            <a:xfrm>
              <a:off x="4649" y="148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81" name="Text Box 13"/>
            <p:cNvSpPr txBox="1">
              <a:spLocks noChangeArrowheads="1"/>
            </p:cNvSpPr>
            <p:nvPr/>
          </p:nvSpPr>
          <p:spPr bwMode="auto">
            <a:xfrm>
              <a:off x="4649" y="89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</p:grpSp>
      <p:graphicFrame>
        <p:nvGraphicFramePr>
          <p:cNvPr id="800782" name="Object 1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51445558"/>
              </p:ext>
            </p:extLst>
          </p:nvPr>
        </p:nvGraphicFramePr>
        <p:xfrm>
          <a:off x="3532187" y="962024"/>
          <a:ext cx="29130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Формула" r:id="rId5" imgW="965160" imgH="203040" progId="Equation.3">
                  <p:embed/>
                </p:oleObj>
              </mc:Choice>
              <mc:Fallback>
                <p:oleObj name="Формула" r:id="rId5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7" y="962024"/>
                        <a:ext cx="29130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0783" name="Text Box 15"/>
          <p:cNvSpPr txBox="1">
            <a:spLocks noChangeArrowheads="1"/>
          </p:cNvSpPr>
          <p:nvPr/>
        </p:nvSpPr>
        <p:spPr bwMode="auto">
          <a:xfrm>
            <a:off x="2195736" y="4725144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SAID</a:t>
            </a:r>
          </a:p>
        </p:txBody>
      </p:sp>
      <p:sp>
        <p:nvSpPr>
          <p:cNvPr id="800786" name="Line 18"/>
          <p:cNvSpPr>
            <a:spLocks noChangeShapeType="1"/>
          </p:cNvSpPr>
          <p:nvPr/>
        </p:nvSpPr>
        <p:spPr bwMode="auto">
          <a:xfrm flipV="1">
            <a:off x="2925986" y="4437111"/>
            <a:ext cx="792805" cy="4608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5441181" y="4725144"/>
            <a:ext cx="12747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New SAID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solutions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 flipV="1">
            <a:off x="5786135" y="4437111"/>
            <a:ext cx="292400" cy="32457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3869389" y="2060848"/>
            <a:ext cx="576064" cy="3672408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39552" y="6093296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3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8752" y="260648"/>
            <a:ext cx="8784976" cy="720080"/>
          </a:xfrm>
        </p:spPr>
        <p:txBody>
          <a:bodyPr>
            <a:noAutofit/>
          </a:bodyPr>
          <a:lstStyle/>
          <a:p>
            <a:r>
              <a:rPr lang="en-US" sz="4000" dirty="0" smtClean="0"/>
              <a:t>Dimensionless </a:t>
            </a:r>
            <a:r>
              <a:rPr lang="en-US" sz="4000" dirty="0"/>
              <a:t>partial wave </a:t>
            </a:r>
            <a:r>
              <a:rPr lang="en-US" sz="4000" dirty="0" smtClean="0"/>
              <a:t>amplitudes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AF6-7410-4953-91DD-6AB1A807D179}" type="slidenum">
              <a:rPr lang="en-US" smtClean="0"/>
              <a:pPr/>
              <a:t>57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1116033"/>
                <a:ext cx="77768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Pole at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𝟐𝟑𝟖𝟎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)−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𝟒𝟎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𝑴𝒆𝑽</m:t>
                    </m:r>
                  </m:oMath>
                </a14:m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16033"/>
                <a:ext cx="7776864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2039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8" y="2172357"/>
            <a:ext cx="2997803" cy="20302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61" y="2178085"/>
            <a:ext cx="2997803" cy="20302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64" y="2172357"/>
            <a:ext cx="2997804" cy="20302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87362" y="334424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Re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1722" y="269617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Im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035" y="30085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SP07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5621066" y="3187486"/>
            <a:ext cx="246969" cy="84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549058" y="3008548"/>
            <a:ext cx="318977" cy="178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12754" y="304519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SP14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524722" y="3098019"/>
            <a:ext cx="360040" cy="32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524722" y="3344247"/>
            <a:ext cx="4680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66281" y="1700808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Dimensionless partial wave amplitudes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6530" y="4208343"/>
                <a:ext cx="122431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44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en-US" sz="4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30" y="4208343"/>
                <a:ext cx="1224310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92874" y="4280351"/>
                <a:ext cx="120558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44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en-US" sz="4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874" y="4280351"/>
                <a:ext cx="1205586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97237" y="4077072"/>
                <a:ext cx="86690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237" y="4077072"/>
                <a:ext cx="866904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Заголовок 5"/>
          <p:cNvSpPr txBox="1">
            <a:spLocks/>
          </p:cNvSpPr>
          <p:nvPr/>
        </p:nvSpPr>
        <p:spPr>
          <a:xfrm>
            <a:off x="611560" y="5049792"/>
            <a:ext cx="8305800" cy="800752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Resonance in the </a:t>
            </a:r>
            <a:r>
              <a:rPr lang="en-US" dirty="0" err="1" smtClean="0"/>
              <a:t>pn</a:t>
            </a:r>
            <a:r>
              <a:rPr lang="en-US" dirty="0" smtClean="0"/>
              <a:t> system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39552" y="6093296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0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8" y="1124744"/>
            <a:ext cx="8887638" cy="4714209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58</a:t>
            </a:fld>
            <a:endParaRPr lang="en-US"/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062" y="158750"/>
            <a:ext cx="8917433" cy="820737"/>
          </a:xfrm>
        </p:spPr>
        <p:txBody>
          <a:bodyPr>
            <a:noAutofit/>
          </a:bodyPr>
          <a:lstStyle/>
          <a:p>
            <a:r>
              <a:rPr lang="de-DE" sz="4000" dirty="0" err="1" smtClean="0"/>
              <a:t>Argand</a:t>
            </a:r>
            <a:r>
              <a:rPr lang="de-DE" sz="4000" dirty="0" smtClean="0"/>
              <a:t> </a:t>
            </a:r>
            <a:r>
              <a:rPr lang="de-DE" sz="4000" dirty="0" err="1" smtClean="0"/>
              <a:t>plot</a:t>
            </a:r>
            <a:endParaRPr lang="de-DE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6093296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err="1"/>
              <a:t>Adlarson</a:t>
            </a:r>
            <a:r>
              <a:rPr lang="en-US" dirty="0"/>
              <a:t> et al</a:t>
            </a:r>
            <a:r>
              <a:rPr lang="en-US" dirty="0" smtClean="0"/>
              <a:t>. </a:t>
            </a:r>
            <a:r>
              <a:rPr lang="en-US" dirty="0">
                <a:solidFill>
                  <a:schemeClr val="dk1"/>
                </a:solidFill>
              </a:rPr>
              <a:t>Phys. Rev. C </a:t>
            </a:r>
            <a:r>
              <a:rPr lang="en-US" b="1" dirty="0">
                <a:solidFill>
                  <a:schemeClr val="dk1"/>
                </a:solidFill>
              </a:rPr>
              <a:t>90</a:t>
            </a:r>
            <a:r>
              <a:rPr lang="en-US" dirty="0">
                <a:solidFill>
                  <a:schemeClr val="dk1"/>
                </a:solidFill>
              </a:rPr>
              <a:t>, 035204 , (2014)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57" y="694408"/>
            <a:ext cx="6347048" cy="6044806"/>
          </a:xfrm>
        </p:spPr>
      </p:pic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521-2EFA-4799-B408-D3208A3EFFDA}" type="slidenum">
              <a:rPr lang="en-US"/>
              <a:pPr/>
              <a:t>59</a:t>
            </a:fld>
            <a:endParaRPr lang="en-US"/>
          </a:p>
        </p:txBody>
      </p:sp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1481" y="0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de-DE" dirty="0"/>
              <a:t>Total </a:t>
            </a:r>
            <a:r>
              <a:rPr lang="de-DE" dirty="0" err="1"/>
              <a:t>pn</a:t>
            </a:r>
            <a:r>
              <a:rPr lang="de-DE" dirty="0"/>
              <a:t> </a:t>
            </a:r>
            <a:r>
              <a:rPr lang="de-DE" dirty="0" err="1"/>
              <a:t>cross-section</a:t>
            </a:r>
            <a:endParaRPr lang="de-DE" dirty="0"/>
          </a:p>
        </p:txBody>
      </p:sp>
      <p:sp>
        <p:nvSpPr>
          <p:cNvPr id="801796" name="Text Box 4"/>
          <p:cNvSpPr txBox="1">
            <a:spLocks noChangeArrowheads="1"/>
          </p:cNvSpPr>
          <p:nvPr/>
        </p:nvSpPr>
        <p:spPr bwMode="auto">
          <a:xfrm>
            <a:off x="5272088" y="28733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01797" name="Text Box 5"/>
          <p:cNvSpPr txBox="1">
            <a:spLocks noChangeArrowheads="1"/>
          </p:cNvSpPr>
          <p:nvPr/>
        </p:nvSpPr>
        <p:spPr bwMode="auto">
          <a:xfrm>
            <a:off x="3000852" y="2204864"/>
            <a:ext cx="13644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/>
              <a:t>SAID SP07</a:t>
            </a:r>
            <a:endParaRPr lang="en-US" b="1" dirty="0"/>
          </a:p>
        </p:txBody>
      </p:sp>
      <p:sp>
        <p:nvSpPr>
          <p:cNvPr id="801798" name="Text Box 6"/>
          <p:cNvSpPr txBox="1">
            <a:spLocks noChangeArrowheads="1"/>
          </p:cNvSpPr>
          <p:nvPr/>
        </p:nvSpPr>
        <p:spPr bwMode="auto">
          <a:xfrm>
            <a:off x="4536282" y="4306366"/>
            <a:ext cx="3178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SAID </a:t>
            </a:r>
            <a:r>
              <a:rPr lang="en-US" b="1" dirty="0" smtClean="0">
                <a:solidFill>
                  <a:srgbClr val="FF0000"/>
                </a:solidFill>
              </a:rPr>
              <a:t>new solution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01799" name="Line 7"/>
          <p:cNvSpPr>
            <a:spLocks noChangeShapeType="1"/>
          </p:cNvSpPr>
          <p:nvPr/>
        </p:nvSpPr>
        <p:spPr bwMode="auto">
          <a:xfrm>
            <a:off x="3683090" y="2574197"/>
            <a:ext cx="853192" cy="4825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1800" name="Line 8"/>
          <p:cNvSpPr>
            <a:spLocks noChangeShapeType="1"/>
          </p:cNvSpPr>
          <p:nvPr/>
        </p:nvSpPr>
        <p:spPr bwMode="auto">
          <a:xfrm flipH="1" flipV="1">
            <a:off x="5076826" y="3586781"/>
            <a:ext cx="251618" cy="792609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1801" name="Oval 9"/>
          <p:cNvSpPr>
            <a:spLocks noChangeArrowheads="1"/>
          </p:cNvSpPr>
          <p:nvPr/>
        </p:nvSpPr>
        <p:spPr bwMode="auto">
          <a:xfrm>
            <a:off x="4911725" y="834263"/>
            <a:ext cx="142875" cy="1444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1802" name="Oval 10"/>
          <p:cNvSpPr>
            <a:spLocks noChangeArrowheads="1"/>
          </p:cNvSpPr>
          <p:nvPr/>
        </p:nvSpPr>
        <p:spPr bwMode="auto">
          <a:xfrm>
            <a:off x="4911725" y="1089851"/>
            <a:ext cx="142875" cy="14446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1803" name="Text Box 11"/>
          <p:cNvSpPr txBox="1">
            <a:spLocks noChangeArrowheads="1"/>
          </p:cNvSpPr>
          <p:nvPr/>
        </p:nvSpPr>
        <p:spPr bwMode="auto">
          <a:xfrm>
            <a:off x="5144245" y="723139"/>
            <a:ext cx="309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Devlin et al, PRD8, 136 (73) </a:t>
            </a:r>
          </a:p>
        </p:txBody>
      </p:sp>
      <p:sp>
        <p:nvSpPr>
          <p:cNvPr id="801804" name="Text Box 12"/>
          <p:cNvSpPr txBox="1">
            <a:spLocks noChangeArrowheads="1"/>
          </p:cNvSpPr>
          <p:nvPr/>
        </p:nvSpPr>
        <p:spPr bwMode="auto">
          <a:xfrm>
            <a:off x="5144245" y="978726"/>
            <a:ext cx="329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LisowskI</a:t>
            </a:r>
            <a:r>
              <a:rPr lang="en-US" dirty="0"/>
              <a:t> et al, PRL49, 255(82)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04" y="6093295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err="1"/>
              <a:t>Adlarson</a:t>
            </a:r>
            <a:r>
              <a:rPr lang="en-US" dirty="0"/>
              <a:t> et al</a:t>
            </a:r>
            <a:r>
              <a:rPr lang="en-US" dirty="0" smtClean="0"/>
              <a:t>. </a:t>
            </a:r>
            <a:r>
              <a:rPr lang="en-US" dirty="0">
                <a:solidFill>
                  <a:schemeClr val="dk1"/>
                </a:solidFill>
              </a:rPr>
              <a:t>Phys. Rev. C </a:t>
            </a:r>
            <a:r>
              <a:rPr lang="en-US" b="1" dirty="0">
                <a:solidFill>
                  <a:schemeClr val="dk1"/>
                </a:solidFill>
              </a:rPr>
              <a:t>90</a:t>
            </a:r>
            <a:r>
              <a:rPr lang="en-US" dirty="0">
                <a:solidFill>
                  <a:schemeClr val="dk1"/>
                </a:solidFill>
              </a:rPr>
              <a:t>, 035204 , (2014)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8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</a:sp3d>
          </a:bodyPr>
          <a:lstStyle/>
          <a:p>
            <a:r>
              <a:rPr lang="en-US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</a:t>
            </a:r>
            <a:r>
              <a:rPr lang="en-US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* Internal Structure</a:t>
            </a:r>
            <a:endParaRPr lang="ru-RU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6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/>
          <p:nvPr/>
        </p:nvCxnSpPr>
        <p:spPr>
          <a:xfrm flipV="1">
            <a:off x="2202392" y="3486211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826653" y="3486211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45" y="0"/>
            <a:ext cx="8540114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NN vs </a:t>
            </a:r>
            <a:r>
              <a:rPr lang="el-GR" dirty="0" smtClean="0"/>
              <a:t>ΔΔ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75208" y="2557880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hreshold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93571" y="3205952"/>
            <a:ext cx="8568952" cy="72008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905145" y="3920720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2041685" y="4129164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2661229" y="4129164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2241091" y="1650007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865352" y="1767584"/>
            <a:ext cx="0" cy="14259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943844" y="2084516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вал 24"/>
          <p:cNvSpPr/>
          <p:nvPr/>
        </p:nvSpPr>
        <p:spPr>
          <a:xfrm>
            <a:off x="2080384" y="2292960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26" name="Овал 25"/>
          <p:cNvSpPr/>
          <p:nvPr/>
        </p:nvSpPr>
        <p:spPr>
          <a:xfrm>
            <a:off x="2699928" y="2292960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09595" y="2557880"/>
            <a:ext cx="10081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09595" y="4358080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301683" y="3277960"/>
            <a:ext cx="0" cy="108012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1287683" y="2557880"/>
            <a:ext cx="14000" cy="65034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171" y="3551388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2.2 MeV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2051" y="266816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66 </a:t>
            </a:r>
            <a:r>
              <a:rPr lang="en-US" sz="2400" b="1" dirty="0" err="1" smtClean="0"/>
              <a:t>keV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80418" y="5294184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deuteron</a:t>
            </a:r>
            <a:endParaRPr lang="ru-RU" sz="2400" b="1" dirty="0"/>
          </a:p>
        </p:txBody>
      </p:sp>
      <p:cxnSp>
        <p:nvCxnSpPr>
          <p:cNvPr id="40" name="Прямая со стрелкой 39"/>
          <p:cNvCxnSpPr>
            <a:stCxn id="38" idx="0"/>
          </p:cNvCxnSpPr>
          <p:nvPr/>
        </p:nvCxnSpPr>
        <p:spPr>
          <a:xfrm flipH="1" flipV="1">
            <a:off x="1357985" y="4504364"/>
            <a:ext cx="472799" cy="7898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80418" y="1154390"/>
                <a:ext cx="831574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18" y="1154390"/>
                <a:ext cx="831574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 стрелкой 41"/>
          <p:cNvCxnSpPr>
            <a:stCxn id="41" idx="2"/>
          </p:cNvCxnSpPr>
          <p:nvPr/>
        </p:nvCxnSpPr>
        <p:spPr>
          <a:xfrm flipH="1">
            <a:off x="1287683" y="1687356"/>
            <a:ext cx="208522" cy="7265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8079650" y="4789534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8703911" y="4789534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7782403" y="5224043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7918943" y="5432487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Δ</a:t>
            </a:r>
          </a:p>
        </p:txBody>
      </p:sp>
      <p:sp>
        <p:nvSpPr>
          <p:cNvPr id="49" name="Овал 48"/>
          <p:cNvSpPr/>
          <p:nvPr/>
        </p:nvSpPr>
        <p:spPr>
          <a:xfrm>
            <a:off x="8538487" y="5432487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8118349" y="1547307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8742610" y="1664884"/>
            <a:ext cx="0" cy="14259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7821102" y="1981816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7957642" y="2190260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Δ</a:t>
            </a:r>
          </a:p>
        </p:txBody>
      </p:sp>
      <p:sp>
        <p:nvSpPr>
          <p:cNvPr id="54" name="Овал 53"/>
          <p:cNvSpPr/>
          <p:nvPr/>
        </p:nvSpPr>
        <p:spPr>
          <a:xfrm>
            <a:off x="8577186" y="2190260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6511567" y="5131646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6588224" y="3313531"/>
            <a:ext cx="14000" cy="1810102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876725" y="2601151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  <a:endParaRPr lang="ru-RU" sz="3200" b="1" dirty="0"/>
          </a:p>
        </p:txBody>
      </p:sp>
      <p:cxnSp>
        <p:nvCxnSpPr>
          <p:cNvPr id="60" name="Прямая со стрелкой 59"/>
          <p:cNvCxnSpPr>
            <a:stCxn id="65" idx="3"/>
          </p:cNvCxnSpPr>
          <p:nvPr/>
        </p:nvCxnSpPr>
        <p:spPr>
          <a:xfrm flipV="1">
            <a:off x="6255858" y="5294184"/>
            <a:ext cx="446425" cy="3462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140488" y="4168738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 MeV</a:t>
            </a:r>
            <a:endParaRPr lang="ru-RU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763415" y="54096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d*</a:t>
            </a:r>
            <a:endParaRPr lang="ru-RU" sz="2400" b="1" dirty="0"/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6141396" y="1604955"/>
            <a:ext cx="1520417" cy="4795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232189" y="136797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Z=+4</a:t>
            </a:r>
            <a:endParaRPr lang="ru-RU" sz="2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987854" y="5949280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 = 0, J =1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17559" y="836712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 = 1, J =0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444370" y="6180112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 = 0, J =3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363512" y="1066010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 = 3, J =0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6844970" y="2577370"/>
            <a:ext cx="7850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 flipV="1">
            <a:off x="7348557" y="2558257"/>
            <a:ext cx="14000" cy="65034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2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6800833" y="-361101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52704"/>
          </a:xfrm>
        </p:spPr>
        <p:txBody>
          <a:bodyPr>
            <a:normAutofit/>
          </a:bodyPr>
          <a:lstStyle/>
          <a:p>
            <a:r>
              <a:rPr lang="en-US" dirty="0" smtClean="0"/>
              <a:t>Z=+4 dibaryon isospin coefficients</a:t>
            </a:r>
            <a:endParaRPr lang="en-GB" dirty="0"/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1449859" y="1084857"/>
            <a:ext cx="3165475" cy="1739902"/>
            <a:chOff x="2951" y="760"/>
            <a:chExt cx="1994" cy="1096"/>
          </a:xfrm>
        </p:grpSpPr>
        <p:grpSp>
          <p:nvGrpSpPr>
            <p:cNvPr id="21" name="Group 5"/>
            <p:cNvGrpSpPr>
              <a:grpSpLocks/>
            </p:cNvGrpSpPr>
            <p:nvPr/>
          </p:nvGrpSpPr>
          <p:grpSpPr bwMode="auto">
            <a:xfrm>
              <a:off x="3651" y="920"/>
              <a:ext cx="1018" cy="762"/>
              <a:chOff x="3606" y="2417"/>
              <a:chExt cx="1018" cy="762"/>
            </a:xfrm>
          </p:grpSpPr>
          <p:sp>
            <p:nvSpPr>
              <p:cNvPr id="26" name="Line 6"/>
              <p:cNvSpPr>
                <a:spLocks noChangeShapeType="1"/>
              </p:cNvSpPr>
              <p:nvPr/>
            </p:nvSpPr>
            <p:spPr bwMode="auto">
              <a:xfrm>
                <a:off x="4133" y="2886"/>
                <a:ext cx="491" cy="26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 flipV="1">
                <a:off x="4134" y="2460"/>
                <a:ext cx="470" cy="2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 flipV="1">
                <a:off x="4150" y="2704"/>
                <a:ext cx="454" cy="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4126" y="2877"/>
                <a:ext cx="478" cy="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3606" y="2704"/>
                <a:ext cx="544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6"/>
              <p:cNvSpPr>
                <a:spLocks noChangeShapeType="1"/>
              </p:cNvSpPr>
              <p:nvPr/>
            </p:nvSpPr>
            <p:spPr bwMode="auto">
              <a:xfrm>
                <a:off x="3632" y="2910"/>
                <a:ext cx="491" cy="26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7"/>
              <p:cNvSpPr>
                <a:spLocks noChangeShapeType="1"/>
              </p:cNvSpPr>
              <p:nvPr/>
            </p:nvSpPr>
            <p:spPr bwMode="auto">
              <a:xfrm flipV="1">
                <a:off x="3633" y="2417"/>
                <a:ext cx="470" cy="2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661" y="1477"/>
                  <a:ext cx="28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5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1" y="1477"/>
                  <a:ext cx="284" cy="29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661" y="817"/>
                  <a:ext cx="28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3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1" y="817"/>
                  <a:ext cx="284" cy="29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4665" y="1219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4661" y="1052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712" y="1565"/>
                  <a:ext cx="28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8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12" y="1565"/>
                  <a:ext cx="284" cy="29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 Box 21"/>
            <p:cNvSpPr txBox="1">
              <a:spLocks noChangeArrowheads="1"/>
            </p:cNvSpPr>
            <p:nvPr/>
          </p:nvSpPr>
          <p:spPr bwMode="auto">
            <a:xfrm>
              <a:off x="2969" y="1257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21"/>
            <p:cNvSpPr txBox="1">
              <a:spLocks noChangeArrowheads="1"/>
            </p:cNvSpPr>
            <p:nvPr/>
          </p:nvSpPr>
          <p:spPr bwMode="auto">
            <a:xfrm>
              <a:off x="2951" y="1073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695" y="760"/>
                  <a:ext cx="28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1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95" y="760"/>
                  <a:ext cx="284" cy="29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Овал 1"/>
          <p:cNvSpPr/>
          <p:nvPr/>
        </p:nvSpPr>
        <p:spPr>
          <a:xfrm>
            <a:off x="3340969" y="1637307"/>
            <a:ext cx="167480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Group 5"/>
          <p:cNvGrpSpPr>
            <a:grpSpLocks/>
          </p:cNvGrpSpPr>
          <p:nvPr/>
        </p:nvGrpSpPr>
        <p:grpSpPr bwMode="auto">
          <a:xfrm>
            <a:off x="1849351" y="1815898"/>
            <a:ext cx="758825" cy="288925"/>
            <a:chOff x="4126" y="2704"/>
            <a:chExt cx="478" cy="18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44" name="Line 8"/>
            <p:cNvSpPr>
              <a:spLocks noChangeShapeType="1"/>
            </p:cNvSpPr>
            <p:nvPr/>
          </p:nvSpPr>
          <p:spPr bwMode="auto">
            <a:xfrm flipV="1">
              <a:off x="4150" y="2704"/>
              <a:ext cx="454" cy="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>
              <a:off x="4126" y="2877"/>
              <a:ext cx="478" cy="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Овал 46"/>
          <p:cNvSpPr/>
          <p:nvPr/>
        </p:nvSpPr>
        <p:spPr>
          <a:xfrm>
            <a:off x="2524436" y="1657997"/>
            <a:ext cx="167480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/>
              <p:cNvSpPr txBox="1">
                <a:spLocks noChangeArrowheads="1"/>
              </p:cNvSpPr>
              <p:nvPr/>
            </p:nvSpPr>
            <p:spPr>
              <a:xfrm>
                <a:off x="-12664" y="3232376"/>
                <a:ext cx="7918250" cy="767300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𝑝𝑝</m:t>
                          </m:r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4+</m:t>
                          </m:r>
                        </m:sup>
                      </m:sSup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00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3000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664" y="3232376"/>
                <a:ext cx="7918250" cy="7673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3"/>
              <p:cNvSpPr txBox="1">
                <a:spLocks noChangeArrowheads="1"/>
              </p:cNvSpPr>
              <p:nvPr/>
            </p:nvSpPr>
            <p:spPr>
              <a:xfrm>
                <a:off x="0" y="4016539"/>
                <a:ext cx="7632848" cy="767300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𝑝𝑝</m:t>
                          </m:r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2+</m:t>
                          </m:r>
                        </m:sup>
                      </m:sSup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00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0</m:t>
                          </m:r>
                        </m:sup>
                      </m:sSup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3000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16539"/>
                <a:ext cx="7632848" cy="7673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3"/>
              <p:cNvSpPr txBox="1">
                <a:spLocks noChangeArrowheads="1"/>
              </p:cNvSpPr>
              <p:nvPr/>
            </p:nvSpPr>
            <p:spPr>
              <a:xfrm>
                <a:off x="-12664" y="4797152"/>
                <a:ext cx="7536992" cy="767300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𝑝𝑝</m:t>
                          </m:r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sym typeface="Symbol" pitchFamily="18" charset="2"/>
                        </a:rPr>
                        <m:t>   →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sym typeface="Symbol" pitchFamily="18" charset="2"/>
                        </a:rPr>
                        <m:t>  →</m:t>
                      </m:r>
                      <m:r>
                        <a:rPr lang="en-US" sz="2800" b="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2800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664" y="4797152"/>
                <a:ext cx="7536992" cy="7673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3"/>
              <p:cNvSpPr txBox="1">
                <a:spLocks noChangeArrowheads="1"/>
              </p:cNvSpPr>
              <p:nvPr/>
            </p:nvSpPr>
            <p:spPr>
              <a:xfrm>
                <a:off x="8172400" y="3212976"/>
                <a:ext cx="569267" cy="7673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𝟏</m:t>
                      </m:r>
                    </m:oMath>
                  </m:oMathPara>
                </a14:m>
                <a:endParaRPr lang="de-DE" sz="3000" b="1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3212976"/>
                <a:ext cx="569267" cy="7673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3"/>
              <p:cNvSpPr txBox="1">
                <a:spLocks noChangeArrowheads="1"/>
              </p:cNvSpPr>
              <p:nvPr/>
            </p:nvSpPr>
            <p:spPr>
              <a:xfrm>
                <a:off x="7524328" y="3789040"/>
                <a:ext cx="1584176" cy="1055332"/>
              </a:xfrm>
              <a:prstGeom prst="rect">
                <a:avLst/>
              </a:prstGeom>
            </p:spPr>
            <p:txBody>
              <a:bodyPr vert="horz">
                <a:normAutofit fontScale="77500" lnSpcReduction="2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𝟐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∙</m:t>
                      </m:r>
                      <m:sSup>
                        <m:sSupPr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𝟏𝟓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sz="3000" b="1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789040"/>
                <a:ext cx="1584176" cy="1055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3"/>
              <p:cNvSpPr txBox="1">
                <a:spLocks noChangeArrowheads="1"/>
              </p:cNvSpPr>
              <p:nvPr/>
            </p:nvSpPr>
            <p:spPr>
              <a:xfrm>
                <a:off x="7979998" y="4653136"/>
                <a:ext cx="1098086" cy="1055332"/>
              </a:xfrm>
              <a:prstGeom prst="rect">
                <a:avLst/>
              </a:prstGeom>
            </p:spPr>
            <p:txBody>
              <a:bodyPr vert="horz">
                <a:normAutofit fontScale="77500" lnSpcReduction="2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𝟏𝟓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sz="3000" b="1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998" y="4653136"/>
                <a:ext cx="1098086" cy="1055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102321" y="2086868"/>
            <a:ext cx="426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I</a:t>
            </a:r>
            <a:endParaRPr lang="ru-RU" sz="5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75" y="3501008"/>
            <a:ext cx="3187999" cy="30572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588715"/>
            <a:ext cx="3246717" cy="31135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653623"/>
            <a:ext cx="3235139" cy="310248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3213882" cy="308209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44624"/>
                <a:ext cx="8229600" cy="70868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𝑝𝑝</m:t>
                    </m:r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→</m:t>
                    </m:r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𝑝𝑝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 smtClean="0"/>
                  <a:t>data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44624"/>
                <a:ext cx="8229600" cy="708688"/>
              </a:xfrm>
              <a:blipFill rotWithShape="1">
                <a:blip r:embed="rId6"/>
                <a:stretch>
                  <a:fillRect t="-21368" b="-47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62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55576" y="653623"/>
                <a:ext cx="2520280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=2.063 </m:t>
                      </m:r>
                      <m:r>
                        <a:rPr lang="en-US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55576" y="653623"/>
                <a:ext cx="2520280" cy="648072"/>
              </a:xfr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444208" y="548680"/>
                <a:ext cx="2520280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=2.541 </m:t>
                      </m:r>
                      <m:r>
                        <a:rPr lang="en-US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444208" y="548680"/>
                <a:ext cx="2520280" cy="648072"/>
              </a:xfr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19925" y="4553864"/>
                <a:ext cx="182364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925" y="4553864"/>
                <a:ext cx="1823641" cy="62273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07904" y="2204864"/>
                <a:ext cx="1847685" cy="641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204864"/>
                <a:ext cx="1847685" cy="6415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740316" y="3556050"/>
            <a:ext cx="1782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Double-Roper</a:t>
            </a:r>
            <a:endParaRPr lang="ru-RU" sz="20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411760" y="3956160"/>
            <a:ext cx="1656184" cy="62496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879812" y="3117864"/>
            <a:ext cx="972108" cy="470851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117800" y="3117864"/>
            <a:ext cx="1758456" cy="470851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964047" y="3956160"/>
            <a:ext cx="2344257" cy="1073485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99992" y="5661248"/>
                <a:ext cx="10809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4+</m:t>
                          </m:r>
                        </m:sup>
                      </m:sSup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661248"/>
                <a:ext cx="1080937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>
            <a:off x="3535257" y="5984413"/>
            <a:ext cx="108012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5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62875"/>
            <a:ext cx="4565795" cy="309217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1769602"/>
            <a:ext cx="4565795" cy="30921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Charge Z=+4 dibaryon upper limit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63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61518" y="3293825"/>
                <a:ext cx="19297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𝚪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𝟓𝟎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518" y="3293825"/>
                <a:ext cx="192975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07449" y="2401644"/>
                <a:ext cx="21141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𝚪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𝟏𝟓𝟎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449" y="2401644"/>
                <a:ext cx="211410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02859" y="2832160"/>
                <a:ext cx="21141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𝚪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𝟏𝟎𝟎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859" y="2832160"/>
                <a:ext cx="211410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Объект 2"/>
              <p:cNvSpPr txBox="1">
                <a:spLocks/>
              </p:cNvSpPr>
              <p:nvPr/>
            </p:nvSpPr>
            <p:spPr>
              <a:xfrm>
                <a:off x="901378" y="998072"/>
                <a:ext cx="2520280" cy="648072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Wingdings 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</a:rPr>
                        <m:t>=2.063 </m:t>
                      </m:r>
                      <m:r>
                        <a:rPr lang="en-US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378" y="998072"/>
                <a:ext cx="2520280" cy="64807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2"/>
              <p:cNvSpPr txBox="1">
                <a:spLocks/>
              </p:cNvSpPr>
              <p:nvPr/>
            </p:nvSpPr>
            <p:spPr>
              <a:xfrm>
                <a:off x="5652120" y="998072"/>
                <a:ext cx="2520280" cy="648072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Wingdings 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</a:rPr>
                        <m:t>=2.541 </m:t>
                      </m:r>
                      <m:r>
                        <a:rPr lang="en-US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998072"/>
                <a:ext cx="2520280" cy="64807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/>
          <p:cNvCxnSpPr/>
          <p:nvPr/>
        </p:nvCxnSpPr>
        <p:spPr>
          <a:xfrm flipH="1">
            <a:off x="2161518" y="3645024"/>
            <a:ext cx="322250" cy="5040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496696" y="3212976"/>
            <a:ext cx="664822" cy="311682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" idx="1"/>
          </p:cNvCxnSpPr>
          <p:nvPr/>
        </p:nvCxnSpPr>
        <p:spPr>
          <a:xfrm flipH="1">
            <a:off x="1115616" y="2632477"/>
            <a:ext cx="691833" cy="354805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9512" y="5445224"/>
                <a:ext cx="87869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20 </a:t>
                </a:r>
                <a:r>
                  <a:rPr lang="en-US" sz="2400" dirty="0" err="1" smtClean="0"/>
                  <a:t>nb</a:t>
                </a:r>
                <a:r>
                  <a:rPr lang="en-US" sz="2400" dirty="0" smtClean="0"/>
                  <a:t> of possible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𝑍</m:t>
                    </m:r>
                    <m:r>
                      <a:rPr lang="en-US" sz="2400" b="0" i="1" smtClean="0">
                        <a:latin typeface="Cambria Math"/>
                      </a:rPr>
                      <m:t>=+4 </m:t>
                    </m:r>
                  </m:oMath>
                </a14:m>
                <a:r>
                  <a:rPr lang="en-US" sz="2400" dirty="0" smtClean="0"/>
                  <a:t>dibaryon vs 1.500.000 </a:t>
                </a:r>
                <a:r>
                  <a:rPr lang="en-US" sz="2400" dirty="0" err="1" smtClean="0"/>
                  <a:t>nb</a:t>
                </a:r>
                <a:r>
                  <a:rPr lang="en-US" sz="2400" dirty="0" smtClean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(2380)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445224"/>
                <a:ext cx="8786957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040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75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89" y="910110"/>
            <a:ext cx="8200474" cy="589002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79512" y="44624"/>
                <a:ext cx="8856984" cy="70868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 smtClean="0">
                        <a:latin typeface="Cambria Math"/>
                        <a:sym typeface="Symbol" pitchFamily="18" charset="2"/>
                      </a:rPr>
                      <m:t>𝑝𝑝</m:t>
                    </m:r>
                    <m:r>
                      <a:rPr lang="en-US" sz="5400" i="1" smtClean="0">
                        <a:latin typeface="Cambria Math"/>
                        <a:sym typeface="Symbol" pitchFamily="18" charset="2"/>
                      </a:rPr>
                      <m:t>→</m:t>
                    </m:r>
                    <m:r>
                      <a:rPr lang="en-US" sz="5400" i="1" smtClean="0">
                        <a:latin typeface="Cambria Math"/>
                        <a:sym typeface="Symbol" pitchFamily="18" charset="2"/>
                      </a:rPr>
                      <m:t>𝑝𝑝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r>
                      <a:rPr lang="en-US" sz="5400" b="0" i="1" smtClean="0">
                        <a:latin typeface="Cambria Math"/>
                        <a:sym typeface="Symbol" pitchFamily="18" charset="2"/>
                      </a:rPr>
                      <m:t>2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 smtClean="0"/>
                  <a:t> total X-section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44624"/>
                <a:ext cx="8856984" cy="708688"/>
              </a:xfrm>
              <a:blipFill rotWithShape="1">
                <a:blip r:embed="rId3"/>
                <a:stretch>
                  <a:fillRect t="-21368" b="-47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64</a:t>
            </a:fld>
            <a:endParaRPr lang="en-US"/>
          </a:p>
        </p:txBody>
      </p:sp>
      <p:grpSp>
        <p:nvGrpSpPr>
          <p:cNvPr id="14" name="Группа 13"/>
          <p:cNvGrpSpPr/>
          <p:nvPr/>
        </p:nvGrpSpPr>
        <p:grpSpPr>
          <a:xfrm>
            <a:off x="2411760" y="3681164"/>
            <a:ext cx="360040" cy="864096"/>
            <a:chOff x="2231740" y="3717032"/>
            <a:chExt cx="360040" cy="864096"/>
          </a:xfrm>
        </p:grpSpPr>
        <p:cxnSp>
          <p:nvCxnSpPr>
            <p:cNvPr id="9" name="Прямая со стрелкой 8"/>
            <p:cNvCxnSpPr/>
            <p:nvPr/>
          </p:nvCxnSpPr>
          <p:spPr>
            <a:xfrm>
              <a:off x="2411760" y="3717032"/>
              <a:ext cx="0" cy="86409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231740" y="3717032"/>
              <a:ext cx="36004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19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03" y="116632"/>
            <a:ext cx="8928992" cy="792088"/>
          </a:xfrm>
        </p:spPr>
        <p:txBody>
          <a:bodyPr>
            <a:normAutofit fontScale="90000"/>
          </a:bodyPr>
          <a:lstStyle/>
          <a:p>
            <a:r>
              <a:rPr lang="en-US" dirty="0"/>
              <a:t>The d ∗ (2380) in neutron </a:t>
            </a:r>
            <a:r>
              <a:rPr lang="en-US" dirty="0" smtClean="0"/>
              <a:t>stars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7504" y="923605"/>
            <a:ext cx="6668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I. </a:t>
            </a:r>
            <a:r>
              <a:rPr lang="de-DE" sz="2400" dirty="0" err="1" smtClean="0"/>
              <a:t>Vidaña</a:t>
            </a:r>
            <a:r>
              <a:rPr lang="de-DE" sz="2400" dirty="0" smtClean="0"/>
              <a:t>, </a:t>
            </a:r>
            <a:r>
              <a:rPr lang="de-DE" sz="2400" dirty="0"/>
              <a:t>M. </a:t>
            </a:r>
            <a:r>
              <a:rPr lang="de-DE" sz="2400" dirty="0" err="1" smtClean="0"/>
              <a:t>Bashkanov</a:t>
            </a:r>
            <a:r>
              <a:rPr lang="de-DE" sz="2400" dirty="0" smtClean="0"/>
              <a:t>, </a:t>
            </a:r>
            <a:r>
              <a:rPr lang="de-DE" sz="2400" dirty="0"/>
              <a:t>D.P. </a:t>
            </a:r>
            <a:r>
              <a:rPr lang="de-DE" sz="2400" dirty="0" smtClean="0"/>
              <a:t>Watts, </a:t>
            </a:r>
            <a:r>
              <a:rPr lang="de-DE" sz="2400" dirty="0"/>
              <a:t>A. Pastore</a:t>
            </a:r>
          </a:p>
          <a:p>
            <a:r>
              <a:rPr lang="de-DE" sz="2400" b="1" u="sng" dirty="0">
                <a:hlinkClick r:id="rId2"/>
              </a:rPr>
              <a:t>arXiv:1706.09701v1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618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751" y="1986758"/>
            <a:ext cx="6951462" cy="450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661028" y="6527659"/>
            <a:ext cx="4791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GW170817 from </a:t>
            </a:r>
            <a:r>
              <a:rPr lang="en-US" sz="1400" dirty="0"/>
              <a:t>arXiv:1710.05938v1</a:t>
            </a:r>
          </a:p>
        </p:txBody>
      </p:sp>
    </p:spTree>
    <p:extLst>
      <p:ext uri="{BB962C8B-B14F-4D97-AF65-F5344CB8AC3E}">
        <p14:creationId xmlns:p14="http://schemas.microsoft.com/office/powerpoint/2010/main" val="17196578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9084733" cy="5559896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66</a:t>
            </a:fld>
            <a:endParaRPr lang="en-US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3699164" y="2576945"/>
            <a:ext cx="80748" cy="32283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699164" y="2204864"/>
            <a:ext cx="3969180" cy="3720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444208" y="3212976"/>
            <a:ext cx="18002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444208" y="3573016"/>
            <a:ext cx="1800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4387335" y="3159305"/>
            <a:ext cx="180020" cy="360040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387335" y="3519345"/>
            <a:ext cx="180020" cy="0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1686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9084733" cy="5559896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67</a:t>
            </a:fld>
            <a:endParaRPr lang="en-US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644008" y="2501898"/>
            <a:ext cx="17446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716016" y="2348880"/>
            <a:ext cx="1687818" cy="1440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444208" y="3212976"/>
            <a:ext cx="18002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444208" y="3573016"/>
            <a:ext cx="1800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4387335" y="3159305"/>
            <a:ext cx="180020" cy="360040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387335" y="3519345"/>
            <a:ext cx="180020" cy="0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6388663" y="2340453"/>
            <a:ext cx="1602" cy="175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46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01" y="116632"/>
            <a:ext cx="6709091" cy="82296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d* internal structure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5207383" y="4361116"/>
            <a:ext cx="2093848" cy="138870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6728087" y="2272151"/>
            <a:ext cx="197288" cy="427747"/>
            <a:chOff x="5176362" y="3719872"/>
            <a:chExt cx="197288" cy="427747"/>
          </a:xfrm>
        </p:grpSpPr>
        <p:sp>
          <p:nvSpPr>
            <p:cNvPr id="6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936525" y="2258762"/>
            <a:ext cx="197288" cy="427747"/>
            <a:chOff x="5400043" y="3717058"/>
            <a:chExt cx="197288" cy="427747"/>
          </a:xfrm>
        </p:grpSpPr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542950" y="1988283"/>
            <a:ext cx="197288" cy="427747"/>
            <a:chOff x="6025788" y="3476840"/>
            <a:chExt cx="197288" cy="427747"/>
          </a:xfrm>
        </p:grpSpPr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757428" y="1995837"/>
            <a:ext cx="197288" cy="427747"/>
            <a:chOff x="6197644" y="3478692"/>
            <a:chExt cx="197288" cy="427747"/>
          </a:xfrm>
        </p:grpSpPr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379146" y="2764689"/>
            <a:ext cx="197288" cy="427747"/>
            <a:chOff x="5840064" y="4220114"/>
            <a:chExt cx="197288" cy="427747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576434" y="2768288"/>
            <a:ext cx="197288" cy="427747"/>
            <a:chOff x="6058653" y="4221088"/>
            <a:chExt cx="197288" cy="427747"/>
          </a:xfrm>
        </p:grpSpPr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Овал 22"/>
          <p:cNvSpPr/>
          <p:nvPr/>
        </p:nvSpPr>
        <p:spPr>
          <a:xfrm>
            <a:off x="6656887" y="2192905"/>
            <a:ext cx="559276" cy="575383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466685" y="1936054"/>
            <a:ext cx="559276" cy="575383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296796" y="2690872"/>
            <a:ext cx="559276" cy="57538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7213848" y="2456471"/>
            <a:ext cx="350215" cy="98837"/>
          </a:xfrm>
          <a:custGeom>
            <a:avLst/>
            <a:gdLst>
              <a:gd name="connsiteX0" fmla="*/ 0 w 731520"/>
              <a:gd name="connsiteY0" fmla="*/ 103367 h 209720"/>
              <a:gd name="connsiteX1" fmla="*/ 445273 w 731520"/>
              <a:gd name="connsiteY1" fmla="*/ 206733 h 209720"/>
              <a:gd name="connsiteX2" fmla="*/ 731520 w 731520"/>
              <a:gd name="connsiteY2" fmla="*/ 0 h 20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09720">
                <a:moveTo>
                  <a:pt x="0" y="103367"/>
                </a:moveTo>
                <a:cubicBezTo>
                  <a:pt x="161676" y="163664"/>
                  <a:pt x="323353" y="223961"/>
                  <a:pt x="445273" y="206733"/>
                </a:cubicBezTo>
                <a:cubicBezTo>
                  <a:pt x="567193" y="189505"/>
                  <a:pt x="731520" y="0"/>
                  <a:pt x="7315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7416773" y="2441481"/>
            <a:ext cx="154904" cy="273554"/>
          </a:xfrm>
          <a:custGeom>
            <a:avLst/>
            <a:gdLst>
              <a:gd name="connsiteX0" fmla="*/ 85020 w 323560"/>
              <a:gd name="connsiteY0" fmla="*/ 580446 h 580446"/>
              <a:gd name="connsiteX1" fmla="*/ 13459 w 323560"/>
              <a:gd name="connsiteY1" fmla="*/ 238539 h 580446"/>
              <a:gd name="connsiteX2" fmla="*/ 323560 w 323560"/>
              <a:gd name="connsiteY2" fmla="*/ 0 h 58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60" h="580446">
                <a:moveTo>
                  <a:pt x="85020" y="580446"/>
                </a:moveTo>
                <a:cubicBezTo>
                  <a:pt x="29361" y="457863"/>
                  <a:pt x="-26298" y="335280"/>
                  <a:pt x="13459" y="238539"/>
                </a:cubicBezTo>
                <a:cubicBezTo>
                  <a:pt x="53216" y="141798"/>
                  <a:pt x="188388" y="70899"/>
                  <a:pt x="3235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7213848" y="2501438"/>
            <a:ext cx="244069" cy="221091"/>
          </a:xfrm>
          <a:custGeom>
            <a:avLst/>
            <a:gdLst>
              <a:gd name="connsiteX0" fmla="*/ 508883 w 509805"/>
              <a:gd name="connsiteY0" fmla="*/ 469127 h 469127"/>
              <a:gd name="connsiteX1" fmla="*/ 429370 w 509805"/>
              <a:gd name="connsiteY1" fmla="*/ 79513 h 469127"/>
              <a:gd name="connsiteX2" fmla="*/ 0 w 509805"/>
              <a:gd name="connsiteY2" fmla="*/ 0 h 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805" h="469127">
                <a:moveTo>
                  <a:pt x="508883" y="469127"/>
                </a:moveTo>
                <a:cubicBezTo>
                  <a:pt x="511533" y="313414"/>
                  <a:pt x="514184" y="157701"/>
                  <a:pt x="429370" y="79513"/>
                </a:cubicBezTo>
                <a:cubicBezTo>
                  <a:pt x="344556" y="1325"/>
                  <a:pt x="172278" y="66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413801" y="1741127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3486447" y="2350685"/>
            <a:ext cx="197288" cy="427747"/>
            <a:chOff x="5176362" y="3719872"/>
            <a:chExt cx="197288" cy="427747"/>
          </a:xfrm>
        </p:grpSpPr>
        <p:sp>
          <p:nvSpPr>
            <p:cNvPr id="31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694885" y="2337296"/>
            <a:ext cx="197288" cy="427747"/>
            <a:chOff x="5400043" y="3717058"/>
            <a:chExt cx="197288" cy="427747"/>
          </a:xfrm>
        </p:grpSpPr>
        <p:sp>
          <p:nvSpPr>
            <p:cNvPr id="34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909634" y="2339758"/>
            <a:ext cx="197288" cy="427747"/>
            <a:chOff x="6025788" y="3476840"/>
            <a:chExt cx="197288" cy="427747"/>
          </a:xfrm>
        </p:grpSpPr>
        <p:sp>
          <p:nvSpPr>
            <p:cNvPr id="37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902295" y="2345258"/>
            <a:ext cx="197288" cy="427747"/>
            <a:chOff x="6197644" y="3478692"/>
            <a:chExt cx="197288" cy="427747"/>
          </a:xfrm>
        </p:grpSpPr>
        <p:sp>
          <p:nvSpPr>
            <p:cNvPr id="40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478764" y="2337670"/>
            <a:ext cx="197288" cy="427747"/>
            <a:chOff x="5840064" y="4220114"/>
            <a:chExt cx="197288" cy="427747"/>
          </a:xfrm>
        </p:grpSpPr>
        <p:sp>
          <p:nvSpPr>
            <p:cNvPr id="43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4697750" y="2341269"/>
            <a:ext cx="197288" cy="427747"/>
            <a:chOff x="6058653" y="4221088"/>
            <a:chExt cx="197288" cy="427747"/>
          </a:xfrm>
        </p:grpSpPr>
        <p:sp>
          <p:nvSpPr>
            <p:cNvPr id="46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Овал 47"/>
          <p:cNvSpPr/>
          <p:nvPr/>
        </p:nvSpPr>
        <p:spPr>
          <a:xfrm>
            <a:off x="3415247" y="2271439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396413" y="2263853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244285" y="1769842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675576" y="2370150"/>
            <a:ext cx="197288" cy="427747"/>
            <a:chOff x="5176362" y="3719872"/>
            <a:chExt cx="197288" cy="427747"/>
          </a:xfrm>
        </p:grpSpPr>
        <p:sp>
          <p:nvSpPr>
            <p:cNvPr id="52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943154" y="1992424"/>
            <a:ext cx="197288" cy="427747"/>
            <a:chOff x="5400043" y="3717058"/>
            <a:chExt cx="197288" cy="427747"/>
          </a:xfrm>
        </p:grpSpPr>
        <p:sp>
          <p:nvSpPr>
            <p:cNvPr id="55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510793" y="1995653"/>
            <a:ext cx="197288" cy="427747"/>
            <a:chOff x="6025788" y="3476840"/>
            <a:chExt cx="197288" cy="427747"/>
          </a:xfrm>
        </p:grpSpPr>
        <p:sp>
          <p:nvSpPr>
            <p:cNvPr id="58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1895922" y="2370375"/>
            <a:ext cx="197288" cy="427747"/>
            <a:chOff x="6197644" y="3478692"/>
            <a:chExt cx="197288" cy="427747"/>
          </a:xfrm>
        </p:grpSpPr>
        <p:sp>
          <p:nvSpPr>
            <p:cNvPr id="61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508748" y="2745708"/>
            <a:ext cx="197288" cy="427747"/>
            <a:chOff x="5840064" y="4220114"/>
            <a:chExt cx="197288" cy="427747"/>
          </a:xfrm>
        </p:grpSpPr>
        <p:sp>
          <p:nvSpPr>
            <p:cNvPr id="64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033353" y="2745708"/>
            <a:ext cx="197288" cy="427747"/>
            <a:chOff x="6058653" y="4221088"/>
            <a:chExt cx="197288" cy="427747"/>
          </a:xfrm>
        </p:grpSpPr>
        <p:sp>
          <p:nvSpPr>
            <p:cNvPr id="67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" name="Овал 68"/>
          <p:cNvSpPr/>
          <p:nvPr/>
        </p:nvSpPr>
        <p:spPr>
          <a:xfrm>
            <a:off x="291209" y="1769844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223794" y="1217907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Hexaquark</a:t>
            </a:r>
            <a:endParaRPr lang="ru-RU" sz="28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3312244" y="1211732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Molecule</a:t>
            </a:r>
            <a:endParaRPr lang="ru-RU" sz="32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567845" y="1211732"/>
            <a:ext cx="344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Diquark</a:t>
            </a:r>
            <a:r>
              <a:rPr lang="en-US" sz="2800" b="1" dirty="0" smtClean="0"/>
              <a:t> dominated</a:t>
            </a:r>
            <a:endParaRPr lang="ru-RU" sz="2800" b="1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1706672" y="4804797"/>
            <a:ext cx="197288" cy="427747"/>
            <a:chOff x="5176362" y="3719872"/>
            <a:chExt cx="197288" cy="427747"/>
          </a:xfrm>
        </p:grpSpPr>
        <p:sp>
          <p:nvSpPr>
            <p:cNvPr id="74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" name="Группа 75"/>
          <p:cNvGrpSpPr/>
          <p:nvPr/>
        </p:nvGrpSpPr>
        <p:grpSpPr>
          <a:xfrm rot="10800000">
            <a:off x="1915110" y="4853367"/>
            <a:ext cx="197288" cy="427747"/>
            <a:chOff x="5400043" y="3717058"/>
            <a:chExt cx="197288" cy="427747"/>
          </a:xfrm>
        </p:grpSpPr>
        <p:sp>
          <p:nvSpPr>
            <p:cNvPr id="77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2129859" y="4793870"/>
            <a:ext cx="197288" cy="427747"/>
            <a:chOff x="6025788" y="3476840"/>
            <a:chExt cx="197288" cy="427747"/>
          </a:xfrm>
        </p:grpSpPr>
        <p:sp>
          <p:nvSpPr>
            <p:cNvPr id="80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3359778" y="4811712"/>
            <a:ext cx="197288" cy="427747"/>
            <a:chOff x="6197644" y="3478692"/>
            <a:chExt cx="197288" cy="427747"/>
          </a:xfrm>
        </p:grpSpPr>
        <p:sp>
          <p:nvSpPr>
            <p:cNvPr id="83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2936247" y="4804124"/>
            <a:ext cx="197288" cy="427747"/>
            <a:chOff x="5840064" y="4220114"/>
            <a:chExt cx="197288" cy="427747"/>
          </a:xfrm>
        </p:grpSpPr>
        <p:sp>
          <p:nvSpPr>
            <p:cNvPr id="86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3155233" y="4807723"/>
            <a:ext cx="197288" cy="427747"/>
            <a:chOff x="6058653" y="4221088"/>
            <a:chExt cx="197288" cy="427747"/>
          </a:xfrm>
        </p:grpSpPr>
        <p:sp>
          <p:nvSpPr>
            <p:cNvPr id="89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" name="Овал 90"/>
          <p:cNvSpPr/>
          <p:nvPr/>
        </p:nvSpPr>
        <p:spPr>
          <a:xfrm>
            <a:off x="1635472" y="4725551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2853896" y="4730307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1391300" y="4226380"/>
            <a:ext cx="2545893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1177877" y="3573016"/>
            <a:ext cx="286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Meson assisted</a:t>
            </a:r>
            <a:endParaRPr lang="ru-RU" sz="2800" b="1" dirty="0"/>
          </a:p>
        </p:txBody>
      </p:sp>
      <p:sp>
        <p:nvSpPr>
          <p:cNvPr id="95" name="Овал 94"/>
          <p:cNvSpPr/>
          <p:nvPr/>
        </p:nvSpPr>
        <p:spPr>
          <a:xfrm>
            <a:off x="2444034" y="4804124"/>
            <a:ext cx="409862" cy="384422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/>
          <p:cNvGrpSpPr/>
          <p:nvPr/>
        </p:nvGrpSpPr>
        <p:grpSpPr>
          <a:xfrm>
            <a:off x="2460164" y="4736493"/>
            <a:ext cx="197288" cy="427747"/>
            <a:chOff x="5176362" y="3719872"/>
            <a:chExt cx="197288" cy="427747"/>
          </a:xfrm>
        </p:grpSpPr>
        <p:sp>
          <p:nvSpPr>
            <p:cNvPr id="97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" name="Line 13"/>
          <p:cNvSpPr>
            <a:spLocks noChangeShapeType="1"/>
          </p:cNvSpPr>
          <p:nvPr/>
        </p:nvSpPr>
        <p:spPr bwMode="auto">
          <a:xfrm rot="10800000" flipV="1">
            <a:off x="2747610" y="4826686"/>
            <a:ext cx="0" cy="42774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Oval 10"/>
          <p:cNvSpPr>
            <a:spLocks noChangeArrowheads="1"/>
          </p:cNvSpPr>
          <p:nvPr/>
        </p:nvSpPr>
        <p:spPr bwMode="auto">
          <a:xfrm rot="10800000">
            <a:off x="2648965" y="4892645"/>
            <a:ext cx="197288" cy="21387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" name="Группа 100"/>
          <p:cNvGrpSpPr/>
          <p:nvPr/>
        </p:nvGrpSpPr>
        <p:grpSpPr>
          <a:xfrm>
            <a:off x="5848582" y="4688686"/>
            <a:ext cx="197288" cy="427747"/>
            <a:chOff x="5176362" y="3719872"/>
            <a:chExt cx="197288" cy="427747"/>
          </a:xfrm>
        </p:grpSpPr>
        <p:sp>
          <p:nvSpPr>
            <p:cNvPr id="102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" name="Группа 103"/>
          <p:cNvGrpSpPr/>
          <p:nvPr/>
        </p:nvGrpSpPr>
        <p:grpSpPr>
          <a:xfrm rot="10800000">
            <a:off x="6155664" y="4753093"/>
            <a:ext cx="197288" cy="427747"/>
            <a:chOff x="5400043" y="3717058"/>
            <a:chExt cx="197288" cy="427747"/>
          </a:xfrm>
        </p:grpSpPr>
        <p:sp>
          <p:nvSpPr>
            <p:cNvPr id="105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6480740" y="4683193"/>
            <a:ext cx="197288" cy="427747"/>
            <a:chOff x="6025788" y="3476840"/>
            <a:chExt cx="197288" cy="427747"/>
          </a:xfrm>
        </p:grpSpPr>
        <p:sp>
          <p:nvSpPr>
            <p:cNvPr id="108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6343543" y="4970132"/>
            <a:ext cx="197288" cy="427747"/>
            <a:chOff x="6197644" y="3478692"/>
            <a:chExt cx="197288" cy="427747"/>
          </a:xfrm>
        </p:grpSpPr>
        <p:sp>
          <p:nvSpPr>
            <p:cNvPr id="111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6163780" y="5223949"/>
            <a:ext cx="197288" cy="427747"/>
            <a:chOff x="5840064" y="4220114"/>
            <a:chExt cx="197288" cy="427747"/>
          </a:xfrm>
        </p:grpSpPr>
        <p:sp>
          <p:nvSpPr>
            <p:cNvPr id="114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" name="Группа 115"/>
          <p:cNvGrpSpPr/>
          <p:nvPr/>
        </p:nvGrpSpPr>
        <p:grpSpPr>
          <a:xfrm rot="10800000">
            <a:off x="5966492" y="5008880"/>
            <a:ext cx="197288" cy="427747"/>
            <a:chOff x="6058653" y="4221088"/>
            <a:chExt cx="197288" cy="427747"/>
          </a:xfrm>
        </p:grpSpPr>
        <p:sp>
          <p:nvSpPr>
            <p:cNvPr id="117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9" name="Овал 118"/>
          <p:cNvSpPr/>
          <p:nvPr/>
        </p:nvSpPr>
        <p:spPr>
          <a:xfrm>
            <a:off x="5723698" y="4532662"/>
            <a:ext cx="1144148" cy="1119034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4997385" y="4248042"/>
            <a:ext cx="2545893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TextBox 120"/>
          <p:cNvSpPr txBox="1"/>
          <p:nvPr/>
        </p:nvSpPr>
        <p:spPr>
          <a:xfrm>
            <a:off x="5210772" y="3573016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ym typeface="Symbol"/>
              </a:rPr>
              <a:t>-</a:t>
            </a:r>
            <a:r>
              <a:rPr lang="en-US" sz="2800" b="1" dirty="0" smtClean="0"/>
              <a:t>dressed</a:t>
            </a:r>
            <a:endParaRPr lang="ru-RU" sz="2800" b="1" dirty="0"/>
          </a:p>
        </p:txBody>
      </p:sp>
      <p:sp>
        <p:nvSpPr>
          <p:cNvPr id="122" name="Овал 121"/>
          <p:cNvSpPr/>
          <p:nvPr/>
        </p:nvSpPr>
        <p:spPr>
          <a:xfrm>
            <a:off x="6867846" y="4671045"/>
            <a:ext cx="606199" cy="384422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ym typeface="Symbol"/>
              </a:rPr>
              <a:t>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222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043608" y="118872"/>
                <a:ext cx="6912768" cy="822960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</a:rPr>
                      <m:t>(2380)</m:t>
                    </m:r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- Deltaron?</a:t>
                </a:r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43608" y="118872"/>
                <a:ext cx="6912768" cy="822960"/>
              </a:xfrm>
              <a:blipFill rotWithShape="1">
                <a:blip r:embed="rId2"/>
                <a:stretch>
                  <a:fillRect t="-6897" b="-25517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2138592" y="3712426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3291142" y="3693376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 стрелкой 5"/>
          <p:cNvCxnSpPr>
            <a:stCxn id="4" idx="4"/>
          </p:cNvCxnSpPr>
          <p:nvPr/>
        </p:nvCxnSpPr>
        <p:spPr>
          <a:xfrm flipV="1">
            <a:off x="2426723" y="2740415"/>
            <a:ext cx="0" cy="1548273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3572923" y="2740415"/>
            <a:ext cx="5556" cy="152922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2210029" y="3693376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3356229" y="3674326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2551751" y="2973587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968613" y="3413510"/>
            <a:ext cx="197288" cy="427747"/>
            <a:chOff x="5176362" y="3719872"/>
            <a:chExt cx="197288" cy="427747"/>
          </a:xfrm>
        </p:grpSpPr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177051" y="3400121"/>
            <a:ext cx="197288" cy="427747"/>
            <a:chOff x="5400043" y="3717058"/>
            <a:chExt cx="197288" cy="427747"/>
          </a:xfrm>
        </p:grpSpPr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391800" y="3402583"/>
            <a:ext cx="197288" cy="427747"/>
            <a:chOff x="6025788" y="3476840"/>
            <a:chExt cx="197288" cy="427747"/>
          </a:xfrm>
        </p:grpSpPr>
        <p:sp>
          <p:nvSpPr>
            <p:cNvPr id="26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384461" y="3408083"/>
            <a:ext cx="197288" cy="427747"/>
            <a:chOff x="6197644" y="3478692"/>
            <a:chExt cx="197288" cy="427747"/>
          </a:xfrm>
        </p:grpSpPr>
        <p:sp>
          <p:nvSpPr>
            <p:cNvPr id="29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960930" y="3400495"/>
            <a:ext cx="197288" cy="427747"/>
            <a:chOff x="5840064" y="4220114"/>
            <a:chExt cx="197288" cy="427747"/>
          </a:xfrm>
        </p:grpSpPr>
        <p:sp>
          <p:nvSpPr>
            <p:cNvPr id="32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179916" y="3404094"/>
            <a:ext cx="197288" cy="427747"/>
            <a:chOff x="6058653" y="4221088"/>
            <a:chExt cx="197288" cy="427747"/>
          </a:xfrm>
        </p:grpSpPr>
        <p:sp>
          <p:nvSpPr>
            <p:cNvPr id="35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Овал 36"/>
          <p:cNvSpPr/>
          <p:nvPr/>
        </p:nvSpPr>
        <p:spPr>
          <a:xfrm>
            <a:off x="5897413" y="3334264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878579" y="3326678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726451" y="2832667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6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8872"/>
            <a:ext cx="8229600" cy="82296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</a:rPr>
              <a:t>Deltaron</a:t>
            </a:r>
            <a:r>
              <a:rPr lang="en-US" sz="4800" dirty="0" smtClean="0">
                <a:solidFill>
                  <a:schemeClr val="bg1"/>
                </a:solidFill>
              </a:rPr>
              <a:t>: the width quest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846746" cy="532859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66267" y="2435815"/>
                <a:ext cx="24304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</m:t>
                    </m:r>
                    <m:r>
                      <a:rPr lang="en-US" sz="2800" b="0" i="1" smtClean="0">
                        <a:latin typeface="Cambria Math"/>
                      </a:rPr>
                      <m:t>(1232)</m:t>
                    </m:r>
                  </m:oMath>
                </a14:m>
                <a:r>
                  <a:rPr lang="en-US" sz="2800" dirty="0" smtClean="0"/>
                  <a:t> width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67" y="2435815"/>
                <a:ext cx="2430474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r="-3509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V="1">
            <a:off x="6070491" y="3604917"/>
            <a:ext cx="0" cy="22003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770616" y="3604917"/>
            <a:ext cx="4310817" cy="623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4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17855</TotalTime>
  <Words>3096</Words>
  <Application>Microsoft Office PowerPoint</Application>
  <PresentationFormat>Экран (4:3)</PresentationFormat>
  <Paragraphs>603</Paragraphs>
  <Slides>67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70" baseType="lpstr">
      <vt:lpstr>Поток</vt:lpstr>
      <vt:lpstr>Тема Office</vt:lpstr>
      <vt:lpstr>Формула</vt:lpstr>
      <vt:lpstr>Dibaryon production and structure</vt:lpstr>
      <vt:lpstr>Презентация PowerPoint</vt:lpstr>
      <vt:lpstr>Презентация PowerPoint</vt:lpstr>
      <vt:lpstr>Dibaryon: hadronic decays</vt:lpstr>
      <vt:lpstr>d^∗ (2380) decay branches</vt:lpstr>
      <vt:lpstr>d* Internal Structure</vt:lpstr>
      <vt:lpstr>d* internal structure</vt:lpstr>
      <vt:lpstr>d^∗ (2380) - Deltaron?</vt:lpstr>
      <vt:lpstr>Deltaron: the width quest</vt:lpstr>
      <vt:lpstr>Deltaron: the width quest</vt:lpstr>
      <vt:lpstr>Deltaron: the width quest</vt:lpstr>
      <vt:lpstr>Deltaron: the width quest</vt:lpstr>
      <vt:lpstr>Fluffy vs compact molecules</vt:lpstr>
      <vt:lpstr>Deuteron vs Deltaron</vt:lpstr>
      <vt:lpstr>d^∗size and width</vt:lpstr>
      <vt:lpstr>Effective degrees of freedom</vt:lpstr>
      <vt:lpstr>Possible d^∗internal structure</vt:lpstr>
      <vt:lpstr>d^∗ in-medium</vt:lpstr>
      <vt:lpstr>Possible NΔπ configuration in d^∗</vt:lpstr>
      <vt:lpstr>d^∗→NNπ decay in experiment</vt:lpstr>
      <vt:lpstr>d^∗→NNπ decay in experiment</vt:lpstr>
      <vt:lpstr>d^∗→dππ decay  and D-wave ΔΔ component</vt:lpstr>
      <vt:lpstr>d*(2380) internal structure and  the ABC effect </vt:lpstr>
      <vt:lpstr>d^∗ (2380) Hexaquark</vt:lpstr>
      <vt:lpstr>d^∗size</vt:lpstr>
      <vt:lpstr>d*(2380) in photoproduction?</vt:lpstr>
      <vt:lpstr>d^∗ and beam asymmetry Σ</vt:lpstr>
      <vt:lpstr>Beam asymmetry Σ</vt:lpstr>
      <vt:lpstr>Deuteron photodisintegration,  Σ</vt:lpstr>
      <vt:lpstr>Deuteron photodisintegration: beam asymmetry Σ</vt:lpstr>
      <vt:lpstr>d*(2380) in photoproduction?</vt:lpstr>
      <vt:lpstr>The benchmark measurement</vt:lpstr>
      <vt:lpstr>Experiment</vt:lpstr>
      <vt:lpstr>Recoil polarization at 90 degree</vt:lpstr>
      <vt:lpstr>Recoil polarization at 90 degree</vt:lpstr>
      <vt:lpstr>Recoil polarization at 90 degree</vt:lpstr>
      <vt:lpstr>d^∗ in nuclear medium</vt:lpstr>
      <vt:lpstr>Nuclear matter at high density</vt:lpstr>
      <vt:lpstr>The d*(2380) in neutron stars  a new degree of freedom? </vt:lpstr>
      <vt:lpstr>d*(2380) SU(3) multiplet</vt:lpstr>
      <vt:lpstr>Conclusion</vt:lpstr>
      <vt:lpstr>Презентация PowerPoint</vt:lpstr>
      <vt:lpstr>Neutron stars EoS</vt:lpstr>
      <vt:lpstr>The d ∗ (2380) in neutron stars -  a new degree of freedom? </vt:lpstr>
      <vt:lpstr>The d ∗ (2380) in neutron stars -  a new degree of freedom? </vt:lpstr>
      <vt:lpstr>The d ∗ (2380) in neutron stars</vt:lpstr>
      <vt:lpstr> d^∗ (2380) medium modifications?</vt:lpstr>
      <vt:lpstr> d^∗ (2380) medium modifications?</vt:lpstr>
      <vt:lpstr>d^∗ in neutron stars</vt:lpstr>
      <vt:lpstr>The benchmark measurement</vt:lpstr>
      <vt:lpstr>Λ-Δ competition in neutron star</vt:lpstr>
      <vt:lpstr>d^∗→NNπ</vt:lpstr>
      <vt:lpstr>NN→NNπ isoscalar cross section</vt:lpstr>
      <vt:lpstr>NN→NNπ isoscalar cross section</vt:lpstr>
      <vt:lpstr>d^∗→NNπ decay in experiment</vt:lpstr>
      <vt:lpstr>A_y energy dependence at 83°</vt:lpstr>
      <vt:lpstr>Dimensionless partial wave amplitudes</vt:lpstr>
      <vt:lpstr>Argand plot</vt:lpstr>
      <vt:lpstr>Total pn cross-section</vt:lpstr>
      <vt:lpstr>NN vs ΔΔ</vt:lpstr>
      <vt:lpstr>Z=+4 dibaryon isospin coefficients</vt:lpstr>
      <vt:lpstr>pp→ppπ^+ π^+ π^- π^-  data</vt:lpstr>
      <vt:lpstr>Charge Z=+4 dibaryon upper limit</vt:lpstr>
      <vt:lpstr>pp→pp〖2π〗^+ 2π^-   total X-section</vt:lpstr>
      <vt:lpstr>The d ∗ (2380) in neutron stars</vt:lpstr>
      <vt:lpstr>Презентация PowerPoint</vt:lpstr>
      <vt:lpstr>Презентация PowerPoint</vt:lpstr>
    </vt:vector>
  </TitlesOfParts>
  <Company>Uni Tue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Two-pion program at WASA</dc:title>
  <dc:creator>PIT</dc:creator>
  <cp:lastModifiedBy>mabash</cp:lastModifiedBy>
  <cp:revision>906</cp:revision>
  <dcterms:created xsi:type="dcterms:W3CDTF">2005-12-14T10:51:54Z</dcterms:created>
  <dcterms:modified xsi:type="dcterms:W3CDTF">2017-12-11T11:17:48Z</dcterms:modified>
</cp:coreProperties>
</file>