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57" r:id="rId3"/>
    <p:sldId id="279" r:id="rId4"/>
    <p:sldId id="258" r:id="rId5"/>
    <p:sldId id="281" r:id="rId6"/>
    <p:sldId id="277" r:id="rId7"/>
    <p:sldId id="274" r:id="rId8"/>
    <p:sldId id="261"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09"/>
    <p:restoredTop sz="95710"/>
  </p:normalViewPr>
  <p:slideViewPr>
    <p:cSldViewPr snapToGrid="0">
      <p:cViewPr>
        <p:scale>
          <a:sx n="116" d="100"/>
          <a:sy n="116" d="100"/>
        </p:scale>
        <p:origin x="2144" y="8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E5C9D2-2551-F049-8629-3D8B85C3E3D0}" type="datetimeFigureOut">
              <a:rPr lang="en-GB" smtClean="0"/>
              <a:t>02/12/2024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ECAD53-E958-374A-985A-D8FD792589E2}" type="slidenum">
              <a:rPr lang="en-GB" smtClean="0"/>
              <a:t>‹#›</a:t>
            </a:fld>
            <a:endParaRPr lang="en-GB"/>
          </a:p>
        </p:txBody>
      </p:sp>
    </p:spTree>
    <p:extLst>
      <p:ext uri="{BB962C8B-B14F-4D97-AF65-F5344CB8AC3E}">
        <p14:creationId xmlns:p14="http://schemas.microsoft.com/office/powerpoint/2010/main" val="1165302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Definition: PET is a non-</a:t>
            </a:r>
            <a:r>
              <a:rPr lang="en-GB" dirty="0" err="1"/>
              <a:t>invasice</a:t>
            </a:r>
            <a:r>
              <a:rPr lang="en-GB" dirty="0"/>
              <a:t> imaging technique that provides 3D images of functional processes in the body</a:t>
            </a:r>
          </a:p>
          <a:p>
            <a:r>
              <a:rPr lang="en-GB" dirty="0"/>
              <a:t>Core principles – PET utilises the physics of positron decay ad matter – antimatter annihilation</a:t>
            </a:r>
          </a:p>
          <a:p>
            <a:r>
              <a:rPr lang="en-GB" dirty="0"/>
              <a:t>Radiotracers which are specifically manufactures, </a:t>
            </a:r>
            <a:r>
              <a:rPr lang="en-GB" dirty="0" err="1"/>
              <a:t>radioisoptopes</a:t>
            </a:r>
            <a:r>
              <a:rPr lang="en-GB" dirty="0"/>
              <a:t> bound to biomolecules, are injected and then emit positrons which annihilate with the nearby electron to produce two 511keV gamma photons travelling anti-</a:t>
            </a:r>
            <a:r>
              <a:rPr lang="en-GB" dirty="0" err="1"/>
              <a:t>paralell</a:t>
            </a:r>
            <a:endParaRPr lang="en-GB" dirty="0"/>
          </a:p>
          <a:p>
            <a:r>
              <a:rPr lang="en-GB" dirty="0"/>
              <a:t>These photons are detected by the PET scanner and the site of the annihilation is found through coincidence detection and time of flight methods </a:t>
            </a:r>
          </a:p>
          <a:p>
            <a:r>
              <a:rPr lang="en-GB" dirty="0"/>
              <a:t>PET is </a:t>
            </a:r>
            <a:r>
              <a:rPr lang="en-GB" dirty="0" err="1"/>
              <a:t>widly</a:t>
            </a:r>
            <a:r>
              <a:rPr lang="en-GB" dirty="0"/>
              <a:t> used in oncology e.g. </a:t>
            </a:r>
            <a:r>
              <a:rPr lang="en-GB" dirty="0" err="1"/>
              <a:t>tumor</a:t>
            </a:r>
            <a:r>
              <a:rPr lang="en-GB" dirty="0"/>
              <a:t> detection and staging, neurology e.g. brain metabolism mapping and cardiology e.g. assessing </a:t>
            </a:r>
            <a:r>
              <a:rPr lang="en-GB" dirty="0" err="1"/>
              <a:t>mycocardial</a:t>
            </a:r>
            <a:r>
              <a:rPr lang="en-GB" dirty="0"/>
              <a:t> viability</a:t>
            </a:r>
          </a:p>
        </p:txBody>
      </p:sp>
      <p:sp>
        <p:nvSpPr>
          <p:cNvPr id="4" name="Slide Number Placeholder 3"/>
          <p:cNvSpPr>
            <a:spLocks noGrp="1"/>
          </p:cNvSpPr>
          <p:nvPr>
            <p:ph type="sldNum" sz="quarter" idx="5"/>
          </p:nvPr>
        </p:nvSpPr>
        <p:spPr/>
        <p:txBody>
          <a:bodyPr/>
          <a:lstStyle/>
          <a:p>
            <a:fld id="{BFECAD53-E958-374A-985A-D8FD792589E2}" type="slidenum">
              <a:rPr lang="en-GB" smtClean="0"/>
              <a:t>2</a:t>
            </a:fld>
            <a:endParaRPr lang="en-GB"/>
          </a:p>
        </p:txBody>
      </p:sp>
    </p:spTree>
    <p:extLst>
      <p:ext uri="{BB962C8B-B14F-4D97-AF65-F5344CB8AC3E}">
        <p14:creationId xmlns:p14="http://schemas.microsoft.com/office/powerpoint/2010/main" val="1869729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PET is underpinned by fundamental nuclear decays (e.g. </a:t>
            </a:r>
            <a:r>
              <a:rPr lang="el-GR" dirty="0"/>
              <a:t>β⁺ </a:t>
            </a:r>
            <a:r>
              <a:rPr lang="en-GB" dirty="0"/>
              <a:t>decay), gamma photon detection </a:t>
            </a:r>
            <a:r>
              <a:rPr lang="en-GB" dirty="0" err="1"/>
              <a:t>demans</a:t>
            </a:r>
            <a:r>
              <a:rPr lang="en-GB" dirty="0"/>
              <a:t> precision instrumentation e.g. scintillation crystals and photodetectors. Coincidence detection also reflect common particle physics methodologies many of us know and use</a:t>
            </a:r>
          </a:p>
          <a:p>
            <a:endParaRPr lang="en-GB" dirty="0"/>
          </a:p>
          <a:p>
            <a:r>
              <a:rPr lang="en-GB" dirty="0"/>
              <a:t>There are many challenges and research opportunities within PET including radiotracer development: radioisotopes with optimal half-lives and decay properties. Detector innovations: improving spatial and energy resolution using advanced materials and electronics which other members of the total body PET team in PPE use. And finally algorithm and quantification development which focuses on refining image reconstruction and quantification methods to improve the research that can be done with PET as well as patient comfort and clinical use </a:t>
            </a:r>
          </a:p>
        </p:txBody>
      </p:sp>
      <p:sp>
        <p:nvSpPr>
          <p:cNvPr id="4" name="Slide Number Placeholder 3"/>
          <p:cNvSpPr>
            <a:spLocks noGrp="1"/>
          </p:cNvSpPr>
          <p:nvPr>
            <p:ph type="sldNum" sz="quarter" idx="5"/>
          </p:nvPr>
        </p:nvSpPr>
        <p:spPr/>
        <p:txBody>
          <a:bodyPr/>
          <a:lstStyle/>
          <a:p>
            <a:fld id="{BFECAD53-E958-374A-985A-D8FD792589E2}" type="slidenum">
              <a:rPr lang="en-GB" smtClean="0"/>
              <a:t>4</a:t>
            </a:fld>
            <a:endParaRPr lang="en-GB"/>
          </a:p>
        </p:txBody>
      </p:sp>
    </p:spTree>
    <p:extLst>
      <p:ext uri="{BB962C8B-B14F-4D97-AF65-F5344CB8AC3E}">
        <p14:creationId xmlns:p14="http://schemas.microsoft.com/office/powerpoint/2010/main" val="2469987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25DCE85-9CE4-BA45-B9CC-9A73888CDF57}" type="slidenum">
              <a:rPr lang="en-GB" smtClean="0"/>
              <a:t>5</a:t>
            </a:fld>
            <a:endParaRPr lang="en-GB"/>
          </a:p>
        </p:txBody>
      </p:sp>
    </p:spTree>
    <p:extLst>
      <p:ext uri="{BB962C8B-B14F-4D97-AF65-F5344CB8AC3E}">
        <p14:creationId xmlns:p14="http://schemas.microsoft.com/office/powerpoint/2010/main" val="2855755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FC9B9D-FA88-A3E6-D7B3-66AB83D6D7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ABA9AD-8A62-8E57-1271-0C3E155D3F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A50AD2-5119-9FE4-039E-0ECB516C944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788A4DA-B28E-8C85-0E8E-22A708DEA202}"/>
              </a:ext>
            </a:extLst>
          </p:cNvPr>
          <p:cNvSpPr>
            <a:spLocks noGrp="1"/>
          </p:cNvSpPr>
          <p:nvPr>
            <p:ph type="sldNum" sz="quarter" idx="5"/>
          </p:nvPr>
        </p:nvSpPr>
        <p:spPr/>
        <p:txBody>
          <a:bodyPr/>
          <a:lstStyle/>
          <a:p>
            <a:fld id="{025DCE85-9CE4-BA45-B9CC-9A73888CDF57}" type="slidenum">
              <a:rPr lang="en-GB" smtClean="0"/>
              <a:t>6</a:t>
            </a:fld>
            <a:endParaRPr lang="en-GB"/>
          </a:p>
        </p:txBody>
      </p:sp>
    </p:spTree>
    <p:extLst>
      <p:ext uri="{BB962C8B-B14F-4D97-AF65-F5344CB8AC3E}">
        <p14:creationId xmlns:p14="http://schemas.microsoft.com/office/powerpoint/2010/main" val="2635339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Key results of the PhD so far have been establishing to optimal method to obtain the radioactive concentration in the blood as a whole over time directly from the image – this was done by comparing the modelling results of multiple image derived input function methods against the gold standard blood sampling method. By creating a region of interest over the vena cava we can establish the radioactive concentration in the whole blood over time and the parameters from the vena cava blood pool were highly correlated with the gold-standard method. Most often within the quantification of the field people do a limited review of all returned parameters – generally those which agree most however there is little full analysis of all possible parameters</a:t>
            </a:r>
          </a:p>
          <a:p>
            <a:endParaRPr lang="en-GB" dirty="0"/>
          </a:p>
          <a:p>
            <a:r>
              <a:rPr lang="en-GB" dirty="0"/>
              <a:t>We have established time activity curves for a range of excretory organs for a tracer that metabolises rapidly and one that does not travelling. Using these we are producing a compartmental model which describes the movement of the metabolites through the body. Monte </a:t>
            </a:r>
            <a:r>
              <a:rPr lang="en-GB" dirty="0" err="1"/>
              <a:t>carlo</a:t>
            </a:r>
            <a:r>
              <a:rPr lang="en-GB" dirty="0"/>
              <a:t> simulations of blood curves with different levels of metabolism allow us to assess the impact that the metabolism has on the kinetic results </a:t>
            </a:r>
          </a:p>
          <a:p>
            <a:endParaRPr lang="en-GB" dirty="0"/>
          </a:p>
          <a:p>
            <a:r>
              <a:rPr lang="en-GB" dirty="0"/>
              <a:t>In addition to this is looking at reducing scan time for </a:t>
            </a:r>
            <a:r>
              <a:rPr lang="en-GB" dirty="0" err="1"/>
              <a:t>Alzheimers</a:t>
            </a:r>
            <a:r>
              <a:rPr lang="en-GB" dirty="0"/>
              <a:t> patients by using simultaneous PET-MRI and a machine learning approach called support vector regression – from this we have successfully been able to predict the early phase of the TACs</a:t>
            </a:r>
          </a:p>
        </p:txBody>
      </p:sp>
      <p:sp>
        <p:nvSpPr>
          <p:cNvPr id="4" name="Slide Number Placeholder 3"/>
          <p:cNvSpPr>
            <a:spLocks noGrp="1"/>
          </p:cNvSpPr>
          <p:nvPr>
            <p:ph type="sldNum" sz="quarter" idx="5"/>
          </p:nvPr>
        </p:nvSpPr>
        <p:spPr/>
        <p:txBody>
          <a:bodyPr/>
          <a:lstStyle/>
          <a:p>
            <a:fld id="{BFECAD53-E958-374A-985A-D8FD792589E2}" type="slidenum">
              <a:rPr lang="en-GB" smtClean="0"/>
              <a:t>8</a:t>
            </a:fld>
            <a:endParaRPr lang="en-GB"/>
          </a:p>
        </p:txBody>
      </p:sp>
    </p:spTree>
    <p:extLst>
      <p:ext uri="{BB962C8B-B14F-4D97-AF65-F5344CB8AC3E}">
        <p14:creationId xmlns:p14="http://schemas.microsoft.com/office/powerpoint/2010/main" val="1527157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FACBC2-360E-3A3B-49A5-348EB6E0FA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66B51D-427D-E023-D425-A1991E4BB3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1568A9-EF2D-513B-853C-436E7FD01D40}"/>
              </a:ext>
            </a:extLst>
          </p:cNvPr>
          <p:cNvSpPr>
            <a:spLocks noGrp="1"/>
          </p:cNvSpPr>
          <p:nvPr>
            <p:ph type="body" idx="1"/>
          </p:nvPr>
        </p:nvSpPr>
        <p:spPr/>
        <p:txBody>
          <a:bodyPr/>
          <a:lstStyle/>
          <a:p>
            <a:r>
              <a:rPr lang="en-GB" dirty="0"/>
              <a:t>Key results of the PhD so far have been establishing to optimal method to obtain the radioactive concentration in the blood as a whole over time directly from the image – this was done by comparing the modelling results of multiple image derived input function methods against the gold standard blood sampling method. By creating a region of interest over the vena cava we can establish the radioactive concentration in the whole blood over time and the parameters from the vena cava blood pool were highly correlated with the gold-standard method. Most often within the quantification of the field people do a limited review of all returned parameters – generally those which agree most however there is little full analysis of all possible parameters</a:t>
            </a:r>
          </a:p>
          <a:p>
            <a:endParaRPr lang="en-GB" dirty="0"/>
          </a:p>
          <a:p>
            <a:r>
              <a:rPr lang="en-GB" dirty="0"/>
              <a:t>We have established time activity curves for a range of excretory organs for a tracer that metabolises rapidly and one that does not travelling. Using these we are producing a compartmental model which describes the movement of the metabolites through the body. Monte </a:t>
            </a:r>
            <a:r>
              <a:rPr lang="en-GB" dirty="0" err="1"/>
              <a:t>carlo</a:t>
            </a:r>
            <a:r>
              <a:rPr lang="en-GB" dirty="0"/>
              <a:t> simulations of blood curves with different levels of metabolism allow us to assess the impact that the metabolism has on the kinetic results </a:t>
            </a:r>
          </a:p>
          <a:p>
            <a:endParaRPr lang="en-GB" dirty="0"/>
          </a:p>
          <a:p>
            <a:r>
              <a:rPr lang="en-GB" dirty="0"/>
              <a:t>In addition to this is looking at reducing scan time for </a:t>
            </a:r>
            <a:r>
              <a:rPr lang="en-GB" dirty="0" err="1"/>
              <a:t>Alzheimers</a:t>
            </a:r>
            <a:r>
              <a:rPr lang="en-GB" dirty="0"/>
              <a:t> patients by using simultaneous PET-MRI and a machine learning approach called support vector regression – from this we have successfully been able to predict the early phase of the TACs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While the aspect of PET that I focus on is more biological compared to the detector development etc the application of physics techniques and systems which haven’t been previously applied to PET data can allow us to get more information than previously possible and allow researchers and clinicians to improve comfort of patient and possibly also further our knowledge of diseases</a:t>
            </a:r>
          </a:p>
          <a:p>
            <a:endParaRPr lang="en-GB" dirty="0"/>
          </a:p>
        </p:txBody>
      </p:sp>
      <p:sp>
        <p:nvSpPr>
          <p:cNvPr id="4" name="Slide Number Placeholder 3">
            <a:extLst>
              <a:ext uri="{FF2B5EF4-FFF2-40B4-BE49-F238E27FC236}">
                <a16:creationId xmlns:a16="http://schemas.microsoft.com/office/drawing/2014/main" id="{AE063122-331C-6FE3-5242-9388F5CD21F4}"/>
              </a:ext>
            </a:extLst>
          </p:cNvPr>
          <p:cNvSpPr>
            <a:spLocks noGrp="1"/>
          </p:cNvSpPr>
          <p:nvPr>
            <p:ph type="sldNum" sz="quarter" idx="5"/>
          </p:nvPr>
        </p:nvSpPr>
        <p:spPr/>
        <p:txBody>
          <a:bodyPr/>
          <a:lstStyle/>
          <a:p>
            <a:fld id="{BFECAD53-E958-374A-985A-D8FD792589E2}" type="slidenum">
              <a:rPr lang="en-GB" smtClean="0"/>
              <a:t>9</a:t>
            </a:fld>
            <a:endParaRPr lang="en-GB"/>
          </a:p>
        </p:txBody>
      </p:sp>
    </p:spTree>
    <p:extLst>
      <p:ext uri="{BB962C8B-B14F-4D97-AF65-F5344CB8AC3E}">
        <p14:creationId xmlns:p14="http://schemas.microsoft.com/office/powerpoint/2010/main" val="2182834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8B99C-A1D9-D3E3-241F-D82DD31B8D8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66F9E514-67CF-A001-0EC9-67C3021E3D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E310D469-B8EB-60A6-F29B-6C662B93104E}"/>
              </a:ext>
            </a:extLst>
          </p:cNvPr>
          <p:cNvSpPr>
            <a:spLocks noGrp="1"/>
          </p:cNvSpPr>
          <p:nvPr>
            <p:ph type="dt" sz="half" idx="10"/>
          </p:nvPr>
        </p:nvSpPr>
        <p:spPr/>
        <p:txBody>
          <a:bodyPr/>
          <a:lstStyle/>
          <a:p>
            <a:fld id="{8CEFD20D-9EA4-6842-A187-C71981ED8436}" type="datetimeFigureOut">
              <a:rPr lang="en-GB" smtClean="0"/>
              <a:t>02/12/2024</a:t>
            </a:fld>
            <a:endParaRPr lang="en-GB"/>
          </a:p>
        </p:txBody>
      </p:sp>
      <p:sp>
        <p:nvSpPr>
          <p:cNvPr id="5" name="Footer Placeholder 4">
            <a:extLst>
              <a:ext uri="{FF2B5EF4-FFF2-40B4-BE49-F238E27FC236}">
                <a16:creationId xmlns:a16="http://schemas.microsoft.com/office/drawing/2014/main" id="{13694BA2-F951-4747-D27E-E52A63771FD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E95B330-49F8-A1A5-6B69-CF0ED87B5A19}"/>
              </a:ext>
            </a:extLst>
          </p:cNvPr>
          <p:cNvSpPr>
            <a:spLocks noGrp="1"/>
          </p:cNvSpPr>
          <p:nvPr>
            <p:ph type="sldNum" sz="quarter" idx="12"/>
          </p:nvPr>
        </p:nvSpPr>
        <p:spPr/>
        <p:txBody>
          <a:bodyPr/>
          <a:lstStyle/>
          <a:p>
            <a:fld id="{7C9415FA-B222-1F44-8F29-B2A3743834F2}" type="slidenum">
              <a:rPr lang="en-GB" smtClean="0"/>
              <a:t>‹#›</a:t>
            </a:fld>
            <a:endParaRPr lang="en-GB"/>
          </a:p>
        </p:txBody>
      </p:sp>
    </p:spTree>
    <p:extLst>
      <p:ext uri="{BB962C8B-B14F-4D97-AF65-F5344CB8AC3E}">
        <p14:creationId xmlns:p14="http://schemas.microsoft.com/office/powerpoint/2010/main" val="1280031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7F297-BACA-3A5C-640C-B3D9B0C72055}"/>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86B363D7-36D5-A8AE-4ADA-F7981947647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460F4B4-CDDD-5328-E09C-9A99F7B71A47}"/>
              </a:ext>
            </a:extLst>
          </p:cNvPr>
          <p:cNvSpPr>
            <a:spLocks noGrp="1"/>
          </p:cNvSpPr>
          <p:nvPr>
            <p:ph type="dt" sz="half" idx="10"/>
          </p:nvPr>
        </p:nvSpPr>
        <p:spPr/>
        <p:txBody>
          <a:bodyPr/>
          <a:lstStyle/>
          <a:p>
            <a:fld id="{8CEFD20D-9EA4-6842-A187-C71981ED8436}" type="datetimeFigureOut">
              <a:rPr lang="en-GB" smtClean="0"/>
              <a:t>02/12/2024</a:t>
            </a:fld>
            <a:endParaRPr lang="en-GB"/>
          </a:p>
        </p:txBody>
      </p:sp>
      <p:sp>
        <p:nvSpPr>
          <p:cNvPr id="5" name="Footer Placeholder 4">
            <a:extLst>
              <a:ext uri="{FF2B5EF4-FFF2-40B4-BE49-F238E27FC236}">
                <a16:creationId xmlns:a16="http://schemas.microsoft.com/office/drawing/2014/main" id="{BA105D5C-396F-CEDE-E420-2ADA94BC6F8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219AF2F-D255-0C0E-6A93-6F76FFAB2EDF}"/>
              </a:ext>
            </a:extLst>
          </p:cNvPr>
          <p:cNvSpPr>
            <a:spLocks noGrp="1"/>
          </p:cNvSpPr>
          <p:nvPr>
            <p:ph type="sldNum" sz="quarter" idx="12"/>
          </p:nvPr>
        </p:nvSpPr>
        <p:spPr/>
        <p:txBody>
          <a:bodyPr/>
          <a:lstStyle/>
          <a:p>
            <a:fld id="{7C9415FA-B222-1F44-8F29-B2A3743834F2}" type="slidenum">
              <a:rPr lang="en-GB" smtClean="0"/>
              <a:t>‹#›</a:t>
            </a:fld>
            <a:endParaRPr lang="en-GB"/>
          </a:p>
        </p:txBody>
      </p:sp>
    </p:spTree>
    <p:extLst>
      <p:ext uri="{BB962C8B-B14F-4D97-AF65-F5344CB8AC3E}">
        <p14:creationId xmlns:p14="http://schemas.microsoft.com/office/powerpoint/2010/main" val="1707731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036CAD-5848-20F5-6B37-B947ADFD5B39}"/>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E90825BA-47FA-F75D-F71A-CD9D260C5E3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E91883A-2929-79EB-F978-498DBD881DB9}"/>
              </a:ext>
            </a:extLst>
          </p:cNvPr>
          <p:cNvSpPr>
            <a:spLocks noGrp="1"/>
          </p:cNvSpPr>
          <p:nvPr>
            <p:ph type="dt" sz="half" idx="10"/>
          </p:nvPr>
        </p:nvSpPr>
        <p:spPr/>
        <p:txBody>
          <a:bodyPr/>
          <a:lstStyle/>
          <a:p>
            <a:fld id="{8CEFD20D-9EA4-6842-A187-C71981ED8436}" type="datetimeFigureOut">
              <a:rPr lang="en-GB" smtClean="0"/>
              <a:t>02/12/2024</a:t>
            </a:fld>
            <a:endParaRPr lang="en-GB"/>
          </a:p>
        </p:txBody>
      </p:sp>
      <p:sp>
        <p:nvSpPr>
          <p:cNvPr id="5" name="Footer Placeholder 4">
            <a:extLst>
              <a:ext uri="{FF2B5EF4-FFF2-40B4-BE49-F238E27FC236}">
                <a16:creationId xmlns:a16="http://schemas.microsoft.com/office/drawing/2014/main" id="{319B7F6A-B6FA-05EB-B3D3-5B89CCD537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3435F3-A22E-9564-E1A1-1572D24267B2}"/>
              </a:ext>
            </a:extLst>
          </p:cNvPr>
          <p:cNvSpPr>
            <a:spLocks noGrp="1"/>
          </p:cNvSpPr>
          <p:nvPr>
            <p:ph type="sldNum" sz="quarter" idx="12"/>
          </p:nvPr>
        </p:nvSpPr>
        <p:spPr/>
        <p:txBody>
          <a:bodyPr/>
          <a:lstStyle/>
          <a:p>
            <a:fld id="{7C9415FA-B222-1F44-8F29-B2A3743834F2}" type="slidenum">
              <a:rPr lang="en-GB" smtClean="0"/>
              <a:t>‹#›</a:t>
            </a:fld>
            <a:endParaRPr lang="en-GB"/>
          </a:p>
        </p:txBody>
      </p:sp>
    </p:spTree>
    <p:extLst>
      <p:ext uri="{BB962C8B-B14F-4D97-AF65-F5344CB8AC3E}">
        <p14:creationId xmlns:p14="http://schemas.microsoft.com/office/powerpoint/2010/main" val="113050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D3ACB-85D9-06E7-614D-8A95805960C6}"/>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33CF613B-5C0A-1030-58D6-460CCCC31E3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A4B3A6C-77AE-9CC0-F0C5-F7ADCF122C9E}"/>
              </a:ext>
            </a:extLst>
          </p:cNvPr>
          <p:cNvSpPr>
            <a:spLocks noGrp="1"/>
          </p:cNvSpPr>
          <p:nvPr>
            <p:ph type="dt" sz="half" idx="10"/>
          </p:nvPr>
        </p:nvSpPr>
        <p:spPr/>
        <p:txBody>
          <a:bodyPr/>
          <a:lstStyle/>
          <a:p>
            <a:fld id="{8CEFD20D-9EA4-6842-A187-C71981ED8436}" type="datetimeFigureOut">
              <a:rPr lang="en-GB" smtClean="0"/>
              <a:t>02/12/2024</a:t>
            </a:fld>
            <a:endParaRPr lang="en-GB"/>
          </a:p>
        </p:txBody>
      </p:sp>
      <p:sp>
        <p:nvSpPr>
          <p:cNvPr id="5" name="Footer Placeholder 4">
            <a:extLst>
              <a:ext uri="{FF2B5EF4-FFF2-40B4-BE49-F238E27FC236}">
                <a16:creationId xmlns:a16="http://schemas.microsoft.com/office/drawing/2014/main" id="{708F9E87-31EE-A5C4-7F6D-461B8DB1E9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ACFF4BA-76A8-634D-880B-E1540896177D}"/>
              </a:ext>
            </a:extLst>
          </p:cNvPr>
          <p:cNvSpPr>
            <a:spLocks noGrp="1"/>
          </p:cNvSpPr>
          <p:nvPr>
            <p:ph type="sldNum" sz="quarter" idx="12"/>
          </p:nvPr>
        </p:nvSpPr>
        <p:spPr/>
        <p:txBody>
          <a:bodyPr/>
          <a:lstStyle/>
          <a:p>
            <a:fld id="{7C9415FA-B222-1F44-8F29-B2A3743834F2}" type="slidenum">
              <a:rPr lang="en-GB" smtClean="0"/>
              <a:t>‹#›</a:t>
            </a:fld>
            <a:endParaRPr lang="en-GB"/>
          </a:p>
        </p:txBody>
      </p:sp>
    </p:spTree>
    <p:extLst>
      <p:ext uri="{BB962C8B-B14F-4D97-AF65-F5344CB8AC3E}">
        <p14:creationId xmlns:p14="http://schemas.microsoft.com/office/powerpoint/2010/main" val="2436739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EE359-42B7-3DF2-72E6-A99EAA6B521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BED124D7-97F8-28A6-367E-12481E798EE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CBFE5E5-52D1-4B7A-635C-6EDF83690250}"/>
              </a:ext>
            </a:extLst>
          </p:cNvPr>
          <p:cNvSpPr>
            <a:spLocks noGrp="1"/>
          </p:cNvSpPr>
          <p:nvPr>
            <p:ph type="dt" sz="half" idx="10"/>
          </p:nvPr>
        </p:nvSpPr>
        <p:spPr/>
        <p:txBody>
          <a:bodyPr/>
          <a:lstStyle/>
          <a:p>
            <a:fld id="{8CEFD20D-9EA4-6842-A187-C71981ED8436}" type="datetimeFigureOut">
              <a:rPr lang="en-GB" smtClean="0"/>
              <a:t>02/12/2024</a:t>
            </a:fld>
            <a:endParaRPr lang="en-GB"/>
          </a:p>
        </p:txBody>
      </p:sp>
      <p:sp>
        <p:nvSpPr>
          <p:cNvPr id="5" name="Footer Placeholder 4">
            <a:extLst>
              <a:ext uri="{FF2B5EF4-FFF2-40B4-BE49-F238E27FC236}">
                <a16:creationId xmlns:a16="http://schemas.microsoft.com/office/drawing/2014/main" id="{C0A401D0-A0E8-FE86-37BC-57AB6F2A0D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60B08A7-584E-079E-C109-8B1F1F59BC9C}"/>
              </a:ext>
            </a:extLst>
          </p:cNvPr>
          <p:cNvSpPr>
            <a:spLocks noGrp="1"/>
          </p:cNvSpPr>
          <p:nvPr>
            <p:ph type="sldNum" sz="quarter" idx="12"/>
          </p:nvPr>
        </p:nvSpPr>
        <p:spPr/>
        <p:txBody>
          <a:bodyPr/>
          <a:lstStyle/>
          <a:p>
            <a:fld id="{7C9415FA-B222-1F44-8F29-B2A3743834F2}" type="slidenum">
              <a:rPr lang="en-GB" smtClean="0"/>
              <a:t>‹#›</a:t>
            </a:fld>
            <a:endParaRPr lang="en-GB"/>
          </a:p>
        </p:txBody>
      </p:sp>
    </p:spTree>
    <p:extLst>
      <p:ext uri="{BB962C8B-B14F-4D97-AF65-F5344CB8AC3E}">
        <p14:creationId xmlns:p14="http://schemas.microsoft.com/office/powerpoint/2010/main" val="3641546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09AC3-BC85-ACBB-1D7A-164D492251AA}"/>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CFB4C406-B24E-3A5F-A463-5F388805337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6F9EA836-A43E-07DC-0608-F2FC273320E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4968CFC0-B74D-4D56-5398-5D5C7215FE33}"/>
              </a:ext>
            </a:extLst>
          </p:cNvPr>
          <p:cNvSpPr>
            <a:spLocks noGrp="1"/>
          </p:cNvSpPr>
          <p:nvPr>
            <p:ph type="dt" sz="half" idx="10"/>
          </p:nvPr>
        </p:nvSpPr>
        <p:spPr/>
        <p:txBody>
          <a:bodyPr/>
          <a:lstStyle/>
          <a:p>
            <a:fld id="{8CEFD20D-9EA4-6842-A187-C71981ED8436}" type="datetimeFigureOut">
              <a:rPr lang="en-GB" smtClean="0"/>
              <a:t>02/12/2024</a:t>
            </a:fld>
            <a:endParaRPr lang="en-GB"/>
          </a:p>
        </p:txBody>
      </p:sp>
      <p:sp>
        <p:nvSpPr>
          <p:cNvPr id="6" name="Footer Placeholder 5">
            <a:extLst>
              <a:ext uri="{FF2B5EF4-FFF2-40B4-BE49-F238E27FC236}">
                <a16:creationId xmlns:a16="http://schemas.microsoft.com/office/drawing/2014/main" id="{A63D84BB-F2FE-F01C-94B0-A61FC9037B0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D10203F-EE5A-E6B3-6017-FEFB4E1E1272}"/>
              </a:ext>
            </a:extLst>
          </p:cNvPr>
          <p:cNvSpPr>
            <a:spLocks noGrp="1"/>
          </p:cNvSpPr>
          <p:nvPr>
            <p:ph type="sldNum" sz="quarter" idx="12"/>
          </p:nvPr>
        </p:nvSpPr>
        <p:spPr/>
        <p:txBody>
          <a:bodyPr/>
          <a:lstStyle/>
          <a:p>
            <a:fld id="{7C9415FA-B222-1F44-8F29-B2A3743834F2}" type="slidenum">
              <a:rPr lang="en-GB" smtClean="0"/>
              <a:t>‹#›</a:t>
            </a:fld>
            <a:endParaRPr lang="en-GB"/>
          </a:p>
        </p:txBody>
      </p:sp>
    </p:spTree>
    <p:extLst>
      <p:ext uri="{BB962C8B-B14F-4D97-AF65-F5344CB8AC3E}">
        <p14:creationId xmlns:p14="http://schemas.microsoft.com/office/powerpoint/2010/main" val="3179948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B3C56-25C6-17B5-6F08-4BC4C3A87FDC}"/>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EB77E83A-94BF-D73F-E0A9-9C08960AA6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E61891B-0731-0729-CBA1-DCA18E99E43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B971E8B2-A9E9-5A5A-29BB-2F36CEA302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A750D0D-7C1A-CA56-F38C-025205F0420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6931B0B0-0FCE-DA95-BF80-0C6D1B5311F3}"/>
              </a:ext>
            </a:extLst>
          </p:cNvPr>
          <p:cNvSpPr>
            <a:spLocks noGrp="1"/>
          </p:cNvSpPr>
          <p:nvPr>
            <p:ph type="dt" sz="half" idx="10"/>
          </p:nvPr>
        </p:nvSpPr>
        <p:spPr/>
        <p:txBody>
          <a:bodyPr/>
          <a:lstStyle/>
          <a:p>
            <a:fld id="{8CEFD20D-9EA4-6842-A187-C71981ED8436}" type="datetimeFigureOut">
              <a:rPr lang="en-GB" smtClean="0"/>
              <a:t>02/12/2024</a:t>
            </a:fld>
            <a:endParaRPr lang="en-GB"/>
          </a:p>
        </p:txBody>
      </p:sp>
      <p:sp>
        <p:nvSpPr>
          <p:cNvPr id="8" name="Footer Placeholder 7">
            <a:extLst>
              <a:ext uri="{FF2B5EF4-FFF2-40B4-BE49-F238E27FC236}">
                <a16:creationId xmlns:a16="http://schemas.microsoft.com/office/drawing/2014/main" id="{848B5749-DFD1-96CF-89A7-C22E27B194A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B406B61-D838-DD7E-8D82-E1B7D5CC56A8}"/>
              </a:ext>
            </a:extLst>
          </p:cNvPr>
          <p:cNvSpPr>
            <a:spLocks noGrp="1"/>
          </p:cNvSpPr>
          <p:nvPr>
            <p:ph type="sldNum" sz="quarter" idx="12"/>
          </p:nvPr>
        </p:nvSpPr>
        <p:spPr/>
        <p:txBody>
          <a:bodyPr/>
          <a:lstStyle/>
          <a:p>
            <a:fld id="{7C9415FA-B222-1F44-8F29-B2A3743834F2}" type="slidenum">
              <a:rPr lang="en-GB" smtClean="0"/>
              <a:t>‹#›</a:t>
            </a:fld>
            <a:endParaRPr lang="en-GB"/>
          </a:p>
        </p:txBody>
      </p:sp>
    </p:spTree>
    <p:extLst>
      <p:ext uri="{BB962C8B-B14F-4D97-AF65-F5344CB8AC3E}">
        <p14:creationId xmlns:p14="http://schemas.microsoft.com/office/powerpoint/2010/main" val="372144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85827-5C4C-2E90-630E-34CC6059671D}"/>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E1A33552-DA4F-B825-C3C8-F1CE9699D67B}"/>
              </a:ext>
            </a:extLst>
          </p:cNvPr>
          <p:cNvSpPr>
            <a:spLocks noGrp="1"/>
          </p:cNvSpPr>
          <p:nvPr>
            <p:ph type="dt" sz="half" idx="10"/>
          </p:nvPr>
        </p:nvSpPr>
        <p:spPr/>
        <p:txBody>
          <a:bodyPr/>
          <a:lstStyle/>
          <a:p>
            <a:fld id="{8CEFD20D-9EA4-6842-A187-C71981ED8436}" type="datetimeFigureOut">
              <a:rPr lang="en-GB" smtClean="0"/>
              <a:t>02/12/2024</a:t>
            </a:fld>
            <a:endParaRPr lang="en-GB"/>
          </a:p>
        </p:txBody>
      </p:sp>
      <p:sp>
        <p:nvSpPr>
          <p:cNvPr id="4" name="Footer Placeholder 3">
            <a:extLst>
              <a:ext uri="{FF2B5EF4-FFF2-40B4-BE49-F238E27FC236}">
                <a16:creationId xmlns:a16="http://schemas.microsoft.com/office/drawing/2014/main" id="{69E55C3A-9CDD-CB30-1202-0B8D2ED8EFE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DB7F2EC-254E-E379-727A-3D44C789D949}"/>
              </a:ext>
            </a:extLst>
          </p:cNvPr>
          <p:cNvSpPr>
            <a:spLocks noGrp="1"/>
          </p:cNvSpPr>
          <p:nvPr>
            <p:ph type="sldNum" sz="quarter" idx="12"/>
          </p:nvPr>
        </p:nvSpPr>
        <p:spPr/>
        <p:txBody>
          <a:bodyPr/>
          <a:lstStyle/>
          <a:p>
            <a:fld id="{7C9415FA-B222-1F44-8F29-B2A3743834F2}" type="slidenum">
              <a:rPr lang="en-GB" smtClean="0"/>
              <a:t>‹#›</a:t>
            </a:fld>
            <a:endParaRPr lang="en-GB"/>
          </a:p>
        </p:txBody>
      </p:sp>
    </p:spTree>
    <p:extLst>
      <p:ext uri="{BB962C8B-B14F-4D97-AF65-F5344CB8AC3E}">
        <p14:creationId xmlns:p14="http://schemas.microsoft.com/office/powerpoint/2010/main" val="3207607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7BD4E5-2512-56BD-971F-EC1364675B7F}"/>
              </a:ext>
            </a:extLst>
          </p:cNvPr>
          <p:cNvSpPr>
            <a:spLocks noGrp="1"/>
          </p:cNvSpPr>
          <p:nvPr>
            <p:ph type="dt" sz="half" idx="10"/>
          </p:nvPr>
        </p:nvSpPr>
        <p:spPr/>
        <p:txBody>
          <a:bodyPr/>
          <a:lstStyle/>
          <a:p>
            <a:fld id="{8CEFD20D-9EA4-6842-A187-C71981ED8436}" type="datetimeFigureOut">
              <a:rPr lang="en-GB" smtClean="0"/>
              <a:t>02/12/2024</a:t>
            </a:fld>
            <a:endParaRPr lang="en-GB"/>
          </a:p>
        </p:txBody>
      </p:sp>
      <p:sp>
        <p:nvSpPr>
          <p:cNvPr id="3" name="Footer Placeholder 2">
            <a:extLst>
              <a:ext uri="{FF2B5EF4-FFF2-40B4-BE49-F238E27FC236}">
                <a16:creationId xmlns:a16="http://schemas.microsoft.com/office/drawing/2014/main" id="{7F08743B-7D21-E7E7-5710-82E1CA517B6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6C67DA9-F134-47B7-9B3F-34760B59967E}"/>
              </a:ext>
            </a:extLst>
          </p:cNvPr>
          <p:cNvSpPr>
            <a:spLocks noGrp="1"/>
          </p:cNvSpPr>
          <p:nvPr>
            <p:ph type="sldNum" sz="quarter" idx="12"/>
          </p:nvPr>
        </p:nvSpPr>
        <p:spPr/>
        <p:txBody>
          <a:bodyPr/>
          <a:lstStyle/>
          <a:p>
            <a:fld id="{7C9415FA-B222-1F44-8F29-B2A3743834F2}" type="slidenum">
              <a:rPr lang="en-GB" smtClean="0"/>
              <a:t>‹#›</a:t>
            </a:fld>
            <a:endParaRPr lang="en-GB"/>
          </a:p>
        </p:txBody>
      </p:sp>
    </p:spTree>
    <p:extLst>
      <p:ext uri="{BB962C8B-B14F-4D97-AF65-F5344CB8AC3E}">
        <p14:creationId xmlns:p14="http://schemas.microsoft.com/office/powerpoint/2010/main" val="2422844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6FAE4-6237-97E1-122F-B10C2165222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16729ED9-CBA4-EC37-31C6-A9E904D51C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8A2AE231-3C2E-EBC4-7D05-3961CE0FCA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A6F3E88-EB03-5032-D367-DFBC035B4926}"/>
              </a:ext>
            </a:extLst>
          </p:cNvPr>
          <p:cNvSpPr>
            <a:spLocks noGrp="1"/>
          </p:cNvSpPr>
          <p:nvPr>
            <p:ph type="dt" sz="half" idx="10"/>
          </p:nvPr>
        </p:nvSpPr>
        <p:spPr/>
        <p:txBody>
          <a:bodyPr/>
          <a:lstStyle/>
          <a:p>
            <a:fld id="{8CEFD20D-9EA4-6842-A187-C71981ED8436}" type="datetimeFigureOut">
              <a:rPr lang="en-GB" smtClean="0"/>
              <a:t>02/12/2024</a:t>
            </a:fld>
            <a:endParaRPr lang="en-GB"/>
          </a:p>
        </p:txBody>
      </p:sp>
      <p:sp>
        <p:nvSpPr>
          <p:cNvPr id="6" name="Footer Placeholder 5">
            <a:extLst>
              <a:ext uri="{FF2B5EF4-FFF2-40B4-BE49-F238E27FC236}">
                <a16:creationId xmlns:a16="http://schemas.microsoft.com/office/drawing/2014/main" id="{0EBAC532-DA84-D826-9B79-A1742DE491F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EB4FA9C-064C-E8D9-A140-49A690400EBB}"/>
              </a:ext>
            </a:extLst>
          </p:cNvPr>
          <p:cNvSpPr>
            <a:spLocks noGrp="1"/>
          </p:cNvSpPr>
          <p:nvPr>
            <p:ph type="sldNum" sz="quarter" idx="12"/>
          </p:nvPr>
        </p:nvSpPr>
        <p:spPr/>
        <p:txBody>
          <a:bodyPr/>
          <a:lstStyle/>
          <a:p>
            <a:fld id="{7C9415FA-B222-1F44-8F29-B2A3743834F2}" type="slidenum">
              <a:rPr lang="en-GB" smtClean="0"/>
              <a:t>‹#›</a:t>
            </a:fld>
            <a:endParaRPr lang="en-GB"/>
          </a:p>
        </p:txBody>
      </p:sp>
    </p:spTree>
    <p:extLst>
      <p:ext uri="{BB962C8B-B14F-4D97-AF65-F5344CB8AC3E}">
        <p14:creationId xmlns:p14="http://schemas.microsoft.com/office/powerpoint/2010/main" val="154586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23324-C10A-7E2C-7123-09EE41F1EAF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1555387E-EE41-F22F-2CC0-5C9EA147D1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D408ED4-509E-68DD-2A70-374B75D2C7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044E488-4533-8DA1-CB1D-50705E23AF19}"/>
              </a:ext>
            </a:extLst>
          </p:cNvPr>
          <p:cNvSpPr>
            <a:spLocks noGrp="1"/>
          </p:cNvSpPr>
          <p:nvPr>
            <p:ph type="dt" sz="half" idx="10"/>
          </p:nvPr>
        </p:nvSpPr>
        <p:spPr/>
        <p:txBody>
          <a:bodyPr/>
          <a:lstStyle/>
          <a:p>
            <a:fld id="{8CEFD20D-9EA4-6842-A187-C71981ED8436}" type="datetimeFigureOut">
              <a:rPr lang="en-GB" smtClean="0"/>
              <a:t>02/12/2024</a:t>
            </a:fld>
            <a:endParaRPr lang="en-GB"/>
          </a:p>
        </p:txBody>
      </p:sp>
      <p:sp>
        <p:nvSpPr>
          <p:cNvPr id="6" name="Footer Placeholder 5">
            <a:extLst>
              <a:ext uri="{FF2B5EF4-FFF2-40B4-BE49-F238E27FC236}">
                <a16:creationId xmlns:a16="http://schemas.microsoft.com/office/drawing/2014/main" id="{36307778-65E3-BE28-FB92-7987810DA9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E4A867-C992-51DB-6B13-3F6401182D7F}"/>
              </a:ext>
            </a:extLst>
          </p:cNvPr>
          <p:cNvSpPr>
            <a:spLocks noGrp="1"/>
          </p:cNvSpPr>
          <p:nvPr>
            <p:ph type="sldNum" sz="quarter" idx="12"/>
          </p:nvPr>
        </p:nvSpPr>
        <p:spPr/>
        <p:txBody>
          <a:bodyPr/>
          <a:lstStyle/>
          <a:p>
            <a:fld id="{7C9415FA-B222-1F44-8F29-B2A3743834F2}" type="slidenum">
              <a:rPr lang="en-GB" smtClean="0"/>
              <a:t>‹#›</a:t>
            </a:fld>
            <a:endParaRPr lang="en-GB"/>
          </a:p>
        </p:txBody>
      </p:sp>
    </p:spTree>
    <p:extLst>
      <p:ext uri="{BB962C8B-B14F-4D97-AF65-F5344CB8AC3E}">
        <p14:creationId xmlns:p14="http://schemas.microsoft.com/office/powerpoint/2010/main" val="2962702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79811E-06E5-4E23-5518-5CCC76BC2A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F37C9B5E-A406-FFC3-09A8-ED921F199E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9A410E9-BA86-ABAE-3257-CAC0C5EA43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CEFD20D-9EA4-6842-A187-C71981ED8436}" type="datetimeFigureOut">
              <a:rPr lang="en-GB" smtClean="0"/>
              <a:t>02/12/2024</a:t>
            </a:fld>
            <a:endParaRPr lang="en-GB"/>
          </a:p>
        </p:txBody>
      </p:sp>
      <p:sp>
        <p:nvSpPr>
          <p:cNvPr id="5" name="Footer Placeholder 4">
            <a:extLst>
              <a:ext uri="{FF2B5EF4-FFF2-40B4-BE49-F238E27FC236}">
                <a16:creationId xmlns:a16="http://schemas.microsoft.com/office/drawing/2014/main" id="{357D56A7-5D13-8E55-8070-2EB6BD380C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92710CEF-995C-0DA6-33D6-E2604238A6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C9415FA-B222-1F44-8F29-B2A3743834F2}" type="slidenum">
              <a:rPr lang="en-GB" smtClean="0"/>
              <a:t>‹#›</a:t>
            </a:fld>
            <a:endParaRPr lang="en-GB"/>
          </a:p>
        </p:txBody>
      </p:sp>
    </p:spTree>
    <p:extLst>
      <p:ext uri="{BB962C8B-B14F-4D97-AF65-F5344CB8AC3E}">
        <p14:creationId xmlns:p14="http://schemas.microsoft.com/office/powerpoint/2010/main" val="14632533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C10E4-76E5-B98E-174C-72BCD731DECA}"/>
              </a:ext>
            </a:extLst>
          </p:cNvPr>
          <p:cNvSpPr>
            <a:spLocks noGrp="1"/>
          </p:cNvSpPr>
          <p:nvPr>
            <p:ph type="ctrTitle"/>
          </p:nvPr>
        </p:nvSpPr>
        <p:spPr>
          <a:xfrm>
            <a:off x="1524000" y="713061"/>
            <a:ext cx="9144000" cy="2387600"/>
          </a:xfrm>
        </p:spPr>
        <p:txBody>
          <a:bodyPr/>
          <a:lstStyle/>
          <a:p>
            <a:r>
              <a:rPr lang="en-GB" dirty="0"/>
              <a:t>IPNP Monthly Meeting</a:t>
            </a:r>
            <a:br>
              <a:rPr lang="en-GB" dirty="0"/>
            </a:br>
            <a:r>
              <a:rPr lang="en-GB" sz="4800" dirty="0"/>
              <a:t>PPE Lightning talk</a:t>
            </a:r>
            <a:endParaRPr lang="en-GB" dirty="0"/>
          </a:p>
        </p:txBody>
      </p:sp>
      <p:sp>
        <p:nvSpPr>
          <p:cNvPr id="3" name="Subtitle 2">
            <a:extLst>
              <a:ext uri="{FF2B5EF4-FFF2-40B4-BE49-F238E27FC236}">
                <a16:creationId xmlns:a16="http://schemas.microsoft.com/office/drawing/2014/main" id="{B72C3A6F-F8AE-AD3E-D37C-6F2F215713F2}"/>
              </a:ext>
            </a:extLst>
          </p:cNvPr>
          <p:cNvSpPr>
            <a:spLocks noGrp="1"/>
          </p:cNvSpPr>
          <p:nvPr>
            <p:ph type="subTitle" idx="1"/>
          </p:nvPr>
        </p:nvSpPr>
        <p:spPr>
          <a:xfrm>
            <a:off x="1524000" y="4194221"/>
            <a:ext cx="9144000" cy="1655762"/>
          </a:xfrm>
        </p:spPr>
        <p:txBody>
          <a:bodyPr/>
          <a:lstStyle/>
          <a:p>
            <a:r>
              <a:rPr lang="en-GB" dirty="0"/>
              <a:t>Bea Andrews – PhD student</a:t>
            </a:r>
          </a:p>
          <a:p>
            <a:endParaRPr lang="en-GB" dirty="0"/>
          </a:p>
          <a:p>
            <a:r>
              <a:rPr lang="en-GB" dirty="0"/>
              <a:t>Supervisor: Dr Catriona Wimberley and Professor Paul Clegg</a:t>
            </a:r>
          </a:p>
        </p:txBody>
      </p:sp>
      <p:sp>
        <p:nvSpPr>
          <p:cNvPr id="4" name="Rectangle 3">
            <a:extLst>
              <a:ext uri="{FF2B5EF4-FFF2-40B4-BE49-F238E27FC236}">
                <a16:creationId xmlns:a16="http://schemas.microsoft.com/office/drawing/2014/main" id="{166697A7-BAED-9D45-D06D-8641BBA803AB}"/>
              </a:ext>
            </a:extLst>
          </p:cNvPr>
          <p:cNvSpPr/>
          <p:nvPr/>
        </p:nvSpPr>
        <p:spPr>
          <a:xfrm>
            <a:off x="0" y="0"/>
            <a:ext cx="12192000" cy="571500"/>
          </a:xfrm>
          <a:prstGeom prst="rect">
            <a:avLst/>
          </a:prstGeom>
          <a:solidFill>
            <a:schemeClr val="tx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39500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34A76-6B20-6C0C-D201-F59A217E7255}"/>
              </a:ext>
            </a:extLst>
          </p:cNvPr>
          <p:cNvSpPr>
            <a:spLocks noGrp="1"/>
          </p:cNvSpPr>
          <p:nvPr>
            <p:ph type="title"/>
          </p:nvPr>
        </p:nvSpPr>
        <p:spPr/>
        <p:txBody>
          <a:bodyPr/>
          <a:lstStyle/>
          <a:p>
            <a:r>
              <a:rPr lang="en-GB" dirty="0"/>
              <a:t>What is PET scanning?</a:t>
            </a:r>
          </a:p>
        </p:txBody>
      </p:sp>
      <p:pic>
        <p:nvPicPr>
          <p:cNvPr id="4" name="Picture 2" descr="PET Scan: What It Is, Types, Purpose, Procedure &amp; Results">
            <a:extLst>
              <a:ext uri="{FF2B5EF4-FFF2-40B4-BE49-F238E27FC236}">
                <a16:creationId xmlns:a16="http://schemas.microsoft.com/office/drawing/2014/main" id="{4FDD5A2F-BDED-ADDD-956E-EE42CCFD0C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7319" y="557957"/>
            <a:ext cx="3568574" cy="352371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E84E920-CE66-B652-0AFF-96FFF47F112F}"/>
              </a:ext>
            </a:extLst>
          </p:cNvPr>
          <p:cNvSpPr txBox="1"/>
          <p:nvPr/>
        </p:nvSpPr>
        <p:spPr>
          <a:xfrm>
            <a:off x="915280" y="1920240"/>
            <a:ext cx="5521833" cy="3970318"/>
          </a:xfrm>
          <a:prstGeom prst="rect">
            <a:avLst/>
          </a:prstGeom>
          <a:noFill/>
        </p:spPr>
        <p:txBody>
          <a:bodyPr wrap="square">
            <a:spAutoFit/>
          </a:bodyPr>
          <a:lstStyle/>
          <a:p>
            <a:pPr marL="0" indent="0">
              <a:buFont typeface="Arial" panose="020B0604020202020204" pitchFamily="34" charset="0"/>
              <a:buNone/>
            </a:pPr>
            <a:r>
              <a:rPr lang="en-GB" sz="2800" dirty="0">
                <a:latin typeface="Leelawadee" panose="020B0502040204020203" pitchFamily="34" charset="-34"/>
                <a:cs typeface="Leelawadee" panose="020B0502040204020203" pitchFamily="34" charset="-34"/>
              </a:rPr>
              <a:t>Functional imaging modality</a:t>
            </a:r>
          </a:p>
          <a:p>
            <a:pPr marL="0" indent="0">
              <a:buFont typeface="Arial" panose="020B0604020202020204" pitchFamily="34" charset="0"/>
              <a:buNone/>
            </a:pPr>
            <a:endParaRPr lang="en-GB" sz="2800" dirty="0">
              <a:latin typeface="Leelawadee" panose="020B0502040204020203" pitchFamily="34" charset="-34"/>
              <a:cs typeface="Leelawadee" panose="020B0502040204020203" pitchFamily="34" charset="-34"/>
            </a:endParaRPr>
          </a:p>
          <a:p>
            <a:pPr marL="0" indent="0">
              <a:buFont typeface="Arial" panose="020B0604020202020204" pitchFamily="34" charset="0"/>
              <a:buNone/>
            </a:pPr>
            <a:r>
              <a:rPr lang="en-GB" sz="2800" dirty="0">
                <a:latin typeface="Leelawadee" panose="020B0502040204020203" pitchFamily="34" charset="-34"/>
                <a:cs typeface="Leelawadee" panose="020B0502040204020203" pitchFamily="34" charset="-34"/>
              </a:rPr>
              <a:t>Track specific biological molecules</a:t>
            </a:r>
          </a:p>
          <a:p>
            <a:pPr marL="0" indent="0">
              <a:buFont typeface="Arial" panose="020B0604020202020204" pitchFamily="34" charset="0"/>
              <a:buNone/>
            </a:pPr>
            <a:endParaRPr lang="en-GB" sz="2800" dirty="0">
              <a:latin typeface="Leelawadee" panose="020B0502040204020203" pitchFamily="34" charset="-34"/>
              <a:cs typeface="Leelawadee" panose="020B0502040204020203" pitchFamily="34" charset="-34"/>
            </a:endParaRPr>
          </a:p>
          <a:p>
            <a:pPr marL="0" indent="0">
              <a:buFont typeface="Arial" panose="020B0604020202020204" pitchFamily="34" charset="0"/>
              <a:buNone/>
            </a:pPr>
            <a:r>
              <a:rPr lang="en-GB" sz="2800" dirty="0">
                <a:latin typeface="Leelawadee" panose="020B0502040204020203" pitchFamily="34" charset="-34"/>
                <a:cs typeface="Leelawadee" panose="020B0502040204020203" pitchFamily="34" charset="-34"/>
              </a:rPr>
              <a:t>Temporal and spatial distributions</a:t>
            </a:r>
          </a:p>
          <a:p>
            <a:pPr marL="0" indent="0">
              <a:buFont typeface="Arial" panose="020B0604020202020204" pitchFamily="34" charset="0"/>
              <a:buNone/>
            </a:pPr>
            <a:endParaRPr lang="en-GB" sz="2800" dirty="0">
              <a:latin typeface="Leelawadee" panose="020B0502040204020203" pitchFamily="34" charset="-34"/>
              <a:cs typeface="Leelawadee" panose="020B0502040204020203" pitchFamily="34" charset="-34"/>
            </a:endParaRPr>
          </a:p>
          <a:p>
            <a:pPr marL="0" indent="0">
              <a:buFont typeface="Arial" panose="020B0604020202020204" pitchFamily="34" charset="0"/>
              <a:buNone/>
            </a:pPr>
            <a:r>
              <a:rPr lang="en-GB" sz="2800" dirty="0">
                <a:latin typeface="Leelawadee" panose="020B0502040204020203" pitchFamily="34" charset="-34"/>
                <a:cs typeface="Leelawadee" panose="020B0502040204020203" pitchFamily="34" charset="-34"/>
              </a:rPr>
              <a:t>Positron decay and matter-antimatter annihilation</a:t>
            </a:r>
          </a:p>
        </p:txBody>
      </p:sp>
      <p:sp>
        <p:nvSpPr>
          <p:cNvPr id="10" name="Rectangle 9">
            <a:extLst>
              <a:ext uri="{FF2B5EF4-FFF2-40B4-BE49-F238E27FC236}">
                <a16:creationId xmlns:a16="http://schemas.microsoft.com/office/drawing/2014/main" id="{951CF42E-4AD6-28F6-45C7-ACF4D07E71C1}"/>
              </a:ext>
            </a:extLst>
          </p:cNvPr>
          <p:cNvSpPr/>
          <p:nvPr/>
        </p:nvSpPr>
        <p:spPr>
          <a:xfrm>
            <a:off x="0" y="0"/>
            <a:ext cx="12192000" cy="472348"/>
          </a:xfrm>
          <a:prstGeom prst="rect">
            <a:avLst/>
          </a:prstGeom>
          <a:solidFill>
            <a:schemeClr val="tx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82FC3A29-DF07-35E1-7E55-7176A5AF8495}"/>
              </a:ext>
            </a:extLst>
          </p:cNvPr>
          <p:cNvGrpSpPr/>
          <p:nvPr/>
        </p:nvGrpSpPr>
        <p:grpSpPr>
          <a:xfrm>
            <a:off x="6667027" y="4167278"/>
            <a:ext cx="2860583" cy="2502748"/>
            <a:chOff x="6744753" y="4287086"/>
            <a:chExt cx="2860583" cy="2502748"/>
          </a:xfrm>
        </p:grpSpPr>
        <p:pic>
          <p:nvPicPr>
            <p:cNvPr id="11" name="Picture 10" descr="A graph of different colored lines&#10;&#10;Description automatically generated">
              <a:extLst>
                <a:ext uri="{FF2B5EF4-FFF2-40B4-BE49-F238E27FC236}">
                  <a16:creationId xmlns:a16="http://schemas.microsoft.com/office/drawing/2014/main" id="{9C45512F-6761-C916-3CC5-4653D8FBFBC2}"/>
                </a:ext>
              </a:extLst>
            </p:cNvPr>
            <p:cNvPicPr>
              <a:picLocks noChangeAspect="1"/>
            </p:cNvPicPr>
            <p:nvPr/>
          </p:nvPicPr>
          <p:blipFill>
            <a:blip r:embed="rId4"/>
            <a:stretch>
              <a:fillRect/>
            </a:stretch>
          </p:blipFill>
          <p:spPr>
            <a:xfrm>
              <a:off x="7061299" y="4287086"/>
              <a:ext cx="2544037" cy="2502748"/>
            </a:xfrm>
            <a:prstGeom prst="rect">
              <a:avLst/>
            </a:prstGeom>
          </p:spPr>
        </p:pic>
        <p:sp>
          <p:nvSpPr>
            <p:cNvPr id="12" name="TextBox 11">
              <a:extLst>
                <a:ext uri="{FF2B5EF4-FFF2-40B4-BE49-F238E27FC236}">
                  <a16:creationId xmlns:a16="http://schemas.microsoft.com/office/drawing/2014/main" id="{2BDCA12E-A15B-520E-67B6-5A04FAB49646}"/>
                </a:ext>
              </a:extLst>
            </p:cNvPr>
            <p:cNvSpPr txBox="1"/>
            <p:nvPr/>
          </p:nvSpPr>
          <p:spPr>
            <a:xfrm rot="16200000">
              <a:off x="6191784" y="5269911"/>
              <a:ext cx="1382937" cy="276999"/>
            </a:xfrm>
            <a:prstGeom prst="rect">
              <a:avLst/>
            </a:prstGeom>
            <a:noFill/>
          </p:spPr>
          <p:txBody>
            <a:bodyPr wrap="square" rtlCol="0">
              <a:spAutoFit/>
            </a:bodyPr>
            <a:lstStyle/>
            <a:p>
              <a:r>
                <a:rPr lang="en-GB" sz="1200" b="1" dirty="0"/>
                <a:t>Activity [</a:t>
              </a:r>
              <a:r>
                <a:rPr lang="en-GB" sz="1200" b="1" dirty="0" err="1"/>
                <a:t>kBq</a:t>
              </a:r>
              <a:r>
                <a:rPr lang="en-GB" sz="1200" b="1" dirty="0"/>
                <a:t>/cc]</a:t>
              </a:r>
            </a:p>
          </p:txBody>
        </p:sp>
      </p:grpSp>
    </p:spTree>
    <p:extLst>
      <p:ext uri="{BB962C8B-B14F-4D97-AF65-F5344CB8AC3E}">
        <p14:creationId xmlns:p14="http://schemas.microsoft.com/office/powerpoint/2010/main" val="2674276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3FD9B-6592-6B62-6781-83A390ADC779}"/>
              </a:ext>
            </a:extLst>
          </p:cNvPr>
          <p:cNvSpPr>
            <a:spLocks noGrp="1"/>
          </p:cNvSpPr>
          <p:nvPr>
            <p:ph type="title"/>
          </p:nvPr>
        </p:nvSpPr>
        <p:spPr/>
        <p:txBody>
          <a:bodyPr/>
          <a:lstStyle/>
          <a:p>
            <a:r>
              <a:rPr lang="en-GB" dirty="0"/>
              <a:t>Total body PET</a:t>
            </a:r>
          </a:p>
        </p:txBody>
      </p:sp>
      <p:sp>
        <p:nvSpPr>
          <p:cNvPr id="3" name="Content Placeholder 2">
            <a:extLst>
              <a:ext uri="{FF2B5EF4-FFF2-40B4-BE49-F238E27FC236}">
                <a16:creationId xmlns:a16="http://schemas.microsoft.com/office/drawing/2014/main" id="{ABD65764-C66C-5956-7001-FE2294289421}"/>
              </a:ext>
            </a:extLst>
          </p:cNvPr>
          <p:cNvSpPr>
            <a:spLocks noGrp="1"/>
          </p:cNvSpPr>
          <p:nvPr>
            <p:ph idx="1"/>
          </p:nvPr>
        </p:nvSpPr>
        <p:spPr>
          <a:xfrm>
            <a:off x="597404" y="2229952"/>
            <a:ext cx="5498596" cy="3305288"/>
          </a:xfrm>
        </p:spPr>
        <p:txBody>
          <a:bodyPr>
            <a:normAutofit/>
          </a:bodyPr>
          <a:lstStyle/>
          <a:p>
            <a:r>
              <a:rPr lang="en-GB" dirty="0"/>
              <a:t>Extended field of view scanning</a:t>
            </a:r>
          </a:p>
          <a:p>
            <a:r>
              <a:rPr lang="en-GB" dirty="0"/>
              <a:t>Increased sensitivity x40</a:t>
            </a:r>
          </a:p>
          <a:p>
            <a:r>
              <a:rPr lang="en-GB" dirty="0"/>
              <a:t>Observe all organs simultaneously and dynamically</a:t>
            </a:r>
          </a:p>
          <a:p>
            <a:r>
              <a:rPr lang="en-GB" dirty="0"/>
              <a:t>Visible excretion organs which play vital role in metabolism and excretion</a:t>
            </a:r>
          </a:p>
        </p:txBody>
      </p:sp>
      <p:pic>
        <p:nvPicPr>
          <p:cNvPr id="3074" name="Picture 2" descr="Total-Body PET Multiparametric Imaging of Cancer Using a Voxelwise Strategy  of Compartmental Modeling | Journal of Nuclear Medicine">
            <a:extLst>
              <a:ext uri="{FF2B5EF4-FFF2-40B4-BE49-F238E27FC236}">
                <a16:creationId xmlns:a16="http://schemas.microsoft.com/office/drawing/2014/main" id="{60804519-8077-2E2B-BEE4-FBED0F1910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707" y="3051063"/>
            <a:ext cx="5166042" cy="3305287"/>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5DC1ECCE-7416-A00D-75BC-D707A8D96E43}"/>
              </a:ext>
            </a:extLst>
          </p:cNvPr>
          <p:cNvSpPr>
            <a:spLocks noGrp="1"/>
          </p:cNvSpPr>
          <p:nvPr>
            <p:ph type="sldNum" sz="quarter" idx="12"/>
          </p:nvPr>
        </p:nvSpPr>
        <p:spPr/>
        <p:txBody>
          <a:bodyPr/>
          <a:lstStyle/>
          <a:p>
            <a:fld id="{0E454D25-6F45-7C43-8B33-838383B5719F}" type="slidenum">
              <a:rPr lang="en-GB" smtClean="0"/>
              <a:t>3</a:t>
            </a:fld>
            <a:endParaRPr lang="en-GB"/>
          </a:p>
        </p:txBody>
      </p:sp>
      <p:sp>
        <p:nvSpPr>
          <p:cNvPr id="6" name="TextBox 5">
            <a:extLst>
              <a:ext uri="{FF2B5EF4-FFF2-40B4-BE49-F238E27FC236}">
                <a16:creationId xmlns:a16="http://schemas.microsoft.com/office/drawing/2014/main" id="{46113946-7CC1-E754-1F93-9EC922F2F666}"/>
              </a:ext>
            </a:extLst>
          </p:cNvPr>
          <p:cNvSpPr txBox="1"/>
          <p:nvPr/>
        </p:nvSpPr>
        <p:spPr>
          <a:xfrm>
            <a:off x="7904764" y="6345557"/>
            <a:ext cx="2396007" cy="261610"/>
          </a:xfrm>
          <a:prstGeom prst="rect">
            <a:avLst/>
          </a:prstGeom>
          <a:noFill/>
          <a:ln>
            <a:noFill/>
          </a:ln>
        </p:spPr>
        <p:txBody>
          <a:bodyPr wrap="square" rtlCol="0">
            <a:spAutoFit/>
          </a:bodyPr>
          <a:lstStyle/>
          <a:p>
            <a:pPr algn="ctr"/>
            <a:r>
              <a:rPr lang="en-GB" sz="1100" b="0" i="0" dirty="0">
                <a:solidFill>
                  <a:srgbClr val="212121"/>
                </a:solidFill>
                <a:effectLst/>
                <a:latin typeface="system-ui"/>
              </a:rPr>
              <a:t>Wang G et al. 2022: JNM</a:t>
            </a:r>
          </a:p>
        </p:txBody>
      </p:sp>
      <p:pic>
        <p:nvPicPr>
          <p:cNvPr id="4098" name="Picture 2">
            <a:extLst>
              <a:ext uri="{FF2B5EF4-FFF2-40B4-BE49-F238E27FC236}">
                <a16:creationId xmlns:a16="http://schemas.microsoft.com/office/drawing/2014/main" id="{5BC2D36B-7599-0113-F233-23F52B6E1B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9502" y="769611"/>
            <a:ext cx="4769387" cy="206487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6874CC4A-1AFC-9431-AD16-D6D33EFB8538}"/>
              </a:ext>
            </a:extLst>
          </p:cNvPr>
          <p:cNvSpPr/>
          <p:nvPr/>
        </p:nvSpPr>
        <p:spPr>
          <a:xfrm>
            <a:off x="0" y="0"/>
            <a:ext cx="12192000" cy="472348"/>
          </a:xfrm>
          <a:prstGeom prst="rect">
            <a:avLst/>
          </a:prstGeom>
          <a:solidFill>
            <a:schemeClr val="tx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68377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16FDB-6794-79AC-A635-0A9C418909CB}"/>
              </a:ext>
            </a:extLst>
          </p:cNvPr>
          <p:cNvSpPr>
            <a:spLocks noGrp="1"/>
          </p:cNvSpPr>
          <p:nvPr>
            <p:ph type="title"/>
          </p:nvPr>
        </p:nvSpPr>
        <p:spPr>
          <a:xfrm>
            <a:off x="838200" y="395605"/>
            <a:ext cx="10876280" cy="1325563"/>
          </a:xfrm>
        </p:spPr>
        <p:txBody>
          <a:bodyPr/>
          <a:lstStyle/>
          <a:p>
            <a:r>
              <a:rPr lang="en-GB" dirty="0"/>
              <a:t>PET technology in particle and nuclear physics</a:t>
            </a:r>
          </a:p>
        </p:txBody>
      </p:sp>
      <p:sp>
        <p:nvSpPr>
          <p:cNvPr id="3" name="Content Placeholder 2">
            <a:extLst>
              <a:ext uri="{FF2B5EF4-FFF2-40B4-BE49-F238E27FC236}">
                <a16:creationId xmlns:a16="http://schemas.microsoft.com/office/drawing/2014/main" id="{B42A0507-6A1B-A7E3-11B7-AC59A5D42D02}"/>
              </a:ext>
            </a:extLst>
          </p:cNvPr>
          <p:cNvSpPr>
            <a:spLocks noGrp="1"/>
          </p:cNvSpPr>
          <p:nvPr>
            <p:ph idx="1"/>
          </p:nvPr>
        </p:nvSpPr>
        <p:spPr>
          <a:xfrm>
            <a:off x="532491" y="1721168"/>
            <a:ext cx="6831842" cy="4161839"/>
          </a:xfrm>
        </p:spPr>
        <p:txBody>
          <a:bodyPr>
            <a:normAutofit fontScale="92500" lnSpcReduction="10000"/>
          </a:bodyPr>
          <a:lstStyle/>
          <a:p>
            <a:pPr marL="0" indent="0">
              <a:buNone/>
            </a:pPr>
            <a:endParaRPr lang="en-GB" dirty="0"/>
          </a:p>
          <a:p>
            <a:pPr marL="0" indent="0">
              <a:buNone/>
            </a:pPr>
            <a:r>
              <a:rPr lang="en-GB" dirty="0"/>
              <a:t>Physics challenges of PET:</a:t>
            </a:r>
          </a:p>
          <a:p>
            <a:pPr marL="0" indent="0">
              <a:buNone/>
            </a:pPr>
            <a:endParaRPr lang="en-GB" dirty="0"/>
          </a:p>
          <a:p>
            <a:pPr marL="452438" indent="-220663"/>
            <a:r>
              <a:rPr lang="en-GB" dirty="0"/>
              <a:t>Radiotracer development</a:t>
            </a:r>
          </a:p>
          <a:p>
            <a:pPr marL="452438" indent="-220663"/>
            <a:r>
              <a:rPr lang="en-GB" dirty="0"/>
              <a:t>Radioisotope selection and production</a:t>
            </a:r>
          </a:p>
          <a:p>
            <a:pPr marL="452438" indent="-220663"/>
            <a:r>
              <a:rPr lang="en-GB" dirty="0"/>
              <a:t>Detector and scanner development </a:t>
            </a:r>
          </a:p>
          <a:p>
            <a:pPr marL="452438" indent="-220663"/>
            <a:r>
              <a:rPr lang="en-GB" dirty="0"/>
              <a:t>Image reconstruction</a:t>
            </a:r>
          </a:p>
          <a:p>
            <a:pPr marL="452438" indent="-220663"/>
            <a:r>
              <a:rPr lang="en-GB" dirty="0"/>
              <a:t>Algorithm development</a:t>
            </a:r>
          </a:p>
          <a:p>
            <a:pPr marL="452438" indent="-220663"/>
            <a:r>
              <a:rPr lang="en-GB" dirty="0"/>
              <a:t>Physiological modelling</a:t>
            </a:r>
          </a:p>
        </p:txBody>
      </p:sp>
      <p:sp>
        <p:nvSpPr>
          <p:cNvPr id="4" name="Rectangle 3">
            <a:extLst>
              <a:ext uri="{FF2B5EF4-FFF2-40B4-BE49-F238E27FC236}">
                <a16:creationId xmlns:a16="http://schemas.microsoft.com/office/drawing/2014/main" id="{962E3E47-9793-DAA4-B6DF-93B7DE660685}"/>
              </a:ext>
            </a:extLst>
          </p:cNvPr>
          <p:cNvSpPr/>
          <p:nvPr/>
        </p:nvSpPr>
        <p:spPr>
          <a:xfrm>
            <a:off x="0" y="0"/>
            <a:ext cx="12192000" cy="571500"/>
          </a:xfrm>
          <a:prstGeom prst="rect">
            <a:avLst/>
          </a:prstGeom>
          <a:solidFill>
            <a:schemeClr val="tx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A diagram of a normal distribution&#10;&#10;Description automatically generated">
            <a:extLst>
              <a:ext uri="{FF2B5EF4-FFF2-40B4-BE49-F238E27FC236}">
                <a16:creationId xmlns:a16="http://schemas.microsoft.com/office/drawing/2014/main" id="{40492C8E-720A-C103-BAEB-3E7AD273787E}"/>
              </a:ext>
            </a:extLst>
          </p:cNvPr>
          <p:cNvPicPr>
            <a:picLocks noChangeAspect="1"/>
          </p:cNvPicPr>
          <p:nvPr/>
        </p:nvPicPr>
        <p:blipFill>
          <a:blip r:embed="rId3"/>
          <a:stretch>
            <a:fillRect/>
          </a:stretch>
        </p:blipFill>
        <p:spPr>
          <a:xfrm>
            <a:off x="7516122" y="3924760"/>
            <a:ext cx="3691348" cy="2694415"/>
          </a:xfrm>
          <a:prstGeom prst="rect">
            <a:avLst/>
          </a:prstGeom>
        </p:spPr>
      </p:pic>
      <p:pic>
        <p:nvPicPr>
          <p:cNvPr id="11" name="Picture 2" descr="Electron-positron annihilation | Radiology Reference Article |  Radiopaedia.org">
            <a:extLst>
              <a:ext uri="{FF2B5EF4-FFF2-40B4-BE49-F238E27FC236}">
                <a16:creationId xmlns:a16="http://schemas.microsoft.com/office/drawing/2014/main" id="{8CEA23C9-5954-8568-4417-FFE0B24FB6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0019" y="1321487"/>
            <a:ext cx="4621242" cy="2376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2090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2E169-5F5F-C846-813F-A968E70EABE1}"/>
              </a:ext>
            </a:extLst>
          </p:cNvPr>
          <p:cNvSpPr>
            <a:spLocks noGrp="1"/>
          </p:cNvSpPr>
          <p:nvPr>
            <p:ph type="title"/>
          </p:nvPr>
        </p:nvSpPr>
        <p:spPr/>
        <p:txBody>
          <a:bodyPr/>
          <a:lstStyle/>
          <a:p>
            <a:r>
              <a:rPr lang="en-GB" dirty="0"/>
              <a:t>Image derived input functions</a:t>
            </a:r>
          </a:p>
        </p:txBody>
      </p:sp>
      <p:sp>
        <p:nvSpPr>
          <p:cNvPr id="3" name="Content Placeholder 2">
            <a:extLst>
              <a:ext uri="{FF2B5EF4-FFF2-40B4-BE49-F238E27FC236}">
                <a16:creationId xmlns:a16="http://schemas.microsoft.com/office/drawing/2014/main" id="{4236E0DF-321A-0DF8-DE88-FD4AB48E0003}"/>
              </a:ext>
            </a:extLst>
          </p:cNvPr>
          <p:cNvSpPr>
            <a:spLocks noGrp="1"/>
          </p:cNvSpPr>
          <p:nvPr>
            <p:ph idx="1"/>
          </p:nvPr>
        </p:nvSpPr>
        <p:spPr>
          <a:xfrm>
            <a:off x="926676" y="3254719"/>
            <a:ext cx="10028135" cy="1702932"/>
          </a:xfrm>
        </p:spPr>
        <p:txBody>
          <a:bodyPr>
            <a:normAutofit/>
          </a:bodyPr>
          <a:lstStyle/>
          <a:p>
            <a:pPr marL="0" indent="0">
              <a:buNone/>
            </a:pPr>
            <a:r>
              <a:rPr lang="en-GB" sz="2400" dirty="0"/>
              <a:t>Kinetic modelling requires blood sampling to get radioactive concentration in the blood </a:t>
            </a:r>
          </a:p>
          <a:p>
            <a:pPr marL="0" indent="0">
              <a:buNone/>
            </a:pPr>
            <a:endParaRPr lang="en-GB" sz="2400" dirty="0"/>
          </a:p>
          <a:p>
            <a:pPr marL="0" indent="0">
              <a:buNone/>
            </a:pPr>
            <a:r>
              <a:rPr lang="en-GB" sz="2400" dirty="0"/>
              <a:t>Research push – deriving input functions directly from image</a:t>
            </a:r>
            <a:endParaRPr lang="en-GB" dirty="0"/>
          </a:p>
          <a:p>
            <a:pPr marL="0" indent="0">
              <a:buNone/>
            </a:pPr>
            <a:endParaRPr lang="en-GB" dirty="0"/>
          </a:p>
        </p:txBody>
      </p:sp>
      <p:sp>
        <p:nvSpPr>
          <p:cNvPr id="4" name="TextBox 3">
            <a:extLst>
              <a:ext uri="{FF2B5EF4-FFF2-40B4-BE49-F238E27FC236}">
                <a16:creationId xmlns:a16="http://schemas.microsoft.com/office/drawing/2014/main" id="{817345D5-E50E-34CD-C752-8032B1D5438E}"/>
              </a:ext>
            </a:extLst>
          </p:cNvPr>
          <p:cNvSpPr txBox="1"/>
          <p:nvPr/>
        </p:nvSpPr>
        <p:spPr>
          <a:xfrm>
            <a:off x="926676" y="5343383"/>
            <a:ext cx="10338646" cy="954107"/>
          </a:xfrm>
          <a:prstGeom prst="rect">
            <a:avLst/>
          </a:prstGeom>
          <a:solidFill>
            <a:schemeClr val="tx2">
              <a:lumMod val="25000"/>
              <a:lumOff val="75000"/>
            </a:schemeClr>
          </a:solidFill>
        </p:spPr>
        <p:txBody>
          <a:bodyPr wrap="square" rtlCol="0">
            <a:spAutoFit/>
          </a:bodyPr>
          <a:lstStyle/>
          <a:p>
            <a:pPr algn="ctr"/>
            <a:r>
              <a:rPr lang="en-GB" sz="2800" b="1" dirty="0"/>
              <a:t>Aim 1: investigate input function methods and the impact on kinetic modelling micro and macro parameters</a:t>
            </a:r>
          </a:p>
        </p:txBody>
      </p:sp>
      <p:sp>
        <p:nvSpPr>
          <p:cNvPr id="6" name="Rectangle 5">
            <a:extLst>
              <a:ext uri="{FF2B5EF4-FFF2-40B4-BE49-F238E27FC236}">
                <a16:creationId xmlns:a16="http://schemas.microsoft.com/office/drawing/2014/main" id="{8AA03942-AABC-3F90-7668-578D473DA0C1}"/>
              </a:ext>
            </a:extLst>
          </p:cNvPr>
          <p:cNvSpPr/>
          <p:nvPr/>
        </p:nvSpPr>
        <p:spPr>
          <a:xfrm>
            <a:off x="0" y="0"/>
            <a:ext cx="12192000" cy="472348"/>
          </a:xfrm>
          <a:prstGeom prst="rect">
            <a:avLst/>
          </a:prstGeom>
          <a:solidFill>
            <a:schemeClr val="tx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7">
            <a:extLst>
              <a:ext uri="{FF2B5EF4-FFF2-40B4-BE49-F238E27FC236}">
                <a16:creationId xmlns:a16="http://schemas.microsoft.com/office/drawing/2014/main" id="{F024CCCC-1FDD-D8F5-8E20-AD03C83B89F5}"/>
              </a:ext>
            </a:extLst>
          </p:cNvPr>
          <p:cNvGrpSpPr/>
          <p:nvPr/>
        </p:nvGrpSpPr>
        <p:grpSpPr>
          <a:xfrm>
            <a:off x="2279938" y="1797124"/>
            <a:ext cx="7632122" cy="1071863"/>
            <a:chOff x="2333367" y="1690688"/>
            <a:chExt cx="7772400" cy="1522010"/>
          </a:xfrm>
        </p:grpSpPr>
        <p:pic>
          <p:nvPicPr>
            <p:cNvPr id="9" name="Picture 8" descr="A green rectangle with black letters and numbers&#10;&#10;Description automatically generated">
              <a:extLst>
                <a:ext uri="{FF2B5EF4-FFF2-40B4-BE49-F238E27FC236}">
                  <a16:creationId xmlns:a16="http://schemas.microsoft.com/office/drawing/2014/main" id="{463A5347-7DA5-89F8-0C24-00160169B0DC}"/>
                </a:ext>
              </a:extLst>
            </p:cNvPr>
            <p:cNvPicPr>
              <a:picLocks noChangeAspect="1"/>
            </p:cNvPicPr>
            <p:nvPr/>
          </p:nvPicPr>
          <p:blipFill>
            <a:blip r:embed="rId3"/>
            <a:stretch>
              <a:fillRect/>
            </a:stretch>
          </p:blipFill>
          <p:spPr>
            <a:xfrm>
              <a:off x="2333367" y="1690688"/>
              <a:ext cx="7772400" cy="1522010"/>
            </a:xfrm>
            <a:prstGeom prst="rect">
              <a:avLst/>
            </a:prstGeom>
          </p:spPr>
        </p:pic>
        <p:sp>
          <p:nvSpPr>
            <p:cNvPr id="10" name="Content Placeholder 2">
              <a:extLst>
                <a:ext uri="{FF2B5EF4-FFF2-40B4-BE49-F238E27FC236}">
                  <a16:creationId xmlns:a16="http://schemas.microsoft.com/office/drawing/2014/main" id="{BA51469C-DC8C-02C4-154F-5CD9D89B564A}"/>
                </a:ext>
              </a:extLst>
            </p:cNvPr>
            <p:cNvSpPr txBox="1">
              <a:spLocks/>
            </p:cNvSpPr>
            <p:nvPr/>
          </p:nvSpPr>
          <p:spPr>
            <a:xfrm>
              <a:off x="2666195" y="2165477"/>
              <a:ext cx="1249005" cy="772001"/>
            </a:xfrm>
            <a:prstGeom prst="rect">
              <a:avLst/>
            </a:prstGeom>
            <a:solidFill>
              <a:srgbClr val="FEF491"/>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2388" lvl="1" indent="0" algn="ctr">
                <a:buNone/>
              </a:pPr>
              <a:r>
                <a:rPr lang="en-US" sz="2800" dirty="0">
                  <a:latin typeface="Leelawadee" panose="020B0502040204020203" pitchFamily="34" charset="-34"/>
                  <a:cs typeface="Leelawadee" panose="020B0502040204020203" pitchFamily="34" charset="-34"/>
                </a:rPr>
                <a:t>Blood</a:t>
              </a:r>
            </a:p>
          </p:txBody>
        </p:sp>
        <p:sp>
          <p:nvSpPr>
            <p:cNvPr id="11" name="Content Placeholder 2">
              <a:extLst>
                <a:ext uri="{FF2B5EF4-FFF2-40B4-BE49-F238E27FC236}">
                  <a16:creationId xmlns:a16="http://schemas.microsoft.com/office/drawing/2014/main" id="{0F1D9F6A-0CA8-65A9-31AC-D77A7BB7A6EC}"/>
                </a:ext>
              </a:extLst>
            </p:cNvPr>
            <p:cNvSpPr txBox="1">
              <a:spLocks/>
            </p:cNvSpPr>
            <p:nvPr/>
          </p:nvSpPr>
          <p:spPr>
            <a:xfrm>
              <a:off x="5595064" y="2186233"/>
              <a:ext cx="1249005" cy="772001"/>
            </a:xfrm>
            <a:prstGeom prst="rect">
              <a:avLst/>
            </a:prstGeom>
            <a:solidFill>
              <a:srgbClr val="85FB3F"/>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2388" lvl="1" indent="0" algn="ctr">
                <a:buNone/>
              </a:pPr>
              <a:r>
                <a:rPr lang="en-US" sz="2800" dirty="0">
                  <a:latin typeface="Leelawadee" panose="020B0502040204020203" pitchFamily="34" charset="-34"/>
                  <a:cs typeface="Leelawadee" panose="020B0502040204020203" pitchFamily="34" charset="-34"/>
                </a:rPr>
                <a:t>Tissue</a:t>
              </a:r>
            </a:p>
          </p:txBody>
        </p:sp>
        <p:sp>
          <p:nvSpPr>
            <p:cNvPr id="12" name="Content Placeholder 2">
              <a:extLst>
                <a:ext uri="{FF2B5EF4-FFF2-40B4-BE49-F238E27FC236}">
                  <a16:creationId xmlns:a16="http://schemas.microsoft.com/office/drawing/2014/main" id="{35B01C2E-B5C0-145B-E164-EA2C83CB8908}"/>
                </a:ext>
              </a:extLst>
            </p:cNvPr>
            <p:cNvSpPr txBox="1">
              <a:spLocks/>
            </p:cNvSpPr>
            <p:nvPr/>
          </p:nvSpPr>
          <p:spPr>
            <a:xfrm>
              <a:off x="8403725" y="2162019"/>
              <a:ext cx="1369214" cy="772001"/>
            </a:xfrm>
            <a:prstGeom prst="rect">
              <a:avLst/>
            </a:prstGeom>
            <a:solidFill>
              <a:srgbClr val="2EACFD"/>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2388" lvl="1" indent="0" algn="ctr">
                <a:buNone/>
              </a:pPr>
              <a:r>
                <a:rPr lang="en-US" sz="2800" dirty="0">
                  <a:latin typeface="Leelawadee" panose="020B0502040204020203" pitchFamily="34" charset="-34"/>
                  <a:cs typeface="Leelawadee" panose="020B0502040204020203" pitchFamily="34" charset="-34"/>
                </a:rPr>
                <a:t>Bound</a:t>
              </a:r>
            </a:p>
          </p:txBody>
        </p:sp>
      </p:grpSp>
    </p:spTree>
    <p:extLst>
      <p:ext uri="{BB962C8B-B14F-4D97-AF65-F5344CB8AC3E}">
        <p14:creationId xmlns:p14="http://schemas.microsoft.com/office/powerpoint/2010/main" val="184373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D258C8-879A-B64C-8854-015A7C95BE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66B15A-5AF2-5F33-9780-58DA07E98EBD}"/>
              </a:ext>
            </a:extLst>
          </p:cNvPr>
          <p:cNvSpPr>
            <a:spLocks noGrp="1"/>
          </p:cNvSpPr>
          <p:nvPr>
            <p:ph type="title"/>
          </p:nvPr>
        </p:nvSpPr>
        <p:spPr/>
        <p:txBody>
          <a:bodyPr/>
          <a:lstStyle/>
          <a:p>
            <a:r>
              <a:rPr lang="en-GB" dirty="0"/>
              <a:t>Radiometabolites – big challenge</a:t>
            </a:r>
          </a:p>
        </p:txBody>
      </p:sp>
      <p:sp>
        <p:nvSpPr>
          <p:cNvPr id="14" name="Slide Number Placeholder 13">
            <a:extLst>
              <a:ext uri="{FF2B5EF4-FFF2-40B4-BE49-F238E27FC236}">
                <a16:creationId xmlns:a16="http://schemas.microsoft.com/office/drawing/2014/main" id="{35C7A824-744D-189D-DB46-60B770F65B6E}"/>
              </a:ext>
            </a:extLst>
          </p:cNvPr>
          <p:cNvSpPr>
            <a:spLocks noGrp="1"/>
          </p:cNvSpPr>
          <p:nvPr>
            <p:ph type="sldNum" sz="quarter" idx="12"/>
          </p:nvPr>
        </p:nvSpPr>
        <p:spPr/>
        <p:txBody>
          <a:bodyPr/>
          <a:lstStyle/>
          <a:p>
            <a:fld id="{AEF77558-0F6F-234B-A3BC-4A6946752751}" type="slidenum">
              <a:rPr lang="en-GB" smtClean="0"/>
              <a:t>6</a:t>
            </a:fld>
            <a:endParaRPr lang="en-GB"/>
          </a:p>
        </p:txBody>
      </p:sp>
      <p:pic>
        <p:nvPicPr>
          <p:cNvPr id="1026" name="Picture 2" descr="Methods to Increase the Metabolic Stability of 18F-Radiotracers">
            <a:extLst>
              <a:ext uri="{FF2B5EF4-FFF2-40B4-BE49-F238E27FC236}">
                <a16:creationId xmlns:a16="http://schemas.microsoft.com/office/drawing/2014/main" id="{C8801DBF-56EF-0A38-556B-7278416AB9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323" y="1762833"/>
            <a:ext cx="6001909" cy="291186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023A23BC-F4B0-5B5D-3378-19A17588CBEB}"/>
              </a:ext>
            </a:extLst>
          </p:cNvPr>
          <p:cNvSpPr txBox="1"/>
          <p:nvPr/>
        </p:nvSpPr>
        <p:spPr>
          <a:xfrm>
            <a:off x="1920678" y="4864163"/>
            <a:ext cx="2743200" cy="261610"/>
          </a:xfrm>
          <a:prstGeom prst="rect">
            <a:avLst/>
          </a:prstGeom>
          <a:noFill/>
          <a:ln>
            <a:noFill/>
          </a:ln>
        </p:spPr>
        <p:txBody>
          <a:bodyPr wrap="square" rtlCol="0">
            <a:spAutoFit/>
          </a:bodyPr>
          <a:lstStyle/>
          <a:p>
            <a:pPr algn="ctr"/>
            <a:r>
              <a:rPr lang="en-GB" sz="1100" b="0" i="0" dirty="0" err="1">
                <a:solidFill>
                  <a:srgbClr val="212121"/>
                </a:solidFill>
                <a:effectLst/>
                <a:latin typeface="system-ui"/>
              </a:rPr>
              <a:t>Kuchar</a:t>
            </a:r>
            <a:r>
              <a:rPr lang="en-GB" sz="1100" b="0" i="0" dirty="0">
                <a:solidFill>
                  <a:srgbClr val="212121"/>
                </a:solidFill>
                <a:effectLst/>
                <a:latin typeface="system-ui"/>
              </a:rPr>
              <a:t> M and </a:t>
            </a:r>
            <a:r>
              <a:rPr lang="en-GB" sz="1100" b="0" i="0" dirty="0" err="1">
                <a:solidFill>
                  <a:srgbClr val="212121"/>
                </a:solidFill>
                <a:effectLst/>
                <a:latin typeface="system-ui"/>
              </a:rPr>
              <a:t>Mamat</a:t>
            </a:r>
            <a:r>
              <a:rPr lang="en-GB" sz="1100" b="0" i="0" dirty="0">
                <a:solidFill>
                  <a:srgbClr val="212121"/>
                </a:solidFill>
                <a:effectLst/>
                <a:latin typeface="system-ui"/>
              </a:rPr>
              <a:t> C. 2015: </a:t>
            </a:r>
            <a:r>
              <a:rPr lang="en-GB" sz="1100" b="0" i="0" dirty="0">
                <a:solidFill>
                  <a:srgbClr val="212121"/>
                </a:solidFill>
                <a:effectLst/>
                <a:latin typeface="Roboto" panose="02000000000000000000" pitchFamily="2" charset="0"/>
              </a:rPr>
              <a:t>Molecules</a:t>
            </a:r>
            <a:endParaRPr lang="en-GB" sz="1100" b="0" i="0" dirty="0">
              <a:solidFill>
                <a:srgbClr val="212121"/>
              </a:solidFill>
              <a:effectLst/>
              <a:latin typeface="system-ui"/>
            </a:endParaRPr>
          </a:p>
        </p:txBody>
      </p:sp>
      <p:pic>
        <p:nvPicPr>
          <p:cNvPr id="11" name="Picture 10" descr="A graph of a diagram&#10;&#10;Description automatically generated">
            <a:extLst>
              <a:ext uri="{FF2B5EF4-FFF2-40B4-BE49-F238E27FC236}">
                <a16:creationId xmlns:a16="http://schemas.microsoft.com/office/drawing/2014/main" id="{92FB54F4-4250-4101-F613-09FEE91D66C4}"/>
              </a:ext>
            </a:extLst>
          </p:cNvPr>
          <p:cNvPicPr>
            <a:picLocks noChangeAspect="1"/>
          </p:cNvPicPr>
          <p:nvPr/>
        </p:nvPicPr>
        <p:blipFill>
          <a:blip r:embed="rId4"/>
          <a:stretch>
            <a:fillRect/>
          </a:stretch>
        </p:blipFill>
        <p:spPr>
          <a:xfrm>
            <a:off x="6643736" y="1395015"/>
            <a:ext cx="4831249" cy="3764820"/>
          </a:xfrm>
          <a:prstGeom prst="rect">
            <a:avLst/>
          </a:prstGeom>
        </p:spPr>
      </p:pic>
      <p:sp>
        <p:nvSpPr>
          <p:cNvPr id="5" name="Rectangle 4">
            <a:extLst>
              <a:ext uri="{FF2B5EF4-FFF2-40B4-BE49-F238E27FC236}">
                <a16:creationId xmlns:a16="http://schemas.microsoft.com/office/drawing/2014/main" id="{5B2183A2-7B5B-29DF-7696-A0448A769453}"/>
              </a:ext>
            </a:extLst>
          </p:cNvPr>
          <p:cNvSpPr/>
          <p:nvPr/>
        </p:nvSpPr>
        <p:spPr>
          <a:xfrm>
            <a:off x="0" y="0"/>
            <a:ext cx="12192000" cy="472348"/>
          </a:xfrm>
          <a:prstGeom prst="rect">
            <a:avLst/>
          </a:prstGeom>
          <a:solidFill>
            <a:schemeClr val="tx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9D5262B7-2FA2-B139-4C2B-84FA36C6A446}"/>
              </a:ext>
            </a:extLst>
          </p:cNvPr>
          <p:cNvSpPr txBox="1"/>
          <p:nvPr/>
        </p:nvSpPr>
        <p:spPr>
          <a:xfrm>
            <a:off x="926677" y="5538768"/>
            <a:ext cx="10338646" cy="954107"/>
          </a:xfrm>
          <a:prstGeom prst="rect">
            <a:avLst/>
          </a:prstGeom>
          <a:solidFill>
            <a:schemeClr val="tx2">
              <a:lumMod val="25000"/>
              <a:lumOff val="75000"/>
            </a:schemeClr>
          </a:solidFill>
        </p:spPr>
        <p:txBody>
          <a:bodyPr wrap="square" rtlCol="0">
            <a:spAutoFit/>
          </a:bodyPr>
          <a:lstStyle/>
          <a:p>
            <a:pPr algn="ctr"/>
            <a:r>
              <a:rPr lang="en-GB" sz="2800" b="1" dirty="0"/>
              <a:t>Aim 2: develop novel kinetic models using total body PET which allow for image derived radiometabolite correction</a:t>
            </a:r>
          </a:p>
        </p:txBody>
      </p:sp>
    </p:spTree>
    <p:extLst>
      <p:ext uri="{BB962C8B-B14F-4D97-AF65-F5344CB8AC3E}">
        <p14:creationId xmlns:p14="http://schemas.microsoft.com/office/powerpoint/2010/main" val="29376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2B684-8A91-54B4-888F-C14AB5BF9AC4}"/>
              </a:ext>
            </a:extLst>
          </p:cNvPr>
          <p:cNvSpPr>
            <a:spLocks noGrp="1"/>
          </p:cNvSpPr>
          <p:nvPr>
            <p:ph type="title"/>
          </p:nvPr>
        </p:nvSpPr>
        <p:spPr/>
        <p:txBody>
          <a:bodyPr/>
          <a:lstStyle/>
          <a:p>
            <a:r>
              <a:rPr lang="en-GB" dirty="0"/>
              <a:t>Thanks</a:t>
            </a:r>
          </a:p>
        </p:txBody>
      </p:sp>
      <p:sp>
        <p:nvSpPr>
          <p:cNvPr id="5" name="Content Placeholder 2">
            <a:extLst>
              <a:ext uri="{FF2B5EF4-FFF2-40B4-BE49-F238E27FC236}">
                <a16:creationId xmlns:a16="http://schemas.microsoft.com/office/drawing/2014/main" id="{09C13EB6-595F-071C-8CB1-CDB27E531933}"/>
              </a:ext>
            </a:extLst>
          </p:cNvPr>
          <p:cNvSpPr txBox="1">
            <a:spLocks/>
          </p:cNvSpPr>
          <p:nvPr/>
        </p:nvSpPr>
        <p:spPr>
          <a:xfrm>
            <a:off x="4164906" y="1690688"/>
            <a:ext cx="3142787" cy="4577071"/>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t>Particle Physics Experiment group</a:t>
            </a:r>
            <a:endParaRPr lang="en-GB" dirty="0"/>
          </a:p>
          <a:p>
            <a:pPr marL="0" indent="0">
              <a:buNone/>
            </a:pPr>
            <a:r>
              <a:rPr lang="en-GB" dirty="0"/>
              <a:t>University of Edinburgh</a:t>
            </a:r>
          </a:p>
          <a:p>
            <a:pPr marL="0" indent="0">
              <a:buNone/>
            </a:pPr>
            <a:endParaRPr lang="en-GB" b="1" dirty="0"/>
          </a:p>
          <a:p>
            <a:pPr marL="0" indent="0">
              <a:buNone/>
            </a:pPr>
            <a:r>
              <a:rPr lang="en-GB" b="1" dirty="0"/>
              <a:t>PET is Wonderful group:</a:t>
            </a:r>
          </a:p>
          <a:p>
            <a:r>
              <a:rPr lang="en-GB" sz="2300" dirty="0"/>
              <a:t>Adriana Tavares</a:t>
            </a:r>
          </a:p>
          <a:p>
            <a:r>
              <a:rPr lang="en-GB" sz="2300" dirty="0"/>
              <a:t>Carlos Alcaide-Corral</a:t>
            </a:r>
          </a:p>
          <a:p>
            <a:r>
              <a:rPr lang="en-GB" sz="2300" dirty="0" err="1"/>
              <a:t>Dániel</a:t>
            </a:r>
            <a:r>
              <a:rPr lang="en-GB" sz="2300" dirty="0"/>
              <a:t> </a:t>
            </a:r>
            <a:r>
              <a:rPr lang="en-GB" sz="2300" dirty="0" err="1"/>
              <a:t>Réti</a:t>
            </a:r>
            <a:endParaRPr lang="en-GB" sz="2300" dirty="0"/>
          </a:p>
          <a:p>
            <a:r>
              <a:rPr lang="en-GB" sz="2300" dirty="0"/>
              <a:t>Islay Cranston</a:t>
            </a:r>
          </a:p>
          <a:p>
            <a:r>
              <a:rPr lang="en-GB" sz="2300" dirty="0"/>
              <a:t>Kali Pandya</a:t>
            </a:r>
          </a:p>
          <a:p>
            <a:r>
              <a:rPr lang="en-GB" sz="2300" dirty="0"/>
              <a:t>Kerry </a:t>
            </a:r>
            <a:r>
              <a:rPr lang="en-GB" sz="2300" dirty="0" err="1"/>
              <a:t>O’Rouke</a:t>
            </a:r>
            <a:endParaRPr lang="en-GB" sz="2300" dirty="0"/>
          </a:p>
          <a:p>
            <a:r>
              <a:rPr lang="en-GB" sz="2300" dirty="0"/>
              <a:t>Liam Carr</a:t>
            </a:r>
          </a:p>
          <a:p>
            <a:r>
              <a:rPr lang="en-GB" sz="2300" dirty="0"/>
              <a:t>Mark G Macaskill</a:t>
            </a:r>
          </a:p>
          <a:p>
            <a:r>
              <a:rPr lang="en-GB" sz="2300" dirty="0"/>
              <a:t>Robert Shaw</a:t>
            </a:r>
          </a:p>
          <a:p>
            <a:r>
              <a:rPr lang="en-GB" sz="2300" dirty="0"/>
              <a:t>Tim Morgan</a:t>
            </a:r>
          </a:p>
          <a:p>
            <a:r>
              <a:rPr lang="en-GB" sz="2300" dirty="0"/>
              <a:t>Victoria Reid</a:t>
            </a:r>
            <a:endParaRPr lang="en-GB" dirty="0"/>
          </a:p>
        </p:txBody>
      </p:sp>
      <p:sp>
        <p:nvSpPr>
          <p:cNvPr id="7" name="Content Placeholder 2">
            <a:extLst>
              <a:ext uri="{FF2B5EF4-FFF2-40B4-BE49-F238E27FC236}">
                <a16:creationId xmlns:a16="http://schemas.microsoft.com/office/drawing/2014/main" id="{3000B12C-7B84-59EB-1802-B1420592DB7A}"/>
              </a:ext>
            </a:extLst>
          </p:cNvPr>
          <p:cNvSpPr txBox="1">
            <a:spLocks/>
          </p:cNvSpPr>
          <p:nvPr/>
        </p:nvSpPr>
        <p:spPr>
          <a:xfrm>
            <a:off x="820273" y="1757910"/>
            <a:ext cx="3255766" cy="19242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a:t>Dr Catriona Wimberley</a:t>
            </a:r>
          </a:p>
          <a:p>
            <a:pPr marL="0" indent="0">
              <a:buNone/>
            </a:pPr>
            <a:r>
              <a:rPr lang="en-GB" sz="2000" dirty="0"/>
              <a:t>Professor Paul S Clegg</a:t>
            </a:r>
          </a:p>
          <a:p>
            <a:pPr marL="0" indent="0">
              <a:buNone/>
            </a:pPr>
            <a:r>
              <a:rPr lang="en-GB" sz="2000" dirty="0"/>
              <a:t>Dr Adriana Tavares</a:t>
            </a:r>
          </a:p>
        </p:txBody>
      </p:sp>
      <p:pic>
        <p:nvPicPr>
          <p:cNvPr id="9" name="Picture 8" descr="Blue text on a black background&#10;&#10;Description automatically generated">
            <a:extLst>
              <a:ext uri="{FF2B5EF4-FFF2-40B4-BE49-F238E27FC236}">
                <a16:creationId xmlns:a16="http://schemas.microsoft.com/office/drawing/2014/main" id="{343A7106-920F-480E-65F6-4578F5BB388B}"/>
              </a:ext>
            </a:extLst>
          </p:cNvPr>
          <p:cNvPicPr>
            <a:picLocks noChangeAspect="1"/>
          </p:cNvPicPr>
          <p:nvPr/>
        </p:nvPicPr>
        <p:blipFill>
          <a:blip r:embed="rId2"/>
          <a:stretch>
            <a:fillRect/>
          </a:stretch>
        </p:blipFill>
        <p:spPr>
          <a:xfrm>
            <a:off x="7338897" y="655206"/>
            <a:ext cx="4711700" cy="1117600"/>
          </a:xfrm>
          <a:prstGeom prst="rect">
            <a:avLst/>
          </a:prstGeom>
        </p:spPr>
      </p:pic>
      <p:pic>
        <p:nvPicPr>
          <p:cNvPr id="3080" name="Picture 8" descr="Contact">
            <a:extLst>
              <a:ext uri="{FF2B5EF4-FFF2-40B4-BE49-F238E27FC236}">
                <a16:creationId xmlns:a16="http://schemas.microsoft.com/office/drawing/2014/main" id="{FFDD4885-379D-C7AB-8E20-9068409C1F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3969" y="2265038"/>
            <a:ext cx="2161305" cy="2483422"/>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EPSRC New Horizons for research">
            <a:extLst>
              <a:ext uri="{FF2B5EF4-FFF2-40B4-BE49-F238E27FC236}">
                <a16:creationId xmlns:a16="http://schemas.microsoft.com/office/drawing/2014/main" id="{03981907-B95D-F2D6-CE12-56DF813121E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4652" b="26946"/>
          <a:stretch/>
        </p:blipFill>
        <p:spPr bwMode="auto">
          <a:xfrm>
            <a:off x="6578640" y="4912695"/>
            <a:ext cx="5298319" cy="1443655"/>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9FFF8E8A-75E6-363E-8215-43D75B21083E}"/>
              </a:ext>
            </a:extLst>
          </p:cNvPr>
          <p:cNvSpPr>
            <a:spLocks noGrp="1"/>
          </p:cNvSpPr>
          <p:nvPr>
            <p:ph type="sldNum" sz="quarter" idx="12"/>
          </p:nvPr>
        </p:nvSpPr>
        <p:spPr/>
        <p:txBody>
          <a:bodyPr/>
          <a:lstStyle/>
          <a:p>
            <a:fld id="{AEF77558-0F6F-234B-A3BC-4A6946752751}" type="slidenum">
              <a:rPr lang="en-GB" smtClean="0"/>
              <a:t>7</a:t>
            </a:fld>
            <a:endParaRPr lang="en-GB"/>
          </a:p>
        </p:txBody>
      </p:sp>
      <p:pic>
        <p:nvPicPr>
          <p:cNvPr id="3074" name="Picture 2" descr="Image preview">
            <a:extLst>
              <a:ext uri="{FF2B5EF4-FFF2-40B4-BE49-F238E27FC236}">
                <a16:creationId xmlns:a16="http://schemas.microsoft.com/office/drawing/2014/main" id="{EF2F0E38-1B44-AE2A-5FD7-9B1FECA715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4708" y="3307457"/>
            <a:ext cx="2953621" cy="321911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222EB560-8C0C-DB9B-862F-D80A11F46F8D}"/>
              </a:ext>
            </a:extLst>
          </p:cNvPr>
          <p:cNvSpPr/>
          <p:nvPr/>
        </p:nvSpPr>
        <p:spPr>
          <a:xfrm>
            <a:off x="0" y="0"/>
            <a:ext cx="12192000" cy="472348"/>
          </a:xfrm>
          <a:prstGeom prst="rect">
            <a:avLst/>
          </a:prstGeom>
          <a:solidFill>
            <a:schemeClr val="tx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51069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CB644-7EE4-FC1C-5E84-874442E6A7BF}"/>
              </a:ext>
            </a:extLst>
          </p:cNvPr>
          <p:cNvSpPr>
            <a:spLocks noGrp="1"/>
          </p:cNvSpPr>
          <p:nvPr>
            <p:ph type="title"/>
          </p:nvPr>
        </p:nvSpPr>
        <p:spPr/>
        <p:txBody>
          <a:bodyPr/>
          <a:lstStyle/>
          <a:p>
            <a:r>
              <a:rPr lang="en-GB" dirty="0"/>
              <a:t>Key Results: Aim 1</a:t>
            </a:r>
          </a:p>
        </p:txBody>
      </p:sp>
      <p:sp>
        <p:nvSpPr>
          <p:cNvPr id="4" name="Rectangle 3">
            <a:extLst>
              <a:ext uri="{FF2B5EF4-FFF2-40B4-BE49-F238E27FC236}">
                <a16:creationId xmlns:a16="http://schemas.microsoft.com/office/drawing/2014/main" id="{EE481124-D944-7BFE-D55A-CE2D4B627E47}"/>
              </a:ext>
            </a:extLst>
          </p:cNvPr>
          <p:cNvSpPr/>
          <p:nvPr/>
        </p:nvSpPr>
        <p:spPr>
          <a:xfrm>
            <a:off x="0" y="0"/>
            <a:ext cx="12192000" cy="571500"/>
          </a:xfrm>
          <a:prstGeom prst="rect">
            <a:avLst/>
          </a:prstGeom>
          <a:solidFill>
            <a:schemeClr val="tx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a:extLst>
              <a:ext uri="{FF2B5EF4-FFF2-40B4-BE49-F238E27FC236}">
                <a16:creationId xmlns:a16="http://schemas.microsoft.com/office/drawing/2014/main" id="{F351A6A0-D39D-E2DA-8D94-914ABC3E20E6}"/>
              </a:ext>
            </a:extLst>
          </p:cNvPr>
          <p:cNvGrpSpPr/>
          <p:nvPr/>
        </p:nvGrpSpPr>
        <p:grpSpPr>
          <a:xfrm>
            <a:off x="217331" y="2664157"/>
            <a:ext cx="7105649" cy="3378122"/>
            <a:chOff x="693287" y="24336439"/>
            <a:chExt cx="11776571" cy="4969668"/>
          </a:xfrm>
        </p:grpSpPr>
        <p:sp>
          <p:nvSpPr>
            <p:cNvPr id="6" name="TextBox 5">
              <a:extLst>
                <a:ext uri="{FF2B5EF4-FFF2-40B4-BE49-F238E27FC236}">
                  <a16:creationId xmlns:a16="http://schemas.microsoft.com/office/drawing/2014/main" id="{9A1B3D6D-2368-7FC6-A2D2-93A4051359E0}"/>
                </a:ext>
              </a:extLst>
            </p:cNvPr>
            <p:cNvSpPr txBox="1"/>
            <p:nvPr/>
          </p:nvSpPr>
          <p:spPr>
            <a:xfrm>
              <a:off x="8283791" y="24336439"/>
              <a:ext cx="4186067" cy="4969664"/>
            </a:xfrm>
            <a:prstGeom prst="roundRect">
              <a:avLst>
                <a:gd name="adj" fmla="val 2282"/>
              </a:avLst>
            </a:prstGeom>
            <a:ln w="38100">
              <a:solidFill>
                <a:schemeClr val="tx2">
                  <a:lumMod val="50000"/>
                  <a:lumOff val="50000"/>
                </a:schemeClr>
              </a:solidFill>
              <a:prstDash val="lgDash"/>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endParaRPr lang="en-GB" sz="1000" dirty="0">
                <a:latin typeface="Verdana" panose="020B0604030504040204" pitchFamily="34" charset="0"/>
                <a:ea typeface="Verdana" panose="020B0604030504040204" pitchFamily="34" charset="0"/>
                <a:cs typeface="Verdana" panose="020B0604030504040204" pitchFamily="34" charset="0"/>
              </a:endParaRPr>
            </a:p>
            <a:p>
              <a:pPr algn="ctr"/>
              <a:r>
                <a:rPr lang="en-GB" dirty="0">
                  <a:latin typeface="Verdana" panose="020B0604030504040204" pitchFamily="34" charset="0"/>
                  <a:ea typeface="Verdana" panose="020B0604030504040204" pitchFamily="34" charset="0"/>
                  <a:cs typeface="Verdana" panose="020B0604030504040204" pitchFamily="34" charset="0"/>
                </a:rPr>
                <a:t>Data driven</a:t>
              </a:r>
              <a:endParaRPr lang="en-GB" sz="1200" dirty="0"/>
            </a:p>
            <a:p>
              <a:pPr algn="ctr"/>
              <a:endParaRPr lang="en-GB" dirty="0">
                <a:latin typeface="Verdana" panose="020B0604030504040204" pitchFamily="34" charset="0"/>
                <a:ea typeface="Verdana" panose="020B0604030504040204" pitchFamily="34" charset="0"/>
                <a:cs typeface="Verdana" panose="020B0604030504040204" pitchFamily="34" charset="0"/>
              </a:endParaRPr>
            </a:p>
            <a:p>
              <a:pPr algn="ctr"/>
              <a:endParaRPr lang="en-GB" sz="2800" dirty="0">
                <a:latin typeface="Verdana" panose="020B0604030504040204" pitchFamily="34" charset="0"/>
                <a:ea typeface="Verdana" panose="020B0604030504040204" pitchFamily="34" charset="0"/>
                <a:cs typeface="Verdana" panose="020B0604030504040204" pitchFamily="34" charset="0"/>
              </a:endParaRPr>
            </a:p>
            <a:p>
              <a:pPr algn="ctr"/>
              <a:endParaRPr lang="en-GB" sz="2800" dirty="0">
                <a:latin typeface="Verdana" panose="020B0604030504040204" pitchFamily="34" charset="0"/>
                <a:ea typeface="Verdana" panose="020B0604030504040204" pitchFamily="34" charset="0"/>
                <a:cs typeface="Verdana" panose="020B0604030504040204" pitchFamily="34" charset="0"/>
              </a:endParaRPr>
            </a:p>
            <a:p>
              <a:pPr algn="ctr"/>
              <a:endParaRPr lang="en-GB" sz="2800" dirty="0">
                <a:latin typeface="Verdana" panose="020B0604030504040204" pitchFamily="34" charset="0"/>
                <a:ea typeface="Verdana" panose="020B0604030504040204" pitchFamily="34" charset="0"/>
                <a:cs typeface="Verdana" panose="020B0604030504040204" pitchFamily="34" charset="0"/>
              </a:endParaRPr>
            </a:p>
            <a:p>
              <a:pPr algn="ctr"/>
              <a:endParaRPr lang="en-GB" sz="2800" dirty="0">
                <a:latin typeface="Verdana" panose="020B0604030504040204" pitchFamily="34" charset="0"/>
                <a:ea typeface="Verdana" panose="020B0604030504040204" pitchFamily="34" charset="0"/>
                <a:cs typeface="Verdana" panose="020B0604030504040204" pitchFamily="34" charset="0"/>
              </a:endParaRPr>
            </a:p>
            <a:p>
              <a:pPr algn="ctr"/>
              <a:endParaRPr lang="en-GB" sz="2800" dirty="0">
                <a:latin typeface="Verdana" panose="020B0604030504040204" pitchFamily="34" charset="0"/>
                <a:ea typeface="Verdana" panose="020B0604030504040204" pitchFamily="34" charset="0"/>
                <a:cs typeface="Verdana" panose="020B0604030504040204" pitchFamily="34" charset="0"/>
              </a:endParaRPr>
            </a:p>
            <a:p>
              <a:pPr algn="ctr"/>
              <a:endParaRPr lang="en-GB" sz="2800" dirty="0">
                <a:latin typeface="Verdana" panose="020B0604030504040204" pitchFamily="34" charset="0"/>
                <a:ea typeface="Verdana" panose="020B0604030504040204" pitchFamily="34" charset="0"/>
                <a:cs typeface="Verdana" panose="020B0604030504040204" pitchFamily="34" charset="0"/>
              </a:endParaRPr>
            </a:p>
            <a:p>
              <a:pPr algn="ctr"/>
              <a:endParaRPr lang="en-GB" sz="2800" dirty="0">
                <a:latin typeface="Verdana" panose="020B0604030504040204" pitchFamily="34" charset="0"/>
                <a:ea typeface="Verdana" panose="020B0604030504040204" pitchFamily="34" charset="0"/>
                <a:cs typeface="Verdana" panose="020B0604030504040204" pitchFamily="34" charset="0"/>
              </a:endParaRPr>
            </a:p>
            <a:p>
              <a:pPr algn="ctr"/>
              <a:endParaRPr lang="en-GB" sz="2400" dirty="0">
                <a:latin typeface="Verdana" panose="020B0604030504040204" pitchFamily="34" charset="0"/>
                <a:ea typeface="Verdana" panose="020B0604030504040204" pitchFamily="34" charset="0"/>
                <a:cs typeface="Verdana" panose="020B0604030504040204" pitchFamily="34" charset="0"/>
              </a:endParaRPr>
            </a:p>
            <a:p>
              <a:pPr algn="ctr"/>
              <a:endParaRPr lang="en-GB" sz="2000" dirty="0">
                <a:latin typeface="Verdana" panose="020B0604030504040204" pitchFamily="34" charset="0"/>
                <a:ea typeface="Verdana" panose="020B0604030504040204" pitchFamily="34" charset="0"/>
                <a:cs typeface="Verdana" panose="020B0604030504040204" pitchFamily="34" charset="0"/>
              </a:endParaRPr>
            </a:p>
          </p:txBody>
        </p:sp>
        <p:sp>
          <p:nvSpPr>
            <p:cNvPr id="7" name="TextBox 6">
              <a:extLst>
                <a:ext uri="{FF2B5EF4-FFF2-40B4-BE49-F238E27FC236}">
                  <a16:creationId xmlns:a16="http://schemas.microsoft.com/office/drawing/2014/main" id="{43A9DD14-E167-247B-4C32-E3E00BC18BD4}"/>
                </a:ext>
              </a:extLst>
            </p:cNvPr>
            <p:cNvSpPr txBox="1"/>
            <p:nvPr/>
          </p:nvSpPr>
          <p:spPr>
            <a:xfrm>
              <a:off x="693287" y="24336444"/>
              <a:ext cx="7590504" cy="4969663"/>
            </a:xfrm>
            <a:prstGeom prst="roundRect">
              <a:avLst>
                <a:gd name="adj" fmla="val 2087"/>
              </a:avLst>
            </a:prstGeom>
            <a:ln w="38100">
              <a:solidFill>
                <a:schemeClr val="tx2">
                  <a:lumMod val="50000"/>
                  <a:lumOff val="50000"/>
                </a:schemeClr>
              </a:solidFill>
              <a:prstDash val="lgDash"/>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endParaRPr lang="en-GB" sz="1000" dirty="0">
                <a:latin typeface="Verdana" panose="020B0604030504040204" pitchFamily="34" charset="0"/>
                <a:ea typeface="Verdana" panose="020B0604030504040204" pitchFamily="34" charset="0"/>
                <a:cs typeface="Verdana" panose="020B0604030504040204" pitchFamily="34" charset="0"/>
              </a:endParaRPr>
            </a:p>
            <a:p>
              <a:pPr algn="ctr"/>
              <a:r>
                <a:rPr lang="en-GB" sz="2400" dirty="0">
                  <a:latin typeface="Verdana" panose="020B0604030504040204" pitchFamily="34" charset="0"/>
                  <a:ea typeface="Verdana" panose="020B0604030504040204" pitchFamily="34" charset="0"/>
                  <a:cs typeface="Verdana" panose="020B0604030504040204" pitchFamily="34" charset="0"/>
                </a:rPr>
                <a:t>Anatomical</a:t>
              </a:r>
              <a:endParaRPr lang="en-GB" sz="1600" dirty="0"/>
            </a:p>
            <a:p>
              <a:pPr algn="ctr"/>
              <a:endParaRPr lang="en-GB" sz="2800" dirty="0">
                <a:latin typeface="Verdana" panose="020B0604030504040204" pitchFamily="34" charset="0"/>
                <a:ea typeface="Verdana" panose="020B0604030504040204" pitchFamily="34" charset="0"/>
                <a:cs typeface="Verdana" panose="020B0604030504040204" pitchFamily="34" charset="0"/>
              </a:endParaRPr>
            </a:p>
            <a:p>
              <a:pPr algn="ctr"/>
              <a:endParaRPr lang="en-GB" sz="2800" dirty="0">
                <a:latin typeface="Verdana" panose="020B0604030504040204" pitchFamily="34" charset="0"/>
                <a:ea typeface="Verdana" panose="020B0604030504040204" pitchFamily="34" charset="0"/>
                <a:cs typeface="Verdana" panose="020B0604030504040204" pitchFamily="34" charset="0"/>
              </a:endParaRPr>
            </a:p>
            <a:p>
              <a:pPr algn="ctr"/>
              <a:endParaRPr lang="en-GB" sz="2800" dirty="0">
                <a:latin typeface="Verdana" panose="020B0604030504040204" pitchFamily="34" charset="0"/>
                <a:ea typeface="Verdana" panose="020B0604030504040204" pitchFamily="34" charset="0"/>
                <a:cs typeface="Verdana" panose="020B0604030504040204" pitchFamily="34" charset="0"/>
              </a:endParaRPr>
            </a:p>
            <a:p>
              <a:pPr algn="ctr"/>
              <a:endParaRPr lang="en-GB" sz="2800" dirty="0">
                <a:latin typeface="Verdana" panose="020B0604030504040204" pitchFamily="34" charset="0"/>
                <a:ea typeface="Verdana" panose="020B0604030504040204" pitchFamily="34" charset="0"/>
                <a:cs typeface="Verdana" panose="020B0604030504040204" pitchFamily="34" charset="0"/>
              </a:endParaRPr>
            </a:p>
            <a:p>
              <a:pPr algn="ctr"/>
              <a:endParaRPr lang="en-GB" sz="2800" dirty="0">
                <a:latin typeface="Verdana" panose="020B0604030504040204" pitchFamily="34" charset="0"/>
                <a:ea typeface="Verdana" panose="020B0604030504040204" pitchFamily="34" charset="0"/>
                <a:cs typeface="Verdana" panose="020B0604030504040204" pitchFamily="34" charset="0"/>
              </a:endParaRPr>
            </a:p>
            <a:p>
              <a:pPr algn="ctr"/>
              <a:endParaRPr lang="en-GB" sz="2800" dirty="0">
                <a:latin typeface="Verdana" panose="020B0604030504040204" pitchFamily="34" charset="0"/>
                <a:ea typeface="Verdana" panose="020B0604030504040204" pitchFamily="34" charset="0"/>
                <a:cs typeface="Verdana" panose="020B0604030504040204" pitchFamily="34" charset="0"/>
              </a:endParaRPr>
            </a:p>
            <a:p>
              <a:pPr algn="ctr"/>
              <a:endParaRPr lang="en-GB" sz="2800" dirty="0">
                <a:latin typeface="Verdana" panose="020B0604030504040204" pitchFamily="34" charset="0"/>
                <a:ea typeface="Verdana" panose="020B0604030504040204" pitchFamily="34" charset="0"/>
                <a:cs typeface="Verdana" panose="020B0604030504040204" pitchFamily="34" charset="0"/>
              </a:endParaRPr>
            </a:p>
            <a:p>
              <a:pPr algn="ctr"/>
              <a:endParaRPr lang="en-GB" sz="2800" dirty="0">
                <a:latin typeface="Verdana" panose="020B0604030504040204" pitchFamily="34" charset="0"/>
                <a:ea typeface="Verdana" panose="020B0604030504040204" pitchFamily="34" charset="0"/>
                <a:cs typeface="Verdana" panose="020B0604030504040204" pitchFamily="34" charset="0"/>
              </a:endParaRPr>
            </a:p>
            <a:p>
              <a:pPr algn="ctr"/>
              <a:endParaRPr lang="en-GB" sz="2800" dirty="0">
                <a:latin typeface="Verdana" panose="020B0604030504040204" pitchFamily="34" charset="0"/>
                <a:ea typeface="Verdana" panose="020B0604030504040204" pitchFamily="34" charset="0"/>
                <a:cs typeface="Verdana" panose="020B0604030504040204" pitchFamily="34" charset="0"/>
              </a:endParaRPr>
            </a:p>
          </p:txBody>
        </p:sp>
        <p:pic>
          <p:nvPicPr>
            <p:cNvPr id="8" name="Picture 7" descr="A collage of images of a brain&#10;&#10;Description automatically generated">
              <a:extLst>
                <a:ext uri="{FF2B5EF4-FFF2-40B4-BE49-F238E27FC236}">
                  <a16:creationId xmlns:a16="http://schemas.microsoft.com/office/drawing/2014/main" id="{4996EDA2-46EA-5F0B-3C58-29B353356221}"/>
                </a:ext>
              </a:extLst>
            </p:cNvPr>
            <p:cNvPicPr>
              <a:picLocks noChangeAspect="1"/>
            </p:cNvPicPr>
            <p:nvPr/>
          </p:nvPicPr>
          <p:blipFill rotWithShape="1">
            <a:blip r:embed="rId3"/>
            <a:srcRect l="5486" t="4722" r="4653" b="4167"/>
            <a:stretch/>
          </p:blipFill>
          <p:spPr>
            <a:xfrm>
              <a:off x="4548146" y="25118505"/>
              <a:ext cx="3399475" cy="3391075"/>
            </a:xfrm>
            <a:prstGeom prst="rect">
              <a:avLst/>
            </a:prstGeom>
          </p:spPr>
        </p:pic>
        <p:pic>
          <p:nvPicPr>
            <p:cNvPr id="9" name="Picture 2">
              <a:extLst>
                <a:ext uri="{FF2B5EF4-FFF2-40B4-BE49-F238E27FC236}">
                  <a16:creationId xmlns:a16="http://schemas.microsoft.com/office/drawing/2014/main" id="{806C2686-CC58-036B-62AF-25F07D0960E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0489"/>
            <a:stretch/>
          </p:blipFill>
          <p:spPr bwMode="auto">
            <a:xfrm>
              <a:off x="8381287" y="25270389"/>
              <a:ext cx="4004599" cy="2875119"/>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A6891F81-632B-4C3D-E935-DC4C47EED177}"/>
                </a:ext>
              </a:extLst>
            </p:cNvPr>
            <p:cNvGrpSpPr/>
            <p:nvPr/>
          </p:nvGrpSpPr>
          <p:grpSpPr>
            <a:xfrm>
              <a:off x="962459" y="25196642"/>
              <a:ext cx="3316515" cy="2948866"/>
              <a:chOff x="426595" y="2376507"/>
              <a:chExt cx="3316515" cy="2948866"/>
            </a:xfrm>
          </p:grpSpPr>
          <p:pic>
            <p:nvPicPr>
              <p:cNvPr id="14" name="Picture 13" descr="A red and blue smoke&#10;&#10;Description automatically generated">
                <a:extLst>
                  <a:ext uri="{FF2B5EF4-FFF2-40B4-BE49-F238E27FC236}">
                    <a16:creationId xmlns:a16="http://schemas.microsoft.com/office/drawing/2014/main" id="{9469A19F-69B8-0061-8FB2-2EEDAA678880}"/>
                  </a:ext>
                </a:extLst>
              </p:cNvPr>
              <p:cNvPicPr>
                <a:picLocks noChangeAspect="1"/>
              </p:cNvPicPr>
              <p:nvPr/>
            </p:nvPicPr>
            <p:blipFill>
              <a:blip r:embed="rId5"/>
              <a:stretch>
                <a:fillRect/>
              </a:stretch>
            </p:blipFill>
            <p:spPr>
              <a:xfrm>
                <a:off x="426595" y="2376507"/>
                <a:ext cx="3316515" cy="1234481"/>
              </a:xfrm>
              <a:prstGeom prst="rect">
                <a:avLst/>
              </a:prstGeom>
            </p:spPr>
          </p:pic>
          <p:grpSp>
            <p:nvGrpSpPr>
              <p:cNvPr id="15" name="Group 14">
                <a:extLst>
                  <a:ext uri="{FF2B5EF4-FFF2-40B4-BE49-F238E27FC236}">
                    <a16:creationId xmlns:a16="http://schemas.microsoft.com/office/drawing/2014/main" id="{EB81A6C1-90C3-0C09-4FC7-0196F50D0B38}"/>
                  </a:ext>
                </a:extLst>
              </p:cNvPr>
              <p:cNvGrpSpPr/>
              <p:nvPr/>
            </p:nvGrpSpPr>
            <p:grpSpPr>
              <a:xfrm>
                <a:off x="1082094" y="2856601"/>
                <a:ext cx="2212648" cy="2468772"/>
                <a:chOff x="1082094" y="2648857"/>
                <a:chExt cx="2212648" cy="2468772"/>
              </a:xfrm>
            </p:grpSpPr>
            <p:pic>
              <p:nvPicPr>
                <p:cNvPr id="16" name="Picture 15" descr="A colorful image of a cloud&#10;&#10;Description automatically generated with medium confidence">
                  <a:extLst>
                    <a:ext uri="{FF2B5EF4-FFF2-40B4-BE49-F238E27FC236}">
                      <a16:creationId xmlns:a16="http://schemas.microsoft.com/office/drawing/2014/main" id="{48820DB8-6B58-3361-5EF1-49D0EFDFF9AE}"/>
                    </a:ext>
                  </a:extLst>
                </p:cNvPr>
                <p:cNvPicPr>
                  <a:picLocks noChangeAspect="1"/>
                </p:cNvPicPr>
                <p:nvPr/>
              </p:nvPicPr>
              <p:blipFill>
                <a:blip r:embed="rId6"/>
                <a:stretch>
                  <a:fillRect/>
                </a:stretch>
              </p:blipFill>
              <p:spPr>
                <a:xfrm>
                  <a:off x="1082094" y="4007423"/>
                  <a:ext cx="2212648" cy="1110206"/>
                </a:xfrm>
                <a:prstGeom prst="rect">
                  <a:avLst/>
                </a:prstGeom>
              </p:spPr>
            </p:pic>
            <p:sp>
              <p:nvSpPr>
                <p:cNvPr id="17" name="Frame 16">
                  <a:extLst>
                    <a:ext uri="{FF2B5EF4-FFF2-40B4-BE49-F238E27FC236}">
                      <a16:creationId xmlns:a16="http://schemas.microsoft.com/office/drawing/2014/main" id="{10B4E780-25E7-87E4-A347-A758721C414F}"/>
                    </a:ext>
                  </a:extLst>
                </p:cNvPr>
                <p:cNvSpPr/>
                <p:nvPr/>
              </p:nvSpPr>
              <p:spPr>
                <a:xfrm>
                  <a:off x="2242457" y="2648857"/>
                  <a:ext cx="863600" cy="544286"/>
                </a:xfrm>
                <a:prstGeom prst="frame">
                  <a:avLst>
                    <a:gd name="adj1" fmla="val 7167"/>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18" name="Straight Connector 17">
                  <a:extLst>
                    <a:ext uri="{FF2B5EF4-FFF2-40B4-BE49-F238E27FC236}">
                      <a16:creationId xmlns:a16="http://schemas.microsoft.com/office/drawing/2014/main" id="{0C3F21E4-396B-DB8C-FAD0-C9F95673AF1D}"/>
                    </a:ext>
                  </a:extLst>
                </p:cNvPr>
                <p:cNvCxnSpPr>
                  <a:cxnSpLocks/>
                </p:cNvCxnSpPr>
                <p:nvPr/>
              </p:nvCxnSpPr>
              <p:spPr>
                <a:xfrm flipH="1">
                  <a:off x="1082094" y="3193143"/>
                  <a:ext cx="1160363" cy="805298"/>
                </a:xfrm>
                <a:prstGeom prst="line">
                  <a:avLst/>
                </a:prstGeom>
                <a:ln>
                  <a:solidFill>
                    <a:schemeClr val="accent5">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A33EF749-F12A-4253-B790-DFD520723754}"/>
                    </a:ext>
                  </a:extLst>
                </p:cNvPr>
                <p:cNvCxnSpPr>
                  <a:cxnSpLocks/>
                </p:cNvCxnSpPr>
                <p:nvPr/>
              </p:nvCxnSpPr>
              <p:spPr>
                <a:xfrm>
                  <a:off x="3089983" y="3177161"/>
                  <a:ext cx="200741" cy="830262"/>
                </a:xfrm>
                <a:prstGeom prst="line">
                  <a:avLst/>
                </a:prstGeom>
                <a:ln>
                  <a:solidFill>
                    <a:schemeClr val="accent5">
                      <a:lumMod val="60000"/>
                      <a:lumOff val="40000"/>
                    </a:schemeClr>
                  </a:solidFill>
                </a:ln>
              </p:spPr>
              <p:style>
                <a:lnRef idx="2">
                  <a:schemeClr val="accent1"/>
                </a:lnRef>
                <a:fillRef idx="0">
                  <a:schemeClr val="accent1"/>
                </a:fillRef>
                <a:effectRef idx="1">
                  <a:schemeClr val="accent1"/>
                </a:effectRef>
                <a:fontRef idx="minor">
                  <a:schemeClr val="tx1"/>
                </a:fontRef>
              </p:style>
            </p:cxnSp>
          </p:grpSp>
        </p:grpSp>
        <p:sp>
          <p:nvSpPr>
            <p:cNvPr id="11" name="Content Placeholder 2">
              <a:extLst>
                <a:ext uri="{FF2B5EF4-FFF2-40B4-BE49-F238E27FC236}">
                  <a16:creationId xmlns:a16="http://schemas.microsoft.com/office/drawing/2014/main" id="{3185C4CB-9A75-48CC-A53D-D9FAECE5DA61}"/>
                </a:ext>
              </a:extLst>
            </p:cNvPr>
            <p:cNvSpPr txBox="1">
              <a:spLocks/>
            </p:cNvSpPr>
            <p:nvPr/>
          </p:nvSpPr>
          <p:spPr>
            <a:xfrm>
              <a:off x="1235383" y="28675598"/>
              <a:ext cx="2770666" cy="495300"/>
            </a:xfrm>
            <a:prstGeom prst="rect">
              <a:avLst/>
            </a:prstGeom>
          </p:spPr>
          <p:txBody>
            <a:bodyPr vert="horz" lIns="91440" tIns="45720" rIns="91440" bIns="45720" rtlCol="0">
              <a:noAutofit/>
            </a:bodyPr>
            <a:lstStyle>
              <a:lvl1pPr marL="0" indent="0" algn="ctr" defTabSz="4036710" rtl="0" eaLnBrk="1" latinLnBrk="0" hangingPunct="1">
                <a:lnSpc>
                  <a:spcPct val="90000"/>
                </a:lnSpc>
                <a:spcBef>
                  <a:spcPts val="4415"/>
                </a:spcBef>
                <a:buFont typeface="Arial" panose="020B0604020202020204" pitchFamily="34" charset="0"/>
                <a:buNone/>
                <a:defRPr sz="10595" kern="1200">
                  <a:solidFill>
                    <a:schemeClr val="tx1"/>
                  </a:solidFill>
                  <a:latin typeface="+mn-lt"/>
                  <a:ea typeface="+mn-ea"/>
                  <a:cs typeface="+mn-cs"/>
                </a:defRPr>
              </a:lvl1pPr>
              <a:lvl2pPr marL="2018355" indent="0" algn="ctr" defTabSz="4036710" rtl="0" eaLnBrk="1" latinLnBrk="0" hangingPunct="1">
                <a:lnSpc>
                  <a:spcPct val="90000"/>
                </a:lnSpc>
                <a:spcBef>
                  <a:spcPts val="2207"/>
                </a:spcBef>
                <a:buFont typeface="Arial" panose="020B0604020202020204" pitchFamily="34" charset="0"/>
                <a:buNone/>
                <a:defRPr sz="8829" kern="1200">
                  <a:solidFill>
                    <a:schemeClr val="tx1"/>
                  </a:solidFill>
                  <a:latin typeface="+mn-lt"/>
                  <a:ea typeface="+mn-ea"/>
                  <a:cs typeface="+mn-cs"/>
                </a:defRPr>
              </a:lvl2pPr>
              <a:lvl3pPr marL="4036710" indent="0" algn="ctr" defTabSz="4036710" rtl="0" eaLnBrk="1" latinLnBrk="0" hangingPunct="1">
                <a:lnSpc>
                  <a:spcPct val="90000"/>
                </a:lnSpc>
                <a:spcBef>
                  <a:spcPts val="2207"/>
                </a:spcBef>
                <a:buFont typeface="Arial" panose="020B0604020202020204" pitchFamily="34" charset="0"/>
                <a:buNone/>
                <a:defRPr sz="7946" kern="1200">
                  <a:solidFill>
                    <a:schemeClr val="tx1"/>
                  </a:solidFill>
                  <a:latin typeface="+mn-lt"/>
                  <a:ea typeface="+mn-ea"/>
                  <a:cs typeface="+mn-cs"/>
                </a:defRPr>
              </a:lvl3pPr>
              <a:lvl4pPr marL="6055065" indent="0" algn="ctr" defTabSz="4036710" rtl="0" eaLnBrk="1" latinLnBrk="0" hangingPunct="1">
                <a:lnSpc>
                  <a:spcPct val="90000"/>
                </a:lnSpc>
                <a:spcBef>
                  <a:spcPts val="2207"/>
                </a:spcBef>
                <a:buFont typeface="Arial" panose="020B0604020202020204" pitchFamily="34" charset="0"/>
                <a:buNone/>
                <a:defRPr sz="7063" kern="1200">
                  <a:solidFill>
                    <a:schemeClr val="tx1"/>
                  </a:solidFill>
                  <a:latin typeface="+mn-lt"/>
                  <a:ea typeface="+mn-ea"/>
                  <a:cs typeface="+mn-cs"/>
                </a:defRPr>
              </a:lvl4pPr>
              <a:lvl5pPr marL="8073420" indent="0" algn="ctr" defTabSz="4036710" rtl="0" eaLnBrk="1" latinLnBrk="0" hangingPunct="1">
                <a:lnSpc>
                  <a:spcPct val="90000"/>
                </a:lnSpc>
                <a:spcBef>
                  <a:spcPts val="2207"/>
                </a:spcBef>
                <a:buFont typeface="Arial" panose="020B0604020202020204" pitchFamily="34" charset="0"/>
                <a:buNone/>
                <a:defRPr sz="7063" kern="1200">
                  <a:solidFill>
                    <a:schemeClr val="tx1"/>
                  </a:solidFill>
                  <a:latin typeface="+mn-lt"/>
                  <a:ea typeface="+mn-ea"/>
                  <a:cs typeface="+mn-cs"/>
                </a:defRPr>
              </a:lvl5pPr>
              <a:lvl6pPr marL="10091776" indent="0" algn="ctr" defTabSz="4036710" rtl="0" eaLnBrk="1" latinLnBrk="0" hangingPunct="1">
                <a:lnSpc>
                  <a:spcPct val="90000"/>
                </a:lnSpc>
                <a:spcBef>
                  <a:spcPts val="2207"/>
                </a:spcBef>
                <a:buFont typeface="Arial" panose="020B0604020202020204" pitchFamily="34" charset="0"/>
                <a:buNone/>
                <a:defRPr sz="7063" kern="1200">
                  <a:solidFill>
                    <a:schemeClr val="tx1"/>
                  </a:solidFill>
                  <a:latin typeface="+mn-lt"/>
                  <a:ea typeface="+mn-ea"/>
                  <a:cs typeface="+mn-cs"/>
                </a:defRPr>
              </a:lvl6pPr>
              <a:lvl7pPr marL="12110131" indent="0" algn="ctr" defTabSz="4036710" rtl="0" eaLnBrk="1" latinLnBrk="0" hangingPunct="1">
                <a:lnSpc>
                  <a:spcPct val="90000"/>
                </a:lnSpc>
                <a:spcBef>
                  <a:spcPts val="2207"/>
                </a:spcBef>
                <a:buFont typeface="Arial" panose="020B0604020202020204" pitchFamily="34" charset="0"/>
                <a:buNone/>
                <a:defRPr sz="7063" kern="1200">
                  <a:solidFill>
                    <a:schemeClr val="tx1"/>
                  </a:solidFill>
                  <a:latin typeface="+mn-lt"/>
                  <a:ea typeface="+mn-ea"/>
                  <a:cs typeface="+mn-cs"/>
                </a:defRPr>
              </a:lvl7pPr>
              <a:lvl8pPr marL="14128486" indent="0" algn="ctr" defTabSz="4036710" rtl="0" eaLnBrk="1" latinLnBrk="0" hangingPunct="1">
                <a:lnSpc>
                  <a:spcPct val="90000"/>
                </a:lnSpc>
                <a:spcBef>
                  <a:spcPts val="2207"/>
                </a:spcBef>
                <a:buFont typeface="Arial" panose="020B0604020202020204" pitchFamily="34" charset="0"/>
                <a:buNone/>
                <a:defRPr sz="7063" kern="1200">
                  <a:solidFill>
                    <a:schemeClr val="tx1"/>
                  </a:solidFill>
                  <a:latin typeface="+mn-lt"/>
                  <a:ea typeface="+mn-ea"/>
                  <a:cs typeface="+mn-cs"/>
                </a:defRPr>
              </a:lvl8pPr>
              <a:lvl9pPr marL="16146841" indent="0" algn="ctr" defTabSz="4036710" rtl="0" eaLnBrk="1" latinLnBrk="0" hangingPunct="1">
                <a:lnSpc>
                  <a:spcPct val="90000"/>
                </a:lnSpc>
                <a:spcBef>
                  <a:spcPts val="2207"/>
                </a:spcBef>
                <a:buFont typeface="Arial" panose="020B0604020202020204" pitchFamily="34" charset="0"/>
                <a:buNone/>
                <a:defRPr sz="7063" kern="1200">
                  <a:solidFill>
                    <a:schemeClr val="tx1"/>
                  </a:solidFill>
                  <a:latin typeface="+mn-lt"/>
                  <a:ea typeface="+mn-ea"/>
                  <a:cs typeface="+mn-cs"/>
                </a:defRPr>
              </a:lvl9pPr>
            </a:lstStyle>
            <a:p>
              <a:r>
                <a:rPr lang="en-GB" sz="1400" dirty="0">
                  <a:latin typeface="Verdana" panose="020B0604030504040204" pitchFamily="34" charset="0"/>
                  <a:ea typeface="Verdana" panose="020B0604030504040204" pitchFamily="34" charset="0"/>
                  <a:cs typeface="Verdana" panose="020B0604030504040204" pitchFamily="34" charset="0"/>
                </a:rPr>
                <a:t>Vena cava VOI</a:t>
              </a:r>
            </a:p>
          </p:txBody>
        </p:sp>
        <p:sp>
          <p:nvSpPr>
            <p:cNvPr id="12" name="Content Placeholder 2">
              <a:extLst>
                <a:ext uri="{FF2B5EF4-FFF2-40B4-BE49-F238E27FC236}">
                  <a16:creationId xmlns:a16="http://schemas.microsoft.com/office/drawing/2014/main" id="{ABBC5067-0706-D12B-01B4-6C296EC1FA37}"/>
                </a:ext>
              </a:extLst>
            </p:cNvPr>
            <p:cNvSpPr txBox="1">
              <a:spLocks/>
            </p:cNvSpPr>
            <p:nvPr/>
          </p:nvSpPr>
          <p:spPr>
            <a:xfrm>
              <a:off x="4701105" y="28652962"/>
              <a:ext cx="3093556" cy="4953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400" dirty="0">
                  <a:latin typeface="Verdana" panose="020B0604030504040204" pitchFamily="34" charset="0"/>
                  <a:ea typeface="Verdana" panose="020B0604030504040204" pitchFamily="34" charset="0"/>
                  <a:cs typeface="Verdana" panose="020B0604030504040204" pitchFamily="34" charset="0"/>
                </a:rPr>
                <a:t>Left Ventricle VOI</a:t>
              </a:r>
            </a:p>
          </p:txBody>
        </p:sp>
        <p:sp>
          <p:nvSpPr>
            <p:cNvPr id="13" name="Content Placeholder 2">
              <a:extLst>
                <a:ext uri="{FF2B5EF4-FFF2-40B4-BE49-F238E27FC236}">
                  <a16:creationId xmlns:a16="http://schemas.microsoft.com/office/drawing/2014/main" id="{50604056-9412-27F5-3698-F82895049B6D}"/>
                </a:ext>
              </a:extLst>
            </p:cNvPr>
            <p:cNvSpPr txBox="1">
              <a:spLocks/>
            </p:cNvSpPr>
            <p:nvPr/>
          </p:nvSpPr>
          <p:spPr>
            <a:xfrm>
              <a:off x="8520107" y="28668366"/>
              <a:ext cx="3552298" cy="5553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400" dirty="0">
                  <a:latin typeface="Verdana" panose="020B0604030504040204" pitchFamily="34" charset="0"/>
                  <a:ea typeface="Verdana" panose="020B0604030504040204" pitchFamily="34" charset="0"/>
                  <a:cs typeface="Verdana" panose="020B0604030504040204" pitchFamily="34" charset="0"/>
                </a:rPr>
                <a:t>Factor Analysis (FA)</a:t>
              </a:r>
            </a:p>
          </p:txBody>
        </p:sp>
      </p:grpSp>
      <mc:AlternateContent xmlns:mc="http://schemas.openxmlformats.org/markup-compatibility/2006">
        <mc:Choice xmlns:a14="http://schemas.microsoft.com/office/drawing/2010/main" Requires="a14">
          <p:sp>
            <p:nvSpPr>
              <p:cNvPr id="20" name="Content Placeholder 2">
                <a:extLst>
                  <a:ext uri="{FF2B5EF4-FFF2-40B4-BE49-F238E27FC236}">
                    <a16:creationId xmlns:a16="http://schemas.microsoft.com/office/drawing/2014/main" id="{D8E0D041-5E8A-ADAB-BD7D-48BF2D4B373E}"/>
                  </a:ext>
                </a:extLst>
              </p:cNvPr>
              <p:cNvSpPr txBox="1">
                <a:spLocks/>
              </p:cNvSpPr>
              <p:nvPr/>
            </p:nvSpPr>
            <p:spPr>
              <a:xfrm>
                <a:off x="515841" y="1672393"/>
                <a:ext cx="11357288" cy="662870"/>
              </a:xfrm>
              <a:prstGeom prst="rect">
                <a:avLst/>
              </a:prstGeom>
            </p:spPr>
            <p:txBody>
              <a:bodyPr vert="horz" lIns="91440" tIns="45720" rIns="91440" bIns="45720" rtlCol="0">
                <a:normAutofit/>
              </a:bodyPr>
              <a:lstStyle>
                <a:lvl1pPr marL="0" indent="0" algn="ctr" defTabSz="4036710" rtl="0" eaLnBrk="1" latinLnBrk="0" hangingPunct="1">
                  <a:lnSpc>
                    <a:spcPct val="90000"/>
                  </a:lnSpc>
                  <a:spcBef>
                    <a:spcPts val="4415"/>
                  </a:spcBef>
                  <a:buFont typeface="Arial" panose="020B0604020202020204" pitchFamily="34" charset="0"/>
                  <a:buNone/>
                  <a:defRPr sz="10595" kern="1200">
                    <a:solidFill>
                      <a:schemeClr val="tx1"/>
                    </a:solidFill>
                    <a:latin typeface="+mn-lt"/>
                    <a:ea typeface="+mn-ea"/>
                    <a:cs typeface="+mn-cs"/>
                  </a:defRPr>
                </a:lvl1pPr>
                <a:lvl2pPr marL="2018355" indent="0" algn="ctr" defTabSz="4036710" rtl="0" eaLnBrk="1" latinLnBrk="0" hangingPunct="1">
                  <a:lnSpc>
                    <a:spcPct val="90000"/>
                  </a:lnSpc>
                  <a:spcBef>
                    <a:spcPts val="2207"/>
                  </a:spcBef>
                  <a:buFont typeface="Arial" panose="020B0604020202020204" pitchFamily="34" charset="0"/>
                  <a:buNone/>
                  <a:defRPr sz="8829" kern="1200">
                    <a:solidFill>
                      <a:schemeClr val="tx1"/>
                    </a:solidFill>
                    <a:latin typeface="+mn-lt"/>
                    <a:ea typeface="+mn-ea"/>
                    <a:cs typeface="+mn-cs"/>
                  </a:defRPr>
                </a:lvl2pPr>
                <a:lvl3pPr marL="4036710" indent="0" algn="ctr" defTabSz="4036710" rtl="0" eaLnBrk="1" latinLnBrk="0" hangingPunct="1">
                  <a:lnSpc>
                    <a:spcPct val="90000"/>
                  </a:lnSpc>
                  <a:spcBef>
                    <a:spcPts val="2207"/>
                  </a:spcBef>
                  <a:buFont typeface="Arial" panose="020B0604020202020204" pitchFamily="34" charset="0"/>
                  <a:buNone/>
                  <a:defRPr sz="7946" kern="1200">
                    <a:solidFill>
                      <a:schemeClr val="tx1"/>
                    </a:solidFill>
                    <a:latin typeface="+mn-lt"/>
                    <a:ea typeface="+mn-ea"/>
                    <a:cs typeface="+mn-cs"/>
                  </a:defRPr>
                </a:lvl3pPr>
                <a:lvl4pPr marL="6055065" indent="0" algn="ctr" defTabSz="4036710" rtl="0" eaLnBrk="1" latinLnBrk="0" hangingPunct="1">
                  <a:lnSpc>
                    <a:spcPct val="90000"/>
                  </a:lnSpc>
                  <a:spcBef>
                    <a:spcPts val="2207"/>
                  </a:spcBef>
                  <a:buFont typeface="Arial" panose="020B0604020202020204" pitchFamily="34" charset="0"/>
                  <a:buNone/>
                  <a:defRPr sz="7063" kern="1200">
                    <a:solidFill>
                      <a:schemeClr val="tx1"/>
                    </a:solidFill>
                    <a:latin typeface="+mn-lt"/>
                    <a:ea typeface="+mn-ea"/>
                    <a:cs typeface="+mn-cs"/>
                  </a:defRPr>
                </a:lvl4pPr>
                <a:lvl5pPr marL="8073420" indent="0" algn="ctr" defTabSz="4036710" rtl="0" eaLnBrk="1" latinLnBrk="0" hangingPunct="1">
                  <a:lnSpc>
                    <a:spcPct val="90000"/>
                  </a:lnSpc>
                  <a:spcBef>
                    <a:spcPts val="2207"/>
                  </a:spcBef>
                  <a:buFont typeface="Arial" panose="020B0604020202020204" pitchFamily="34" charset="0"/>
                  <a:buNone/>
                  <a:defRPr sz="7063" kern="1200">
                    <a:solidFill>
                      <a:schemeClr val="tx1"/>
                    </a:solidFill>
                    <a:latin typeface="+mn-lt"/>
                    <a:ea typeface="+mn-ea"/>
                    <a:cs typeface="+mn-cs"/>
                  </a:defRPr>
                </a:lvl5pPr>
                <a:lvl6pPr marL="10091776" indent="0" algn="ctr" defTabSz="4036710" rtl="0" eaLnBrk="1" latinLnBrk="0" hangingPunct="1">
                  <a:lnSpc>
                    <a:spcPct val="90000"/>
                  </a:lnSpc>
                  <a:spcBef>
                    <a:spcPts val="2207"/>
                  </a:spcBef>
                  <a:buFont typeface="Arial" panose="020B0604020202020204" pitchFamily="34" charset="0"/>
                  <a:buNone/>
                  <a:defRPr sz="7063" kern="1200">
                    <a:solidFill>
                      <a:schemeClr val="tx1"/>
                    </a:solidFill>
                    <a:latin typeface="+mn-lt"/>
                    <a:ea typeface="+mn-ea"/>
                    <a:cs typeface="+mn-cs"/>
                  </a:defRPr>
                </a:lvl6pPr>
                <a:lvl7pPr marL="12110131" indent="0" algn="ctr" defTabSz="4036710" rtl="0" eaLnBrk="1" latinLnBrk="0" hangingPunct="1">
                  <a:lnSpc>
                    <a:spcPct val="90000"/>
                  </a:lnSpc>
                  <a:spcBef>
                    <a:spcPts val="2207"/>
                  </a:spcBef>
                  <a:buFont typeface="Arial" panose="020B0604020202020204" pitchFamily="34" charset="0"/>
                  <a:buNone/>
                  <a:defRPr sz="7063" kern="1200">
                    <a:solidFill>
                      <a:schemeClr val="tx1"/>
                    </a:solidFill>
                    <a:latin typeface="+mn-lt"/>
                    <a:ea typeface="+mn-ea"/>
                    <a:cs typeface="+mn-cs"/>
                  </a:defRPr>
                </a:lvl7pPr>
                <a:lvl8pPr marL="14128486" indent="0" algn="ctr" defTabSz="4036710" rtl="0" eaLnBrk="1" latinLnBrk="0" hangingPunct="1">
                  <a:lnSpc>
                    <a:spcPct val="90000"/>
                  </a:lnSpc>
                  <a:spcBef>
                    <a:spcPts val="2207"/>
                  </a:spcBef>
                  <a:buFont typeface="Arial" panose="020B0604020202020204" pitchFamily="34" charset="0"/>
                  <a:buNone/>
                  <a:defRPr sz="7063" kern="1200">
                    <a:solidFill>
                      <a:schemeClr val="tx1"/>
                    </a:solidFill>
                    <a:latin typeface="+mn-lt"/>
                    <a:ea typeface="+mn-ea"/>
                    <a:cs typeface="+mn-cs"/>
                  </a:defRPr>
                </a:lvl8pPr>
                <a:lvl9pPr marL="16146841" indent="0" algn="ctr" defTabSz="4036710" rtl="0" eaLnBrk="1" latinLnBrk="0" hangingPunct="1">
                  <a:lnSpc>
                    <a:spcPct val="90000"/>
                  </a:lnSpc>
                  <a:spcBef>
                    <a:spcPts val="2207"/>
                  </a:spcBef>
                  <a:buFont typeface="Arial" panose="020B0604020202020204" pitchFamily="34" charset="0"/>
                  <a:buNone/>
                  <a:defRPr sz="7063" kern="1200">
                    <a:solidFill>
                      <a:schemeClr val="tx1"/>
                    </a:solidFill>
                    <a:latin typeface="+mn-lt"/>
                    <a:ea typeface="+mn-ea"/>
                    <a:cs typeface="+mn-cs"/>
                  </a:defRPr>
                </a:lvl9pPr>
              </a:lstStyle>
              <a:p>
                <a:pPr>
                  <a:lnSpc>
                    <a:spcPct val="120000"/>
                  </a:lnSpc>
                  <a:spcBef>
                    <a:spcPts val="0"/>
                  </a:spcBef>
                </a:pPr>
                <a:r>
                  <a:rPr lang="en-GB" sz="1800" dirty="0">
                    <a:solidFill>
                      <a:srgbClr val="FF0000"/>
                    </a:solidFill>
                    <a:latin typeface="Verdana" panose="020B0604030504040204" pitchFamily="34" charset="0"/>
                    <a:ea typeface="Verdana" panose="020B0604030504040204" pitchFamily="34" charset="0"/>
                    <a:cs typeface="Verdana" panose="020B0604030504040204" pitchFamily="34" charset="0"/>
                  </a:rPr>
                  <a:t>Rate constants: </a:t>
                </a:r>
                <a:r>
                  <a:rPr lang="en-GB" sz="1800" dirty="0">
                    <a:latin typeface="Verdana" panose="020B0604030504040204" pitchFamily="34" charset="0"/>
                    <a:ea typeface="Verdana" panose="020B0604030504040204" pitchFamily="34" charset="0"/>
                    <a:cs typeface="Verdana" panose="020B0604030504040204" pitchFamily="34" charset="0"/>
                  </a:rPr>
                  <a:t>K</a:t>
                </a:r>
                <a:r>
                  <a:rPr lang="en-GB" sz="1800" baseline="-25000" dirty="0">
                    <a:latin typeface="Verdana" panose="020B0604030504040204" pitchFamily="34" charset="0"/>
                    <a:ea typeface="Verdana" panose="020B0604030504040204" pitchFamily="34" charset="0"/>
                    <a:cs typeface="Verdana" panose="020B0604030504040204" pitchFamily="34" charset="0"/>
                  </a:rPr>
                  <a:t>1</a:t>
                </a:r>
                <a:r>
                  <a:rPr lang="en-GB" sz="1800" dirty="0">
                    <a:latin typeface="Verdana" panose="020B0604030504040204" pitchFamily="34" charset="0"/>
                    <a:ea typeface="Verdana" panose="020B0604030504040204" pitchFamily="34" charset="0"/>
                    <a:cs typeface="Verdana" panose="020B0604030504040204" pitchFamily="34" charset="0"/>
                  </a:rPr>
                  <a:t>, k</a:t>
                </a:r>
                <a:r>
                  <a:rPr lang="en-GB" sz="1800" baseline="-25000" dirty="0">
                    <a:latin typeface="Verdana" panose="020B0604030504040204" pitchFamily="34" charset="0"/>
                    <a:ea typeface="Verdana" panose="020B0604030504040204" pitchFamily="34" charset="0"/>
                    <a:cs typeface="Verdana" panose="020B0604030504040204" pitchFamily="34" charset="0"/>
                  </a:rPr>
                  <a:t>2</a:t>
                </a:r>
                <a:r>
                  <a:rPr lang="en-GB" sz="1800" dirty="0">
                    <a:latin typeface="Verdana" panose="020B0604030504040204" pitchFamily="34" charset="0"/>
                    <a:ea typeface="Verdana" panose="020B0604030504040204" pitchFamily="34" charset="0"/>
                    <a:cs typeface="Verdana" panose="020B0604030504040204" pitchFamily="34" charset="0"/>
                  </a:rPr>
                  <a:t>, k</a:t>
                </a:r>
                <a:r>
                  <a:rPr lang="en-GB" sz="1800" baseline="-25000" dirty="0">
                    <a:latin typeface="Verdana" panose="020B0604030504040204" pitchFamily="34" charset="0"/>
                    <a:ea typeface="Verdana" panose="020B0604030504040204" pitchFamily="34" charset="0"/>
                    <a:cs typeface="Verdana" panose="020B0604030504040204" pitchFamily="34" charset="0"/>
                  </a:rPr>
                  <a:t>3</a:t>
                </a:r>
                <a:r>
                  <a:rPr lang="en-GB" sz="1800" dirty="0">
                    <a:latin typeface="Verdana" panose="020B0604030504040204" pitchFamily="34" charset="0"/>
                    <a:ea typeface="Verdana" panose="020B0604030504040204" pitchFamily="34" charset="0"/>
                    <a:cs typeface="Verdana" panose="020B0604030504040204" pitchFamily="34" charset="0"/>
                  </a:rPr>
                  <a:t>, k</a:t>
                </a:r>
                <a:r>
                  <a:rPr lang="en-GB" sz="1800" baseline="-25000" dirty="0">
                    <a:latin typeface="Verdana" panose="020B0604030504040204" pitchFamily="34" charset="0"/>
                    <a:ea typeface="Verdana" panose="020B0604030504040204" pitchFamily="34" charset="0"/>
                    <a:cs typeface="Verdana" panose="020B0604030504040204" pitchFamily="34" charset="0"/>
                  </a:rPr>
                  <a:t>4</a:t>
                </a:r>
                <a:r>
                  <a:rPr lang="en-GB" sz="1800" dirty="0">
                    <a:latin typeface="Verdana" panose="020B0604030504040204" pitchFamily="34" charset="0"/>
                    <a:ea typeface="Verdana" panose="020B0604030504040204" pitchFamily="34" charset="0"/>
                    <a:cs typeface="Verdana" panose="020B0604030504040204" pitchFamily="34" charset="0"/>
                  </a:rPr>
                  <a:t>.   </a:t>
                </a:r>
                <a:r>
                  <a:rPr lang="en-GB" sz="1800" dirty="0">
                    <a:solidFill>
                      <a:srgbClr val="FF0000"/>
                    </a:solidFill>
                    <a:latin typeface="Verdana" panose="020B0604030504040204" pitchFamily="34" charset="0"/>
                    <a:ea typeface="Verdana" panose="020B0604030504040204" pitchFamily="34" charset="0"/>
                    <a:cs typeface="Verdana" panose="020B0604030504040204" pitchFamily="34" charset="0"/>
                  </a:rPr>
                  <a:t>Binding potential: </a:t>
                </a:r>
                <a:r>
                  <a:rPr lang="en-GB" sz="1800" dirty="0">
                    <a:latin typeface="Verdana" panose="020B0604030504040204" pitchFamily="34" charset="0"/>
                    <a:ea typeface="Verdana" panose="020B0604030504040204" pitchFamily="34" charset="0"/>
                    <a:cs typeface="Verdana" panose="020B0604030504040204" pitchFamily="34" charset="0"/>
                  </a:rPr>
                  <a:t>= </a:t>
                </a:r>
                <a14:m>
                  <m:oMath xmlns:m="http://schemas.openxmlformats.org/officeDocument/2006/math">
                    <m:f>
                      <m:fPr>
                        <m:ctrlPr>
                          <a:rPr lang="en-GB" sz="1800" i="1" smtClean="0">
                            <a:latin typeface="Cambria Math" panose="02040503050406030204" pitchFamily="18" charset="0"/>
                          </a:rPr>
                        </m:ctrlPr>
                      </m:fPr>
                      <m:num>
                        <m:sSub>
                          <m:sSubPr>
                            <m:ctrlPr>
                              <a:rPr lang="en-GB" sz="1800" i="1" smtClean="0">
                                <a:latin typeface="Cambria Math" panose="02040503050406030204" pitchFamily="18" charset="0"/>
                              </a:rPr>
                            </m:ctrlPr>
                          </m:sSubPr>
                          <m:e>
                            <m:r>
                              <a:rPr lang="en-GB" sz="1800" i="1" smtClean="0">
                                <a:latin typeface="Cambria Math" panose="02040503050406030204" pitchFamily="18" charset="0"/>
                              </a:rPr>
                              <m:t>𝑘</m:t>
                            </m:r>
                          </m:e>
                          <m:sub>
                            <m:r>
                              <a:rPr lang="en-GB" sz="1800" i="1" smtClean="0">
                                <a:latin typeface="Cambria Math" panose="02040503050406030204" pitchFamily="18" charset="0"/>
                              </a:rPr>
                              <m:t>3</m:t>
                            </m:r>
                          </m:sub>
                        </m:sSub>
                      </m:num>
                      <m:den>
                        <m:sSub>
                          <m:sSubPr>
                            <m:ctrlPr>
                              <a:rPr lang="en-GB" sz="1800" i="1" smtClean="0">
                                <a:latin typeface="Cambria Math" panose="02040503050406030204" pitchFamily="18" charset="0"/>
                              </a:rPr>
                            </m:ctrlPr>
                          </m:sSubPr>
                          <m:e>
                            <m:r>
                              <a:rPr lang="en-GB" sz="1800" i="1" smtClean="0">
                                <a:latin typeface="Cambria Math" panose="02040503050406030204" pitchFamily="18" charset="0"/>
                              </a:rPr>
                              <m:t>𝑘</m:t>
                            </m:r>
                          </m:e>
                          <m:sub>
                            <m:r>
                              <a:rPr lang="en-GB" sz="1800" i="1" smtClean="0">
                                <a:latin typeface="Cambria Math" panose="02040503050406030204" pitchFamily="18" charset="0"/>
                              </a:rPr>
                              <m:t>4</m:t>
                            </m:r>
                          </m:sub>
                        </m:sSub>
                      </m:den>
                    </m:f>
                    <m:r>
                      <a:rPr lang="en-GB" sz="1800" b="0" i="1" smtClean="0">
                        <a:latin typeface="Cambria Math" panose="02040503050406030204" pitchFamily="18" charset="0"/>
                      </a:rPr>
                      <m:t>. </m:t>
                    </m:r>
                  </m:oMath>
                </a14:m>
                <a:r>
                  <a:rPr lang="en-GB" sz="1800" dirty="0">
                    <a:solidFill>
                      <a:srgbClr val="FF0000"/>
                    </a:solidFill>
                    <a:latin typeface="Verdana" panose="020B0604030504040204" pitchFamily="34" charset="0"/>
                    <a:ea typeface="Verdana" panose="020B0604030504040204" pitchFamily="34" charset="0"/>
                    <a:cs typeface="Verdana" panose="020B0604030504040204" pitchFamily="34" charset="0"/>
                  </a:rPr>
                  <a:t>   Volume of distribution </a:t>
                </a:r>
                <a:r>
                  <a:rPr lang="en-GB" sz="1800" dirty="0">
                    <a:latin typeface="Verdana" panose="020B0604030504040204" pitchFamily="34" charset="0"/>
                    <a:ea typeface="Verdana" panose="020B0604030504040204" pitchFamily="34" charset="0"/>
                    <a:cs typeface="Verdana" panose="020B0604030504040204" pitchFamily="34" charset="0"/>
                  </a:rPr>
                  <a:t>= </a:t>
                </a:r>
                <a14:m>
                  <m:oMath xmlns:m="http://schemas.openxmlformats.org/officeDocument/2006/math">
                    <m:f>
                      <m:fPr>
                        <m:ctrlPr>
                          <a:rPr lang="en-GB" sz="1800" i="1" smtClean="0">
                            <a:latin typeface="Cambria Math" panose="02040503050406030204" pitchFamily="18" charset="0"/>
                          </a:rPr>
                        </m:ctrlPr>
                      </m:fPr>
                      <m:num>
                        <m:sSub>
                          <m:sSubPr>
                            <m:ctrlPr>
                              <a:rPr lang="en-GB" sz="1800" i="1" smtClean="0">
                                <a:latin typeface="Cambria Math" panose="02040503050406030204" pitchFamily="18" charset="0"/>
                              </a:rPr>
                            </m:ctrlPr>
                          </m:sSubPr>
                          <m:e>
                            <m:r>
                              <a:rPr lang="en-GB" sz="1800" i="1" smtClean="0">
                                <a:latin typeface="Cambria Math" panose="02040503050406030204" pitchFamily="18" charset="0"/>
                              </a:rPr>
                              <m:t>𝐾</m:t>
                            </m:r>
                          </m:e>
                          <m:sub>
                            <m:r>
                              <a:rPr lang="en-GB" sz="1800" i="1" smtClean="0">
                                <a:latin typeface="Cambria Math" panose="02040503050406030204" pitchFamily="18" charset="0"/>
                              </a:rPr>
                              <m:t>1</m:t>
                            </m:r>
                          </m:sub>
                        </m:sSub>
                      </m:num>
                      <m:den>
                        <m:sSub>
                          <m:sSubPr>
                            <m:ctrlPr>
                              <a:rPr lang="en-GB" sz="1800" i="1" smtClean="0">
                                <a:latin typeface="Cambria Math" panose="02040503050406030204" pitchFamily="18" charset="0"/>
                              </a:rPr>
                            </m:ctrlPr>
                          </m:sSubPr>
                          <m:e>
                            <m:r>
                              <a:rPr lang="en-GB" sz="1800" i="1" smtClean="0">
                                <a:latin typeface="Cambria Math" panose="02040503050406030204" pitchFamily="18" charset="0"/>
                              </a:rPr>
                              <m:t>𝑘</m:t>
                            </m:r>
                          </m:e>
                          <m:sub>
                            <m:r>
                              <a:rPr lang="en-GB" sz="1800" i="1" smtClean="0">
                                <a:latin typeface="Cambria Math" panose="02040503050406030204" pitchFamily="18" charset="0"/>
                              </a:rPr>
                              <m:t>2</m:t>
                            </m:r>
                          </m:sub>
                        </m:sSub>
                      </m:den>
                    </m:f>
                    <m:d>
                      <m:dPr>
                        <m:ctrlPr>
                          <a:rPr lang="en-GB" sz="1800" i="1" smtClean="0">
                            <a:latin typeface="Cambria Math" panose="02040503050406030204" pitchFamily="18" charset="0"/>
                          </a:rPr>
                        </m:ctrlPr>
                      </m:dPr>
                      <m:e>
                        <m:r>
                          <a:rPr lang="en-GB" sz="1800" i="1">
                            <a:latin typeface="Cambria Math" panose="02040503050406030204" pitchFamily="18" charset="0"/>
                          </a:rPr>
                          <m:t>1+</m:t>
                        </m:r>
                        <m:r>
                          <m:rPr>
                            <m:nor/>
                          </m:rPr>
                          <a:rPr lang="en-GB" sz="1800" dirty="0">
                            <a:latin typeface="Verdana" panose="020B0604030504040204" pitchFamily="34" charset="0"/>
                            <a:ea typeface="Verdana" panose="020B0604030504040204" pitchFamily="34" charset="0"/>
                            <a:cs typeface="Verdana" panose="020B0604030504040204" pitchFamily="34" charset="0"/>
                          </a:rPr>
                          <m:t> </m:t>
                        </m:r>
                        <m:f>
                          <m:fPr>
                            <m:ctrlPr>
                              <a:rPr lang="en-GB" sz="1800" i="1">
                                <a:latin typeface="Cambria Math" panose="02040503050406030204" pitchFamily="18" charset="0"/>
                              </a:rPr>
                            </m:ctrlPr>
                          </m:fPr>
                          <m:num>
                            <m:sSub>
                              <m:sSubPr>
                                <m:ctrlPr>
                                  <a:rPr lang="en-GB" sz="1800" i="1">
                                    <a:latin typeface="Cambria Math" panose="02040503050406030204" pitchFamily="18" charset="0"/>
                                  </a:rPr>
                                </m:ctrlPr>
                              </m:sSubPr>
                              <m:e>
                                <m:r>
                                  <a:rPr lang="en-GB" sz="1800" i="1">
                                    <a:latin typeface="Cambria Math" panose="02040503050406030204" pitchFamily="18" charset="0"/>
                                  </a:rPr>
                                  <m:t>𝑘</m:t>
                                </m:r>
                              </m:e>
                              <m:sub>
                                <m:r>
                                  <a:rPr lang="en-GB" sz="1800" i="1">
                                    <a:latin typeface="Cambria Math" panose="02040503050406030204" pitchFamily="18" charset="0"/>
                                  </a:rPr>
                                  <m:t>3</m:t>
                                </m:r>
                              </m:sub>
                            </m:sSub>
                          </m:num>
                          <m:den>
                            <m:sSub>
                              <m:sSubPr>
                                <m:ctrlPr>
                                  <a:rPr lang="en-GB" sz="1800" i="1">
                                    <a:latin typeface="Cambria Math" panose="02040503050406030204" pitchFamily="18" charset="0"/>
                                  </a:rPr>
                                </m:ctrlPr>
                              </m:sSubPr>
                              <m:e>
                                <m:r>
                                  <a:rPr lang="en-GB" sz="1800" i="1">
                                    <a:latin typeface="Cambria Math" panose="02040503050406030204" pitchFamily="18" charset="0"/>
                                  </a:rPr>
                                  <m:t>𝑘</m:t>
                                </m:r>
                              </m:e>
                              <m:sub>
                                <m:r>
                                  <a:rPr lang="en-GB" sz="1800" i="1">
                                    <a:latin typeface="Cambria Math" panose="02040503050406030204" pitchFamily="18" charset="0"/>
                                  </a:rPr>
                                  <m:t>4</m:t>
                                </m:r>
                              </m:sub>
                            </m:sSub>
                          </m:den>
                        </m:f>
                      </m:e>
                    </m:d>
                  </m:oMath>
                </a14:m>
                <a:endParaRPr lang="en-GB" sz="1800" dirty="0">
                  <a:solidFill>
                    <a:srgbClr val="000000"/>
                  </a:solidFill>
                  <a:highlight>
                    <a:srgbClr val="FFFFFF"/>
                  </a:highlight>
                  <a:latin typeface="Verdana" panose="020B0604030504040204" pitchFamily="34" charset="0"/>
                  <a:ea typeface="Verdana" panose="020B0604030504040204" pitchFamily="34" charset="0"/>
                  <a:cs typeface="Verdana" panose="020B0604030504040204" pitchFamily="34" charset="0"/>
                </a:endParaRPr>
              </a:p>
            </p:txBody>
          </p:sp>
        </mc:Choice>
        <mc:Fallback>
          <p:sp>
            <p:nvSpPr>
              <p:cNvPr id="20" name="Content Placeholder 2">
                <a:extLst>
                  <a:ext uri="{FF2B5EF4-FFF2-40B4-BE49-F238E27FC236}">
                    <a16:creationId xmlns:a16="http://schemas.microsoft.com/office/drawing/2014/main" id="{D8E0D041-5E8A-ADAB-BD7D-48BF2D4B373E}"/>
                  </a:ext>
                </a:extLst>
              </p:cNvPr>
              <p:cNvSpPr txBox="1">
                <a:spLocks noRot="1" noChangeAspect="1" noMove="1" noResize="1" noEditPoints="1" noAdjustHandles="1" noChangeArrowheads="1" noChangeShapeType="1" noTextEdit="1"/>
              </p:cNvSpPr>
              <p:nvPr/>
            </p:nvSpPr>
            <p:spPr>
              <a:xfrm>
                <a:off x="515841" y="1672393"/>
                <a:ext cx="11357288" cy="662870"/>
              </a:xfrm>
              <a:prstGeom prst="rect">
                <a:avLst/>
              </a:prstGeom>
              <a:blipFill>
                <a:blip r:embed="rId7"/>
                <a:stretch>
                  <a:fillRect/>
                </a:stretch>
              </a:blipFill>
            </p:spPr>
            <p:txBody>
              <a:bodyPr/>
              <a:lstStyle/>
              <a:p>
                <a:r>
                  <a:rPr lang="en-GB">
                    <a:noFill/>
                  </a:rPr>
                  <a:t> </a:t>
                </a:r>
              </a:p>
            </p:txBody>
          </p:sp>
        </mc:Fallback>
      </mc:AlternateContent>
      <p:pic>
        <p:nvPicPr>
          <p:cNvPr id="22" name="Picture 21" descr="A diagram of a number of blood sampling&#10;&#10;Description automatically generated">
            <a:extLst>
              <a:ext uri="{FF2B5EF4-FFF2-40B4-BE49-F238E27FC236}">
                <a16:creationId xmlns:a16="http://schemas.microsoft.com/office/drawing/2014/main" id="{58173CE8-EDA6-E0F0-B928-A7ABF8B13056}"/>
              </a:ext>
            </a:extLst>
          </p:cNvPr>
          <p:cNvPicPr>
            <a:picLocks noChangeAspect="1"/>
          </p:cNvPicPr>
          <p:nvPr/>
        </p:nvPicPr>
        <p:blipFill>
          <a:blip r:embed="rId8"/>
          <a:stretch>
            <a:fillRect/>
          </a:stretch>
        </p:blipFill>
        <p:spPr>
          <a:xfrm>
            <a:off x="7465566" y="2598238"/>
            <a:ext cx="4660836" cy="3585259"/>
          </a:xfrm>
          <a:prstGeom prst="rect">
            <a:avLst/>
          </a:prstGeom>
        </p:spPr>
      </p:pic>
    </p:spTree>
    <p:extLst>
      <p:ext uri="{BB962C8B-B14F-4D97-AF65-F5344CB8AC3E}">
        <p14:creationId xmlns:p14="http://schemas.microsoft.com/office/powerpoint/2010/main" val="2080842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EC7CFA83-3ECF-19B8-E67E-48AD13BDDD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0A0433-0DB1-FC61-F394-A1EF36A13473}"/>
              </a:ext>
            </a:extLst>
          </p:cNvPr>
          <p:cNvSpPr>
            <a:spLocks noGrp="1"/>
          </p:cNvSpPr>
          <p:nvPr>
            <p:ph type="title"/>
          </p:nvPr>
        </p:nvSpPr>
        <p:spPr/>
        <p:txBody>
          <a:bodyPr/>
          <a:lstStyle/>
          <a:p>
            <a:r>
              <a:rPr lang="en-GB" dirty="0"/>
              <a:t>Key Results: Aim 2</a:t>
            </a:r>
          </a:p>
        </p:txBody>
      </p:sp>
      <p:sp>
        <p:nvSpPr>
          <p:cNvPr id="4" name="Rectangle 3">
            <a:extLst>
              <a:ext uri="{FF2B5EF4-FFF2-40B4-BE49-F238E27FC236}">
                <a16:creationId xmlns:a16="http://schemas.microsoft.com/office/drawing/2014/main" id="{8672BEB0-DDB3-F225-1198-F41FAEDF5C90}"/>
              </a:ext>
            </a:extLst>
          </p:cNvPr>
          <p:cNvSpPr/>
          <p:nvPr/>
        </p:nvSpPr>
        <p:spPr>
          <a:xfrm>
            <a:off x="0" y="0"/>
            <a:ext cx="12192000" cy="571500"/>
          </a:xfrm>
          <a:prstGeom prst="rect">
            <a:avLst/>
          </a:prstGeom>
          <a:solidFill>
            <a:schemeClr val="tx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A graph of a normal distribution&#10;&#10;Description automatically generated with medium confidence">
            <a:extLst>
              <a:ext uri="{FF2B5EF4-FFF2-40B4-BE49-F238E27FC236}">
                <a16:creationId xmlns:a16="http://schemas.microsoft.com/office/drawing/2014/main" id="{D0F4AD55-896B-0C75-6929-B021C2E6C261}"/>
              </a:ext>
            </a:extLst>
          </p:cNvPr>
          <p:cNvPicPr>
            <a:picLocks noChangeAspect="1"/>
          </p:cNvPicPr>
          <p:nvPr/>
        </p:nvPicPr>
        <p:blipFill>
          <a:blip r:embed="rId3"/>
          <a:stretch>
            <a:fillRect/>
          </a:stretch>
        </p:blipFill>
        <p:spPr>
          <a:xfrm>
            <a:off x="454063" y="1690688"/>
            <a:ext cx="4946613" cy="4257190"/>
          </a:xfrm>
          <a:prstGeom prst="rect">
            <a:avLst/>
          </a:prstGeom>
        </p:spPr>
      </p:pic>
      <p:pic>
        <p:nvPicPr>
          <p:cNvPr id="25" name="Picture 24" descr="A graph of different colored lines&#10;&#10;Description automatically generated">
            <a:extLst>
              <a:ext uri="{FF2B5EF4-FFF2-40B4-BE49-F238E27FC236}">
                <a16:creationId xmlns:a16="http://schemas.microsoft.com/office/drawing/2014/main" id="{A8C0FA66-F71F-CD78-E249-E38B50438962}"/>
              </a:ext>
            </a:extLst>
          </p:cNvPr>
          <p:cNvPicPr>
            <a:picLocks noChangeAspect="1"/>
          </p:cNvPicPr>
          <p:nvPr/>
        </p:nvPicPr>
        <p:blipFill>
          <a:blip r:embed="rId4"/>
          <a:stretch>
            <a:fillRect/>
          </a:stretch>
        </p:blipFill>
        <p:spPr>
          <a:xfrm>
            <a:off x="6254407" y="1027906"/>
            <a:ext cx="4776788" cy="3791441"/>
          </a:xfrm>
          <a:prstGeom prst="rect">
            <a:avLst/>
          </a:prstGeom>
        </p:spPr>
      </p:pic>
      <mc:AlternateContent xmlns:mc="http://schemas.openxmlformats.org/markup-compatibility/2006">
        <mc:Choice xmlns:a14="http://schemas.microsoft.com/office/drawing/2010/main" Requires="a14">
          <p:sp>
            <p:nvSpPr>
              <p:cNvPr id="26" name="TextBox 25">
                <a:extLst>
                  <a:ext uri="{FF2B5EF4-FFF2-40B4-BE49-F238E27FC236}">
                    <a16:creationId xmlns:a16="http://schemas.microsoft.com/office/drawing/2014/main" id="{87150018-ED0C-3534-2023-2935F014D481}"/>
                  </a:ext>
                </a:extLst>
              </p:cNvPr>
              <p:cNvSpPr txBox="1"/>
              <p:nvPr/>
            </p:nvSpPr>
            <p:spPr>
              <a:xfrm>
                <a:off x="5776843" y="5080867"/>
                <a:ext cx="6001103" cy="450636"/>
              </a:xfrm>
              <a:prstGeom prst="rect">
                <a:avLst/>
              </a:prstGeom>
              <a:noFill/>
            </p:spPr>
            <p:txBody>
              <a:bodyPr wrap="square" lIns="0" tIns="0" rIns="0" bIns="0" rtlCol="0">
                <a:spAutoFit/>
              </a:bodyPr>
              <a:lstStyle/>
              <a:p>
                <a14:m>
                  <m:oMath xmlns:m="http://schemas.openxmlformats.org/officeDocument/2006/math">
                    <m:f>
                      <m:fPr>
                        <m:ctrlPr>
                          <a:rPr lang="en-GB" sz="2000" i="1" smtClean="0">
                            <a:latin typeface="Cambria Math" panose="02040503050406030204" pitchFamily="18" charset="0"/>
                          </a:rPr>
                        </m:ctrlPr>
                      </m:fPr>
                      <m:num>
                        <m:r>
                          <a:rPr lang="en-GB" sz="2000" b="0" i="1" smtClean="0">
                            <a:latin typeface="Cambria Math" panose="02040503050406030204" pitchFamily="18" charset="0"/>
                          </a:rPr>
                          <m:t>𝑑</m:t>
                        </m:r>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𝐶</m:t>
                            </m:r>
                          </m:e>
                          <m:sub>
                            <m:r>
                              <a:rPr lang="en-GB" sz="2000" b="0" i="1" smtClean="0">
                                <a:latin typeface="Cambria Math" panose="02040503050406030204" pitchFamily="18" charset="0"/>
                              </a:rPr>
                              <m:t>𝐶</m:t>
                            </m:r>
                          </m:sub>
                        </m:sSub>
                        <m:r>
                          <a:rPr lang="en-GB" sz="2000" b="0" i="1" smtClean="0">
                            <a:latin typeface="Cambria Math" panose="02040503050406030204" pitchFamily="18" charset="0"/>
                          </a:rPr>
                          <m:t>(</m:t>
                        </m:r>
                        <m:r>
                          <a:rPr lang="en-GB" sz="2000" b="0" i="1" smtClean="0">
                            <a:latin typeface="Cambria Math" panose="02040503050406030204" pitchFamily="18" charset="0"/>
                          </a:rPr>
                          <m:t>𝑡</m:t>
                        </m:r>
                        <m:r>
                          <a:rPr lang="en-GB" sz="2000" b="0" i="1" smtClean="0">
                            <a:latin typeface="Cambria Math" panose="02040503050406030204" pitchFamily="18" charset="0"/>
                          </a:rPr>
                          <m:t>)</m:t>
                        </m:r>
                      </m:num>
                      <m:den>
                        <m:r>
                          <a:rPr lang="en-GB" sz="2000" b="0" i="1" smtClean="0">
                            <a:latin typeface="Cambria Math" panose="02040503050406030204" pitchFamily="18" charset="0"/>
                          </a:rPr>
                          <m:t>𝑑𝑡</m:t>
                        </m:r>
                      </m:den>
                    </m:f>
                    <m:r>
                      <a:rPr lang="en-GB" sz="2000" b="0" i="1" smtClean="0">
                        <a:latin typeface="Cambria Math" panose="02040503050406030204" pitchFamily="18" charset="0"/>
                      </a:rPr>
                      <m:t>= </m:t>
                    </m:r>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𝐾</m:t>
                        </m:r>
                      </m:e>
                      <m:sub>
                        <m:r>
                          <a:rPr lang="en-GB" sz="2000" b="0" i="1" smtClean="0">
                            <a:latin typeface="Cambria Math" panose="02040503050406030204" pitchFamily="18" charset="0"/>
                          </a:rPr>
                          <m:t>1 </m:t>
                        </m:r>
                      </m:sub>
                    </m:sSub>
                    <m:r>
                      <a:rPr lang="en-GB" sz="2000" b="0" i="1" smtClean="0">
                        <a:latin typeface="Cambria Math" panose="02040503050406030204" pitchFamily="18" charset="0"/>
                      </a:rPr>
                      <m:t>∗</m:t>
                    </m:r>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𝐶</m:t>
                        </m:r>
                      </m:e>
                      <m:sub>
                        <m:r>
                          <a:rPr lang="en-GB" sz="2000" b="0" i="1" smtClean="0">
                            <a:latin typeface="Cambria Math" panose="02040503050406030204" pitchFamily="18" charset="0"/>
                          </a:rPr>
                          <m:t>𝐵</m:t>
                        </m:r>
                      </m:sub>
                    </m:sSub>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𝑡</m:t>
                        </m:r>
                      </m:e>
                    </m:d>
                    <m:r>
                      <a:rPr lang="en-GB" sz="2000" b="0" i="1" smtClean="0">
                        <a:latin typeface="Cambria Math" panose="02040503050406030204" pitchFamily="18" charset="0"/>
                      </a:rPr>
                      <m:t> −</m:t>
                    </m:r>
                    <m:d>
                      <m:dPr>
                        <m:ctrlPr>
                          <a:rPr lang="en-GB" sz="2000" b="0" i="1" smtClean="0">
                            <a:latin typeface="Cambria Math" panose="02040503050406030204" pitchFamily="18" charset="0"/>
                          </a:rPr>
                        </m:ctrlPr>
                      </m:dPr>
                      <m:e>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𝑘</m:t>
                            </m:r>
                          </m:e>
                          <m:sub>
                            <m:r>
                              <a:rPr lang="en-GB" sz="2000" b="0" i="1" smtClean="0">
                                <a:latin typeface="Cambria Math" panose="02040503050406030204" pitchFamily="18" charset="0"/>
                              </a:rPr>
                              <m:t>2</m:t>
                            </m:r>
                          </m:sub>
                        </m:sSub>
                        <m:r>
                          <a:rPr lang="en-GB" sz="2000" b="0" i="1" smtClean="0">
                            <a:latin typeface="Cambria Math" panose="02040503050406030204" pitchFamily="18" charset="0"/>
                          </a:rPr>
                          <m:t>+</m:t>
                        </m:r>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𝑘</m:t>
                            </m:r>
                          </m:e>
                          <m:sub>
                            <m:r>
                              <a:rPr lang="en-GB" sz="2000" b="0" i="1" smtClean="0">
                                <a:latin typeface="Cambria Math" panose="02040503050406030204" pitchFamily="18" charset="0"/>
                              </a:rPr>
                              <m:t>3</m:t>
                            </m:r>
                          </m:sub>
                        </m:sSub>
                      </m:e>
                    </m:d>
                    <m:r>
                      <a:rPr lang="en-GB" sz="2000" b="0" i="1" smtClean="0">
                        <a:latin typeface="Cambria Math" panose="02040503050406030204" pitchFamily="18" charset="0"/>
                      </a:rPr>
                      <m:t>∗</m:t>
                    </m:r>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𝐶</m:t>
                        </m:r>
                      </m:e>
                      <m:sub>
                        <m:r>
                          <a:rPr lang="en-GB" sz="2000" b="0" i="1" smtClean="0">
                            <a:latin typeface="Cambria Math" panose="02040503050406030204" pitchFamily="18" charset="0"/>
                          </a:rPr>
                          <m:t>𝐶</m:t>
                        </m:r>
                      </m:sub>
                    </m:sSub>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𝑡</m:t>
                        </m:r>
                      </m:e>
                    </m:d>
                    <m:r>
                      <a:rPr lang="en-GB" sz="2000" b="0" i="1" smtClean="0">
                        <a:latin typeface="Cambria Math" panose="02040503050406030204" pitchFamily="18" charset="0"/>
                      </a:rPr>
                      <m:t>+ </m:t>
                    </m:r>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𝑘</m:t>
                        </m:r>
                      </m:e>
                      <m:sub>
                        <m:r>
                          <a:rPr lang="en-GB" sz="2000" b="0" i="1" smtClean="0">
                            <a:latin typeface="Cambria Math" panose="02040503050406030204" pitchFamily="18" charset="0"/>
                          </a:rPr>
                          <m:t>4 </m:t>
                        </m:r>
                      </m:sub>
                    </m:sSub>
                    <m:r>
                      <a:rPr lang="en-GB" sz="2000" b="0" i="1" smtClean="0">
                        <a:latin typeface="Cambria Math" panose="02040503050406030204" pitchFamily="18" charset="0"/>
                      </a:rPr>
                      <m:t>∗ </m:t>
                    </m:r>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𝐶</m:t>
                        </m:r>
                      </m:e>
                      <m:sub>
                        <m:r>
                          <a:rPr lang="en-GB" sz="2000" b="0" i="1" smtClean="0">
                            <a:latin typeface="Cambria Math" panose="02040503050406030204" pitchFamily="18" charset="0"/>
                          </a:rPr>
                          <m:t>𝑀</m:t>
                        </m:r>
                      </m:sub>
                    </m:sSub>
                    <m:r>
                      <a:rPr lang="en-GB" sz="2000" b="0" i="1" smtClean="0">
                        <a:latin typeface="Cambria Math" panose="02040503050406030204" pitchFamily="18" charset="0"/>
                      </a:rPr>
                      <m:t>(</m:t>
                    </m:r>
                    <m:r>
                      <a:rPr lang="en-GB" sz="2000" b="0" i="1" smtClean="0">
                        <a:latin typeface="Cambria Math" panose="02040503050406030204" pitchFamily="18" charset="0"/>
                      </a:rPr>
                      <m:t>𝑡</m:t>
                    </m:r>
                    <m:r>
                      <a:rPr lang="en-GB" sz="2000" b="0" i="1" smtClean="0">
                        <a:latin typeface="Cambria Math" panose="02040503050406030204" pitchFamily="18" charset="0"/>
                      </a:rPr>
                      <m:t>)</m:t>
                    </m:r>
                  </m:oMath>
                </a14:m>
                <a:r>
                  <a:rPr lang="en-GB" sz="2000" dirty="0"/>
                  <a:t> </a:t>
                </a:r>
              </a:p>
            </p:txBody>
          </p:sp>
        </mc:Choice>
        <mc:Fallback>
          <p:sp>
            <p:nvSpPr>
              <p:cNvPr id="26" name="TextBox 25">
                <a:extLst>
                  <a:ext uri="{FF2B5EF4-FFF2-40B4-BE49-F238E27FC236}">
                    <a16:creationId xmlns:a16="http://schemas.microsoft.com/office/drawing/2014/main" id="{87150018-ED0C-3534-2023-2935F014D481}"/>
                  </a:ext>
                </a:extLst>
              </p:cNvPr>
              <p:cNvSpPr txBox="1">
                <a:spLocks noRot="1" noChangeAspect="1" noMove="1" noResize="1" noEditPoints="1" noAdjustHandles="1" noChangeArrowheads="1" noChangeShapeType="1" noTextEdit="1"/>
              </p:cNvSpPr>
              <p:nvPr/>
            </p:nvSpPr>
            <p:spPr>
              <a:xfrm>
                <a:off x="5776843" y="5080867"/>
                <a:ext cx="6001103" cy="450636"/>
              </a:xfrm>
              <a:prstGeom prst="rect">
                <a:avLst/>
              </a:prstGeom>
              <a:blipFill>
                <a:blip r:embed="rId5"/>
                <a:stretch>
                  <a:fillRect l="-1268" t="-2703" r="-211" b="-13514"/>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7" name="TextBox 26">
                <a:extLst>
                  <a:ext uri="{FF2B5EF4-FFF2-40B4-BE49-F238E27FC236}">
                    <a16:creationId xmlns:a16="http://schemas.microsoft.com/office/drawing/2014/main" id="{8EF01C1C-0DD0-7D89-F109-9885C2CB8785}"/>
                  </a:ext>
                </a:extLst>
              </p:cNvPr>
              <p:cNvSpPr txBox="1"/>
              <p:nvPr/>
            </p:nvSpPr>
            <p:spPr>
              <a:xfrm>
                <a:off x="6770619" y="5785510"/>
                <a:ext cx="4013550" cy="450636"/>
              </a:xfrm>
              <a:prstGeom prst="rect">
                <a:avLst/>
              </a:prstGeom>
              <a:noFill/>
            </p:spPr>
            <p:txBody>
              <a:bodyPr wrap="square" lIns="0" tIns="0" rIns="0" bIns="0" rtlCol="0">
                <a:spAutoFit/>
              </a:bodyPr>
              <a:lstStyle/>
              <a:p>
                <a14:m>
                  <m:oMath xmlns:m="http://schemas.openxmlformats.org/officeDocument/2006/math">
                    <m:f>
                      <m:fPr>
                        <m:ctrlPr>
                          <a:rPr lang="en-GB" sz="2000" i="1" smtClean="0">
                            <a:latin typeface="Cambria Math" panose="02040503050406030204" pitchFamily="18" charset="0"/>
                          </a:rPr>
                        </m:ctrlPr>
                      </m:fPr>
                      <m:num>
                        <m:r>
                          <a:rPr lang="en-GB" sz="2000" b="0" i="1" smtClean="0">
                            <a:latin typeface="Cambria Math" panose="02040503050406030204" pitchFamily="18" charset="0"/>
                          </a:rPr>
                          <m:t>𝑑</m:t>
                        </m:r>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𝐶</m:t>
                            </m:r>
                          </m:e>
                          <m:sub>
                            <m:r>
                              <a:rPr lang="en-GB" sz="2000" b="0" i="1" smtClean="0">
                                <a:latin typeface="Cambria Math" panose="02040503050406030204" pitchFamily="18" charset="0"/>
                              </a:rPr>
                              <m:t>𝑀</m:t>
                            </m:r>
                          </m:sub>
                        </m:sSub>
                        <m:r>
                          <a:rPr lang="en-GB" sz="2000" b="0" i="1" smtClean="0">
                            <a:latin typeface="Cambria Math" panose="02040503050406030204" pitchFamily="18" charset="0"/>
                          </a:rPr>
                          <m:t>(</m:t>
                        </m:r>
                        <m:r>
                          <a:rPr lang="en-GB" sz="2000" b="0" i="1" smtClean="0">
                            <a:latin typeface="Cambria Math" panose="02040503050406030204" pitchFamily="18" charset="0"/>
                          </a:rPr>
                          <m:t>𝑡</m:t>
                        </m:r>
                        <m:r>
                          <a:rPr lang="en-GB" sz="2000" b="0" i="1" smtClean="0">
                            <a:latin typeface="Cambria Math" panose="02040503050406030204" pitchFamily="18" charset="0"/>
                          </a:rPr>
                          <m:t>)</m:t>
                        </m:r>
                      </m:num>
                      <m:den>
                        <m:r>
                          <a:rPr lang="en-GB" sz="2000" b="0" i="1" smtClean="0">
                            <a:latin typeface="Cambria Math" panose="02040503050406030204" pitchFamily="18" charset="0"/>
                          </a:rPr>
                          <m:t>𝑑𝑡</m:t>
                        </m:r>
                      </m:den>
                    </m:f>
                    <m:r>
                      <a:rPr lang="en-GB" sz="2000" b="0" i="1" smtClean="0">
                        <a:latin typeface="Cambria Math" panose="02040503050406030204" pitchFamily="18" charset="0"/>
                      </a:rPr>
                      <m:t>= </m:t>
                    </m:r>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𝑘</m:t>
                        </m:r>
                      </m:e>
                      <m:sub>
                        <m:r>
                          <a:rPr lang="en-GB" sz="2000" b="0" i="1" smtClean="0">
                            <a:latin typeface="Cambria Math" panose="02040503050406030204" pitchFamily="18" charset="0"/>
                          </a:rPr>
                          <m:t>3 </m:t>
                        </m:r>
                      </m:sub>
                    </m:sSub>
                    <m:r>
                      <a:rPr lang="en-GB" sz="2000" b="0" i="1" smtClean="0">
                        <a:latin typeface="Cambria Math" panose="02040503050406030204" pitchFamily="18" charset="0"/>
                      </a:rPr>
                      <m:t>∗</m:t>
                    </m:r>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𝐶</m:t>
                        </m:r>
                      </m:e>
                      <m:sub>
                        <m:r>
                          <a:rPr lang="en-GB" sz="2000" b="0" i="1" smtClean="0">
                            <a:latin typeface="Cambria Math" panose="02040503050406030204" pitchFamily="18" charset="0"/>
                          </a:rPr>
                          <m:t>𝐶</m:t>
                        </m:r>
                      </m:sub>
                    </m:sSub>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𝑡</m:t>
                        </m:r>
                      </m:e>
                    </m:d>
                    <m:r>
                      <a:rPr lang="en-GB" sz="2000" b="0" i="1" smtClean="0">
                        <a:latin typeface="Cambria Math" panose="02040503050406030204" pitchFamily="18" charset="0"/>
                      </a:rPr>
                      <m:t> − </m:t>
                    </m:r>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𝑘</m:t>
                        </m:r>
                      </m:e>
                      <m:sub>
                        <m:r>
                          <a:rPr lang="en-GB" sz="2000" b="0" i="1" smtClean="0">
                            <a:latin typeface="Cambria Math" panose="02040503050406030204" pitchFamily="18" charset="0"/>
                          </a:rPr>
                          <m:t>4 </m:t>
                        </m:r>
                      </m:sub>
                    </m:sSub>
                    <m:r>
                      <a:rPr lang="en-GB" sz="2000" b="0" i="1" smtClean="0">
                        <a:latin typeface="Cambria Math" panose="02040503050406030204" pitchFamily="18" charset="0"/>
                      </a:rPr>
                      <m:t>∗ </m:t>
                    </m:r>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𝐶</m:t>
                        </m:r>
                      </m:e>
                      <m:sub>
                        <m:r>
                          <a:rPr lang="en-GB" sz="2000" b="0" i="1" smtClean="0">
                            <a:latin typeface="Cambria Math" panose="02040503050406030204" pitchFamily="18" charset="0"/>
                          </a:rPr>
                          <m:t>𝑀</m:t>
                        </m:r>
                      </m:sub>
                    </m:sSub>
                    <m:r>
                      <a:rPr lang="en-GB" sz="2000" b="0" i="1" smtClean="0">
                        <a:latin typeface="Cambria Math" panose="02040503050406030204" pitchFamily="18" charset="0"/>
                      </a:rPr>
                      <m:t>(</m:t>
                    </m:r>
                    <m:r>
                      <a:rPr lang="en-GB" sz="2000" b="0" i="1" smtClean="0">
                        <a:latin typeface="Cambria Math" panose="02040503050406030204" pitchFamily="18" charset="0"/>
                      </a:rPr>
                      <m:t>𝑡</m:t>
                    </m:r>
                    <m:r>
                      <a:rPr lang="en-GB" sz="2000" b="0" i="1" smtClean="0">
                        <a:latin typeface="Cambria Math" panose="02040503050406030204" pitchFamily="18" charset="0"/>
                      </a:rPr>
                      <m:t>)</m:t>
                    </m:r>
                  </m:oMath>
                </a14:m>
                <a:r>
                  <a:rPr lang="en-GB" sz="2000" dirty="0"/>
                  <a:t> </a:t>
                </a:r>
              </a:p>
            </p:txBody>
          </p:sp>
        </mc:Choice>
        <mc:Fallback>
          <p:sp>
            <p:nvSpPr>
              <p:cNvPr id="27" name="TextBox 26">
                <a:extLst>
                  <a:ext uri="{FF2B5EF4-FFF2-40B4-BE49-F238E27FC236}">
                    <a16:creationId xmlns:a16="http://schemas.microsoft.com/office/drawing/2014/main" id="{8EF01C1C-0DD0-7D89-F109-9885C2CB8785}"/>
                  </a:ext>
                </a:extLst>
              </p:cNvPr>
              <p:cNvSpPr txBox="1">
                <a:spLocks noRot="1" noChangeAspect="1" noMove="1" noResize="1" noEditPoints="1" noAdjustHandles="1" noChangeArrowheads="1" noChangeShapeType="1" noTextEdit="1"/>
              </p:cNvSpPr>
              <p:nvPr/>
            </p:nvSpPr>
            <p:spPr>
              <a:xfrm>
                <a:off x="6770619" y="5785510"/>
                <a:ext cx="4013550" cy="450636"/>
              </a:xfrm>
              <a:prstGeom prst="rect">
                <a:avLst/>
              </a:prstGeom>
              <a:blipFill>
                <a:blip r:embed="rId6"/>
                <a:stretch>
                  <a:fillRect l="-1577" t="-2703" b="-10811"/>
                </a:stretch>
              </a:blipFill>
            </p:spPr>
            <p:txBody>
              <a:bodyPr/>
              <a:lstStyle/>
              <a:p>
                <a:r>
                  <a:rPr lang="en-GB">
                    <a:noFill/>
                  </a:rPr>
                  <a:t> </a:t>
                </a:r>
              </a:p>
            </p:txBody>
          </p:sp>
        </mc:Fallback>
      </mc:AlternateContent>
    </p:spTree>
    <p:extLst>
      <p:ext uri="{BB962C8B-B14F-4D97-AF65-F5344CB8AC3E}">
        <p14:creationId xmlns:p14="http://schemas.microsoft.com/office/powerpoint/2010/main" val="34661227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1283</TotalTime>
  <Words>1101</Words>
  <Application>Microsoft Macintosh PowerPoint</Application>
  <PresentationFormat>Widescreen</PresentationFormat>
  <Paragraphs>115</Paragraphs>
  <Slides>9</Slides>
  <Notes>6</Notes>
  <HiddenSlides>2</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Aptos</vt:lpstr>
      <vt:lpstr>Aptos Display</vt:lpstr>
      <vt:lpstr>Arial</vt:lpstr>
      <vt:lpstr>Cambria Math</vt:lpstr>
      <vt:lpstr>Leelawadee</vt:lpstr>
      <vt:lpstr>Roboto</vt:lpstr>
      <vt:lpstr>system-ui</vt:lpstr>
      <vt:lpstr>Verdana</vt:lpstr>
      <vt:lpstr>Office Theme</vt:lpstr>
      <vt:lpstr>IPNP Monthly Meeting PPE Lightning talk</vt:lpstr>
      <vt:lpstr>What is PET scanning?</vt:lpstr>
      <vt:lpstr>Total body PET</vt:lpstr>
      <vt:lpstr>PET technology in particle and nuclear physics</vt:lpstr>
      <vt:lpstr>Image derived input functions</vt:lpstr>
      <vt:lpstr>Radiometabolites – big challenge</vt:lpstr>
      <vt:lpstr>Thanks</vt:lpstr>
      <vt:lpstr>Key Results: Aim 1</vt:lpstr>
      <vt:lpstr>Key Results: Aim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Bea Andrews</dc:creator>
  <cp:lastModifiedBy>Bea Andrews</cp:lastModifiedBy>
  <cp:revision>3</cp:revision>
  <dcterms:created xsi:type="dcterms:W3CDTF">2024-12-02T13:55:44Z</dcterms:created>
  <dcterms:modified xsi:type="dcterms:W3CDTF">2024-12-03T11:19:28Z</dcterms:modified>
</cp:coreProperties>
</file>