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909" r:id="rId5"/>
  </p:sldMasterIdLst>
  <p:notesMasterIdLst>
    <p:notesMasterId r:id="rId19"/>
  </p:notesMasterIdLst>
  <p:handoutMasterIdLst>
    <p:handoutMasterId r:id="rId20"/>
  </p:handoutMasterIdLst>
  <p:sldIdLst>
    <p:sldId id="351" r:id="rId6"/>
    <p:sldId id="353" r:id="rId7"/>
    <p:sldId id="355" r:id="rId8"/>
    <p:sldId id="352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4" r:id="rId17"/>
    <p:sldId id="363" r:id="rId18"/>
  </p:sldIdLst>
  <p:sldSz cx="9144000" cy="5143500" type="screen16x9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1" autoAdjust="0"/>
    <p:restoredTop sz="90574" autoAdjust="0"/>
  </p:normalViewPr>
  <p:slideViewPr>
    <p:cSldViewPr snapToObjects="1">
      <p:cViewPr varScale="1">
        <p:scale>
          <a:sx n="126" d="100"/>
          <a:sy n="126" d="100"/>
        </p:scale>
        <p:origin x="680" y="184"/>
      </p:cViewPr>
      <p:guideLst>
        <p:guide orient="horz" pos="713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A401E-5089-4487-9D82-7DB35038C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9E9B9-9F13-4544-B0B5-422CCE7937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2C8AF6F-5489-4B50-8180-9E6118FC16F5}" type="datetimeFigureOut">
              <a:rPr lang="en-GB"/>
              <a:pPr>
                <a:defRPr/>
              </a:pPr>
              <a:t>17/12/2024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6326A-2D3E-4D1F-AD1E-6E6615C15A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F1AC0-6870-4974-95B7-D61C33106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46B2E9-6633-44AE-A30B-94B6D1EBAE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CF69B0-7AB4-4D4D-BB5B-03782D3E4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36275-13F8-42B0-9A8D-90A3C02587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EF00398-0977-40A4-B2BD-A2D0611E9E5E}" type="datetimeFigureOut">
              <a:rPr lang="en-US"/>
              <a:pPr>
                <a:defRPr/>
              </a:pPr>
              <a:t>12/17/24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CDF6CBA-F5F1-486B-B503-6CEB8365A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9CE170-BB10-4918-9E05-A10BE5B86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2CAFC-08F6-4FB7-A1EC-FD1DF619F0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7A2C1-7375-438D-A196-6C308E2C3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5DA4178-8E38-403A-A699-810AE77A2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6F12F-F3CF-4006-BB82-32500C676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867894"/>
            <a:ext cx="8353176" cy="63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Click to add presenter title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6B180E-CA89-484A-839C-62D67F59F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290" y="1059582"/>
            <a:ext cx="8349174" cy="993775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06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z="900" dirty="0">
                <a:solidFill>
                  <a:srgbClr val="002060"/>
                </a:solidFill>
                <a:latin typeface="+mj-lt"/>
              </a:rPr>
              <a:t>Click to add presentation title</a:t>
            </a:r>
            <a:endParaRPr lang="en-US" sz="9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44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99F9-D7A3-DDA5-0511-2378BF3F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CC37-5939-4ACC-B0DC-A98E863A8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1305B-18F1-2364-2A96-0151113E0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5FECA-AF62-DCE4-3201-716A1845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894ED-7D88-459B-339F-C5DEEB48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CCA6A-4790-5E15-CA0B-FE5AEDAF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7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1600-031C-DE5F-AF01-C6A993EA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1761-B2C1-869E-89D4-6149889BE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E7635-E796-F3E4-AAA8-12F3BFE1E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89740-2E32-D9C6-9353-4A60356D5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96596-2232-5A6B-C0C9-8F208B26F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76DD3-028F-9572-21BD-57BA5B05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E5737-3399-6693-CB3C-FBDC5960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A8CCE-E533-1211-2A2E-1D2D7474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DA60-872A-B1FC-52E9-92CDD785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01854-9325-25B5-3AFF-4D9C22DC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A17D7-9AF5-E646-FFEA-59326707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2A406-9864-EF72-038C-E52C9555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6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B591C-22F8-C4C0-93B4-2E3E4E51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C84D2-4109-D9CD-87D0-3FFA80E2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B44B1-F34E-51EE-0FCF-B672AC7C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0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26EB6-F98F-74B5-BCFD-49A22D0A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C8DA-2B24-4FDE-9C67-C5774BD2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72FEA-46D4-6150-43E2-FDBBB5B69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B596C-92F1-A774-6EB6-10CB534C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06E78-C6E9-0AF4-CD82-6066B9FB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83469-0013-AA88-402A-9EAF8592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4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ADA8-6244-73A5-ED30-41B553B1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37765-CEB6-30B2-D882-941785F8D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10560-9B31-53ED-BF5E-6CD280505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B847A-8421-A0FC-80DE-AFAF5BCC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3B921-528D-4877-A788-5744F781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65725-6863-C786-DA9F-0BE8C587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9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6A42-923C-89CA-8466-D3403475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8BF81-1858-FF93-F33C-61B72FDA1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907E-EFBE-EC90-975E-FB271FCE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70CA-3A22-4778-24F3-9E1FD085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0640-0FBF-58F9-01C5-C04EE702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CBF5D-910B-451E-9301-5D65A32DF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1898B-CAE3-C029-B3AB-31C6EC4CF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8FF6-3A58-E470-F262-99C1E81F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52BE-4902-4A0C-2070-0E6044B3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53399-6ACC-7DDF-0172-2A0194C6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07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6F12F-F3CF-4006-BB82-32500C676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867894"/>
            <a:ext cx="8353176" cy="63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Click to add presenter title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6B180E-CA89-484A-839C-62D67F59F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290" y="1059582"/>
            <a:ext cx="8349174" cy="993775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06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z="900" dirty="0">
                <a:solidFill>
                  <a:srgbClr val="002060"/>
                </a:solidFill>
                <a:latin typeface="+mj-lt"/>
              </a:rPr>
              <a:t>Click to add presentation title</a:t>
            </a:r>
            <a:endParaRPr lang="en-US" sz="9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8874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000" b="0" i="0" cap="none" baseline="0">
                <a:solidFill>
                  <a:srgbClr val="002060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288" y="1707655"/>
            <a:ext cx="8215315" cy="275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1pPr>
            <a:lvl2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2pPr>
            <a:lvl3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3pPr>
            <a:lvl4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4pPr>
            <a:lvl5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000" b="0" i="0" cap="none" baseline="0">
                <a:solidFill>
                  <a:srgbClr val="002060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288" y="1707655"/>
            <a:ext cx="8215315" cy="275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1pPr>
            <a:lvl2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2pPr>
            <a:lvl3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3pPr>
            <a:lvl4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4pPr>
            <a:lvl5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content and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395288" y="1131888"/>
            <a:ext cx="4608760" cy="313234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1800" b="0" i="0" cap="none" baseline="0">
                <a:solidFill>
                  <a:srgbClr val="002060"/>
                </a:solidFill>
                <a:latin typeface="+mn-lt"/>
                <a:cs typeface="Arial"/>
              </a:defRPr>
            </a:lvl1pPr>
          </a:lstStyle>
          <a:p>
            <a:r>
              <a:rPr lang="en-GB" dirty="0"/>
              <a:t>Click to edit content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508104" y="1131888"/>
            <a:ext cx="3240285" cy="313234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31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and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395288" y="1131888"/>
            <a:ext cx="4608760" cy="313234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1800" b="0" i="0" cap="none" baseline="0">
                <a:solidFill>
                  <a:srgbClr val="002060"/>
                </a:solidFill>
                <a:latin typeface="+mn-lt"/>
                <a:cs typeface="Arial"/>
              </a:defRPr>
            </a:lvl1pPr>
          </a:lstStyle>
          <a:p>
            <a:r>
              <a:rPr lang="en-GB" dirty="0"/>
              <a:t>Click to edit content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508104" y="1131888"/>
            <a:ext cx="3240285" cy="313234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00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ing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6F12F-F3CF-4006-BB82-32500C676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867894"/>
            <a:ext cx="8353176" cy="63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Click to add presenter title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6B180E-CA89-484A-839C-62D67F59F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290" y="1059582"/>
            <a:ext cx="8349174" cy="993775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06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z="900" dirty="0">
                <a:solidFill>
                  <a:srgbClr val="002060"/>
                </a:solidFill>
                <a:latin typeface="+mj-lt"/>
              </a:rPr>
              <a:t>Click to add presentation title</a:t>
            </a:r>
            <a:endParaRPr lang="en-US" sz="9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416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000" b="0" i="0" cap="none" baseline="0">
                <a:solidFill>
                  <a:srgbClr val="002060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288" y="1707655"/>
            <a:ext cx="8215315" cy="275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1pPr>
            <a:lvl2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2pPr>
            <a:lvl3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3pPr>
            <a:lvl4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4pPr>
            <a:lvl5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0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lit content and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395288" y="1131888"/>
            <a:ext cx="4608760" cy="313234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1800" b="0" i="0" cap="none" baseline="0">
                <a:solidFill>
                  <a:srgbClr val="002060"/>
                </a:solidFill>
                <a:latin typeface="+mn-lt"/>
                <a:cs typeface="Arial"/>
              </a:defRPr>
            </a:lvl1pPr>
          </a:lstStyle>
          <a:p>
            <a:r>
              <a:rPr lang="en-GB" dirty="0"/>
              <a:t>Click to edit content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508104" y="1131888"/>
            <a:ext cx="3240285" cy="313234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236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BCBE-1DCF-9479-34AF-E5459ECCA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38605-7F52-5867-7BA4-71877481D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F09BD-5239-07CB-B97E-2622216D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A331C-C9C3-3A0A-1F13-9C82709E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06F2A-0E2C-372B-635F-7743AE9A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B339-79FE-A873-EE50-B1DB0B48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B46B-AF10-63AC-29DF-252C55005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7502A-FDD1-78C5-8C28-B9BA65E8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A5F7-C017-0740-9E05-D26CCDA8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F9A6F-C1E7-3843-DB80-1BDA1BFB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EF68-1086-7808-9CD4-E0886656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9F26-563B-4543-254B-8476801ED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2CA7-15C5-77A7-F181-7F4ADCE3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3D140-CA60-5E66-A3C6-1A03E3ED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2377C-EF44-698A-2998-1492DD88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139110-63FE-48E2-848D-54FB296589F5}"/>
              </a:ext>
            </a:extLst>
          </p:cNvPr>
          <p:cNvCxnSpPr>
            <a:cxnSpLocks/>
          </p:cNvCxnSpPr>
          <p:nvPr userDrawn="1"/>
        </p:nvCxnSpPr>
        <p:spPr>
          <a:xfrm>
            <a:off x="395288" y="84455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737B85-6062-4183-A094-BA1386428874}"/>
              </a:ext>
            </a:extLst>
          </p:cNvPr>
          <p:cNvCxnSpPr>
            <a:cxnSpLocks/>
          </p:cNvCxnSpPr>
          <p:nvPr userDrawn="1"/>
        </p:nvCxnSpPr>
        <p:spPr>
          <a:xfrm>
            <a:off x="395288" y="4659313"/>
            <a:ext cx="83518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13" descr="Influencing the world_PPT_282.png">
            <a:extLst>
              <a:ext uri="{FF2B5EF4-FFF2-40B4-BE49-F238E27FC236}">
                <a16:creationId xmlns:a16="http://schemas.microsoft.com/office/drawing/2014/main" id="{ED2A722F-1CA6-4ABC-83FC-CEBAEDFDD85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786313"/>
            <a:ext cx="210026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94B780-CE89-4083-AA89-3C46A46BEE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9513" y="71993"/>
            <a:ext cx="4032448" cy="64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1" r:id="rId2"/>
    <p:sldLayoutId id="2147483890" r:id="rId3"/>
    <p:sldLayoutId id="2147483906" r:id="rId4"/>
    <p:sldLayoutId id="2147483907" r:id="rId5"/>
    <p:sldLayoutId id="2147483908" r:id="rId6"/>
  </p:sldLayoutIdLst>
  <p:txStyles>
    <p:titleStyle>
      <a:lvl1pPr algn="r" defTabSz="342900" rtl="0" eaLnBrk="0" fontAlgn="base" hangingPunct="0">
        <a:spcBef>
          <a:spcPct val="0"/>
        </a:spcBef>
        <a:spcAft>
          <a:spcPct val="0"/>
        </a:spcAft>
        <a:defRPr sz="900" kern="1200">
          <a:solidFill>
            <a:srgbClr val="09091E"/>
          </a:solidFill>
          <a:latin typeface="Arial"/>
          <a:ea typeface="ＭＳ Ｐゴシック" charset="0"/>
          <a:cs typeface="Arial"/>
        </a:defRPr>
      </a:lvl1pPr>
      <a:lvl2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2pPr>
      <a:lvl3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3pPr>
      <a:lvl4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4pPr>
      <a:lvl5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5pPr>
      <a:lvl6pPr marL="3429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6pPr>
      <a:lvl7pPr marL="6858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7pPr>
      <a:lvl8pPr marL="10287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8pPr>
      <a:lvl9pPr marL="13716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471FF-5CA6-08D6-C684-BA7B33D6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7C46F-01FD-741B-0094-429ABBF9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F0E95-E191-4D9C-D32E-E9E907570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C5CBD-3387-6F4A-9368-EB36010DC8AA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9013-40A1-380F-0D7A-F81F717E6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95DBB-C7DA-B87D-5097-5B69BEC43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BEA552-3484-7D41-A180-033335B6B4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AB13F-89CB-8925-2699-EF87F00F2B1D}"/>
              </a:ext>
            </a:extLst>
          </p:cNvPr>
          <p:cNvCxnSpPr>
            <a:cxnSpLocks/>
          </p:cNvCxnSpPr>
          <p:nvPr userDrawn="1"/>
        </p:nvCxnSpPr>
        <p:spPr>
          <a:xfrm>
            <a:off x="395288" y="84455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DB65FE-7988-0F66-8F44-E5D3D366EE73}"/>
              </a:ext>
            </a:extLst>
          </p:cNvPr>
          <p:cNvCxnSpPr>
            <a:cxnSpLocks/>
          </p:cNvCxnSpPr>
          <p:nvPr userDrawn="1"/>
        </p:nvCxnSpPr>
        <p:spPr>
          <a:xfrm>
            <a:off x="395288" y="4659313"/>
            <a:ext cx="83518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 descr="Influencing the world_PPT_282.png">
            <a:extLst>
              <a:ext uri="{FF2B5EF4-FFF2-40B4-BE49-F238E27FC236}">
                <a16:creationId xmlns:a16="http://schemas.microsoft.com/office/drawing/2014/main" id="{969F2B61-E200-57B7-0789-04CD78ACA4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786313"/>
            <a:ext cx="210026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33A4D8-68F7-5230-EDEB-35F619F0ECD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79513" y="71993"/>
            <a:ext cx="4032448" cy="6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776F2F-BBDF-4956-B2B9-73FA06F3B1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PPE Annual Christmas Meeting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2EEAB-0057-4CE6-A3B7-D22EFD46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78" y="1131590"/>
            <a:ext cx="8349174" cy="1152128"/>
          </a:xfrm>
        </p:spPr>
        <p:txBody>
          <a:bodyPr>
            <a:normAutofit/>
          </a:bodyPr>
          <a:lstStyle/>
          <a:p>
            <a:r>
              <a:rPr lang="en-GB" dirty="0"/>
              <a:t>Searching for low-mass Higgs bosons with </a:t>
            </a:r>
            <a:br>
              <a:rPr lang="en-GB" dirty="0"/>
            </a:br>
            <a:r>
              <a:rPr lang="en-GB" dirty="0"/>
              <a:t>the ATLAS detector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C3D3E-8BD0-AE61-846D-7E1641819C59}"/>
              </a:ext>
            </a:extLst>
          </p:cNvPr>
          <p:cNvSpPr txBox="1"/>
          <p:nvPr/>
        </p:nvSpPr>
        <p:spPr>
          <a:xfrm>
            <a:off x="395288" y="4725810"/>
            <a:ext cx="417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Giorgos Christou 1</a:t>
            </a:r>
            <a:r>
              <a:rPr lang="en-US" baseline="30000" dirty="0">
                <a:solidFill>
                  <a:srgbClr val="002060"/>
                </a:solidFill>
                <a:latin typeface="+mn-lt"/>
              </a:rPr>
              <a:t>st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year PhD student</a:t>
            </a:r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D3EC5EF8-ECA4-59B2-A11B-CA07CD5D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544105"/>
            <a:ext cx="2084230" cy="10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D81D2-50A7-F90A-5668-B1B77ABDE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788D2A-C4D8-2F11-AE3A-D7916ADC8F14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Model Training and Performance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B14CBF-6F2C-BBB8-5F57-76E6E8B630AD}"/>
              </a:ext>
            </a:extLst>
          </p:cNvPr>
          <p:cNvSpPr txBox="1">
            <a:spLocks/>
          </p:cNvSpPr>
          <p:nvPr/>
        </p:nvSpPr>
        <p:spPr>
          <a:xfrm>
            <a:off x="395288" y="1707655"/>
            <a:ext cx="5256832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802D-5A8B-DFA5-7ACD-70C77B582050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5184824" cy="24340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D9A3F3-A825-9D5A-2ECC-73F0A28EA3E5}"/>
              </a:ext>
            </a:extLst>
          </p:cNvPr>
          <p:cNvSpPr txBox="1">
            <a:spLocks/>
          </p:cNvSpPr>
          <p:nvPr/>
        </p:nvSpPr>
        <p:spPr>
          <a:xfrm>
            <a:off x="381159" y="2691331"/>
            <a:ext cx="5184824" cy="17720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E4E803-AC02-395C-29EE-89EA262D2657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4320976" cy="185827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26E61A-C3C1-9C74-D8CB-A1316E8E0995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4320976" cy="20743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7D5B80-DA33-D9CF-9C23-51B215B1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66431"/>
            <a:ext cx="2924944" cy="21937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AB86F0-577B-3A17-3BB6-8CA4E506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72" y="1766431"/>
            <a:ext cx="2924945" cy="2193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2B2576-173B-07F2-4704-1E6DCF587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375" y="1766431"/>
            <a:ext cx="2924945" cy="21937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7BB5D5-E88B-27FB-FFCE-347F2AC9A1F7}"/>
              </a:ext>
            </a:extLst>
          </p:cNvPr>
          <p:cNvSpPr txBox="1"/>
          <p:nvPr/>
        </p:nvSpPr>
        <p:spPr>
          <a:xfrm>
            <a:off x="999858" y="4110527"/>
            <a:ext cx="7406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Not the best performance… but slightly better with the addition of the new training variables</a:t>
            </a:r>
          </a:p>
        </p:txBody>
      </p:sp>
    </p:spTree>
    <p:extLst>
      <p:ext uri="{BB962C8B-B14F-4D97-AF65-F5344CB8AC3E}">
        <p14:creationId xmlns:p14="http://schemas.microsoft.com/office/powerpoint/2010/main" val="37550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F7F9-D572-3537-6FF8-F4D20D318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908A6C-AF23-DC25-8EE7-AE761E4B93E8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Model Training and Performance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6B5E6B-E9D9-D849-2161-134BEF44554B}"/>
              </a:ext>
            </a:extLst>
          </p:cNvPr>
          <p:cNvSpPr txBox="1">
            <a:spLocks/>
          </p:cNvSpPr>
          <p:nvPr/>
        </p:nvSpPr>
        <p:spPr>
          <a:xfrm>
            <a:off x="395288" y="1707655"/>
            <a:ext cx="5256832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7E2A-D8F9-8686-89AC-861236024055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5184824" cy="24340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ED03C9-1E09-630B-0BA9-0BAF35BF67F8}"/>
              </a:ext>
            </a:extLst>
          </p:cNvPr>
          <p:cNvSpPr txBox="1">
            <a:spLocks/>
          </p:cNvSpPr>
          <p:nvPr/>
        </p:nvSpPr>
        <p:spPr>
          <a:xfrm>
            <a:off x="381159" y="2691331"/>
            <a:ext cx="5184824" cy="17720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07D775-36ED-786E-89BE-D013BE0EB9BD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4320976" cy="185827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003753C-A995-B8F3-A46C-49A9119358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288" y="1534600"/>
                <a:ext cx="3803663" cy="20743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2060"/>
                    </a:solidFill>
                  </a:rPr>
                  <a:t>Previously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rgbClr val="002060"/>
                    </a:solidFill>
                  </a:rPr>
                  <a:t>was the most important feature and the </a:t>
                </a:r>
                <a:r>
                  <a:rPr lang="en-GB" sz="1600" dirty="0" err="1">
                    <a:solidFill>
                      <a:srgbClr val="002060"/>
                    </a:solidFill>
                  </a:rPr>
                  <a:t>amb</a:t>
                </a:r>
                <a:r>
                  <a:rPr lang="en-GB" sz="1600" dirty="0">
                    <a:solidFill>
                      <a:srgbClr val="002060"/>
                    </a:solidFill>
                  </a:rPr>
                  <a:t>. scores were the least important</a:t>
                </a:r>
              </a:p>
              <a:p>
                <a:pPr fontAlgn="auto">
                  <a:spcAft>
                    <a:spcPts val="0"/>
                  </a:spcAft>
                </a:pPr>
                <a:endParaRPr lang="en-GB" sz="1600" dirty="0">
                  <a:solidFill>
                    <a:srgbClr val="002060"/>
                  </a:solidFill>
                </a:endParaRPr>
              </a:p>
              <a:p>
                <a:pPr fontAlgn="auto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2060"/>
                    </a:solidFill>
                  </a:rPr>
                  <a:t>Now the photon and di-photon kinematics play a bigger role in classifying the event as sig/</a:t>
                </a:r>
                <a:r>
                  <a:rPr lang="en-GB" sz="1600" dirty="0" err="1">
                    <a:solidFill>
                      <a:srgbClr val="002060"/>
                    </a:solidFill>
                  </a:rPr>
                  <a:t>bkg</a:t>
                </a:r>
                <a:endParaRPr lang="en-GB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003753C-A995-B8F3-A46C-49A911935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534600"/>
                <a:ext cx="3803663" cy="2074300"/>
              </a:xfrm>
              <a:prstGeom prst="rect">
                <a:avLst/>
              </a:prstGeom>
              <a:blipFill>
                <a:blip r:embed="rId2"/>
                <a:stretch>
                  <a:fillRect l="-667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7C813B2-FF86-8AA0-6CB1-372F95170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51" y="975707"/>
            <a:ext cx="4581127" cy="34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18A3E-A691-B1C9-A98A-A0C6F368D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D113D8-DBA5-6885-B173-C29822BB8E4F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Model Training and Performance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AD2AA-BEAC-129A-9949-DE8BE83037EE}"/>
              </a:ext>
            </a:extLst>
          </p:cNvPr>
          <p:cNvSpPr txBox="1">
            <a:spLocks/>
          </p:cNvSpPr>
          <p:nvPr/>
        </p:nvSpPr>
        <p:spPr>
          <a:xfrm>
            <a:off x="395288" y="1707655"/>
            <a:ext cx="5256832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4072-3417-8436-AFFF-31D0F8F960EE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5184824" cy="24340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66DABA-4CBF-1FE8-ADAF-AA5053023EC6}"/>
              </a:ext>
            </a:extLst>
          </p:cNvPr>
          <p:cNvSpPr txBox="1">
            <a:spLocks/>
          </p:cNvSpPr>
          <p:nvPr/>
        </p:nvSpPr>
        <p:spPr>
          <a:xfrm>
            <a:off x="381159" y="2691331"/>
            <a:ext cx="5184824" cy="17720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8AFD46-5A44-3869-706E-964B9A122C80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4320976" cy="185827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190585-FCC2-11C8-55B5-FECE1FD2642B}"/>
              </a:ext>
            </a:extLst>
          </p:cNvPr>
          <p:cNvSpPr txBox="1">
            <a:spLocks/>
          </p:cNvSpPr>
          <p:nvPr/>
        </p:nvSpPr>
        <p:spPr>
          <a:xfrm>
            <a:off x="395288" y="1534599"/>
            <a:ext cx="7777112" cy="292876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We want to separate the data into 3 categories by maximising the </a:t>
            </a:r>
            <a:r>
              <a:rPr lang="en-GB" sz="1600" i="1" dirty="0">
                <a:solidFill>
                  <a:srgbClr val="002060"/>
                </a:solidFill>
              </a:rPr>
              <a:t>discovery significance ratio </a:t>
            </a:r>
            <a:r>
              <a:rPr lang="en-GB" sz="1600" dirty="0">
                <a:solidFill>
                  <a:srgbClr val="002060"/>
                </a:solidFill>
              </a:rPr>
              <a:t>(comparison of sig/</a:t>
            </a:r>
            <a:r>
              <a:rPr lang="en-GB" sz="1600" dirty="0" err="1">
                <a:solidFill>
                  <a:srgbClr val="002060"/>
                </a:solidFill>
              </a:rPr>
              <a:t>bkg</a:t>
            </a:r>
            <a:r>
              <a:rPr lang="en-GB" sz="1600" dirty="0">
                <a:solidFill>
                  <a:srgbClr val="002060"/>
                </a:solidFill>
              </a:rPr>
              <a:t> amounts before and after categorisation)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B5104-712D-22DB-284C-3B24C8E23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91" y="2002456"/>
            <a:ext cx="3472830" cy="2604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5E0211-356E-337C-7838-31F2AFC52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60" y="2002456"/>
            <a:ext cx="3472830" cy="260462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3925B1-0DB2-74D7-6093-2A96585F4D58}"/>
              </a:ext>
            </a:extLst>
          </p:cNvPr>
          <p:cNvCxnSpPr>
            <a:cxnSpLocks/>
          </p:cNvCxnSpPr>
          <p:nvPr/>
        </p:nvCxnSpPr>
        <p:spPr>
          <a:xfrm flipV="1">
            <a:off x="6732240" y="2350184"/>
            <a:ext cx="1179779" cy="13016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0ADB81-B255-C9C1-2AC8-48B80D46311B}"/>
              </a:ext>
            </a:extLst>
          </p:cNvPr>
          <p:cNvSpPr txBox="1"/>
          <p:nvPr/>
        </p:nvSpPr>
        <p:spPr>
          <a:xfrm>
            <a:off x="7325798" y="188851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Smooth distributions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we can fit a bkg. model</a:t>
            </a:r>
          </a:p>
        </p:txBody>
      </p:sp>
    </p:spTree>
    <p:extLst>
      <p:ext uri="{BB962C8B-B14F-4D97-AF65-F5344CB8AC3E}">
        <p14:creationId xmlns:p14="http://schemas.microsoft.com/office/powerpoint/2010/main" val="37735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t with its paw up&#10;&#10;Description automatically generated">
            <a:extLst>
              <a:ext uri="{FF2B5EF4-FFF2-40B4-BE49-F238E27FC236}">
                <a16:creationId xmlns:a16="http://schemas.microsoft.com/office/drawing/2014/main" id="{44EFA99A-E528-83C8-DFE3-5BCB278F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52" y="1419622"/>
            <a:ext cx="2776462" cy="2710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819A5-12F3-1330-F54D-8E480386B50A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9B3F8-BDCA-DE88-808C-0C065A1BD334}"/>
              </a:ext>
            </a:extLst>
          </p:cNvPr>
          <p:cNvSpPr txBox="1">
            <a:spLocks/>
          </p:cNvSpPr>
          <p:nvPr/>
        </p:nvSpPr>
        <p:spPr>
          <a:xfrm>
            <a:off x="395288" y="1534600"/>
            <a:ext cx="5472856" cy="29093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A second attempt to observe a low-mass Higgs boson using the ATLAS detector and compare with the CMS result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Analysis of Run 3 data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Implementation of a Deep Neural Network to classify di-photon events with new training variables</a:t>
            </a:r>
          </a:p>
          <a:p>
            <a:pPr fontAlgn="auto"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Improvements: Further model optimisation, exclude signal masses, reduce complexity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Perform more checks to verify that the model is working properly</a:t>
            </a:r>
          </a:p>
          <a:p>
            <a:pPr fontAlgn="auto"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D548-7DE1-4946-BB0A-B45BAD4FB2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– The Higgs Boson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31577-9E71-4DCA-8E39-712537E2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7655"/>
            <a:ext cx="4320727" cy="2755706"/>
          </a:xfrm>
        </p:spPr>
        <p:txBody>
          <a:bodyPr>
            <a:normAutofit/>
          </a:bodyPr>
          <a:lstStyle/>
          <a:p>
            <a:r>
              <a:rPr lang="en-GB" sz="1600" dirty="0"/>
              <a:t>It was discovered back in 2012 by the ATLAS and CMS experiments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After the discovery, a lot of effort has been put into measuring its properties.</a:t>
            </a:r>
          </a:p>
          <a:p>
            <a:pPr marL="0" indent="0">
              <a:buNone/>
            </a:pPr>
            <a:r>
              <a:rPr lang="en-GB" sz="1600" dirty="0"/>
              <a:t>A lot of experimental results suggest that there was agreement with the Standard Model (SM)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What about Beyond the Standard Model (BSM) Higgs boson models?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A9F2F-23BA-E4F9-37CD-031D6EE1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219" y="915566"/>
            <a:ext cx="3789492" cy="36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D9126-8819-2635-C370-9CE5A5F4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9EC5D8-3978-C896-5F71-BE565170C133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Searching for low-mass Higgs bosons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E9DA17-F49E-04F4-F500-438C965870F0}"/>
              </a:ext>
            </a:extLst>
          </p:cNvPr>
          <p:cNvSpPr txBox="1">
            <a:spLocks/>
          </p:cNvSpPr>
          <p:nvPr/>
        </p:nvSpPr>
        <p:spPr>
          <a:xfrm>
            <a:off x="395288" y="1707655"/>
            <a:ext cx="5256832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What is a low-mass Higgs boson?</a:t>
            </a:r>
          </a:p>
          <a:p>
            <a:pPr fontAlgn="auto"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1600" dirty="0">
                <a:solidFill>
                  <a:srgbClr val="002060"/>
                </a:solidFill>
              </a:rPr>
              <a:t>The truth is we don’t know! It can be either SM-like, or something completely different!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1600" dirty="0">
                <a:solidFill>
                  <a:srgbClr val="002060"/>
                </a:solidFill>
              </a:rPr>
              <a:t>But we can perform low-mass searches in various channels such as the di-photon channel. 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The final state consists of two photons originating from the Higgs boson</a:t>
            </a:r>
          </a:p>
        </p:txBody>
      </p:sp>
      <p:pic>
        <p:nvPicPr>
          <p:cNvPr id="8" name="Picture 7" descr="A black and white scale&#10;&#10;Description automatically generated">
            <a:extLst>
              <a:ext uri="{FF2B5EF4-FFF2-40B4-BE49-F238E27FC236}">
                <a16:creationId xmlns:a16="http://schemas.microsoft.com/office/drawing/2014/main" id="{B38D255F-32E0-6A7A-0A8F-296BACF4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526580"/>
            <a:ext cx="2915816" cy="1587090"/>
          </a:xfrm>
          <a:prstGeom prst="rect">
            <a:avLst/>
          </a:prstGeom>
        </p:spPr>
      </p:pic>
      <p:pic>
        <p:nvPicPr>
          <p:cNvPr id="10" name="Picture 9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013F80C6-C854-32C8-A2F7-6659F753F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36" y="1401599"/>
            <a:ext cx="544777" cy="817166"/>
          </a:xfrm>
          <a:prstGeom prst="rect">
            <a:avLst/>
          </a:prstGeom>
        </p:spPr>
      </p:pic>
      <p:pic>
        <p:nvPicPr>
          <p:cNvPr id="14" name="Picture 13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D818C1BE-8D95-AB7B-6F0F-8726A34B5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256" y="1355323"/>
            <a:ext cx="373988" cy="560983"/>
          </a:xfrm>
          <a:prstGeom prst="rect">
            <a:avLst/>
          </a:prstGeom>
        </p:spPr>
      </p:pic>
      <p:pic>
        <p:nvPicPr>
          <p:cNvPr id="15" name="Picture 1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262E4BB1-4FC2-573A-9609-9DCFF0632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463" y="1347708"/>
            <a:ext cx="373988" cy="560983"/>
          </a:xfrm>
          <a:prstGeom prst="rect">
            <a:avLst/>
          </a:prstGeom>
        </p:spPr>
      </p:pic>
      <p:pic>
        <p:nvPicPr>
          <p:cNvPr id="16" name="Picture 15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FEB69F0F-A150-9F64-B87E-79521CC92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96" y="1347707"/>
            <a:ext cx="373988" cy="5609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4C36A0-87A7-D1F7-6F23-BD2008B13E8E}"/>
              </a:ext>
            </a:extLst>
          </p:cNvPr>
          <p:cNvSpPr txBox="1"/>
          <p:nvPr/>
        </p:nvSpPr>
        <p:spPr>
          <a:xfrm>
            <a:off x="7557392" y="94087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SM Higgs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</a:rPr>
              <a:t>boson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6BD793-CB2F-4AC7-3BC3-EDFEBCB0FB69}"/>
              </a:ext>
            </a:extLst>
          </p:cNvPr>
          <p:cNvSpPr txBox="1"/>
          <p:nvPr/>
        </p:nvSpPr>
        <p:spPr>
          <a:xfrm>
            <a:off x="5776721" y="878379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Low-mass Higgs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</a:rPr>
              <a:t>bosons</a:t>
            </a:r>
          </a:p>
        </p:txBody>
      </p:sp>
    </p:spTree>
    <p:extLst>
      <p:ext uri="{BB962C8B-B14F-4D97-AF65-F5344CB8AC3E}">
        <p14:creationId xmlns:p14="http://schemas.microsoft.com/office/powerpoint/2010/main" val="15631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B87044-4CBA-620B-DA7D-77FAD27E8C9E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The CMS 95 GeV excess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52210D-24B9-3B7D-9CF2-6D6F281C42E4}"/>
              </a:ext>
            </a:extLst>
          </p:cNvPr>
          <p:cNvSpPr txBox="1">
            <a:spLocks/>
          </p:cNvSpPr>
          <p:nvPr/>
        </p:nvSpPr>
        <p:spPr>
          <a:xfrm>
            <a:off x="395288" y="1707655"/>
            <a:ext cx="5256832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In 2023 the CMS collaboration published a paper on Run 2 data suggesting an excess of events in the di-photon channel at about 95 GeV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The global significance was 2.9</a:t>
            </a:r>
            <a:r>
              <a:rPr lang="el-GR" sz="1600" dirty="0">
                <a:solidFill>
                  <a:srgbClr val="002060"/>
                </a:solidFill>
              </a:rPr>
              <a:t>σ</a:t>
            </a:r>
            <a:r>
              <a:rPr lang="en-GB" sz="1600" dirty="0">
                <a:solidFill>
                  <a:srgbClr val="002060"/>
                </a:solidFill>
              </a:rPr>
              <a:t>, not enough for a discovery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Large enough to study it further with ATLAS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BBDFE5-6A02-D055-8120-641C47261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20578" y="884102"/>
            <a:ext cx="3238380" cy="337529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09456422-D805-2FE5-06D3-C2A5C2412482}"/>
              </a:ext>
            </a:extLst>
          </p:cNvPr>
          <p:cNvSpPr/>
          <p:nvPr/>
        </p:nvSpPr>
        <p:spPr>
          <a:xfrm>
            <a:off x="7596336" y="2247066"/>
            <a:ext cx="360040" cy="972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A661E-C284-E61F-6736-3B495D5E196D}"/>
              </a:ext>
            </a:extLst>
          </p:cNvPr>
          <p:cNvSpPr txBox="1"/>
          <p:nvPr/>
        </p:nvSpPr>
        <p:spPr>
          <a:xfrm>
            <a:off x="7339768" y="1974646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95 GeV excess</a:t>
            </a:r>
          </a:p>
        </p:txBody>
      </p:sp>
    </p:spTree>
    <p:extLst>
      <p:ext uri="{BB962C8B-B14F-4D97-AF65-F5344CB8AC3E}">
        <p14:creationId xmlns:p14="http://schemas.microsoft.com/office/powerpoint/2010/main" val="15528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772E1-C5E5-0E56-3C02-D8D81AE3A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7A6317-9099-DDF6-AFE3-DA194DCC4B7E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CMS vs. ATLAS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1B6D0E5-05FF-373F-2013-1B57C2DFD4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288" y="1563936"/>
                <a:ext cx="5616872" cy="275570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2060"/>
                    </a:solidFill>
                  </a:rPr>
                  <a:t>CMS and ATLAS are the two general purpose detectors at the LHC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>
                    <a:solidFill>
                      <a:srgbClr val="002060"/>
                    </a:solidFill>
                  </a:rPr>
                  <a:t> Can measure the same properties of particles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2060"/>
                    </a:solidFill>
                  </a:rPr>
                  <a:t>We can look at the low-mass region with the ATLAS detector and find a larger excess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2060"/>
                    </a:solidFill>
                  </a:rPr>
                  <a:t>Spoiler: We found an even smaller excess…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1B6D0E5-05FF-373F-2013-1B57C2DFD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563936"/>
                <a:ext cx="5616872" cy="2755706"/>
              </a:xfrm>
              <a:prstGeom prst="rect">
                <a:avLst/>
              </a:prstGeom>
              <a:blipFill>
                <a:blip r:embed="rId2"/>
                <a:stretch>
                  <a:fillRect l="-451" t="-1835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5AFCE0C-17C4-D375-5922-87451ABDA45A}"/>
              </a:ext>
            </a:extLst>
          </p:cNvPr>
          <p:cNvSpPr txBox="1"/>
          <p:nvPr/>
        </p:nvSpPr>
        <p:spPr>
          <a:xfrm>
            <a:off x="4172989" y="211558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B307B6-8068-046A-58B4-BA7C80746BF9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ATLAS Run 2 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1C9A84-B43F-966F-2220-0A58424146AF}"/>
              </a:ext>
            </a:extLst>
          </p:cNvPr>
          <p:cNvSpPr txBox="1">
            <a:spLocks/>
          </p:cNvSpPr>
          <p:nvPr/>
        </p:nvSpPr>
        <p:spPr>
          <a:xfrm>
            <a:off x="395288" y="1563936"/>
            <a:ext cx="5616872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In 2024 we published a search for low-mass Higgs bosons decaying into two photons 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The Run 2 data didn’t show any significant excess (or even similar to the CMS excess) above the SM expectation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We got 1.7</a:t>
            </a:r>
            <a:r>
              <a:rPr lang="el-GR" sz="1600" dirty="0">
                <a:solidFill>
                  <a:srgbClr val="002060"/>
                </a:solidFill>
              </a:rPr>
              <a:t>σ</a:t>
            </a:r>
            <a:r>
              <a:rPr lang="en-US" sz="1600" dirty="0">
                <a:solidFill>
                  <a:srgbClr val="002060"/>
                </a:solidFill>
              </a:rPr>
              <a:t> significance</a:t>
            </a:r>
            <a:endParaRPr lang="en-GB" sz="1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8" name="Picture 7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527167F5-7B0F-EC75-D13B-D0DB83CB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160986"/>
            <a:ext cx="3330477" cy="24277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9824246-58F5-A01D-298F-399E5AD2CCD1}"/>
              </a:ext>
            </a:extLst>
          </p:cNvPr>
          <p:cNvSpPr/>
          <p:nvPr/>
        </p:nvSpPr>
        <p:spPr>
          <a:xfrm>
            <a:off x="7812360" y="2374853"/>
            <a:ext cx="432048" cy="700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80675-BF67-FC7F-939D-26546F27C3B5}"/>
              </a:ext>
            </a:extLst>
          </p:cNvPr>
          <p:cNvSpPr txBox="1"/>
          <p:nvPr/>
        </p:nvSpPr>
        <p:spPr>
          <a:xfrm>
            <a:off x="7659952" y="2097854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excess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18B25-0243-CF08-E471-FF92A822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53445" y="837216"/>
            <a:ext cx="3706257" cy="386295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D91DA85-1396-B6D4-3A5C-50D6E073B47F}"/>
              </a:ext>
            </a:extLst>
          </p:cNvPr>
          <p:cNvSpPr/>
          <p:nvPr/>
        </p:nvSpPr>
        <p:spPr>
          <a:xfrm>
            <a:off x="3275856" y="2427734"/>
            <a:ext cx="50405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064DA-86A8-45B4-3C2E-094BD0DAC96D}"/>
              </a:ext>
            </a:extLst>
          </p:cNvPr>
          <p:cNvSpPr txBox="1"/>
          <p:nvPr/>
        </p:nvSpPr>
        <p:spPr>
          <a:xfrm>
            <a:off x="2868947" y="2150735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CMS Run 2 excess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25745-8068-B5E0-29EC-135BB8227C1E}"/>
              </a:ext>
            </a:extLst>
          </p:cNvPr>
          <p:cNvSpPr txBox="1"/>
          <p:nvPr/>
        </p:nvSpPr>
        <p:spPr>
          <a:xfrm>
            <a:off x="4552829" y="3588720"/>
            <a:ext cx="351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What can we do to improve this?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B9641-7DE4-FC7E-AC72-7E537C18211E}"/>
              </a:ext>
            </a:extLst>
          </p:cNvPr>
          <p:cNvSpPr txBox="1"/>
          <p:nvPr/>
        </p:nvSpPr>
        <p:spPr>
          <a:xfrm>
            <a:off x="5231428" y="401014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Look at Run 3 data!</a:t>
            </a:r>
          </a:p>
        </p:txBody>
      </p:sp>
    </p:spTree>
    <p:extLst>
      <p:ext uri="{BB962C8B-B14F-4D97-AF65-F5344CB8AC3E}">
        <p14:creationId xmlns:p14="http://schemas.microsoft.com/office/powerpoint/2010/main" val="29679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E9ACB-99A0-AAD3-5C90-BA29208BE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B93A8B-6AD1-6CA0-D0E4-AF28000F0CD5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ATLAS Run 3 Analysis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B22EDD-21B1-4137-347E-B775229DC55E}"/>
              </a:ext>
            </a:extLst>
          </p:cNvPr>
          <p:cNvSpPr txBox="1">
            <a:spLocks/>
          </p:cNvSpPr>
          <p:nvPr/>
        </p:nvSpPr>
        <p:spPr>
          <a:xfrm>
            <a:off x="395288" y="1707655"/>
            <a:ext cx="5256832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226E-47E8-BD00-1B55-68D419C95155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5184824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We are implementing the same analysis as in Run 2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 We use an Ambiguity BDT to separate electrons from photons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Di-photon BDT (DNN now) to separate signal from background</a:t>
            </a:r>
          </a:p>
          <a:p>
            <a:pPr fontAlgn="auto"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</a:rPr>
              <a:t>So far I’ve been working on the di-photon DNN training and optimisation</a:t>
            </a:r>
          </a:p>
        </p:txBody>
      </p:sp>
    </p:spTree>
    <p:extLst>
      <p:ext uri="{BB962C8B-B14F-4D97-AF65-F5344CB8AC3E}">
        <p14:creationId xmlns:p14="http://schemas.microsoft.com/office/powerpoint/2010/main" val="88786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EF306-656C-D3BF-C9CA-74C982DF6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18C732-0AFC-375E-E18D-B1E63564258E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ATLAS Run 3 Analysis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FC53ED-231E-F3E8-7406-3FA007DD9CDF}"/>
              </a:ext>
            </a:extLst>
          </p:cNvPr>
          <p:cNvSpPr txBox="1">
            <a:spLocks/>
          </p:cNvSpPr>
          <p:nvPr/>
        </p:nvSpPr>
        <p:spPr>
          <a:xfrm>
            <a:off x="395288" y="1707655"/>
            <a:ext cx="5256832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CF63-EF53-8EB7-02BE-2DC15382E285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5184824" cy="9941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dirty="0">
                <a:solidFill>
                  <a:srgbClr val="002060"/>
                </a:solidFill>
              </a:rPr>
              <a:t>For the di-photon DNN we use information from both photons to assign a value to the event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1600" dirty="0">
                <a:solidFill>
                  <a:srgbClr val="002060"/>
                </a:solidFill>
              </a:rPr>
              <a:t>Closer to 0 is background-like, and closer to 1 is signal-like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EA4BAA-CCBA-CBCD-407B-A767548FBE91}"/>
              </a:ext>
            </a:extLst>
          </p:cNvPr>
          <p:cNvSpPr txBox="1">
            <a:spLocks/>
          </p:cNvSpPr>
          <p:nvPr/>
        </p:nvSpPr>
        <p:spPr>
          <a:xfrm>
            <a:off x="381159" y="2691331"/>
            <a:ext cx="5184824" cy="17720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C33438-9DC4-20E1-47C8-D86D526CBD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425" y="2669410"/>
                <a:ext cx="5184824" cy="193766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GB" sz="1600" b="1" u="sng" dirty="0">
                    <a:solidFill>
                      <a:srgbClr val="002060"/>
                    </a:solidFill>
                  </a:rPr>
                  <a:t>Training variables: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𝛾𝛾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>
                    <a:solidFill>
                      <a:srgbClr val="002060"/>
                    </a:solidFill>
                  </a:rPr>
                  <a:t> for both photons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GB" sz="1600" dirty="0" err="1">
                    <a:solidFill>
                      <a:srgbClr val="002060"/>
                    </a:solidFill>
                  </a:rPr>
                  <a:t>Pseudorapidity</a:t>
                </a:r>
                <a:r>
                  <a:rPr lang="en-GB" sz="1600" dirty="0">
                    <a:solidFill>
                      <a:srgbClr val="002060"/>
                    </a:solidFill>
                  </a:rPr>
                  <a:t> of each photon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2060"/>
                    </a:solidFill>
                  </a:rPr>
                  <a:t>Ambiguity BDT score for each photon and the minimum of the two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GB" sz="1600" dirty="0">
                    <a:solidFill>
                      <a:srgbClr val="002060"/>
                    </a:solidFill>
                  </a:rPr>
                  <a:t> between the two photons</a:t>
                </a:r>
              </a:p>
              <a:p>
                <a:pPr fontAlgn="auto">
                  <a:spcAft>
                    <a:spcPts val="0"/>
                  </a:spcAft>
                </a:pPr>
                <a:endParaRPr lang="en-GB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C33438-9DC4-20E1-47C8-D86D526CB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5" y="2669410"/>
                <a:ext cx="5184824" cy="1937669"/>
              </a:xfrm>
              <a:prstGeom prst="rect">
                <a:avLst/>
              </a:prstGeom>
              <a:blipFill>
                <a:blip r:embed="rId2"/>
                <a:stretch>
                  <a:fillRect l="-488" t="-3922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BA6EBB4-EB2A-853E-C60A-6C66912A30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6176" y="2691914"/>
                <a:ext cx="3024336" cy="193766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GB" sz="1600" b="1" u="sng" dirty="0">
                    <a:solidFill>
                      <a:srgbClr val="FF0000"/>
                    </a:solidFill>
                  </a:rPr>
                  <a:t>Experimental variables: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between the photons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𝛾𝛾</m:t>
                            </m:r>
                          </m:sup>
                        </m:sSup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𝛾𝛾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BA6EBB4-EB2A-853E-C60A-6C66912A3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691914"/>
                <a:ext cx="3024336" cy="1937669"/>
              </a:xfrm>
              <a:prstGeom prst="rect">
                <a:avLst/>
              </a:prstGeom>
              <a:blipFill>
                <a:blip r:embed="rId3"/>
                <a:stretch>
                  <a:fillRect l="-837" t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9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E777A-F84D-E823-C64F-ED6084287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C73EED-8008-0A17-A710-CCB0468AADDB}"/>
              </a:ext>
            </a:extLst>
          </p:cNvPr>
          <p:cNvSpPr txBox="1">
            <a:spLocks/>
          </p:cNvSpPr>
          <p:nvPr/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none" baseline="0">
                <a:solidFill>
                  <a:srgbClr val="002060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Model Architecture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345AE1-5F7B-2B47-8963-569C14FFDFE9}"/>
              </a:ext>
            </a:extLst>
          </p:cNvPr>
          <p:cNvSpPr txBox="1">
            <a:spLocks/>
          </p:cNvSpPr>
          <p:nvPr/>
        </p:nvSpPr>
        <p:spPr>
          <a:xfrm>
            <a:off x="395288" y="1707655"/>
            <a:ext cx="5256832" cy="27557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2A4F3-BCA1-C572-11A7-C62AB4483CC8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5184824" cy="24340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DD85C90-9148-BEB7-5C8F-19DA6487C427}"/>
              </a:ext>
            </a:extLst>
          </p:cNvPr>
          <p:cNvSpPr txBox="1">
            <a:spLocks/>
          </p:cNvSpPr>
          <p:nvPr/>
        </p:nvSpPr>
        <p:spPr>
          <a:xfrm>
            <a:off x="381159" y="2691331"/>
            <a:ext cx="5184824" cy="17720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39C6D-6933-BD21-614B-A4B72ABF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72" y="1071144"/>
            <a:ext cx="3960440" cy="27291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03F7DB-47D8-0470-A1CC-0573CCDBF473}"/>
              </a:ext>
            </a:extLst>
          </p:cNvPr>
          <p:cNvSpPr txBox="1">
            <a:spLocks/>
          </p:cNvSpPr>
          <p:nvPr/>
        </p:nvSpPr>
        <p:spPr>
          <a:xfrm>
            <a:off x="395288" y="1577570"/>
            <a:ext cx="4320976" cy="185827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34FCE19-7C87-B761-AD4E-77D756FF4E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288" y="1577570"/>
                <a:ext cx="4320976" cy="20743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2060"/>
                    </a:solidFill>
                  </a:rPr>
                  <a:t>A few hidden layers are used, but the architecture is fairly simple without affecting performance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2060"/>
                    </a:solidFill>
                  </a:rPr>
                  <a:t>Dropout and Regularisation to avoid overfitting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2060"/>
                    </a:solidFill>
                  </a:rPr>
                  <a:t>Sigmoid activation function on the last layer to constrain the output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[0, 1]</m:t>
                    </m:r>
                  </m:oMath>
                </a14:m>
                <a:endParaRPr lang="en-GB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34FCE19-7C87-B761-AD4E-77D756FF4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577570"/>
                <a:ext cx="4320976" cy="2074300"/>
              </a:xfrm>
              <a:prstGeom prst="rect">
                <a:avLst/>
              </a:prstGeom>
              <a:blipFill>
                <a:blip r:embed="rId3"/>
                <a:stretch>
                  <a:fillRect l="-587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C93D3D-568F-28DF-7AB5-CD7D5532D054}"/>
              </a:ext>
            </a:extLst>
          </p:cNvPr>
          <p:cNvCxnSpPr/>
          <p:nvPr/>
        </p:nvCxnSpPr>
        <p:spPr>
          <a:xfrm>
            <a:off x="2915816" y="3385911"/>
            <a:ext cx="864096" cy="79208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74F795-8D9F-952E-6780-007DB0194798}"/>
              </a:ext>
            </a:extLst>
          </p:cNvPr>
          <p:cNvSpPr txBox="1"/>
          <p:nvPr/>
        </p:nvSpPr>
        <p:spPr>
          <a:xfrm>
            <a:off x="3544344" y="4127993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0 is bkg.-like and 1 is sig.-like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6EE17F-B4A4-1742-8969-474095A0E2D6}"/>
                  </a:ext>
                </a:extLst>
              </p:cNvPr>
              <p:cNvSpPr txBox="1"/>
              <p:nvPr/>
            </p:nvSpPr>
            <p:spPr>
              <a:xfrm>
                <a:off x="3341541" y="3136929"/>
                <a:ext cx="1014188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6EE17F-B4A4-1742-8969-474095A0E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41" y="3136929"/>
                <a:ext cx="1014188" cy="617348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0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font -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38F6E518651419D49F0351405DFFA" ma:contentTypeVersion="9" ma:contentTypeDescription="Create a new document." ma:contentTypeScope="" ma:versionID="198664585af61abd5eb8f5a9f49dc56f">
  <xsd:schema xmlns:xsd="http://www.w3.org/2001/XMLSchema" xmlns:xs="http://www.w3.org/2001/XMLSchema" xmlns:p="http://schemas.microsoft.com/office/2006/metadata/properties" xmlns:ns2="108a240f-bd60-473e-b783-0b6ed6ec0e65" xmlns:ns3="908848ee-ebbf-4c50-9be1-13b37fabc3ce" targetNamespace="http://schemas.microsoft.com/office/2006/metadata/properties" ma:root="true" ma:fieldsID="0a4903a23c961237c86be73d915f94c4" ns2:_="" ns3:_="">
    <xsd:import namespace="108a240f-bd60-473e-b783-0b6ed6ec0e65"/>
    <xsd:import namespace="908848ee-ebbf-4c50-9be1-13b37fabc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a240f-bd60-473e-b783-0b6ed6ec0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848ee-ebbf-4c50-9be1-13b37fabc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033982-B1F5-414E-B110-9557F1250A07}">
  <ds:schemaRefs>
    <ds:schemaRef ds:uri="908848ee-ebbf-4c50-9be1-13b37fabc3ce"/>
    <ds:schemaRef ds:uri="http://purl.org/dc/elements/1.1/"/>
    <ds:schemaRef ds:uri="http://schemas.microsoft.com/office/2006/metadata/properties"/>
    <ds:schemaRef ds:uri="108a240f-bd60-473e-b783-0b6ed6ec0e65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561A90-C622-45B5-8931-A379E1F53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a240f-bd60-473e-b783-0b6ed6ec0e65"/>
    <ds:schemaRef ds:uri="908848ee-ebbf-4c50-9be1-13b37fabc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B12CB-683D-4552-BC96-69D87A3525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3709</TotalTime>
  <Words>647</Words>
  <Application>Microsoft Macintosh PowerPoint</Application>
  <PresentationFormat>On-screen Show (16:9)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Cambria Math</vt:lpstr>
      <vt:lpstr>Office Theme</vt:lpstr>
      <vt:lpstr>1_Office Theme</vt:lpstr>
      <vt:lpstr>Searching for low-mass Higgs bosons with  the ATLAS detector</vt:lpstr>
      <vt:lpstr>Introduction – The Higgs Boson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forum: 24.09.15  edweb design update</dc:title>
  <dc:subject/>
  <dc:creator>ROSS Steven</dc:creator>
  <cp:keywords/>
  <dc:description/>
  <cp:lastModifiedBy>Giorgos Christou</cp:lastModifiedBy>
  <cp:revision>179</cp:revision>
  <cp:lastPrinted>2017-08-17T10:25:21Z</cp:lastPrinted>
  <dcterms:created xsi:type="dcterms:W3CDTF">2015-09-24T13:33:25Z</dcterms:created>
  <dcterms:modified xsi:type="dcterms:W3CDTF">2024-12-18T09:04:08Z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0x010100C2038F6E518651419D49F0351405DFFA</vt:lpwstr>
  </property>
</Properties>
</file>