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63" r:id="rId3"/>
    <p:sldId id="264" r:id="rId4"/>
    <p:sldId id="265" r:id="rId5"/>
    <p:sldId id="267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8"/>
    <p:restoredTop sz="94687"/>
  </p:normalViewPr>
  <p:slideViewPr>
    <p:cSldViewPr snapToGrid="0" snapToObjects="1">
      <p:cViewPr>
        <p:scale>
          <a:sx n="84" d="100"/>
          <a:sy n="84" d="100"/>
        </p:scale>
        <p:origin x="7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F8C06-FD09-D940-850E-25BB012A321D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C608A-5578-9B46-AC74-43F8EA2B9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18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7D8E-BE54-CE42-9DF9-806A530E055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30B9-1EE2-2D41-A4F9-322676FC1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35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7D8E-BE54-CE42-9DF9-806A530E055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30B9-1EE2-2D41-A4F9-322676FC1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70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7D8E-BE54-CE42-9DF9-806A530E055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30B9-1EE2-2D41-A4F9-322676FC1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4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7D8E-BE54-CE42-9DF9-806A530E055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30B9-1EE2-2D41-A4F9-322676FC1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40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7D8E-BE54-CE42-9DF9-806A530E055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30B9-1EE2-2D41-A4F9-322676FC1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9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7D8E-BE54-CE42-9DF9-806A530E055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30B9-1EE2-2D41-A4F9-322676FC1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8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7D8E-BE54-CE42-9DF9-806A530E055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30B9-1EE2-2D41-A4F9-322676FC1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21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7D8E-BE54-CE42-9DF9-806A530E055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30B9-1EE2-2D41-A4F9-322676FC1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98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7D8E-BE54-CE42-9DF9-806A530E055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30B9-1EE2-2D41-A4F9-322676FC1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41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7D8E-BE54-CE42-9DF9-806A530E055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30B9-1EE2-2D41-A4F9-322676FC1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7D8E-BE54-CE42-9DF9-806A530E055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30B9-1EE2-2D41-A4F9-322676FC1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28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17D8E-BE54-CE42-9DF9-806A530E055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030B9-1EE2-2D41-A4F9-322676FC1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9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6379"/>
            <a:ext cx="12192000" cy="52516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2192000" cy="16063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18967" y="2113005"/>
            <a:ext cx="935406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HOW MUCH DARK MATTER* IS IN A PINT OF </a:t>
            </a:r>
            <a:endParaRPr lang="en-GB" sz="3200" b="1" dirty="0">
              <a:solidFill>
                <a:schemeClr val="bg1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9" t="9732" r="16320" b="11011"/>
          <a:stretch/>
        </p:blipFill>
        <p:spPr>
          <a:xfrm>
            <a:off x="3286895" y="2701954"/>
            <a:ext cx="5301049" cy="30604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00083" y="3831875"/>
            <a:ext cx="8031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?</a:t>
            </a:r>
            <a:endParaRPr lang="en-GB" sz="11500" dirty="0">
              <a:solidFill>
                <a:schemeClr val="bg1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3066" y="5939808"/>
            <a:ext cx="4805866" cy="3361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*Based on LZ’s optimal wimp</a:t>
            </a:r>
            <a:r>
              <a:rPr lang="en-GB" sz="1600" dirty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search results</a:t>
            </a:r>
            <a:endParaRPr lang="en-GB" sz="1600" dirty="0">
              <a:solidFill>
                <a:schemeClr val="bg1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0609"/>
            <a:ext cx="12192000" cy="60173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2192000" cy="8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6218" y="12350"/>
            <a:ext cx="935406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GB" sz="4400" b="1" dirty="0" smtClean="0">
                <a:latin typeface="Copperplate" charset="0"/>
                <a:ea typeface="Copperplate" charset="0"/>
                <a:cs typeface="Copperplate" charset="0"/>
              </a:rPr>
              <a:t>Relic WIMP Distribution</a:t>
            </a:r>
            <a:endParaRPr lang="en-GB" sz="4400" b="1" dirty="0"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9558" y="1720790"/>
            <a:ext cx="4051183" cy="4092316"/>
          </a:xfrm>
          <a:prstGeom prst="ellipse">
            <a:avLst/>
          </a:prstGeom>
          <a:gradFill flip="none" rotWithShape="1">
            <a:gsLst>
              <a:gs pos="81000">
                <a:schemeClr val="bg1">
                  <a:lumMod val="85000"/>
                </a:schemeClr>
              </a:gs>
              <a:gs pos="0">
                <a:schemeClr val="bg1">
                  <a:lumMod val="50000"/>
                </a:schemeClr>
              </a:gs>
              <a:gs pos="28000">
                <a:schemeClr val="bg1">
                  <a:lumMod val="65000"/>
                </a:schemeClr>
              </a:gs>
              <a:gs pos="67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5" t="24383" r="4755" b="24088"/>
          <a:stretch/>
        </p:blipFill>
        <p:spPr>
          <a:xfrm>
            <a:off x="1498289" y="3345165"/>
            <a:ext cx="2022211" cy="869692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2754459" y="3599310"/>
            <a:ext cx="134912" cy="134911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345474" y="3148149"/>
            <a:ext cx="111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930298" y="1362382"/>
            <a:ext cx="6042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WIMPs are distributed in isothermal spherical halos with </a:t>
            </a:r>
            <a:r>
              <a:rPr lang="en-US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Maxwellian </a:t>
            </a:r>
            <a:r>
              <a:rPr lang="en-US" dirty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velocity distribution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97013" y="2920180"/>
                <a:ext cx="20165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FEB75C7-204E-4241-BFE9-053E45C7ED03}" type="mathplaceholder">
                        <a:rPr lang="en-GB" i="1" smtClean="0">
                          <a:latin typeface="Cambria Math" charset="0"/>
                        </a:rPr>
                        <a:t>Type equation here.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013" y="2920180"/>
                <a:ext cx="201657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323" t="-146667" r="-2719" b="-18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096000" y="2117829"/>
                <a:ext cx="3517490" cy="627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bg-BG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den>
                      </m:f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is-I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hr-HR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17829"/>
                <a:ext cx="3517490" cy="6279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935215" y="3004369"/>
            <a:ext cx="6042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Speed dispersion is related to the local circular speed by</a:t>
            </a:r>
            <a:endParaRPr lang="en-US" dirty="0">
              <a:solidFill>
                <a:schemeClr val="bg1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50194" y="3394048"/>
                <a:ext cx="1763397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𝜎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bg-BG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rad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194" y="3394048"/>
                <a:ext cx="1763397" cy="8183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536473" y="3649863"/>
            <a:ext cx="99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where</a:t>
            </a:r>
            <a:endParaRPr lang="en-US" dirty="0">
              <a:solidFill>
                <a:schemeClr val="bg1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51452" y="3692968"/>
                <a:ext cx="17633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=230 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𝑘𝑚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/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𝑠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452" y="3692968"/>
                <a:ext cx="1763397" cy="276999"/>
              </a:xfrm>
              <a:prstGeom prst="rect">
                <a:avLst/>
              </a:prstGeom>
              <a:blipFill rotWithShape="0">
                <a:blip r:embed="rId6"/>
                <a:stretch>
                  <a:fillRect t="-146667" b="-18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940134" y="4484123"/>
            <a:ext cx="456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The density profile of </a:t>
            </a:r>
            <a:r>
              <a:rPr lang="en-US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the sphere is</a:t>
            </a:r>
            <a:endParaRPr lang="en-US" dirty="0">
              <a:solidFill>
                <a:schemeClr val="bg1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77983" y="5092331"/>
                <a:ext cx="132744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𝜌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</m:t>
                          </m:r>
                        </m:sup>
                      </m:sSup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983" y="5092331"/>
                <a:ext cx="1327447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143478" r="-1376" b="-17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74103" y="4931827"/>
                <a:ext cx="1983380" cy="8328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=0.3 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𝐺𝑒𝑉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 smtClean="0">
                  <a:solidFill>
                    <a:schemeClr val="bg1"/>
                  </a:solidFill>
                </a:endParaRPr>
              </a:p>
              <a:p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103" y="4931827"/>
                <a:ext cx="1983380" cy="83285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405430" y="5044773"/>
            <a:ext cx="66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and</a:t>
            </a:r>
            <a:endParaRPr lang="en-US" dirty="0">
              <a:solidFill>
                <a:schemeClr val="bg1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9846" y="2418055"/>
            <a:ext cx="111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DM Halo</a:t>
            </a:r>
            <a:endParaRPr lang="en-GB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345473" y="4393101"/>
            <a:ext cx="111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Galactic Disk</a:t>
            </a:r>
            <a:endParaRPr lang="en-GB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98932" y="2735305"/>
            <a:ext cx="111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/>
              <a:t>Solar System</a:t>
            </a:r>
            <a:endParaRPr lang="en-GB" sz="1600" b="1" dirty="0"/>
          </a:p>
        </p:txBody>
      </p:sp>
      <p:cxnSp>
        <p:nvCxnSpPr>
          <p:cNvPr id="24" name="Straight Arrow Connector 23"/>
          <p:cNvCxnSpPr>
            <a:stCxn id="21" idx="0"/>
          </p:cNvCxnSpPr>
          <p:nvPr/>
        </p:nvCxnSpPr>
        <p:spPr>
          <a:xfrm flipV="1">
            <a:off x="1905311" y="4010072"/>
            <a:ext cx="94372" cy="383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889371" y="3320080"/>
            <a:ext cx="187716" cy="2792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0609"/>
            <a:ext cx="12192000" cy="60173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2192000" cy="8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6218" y="12350"/>
            <a:ext cx="935406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GB" sz="4400" b="1" dirty="0" smtClean="0">
                <a:latin typeface="Copperplate" charset="0"/>
                <a:ea typeface="Copperplate" charset="0"/>
                <a:cs typeface="Copperplate" charset="0"/>
              </a:rPr>
              <a:t>Relic WIMP Distribution</a:t>
            </a:r>
            <a:endParaRPr lang="en-GB" sz="4400" b="1" dirty="0"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27014" y="1714069"/>
            <a:ext cx="10538847" cy="4723453"/>
          </a:xfrm>
          <a:prstGeom prst="ellipse">
            <a:avLst/>
          </a:prstGeom>
          <a:gradFill flip="none" rotWithShape="1">
            <a:gsLst>
              <a:gs pos="81000">
                <a:schemeClr val="bg1">
                  <a:lumMod val="85000"/>
                </a:schemeClr>
              </a:gs>
              <a:gs pos="0">
                <a:schemeClr val="bg1">
                  <a:lumMod val="50000"/>
                </a:schemeClr>
              </a:gs>
              <a:gs pos="28000">
                <a:schemeClr val="bg1">
                  <a:lumMod val="65000"/>
                </a:schemeClr>
              </a:gs>
              <a:gs pos="67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345474" y="3148149"/>
            <a:ext cx="111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39558" y="1119572"/>
            <a:ext cx="456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Local dark matter density is </a:t>
            </a:r>
            <a:endParaRPr lang="en-US" dirty="0">
              <a:solidFill>
                <a:schemeClr val="bg1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38609" y="946627"/>
                <a:ext cx="1983380" cy="8328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=0.3 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𝐺𝑒𝑉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 smtClean="0">
                  <a:solidFill>
                    <a:schemeClr val="bg1"/>
                  </a:solidFill>
                </a:endParaRPr>
              </a:p>
              <a:p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609" y="946627"/>
                <a:ext cx="1983380" cy="8328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86" y="3148149"/>
            <a:ext cx="866496" cy="1588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26325" y="3849305"/>
                <a:ext cx="17633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=230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𝑘𝑚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/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𝑠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325" y="3849305"/>
                <a:ext cx="1763397" cy="276999"/>
              </a:xfrm>
              <a:prstGeom prst="rect">
                <a:avLst/>
              </a:prstGeom>
              <a:blipFill rotWithShape="0">
                <a:blip r:embed="rId4"/>
                <a:stretch>
                  <a:fillRect t="-143478" b="-17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rved Right Arrow 33"/>
          <p:cNvSpPr/>
          <p:nvPr/>
        </p:nvSpPr>
        <p:spPr>
          <a:xfrm>
            <a:off x="4326065" y="3784190"/>
            <a:ext cx="700260" cy="583210"/>
          </a:xfrm>
          <a:prstGeom prst="curved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36599" y="2013773"/>
            <a:ext cx="111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DM Halo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4075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00885 0.01597 C 0.01054 0.01898 0.01211 0.02245 0.01406 0.025 C 0.02513 0.03981 0.01237 0.02199 0.02539 0.04305 C 0.02747 0.04629 0.02981 0.04884 0.03177 0.05208 C 0.0358 0.05856 0.03932 0.06574 0.04323 0.07245 C 0.047 0.0787 0.05104 0.08426 0.05468 0.09051 C 0.05989 0.0993 0.06458 0.10903 0.06992 0.11759 C 0.07369 0.12361 0.0776 0.1294 0.08138 0.13565 C 0.08398 0.14004 0.08632 0.14491 0.08906 0.1493 C 0.0914 0.15324 0.09427 0.15648 0.09661 0.16065 C 0.09895 0.16481 0.10052 0.17014 0.10299 0.17407 C 0.1052 0.17778 0.1082 0.17963 0.11054 0.1831 C 0.11341 0.18727 0.11536 0.19282 0.11823 0.19676 C 0.12304 0.20324 0.12291 0.20393 0.12838 0.2081 C 0.12968 0.20903 0.13099 0.20972 0.13216 0.21018 C 0.1457 0.21713 0.15 0.21342 0.17031 0.21481 C 0.17903 0.21991 0.16823 0.21389 0.18047 0.21921 C 0.18177 0.21991 0.18307 0.22106 0.18437 0.22153 C 0.18645 0.22245 0.18854 0.22292 0.19075 0.22384 C 0.19192 0.2243 0.19323 0.22546 0.19453 0.22616 C 0.19622 0.22685 0.19791 0.22754 0.19961 0.22847 L 0.22252 0.22616 C 0.22708 0.22546 0.23177 0.2243 0.23645 0.22384 C 0.2457 0.22292 0.25507 0.22222 0.26445 0.22153 C 0.28099 0.22222 0.29752 0.22245 0.31393 0.22384 C 0.31575 0.22407 0.31731 0.22616 0.31914 0.22616 C 0.33854 0.22616 0.35807 0.22454 0.3776 0.22384 C 0.38802 0.22153 0.39153 0.22037 0.40299 0.21921 C 0.41276 0.21829 0.42252 0.21782 0.43216 0.21713 L 0.45638 0.2125 C 0.45976 0.21134 0.46315 0.20949 0.46653 0.2081 C 0.46914 0.20694 0.47291 0.20555 0.47539 0.20347 C 0.48476 0.19629 0.47617 0.20092 0.48554 0.19676 C 0.48724 0.19514 0.48893 0.19329 0.49062 0.19213 C 0.49401 0.19028 0.49752 0.18912 0.50091 0.18773 C 0.5026 0.18704 0.50429 0.18657 0.50599 0.18542 C 0.50807 0.18379 0.51015 0.18264 0.51224 0.18079 C 0.51406 0.17963 0.51562 0.17778 0.51731 0.17639 C 0.51862 0.17546 0.51992 0.175 0.52122 0.17407 C 0.52291 0.17268 0.52448 0.17083 0.5263 0.16967 C 0.53138 0.16597 0.53398 0.16504 0.53893 0.16273 C 0.54023 0.16134 0.5414 0.15926 0.54284 0.15833 C 0.5608 0.14768 0.54088 0.16458 0.55677 0.15162 C 0.56028 0.14861 0.56341 0.14467 0.56692 0.14236 C 0.57591 0.13727 0.56484 0.14398 0.57591 0.13565 C 0.57708 0.13472 0.57851 0.13449 0.57968 0.13333 C 0.58099 0.13217 0.58216 0.13009 0.58346 0.12893 C 0.58463 0.12778 0.58606 0.12754 0.58724 0.12662 C 0.58945 0.12523 0.59166 0.12384 0.59362 0.12222 C 0.59505 0.12083 0.59609 0.11875 0.59752 0.11759 C 0.59948 0.11574 0.60169 0.11481 0.60377 0.11319 C 0.61237 0.10625 0.60534 0.11018 0.61393 0.10625 C 0.61523 0.10486 0.61666 0.1037 0.61784 0.10185 C 0.61927 0.09907 0.62044 0.09583 0.62161 0.09282 C 0.62422 0.08611 0.62604 0.07824 0.62929 0.07245 L 0.63437 0.06342 C 0.63476 0.06111 0.63489 0.05856 0.63554 0.05648 C 0.63659 0.05324 0.63815 0.05069 0.63945 0.04745 C 0.64036 0.04537 0.64114 0.04305 0.64192 0.04074 C 0.64284 0.03773 0.64362 0.03472 0.64453 0.03171 C 0.64492 0.02801 0.64583 0.0243 0.64583 0.02037 C 0.64583 0.00301 0.64518 -0.01435 0.64453 -0.03148 C 0.6444 -0.03472 0.64375 -0.0375 0.64323 -0.04051 C 0.64179 -0.04931 0.64062 -0.05556 0.63815 -0.0632 C 0.63659 -0.06783 0.63476 -0.07222 0.63307 -0.07685 C 0.63216 -0.07894 0.63177 -0.08195 0.63047 -0.08357 C 0.62213 -0.09352 0.63151 -0.08171 0.62291 -0.09491 C 0.62122 -0.09722 0.6194 -0.09908 0.61784 -0.10162 C 0.61562 -0.10509 0.6138 -0.10949 0.61145 -0.11296 C 0.60065 -0.12824 0.60286 -0.12639 0.59492 -0.13102 C 0.59075 -0.13588 0.5888 -0.13866 0.58346 -0.14236 C 0.5806 -0.14421 0.57747 -0.14514 0.57461 -0.14676 C 0.5733 -0.14746 0.572 -0.14838 0.57083 -0.14908 C 0.56653 -0.15116 0.56367 -0.15208 0.55937 -0.15371 C 0.55039 -0.16158 0.55612 -0.15741 0.54153 -0.16273 L 0.54153 -0.1625 C 0.53945 -0.16412 0.53737 -0.16597 0.53515 -0.16713 C 0.5319 -0.16898 0.52435 -0.17037 0.52122 -0.17176 C 0.49075 -0.18357 0.52109 -0.17408 0.49062 -0.18287 C 0.48815 -0.1838 0.48567 -0.18496 0.48307 -0.18519 L 0.46784 -0.1875 L 0.44752 -0.18982 L 0.43099 -0.1919 L 0.35846 -0.18982 C 0.34895 -0.18935 0.33294 -0.18681 0.32291 -0.18519 C 0.3039 -0.17384 0.32838 -0.18773 0.28984 -0.17384 C 0.27955 -0.17037 0.27682 -0.16898 0.26315 -0.16713 L 0.24661 -0.16482 C 0.24323 -0.16435 0.23984 -0.16296 0.23645 -0.16273 C 0.2233 -0.16134 0.21015 -0.16134 0.197 -0.16042 L 0.14869 -0.15579 L 0.11953 -0.15371 L 0.10677 -0.14908 C 0.10507 -0.14838 0.10338 -0.14746 0.10169 -0.14676 C 0.09961 -0.14607 0.09739 -0.14537 0.09531 -0.14445 C 0.09192 -0.14306 0.08841 -0.14236 0.08515 -0.14005 C 0.08307 -0.13843 0.08112 -0.13634 0.07877 -0.13542 C 0.07513 -0.13403 0.07122 -0.13403 0.06744 -0.13333 C 0.04922 -0.12246 0.0681 -0.13333 0.05468 -0.12639 C 0.05338 -0.12593 0.05221 -0.12477 0.05091 -0.12431 C 0.04791 -0.12315 0.04492 -0.12269 0.04192 -0.12199 C 0.04023 -0.12037 0.03867 -0.11875 0.03685 -0.11736 C 0.02669 -0.10972 0.03841 -0.12593 0.01784 -0.10162 L 0.01015 -0.09259 C 0.00846 -0.08796 0.00625 -0.08403 0.00507 -0.07894 C 0.00429 -0.07523 0.00364 -0.0713 0.0026 -0.06783 C 0.00104 -0.06296 -0.00078 -0.05857 -0.00248 -0.05417 C -0.00339 -0.05185 -0.00443 -0.04977 -0.00508 -0.04746 C -0.0086 -0.03496 -0.00651 -0.04097 -0.01146 -0.0294 C -0.01185 -0.02708 -0.01263 -0.025 -0.01263 -0.02246 C -0.01263 -0.01181 -0.0086 0.00116 -0.00378 0.00694 C 0.00039 0.0118 -0.00157 0.01134 0.0013 0.01134 " pathEditMode="relative" rAng="0" ptsTypes="AAAAAAAAAAAAAAAA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54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0609"/>
            <a:ext cx="12192000" cy="60173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2192000" cy="8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6218" y="12350"/>
            <a:ext cx="935406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GB" sz="4400" b="1" dirty="0" smtClean="0">
                <a:latin typeface="Copperplate" charset="0"/>
                <a:ea typeface="Copperplate" charset="0"/>
                <a:cs typeface="Copperplate" charset="0"/>
              </a:rPr>
              <a:t>Density of WIMPs in our area</a:t>
            </a:r>
            <a:endParaRPr lang="en-GB" sz="4400" b="1" dirty="0"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5474" y="3148149"/>
            <a:ext cx="111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842512" y="1119572"/>
            <a:ext cx="456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Local dark matter density is </a:t>
            </a:r>
            <a:endParaRPr lang="en-US" dirty="0">
              <a:solidFill>
                <a:schemeClr val="bg1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41563" y="946627"/>
                <a:ext cx="1983380" cy="8328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=0.3 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𝐺𝑒𝑉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 smtClean="0">
                  <a:solidFill>
                    <a:schemeClr val="bg1"/>
                  </a:solidFill>
                </a:endParaRPr>
              </a:p>
              <a:p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563" y="946627"/>
                <a:ext cx="1983380" cy="8328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9929" y="1922901"/>
            <a:ext cx="780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We need to pick a </a:t>
            </a:r>
            <a:r>
              <a:rPr lang="en-GB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favoured</a:t>
            </a:r>
            <a:r>
              <a:rPr lang="en-US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 mass for the dark matter particle</a:t>
            </a:r>
            <a:r>
              <a:rPr lang="mr-IN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…</a:t>
            </a:r>
            <a:endParaRPr lang="en-GB" dirty="0" smtClean="0">
              <a:solidFill>
                <a:schemeClr val="bg1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30" y="3071641"/>
            <a:ext cx="4354525" cy="3215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80222" y="3071641"/>
                <a:ext cx="466563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GB" dirty="0" smtClean="0">
                    <a:solidFill>
                      <a:schemeClr val="bg1"/>
                    </a:solidFill>
                    <a:latin typeface="Copperplate" charset="0"/>
                    <a:ea typeface="Copperplate" charset="0"/>
                    <a:cs typeface="Copperplate" charset="0"/>
                  </a:rPr>
                  <a:t>Upper limit on spin-independent WIMP-nucleon cross section is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/>
                        </a:solidFill>
                        <a:latin typeface="Cambria Math" charset="0"/>
                        <a:ea typeface="Copperplate" charset="0"/>
                        <a:cs typeface="Copperplate" charset="0"/>
                      </a:rPr>
                      <m:t>2.2</m:t>
                    </m:r>
                    <m:r>
                      <a:rPr lang="en-GB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p>
                      <m:sSupPr>
                        <m:ctrlPr>
                          <a:rPr lang="en-GB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−48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bg1"/>
                    </a:solidFill>
                    <a:latin typeface="Copperplate" charset="0"/>
                    <a:ea typeface="Copperplate" charset="0"/>
                    <a:cs typeface="Copperplate" charset="0"/>
                  </a:rPr>
                  <a:t> cm</a:t>
                </a:r>
                <a:r>
                  <a:rPr lang="en-GB" baseline="30000" dirty="0">
                    <a:solidFill>
                      <a:schemeClr val="bg1"/>
                    </a:solidFill>
                    <a:latin typeface="Copperplate" charset="0"/>
                    <a:ea typeface="Copperplate" charset="0"/>
                    <a:cs typeface="Copperplate" charset="0"/>
                  </a:rPr>
                  <a:t>2</a:t>
                </a:r>
                <a:r>
                  <a:rPr lang="en-GB" dirty="0">
                    <a:solidFill>
                      <a:schemeClr val="bg1"/>
                    </a:solidFill>
                    <a:latin typeface="Copperplate" charset="0"/>
                    <a:ea typeface="Copperplate" charset="0"/>
                    <a:cs typeface="Copperplate" charset="0"/>
                  </a:rPr>
                  <a:t> </a:t>
                </a:r>
                <a:r>
                  <a:rPr lang="en-GB" dirty="0" smtClean="0">
                    <a:solidFill>
                      <a:schemeClr val="bg1"/>
                    </a:solidFill>
                    <a:latin typeface="Copperplate" charset="0"/>
                    <a:ea typeface="Copperplate" charset="0"/>
                    <a:cs typeface="Copperplate" charset="0"/>
                  </a:rPr>
                  <a:t>at </a:t>
                </a:r>
                <a:r>
                  <a:rPr lang="en-GB" dirty="0">
                    <a:solidFill>
                      <a:schemeClr val="bg1"/>
                    </a:solidFill>
                    <a:latin typeface="Copperplate" charset="0"/>
                    <a:ea typeface="Copperplate" charset="0"/>
                    <a:cs typeface="Copperplate" charset="0"/>
                  </a:rPr>
                  <a:t>43 </a:t>
                </a:r>
                <a:r>
                  <a:rPr lang="en-GB" dirty="0" smtClean="0">
                    <a:solidFill>
                      <a:schemeClr val="bg1"/>
                    </a:solidFill>
                    <a:latin typeface="Copperplate" charset="0"/>
                    <a:ea typeface="Copperplate" charset="0"/>
                    <a:cs typeface="Copperplate" charset="0"/>
                  </a:rPr>
                  <a:t>GeV/c</a:t>
                </a:r>
                <a:r>
                  <a:rPr lang="en-GB" baseline="30000" dirty="0" smtClean="0">
                    <a:solidFill>
                      <a:schemeClr val="bg1"/>
                    </a:solidFill>
                    <a:latin typeface="Copperplate" charset="0"/>
                    <a:ea typeface="Copperplate" charset="0"/>
                    <a:cs typeface="Copperplate" charset="0"/>
                  </a:rPr>
                  <a:t>2 </a:t>
                </a:r>
                <a:endParaRPr lang="en-GB" dirty="0" smtClean="0">
                  <a:solidFill>
                    <a:schemeClr val="bg1"/>
                  </a:solidFill>
                  <a:latin typeface="Copperplate" charset="0"/>
                  <a:ea typeface="Copperplate" charset="0"/>
                  <a:cs typeface="Copperplate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22" y="3071641"/>
                <a:ext cx="4665633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783" t="-3974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99320" y="4675013"/>
                <a:ext cx="42052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𝑁</m:t>
                      </m:r>
                    </m:oMath>
                  </m:oMathPara>
                </a14:m>
                <a:endParaRPr lang="en-GB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320" y="4675013"/>
                <a:ext cx="420525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02357" y="4608802"/>
                <a:ext cx="3834255" cy="7067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bg-BG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𝜒</m:t>
                              </m:r>
                            </m:sub>
                          </m:sSub>
                        </m:den>
                      </m:f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0.3 </m:t>
                          </m:r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𝐺𝑒𝑉</m:t>
                          </m:r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 568 </m:t>
                          </m:r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43 </m:t>
                          </m:r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𝐺𝑒𝑉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357" y="4608802"/>
                <a:ext cx="3834255" cy="7067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98243" y="5477005"/>
                <a:ext cx="6176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4 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243" y="5477005"/>
                <a:ext cx="61767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941" t="-140984" r="-19802" b="-175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515913" y="5477005"/>
            <a:ext cx="218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WIMPs per pint!</a:t>
            </a:r>
            <a:endParaRPr lang="en-US" dirty="0">
              <a:solidFill>
                <a:schemeClr val="bg1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1" t="21999" r="34463" b="18228"/>
          <a:stretch/>
        </p:blipFill>
        <p:spPr>
          <a:xfrm>
            <a:off x="6567251" y="5015372"/>
            <a:ext cx="275183" cy="4012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780221" y="4113426"/>
            <a:ext cx="4665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GB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Plug in the numbers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9929" y="2410688"/>
            <a:ext cx="732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Let’s use the WIMP mass for LZ’s optimal sensitivity</a:t>
            </a:r>
            <a:r>
              <a:rPr lang="en-GB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!</a:t>
            </a:r>
            <a:endParaRPr lang="en-US" dirty="0">
              <a:solidFill>
                <a:schemeClr val="bg1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4" grpId="0"/>
      <p:bldP spid="17" grpId="0"/>
      <p:bldP spid="19" grpId="0"/>
      <p:bldP spid="2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9601"/>
            <a:ext cx="12192000" cy="6279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18" y="609600"/>
            <a:ext cx="11150563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6637"/>
            <a:ext cx="12192000" cy="52516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2192000" cy="16063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4464"/>
          <a:stretch/>
        </p:blipFill>
        <p:spPr>
          <a:xfrm>
            <a:off x="0" y="1844298"/>
            <a:ext cx="12168289" cy="5013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8967" y="4055220"/>
            <a:ext cx="935406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Thanks for listening! </a:t>
            </a:r>
          </a:p>
          <a:p>
            <a:pPr algn="ctr"/>
            <a:endParaRPr lang="en-GB" sz="3200" b="1" dirty="0">
              <a:solidFill>
                <a:schemeClr val="bg1"/>
              </a:solidFill>
              <a:latin typeface="Copperplate" charset="0"/>
              <a:ea typeface="Copperplate" charset="0"/>
              <a:cs typeface="Copperplate" charset="0"/>
            </a:endParaRPr>
          </a:p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Merry Christmas / Happy Holidays!</a:t>
            </a:r>
            <a:endParaRPr lang="en-GB" sz="3200" b="1" dirty="0">
              <a:solidFill>
                <a:schemeClr val="bg1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5842</TotalTime>
  <Words>144</Words>
  <Application>Microsoft Macintosh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Calibri Light</vt:lpstr>
      <vt:lpstr>Cambria Math</vt:lpstr>
      <vt:lpstr>Copperplate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Woodford</dc:creator>
  <cp:lastModifiedBy>Sam Woodford</cp:lastModifiedBy>
  <cp:revision>35</cp:revision>
  <dcterms:created xsi:type="dcterms:W3CDTF">2024-12-13T17:44:24Z</dcterms:created>
  <dcterms:modified xsi:type="dcterms:W3CDTF">2024-12-18T12:58:44Z</dcterms:modified>
</cp:coreProperties>
</file>