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334" r:id="rId6"/>
    <p:sldId id="259" r:id="rId7"/>
    <p:sldId id="335" r:id="rId8"/>
    <p:sldId id="336" r:id="rId9"/>
    <p:sldId id="337" r:id="rId10"/>
    <p:sldId id="338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07" d="100"/>
          <a:sy n="107" d="100"/>
        </p:scale>
        <p:origin x="16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F4BBE-4CF7-DEC7-0A1E-B8D5457B6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9EE1B-7E69-1546-A0B8-83CC47D8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97A2F-8E9B-64A7-BA1B-3E291433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17/01/2025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B86AF-F749-0C39-86AC-5E64763B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R-D Herzberg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AA08-2C19-B863-67C5-833BB55F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47CAB9-8834-F342-815D-33CB176A2F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7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040C-8683-0EDE-48AE-5B7F0B2E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15674-A3F0-3C6C-3246-B29BF8AFB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8FEB6-11DD-0530-B3EB-9A94D737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602A-26E6-D843-08E6-4EB6B347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70EE4-7052-DD8E-79F5-9FCDC209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5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1C015-CF23-58AA-6BAE-4AE4ECF41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98C36-87CE-8217-3507-CF0107AA8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8FB5-1024-E04E-E3E0-BC0EA285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EE42F-8538-003D-0009-62AE9A9E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B716D-E9C4-F509-0069-530CDB44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ECE-9A2B-8B9B-A1EB-EEA64E38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B7A6-CE5D-C237-1B64-4A7DB8FB4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79784-6254-916B-57F5-5AF5380D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17/01/2025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F9F6E-BECF-B081-57E6-6EC1423C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R-D Herzberg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E06D6-1359-DED8-2809-67520AC5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A52C-7F82-2D11-52B7-0188AA2D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DB0BF-AAC8-75AA-00A8-FD7DC1ED2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3A6AE-E619-A867-58B4-5E38FF09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26D49-6527-4079-877F-BA5504FC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874EC-A885-9456-D170-12F0C962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1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0048-72F7-EEBA-2C21-7C03E313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57F47-FC9D-BC89-04EE-900D702BE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DFBBD-BBE9-5C63-01CB-3892955EC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DE338-CED8-DE7C-F6D0-54645874E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A1532-8B67-779C-BCC0-6F31C98D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03217-8C7B-7930-B850-AC1C2490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6D973-4F78-3E7F-A7DA-6D891DE4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23023-B192-42C8-67B9-F713BFAEA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235BB-80D2-3622-A766-CFAE1C3B8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D3BF1-7510-7951-9DC6-37CD77B37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338E9-EE1E-0A37-6E14-F08D5B0D4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9C687-635A-DD1D-5B2A-6E7CB904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79F250-E246-787B-921F-15C686F5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1301E-A4DE-6656-7867-D3911A3F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31C9-D5DA-3095-6EE0-9B94DC77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5D9BE-E3E3-DAFA-9B4C-F15416A2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64F53-AB8F-4945-E953-B1485BC5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D11B6-0B3D-FF56-B698-BCF99B8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A0FE8-61C8-9594-4986-D714640A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6C24F-4296-E470-0948-4A6915CB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E3B5E-6EB6-4AB6-A2ED-190DC6DC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1A27-BEB7-A743-9B7D-1A1515F7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BEB5B-CD77-AC24-EBD7-B3B2096E7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9ED1B-E40E-471B-FD49-91E37CDA8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9FF94-74D5-5091-772E-8378A3E7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B2328-4FE1-4EEF-3E90-CB42539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884C5-FC3C-2276-F2C2-0BBBCC47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1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1BF9-4A45-74CC-A500-466BBEB2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D60B9-127B-3880-20F1-F77E54340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BAAC1-69B5-22B0-0066-A148BFEE6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86539-439E-13C6-EBCC-4595E407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F11CB-BFEC-59FD-BCF8-69EED32D8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08816-0B23-F3B4-2363-40E839B6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7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07C31-06CE-466F-6EBE-60CF530F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1BE07-6029-92C7-33F3-81FB6B829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E34E5-659E-035A-F119-317A211F6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03C6-E8FD-1B4F-BF9E-494B877D491D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BEE29-0BB8-613E-6DFB-FCC1BCFD6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ECD0B-7566-5616-9626-AA5D12FA0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7CAB9-8834-F342-815D-33CB176A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link.aps.org/doi/10.1103/PhysRevLett.133.172502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6E10-65C9-AC05-37B2-B5DBA2B56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3886"/>
            <a:ext cx="9144000" cy="3303134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Helvetica" pitchFamily="2" charset="0"/>
              </a:rPr>
              <a:t>Towards the Discovery of New Elements: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dirty="0">
                <a:effectLst/>
                <a:latin typeface="Helvetica" pitchFamily="2" charset="0"/>
              </a:rPr>
              <a:t>Production of Livermorium (Z=116) with </a:t>
            </a:r>
            <a:r>
              <a:rPr lang="en-GB" baseline="30000" dirty="0">
                <a:effectLst/>
                <a:latin typeface="Helvetica" pitchFamily="2" charset="0"/>
              </a:rPr>
              <a:t>50</a:t>
            </a:r>
            <a:r>
              <a:rPr lang="en-GB" dirty="0">
                <a:effectLst/>
                <a:latin typeface="Helvetica" pitchFamily="2" charset="0"/>
              </a:rPr>
              <a:t>Ti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1AEA6-1843-E2F7-D5E2-98BEDE752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5295"/>
            <a:ext cx="9144000" cy="1655762"/>
          </a:xfrm>
        </p:spPr>
        <p:txBody>
          <a:bodyPr/>
          <a:lstStyle/>
          <a:p>
            <a:r>
              <a:rPr lang="en-US" dirty="0"/>
              <a:t>Rodi Herzberg</a:t>
            </a:r>
          </a:p>
          <a:p>
            <a:r>
              <a:rPr lang="en-US" dirty="0"/>
              <a:t>University of Liverpool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C1DD4-5414-AA80-9ABF-19681686B4CC}"/>
              </a:ext>
            </a:extLst>
          </p:cNvPr>
          <p:cNvSpPr txBox="1"/>
          <p:nvPr/>
        </p:nvSpPr>
        <p:spPr>
          <a:xfrm>
            <a:off x="4369277" y="5911725"/>
            <a:ext cx="345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Phys. Rev. Lett. </a:t>
            </a:r>
            <a:r>
              <a:rPr lang="en-GB" b="1" dirty="0">
                <a:hlinkClick r:id="rId2"/>
              </a:rPr>
              <a:t>133</a:t>
            </a:r>
            <a:r>
              <a:rPr lang="en-GB" dirty="0">
                <a:hlinkClick r:id="rId2"/>
              </a:rPr>
              <a:t>, 172502 (2024)</a:t>
            </a:r>
            <a:endParaRPr lang="en-US" dirty="0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D8545F5-AFA3-8748-CB2D-E3D1FCEB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707" y="5414793"/>
            <a:ext cx="3746005" cy="17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70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018E-A41D-D557-D4E2-DBF30F7B9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What?</a:t>
            </a:r>
          </a:p>
        </p:txBody>
      </p:sp>
      <p:pic>
        <p:nvPicPr>
          <p:cNvPr id="10242" name="Picture 2" descr="Miles Davis - So What? [CD] - Picture 1 of 1">
            <a:extLst>
              <a:ext uri="{FF2B5EF4-FFF2-40B4-BE49-F238E27FC236}">
                <a16:creationId xmlns:a16="http://schemas.microsoft.com/office/drawing/2014/main" id="{9DB8B34C-B516-89D1-D4CF-3D8B0E7B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10"/>
            <a:ext cx="7729899" cy="68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B5E730C4-A283-D33F-D66D-7F8165FA7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840" y="1797429"/>
            <a:ext cx="6915128" cy="4351338"/>
          </a:xfrm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EF03A21A-B2CA-C6C1-1C53-931F2A83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4334974"/>
          </a:xfrm>
          <a:prstGeom prst="rect">
            <a:avLst/>
          </a:prstGeom>
        </p:spPr>
      </p:pic>
      <p:pic>
        <p:nvPicPr>
          <p:cNvPr id="13" name="Picture 12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88909787-560A-6B36-FA31-C6E37197B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82" y="3705572"/>
            <a:ext cx="6453908" cy="3152428"/>
          </a:xfrm>
          <a:prstGeom prst="rect">
            <a:avLst/>
          </a:prstGeom>
        </p:spPr>
      </p:pic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084CAB74-1102-99C7-0CE1-00D613A3D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191" y="0"/>
            <a:ext cx="5159499" cy="3304909"/>
          </a:xfrm>
          <a:prstGeom prst="rect">
            <a:avLst/>
          </a:prstGeom>
        </p:spPr>
      </p:pic>
      <p:pic>
        <p:nvPicPr>
          <p:cNvPr id="17" name="Picture 16" descr="A close-up of a magazine cover&#10;&#10;Description automatically generated">
            <a:extLst>
              <a:ext uri="{FF2B5EF4-FFF2-40B4-BE49-F238E27FC236}">
                <a16:creationId xmlns:a16="http://schemas.microsoft.com/office/drawing/2014/main" id="{9DE5D2D2-9596-2C57-09A3-83669839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455" y="0"/>
            <a:ext cx="5301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91FD-907F-796F-D881-2FBCC6B3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2" y="365125"/>
            <a:ext cx="10515600" cy="1325563"/>
          </a:xfrm>
        </p:spPr>
        <p:txBody>
          <a:bodyPr/>
          <a:lstStyle/>
          <a:p>
            <a:r>
              <a:rPr lang="en-US" dirty="0"/>
              <a:t>My place in this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CC11D-DA2C-63A2-0DF8-28663A78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82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UK has no appropriate facility</a:t>
            </a:r>
          </a:p>
          <a:p>
            <a:pPr marL="0" indent="0">
              <a:buNone/>
            </a:pPr>
            <a:r>
              <a:rPr lang="en-US" dirty="0"/>
              <a:t>Collaboration is key!</a:t>
            </a:r>
          </a:p>
          <a:p>
            <a:pPr marL="0" indent="0">
              <a:buNone/>
            </a:pPr>
            <a:r>
              <a:rPr lang="en-US" dirty="0"/>
              <a:t>Spokesperson SHE@NUSTAR</a:t>
            </a:r>
          </a:p>
          <a:p>
            <a:pPr marL="0" indent="0">
              <a:buNone/>
            </a:pPr>
            <a:r>
              <a:rPr lang="en-US" dirty="0"/>
              <a:t>Editor Review Collection</a:t>
            </a:r>
          </a:p>
          <a:p>
            <a:pPr marL="0" indent="0">
              <a:buNone/>
            </a:pPr>
            <a:r>
              <a:rPr lang="en-US" dirty="0"/>
              <a:t>Member of TASCA </a:t>
            </a:r>
            <a:r>
              <a:rPr lang="en-US" dirty="0" err="1"/>
              <a:t>Collaboraton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(We confirmed Z=117 Ts)</a:t>
            </a:r>
          </a:p>
          <a:p>
            <a:pPr marL="0" indent="0">
              <a:buNone/>
            </a:pPr>
            <a:r>
              <a:rPr lang="en-US" dirty="0"/>
              <a:t>Member of LBNL Collaboration</a:t>
            </a:r>
          </a:p>
        </p:txBody>
      </p:sp>
      <p:pic>
        <p:nvPicPr>
          <p:cNvPr id="6146" name="Picture 2" descr="Special Issue on Superheavy Elements | Düllmann Group">
            <a:extLst>
              <a:ext uri="{FF2B5EF4-FFF2-40B4-BE49-F238E27FC236}">
                <a16:creationId xmlns:a16="http://schemas.microsoft.com/office/drawing/2014/main" id="{93B23429-F28B-C0F1-E59D-E22D97D2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81" y="0"/>
            <a:ext cx="468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chemistry experiment&#10;&#10;Description automatically generated">
            <a:extLst>
              <a:ext uri="{FF2B5EF4-FFF2-40B4-BE49-F238E27FC236}">
                <a16:creationId xmlns:a16="http://schemas.microsoft.com/office/drawing/2014/main" id="{D6D9DC16-9AFA-8909-B8E8-76CF743EC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541" y="2055813"/>
            <a:ext cx="6931459" cy="4802187"/>
          </a:xfrm>
          <a:prstGeom prst="rect">
            <a:avLst/>
          </a:prstGeom>
        </p:spPr>
      </p:pic>
      <p:pic>
        <p:nvPicPr>
          <p:cNvPr id="4" name="Picture 3" descr="A person operating a machine&#10;&#10;Description automatically generated">
            <a:extLst>
              <a:ext uri="{FF2B5EF4-FFF2-40B4-BE49-F238E27FC236}">
                <a16:creationId xmlns:a16="http://schemas.microsoft.com/office/drawing/2014/main" id="{7383E7BC-A515-098D-3356-85984860C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9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95EB1-762F-943D-3644-05CC1BE0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5785-350E-6F35-A3DD-830334600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Superheavy Elements</a:t>
            </a:r>
          </a:p>
          <a:p>
            <a:pPr>
              <a:lnSpc>
                <a:spcPct val="150000"/>
              </a:lnSpc>
            </a:pPr>
            <a:r>
              <a:rPr lang="en-US" dirty="0"/>
              <a:t>The paper itself</a:t>
            </a:r>
          </a:p>
          <a:p>
            <a:pPr>
              <a:lnSpc>
                <a:spcPct val="150000"/>
              </a:lnSpc>
            </a:pPr>
            <a:r>
              <a:rPr lang="en-US" dirty="0"/>
              <a:t>Context and Collaboration</a:t>
            </a:r>
          </a:p>
          <a:p>
            <a:pPr>
              <a:lnSpc>
                <a:spcPct val="150000"/>
              </a:lnSpc>
            </a:pPr>
            <a:r>
              <a:rPr lang="en-US" dirty="0"/>
              <a:t>Strategy</a:t>
            </a:r>
          </a:p>
          <a:p>
            <a:pPr>
              <a:lnSpc>
                <a:spcPct val="150000"/>
              </a:lnSpc>
            </a:pPr>
            <a:r>
              <a:rPr lang="en-US" dirty="0"/>
              <a:t>Discussion</a:t>
            </a:r>
          </a:p>
          <a:p>
            <a:endParaRPr lang="en-US" dirty="0"/>
          </a:p>
        </p:txBody>
      </p:sp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7442E4CF-0837-DDE0-ADB4-FB401A5B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764" y="0"/>
            <a:ext cx="512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7832-D910-D3C1-86A2-9BDC59E5B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365125"/>
            <a:ext cx="11353801" cy="1325563"/>
          </a:xfrm>
        </p:spPr>
        <p:txBody>
          <a:bodyPr/>
          <a:lstStyle/>
          <a:p>
            <a:r>
              <a:rPr lang="en-US" dirty="0"/>
              <a:t>Superheavy Elements – how many can we make?</a:t>
            </a:r>
          </a:p>
        </p:txBody>
      </p:sp>
      <p:pic>
        <p:nvPicPr>
          <p:cNvPr id="6" name="Content Placeholder 5" descr="A brown paper with black text&#10;&#10;Description automatically generated">
            <a:extLst>
              <a:ext uri="{FF2B5EF4-FFF2-40B4-BE49-F238E27FC236}">
                <a16:creationId xmlns:a16="http://schemas.microsoft.com/office/drawing/2014/main" id="{CE995D31-417A-D8AC-427D-7860D1FA0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767" y="1508166"/>
            <a:ext cx="8746201" cy="5349834"/>
          </a:xfrm>
        </p:spPr>
      </p:pic>
      <p:pic>
        <p:nvPicPr>
          <p:cNvPr id="8" name="Picture 7" descr="A periodic table of the elements&#10;&#10;Description automatically generated">
            <a:extLst>
              <a:ext uri="{FF2B5EF4-FFF2-40B4-BE49-F238E27FC236}">
                <a16:creationId xmlns:a16="http://schemas.microsoft.com/office/drawing/2014/main" id="{56E6CE7A-EA2B-CB47-C175-BA34F57BD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0" b="16560"/>
          <a:stretch/>
        </p:blipFill>
        <p:spPr>
          <a:xfrm>
            <a:off x="1318037" y="1508166"/>
            <a:ext cx="9555923" cy="53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51B3-0E92-FC30-B43F-88AFC201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History</a:t>
            </a:r>
          </a:p>
        </p:txBody>
      </p:sp>
      <p:pic>
        <p:nvPicPr>
          <p:cNvPr id="7" name="Content Placeholder 6" descr="A person in a tie and glasses&#10;&#10;Description automatically generated">
            <a:extLst>
              <a:ext uri="{FF2B5EF4-FFF2-40B4-BE49-F238E27FC236}">
                <a16:creationId xmlns:a16="http://schemas.microsoft.com/office/drawing/2014/main" id="{8802CFB9-B4F5-FB30-A79B-1EA89F923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9555" y="2645682"/>
            <a:ext cx="3848100" cy="3073400"/>
          </a:xfrm>
        </p:spPr>
      </p:pic>
      <p:pic>
        <p:nvPicPr>
          <p:cNvPr id="5" name="Picture 4" descr="seaborg-periodic-table">
            <a:extLst>
              <a:ext uri="{FF2B5EF4-FFF2-40B4-BE49-F238E27FC236}">
                <a16:creationId xmlns:a16="http://schemas.microsoft.com/office/drawing/2014/main" id="{A45831F4-A48B-8B62-F155-3CCFBA9C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4345" y="2487568"/>
            <a:ext cx="2909722" cy="3231514"/>
          </a:xfrm>
          <a:prstGeom prst="rect">
            <a:avLst/>
          </a:prstGeom>
          <a:noFill/>
        </p:spPr>
      </p:pic>
      <p:pic>
        <p:nvPicPr>
          <p:cNvPr id="4098" name="Picture 2" descr="First Man in Space: Vintage Soviet Propaganda Glorifying Yuri Gagarin ...">
            <a:extLst>
              <a:ext uri="{FF2B5EF4-FFF2-40B4-BE49-F238E27FC236}">
                <a16:creationId xmlns:a16="http://schemas.microsoft.com/office/drawing/2014/main" id="{D3FE06B0-EAD5-7A72-3B9B-255CA0FC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16" y="2112537"/>
            <a:ext cx="5349484" cy="37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il Armstrong | Biography, Education, Moon Landing, &amp; Facts | Britannica">
            <a:extLst>
              <a:ext uri="{FF2B5EF4-FFF2-40B4-BE49-F238E27FC236}">
                <a16:creationId xmlns:a16="http://schemas.microsoft.com/office/drawing/2014/main" id="{EC69EB19-A8B4-1E50-A113-1FA1E6CD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8" y="2116222"/>
            <a:ext cx="3332556" cy="374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8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Elements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Alchemy in the 21</a:t>
            </a:r>
            <a:r>
              <a:rPr lang="en-GB" baseline="30000" dirty="0"/>
              <a:t>st</a:t>
            </a:r>
            <a:r>
              <a:rPr lang="en-GB" dirty="0"/>
              <a:t> century   R-D Herzberg</a:t>
            </a:r>
            <a:endParaRPr lang="en-US" dirty="0"/>
          </a:p>
        </p:txBody>
      </p:sp>
      <p:grpSp>
        <p:nvGrpSpPr>
          <p:cNvPr id="153" name="Group 152"/>
          <p:cNvGrpSpPr/>
          <p:nvPr/>
        </p:nvGrpSpPr>
        <p:grpSpPr>
          <a:xfrm>
            <a:off x="2856000" y="2074781"/>
            <a:ext cx="6480000" cy="3780000"/>
            <a:chOff x="1332000" y="2074781"/>
            <a:chExt cx="6480000" cy="3780000"/>
          </a:xfrm>
        </p:grpSpPr>
        <p:sp>
          <p:nvSpPr>
            <p:cNvPr id="8" name="Rectangle 7"/>
            <p:cNvSpPr/>
            <p:nvPr/>
          </p:nvSpPr>
          <p:spPr bwMode="auto">
            <a:xfrm>
              <a:off x="1332000" y="207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92000" y="243470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052000" y="3156170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41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77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13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492000" y="3156170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85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8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2156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9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57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10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93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11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292000" y="315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12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652000" y="2436512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13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012348" y="243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14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72000" y="243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15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732000" y="2436389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16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092000" y="243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17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451378" y="2074781"/>
              <a:ext cx="360000" cy="180000"/>
            </a:xfrm>
            <a:prstGeom prst="rect">
              <a:avLst/>
            </a:prstGeom>
            <a:solidFill>
              <a:srgbClr val="9452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FFFF00"/>
                  </a:solidFill>
                  <a:latin typeface="Comic Sans MS" pitchFamily="66" charset="0"/>
                </a:rPr>
                <a:t>18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261061" y="4462494"/>
              <a:ext cx="299450" cy="152862"/>
            </a:xfrm>
            <a:prstGeom prst="rect">
              <a:avLst/>
            </a:prstGeom>
            <a:solidFill>
              <a:srgbClr val="DDDDDD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Arial"/>
                  <a:cs typeface="Arial"/>
                </a:rPr>
                <a:t>Rg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332000" y="225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H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332000" y="261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</a:t>
              </a:r>
              <a:endParaRPr lang="en-US" sz="1100" dirty="0">
                <a:latin typeface="Comic Sans MS" pitchFamily="66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Li</a:t>
              </a:r>
              <a:endParaRPr lang="en-US" sz="800" b="1" dirty="0">
                <a:latin typeface="Comic Sans MS" pitchFamily="66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332000" y="333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Comic Sans MS" pitchFamily="66" charset="0"/>
                </a:rPr>
                <a:t>H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332000" y="333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Comic Sans MS" pitchFamily="66" charset="0"/>
                </a:rPr>
                <a:t>H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1692000" y="297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Mg</a:t>
              </a: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332000" y="333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K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1692000" y="333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Ca</a:t>
              </a: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1332000" y="369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Rb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692000" y="369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Sr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332000" y="405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Cs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692000" y="405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Ba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692000" y="441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Ra</a:t>
              </a: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1332000" y="441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Fr</a:t>
              </a: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332000" y="297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Comic Sans MS" pitchFamily="66" charset="0"/>
                </a:rPr>
                <a:t>H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1332000" y="297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latin typeface="Comic Sans MS" pitchFamily="66" charset="0"/>
                </a:rPr>
                <a:t>H</a:t>
              </a: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1332000" y="2974781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Na</a:t>
              </a: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692000" y="2613463"/>
              <a:ext cx="360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Be</a:t>
              </a: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05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Sc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052000" y="3695850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Y</a:t>
              </a: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41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Ti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41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Zr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12000" y="4055664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Hf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41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Rf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770962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V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772000" y="3695559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Nb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277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Ta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277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Db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3850561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Fe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3850561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Ru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850561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Os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3850561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Hs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421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Co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210561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Rh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210561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Ir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210561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Mt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13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Cr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13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Mo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313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W</a:t>
              </a: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313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Sg</a:t>
              </a: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3492873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Mn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49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Tc</a:t>
              </a: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49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Re</a:t>
              </a: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49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Bh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457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Ni</a:t>
              </a: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57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Pa</a:t>
              </a: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57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Pt</a:t>
              </a: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57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Ds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493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Cu</a:t>
              </a: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493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Ag</a:t>
              </a: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93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Au</a:t>
              </a: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93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Rg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5292000" y="333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Zn</a:t>
              </a: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292000" y="369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Cd</a:t>
              </a: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5292000" y="4054781"/>
              <a:ext cx="360000" cy="360000"/>
            </a:xfrm>
            <a:prstGeom prst="rect">
              <a:avLst/>
            </a:prstGeom>
            <a:solidFill>
              <a:srgbClr val="D883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Hg</a:t>
              </a: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29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Cn</a:t>
              </a: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652000" y="333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Ga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652000" y="2973382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Al</a:t>
              </a: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652000" y="261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651727" y="369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49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In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652000" y="4055496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Tl</a:t>
              </a: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5650689" y="4412145"/>
              <a:ext cx="360000" cy="360000"/>
            </a:xfrm>
            <a:prstGeom prst="rect">
              <a:avLst/>
            </a:prstGeom>
            <a:solidFill>
              <a:srgbClr val="FFD57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Nh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012000" y="333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Ge</a:t>
              </a: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012000" y="2973382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Si</a:t>
              </a: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6012000" y="261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6012000" y="369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Sn</a:t>
              </a: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6012000" y="4055496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Pb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6012000" y="4414275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Fl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6372000" y="333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As</a:t>
              </a: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6372000" y="297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</a:t>
              </a: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6372000" y="261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</a:t>
              </a: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6372000" y="369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Sb</a:t>
              </a: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372000" y="405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Bi</a:t>
              </a: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370689" y="4412651"/>
              <a:ext cx="360000" cy="360000"/>
            </a:xfrm>
            <a:prstGeom prst="rect">
              <a:avLst/>
            </a:prstGeom>
            <a:solidFill>
              <a:srgbClr val="FFD57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Mc</a:t>
              </a: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732000" y="3333463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Se</a:t>
              </a: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6732000" y="297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</a:t>
              </a: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6732000" y="2613463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O</a:t>
              </a: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6732000" y="3693463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Te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732000" y="4054178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Po</a:t>
              </a: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6732000" y="4414781"/>
              <a:ext cx="360000" cy="3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Lv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7092000" y="333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Br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7092000" y="297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Cl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7092000" y="261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F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092000" y="369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I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092000" y="4054781"/>
              <a:ext cx="360000" cy="360000"/>
            </a:xfrm>
            <a:prstGeom prst="rect">
              <a:avLst/>
            </a:prstGeom>
            <a:solidFill>
              <a:srgbClr val="FFFF7E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At</a:t>
              </a: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7090689" y="4412651"/>
              <a:ext cx="360000" cy="360000"/>
            </a:xfrm>
            <a:prstGeom prst="rect">
              <a:avLst/>
            </a:prstGeom>
            <a:solidFill>
              <a:srgbClr val="FFD57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Ts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451652" y="3334781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36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Kr</a:t>
              </a: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451652" y="2974781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Ar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451652" y="2614781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Ne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7451379" y="3694781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Xe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7451652" y="4054781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Rn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7450341" y="4412651"/>
              <a:ext cx="360000" cy="360000"/>
            </a:xfrm>
            <a:prstGeom prst="rect">
              <a:avLst/>
            </a:prstGeom>
            <a:solidFill>
              <a:srgbClr val="FFD579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118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Og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7452000" y="2253295"/>
              <a:ext cx="36000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He</a:t>
              </a: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2052000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La</a:t>
              </a: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2053035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89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Ac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2410962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Ce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2411997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Th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2772000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59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Pr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2770962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Pa</a:t>
              </a: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3132000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Nd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3132000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U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3492898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Pm</a:t>
              </a: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3492000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Np</a:t>
              </a: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3851860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Sm</a:t>
              </a: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3852895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Pu</a:t>
              </a: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4212898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Eu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4211860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Am</a:t>
              </a: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4572898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64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Gd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4572898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Cm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4931727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65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Tb</a:t>
              </a: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4932762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Bk</a:t>
              </a: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5290689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Dy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5291724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Cf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2" name="Rectangle 141"/>
            <p:cNvSpPr/>
            <p:nvPr/>
          </p:nvSpPr>
          <p:spPr bwMode="auto">
            <a:xfrm>
              <a:off x="5651727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Ho</a:t>
              </a:r>
            </a:p>
          </p:txBody>
        </p:sp>
        <p:sp>
          <p:nvSpPr>
            <p:cNvPr id="143" name="Rectangle 142"/>
            <p:cNvSpPr/>
            <p:nvPr/>
          </p:nvSpPr>
          <p:spPr bwMode="auto">
            <a:xfrm>
              <a:off x="5650689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99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Es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6011727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Er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011727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Fm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6370341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69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Tm</a:t>
              </a: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6371376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Md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6731379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70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Yb</a:t>
              </a:r>
              <a:endParaRPr lang="en-US" sz="1100" b="1" dirty="0">
                <a:latin typeface="Comic Sans MS" pitchFamily="66" charset="0"/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6730341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No</a:t>
              </a:r>
            </a:p>
          </p:txBody>
        </p:sp>
        <p:sp>
          <p:nvSpPr>
            <p:cNvPr id="150" name="Rectangle 149"/>
            <p:cNvSpPr/>
            <p:nvPr/>
          </p:nvSpPr>
          <p:spPr bwMode="auto">
            <a:xfrm>
              <a:off x="7091379" y="513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71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>
                  <a:latin typeface="Comic Sans MS" pitchFamily="66" charset="0"/>
                </a:rPr>
                <a:t>Lu</a:t>
              </a: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7091379" y="5494781"/>
              <a:ext cx="360000" cy="360000"/>
            </a:xfrm>
            <a:prstGeom prst="rect">
              <a:avLst/>
            </a:prstGeom>
            <a:solidFill>
              <a:srgbClr val="D5FC79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latin typeface="Comic Sans MS" pitchFamily="66" charset="0"/>
                </a:rPr>
                <a:t>103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latin typeface="Comic Sans MS" pitchFamily="66" charset="0"/>
                </a:rPr>
                <a:t>Lr</a:t>
              </a:r>
              <a:endParaRPr lang="en-US" sz="1100" b="1" dirty="0">
                <a:latin typeface="Comic Sans MS" pitchFamily="66" charset="0"/>
              </a:endParaRPr>
            </a:p>
          </p:txBody>
        </p:sp>
      </p:grpSp>
      <p:pic>
        <p:nvPicPr>
          <p:cNvPr id="18434" name="Picture 2" descr="https://t3.ftcdn.net/jpg/01/32/97/06/240_F_132970666_KRIhWcLv7WwsWpvCAiM28ORfX6gYah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8578" r="4254" b="14265"/>
          <a:stretch/>
        </p:blipFill>
        <p:spPr bwMode="auto">
          <a:xfrm>
            <a:off x="3394826" y="5087951"/>
            <a:ext cx="5656655" cy="17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s://t3.ftcdn.net/jpg/01/32/97/06/240_F_132970666_KRIhWcLv7WwsWpvCAiM28ORfX6gYah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8578" r="70006" b="14265"/>
          <a:stretch/>
        </p:blipFill>
        <p:spPr bwMode="auto">
          <a:xfrm>
            <a:off x="3401959" y="5086881"/>
            <a:ext cx="1648417" cy="17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https://t3.ftcdn.net/jpg/01/32/97/06/240_F_132970666_KRIhWcLv7WwsWpvCAiM28ORfX6gYah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8578" r="47704" b="14265"/>
          <a:stretch/>
        </p:blipFill>
        <p:spPr bwMode="auto">
          <a:xfrm>
            <a:off x="4794125" y="5086801"/>
            <a:ext cx="1584466" cy="17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s://t3.ftcdn.net/jpg/01/32/97/06/240_F_132970666_KRIhWcLv7WwsWpvCAiM28ORfX6gYah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8578" r="26079" b="14265"/>
          <a:stretch/>
        </p:blipFill>
        <p:spPr bwMode="auto">
          <a:xfrm>
            <a:off x="6134192" y="5086801"/>
            <a:ext cx="1568942" cy="17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https://t3.ftcdn.net/jpg/01/32/97/06/240_F_132970666_KRIhWcLv7WwsWpvCAiM28ORfX6gYahv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4" t="8578" r="4254" b="14265"/>
          <a:stretch/>
        </p:blipFill>
        <p:spPr bwMode="auto">
          <a:xfrm>
            <a:off x="7471765" y="5086882"/>
            <a:ext cx="1586305" cy="17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.tribune.com.pk/2016/12/1250552-periodictable-1480596343-392-64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05" y="47920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wondermondo.com/Images/Europe/Russia/Moscow/StBasi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51" y="158081"/>
            <a:ext cx="4895433" cy="499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ttps://i.ytimg.com/vi/1RGlXh9eC5E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3007"/>
          <a:stretch/>
        </p:blipFill>
        <p:spPr bwMode="auto">
          <a:xfrm>
            <a:off x="4907120" y="1511971"/>
            <a:ext cx="4572000" cy="255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ttps://static.life.ru/posts/2016/11/939477/gr/north/58303a5f09d2d0c4a5afec0bcd687839__144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92" y="1547644"/>
            <a:ext cx="5103111" cy="34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8340F-CF8C-5645-B64D-F20ADADC87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" r="-15" b="48622"/>
          <a:stretch/>
        </p:blipFill>
        <p:spPr>
          <a:xfrm>
            <a:off x="3397523" y="1527716"/>
            <a:ext cx="5143500" cy="35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206 L -0.22969 -0.0884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5747 -0.0701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84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6 0.0051 L -0.0625 -0.0636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344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84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84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0.0213 L 0.32239 -0.11898 " pathEditMode="relative" ptsTypes="AA">
                                      <p:cBhvr>
                                        <p:cTn id="6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97A6-518D-13D1-8C79-21DE0009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paper: Creating Livermorium using </a:t>
            </a:r>
            <a:r>
              <a:rPr lang="en-US" baseline="30000" dirty="0"/>
              <a:t>50</a:t>
            </a:r>
            <a:r>
              <a:rPr lang="en-US" dirty="0"/>
              <a:t>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B5677-E978-1F55-8324-629BE61D74C4}"/>
              </a:ext>
            </a:extLst>
          </p:cNvPr>
          <p:cNvSpPr txBox="1"/>
          <p:nvPr/>
        </p:nvSpPr>
        <p:spPr>
          <a:xfrm>
            <a:off x="724397" y="2042556"/>
            <a:ext cx="108777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</a:t>
            </a:r>
            <a:r>
              <a:rPr lang="en-GB" sz="2400" baseline="30000" dirty="0"/>
              <a:t>244</a:t>
            </a:r>
            <a:r>
              <a:rPr lang="en-GB" sz="2400" dirty="0"/>
              <a:t>Pu(</a:t>
            </a:r>
            <a:r>
              <a:rPr lang="en-GB" sz="2400" baseline="30000" dirty="0"/>
              <a:t>50</a:t>
            </a:r>
            <a:r>
              <a:rPr lang="en-GB" sz="2400" dirty="0"/>
              <a:t>Ti,𝑥𝑛)</a:t>
            </a:r>
            <a:r>
              <a:rPr lang="en-GB" sz="2400" baseline="30000" dirty="0"/>
              <a:t>294−𝑥</a:t>
            </a:r>
            <a:r>
              <a:rPr lang="en-GB" sz="2400" dirty="0" err="1"/>
              <a:t>Lv</a:t>
            </a:r>
            <a:r>
              <a:rPr lang="en-GB" sz="2400" dirty="0"/>
              <a:t> reaction was investigated at Lawrence Berkeley National Laboratory’s 88-Inch Cyclotron. The experiment was aimed at the production of a superheavy element with 𝑍 ≥114 by irradiating an actinide target with a beam heavier than </a:t>
            </a:r>
            <a:r>
              <a:rPr lang="en-GB" sz="2400" baseline="30000" dirty="0"/>
              <a:t>48</a:t>
            </a:r>
            <a:r>
              <a:rPr lang="en-GB" sz="2400" dirty="0"/>
              <a:t>Ca. Produced </a:t>
            </a:r>
            <a:r>
              <a:rPr lang="en-GB" sz="2400" dirty="0" err="1"/>
              <a:t>Lv</a:t>
            </a:r>
            <a:r>
              <a:rPr lang="en-GB" sz="2400" dirty="0"/>
              <a:t> ions were separated from the unwanted beam and nuclear reaction products using the Berkeley Gas-filled Separator and implanted into a newly commissioned focal-plane detector system. </a:t>
            </a:r>
            <a:r>
              <a:rPr lang="en-GB" sz="2400" b="1" dirty="0"/>
              <a:t>Two decay chains were observed </a:t>
            </a:r>
            <a:r>
              <a:rPr lang="en-GB" sz="2400" dirty="0"/>
              <a:t>and assigned to the decay of </a:t>
            </a:r>
            <a:r>
              <a:rPr lang="en-GB" sz="2400" baseline="30000" dirty="0"/>
              <a:t>290</a:t>
            </a:r>
            <a:r>
              <a:rPr lang="en-GB" sz="2400" dirty="0"/>
              <a:t>Lv. The production cross section was measured to be 𝜎</a:t>
            </a:r>
            <a:r>
              <a:rPr lang="en-GB" sz="2400" baseline="-25000" dirty="0"/>
              <a:t>prod</a:t>
            </a:r>
            <a:r>
              <a:rPr lang="en-GB" sz="2400" dirty="0"/>
              <a:t>=0.44</a:t>
            </a:r>
            <a:r>
              <a:rPr lang="en-GB" sz="2400" baseline="30000" dirty="0"/>
              <a:t>(+0.58</a:t>
            </a:r>
            <a:r>
              <a:rPr lang="en-GB" sz="2400" baseline="-25000" dirty="0"/>
              <a:t>−0.28</a:t>
            </a:r>
            <a:r>
              <a:rPr lang="en-GB" sz="2400" dirty="0"/>
              <a:t>)  pb at a </a:t>
            </a:r>
            <a:r>
              <a:rPr lang="en-GB" sz="2400" dirty="0" err="1"/>
              <a:t>center</a:t>
            </a:r>
            <a:r>
              <a:rPr lang="en-GB" sz="2400" dirty="0"/>
              <a:t>-of-target </a:t>
            </a:r>
            <a:r>
              <a:rPr lang="en-GB" sz="2400" dirty="0" err="1"/>
              <a:t>center</a:t>
            </a:r>
            <a:r>
              <a:rPr lang="en-GB" sz="2400" dirty="0"/>
              <a:t>-of-mass energy of 220(3) MeV. This represents the first published measurement of the production of a superheavy element near the “island of stability,” with a beam of </a:t>
            </a:r>
            <a:r>
              <a:rPr lang="en-GB" sz="2400" baseline="30000" dirty="0"/>
              <a:t>50</a:t>
            </a:r>
            <a:r>
              <a:rPr lang="en-GB" sz="2400" dirty="0"/>
              <a:t>Ti and is an essential precursor in the pursuit of searching for new elements beyond 𝑍 =118.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75646-C8B4-482C-E870-72235ACE4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95" y="2042556"/>
            <a:ext cx="8508010" cy="4351338"/>
          </a:xfrm>
        </p:spPr>
      </p:pic>
    </p:spTree>
    <p:extLst>
      <p:ext uri="{BB962C8B-B14F-4D97-AF65-F5344CB8AC3E}">
        <p14:creationId xmlns:p14="http://schemas.microsoft.com/office/powerpoint/2010/main" val="38849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4F82-36EF-F046-D3F8-5B281B51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matters a lot!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462FD-3B22-3A58-76E9-792A52E6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Narrow Excitation Functions</a:t>
            </a:r>
          </a:p>
          <a:p>
            <a:r>
              <a:rPr lang="en-US" dirty="0"/>
              <a:t>Low Count rates </a:t>
            </a:r>
          </a:p>
          <a:p>
            <a:r>
              <a:rPr lang="en-US" dirty="0"/>
              <a:t>Unclear theoretical input</a:t>
            </a:r>
          </a:p>
          <a:p>
            <a:r>
              <a:rPr lang="en-US" dirty="0"/>
              <a:t>Variable literature</a:t>
            </a:r>
          </a:p>
          <a:p>
            <a:r>
              <a:rPr lang="en-US" dirty="0"/>
              <a:t>Limited beamtime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DADEDD-E8EC-4CAD-D599-BCAACC4C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69" y="1825625"/>
            <a:ext cx="6350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2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F4F5-5EA7-4D4C-8758-61FA4C01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in Berkeley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629065-ABB9-9767-833E-62373DBE1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816" y="1562904"/>
            <a:ext cx="6935189" cy="5222565"/>
          </a:xfrm>
        </p:spPr>
      </p:pic>
    </p:spTree>
    <p:extLst>
      <p:ext uri="{BB962C8B-B14F-4D97-AF65-F5344CB8AC3E}">
        <p14:creationId xmlns:p14="http://schemas.microsoft.com/office/powerpoint/2010/main" val="49955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701C-D936-D462-A26B-D8DBC71F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baseline="30000" dirty="0"/>
              <a:t>290</a:t>
            </a:r>
            <a:r>
              <a:rPr lang="en-US" dirty="0"/>
              <a:t>Lv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DEEFD-D371-81D7-4CA9-449067E3A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compare different experiments?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Resolution differs</a:t>
            </a:r>
          </a:p>
          <a:p>
            <a:pPr marL="0" indent="0">
              <a:buNone/>
            </a:pPr>
            <a:r>
              <a:rPr lang="en-US" dirty="0"/>
              <a:t>Dead time differs</a:t>
            </a:r>
          </a:p>
          <a:p>
            <a:pPr marL="0" indent="0">
              <a:buNone/>
            </a:pPr>
            <a:r>
              <a:rPr lang="en-US" dirty="0"/>
              <a:t>Readout differs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saw two events in 3 weeks.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diagram of a pulse height&#10;&#10;Description automatically generated with medium confidence">
            <a:extLst>
              <a:ext uri="{FF2B5EF4-FFF2-40B4-BE49-F238E27FC236}">
                <a16:creationId xmlns:a16="http://schemas.microsoft.com/office/drawing/2014/main" id="{79A2119C-084C-18B5-1245-EEAAF941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11" y="2011322"/>
            <a:ext cx="6178762" cy="4802187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25A6427-9B7B-2435-CB06-7F3622651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1" y="1825625"/>
            <a:ext cx="4851070" cy="492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584</Words>
  <Application>Microsoft Macintosh PowerPoint</Application>
  <PresentationFormat>Widescreen</PresentationFormat>
  <Paragraphs>303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Helvetica</vt:lpstr>
      <vt:lpstr>Office Theme</vt:lpstr>
      <vt:lpstr>Towards the Discovery of New Elements: Production of Livermorium (Z=116) with 50Ti</vt:lpstr>
      <vt:lpstr>Outline</vt:lpstr>
      <vt:lpstr>Superheavy Elements – how many can we make?</vt:lpstr>
      <vt:lpstr>A LOT of History</vt:lpstr>
      <vt:lpstr>New Elements</vt:lpstr>
      <vt:lpstr>The paper: Creating Livermorium using 50Ti</vt:lpstr>
      <vt:lpstr>Cross Section matters a lot!</vt:lpstr>
      <vt:lpstr>Setup in Berkeley</vt:lpstr>
      <vt:lpstr>Data 290Lv</vt:lpstr>
      <vt:lpstr>So What?</vt:lpstr>
      <vt:lpstr>My place in this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the Discovery of New Elements: Production of Livermorium (Z=116) with 50Ti</dc:title>
  <dc:creator>Herzberg, Rodi</dc:creator>
  <cp:lastModifiedBy>Herzberg, Rodi</cp:lastModifiedBy>
  <cp:revision>6</cp:revision>
  <dcterms:created xsi:type="dcterms:W3CDTF">2025-01-15T12:11:17Z</dcterms:created>
  <dcterms:modified xsi:type="dcterms:W3CDTF">2025-01-17T09:04:47Z</dcterms:modified>
</cp:coreProperties>
</file>