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29"/>
  </p:notesMasterIdLst>
  <p:sldIdLst>
    <p:sldId id="257" r:id="rId3"/>
    <p:sldId id="282" r:id="rId4"/>
    <p:sldId id="2147473053" r:id="rId5"/>
    <p:sldId id="268" r:id="rId6"/>
    <p:sldId id="270" r:id="rId7"/>
    <p:sldId id="2147473054" r:id="rId8"/>
    <p:sldId id="272" r:id="rId9"/>
    <p:sldId id="288" r:id="rId10"/>
    <p:sldId id="2147473056" r:id="rId11"/>
    <p:sldId id="277" r:id="rId12"/>
    <p:sldId id="967" r:id="rId13"/>
    <p:sldId id="2147473052" r:id="rId14"/>
    <p:sldId id="2147473050" r:id="rId15"/>
    <p:sldId id="285" r:id="rId16"/>
    <p:sldId id="286" r:id="rId17"/>
    <p:sldId id="287" r:id="rId18"/>
    <p:sldId id="2147473057" r:id="rId19"/>
    <p:sldId id="289" r:id="rId20"/>
    <p:sldId id="290" r:id="rId21"/>
    <p:sldId id="291" r:id="rId22"/>
    <p:sldId id="292" r:id="rId23"/>
    <p:sldId id="296" r:id="rId24"/>
    <p:sldId id="293" r:id="rId25"/>
    <p:sldId id="294" r:id="rId26"/>
    <p:sldId id="295" r:id="rId27"/>
    <p:sldId id="214747305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77"/>
    <p:restoredTop sz="94089"/>
  </p:normalViewPr>
  <p:slideViewPr>
    <p:cSldViewPr snapToGrid="0">
      <p:cViewPr varScale="1">
        <p:scale>
          <a:sx n="87" d="100"/>
          <a:sy n="87" d="100"/>
        </p:scale>
        <p:origin x="216"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2.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2.svg"/><Relationship Id="rId1" Type="http://schemas.openxmlformats.org/officeDocument/2006/relationships/image" Target="../media/image71.png"/><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7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2.svg"/><Relationship Id="rId1" Type="http://schemas.openxmlformats.org/officeDocument/2006/relationships/image" Target="../media/image71.png"/><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7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6B7031-E1F1-4A6E-93B3-51078C61C2B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50500C7-F537-487C-BC9A-44C5807543B7}">
      <dgm:prSet custT="1"/>
      <dgm:spPr/>
      <dgm:t>
        <a:bodyPr/>
        <a:lstStyle/>
        <a:p>
          <a:pPr>
            <a:lnSpc>
              <a:spcPct val="100000"/>
            </a:lnSpc>
          </a:pPr>
          <a:r>
            <a:rPr lang="en-GB" sz="2200" dirty="0">
              <a:latin typeface="Roboto" panose="02000000000000000000" pitchFamily="2" charset="0"/>
              <a:ea typeface="Roboto" panose="02000000000000000000" pitchFamily="2" charset="0"/>
            </a:rPr>
            <a:t>Chatham house rules apply</a:t>
          </a:r>
          <a:endParaRPr lang="en-US" sz="2200" dirty="0">
            <a:latin typeface="Roboto" panose="02000000000000000000" pitchFamily="2" charset="0"/>
            <a:ea typeface="Roboto" panose="02000000000000000000" pitchFamily="2" charset="0"/>
          </a:endParaRPr>
        </a:p>
      </dgm:t>
    </dgm:pt>
    <dgm:pt modelId="{536B4AE2-F3A0-4A0B-A46A-046915D959EF}" type="parTrans" cxnId="{A69CC5D8-1E85-4695-9BAE-2F6B039BC2D0}">
      <dgm:prSet/>
      <dgm:spPr/>
      <dgm:t>
        <a:bodyPr/>
        <a:lstStyle/>
        <a:p>
          <a:endParaRPr lang="en-US" sz="2200">
            <a:latin typeface="Roboto" panose="02000000000000000000" pitchFamily="2" charset="0"/>
            <a:ea typeface="Roboto" panose="02000000000000000000" pitchFamily="2" charset="0"/>
          </a:endParaRPr>
        </a:p>
      </dgm:t>
    </dgm:pt>
    <dgm:pt modelId="{342F85D7-A4BC-4F3F-B505-105CE4D8845F}" type="sibTrans" cxnId="{A69CC5D8-1E85-4695-9BAE-2F6B039BC2D0}">
      <dgm:prSet/>
      <dgm:spPr/>
      <dgm:t>
        <a:bodyPr/>
        <a:lstStyle/>
        <a:p>
          <a:endParaRPr lang="en-US" sz="2200">
            <a:latin typeface="Roboto" panose="02000000000000000000" pitchFamily="2" charset="0"/>
            <a:ea typeface="Roboto" panose="02000000000000000000" pitchFamily="2" charset="0"/>
          </a:endParaRPr>
        </a:p>
      </dgm:t>
    </dgm:pt>
    <dgm:pt modelId="{7D9A8EF3-CC13-48A8-9583-95816E80957F}">
      <dgm:prSet custT="1"/>
      <dgm:spPr/>
      <dgm:t>
        <a:bodyPr/>
        <a:lstStyle/>
        <a:p>
          <a:pPr>
            <a:lnSpc>
              <a:spcPct val="100000"/>
            </a:lnSpc>
          </a:pPr>
          <a:r>
            <a:rPr lang="en-GB" sz="2200">
              <a:latin typeface="Roboto" panose="02000000000000000000" pitchFamily="2" charset="0"/>
              <a:ea typeface="Roboto" panose="02000000000000000000" pitchFamily="2" charset="0"/>
            </a:rPr>
            <a:t>Actively participate in all aspects of the session</a:t>
          </a:r>
          <a:endParaRPr lang="en-US" sz="2200">
            <a:latin typeface="Roboto" panose="02000000000000000000" pitchFamily="2" charset="0"/>
            <a:ea typeface="Roboto" panose="02000000000000000000" pitchFamily="2" charset="0"/>
          </a:endParaRPr>
        </a:p>
      </dgm:t>
    </dgm:pt>
    <dgm:pt modelId="{3C3D76A6-BDA7-4465-B973-C5B0A6740BF2}" type="parTrans" cxnId="{A8985152-5796-43E0-951E-005716B1E154}">
      <dgm:prSet/>
      <dgm:spPr/>
      <dgm:t>
        <a:bodyPr/>
        <a:lstStyle/>
        <a:p>
          <a:endParaRPr lang="en-US" sz="2200">
            <a:latin typeface="Roboto" panose="02000000000000000000" pitchFamily="2" charset="0"/>
            <a:ea typeface="Roboto" panose="02000000000000000000" pitchFamily="2" charset="0"/>
          </a:endParaRPr>
        </a:p>
      </dgm:t>
    </dgm:pt>
    <dgm:pt modelId="{453D707E-2A11-4149-9EF6-2C560FBB64EA}" type="sibTrans" cxnId="{A8985152-5796-43E0-951E-005716B1E154}">
      <dgm:prSet/>
      <dgm:spPr/>
      <dgm:t>
        <a:bodyPr/>
        <a:lstStyle/>
        <a:p>
          <a:endParaRPr lang="en-US" sz="2200">
            <a:latin typeface="Roboto" panose="02000000000000000000" pitchFamily="2" charset="0"/>
            <a:ea typeface="Roboto" panose="02000000000000000000" pitchFamily="2" charset="0"/>
          </a:endParaRPr>
        </a:p>
      </dgm:t>
    </dgm:pt>
    <dgm:pt modelId="{06DB7BC4-687A-49D7-8756-E4A5E5C25600}">
      <dgm:prSet custT="1"/>
      <dgm:spPr/>
      <dgm:t>
        <a:bodyPr/>
        <a:lstStyle/>
        <a:p>
          <a:pPr>
            <a:lnSpc>
              <a:spcPct val="100000"/>
            </a:lnSpc>
          </a:pPr>
          <a:r>
            <a:rPr lang="en-GB" sz="2200" dirty="0">
              <a:latin typeface="Roboto" panose="02000000000000000000" pitchFamily="2" charset="0"/>
              <a:ea typeface="Roboto" panose="02000000000000000000" pitchFamily="2" charset="0"/>
            </a:rPr>
            <a:t>Feel free to ask questions at any time</a:t>
          </a:r>
          <a:endParaRPr lang="en-US" sz="2200" dirty="0">
            <a:latin typeface="Roboto" panose="02000000000000000000" pitchFamily="2" charset="0"/>
            <a:ea typeface="Roboto" panose="02000000000000000000" pitchFamily="2" charset="0"/>
          </a:endParaRPr>
        </a:p>
      </dgm:t>
    </dgm:pt>
    <dgm:pt modelId="{01645919-6F6C-47AD-A2F4-5596BCA98076}" type="parTrans" cxnId="{6728652F-1F03-495A-B588-37E6966B78DC}">
      <dgm:prSet/>
      <dgm:spPr/>
      <dgm:t>
        <a:bodyPr/>
        <a:lstStyle/>
        <a:p>
          <a:endParaRPr lang="en-US" sz="2200">
            <a:latin typeface="Roboto" panose="02000000000000000000" pitchFamily="2" charset="0"/>
            <a:ea typeface="Roboto" panose="02000000000000000000" pitchFamily="2" charset="0"/>
          </a:endParaRPr>
        </a:p>
      </dgm:t>
    </dgm:pt>
    <dgm:pt modelId="{731350F0-ECFD-4643-8DC7-7864C75A9AF8}" type="sibTrans" cxnId="{6728652F-1F03-495A-B588-37E6966B78DC}">
      <dgm:prSet/>
      <dgm:spPr/>
      <dgm:t>
        <a:bodyPr/>
        <a:lstStyle/>
        <a:p>
          <a:endParaRPr lang="en-US" sz="2200">
            <a:latin typeface="Roboto" panose="02000000000000000000" pitchFamily="2" charset="0"/>
            <a:ea typeface="Roboto" panose="02000000000000000000" pitchFamily="2" charset="0"/>
          </a:endParaRPr>
        </a:p>
      </dgm:t>
    </dgm:pt>
    <dgm:pt modelId="{49AA748A-A6BA-4276-891F-F54A11645E17}">
      <dgm:prSet custT="1"/>
      <dgm:spPr/>
      <dgm:t>
        <a:bodyPr/>
        <a:lstStyle/>
        <a:p>
          <a:pPr>
            <a:lnSpc>
              <a:spcPct val="100000"/>
            </a:lnSpc>
          </a:pPr>
          <a:r>
            <a:rPr lang="en-GB" sz="2200" dirty="0">
              <a:latin typeface="Roboto" panose="02000000000000000000" pitchFamily="2" charset="0"/>
              <a:ea typeface="Roboto" panose="02000000000000000000" pitchFamily="2" charset="0"/>
            </a:rPr>
            <a:t>Respect each other’s contributions</a:t>
          </a:r>
          <a:endParaRPr lang="en-US" sz="2200" dirty="0">
            <a:latin typeface="Roboto" panose="02000000000000000000" pitchFamily="2" charset="0"/>
            <a:ea typeface="Roboto" panose="02000000000000000000" pitchFamily="2" charset="0"/>
          </a:endParaRPr>
        </a:p>
      </dgm:t>
    </dgm:pt>
    <dgm:pt modelId="{E1881F18-AA84-4E27-88FD-F9B7A4112ED4}" type="sibTrans" cxnId="{F85E54D8-85F3-4391-A987-BF9F17E078C1}">
      <dgm:prSet/>
      <dgm:spPr/>
      <dgm:t>
        <a:bodyPr/>
        <a:lstStyle/>
        <a:p>
          <a:endParaRPr lang="en-US" sz="2200">
            <a:latin typeface="Roboto" panose="02000000000000000000" pitchFamily="2" charset="0"/>
            <a:ea typeface="Roboto" panose="02000000000000000000" pitchFamily="2" charset="0"/>
          </a:endParaRPr>
        </a:p>
      </dgm:t>
    </dgm:pt>
    <dgm:pt modelId="{134F3155-8C15-4B94-9530-0F495E6CE6C4}" type="parTrans" cxnId="{F85E54D8-85F3-4391-A987-BF9F17E078C1}">
      <dgm:prSet/>
      <dgm:spPr/>
      <dgm:t>
        <a:bodyPr/>
        <a:lstStyle/>
        <a:p>
          <a:endParaRPr lang="en-US" sz="2200">
            <a:latin typeface="Roboto" panose="02000000000000000000" pitchFamily="2" charset="0"/>
            <a:ea typeface="Roboto" panose="02000000000000000000" pitchFamily="2" charset="0"/>
          </a:endParaRPr>
        </a:p>
      </dgm:t>
    </dgm:pt>
    <dgm:pt modelId="{FF4D32AB-71CE-46B6-8BE2-9A0D2D113331}" type="pres">
      <dgm:prSet presAssocID="{3D6B7031-E1F1-4A6E-93B3-51078C61C2B9}" presName="root" presStyleCnt="0">
        <dgm:presLayoutVars>
          <dgm:dir/>
          <dgm:resizeHandles val="exact"/>
        </dgm:presLayoutVars>
      </dgm:prSet>
      <dgm:spPr/>
    </dgm:pt>
    <dgm:pt modelId="{1696F38D-3083-4879-A305-1D56F3074E7C}" type="pres">
      <dgm:prSet presAssocID="{49AA748A-A6BA-4276-891F-F54A11645E17}" presName="compNode" presStyleCnt="0"/>
      <dgm:spPr/>
    </dgm:pt>
    <dgm:pt modelId="{C12EF795-C01E-42DC-A0AE-56873BE915F4}" type="pres">
      <dgm:prSet presAssocID="{49AA748A-A6BA-4276-891F-F54A11645E17}" presName="bgRect" presStyleLbl="bgShp" presStyleIdx="0" presStyleCnt="4"/>
      <dgm:spPr/>
    </dgm:pt>
    <dgm:pt modelId="{DFC4DB72-9662-482C-BF0B-588A8EDEC8D1}" type="pres">
      <dgm:prSet presAssocID="{49AA748A-A6BA-4276-891F-F54A11645E1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2DEED3F0-7EC6-4C2B-AE99-A6DABE389213}" type="pres">
      <dgm:prSet presAssocID="{49AA748A-A6BA-4276-891F-F54A11645E17}" presName="spaceRect" presStyleCnt="0"/>
      <dgm:spPr/>
    </dgm:pt>
    <dgm:pt modelId="{0AC7D00B-63BD-4A8A-A658-C282C3B8F583}" type="pres">
      <dgm:prSet presAssocID="{49AA748A-A6BA-4276-891F-F54A11645E17}" presName="parTx" presStyleLbl="revTx" presStyleIdx="0" presStyleCnt="4">
        <dgm:presLayoutVars>
          <dgm:chMax val="0"/>
          <dgm:chPref val="0"/>
        </dgm:presLayoutVars>
      </dgm:prSet>
      <dgm:spPr/>
    </dgm:pt>
    <dgm:pt modelId="{A76E5013-2AB9-4AAF-93BA-4C281109ED1D}" type="pres">
      <dgm:prSet presAssocID="{E1881F18-AA84-4E27-88FD-F9B7A4112ED4}" presName="sibTrans" presStyleCnt="0"/>
      <dgm:spPr/>
    </dgm:pt>
    <dgm:pt modelId="{C940B3FB-DF3A-43BA-9C84-A8DF7EFB726B}" type="pres">
      <dgm:prSet presAssocID="{A50500C7-F537-487C-BC9A-44C5807543B7}" presName="compNode" presStyleCnt="0"/>
      <dgm:spPr/>
    </dgm:pt>
    <dgm:pt modelId="{A9576F27-57F3-47CE-8E2E-BCE571D5718F}" type="pres">
      <dgm:prSet presAssocID="{A50500C7-F537-487C-BC9A-44C5807543B7}" presName="bgRect" presStyleLbl="bgShp" presStyleIdx="1" presStyleCnt="4"/>
      <dgm:spPr/>
    </dgm:pt>
    <dgm:pt modelId="{EA2405FD-961A-416C-9723-8978E206A467}" type="pres">
      <dgm:prSet presAssocID="{A50500C7-F537-487C-BC9A-44C5807543B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se"/>
        </a:ext>
      </dgm:extLst>
    </dgm:pt>
    <dgm:pt modelId="{CBF851BC-D16C-46FA-8048-79F0D9DE6291}" type="pres">
      <dgm:prSet presAssocID="{A50500C7-F537-487C-BC9A-44C5807543B7}" presName="spaceRect" presStyleCnt="0"/>
      <dgm:spPr/>
    </dgm:pt>
    <dgm:pt modelId="{69FFEEF6-5E1D-4E8F-B93B-5102F570EFB4}" type="pres">
      <dgm:prSet presAssocID="{A50500C7-F537-487C-BC9A-44C5807543B7}" presName="parTx" presStyleLbl="revTx" presStyleIdx="1" presStyleCnt="4">
        <dgm:presLayoutVars>
          <dgm:chMax val="0"/>
          <dgm:chPref val="0"/>
        </dgm:presLayoutVars>
      </dgm:prSet>
      <dgm:spPr/>
    </dgm:pt>
    <dgm:pt modelId="{E077F85F-996D-4458-9557-1E42CD186048}" type="pres">
      <dgm:prSet presAssocID="{342F85D7-A4BC-4F3F-B505-105CE4D8845F}" presName="sibTrans" presStyleCnt="0"/>
      <dgm:spPr/>
    </dgm:pt>
    <dgm:pt modelId="{D66F8F95-2932-4865-BEFE-19C5262E2B25}" type="pres">
      <dgm:prSet presAssocID="{7D9A8EF3-CC13-48A8-9583-95816E80957F}" presName="compNode" presStyleCnt="0"/>
      <dgm:spPr/>
    </dgm:pt>
    <dgm:pt modelId="{C63E1B47-BD2E-4E83-965E-17B3BF74A723}" type="pres">
      <dgm:prSet presAssocID="{7D9A8EF3-CC13-48A8-9583-95816E80957F}" presName="bgRect" presStyleLbl="bgShp" presStyleIdx="2" presStyleCnt="4"/>
      <dgm:spPr/>
    </dgm:pt>
    <dgm:pt modelId="{523A7289-7E7E-4628-9D9F-3495B5FB1BF1}" type="pres">
      <dgm:prSet presAssocID="{7D9A8EF3-CC13-48A8-9583-95816E80957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3945E61C-3552-43E5-91F0-BDD8AD93A9B2}" type="pres">
      <dgm:prSet presAssocID="{7D9A8EF3-CC13-48A8-9583-95816E80957F}" presName="spaceRect" presStyleCnt="0"/>
      <dgm:spPr/>
    </dgm:pt>
    <dgm:pt modelId="{AD65F1B9-2744-404E-B81B-9ACF82E05868}" type="pres">
      <dgm:prSet presAssocID="{7D9A8EF3-CC13-48A8-9583-95816E80957F}" presName="parTx" presStyleLbl="revTx" presStyleIdx="2" presStyleCnt="4">
        <dgm:presLayoutVars>
          <dgm:chMax val="0"/>
          <dgm:chPref val="0"/>
        </dgm:presLayoutVars>
      </dgm:prSet>
      <dgm:spPr/>
    </dgm:pt>
    <dgm:pt modelId="{ABA5D296-86F5-452D-90E4-CC27DEA53142}" type="pres">
      <dgm:prSet presAssocID="{453D707E-2A11-4149-9EF6-2C560FBB64EA}" presName="sibTrans" presStyleCnt="0"/>
      <dgm:spPr/>
    </dgm:pt>
    <dgm:pt modelId="{6FD2F9C8-E5CC-4C04-A5CB-EAC0E050E81B}" type="pres">
      <dgm:prSet presAssocID="{06DB7BC4-687A-49D7-8756-E4A5E5C25600}" presName="compNode" presStyleCnt="0"/>
      <dgm:spPr/>
    </dgm:pt>
    <dgm:pt modelId="{7CBBF024-C09D-412D-BE9B-907C23127381}" type="pres">
      <dgm:prSet presAssocID="{06DB7BC4-687A-49D7-8756-E4A5E5C25600}" presName="bgRect" presStyleLbl="bgShp" presStyleIdx="3" presStyleCnt="4"/>
      <dgm:spPr/>
    </dgm:pt>
    <dgm:pt modelId="{DEC3C49F-F8C1-4DBE-A8B4-E129833A5532}" type="pres">
      <dgm:prSet presAssocID="{06DB7BC4-687A-49D7-8756-E4A5E5C2560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lp"/>
        </a:ext>
      </dgm:extLst>
    </dgm:pt>
    <dgm:pt modelId="{15251F70-386E-462E-BCE0-A86F372B88EA}" type="pres">
      <dgm:prSet presAssocID="{06DB7BC4-687A-49D7-8756-E4A5E5C25600}" presName="spaceRect" presStyleCnt="0"/>
      <dgm:spPr/>
    </dgm:pt>
    <dgm:pt modelId="{0428B749-5BB7-4ACB-9310-94172F61128C}" type="pres">
      <dgm:prSet presAssocID="{06DB7BC4-687A-49D7-8756-E4A5E5C25600}" presName="parTx" presStyleLbl="revTx" presStyleIdx="3" presStyleCnt="4">
        <dgm:presLayoutVars>
          <dgm:chMax val="0"/>
          <dgm:chPref val="0"/>
        </dgm:presLayoutVars>
      </dgm:prSet>
      <dgm:spPr/>
    </dgm:pt>
  </dgm:ptLst>
  <dgm:cxnLst>
    <dgm:cxn modelId="{EBA5F524-BBBE-4ABF-A87F-26BE64469297}" type="presOf" srcId="{A50500C7-F537-487C-BC9A-44C5807543B7}" destId="{69FFEEF6-5E1D-4E8F-B93B-5102F570EFB4}" srcOrd="0" destOrd="0" presId="urn:microsoft.com/office/officeart/2018/2/layout/IconVerticalSolidList"/>
    <dgm:cxn modelId="{6728652F-1F03-495A-B588-37E6966B78DC}" srcId="{3D6B7031-E1F1-4A6E-93B3-51078C61C2B9}" destId="{06DB7BC4-687A-49D7-8756-E4A5E5C25600}" srcOrd="3" destOrd="0" parTransId="{01645919-6F6C-47AD-A2F4-5596BCA98076}" sibTransId="{731350F0-ECFD-4643-8DC7-7864C75A9AF8}"/>
    <dgm:cxn modelId="{A5FCB34C-62B0-4A70-AB47-9A64A6B2AD18}" type="presOf" srcId="{7D9A8EF3-CC13-48A8-9583-95816E80957F}" destId="{AD65F1B9-2744-404E-B81B-9ACF82E05868}" srcOrd="0" destOrd="0" presId="urn:microsoft.com/office/officeart/2018/2/layout/IconVerticalSolidList"/>
    <dgm:cxn modelId="{A8985152-5796-43E0-951E-005716B1E154}" srcId="{3D6B7031-E1F1-4A6E-93B3-51078C61C2B9}" destId="{7D9A8EF3-CC13-48A8-9583-95816E80957F}" srcOrd="2" destOrd="0" parTransId="{3C3D76A6-BDA7-4465-B973-C5B0A6740BF2}" sibTransId="{453D707E-2A11-4149-9EF6-2C560FBB64EA}"/>
    <dgm:cxn modelId="{370187B2-B27F-48C8-A566-FD1B4890A5C1}" type="presOf" srcId="{49AA748A-A6BA-4276-891F-F54A11645E17}" destId="{0AC7D00B-63BD-4A8A-A658-C282C3B8F583}" srcOrd="0" destOrd="0" presId="urn:microsoft.com/office/officeart/2018/2/layout/IconVerticalSolidList"/>
    <dgm:cxn modelId="{F85E54D8-85F3-4391-A987-BF9F17E078C1}" srcId="{3D6B7031-E1F1-4A6E-93B3-51078C61C2B9}" destId="{49AA748A-A6BA-4276-891F-F54A11645E17}" srcOrd="0" destOrd="0" parTransId="{134F3155-8C15-4B94-9530-0F495E6CE6C4}" sibTransId="{E1881F18-AA84-4E27-88FD-F9B7A4112ED4}"/>
    <dgm:cxn modelId="{A69CC5D8-1E85-4695-9BAE-2F6B039BC2D0}" srcId="{3D6B7031-E1F1-4A6E-93B3-51078C61C2B9}" destId="{A50500C7-F537-487C-BC9A-44C5807543B7}" srcOrd="1" destOrd="0" parTransId="{536B4AE2-F3A0-4A0B-A46A-046915D959EF}" sibTransId="{342F85D7-A4BC-4F3F-B505-105CE4D8845F}"/>
    <dgm:cxn modelId="{560D39F4-D970-4653-A7B9-6227A74B24A5}" type="presOf" srcId="{06DB7BC4-687A-49D7-8756-E4A5E5C25600}" destId="{0428B749-5BB7-4ACB-9310-94172F61128C}" srcOrd="0" destOrd="0" presId="urn:microsoft.com/office/officeart/2018/2/layout/IconVerticalSolidList"/>
    <dgm:cxn modelId="{7CD1F0F5-C85F-4454-B1C7-400D25C9EDBC}" type="presOf" srcId="{3D6B7031-E1F1-4A6E-93B3-51078C61C2B9}" destId="{FF4D32AB-71CE-46B6-8BE2-9A0D2D113331}" srcOrd="0" destOrd="0" presId="urn:microsoft.com/office/officeart/2018/2/layout/IconVerticalSolidList"/>
    <dgm:cxn modelId="{CC669CA1-6901-47A7-8642-F276DD7A81E4}" type="presParOf" srcId="{FF4D32AB-71CE-46B6-8BE2-9A0D2D113331}" destId="{1696F38D-3083-4879-A305-1D56F3074E7C}" srcOrd="0" destOrd="0" presId="urn:microsoft.com/office/officeart/2018/2/layout/IconVerticalSolidList"/>
    <dgm:cxn modelId="{BACDB8AA-3382-4280-9B34-3A4505FA775F}" type="presParOf" srcId="{1696F38D-3083-4879-A305-1D56F3074E7C}" destId="{C12EF795-C01E-42DC-A0AE-56873BE915F4}" srcOrd="0" destOrd="0" presId="urn:microsoft.com/office/officeart/2018/2/layout/IconVerticalSolidList"/>
    <dgm:cxn modelId="{1B190025-605A-4B67-8536-7380ED36350B}" type="presParOf" srcId="{1696F38D-3083-4879-A305-1D56F3074E7C}" destId="{DFC4DB72-9662-482C-BF0B-588A8EDEC8D1}" srcOrd="1" destOrd="0" presId="urn:microsoft.com/office/officeart/2018/2/layout/IconVerticalSolidList"/>
    <dgm:cxn modelId="{C5F02661-B74D-45F5-9FD4-6E9726F5D3DE}" type="presParOf" srcId="{1696F38D-3083-4879-A305-1D56F3074E7C}" destId="{2DEED3F0-7EC6-4C2B-AE99-A6DABE389213}" srcOrd="2" destOrd="0" presId="urn:microsoft.com/office/officeart/2018/2/layout/IconVerticalSolidList"/>
    <dgm:cxn modelId="{689511B7-229B-4586-8C13-C63C8AB123DF}" type="presParOf" srcId="{1696F38D-3083-4879-A305-1D56F3074E7C}" destId="{0AC7D00B-63BD-4A8A-A658-C282C3B8F583}" srcOrd="3" destOrd="0" presId="urn:microsoft.com/office/officeart/2018/2/layout/IconVerticalSolidList"/>
    <dgm:cxn modelId="{40C3AC00-3914-4AE5-9901-4F49FC753CBF}" type="presParOf" srcId="{FF4D32AB-71CE-46B6-8BE2-9A0D2D113331}" destId="{A76E5013-2AB9-4AAF-93BA-4C281109ED1D}" srcOrd="1" destOrd="0" presId="urn:microsoft.com/office/officeart/2018/2/layout/IconVerticalSolidList"/>
    <dgm:cxn modelId="{AD9368E0-9F72-4332-9DED-FDA1B80952B6}" type="presParOf" srcId="{FF4D32AB-71CE-46B6-8BE2-9A0D2D113331}" destId="{C940B3FB-DF3A-43BA-9C84-A8DF7EFB726B}" srcOrd="2" destOrd="0" presId="urn:microsoft.com/office/officeart/2018/2/layout/IconVerticalSolidList"/>
    <dgm:cxn modelId="{13764926-EB2F-4832-97BC-7DAE7F154A7B}" type="presParOf" srcId="{C940B3FB-DF3A-43BA-9C84-A8DF7EFB726B}" destId="{A9576F27-57F3-47CE-8E2E-BCE571D5718F}" srcOrd="0" destOrd="0" presId="urn:microsoft.com/office/officeart/2018/2/layout/IconVerticalSolidList"/>
    <dgm:cxn modelId="{A4F85AD2-C186-46E5-9EDA-61E7E5A8A9CF}" type="presParOf" srcId="{C940B3FB-DF3A-43BA-9C84-A8DF7EFB726B}" destId="{EA2405FD-961A-416C-9723-8978E206A467}" srcOrd="1" destOrd="0" presId="urn:microsoft.com/office/officeart/2018/2/layout/IconVerticalSolidList"/>
    <dgm:cxn modelId="{66CCF1F6-6AC2-42C5-8354-92F1A316CDE9}" type="presParOf" srcId="{C940B3FB-DF3A-43BA-9C84-A8DF7EFB726B}" destId="{CBF851BC-D16C-46FA-8048-79F0D9DE6291}" srcOrd="2" destOrd="0" presId="urn:microsoft.com/office/officeart/2018/2/layout/IconVerticalSolidList"/>
    <dgm:cxn modelId="{17577E85-F3F8-4A31-8370-2F9FDA2FD78E}" type="presParOf" srcId="{C940B3FB-DF3A-43BA-9C84-A8DF7EFB726B}" destId="{69FFEEF6-5E1D-4E8F-B93B-5102F570EFB4}" srcOrd="3" destOrd="0" presId="urn:microsoft.com/office/officeart/2018/2/layout/IconVerticalSolidList"/>
    <dgm:cxn modelId="{B05CE2A7-970C-4D9B-A3FE-515558F9A498}" type="presParOf" srcId="{FF4D32AB-71CE-46B6-8BE2-9A0D2D113331}" destId="{E077F85F-996D-4458-9557-1E42CD186048}" srcOrd="3" destOrd="0" presId="urn:microsoft.com/office/officeart/2018/2/layout/IconVerticalSolidList"/>
    <dgm:cxn modelId="{5B95845C-1DFA-4907-B9F2-8D0E0852A504}" type="presParOf" srcId="{FF4D32AB-71CE-46B6-8BE2-9A0D2D113331}" destId="{D66F8F95-2932-4865-BEFE-19C5262E2B25}" srcOrd="4" destOrd="0" presId="urn:microsoft.com/office/officeart/2018/2/layout/IconVerticalSolidList"/>
    <dgm:cxn modelId="{E79A6A78-51EE-45E2-8F0D-292EB7C547E2}" type="presParOf" srcId="{D66F8F95-2932-4865-BEFE-19C5262E2B25}" destId="{C63E1B47-BD2E-4E83-965E-17B3BF74A723}" srcOrd="0" destOrd="0" presId="urn:microsoft.com/office/officeart/2018/2/layout/IconVerticalSolidList"/>
    <dgm:cxn modelId="{905FF469-7B0E-4096-87DB-03E0242320EC}" type="presParOf" srcId="{D66F8F95-2932-4865-BEFE-19C5262E2B25}" destId="{523A7289-7E7E-4628-9D9F-3495B5FB1BF1}" srcOrd="1" destOrd="0" presId="urn:microsoft.com/office/officeart/2018/2/layout/IconVerticalSolidList"/>
    <dgm:cxn modelId="{1F19A313-94BD-4540-8EAE-9F8992397D80}" type="presParOf" srcId="{D66F8F95-2932-4865-BEFE-19C5262E2B25}" destId="{3945E61C-3552-43E5-91F0-BDD8AD93A9B2}" srcOrd="2" destOrd="0" presId="urn:microsoft.com/office/officeart/2018/2/layout/IconVerticalSolidList"/>
    <dgm:cxn modelId="{E56C3F92-C5E7-4475-BA8C-59F148A48F30}" type="presParOf" srcId="{D66F8F95-2932-4865-BEFE-19C5262E2B25}" destId="{AD65F1B9-2744-404E-B81B-9ACF82E05868}" srcOrd="3" destOrd="0" presId="urn:microsoft.com/office/officeart/2018/2/layout/IconVerticalSolidList"/>
    <dgm:cxn modelId="{B3815813-6C7A-4F7A-9A37-E0943357A090}" type="presParOf" srcId="{FF4D32AB-71CE-46B6-8BE2-9A0D2D113331}" destId="{ABA5D296-86F5-452D-90E4-CC27DEA53142}" srcOrd="5" destOrd="0" presId="urn:microsoft.com/office/officeart/2018/2/layout/IconVerticalSolidList"/>
    <dgm:cxn modelId="{2DC62853-ABAA-4415-BABD-DABA880117B0}" type="presParOf" srcId="{FF4D32AB-71CE-46B6-8BE2-9A0D2D113331}" destId="{6FD2F9C8-E5CC-4C04-A5CB-EAC0E050E81B}" srcOrd="6" destOrd="0" presId="urn:microsoft.com/office/officeart/2018/2/layout/IconVerticalSolidList"/>
    <dgm:cxn modelId="{06EBB4EC-7C07-4EEC-A25D-EF357EC22115}" type="presParOf" srcId="{6FD2F9C8-E5CC-4C04-A5CB-EAC0E050E81B}" destId="{7CBBF024-C09D-412D-BE9B-907C23127381}" srcOrd="0" destOrd="0" presId="urn:microsoft.com/office/officeart/2018/2/layout/IconVerticalSolidList"/>
    <dgm:cxn modelId="{A5BE5CFF-167D-4F4C-9438-F4D4E27108F8}" type="presParOf" srcId="{6FD2F9C8-E5CC-4C04-A5CB-EAC0E050E81B}" destId="{DEC3C49F-F8C1-4DBE-A8B4-E129833A5532}" srcOrd="1" destOrd="0" presId="urn:microsoft.com/office/officeart/2018/2/layout/IconVerticalSolidList"/>
    <dgm:cxn modelId="{4C801570-EAD1-4A3D-98F9-CBA738640681}" type="presParOf" srcId="{6FD2F9C8-E5CC-4C04-A5CB-EAC0E050E81B}" destId="{15251F70-386E-462E-BCE0-A86F372B88EA}" srcOrd="2" destOrd="0" presId="urn:microsoft.com/office/officeart/2018/2/layout/IconVerticalSolidList"/>
    <dgm:cxn modelId="{9F992BF7-19ED-4766-BAA7-A0BCF2926769}" type="presParOf" srcId="{6FD2F9C8-E5CC-4C04-A5CB-EAC0E050E81B}" destId="{0428B749-5BB7-4ACB-9310-94172F61128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1F553A-732B-4AC9-8A76-1C53C94D437F}"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0D50D4E-5AF6-487A-8DBC-03B8CFC7FFC7}">
      <dgm:prSet custT="1"/>
      <dgm:spPr/>
      <dgm:t>
        <a:bodyPr/>
        <a:lstStyle/>
        <a:p>
          <a:pPr>
            <a:lnSpc>
              <a:spcPct val="100000"/>
            </a:lnSpc>
            <a:defRPr cap="all"/>
          </a:pPr>
          <a:r>
            <a:rPr lang="en-GB" sz="1800" dirty="0">
              <a:latin typeface="Roboto" panose="02000000000000000000" pitchFamily="2" charset="0"/>
              <a:ea typeface="Roboto" panose="02000000000000000000" pitchFamily="2" charset="0"/>
            </a:rPr>
            <a:t>You will be put into small groups (3-5 people) and given a scenario to discuss</a:t>
          </a:r>
          <a:endParaRPr lang="en-US" sz="1800" dirty="0">
            <a:latin typeface="Roboto" panose="02000000000000000000" pitchFamily="2" charset="0"/>
            <a:ea typeface="Roboto" panose="02000000000000000000" pitchFamily="2" charset="0"/>
          </a:endParaRPr>
        </a:p>
      </dgm:t>
    </dgm:pt>
    <dgm:pt modelId="{56DCEE8A-6F07-4265-9A2B-53A78267A8BB}" type="parTrans" cxnId="{D3B4449B-E135-4263-8ED5-716C401EA43C}">
      <dgm:prSet/>
      <dgm:spPr/>
      <dgm:t>
        <a:bodyPr/>
        <a:lstStyle/>
        <a:p>
          <a:endParaRPr lang="en-US" sz="1800"/>
        </a:p>
      </dgm:t>
    </dgm:pt>
    <dgm:pt modelId="{EF5179D1-6AA1-47DF-B04D-3B7D58C849FB}" type="sibTrans" cxnId="{D3B4449B-E135-4263-8ED5-716C401EA43C}">
      <dgm:prSet/>
      <dgm:spPr/>
      <dgm:t>
        <a:bodyPr/>
        <a:lstStyle/>
        <a:p>
          <a:endParaRPr lang="en-US"/>
        </a:p>
      </dgm:t>
    </dgm:pt>
    <dgm:pt modelId="{85E4FD96-4556-442A-BAA3-B013DF875701}">
      <dgm:prSet custT="1"/>
      <dgm:spPr/>
      <dgm:t>
        <a:bodyPr/>
        <a:lstStyle/>
        <a:p>
          <a:pPr>
            <a:lnSpc>
              <a:spcPct val="100000"/>
            </a:lnSpc>
            <a:defRPr cap="all"/>
          </a:pPr>
          <a:r>
            <a:rPr lang="en-GB" sz="1800" dirty="0">
              <a:latin typeface="Roboto" panose="02000000000000000000" pitchFamily="2" charset="0"/>
              <a:ea typeface="Roboto" panose="02000000000000000000" pitchFamily="2" charset="0"/>
            </a:rPr>
            <a:t>Think about the way in which you might respond to the situation presented</a:t>
          </a:r>
          <a:endParaRPr lang="en-US" sz="1800" dirty="0">
            <a:latin typeface="Roboto" panose="02000000000000000000" pitchFamily="2" charset="0"/>
            <a:ea typeface="Roboto" panose="02000000000000000000" pitchFamily="2" charset="0"/>
          </a:endParaRPr>
        </a:p>
      </dgm:t>
    </dgm:pt>
    <dgm:pt modelId="{C78D9134-F777-40DB-99DA-8B50A2BC01C0}" type="parTrans" cxnId="{22DFC890-C909-4723-A900-211B9FA388CA}">
      <dgm:prSet/>
      <dgm:spPr/>
      <dgm:t>
        <a:bodyPr/>
        <a:lstStyle/>
        <a:p>
          <a:endParaRPr lang="en-US" sz="1800"/>
        </a:p>
      </dgm:t>
    </dgm:pt>
    <dgm:pt modelId="{99A8AADF-9D47-4ABD-A946-A98B2D5A6659}" type="sibTrans" cxnId="{22DFC890-C909-4723-A900-211B9FA388CA}">
      <dgm:prSet/>
      <dgm:spPr/>
      <dgm:t>
        <a:bodyPr/>
        <a:lstStyle/>
        <a:p>
          <a:endParaRPr lang="en-US"/>
        </a:p>
      </dgm:t>
    </dgm:pt>
    <dgm:pt modelId="{E5EBA206-1A68-419E-B12D-3711C44E8996}">
      <dgm:prSet custT="1"/>
      <dgm:spPr/>
      <dgm:t>
        <a:bodyPr/>
        <a:lstStyle/>
        <a:p>
          <a:pPr>
            <a:lnSpc>
              <a:spcPct val="100000"/>
            </a:lnSpc>
            <a:defRPr cap="all"/>
          </a:pPr>
          <a:r>
            <a:rPr lang="en-GB" sz="1800" dirty="0">
              <a:latin typeface="Roboto" panose="02000000000000000000" pitchFamily="2" charset="0"/>
              <a:ea typeface="Roboto" panose="02000000000000000000" pitchFamily="2" charset="0"/>
            </a:rPr>
            <a:t>Consider which of the 5Ds might be your preferred or most appropriate intervention</a:t>
          </a:r>
          <a:endParaRPr lang="en-US" sz="1800" dirty="0">
            <a:latin typeface="Roboto" panose="02000000000000000000" pitchFamily="2" charset="0"/>
            <a:ea typeface="Roboto" panose="02000000000000000000" pitchFamily="2" charset="0"/>
          </a:endParaRPr>
        </a:p>
      </dgm:t>
    </dgm:pt>
    <dgm:pt modelId="{F5268A38-17B9-4979-8E14-8D85E591DB9A}" type="parTrans" cxnId="{5992B2AB-F685-4F57-8480-3F186C4E0724}">
      <dgm:prSet/>
      <dgm:spPr/>
      <dgm:t>
        <a:bodyPr/>
        <a:lstStyle/>
        <a:p>
          <a:endParaRPr lang="en-US" sz="1800"/>
        </a:p>
      </dgm:t>
    </dgm:pt>
    <dgm:pt modelId="{5A8F6E01-C9B5-4F06-85AF-35CF65CABF89}" type="sibTrans" cxnId="{5992B2AB-F685-4F57-8480-3F186C4E0724}">
      <dgm:prSet/>
      <dgm:spPr/>
      <dgm:t>
        <a:bodyPr/>
        <a:lstStyle/>
        <a:p>
          <a:endParaRPr lang="en-US"/>
        </a:p>
      </dgm:t>
    </dgm:pt>
    <dgm:pt modelId="{713A72A7-CECC-4972-9AC7-8144F959B945}">
      <dgm:prSet/>
      <dgm:spPr/>
      <dgm:t>
        <a:bodyPr/>
        <a:lstStyle/>
        <a:p>
          <a:pPr>
            <a:lnSpc>
              <a:spcPct val="100000"/>
            </a:lnSpc>
            <a:defRPr cap="all"/>
          </a:pPr>
          <a:r>
            <a:rPr lang="en-GB" dirty="0">
              <a:latin typeface="Roboto" panose="02000000000000000000" pitchFamily="2" charset="0"/>
              <a:ea typeface="Roboto" panose="02000000000000000000" pitchFamily="2" charset="0"/>
            </a:rPr>
            <a:t>If you are considering a direct approach When is calling-in or calling-out more effective?</a:t>
          </a:r>
          <a:endParaRPr lang="en-US" dirty="0">
            <a:latin typeface="Roboto" panose="02000000000000000000" pitchFamily="2" charset="0"/>
            <a:ea typeface="Roboto" panose="02000000000000000000" pitchFamily="2" charset="0"/>
          </a:endParaRPr>
        </a:p>
      </dgm:t>
    </dgm:pt>
    <dgm:pt modelId="{F606B9F4-929F-42D8-B76B-A3FAC60925D1}" type="parTrans" cxnId="{BF2753A8-F626-4146-96A9-B9A22C483EC3}">
      <dgm:prSet/>
      <dgm:spPr/>
      <dgm:t>
        <a:bodyPr/>
        <a:lstStyle/>
        <a:p>
          <a:endParaRPr lang="en-US" sz="1800"/>
        </a:p>
      </dgm:t>
    </dgm:pt>
    <dgm:pt modelId="{9A4B044D-9765-4665-A7FF-8EEB8CF18160}" type="sibTrans" cxnId="{BF2753A8-F626-4146-96A9-B9A22C483EC3}">
      <dgm:prSet/>
      <dgm:spPr/>
      <dgm:t>
        <a:bodyPr/>
        <a:lstStyle/>
        <a:p>
          <a:endParaRPr lang="en-US"/>
        </a:p>
      </dgm:t>
    </dgm:pt>
    <dgm:pt modelId="{7B37D4AD-7775-411C-B006-4818647C0EE1}" type="pres">
      <dgm:prSet presAssocID="{B91F553A-732B-4AC9-8A76-1C53C94D437F}" presName="root" presStyleCnt="0">
        <dgm:presLayoutVars>
          <dgm:dir/>
          <dgm:resizeHandles val="exact"/>
        </dgm:presLayoutVars>
      </dgm:prSet>
      <dgm:spPr/>
    </dgm:pt>
    <dgm:pt modelId="{1F86D1D6-2621-4D11-8F3C-0C5D2B66D408}" type="pres">
      <dgm:prSet presAssocID="{90D50D4E-5AF6-487A-8DBC-03B8CFC7FFC7}" presName="compNode" presStyleCnt="0"/>
      <dgm:spPr/>
    </dgm:pt>
    <dgm:pt modelId="{953FDDA2-12F7-4F16-B370-5E3EE58C8583}" type="pres">
      <dgm:prSet presAssocID="{90D50D4E-5AF6-487A-8DBC-03B8CFC7FFC7}" presName="iconBgRect" presStyleLbl="bgShp" presStyleIdx="0" presStyleCnt="4"/>
      <dgm:spPr/>
    </dgm:pt>
    <dgm:pt modelId="{5C19AFAD-7848-4A32-941E-8A7822E47367}" type="pres">
      <dgm:prSet presAssocID="{90D50D4E-5AF6-487A-8DBC-03B8CFC7FFC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10D3534A-F48C-4EC5-A74D-BCA0AE3D2625}" type="pres">
      <dgm:prSet presAssocID="{90D50D4E-5AF6-487A-8DBC-03B8CFC7FFC7}" presName="spaceRect" presStyleCnt="0"/>
      <dgm:spPr/>
    </dgm:pt>
    <dgm:pt modelId="{682790EF-BE09-4464-9D84-51FF923014B9}" type="pres">
      <dgm:prSet presAssocID="{90D50D4E-5AF6-487A-8DBC-03B8CFC7FFC7}" presName="textRect" presStyleLbl="revTx" presStyleIdx="0" presStyleCnt="4">
        <dgm:presLayoutVars>
          <dgm:chMax val="1"/>
          <dgm:chPref val="1"/>
        </dgm:presLayoutVars>
      </dgm:prSet>
      <dgm:spPr/>
    </dgm:pt>
    <dgm:pt modelId="{6B668848-FE90-46AD-BE7D-5955E3CBF8CE}" type="pres">
      <dgm:prSet presAssocID="{EF5179D1-6AA1-47DF-B04D-3B7D58C849FB}" presName="sibTrans" presStyleCnt="0"/>
      <dgm:spPr/>
    </dgm:pt>
    <dgm:pt modelId="{87CD79B8-1D3A-4196-B51F-1DF7FCAC7767}" type="pres">
      <dgm:prSet presAssocID="{85E4FD96-4556-442A-BAA3-B013DF875701}" presName="compNode" presStyleCnt="0"/>
      <dgm:spPr/>
    </dgm:pt>
    <dgm:pt modelId="{05903597-1617-4E69-92EF-A03806C15265}" type="pres">
      <dgm:prSet presAssocID="{85E4FD96-4556-442A-BAA3-B013DF875701}" presName="iconBgRect" presStyleLbl="bgShp" presStyleIdx="1" presStyleCnt="4"/>
      <dgm:spPr/>
    </dgm:pt>
    <dgm:pt modelId="{0CB0E403-3CE9-48AA-9DFB-933A0B1B59A4}" type="pres">
      <dgm:prSet presAssocID="{85E4FD96-4556-442A-BAA3-B013DF87570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330B68E8-43B9-44A5-82C5-F783BF7282E9}" type="pres">
      <dgm:prSet presAssocID="{85E4FD96-4556-442A-BAA3-B013DF875701}" presName="spaceRect" presStyleCnt="0"/>
      <dgm:spPr/>
    </dgm:pt>
    <dgm:pt modelId="{388E5101-0790-489A-A976-734AE2C9D155}" type="pres">
      <dgm:prSet presAssocID="{85E4FD96-4556-442A-BAA3-B013DF875701}" presName="textRect" presStyleLbl="revTx" presStyleIdx="1" presStyleCnt="4">
        <dgm:presLayoutVars>
          <dgm:chMax val="1"/>
          <dgm:chPref val="1"/>
        </dgm:presLayoutVars>
      </dgm:prSet>
      <dgm:spPr/>
    </dgm:pt>
    <dgm:pt modelId="{AD2F108A-B9D5-4068-8F02-F3BBA821D0E8}" type="pres">
      <dgm:prSet presAssocID="{99A8AADF-9D47-4ABD-A946-A98B2D5A6659}" presName="sibTrans" presStyleCnt="0"/>
      <dgm:spPr/>
    </dgm:pt>
    <dgm:pt modelId="{7193793E-68C3-43CE-B3D8-4228C864B709}" type="pres">
      <dgm:prSet presAssocID="{E5EBA206-1A68-419E-B12D-3711C44E8996}" presName="compNode" presStyleCnt="0"/>
      <dgm:spPr/>
    </dgm:pt>
    <dgm:pt modelId="{799D0C01-DDDD-4C59-8FC8-F1BF173D9905}" type="pres">
      <dgm:prSet presAssocID="{E5EBA206-1A68-419E-B12D-3711C44E8996}" presName="iconBgRect" presStyleLbl="bgShp" presStyleIdx="2" presStyleCnt="4"/>
      <dgm:spPr/>
    </dgm:pt>
    <dgm:pt modelId="{71E7E5BE-C7B4-4125-81D0-5372BE8B5588}" type="pres">
      <dgm:prSet presAssocID="{E5EBA206-1A68-419E-B12D-3711C44E899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ick"/>
        </a:ext>
      </dgm:extLst>
    </dgm:pt>
    <dgm:pt modelId="{4719790D-9C93-44B5-A613-F5C90692A86C}" type="pres">
      <dgm:prSet presAssocID="{E5EBA206-1A68-419E-B12D-3711C44E8996}" presName="spaceRect" presStyleCnt="0"/>
      <dgm:spPr/>
    </dgm:pt>
    <dgm:pt modelId="{58A2F130-15F7-44C1-96E2-EDC884E49D28}" type="pres">
      <dgm:prSet presAssocID="{E5EBA206-1A68-419E-B12D-3711C44E8996}" presName="textRect" presStyleLbl="revTx" presStyleIdx="2" presStyleCnt="4">
        <dgm:presLayoutVars>
          <dgm:chMax val="1"/>
          <dgm:chPref val="1"/>
        </dgm:presLayoutVars>
      </dgm:prSet>
      <dgm:spPr/>
    </dgm:pt>
    <dgm:pt modelId="{1996EB96-E603-477F-A9B4-8F204CB9B3FB}" type="pres">
      <dgm:prSet presAssocID="{5A8F6E01-C9B5-4F06-85AF-35CF65CABF89}" presName="sibTrans" presStyleCnt="0"/>
      <dgm:spPr/>
    </dgm:pt>
    <dgm:pt modelId="{9A702381-A6CD-40B1-BB58-50F1342F9677}" type="pres">
      <dgm:prSet presAssocID="{713A72A7-CECC-4972-9AC7-8144F959B945}" presName="compNode" presStyleCnt="0"/>
      <dgm:spPr/>
    </dgm:pt>
    <dgm:pt modelId="{10A69A52-1808-47C3-A5B7-0A757093D00C}" type="pres">
      <dgm:prSet presAssocID="{713A72A7-CECC-4972-9AC7-8144F959B945}" presName="iconBgRect" presStyleLbl="bgShp" presStyleIdx="3" presStyleCnt="4"/>
      <dgm:spPr/>
    </dgm:pt>
    <dgm:pt modelId="{AFBAE9B4-2F40-4CE4-8A93-6A849D83267A}" type="pres">
      <dgm:prSet presAssocID="{713A72A7-CECC-4972-9AC7-8144F959B94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eceiver"/>
        </a:ext>
      </dgm:extLst>
    </dgm:pt>
    <dgm:pt modelId="{ED6DAD45-B16B-4F82-9C94-C8BECBC4E440}" type="pres">
      <dgm:prSet presAssocID="{713A72A7-CECC-4972-9AC7-8144F959B945}" presName="spaceRect" presStyleCnt="0"/>
      <dgm:spPr/>
    </dgm:pt>
    <dgm:pt modelId="{450AD60E-5EB7-4676-AE53-9906E7FA93A1}" type="pres">
      <dgm:prSet presAssocID="{713A72A7-CECC-4972-9AC7-8144F959B945}" presName="textRect" presStyleLbl="revTx" presStyleIdx="3" presStyleCnt="4">
        <dgm:presLayoutVars>
          <dgm:chMax val="1"/>
          <dgm:chPref val="1"/>
        </dgm:presLayoutVars>
      </dgm:prSet>
      <dgm:spPr/>
    </dgm:pt>
  </dgm:ptLst>
  <dgm:cxnLst>
    <dgm:cxn modelId="{FCFDD623-E526-F242-90FE-8CF2E22D87C0}" type="presOf" srcId="{85E4FD96-4556-442A-BAA3-B013DF875701}" destId="{388E5101-0790-489A-A976-734AE2C9D155}" srcOrd="0" destOrd="0" presId="urn:microsoft.com/office/officeart/2018/5/layout/IconCircleLabelList"/>
    <dgm:cxn modelId="{B3D14F33-59F1-F442-9E92-7FB65AE73131}" type="presOf" srcId="{90D50D4E-5AF6-487A-8DBC-03B8CFC7FFC7}" destId="{682790EF-BE09-4464-9D84-51FF923014B9}" srcOrd="0" destOrd="0" presId="urn:microsoft.com/office/officeart/2018/5/layout/IconCircleLabelList"/>
    <dgm:cxn modelId="{4A83DC87-48A2-C748-8D07-3EB58347CBBF}" type="presOf" srcId="{E5EBA206-1A68-419E-B12D-3711C44E8996}" destId="{58A2F130-15F7-44C1-96E2-EDC884E49D28}" srcOrd="0" destOrd="0" presId="urn:microsoft.com/office/officeart/2018/5/layout/IconCircleLabelList"/>
    <dgm:cxn modelId="{22DFC890-C909-4723-A900-211B9FA388CA}" srcId="{B91F553A-732B-4AC9-8A76-1C53C94D437F}" destId="{85E4FD96-4556-442A-BAA3-B013DF875701}" srcOrd="1" destOrd="0" parTransId="{C78D9134-F777-40DB-99DA-8B50A2BC01C0}" sibTransId="{99A8AADF-9D47-4ABD-A946-A98B2D5A6659}"/>
    <dgm:cxn modelId="{4DBE1891-9A5C-9243-9E2A-1E55B8F03D65}" type="presOf" srcId="{713A72A7-CECC-4972-9AC7-8144F959B945}" destId="{450AD60E-5EB7-4676-AE53-9906E7FA93A1}" srcOrd="0" destOrd="0" presId="urn:microsoft.com/office/officeart/2018/5/layout/IconCircleLabelList"/>
    <dgm:cxn modelId="{D3B4449B-E135-4263-8ED5-716C401EA43C}" srcId="{B91F553A-732B-4AC9-8A76-1C53C94D437F}" destId="{90D50D4E-5AF6-487A-8DBC-03B8CFC7FFC7}" srcOrd="0" destOrd="0" parTransId="{56DCEE8A-6F07-4265-9A2B-53A78267A8BB}" sibTransId="{EF5179D1-6AA1-47DF-B04D-3B7D58C849FB}"/>
    <dgm:cxn modelId="{BD66409C-8CBA-714C-8FA9-7014FBF7E654}" type="presOf" srcId="{B91F553A-732B-4AC9-8A76-1C53C94D437F}" destId="{7B37D4AD-7775-411C-B006-4818647C0EE1}" srcOrd="0" destOrd="0" presId="urn:microsoft.com/office/officeart/2018/5/layout/IconCircleLabelList"/>
    <dgm:cxn modelId="{BF2753A8-F626-4146-96A9-B9A22C483EC3}" srcId="{B91F553A-732B-4AC9-8A76-1C53C94D437F}" destId="{713A72A7-CECC-4972-9AC7-8144F959B945}" srcOrd="3" destOrd="0" parTransId="{F606B9F4-929F-42D8-B76B-A3FAC60925D1}" sibTransId="{9A4B044D-9765-4665-A7FF-8EEB8CF18160}"/>
    <dgm:cxn modelId="{5992B2AB-F685-4F57-8480-3F186C4E0724}" srcId="{B91F553A-732B-4AC9-8A76-1C53C94D437F}" destId="{E5EBA206-1A68-419E-B12D-3711C44E8996}" srcOrd="2" destOrd="0" parTransId="{F5268A38-17B9-4979-8E14-8D85E591DB9A}" sibTransId="{5A8F6E01-C9B5-4F06-85AF-35CF65CABF89}"/>
    <dgm:cxn modelId="{3375832F-2D0B-2541-9AF1-A43B7158962B}" type="presParOf" srcId="{7B37D4AD-7775-411C-B006-4818647C0EE1}" destId="{1F86D1D6-2621-4D11-8F3C-0C5D2B66D408}" srcOrd="0" destOrd="0" presId="urn:microsoft.com/office/officeart/2018/5/layout/IconCircleLabelList"/>
    <dgm:cxn modelId="{D872D33C-CB3A-7F4B-B08D-CE34BED727A1}" type="presParOf" srcId="{1F86D1D6-2621-4D11-8F3C-0C5D2B66D408}" destId="{953FDDA2-12F7-4F16-B370-5E3EE58C8583}" srcOrd="0" destOrd="0" presId="urn:microsoft.com/office/officeart/2018/5/layout/IconCircleLabelList"/>
    <dgm:cxn modelId="{EDA5C4DA-5A81-C447-9FAD-8B40E04EA53D}" type="presParOf" srcId="{1F86D1D6-2621-4D11-8F3C-0C5D2B66D408}" destId="{5C19AFAD-7848-4A32-941E-8A7822E47367}" srcOrd="1" destOrd="0" presId="urn:microsoft.com/office/officeart/2018/5/layout/IconCircleLabelList"/>
    <dgm:cxn modelId="{43703D88-681A-2C4E-8369-7C3A3CBCAAB3}" type="presParOf" srcId="{1F86D1D6-2621-4D11-8F3C-0C5D2B66D408}" destId="{10D3534A-F48C-4EC5-A74D-BCA0AE3D2625}" srcOrd="2" destOrd="0" presId="urn:microsoft.com/office/officeart/2018/5/layout/IconCircleLabelList"/>
    <dgm:cxn modelId="{70738098-F51E-F142-926B-41A3DE31D36C}" type="presParOf" srcId="{1F86D1D6-2621-4D11-8F3C-0C5D2B66D408}" destId="{682790EF-BE09-4464-9D84-51FF923014B9}" srcOrd="3" destOrd="0" presId="urn:microsoft.com/office/officeart/2018/5/layout/IconCircleLabelList"/>
    <dgm:cxn modelId="{0563C242-191B-3B4C-9E28-C826322E7638}" type="presParOf" srcId="{7B37D4AD-7775-411C-B006-4818647C0EE1}" destId="{6B668848-FE90-46AD-BE7D-5955E3CBF8CE}" srcOrd="1" destOrd="0" presId="urn:microsoft.com/office/officeart/2018/5/layout/IconCircleLabelList"/>
    <dgm:cxn modelId="{EA6ED4BC-8CDC-2F43-B836-E3903C5A3129}" type="presParOf" srcId="{7B37D4AD-7775-411C-B006-4818647C0EE1}" destId="{87CD79B8-1D3A-4196-B51F-1DF7FCAC7767}" srcOrd="2" destOrd="0" presId="urn:microsoft.com/office/officeart/2018/5/layout/IconCircleLabelList"/>
    <dgm:cxn modelId="{68AAE9A7-70A8-0946-9B09-C0C44140B01A}" type="presParOf" srcId="{87CD79B8-1D3A-4196-B51F-1DF7FCAC7767}" destId="{05903597-1617-4E69-92EF-A03806C15265}" srcOrd="0" destOrd="0" presId="urn:microsoft.com/office/officeart/2018/5/layout/IconCircleLabelList"/>
    <dgm:cxn modelId="{51B71BEF-2BA6-9E4A-9CE1-83D288EFC24F}" type="presParOf" srcId="{87CD79B8-1D3A-4196-B51F-1DF7FCAC7767}" destId="{0CB0E403-3CE9-48AA-9DFB-933A0B1B59A4}" srcOrd="1" destOrd="0" presId="urn:microsoft.com/office/officeart/2018/5/layout/IconCircleLabelList"/>
    <dgm:cxn modelId="{76753EFC-6D46-A74B-9107-24B67AF0BD21}" type="presParOf" srcId="{87CD79B8-1D3A-4196-B51F-1DF7FCAC7767}" destId="{330B68E8-43B9-44A5-82C5-F783BF7282E9}" srcOrd="2" destOrd="0" presId="urn:microsoft.com/office/officeart/2018/5/layout/IconCircleLabelList"/>
    <dgm:cxn modelId="{4A041370-F082-EF41-8D13-EEA714739E9F}" type="presParOf" srcId="{87CD79B8-1D3A-4196-B51F-1DF7FCAC7767}" destId="{388E5101-0790-489A-A976-734AE2C9D155}" srcOrd="3" destOrd="0" presId="urn:microsoft.com/office/officeart/2018/5/layout/IconCircleLabelList"/>
    <dgm:cxn modelId="{41D27F7C-D5AA-1C4D-B14B-5DA75CC2CD7E}" type="presParOf" srcId="{7B37D4AD-7775-411C-B006-4818647C0EE1}" destId="{AD2F108A-B9D5-4068-8F02-F3BBA821D0E8}" srcOrd="3" destOrd="0" presId="urn:microsoft.com/office/officeart/2018/5/layout/IconCircleLabelList"/>
    <dgm:cxn modelId="{666F1B06-D97A-7744-8E5A-FE33134CDAF3}" type="presParOf" srcId="{7B37D4AD-7775-411C-B006-4818647C0EE1}" destId="{7193793E-68C3-43CE-B3D8-4228C864B709}" srcOrd="4" destOrd="0" presId="urn:microsoft.com/office/officeart/2018/5/layout/IconCircleLabelList"/>
    <dgm:cxn modelId="{E4A31451-4C41-B44F-AA45-B7A7030211C3}" type="presParOf" srcId="{7193793E-68C3-43CE-B3D8-4228C864B709}" destId="{799D0C01-DDDD-4C59-8FC8-F1BF173D9905}" srcOrd="0" destOrd="0" presId="urn:microsoft.com/office/officeart/2018/5/layout/IconCircleLabelList"/>
    <dgm:cxn modelId="{D5D2CCC0-AAB3-3B40-8113-109D08D66AC8}" type="presParOf" srcId="{7193793E-68C3-43CE-B3D8-4228C864B709}" destId="{71E7E5BE-C7B4-4125-81D0-5372BE8B5588}" srcOrd="1" destOrd="0" presId="urn:microsoft.com/office/officeart/2018/5/layout/IconCircleLabelList"/>
    <dgm:cxn modelId="{12A8D2D6-8CD8-B045-B6A7-BE29ED741C69}" type="presParOf" srcId="{7193793E-68C3-43CE-B3D8-4228C864B709}" destId="{4719790D-9C93-44B5-A613-F5C90692A86C}" srcOrd="2" destOrd="0" presId="urn:microsoft.com/office/officeart/2018/5/layout/IconCircleLabelList"/>
    <dgm:cxn modelId="{1606A087-28CE-BB45-9566-8DFF14DDEAB8}" type="presParOf" srcId="{7193793E-68C3-43CE-B3D8-4228C864B709}" destId="{58A2F130-15F7-44C1-96E2-EDC884E49D28}" srcOrd="3" destOrd="0" presId="urn:microsoft.com/office/officeart/2018/5/layout/IconCircleLabelList"/>
    <dgm:cxn modelId="{E6A4ECA5-F239-2445-A2C1-9518A04A71CB}" type="presParOf" srcId="{7B37D4AD-7775-411C-B006-4818647C0EE1}" destId="{1996EB96-E603-477F-A9B4-8F204CB9B3FB}" srcOrd="5" destOrd="0" presId="urn:microsoft.com/office/officeart/2018/5/layout/IconCircleLabelList"/>
    <dgm:cxn modelId="{1BBB0504-B731-6241-B67F-7934E201AF90}" type="presParOf" srcId="{7B37D4AD-7775-411C-B006-4818647C0EE1}" destId="{9A702381-A6CD-40B1-BB58-50F1342F9677}" srcOrd="6" destOrd="0" presId="urn:microsoft.com/office/officeart/2018/5/layout/IconCircleLabelList"/>
    <dgm:cxn modelId="{17C190D8-FB62-1F4A-ADE2-AC375DA25B7F}" type="presParOf" srcId="{9A702381-A6CD-40B1-BB58-50F1342F9677}" destId="{10A69A52-1808-47C3-A5B7-0A757093D00C}" srcOrd="0" destOrd="0" presId="urn:microsoft.com/office/officeart/2018/5/layout/IconCircleLabelList"/>
    <dgm:cxn modelId="{B5D0788E-9126-8A4A-9237-4300F7D8FB00}" type="presParOf" srcId="{9A702381-A6CD-40B1-BB58-50F1342F9677}" destId="{AFBAE9B4-2F40-4CE4-8A93-6A849D83267A}" srcOrd="1" destOrd="0" presId="urn:microsoft.com/office/officeart/2018/5/layout/IconCircleLabelList"/>
    <dgm:cxn modelId="{A069496A-E816-E64C-9970-69C6CC4B5C54}" type="presParOf" srcId="{9A702381-A6CD-40B1-BB58-50F1342F9677}" destId="{ED6DAD45-B16B-4F82-9C94-C8BECBC4E440}" srcOrd="2" destOrd="0" presId="urn:microsoft.com/office/officeart/2018/5/layout/IconCircleLabelList"/>
    <dgm:cxn modelId="{924DC846-903B-8C41-918D-958A239743FB}" type="presParOf" srcId="{9A702381-A6CD-40B1-BB58-50F1342F9677}" destId="{450AD60E-5EB7-4676-AE53-9906E7FA93A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EF795-C01E-42DC-A0AE-56873BE915F4}">
      <dsp:nvSpPr>
        <dsp:cNvPr id="0" name=""/>
        <dsp:cNvSpPr/>
      </dsp:nvSpPr>
      <dsp:spPr>
        <a:xfrm>
          <a:off x="0" y="2447"/>
          <a:ext cx="6588691" cy="1240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C4DB72-9662-482C-BF0B-588A8EDEC8D1}">
      <dsp:nvSpPr>
        <dsp:cNvPr id="0" name=""/>
        <dsp:cNvSpPr/>
      </dsp:nvSpPr>
      <dsp:spPr>
        <a:xfrm>
          <a:off x="375217" y="281534"/>
          <a:ext cx="682214" cy="6822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C7D00B-63BD-4A8A-A658-C282C3B8F583}">
      <dsp:nvSpPr>
        <dsp:cNvPr id="0" name=""/>
        <dsp:cNvSpPr/>
      </dsp:nvSpPr>
      <dsp:spPr>
        <a:xfrm>
          <a:off x="1432649" y="2447"/>
          <a:ext cx="5156041"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977900">
            <a:lnSpc>
              <a:spcPct val="100000"/>
            </a:lnSpc>
            <a:spcBef>
              <a:spcPct val="0"/>
            </a:spcBef>
            <a:spcAft>
              <a:spcPct val="35000"/>
            </a:spcAft>
            <a:buNone/>
          </a:pPr>
          <a:r>
            <a:rPr lang="en-GB" sz="2200" kern="1200" dirty="0">
              <a:latin typeface="Roboto" panose="02000000000000000000" pitchFamily="2" charset="0"/>
              <a:ea typeface="Roboto" panose="02000000000000000000" pitchFamily="2" charset="0"/>
            </a:rPr>
            <a:t>Respect each other’s contributions</a:t>
          </a:r>
          <a:endParaRPr lang="en-US" sz="2200" kern="1200" dirty="0">
            <a:latin typeface="Roboto" panose="02000000000000000000" pitchFamily="2" charset="0"/>
            <a:ea typeface="Roboto" panose="02000000000000000000" pitchFamily="2" charset="0"/>
          </a:endParaRPr>
        </a:p>
      </dsp:txBody>
      <dsp:txXfrm>
        <a:off x="1432649" y="2447"/>
        <a:ext cx="5156041" cy="1240389"/>
      </dsp:txXfrm>
    </dsp:sp>
    <dsp:sp modelId="{A9576F27-57F3-47CE-8E2E-BCE571D5718F}">
      <dsp:nvSpPr>
        <dsp:cNvPr id="0" name=""/>
        <dsp:cNvSpPr/>
      </dsp:nvSpPr>
      <dsp:spPr>
        <a:xfrm>
          <a:off x="0" y="1552933"/>
          <a:ext cx="6588691" cy="1240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2405FD-961A-416C-9723-8978E206A467}">
      <dsp:nvSpPr>
        <dsp:cNvPr id="0" name=""/>
        <dsp:cNvSpPr/>
      </dsp:nvSpPr>
      <dsp:spPr>
        <a:xfrm>
          <a:off x="375217" y="1832021"/>
          <a:ext cx="682214" cy="6822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FFEEF6-5E1D-4E8F-B93B-5102F570EFB4}">
      <dsp:nvSpPr>
        <dsp:cNvPr id="0" name=""/>
        <dsp:cNvSpPr/>
      </dsp:nvSpPr>
      <dsp:spPr>
        <a:xfrm>
          <a:off x="1432649" y="1552933"/>
          <a:ext cx="5156041"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977900">
            <a:lnSpc>
              <a:spcPct val="100000"/>
            </a:lnSpc>
            <a:spcBef>
              <a:spcPct val="0"/>
            </a:spcBef>
            <a:spcAft>
              <a:spcPct val="35000"/>
            </a:spcAft>
            <a:buNone/>
          </a:pPr>
          <a:r>
            <a:rPr lang="en-GB" sz="2200" kern="1200" dirty="0">
              <a:latin typeface="Roboto" panose="02000000000000000000" pitchFamily="2" charset="0"/>
              <a:ea typeface="Roboto" panose="02000000000000000000" pitchFamily="2" charset="0"/>
            </a:rPr>
            <a:t>Chatham house rules apply</a:t>
          </a:r>
          <a:endParaRPr lang="en-US" sz="2200" kern="1200" dirty="0">
            <a:latin typeface="Roboto" panose="02000000000000000000" pitchFamily="2" charset="0"/>
            <a:ea typeface="Roboto" panose="02000000000000000000" pitchFamily="2" charset="0"/>
          </a:endParaRPr>
        </a:p>
      </dsp:txBody>
      <dsp:txXfrm>
        <a:off x="1432649" y="1552933"/>
        <a:ext cx="5156041" cy="1240389"/>
      </dsp:txXfrm>
    </dsp:sp>
    <dsp:sp modelId="{C63E1B47-BD2E-4E83-965E-17B3BF74A723}">
      <dsp:nvSpPr>
        <dsp:cNvPr id="0" name=""/>
        <dsp:cNvSpPr/>
      </dsp:nvSpPr>
      <dsp:spPr>
        <a:xfrm>
          <a:off x="0" y="3103420"/>
          <a:ext cx="6588691" cy="1240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3A7289-7E7E-4628-9D9F-3495B5FB1BF1}">
      <dsp:nvSpPr>
        <dsp:cNvPr id="0" name=""/>
        <dsp:cNvSpPr/>
      </dsp:nvSpPr>
      <dsp:spPr>
        <a:xfrm>
          <a:off x="375217" y="3382507"/>
          <a:ext cx="682214" cy="6822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65F1B9-2744-404E-B81B-9ACF82E05868}">
      <dsp:nvSpPr>
        <dsp:cNvPr id="0" name=""/>
        <dsp:cNvSpPr/>
      </dsp:nvSpPr>
      <dsp:spPr>
        <a:xfrm>
          <a:off x="1432649" y="3103420"/>
          <a:ext cx="5156041"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977900">
            <a:lnSpc>
              <a:spcPct val="100000"/>
            </a:lnSpc>
            <a:spcBef>
              <a:spcPct val="0"/>
            </a:spcBef>
            <a:spcAft>
              <a:spcPct val="35000"/>
            </a:spcAft>
            <a:buNone/>
          </a:pPr>
          <a:r>
            <a:rPr lang="en-GB" sz="2200" kern="1200">
              <a:latin typeface="Roboto" panose="02000000000000000000" pitchFamily="2" charset="0"/>
              <a:ea typeface="Roboto" panose="02000000000000000000" pitchFamily="2" charset="0"/>
            </a:rPr>
            <a:t>Actively participate in all aspects of the session</a:t>
          </a:r>
          <a:endParaRPr lang="en-US" sz="2200" kern="1200">
            <a:latin typeface="Roboto" panose="02000000000000000000" pitchFamily="2" charset="0"/>
            <a:ea typeface="Roboto" panose="02000000000000000000" pitchFamily="2" charset="0"/>
          </a:endParaRPr>
        </a:p>
      </dsp:txBody>
      <dsp:txXfrm>
        <a:off x="1432649" y="3103420"/>
        <a:ext cx="5156041" cy="1240389"/>
      </dsp:txXfrm>
    </dsp:sp>
    <dsp:sp modelId="{7CBBF024-C09D-412D-BE9B-907C23127381}">
      <dsp:nvSpPr>
        <dsp:cNvPr id="0" name=""/>
        <dsp:cNvSpPr/>
      </dsp:nvSpPr>
      <dsp:spPr>
        <a:xfrm>
          <a:off x="0" y="4653906"/>
          <a:ext cx="6588691" cy="1240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C3C49F-F8C1-4DBE-A8B4-E129833A5532}">
      <dsp:nvSpPr>
        <dsp:cNvPr id="0" name=""/>
        <dsp:cNvSpPr/>
      </dsp:nvSpPr>
      <dsp:spPr>
        <a:xfrm>
          <a:off x="375217" y="4932994"/>
          <a:ext cx="682214" cy="68221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28B749-5BB7-4ACB-9310-94172F61128C}">
      <dsp:nvSpPr>
        <dsp:cNvPr id="0" name=""/>
        <dsp:cNvSpPr/>
      </dsp:nvSpPr>
      <dsp:spPr>
        <a:xfrm>
          <a:off x="1432649" y="4653906"/>
          <a:ext cx="5156041"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977900">
            <a:lnSpc>
              <a:spcPct val="100000"/>
            </a:lnSpc>
            <a:spcBef>
              <a:spcPct val="0"/>
            </a:spcBef>
            <a:spcAft>
              <a:spcPct val="35000"/>
            </a:spcAft>
            <a:buNone/>
          </a:pPr>
          <a:r>
            <a:rPr lang="en-GB" sz="2200" kern="1200" dirty="0">
              <a:latin typeface="Roboto" panose="02000000000000000000" pitchFamily="2" charset="0"/>
              <a:ea typeface="Roboto" panose="02000000000000000000" pitchFamily="2" charset="0"/>
            </a:rPr>
            <a:t>Feel free to ask questions at any time</a:t>
          </a:r>
          <a:endParaRPr lang="en-US" sz="2200" kern="1200" dirty="0">
            <a:latin typeface="Roboto" panose="02000000000000000000" pitchFamily="2" charset="0"/>
            <a:ea typeface="Roboto" panose="02000000000000000000" pitchFamily="2" charset="0"/>
          </a:endParaRPr>
        </a:p>
      </dsp:txBody>
      <dsp:txXfrm>
        <a:off x="1432649" y="4653906"/>
        <a:ext cx="5156041" cy="12403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FDDA2-12F7-4F16-B370-5E3EE58C8583}">
      <dsp:nvSpPr>
        <dsp:cNvPr id="0" name=""/>
        <dsp:cNvSpPr/>
      </dsp:nvSpPr>
      <dsp:spPr>
        <a:xfrm>
          <a:off x="973190" y="384145"/>
          <a:ext cx="1264141" cy="126414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19AFAD-7848-4A32-941E-8A7822E47367}">
      <dsp:nvSpPr>
        <dsp:cNvPr id="0" name=""/>
        <dsp:cNvSpPr/>
      </dsp:nvSpPr>
      <dsp:spPr>
        <a:xfrm>
          <a:off x="1242597" y="653552"/>
          <a:ext cx="725326" cy="725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2790EF-BE09-4464-9D84-51FF923014B9}">
      <dsp:nvSpPr>
        <dsp:cNvPr id="0" name=""/>
        <dsp:cNvSpPr/>
      </dsp:nvSpPr>
      <dsp:spPr>
        <a:xfrm>
          <a:off x="569079" y="2042035"/>
          <a:ext cx="2072362" cy="192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GB" sz="1800" kern="1200" dirty="0">
              <a:latin typeface="Roboto" panose="02000000000000000000" pitchFamily="2" charset="0"/>
              <a:ea typeface="Roboto" panose="02000000000000000000" pitchFamily="2" charset="0"/>
            </a:rPr>
            <a:t>You will be put into small groups (3-5 people) and given a scenario to discuss</a:t>
          </a:r>
          <a:endParaRPr lang="en-US" sz="1800" kern="1200" dirty="0">
            <a:latin typeface="Roboto" panose="02000000000000000000" pitchFamily="2" charset="0"/>
            <a:ea typeface="Roboto" panose="02000000000000000000" pitchFamily="2" charset="0"/>
          </a:endParaRPr>
        </a:p>
      </dsp:txBody>
      <dsp:txXfrm>
        <a:off x="569079" y="2042035"/>
        <a:ext cx="2072362" cy="1925156"/>
      </dsp:txXfrm>
    </dsp:sp>
    <dsp:sp modelId="{05903597-1617-4E69-92EF-A03806C15265}">
      <dsp:nvSpPr>
        <dsp:cNvPr id="0" name=""/>
        <dsp:cNvSpPr/>
      </dsp:nvSpPr>
      <dsp:spPr>
        <a:xfrm>
          <a:off x="3408216" y="384145"/>
          <a:ext cx="1264141" cy="126414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B0E403-3CE9-48AA-9DFB-933A0B1B59A4}">
      <dsp:nvSpPr>
        <dsp:cNvPr id="0" name=""/>
        <dsp:cNvSpPr/>
      </dsp:nvSpPr>
      <dsp:spPr>
        <a:xfrm>
          <a:off x="3677623" y="653552"/>
          <a:ext cx="725326" cy="725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8E5101-0790-489A-A976-734AE2C9D155}">
      <dsp:nvSpPr>
        <dsp:cNvPr id="0" name=""/>
        <dsp:cNvSpPr/>
      </dsp:nvSpPr>
      <dsp:spPr>
        <a:xfrm>
          <a:off x="3004105" y="2042035"/>
          <a:ext cx="2072362" cy="192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GB" sz="1800" kern="1200" dirty="0">
              <a:latin typeface="Roboto" panose="02000000000000000000" pitchFamily="2" charset="0"/>
              <a:ea typeface="Roboto" panose="02000000000000000000" pitchFamily="2" charset="0"/>
            </a:rPr>
            <a:t>Think about the way in which you might respond to the situation presented</a:t>
          </a:r>
          <a:endParaRPr lang="en-US" sz="1800" kern="1200" dirty="0">
            <a:latin typeface="Roboto" panose="02000000000000000000" pitchFamily="2" charset="0"/>
            <a:ea typeface="Roboto" panose="02000000000000000000" pitchFamily="2" charset="0"/>
          </a:endParaRPr>
        </a:p>
      </dsp:txBody>
      <dsp:txXfrm>
        <a:off x="3004105" y="2042035"/>
        <a:ext cx="2072362" cy="1925156"/>
      </dsp:txXfrm>
    </dsp:sp>
    <dsp:sp modelId="{799D0C01-DDDD-4C59-8FC8-F1BF173D9905}">
      <dsp:nvSpPr>
        <dsp:cNvPr id="0" name=""/>
        <dsp:cNvSpPr/>
      </dsp:nvSpPr>
      <dsp:spPr>
        <a:xfrm>
          <a:off x="5843242" y="384145"/>
          <a:ext cx="1264141" cy="126414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E7E5BE-C7B4-4125-81D0-5372BE8B5588}">
      <dsp:nvSpPr>
        <dsp:cNvPr id="0" name=""/>
        <dsp:cNvSpPr/>
      </dsp:nvSpPr>
      <dsp:spPr>
        <a:xfrm>
          <a:off x="6112649" y="653552"/>
          <a:ext cx="725326" cy="725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A2F130-15F7-44C1-96E2-EDC884E49D28}">
      <dsp:nvSpPr>
        <dsp:cNvPr id="0" name=""/>
        <dsp:cNvSpPr/>
      </dsp:nvSpPr>
      <dsp:spPr>
        <a:xfrm>
          <a:off x="5439131" y="2042035"/>
          <a:ext cx="2072362" cy="192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GB" sz="1800" kern="1200" dirty="0">
              <a:latin typeface="Roboto" panose="02000000000000000000" pitchFamily="2" charset="0"/>
              <a:ea typeface="Roboto" panose="02000000000000000000" pitchFamily="2" charset="0"/>
            </a:rPr>
            <a:t>Consider which of the 5Ds might be your preferred or most appropriate intervention</a:t>
          </a:r>
          <a:endParaRPr lang="en-US" sz="1800" kern="1200" dirty="0">
            <a:latin typeface="Roboto" panose="02000000000000000000" pitchFamily="2" charset="0"/>
            <a:ea typeface="Roboto" panose="02000000000000000000" pitchFamily="2" charset="0"/>
          </a:endParaRPr>
        </a:p>
      </dsp:txBody>
      <dsp:txXfrm>
        <a:off x="5439131" y="2042035"/>
        <a:ext cx="2072362" cy="1925156"/>
      </dsp:txXfrm>
    </dsp:sp>
    <dsp:sp modelId="{10A69A52-1808-47C3-A5B7-0A757093D00C}">
      <dsp:nvSpPr>
        <dsp:cNvPr id="0" name=""/>
        <dsp:cNvSpPr/>
      </dsp:nvSpPr>
      <dsp:spPr>
        <a:xfrm>
          <a:off x="8278268" y="384145"/>
          <a:ext cx="1264141" cy="126414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BAE9B4-2F40-4CE4-8A93-6A849D83267A}">
      <dsp:nvSpPr>
        <dsp:cNvPr id="0" name=""/>
        <dsp:cNvSpPr/>
      </dsp:nvSpPr>
      <dsp:spPr>
        <a:xfrm>
          <a:off x="8547675" y="653552"/>
          <a:ext cx="725326" cy="725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0AD60E-5EB7-4676-AE53-9906E7FA93A1}">
      <dsp:nvSpPr>
        <dsp:cNvPr id="0" name=""/>
        <dsp:cNvSpPr/>
      </dsp:nvSpPr>
      <dsp:spPr>
        <a:xfrm>
          <a:off x="7874157" y="2042035"/>
          <a:ext cx="2072362" cy="192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GB" sz="1800" kern="1200" dirty="0">
              <a:latin typeface="Roboto" panose="02000000000000000000" pitchFamily="2" charset="0"/>
              <a:ea typeface="Roboto" panose="02000000000000000000" pitchFamily="2" charset="0"/>
            </a:rPr>
            <a:t>If you are considering a direct approach When is calling-in or calling-out more effective?</a:t>
          </a:r>
          <a:endParaRPr lang="en-US" sz="1800" kern="1200" dirty="0">
            <a:latin typeface="Roboto" panose="02000000000000000000" pitchFamily="2" charset="0"/>
            <a:ea typeface="Roboto" panose="02000000000000000000" pitchFamily="2" charset="0"/>
          </a:endParaRPr>
        </a:p>
      </dsp:txBody>
      <dsp:txXfrm>
        <a:off x="7874157" y="2042035"/>
        <a:ext cx="2072362" cy="192515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14C08A-4234-6842-B5F1-E76B7F5D57DD}" type="datetimeFigureOut">
              <a:rPr lang="en-US" smtClean="0"/>
              <a:t>1/21/25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AA3563-A331-A44C-93BD-1BEEDCB1B8CE}" type="slidenum">
              <a:rPr lang="en-US" smtClean="0"/>
              <a:t>‹#›</a:t>
            </a:fld>
            <a:endParaRPr lang="en-US"/>
          </a:p>
        </p:txBody>
      </p:sp>
    </p:spTree>
    <p:extLst>
      <p:ext uri="{BB962C8B-B14F-4D97-AF65-F5344CB8AC3E}">
        <p14:creationId xmlns:p14="http://schemas.microsoft.com/office/powerpoint/2010/main" val="1534158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 will talk though:</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What we know about diversity in research and innovation</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Why it is important to UKRI and how we are thinking about this</a:t>
            </a:r>
          </a:p>
          <a:p>
            <a:pPr marL="342900" lvl="0" indent="-342900">
              <a:lnSpc>
                <a:spcPct val="107000"/>
              </a:lnSpc>
              <a:spcAft>
                <a:spcPts val="80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And how we would like to work with you and the sector to bring about long-term transformational change.</a:t>
            </a:r>
          </a:p>
          <a:p>
            <a:pPr marL="342900" lvl="0" indent="-342900">
              <a:lnSpc>
                <a:spcPct val="107000"/>
              </a:lnSpc>
              <a:spcAft>
                <a:spcPts val="800"/>
              </a:spcAft>
              <a:buFont typeface="Symbol" panose="05050102010706020507" pitchFamily="18" charset="2"/>
              <a:buChar char=""/>
            </a:pPr>
            <a:r>
              <a:rPr lang="en-GB" sz="1200" b="1" dirty="0">
                <a:effectLst/>
                <a:latin typeface="Calibri" panose="020F0502020204030204" pitchFamily="34" charset="0"/>
                <a:cs typeface="Times New Roman" panose="02020603050405020304" pitchFamily="18" charset="0"/>
              </a:rPr>
              <a:t>Whilst we have developed an approach for cohorts 1-3 working with Sara and colleagues through the existing FLF Network, we are keen to work with and shape this with all cohorts and therefore, for those in cohorts 5 &amp; 6 then please do follow up with me direct following the workshop on ways we can do this. </a:t>
            </a:r>
            <a:endParaRPr lang="en-US" b="1"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064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Systems are complex beings consisting of many parts including individuals, institutions, funders (which are also institutions), government bodies (again, also institutions), the international context and also the challenge and opportunity of crisis. These components all contribute to the types of communities we operate in and they all interact and can have influence on each other. </a:t>
            </a:r>
          </a:p>
          <a:p>
            <a:endParaRPr lang="en-GB" dirty="0"/>
          </a:p>
          <a:p>
            <a:r>
              <a:rPr lang="en-GB" dirty="0"/>
              <a:t>Understanding this complexity can be a challenge. The iceberg model can be a useful tool to guide systemic thinking:</a:t>
            </a:r>
          </a:p>
          <a:p>
            <a:pPr marL="171450" indent="-171450">
              <a:buFont typeface="Arial" panose="020B0604020202020204" pitchFamily="34" charset="0"/>
              <a:buChar char="•"/>
            </a:pPr>
            <a:r>
              <a:rPr lang="en-GB" dirty="0"/>
              <a:t>The tip of the iceberg is what you can see that is visible above the surface, in reality this might be the awareness of some form of under-representation, perhaps through being simply observed or through quantitative data. </a:t>
            </a:r>
          </a:p>
          <a:p>
            <a:pPr marL="628650" lvl="1" indent="-171450">
              <a:buFont typeface="Arial" panose="020B0604020202020204" pitchFamily="34" charset="0"/>
              <a:buChar char="•"/>
            </a:pPr>
            <a:r>
              <a:rPr lang="en-GB" dirty="0"/>
              <a:t>This is the part we are often reacting to, but the challenge of reacting is that we are often not fully aware of what lies beneath the surface, the aspects that have lead to this event or caused it to happen</a:t>
            </a:r>
          </a:p>
          <a:p>
            <a:pPr marL="171450" lvl="0" indent="-171450">
              <a:buFont typeface="Arial" panose="020B0604020202020204" pitchFamily="34" charset="0"/>
              <a:buChar char="•"/>
            </a:pPr>
            <a:r>
              <a:rPr lang="en-GB" dirty="0"/>
              <a:t>They layer below the surface is are the patterns and trends that have existed over time, are we measuring the data in a manner that enables us to examine change and determine how it influences events, this helps us to anticipate change</a:t>
            </a:r>
          </a:p>
          <a:p>
            <a:pPr marL="171450" lvl="0" indent="-171450">
              <a:buFont typeface="Arial" panose="020B0604020202020204" pitchFamily="34" charset="0"/>
              <a:buChar char="•"/>
            </a:pPr>
            <a:r>
              <a:rPr lang="en-GB" dirty="0"/>
              <a:t>Beneath that are the </a:t>
            </a:r>
            <a:r>
              <a:rPr lang="en-GB"/>
              <a:t>underlying structures</a:t>
            </a:r>
            <a:r>
              <a:rPr lang="en-GB" dirty="0"/>
              <a:t>, the features of a system that have been designed. These features influence the patterns and trends that we measure and we must question the relationships between these parts</a:t>
            </a:r>
          </a:p>
          <a:p>
            <a:pPr marL="171450" lvl="0" indent="-171450">
              <a:buFont typeface="Arial" panose="020B0604020202020204" pitchFamily="34" charset="0"/>
              <a:buChar char="•"/>
            </a:pPr>
            <a:r>
              <a:rPr lang="en-GB" dirty="0"/>
              <a:t>Finally there is the base of the iceberg, the mental models that exist that people hold about the system. It is important to consider how these values and beliefs keep the system in place and often is it hear we must try to make change in order the transform the way in which systems operate.</a:t>
            </a:r>
          </a:p>
        </p:txBody>
      </p:sp>
      <p:sp>
        <p:nvSpPr>
          <p:cNvPr id="4" name="Slide Number Placeholder 3"/>
          <p:cNvSpPr>
            <a:spLocks noGrp="1"/>
          </p:cNvSpPr>
          <p:nvPr>
            <p:ph type="sldNum" sz="quarter" idx="5"/>
          </p:nvPr>
        </p:nvSpPr>
        <p:spPr/>
        <p:txBody>
          <a:bodyPr/>
          <a:lstStyle/>
          <a:p>
            <a:fld id="{A416E7D5-87D2-FE49-A461-D37E29E6CAFD}" type="slidenum">
              <a:rPr lang="en-GB" smtClean="0"/>
              <a:t>7</a:t>
            </a:fld>
            <a:endParaRPr lang="en-GB"/>
          </a:p>
        </p:txBody>
      </p:sp>
    </p:spTree>
    <p:extLst>
      <p:ext uri="{BB962C8B-B14F-4D97-AF65-F5344CB8AC3E}">
        <p14:creationId xmlns:p14="http://schemas.microsoft.com/office/powerpoint/2010/main" val="3224041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approach to understanding the system and working with people involved at different levels to understand the complexity</a:t>
            </a:r>
          </a:p>
          <a:p>
            <a:r>
              <a:rPr lang="en-GB" dirty="0"/>
              <a:t>- Highlight Involvement of professional services</a:t>
            </a:r>
          </a:p>
        </p:txBody>
      </p:sp>
      <p:sp>
        <p:nvSpPr>
          <p:cNvPr id="4" name="Slide Number Placeholder 3"/>
          <p:cNvSpPr>
            <a:spLocks noGrp="1"/>
          </p:cNvSpPr>
          <p:nvPr>
            <p:ph type="sldNum" sz="quarter" idx="5"/>
          </p:nvPr>
        </p:nvSpPr>
        <p:spPr/>
        <p:txBody>
          <a:bodyPr/>
          <a:lstStyle/>
          <a:p>
            <a:fld id="{A416E7D5-87D2-FE49-A461-D37E29E6CAFD}" type="slidenum">
              <a:rPr lang="en-GB" smtClean="0"/>
              <a:t>8</a:t>
            </a:fld>
            <a:endParaRPr lang="en-GB"/>
          </a:p>
        </p:txBody>
      </p:sp>
    </p:spTree>
    <p:extLst>
      <p:ext uri="{BB962C8B-B14F-4D97-AF65-F5344CB8AC3E}">
        <p14:creationId xmlns:p14="http://schemas.microsoft.com/office/powerpoint/2010/main" val="1089175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approach to understanding the system and working with people involved at different levels to understand the complexity</a:t>
            </a:r>
          </a:p>
          <a:p>
            <a:r>
              <a:rPr lang="en-GB" dirty="0"/>
              <a:t>- Highlight Involvement of professional services</a:t>
            </a:r>
          </a:p>
        </p:txBody>
      </p:sp>
      <p:sp>
        <p:nvSpPr>
          <p:cNvPr id="4" name="Slide Number Placeholder 3"/>
          <p:cNvSpPr>
            <a:spLocks noGrp="1"/>
          </p:cNvSpPr>
          <p:nvPr>
            <p:ph type="sldNum" sz="quarter" idx="5"/>
          </p:nvPr>
        </p:nvSpPr>
        <p:spPr/>
        <p:txBody>
          <a:bodyPr/>
          <a:lstStyle/>
          <a:p>
            <a:fld id="{A416E7D5-87D2-FE49-A461-D37E29E6CAFD}" type="slidenum">
              <a:rPr lang="en-GB" smtClean="0"/>
              <a:t>9</a:t>
            </a:fld>
            <a:endParaRPr lang="en-GB"/>
          </a:p>
        </p:txBody>
      </p:sp>
    </p:spTree>
    <p:extLst>
      <p:ext uri="{BB962C8B-B14F-4D97-AF65-F5344CB8AC3E}">
        <p14:creationId xmlns:p14="http://schemas.microsoft.com/office/powerpoint/2010/main" val="2752524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approach to understanding the system and working with people involved at different levels to understand the complexity</a:t>
            </a:r>
          </a:p>
          <a:p>
            <a:r>
              <a:rPr lang="en-GB" dirty="0"/>
              <a:t>- Highlight Involvement of professional services</a:t>
            </a:r>
          </a:p>
        </p:txBody>
      </p:sp>
      <p:sp>
        <p:nvSpPr>
          <p:cNvPr id="4" name="Slide Number Placeholder 3"/>
          <p:cNvSpPr>
            <a:spLocks noGrp="1"/>
          </p:cNvSpPr>
          <p:nvPr>
            <p:ph type="sldNum" sz="quarter" idx="5"/>
          </p:nvPr>
        </p:nvSpPr>
        <p:spPr/>
        <p:txBody>
          <a:bodyPr/>
          <a:lstStyle/>
          <a:p>
            <a:fld id="{A416E7D5-87D2-FE49-A461-D37E29E6CAFD}" type="slidenum">
              <a:rPr lang="en-GB" smtClean="0"/>
              <a:t>10</a:t>
            </a:fld>
            <a:endParaRPr lang="en-GB"/>
          </a:p>
        </p:txBody>
      </p:sp>
    </p:spTree>
    <p:extLst>
      <p:ext uri="{BB962C8B-B14F-4D97-AF65-F5344CB8AC3E}">
        <p14:creationId xmlns:p14="http://schemas.microsoft.com/office/powerpoint/2010/main" val="3758310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AA3563-A331-A44C-93BD-1BEEDCB1B8CE}" type="slidenum">
              <a:rPr lang="en-US" smtClean="0"/>
              <a:t>12</a:t>
            </a:fld>
            <a:endParaRPr lang="en-US"/>
          </a:p>
        </p:txBody>
      </p:sp>
    </p:spTree>
    <p:extLst>
      <p:ext uri="{BB962C8B-B14F-4D97-AF65-F5344CB8AC3E}">
        <p14:creationId xmlns:p14="http://schemas.microsoft.com/office/powerpoint/2010/main" val="1459045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000" dirty="0">
                <a:solidFill>
                  <a:schemeClr val="tx1"/>
                </a:solidFill>
                <a:cs typeface="Calibri"/>
              </a:rPr>
              <a:t>Poll questions: </a:t>
            </a:r>
            <a:endParaRPr lang="en-US" sz="2000" dirty="0">
              <a:solidFill>
                <a:schemeClr val="tx1"/>
              </a:solidFill>
            </a:endParaRPr>
          </a:p>
          <a:p>
            <a:pPr lvl="1"/>
            <a:r>
              <a:rPr lang="en-US" sz="2000" dirty="0">
                <a:solidFill>
                  <a:schemeClr val="tx1"/>
                </a:solidFill>
                <a:ea typeface="+mn-lt"/>
                <a:cs typeface="+mn-lt"/>
              </a:rPr>
              <a:t>Have you witnessed bullying &amp; harassment in your workplace?</a:t>
            </a:r>
          </a:p>
          <a:p>
            <a:pPr lvl="1"/>
            <a:r>
              <a:rPr lang="en-US" sz="2000" dirty="0">
                <a:solidFill>
                  <a:schemeClr val="tx1"/>
                </a:solidFill>
                <a:ea typeface="+mn-lt"/>
                <a:cs typeface="+mn-lt"/>
              </a:rPr>
              <a:t>Have you heard about bullying &amp; harassment in your workplace?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614ABF-5FAD-43BE-9E5A-B3626CB1EB0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6636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6.jpe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359C6-0C32-C174-AD48-42A4863C64D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453AD13-FC6E-D530-735C-A356C7EF7F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41F5605-E52E-D2F3-9A89-CF9353DF1410}"/>
              </a:ext>
            </a:extLst>
          </p:cNvPr>
          <p:cNvSpPr>
            <a:spLocks noGrp="1"/>
          </p:cNvSpPr>
          <p:nvPr>
            <p:ph type="dt" sz="half" idx="10"/>
          </p:nvPr>
        </p:nvSpPr>
        <p:spPr/>
        <p:txBody>
          <a:bodyPr/>
          <a:lstStyle/>
          <a:p>
            <a:fld id="{58A26C93-8510-634E-906B-75D35037D3B9}" type="datetimeFigureOut">
              <a:rPr lang="en-US" smtClean="0"/>
              <a:t>1/21/25</a:t>
            </a:fld>
            <a:endParaRPr lang="en-US"/>
          </a:p>
        </p:txBody>
      </p:sp>
      <p:sp>
        <p:nvSpPr>
          <p:cNvPr id="5" name="Footer Placeholder 4">
            <a:extLst>
              <a:ext uri="{FF2B5EF4-FFF2-40B4-BE49-F238E27FC236}">
                <a16:creationId xmlns:a16="http://schemas.microsoft.com/office/drawing/2014/main" id="{6F5B1FEB-8D28-6B22-5BFA-1B65D99D12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990B86-63D3-7E87-1CEA-7B73A984DE86}"/>
              </a:ext>
            </a:extLst>
          </p:cNvPr>
          <p:cNvSpPr>
            <a:spLocks noGrp="1"/>
          </p:cNvSpPr>
          <p:nvPr>
            <p:ph type="sldNum" sz="quarter" idx="12"/>
          </p:nvPr>
        </p:nvSpPr>
        <p:spPr/>
        <p:txBody>
          <a:bodyPr/>
          <a:lstStyle/>
          <a:p>
            <a:fld id="{59848817-72ED-4144-86E7-99079D86799D}" type="slidenum">
              <a:rPr lang="en-US" smtClean="0"/>
              <a:t>‹#›</a:t>
            </a:fld>
            <a:endParaRPr lang="en-US"/>
          </a:p>
        </p:txBody>
      </p:sp>
    </p:spTree>
    <p:extLst>
      <p:ext uri="{BB962C8B-B14F-4D97-AF65-F5344CB8AC3E}">
        <p14:creationId xmlns:p14="http://schemas.microsoft.com/office/powerpoint/2010/main" val="4274634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F57D-5F60-CF35-601D-B64A2D7EF09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3428684-9CEE-4508-DEA2-62E62378275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3B6031B-C7D5-F3A6-BDA6-31813C914096}"/>
              </a:ext>
            </a:extLst>
          </p:cNvPr>
          <p:cNvSpPr>
            <a:spLocks noGrp="1"/>
          </p:cNvSpPr>
          <p:nvPr>
            <p:ph type="dt" sz="half" idx="10"/>
          </p:nvPr>
        </p:nvSpPr>
        <p:spPr/>
        <p:txBody>
          <a:bodyPr/>
          <a:lstStyle/>
          <a:p>
            <a:fld id="{58A26C93-8510-634E-906B-75D35037D3B9}" type="datetimeFigureOut">
              <a:rPr lang="en-US" smtClean="0"/>
              <a:t>1/21/25</a:t>
            </a:fld>
            <a:endParaRPr lang="en-US"/>
          </a:p>
        </p:txBody>
      </p:sp>
      <p:sp>
        <p:nvSpPr>
          <p:cNvPr id="5" name="Footer Placeholder 4">
            <a:extLst>
              <a:ext uri="{FF2B5EF4-FFF2-40B4-BE49-F238E27FC236}">
                <a16:creationId xmlns:a16="http://schemas.microsoft.com/office/drawing/2014/main" id="{B76E749C-6BF7-323F-E5F8-E916A7A557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3A38D5-EAB3-2EC3-2673-B9BA6AF2635C}"/>
              </a:ext>
            </a:extLst>
          </p:cNvPr>
          <p:cNvSpPr>
            <a:spLocks noGrp="1"/>
          </p:cNvSpPr>
          <p:nvPr>
            <p:ph type="sldNum" sz="quarter" idx="12"/>
          </p:nvPr>
        </p:nvSpPr>
        <p:spPr/>
        <p:txBody>
          <a:bodyPr/>
          <a:lstStyle/>
          <a:p>
            <a:fld id="{59848817-72ED-4144-86E7-99079D86799D}" type="slidenum">
              <a:rPr lang="en-US" smtClean="0"/>
              <a:t>‹#›</a:t>
            </a:fld>
            <a:endParaRPr lang="en-US"/>
          </a:p>
        </p:txBody>
      </p:sp>
    </p:spTree>
    <p:extLst>
      <p:ext uri="{BB962C8B-B14F-4D97-AF65-F5344CB8AC3E}">
        <p14:creationId xmlns:p14="http://schemas.microsoft.com/office/powerpoint/2010/main" val="3255249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966B0F-44A7-4888-FAAE-1488BB37403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F897301-5B30-4CE2-C0EC-10E4047EB58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EDA0730-BABC-F18E-4EEF-973364634DCA}"/>
              </a:ext>
            </a:extLst>
          </p:cNvPr>
          <p:cNvSpPr>
            <a:spLocks noGrp="1"/>
          </p:cNvSpPr>
          <p:nvPr>
            <p:ph type="dt" sz="half" idx="10"/>
          </p:nvPr>
        </p:nvSpPr>
        <p:spPr/>
        <p:txBody>
          <a:bodyPr/>
          <a:lstStyle/>
          <a:p>
            <a:fld id="{58A26C93-8510-634E-906B-75D35037D3B9}" type="datetimeFigureOut">
              <a:rPr lang="en-US" smtClean="0"/>
              <a:t>1/21/25</a:t>
            </a:fld>
            <a:endParaRPr lang="en-US"/>
          </a:p>
        </p:txBody>
      </p:sp>
      <p:sp>
        <p:nvSpPr>
          <p:cNvPr id="5" name="Footer Placeholder 4">
            <a:extLst>
              <a:ext uri="{FF2B5EF4-FFF2-40B4-BE49-F238E27FC236}">
                <a16:creationId xmlns:a16="http://schemas.microsoft.com/office/drawing/2014/main" id="{2FB8A9A8-A7D7-3080-ADE5-BC82CE6A9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C760D-978D-2CD4-2600-328D5357C422}"/>
              </a:ext>
            </a:extLst>
          </p:cNvPr>
          <p:cNvSpPr>
            <a:spLocks noGrp="1"/>
          </p:cNvSpPr>
          <p:nvPr>
            <p:ph type="sldNum" sz="quarter" idx="12"/>
          </p:nvPr>
        </p:nvSpPr>
        <p:spPr/>
        <p:txBody>
          <a:bodyPr/>
          <a:lstStyle/>
          <a:p>
            <a:fld id="{59848817-72ED-4144-86E7-99079D86799D}" type="slidenum">
              <a:rPr lang="en-US" smtClean="0"/>
              <a:t>‹#›</a:t>
            </a:fld>
            <a:endParaRPr lang="en-US"/>
          </a:p>
        </p:txBody>
      </p:sp>
    </p:spTree>
    <p:extLst>
      <p:ext uri="{BB962C8B-B14F-4D97-AF65-F5344CB8AC3E}">
        <p14:creationId xmlns:p14="http://schemas.microsoft.com/office/powerpoint/2010/main" val="2018994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6133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1A4E44-E238-A3F8-EEA5-8A6379AA295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0694" y="372587"/>
            <a:ext cx="1904674" cy="561584"/>
          </a:xfrm>
          <a:prstGeom prst="rect">
            <a:avLst/>
          </a:prstGeom>
        </p:spPr>
      </p:pic>
      <p:sp>
        <p:nvSpPr>
          <p:cNvPr id="6" name="Title 1">
            <a:extLst>
              <a:ext uri="{FF2B5EF4-FFF2-40B4-BE49-F238E27FC236}">
                <a16:creationId xmlns:a16="http://schemas.microsoft.com/office/drawing/2014/main" id="{9A5CE5BD-9DCF-A7D2-CC57-39DB81A2B9BB}"/>
              </a:ext>
            </a:extLst>
          </p:cNvPr>
          <p:cNvSpPr>
            <a:spLocks noGrp="1"/>
          </p:cNvSpPr>
          <p:nvPr>
            <p:ph type="ctrTitle" hasCustomPrompt="1"/>
          </p:nvPr>
        </p:nvSpPr>
        <p:spPr>
          <a:xfrm>
            <a:off x="370693" y="1411037"/>
            <a:ext cx="8645716" cy="1620982"/>
          </a:xfrm>
        </p:spPr>
        <p:txBody>
          <a:bodyPr anchor="b">
            <a:normAutofit/>
          </a:bodyPr>
          <a:lstStyle>
            <a:lvl1pPr algn="l">
              <a:defRPr sz="4000">
                <a:solidFill>
                  <a:srgbClr val="003088"/>
                </a:solidFill>
              </a:defRPr>
            </a:lvl1pPr>
          </a:lstStyle>
          <a:p>
            <a:r>
              <a:rPr lang="en-US" dirty="0"/>
              <a:t>Click to edit title style</a:t>
            </a:r>
            <a:endParaRPr lang="en-GB" dirty="0"/>
          </a:p>
        </p:txBody>
      </p:sp>
      <p:sp>
        <p:nvSpPr>
          <p:cNvPr id="10" name="Subtitle 2">
            <a:extLst>
              <a:ext uri="{FF2B5EF4-FFF2-40B4-BE49-F238E27FC236}">
                <a16:creationId xmlns:a16="http://schemas.microsoft.com/office/drawing/2014/main" id="{A80EB3AA-F0E6-C0A5-64A6-F1381EACD9A3}"/>
              </a:ext>
            </a:extLst>
          </p:cNvPr>
          <p:cNvSpPr>
            <a:spLocks noGrp="1"/>
          </p:cNvSpPr>
          <p:nvPr>
            <p:ph type="subTitle" idx="1"/>
          </p:nvPr>
        </p:nvSpPr>
        <p:spPr>
          <a:xfrm>
            <a:off x="370693" y="3348367"/>
            <a:ext cx="8645716" cy="548085"/>
          </a:xfrm>
        </p:spPr>
        <p:txBody>
          <a:bodyPr/>
          <a:lstStyle>
            <a:lvl1pPr marL="0" indent="0" algn="l">
              <a:buNone/>
              <a:defRPr sz="2400">
                <a:solidFill>
                  <a:srgbClr val="00308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11" name="Group 10">
            <a:extLst>
              <a:ext uri="{FF2B5EF4-FFF2-40B4-BE49-F238E27FC236}">
                <a16:creationId xmlns:a16="http://schemas.microsoft.com/office/drawing/2014/main" id="{4A8DB5C5-0EE6-C358-C6FF-82B743960874}"/>
              </a:ext>
            </a:extLst>
          </p:cNvPr>
          <p:cNvGrpSpPr>
            <a:grpSpLocks noChangeAspect="1"/>
          </p:cNvGrpSpPr>
          <p:nvPr userDrawn="1"/>
        </p:nvGrpSpPr>
        <p:grpSpPr>
          <a:xfrm>
            <a:off x="370693" y="5423533"/>
            <a:ext cx="6142287" cy="1080000"/>
            <a:chOff x="416422" y="5348017"/>
            <a:chExt cx="7057891" cy="1240991"/>
          </a:xfrm>
        </p:grpSpPr>
        <p:pic>
          <p:nvPicPr>
            <p:cNvPr id="12" name="Picture 12" descr="Logo, company name&#10;&#10;Description automatically generated">
              <a:extLst>
                <a:ext uri="{FF2B5EF4-FFF2-40B4-BE49-F238E27FC236}">
                  <a16:creationId xmlns:a16="http://schemas.microsoft.com/office/drawing/2014/main" id="{61AF29FC-98C5-5E48-6762-79043FCD59C8}"/>
                </a:ext>
              </a:extLst>
            </p:cNvPr>
            <p:cNvPicPr>
              <a:picLocks noChangeAspect="1"/>
            </p:cNvPicPr>
            <p:nvPr userDrawn="1"/>
          </p:nvPicPr>
          <p:blipFill rotWithShape="1">
            <a:blip r:embed="rId4"/>
            <a:srcRect l="50027" t="33478" r="3458" b="42718"/>
            <a:stretch/>
          </p:blipFill>
          <p:spPr>
            <a:xfrm>
              <a:off x="416422" y="5348017"/>
              <a:ext cx="1692728" cy="440858"/>
            </a:xfrm>
            <a:prstGeom prst="rect">
              <a:avLst/>
            </a:prstGeom>
          </p:spPr>
        </p:pic>
        <p:pic>
          <p:nvPicPr>
            <p:cNvPr id="13" name="Picture 12">
              <a:extLst>
                <a:ext uri="{FF2B5EF4-FFF2-40B4-BE49-F238E27FC236}">
                  <a16:creationId xmlns:a16="http://schemas.microsoft.com/office/drawing/2014/main" id="{DE68967E-192E-8DB5-6675-325AA58B9D00}"/>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2603" t="31149" r="2232" b="31120"/>
            <a:stretch/>
          </p:blipFill>
          <p:spPr>
            <a:xfrm>
              <a:off x="2437099" y="5516759"/>
              <a:ext cx="1317584" cy="272116"/>
            </a:xfrm>
            <a:prstGeom prst="rect">
              <a:avLst/>
            </a:prstGeom>
          </p:spPr>
        </p:pic>
        <p:pic>
          <p:nvPicPr>
            <p:cNvPr id="14" name="Picture 13">
              <a:extLst>
                <a:ext uri="{FF2B5EF4-FFF2-40B4-BE49-F238E27FC236}">
                  <a16:creationId xmlns:a16="http://schemas.microsoft.com/office/drawing/2014/main" id="{5D5FE1EC-DE48-7E26-A1DD-89CECA72B32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l="4610" t="33115" r="3600" b="31194"/>
            <a:stretch/>
          </p:blipFill>
          <p:spPr>
            <a:xfrm>
              <a:off x="1376815" y="6148150"/>
              <a:ext cx="1202649" cy="440858"/>
            </a:xfrm>
            <a:prstGeom prst="rect">
              <a:avLst/>
            </a:prstGeom>
          </p:spPr>
        </p:pic>
        <p:pic>
          <p:nvPicPr>
            <p:cNvPr id="15" name="Picture 14">
              <a:extLst>
                <a:ext uri="{FF2B5EF4-FFF2-40B4-BE49-F238E27FC236}">
                  <a16:creationId xmlns:a16="http://schemas.microsoft.com/office/drawing/2014/main" id="{F7168BFB-6A6E-9711-2AC4-205BD0C739F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538588" y="6214431"/>
              <a:ext cx="1263590" cy="374577"/>
            </a:xfrm>
            <a:prstGeom prst="rect">
              <a:avLst/>
            </a:prstGeom>
          </p:spPr>
        </p:pic>
        <p:pic>
          <p:nvPicPr>
            <p:cNvPr id="16" name="Picture 15">
              <a:extLst>
                <a:ext uri="{FF2B5EF4-FFF2-40B4-BE49-F238E27FC236}">
                  <a16:creationId xmlns:a16="http://schemas.microsoft.com/office/drawing/2014/main" id="{150CA533-0B3C-6EA8-CD6B-785E4A86951B}"/>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927231" y="6133157"/>
              <a:ext cx="1263590" cy="455851"/>
            </a:xfrm>
            <a:prstGeom prst="rect">
              <a:avLst/>
            </a:prstGeom>
          </p:spPr>
        </p:pic>
        <p:pic>
          <p:nvPicPr>
            <p:cNvPr id="17" name="Picture 16">
              <a:extLst>
                <a:ext uri="{FF2B5EF4-FFF2-40B4-BE49-F238E27FC236}">
                  <a16:creationId xmlns:a16="http://schemas.microsoft.com/office/drawing/2014/main" id="{7CA05EA3-41B8-2FB6-F78E-2C2FD167AC36}"/>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l="1976" t="8510" r="1596" b="3614"/>
            <a:stretch/>
          </p:blipFill>
          <p:spPr>
            <a:xfrm>
              <a:off x="5616212" y="5365435"/>
              <a:ext cx="1508531" cy="423440"/>
            </a:xfrm>
            <a:prstGeom prst="rect">
              <a:avLst/>
            </a:prstGeom>
          </p:spPr>
        </p:pic>
        <p:pic>
          <p:nvPicPr>
            <p:cNvPr id="18" name="Picture 17" descr="A red sign with white text&#10;&#10;Description automatically generated with medium confidence">
              <a:extLst>
                <a:ext uri="{FF2B5EF4-FFF2-40B4-BE49-F238E27FC236}">
                  <a16:creationId xmlns:a16="http://schemas.microsoft.com/office/drawing/2014/main" id="{88BA876D-DB59-6599-C861-822F98BA0AD6}"/>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16422" y="6037313"/>
              <a:ext cx="574378" cy="551695"/>
            </a:xfrm>
            <a:prstGeom prst="rect">
              <a:avLst/>
            </a:prstGeom>
          </p:spPr>
        </p:pic>
        <p:pic>
          <p:nvPicPr>
            <p:cNvPr id="19" name="Picture 18" descr="Text&#10;&#10;Description automatically generated with medium confidence">
              <a:extLst>
                <a:ext uri="{FF2B5EF4-FFF2-40B4-BE49-F238E27FC236}">
                  <a16:creationId xmlns:a16="http://schemas.microsoft.com/office/drawing/2014/main" id="{9F8D7A86-623D-546F-ACC4-2849A181CF4C}"/>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4082632" y="5414328"/>
              <a:ext cx="1205630" cy="374547"/>
            </a:xfrm>
            <a:prstGeom prst="rect">
              <a:avLst/>
            </a:prstGeom>
          </p:spPr>
        </p:pic>
        <p:pic>
          <p:nvPicPr>
            <p:cNvPr id="20" name="Picture 19" descr="A black and white sign&#10;&#10;Description automatically generated with low confidence">
              <a:extLst>
                <a:ext uri="{FF2B5EF4-FFF2-40B4-BE49-F238E27FC236}">
                  <a16:creationId xmlns:a16="http://schemas.microsoft.com/office/drawing/2014/main" id="{98809C44-7994-81B0-A857-46DF1A3B1712}"/>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6149946" y="6230553"/>
              <a:ext cx="1324367" cy="358455"/>
            </a:xfrm>
            <a:prstGeom prst="rect">
              <a:avLst/>
            </a:prstGeom>
          </p:spPr>
        </p:pic>
      </p:grpSp>
    </p:spTree>
    <p:extLst>
      <p:ext uri="{BB962C8B-B14F-4D97-AF65-F5344CB8AC3E}">
        <p14:creationId xmlns:p14="http://schemas.microsoft.com/office/powerpoint/2010/main" val="3224695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0238CF-C529-95E1-D400-C5CBEF4A840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0694" y="372587"/>
            <a:ext cx="1904674" cy="561584"/>
          </a:xfrm>
          <a:prstGeom prst="rect">
            <a:avLst/>
          </a:prstGeom>
        </p:spPr>
      </p:pic>
      <p:sp>
        <p:nvSpPr>
          <p:cNvPr id="10" name="Title 1">
            <a:extLst>
              <a:ext uri="{FF2B5EF4-FFF2-40B4-BE49-F238E27FC236}">
                <a16:creationId xmlns:a16="http://schemas.microsoft.com/office/drawing/2014/main" id="{0321CCFA-C6D9-EEDB-5809-9FE97763E18A}"/>
              </a:ext>
            </a:extLst>
          </p:cNvPr>
          <p:cNvSpPr>
            <a:spLocks noGrp="1"/>
          </p:cNvSpPr>
          <p:nvPr>
            <p:ph type="ctrTitle" hasCustomPrompt="1"/>
          </p:nvPr>
        </p:nvSpPr>
        <p:spPr>
          <a:xfrm>
            <a:off x="370693" y="1411037"/>
            <a:ext cx="8645716" cy="1620982"/>
          </a:xfrm>
        </p:spPr>
        <p:txBody>
          <a:bodyPr anchor="b">
            <a:normAutofit/>
          </a:bodyPr>
          <a:lstStyle>
            <a:lvl1pPr algn="l">
              <a:defRPr sz="4000">
                <a:solidFill>
                  <a:schemeClr val="bg1"/>
                </a:solidFill>
              </a:defRPr>
            </a:lvl1pPr>
          </a:lstStyle>
          <a:p>
            <a:r>
              <a:rPr lang="en-US" dirty="0"/>
              <a:t>Click to edit title style</a:t>
            </a:r>
            <a:endParaRPr lang="en-GB" dirty="0"/>
          </a:p>
        </p:txBody>
      </p:sp>
      <p:sp>
        <p:nvSpPr>
          <p:cNvPr id="11" name="Subtitle 2">
            <a:extLst>
              <a:ext uri="{FF2B5EF4-FFF2-40B4-BE49-F238E27FC236}">
                <a16:creationId xmlns:a16="http://schemas.microsoft.com/office/drawing/2014/main" id="{5B1BF625-5E5F-BD6B-446C-BC69AD303E30}"/>
              </a:ext>
            </a:extLst>
          </p:cNvPr>
          <p:cNvSpPr>
            <a:spLocks noGrp="1"/>
          </p:cNvSpPr>
          <p:nvPr>
            <p:ph type="subTitle" idx="1"/>
          </p:nvPr>
        </p:nvSpPr>
        <p:spPr>
          <a:xfrm>
            <a:off x="370693" y="3348367"/>
            <a:ext cx="8645716" cy="54808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631126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8948" y="365125"/>
            <a:ext cx="10334104" cy="1325563"/>
          </a:xfrm>
        </p:spPr>
        <p:txBody>
          <a:bodyPr>
            <a:normAutofit/>
          </a:bodyPr>
          <a:lstStyle>
            <a:lvl1pPr>
              <a:defRPr sz="4000">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928948" y="1794597"/>
            <a:ext cx="10334105" cy="449204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57590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normAutofit/>
          </a:bodyPr>
          <a:lstStyle>
            <a:lvl1pPr>
              <a:defRPr sz="4000">
                <a:solidFill>
                  <a:srgbClr val="003088"/>
                </a:solidFill>
              </a:defRPr>
            </a:lvl1p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3F3F3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rgbClr val="3F3F3F"/>
                </a:solidFill>
              </a:defRPr>
            </a:lvl1pPr>
            <a:lvl2pPr>
              <a:defRPr>
                <a:solidFill>
                  <a:srgbClr val="3F3F3F"/>
                </a:solidFill>
              </a:defRPr>
            </a:lvl2pPr>
            <a:lvl3pPr>
              <a:defRPr>
                <a:solidFill>
                  <a:srgbClr val="3F3F3F"/>
                </a:solidFill>
              </a:defRPr>
            </a:lvl3pPr>
            <a:lvl4pPr>
              <a:defRPr>
                <a:solidFill>
                  <a:srgbClr val="3F3F3F"/>
                </a:solidFill>
              </a:defRPr>
            </a:lvl4pPr>
            <a:lvl5pPr>
              <a:defRPr>
                <a:solidFill>
                  <a:srgbClr val="3F3F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3F3F3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rgbClr val="3F3F3F"/>
                </a:solidFill>
              </a:defRPr>
            </a:lvl1pPr>
            <a:lvl2pPr>
              <a:defRPr>
                <a:solidFill>
                  <a:srgbClr val="3F3F3F"/>
                </a:solidFill>
              </a:defRPr>
            </a:lvl2pPr>
            <a:lvl3pPr>
              <a:defRPr>
                <a:solidFill>
                  <a:srgbClr val="3F3F3F"/>
                </a:solidFill>
              </a:defRPr>
            </a:lvl3pPr>
            <a:lvl4pPr>
              <a:defRPr>
                <a:solidFill>
                  <a:srgbClr val="3F3F3F"/>
                </a:solidFill>
              </a:defRPr>
            </a:lvl4pPr>
            <a:lvl5pPr>
              <a:defRPr>
                <a:solidFill>
                  <a:srgbClr val="3F3F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04652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005060" cy="1325563"/>
          </a:xfrm>
        </p:spPr>
        <p:txBody>
          <a:bodyPr>
            <a:normAutofit/>
          </a:bodyPr>
          <a:lstStyle>
            <a:lvl1pPr>
              <a:defRPr sz="4000">
                <a:solidFill>
                  <a:srgbClr val="00308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838200" y="1825625"/>
            <a:ext cx="10005060" cy="4057015"/>
          </a:xfrm>
        </p:spPr>
        <p:txBody>
          <a:bodyPr/>
          <a:lstStyle>
            <a:lvl1pPr>
              <a:defRPr>
                <a:solidFill>
                  <a:srgbClr val="3F3F3F"/>
                </a:solidFill>
              </a:defRPr>
            </a:lvl1pPr>
            <a:lvl2pPr>
              <a:defRPr>
                <a:solidFill>
                  <a:srgbClr val="3F3F3F"/>
                </a:solidFill>
              </a:defRPr>
            </a:lvl2pPr>
            <a:lvl3pPr>
              <a:defRPr>
                <a:solidFill>
                  <a:srgbClr val="3F3F3F"/>
                </a:solidFill>
              </a:defRPr>
            </a:lvl3pPr>
            <a:lvl4pPr>
              <a:defRPr>
                <a:solidFill>
                  <a:srgbClr val="3F3F3F"/>
                </a:solidFill>
              </a:defRPr>
            </a:lvl4pPr>
            <a:lvl5pPr>
              <a:defRPr>
                <a:solidFill>
                  <a:srgbClr val="3F3F3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31557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rgbClr val="003088"/>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rgbClr val="3F3F3F"/>
                </a:solidFill>
              </a:defRPr>
            </a:lvl1pPr>
            <a:lvl2pPr>
              <a:defRPr>
                <a:solidFill>
                  <a:srgbClr val="3F3F3F"/>
                </a:solidFill>
              </a:defRPr>
            </a:lvl2pPr>
            <a:lvl3pPr>
              <a:defRPr>
                <a:solidFill>
                  <a:srgbClr val="3F3F3F"/>
                </a:solidFill>
              </a:defRPr>
            </a:lvl3pPr>
            <a:lvl4pPr>
              <a:defRPr>
                <a:solidFill>
                  <a:srgbClr val="3F3F3F"/>
                </a:solidFill>
              </a:defRPr>
            </a:lvl4pPr>
            <a:lvl5pPr>
              <a:defRPr>
                <a:solidFill>
                  <a:srgbClr val="3F3F3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90343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0693" y="1411037"/>
            <a:ext cx="8645716" cy="1620982"/>
          </a:xfrm>
        </p:spPr>
        <p:txBody>
          <a:bodyPr anchor="b">
            <a:normAutofit/>
          </a:bodyPr>
          <a:lstStyle>
            <a:lvl1pPr algn="l">
              <a:defRPr sz="4000">
                <a:solidFill>
                  <a:srgbClr val="003088"/>
                </a:solidFill>
              </a:defRPr>
            </a:lvl1pPr>
          </a:lstStyle>
          <a:p>
            <a:r>
              <a:rPr lang="en-US" dirty="0"/>
              <a:t>Click to edit title style</a:t>
            </a:r>
            <a:endParaRPr lang="en-GB" dirty="0"/>
          </a:p>
        </p:txBody>
      </p:sp>
      <p:sp>
        <p:nvSpPr>
          <p:cNvPr id="3" name="Subtitle 2"/>
          <p:cNvSpPr>
            <a:spLocks noGrp="1"/>
          </p:cNvSpPr>
          <p:nvPr>
            <p:ph type="subTitle" idx="1"/>
          </p:nvPr>
        </p:nvSpPr>
        <p:spPr>
          <a:xfrm>
            <a:off x="370693" y="3348367"/>
            <a:ext cx="8645716" cy="548085"/>
          </a:xfrm>
        </p:spPr>
        <p:txBody>
          <a:bodyPr/>
          <a:lstStyle>
            <a:lvl1pPr marL="0" indent="0" algn="l">
              <a:buNone/>
              <a:defRPr sz="2400">
                <a:solidFill>
                  <a:srgbClr val="00308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4" name="Picture 13">
            <a:extLst>
              <a:ext uri="{FF2B5EF4-FFF2-40B4-BE49-F238E27FC236}">
                <a16:creationId xmlns:a16="http://schemas.microsoft.com/office/drawing/2014/main" id="{4D3467F7-9228-F561-3437-366DEF9DE2E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0694" y="372587"/>
            <a:ext cx="1904674" cy="561584"/>
          </a:xfrm>
          <a:prstGeom prst="rect">
            <a:avLst/>
          </a:prstGeom>
        </p:spPr>
      </p:pic>
      <p:grpSp>
        <p:nvGrpSpPr>
          <p:cNvPr id="23" name="Group 22">
            <a:extLst>
              <a:ext uri="{FF2B5EF4-FFF2-40B4-BE49-F238E27FC236}">
                <a16:creationId xmlns:a16="http://schemas.microsoft.com/office/drawing/2014/main" id="{3909A5EA-BD54-25F9-3E77-626BAD22985C}"/>
              </a:ext>
            </a:extLst>
          </p:cNvPr>
          <p:cNvGrpSpPr>
            <a:grpSpLocks noChangeAspect="1"/>
          </p:cNvGrpSpPr>
          <p:nvPr userDrawn="1"/>
        </p:nvGrpSpPr>
        <p:grpSpPr>
          <a:xfrm>
            <a:off x="370693" y="5423533"/>
            <a:ext cx="6142287" cy="1080000"/>
            <a:chOff x="416422" y="5348017"/>
            <a:chExt cx="7057891" cy="1240991"/>
          </a:xfrm>
        </p:grpSpPr>
        <p:pic>
          <p:nvPicPr>
            <p:cNvPr id="5" name="Picture 12" descr="Logo, company name&#10;&#10;Description automatically generated">
              <a:extLst>
                <a:ext uri="{FF2B5EF4-FFF2-40B4-BE49-F238E27FC236}">
                  <a16:creationId xmlns:a16="http://schemas.microsoft.com/office/drawing/2014/main" id="{0AB7FE7B-0D11-4986-B1B6-5702DFF7014C}"/>
                </a:ext>
              </a:extLst>
            </p:cNvPr>
            <p:cNvPicPr>
              <a:picLocks noChangeAspect="1"/>
            </p:cNvPicPr>
            <p:nvPr userDrawn="1"/>
          </p:nvPicPr>
          <p:blipFill rotWithShape="1">
            <a:blip r:embed="rId4"/>
            <a:srcRect l="50027" t="33478" r="3458" b="42718"/>
            <a:stretch/>
          </p:blipFill>
          <p:spPr>
            <a:xfrm>
              <a:off x="416422" y="5348017"/>
              <a:ext cx="1692728" cy="440858"/>
            </a:xfrm>
            <a:prstGeom prst="rect">
              <a:avLst/>
            </a:prstGeom>
          </p:spPr>
        </p:pic>
        <p:pic>
          <p:nvPicPr>
            <p:cNvPr id="6" name="Picture 5"/>
            <p:cNvPicPr>
              <a:picLocks noChangeAspect="1"/>
            </p:cNvPicPr>
            <p:nvPr userDrawn="1"/>
          </p:nvPicPr>
          <p:blipFill rotWithShape="1">
            <a:blip r:embed="rId5" cstate="screen">
              <a:extLst>
                <a:ext uri="{28A0092B-C50C-407E-A947-70E740481C1C}">
                  <a14:useLocalDpi xmlns:a14="http://schemas.microsoft.com/office/drawing/2010/main"/>
                </a:ext>
              </a:extLst>
            </a:blip>
            <a:srcRect l="2603" t="31149" r="2232" b="31120"/>
            <a:stretch/>
          </p:blipFill>
          <p:spPr>
            <a:xfrm>
              <a:off x="2437099" y="5516759"/>
              <a:ext cx="1317584" cy="272116"/>
            </a:xfrm>
            <a:prstGeom prst="rect">
              <a:avLst/>
            </a:prstGeom>
          </p:spPr>
        </p:pic>
        <p:pic>
          <p:nvPicPr>
            <p:cNvPr id="8" name="Picture 7"/>
            <p:cNvPicPr>
              <a:picLocks noChangeAspect="1"/>
            </p:cNvPicPr>
            <p:nvPr userDrawn="1"/>
          </p:nvPicPr>
          <p:blipFill rotWithShape="1">
            <a:blip r:embed="rId6" cstate="screen">
              <a:extLst>
                <a:ext uri="{28A0092B-C50C-407E-A947-70E740481C1C}">
                  <a14:useLocalDpi xmlns:a14="http://schemas.microsoft.com/office/drawing/2010/main"/>
                </a:ext>
              </a:extLst>
            </a:blip>
            <a:srcRect l="4610" t="33115" r="3600" b="31194"/>
            <a:stretch/>
          </p:blipFill>
          <p:spPr>
            <a:xfrm>
              <a:off x="1376815" y="6148150"/>
              <a:ext cx="1202649" cy="440858"/>
            </a:xfrm>
            <a:prstGeom prst="rect">
              <a:avLst/>
            </a:prstGeom>
          </p:spPr>
        </p:pic>
        <p:pic>
          <p:nvPicPr>
            <p:cNvPr id="10" name="Picture 9"/>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538588" y="6214431"/>
              <a:ext cx="1263590" cy="374577"/>
            </a:xfrm>
            <a:prstGeom prst="rect">
              <a:avLst/>
            </a:prstGeom>
          </p:spPr>
        </p:pic>
        <p:pic>
          <p:nvPicPr>
            <p:cNvPr id="11" name="Picture 10"/>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927231" y="6133157"/>
              <a:ext cx="1263590" cy="455851"/>
            </a:xfrm>
            <a:prstGeom prst="rect">
              <a:avLst/>
            </a:prstGeom>
          </p:spPr>
        </p:pic>
        <p:pic>
          <p:nvPicPr>
            <p:cNvPr id="12" name="Picture 11"/>
            <p:cNvPicPr>
              <a:picLocks noChangeAspect="1"/>
            </p:cNvPicPr>
            <p:nvPr userDrawn="1"/>
          </p:nvPicPr>
          <p:blipFill rotWithShape="1">
            <a:blip r:embed="rId9" cstate="screen">
              <a:extLst>
                <a:ext uri="{28A0092B-C50C-407E-A947-70E740481C1C}">
                  <a14:useLocalDpi xmlns:a14="http://schemas.microsoft.com/office/drawing/2010/main"/>
                </a:ext>
              </a:extLst>
            </a:blip>
            <a:srcRect l="1976" t="8510" r="1596" b="3614"/>
            <a:stretch/>
          </p:blipFill>
          <p:spPr>
            <a:xfrm>
              <a:off x="5616212" y="5365435"/>
              <a:ext cx="1508531" cy="423440"/>
            </a:xfrm>
            <a:prstGeom prst="rect">
              <a:avLst/>
            </a:prstGeom>
          </p:spPr>
        </p:pic>
        <p:pic>
          <p:nvPicPr>
            <p:cNvPr id="13" name="Picture 12" descr="A red sign with white text&#10;&#10;Description automatically generated with medium confidence">
              <a:extLst>
                <a:ext uri="{FF2B5EF4-FFF2-40B4-BE49-F238E27FC236}">
                  <a16:creationId xmlns:a16="http://schemas.microsoft.com/office/drawing/2014/main" id="{B0EE936A-4F06-AC6E-E050-7C03D3559012}"/>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16422" y="6037313"/>
              <a:ext cx="574378" cy="551695"/>
            </a:xfrm>
            <a:prstGeom prst="rect">
              <a:avLst/>
            </a:prstGeom>
          </p:spPr>
        </p:pic>
        <p:pic>
          <p:nvPicPr>
            <p:cNvPr id="18" name="Picture 17" descr="Text&#10;&#10;Description automatically generated with medium confidence">
              <a:extLst>
                <a:ext uri="{FF2B5EF4-FFF2-40B4-BE49-F238E27FC236}">
                  <a16:creationId xmlns:a16="http://schemas.microsoft.com/office/drawing/2014/main" id="{4F5EF9F4-BED6-6965-F602-82213F58A2A7}"/>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4082632" y="5414328"/>
              <a:ext cx="1205630" cy="374547"/>
            </a:xfrm>
            <a:prstGeom prst="rect">
              <a:avLst/>
            </a:prstGeom>
          </p:spPr>
        </p:pic>
        <p:pic>
          <p:nvPicPr>
            <p:cNvPr id="20" name="Picture 19" descr="A black and white sign&#10;&#10;Description automatically generated with low confidence">
              <a:extLst>
                <a:ext uri="{FF2B5EF4-FFF2-40B4-BE49-F238E27FC236}">
                  <a16:creationId xmlns:a16="http://schemas.microsoft.com/office/drawing/2014/main" id="{E4098030-C9EA-ADB1-A179-5B513C78E9CF}"/>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6149946" y="6230553"/>
              <a:ext cx="1324367" cy="358455"/>
            </a:xfrm>
            <a:prstGeom prst="rect">
              <a:avLst/>
            </a:prstGeom>
          </p:spPr>
        </p:pic>
      </p:grpSp>
    </p:spTree>
    <p:extLst>
      <p:ext uri="{BB962C8B-B14F-4D97-AF65-F5344CB8AC3E}">
        <p14:creationId xmlns:p14="http://schemas.microsoft.com/office/powerpoint/2010/main" val="3153298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48711-00E3-6D6F-7F8F-57C6CCF2A8C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A7B2855-6C75-AAE9-5A91-14864AED11D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22F18BF-92CF-5B8C-1EC1-0C633154D558}"/>
              </a:ext>
            </a:extLst>
          </p:cNvPr>
          <p:cNvSpPr>
            <a:spLocks noGrp="1"/>
          </p:cNvSpPr>
          <p:nvPr>
            <p:ph type="dt" sz="half" idx="10"/>
          </p:nvPr>
        </p:nvSpPr>
        <p:spPr/>
        <p:txBody>
          <a:bodyPr/>
          <a:lstStyle/>
          <a:p>
            <a:fld id="{58A26C93-8510-634E-906B-75D35037D3B9}" type="datetimeFigureOut">
              <a:rPr lang="en-US" smtClean="0"/>
              <a:t>1/21/25</a:t>
            </a:fld>
            <a:endParaRPr lang="en-US"/>
          </a:p>
        </p:txBody>
      </p:sp>
      <p:sp>
        <p:nvSpPr>
          <p:cNvPr id="5" name="Footer Placeholder 4">
            <a:extLst>
              <a:ext uri="{FF2B5EF4-FFF2-40B4-BE49-F238E27FC236}">
                <a16:creationId xmlns:a16="http://schemas.microsoft.com/office/drawing/2014/main" id="{0F472337-23C8-3B3F-EC90-32CD1B2723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50C8A0-7807-DEDA-DAE1-085192AB85B7}"/>
              </a:ext>
            </a:extLst>
          </p:cNvPr>
          <p:cNvSpPr>
            <a:spLocks noGrp="1"/>
          </p:cNvSpPr>
          <p:nvPr>
            <p:ph type="sldNum" sz="quarter" idx="12"/>
          </p:nvPr>
        </p:nvSpPr>
        <p:spPr/>
        <p:txBody>
          <a:bodyPr/>
          <a:lstStyle/>
          <a:p>
            <a:fld id="{59848817-72ED-4144-86E7-99079D86799D}" type="slidenum">
              <a:rPr lang="en-US" smtClean="0"/>
              <a:t>‹#›</a:t>
            </a:fld>
            <a:endParaRPr lang="en-US"/>
          </a:p>
        </p:txBody>
      </p:sp>
    </p:spTree>
    <p:extLst>
      <p:ext uri="{BB962C8B-B14F-4D97-AF65-F5344CB8AC3E}">
        <p14:creationId xmlns:p14="http://schemas.microsoft.com/office/powerpoint/2010/main" val="1462148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AD04D-FCA7-3CB8-6342-DA87485F4E1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40A1717-9524-F87E-81FB-7B1D3E91E5D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38B3E38-83E2-66B3-90EE-0FDD19891FDF}"/>
              </a:ext>
            </a:extLst>
          </p:cNvPr>
          <p:cNvSpPr>
            <a:spLocks noGrp="1"/>
          </p:cNvSpPr>
          <p:nvPr>
            <p:ph type="dt" sz="half" idx="10"/>
          </p:nvPr>
        </p:nvSpPr>
        <p:spPr/>
        <p:txBody>
          <a:bodyPr/>
          <a:lstStyle/>
          <a:p>
            <a:fld id="{58A26C93-8510-634E-906B-75D35037D3B9}" type="datetimeFigureOut">
              <a:rPr lang="en-US" smtClean="0"/>
              <a:t>1/21/25</a:t>
            </a:fld>
            <a:endParaRPr lang="en-US"/>
          </a:p>
        </p:txBody>
      </p:sp>
      <p:sp>
        <p:nvSpPr>
          <p:cNvPr id="5" name="Footer Placeholder 4">
            <a:extLst>
              <a:ext uri="{FF2B5EF4-FFF2-40B4-BE49-F238E27FC236}">
                <a16:creationId xmlns:a16="http://schemas.microsoft.com/office/drawing/2014/main" id="{16950351-16DA-0750-D924-821450ADB4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95220C-40D3-4F3C-A8A6-B617038F56EA}"/>
              </a:ext>
            </a:extLst>
          </p:cNvPr>
          <p:cNvSpPr>
            <a:spLocks noGrp="1"/>
          </p:cNvSpPr>
          <p:nvPr>
            <p:ph type="sldNum" sz="quarter" idx="12"/>
          </p:nvPr>
        </p:nvSpPr>
        <p:spPr/>
        <p:txBody>
          <a:bodyPr/>
          <a:lstStyle/>
          <a:p>
            <a:fld id="{59848817-72ED-4144-86E7-99079D86799D}" type="slidenum">
              <a:rPr lang="en-US" smtClean="0"/>
              <a:t>‹#›</a:t>
            </a:fld>
            <a:endParaRPr lang="en-US"/>
          </a:p>
        </p:txBody>
      </p:sp>
    </p:spTree>
    <p:extLst>
      <p:ext uri="{BB962C8B-B14F-4D97-AF65-F5344CB8AC3E}">
        <p14:creationId xmlns:p14="http://schemas.microsoft.com/office/powerpoint/2010/main" val="2702984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7A8BA-A46D-B309-D55B-C2108D637F1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B879BE7-A7D4-C634-FB45-6FA74B39F00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83D646F-4749-28D0-59C5-9F5F3DBD941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A0638A1-4864-83D2-C551-141D15E69BE6}"/>
              </a:ext>
            </a:extLst>
          </p:cNvPr>
          <p:cNvSpPr>
            <a:spLocks noGrp="1"/>
          </p:cNvSpPr>
          <p:nvPr>
            <p:ph type="dt" sz="half" idx="10"/>
          </p:nvPr>
        </p:nvSpPr>
        <p:spPr/>
        <p:txBody>
          <a:bodyPr/>
          <a:lstStyle/>
          <a:p>
            <a:fld id="{58A26C93-8510-634E-906B-75D35037D3B9}" type="datetimeFigureOut">
              <a:rPr lang="en-US" smtClean="0"/>
              <a:t>1/21/25</a:t>
            </a:fld>
            <a:endParaRPr lang="en-US"/>
          </a:p>
        </p:txBody>
      </p:sp>
      <p:sp>
        <p:nvSpPr>
          <p:cNvPr id="6" name="Footer Placeholder 5">
            <a:extLst>
              <a:ext uri="{FF2B5EF4-FFF2-40B4-BE49-F238E27FC236}">
                <a16:creationId xmlns:a16="http://schemas.microsoft.com/office/drawing/2014/main" id="{E3433F8D-021C-170D-A3A2-9DC1F1D0A3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3DF455-5429-DFE2-0C0E-A772164D6908}"/>
              </a:ext>
            </a:extLst>
          </p:cNvPr>
          <p:cNvSpPr>
            <a:spLocks noGrp="1"/>
          </p:cNvSpPr>
          <p:nvPr>
            <p:ph type="sldNum" sz="quarter" idx="12"/>
          </p:nvPr>
        </p:nvSpPr>
        <p:spPr/>
        <p:txBody>
          <a:bodyPr/>
          <a:lstStyle/>
          <a:p>
            <a:fld id="{59848817-72ED-4144-86E7-99079D86799D}" type="slidenum">
              <a:rPr lang="en-US" smtClean="0"/>
              <a:t>‹#›</a:t>
            </a:fld>
            <a:endParaRPr lang="en-US"/>
          </a:p>
        </p:txBody>
      </p:sp>
    </p:spTree>
    <p:extLst>
      <p:ext uri="{BB962C8B-B14F-4D97-AF65-F5344CB8AC3E}">
        <p14:creationId xmlns:p14="http://schemas.microsoft.com/office/powerpoint/2010/main" val="2560429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3983E-88FA-26EF-3D40-76720961A87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DCCB068-0C77-868B-15C7-84DBB54332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C1CFC2F-D107-BE9E-AF0C-BEDA9C740EC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83FB31A-E498-F646-09CA-B274F7E6FF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9EF5AB7-FC9B-E55C-2944-99CB11F3FAC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145D197-4D74-B8F8-8EBF-AD8F23DE7A37}"/>
              </a:ext>
            </a:extLst>
          </p:cNvPr>
          <p:cNvSpPr>
            <a:spLocks noGrp="1"/>
          </p:cNvSpPr>
          <p:nvPr>
            <p:ph type="dt" sz="half" idx="10"/>
          </p:nvPr>
        </p:nvSpPr>
        <p:spPr/>
        <p:txBody>
          <a:bodyPr/>
          <a:lstStyle/>
          <a:p>
            <a:fld id="{58A26C93-8510-634E-906B-75D35037D3B9}" type="datetimeFigureOut">
              <a:rPr lang="en-US" smtClean="0"/>
              <a:t>1/21/25</a:t>
            </a:fld>
            <a:endParaRPr lang="en-US"/>
          </a:p>
        </p:txBody>
      </p:sp>
      <p:sp>
        <p:nvSpPr>
          <p:cNvPr id="8" name="Footer Placeholder 7">
            <a:extLst>
              <a:ext uri="{FF2B5EF4-FFF2-40B4-BE49-F238E27FC236}">
                <a16:creationId xmlns:a16="http://schemas.microsoft.com/office/drawing/2014/main" id="{1D5D8CE2-97ED-23DD-FAF4-00CA87E6D3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0EC550-09E8-2FC7-7D8F-C93208A4547F}"/>
              </a:ext>
            </a:extLst>
          </p:cNvPr>
          <p:cNvSpPr>
            <a:spLocks noGrp="1"/>
          </p:cNvSpPr>
          <p:nvPr>
            <p:ph type="sldNum" sz="quarter" idx="12"/>
          </p:nvPr>
        </p:nvSpPr>
        <p:spPr/>
        <p:txBody>
          <a:bodyPr/>
          <a:lstStyle/>
          <a:p>
            <a:fld id="{59848817-72ED-4144-86E7-99079D86799D}" type="slidenum">
              <a:rPr lang="en-US" smtClean="0"/>
              <a:t>‹#›</a:t>
            </a:fld>
            <a:endParaRPr lang="en-US"/>
          </a:p>
        </p:txBody>
      </p:sp>
    </p:spTree>
    <p:extLst>
      <p:ext uri="{BB962C8B-B14F-4D97-AF65-F5344CB8AC3E}">
        <p14:creationId xmlns:p14="http://schemas.microsoft.com/office/powerpoint/2010/main" val="32515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44F01-6BCB-9FC4-C675-D356121DD84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B497921-4E2B-C7C7-2C93-F7B6437A1004}"/>
              </a:ext>
            </a:extLst>
          </p:cNvPr>
          <p:cNvSpPr>
            <a:spLocks noGrp="1"/>
          </p:cNvSpPr>
          <p:nvPr>
            <p:ph type="dt" sz="half" idx="10"/>
          </p:nvPr>
        </p:nvSpPr>
        <p:spPr/>
        <p:txBody>
          <a:bodyPr/>
          <a:lstStyle/>
          <a:p>
            <a:fld id="{58A26C93-8510-634E-906B-75D35037D3B9}" type="datetimeFigureOut">
              <a:rPr lang="en-US" smtClean="0"/>
              <a:t>1/21/25</a:t>
            </a:fld>
            <a:endParaRPr lang="en-US"/>
          </a:p>
        </p:txBody>
      </p:sp>
      <p:sp>
        <p:nvSpPr>
          <p:cNvPr id="4" name="Footer Placeholder 3">
            <a:extLst>
              <a:ext uri="{FF2B5EF4-FFF2-40B4-BE49-F238E27FC236}">
                <a16:creationId xmlns:a16="http://schemas.microsoft.com/office/drawing/2014/main" id="{B3DBF620-2AFE-08AB-BDD6-204881743B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76C9F7-6C62-3DF0-F94A-9EEC9DE8B3DE}"/>
              </a:ext>
            </a:extLst>
          </p:cNvPr>
          <p:cNvSpPr>
            <a:spLocks noGrp="1"/>
          </p:cNvSpPr>
          <p:nvPr>
            <p:ph type="sldNum" sz="quarter" idx="12"/>
          </p:nvPr>
        </p:nvSpPr>
        <p:spPr/>
        <p:txBody>
          <a:bodyPr/>
          <a:lstStyle/>
          <a:p>
            <a:fld id="{59848817-72ED-4144-86E7-99079D86799D}" type="slidenum">
              <a:rPr lang="en-US" smtClean="0"/>
              <a:t>‹#›</a:t>
            </a:fld>
            <a:endParaRPr lang="en-US"/>
          </a:p>
        </p:txBody>
      </p:sp>
    </p:spTree>
    <p:extLst>
      <p:ext uri="{BB962C8B-B14F-4D97-AF65-F5344CB8AC3E}">
        <p14:creationId xmlns:p14="http://schemas.microsoft.com/office/powerpoint/2010/main" val="2977777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B2B312-FB8E-9349-3864-DAC65C2B3AAD}"/>
              </a:ext>
            </a:extLst>
          </p:cNvPr>
          <p:cNvSpPr>
            <a:spLocks noGrp="1"/>
          </p:cNvSpPr>
          <p:nvPr>
            <p:ph type="dt" sz="half" idx="10"/>
          </p:nvPr>
        </p:nvSpPr>
        <p:spPr/>
        <p:txBody>
          <a:bodyPr/>
          <a:lstStyle/>
          <a:p>
            <a:fld id="{58A26C93-8510-634E-906B-75D35037D3B9}" type="datetimeFigureOut">
              <a:rPr lang="en-US" smtClean="0"/>
              <a:t>1/21/25</a:t>
            </a:fld>
            <a:endParaRPr lang="en-US"/>
          </a:p>
        </p:txBody>
      </p:sp>
      <p:sp>
        <p:nvSpPr>
          <p:cNvPr id="3" name="Footer Placeholder 2">
            <a:extLst>
              <a:ext uri="{FF2B5EF4-FFF2-40B4-BE49-F238E27FC236}">
                <a16:creationId xmlns:a16="http://schemas.microsoft.com/office/drawing/2014/main" id="{0041724D-B3A2-33DB-9DCF-FBA7AABEE4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1F78ED-8A3F-646E-3D60-3C3AA49E51D2}"/>
              </a:ext>
            </a:extLst>
          </p:cNvPr>
          <p:cNvSpPr>
            <a:spLocks noGrp="1"/>
          </p:cNvSpPr>
          <p:nvPr>
            <p:ph type="sldNum" sz="quarter" idx="12"/>
          </p:nvPr>
        </p:nvSpPr>
        <p:spPr/>
        <p:txBody>
          <a:bodyPr/>
          <a:lstStyle/>
          <a:p>
            <a:fld id="{59848817-72ED-4144-86E7-99079D86799D}" type="slidenum">
              <a:rPr lang="en-US" smtClean="0"/>
              <a:t>‹#›</a:t>
            </a:fld>
            <a:endParaRPr lang="en-US"/>
          </a:p>
        </p:txBody>
      </p:sp>
    </p:spTree>
    <p:extLst>
      <p:ext uri="{BB962C8B-B14F-4D97-AF65-F5344CB8AC3E}">
        <p14:creationId xmlns:p14="http://schemas.microsoft.com/office/powerpoint/2010/main" val="3813064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71B82-D6B6-D5D1-8421-1A01B3A7B90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81A39C8-A9BB-0280-16EE-497A0C3C1A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D9C601D-0615-98D1-00D6-A0338095CB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0F086FA-6EA8-E4AA-0ECB-52E74168C556}"/>
              </a:ext>
            </a:extLst>
          </p:cNvPr>
          <p:cNvSpPr>
            <a:spLocks noGrp="1"/>
          </p:cNvSpPr>
          <p:nvPr>
            <p:ph type="dt" sz="half" idx="10"/>
          </p:nvPr>
        </p:nvSpPr>
        <p:spPr/>
        <p:txBody>
          <a:bodyPr/>
          <a:lstStyle/>
          <a:p>
            <a:fld id="{58A26C93-8510-634E-906B-75D35037D3B9}" type="datetimeFigureOut">
              <a:rPr lang="en-US" smtClean="0"/>
              <a:t>1/21/25</a:t>
            </a:fld>
            <a:endParaRPr lang="en-US"/>
          </a:p>
        </p:txBody>
      </p:sp>
      <p:sp>
        <p:nvSpPr>
          <p:cNvPr id="6" name="Footer Placeholder 5">
            <a:extLst>
              <a:ext uri="{FF2B5EF4-FFF2-40B4-BE49-F238E27FC236}">
                <a16:creationId xmlns:a16="http://schemas.microsoft.com/office/drawing/2014/main" id="{2F4023C6-DF61-6B8E-F75D-8918537D8E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340E85-E177-98B3-223D-131786DACF04}"/>
              </a:ext>
            </a:extLst>
          </p:cNvPr>
          <p:cNvSpPr>
            <a:spLocks noGrp="1"/>
          </p:cNvSpPr>
          <p:nvPr>
            <p:ph type="sldNum" sz="quarter" idx="12"/>
          </p:nvPr>
        </p:nvSpPr>
        <p:spPr/>
        <p:txBody>
          <a:bodyPr/>
          <a:lstStyle/>
          <a:p>
            <a:fld id="{59848817-72ED-4144-86E7-99079D86799D}" type="slidenum">
              <a:rPr lang="en-US" smtClean="0"/>
              <a:t>‹#›</a:t>
            </a:fld>
            <a:endParaRPr lang="en-US"/>
          </a:p>
        </p:txBody>
      </p:sp>
    </p:spTree>
    <p:extLst>
      <p:ext uri="{BB962C8B-B14F-4D97-AF65-F5344CB8AC3E}">
        <p14:creationId xmlns:p14="http://schemas.microsoft.com/office/powerpoint/2010/main" val="3864411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05D55-0BAF-6D3A-5D77-F490A2F2CFA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23697A8-3CCE-B3E1-4E3A-41FD55E50F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569724-4483-DCF2-F427-EB774298ED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7AC9BE9-9B88-D2A6-B6AE-63DE596DDFB5}"/>
              </a:ext>
            </a:extLst>
          </p:cNvPr>
          <p:cNvSpPr>
            <a:spLocks noGrp="1"/>
          </p:cNvSpPr>
          <p:nvPr>
            <p:ph type="dt" sz="half" idx="10"/>
          </p:nvPr>
        </p:nvSpPr>
        <p:spPr/>
        <p:txBody>
          <a:bodyPr/>
          <a:lstStyle/>
          <a:p>
            <a:fld id="{58A26C93-8510-634E-906B-75D35037D3B9}" type="datetimeFigureOut">
              <a:rPr lang="en-US" smtClean="0"/>
              <a:t>1/21/25</a:t>
            </a:fld>
            <a:endParaRPr lang="en-US"/>
          </a:p>
        </p:txBody>
      </p:sp>
      <p:sp>
        <p:nvSpPr>
          <p:cNvPr id="6" name="Footer Placeholder 5">
            <a:extLst>
              <a:ext uri="{FF2B5EF4-FFF2-40B4-BE49-F238E27FC236}">
                <a16:creationId xmlns:a16="http://schemas.microsoft.com/office/drawing/2014/main" id="{2EBDEE9D-E603-3566-0548-B9D990A919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9887BF-F50A-2366-A223-0DFED68F1C31}"/>
              </a:ext>
            </a:extLst>
          </p:cNvPr>
          <p:cNvSpPr>
            <a:spLocks noGrp="1"/>
          </p:cNvSpPr>
          <p:nvPr>
            <p:ph type="sldNum" sz="quarter" idx="12"/>
          </p:nvPr>
        </p:nvSpPr>
        <p:spPr/>
        <p:txBody>
          <a:bodyPr/>
          <a:lstStyle/>
          <a:p>
            <a:fld id="{59848817-72ED-4144-86E7-99079D86799D}" type="slidenum">
              <a:rPr lang="en-US" smtClean="0"/>
              <a:t>‹#›</a:t>
            </a:fld>
            <a:endParaRPr lang="en-US"/>
          </a:p>
        </p:txBody>
      </p:sp>
    </p:spTree>
    <p:extLst>
      <p:ext uri="{BB962C8B-B14F-4D97-AF65-F5344CB8AC3E}">
        <p14:creationId xmlns:p14="http://schemas.microsoft.com/office/powerpoint/2010/main" val="2428155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869F37-B6A8-1E3C-92C0-A1348E2587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7740D7C-AC9E-0538-EEA5-8D5B10F1D5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7EF91A4-11B5-9C98-87F8-9FA3F4AD10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8A26C93-8510-634E-906B-75D35037D3B9}" type="datetimeFigureOut">
              <a:rPr lang="en-US" smtClean="0"/>
              <a:t>1/21/25</a:t>
            </a:fld>
            <a:endParaRPr lang="en-US"/>
          </a:p>
        </p:txBody>
      </p:sp>
      <p:sp>
        <p:nvSpPr>
          <p:cNvPr id="5" name="Footer Placeholder 4">
            <a:extLst>
              <a:ext uri="{FF2B5EF4-FFF2-40B4-BE49-F238E27FC236}">
                <a16:creationId xmlns:a16="http://schemas.microsoft.com/office/drawing/2014/main" id="{A436B11C-14B8-CB2E-AA31-9C79B14110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BA4A451-C37D-D99F-D9FD-9BF5F2C812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9848817-72ED-4144-86E7-99079D86799D}" type="slidenum">
              <a:rPr lang="en-US" smtClean="0"/>
              <a:t>‹#›</a:t>
            </a:fld>
            <a:endParaRPr lang="en-US"/>
          </a:p>
        </p:txBody>
      </p:sp>
    </p:spTree>
    <p:extLst>
      <p:ext uri="{BB962C8B-B14F-4D97-AF65-F5344CB8AC3E}">
        <p14:creationId xmlns:p14="http://schemas.microsoft.com/office/powerpoint/2010/main" val="739076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8F0751-948D-4C06-BF24-DEA20DF118BB}" type="datetimeFigureOut">
              <a:rPr lang="en-GB" smtClean="0"/>
              <a:t>21/01/2025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25872-04FB-449B-B2F2-B3B752A13BD7}" type="slidenum">
              <a:rPr lang="en-GB" smtClean="0"/>
              <a:t>‹#›</a:t>
            </a:fld>
            <a:endParaRPr lang="en-GB"/>
          </a:p>
        </p:txBody>
      </p:sp>
    </p:spTree>
    <p:extLst>
      <p:ext uri="{BB962C8B-B14F-4D97-AF65-F5344CB8AC3E}">
        <p14:creationId xmlns:p14="http://schemas.microsoft.com/office/powerpoint/2010/main" val="323057767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txStyles>
    <p:titleStyle>
      <a:lvl1pPr algn="l" defTabSz="914400" rtl="0" eaLnBrk="1" latinLnBrk="0" hangingPunct="1">
        <a:lnSpc>
          <a:spcPct val="90000"/>
        </a:lnSpc>
        <a:spcBef>
          <a:spcPct val="0"/>
        </a:spcBef>
        <a:buNone/>
        <a:defRPr sz="4000" kern="1200">
          <a:solidFill>
            <a:srgbClr val="003088"/>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3F3F"/>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3F3F"/>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3F3F"/>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3F3F"/>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3F3F"/>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4.jpeg"/><Relationship Id="rId7"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65.png"/></Relationships>
</file>

<file path=ppt/slides/_rels/slide11.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18" Type="http://schemas.openxmlformats.org/officeDocument/2006/relationships/image" Target="../media/image42.svg"/><Relationship Id="rId3" Type="http://schemas.openxmlformats.org/officeDocument/2006/relationships/image" Target="../media/image27.svg"/><Relationship Id="rId7" Type="http://schemas.openxmlformats.org/officeDocument/2006/relationships/image" Target="../media/image31.sv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image" Target="../media/image26.png"/><Relationship Id="rId16"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5" Type="http://schemas.openxmlformats.org/officeDocument/2006/relationships/image" Target="../media/image39.svg"/><Relationship Id="rId10" Type="http://schemas.openxmlformats.org/officeDocument/2006/relationships/image" Target="../media/image34.png"/><Relationship Id="rId19" Type="http://schemas.openxmlformats.org/officeDocument/2006/relationships/image" Target="../media/image43.pn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svg"/><Relationship Id="rId18" Type="http://schemas.openxmlformats.org/officeDocument/2006/relationships/image" Target="../media/image59.png"/><Relationship Id="rId3" Type="http://schemas.openxmlformats.org/officeDocument/2006/relationships/image" Target="../media/image44.jpeg"/><Relationship Id="rId21" Type="http://schemas.openxmlformats.org/officeDocument/2006/relationships/image" Target="../media/image62.svg"/><Relationship Id="rId7" Type="http://schemas.openxmlformats.org/officeDocument/2006/relationships/image" Target="../media/image48.svg"/><Relationship Id="rId12" Type="http://schemas.openxmlformats.org/officeDocument/2006/relationships/image" Target="../media/image53.png"/><Relationship Id="rId17" Type="http://schemas.openxmlformats.org/officeDocument/2006/relationships/image" Target="../media/image58.svg"/><Relationship Id="rId2" Type="http://schemas.openxmlformats.org/officeDocument/2006/relationships/notesSlide" Target="../notesSlides/notesSlide2.xml"/><Relationship Id="rId16" Type="http://schemas.openxmlformats.org/officeDocument/2006/relationships/image" Target="../media/image57.png"/><Relationship Id="rId20"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svg"/><Relationship Id="rId5" Type="http://schemas.openxmlformats.org/officeDocument/2006/relationships/image" Target="../media/image46.svg"/><Relationship Id="rId15" Type="http://schemas.openxmlformats.org/officeDocument/2006/relationships/image" Target="../media/image56.svg"/><Relationship Id="rId10" Type="http://schemas.openxmlformats.org/officeDocument/2006/relationships/image" Target="../media/image51.png"/><Relationship Id="rId19" Type="http://schemas.openxmlformats.org/officeDocument/2006/relationships/image" Target="../media/image60.svg"/><Relationship Id="rId4" Type="http://schemas.openxmlformats.org/officeDocument/2006/relationships/image" Target="../media/image45.png"/><Relationship Id="rId9" Type="http://schemas.openxmlformats.org/officeDocument/2006/relationships/image" Target="../media/image50.svg"/><Relationship Id="rId14" Type="http://schemas.openxmlformats.org/officeDocument/2006/relationships/image" Target="../media/image55.png"/></Relationships>
</file>

<file path=ppt/slides/_rels/slide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6.svg"/><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50.svg"/><Relationship Id="rId3" Type="http://schemas.openxmlformats.org/officeDocument/2006/relationships/image" Target="../media/image44.jpeg"/><Relationship Id="rId7" Type="http://schemas.openxmlformats.org/officeDocument/2006/relationships/image" Target="../media/image58.svg"/><Relationship Id="rId12"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48.svg"/><Relationship Id="rId5" Type="http://schemas.openxmlformats.org/officeDocument/2006/relationships/image" Target="../media/image64.svg"/><Relationship Id="rId15" Type="http://schemas.openxmlformats.org/officeDocument/2006/relationships/image" Target="../media/image52.svg"/><Relationship Id="rId10" Type="http://schemas.openxmlformats.org/officeDocument/2006/relationships/image" Target="../media/image47.png"/><Relationship Id="rId4" Type="http://schemas.openxmlformats.org/officeDocument/2006/relationships/image" Target="../media/image63.png"/><Relationship Id="rId9" Type="http://schemas.openxmlformats.org/officeDocument/2006/relationships/image" Target="../media/image60.svg"/><Relationship Id="rId1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8E48954-942C-1C4C-818E-BEF11B1D1890}"/>
              </a:ext>
            </a:extLst>
          </p:cNvPr>
          <p:cNvSpPr txBox="1"/>
          <p:nvPr/>
        </p:nvSpPr>
        <p:spPr>
          <a:xfrm>
            <a:off x="808578" y="2083292"/>
            <a:ext cx="9416077" cy="769441"/>
          </a:xfrm>
          <a:prstGeom prst="rect">
            <a:avLst/>
          </a:prstGeom>
          <a:noFill/>
        </p:spPr>
        <p:txBody>
          <a:bodyPr wrap="square" rtlCol="0" anchor="t">
            <a:spAutoFit/>
          </a:bodyPr>
          <a:lstStyle/>
          <a:p>
            <a:pPr lvl="0"/>
            <a:r>
              <a:rPr lang="en-GB" sz="4400" b="1" dirty="0">
                <a:solidFill>
                  <a:srgbClr val="002060"/>
                </a:solidFill>
                <a:latin typeface="Calibri" panose="020F0502020204030204" pitchFamily="34" charset="0"/>
                <a:cs typeface="Calibri" panose="020F0502020204030204" pitchFamily="34" charset="0"/>
              </a:rPr>
              <a:t>Can you bring your whole self to work?</a:t>
            </a:r>
          </a:p>
        </p:txBody>
      </p:sp>
      <p:sp>
        <p:nvSpPr>
          <p:cNvPr id="7" name="Rectangle 6">
            <a:extLst>
              <a:ext uri="{FF2B5EF4-FFF2-40B4-BE49-F238E27FC236}">
                <a16:creationId xmlns:a16="http://schemas.microsoft.com/office/drawing/2014/main" id="{9A16C876-2514-2E47-9712-09D7232D75F4}"/>
              </a:ext>
            </a:extLst>
          </p:cNvPr>
          <p:cNvSpPr/>
          <p:nvPr/>
        </p:nvSpPr>
        <p:spPr>
          <a:xfrm>
            <a:off x="808578" y="3836471"/>
            <a:ext cx="7904353" cy="2123658"/>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a:solidFill>
                  <a:srgbClr val="2E2C51">
                    <a:lumMod val="50000"/>
                  </a:srgbClr>
                </a:solidFill>
                <a:latin typeface="Calibri"/>
                <a:cs typeface="Calibri"/>
              </a:rPr>
              <a:t>Dr Katie Nicoll Baines (she/her)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2E2C51">
                    <a:lumMod val="50000"/>
                  </a:srgbClr>
                </a:solidFill>
                <a:latin typeface="Calibri"/>
                <a:cs typeface="Calibri"/>
              </a:rPr>
              <a:t>Equality, Diversity &amp; Inclusion Manager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2E2C51">
                    <a:lumMod val="50000"/>
                  </a:srgbClr>
                </a:solidFill>
                <a:latin typeface="Calibri"/>
                <a:cs typeface="Calibri"/>
              </a:rPr>
              <a:t>Future Leaders Fellow Development Network</a:t>
            </a:r>
            <a:endParaRPr kumimoji="0" lang="en-GB" sz="2400" b="1" i="0" u="none" strike="noStrike" kern="1200" cap="none" spc="0" normalizeH="0" baseline="0" noProof="0" dirty="0">
              <a:ln>
                <a:noFill/>
              </a:ln>
              <a:solidFill>
                <a:srgbClr val="2E2C51">
                  <a:lumMod val="50000"/>
                </a:srgbClr>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2E2C51">
                  <a:lumMod val="50000"/>
                </a:srgbClr>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2E2C51">
                    <a:lumMod val="50000"/>
                  </a:srgbClr>
                </a:solidFill>
                <a:effectLst/>
                <a:uLnTx/>
                <a:uFillTx/>
                <a:latin typeface="Calibri"/>
                <a:ea typeface="+mn-ea"/>
                <a:cs typeface="Calibri"/>
              </a:rPr>
              <a:t>17</a:t>
            </a:r>
            <a:r>
              <a:rPr kumimoji="0" lang="en-GB" sz="2000" b="1" i="0" u="none" strike="noStrike" kern="1200" cap="none" spc="0" normalizeH="0" baseline="30000" noProof="0" dirty="0">
                <a:ln>
                  <a:noFill/>
                </a:ln>
                <a:solidFill>
                  <a:srgbClr val="2E2C51">
                    <a:lumMod val="50000"/>
                  </a:srgbClr>
                </a:solidFill>
                <a:effectLst/>
                <a:uLnTx/>
                <a:uFillTx/>
                <a:latin typeface="Calibri"/>
                <a:ea typeface="+mn-ea"/>
                <a:cs typeface="Calibri"/>
              </a:rPr>
              <a:t>th</a:t>
            </a:r>
            <a:r>
              <a:rPr kumimoji="0" lang="en-GB" sz="2000" b="1" i="0" u="none" strike="noStrike" kern="1200" cap="none" spc="0" normalizeH="0" baseline="0" noProof="0" dirty="0">
                <a:ln>
                  <a:noFill/>
                </a:ln>
                <a:solidFill>
                  <a:srgbClr val="2E2C51">
                    <a:lumMod val="50000"/>
                  </a:srgbClr>
                </a:solidFill>
                <a:effectLst/>
                <a:uLnTx/>
                <a:uFillTx/>
                <a:latin typeface="Calibri"/>
                <a:ea typeface="+mn-ea"/>
                <a:cs typeface="Calibri"/>
              </a:rPr>
              <a:t> January 2025</a:t>
            </a:r>
          </a:p>
        </p:txBody>
      </p:sp>
    </p:spTree>
    <p:extLst>
      <p:ext uri="{BB962C8B-B14F-4D97-AF65-F5344CB8AC3E}">
        <p14:creationId xmlns:p14="http://schemas.microsoft.com/office/powerpoint/2010/main" val="322438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8CB2F-C586-6B48-897C-06B91A7CB917}"/>
              </a:ext>
            </a:extLst>
          </p:cNvPr>
          <p:cNvSpPr>
            <a:spLocks noGrp="1"/>
          </p:cNvSpPr>
          <p:nvPr>
            <p:ph type="title"/>
          </p:nvPr>
        </p:nvSpPr>
        <p:spPr/>
        <p:txBody>
          <a:bodyPr/>
          <a:lstStyle/>
          <a:p>
            <a:r>
              <a:rPr lang="en-GB" dirty="0">
                <a:latin typeface="Helvetica" pitchFamily="2" charset="0"/>
              </a:rPr>
              <a:t>Understanding the system</a:t>
            </a:r>
            <a:endParaRPr lang="en-GB" dirty="0"/>
          </a:p>
        </p:txBody>
      </p:sp>
      <p:pic>
        <p:nvPicPr>
          <p:cNvPr id="1026" name="Picture 2">
            <a:extLst>
              <a:ext uri="{FF2B5EF4-FFF2-40B4-BE49-F238E27FC236}">
                <a16:creationId xmlns:a16="http://schemas.microsoft.com/office/drawing/2014/main" id="{D015E4F5-4DD9-424F-AA5C-00EAE8F3FA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1756" y="1515095"/>
            <a:ext cx="4784816" cy="50501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FB46D54-04DE-9D4A-9F77-67A0650AC2C2}"/>
              </a:ext>
            </a:extLst>
          </p:cNvPr>
          <p:cNvSpPr txBox="1"/>
          <p:nvPr/>
        </p:nvSpPr>
        <p:spPr>
          <a:xfrm>
            <a:off x="979412" y="2598558"/>
            <a:ext cx="1816331" cy="369332"/>
          </a:xfrm>
          <a:prstGeom prst="rect">
            <a:avLst/>
          </a:prstGeom>
          <a:noFill/>
        </p:spPr>
        <p:txBody>
          <a:bodyPr wrap="none" rtlCol="0">
            <a:spAutoFit/>
          </a:bodyPr>
          <a:lstStyle/>
          <a:p>
            <a:r>
              <a:rPr lang="en-GB" dirty="0"/>
              <a:t>Equality Act 2010</a:t>
            </a:r>
          </a:p>
        </p:txBody>
      </p:sp>
      <p:sp>
        <p:nvSpPr>
          <p:cNvPr id="10" name="TextBox 9">
            <a:extLst>
              <a:ext uri="{FF2B5EF4-FFF2-40B4-BE49-F238E27FC236}">
                <a16:creationId xmlns:a16="http://schemas.microsoft.com/office/drawing/2014/main" id="{0955BDBE-EC75-4A49-8C7B-AB9B62DBFB7B}"/>
              </a:ext>
            </a:extLst>
          </p:cNvPr>
          <p:cNvSpPr txBox="1"/>
          <p:nvPr/>
        </p:nvSpPr>
        <p:spPr>
          <a:xfrm>
            <a:off x="977462" y="1793772"/>
            <a:ext cx="2148345" cy="369332"/>
          </a:xfrm>
          <a:prstGeom prst="rect">
            <a:avLst/>
          </a:prstGeom>
          <a:noFill/>
        </p:spPr>
        <p:txBody>
          <a:bodyPr wrap="none" rtlCol="0">
            <a:spAutoFit/>
          </a:bodyPr>
          <a:lstStyle/>
          <a:p>
            <a:r>
              <a:rPr lang="en-GB" dirty="0"/>
              <a:t>Section 28/Clause 2a</a:t>
            </a:r>
          </a:p>
        </p:txBody>
      </p:sp>
      <p:sp>
        <p:nvSpPr>
          <p:cNvPr id="11" name="TextBox 10">
            <a:extLst>
              <a:ext uri="{FF2B5EF4-FFF2-40B4-BE49-F238E27FC236}">
                <a16:creationId xmlns:a16="http://schemas.microsoft.com/office/drawing/2014/main" id="{A81DF55B-8015-4C48-9308-7BA7EFF7D03F}"/>
              </a:ext>
            </a:extLst>
          </p:cNvPr>
          <p:cNvSpPr txBox="1"/>
          <p:nvPr/>
        </p:nvSpPr>
        <p:spPr>
          <a:xfrm>
            <a:off x="977462" y="3429000"/>
            <a:ext cx="2410083" cy="369332"/>
          </a:xfrm>
          <a:prstGeom prst="rect">
            <a:avLst/>
          </a:prstGeom>
          <a:noFill/>
        </p:spPr>
        <p:txBody>
          <a:bodyPr wrap="none" rtlCol="0">
            <a:spAutoFit/>
          </a:bodyPr>
          <a:lstStyle/>
          <a:p>
            <a:r>
              <a:rPr lang="en-GB" dirty="0"/>
              <a:t>Gender Recognition Act</a:t>
            </a:r>
          </a:p>
        </p:txBody>
      </p:sp>
      <p:cxnSp>
        <p:nvCxnSpPr>
          <p:cNvPr id="13" name="Elbow Connector 12">
            <a:extLst>
              <a:ext uri="{FF2B5EF4-FFF2-40B4-BE49-F238E27FC236}">
                <a16:creationId xmlns:a16="http://schemas.microsoft.com/office/drawing/2014/main" id="{1A322C83-88FB-6049-A3B9-6A90543738DC}"/>
              </a:ext>
            </a:extLst>
          </p:cNvPr>
          <p:cNvCxnSpPr>
            <a:cxnSpLocks/>
          </p:cNvCxnSpPr>
          <p:nvPr/>
        </p:nvCxnSpPr>
        <p:spPr>
          <a:xfrm>
            <a:off x="4310423" y="2757248"/>
            <a:ext cx="2661333" cy="1857177"/>
          </a:xfrm>
          <a:prstGeom prst="bentConnector3">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ight Brace 14">
            <a:extLst>
              <a:ext uri="{FF2B5EF4-FFF2-40B4-BE49-F238E27FC236}">
                <a16:creationId xmlns:a16="http://schemas.microsoft.com/office/drawing/2014/main" id="{DDB9E03B-EC14-C247-B71E-BE401AA47D8D}"/>
              </a:ext>
            </a:extLst>
          </p:cNvPr>
          <p:cNvSpPr/>
          <p:nvPr/>
        </p:nvSpPr>
        <p:spPr>
          <a:xfrm>
            <a:off x="3588853" y="1939634"/>
            <a:ext cx="520262" cy="1635228"/>
          </a:xfrm>
          <a:prstGeom prst="righ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Left Arrow 17">
            <a:extLst>
              <a:ext uri="{FF2B5EF4-FFF2-40B4-BE49-F238E27FC236}">
                <a16:creationId xmlns:a16="http://schemas.microsoft.com/office/drawing/2014/main" id="{979F1EFC-9F2E-A742-8F0F-CAC93CFBFE92}"/>
              </a:ext>
            </a:extLst>
          </p:cNvPr>
          <p:cNvSpPr/>
          <p:nvPr/>
        </p:nvSpPr>
        <p:spPr>
          <a:xfrm>
            <a:off x="5641089" y="5899126"/>
            <a:ext cx="1513668" cy="232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C8845897-687C-6842-B6DF-495BF03CAA5F}"/>
              </a:ext>
            </a:extLst>
          </p:cNvPr>
          <p:cNvPicPr>
            <a:picLocks noChangeAspect="1"/>
          </p:cNvPicPr>
          <p:nvPr/>
        </p:nvPicPr>
        <p:blipFill>
          <a:blip r:embed="rId4"/>
          <a:stretch>
            <a:fillRect/>
          </a:stretch>
        </p:blipFill>
        <p:spPr>
          <a:xfrm>
            <a:off x="545" y="4998806"/>
            <a:ext cx="5219700" cy="952500"/>
          </a:xfrm>
          <a:prstGeom prst="rect">
            <a:avLst/>
          </a:prstGeom>
        </p:spPr>
      </p:pic>
      <p:pic>
        <p:nvPicPr>
          <p:cNvPr id="12" name="Graphic 11" descr="Tax with solid fill">
            <a:extLst>
              <a:ext uri="{FF2B5EF4-FFF2-40B4-BE49-F238E27FC236}">
                <a16:creationId xmlns:a16="http://schemas.microsoft.com/office/drawing/2014/main" id="{7B211C1C-9047-0130-18E2-48A8E0A996F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43984" y="1382944"/>
            <a:ext cx="914400" cy="914400"/>
          </a:xfrm>
          <a:prstGeom prst="rect">
            <a:avLst/>
          </a:prstGeom>
        </p:spPr>
      </p:pic>
      <p:pic>
        <p:nvPicPr>
          <p:cNvPr id="14" name="Graphic 13" descr="Court outline">
            <a:extLst>
              <a:ext uri="{FF2B5EF4-FFF2-40B4-BE49-F238E27FC236}">
                <a16:creationId xmlns:a16="http://schemas.microsoft.com/office/drawing/2014/main" id="{14CF4987-3965-B659-1936-E2BF70048E0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05675" y="1382944"/>
            <a:ext cx="914400" cy="914400"/>
          </a:xfrm>
          <a:prstGeom prst="rect">
            <a:avLst/>
          </a:prstGeom>
        </p:spPr>
      </p:pic>
      <p:sp>
        <p:nvSpPr>
          <p:cNvPr id="16" name="TextBox 15">
            <a:extLst>
              <a:ext uri="{FF2B5EF4-FFF2-40B4-BE49-F238E27FC236}">
                <a16:creationId xmlns:a16="http://schemas.microsoft.com/office/drawing/2014/main" id="{FCFEFB8A-CB91-5985-E918-4980249987DA}"/>
              </a:ext>
            </a:extLst>
          </p:cNvPr>
          <p:cNvSpPr txBox="1"/>
          <p:nvPr/>
        </p:nvSpPr>
        <p:spPr>
          <a:xfrm>
            <a:off x="4094104" y="2303787"/>
            <a:ext cx="1454244" cy="369332"/>
          </a:xfrm>
          <a:prstGeom prst="rect">
            <a:avLst/>
          </a:prstGeom>
          <a:noFill/>
        </p:spPr>
        <p:txBody>
          <a:bodyPr wrap="none" rtlCol="0">
            <a:spAutoFit/>
          </a:bodyPr>
          <a:lstStyle/>
          <a:p>
            <a:r>
              <a:rPr lang="en-GB" dirty="0">
                <a:latin typeface="Helvetica" pitchFamily="2" charset="0"/>
              </a:rPr>
              <a:t>Government</a:t>
            </a:r>
          </a:p>
        </p:txBody>
      </p:sp>
      <p:sp>
        <p:nvSpPr>
          <p:cNvPr id="20" name="TextBox 19">
            <a:extLst>
              <a:ext uri="{FF2B5EF4-FFF2-40B4-BE49-F238E27FC236}">
                <a16:creationId xmlns:a16="http://schemas.microsoft.com/office/drawing/2014/main" id="{E730B867-4DC3-A5AA-E839-4BC3B12E6F1C}"/>
              </a:ext>
            </a:extLst>
          </p:cNvPr>
          <p:cNvSpPr txBox="1"/>
          <p:nvPr/>
        </p:nvSpPr>
        <p:spPr>
          <a:xfrm>
            <a:off x="101228" y="6091342"/>
            <a:ext cx="6011133" cy="369332"/>
          </a:xfrm>
          <a:prstGeom prst="rect">
            <a:avLst/>
          </a:prstGeom>
          <a:noFill/>
        </p:spPr>
        <p:txBody>
          <a:bodyPr wrap="none" rtlCol="0">
            <a:spAutoFit/>
          </a:bodyPr>
          <a:lstStyle/>
          <a:p>
            <a:r>
              <a:rPr lang="en-GB" dirty="0"/>
              <a:t>How many openly LGBT+ leaders in your field do you know?</a:t>
            </a:r>
          </a:p>
        </p:txBody>
      </p:sp>
      <p:sp>
        <p:nvSpPr>
          <p:cNvPr id="4" name="TextBox 3">
            <a:extLst>
              <a:ext uri="{FF2B5EF4-FFF2-40B4-BE49-F238E27FC236}">
                <a16:creationId xmlns:a16="http://schemas.microsoft.com/office/drawing/2014/main" id="{DCFF1583-27FD-0191-E12F-4AA7A459EEE6}"/>
              </a:ext>
            </a:extLst>
          </p:cNvPr>
          <p:cNvSpPr txBox="1"/>
          <p:nvPr/>
        </p:nvSpPr>
        <p:spPr>
          <a:xfrm>
            <a:off x="71245" y="6513648"/>
            <a:ext cx="3889013" cy="369332"/>
          </a:xfrm>
          <a:prstGeom prst="rect">
            <a:avLst/>
          </a:prstGeom>
          <a:noFill/>
        </p:spPr>
        <p:txBody>
          <a:bodyPr wrap="none" rtlCol="0">
            <a:spAutoFit/>
          </a:bodyPr>
          <a:lstStyle/>
          <a:p>
            <a:r>
              <a:rPr lang="en-GB" dirty="0"/>
              <a:t>What does a leader in STEM look like?</a:t>
            </a:r>
          </a:p>
        </p:txBody>
      </p:sp>
    </p:spTree>
    <p:extLst>
      <p:ext uri="{BB962C8B-B14F-4D97-AF65-F5344CB8AC3E}">
        <p14:creationId xmlns:p14="http://schemas.microsoft.com/office/powerpoint/2010/main" val="316912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85B4B-07BD-97C3-ED63-FEEE71130048}"/>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Roboto" panose="02000000000000000000" pitchFamily="2" charset="0"/>
                <a:ea typeface="Roboto" panose="02000000000000000000" pitchFamily="2" charset="0"/>
                <a:cs typeface="Roboto" panose="02000000000000000000" pitchFamily="2" charset="0"/>
              </a:rPr>
              <a:t>Understanding your values</a:t>
            </a:r>
          </a:p>
        </p:txBody>
      </p:sp>
      <p:pic>
        <p:nvPicPr>
          <p:cNvPr id="4" name="Graphic 3" descr="Scientific Thought outline">
            <a:extLst>
              <a:ext uri="{FF2B5EF4-FFF2-40B4-BE49-F238E27FC236}">
                <a16:creationId xmlns:a16="http://schemas.microsoft.com/office/drawing/2014/main" id="{33A49DCE-70B2-5C56-514A-4123D2A9DF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5286" y="1027906"/>
            <a:ext cx="5470071" cy="5470071"/>
          </a:xfrm>
          <a:prstGeom prst="rect">
            <a:avLst/>
          </a:prstGeom>
        </p:spPr>
      </p:pic>
      <p:sp>
        <p:nvSpPr>
          <p:cNvPr id="5" name="TextBox 4">
            <a:extLst>
              <a:ext uri="{FF2B5EF4-FFF2-40B4-BE49-F238E27FC236}">
                <a16:creationId xmlns:a16="http://schemas.microsoft.com/office/drawing/2014/main" id="{143E2C88-0A01-1822-534B-5071FFED66EC}"/>
              </a:ext>
            </a:extLst>
          </p:cNvPr>
          <p:cNvSpPr txBox="1"/>
          <p:nvPr/>
        </p:nvSpPr>
        <p:spPr>
          <a:xfrm>
            <a:off x="5649686" y="1690688"/>
            <a:ext cx="6351814" cy="209288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3000" dirty="0">
                <a:latin typeface="Roboto" panose="02000000000000000000" pitchFamily="2" charset="0"/>
                <a:ea typeface="Roboto" panose="02000000000000000000" pitchFamily="2" charset="0"/>
                <a:cs typeface="Roboto" panose="02000000000000000000" pitchFamily="2" charset="0"/>
              </a:rPr>
              <a:t>Review the list of workplace values and select those that are important to you</a:t>
            </a:r>
          </a:p>
        </p:txBody>
      </p:sp>
    </p:spTree>
    <p:extLst>
      <p:ext uri="{BB962C8B-B14F-4D97-AF65-F5344CB8AC3E}">
        <p14:creationId xmlns:p14="http://schemas.microsoft.com/office/powerpoint/2010/main" val="355886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DD27F1-42D2-024F-37B6-2039D5B33753}"/>
              </a:ext>
            </a:extLst>
          </p:cNvPr>
          <p:cNvSpPr txBox="1"/>
          <p:nvPr/>
        </p:nvSpPr>
        <p:spPr>
          <a:xfrm>
            <a:off x="0" y="1"/>
            <a:ext cx="12192000" cy="6745574"/>
          </a:xfrm>
          <a:prstGeom prst="rect">
            <a:avLst/>
          </a:prstGeom>
          <a:noFill/>
        </p:spPr>
        <p:txBody>
          <a:bodyPr wrap="square" numCol="2" rtlCol="0">
            <a:spAutoFit/>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b="1" kern="0" dirty="0">
                <a:solidFill>
                  <a:srgbClr val="000000"/>
                </a:solidFill>
                <a:effectLst/>
                <a:latin typeface="Helvetica" pitchFamily="2" charset="0"/>
                <a:ea typeface="Aptos" panose="020B0004020202020204" pitchFamily="34" charset="0"/>
                <a:cs typeface="Helvetica" pitchFamily="2" charset="0"/>
              </a:rPr>
              <a:t>Work Values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i="1" kern="0" dirty="0">
                <a:solidFill>
                  <a:srgbClr val="000000"/>
                </a:solidFill>
                <a:effectLst/>
                <a:latin typeface="Helvetica" pitchFamily="2" charset="0"/>
                <a:ea typeface="Aptos" panose="020B0004020202020204" pitchFamily="34" charset="0"/>
                <a:cs typeface="Helvetica" pitchFamily="2" charset="0"/>
              </a:rPr>
              <a:t>Derived from Brian Hopson and Mike Scally, Build Your Own Rainbow: A Workbook for Career and Life Management (2009).</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kern="0" dirty="0">
                <a:solidFill>
                  <a:srgbClr val="000000"/>
                </a:solidFill>
                <a:effectLst/>
                <a:latin typeface="Helvetica" pitchFamily="2" charset="0"/>
                <a:ea typeface="Aptos" panose="020B0004020202020204" pitchFamily="34" charset="0"/>
                <a:cs typeface="Helvetica" pitchFamily="2" charset="0"/>
              </a:rPr>
              <a: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Symbol" pitchFamily="2"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kern="0" dirty="0">
                <a:solidFill>
                  <a:srgbClr val="000000"/>
                </a:solidFill>
                <a:effectLst/>
                <a:latin typeface="Helvetica" pitchFamily="2" charset="0"/>
                <a:ea typeface="Aptos" panose="020B0004020202020204" pitchFamily="34" charset="0"/>
                <a:cs typeface="Helvetica" pitchFamily="2" charset="0"/>
              </a:rPr>
              <a:t>Place of work: It is important that you work in the right part of the country for you.</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Symbol" pitchFamily="2"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kern="0" dirty="0">
                <a:solidFill>
                  <a:srgbClr val="000000"/>
                </a:solidFill>
                <a:effectLst/>
                <a:latin typeface="Helvetica" pitchFamily="2" charset="0"/>
                <a:ea typeface="Aptos" panose="020B0004020202020204" pitchFamily="34" charset="0"/>
                <a:cs typeface="Helvetica" pitchFamily="2" charset="0"/>
              </a:rPr>
              <a:t>Peace: You prefer to have few pressures or uncomfortable demands.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Symbol" pitchFamily="2"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kern="0" dirty="0">
                <a:solidFill>
                  <a:srgbClr val="000000"/>
                </a:solidFill>
                <a:effectLst/>
                <a:latin typeface="Helvetica" pitchFamily="2" charset="0"/>
                <a:ea typeface="Aptos" panose="020B0004020202020204" pitchFamily="34" charset="0"/>
                <a:cs typeface="Helvetica" pitchFamily="2" charset="0"/>
              </a:rPr>
              <a:t>Variety: You enjoy having lots of different things to do.</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Symbol" pitchFamily="2"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kern="0" dirty="0">
                <a:solidFill>
                  <a:srgbClr val="000000"/>
                </a:solidFill>
                <a:effectLst/>
                <a:latin typeface="Helvetica" pitchFamily="2" charset="0"/>
                <a:ea typeface="Aptos" panose="020B0004020202020204" pitchFamily="34" charset="0"/>
                <a:cs typeface="Helvetica" pitchFamily="2" charset="0"/>
              </a:rPr>
              <a:t>Competition: You enjoy competing against other people or groups.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Symbol" pitchFamily="2"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kern="0" dirty="0">
                <a:solidFill>
                  <a:srgbClr val="000000"/>
                </a:solidFill>
                <a:effectLst/>
                <a:latin typeface="Helvetica" pitchFamily="2" charset="0"/>
                <a:ea typeface="Aptos" panose="020B0004020202020204" pitchFamily="34" charset="0"/>
                <a:cs typeface="Helvetica" pitchFamily="2" charset="0"/>
              </a:rPr>
              <a:t>Independence: You like being able to work in the way you want, without others telling you what to do.</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Symbol" pitchFamily="2"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kern="0" dirty="0">
                <a:solidFill>
                  <a:srgbClr val="000000"/>
                </a:solidFill>
                <a:effectLst/>
                <a:latin typeface="Helvetica" pitchFamily="2" charset="0"/>
                <a:ea typeface="Aptos" panose="020B0004020202020204" pitchFamily="34" charset="0"/>
                <a:cs typeface="Helvetica" pitchFamily="2" charset="0"/>
              </a:rPr>
              <a:t>Time freedom: You prefer to be able to choose your own times for doing things, not having rigid working hours.</a:t>
            </a:r>
            <a:r>
              <a:rPr lang="en-GB" sz="1200" kern="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Symbol" pitchFamily="2"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kern="0" dirty="0">
                <a:solidFill>
                  <a:srgbClr val="000000"/>
                </a:solidFill>
                <a:effectLst/>
                <a:latin typeface="Helvetica" pitchFamily="2" charset="0"/>
                <a:ea typeface="Aptos" panose="020B0004020202020204" pitchFamily="34" charset="0"/>
                <a:cs typeface="Helvetica" pitchFamily="2" charset="0"/>
              </a:rPr>
              <a:t>Friendship: You would or do like close friendships with people at work.</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Symbol" pitchFamily="2"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kern="0" dirty="0">
                <a:solidFill>
                  <a:srgbClr val="000000"/>
                </a:solidFill>
                <a:effectLst/>
                <a:latin typeface="Helvetica" pitchFamily="2" charset="0"/>
                <a:ea typeface="Aptos" panose="020B0004020202020204" pitchFamily="34" charset="0"/>
                <a:cs typeface="Helvetica" pitchFamily="2" charset="0"/>
              </a:rPr>
              <a:t>Fast pace: You enjoy working rapidly at a high pace.</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Symbol" pitchFamily="2"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kern="0" dirty="0">
                <a:solidFill>
                  <a:srgbClr val="000000"/>
                </a:solidFill>
                <a:effectLst/>
                <a:latin typeface="Helvetica" pitchFamily="2" charset="0"/>
                <a:ea typeface="Aptos" panose="020B0004020202020204" pitchFamily="34" charset="0"/>
                <a:cs typeface="Helvetica" pitchFamily="2" charset="0"/>
              </a:rPr>
              <a:t>Status: You enjoy being in a position which leads others to respect you.</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Symbol" pitchFamily="2"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kern="0" dirty="0">
                <a:solidFill>
                  <a:srgbClr val="000000"/>
                </a:solidFill>
                <a:effectLst/>
                <a:latin typeface="Helvetica" pitchFamily="2" charset="0"/>
                <a:ea typeface="Aptos" panose="020B0004020202020204" pitchFamily="34" charset="0"/>
                <a:cs typeface="Helvetica" pitchFamily="2" charset="0"/>
              </a:rPr>
              <a:t>Making decisions: It is important to you to have to make decisions about how things should be done, who should do them, and when they should be done.</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Symbol" pitchFamily="2"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kern="0" dirty="0">
                <a:solidFill>
                  <a:srgbClr val="000000"/>
                </a:solidFill>
                <a:effectLst/>
                <a:latin typeface="Helvetica" pitchFamily="2" charset="0"/>
                <a:ea typeface="Aptos" panose="020B0004020202020204" pitchFamily="34" charset="0"/>
                <a:cs typeface="Helvetica" pitchFamily="2" charset="0"/>
              </a:rPr>
              <a:t>Creativity: Thinking up new ideas and ways of doing things is important to you.</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Symbol" pitchFamily="2"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kern="0" dirty="0">
                <a:solidFill>
                  <a:srgbClr val="000000"/>
                </a:solidFill>
                <a:effectLst/>
                <a:latin typeface="Helvetica" pitchFamily="2" charset="0"/>
                <a:ea typeface="Aptos" panose="020B0004020202020204" pitchFamily="34" charset="0"/>
                <a:cs typeface="Helvetica" pitchFamily="2" charset="0"/>
              </a:rPr>
              <a:t>Risk: You like to take risks.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Symbol" pitchFamily="2"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kern="0" dirty="0">
                <a:solidFill>
                  <a:srgbClr val="000000"/>
                </a:solidFill>
                <a:effectLst/>
                <a:latin typeface="Helvetica" pitchFamily="2" charset="0"/>
                <a:ea typeface="Aptos" panose="020B0004020202020204" pitchFamily="34" charset="0"/>
                <a:cs typeface="Helvetica" pitchFamily="2" charset="0"/>
              </a:rPr>
              <a:t>Excitement: It is important to you to have a lot of excitement in your work.</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Symbol" pitchFamily="2"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kern="0" dirty="0">
                <a:solidFill>
                  <a:srgbClr val="000000"/>
                </a:solidFill>
                <a:effectLst/>
                <a:latin typeface="Helvetica" pitchFamily="2" charset="0"/>
                <a:ea typeface="Aptos" panose="020B0004020202020204" pitchFamily="34" charset="0"/>
                <a:cs typeface="Helvetica" pitchFamily="2" charset="0"/>
              </a:rPr>
              <a:t>Money: Earning a large amount of money is important to you.</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Symbol" pitchFamily="2"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kern="0" dirty="0">
                <a:solidFill>
                  <a:srgbClr val="000000"/>
                </a:solidFill>
                <a:effectLst/>
                <a:latin typeface="Helvetica" pitchFamily="2" charset="0"/>
                <a:ea typeface="Aptos" panose="020B0004020202020204" pitchFamily="34" charset="0"/>
                <a:cs typeface="Helvetica" pitchFamily="2" charset="0"/>
              </a:rPr>
              <a:t>Helping others: It is important to you to help other people either individually or in groups, as part of your work.</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Symbol" pitchFamily="2"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kern="0" dirty="0">
                <a:solidFill>
                  <a:srgbClr val="000000"/>
                </a:solidFill>
                <a:effectLst/>
                <a:latin typeface="Helvetica" pitchFamily="2" charset="0"/>
                <a:ea typeface="Aptos" panose="020B0004020202020204" pitchFamily="34" charset="0"/>
                <a:cs typeface="Helvetica" pitchFamily="2" charset="0"/>
              </a:rPr>
              <a:t>Challenge: You enjoy being ‘stretched’ and given new problems to work on.</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Symbol" pitchFamily="2"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kern="0" dirty="0">
                <a:solidFill>
                  <a:srgbClr val="000000"/>
                </a:solidFill>
                <a:effectLst/>
                <a:latin typeface="Helvetica" pitchFamily="2" charset="0"/>
                <a:ea typeface="Aptos" panose="020B0004020202020204" pitchFamily="34" charset="0"/>
                <a:cs typeface="Helvetica" pitchFamily="2" charset="0"/>
              </a:rPr>
              <a:t>Routine: You like a work routine which is fairly predictable.</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Symbol" pitchFamily="2"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kern="0" dirty="0">
                <a:solidFill>
                  <a:srgbClr val="000000"/>
                </a:solidFill>
                <a:effectLst/>
                <a:latin typeface="Helvetica" pitchFamily="2" charset="0"/>
                <a:ea typeface="Aptos" panose="020B0004020202020204" pitchFamily="34" charset="0"/>
                <a:cs typeface="Helvetica" pitchFamily="2" charset="0"/>
              </a:rPr>
              <a:t>Pressure: You like working to deadlines.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Symbol" pitchFamily="2"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kern="0" dirty="0">
                <a:solidFill>
                  <a:srgbClr val="000000"/>
                </a:solidFill>
                <a:effectLst/>
                <a:latin typeface="Helvetica" pitchFamily="2" charset="0"/>
                <a:ea typeface="Aptos" panose="020B0004020202020204" pitchFamily="34" charset="0"/>
                <a:cs typeface="Helvetica" pitchFamily="2" charset="0"/>
              </a:rPr>
              <a:t>Community: You like to live in a place where you can get involved in the community.</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Symbol" pitchFamily="2"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kern="0" dirty="0">
                <a:solidFill>
                  <a:srgbClr val="000000"/>
                </a:solidFill>
                <a:effectLst/>
                <a:latin typeface="Helvetica" pitchFamily="2" charset="0"/>
                <a:ea typeface="Aptos" panose="020B0004020202020204" pitchFamily="34" charset="0"/>
                <a:cs typeface="Helvetica" pitchFamily="2" charset="0"/>
              </a:rPr>
              <a:t>Work with others: You like to work in a team alongside others.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Symbol" pitchFamily="2"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kern="0" dirty="0">
                <a:solidFill>
                  <a:srgbClr val="000000"/>
                </a:solidFill>
                <a:effectLst/>
                <a:latin typeface="Helvetica" pitchFamily="2" charset="0"/>
                <a:ea typeface="Aptos" panose="020B0004020202020204" pitchFamily="34" charset="0"/>
                <a:cs typeface="Helvetica" pitchFamily="2" charset="0"/>
              </a:rPr>
              <a:t>Physical challenge: You enjoy doing something that is physically demanding.</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Symbol" pitchFamily="2"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kern="0" dirty="0">
                <a:solidFill>
                  <a:srgbClr val="000000"/>
                </a:solidFill>
                <a:effectLst/>
                <a:latin typeface="Helvetica" pitchFamily="2" charset="0"/>
                <a:ea typeface="Aptos" panose="020B0004020202020204" pitchFamily="34" charset="0"/>
                <a:cs typeface="Helvetica" pitchFamily="2" charset="0"/>
              </a:rPr>
              <a:t>Work alone: You like to work on your own.</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Symbol" pitchFamily="2"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kern="0" dirty="0">
                <a:solidFill>
                  <a:srgbClr val="000000"/>
                </a:solidFill>
                <a:effectLst/>
                <a:latin typeface="Helvetica" pitchFamily="2" charset="0"/>
                <a:ea typeface="Aptos" panose="020B0004020202020204" pitchFamily="34" charset="0"/>
                <a:cs typeface="Helvetica" pitchFamily="2" charset="0"/>
              </a:rPr>
              <a:t>Artistic: You enjoy work involving drawing, designing, making music, making models, etc.</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Symbol" pitchFamily="2"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kern="0" dirty="0">
                <a:solidFill>
                  <a:srgbClr val="000000"/>
                </a:solidFill>
                <a:effectLst/>
                <a:latin typeface="Helvetica" pitchFamily="2" charset="0"/>
                <a:ea typeface="Aptos" panose="020B0004020202020204" pitchFamily="34" charset="0"/>
                <a:cs typeface="Helvetica" pitchFamily="2" charset="0"/>
              </a:rPr>
              <a:t>Communication: You enjoy being able to express ideas well in writing or in speech.</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Symbol" pitchFamily="2"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kern="0" dirty="0">
                <a:solidFill>
                  <a:srgbClr val="000000"/>
                </a:solidFill>
                <a:effectLst/>
                <a:latin typeface="Helvetica" pitchFamily="2" charset="0"/>
                <a:ea typeface="Aptos" panose="020B0004020202020204" pitchFamily="34" charset="0"/>
                <a:cs typeface="Helvetica" pitchFamily="2" charset="0"/>
              </a:rPr>
              <a:t>Recognition: You do like people to appreciate you for the work you do.</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Symbol" pitchFamily="2"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kern="0" dirty="0">
                <a:solidFill>
                  <a:srgbClr val="000000"/>
                </a:solidFill>
                <a:effectLst/>
                <a:latin typeface="Helvetica" pitchFamily="2" charset="0"/>
                <a:ea typeface="Aptos" panose="020B0004020202020204" pitchFamily="34" charset="0"/>
                <a:cs typeface="Helvetica" pitchFamily="2" charset="0"/>
              </a:rPr>
              <a:t>Security: It is important to know your work will always be there for you.</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Symbol" pitchFamily="2"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kern="0" dirty="0">
                <a:solidFill>
                  <a:srgbClr val="000000"/>
                </a:solidFill>
                <a:effectLst/>
                <a:latin typeface="Helvetica" pitchFamily="2" charset="0"/>
                <a:ea typeface="Aptos" panose="020B0004020202020204" pitchFamily="34" charset="0"/>
                <a:cs typeface="Helvetica" pitchFamily="2" charset="0"/>
              </a:rPr>
              <a:t>Contact with people: You enjoy having a lot of contact with people.</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Symbol" pitchFamily="2"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kern="0" dirty="0">
                <a:solidFill>
                  <a:srgbClr val="000000"/>
                </a:solidFill>
                <a:effectLst/>
                <a:latin typeface="Helvetica" pitchFamily="2" charset="0"/>
                <a:ea typeface="Aptos" panose="020B0004020202020204" pitchFamily="34" charset="0"/>
                <a:cs typeface="Helvetica" pitchFamily="2" charset="0"/>
              </a:rPr>
              <a:t>Precise work: You like working at things which involve great care and concentration.</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Symbol" pitchFamily="2"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kern="0" dirty="0">
                <a:solidFill>
                  <a:srgbClr val="000000"/>
                </a:solidFill>
                <a:effectLst/>
                <a:latin typeface="Helvetica" pitchFamily="2" charset="0"/>
                <a:ea typeface="Aptos" panose="020B0004020202020204" pitchFamily="34" charset="0"/>
                <a:cs typeface="Helvetica" pitchFamily="2" charset="0"/>
              </a:rPr>
              <a:t>Help society: You like to think that your work is producing something worthwhile for your society.</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Symbol" pitchFamily="2"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kern="0" dirty="0">
                <a:solidFill>
                  <a:srgbClr val="000000"/>
                </a:solidFill>
                <a:effectLst/>
                <a:latin typeface="Helvetica" pitchFamily="2" charset="0"/>
                <a:ea typeface="Aptos" panose="020B0004020202020204" pitchFamily="34" charset="0"/>
                <a:cs typeface="Helvetica" pitchFamily="2" charset="0"/>
              </a:rPr>
              <a:t>Supervision: You enjoy being responsible for work done by others.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Symbol" pitchFamily="2"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kern="0" dirty="0">
                <a:solidFill>
                  <a:srgbClr val="000000"/>
                </a:solidFill>
                <a:effectLst/>
                <a:latin typeface="Helvetica" pitchFamily="2" charset="0"/>
                <a:ea typeface="Aptos" panose="020B0004020202020204" pitchFamily="34" charset="0"/>
                <a:cs typeface="Helvetica" pitchFamily="2" charset="0"/>
              </a:rPr>
              <a:t>Persuading people: You enjoy persuading people to do something or change their minds about something.</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Symbol" pitchFamily="2"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kern="0" dirty="0">
                <a:solidFill>
                  <a:srgbClr val="000000"/>
                </a:solidFill>
                <a:effectLst/>
                <a:latin typeface="Helvetica" pitchFamily="2" charset="0"/>
                <a:ea typeface="Aptos" panose="020B0004020202020204" pitchFamily="34" charset="0"/>
                <a:cs typeface="Helvetica" pitchFamily="2" charset="0"/>
              </a:rPr>
              <a:t>Learning: It is important for you to learn new things.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Symbol" pitchFamily="2"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kern="0" dirty="0">
                <a:solidFill>
                  <a:srgbClr val="000000"/>
                </a:solidFill>
                <a:effectLst/>
                <a:latin typeface="Helvetica" pitchFamily="2" charset="0"/>
                <a:ea typeface="Aptos" panose="020B0004020202020204" pitchFamily="34" charset="0"/>
                <a:cs typeface="Helvetica" pitchFamily="2" charset="0"/>
              </a:rPr>
              <a:t>Being expert: You like being known as someone with special knowledge or skills.\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Symbol" pitchFamily="2"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kern="0" dirty="0">
                <a:solidFill>
                  <a:srgbClr val="000000"/>
                </a:solidFill>
                <a:effectLst/>
                <a:latin typeface="Helvetica" pitchFamily="2" charset="0"/>
                <a:ea typeface="Aptos" panose="020B0004020202020204" pitchFamily="34" charset="0"/>
                <a:cs typeface="Helvetica" pitchFamily="2" charset="0"/>
              </a:rPr>
              <a:t>A well-known organisation: You like being part of a well-known organisation.</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Symbol" pitchFamily="2"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kern="0" dirty="0">
                <a:solidFill>
                  <a:srgbClr val="000000"/>
                </a:solidFill>
                <a:effectLst/>
                <a:latin typeface="Helvetica" pitchFamily="2" charset="0"/>
                <a:ea typeface="Aptos" panose="020B0004020202020204" pitchFamily="34" charset="0"/>
                <a:cs typeface="Helvetica" pitchFamily="2" charset="0"/>
              </a:rPr>
              <a:t>Promotion: You like to work where there is a good chance of promotion.</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1200" dirty="0"/>
          </a:p>
        </p:txBody>
      </p:sp>
    </p:spTree>
    <p:extLst>
      <p:ext uri="{BB962C8B-B14F-4D97-AF65-F5344CB8AC3E}">
        <p14:creationId xmlns:p14="http://schemas.microsoft.com/office/powerpoint/2010/main" val="2476367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5F651-98C1-35BC-DE2F-C7DF377FFEA7}"/>
              </a:ext>
            </a:extLst>
          </p:cNvPr>
          <p:cNvSpPr>
            <a:spLocks noGrp="1"/>
          </p:cNvSpPr>
          <p:nvPr>
            <p:ph type="title"/>
          </p:nvPr>
        </p:nvSpPr>
        <p:spPr/>
        <p:txBody>
          <a:bodyPr/>
          <a:lstStyle/>
          <a:p>
            <a:r>
              <a:rPr lang="en-GB">
                <a:latin typeface="Roboto" panose="02000000000000000000" pitchFamily="2" charset="0"/>
                <a:ea typeface="Roboto" panose="02000000000000000000" pitchFamily="2" charset="0"/>
                <a:cs typeface="Roboto" panose="02000000000000000000" pitchFamily="2" charset="0"/>
              </a:rPr>
              <a:t>Honouring your values</a:t>
            </a:r>
          </a:p>
        </p:txBody>
      </p:sp>
      <p:sp>
        <p:nvSpPr>
          <p:cNvPr id="3" name="Content Placeholder 2">
            <a:extLst>
              <a:ext uri="{FF2B5EF4-FFF2-40B4-BE49-F238E27FC236}">
                <a16:creationId xmlns:a16="http://schemas.microsoft.com/office/drawing/2014/main" id="{5FF5F789-D6FD-8F02-02DC-A0FEA38F3B54}"/>
              </a:ext>
            </a:extLst>
          </p:cNvPr>
          <p:cNvSpPr>
            <a:spLocks noGrp="1"/>
          </p:cNvSpPr>
          <p:nvPr>
            <p:ph idx="1"/>
          </p:nvPr>
        </p:nvSpPr>
        <p:spPr/>
        <p:txBody>
          <a:bodyPr>
            <a:normAutofit fontScale="92500" lnSpcReduction="20000"/>
          </a:bodyPr>
          <a:lstStyle/>
          <a:p>
            <a:pPr marL="457200" indent="-457200">
              <a:buFont typeface="+mj-lt"/>
              <a:buAutoNum type="arabicPeriod"/>
            </a:pPr>
            <a:r>
              <a:rPr lang="en-GB" sz="3200" dirty="0">
                <a:latin typeface="Roboto" panose="02000000000000000000" pitchFamily="2" charset="0"/>
                <a:ea typeface="Roboto" panose="02000000000000000000" pitchFamily="2" charset="0"/>
                <a:cs typeface="Roboto" panose="02000000000000000000" pitchFamily="2" charset="0"/>
              </a:rPr>
              <a:t>To what extent are your top three values honoured right now, in your current role?</a:t>
            </a:r>
          </a:p>
          <a:p>
            <a:pPr marL="457200" indent="-457200">
              <a:buFont typeface="+mj-lt"/>
              <a:buAutoNum type="arabicPeriod"/>
            </a:pPr>
            <a:r>
              <a:rPr lang="en-GB" sz="3200" dirty="0">
                <a:latin typeface="Roboto" panose="02000000000000000000" pitchFamily="2" charset="0"/>
                <a:ea typeface="Roboto" panose="02000000000000000000" pitchFamily="2" charset="0"/>
                <a:cs typeface="Roboto" panose="02000000000000000000" pitchFamily="2" charset="0"/>
              </a:rPr>
              <a:t>Give them each a score x/10</a:t>
            </a:r>
          </a:p>
          <a:p>
            <a:pPr marL="457200" indent="-457200">
              <a:buFont typeface="+mj-lt"/>
              <a:buAutoNum type="arabicPeriod"/>
            </a:pPr>
            <a:r>
              <a:rPr lang="en-GB" sz="3200" dirty="0">
                <a:latin typeface="Roboto" panose="02000000000000000000" pitchFamily="2" charset="0"/>
                <a:ea typeface="Roboto" panose="02000000000000000000" pitchFamily="2" charset="0"/>
                <a:cs typeface="Roboto" panose="02000000000000000000" pitchFamily="2" charset="0"/>
              </a:rPr>
              <a:t>If you have a low score, what small thing could increase it by one point?</a:t>
            </a:r>
          </a:p>
          <a:p>
            <a:pPr marL="457200" indent="-457200">
              <a:buFont typeface="+mj-lt"/>
              <a:buAutoNum type="arabicPeriod"/>
            </a:pPr>
            <a:r>
              <a:rPr lang="en-GB" sz="3200" dirty="0">
                <a:latin typeface="Roboto" panose="02000000000000000000" pitchFamily="2" charset="0"/>
                <a:ea typeface="Roboto" panose="02000000000000000000" pitchFamily="2" charset="0"/>
                <a:cs typeface="Roboto" panose="02000000000000000000" pitchFamily="2" charset="0"/>
              </a:rPr>
              <a:t>If you have a high score, what (if anything) needs to happen to maintain it</a:t>
            </a:r>
          </a:p>
          <a:p>
            <a:pPr marL="457200" indent="-457200">
              <a:buFont typeface="+mj-lt"/>
              <a:buAutoNum type="arabicPeriod"/>
            </a:pPr>
            <a:r>
              <a:rPr lang="en-GB" sz="3200" dirty="0">
                <a:latin typeface="Roboto" panose="02000000000000000000" pitchFamily="2" charset="0"/>
                <a:ea typeface="Roboto" panose="02000000000000000000" pitchFamily="2" charset="0"/>
                <a:cs typeface="Roboto" panose="02000000000000000000" pitchFamily="2" charset="0"/>
              </a:rPr>
              <a:t>To what extent do your colleagues see/hear/feel your values in your words and actions?</a:t>
            </a:r>
          </a:p>
          <a:p>
            <a:pPr marL="457200" indent="-457200">
              <a:buFont typeface="+mj-lt"/>
              <a:buAutoNum type="arabicPeriod"/>
            </a:pPr>
            <a:r>
              <a:rPr lang="en-GB" sz="3200" dirty="0">
                <a:latin typeface="Roboto" panose="02000000000000000000" pitchFamily="2" charset="0"/>
                <a:ea typeface="Roboto" panose="02000000000000000000" pitchFamily="2" charset="0"/>
                <a:cs typeface="Roboto" panose="02000000000000000000" pitchFamily="2" charset="0"/>
              </a:rPr>
              <a:t>Could your core values help you to make a choice or decision you are facing?</a:t>
            </a:r>
          </a:p>
        </p:txBody>
      </p:sp>
    </p:spTree>
    <p:extLst>
      <p:ext uri="{BB962C8B-B14F-4D97-AF65-F5344CB8AC3E}">
        <p14:creationId xmlns:p14="http://schemas.microsoft.com/office/powerpoint/2010/main" val="79832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111D3392-6704-CF45-5115-B07FE13BBAC1}"/>
              </a:ext>
            </a:extLst>
          </p:cNvPr>
          <p:cNvSpPr>
            <a:spLocks noGrp="1"/>
          </p:cNvSpPr>
          <p:nvPr>
            <p:ph type="title"/>
          </p:nvPr>
        </p:nvSpPr>
        <p:spPr>
          <a:xfrm>
            <a:off x="838200" y="365125"/>
            <a:ext cx="10515600" cy="1325563"/>
          </a:xfrm>
        </p:spPr>
        <p:txBody>
          <a:bodyPr>
            <a:normAutofit/>
          </a:bodyPr>
          <a:lstStyle/>
          <a:p>
            <a:r>
              <a:rPr lang="en-US" sz="4600">
                <a:cs typeface="Calibri Light"/>
              </a:rPr>
              <a:t>Understanding bullying &amp; harassment</a:t>
            </a:r>
            <a:endParaRPr lang="en-US" sz="4600"/>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B32BFF27-48BE-ABF8-3429-66955C615E8D}"/>
              </a:ext>
            </a:extLst>
          </p:cNvPr>
          <p:cNvSpPr>
            <a:spLocks noGrp="1"/>
          </p:cNvSpPr>
          <p:nvPr>
            <p:ph idx="1"/>
          </p:nvPr>
        </p:nvSpPr>
        <p:spPr>
          <a:xfrm>
            <a:off x="838200" y="1929384"/>
            <a:ext cx="10515600" cy="4251960"/>
          </a:xfrm>
        </p:spPr>
        <p:txBody>
          <a:bodyPr vert="horz" lIns="91440" tIns="45720" rIns="91440" bIns="45720" rtlCol="0">
            <a:normAutofit/>
          </a:bodyPr>
          <a:lstStyle/>
          <a:p>
            <a:pPr marL="0" indent="0">
              <a:buNone/>
            </a:pPr>
            <a:r>
              <a:rPr lang="en-US" sz="2200" dirty="0">
                <a:cs typeface="Calibri"/>
              </a:rPr>
              <a:t>Incidences of bullying &amp; harassment in HEIs</a:t>
            </a:r>
          </a:p>
          <a:p>
            <a:pPr lvl="1"/>
            <a:r>
              <a:rPr lang="en-US" sz="2200" dirty="0">
                <a:cs typeface="Calibri"/>
              </a:rPr>
              <a:t>25% of faculty members self-identify as having been bullied*</a:t>
            </a:r>
          </a:p>
          <a:p>
            <a:pPr lvl="1"/>
            <a:r>
              <a:rPr lang="en-US" sz="2200" dirty="0">
                <a:cs typeface="Calibri"/>
              </a:rPr>
              <a:t>40-50% say they have witnessed others being bullied*</a:t>
            </a:r>
          </a:p>
          <a:p>
            <a:pPr lvl="1"/>
            <a:r>
              <a:rPr lang="en-US" sz="2200" dirty="0">
                <a:cs typeface="Calibri"/>
              </a:rPr>
              <a:t>Survey of Irish HEIs shows that minority groups (e.g. LGBTQ+, ethnic minorities, those with a disability) are more likely to endure negative acts at work, bullying &amp; cyber bullying compared to majority group</a:t>
            </a:r>
          </a:p>
          <a:p>
            <a:pPr lvl="1"/>
            <a:r>
              <a:rPr lang="en-US" sz="2200" dirty="0">
                <a:cs typeface="Calibri"/>
              </a:rPr>
              <a:t>Almost 400 sexual misconduct claims were filed at Scottish </a:t>
            </a:r>
            <a:r>
              <a:rPr lang="en-US" sz="2200" dirty="0" err="1">
                <a:cs typeface="Calibri"/>
              </a:rPr>
              <a:t>Universitiees</a:t>
            </a:r>
            <a:r>
              <a:rPr lang="en-US" sz="2200" dirty="0">
                <a:cs typeface="Calibri"/>
              </a:rPr>
              <a:t> since 2016</a:t>
            </a:r>
          </a:p>
          <a:p>
            <a:pPr marL="457200" lvl="1" indent="0">
              <a:buNone/>
            </a:pPr>
            <a:endParaRPr lang="en-US" sz="2200" dirty="0">
              <a:cs typeface="Calibri"/>
            </a:endParaRPr>
          </a:p>
          <a:p>
            <a:pPr marL="457200" lvl="1" indent="0">
              <a:buNone/>
            </a:pPr>
            <a:endParaRPr lang="en-US" sz="2200" dirty="0">
              <a:cs typeface="Calibri"/>
            </a:endParaRPr>
          </a:p>
          <a:p>
            <a:pPr marL="457200" lvl="1" indent="0">
              <a:buNone/>
            </a:pPr>
            <a:r>
              <a:rPr lang="en-US" sz="2200" dirty="0">
                <a:cs typeface="Calibri"/>
              </a:rPr>
              <a:t>*data from a synthesis of studies (Nature 11 May 2021)</a:t>
            </a:r>
          </a:p>
        </p:txBody>
      </p:sp>
    </p:spTree>
    <p:extLst>
      <p:ext uri="{BB962C8B-B14F-4D97-AF65-F5344CB8AC3E}">
        <p14:creationId xmlns:p14="http://schemas.microsoft.com/office/powerpoint/2010/main" val="404335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CB0B646A-AB18-8A02-1F92-7DA32EB7FE14}"/>
              </a:ext>
            </a:extLst>
          </p:cNvPr>
          <p:cNvSpPr txBox="1">
            <a:spLocks/>
          </p:cNvSpPr>
          <p:nvPr/>
        </p:nvSpPr>
        <p:spPr>
          <a:xfrm>
            <a:off x="6094105" y="802955"/>
            <a:ext cx="4977976" cy="14540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003088"/>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0" normalizeH="0" baseline="0" noProof="0" dirty="0">
                <a:ln>
                  <a:noFill/>
                </a:ln>
                <a:solidFill>
                  <a:srgbClr val="44546A"/>
                </a:solidFill>
                <a:effectLst/>
                <a:uLnTx/>
                <a:uFillTx/>
                <a:latin typeface="Calibri Light" panose="020F0302020204030204"/>
                <a:ea typeface="Roboto" panose="02000000000000000000" pitchFamily="2" charset="0"/>
                <a:cs typeface="+mj-cs"/>
              </a:rPr>
              <a:t>What is bullying?</a:t>
            </a:r>
          </a:p>
        </p:txBody>
      </p:sp>
      <p:pic>
        <p:nvPicPr>
          <p:cNvPr id="6" name="Picture 2" descr="Acas working for everyone - Home">
            <a:extLst>
              <a:ext uri="{FF2B5EF4-FFF2-40B4-BE49-F238E27FC236}">
                <a16:creationId xmlns:a16="http://schemas.microsoft.com/office/drawing/2014/main" id="{A69091B4-43AD-867D-40DD-78EC461AC9E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6046" y="3020086"/>
            <a:ext cx="3661831" cy="116754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F3D6F83A-18E2-429F-9F31-504930FEE204}"/>
              </a:ext>
            </a:extLst>
          </p:cNvPr>
          <p:cNvSpPr txBox="1">
            <a:spLocks/>
          </p:cNvSpPr>
          <p:nvPr/>
        </p:nvSpPr>
        <p:spPr>
          <a:xfrm>
            <a:off x="5931240" y="2415756"/>
            <a:ext cx="6101426" cy="363928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3F3F"/>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3F3F"/>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3F3F"/>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3F3F"/>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3F3F"/>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44546A"/>
                </a:solidFill>
                <a:effectLst/>
                <a:uLnTx/>
                <a:uFillTx/>
                <a:latin typeface="Calibri" panose="020F0502020204030204"/>
                <a:ea typeface="Roboto" panose="02000000000000000000" pitchFamily="2" charset="0"/>
                <a:cs typeface="+mn-cs"/>
              </a:rPr>
              <a:t>There is no legal definition of bullying.</a:t>
            </a:r>
          </a:p>
          <a:p>
            <a:pPr marL="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44546A"/>
                </a:solidFill>
                <a:effectLst/>
                <a:uLnTx/>
                <a:uFillTx/>
                <a:latin typeface="Calibri" panose="020F0502020204030204"/>
                <a:ea typeface="Roboto" panose="02000000000000000000" pitchFamily="2" charset="0"/>
                <a:cs typeface="+mn-cs"/>
              </a:rPr>
              <a:t>It can be described as unwanted </a:t>
            </a:r>
            <a:r>
              <a:rPr kumimoji="0" lang="en-US" sz="2800" b="0" i="0" u="none" strike="noStrike" kern="1200" cap="none" spc="0" normalizeH="0" baseline="0" noProof="0" dirty="0" err="1">
                <a:ln>
                  <a:noFill/>
                </a:ln>
                <a:solidFill>
                  <a:srgbClr val="44546A"/>
                </a:solidFill>
                <a:effectLst/>
                <a:uLnTx/>
                <a:uFillTx/>
                <a:latin typeface="Calibri" panose="020F0502020204030204"/>
                <a:ea typeface="Roboto" panose="02000000000000000000" pitchFamily="2" charset="0"/>
                <a:cs typeface="+mn-cs"/>
              </a:rPr>
              <a:t>behaviour</a:t>
            </a:r>
            <a:r>
              <a:rPr kumimoji="0" lang="en-US" sz="2800" b="0" i="0" u="none" strike="noStrike" kern="1200" cap="none" spc="0" normalizeH="0" baseline="0" noProof="0" dirty="0">
                <a:ln>
                  <a:noFill/>
                </a:ln>
                <a:solidFill>
                  <a:srgbClr val="44546A"/>
                </a:solidFill>
                <a:effectLst/>
                <a:uLnTx/>
                <a:uFillTx/>
                <a:latin typeface="Calibri" panose="020F0502020204030204"/>
                <a:ea typeface="Roboto" panose="02000000000000000000" pitchFamily="2" charset="0"/>
                <a:cs typeface="+mn-cs"/>
              </a:rPr>
              <a:t> from a person or group that is either: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44546A"/>
                </a:solidFill>
                <a:effectLst/>
                <a:uLnTx/>
                <a:uFillTx/>
                <a:latin typeface="Calibri" panose="020F0502020204030204"/>
                <a:ea typeface="Roboto" panose="02000000000000000000" pitchFamily="2" charset="0"/>
                <a:cs typeface="+mn-cs"/>
              </a:rPr>
              <a:t>Offensive, intimidating, malicious or insulting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44546A"/>
                </a:solidFill>
                <a:effectLst/>
                <a:uLnTx/>
                <a:uFillTx/>
                <a:latin typeface="Calibri" panose="020F0502020204030204"/>
                <a:ea typeface="Roboto" panose="02000000000000000000" pitchFamily="2" charset="0"/>
                <a:cs typeface="+mn-cs"/>
              </a:rPr>
              <a:t>An abuse or misuse of power that undermines, humiliates, or causes physical or emotional harm to someone</a:t>
            </a:r>
          </a:p>
        </p:txBody>
      </p:sp>
      <p:grpSp>
        <p:nvGrpSpPr>
          <p:cNvPr id="24" name="Group 2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25" name="Freeform: Shape 2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294028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5" name="Freeform: Shape 1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Title 1">
            <a:extLst>
              <a:ext uri="{FF2B5EF4-FFF2-40B4-BE49-F238E27FC236}">
                <a16:creationId xmlns:a16="http://schemas.microsoft.com/office/drawing/2014/main" id="{15312C58-8AB6-8B35-908E-659EC79424CC}"/>
              </a:ext>
            </a:extLst>
          </p:cNvPr>
          <p:cNvSpPr>
            <a:spLocks noGrp="1"/>
          </p:cNvSpPr>
          <p:nvPr>
            <p:ph type="title"/>
          </p:nvPr>
        </p:nvSpPr>
        <p:spPr>
          <a:xfrm>
            <a:off x="640080" y="1243013"/>
            <a:ext cx="3855720" cy="4371974"/>
          </a:xfrm>
        </p:spPr>
        <p:txBody>
          <a:bodyPr>
            <a:normAutofit/>
          </a:bodyPr>
          <a:lstStyle/>
          <a:p>
            <a:r>
              <a:rPr lang="en-US" sz="3600">
                <a:solidFill>
                  <a:schemeClr val="tx2"/>
                </a:solidFill>
                <a:cs typeface="Calibri Light"/>
              </a:rPr>
              <a:t>What is harassment?</a:t>
            </a:r>
            <a:endParaRPr lang="en-US" sz="3600">
              <a:solidFill>
                <a:schemeClr val="tx2"/>
              </a:solidFill>
            </a:endParaRPr>
          </a:p>
        </p:txBody>
      </p:sp>
      <p:sp>
        <p:nvSpPr>
          <p:cNvPr id="5" name="Content Placeholder 2">
            <a:extLst>
              <a:ext uri="{FF2B5EF4-FFF2-40B4-BE49-F238E27FC236}">
                <a16:creationId xmlns:a16="http://schemas.microsoft.com/office/drawing/2014/main" id="{7FD74E54-8788-194F-FBEB-FF413F9E8274}"/>
              </a:ext>
            </a:extLst>
          </p:cNvPr>
          <p:cNvSpPr>
            <a:spLocks noGrp="1"/>
          </p:cNvSpPr>
          <p:nvPr>
            <p:ph idx="1"/>
          </p:nvPr>
        </p:nvSpPr>
        <p:spPr>
          <a:xfrm>
            <a:off x="5215811" y="813816"/>
            <a:ext cx="6713919" cy="5230368"/>
          </a:xfrm>
        </p:spPr>
        <p:txBody>
          <a:bodyPr anchor="ctr">
            <a:noAutofit/>
          </a:bodyPr>
          <a:lstStyle/>
          <a:p>
            <a:pPr marL="0" indent="0">
              <a:buNone/>
            </a:pPr>
            <a:r>
              <a:rPr lang="en-US" sz="2400" dirty="0">
                <a:solidFill>
                  <a:schemeClr val="tx2"/>
                </a:solidFill>
              </a:rPr>
              <a:t>Harassment is when bullying or unwanted </a:t>
            </a:r>
            <a:r>
              <a:rPr lang="en-US" sz="2400" dirty="0" err="1">
                <a:solidFill>
                  <a:schemeClr val="tx2"/>
                </a:solidFill>
              </a:rPr>
              <a:t>behaviour</a:t>
            </a:r>
            <a:r>
              <a:rPr lang="en-US" sz="2400" dirty="0">
                <a:solidFill>
                  <a:schemeClr val="tx2"/>
                </a:solidFill>
              </a:rPr>
              <a:t> is about any of the following ‘protected characteristics’ under discrimination law:</a:t>
            </a:r>
          </a:p>
          <a:p>
            <a:r>
              <a:rPr lang="en-US" sz="2400" dirty="0">
                <a:solidFill>
                  <a:schemeClr val="tx2"/>
                </a:solidFill>
              </a:rPr>
              <a:t>Age</a:t>
            </a:r>
          </a:p>
          <a:p>
            <a:r>
              <a:rPr lang="en-US" sz="2400" dirty="0">
                <a:solidFill>
                  <a:schemeClr val="tx2"/>
                </a:solidFill>
              </a:rPr>
              <a:t>Disability</a:t>
            </a:r>
          </a:p>
          <a:p>
            <a:r>
              <a:rPr lang="en-US" sz="2400" dirty="0">
                <a:solidFill>
                  <a:schemeClr val="tx2"/>
                </a:solidFill>
              </a:rPr>
              <a:t>Gender reassignment</a:t>
            </a:r>
          </a:p>
          <a:p>
            <a:r>
              <a:rPr lang="en-US" sz="2400" dirty="0">
                <a:solidFill>
                  <a:schemeClr val="tx2"/>
                </a:solidFill>
              </a:rPr>
              <a:t>Race</a:t>
            </a:r>
          </a:p>
          <a:p>
            <a:r>
              <a:rPr lang="en-US" sz="2400" dirty="0">
                <a:solidFill>
                  <a:schemeClr val="tx2"/>
                </a:solidFill>
              </a:rPr>
              <a:t>Religion or belief</a:t>
            </a:r>
          </a:p>
          <a:p>
            <a:r>
              <a:rPr lang="en-US" sz="2400" dirty="0">
                <a:solidFill>
                  <a:schemeClr val="tx2"/>
                </a:solidFill>
              </a:rPr>
              <a:t>Sex</a:t>
            </a:r>
          </a:p>
          <a:p>
            <a:r>
              <a:rPr lang="en-US" sz="2400" dirty="0">
                <a:solidFill>
                  <a:schemeClr val="tx2"/>
                </a:solidFill>
              </a:rPr>
              <a:t>Sexual orientation</a:t>
            </a:r>
          </a:p>
          <a:p>
            <a:pPr marL="0" indent="0">
              <a:buNone/>
            </a:pPr>
            <a:r>
              <a:rPr lang="en-US" sz="2400" dirty="0">
                <a:solidFill>
                  <a:schemeClr val="tx2"/>
                </a:solidFill>
              </a:rPr>
              <a:t>Harassment because of pregnancy or maternity is treated differently and could be direct discrimination</a:t>
            </a:r>
          </a:p>
        </p:txBody>
      </p:sp>
    </p:spTree>
    <p:extLst>
      <p:ext uri="{BB962C8B-B14F-4D97-AF65-F5344CB8AC3E}">
        <p14:creationId xmlns:p14="http://schemas.microsoft.com/office/powerpoint/2010/main" val="234798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8510023-3D7E-FBBD-901C-46D247DE590C}"/>
              </a:ext>
            </a:extLst>
          </p:cNvPr>
          <p:cNvSpPr>
            <a:spLocks noGrp="1"/>
          </p:cNvSpPr>
          <p:nvPr>
            <p:ph type="title"/>
          </p:nvPr>
        </p:nvSpPr>
        <p:spPr>
          <a:xfrm>
            <a:off x="4965430" y="629268"/>
            <a:ext cx="6586491" cy="1286160"/>
          </a:xfrm>
        </p:spPr>
        <p:txBody>
          <a:bodyPr anchor="b">
            <a:normAutofit/>
          </a:bodyPr>
          <a:lstStyle/>
          <a:p>
            <a:r>
              <a:rPr lang="en-US" dirty="0">
                <a:cs typeface="Calibri Light"/>
              </a:rPr>
              <a:t>Principles of being an active bystander</a:t>
            </a:r>
            <a:endParaRPr lang="en-US" dirty="0"/>
          </a:p>
        </p:txBody>
      </p:sp>
      <p:sp>
        <p:nvSpPr>
          <p:cNvPr id="5" name="Content Placeholder 2">
            <a:extLst>
              <a:ext uri="{FF2B5EF4-FFF2-40B4-BE49-F238E27FC236}">
                <a16:creationId xmlns:a16="http://schemas.microsoft.com/office/drawing/2014/main" id="{A02FEDB5-E052-FA3F-EAB0-DAD1B233E7D3}"/>
              </a:ext>
            </a:extLst>
          </p:cNvPr>
          <p:cNvSpPr>
            <a:spLocks noGrp="1"/>
          </p:cNvSpPr>
          <p:nvPr>
            <p:ph idx="1"/>
          </p:nvPr>
        </p:nvSpPr>
        <p:spPr>
          <a:xfrm>
            <a:off x="4965431" y="2438400"/>
            <a:ext cx="6586489" cy="3785419"/>
          </a:xfrm>
        </p:spPr>
        <p:txBody>
          <a:bodyPr vert="horz" lIns="91440" tIns="45720" rIns="91440" bIns="45720" rtlCol="0">
            <a:normAutofit/>
          </a:bodyPr>
          <a:lstStyle/>
          <a:p>
            <a:pPr marL="0" indent="0">
              <a:buNone/>
            </a:pPr>
            <a:r>
              <a:rPr lang="en-US" sz="2000" dirty="0">
                <a:cs typeface="Calibri" panose="020F0502020204030204"/>
              </a:rPr>
              <a:t>Someone who safely intervenes to support a person experiencing harm or distress caused by the actions of another person/group.</a:t>
            </a:r>
          </a:p>
          <a:p>
            <a:pPr marL="0" indent="0">
              <a:buNone/>
            </a:pPr>
            <a:endParaRPr lang="en-US" sz="2000" dirty="0">
              <a:cs typeface="Calibri" panose="020F0502020204030204"/>
            </a:endParaRPr>
          </a:p>
          <a:p>
            <a:pPr marL="0" indent="0">
              <a:buNone/>
            </a:pPr>
            <a:r>
              <a:rPr lang="en-US" sz="2000" dirty="0">
                <a:cs typeface="Calibri" panose="020F0502020204030204"/>
              </a:rPr>
              <a:t>Understand your own personal boundaries.</a:t>
            </a:r>
          </a:p>
        </p:txBody>
      </p:sp>
      <p:pic>
        <p:nvPicPr>
          <p:cNvPr id="6" name="Picture 5" descr="Hands holding each other's wrists and interlinked to form a circle">
            <a:extLst>
              <a:ext uri="{FF2B5EF4-FFF2-40B4-BE49-F238E27FC236}">
                <a16:creationId xmlns:a16="http://schemas.microsoft.com/office/drawing/2014/main" id="{606792E6-B421-4E64-87BC-B9AABDED0106}"/>
              </a:ext>
            </a:extLst>
          </p:cNvPr>
          <p:cNvPicPr>
            <a:picLocks noChangeAspect="1"/>
          </p:cNvPicPr>
          <p:nvPr/>
        </p:nvPicPr>
        <p:blipFill rotWithShape="1">
          <a:blip r:embed="rId2"/>
          <a:srcRect l="29208" r="25673" b="-1"/>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DCB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54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a:extLst>
              <a:ext uri="{FF2B5EF4-FFF2-40B4-BE49-F238E27FC236}">
                <a16:creationId xmlns:a16="http://schemas.microsoft.com/office/drawing/2014/main" id="{99E47C1A-7DE0-C557-3DB3-C83DE9ADB9D9}"/>
              </a:ext>
            </a:extLst>
          </p:cNvPr>
          <p:cNvSpPr/>
          <p:nvPr/>
        </p:nvSpPr>
        <p:spPr>
          <a:xfrm>
            <a:off x="2674620" y="0"/>
            <a:ext cx="9517380" cy="126489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Direct Action: Directly intervene in a situation. Speak up about the harm. Be firm and clear.</a:t>
            </a:r>
          </a:p>
        </p:txBody>
      </p:sp>
      <p:sp>
        <p:nvSpPr>
          <p:cNvPr id="25" name="Rounded Rectangle 24">
            <a:extLst>
              <a:ext uri="{FF2B5EF4-FFF2-40B4-BE49-F238E27FC236}">
                <a16:creationId xmlns:a16="http://schemas.microsoft.com/office/drawing/2014/main" id="{10EBC410-6824-6ACC-7678-0D4550730E09}"/>
              </a:ext>
            </a:extLst>
          </p:cNvPr>
          <p:cNvSpPr/>
          <p:nvPr/>
        </p:nvSpPr>
        <p:spPr>
          <a:xfrm>
            <a:off x="2674620" y="1380648"/>
            <a:ext cx="9517380" cy="1264899"/>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Distract: Take an indirect approach to de-escalate the situation. Distracting attention away from the person causing harm to give the person experiencing harm time to move away</a:t>
            </a:r>
          </a:p>
        </p:txBody>
      </p:sp>
      <p:sp>
        <p:nvSpPr>
          <p:cNvPr id="26" name="Rounded Rectangle 25">
            <a:extLst>
              <a:ext uri="{FF2B5EF4-FFF2-40B4-BE49-F238E27FC236}">
                <a16:creationId xmlns:a16="http://schemas.microsoft.com/office/drawing/2014/main" id="{9A5840FF-43F7-0DF6-A08B-202C593CF48A}"/>
              </a:ext>
            </a:extLst>
          </p:cNvPr>
          <p:cNvSpPr/>
          <p:nvPr/>
        </p:nvSpPr>
        <p:spPr>
          <a:xfrm>
            <a:off x="2674620" y="2761296"/>
            <a:ext cx="9517380" cy="126489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Delay: After the incident is over, check in with the person who was harmed. This is essential because it shows the individual that they are valued. Delay also could mean continuing to educate ourselves about ways to help in future</a:t>
            </a:r>
          </a:p>
        </p:txBody>
      </p:sp>
      <p:sp>
        <p:nvSpPr>
          <p:cNvPr id="27" name="Rounded Rectangle 26">
            <a:extLst>
              <a:ext uri="{FF2B5EF4-FFF2-40B4-BE49-F238E27FC236}">
                <a16:creationId xmlns:a16="http://schemas.microsoft.com/office/drawing/2014/main" id="{B927FD91-3129-96EB-112E-4BC7E3B64A4C}"/>
              </a:ext>
            </a:extLst>
          </p:cNvPr>
          <p:cNvSpPr/>
          <p:nvPr/>
        </p:nvSpPr>
        <p:spPr>
          <a:xfrm>
            <a:off x="2674620" y="4141944"/>
            <a:ext cx="9517380" cy="1264899"/>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Delegate: Get help from someone else. Scan the situation to assess risk and determine how to best intervene. Then, delegate tasks to others around you.</a:t>
            </a:r>
          </a:p>
        </p:txBody>
      </p:sp>
      <p:sp>
        <p:nvSpPr>
          <p:cNvPr id="28" name="Rounded Rectangle 27">
            <a:extLst>
              <a:ext uri="{FF2B5EF4-FFF2-40B4-BE49-F238E27FC236}">
                <a16:creationId xmlns:a16="http://schemas.microsoft.com/office/drawing/2014/main" id="{3293769D-0B6B-2092-03C1-DD7B0E32DBCE}"/>
              </a:ext>
            </a:extLst>
          </p:cNvPr>
          <p:cNvSpPr/>
          <p:nvPr/>
        </p:nvSpPr>
        <p:spPr>
          <a:xfrm>
            <a:off x="2674619" y="5522590"/>
            <a:ext cx="9517380" cy="126489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Document: Find ways to make a record of what has happened. E.g. If someone is already intervening and you believe the person causing harm </a:t>
            </a:r>
            <a:r>
              <a:rPr kumimoji="0" lang="en-US" sz="2200" b="0" i="0" u="none" strike="noStrike" kern="1200" cap="none" spc="0" normalizeH="0" baseline="0" noProof="0" dirty="0" err="1">
                <a:ln>
                  <a:noFill/>
                </a:ln>
                <a:solidFill>
                  <a:prstClr val="white"/>
                </a:solidFill>
                <a:effectLst/>
                <a:uLnTx/>
                <a:uFillTx/>
                <a:latin typeface="Calibri" panose="020F0502020204030204"/>
                <a:ea typeface="+mn-ea"/>
                <a:cs typeface="+mn-cs"/>
              </a:rPr>
              <a:t>behaviour</a:t>
            </a: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 has escalated, or you think a record of the action would be useful, you can document the situation.</a:t>
            </a:r>
          </a:p>
        </p:txBody>
      </p:sp>
      <p:sp>
        <p:nvSpPr>
          <p:cNvPr id="29" name="Title 1">
            <a:extLst>
              <a:ext uri="{FF2B5EF4-FFF2-40B4-BE49-F238E27FC236}">
                <a16:creationId xmlns:a16="http://schemas.microsoft.com/office/drawing/2014/main" id="{8A78BC26-FB25-0889-DBB1-C6A81CB4F0F3}"/>
              </a:ext>
            </a:extLst>
          </p:cNvPr>
          <p:cNvSpPr>
            <a:spLocks noGrp="1"/>
          </p:cNvSpPr>
          <p:nvPr>
            <p:ph type="title"/>
          </p:nvPr>
        </p:nvSpPr>
        <p:spPr>
          <a:xfrm>
            <a:off x="95867" y="1199879"/>
            <a:ext cx="2748041" cy="3601914"/>
          </a:xfrm>
        </p:spPr>
        <p:txBody>
          <a:bodyPr anchor="ctr">
            <a:normAutofit/>
          </a:bodyPr>
          <a:lstStyle/>
          <a:p>
            <a:r>
              <a:rPr lang="en-US" sz="3600" dirty="0">
                <a:solidFill>
                  <a:schemeClr val="tx1"/>
                </a:solidFill>
                <a:cs typeface="Calibri Light"/>
              </a:rPr>
              <a:t>The 5 Ds of bystander intervention</a:t>
            </a:r>
            <a:endParaRPr lang="en-US" sz="3600" dirty="0">
              <a:solidFill>
                <a:schemeClr val="tx1"/>
              </a:solidFill>
            </a:endParaRPr>
          </a:p>
        </p:txBody>
      </p:sp>
    </p:spTree>
    <p:extLst>
      <p:ext uri="{BB962C8B-B14F-4D97-AF65-F5344CB8AC3E}">
        <p14:creationId xmlns:p14="http://schemas.microsoft.com/office/powerpoint/2010/main" val="211474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9998697-59E5-FE78-5430-92BEC222C318}"/>
              </a:ext>
            </a:extLst>
          </p:cNvPr>
          <p:cNvSpPr txBox="1">
            <a:spLocks/>
          </p:cNvSpPr>
          <p:nvPr/>
        </p:nvSpPr>
        <p:spPr>
          <a:xfrm>
            <a:off x="4965430" y="629268"/>
            <a:ext cx="6586491" cy="128616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rgbClr val="003088"/>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a:ln>
                  <a:noFill/>
                </a:ln>
                <a:solidFill>
                  <a:prstClr val="black"/>
                </a:solidFill>
                <a:effectLst/>
                <a:uLnTx/>
                <a:uFillTx/>
                <a:latin typeface="Calibri Light" panose="020F0302020204030204"/>
                <a:ea typeface="Roboto" panose="02000000000000000000" pitchFamily="2" charset="0"/>
                <a:cs typeface="+mj-cs"/>
              </a:rPr>
              <a:t>Some example phrases</a:t>
            </a:r>
          </a:p>
        </p:txBody>
      </p:sp>
      <p:sp>
        <p:nvSpPr>
          <p:cNvPr id="5" name="Content Placeholder 2">
            <a:extLst>
              <a:ext uri="{FF2B5EF4-FFF2-40B4-BE49-F238E27FC236}">
                <a16:creationId xmlns:a16="http://schemas.microsoft.com/office/drawing/2014/main" id="{8B0CF329-4995-3679-C46F-334C593F11C5}"/>
              </a:ext>
            </a:extLst>
          </p:cNvPr>
          <p:cNvSpPr txBox="1">
            <a:spLocks/>
          </p:cNvSpPr>
          <p:nvPr/>
        </p:nvSpPr>
        <p:spPr>
          <a:xfrm>
            <a:off x="4965431" y="2438400"/>
            <a:ext cx="6586489" cy="3785419"/>
          </a:xfrm>
          <a:prstGeom prst="rect">
            <a:avLst/>
          </a:prstGeom>
        </p:spPr>
        <p:txBody>
          <a:bodyPr vert="horz" lIns="91440" tIns="45720" rIns="91440" bIns="45720" numCol="2"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3F3F"/>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3F3F"/>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3F3F"/>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3F3F"/>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3F3F"/>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Calling-in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I’m curious, what was your intention when you said that?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How might the impact of your words differ from your intent?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How might someone else see this differently/interpret your words/actions?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What do you assume to be true about…?</a:t>
            </a:r>
          </a:p>
          <a:p>
            <a:pPr marL="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9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Calling-out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I need to stop you right there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I need to push back against that, I disagree, I don’t see it that way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I wonder if you’ve considered the impact of your words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It sounds like your just said… is this really what you mean</a:t>
            </a:r>
          </a:p>
        </p:txBody>
      </p:sp>
      <p:pic>
        <p:nvPicPr>
          <p:cNvPr id="6" name="Picture 5" descr="Wood human figure">
            <a:extLst>
              <a:ext uri="{FF2B5EF4-FFF2-40B4-BE49-F238E27FC236}">
                <a16:creationId xmlns:a16="http://schemas.microsoft.com/office/drawing/2014/main" id="{D6ECE6F0-04AE-183B-4D55-F5800C0BE864}"/>
              </a:ext>
            </a:extLst>
          </p:cNvPr>
          <p:cNvPicPr>
            <a:picLocks noChangeAspect="1"/>
          </p:cNvPicPr>
          <p:nvPr/>
        </p:nvPicPr>
        <p:blipFill rotWithShape="1">
          <a:blip r:embed="rId2"/>
          <a:srcRect l="2137" r="52744" b="-1"/>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DF0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463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1FA58A8-E2F7-F146-400D-21AB66B7175B}"/>
              </a:ext>
            </a:extLst>
          </p:cNvPr>
          <p:cNvSpPr txBox="1">
            <a:spLocks/>
          </p:cNvSpPr>
          <p:nvPr/>
        </p:nvSpPr>
        <p:spPr>
          <a:xfrm>
            <a:off x="594360" y="637125"/>
            <a:ext cx="3802276" cy="52563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003088"/>
                </a:solidFill>
                <a:latin typeface="Roboto" panose="02000000000000000000" pitchFamily="2" charset="0"/>
                <a:ea typeface="Roboto" panose="02000000000000000000" pitchFamily="2" charset="0"/>
                <a:cs typeface="+mj-cs"/>
              </a:defRPr>
            </a:lvl1pPr>
          </a:lstStyle>
          <a:p>
            <a:pPr>
              <a:spcAft>
                <a:spcPts val="600"/>
              </a:spcAft>
            </a:pPr>
            <a:r>
              <a:rPr lang="en-US" sz="4800" kern="1200" dirty="0">
                <a:solidFill>
                  <a:schemeClr val="tx1"/>
                </a:solidFill>
              </a:rPr>
              <a:t>Principled spaces guide</a:t>
            </a:r>
          </a:p>
          <a:p>
            <a:pPr>
              <a:spcAft>
                <a:spcPts val="600"/>
              </a:spcAft>
            </a:pPr>
            <a:endParaRPr lang="en-US" sz="4800" kern="1200" dirty="0">
              <a:solidFill>
                <a:schemeClr val="tx1"/>
              </a:solidFill>
            </a:endParaRPr>
          </a:p>
        </p:txBody>
      </p:sp>
      <p:graphicFrame>
        <p:nvGraphicFramePr>
          <p:cNvPr id="15" name="TextBox 5">
            <a:extLst>
              <a:ext uri="{FF2B5EF4-FFF2-40B4-BE49-F238E27FC236}">
                <a16:creationId xmlns:a16="http://schemas.microsoft.com/office/drawing/2014/main" id="{8527AD1E-5F29-F2E1-156B-DDD581F579D3}"/>
              </a:ext>
            </a:extLst>
          </p:cNvPr>
          <p:cNvGraphicFramePr/>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3916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65EECA0-A6D7-E8EF-BF45-5EC8F26EC795}"/>
              </a:ext>
            </a:extLst>
          </p:cNvPr>
          <p:cNvSpPr>
            <a:spLocks noGrp="1"/>
          </p:cNvSpPr>
          <p:nvPr>
            <p:ph type="title"/>
          </p:nvPr>
        </p:nvSpPr>
        <p:spPr>
          <a:xfrm>
            <a:off x="643467" y="321734"/>
            <a:ext cx="10905066" cy="1135737"/>
          </a:xfrm>
        </p:spPr>
        <p:txBody>
          <a:bodyPr>
            <a:normAutofit/>
          </a:bodyPr>
          <a:lstStyle/>
          <a:p>
            <a:r>
              <a:rPr lang="en-GB" sz="3600" dirty="0"/>
              <a:t>Activity: scenarios for discussion</a:t>
            </a: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2">
            <a:extLst>
              <a:ext uri="{FF2B5EF4-FFF2-40B4-BE49-F238E27FC236}">
                <a16:creationId xmlns:a16="http://schemas.microsoft.com/office/drawing/2014/main" id="{74C716BE-62A2-554E-27FE-A708B22B214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8327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65F18EEC-81E6-23C4-D633-E675D12F8FFB}"/>
              </a:ext>
            </a:extLst>
          </p:cNvPr>
          <p:cNvSpPr>
            <a:spLocks noGrp="1"/>
          </p:cNvSpPr>
          <p:nvPr>
            <p:ph type="title"/>
          </p:nvPr>
        </p:nvSpPr>
        <p:spPr>
          <a:xfrm>
            <a:off x="934872" y="982272"/>
            <a:ext cx="3388419" cy="4560970"/>
          </a:xfrm>
        </p:spPr>
        <p:txBody>
          <a:bodyPr>
            <a:normAutofit/>
          </a:bodyPr>
          <a:lstStyle/>
          <a:p>
            <a:r>
              <a:rPr lang="en-US" dirty="0">
                <a:solidFill>
                  <a:srgbClr val="FFFFFF"/>
                </a:solidFill>
                <a:cs typeface="Calibri Light"/>
              </a:rPr>
              <a:t>Example scenarios: Team meeting</a:t>
            </a:r>
            <a:endParaRPr lang="en-US" dirty="0">
              <a:solidFill>
                <a:srgbClr val="FFFFFF"/>
              </a:solidFill>
            </a:endParaRPr>
          </a:p>
        </p:txBody>
      </p:sp>
      <p:sp>
        <p:nvSpPr>
          <p:cNvPr id="23"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Content Placeholder 2">
            <a:extLst>
              <a:ext uri="{FF2B5EF4-FFF2-40B4-BE49-F238E27FC236}">
                <a16:creationId xmlns:a16="http://schemas.microsoft.com/office/drawing/2014/main" id="{505683E0-D5AD-97A6-7B67-AA2C28798B4C}"/>
              </a:ext>
            </a:extLst>
          </p:cNvPr>
          <p:cNvSpPr>
            <a:spLocks noGrp="1"/>
          </p:cNvSpPr>
          <p:nvPr>
            <p:ph idx="1"/>
          </p:nvPr>
        </p:nvSpPr>
        <p:spPr>
          <a:xfrm>
            <a:off x="5221862" y="1719618"/>
            <a:ext cx="5948831" cy="4334629"/>
          </a:xfrm>
        </p:spPr>
        <p:txBody>
          <a:bodyPr vert="horz" lIns="91440" tIns="45720" rIns="91440" bIns="45720" rtlCol="0" anchor="ctr">
            <a:normAutofit/>
          </a:bodyPr>
          <a:lstStyle/>
          <a:p>
            <a:pPr marL="0" indent="0">
              <a:buNone/>
            </a:pPr>
            <a:r>
              <a:rPr lang="en-US" sz="2400">
                <a:solidFill>
                  <a:srgbClr val="FEFFFF"/>
                </a:solidFill>
                <a:cs typeface="Calibri" panose="020F0502020204030204"/>
              </a:rPr>
              <a:t>One of your research team members, a postdoc who has been in the group for over 3 years, asks a lot of questions during one of your PhD student’s project update talks. They first few questions are clarifying ones that you perceive to be necessary to understand their work properly but then the questions seem to become more pressing. The PhD student is visibly flustered during their talk and appears thrown off by being interrupted by the questions. </a:t>
            </a:r>
          </a:p>
        </p:txBody>
      </p:sp>
    </p:spTree>
    <p:extLst>
      <p:ext uri="{BB962C8B-B14F-4D97-AF65-F5344CB8AC3E}">
        <p14:creationId xmlns:p14="http://schemas.microsoft.com/office/powerpoint/2010/main" val="2237192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4DE5DC50-BA48-9DD3-B63F-E9F1B3B6E341}"/>
              </a:ext>
            </a:extLst>
          </p:cNvPr>
          <p:cNvSpPr>
            <a:spLocks noGrp="1"/>
          </p:cNvSpPr>
          <p:nvPr>
            <p:ph type="title"/>
          </p:nvPr>
        </p:nvSpPr>
        <p:spPr>
          <a:xfrm>
            <a:off x="958506" y="800392"/>
            <a:ext cx="10264697" cy="1212102"/>
          </a:xfrm>
        </p:spPr>
        <p:txBody>
          <a:bodyPr>
            <a:normAutofit/>
          </a:bodyPr>
          <a:lstStyle/>
          <a:p>
            <a:r>
              <a:rPr lang="en-US">
                <a:solidFill>
                  <a:srgbClr val="FFFFFF"/>
                </a:solidFill>
                <a:cs typeface="Calibri Light"/>
              </a:rPr>
              <a:t>Example scenarios: Conference</a:t>
            </a:r>
            <a:endParaRPr lang="en-US">
              <a:solidFill>
                <a:srgbClr val="FFFFFF"/>
              </a:solidFill>
            </a:endParaRPr>
          </a:p>
        </p:txBody>
      </p:sp>
      <p:sp>
        <p:nvSpPr>
          <p:cNvPr id="11" name="Content Placeholder 2">
            <a:extLst>
              <a:ext uri="{FF2B5EF4-FFF2-40B4-BE49-F238E27FC236}">
                <a16:creationId xmlns:a16="http://schemas.microsoft.com/office/drawing/2014/main" id="{999C3D9A-CF51-38AE-250A-B078A1307609}"/>
              </a:ext>
            </a:extLst>
          </p:cNvPr>
          <p:cNvSpPr>
            <a:spLocks noGrp="1"/>
          </p:cNvSpPr>
          <p:nvPr>
            <p:ph idx="1"/>
          </p:nvPr>
        </p:nvSpPr>
        <p:spPr>
          <a:xfrm>
            <a:off x="1367624" y="2490436"/>
            <a:ext cx="9708995" cy="3567173"/>
          </a:xfrm>
        </p:spPr>
        <p:txBody>
          <a:bodyPr vert="horz" lIns="91440" tIns="45720" rIns="91440" bIns="45720" rtlCol="0" anchor="ctr">
            <a:normAutofit/>
          </a:bodyPr>
          <a:lstStyle/>
          <a:p>
            <a:pPr marL="0" indent="0">
              <a:buNone/>
            </a:pPr>
            <a:r>
              <a:rPr lang="en-US" sz="2400" dirty="0">
                <a:cs typeface="Calibri" panose="020F0502020204030204"/>
              </a:rPr>
              <a:t>You join a group discussion during one of the break periods at a conference. Everyone is standing around drinking coffee and discussing their childcare commitments. The group is composed of an equal number of men and women in addition to you. While talking about the impacts of parental leave on career prospects, one of the men says, ”But it's ultimately a woman's choice if she wants to take time away so it's only fair that it impact her opportunities for promotion."</a:t>
            </a:r>
          </a:p>
        </p:txBody>
      </p:sp>
    </p:spTree>
    <p:extLst>
      <p:ext uri="{BB962C8B-B14F-4D97-AF65-F5344CB8AC3E}">
        <p14:creationId xmlns:p14="http://schemas.microsoft.com/office/powerpoint/2010/main" val="849474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248CF549-F99A-2843-5236-DE64701D3ECF}"/>
              </a:ext>
            </a:extLst>
          </p:cNvPr>
          <p:cNvSpPr>
            <a:spLocks noGrp="1"/>
          </p:cNvSpPr>
          <p:nvPr>
            <p:ph type="title"/>
          </p:nvPr>
        </p:nvSpPr>
        <p:spPr>
          <a:xfrm>
            <a:off x="934872" y="982272"/>
            <a:ext cx="3388419" cy="4560970"/>
          </a:xfrm>
        </p:spPr>
        <p:txBody>
          <a:bodyPr>
            <a:normAutofit/>
          </a:bodyPr>
          <a:lstStyle/>
          <a:p>
            <a:r>
              <a:rPr lang="en-US" dirty="0">
                <a:solidFill>
                  <a:srgbClr val="FFFFFF"/>
                </a:solidFill>
                <a:cs typeface="Calibri Light"/>
              </a:rPr>
              <a:t>Example scenarios: Online space</a:t>
            </a:r>
            <a:endParaRPr lang="en-US" dirty="0">
              <a:solidFill>
                <a:srgbClr val="FFFFFF"/>
              </a:solidFill>
            </a:endParaRPr>
          </a:p>
        </p:txBody>
      </p:sp>
      <p:sp>
        <p:nvSpPr>
          <p:cNvPr id="23"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Content Placeholder 2">
            <a:extLst>
              <a:ext uri="{FF2B5EF4-FFF2-40B4-BE49-F238E27FC236}">
                <a16:creationId xmlns:a16="http://schemas.microsoft.com/office/drawing/2014/main" id="{DE4C0B3F-F868-62C0-7B28-6F27452B25BD}"/>
              </a:ext>
            </a:extLst>
          </p:cNvPr>
          <p:cNvSpPr>
            <a:spLocks noGrp="1"/>
          </p:cNvSpPr>
          <p:nvPr>
            <p:ph idx="1"/>
          </p:nvPr>
        </p:nvSpPr>
        <p:spPr>
          <a:xfrm>
            <a:off x="5221862" y="1719618"/>
            <a:ext cx="5948831" cy="4334629"/>
          </a:xfrm>
        </p:spPr>
        <p:txBody>
          <a:bodyPr vert="horz" lIns="91440" tIns="45720" rIns="91440" bIns="45720" rtlCol="0" anchor="ctr">
            <a:normAutofit/>
          </a:bodyPr>
          <a:lstStyle/>
          <a:p>
            <a:pPr marL="0" indent="0">
              <a:buNone/>
            </a:pPr>
            <a:r>
              <a:rPr lang="en-US" sz="2400" dirty="0">
                <a:solidFill>
                  <a:srgbClr val="FEFFFF"/>
                </a:solidFill>
                <a:cs typeface="Calibri"/>
              </a:rPr>
              <a:t>You have a well-respected colleague who you have met in person a few times at conferences. You have followed their research and respect their scholarship, and have recently followed them on Twitter. Today, they have tweeted reacting to the CRUK Black Leaders in Cancer PhD </a:t>
            </a:r>
            <a:r>
              <a:rPr lang="en-US" sz="2400" dirty="0" err="1">
                <a:solidFill>
                  <a:srgbClr val="FEFFFF"/>
                </a:solidFill>
                <a:cs typeface="Calibri"/>
              </a:rPr>
              <a:t>Programme</a:t>
            </a:r>
            <a:r>
              <a:rPr lang="en-US" sz="2400" dirty="0">
                <a:solidFill>
                  <a:srgbClr val="FEFFFF"/>
                </a:solidFill>
                <a:cs typeface="Calibri"/>
              </a:rPr>
              <a:t>, criticizing this initiative for creating inequalities for white working class candidates. </a:t>
            </a:r>
          </a:p>
        </p:txBody>
      </p:sp>
    </p:spTree>
    <p:extLst>
      <p:ext uri="{BB962C8B-B14F-4D97-AF65-F5344CB8AC3E}">
        <p14:creationId xmlns:p14="http://schemas.microsoft.com/office/powerpoint/2010/main" val="2846655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252E9CF9-859F-9C49-C819-44E3E521B741}"/>
              </a:ext>
            </a:extLst>
          </p:cNvPr>
          <p:cNvSpPr>
            <a:spLocks noGrp="1"/>
          </p:cNvSpPr>
          <p:nvPr>
            <p:ph type="title"/>
          </p:nvPr>
        </p:nvSpPr>
        <p:spPr>
          <a:xfrm>
            <a:off x="958506" y="800392"/>
            <a:ext cx="10264697" cy="1212102"/>
          </a:xfrm>
        </p:spPr>
        <p:txBody>
          <a:bodyPr>
            <a:normAutofit/>
          </a:bodyPr>
          <a:lstStyle/>
          <a:p>
            <a:r>
              <a:rPr lang="en-US">
                <a:solidFill>
                  <a:srgbClr val="FFFFFF"/>
                </a:solidFill>
                <a:cs typeface="Calibri Light"/>
              </a:rPr>
              <a:t>Example scenarios: Job interview panel discussion</a:t>
            </a:r>
            <a:endParaRPr lang="en-US">
              <a:solidFill>
                <a:srgbClr val="FFFFFF"/>
              </a:solidFill>
            </a:endParaRPr>
          </a:p>
        </p:txBody>
      </p:sp>
      <p:sp>
        <p:nvSpPr>
          <p:cNvPr id="11" name="Content Placeholder 2">
            <a:extLst>
              <a:ext uri="{FF2B5EF4-FFF2-40B4-BE49-F238E27FC236}">
                <a16:creationId xmlns:a16="http://schemas.microsoft.com/office/drawing/2014/main" id="{EC243F15-B135-D6C2-14B0-D1582C388C1C}"/>
              </a:ext>
            </a:extLst>
          </p:cNvPr>
          <p:cNvSpPr>
            <a:spLocks noGrp="1"/>
          </p:cNvSpPr>
          <p:nvPr>
            <p:ph idx="1"/>
          </p:nvPr>
        </p:nvSpPr>
        <p:spPr>
          <a:xfrm>
            <a:off x="1367624" y="2490436"/>
            <a:ext cx="9708995" cy="3567173"/>
          </a:xfrm>
        </p:spPr>
        <p:txBody>
          <a:bodyPr vert="horz" lIns="91440" tIns="45720" rIns="91440" bIns="45720" rtlCol="0" anchor="ctr">
            <a:normAutofit/>
          </a:bodyPr>
          <a:lstStyle/>
          <a:p>
            <a:pPr marL="0" indent="0">
              <a:buNone/>
            </a:pPr>
            <a:r>
              <a:rPr lang="en-US" sz="2400" dirty="0">
                <a:cs typeface="Calibri" panose="020F0502020204030204"/>
              </a:rPr>
              <a:t>You are sitting on a recruitment panel to appoint a new technician to your team. You are joined on the panel by your Head of School, an HR manager and another senior researcher from your team.  As part of their applications the candidates were invited to submit a CV and cover letter. None of the candidates mentioned their publication history during the course of their interview and there wasn't a specific question on this subject asked by the panel. While the panel is drawing up the shortlist, the </a:t>
            </a:r>
            <a:r>
              <a:rPr lang="en-US" sz="2400">
                <a:cs typeface="Calibri" panose="020F0502020204030204"/>
              </a:rPr>
              <a:t>HoS</a:t>
            </a:r>
            <a:r>
              <a:rPr lang="en-US" sz="2400" dirty="0">
                <a:cs typeface="Calibri" panose="020F0502020204030204"/>
              </a:rPr>
              <a:t> mentions that they had googled one of the candidates and discovered a rich publication history. The </a:t>
            </a:r>
            <a:r>
              <a:rPr lang="en-US" sz="2400">
                <a:cs typeface="Calibri" panose="020F0502020204030204"/>
              </a:rPr>
              <a:t>HoS</a:t>
            </a:r>
            <a:r>
              <a:rPr lang="en-US" sz="2400" dirty="0">
                <a:cs typeface="Calibri" panose="020F0502020204030204"/>
              </a:rPr>
              <a:t> argues that this makes the candidate a stronger applicant for the role.</a:t>
            </a:r>
          </a:p>
        </p:txBody>
      </p:sp>
    </p:spTree>
    <p:extLst>
      <p:ext uri="{BB962C8B-B14F-4D97-AF65-F5344CB8AC3E}">
        <p14:creationId xmlns:p14="http://schemas.microsoft.com/office/powerpoint/2010/main" val="865848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5">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21">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65BDB98C-E2FA-75FC-4233-6404865C027C}"/>
              </a:ext>
            </a:extLst>
          </p:cNvPr>
          <p:cNvSpPr>
            <a:spLocks noGrp="1"/>
          </p:cNvSpPr>
          <p:nvPr>
            <p:ph type="title"/>
          </p:nvPr>
        </p:nvSpPr>
        <p:spPr>
          <a:xfrm>
            <a:off x="934872" y="982272"/>
            <a:ext cx="3388419" cy="4560970"/>
          </a:xfrm>
        </p:spPr>
        <p:txBody>
          <a:bodyPr>
            <a:normAutofit/>
          </a:bodyPr>
          <a:lstStyle/>
          <a:p>
            <a:r>
              <a:rPr lang="en-GB">
                <a:solidFill>
                  <a:srgbClr val="FFFFFF"/>
                </a:solidFill>
              </a:rPr>
              <a:t>Example scenarios: Industry awards dinner</a:t>
            </a:r>
          </a:p>
        </p:txBody>
      </p:sp>
      <p:sp>
        <p:nvSpPr>
          <p:cNvPr id="32"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Content Placeholder 2">
            <a:extLst>
              <a:ext uri="{FF2B5EF4-FFF2-40B4-BE49-F238E27FC236}">
                <a16:creationId xmlns:a16="http://schemas.microsoft.com/office/drawing/2014/main" id="{B7C56978-85C8-F337-29AF-612706A68799}"/>
              </a:ext>
            </a:extLst>
          </p:cNvPr>
          <p:cNvSpPr>
            <a:spLocks noGrp="1"/>
          </p:cNvSpPr>
          <p:nvPr>
            <p:ph idx="1"/>
          </p:nvPr>
        </p:nvSpPr>
        <p:spPr>
          <a:xfrm>
            <a:off x="5221862" y="1719618"/>
            <a:ext cx="5948831" cy="4334629"/>
          </a:xfrm>
        </p:spPr>
        <p:txBody>
          <a:bodyPr anchor="ctr">
            <a:normAutofit/>
          </a:bodyPr>
          <a:lstStyle/>
          <a:p>
            <a:pPr marL="0" indent="0">
              <a:buNone/>
            </a:pPr>
            <a:r>
              <a:rPr lang="en-GB" sz="2400">
                <a:solidFill>
                  <a:srgbClr val="FEFFFF"/>
                </a:solidFill>
              </a:rPr>
              <a:t>You have shortlisted for an award and the ceremony is taking place at a 5-star London hotel. The dress code is black tie. You decide to ask one of your postdocs to join you as your partner is unavailable. At the reception there is an open bar, and it seems like the other guests are drinking heavily. You are aware that your postdoc doesn't drink. </a:t>
            </a:r>
            <a:endParaRPr lang="en-GB" sz="2400">
              <a:solidFill>
                <a:srgbClr val="FEFFFF"/>
              </a:solidFill>
              <a:cs typeface="Calibri"/>
            </a:endParaRPr>
          </a:p>
        </p:txBody>
      </p:sp>
    </p:spTree>
    <p:extLst>
      <p:ext uri="{BB962C8B-B14F-4D97-AF65-F5344CB8AC3E}">
        <p14:creationId xmlns:p14="http://schemas.microsoft.com/office/powerpoint/2010/main" val="3668862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Questions outline">
            <a:extLst>
              <a:ext uri="{FF2B5EF4-FFF2-40B4-BE49-F238E27FC236}">
                <a16:creationId xmlns:a16="http://schemas.microsoft.com/office/drawing/2014/main" id="{452F0B66-1E4F-F267-8B2F-4DE26E8914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0085" y="1758042"/>
            <a:ext cx="3815443" cy="3815443"/>
          </a:xfrm>
          <a:prstGeom prst="rect">
            <a:avLst/>
          </a:prstGeom>
        </p:spPr>
      </p:pic>
      <p:sp>
        <p:nvSpPr>
          <p:cNvPr id="4" name="TextBox 3">
            <a:extLst>
              <a:ext uri="{FF2B5EF4-FFF2-40B4-BE49-F238E27FC236}">
                <a16:creationId xmlns:a16="http://schemas.microsoft.com/office/drawing/2014/main" id="{E3F9B89C-3C15-B8D1-8F72-BB54CFDDA0BB}"/>
              </a:ext>
            </a:extLst>
          </p:cNvPr>
          <p:cNvSpPr txBox="1"/>
          <p:nvPr/>
        </p:nvSpPr>
        <p:spPr>
          <a:xfrm>
            <a:off x="5519057" y="3075057"/>
            <a:ext cx="5694188" cy="707886"/>
          </a:xfrm>
          <a:prstGeom prst="rect">
            <a:avLst/>
          </a:prstGeom>
          <a:noFill/>
        </p:spPr>
        <p:txBody>
          <a:bodyPr wrap="none" rtlCol="0">
            <a:spAutoFit/>
          </a:bodyPr>
          <a:lstStyle/>
          <a:p>
            <a:r>
              <a:rPr lang="en-US" sz="4000" dirty="0" err="1">
                <a:latin typeface="Roboto" panose="02000000000000000000" pitchFamily="2" charset="0"/>
                <a:ea typeface="Roboto" panose="02000000000000000000" pitchFamily="2" charset="0"/>
                <a:cs typeface="Roboto" panose="02000000000000000000" pitchFamily="2" charset="0"/>
              </a:rPr>
              <a:t>k.nicollbaines@ed.ac.uk</a:t>
            </a:r>
            <a:endParaRPr lang="en-US" sz="40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807819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8242C0A-ACBE-C604-0ADB-57711DD03B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827" y="958850"/>
            <a:ext cx="4940300" cy="49403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2D0F351-83C5-B33B-D143-C6280E5C6172}"/>
              </a:ext>
            </a:extLst>
          </p:cNvPr>
          <p:cNvSpPr txBox="1"/>
          <p:nvPr/>
        </p:nvSpPr>
        <p:spPr>
          <a:xfrm>
            <a:off x="5865288" y="497185"/>
            <a:ext cx="6101860" cy="461665"/>
          </a:xfrm>
          <a:prstGeom prst="rect">
            <a:avLst/>
          </a:prstGeom>
          <a:noFill/>
        </p:spPr>
        <p:txBody>
          <a:bodyPr wrap="square">
            <a:spAutoFit/>
          </a:bodyPr>
          <a:lstStyle/>
          <a:p>
            <a:pPr lvl="0"/>
            <a:r>
              <a:rPr lang="en-GB" sz="2400" b="1" dirty="0">
                <a:solidFill>
                  <a:srgbClr val="002060"/>
                </a:solidFill>
                <a:latin typeface="Calibri" panose="020F0502020204030204" pitchFamily="34" charset="0"/>
                <a:cs typeface="Calibri" panose="020F0502020204030204" pitchFamily="34" charset="0"/>
              </a:rPr>
              <a:t>Who am I?</a:t>
            </a:r>
          </a:p>
        </p:txBody>
      </p:sp>
      <p:sp>
        <p:nvSpPr>
          <p:cNvPr id="4" name="TextBox 3">
            <a:extLst>
              <a:ext uri="{FF2B5EF4-FFF2-40B4-BE49-F238E27FC236}">
                <a16:creationId xmlns:a16="http://schemas.microsoft.com/office/drawing/2014/main" id="{3ABC4116-DF2B-429C-52D7-CF4501AAA165}"/>
              </a:ext>
            </a:extLst>
          </p:cNvPr>
          <p:cNvSpPr txBox="1"/>
          <p:nvPr/>
        </p:nvSpPr>
        <p:spPr>
          <a:xfrm>
            <a:off x="5759323" y="958850"/>
            <a:ext cx="6313790" cy="5847755"/>
          </a:xfrm>
          <a:prstGeom prst="rect">
            <a:avLst/>
          </a:prstGeom>
          <a:noFill/>
        </p:spPr>
        <p:txBody>
          <a:bodyPr wrap="square" rtlCol="0">
            <a:spAutoFit/>
          </a:bodyPr>
          <a:lstStyle/>
          <a:p>
            <a:pPr algn="l"/>
            <a:r>
              <a:rPr lang="en-GB" sz="2200" b="0" i="0" dirty="0">
                <a:solidFill>
                  <a:srgbClr val="444444"/>
                </a:solidFill>
                <a:effectLst/>
                <a:latin typeface="Roboto" panose="02000000000000000000" pitchFamily="2" charset="0"/>
              </a:rPr>
              <a:t>Katie is an equality, diversity and inclusion specialist and experienced facilitator/trainer with expertise in researching barriers to career progression experienced by women and LGBT+ people related to grant funding.</a:t>
            </a:r>
          </a:p>
          <a:p>
            <a:pPr algn="l"/>
            <a:endParaRPr lang="en-GB" sz="2200" b="0" i="0" dirty="0">
              <a:solidFill>
                <a:srgbClr val="444444"/>
              </a:solidFill>
              <a:effectLst/>
              <a:latin typeface="Roboto" panose="02000000000000000000" pitchFamily="2" charset="0"/>
            </a:endParaRPr>
          </a:p>
          <a:p>
            <a:pPr algn="l"/>
            <a:r>
              <a:rPr lang="en-GB" sz="2200" b="0" i="0" dirty="0">
                <a:solidFill>
                  <a:srgbClr val="444444"/>
                </a:solidFill>
                <a:effectLst/>
                <a:latin typeface="Roboto" panose="02000000000000000000" pitchFamily="2" charset="0"/>
              </a:rPr>
              <a:t>Katie created and implements our EDI strategy. She is responsible for embedding principles of equality, diversity and inclusion across all network programmes and activities.  She supports our training and development team to embed EDI in the leadership training for fellows and develops bespoke training to respond to specific EDI needs within the Network. Katie also works with UKRI on strategies to support Inclusive Research Design.</a:t>
            </a:r>
          </a:p>
          <a:p>
            <a:endParaRPr lang="en-US" sz="2200" dirty="0"/>
          </a:p>
        </p:txBody>
      </p:sp>
    </p:spTree>
    <p:extLst>
      <p:ext uri="{BB962C8B-B14F-4D97-AF65-F5344CB8AC3E}">
        <p14:creationId xmlns:p14="http://schemas.microsoft.com/office/powerpoint/2010/main" val="4257861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7DB44-67DE-16EA-55B0-1F3F55ECEEB0}"/>
              </a:ext>
            </a:extLst>
          </p:cNvPr>
          <p:cNvSpPr>
            <a:spLocks noGrp="1"/>
          </p:cNvSpPr>
          <p:nvPr>
            <p:ph type="title"/>
          </p:nvPr>
        </p:nvSpPr>
        <p:spPr>
          <a:ln>
            <a:noFill/>
          </a:ln>
        </p:spPr>
        <p:txBody>
          <a:bodyPr/>
          <a:lstStyle/>
          <a:p>
            <a:r>
              <a:rPr lang="en-US" dirty="0">
                <a:solidFill>
                  <a:srgbClr val="012E5E"/>
                </a:solidFill>
              </a:rPr>
              <a:t>Self-awareness: identity map</a:t>
            </a:r>
          </a:p>
        </p:txBody>
      </p:sp>
      <p:pic>
        <p:nvPicPr>
          <p:cNvPr id="5" name="Content Placeholder 4" descr="User outline">
            <a:extLst>
              <a:ext uri="{FF2B5EF4-FFF2-40B4-BE49-F238E27FC236}">
                <a16:creationId xmlns:a16="http://schemas.microsoft.com/office/drawing/2014/main" id="{3937D05D-8E4B-CF13-3F67-89C5DAB83288}"/>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78181" y="2857496"/>
            <a:ext cx="2310882" cy="2310882"/>
          </a:xfrm>
        </p:spPr>
      </p:pic>
      <p:sp>
        <p:nvSpPr>
          <p:cNvPr id="6" name="TextBox 5">
            <a:extLst>
              <a:ext uri="{FF2B5EF4-FFF2-40B4-BE49-F238E27FC236}">
                <a16:creationId xmlns:a16="http://schemas.microsoft.com/office/drawing/2014/main" id="{5C250002-29E8-2CA2-ABC9-0E515DB58DE1}"/>
              </a:ext>
            </a:extLst>
          </p:cNvPr>
          <p:cNvSpPr txBox="1"/>
          <p:nvPr/>
        </p:nvSpPr>
        <p:spPr>
          <a:xfrm>
            <a:off x="6372146" y="1692694"/>
            <a:ext cx="1648280" cy="830997"/>
          </a:xfrm>
          <a:prstGeom prst="rect">
            <a:avLst/>
          </a:prstGeom>
          <a:noFill/>
          <a:ln>
            <a:noFill/>
          </a:ln>
        </p:spPr>
        <p:txBody>
          <a:bodyPr wrap="square" rtlCol="0">
            <a:spAutoFit/>
          </a:bodyPr>
          <a:lstStyle/>
          <a:p>
            <a:r>
              <a:rPr lang="en-US" sz="2400" dirty="0">
                <a:solidFill>
                  <a:srgbClr val="012E5E"/>
                </a:solidFill>
              </a:rPr>
              <a:t>Cisgender Woman</a:t>
            </a:r>
          </a:p>
        </p:txBody>
      </p:sp>
      <p:sp>
        <p:nvSpPr>
          <p:cNvPr id="7" name="TextBox 6">
            <a:extLst>
              <a:ext uri="{FF2B5EF4-FFF2-40B4-BE49-F238E27FC236}">
                <a16:creationId xmlns:a16="http://schemas.microsoft.com/office/drawing/2014/main" id="{4C5BBFD1-641A-B8DE-5414-31344D47CAE2}"/>
              </a:ext>
            </a:extLst>
          </p:cNvPr>
          <p:cNvSpPr txBox="1"/>
          <p:nvPr/>
        </p:nvSpPr>
        <p:spPr>
          <a:xfrm>
            <a:off x="3148907" y="2279651"/>
            <a:ext cx="944361" cy="461665"/>
          </a:xfrm>
          <a:prstGeom prst="rect">
            <a:avLst/>
          </a:prstGeom>
          <a:noFill/>
          <a:ln>
            <a:noFill/>
          </a:ln>
        </p:spPr>
        <p:txBody>
          <a:bodyPr wrap="none" rtlCol="0">
            <a:spAutoFit/>
          </a:bodyPr>
          <a:lstStyle/>
          <a:p>
            <a:r>
              <a:rPr lang="en-US" sz="2400" dirty="0">
                <a:solidFill>
                  <a:srgbClr val="012E5E"/>
                </a:solidFill>
              </a:rPr>
              <a:t>White</a:t>
            </a:r>
          </a:p>
        </p:txBody>
      </p:sp>
      <p:sp>
        <p:nvSpPr>
          <p:cNvPr id="8" name="TextBox 7">
            <a:extLst>
              <a:ext uri="{FF2B5EF4-FFF2-40B4-BE49-F238E27FC236}">
                <a16:creationId xmlns:a16="http://schemas.microsoft.com/office/drawing/2014/main" id="{93C07152-1C11-2FEE-3665-43478D44556F}"/>
              </a:ext>
            </a:extLst>
          </p:cNvPr>
          <p:cNvSpPr txBox="1"/>
          <p:nvPr/>
        </p:nvSpPr>
        <p:spPr>
          <a:xfrm>
            <a:off x="2390998" y="3680625"/>
            <a:ext cx="1319913" cy="830997"/>
          </a:xfrm>
          <a:prstGeom prst="rect">
            <a:avLst/>
          </a:prstGeom>
          <a:noFill/>
          <a:ln>
            <a:noFill/>
          </a:ln>
        </p:spPr>
        <p:txBody>
          <a:bodyPr wrap="none" rtlCol="0">
            <a:spAutoFit/>
          </a:bodyPr>
          <a:lstStyle/>
          <a:p>
            <a:r>
              <a:rPr lang="en-US" sz="2400" dirty="0">
                <a:solidFill>
                  <a:srgbClr val="012E5E"/>
                </a:solidFill>
              </a:rPr>
              <a:t>Bisexual/</a:t>
            </a:r>
          </a:p>
          <a:p>
            <a:r>
              <a:rPr lang="en-US" sz="2400" dirty="0">
                <a:solidFill>
                  <a:srgbClr val="012E5E"/>
                </a:solidFill>
              </a:rPr>
              <a:t>queer</a:t>
            </a:r>
          </a:p>
        </p:txBody>
      </p:sp>
      <p:sp>
        <p:nvSpPr>
          <p:cNvPr id="9" name="TextBox 8">
            <a:extLst>
              <a:ext uri="{FF2B5EF4-FFF2-40B4-BE49-F238E27FC236}">
                <a16:creationId xmlns:a16="http://schemas.microsoft.com/office/drawing/2014/main" id="{93710DA0-5C89-2324-7284-1D9A21A41549}"/>
              </a:ext>
            </a:extLst>
          </p:cNvPr>
          <p:cNvSpPr txBox="1"/>
          <p:nvPr/>
        </p:nvSpPr>
        <p:spPr>
          <a:xfrm>
            <a:off x="9523318" y="4134721"/>
            <a:ext cx="984565" cy="461665"/>
          </a:xfrm>
          <a:prstGeom prst="rect">
            <a:avLst/>
          </a:prstGeom>
          <a:noFill/>
          <a:ln>
            <a:noFill/>
          </a:ln>
        </p:spPr>
        <p:txBody>
          <a:bodyPr wrap="none" rtlCol="0">
            <a:spAutoFit/>
          </a:bodyPr>
          <a:lstStyle/>
          <a:p>
            <a:r>
              <a:rPr lang="en-US" sz="2400" dirty="0">
                <a:solidFill>
                  <a:srgbClr val="012E5E"/>
                </a:solidFill>
              </a:rPr>
              <a:t>British</a:t>
            </a:r>
          </a:p>
        </p:txBody>
      </p:sp>
      <p:sp>
        <p:nvSpPr>
          <p:cNvPr id="10" name="TextBox 9">
            <a:extLst>
              <a:ext uri="{FF2B5EF4-FFF2-40B4-BE49-F238E27FC236}">
                <a16:creationId xmlns:a16="http://schemas.microsoft.com/office/drawing/2014/main" id="{B85985C3-9C9F-4A9C-18AC-53AC540B0BB5}"/>
              </a:ext>
            </a:extLst>
          </p:cNvPr>
          <p:cNvSpPr txBox="1"/>
          <p:nvPr/>
        </p:nvSpPr>
        <p:spPr>
          <a:xfrm>
            <a:off x="9074189" y="5169147"/>
            <a:ext cx="2045754" cy="830997"/>
          </a:xfrm>
          <a:prstGeom prst="rect">
            <a:avLst/>
          </a:prstGeom>
          <a:noFill/>
          <a:ln>
            <a:noFill/>
          </a:ln>
        </p:spPr>
        <p:txBody>
          <a:bodyPr wrap="square" rtlCol="0">
            <a:spAutoFit/>
          </a:bodyPr>
          <a:lstStyle/>
          <a:p>
            <a:r>
              <a:rPr lang="en-US" sz="2400" dirty="0">
                <a:solidFill>
                  <a:srgbClr val="012E5E"/>
                </a:solidFill>
              </a:rPr>
              <a:t>English is my first language</a:t>
            </a:r>
          </a:p>
        </p:txBody>
      </p:sp>
      <p:sp>
        <p:nvSpPr>
          <p:cNvPr id="11" name="TextBox 10">
            <a:extLst>
              <a:ext uri="{FF2B5EF4-FFF2-40B4-BE49-F238E27FC236}">
                <a16:creationId xmlns:a16="http://schemas.microsoft.com/office/drawing/2014/main" id="{1E2FB05F-E7C6-C4B9-3C40-1451AC1C3436}"/>
              </a:ext>
            </a:extLst>
          </p:cNvPr>
          <p:cNvSpPr txBox="1"/>
          <p:nvPr/>
        </p:nvSpPr>
        <p:spPr>
          <a:xfrm>
            <a:off x="2406987" y="5367818"/>
            <a:ext cx="1774012" cy="461665"/>
          </a:xfrm>
          <a:prstGeom prst="rect">
            <a:avLst/>
          </a:prstGeom>
          <a:noFill/>
          <a:ln>
            <a:noFill/>
          </a:ln>
        </p:spPr>
        <p:txBody>
          <a:bodyPr wrap="none" rtlCol="0">
            <a:spAutoFit/>
          </a:bodyPr>
          <a:lstStyle/>
          <a:p>
            <a:r>
              <a:rPr lang="en-US" sz="2400" dirty="0">
                <a:solidFill>
                  <a:srgbClr val="012E5E"/>
                </a:solidFill>
              </a:rPr>
              <a:t>Not religious</a:t>
            </a:r>
          </a:p>
        </p:txBody>
      </p:sp>
      <p:sp>
        <p:nvSpPr>
          <p:cNvPr id="12" name="TextBox 11">
            <a:extLst>
              <a:ext uri="{FF2B5EF4-FFF2-40B4-BE49-F238E27FC236}">
                <a16:creationId xmlns:a16="http://schemas.microsoft.com/office/drawing/2014/main" id="{F89672A3-C3A9-EA5D-9006-7633E357A496}"/>
              </a:ext>
            </a:extLst>
          </p:cNvPr>
          <p:cNvSpPr txBox="1"/>
          <p:nvPr/>
        </p:nvSpPr>
        <p:spPr>
          <a:xfrm>
            <a:off x="5732108" y="5677089"/>
            <a:ext cx="1834506" cy="830997"/>
          </a:xfrm>
          <a:prstGeom prst="rect">
            <a:avLst/>
          </a:prstGeom>
          <a:noFill/>
          <a:ln>
            <a:noFill/>
          </a:ln>
        </p:spPr>
        <p:txBody>
          <a:bodyPr wrap="square" rtlCol="0">
            <a:spAutoFit/>
          </a:bodyPr>
          <a:lstStyle/>
          <a:p>
            <a:r>
              <a:rPr lang="en-US" sz="2400" dirty="0">
                <a:solidFill>
                  <a:srgbClr val="012E5E"/>
                </a:solidFill>
              </a:rPr>
              <a:t>Educated to PhD level</a:t>
            </a:r>
          </a:p>
        </p:txBody>
      </p:sp>
      <p:sp>
        <p:nvSpPr>
          <p:cNvPr id="13" name="TextBox 12">
            <a:extLst>
              <a:ext uri="{FF2B5EF4-FFF2-40B4-BE49-F238E27FC236}">
                <a16:creationId xmlns:a16="http://schemas.microsoft.com/office/drawing/2014/main" id="{009D55CF-4AFC-6D72-2538-BDB60B7DC027}"/>
              </a:ext>
            </a:extLst>
          </p:cNvPr>
          <p:cNvSpPr txBox="1"/>
          <p:nvPr/>
        </p:nvSpPr>
        <p:spPr>
          <a:xfrm>
            <a:off x="8937040" y="2403842"/>
            <a:ext cx="2685100" cy="830997"/>
          </a:xfrm>
          <a:prstGeom prst="rect">
            <a:avLst/>
          </a:prstGeom>
          <a:noFill/>
          <a:ln>
            <a:noFill/>
          </a:ln>
        </p:spPr>
        <p:txBody>
          <a:bodyPr wrap="square" rtlCol="0">
            <a:spAutoFit/>
          </a:bodyPr>
          <a:lstStyle/>
          <a:p>
            <a:r>
              <a:rPr lang="en-US" sz="2400" dirty="0">
                <a:solidFill>
                  <a:srgbClr val="012E5E"/>
                </a:solidFill>
              </a:rPr>
              <a:t>Earn a salary above national average</a:t>
            </a:r>
          </a:p>
        </p:txBody>
      </p:sp>
      <p:grpSp>
        <p:nvGrpSpPr>
          <p:cNvPr id="18" name="Group 17">
            <a:extLst>
              <a:ext uri="{FF2B5EF4-FFF2-40B4-BE49-F238E27FC236}">
                <a16:creationId xmlns:a16="http://schemas.microsoft.com/office/drawing/2014/main" id="{0F1AD73F-1AD7-A282-EE13-EA4B788C39E3}"/>
              </a:ext>
            </a:extLst>
          </p:cNvPr>
          <p:cNvGrpSpPr/>
          <p:nvPr/>
        </p:nvGrpSpPr>
        <p:grpSpPr>
          <a:xfrm>
            <a:off x="5506366" y="1436587"/>
            <a:ext cx="963720" cy="1075525"/>
            <a:chOff x="7540480" y="2944709"/>
            <a:chExt cx="963720" cy="1075525"/>
          </a:xfrm>
        </p:grpSpPr>
        <p:pic>
          <p:nvPicPr>
            <p:cNvPr id="15" name="Graphic 14" descr="Female with solid fill">
              <a:extLst>
                <a:ext uri="{FF2B5EF4-FFF2-40B4-BE49-F238E27FC236}">
                  <a16:creationId xmlns:a16="http://schemas.microsoft.com/office/drawing/2014/main" id="{8221844C-94E5-0601-7415-DB3F29E60C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40480" y="3105834"/>
              <a:ext cx="914400" cy="914400"/>
            </a:xfrm>
            <a:prstGeom prst="rect">
              <a:avLst/>
            </a:prstGeom>
          </p:spPr>
        </p:pic>
        <p:pic>
          <p:nvPicPr>
            <p:cNvPr id="17" name="Graphic 16" descr="Male with solid fill">
              <a:extLst>
                <a:ext uri="{FF2B5EF4-FFF2-40B4-BE49-F238E27FC236}">
                  <a16:creationId xmlns:a16="http://schemas.microsoft.com/office/drawing/2014/main" id="{D4F8A974-DC28-75F4-9A67-AFC7A0582C5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89800" y="2944709"/>
              <a:ext cx="914400" cy="914400"/>
            </a:xfrm>
            <a:prstGeom prst="rect">
              <a:avLst/>
            </a:prstGeom>
          </p:spPr>
        </p:pic>
      </p:grpSp>
      <p:pic>
        <p:nvPicPr>
          <p:cNvPr id="20" name="Graphic 19" descr="Pound with solid fill">
            <a:extLst>
              <a:ext uri="{FF2B5EF4-FFF2-40B4-BE49-F238E27FC236}">
                <a16:creationId xmlns:a16="http://schemas.microsoft.com/office/drawing/2014/main" id="{CDB8B26F-3C3B-5E7B-CFA4-1374E275F60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151718" y="2362141"/>
            <a:ext cx="914400" cy="914400"/>
          </a:xfrm>
          <a:prstGeom prst="rect">
            <a:avLst/>
          </a:prstGeom>
        </p:spPr>
      </p:pic>
      <p:pic>
        <p:nvPicPr>
          <p:cNvPr id="22" name="Graphic 21" descr="Earth globe: Americas with solid fill">
            <a:extLst>
              <a:ext uri="{FF2B5EF4-FFF2-40B4-BE49-F238E27FC236}">
                <a16:creationId xmlns:a16="http://schemas.microsoft.com/office/drawing/2014/main" id="{485E78F9-8544-0B83-4D4B-7A190CD9031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608918" y="3848872"/>
            <a:ext cx="914400" cy="914400"/>
          </a:xfrm>
          <a:prstGeom prst="rect">
            <a:avLst/>
          </a:prstGeom>
        </p:spPr>
      </p:pic>
      <p:pic>
        <p:nvPicPr>
          <p:cNvPr id="24" name="Graphic 23" descr="Speech outline">
            <a:extLst>
              <a:ext uri="{FF2B5EF4-FFF2-40B4-BE49-F238E27FC236}">
                <a16:creationId xmlns:a16="http://schemas.microsoft.com/office/drawing/2014/main" id="{2142F0C2-A7F1-36DB-A8E9-3650752C7F7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159789" y="5127445"/>
            <a:ext cx="914400" cy="914400"/>
          </a:xfrm>
          <a:prstGeom prst="rect">
            <a:avLst/>
          </a:prstGeom>
        </p:spPr>
      </p:pic>
      <p:pic>
        <p:nvPicPr>
          <p:cNvPr id="26" name="Graphic 25" descr="Graduation cap outline">
            <a:extLst>
              <a:ext uri="{FF2B5EF4-FFF2-40B4-BE49-F238E27FC236}">
                <a16:creationId xmlns:a16="http://schemas.microsoft.com/office/drawing/2014/main" id="{0DF712AA-27FA-FE23-8FE0-4DE4CD566A5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803018" y="5528738"/>
            <a:ext cx="914400" cy="942811"/>
          </a:xfrm>
          <a:prstGeom prst="rect">
            <a:avLst/>
          </a:prstGeom>
        </p:spPr>
      </p:pic>
      <p:pic>
        <p:nvPicPr>
          <p:cNvPr id="28" name="Picture 27">
            <a:extLst>
              <a:ext uri="{FF2B5EF4-FFF2-40B4-BE49-F238E27FC236}">
                <a16:creationId xmlns:a16="http://schemas.microsoft.com/office/drawing/2014/main" id="{E18C5E5C-BFFC-8DA3-BA21-5304F32B9ED7}"/>
              </a:ext>
            </a:extLst>
          </p:cNvPr>
          <p:cNvPicPr>
            <a:picLocks/>
          </p:cNvPicPr>
          <p:nvPr/>
        </p:nvPicPr>
        <p:blipFill rotWithShape="1">
          <a:blip r:embed="rId16"/>
          <a:srcRect l="166" t="-2168" r="39695" b="2168"/>
          <a:stretch/>
        </p:blipFill>
        <p:spPr>
          <a:xfrm>
            <a:off x="1585437" y="3680624"/>
            <a:ext cx="801615" cy="830998"/>
          </a:xfrm>
          <a:prstGeom prst="rect">
            <a:avLst/>
          </a:prstGeom>
        </p:spPr>
      </p:pic>
      <p:cxnSp>
        <p:nvCxnSpPr>
          <p:cNvPr id="30" name="Straight Arrow Connector 29">
            <a:extLst>
              <a:ext uri="{FF2B5EF4-FFF2-40B4-BE49-F238E27FC236}">
                <a16:creationId xmlns:a16="http://schemas.microsoft.com/office/drawing/2014/main" id="{440F0635-C30D-946F-7E44-49CE6B76BFD5}"/>
              </a:ext>
            </a:extLst>
          </p:cNvPr>
          <p:cNvCxnSpPr/>
          <p:nvPr/>
        </p:nvCxnSpPr>
        <p:spPr>
          <a:xfrm flipH="1" flipV="1">
            <a:off x="3862873" y="2857496"/>
            <a:ext cx="709127" cy="5715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03DDE64-0EB0-0B32-A576-B3DB14740FD9}"/>
              </a:ext>
            </a:extLst>
          </p:cNvPr>
          <p:cNvCxnSpPr>
            <a:cxnSpLocks/>
            <a:stCxn id="5" idx="1"/>
          </p:cNvCxnSpPr>
          <p:nvPr/>
        </p:nvCxnSpPr>
        <p:spPr>
          <a:xfrm flipH="1">
            <a:off x="3656692" y="4012937"/>
            <a:ext cx="1121489" cy="2722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BF0B50E-6F1F-79FB-ED95-5C9887897E33}"/>
              </a:ext>
            </a:extLst>
          </p:cNvPr>
          <p:cNvCxnSpPr>
            <a:cxnSpLocks/>
          </p:cNvCxnSpPr>
          <p:nvPr/>
        </p:nvCxnSpPr>
        <p:spPr>
          <a:xfrm flipH="1">
            <a:off x="3862873" y="4929029"/>
            <a:ext cx="1023047" cy="438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DF0D3C2-6D2A-99AF-4D4D-632EA83D234F}"/>
              </a:ext>
            </a:extLst>
          </p:cNvPr>
          <p:cNvCxnSpPr>
            <a:cxnSpLocks/>
            <a:endCxn id="12" idx="0"/>
          </p:cNvCxnSpPr>
          <p:nvPr/>
        </p:nvCxnSpPr>
        <p:spPr>
          <a:xfrm>
            <a:off x="6145131" y="5009489"/>
            <a:ext cx="504230" cy="667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4B8028D-F74C-EA75-BA4B-5E651CBFE517}"/>
              </a:ext>
            </a:extLst>
          </p:cNvPr>
          <p:cNvCxnSpPr>
            <a:cxnSpLocks/>
          </p:cNvCxnSpPr>
          <p:nvPr/>
        </p:nvCxnSpPr>
        <p:spPr>
          <a:xfrm>
            <a:off x="7149741" y="4755134"/>
            <a:ext cx="1001977" cy="5881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A6D5289A-53E8-4C69-A639-AE63FB8818C3}"/>
              </a:ext>
            </a:extLst>
          </p:cNvPr>
          <p:cNvCxnSpPr>
            <a:cxnSpLocks/>
          </p:cNvCxnSpPr>
          <p:nvPr/>
        </p:nvCxnSpPr>
        <p:spPr>
          <a:xfrm>
            <a:off x="7096954" y="4096123"/>
            <a:ext cx="1300597" cy="52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95E1FCA7-BBF7-1BBB-4316-C49DD1B01F87}"/>
              </a:ext>
            </a:extLst>
          </p:cNvPr>
          <p:cNvCxnSpPr>
            <a:cxnSpLocks/>
          </p:cNvCxnSpPr>
          <p:nvPr/>
        </p:nvCxnSpPr>
        <p:spPr>
          <a:xfrm flipV="1">
            <a:off x="6644945" y="2912219"/>
            <a:ext cx="1375481" cy="574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1B563000-5572-1C5B-4478-26E5520D928B}"/>
              </a:ext>
            </a:extLst>
          </p:cNvPr>
          <p:cNvCxnSpPr>
            <a:cxnSpLocks/>
          </p:cNvCxnSpPr>
          <p:nvPr/>
        </p:nvCxnSpPr>
        <p:spPr>
          <a:xfrm flipV="1">
            <a:off x="5854114" y="2481185"/>
            <a:ext cx="0" cy="4969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D606766F-CE3A-37B8-9105-C82007157787}"/>
              </a:ext>
            </a:extLst>
          </p:cNvPr>
          <p:cNvCxnSpPr>
            <a:cxnSpLocks/>
          </p:cNvCxnSpPr>
          <p:nvPr/>
        </p:nvCxnSpPr>
        <p:spPr>
          <a:xfrm flipV="1">
            <a:off x="4066254" y="1887953"/>
            <a:ext cx="1358140" cy="42224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980E29A-C43B-D852-90CF-A3CC6095E80C}"/>
              </a:ext>
            </a:extLst>
          </p:cNvPr>
          <p:cNvCxnSpPr>
            <a:cxnSpLocks/>
          </p:cNvCxnSpPr>
          <p:nvPr/>
        </p:nvCxnSpPr>
        <p:spPr>
          <a:xfrm flipV="1">
            <a:off x="3379289" y="2213663"/>
            <a:ext cx="2176397" cy="149589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9E384B89-E892-9F4E-8B51-7340CFBF9CDC}"/>
              </a:ext>
            </a:extLst>
          </p:cNvPr>
          <p:cNvCxnSpPr>
            <a:cxnSpLocks/>
          </p:cNvCxnSpPr>
          <p:nvPr/>
        </p:nvCxnSpPr>
        <p:spPr>
          <a:xfrm flipV="1">
            <a:off x="9721456" y="4631785"/>
            <a:ext cx="0" cy="53352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6FAA5486-AFB5-51A9-A54D-7BDEE4A23996}"/>
              </a:ext>
            </a:extLst>
          </p:cNvPr>
          <p:cNvCxnSpPr>
            <a:cxnSpLocks/>
          </p:cNvCxnSpPr>
          <p:nvPr/>
        </p:nvCxnSpPr>
        <p:spPr>
          <a:xfrm flipV="1">
            <a:off x="7096954" y="6041845"/>
            <a:ext cx="1977235" cy="27982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6D2DB890-9D26-0D11-32B3-FBEC4A86841F}"/>
              </a:ext>
            </a:extLst>
          </p:cNvPr>
          <p:cNvCxnSpPr>
            <a:cxnSpLocks/>
          </p:cNvCxnSpPr>
          <p:nvPr/>
        </p:nvCxnSpPr>
        <p:spPr>
          <a:xfrm flipH="1">
            <a:off x="3710911" y="4576310"/>
            <a:ext cx="1121489" cy="2722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88123639-28F5-EE9B-407F-BCE9663097D9}"/>
              </a:ext>
            </a:extLst>
          </p:cNvPr>
          <p:cNvSpPr txBox="1"/>
          <p:nvPr/>
        </p:nvSpPr>
        <p:spPr>
          <a:xfrm>
            <a:off x="2126030" y="4548668"/>
            <a:ext cx="2045754" cy="461665"/>
          </a:xfrm>
          <a:prstGeom prst="rect">
            <a:avLst/>
          </a:prstGeom>
          <a:noFill/>
          <a:ln>
            <a:noFill/>
          </a:ln>
        </p:spPr>
        <p:txBody>
          <a:bodyPr wrap="square" rtlCol="0">
            <a:spAutoFit/>
          </a:bodyPr>
          <a:lstStyle/>
          <a:p>
            <a:r>
              <a:rPr lang="en-US" sz="2400" dirty="0">
                <a:solidFill>
                  <a:srgbClr val="012E5E"/>
                </a:solidFill>
              </a:rPr>
              <a:t>RP Accent</a:t>
            </a:r>
          </a:p>
        </p:txBody>
      </p:sp>
      <p:sp>
        <p:nvSpPr>
          <p:cNvPr id="57" name="TextBox 56">
            <a:extLst>
              <a:ext uri="{FF2B5EF4-FFF2-40B4-BE49-F238E27FC236}">
                <a16:creationId xmlns:a16="http://schemas.microsoft.com/office/drawing/2014/main" id="{E83ABE69-7BFE-132C-F02B-80A55D65188D}"/>
              </a:ext>
            </a:extLst>
          </p:cNvPr>
          <p:cNvSpPr txBox="1"/>
          <p:nvPr/>
        </p:nvSpPr>
        <p:spPr>
          <a:xfrm>
            <a:off x="8151718" y="1309631"/>
            <a:ext cx="3155768" cy="830997"/>
          </a:xfrm>
          <a:prstGeom prst="rect">
            <a:avLst/>
          </a:prstGeom>
          <a:noFill/>
          <a:ln>
            <a:noFill/>
          </a:ln>
        </p:spPr>
        <p:txBody>
          <a:bodyPr wrap="square" rtlCol="0">
            <a:spAutoFit/>
          </a:bodyPr>
          <a:lstStyle/>
          <a:p>
            <a:r>
              <a:rPr lang="en-US" sz="2400" dirty="0">
                <a:solidFill>
                  <a:srgbClr val="012E5E"/>
                </a:solidFill>
              </a:rPr>
              <a:t>Unpredictable caring responsibilities</a:t>
            </a:r>
          </a:p>
        </p:txBody>
      </p:sp>
      <p:cxnSp>
        <p:nvCxnSpPr>
          <p:cNvPr id="58" name="Straight Arrow Connector 57">
            <a:extLst>
              <a:ext uri="{FF2B5EF4-FFF2-40B4-BE49-F238E27FC236}">
                <a16:creationId xmlns:a16="http://schemas.microsoft.com/office/drawing/2014/main" id="{5CE91470-1B42-BBE2-5F2D-B83F489BF6B4}"/>
              </a:ext>
            </a:extLst>
          </p:cNvPr>
          <p:cNvCxnSpPr>
            <a:cxnSpLocks/>
          </p:cNvCxnSpPr>
          <p:nvPr/>
        </p:nvCxnSpPr>
        <p:spPr>
          <a:xfrm flipV="1">
            <a:off x="6405268" y="2163693"/>
            <a:ext cx="1992283" cy="9881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1221C92D-02C8-6F5D-2664-814BEF80B37D}"/>
              </a:ext>
            </a:extLst>
          </p:cNvPr>
          <p:cNvSpPr txBox="1"/>
          <p:nvPr/>
        </p:nvSpPr>
        <p:spPr>
          <a:xfrm>
            <a:off x="2497406" y="5950923"/>
            <a:ext cx="1765227" cy="461665"/>
          </a:xfrm>
          <a:prstGeom prst="rect">
            <a:avLst/>
          </a:prstGeom>
          <a:noFill/>
          <a:ln>
            <a:noFill/>
          </a:ln>
        </p:spPr>
        <p:txBody>
          <a:bodyPr wrap="none" rtlCol="0">
            <a:spAutoFit/>
          </a:bodyPr>
          <a:lstStyle/>
          <a:p>
            <a:r>
              <a:rPr lang="en-US" sz="2400" dirty="0">
                <a:solidFill>
                  <a:srgbClr val="012E5E"/>
                </a:solidFill>
              </a:rPr>
              <a:t>Not disabled</a:t>
            </a:r>
          </a:p>
        </p:txBody>
      </p:sp>
      <p:cxnSp>
        <p:nvCxnSpPr>
          <p:cNvPr id="61" name="Straight Arrow Connector 60">
            <a:extLst>
              <a:ext uri="{FF2B5EF4-FFF2-40B4-BE49-F238E27FC236}">
                <a16:creationId xmlns:a16="http://schemas.microsoft.com/office/drawing/2014/main" id="{2A18CFAB-E3AC-EE8D-BECB-DB7DBF3992EF}"/>
              </a:ext>
            </a:extLst>
          </p:cNvPr>
          <p:cNvCxnSpPr>
            <a:cxnSpLocks/>
          </p:cNvCxnSpPr>
          <p:nvPr/>
        </p:nvCxnSpPr>
        <p:spPr>
          <a:xfrm flipH="1">
            <a:off x="4200803" y="5062197"/>
            <a:ext cx="1246933" cy="10303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D6CD8AC6-8806-C433-132C-9CD80D62DBFA}"/>
              </a:ext>
            </a:extLst>
          </p:cNvPr>
          <p:cNvSpPr txBox="1"/>
          <p:nvPr/>
        </p:nvSpPr>
        <p:spPr>
          <a:xfrm>
            <a:off x="1174971" y="2727935"/>
            <a:ext cx="1783373" cy="461665"/>
          </a:xfrm>
          <a:prstGeom prst="rect">
            <a:avLst/>
          </a:prstGeom>
          <a:noFill/>
          <a:ln>
            <a:noFill/>
          </a:ln>
        </p:spPr>
        <p:txBody>
          <a:bodyPr wrap="none" rtlCol="0">
            <a:spAutoFit/>
          </a:bodyPr>
          <a:lstStyle/>
          <a:p>
            <a:r>
              <a:rPr lang="en-US" sz="2400" dirty="0">
                <a:solidFill>
                  <a:srgbClr val="012E5E"/>
                </a:solidFill>
              </a:rPr>
              <a:t>Neurotypical</a:t>
            </a:r>
          </a:p>
        </p:txBody>
      </p:sp>
      <p:cxnSp>
        <p:nvCxnSpPr>
          <p:cNvPr id="64" name="Straight Arrow Connector 63">
            <a:extLst>
              <a:ext uri="{FF2B5EF4-FFF2-40B4-BE49-F238E27FC236}">
                <a16:creationId xmlns:a16="http://schemas.microsoft.com/office/drawing/2014/main" id="{CAA28331-D445-D962-D385-E784D5C0D956}"/>
              </a:ext>
            </a:extLst>
          </p:cNvPr>
          <p:cNvCxnSpPr>
            <a:cxnSpLocks/>
          </p:cNvCxnSpPr>
          <p:nvPr/>
        </p:nvCxnSpPr>
        <p:spPr>
          <a:xfrm flipH="1" flipV="1">
            <a:off x="3050954" y="3189600"/>
            <a:ext cx="2030600" cy="5969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8" name="Graphic 67" descr="Head with gears outline">
            <a:extLst>
              <a:ext uri="{FF2B5EF4-FFF2-40B4-BE49-F238E27FC236}">
                <a16:creationId xmlns:a16="http://schemas.microsoft.com/office/drawing/2014/main" id="{E01232B1-E2B4-4A30-7917-7A0255B620E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92045" y="2206490"/>
            <a:ext cx="914400" cy="914400"/>
          </a:xfrm>
          <a:prstGeom prst="rect">
            <a:avLst/>
          </a:prstGeom>
        </p:spPr>
      </p:pic>
      <p:pic>
        <p:nvPicPr>
          <p:cNvPr id="71" name="Picture 70" descr="A picture containing colorfulness, graphics, graphic design, screenshot&#10;&#10;Description automatically generated">
            <a:extLst>
              <a:ext uri="{FF2B5EF4-FFF2-40B4-BE49-F238E27FC236}">
                <a16:creationId xmlns:a16="http://schemas.microsoft.com/office/drawing/2014/main" id="{CA153095-BA44-E1B1-492F-1F134B662C9B}"/>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651117" y="58921"/>
            <a:ext cx="1312738" cy="1325563"/>
          </a:xfrm>
          <a:prstGeom prst="rect">
            <a:avLst/>
          </a:prstGeom>
        </p:spPr>
      </p:pic>
      <p:sp>
        <p:nvSpPr>
          <p:cNvPr id="3" name="TextBox 2">
            <a:extLst>
              <a:ext uri="{FF2B5EF4-FFF2-40B4-BE49-F238E27FC236}">
                <a16:creationId xmlns:a16="http://schemas.microsoft.com/office/drawing/2014/main" id="{6168864C-9C77-687A-580B-2D395C6613EC}"/>
              </a:ext>
            </a:extLst>
          </p:cNvPr>
          <p:cNvSpPr txBox="1"/>
          <p:nvPr/>
        </p:nvSpPr>
        <p:spPr>
          <a:xfrm>
            <a:off x="361232" y="3255415"/>
            <a:ext cx="2811875" cy="830997"/>
          </a:xfrm>
          <a:prstGeom prst="rect">
            <a:avLst/>
          </a:prstGeom>
          <a:noFill/>
          <a:ln>
            <a:noFill/>
          </a:ln>
        </p:spPr>
        <p:txBody>
          <a:bodyPr wrap="square" rtlCol="0">
            <a:spAutoFit/>
          </a:bodyPr>
          <a:lstStyle/>
          <a:p>
            <a:r>
              <a:rPr lang="en-US" sz="2400" dirty="0">
                <a:solidFill>
                  <a:srgbClr val="012E5E"/>
                </a:solidFill>
              </a:rPr>
              <a:t>Standard body type (not fat)</a:t>
            </a:r>
          </a:p>
        </p:txBody>
      </p:sp>
      <p:cxnSp>
        <p:nvCxnSpPr>
          <p:cNvPr id="4" name="Straight Arrow Connector 3">
            <a:extLst>
              <a:ext uri="{FF2B5EF4-FFF2-40B4-BE49-F238E27FC236}">
                <a16:creationId xmlns:a16="http://schemas.microsoft.com/office/drawing/2014/main" id="{6E707DFE-7306-A08A-A1E8-9837A4501F77}"/>
              </a:ext>
            </a:extLst>
          </p:cNvPr>
          <p:cNvCxnSpPr>
            <a:cxnSpLocks/>
          </p:cNvCxnSpPr>
          <p:nvPr/>
        </p:nvCxnSpPr>
        <p:spPr>
          <a:xfrm flipH="1" flipV="1">
            <a:off x="2991749" y="3521278"/>
            <a:ext cx="2219227" cy="906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1C1217A-3253-E65C-34B5-D38AB1D37F24}"/>
              </a:ext>
            </a:extLst>
          </p:cNvPr>
          <p:cNvSpPr txBox="1"/>
          <p:nvPr/>
        </p:nvSpPr>
        <p:spPr>
          <a:xfrm>
            <a:off x="73740" y="4977634"/>
            <a:ext cx="2352446" cy="1569660"/>
          </a:xfrm>
          <a:prstGeom prst="rect">
            <a:avLst/>
          </a:prstGeom>
          <a:noFill/>
          <a:ln>
            <a:noFill/>
          </a:ln>
        </p:spPr>
        <p:txBody>
          <a:bodyPr wrap="square" rtlCol="0">
            <a:spAutoFit/>
          </a:bodyPr>
          <a:lstStyle/>
          <a:p>
            <a:r>
              <a:rPr lang="en-US" sz="2400" dirty="0">
                <a:solidFill>
                  <a:srgbClr val="012E5E"/>
                </a:solidFill>
              </a:rPr>
              <a:t>Distinctly left-wing political beliefs/socially conscious</a:t>
            </a:r>
          </a:p>
        </p:txBody>
      </p:sp>
      <p:cxnSp>
        <p:nvCxnSpPr>
          <p:cNvPr id="16" name="Straight Arrow Connector 15">
            <a:extLst>
              <a:ext uri="{FF2B5EF4-FFF2-40B4-BE49-F238E27FC236}">
                <a16:creationId xmlns:a16="http://schemas.microsoft.com/office/drawing/2014/main" id="{3382725A-F911-2B82-FD4E-1BE18632A3DC}"/>
              </a:ext>
            </a:extLst>
          </p:cNvPr>
          <p:cNvCxnSpPr>
            <a:cxnSpLocks/>
          </p:cNvCxnSpPr>
          <p:nvPr/>
        </p:nvCxnSpPr>
        <p:spPr>
          <a:xfrm flipH="1">
            <a:off x="2373794" y="4848569"/>
            <a:ext cx="2474945" cy="447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375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6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3"/>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6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47"/>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50"/>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52"/>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48"/>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14"/>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56" grpId="0"/>
      <p:bldP spid="57" grpId="0"/>
      <p:bldP spid="60" grpId="0"/>
      <p:bldP spid="63" grpId="0"/>
      <p:bldP spid="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7DB44-67DE-16EA-55B0-1F3F55ECEEB0}"/>
              </a:ext>
            </a:extLst>
          </p:cNvPr>
          <p:cNvSpPr>
            <a:spLocks noGrp="1"/>
          </p:cNvSpPr>
          <p:nvPr>
            <p:ph type="title"/>
          </p:nvPr>
        </p:nvSpPr>
        <p:spPr>
          <a:ln>
            <a:noFill/>
          </a:ln>
        </p:spPr>
        <p:txBody>
          <a:bodyPr/>
          <a:lstStyle/>
          <a:p>
            <a:r>
              <a:rPr lang="en-US" dirty="0">
                <a:solidFill>
                  <a:srgbClr val="012E5E"/>
                </a:solidFill>
              </a:rPr>
              <a:t>Self-awareness: identity map</a:t>
            </a:r>
          </a:p>
        </p:txBody>
      </p:sp>
      <p:pic>
        <p:nvPicPr>
          <p:cNvPr id="5" name="Content Placeholder 4" descr="User outline">
            <a:extLst>
              <a:ext uri="{FF2B5EF4-FFF2-40B4-BE49-F238E27FC236}">
                <a16:creationId xmlns:a16="http://schemas.microsoft.com/office/drawing/2014/main" id="{3937D05D-8E4B-CF13-3F67-89C5DAB83288}"/>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78181" y="2857496"/>
            <a:ext cx="2310882" cy="2310882"/>
          </a:xfrm>
        </p:spPr>
      </p:pic>
      <p:sp>
        <p:nvSpPr>
          <p:cNvPr id="6" name="TextBox 5">
            <a:extLst>
              <a:ext uri="{FF2B5EF4-FFF2-40B4-BE49-F238E27FC236}">
                <a16:creationId xmlns:a16="http://schemas.microsoft.com/office/drawing/2014/main" id="{5C250002-29E8-2CA2-ABC9-0E515DB58DE1}"/>
              </a:ext>
            </a:extLst>
          </p:cNvPr>
          <p:cNvSpPr txBox="1"/>
          <p:nvPr/>
        </p:nvSpPr>
        <p:spPr>
          <a:xfrm>
            <a:off x="4961611" y="1746291"/>
            <a:ext cx="2464382" cy="461665"/>
          </a:xfrm>
          <a:prstGeom prst="rect">
            <a:avLst/>
          </a:prstGeom>
          <a:noFill/>
          <a:ln>
            <a:noFill/>
          </a:ln>
        </p:spPr>
        <p:txBody>
          <a:bodyPr wrap="square" rtlCol="0">
            <a:spAutoFit/>
          </a:bodyPr>
          <a:lstStyle/>
          <a:p>
            <a:r>
              <a:rPr lang="en-US" sz="2400" dirty="0">
                <a:solidFill>
                  <a:srgbClr val="012E5E"/>
                </a:solidFill>
              </a:rPr>
              <a:t>Gender identity</a:t>
            </a:r>
          </a:p>
        </p:txBody>
      </p:sp>
      <p:sp>
        <p:nvSpPr>
          <p:cNvPr id="7" name="TextBox 6">
            <a:extLst>
              <a:ext uri="{FF2B5EF4-FFF2-40B4-BE49-F238E27FC236}">
                <a16:creationId xmlns:a16="http://schemas.microsoft.com/office/drawing/2014/main" id="{4C5BBFD1-641A-B8DE-5414-31344D47CAE2}"/>
              </a:ext>
            </a:extLst>
          </p:cNvPr>
          <p:cNvSpPr txBox="1"/>
          <p:nvPr/>
        </p:nvSpPr>
        <p:spPr>
          <a:xfrm>
            <a:off x="3148907" y="2279651"/>
            <a:ext cx="782587" cy="461665"/>
          </a:xfrm>
          <a:prstGeom prst="rect">
            <a:avLst/>
          </a:prstGeom>
          <a:noFill/>
          <a:ln>
            <a:noFill/>
          </a:ln>
        </p:spPr>
        <p:txBody>
          <a:bodyPr wrap="none" rtlCol="0">
            <a:spAutoFit/>
          </a:bodyPr>
          <a:lstStyle/>
          <a:p>
            <a:r>
              <a:rPr lang="en-US" sz="2400" dirty="0">
                <a:solidFill>
                  <a:srgbClr val="012E5E"/>
                </a:solidFill>
              </a:rPr>
              <a:t>Race</a:t>
            </a:r>
          </a:p>
        </p:txBody>
      </p:sp>
      <p:sp>
        <p:nvSpPr>
          <p:cNvPr id="9" name="TextBox 8">
            <a:extLst>
              <a:ext uri="{FF2B5EF4-FFF2-40B4-BE49-F238E27FC236}">
                <a16:creationId xmlns:a16="http://schemas.microsoft.com/office/drawing/2014/main" id="{93710DA0-5C89-2324-7284-1D9A21A41549}"/>
              </a:ext>
            </a:extLst>
          </p:cNvPr>
          <p:cNvSpPr txBox="1"/>
          <p:nvPr/>
        </p:nvSpPr>
        <p:spPr>
          <a:xfrm>
            <a:off x="8479798" y="3891761"/>
            <a:ext cx="1555554" cy="461665"/>
          </a:xfrm>
          <a:prstGeom prst="rect">
            <a:avLst/>
          </a:prstGeom>
          <a:noFill/>
          <a:ln>
            <a:noFill/>
          </a:ln>
        </p:spPr>
        <p:txBody>
          <a:bodyPr wrap="none" rtlCol="0">
            <a:spAutoFit/>
          </a:bodyPr>
          <a:lstStyle/>
          <a:p>
            <a:r>
              <a:rPr lang="en-US" sz="2400" dirty="0">
                <a:solidFill>
                  <a:srgbClr val="012E5E"/>
                </a:solidFill>
              </a:rPr>
              <a:t>Nationality</a:t>
            </a:r>
          </a:p>
        </p:txBody>
      </p:sp>
      <p:sp>
        <p:nvSpPr>
          <p:cNvPr id="10" name="TextBox 9">
            <a:extLst>
              <a:ext uri="{FF2B5EF4-FFF2-40B4-BE49-F238E27FC236}">
                <a16:creationId xmlns:a16="http://schemas.microsoft.com/office/drawing/2014/main" id="{B85985C3-9C9F-4A9C-18AC-53AC540B0BB5}"/>
              </a:ext>
            </a:extLst>
          </p:cNvPr>
          <p:cNvSpPr txBox="1"/>
          <p:nvPr/>
        </p:nvSpPr>
        <p:spPr>
          <a:xfrm>
            <a:off x="8247352" y="5129377"/>
            <a:ext cx="2045754" cy="461665"/>
          </a:xfrm>
          <a:prstGeom prst="rect">
            <a:avLst/>
          </a:prstGeom>
          <a:noFill/>
          <a:ln>
            <a:noFill/>
          </a:ln>
        </p:spPr>
        <p:txBody>
          <a:bodyPr wrap="square" rtlCol="0">
            <a:spAutoFit/>
          </a:bodyPr>
          <a:lstStyle/>
          <a:p>
            <a:r>
              <a:rPr lang="en-US" sz="2400" dirty="0">
                <a:solidFill>
                  <a:srgbClr val="012E5E"/>
                </a:solidFill>
              </a:rPr>
              <a:t>Language</a:t>
            </a:r>
          </a:p>
        </p:txBody>
      </p:sp>
      <p:sp>
        <p:nvSpPr>
          <p:cNvPr id="11" name="TextBox 10">
            <a:extLst>
              <a:ext uri="{FF2B5EF4-FFF2-40B4-BE49-F238E27FC236}">
                <a16:creationId xmlns:a16="http://schemas.microsoft.com/office/drawing/2014/main" id="{1E2FB05F-E7C6-C4B9-3C40-1451AC1C3436}"/>
              </a:ext>
            </a:extLst>
          </p:cNvPr>
          <p:cNvSpPr txBox="1"/>
          <p:nvPr/>
        </p:nvSpPr>
        <p:spPr>
          <a:xfrm>
            <a:off x="2608173" y="5423982"/>
            <a:ext cx="1179554" cy="461665"/>
          </a:xfrm>
          <a:prstGeom prst="rect">
            <a:avLst/>
          </a:prstGeom>
          <a:noFill/>
          <a:ln>
            <a:noFill/>
          </a:ln>
        </p:spPr>
        <p:txBody>
          <a:bodyPr wrap="none" rtlCol="0">
            <a:spAutoFit/>
          </a:bodyPr>
          <a:lstStyle/>
          <a:p>
            <a:r>
              <a:rPr lang="en-US" sz="2400" dirty="0">
                <a:solidFill>
                  <a:srgbClr val="012E5E"/>
                </a:solidFill>
              </a:rPr>
              <a:t>Religion</a:t>
            </a:r>
          </a:p>
        </p:txBody>
      </p:sp>
      <p:sp>
        <p:nvSpPr>
          <p:cNvPr id="12" name="TextBox 11">
            <a:extLst>
              <a:ext uri="{FF2B5EF4-FFF2-40B4-BE49-F238E27FC236}">
                <a16:creationId xmlns:a16="http://schemas.microsoft.com/office/drawing/2014/main" id="{F89672A3-C3A9-EA5D-9006-7633E357A496}"/>
              </a:ext>
            </a:extLst>
          </p:cNvPr>
          <p:cNvSpPr txBox="1"/>
          <p:nvPr/>
        </p:nvSpPr>
        <p:spPr>
          <a:xfrm>
            <a:off x="5732108" y="5677089"/>
            <a:ext cx="1834506" cy="461665"/>
          </a:xfrm>
          <a:prstGeom prst="rect">
            <a:avLst/>
          </a:prstGeom>
          <a:noFill/>
          <a:ln>
            <a:noFill/>
          </a:ln>
        </p:spPr>
        <p:txBody>
          <a:bodyPr wrap="square" rtlCol="0">
            <a:spAutoFit/>
          </a:bodyPr>
          <a:lstStyle/>
          <a:p>
            <a:r>
              <a:rPr lang="en-US" sz="2400" dirty="0">
                <a:solidFill>
                  <a:srgbClr val="012E5E"/>
                </a:solidFill>
              </a:rPr>
              <a:t>Education</a:t>
            </a:r>
          </a:p>
        </p:txBody>
      </p:sp>
      <p:sp>
        <p:nvSpPr>
          <p:cNvPr id="13" name="TextBox 12">
            <a:extLst>
              <a:ext uri="{FF2B5EF4-FFF2-40B4-BE49-F238E27FC236}">
                <a16:creationId xmlns:a16="http://schemas.microsoft.com/office/drawing/2014/main" id="{009D55CF-4AFC-6D72-2538-BDB60B7DC027}"/>
              </a:ext>
            </a:extLst>
          </p:cNvPr>
          <p:cNvSpPr txBox="1"/>
          <p:nvPr/>
        </p:nvSpPr>
        <p:spPr>
          <a:xfrm>
            <a:off x="8937040" y="2403842"/>
            <a:ext cx="2685100" cy="461665"/>
          </a:xfrm>
          <a:prstGeom prst="rect">
            <a:avLst/>
          </a:prstGeom>
          <a:noFill/>
          <a:ln>
            <a:noFill/>
          </a:ln>
        </p:spPr>
        <p:txBody>
          <a:bodyPr wrap="square" rtlCol="0">
            <a:spAutoFit/>
          </a:bodyPr>
          <a:lstStyle/>
          <a:p>
            <a:r>
              <a:rPr lang="en-US" sz="2400" dirty="0">
                <a:solidFill>
                  <a:srgbClr val="012E5E"/>
                </a:solidFill>
              </a:rPr>
              <a:t>Salary/wealth</a:t>
            </a:r>
          </a:p>
        </p:txBody>
      </p:sp>
      <p:cxnSp>
        <p:nvCxnSpPr>
          <p:cNvPr id="30" name="Straight Arrow Connector 29">
            <a:extLst>
              <a:ext uri="{FF2B5EF4-FFF2-40B4-BE49-F238E27FC236}">
                <a16:creationId xmlns:a16="http://schemas.microsoft.com/office/drawing/2014/main" id="{440F0635-C30D-946F-7E44-49CE6B76BFD5}"/>
              </a:ext>
            </a:extLst>
          </p:cNvPr>
          <p:cNvCxnSpPr>
            <a:cxnSpLocks/>
          </p:cNvCxnSpPr>
          <p:nvPr/>
        </p:nvCxnSpPr>
        <p:spPr>
          <a:xfrm flipH="1" flipV="1">
            <a:off x="3862873" y="2857496"/>
            <a:ext cx="1204671" cy="5427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03DDE64-0EB0-0B32-A576-B3DB14740FD9}"/>
              </a:ext>
            </a:extLst>
          </p:cNvPr>
          <p:cNvCxnSpPr>
            <a:cxnSpLocks/>
            <a:stCxn id="5" idx="1"/>
          </p:cNvCxnSpPr>
          <p:nvPr/>
        </p:nvCxnSpPr>
        <p:spPr>
          <a:xfrm flipH="1">
            <a:off x="3656692" y="4012937"/>
            <a:ext cx="1121489" cy="2722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BF0B50E-6F1F-79FB-ED95-5C9887897E33}"/>
              </a:ext>
            </a:extLst>
          </p:cNvPr>
          <p:cNvCxnSpPr>
            <a:cxnSpLocks/>
          </p:cNvCxnSpPr>
          <p:nvPr/>
        </p:nvCxnSpPr>
        <p:spPr>
          <a:xfrm flipH="1">
            <a:off x="3760131" y="4629620"/>
            <a:ext cx="1167903" cy="382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DF0D3C2-6D2A-99AF-4D4D-632EA83D234F}"/>
              </a:ext>
            </a:extLst>
          </p:cNvPr>
          <p:cNvCxnSpPr>
            <a:cxnSpLocks/>
            <a:endCxn id="12" idx="0"/>
          </p:cNvCxnSpPr>
          <p:nvPr/>
        </p:nvCxnSpPr>
        <p:spPr>
          <a:xfrm>
            <a:off x="6145131" y="5009489"/>
            <a:ext cx="504230" cy="667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4B8028D-F74C-EA75-BA4B-5E651CBFE517}"/>
              </a:ext>
            </a:extLst>
          </p:cNvPr>
          <p:cNvCxnSpPr>
            <a:cxnSpLocks/>
          </p:cNvCxnSpPr>
          <p:nvPr/>
        </p:nvCxnSpPr>
        <p:spPr>
          <a:xfrm>
            <a:off x="7149741" y="4755134"/>
            <a:ext cx="1001977" cy="5881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A6D5289A-53E8-4C69-A639-AE63FB8818C3}"/>
              </a:ext>
            </a:extLst>
          </p:cNvPr>
          <p:cNvCxnSpPr>
            <a:cxnSpLocks/>
          </p:cNvCxnSpPr>
          <p:nvPr/>
        </p:nvCxnSpPr>
        <p:spPr>
          <a:xfrm>
            <a:off x="7096954" y="4096123"/>
            <a:ext cx="1300597" cy="52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95E1FCA7-BBF7-1BBB-4316-C49DD1B01F87}"/>
              </a:ext>
            </a:extLst>
          </p:cNvPr>
          <p:cNvCxnSpPr>
            <a:cxnSpLocks/>
          </p:cNvCxnSpPr>
          <p:nvPr/>
        </p:nvCxnSpPr>
        <p:spPr>
          <a:xfrm flipV="1">
            <a:off x="6738252" y="2829465"/>
            <a:ext cx="2078038" cy="8125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1B563000-5572-1C5B-4478-26E5520D928B}"/>
              </a:ext>
            </a:extLst>
          </p:cNvPr>
          <p:cNvCxnSpPr>
            <a:cxnSpLocks/>
          </p:cNvCxnSpPr>
          <p:nvPr/>
        </p:nvCxnSpPr>
        <p:spPr>
          <a:xfrm flipV="1">
            <a:off x="5854114" y="2481185"/>
            <a:ext cx="0" cy="4969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6D2DB890-9D26-0D11-32B3-FBEC4A86841F}"/>
              </a:ext>
            </a:extLst>
          </p:cNvPr>
          <p:cNvCxnSpPr>
            <a:cxnSpLocks/>
            <a:endCxn id="56" idx="1"/>
          </p:cNvCxnSpPr>
          <p:nvPr/>
        </p:nvCxnSpPr>
        <p:spPr>
          <a:xfrm>
            <a:off x="7182562" y="4546505"/>
            <a:ext cx="1396971" cy="2605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88123639-28F5-EE9B-407F-BCE9663097D9}"/>
              </a:ext>
            </a:extLst>
          </p:cNvPr>
          <p:cNvSpPr txBox="1"/>
          <p:nvPr/>
        </p:nvSpPr>
        <p:spPr>
          <a:xfrm>
            <a:off x="8579533" y="4576178"/>
            <a:ext cx="2045754" cy="461665"/>
          </a:xfrm>
          <a:prstGeom prst="rect">
            <a:avLst/>
          </a:prstGeom>
          <a:noFill/>
          <a:ln>
            <a:noFill/>
          </a:ln>
        </p:spPr>
        <p:txBody>
          <a:bodyPr wrap="square" rtlCol="0">
            <a:spAutoFit/>
          </a:bodyPr>
          <a:lstStyle/>
          <a:p>
            <a:r>
              <a:rPr lang="en-US" sz="2400" dirty="0">
                <a:solidFill>
                  <a:srgbClr val="012E5E"/>
                </a:solidFill>
              </a:rPr>
              <a:t>Accent</a:t>
            </a:r>
          </a:p>
        </p:txBody>
      </p:sp>
      <p:sp>
        <p:nvSpPr>
          <p:cNvPr id="57" name="TextBox 56">
            <a:extLst>
              <a:ext uri="{FF2B5EF4-FFF2-40B4-BE49-F238E27FC236}">
                <a16:creationId xmlns:a16="http://schemas.microsoft.com/office/drawing/2014/main" id="{E83ABE69-7BFE-132C-F02B-80A55D65188D}"/>
              </a:ext>
            </a:extLst>
          </p:cNvPr>
          <p:cNvSpPr txBox="1"/>
          <p:nvPr/>
        </p:nvSpPr>
        <p:spPr>
          <a:xfrm>
            <a:off x="8247352" y="1576209"/>
            <a:ext cx="3155768" cy="461665"/>
          </a:xfrm>
          <a:prstGeom prst="rect">
            <a:avLst/>
          </a:prstGeom>
          <a:noFill/>
          <a:ln>
            <a:noFill/>
          </a:ln>
        </p:spPr>
        <p:txBody>
          <a:bodyPr wrap="square" rtlCol="0">
            <a:spAutoFit/>
          </a:bodyPr>
          <a:lstStyle/>
          <a:p>
            <a:r>
              <a:rPr lang="en-US" sz="2400" dirty="0">
                <a:solidFill>
                  <a:srgbClr val="012E5E"/>
                </a:solidFill>
              </a:rPr>
              <a:t>Caring responsibilities</a:t>
            </a:r>
          </a:p>
        </p:txBody>
      </p:sp>
      <p:cxnSp>
        <p:nvCxnSpPr>
          <p:cNvPr id="58" name="Straight Arrow Connector 57">
            <a:extLst>
              <a:ext uri="{FF2B5EF4-FFF2-40B4-BE49-F238E27FC236}">
                <a16:creationId xmlns:a16="http://schemas.microsoft.com/office/drawing/2014/main" id="{5CE91470-1B42-BBE2-5F2D-B83F489BF6B4}"/>
              </a:ext>
            </a:extLst>
          </p:cNvPr>
          <p:cNvCxnSpPr>
            <a:cxnSpLocks/>
          </p:cNvCxnSpPr>
          <p:nvPr/>
        </p:nvCxnSpPr>
        <p:spPr>
          <a:xfrm flipV="1">
            <a:off x="6405268" y="2163693"/>
            <a:ext cx="1992283" cy="9881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1221C92D-02C8-6F5D-2664-814BEF80B37D}"/>
              </a:ext>
            </a:extLst>
          </p:cNvPr>
          <p:cNvSpPr txBox="1"/>
          <p:nvPr/>
        </p:nvSpPr>
        <p:spPr>
          <a:xfrm>
            <a:off x="2876396" y="6095848"/>
            <a:ext cx="1327608" cy="461665"/>
          </a:xfrm>
          <a:prstGeom prst="rect">
            <a:avLst/>
          </a:prstGeom>
          <a:noFill/>
          <a:ln>
            <a:noFill/>
          </a:ln>
        </p:spPr>
        <p:txBody>
          <a:bodyPr wrap="none" rtlCol="0">
            <a:spAutoFit/>
          </a:bodyPr>
          <a:lstStyle/>
          <a:p>
            <a:r>
              <a:rPr lang="en-US" sz="2400" dirty="0">
                <a:solidFill>
                  <a:srgbClr val="012E5E"/>
                </a:solidFill>
              </a:rPr>
              <a:t>Disability</a:t>
            </a:r>
          </a:p>
        </p:txBody>
      </p:sp>
      <p:cxnSp>
        <p:nvCxnSpPr>
          <p:cNvPr id="61" name="Straight Arrow Connector 60">
            <a:extLst>
              <a:ext uri="{FF2B5EF4-FFF2-40B4-BE49-F238E27FC236}">
                <a16:creationId xmlns:a16="http://schemas.microsoft.com/office/drawing/2014/main" id="{2A18CFAB-E3AC-EE8D-BECB-DB7DBF3992EF}"/>
              </a:ext>
            </a:extLst>
          </p:cNvPr>
          <p:cNvCxnSpPr>
            <a:cxnSpLocks/>
          </p:cNvCxnSpPr>
          <p:nvPr/>
        </p:nvCxnSpPr>
        <p:spPr>
          <a:xfrm flipH="1">
            <a:off x="4200803" y="5062197"/>
            <a:ext cx="1246933" cy="10303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D6CD8AC6-8806-C433-132C-9CD80D62DBFA}"/>
              </a:ext>
            </a:extLst>
          </p:cNvPr>
          <p:cNvSpPr txBox="1"/>
          <p:nvPr/>
        </p:nvSpPr>
        <p:spPr>
          <a:xfrm>
            <a:off x="1174971" y="2727935"/>
            <a:ext cx="1616020" cy="461665"/>
          </a:xfrm>
          <a:prstGeom prst="rect">
            <a:avLst/>
          </a:prstGeom>
          <a:noFill/>
          <a:ln>
            <a:noFill/>
          </a:ln>
        </p:spPr>
        <p:txBody>
          <a:bodyPr wrap="none" rtlCol="0">
            <a:spAutoFit/>
          </a:bodyPr>
          <a:lstStyle/>
          <a:p>
            <a:r>
              <a:rPr lang="en-US" sz="2400" dirty="0">
                <a:solidFill>
                  <a:srgbClr val="012E5E"/>
                </a:solidFill>
              </a:rPr>
              <a:t>Neuro-type</a:t>
            </a:r>
          </a:p>
        </p:txBody>
      </p:sp>
      <p:cxnSp>
        <p:nvCxnSpPr>
          <p:cNvPr id="64" name="Straight Arrow Connector 63">
            <a:extLst>
              <a:ext uri="{FF2B5EF4-FFF2-40B4-BE49-F238E27FC236}">
                <a16:creationId xmlns:a16="http://schemas.microsoft.com/office/drawing/2014/main" id="{CAA28331-D445-D962-D385-E784D5C0D956}"/>
              </a:ext>
            </a:extLst>
          </p:cNvPr>
          <p:cNvCxnSpPr>
            <a:cxnSpLocks/>
          </p:cNvCxnSpPr>
          <p:nvPr/>
        </p:nvCxnSpPr>
        <p:spPr>
          <a:xfrm flipH="1" flipV="1">
            <a:off x="2916194" y="3170775"/>
            <a:ext cx="2030600" cy="5969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1" name="Picture 70" descr="A picture containing colorfulness, graphics, graphic design, screenshot&#10;&#10;Description automatically generated">
            <a:extLst>
              <a:ext uri="{FF2B5EF4-FFF2-40B4-BE49-F238E27FC236}">
                <a16:creationId xmlns:a16="http://schemas.microsoft.com/office/drawing/2014/main" id="{CA153095-BA44-E1B1-492F-1F134B662C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2927" y="250646"/>
            <a:ext cx="1312738" cy="1325563"/>
          </a:xfrm>
          <a:prstGeom prst="rect">
            <a:avLst/>
          </a:prstGeom>
        </p:spPr>
      </p:pic>
      <p:sp>
        <p:nvSpPr>
          <p:cNvPr id="3" name="TextBox 2">
            <a:extLst>
              <a:ext uri="{FF2B5EF4-FFF2-40B4-BE49-F238E27FC236}">
                <a16:creationId xmlns:a16="http://schemas.microsoft.com/office/drawing/2014/main" id="{3D482005-9D90-19DE-E810-A851B16ABD06}"/>
              </a:ext>
            </a:extLst>
          </p:cNvPr>
          <p:cNvSpPr txBox="1"/>
          <p:nvPr/>
        </p:nvSpPr>
        <p:spPr>
          <a:xfrm>
            <a:off x="2172222" y="4073696"/>
            <a:ext cx="1297471" cy="461665"/>
          </a:xfrm>
          <a:prstGeom prst="rect">
            <a:avLst/>
          </a:prstGeom>
          <a:noFill/>
        </p:spPr>
        <p:txBody>
          <a:bodyPr wrap="none" rtlCol="0">
            <a:spAutoFit/>
          </a:bodyPr>
          <a:lstStyle/>
          <a:p>
            <a:r>
              <a:rPr lang="en-US" sz="2400" dirty="0"/>
              <a:t>Sexuality</a:t>
            </a:r>
          </a:p>
        </p:txBody>
      </p:sp>
      <p:sp>
        <p:nvSpPr>
          <p:cNvPr id="4" name="TextBox 3">
            <a:extLst>
              <a:ext uri="{FF2B5EF4-FFF2-40B4-BE49-F238E27FC236}">
                <a16:creationId xmlns:a16="http://schemas.microsoft.com/office/drawing/2014/main" id="{1B7835F2-F12D-1A96-7205-708A95FADC45}"/>
              </a:ext>
            </a:extLst>
          </p:cNvPr>
          <p:cNvSpPr txBox="1"/>
          <p:nvPr/>
        </p:nvSpPr>
        <p:spPr>
          <a:xfrm>
            <a:off x="3729420" y="1671062"/>
            <a:ext cx="2464382" cy="461665"/>
          </a:xfrm>
          <a:prstGeom prst="rect">
            <a:avLst/>
          </a:prstGeom>
          <a:noFill/>
          <a:ln>
            <a:noFill/>
          </a:ln>
        </p:spPr>
        <p:txBody>
          <a:bodyPr wrap="square" rtlCol="0">
            <a:spAutoFit/>
          </a:bodyPr>
          <a:lstStyle/>
          <a:p>
            <a:r>
              <a:rPr lang="en-US" sz="2400" dirty="0">
                <a:solidFill>
                  <a:srgbClr val="012E5E"/>
                </a:solidFill>
              </a:rPr>
              <a:t>Sex</a:t>
            </a:r>
          </a:p>
        </p:txBody>
      </p:sp>
      <p:cxnSp>
        <p:nvCxnSpPr>
          <p:cNvPr id="14" name="Straight Arrow Connector 13">
            <a:extLst>
              <a:ext uri="{FF2B5EF4-FFF2-40B4-BE49-F238E27FC236}">
                <a16:creationId xmlns:a16="http://schemas.microsoft.com/office/drawing/2014/main" id="{AAA8A9FC-D0BC-D0A8-D19A-99B3F710B818}"/>
              </a:ext>
            </a:extLst>
          </p:cNvPr>
          <p:cNvCxnSpPr>
            <a:cxnSpLocks/>
          </p:cNvCxnSpPr>
          <p:nvPr/>
        </p:nvCxnSpPr>
        <p:spPr>
          <a:xfrm flipH="1" flipV="1">
            <a:off x="4210332" y="2171619"/>
            <a:ext cx="1164819" cy="937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ABE9C36-56DF-4A49-B116-EE1E0D531DD5}"/>
              </a:ext>
            </a:extLst>
          </p:cNvPr>
          <p:cNvSpPr txBox="1"/>
          <p:nvPr/>
        </p:nvSpPr>
        <p:spPr>
          <a:xfrm>
            <a:off x="7739259" y="5774109"/>
            <a:ext cx="2045754" cy="830997"/>
          </a:xfrm>
          <a:prstGeom prst="rect">
            <a:avLst/>
          </a:prstGeom>
          <a:noFill/>
          <a:ln>
            <a:noFill/>
          </a:ln>
        </p:spPr>
        <p:txBody>
          <a:bodyPr wrap="square" rtlCol="0">
            <a:spAutoFit/>
          </a:bodyPr>
          <a:lstStyle/>
          <a:p>
            <a:r>
              <a:rPr lang="en-US" sz="2400" dirty="0">
                <a:solidFill>
                  <a:srgbClr val="012E5E"/>
                </a:solidFill>
              </a:rPr>
              <a:t>Other quirks/skills?</a:t>
            </a:r>
          </a:p>
        </p:txBody>
      </p:sp>
      <p:cxnSp>
        <p:nvCxnSpPr>
          <p:cNvPr id="21" name="Straight Arrow Connector 20">
            <a:extLst>
              <a:ext uri="{FF2B5EF4-FFF2-40B4-BE49-F238E27FC236}">
                <a16:creationId xmlns:a16="http://schemas.microsoft.com/office/drawing/2014/main" id="{A677AB8B-A63D-5694-F0AD-1A42E026C4AB}"/>
              </a:ext>
            </a:extLst>
          </p:cNvPr>
          <p:cNvCxnSpPr>
            <a:cxnSpLocks/>
          </p:cNvCxnSpPr>
          <p:nvPr/>
        </p:nvCxnSpPr>
        <p:spPr>
          <a:xfrm>
            <a:off x="6731889" y="4968909"/>
            <a:ext cx="1066666" cy="90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561F8E49-9189-670F-0295-7A3A89B8222E}"/>
              </a:ext>
            </a:extLst>
          </p:cNvPr>
          <p:cNvSpPr txBox="1"/>
          <p:nvPr/>
        </p:nvSpPr>
        <p:spPr>
          <a:xfrm>
            <a:off x="1020775" y="3653370"/>
            <a:ext cx="1441420" cy="461665"/>
          </a:xfrm>
          <a:prstGeom prst="rect">
            <a:avLst/>
          </a:prstGeom>
          <a:noFill/>
        </p:spPr>
        <p:txBody>
          <a:bodyPr wrap="none" rtlCol="0">
            <a:spAutoFit/>
          </a:bodyPr>
          <a:lstStyle/>
          <a:p>
            <a:r>
              <a:rPr lang="en-US" sz="2400" dirty="0"/>
              <a:t>Body type</a:t>
            </a:r>
          </a:p>
        </p:txBody>
      </p:sp>
      <p:cxnSp>
        <p:nvCxnSpPr>
          <p:cNvPr id="32" name="Straight Arrow Connector 31">
            <a:extLst>
              <a:ext uri="{FF2B5EF4-FFF2-40B4-BE49-F238E27FC236}">
                <a16:creationId xmlns:a16="http://schemas.microsoft.com/office/drawing/2014/main" id="{40E8591C-AFE4-04FC-CB34-B027606C5DCB}"/>
              </a:ext>
            </a:extLst>
          </p:cNvPr>
          <p:cNvCxnSpPr>
            <a:cxnSpLocks/>
          </p:cNvCxnSpPr>
          <p:nvPr/>
        </p:nvCxnSpPr>
        <p:spPr>
          <a:xfrm flipH="1">
            <a:off x="2571849" y="3884202"/>
            <a:ext cx="18745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8516ABE-7A0E-9AFA-1B7D-0B9DCED7EFC9}"/>
              </a:ext>
            </a:extLst>
          </p:cNvPr>
          <p:cNvSpPr txBox="1"/>
          <p:nvPr/>
        </p:nvSpPr>
        <p:spPr>
          <a:xfrm>
            <a:off x="1492876" y="4792866"/>
            <a:ext cx="2203232" cy="461665"/>
          </a:xfrm>
          <a:prstGeom prst="rect">
            <a:avLst/>
          </a:prstGeom>
          <a:noFill/>
          <a:ln>
            <a:noFill/>
          </a:ln>
        </p:spPr>
        <p:txBody>
          <a:bodyPr wrap="none" rtlCol="0">
            <a:spAutoFit/>
          </a:bodyPr>
          <a:lstStyle/>
          <a:p>
            <a:r>
              <a:rPr lang="en-US" sz="2400" dirty="0">
                <a:solidFill>
                  <a:srgbClr val="012E5E"/>
                </a:solidFill>
              </a:rPr>
              <a:t>Political beliefs</a:t>
            </a:r>
          </a:p>
        </p:txBody>
      </p:sp>
      <p:cxnSp>
        <p:nvCxnSpPr>
          <p:cNvPr id="15" name="Straight Arrow Connector 14">
            <a:extLst>
              <a:ext uri="{FF2B5EF4-FFF2-40B4-BE49-F238E27FC236}">
                <a16:creationId xmlns:a16="http://schemas.microsoft.com/office/drawing/2014/main" id="{91F4DD8E-4E33-7E8E-6F08-D0C739ADC979}"/>
              </a:ext>
            </a:extLst>
          </p:cNvPr>
          <p:cNvCxnSpPr>
            <a:cxnSpLocks/>
          </p:cNvCxnSpPr>
          <p:nvPr/>
        </p:nvCxnSpPr>
        <p:spPr>
          <a:xfrm flipH="1">
            <a:off x="3982733" y="4978192"/>
            <a:ext cx="1055587" cy="595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4395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3019C-EA15-4E40-4C13-7ED8EDF39F01}"/>
              </a:ext>
            </a:extLst>
          </p:cNvPr>
          <p:cNvSpPr>
            <a:spLocks noGrp="1"/>
          </p:cNvSpPr>
          <p:nvPr>
            <p:ph type="title"/>
          </p:nvPr>
        </p:nvSpPr>
        <p:spPr/>
        <p:txBody>
          <a:bodyPr/>
          <a:lstStyle/>
          <a:p>
            <a:r>
              <a:rPr lang="en-GB" sz="4400" dirty="0">
                <a:latin typeface="Helvetica" pitchFamily="2" charset="0"/>
              </a:rPr>
              <a:t>Activity: Folding Paper</a:t>
            </a:r>
            <a:endParaRPr lang="en-US" dirty="0"/>
          </a:p>
        </p:txBody>
      </p:sp>
      <p:sp>
        <p:nvSpPr>
          <p:cNvPr id="4" name="Content Placeholder 3">
            <a:extLst>
              <a:ext uri="{FF2B5EF4-FFF2-40B4-BE49-F238E27FC236}">
                <a16:creationId xmlns:a16="http://schemas.microsoft.com/office/drawing/2014/main" id="{EF042A31-3073-014E-D340-A5468C7A0572}"/>
              </a:ext>
            </a:extLst>
          </p:cNvPr>
          <p:cNvSpPr txBox="1">
            <a:spLocks noGrp="1"/>
          </p:cNvSpPr>
          <p:nvPr>
            <p:ph idx="1"/>
          </p:nvPr>
        </p:nvSpPr>
        <p:spPr>
          <a:xfrm>
            <a:off x="838200" y="1825625"/>
            <a:ext cx="10515600" cy="4519955"/>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Helvetica" pitchFamily="2" charset="0"/>
              </a:rPr>
              <a:t>I regularly see people that look like me represented as leaders in my scientific field</a:t>
            </a:r>
          </a:p>
          <a:p>
            <a:pPr marL="285750" indent="-285750">
              <a:buFont typeface="Arial" panose="020B0604020202020204" pitchFamily="34" charset="0"/>
              <a:buChar char="•"/>
            </a:pPr>
            <a:r>
              <a:rPr lang="en-GB" sz="2400" dirty="0">
                <a:latin typeface="Helvetica" pitchFamily="2" charset="0"/>
              </a:rPr>
              <a:t>One or both of my parents went to University</a:t>
            </a:r>
          </a:p>
          <a:p>
            <a:pPr marL="285750" indent="-285750">
              <a:buFont typeface="Arial" panose="020B0604020202020204" pitchFamily="34" charset="0"/>
              <a:buChar char="•"/>
            </a:pPr>
            <a:r>
              <a:rPr lang="en-GB" sz="2400" dirty="0">
                <a:latin typeface="Helvetica" pitchFamily="2" charset="0"/>
              </a:rPr>
              <a:t>I can choose blemish cover or bandages in “flesh” colour and have them more less match my skin</a:t>
            </a:r>
          </a:p>
          <a:p>
            <a:pPr marL="285750" indent="-285750">
              <a:buFont typeface="Arial" panose="020B0604020202020204" pitchFamily="34" charset="0"/>
              <a:buChar char="•"/>
            </a:pPr>
            <a:r>
              <a:rPr lang="en-GB" sz="2400" dirty="0">
                <a:latin typeface="Helvetica" pitchFamily="2" charset="0"/>
              </a:rPr>
              <a:t>I can hold hands with my romantic partner in public without fear of experiencing negative comments/glances from other people</a:t>
            </a:r>
          </a:p>
          <a:p>
            <a:pPr marL="285750" indent="-285750">
              <a:buFont typeface="Arial" panose="020B0604020202020204" pitchFamily="34" charset="0"/>
              <a:buChar char="•"/>
            </a:pPr>
            <a:r>
              <a:rPr lang="en-GB" sz="2400" dirty="0">
                <a:latin typeface="Helvetica" pitchFamily="2" charset="0"/>
              </a:rPr>
              <a:t>I didn’t need a visa to work/study where I am now</a:t>
            </a:r>
          </a:p>
          <a:p>
            <a:pPr marL="285750" indent="-285750">
              <a:buFont typeface="Arial" panose="020B0604020202020204" pitchFamily="34" charset="0"/>
              <a:buChar char="•"/>
            </a:pPr>
            <a:r>
              <a:rPr lang="en-GB" sz="2400" dirty="0">
                <a:latin typeface="Helvetica" pitchFamily="2" charset="0"/>
              </a:rPr>
              <a:t>When going to a new place I am not concerned about whether I can physically access the space</a:t>
            </a:r>
          </a:p>
          <a:p>
            <a:pPr marL="285750" indent="-285750">
              <a:buFont typeface="Arial" panose="020B0604020202020204" pitchFamily="34" charset="0"/>
              <a:buChar char="•"/>
            </a:pPr>
            <a:r>
              <a:rPr lang="en-GB" sz="2400" dirty="0">
                <a:latin typeface="Helvetica" pitchFamily="2" charset="0"/>
              </a:rPr>
              <a:t>I can go for a walk at night without worrying for my personal safety</a:t>
            </a:r>
          </a:p>
        </p:txBody>
      </p:sp>
    </p:spTree>
    <p:extLst>
      <p:ext uri="{BB962C8B-B14F-4D97-AF65-F5344CB8AC3E}">
        <p14:creationId xmlns:p14="http://schemas.microsoft.com/office/powerpoint/2010/main" val="109744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8CB2F-C586-6B48-897C-06B91A7CB917}"/>
              </a:ext>
            </a:extLst>
          </p:cNvPr>
          <p:cNvSpPr>
            <a:spLocks noGrp="1"/>
          </p:cNvSpPr>
          <p:nvPr>
            <p:ph type="title"/>
          </p:nvPr>
        </p:nvSpPr>
        <p:spPr/>
        <p:txBody>
          <a:bodyPr/>
          <a:lstStyle/>
          <a:p>
            <a:r>
              <a:rPr lang="en-GB" dirty="0">
                <a:latin typeface="Helvetica" pitchFamily="2" charset="0"/>
              </a:rPr>
              <a:t>Understanding the system</a:t>
            </a:r>
            <a:endParaRPr lang="en-GB" dirty="0"/>
          </a:p>
        </p:txBody>
      </p:sp>
      <p:pic>
        <p:nvPicPr>
          <p:cNvPr id="1026" name="Picture 2">
            <a:extLst>
              <a:ext uri="{FF2B5EF4-FFF2-40B4-BE49-F238E27FC236}">
                <a16:creationId xmlns:a16="http://schemas.microsoft.com/office/drawing/2014/main" id="{D015E4F5-4DD9-424F-AA5C-00EAE8F3FA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1756" y="1515095"/>
            <a:ext cx="4784816" cy="505018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320A7881-ED07-9B44-AE55-7A5191C4AFF4}"/>
              </a:ext>
            </a:extLst>
          </p:cNvPr>
          <p:cNvGrpSpPr/>
          <p:nvPr/>
        </p:nvGrpSpPr>
        <p:grpSpPr>
          <a:xfrm>
            <a:off x="839983" y="2145268"/>
            <a:ext cx="1274708" cy="1283732"/>
            <a:chOff x="891663" y="1816193"/>
            <a:chExt cx="1274708" cy="1283732"/>
          </a:xfrm>
        </p:grpSpPr>
        <p:pic>
          <p:nvPicPr>
            <p:cNvPr id="6" name="Graphic 5" descr="User outline">
              <a:extLst>
                <a:ext uri="{FF2B5EF4-FFF2-40B4-BE49-F238E27FC236}">
                  <a16:creationId xmlns:a16="http://schemas.microsoft.com/office/drawing/2014/main" id="{91375BE7-D50A-9D4C-86ED-1CC48E2E05D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0941" y="1816193"/>
              <a:ext cx="914400" cy="914400"/>
            </a:xfrm>
            <a:prstGeom prst="rect">
              <a:avLst/>
            </a:prstGeom>
          </p:spPr>
        </p:pic>
        <p:sp>
          <p:nvSpPr>
            <p:cNvPr id="7" name="TextBox 6">
              <a:extLst>
                <a:ext uri="{FF2B5EF4-FFF2-40B4-BE49-F238E27FC236}">
                  <a16:creationId xmlns:a16="http://schemas.microsoft.com/office/drawing/2014/main" id="{F8B62359-E364-8B46-9A5F-9AF97337EA42}"/>
                </a:ext>
              </a:extLst>
            </p:cNvPr>
            <p:cNvSpPr txBox="1"/>
            <p:nvPr/>
          </p:nvSpPr>
          <p:spPr>
            <a:xfrm>
              <a:off x="891663" y="2730593"/>
              <a:ext cx="1274708" cy="369332"/>
            </a:xfrm>
            <a:prstGeom prst="rect">
              <a:avLst/>
            </a:prstGeom>
            <a:noFill/>
          </p:spPr>
          <p:txBody>
            <a:bodyPr wrap="none" rtlCol="0">
              <a:spAutoFit/>
            </a:bodyPr>
            <a:lstStyle/>
            <a:p>
              <a:r>
                <a:rPr lang="en-GB" dirty="0">
                  <a:latin typeface="Helvetica" pitchFamily="2" charset="0"/>
                </a:rPr>
                <a:t>Individuals</a:t>
              </a:r>
            </a:p>
          </p:txBody>
        </p:sp>
      </p:grpSp>
      <p:grpSp>
        <p:nvGrpSpPr>
          <p:cNvPr id="8" name="Group 7">
            <a:extLst>
              <a:ext uri="{FF2B5EF4-FFF2-40B4-BE49-F238E27FC236}">
                <a16:creationId xmlns:a16="http://schemas.microsoft.com/office/drawing/2014/main" id="{575D9652-960F-2B46-A34B-18C084763DB5}"/>
              </a:ext>
            </a:extLst>
          </p:cNvPr>
          <p:cNvGrpSpPr/>
          <p:nvPr/>
        </p:nvGrpSpPr>
        <p:grpSpPr>
          <a:xfrm>
            <a:off x="2642680" y="1581705"/>
            <a:ext cx="1287532" cy="1283732"/>
            <a:chOff x="3763259" y="1816193"/>
            <a:chExt cx="1287532" cy="1283732"/>
          </a:xfrm>
        </p:grpSpPr>
        <p:pic>
          <p:nvPicPr>
            <p:cNvPr id="9" name="Graphic 8" descr="Schoolhouse outline">
              <a:extLst>
                <a:ext uri="{FF2B5EF4-FFF2-40B4-BE49-F238E27FC236}">
                  <a16:creationId xmlns:a16="http://schemas.microsoft.com/office/drawing/2014/main" id="{B41C8B12-0646-C44D-966D-3AE17925585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43350" y="1816193"/>
              <a:ext cx="914400" cy="914400"/>
            </a:xfrm>
            <a:prstGeom prst="rect">
              <a:avLst/>
            </a:prstGeom>
          </p:spPr>
        </p:pic>
        <p:sp>
          <p:nvSpPr>
            <p:cNvPr id="10" name="TextBox 9">
              <a:extLst>
                <a:ext uri="{FF2B5EF4-FFF2-40B4-BE49-F238E27FC236}">
                  <a16:creationId xmlns:a16="http://schemas.microsoft.com/office/drawing/2014/main" id="{D41DC909-7843-DA44-9C43-42A82CBEF745}"/>
                </a:ext>
              </a:extLst>
            </p:cNvPr>
            <p:cNvSpPr txBox="1"/>
            <p:nvPr/>
          </p:nvSpPr>
          <p:spPr>
            <a:xfrm>
              <a:off x="3763259" y="2730593"/>
              <a:ext cx="1287532" cy="369332"/>
            </a:xfrm>
            <a:prstGeom prst="rect">
              <a:avLst/>
            </a:prstGeom>
            <a:noFill/>
          </p:spPr>
          <p:txBody>
            <a:bodyPr wrap="none" rtlCol="0">
              <a:spAutoFit/>
            </a:bodyPr>
            <a:lstStyle/>
            <a:p>
              <a:r>
                <a:rPr lang="en-GB" dirty="0">
                  <a:latin typeface="Helvetica" pitchFamily="2" charset="0"/>
                </a:rPr>
                <a:t>Institutions</a:t>
              </a:r>
            </a:p>
          </p:txBody>
        </p:sp>
      </p:grpSp>
      <p:grpSp>
        <p:nvGrpSpPr>
          <p:cNvPr id="11" name="Group 10">
            <a:extLst>
              <a:ext uri="{FF2B5EF4-FFF2-40B4-BE49-F238E27FC236}">
                <a16:creationId xmlns:a16="http://schemas.microsoft.com/office/drawing/2014/main" id="{9F3AC244-064F-7D4D-A709-4A81D8381805}"/>
              </a:ext>
            </a:extLst>
          </p:cNvPr>
          <p:cNvGrpSpPr/>
          <p:nvPr/>
        </p:nvGrpSpPr>
        <p:grpSpPr>
          <a:xfrm>
            <a:off x="4498618" y="4170616"/>
            <a:ext cx="1652709" cy="1290175"/>
            <a:chOff x="10439400" y="1816193"/>
            <a:chExt cx="1652709" cy="1290175"/>
          </a:xfrm>
        </p:grpSpPr>
        <p:pic>
          <p:nvPicPr>
            <p:cNvPr id="12" name="Graphic 11" descr="Tax with solid fill">
              <a:extLst>
                <a:ext uri="{FF2B5EF4-FFF2-40B4-BE49-F238E27FC236}">
                  <a16:creationId xmlns:a16="http://schemas.microsoft.com/office/drawing/2014/main" id="{747102DA-0F60-1648-AC1A-1009F2BAEAF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177709" y="1816193"/>
              <a:ext cx="914400" cy="914400"/>
            </a:xfrm>
            <a:prstGeom prst="rect">
              <a:avLst/>
            </a:prstGeom>
          </p:spPr>
        </p:pic>
        <p:pic>
          <p:nvPicPr>
            <p:cNvPr id="13" name="Graphic 12" descr="Court outline">
              <a:extLst>
                <a:ext uri="{FF2B5EF4-FFF2-40B4-BE49-F238E27FC236}">
                  <a16:creationId xmlns:a16="http://schemas.microsoft.com/office/drawing/2014/main" id="{94B9D607-8C7F-F744-9A69-5FE5DA35281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439400" y="1816193"/>
              <a:ext cx="914400" cy="914400"/>
            </a:xfrm>
            <a:prstGeom prst="rect">
              <a:avLst/>
            </a:prstGeom>
          </p:spPr>
        </p:pic>
        <p:sp>
          <p:nvSpPr>
            <p:cNvPr id="14" name="TextBox 13">
              <a:extLst>
                <a:ext uri="{FF2B5EF4-FFF2-40B4-BE49-F238E27FC236}">
                  <a16:creationId xmlns:a16="http://schemas.microsoft.com/office/drawing/2014/main" id="{1E0ED63D-BEC7-824C-B395-999FF1365EAB}"/>
                </a:ext>
              </a:extLst>
            </p:cNvPr>
            <p:cNvSpPr txBox="1"/>
            <p:nvPr/>
          </p:nvSpPr>
          <p:spPr>
            <a:xfrm>
              <a:off x="10527829" y="2737036"/>
              <a:ext cx="1454244" cy="369332"/>
            </a:xfrm>
            <a:prstGeom prst="rect">
              <a:avLst/>
            </a:prstGeom>
            <a:noFill/>
          </p:spPr>
          <p:txBody>
            <a:bodyPr wrap="none" rtlCol="0">
              <a:spAutoFit/>
            </a:bodyPr>
            <a:lstStyle/>
            <a:p>
              <a:r>
                <a:rPr lang="en-GB" dirty="0">
                  <a:latin typeface="Helvetica" pitchFamily="2" charset="0"/>
                </a:rPr>
                <a:t>Government</a:t>
              </a:r>
            </a:p>
          </p:txBody>
        </p:sp>
      </p:grpSp>
      <p:grpSp>
        <p:nvGrpSpPr>
          <p:cNvPr id="15" name="Group 14">
            <a:extLst>
              <a:ext uri="{FF2B5EF4-FFF2-40B4-BE49-F238E27FC236}">
                <a16:creationId xmlns:a16="http://schemas.microsoft.com/office/drawing/2014/main" id="{7458680D-E193-E842-90B1-8AA9F865B17B}"/>
              </a:ext>
            </a:extLst>
          </p:cNvPr>
          <p:cNvGrpSpPr/>
          <p:nvPr/>
        </p:nvGrpSpPr>
        <p:grpSpPr>
          <a:xfrm>
            <a:off x="2608445" y="4961030"/>
            <a:ext cx="1454244" cy="1321832"/>
            <a:chOff x="4615880" y="4495800"/>
            <a:chExt cx="1454244" cy="1321832"/>
          </a:xfrm>
        </p:grpSpPr>
        <p:pic>
          <p:nvPicPr>
            <p:cNvPr id="16" name="Graphic 15" descr="Globe outline">
              <a:extLst>
                <a:ext uri="{FF2B5EF4-FFF2-40B4-BE49-F238E27FC236}">
                  <a16:creationId xmlns:a16="http://schemas.microsoft.com/office/drawing/2014/main" id="{147CF696-7C6E-E541-825D-ED6E4A2685F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857750" y="4495800"/>
              <a:ext cx="914400" cy="914400"/>
            </a:xfrm>
            <a:prstGeom prst="rect">
              <a:avLst/>
            </a:prstGeom>
          </p:spPr>
        </p:pic>
        <p:sp>
          <p:nvSpPr>
            <p:cNvPr id="17" name="TextBox 16">
              <a:extLst>
                <a:ext uri="{FF2B5EF4-FFF2-40B4-BE49-F238E27FC236}">
                  <a16:creationId xmlns:a16="http://schemas.microsoft.com/office/drawing/2014/main" id="{2A3BFD6C-9505-9840-9186-E341E1EA69E3}"/>
                </a:ext>
              </a:extLst>
            </p:cNvPr>
            <p:cNvSpPr txBox="1"/>
            <p:nvPr/>
          </p:nvSpPr>
          <p:spPr>
            <a:xfrm>
              <a:off x="4615880" y="5448300"/>
              <a:ext cx="1454244" cy="369332"/>
            </a:xfrm>
            <a:prstGeom prst="rect">
              <a:avLst/>
            </a:prstGeom>
            <a:noFill/>
          </p:spPr>
          <p:txBody>
            <a:bodyPr wrap="none" rtlCol="0">
              <a:spAutoFit/>
            </a:bodyPr>
            <a:lstStyle/>
            <a:p>
              <a:r>
                <a:rPr lang="en-GB" dirty="0">
                  <a:latin typeface="Helvetica" pitchFamily="2" charset="0"/>
                </a:rPr>
                <a:t>International</a:t>
              </a:r>
            </a:p>
          </p:txBody>
        </p:sp>
      </p:grpSp>
      <p:grpSp>
        <p:nvGrpSpPr>
          <p:cNvPr id="18" name="Group 17">
            <a:extLst>
              <a:ext uri="{FF2B5EF4-FFF2-40B4-BE49-F238E27FC236}">
                <a16:creationId xmlns:a16="http://schemas.microsoft.com/office/drawing/2014/main" id="{915434E8-F671-2948-8223-46435B82D03A}"/>
              </a:ext>
            </a:extLst>
          </p:cNvPr>
          <p:cNvGrpSpPr/>
          <p:nvPr/>
        </p:nvGrpSpPr>
        <p:grpSpPr>
          <a:xfrm>
            <a:off x="1029553" y="4131116"/>
            <a:ext cx="914400" cy="1283732"/>
            <a:chOff x="6729133" y="3429000"/>
            <a:chExt cx="914400" cy="1283732"/>
          </a:xfrm>
        </p:grpSpPr>
        <p:pic>
          <p:nvPicPr>
            <p:cNvPr id="19" name="Graphic 18" descr="Covid-19 outline">
              <a:extLst>
                <a:ext uri="{FF2B5EF4-FFF2-40B4-BE49-F238E27FC236}">
                  <a16:creationId xmlns:a16="http://schemas.microsoft.com/office/drawing/2014/main" id="{4F0F041A-D204-9C49-98B1-7B7C1ABEC4E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729133" y="3429000"/>
              <a:ext cx="914400" cy="914400"/>
            </a:xfrm>
            <a:prstGeom prst="rect">
              <a:avLst/>
            </a:prstGeom>
          </p:spPr>
        </p:pic>
        <p:sp>
          <p:nvSpPr>
            <p:cNvPr id="20" name="TextBox 19">
              <a:extLst>
                <a:ext uri="{FF2B5EF4-FFF2-40B4-BE49-F238E27FC236}">
                  <a16:creationId xmlns:a16="http://schemas.microsoft.com/office/drawing/2014/main" id="{0CCF4773-9F6C-4541-B66D-391E22D8E7AC}"/>
                </a:ext>
              </a:extLst>
            </p:cNvPr>
            <p:cNvSpPr txBox="1"/>
            <p:nvPr/>
          </p:nvSpPr>
          <p:spPr>
            <a:xfrm>
              <a:off x="6805459" y="4343400"/>
              <a:ext cx="761747" cy="369332"/>
            </a:xfrm>
            <a:prstGeom prst="rect">
              <a:avLst/>
            </a:prstGeom>
            <a:noFill/>
          </p:spPr>
          <p:txBody>
            <a:bodyPr wrap="none" rtlCol="0">
              <a:spAutoFit/>
            </a:bodyPr>
            <a:lstStyle/>
            <a:p>
              <a:r>
                <a:rPr lang="en-GB" dirty="0">
                  <a:latin typeface="Helvetica" pitchFamily="2" charset="0"/>
                </a:rPr>
                <a:t>Crisis</a:t>
              </a:r>
            </a:p>
          </p:txBody>
        </p:sp>
      </p:grpSp>
      <p:grpSp>
        <p:nvGrpSpPr>
          <p:cNvPr id="21" name="Group 20">
            <a:extLst>
              <a:ext uri="{FF2B5EF4-FFF2-40B4-BE49-F238E27FC236}">
                <a16:creationId xmlns:a16="http://schemas.microsoft.com/office/drawing/2014/main" id="{0597841B-72E7-7C42-9121-B973F32A0A53}"/>
              </a:ext>
            </a:extLst>
          </p:cNvPr>
          <p:cNvGrpSpPr/>
          <p:nvPr/>
        </p:nvGrpSpPr>
        <p:grpSpPr>
          <a:xfrm>
            <a:off x="4468362" y="2542370"/>
            <a:ext cx="1671917" cy="1290175"/>
            <a:chOff x="7186333" y="1816193"/>
            <a:chExt cx="1671917" cy="1290175"/>
          </a:xfrm>
        </p:grpSpPr>
        <p:pic>
          <p:nvPicPr>
            <p:cNvPr id="22" name="Graphic 21" descr="Bank with solid fill">
              <a:extLst>
                <a:ext uri="{FF2B5EF4-FFF2-40B4-BE49-F238E27FC236}">
                  <a16:creationId xmlns:a16="http://schemas.microsoft.com/office/drawing/2014/main" id="{32CAF72E-1E2C-234A-89E4-269F3933AFF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186333" y="1816193"/>
              <a:ext cx="914400" cy="914400"/>
            </a:xfrm>
            <a:prstGeom prst="rect">
              <a:avLst/>
            </a:prstGeom>
          </p:spPr>
        </p:pic>
        <p:pic>
          <p:nvPicPr>
            <p:cNvPr id="23" name="Graphic 22" descr="Pound with solid fill">
              <a:extLst>
                <a:ext uri="{FF2B5EF4-FFF2-40B4-BE49-F238E27FC236}">
                  <a16:creationId xmlns:a16="http://schemas.microsoft.com/office/drawing/2014/main" id="{C38E0088-EC73-E84A-ADC1-08EDA0BB111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943850" y="1816193"/>
              <a:ext cx="914400" cy="914400"/>
            </a:xfrm>
            <a:prstGeom prst="rect">
              <a:avLst/>
            </a:prstGeom>
          </p:spPr>
        </p:pic>
        <p:sp>
          <p:nvSpPr>
            <p:cNvPr id="24" name="TextBox 23">
              <a:extLst>
                <a:ext uri="{FF2B5EF4-FFF2-40B4-BE49-F238E27FC236}">
                  <a16:creationId xmlns:a16="http://schemas.microsoft.com/office/drawing/2014/main" id="{46ED0853-A2EC-454B-B99D-EBD9A5475D42}"/>
                </a:ext>
              </a:extLst>
            </p:cNvPr>
            <p:cNvSpPr txBox="1"/>
            <p:nvPr/>
          </p:nvSpPr>
          <p:spPr>
            <a:xfrm>
              <a:off x="7446316" y="2737036"/>
              <a:ext cx="1031051" cy="369332"/>
            </a:xfrm>
            <a:prstGeom prst="rect">
              <a:avLst/>
            </a:prstGeom>
            <a:noFill/>
          </p:spPr>
          <p:txBody>
            <a:bodyPr wrap="none" rtlCol="0">
              <a:spAutoFit/>
            </a:bodyPr>
            <a:lstStyle/>
            <a:p>
              <a:r>
                <a:rPr lang="en-GB" dirty="0">
                  <a:latin typeface="Helvetica" pitchFamily="2" charset="0"/>
                </a:rPr>
                <a:t>Funders</a:t>
              </a:r>
            </a:p>
          </p:txBody>
        </p:sp>
      </p:grpSp>
      <p:cxnSp>
        <p:nvCxnSpPr>
          <p:cNvPr id="25" name="Straight Arrow Connector 24">
            <a:extLst>
              <a:ext uri="{FF2B5EF4-FFF2-40B4-BE49-F238E27FC236}">
                <a16:creationId xmlns:a16="http://schemas.microsoft.com/office/drawing/2014/main" id="{EF20B859-D7B6-3242-A0AD-B39261EDF760}"/>
              </a:ext>
            </a:extLst>
          </p:cNvPr>
          <p:cNvCxnSpPr/>
          <p:nvPr/>
        </p:nvCxnSpPr>
        <p:spPr>
          <a:xfrm>
            <a:off x="2195875" y="3429000"/>
            <a:ext cx="2194473" cy="99964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3EF8D5D-6AF0-9746-9C59-AD58660D7A3E}"/>
              </a:ext>
            </a:extLst>
          </p:cNvPr>
          <p:cNvCxnSpPr>
            <a:cxnSpLocks/>
          </p:cNvCxnSpPr>
          <p:nvPr/>
        </p:nvCxnSpPr>
        <p:spPr>
          <a:xfrm flipV="1">
            <a:off x="2192705" y="3108054"/>
            <a:ext cx="2350296" cy="140324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ACB9125-4779-1447-871E-5FEC08C8B587}"/>
              </a:ext>
            </a:extLst>
          </p:cNvPr>
          <p:cNvCxnSpPr>
            <a:cxnSpLocks/>
          </p:cNvCxnSpPr>
          <p:nvPr/>
        </p:nvCxnSpPr>
        <p:spPr>
          <a:xfrm flipV="1">
            <a:off x="3253364" y="2817052"/>
            <a:ext cx="46018" cy="206132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F7E65D7-C74F-9744-AD5F-72AC3614E10D}"/>
              </a:ext>
            </a:extLst>
          </p:cNvPr>
          <p:cNvCxnSpPr>
            <a:cxnSpLocks/>
          </p:cNvCxnSpPr>
          <p:nvPr/>
        </p:nvCxnSpPr>
        <p:spPr>
          <a:xfrm flipH="1">
            <a:off x="1755903" y="2376184"/>
            <a:ext cx="843954" cy="46750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B75031D-A73C-994F-AE33-7D501769F370}"/>
              </a:ext>
            </a:extLst>
          </p:cNvPr>
          <p:cNvCxnSpPr>
            <a:cxnSpLocks/>
          </p:cNvCxnSpPr>
          <p:nvPr/>
        </p:nvCxnSpPr>
        <p:spPr>
          <a:xfrm flipH="1">
            <a:off x="3660884" y="4984942"/>
            <a:ext cx="843954" cy="46750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6FE9D40-3477-224E-A072-7928F867B3EC}"/>
              </a:ext>
            </a:extLst>
          </p:cNvPr>
          <p:cNvCxnSpPr>
            <a:cxnSpLocks/>
          </p:cNvCxnSpPr>
          <p:nvPr/>
        </p:nvCxnSpPr>
        <p:spPr>
          <a:xfrm flipH="1" flipV="1">
            <a:off x="3890630" y="2221030"/>
            <a:ext cx="797099" cy="38890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7E675602-229B-DD4C-8929-2C02C9ECDE33}"/>
              </a:ext>
            </a:extLst>
          </p:cNvPr>
          <p:cNvCxnSpPr>
            <a:cxnSpLocks/>
          </p:cNvCxnSpPr>
          <p:nvPr/>
        </p:nvCxnSpPr>
        <p:spPr>
          <a:xfrm flipH="1">
            <a:off x="5300518" y="3838768"/>
            <a:ext cx="171258" cy="53240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11449C3-8E5A-E946-98FE-E8B554CFA12A}"/>
              </a:ext>
            </a:extLst>
          </p:cNvPr>
          <p:cNvCxnSpPr>
            <a:cxnSpLocks/>
          </p:cNvCxnSpPr>
          <p:nvPr/>
        </p:nvCxnSpPr>
        <p:spPr>
          <a:xfrm flipH="1">
            <a:off x="1427225" y="3370549"/>
            <a:ext cx="61696" cy="66963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833D1A76-5C62-CC41-9560-DE382B571402}"/>
              </a:ext>
            </a:extLst>
          </p:cNvPr>
          <p:cNvCxnSpPr>
            <a:cxnSpLocks/>
          </p:cNvCxnSpPr>
          <p:nvPr/>
        </p:nvCxnSpPr>
        <p:spPr>
          <a:xfrm>
            <a:off x="1867626" y="5045516"/>
            <a:ext cx="944526" cy="48503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4C813537-BBD0-F141-8B9A-69127EBD3783}"/>
              </a:ext>
            </a:extLst>
          </p:cNvPr>
          <p:cNvCxnSpPr>
            <a:cxnSpLocks/>
          </p:cNvCxnSpPr>
          <p:nvPr/>
        </p:nvCxnSpPr>
        <p:spPr>
          <a:xfrm flipV="1">
            <a:off x="2274152" y="4558258"/>
            <a:ext cx="2230686" cy="2661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06F75D5A-9803-F84D-AAD7-1DBDE9558F86}"/>
              </a:ext>
            </a:extLst>
          </p:cNvPr>
          <p:cNvCxnSpPr>
            <a:cxnSpLocks/>
          </p:cNvCxnSpPr>
          <p:nvPr/>
        </p:nvCxnSpPr>
        <p:spPr>
          <a:xfrm flipV="1">
            <a:off x="2011806" y="2968846"/>
            <a:ext cx="2230686" cy="2661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48152808-239B-FA49-9B30-320376AF5BEA}"/>
              </a:ext>
            </a:extLst>
          </p:cNvPr>
          <p:cNvCxnSpPr>
            <a:cxnSpLocks/>
          </p:cNvCxnSpPr>
          <p:nvPr/>
        </p:nvCxnSpPr>
        <p:spPr>
          <a:xfrm flipV="1">
            <a:off x="1765065" y="2893825"/>
            <a:ext cx="1113175" cy="126669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60D6386F-20AD-214F-9251-29FC984BC140}"/>
              </a:ext>
            </a:extLst>
          </p:cNvPr>
          <p:cNvCxnSpPr>
            <a:cxnSpLocks/>
          </p:cNvCxnSpPr>
          <p:nvPr/>
        </p:nvCxnSpPr>
        <p:spPr>
          <a:xfrm flipH="1" flipV="1">
            <a:off x="3595145" y="2876555"/>
            <a:ext cx="1200511" cy="139179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12581265-1893-4F42-8070-3EEAF9CBDEE0}"/>
              </a:ext>
            </a:extLst>
          </p:cNvPr>
          <p:cNvCxnSpPr>
            <a:cxnSpLocks/>
          </p:cNvCxnSpPr>
          <p:nvPr/>
        </p:nvCxnSpPr>
        <p:spPr>
          <a:xfrm flipV="1">
            <a:off x="3506010" y="3439100"/>
            <a:ext cx="1069084" cy="152193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30BA79C-3C0A-E049-A3C1-D88CC19F8061}"/>
              </a:ext>
            </a:extLst>
          </p:cNvPr>
          <p:cNvCxnSpPr>
            <a:cxnSpLocks/>
          </p:cNvCxnSpPr>
          <p:nvPr/>
        </p:nvCxnSpPr>
        <p:spPr>
          <a:xfrm flipH="1" flipV="1">
            <a:off x="1811831" y="3439100"/>
            <a:ext cx="1268314" cy="154584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D57C631F-DDF5-3D40-AB22-0DE2F858C18F}"/>
              </a:ext>
            </a:extLst>
          </p:cNvPr>
          <p:cNvGrpSpPr/>
          <p:nvPr/>
        </p:nvGrpSpPr>
        <p:grpSpPr>
          <a:xfrm>
            <a:off x="2631966" y="3312403"/>
            <a:ext cx="1351652" cy="1240805"/>
            <a:chOff x="2621294" y="3388993"/>
            <a:chExt cx="1351652" cy="1240805"/>
          </a:xfrm>
        </p:grpSpPr>
        <p:pic>
          <p:nvPicPr>
            <p:cNvPr id="59" name="Graphic 58" descr="Neighbourhood outline">
              <a:extLst>
                <a:ext uri="{FF2B5EF4-FFF2-40B4-BE49-F238E27FC236}">
                  <a16:creationId xmlns:a16="http://schemas.microsoft.com/office/drawing/2014/main" id="{D223241E-9C0F-184F-9A66-653CBDECF697}"/>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849496" y="3388993"/>
              <a:ext cx="914400" cy="914400"/>
            </a:xfrm>
            <a:prstGeom prst="rect">
              <a:avLst/>
            </a:prstGeom>
          </p:spPr>
        </p:pic>
        <p:sp>
          <p:nvSpPr>
            <p:cNvPr id="60" name="TextBox 59">
              <a:extLst>
                <a:ext uri="{FF2B5EF4-FFF2-40B4-BE49-F238E27FC236}">
                  <a16:creationId xmlns:a16="http://schemas.microsoft.com/office/drawing/2014/main" id="{8DD592C4-A942-8344-9502-638B2A217077}"/>
                </a:ext>
              </a:extLst>
            </p:cNvPr>
            <p:cNvSpPr txBox="1"/>
            <p:nvPr/>
          </p:nvSpPr>
          <p:spPr>
            <a:xfrm>
              <a:off x="2621294" y="4260466"/>
              <a:ext cx="1351652" cy="369332"/>
            </a:xfrm>
            <a:prstGeom prst="rect">
              <a:avLst/>
            </a:prstGeom>
            <a:noFill/>
          </p:spPr>
          <p:txBody>
            <a:bodyPr wrap="none" rtlCol="0">
              <a:spAutoFit/>
            </a:bodyPr>
            <a:lstStyle/>
            <a:p>
              <a:r>
                <a:rPr lang="en-GB" dirty="0">
                  <a:latin typeface="Helvetica" pitchFamily="2" charset="0"/>
                </a:rPr>
                <a:t>Community</a:t>
              </a:r>
            </a:p>
          </p:txBody>
        </p:sp>
      </p:grpSp>
    </p:spTree>
    <p:extLst>
      <p:ext uri="{BB962C8B-B14F-4D97-AF65-F5344CB8AC3E}">
        <p14:creationId xmlns:p14="http://schemas.microsoft.com/office/powerpoint/2010/main" val="31402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8CB2F-C586-6B48-897C-06B91A7CB917}"/>
              </a:ext>
            </a:extLst>
          </p:cNvPr>
          <p:cNvSpPr>
            <a:spLocks noGrp="1"/>
          </p:cNvSpPr>
          <p:nvPr>
            <p:ph type="title"/>
          </p:nvPr>
        </p:nvSpPr>
        <p:spPr/>
        <p:txBody>
          <a:bodyPr/>
          <a:lstStyle/>
          <a:p>
            <a:r>
              <a:rPr lang="en-GB" dirty="0">
                <a:latin typeface="Helvetica" pitchFamily="2" charset="0"/>
              </a:rPr>
              <a:t>Understanding the system</a:t>
            </a:r>
            <a:endParaRPr lang="en-GB" dirty="0"/>
          </a:p>
        </p:txBody>
      </p:sp>
      <p:pic>
        <p:nvPicPr>
          <p:cNvPr id="1026" name="Picture 2">
            <a:extLst>
              <a:ext uri="{FF2B5EF4-FFF2-40B4-BE49-F238E27FC236}">
                <a16:creationId xmlns:a16="http://schemas.microsoft.com/office/drawing/2014/main" id="{D015E4F5-4DD9-424F-AA5C-00EAE8F3FA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1756" y="1515095"/>
            <a:ext cx="4784816" cy="5050185"/>
          </a:xfrm>
          <a:prstGeom prst="rect">
            <a:avLst/>
          </a:prstGeom>
          <a:noFill/>
          <a:extLst>
            <a:ext uri="{909E8E84-426E-40DD-AFC4-6F175D3DCCD1}">
              <a14:hiddenFill xmlns:a14="http://schemas.microsoft.com/office/drawing/2010/main">
                <a:solidFill>
                  <a:srgbClr val="FFFFFF"/>
                </a:solidFill>
              </a14:hiddenFill>
            </a:ext>
          </a:extLst>
        </p:spPr>
      </p:pic>
      <p:sp>
        <p:nvSpPr>
          <p:cNvPr id="4" name="Left Arrow 3">
            <a:extLst>
              <a:ext uri="{FF2B5EF4-FFF2-40B4-BE49-F238E27FC236}">
                <a16:creationId xmlns:a16="http://schemas.microsoft.com/office/drawing/2014/main" id="{9B640120-94EA-D641-9BD8-AD520BF583B2}"/>
              </a:ext>
            </a:extLst>
          </p:cNvPr>
          <p:cNvSpPr/>
          <p:nvPr/>
        </p:nvSpPr>
        <p:spPr>
          <a:xfrm>
            <a:off x="5870085" y="2162699"/>
            <a:ext cx="1513668" cy="232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0171B7CB-ACD4-3C42-82B7-133D6E6237D0}"/>
              </a:ext>
            </a:extLst>
          </p:cNvPr>
          <p:cNvSpPr txBox="1"/>
          <p:nvPr/>
        </p:nvSpPr>
        <p:spPr>
          <a:xfrm>
            <a:off x="897661" y="2072008"/>
            <a:ext cx="4912963" cy="646331"/>
          </a:xfrm>
          <a:prstGeom prst="rect">
            <a:avLst/>
          </a:prstGeom>
          <a:noFill/>
        </p:spPr>
        <p:txBody>
          <a:bodyPr wrap="square" rtlCol="0">
            <a:spAutoFit/>
          </a:bodyPr>
          <a:lstStyle/>
          <a:p>
            <a:r>
              <a:rPr lang="en-GB" dirty="0"/>
              <a:t>LGBT+ people more likely to leave STEM fields (28% compared to 16% non-LGBT+)</a:t>
            </a:r>
          </a:p>
        </p:txBody>
      </p:sp>
      <p:pic>
        <p:nvPicPr>
          <p:cNvPr id="6" name="Graphic 5" descr="User outline">
            <a:extLst>
              <a:ext uri="{FF2B5EF4-FFF2-40B4-BE49-F238E27FC236}">
                <a16:creationId xmlns:a16="http://schemas.microsoft.com/office/drawing/2014/main" id="{D7A9751E-5340-F963-88E1-2026EA89E2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200" y="1821736"/>
            <a:ext cx="914400" cy="914400"/>
          </a:xfrm>
          <a:prstGeom prst="rect">
            <a:avLst/>
          </a:prstGeom>
        </p:spPr>
      </p:pic>
    </p:spTree>
    <p:extLst>
      <p:ext uri="{BB962C8B-B14F-4D97-AF65-F5344CB8AC3E}">
        <p14:creationId xmlns:p14="http://schemas.microsoft.com/office/powerpoint/2010/main" val="10995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8CB2F-C586-6B48-897C-06B91A7CB917}"/>
              </a:ext>
            </a:extLst>
          </p:cNvPr>
          <p:cNvSpPr>
            <a:spLocks noGrp="1"/>
          </p:cNvSpPr>
          <p:nvPr>
            <p:ph type="title"/>
          </p:nvPr>
        </p:nvSpPr>
        <p:spPr/>
        <p:txBody>
          <a:bodyPr/>
          <a:lstStyle/>
          <a:p>
            <a:r>
              <a:rPr lang="en-GB" dirty="0">
                <a:latin typeface="Helvetica" pitchFamily="2" charset="0"/>
              </a:rPr>
              <a:t>Understanding the system</a:t>
            </a:r>
            <a:endParaRPr lang="en-GB" dirty="0"/>
          </a:p>
        </p:txBody>
      </p:sp>
      <p:pic>
        <p:nvPicPr>
          <p:cNvPr id="1026" name="Picture 2">
            <a:extLst>
              <a:ext uri="{FF2B5EF4-FFF2-40B4-BE49-F238E27FC236}">
                <a16:creationId xmlns:a16="http://schemas.microsoft.com/office/drawing/2014/main" id="{D015E4F5-4DD9-424F-AA5C-00EAE8F3FA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1756" y="1515095"/>
            <a:ext cx="4784816" cy="5050185"/>
          </a:xfrm>
          <a:prstGeom prst="rect">
            <a:avLst/>
          </a:prstGeom>
          <a:noFill/>
          <a:extLst>
            <a:ext uri="{909E8E84-426E-40DD-AFC4-6F175D3DCCD1}">
              <a14:hiddenFill xmlns:a14="http://schemas.microsoft.com/office/drawing/2010/main">
                <a:solidFill>
                  <a:srgbClr val="FFFFFF"/>
                </a:solidFill>
              </a14:hiddenFill>
            </a:ext>
          </a:extLst>
        </p:spPr>
      </p:pic>
      <p:sp>
        <p:nvSpPr>
          <p:cNvPr id="7" name="Left Arrow 6">
            <a:extLst>
              <a:ext uri="{FF2B5EF4-FFF2-40B4-BE49-F238E27FC236}">
                <a16:creationId xmlns:a16="http://schemas.microsoft.com/office/drawing/2014/main" id="{978D5398-6BF1-544E-A83E-3585C178CF76}"/>
              </a:ext>
            </a:extLst>
          </p:cNvPr>
          <p:cNvSpPr/>
          <p:nvPr/>
        </p:nvSpPr>
        <p:spPr>
          <a:xfrm>
            <a:off x="5789031" y="3621197"/>
            <a:ext cx="1513668" cy="232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descr="Help with solid fill">
            <a:extLst>
              <a:ext uri="{FF2B5EF4-FFF2-40B4-BE49-F238E27FC236}">
                <a16:creationId xmlns:a16="http://schemas.microsoft.com/office/drawing/2014/main" id="{E9AB84FA-341D-0321-9FB1-611599F050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07953" y="2143601"/>
            <a:ext cx="2955192" cy="2955192"/>
          </a:xfrm>
          <a:prstGeom prst="rect">
            <a:avLst/>
          </a:prstGeom>
        </p:spPr>
      </p:pic>
      <p:grpSp>
        <p:nvGrpSpPr>
          <p:cNvPr id="9" name="Group 8">
            <a:extLst>
              <a:ext uri="{FF2B5EF4-FFF2-40B4-BE49-F238E27FC236}">
                <a16:creationId xmlns:a16="http://schemas.microsoft.com/office/drawing/2014/main" id="{AFA69F6B-8915-C6F0-1366-2BE7138B2CD1}"/>
              </a:ext>
            </a:extLst>
          </p:cNvPr>
          <p:cNvGrpSpPr/>
          <p:nvPr/>
        </p:nvGrpSpPr>
        <p:grpSpPr>
          <a:xfrm>
            <a:off x="710150" y="1912971"/>
            <a:ext cx="1671917" cy="1290175"/>
            <a:chOff x="7186333" y="1816193"/>
            <a:chExt cx="1671917" cy="1290175"/>
          </a:xfrm>
        </p:grpSpPr>
        <p:pic>
          <p:nvPicPr>
            <p:cNvPr id="10" name="Graphic 9" descr="Bank with solid fill">
              <a:extLst>
                <a:ext uri="{FF2B5EF4-FFF2-40B4-BE49-F238E27FC236}">
                  <a16:creationId xmlns:a16="http://schemas.microsoft.com/office/drawing/2014/main" id="{A0793AAD-2314-A6DE-616E-766DCCAB4BD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86333" y="1816193"/>
              <a:ext cx="914400" cy="914400"/>
            </a:xfrm>
            <a:prstGeom prst="rect">
              <a:avLst/>
            </a:prstGeom>
          </p:spPr>
        </p:pic>
        <p:pic>
          <p:nvPicPr>
            <p:cNvPr id="11" name="Graphic 10" descr="Pound with solid fill">
              <a:extLst>
                <a:ext uri="{FF2B5EF4-FFF2-40B4-BE49-F238E27FC236}">
                  <a16:creationId xmlns:a16="http://schemas.microsoft.com/office/drawing/2014/main" id="{527413ED-FAE2-0B28-3CE2-4B665AAD55A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43850" y="1816193"/>
              <a:ext cx="914400" cy="914400"/>
            </a:xfrm>
            <a:prstGeom prst="rect">
              <a:avLst/>
            </a:prstGeom>
          </p:spPr>
        </p:pic>
        <p:sp>
          <p:nvSpPr>
            <p:cNvPr id="12" name="TextBox 11">
              <a:extLst>
                <a:ext uri="{FF2B5EF4-FFF2-40B4-BE49-F238E27FC236}">
                  <a16:creationId xmlns:a16="http://schemas.microsoft.com/office/drawing/2014/main" id="{59D90695-090B-5ABC-EDFE-A4E107A8C029}"/>
                </a:ext>
              </a:extLst>
            </p:cNvPr>
            <p:cNvSpPr txBox="1"/>
            <p:nvPr/>
          </p:nvSpPr>
          <p:spPr>
            <a:xfrm>
              <a:off x="7446316" y="2737036"/>
              <a:ext cx="1031051" cy="369332"/>
            </a:xfrm>
            <a:prstGeom prst="rect">
              <a:avLst/>
            </a:prstGeom>
            <a:noFill/>
          </p:spPr>
          <p:txBody>
            <a:bodyPr wrap="none" rtlCol="0">
              <a:spAutoFit/>
            </a:bodyPr>
            <a:lstStyle/>
            <a:p>
              <a:r>
                <a:rPr lang="en-GB" dirty="0">
                  <a:latin typeface="Helvetica" pitchFamily="2" charset="0"/>
                </a:rPr>
                <a:t>Funders</a:t>
              </a:r>
            </a:p>
          </p:txBody>
        </p:sp>
      </p:grpSp>
      <p:grpSp>
        <p:nvGrpSpPr>
          <p:cNvPr id="13" name="Group 12">
            <a:extLst>
              <a:ext uri="{FF2B5EF4-FFF2-40B4-BE49-F238E27FC236}">
                <a16:creationId xmlns:a16="http://schemas.microsoft.com/office/drawing/2014/main" id="{0603C872-1912-DB75-C0A4-D18D1CF827DE}"/>
              </a:ext>
            </a:extLst>
          </p:cNvPr>
          <p:cNvGrpSpPr/>
          <p:nvPr/>
        </p:nvGrpSpPr>
        <p:grpSpPr>
          <a:xfrm>
            <a:off x="729059" y="3363812"/>
            <a:ext cx="1287532" cy="1283732"/>
            <a:chOff x="3763259" y="1816193"/>
            <a:chExt cx="1287532" cy="1283732"/>
          </a:xfrm>
        </p:grpSpPr>
        <p:pic>
          <p:nvPicPr>
            <p:cNvPr id="14" name="Graphic 13" descr="Schoolhouse outline">
              <a:extLst>
                <a:ext uri="{FF2B5EF4-FFF2-40B4-BE49-F238E27FC236}">
                  <a16:creationId xmlns:a16="http://schemas.microsoft.com/office/drawing/2014/main" id="{2F1BCB6D-FE30-C379-4C84-A934C71ACBA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943350" y="1816193"/>
              <a:ext cx="914400" cy="914400"/>
            </a:xfrm>
            <a:prstGeom prst="rect">
              <a:avLst/>
            </a:prstGeom>
          </p:spPr>
        </p:pic>
        <p:sp>
          <p:nvSpPr>
            <p:cNvPr id="15" name="TextBox 14">
              <a:extLst>
                <a:ext uri="{FF2B5EF4-FFF2-40B4-BE49-F238E27FC236}">
                  <a16:creationId xmlns:a16="http://schemas.microsoft.com/office/drawing/2014/main" id="{AEB06E5C-0C27-2E28-EEFE-DA98E4D03114}"/>
                </a:ext>
              </a:extLst>
            </p:cNvPr>
            <p:cNvSpPr txBox="1"/>
            <p:nvPr/>
          </p:nvSpPr>
          <p:spPr>
            <a:xfrm>
              <a:off x="3763259" y="2730593"/>
              <a:ext cx="1287532" cy="369332"/>
            </a:xfrm>
            <a:prstGeom prst="rect">
              <a:avLst/>
            </a:prstGeom>
            <a:noFill/>
          </p:spPr>
          <p:txBody>
            <a:bodyPr wrap="none" rtlCol="0">
              <a:spAutoFit/>
            </a:bodyPr>
            <a:lstStyle/>
            <a:p>
              <a:r>
                <a:rPr lang="en-GB" dirty="0">
                  <a:latin typeface="Helvetica" pitchFamily="2" charset="0"/>
                </a:rPr>
                <a:t>Institutions</a:t>
              </a:r>
            </a:p>
          </p:txBody>
        </p:sp>
      </p:grpSp>
      <p:grpSp>
        <p:nvGrpSpPr>
          <p:cNvPr id="16" name="Group 15">
            <a:extLst>
              <a:ext uri="{FF2B5EF4-FFF2-40B4-BE49-F238E27FC236}">
                <a16:creationId xmlns:a16="http://schemas.microsoft.com/office/drawing/2014/main" id="{1D1D68A5-C5D4-3954-6EE2-037818AEAC1E}"/>
              </a:ext>
            </a:extLst>
          </p:cNvPr>
          <p:cNvGrpSpPr/>
          <p:nvPr/>
        </p:nvGrpSpPr>
        <p:grpSpPr>
          <a:xfrm>
            <a:off x="539995" y="4916856"/>
            <a:ext cx="1652709" cy="1290175"/>
            <a:chOff x="10439400" y="1816193"/>
            <a:chExt cx="1652709" cy="1290175"/>
          </a:xfrm>
        </p:grpSpPr>
        <p:pic>
          <p:nvPicPr>
            <p:cNvPr id="17" name="Graphic 16" descr="Tax with solid fill">
              <a:extLst>
                <a:ext uri="{FF2B5EF4-FFF2-40B4-BE49-F238E27FC236}">
                  <a16:creationId xmlns:a16="http://schemas.microsoft.com/office/drawing/2014/main" id="{A5B9FB7E-A5E4-A45C-4D76-C13F21B858B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177709" y="1816193"/>
              <a:ext cx="914400" cy="914400"/>
            </a:xfrm>
            <a:prstGeom prst="rect">
              <a:avLst/>
            </a:prstGeom>
          </p:spPr>
        </p:pic>
        <p:pic>
          <p:nvPicPr>
            <p:cNvPr id="18" name="Graphic 17" descr="Court outline">
              <a:extLst>
                <a:ext uri="{FF2B5EF4-FFF2-40B4-BE49-F238E27FC236}">
                  <a16:creationId xmlns:a16="http://schemas.microsoft.com/office/drawing/2014/main" id="{09FDAEA7-CA65-386E-48F2-1B14F6FAD68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439400" y="1816193"/>
              <a:ext cx="914400" cy="914400"/>
            </a:xfrm>
            <a:prstGeom prst="rect">
              <a:avLst/>
            </a:prstGeom>
          </p:spPr>
        </p:pic>
        <p:sp>
          <p:nvSpPr>
            <p:cNvPr id="19" name="TextBox 18">
              <a:extLst>
                <a:ext uri="{FF2B5EF4-FFF2-40B4-BE49-F238E27FC236}">
                  <a16:creationId xmlns:a16="http://schemas.microsoft.com/office/drawing/2014/main" id="{E1E6E284-6B73-9521-FF22-1FD126D9EE8F}"/>
                </a:ext>
              </a:extLst>
            </p:cNvPr>
            <p:cNvSpPr txBox="1"/>
            <p:nvPr/>
          </p:nvSpPr>
          <p:spPr>
            <a:xfrm>
              <a:off x="10527829" y="2737036"/>
              <a:ext cx="1454244" cy="369332"/>
            </a:xfrm>
            <a:prstGeom prst="rect">
              <a:avLst/>
            </a:prstGeom>
            <a:noFill/>
          </p:spPr>
          <p:txBody>
            <a:bodyPr wrap="none" rtlCol="0">
              <a:spAutoFit/>
            </a:bodyPr>
            <a:lstStyle/>
            <a:p>
              <a:r>
                <a:rPr lang="en-GB" dirty="0">
                  <a:latin typeface="Helvetica" pitchFamily="2" charset="0"/>
                </a:rPr>
                <a:t>Government</a:t>
              </a:r>
            </a:p>
          </p:txBody>
        </p:sp>
      </p:grpSp>
    </p:spTree>
    <p:extLst>
      <p:ext uri="{BB962C8B-B14F-4D97-AF65-F5344CB8AC3E}">
        <p14:creationId xmlns:p14="http://schemas.microsoft.com/office/powerpoint/2010/main" val="6545570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8286</TotalTime>
  <Words>2674</Words>
  <Application>Microsoft Macintosh PowerPoint</Application>
  <PresentationFormat>Widescreen</PresentationFormat>
  <Paragraphs>215</Paragraphs>
  <Slides>26</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Aptos</vt:lpstr>
      <vt:lpstr>Aptos Display</vt:lpstr>
      <vt:lpstr>Arial</vt:lpstr>
      <vt:lpstr>Calibri</vt:lpstr>
      <vt:lpstr>Calibri Light</vt:lpstr>
      <vt:lpstr>Helvetica</vt:lpstr>
      <vt:lpstr>Roboto</vt:lpstr>
      <vt:lpstr>Symbol</vt:lpstr>
      <vt:lpstr>Office Theme</vt:lpstr>
      <vt:lpstr>1_Office Theme</vt:lpstr>
      <vt:lpstr>PowerPoint Presentation</vt:lpstr>
      <vt:lpstr>PowerPoint Presentation</vt:lpstr>
      <vt:lpstr>PowerPoint Presentation</vt:lpstr>
      <vt:lpstr>Self-awareness: identity map</vt:lpstr>
      <vt:lpstr>Self-awareness: identity map</vt:lpstr>
      <vt:lpstr>Activity: Folding Paper</vt:lpstr>
      <vt:lpstr>Understanding the system</vt:lpstr>
      <vt:lpstr>Understanding the system</vt:lpstr>
      <vt:lpstr>Understanding the system</vt:lpstr>
      <vt:lpstr>Understanding the system</vt:lpstr>
      <vt:lpstr>PowerPoint Presentation</vt:lpstr>
      <vt:lpstr>PowerPoint Presentation</vt:lpstr>
      <vt:lpstr>Honouring your values</vt:lpstr>
      <vt:lpstr>Understanding bullying &amp; harassment</vt:lpstr>
      <vt:lpstr>PowerPoint Presentation</vt:lpstr>
      <vt:lpstr>What is harassment?</vt:lpstr>
      <vt:lpstr>Principles of being an active bystander</vt:lpstr>
      <vt:lpstr>The 5 Ds of bystander intervention</vt:lpstr>
      <vt:lpstr>PowerPoint Presentation</vt:lpstr>
      <vt:lpstr>Activity: scenarios for discussion</vt:lpstr>
      <vt:lpstr>Example scenarios: Team meeting</vt:lpstr>
      <vt:lpstr>Example scenarios: Conference</vt:lpstr>
      <vt:lpstr>Example scenarios: Online space</vt:lpstr>
      <vt:lpstr>Example scenarios: Job interview panel discussion</vt:lpstr>
      <vt:lpstr>Example scenarios: Industry awards dinner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Katie Nicoll Baines</dc:creator>
  <cp:lastModifiedBy>Katie Nicoll Baines</cp:lastModifiedBy>
  <cp:revision>11</cp:revision>
  <cp:lastPrinted>2025-01-17T09:30:29Z</cp:lastPrinted>
  <dcterms:created xsi:type="dcterms:W3CDTF">2024-07-09T13:06:38Z</dcterms:created>
  <dcterms:modified xsi:type="dcterms:W3CDTF">2025-01-21T15:08:32Z</dcterms:modified>
</cp:coreProperties>
</file>