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82" r:id="rId3"/>
    <p:sldMasterId id="2147483683" r:id="rId4"/>
    <p:sldMasterId id="214748368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25" Type="http://schemas.openxmlformats.org/officeDocument/2006/relationships/slide" Target="slides/slide19.xml"/><Relationship Id="rId5" Type="http://schemas.openxmlformats.org/officeDocument/2006/relationships/slideMaster" Target="slideMasters/slideMaster3.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24639a10b1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24639a10b1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324639a10b1_0_3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324639a10b1_0_3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324639a10b1_0_3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324639a10b1_0_3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324639a10b1_0_3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324639a10b1_0_3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324639a10b1_0_5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324639a10b1_0_5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324639a10b1_0_5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324639a10b1_0_5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324639a10b1_0_3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324639a10b1_0_3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324639a10b1_0_6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324639a10b1_0_6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324639a10b1_0_5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324639a10b1_0_5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324639a10b1_0_4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324639a10b1_0_4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324639a10b1_0_4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324639a10b1_0_4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24639a10b1_0_1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324639a10b1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324639a10b1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324639a10b1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24639a10b1_0_6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24639a10b1_0_6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324639a10b1_0_5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324639a10b1_0_5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24639a10b1_0_6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24639a10b1_0_6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324639a10b1_0_4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324639a10b1_0_4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324639a10b1_0_4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324639a10b1_0_4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24639a10b1_0_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324639a10b1_0_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spcBef>
                <a:spcPts val="0"/>
              </a:spcBef>
              <a:spcAft>
                <a:spcPts val="0"/>
              </a:spcAft>
              <a:buSzPts val="5200"/>
              <a:buNone/>
              <a:defRPr sz="5200"/>
            </a:lvl1pPr>
            <a:lvl2pPr lvl="1">
              <a:spcBef>
                <a:spcPts val="0"/>
              </a:spcBef>
              <a:spcAft>
                <a:spcPts val="0"/>
              </a:spcAft>
              <a:buSzPts val="5200"/>
              <a:buNone/>
              <a:defRPr sz="5200"/>
            </a:lvl2pPr>
            <a:lvl3pPr lvl="2">
              <a:spcBef>
                <a:spcPts val="0"/>
              </a:spcBef>
              <a:spcAft>
                <a:spcPts val="0"/>
              </a:spcAft>
              <a:buSzPts val="5200"/>
              <a:buNone/>
              <a:defRPr sz="5200"/>
            </a:lvl3pPr>
            <a:lvl4pPr lvl="3">
              <a:spcBef>
                <a:spcPts val="0"/>
              </a:spcBef>
              <a:spcAft>
                <a:spcPts val="0"/>
              </a:spcAft>
              <a:buSzPts val="5200"/>
              <a:buNone/>
              <a:defRPr sz="5200"/>
            </a:lvl4pPr>
            <a:lvl5pPr lvl="4">
              <a:spcBef>
                <a:spcPts val="0"/>
              </a:spcBef>
              <a:spcAft>
                <a:spcPts val="0"/>
              </a:spcAft>
              <a:buSzPts val="5200"/>
              <a:buNone/>
              <a:defRPr sz="5200"/>
            </a:lvl5pPr>
            <a:lvl6pPr lvl="5">
              <a:spcBef>
                <a:spcPts val="0"/>
              </a:spcBef>
              <a:spcAft>
                <a:spcPts val="0"/>
              </a:spcAft>
              <a:buSzPts val="5200"/>
              <a:buNone/>
              <a:defRPr sz="5200"/>
            </a:lvl6pPr>
            <a:lvl7pPr lvl="6">
              <a:spcBef>
                <a:spcPts val="0"/>
              </a:spcBef>
              <a:spcAft>
                <a:spcPts val="0"/>
              </a:spcAft>
              <a:buSzPts val="5200"/>
              <a:buNone/>
              <a:defRPr sz="5200"/>
            </a:lvl7pPr>
            <a:lvl8pPr lvl="7">
              <a:spcBef>
                <a:spcPts val="0"/>
              </a:spcBef>
              <a:spcAft>
                <a:spcPts val="0"/>
              </a:spcAft>
              <a:buSzPts val="5200"/>
              <a:buNone/>
              <a:defRPr sz="5200"/>
            </a:lvl8pPr>
            <a:lvl9pPr lvl="8">
              <a:spcBef>
                <a:spcPts val="0"/>
              </a:spcBef>
              <a:spcAft>
                <a:spcPts val="0"/>
              </a:spcAft>
              <a:buSzPts val="5200"/>
              <a:buNone/>
              <a:defRPr sz="5200"/>
            </a:lvl9pPr>
          </a:lstStyle>
          <a:p/>
        </p:txBody>
      </p:sp>
      <p:sp>
        <p:nvSpPr>
          <p:cNvPr id="13" name="Google Shape;13;p2"/>
          <p:cNvSpPr txBox="1"/>
          <p:nvPr>
            <p:ph idx="1" type="subTitle"/>
          </p:nvPr>
        </p:nvSpPr>
        <p:spPr>
          <a:xfrm>
            <a:off x="351775" y="2834125"/>
            <a:ext cx="8404200" cy="792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81000" lvl="0" marL="457200" algn="ctr">
              <a:spcBef>
                <a:spcPts val="0"/>
              </a:spcBef>
              <a:spcAft>
                <a:spcPts val="0"/>
              </a:spcAft>
              <a:buSzPts val="2400"/>
              <a:buChar char="●"/>
              <a:defRPr/>
            </a:lvl1pPr>
            <a:lvl2pPr indent="-342900" lvl="1" marL="914400" algn="ctr">
              <a:spcBef>
                <a:spcPts val="1600"/>
              </a:spcBef>
              <a:spcAft>
                <a:spcPts val="0"/>
              </a:spcAft>
              <a:buSzPts val="18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no watermark)">
  <p:cSld name="BLANK_1">
    <p:bg>
      <p:bgPr>
        <a:solidFill>
          <a:srgbClr val="FFFFFF"/>
        </a:solidFill>
      </p:bgPr>
    </p:bg>
    <p:spTree>
      <p:nvGrpSpPr>
        <p:cNvPr id="51" name="Shape 51"/>
        <p:cNvGrpSpPr/>
        <p:nvPr/>
      </p:nvGrpSpPr>
      <p:grpSpPr>
        <a:xfrm>
          <a:off x="0" y="0"/>
          <a:ext cx="0" cy="0"/>
          <a:chOff x="0" y="0"/>
          <a:chExt cx="0" cy="0"/>
        </a:xfrm>
      </p:grpSpPr>
      <p:sp>
        <p:nvSpPr>
          <p:cNvPr id="52" name="Google Shape;52;p1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7" name="Shape 57"/>
        <p:cNvGrpSpPr/>
        <p:nvPr/>
      </p:nvGrpSpPr>
      <p:grpSpPr>
        <a:xfrm>
          <a:off x="0" y="0"/>
          <a:ext cx="0" cy="0"/>
          <a:chOff x="0" y="0"/>
          <a:chExt cx="0" cy="0"/>
        </a:xfrm>
      </p:grpSpPr>
      <p:sp>
        <p:nvSpPr>
          <p:cNvPr id="58" name="Google Shape;58;p15"/>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59" name="Google Shape;59;p15"/>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60" name="Google Shape;60;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1" name="Shape 61"/>
        <p:cNvGrpSpPr/>
        <p:nvPr/>
      </p:nvGrpSpPr>
      <p:grpSpPr>
        <a:xfrm>
          <a:off x="0" y="0"/>
          <a:ext cx="0" cy="0"/>
          <a:chOff x="0" y="0"/>
          <a:chExt cx="0" cy="0"/>
        </a:xfrm>
      </p:grpSpPr>
      <p:sp>
        <p:nvSpPr>
          <p:cNvPr id="62" name="Google Shape;62;p16"/>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63" name="Google Shape;63;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4" name="Shape 64"/>
        <p:cNvGrpSpPr/>
        <p:nvPr/>
      </p:nvGrpSpPr>
      <p:grpSpPr>
        <a:xfrm>
          <a:off x="0" y="0"/>
          <a:ext cx="0" cy="0"/>
          <a:chOff x="0" y="0"/>
          <a:chExt cx="0" cy="0"/>
        </a:xfrm>
      </p:grpSpPr>
      <p:sp>
        <p:nvSpPr>
          <p:cNvPr id="65" name="Google Shape;65;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6" name="Google Shape;66;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67" name="Google Shape;67;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8" name="Shape 68"/>
        <p:cNvGrpSpPr/>
        <p:nvPr/>
      </p:nvGrpSpPr>
      <p:grpSpPr>
        <a:xfrm>
          <a:off x="0" y="0"/>
          <a:ext cx="0" cy="0"/>
          <a:chOff x="0" y="0"/>
          <a:chExt cx="0" cy="0"/>
        </a:xfrm>
      </p:grpSpPr>
      <p:sp>
        <p:nvSpPr>
          <p:cNvPr id="69" name="Google Shape;69;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0" name="Google Shape;70;p18"/>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1" name="Google Shape;71;p18"/>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2" name="Google Shape;72;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sp>
        <p:nvSpPr>
          <p:cNvPr id="74" name="Google Shape;74;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5" name="Google Shape;75;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6" name="Shape 76"/>
        <p:cNvGrpSpPr/>
        <p:nvPr/>
      </p:nvGrpSpPr>
      <p:grpSpPr>
        <a:xfrm>
          <a:off x="0" y="0"/>
          <a:ext cx="0" cy="0"/>
          <a:chOff x="0" y="0"/>
          <a:chExt cx="0" cy="0"/>
        </a:xfrm>
      </p:grpSpPr>
      <p:sp>
        <p:nvSpPr>
          <p:cNvPr id="77" name="Google Shape;77;p20"/>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8" name="Google Shape;78;p20"/>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9" name="Google Shape;79;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80" name="Shape 80"/>
        <p:cNvGrpSpPr/>
        <p:nvPr/>
      </p:nvGrpSpPr>
      <p:grpSpPr>
        <a:xfrm>
          <a:off x="0" y="0"/>
          <a:ext cx="0" cy="0"/>
          <a:chOff x="0" y="0"/>
          <a:chExt cx="0" cy="0"/>
        </a:xfrm>
      </p:grpSpPr>
      <p:sp>
        <p:nvSpPr>
          <p:cNvPr id="81" name="Google Shape;81;p21"/>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82" name="Google Shape;82;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6" name="Google Shape;16;p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3" name="Shape 83"/>
        <p:cNvGrpSpPr/>
        <p:nvPr/>
      </p:nvGrpSpPr>
      <p:grpSpPr>
        <a:xfrm>
          <a:off x="0" y="0"/>
          <a:ext cx="0" cy="0"/>
          <a:chOff x="0" y="0"/>
          <a:chExt cx="0" cy="0"/>
        </a:xfrm>
      </p:grpSpPr>
      <p:sp>
        <p:nvSpPr>
          <p:cNvPr id="84" name="Google Shape;84;p22"/>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22"/>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6" name="Google Shape;86;p22"/>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7" name="Google Shape;87;p22"/>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88" name="Google Shape;88;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9" name="Shape 89"/>
        <p:cNvGrpSpPr/>
        <p:nvPr/>
      </p:nvGrpSpPr>
      <p:grpSpPr>
        <a:xfrm>
          <a:off x="0" y="0"/>
          <a:ext cx="0" cy="0"/>
          <a:chOff x="0" y="0"/>
          <a:chExt cx="0" cy="0"/>
        </a:xfrm>
      </p:grpSpPr>
      <p:sp>
        <p:nvSpPr>
          <p:cNvPr id="90" name="Google Shape;90;p23"/>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91" name="Google Shape;91;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2" name="Shape 92"/>
        <p:cNvGrpSpPr/>
        <p:nvPr/>
      </p:nvGrpSpPr>
      <p:grpSpPr>
        <a:xfrm>
          <a:off x="0" y="0"/>
          <a:ext cx="0" cy="0"/>
          <a:chOff x="0" y="0"/>
          <a:chExt cx="0" cy="0"/>
        </a:xfrm>
      </p:grpSpPr>
      <p:sp>
        <p:nvSpPr>
          <p:cNvPr id="93" name="Google Shape;93;p24"/>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4" name="Google Shape;94;p24"/>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5" name="Google Shape;95;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6" name="Shape 96"/>
        <p:cNvGrpSpPr/>
        <p:nvPr/>
      </p:nvGrpSpPr>
      <p:grpSpPr>
        <a:xfrm>
          <a:off x="0" y="0"/>
          <a:ext cx="0" cy="0"/>
          <a:chOff x="0" y="0"/>
          <a:chExt cx="0" cy="0"/>
        </a:xfrm>
      </p:grpSpPr>
      <p:sp>
        <p:nvSpPr>
          <p:cNvPr id="97" name="Google Shape;97;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2" name="Shape 102"/>
        <p:cNvGrpSpPr/>
        <p:nvPr/>
      </p:nvGrpSpPr>
      <p:grpSpPr>
        <a:xfrm>
          <a:off x="0" y="0"/>
          <a:ext cx="0" cy="0"/>
          <a:chOff x="0" y="0"/>
          <a:chExt cx="0" cy="0"/>
        </a:xfrm>
      </p:grpSpPr>
      <p:sp>
        <p:nvSpPr>
          <p:cNvPr id="103" name="Google Shape;103;p2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04" name="Google Shape;104;p2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05" name="Google Shape;105;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6" name="Shape 106"/>
        <p:cNvGrpSpPr/>
        <p:nvPr/>
      </p:nvGrpSpPr>
      <p:grpSpPr>
        <a:xfrm>
          <a:off x="0" y="0"/>
          <a:ext cx="0" cy="0"/>
          <a:chOff x="0" y="0"/>
          <a:chExt cx="0" cy="0"/>
        </a:xfrm>
      </p:grpSpPr>
      <p:sp>
        <p:nvSpPr>
          <p:cNvPr id="107" name="Google Shape;107;p28"/>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08" name="Google Shape;108;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09" name="Shape 109"/>
        <p:cNvGrpSpPr/>
        <p:nvPr/>
      </p:nvGrpSpPr>
      <p:grpSpPr>
        <a:xfrm>
          <a:off x="0" y="0"/>
          <a:ext cx="0" cy="0"/>
          <a:chOff x="0" y="0"/>
          <a:chExt cx="0" cy="0"/>
        </a:xfrm>
      </p:grpSpPr>
      <p:sp>
        <p:nvSpPr>
          <p:cNvPr id="110" name="Google Shape;11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1" name="Google Shape;11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12" name="Google Shape;112;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13" name="Shape 113"/>
        <p:cNvGrpSpPr/>
        <p:nvPr/>
      </p:nvGrpSpPr>
      <p:grpSpPr>
        <a:xfrm>
          <a:off x="0" y="0"/>
          <a:ext cx="0" cy="0"/>
          <a:chOff x="0" y="0"/>
          <a:chExt cx="0" cy="0"/>
        </a:xfrm>
      </p:grpSpPr>
      <p:sp>
        <p:nvSpPr>
          <p:cNvPr id="114" name="Google Shape;114;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5" name="Google Shape;115;p3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116" name="Google Shape;116;p3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117" name="Google Shape;117;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8" name="Shape 118"/>
        <p:cNvGrpSpPr/>
        <p:nvPr/>
      </p:nvGrpSpPr>
      <p:grpSpPr>
        <a:xfrm>
          <a:off x="0" y="0"/>
          <a:ext cx="0" cy="0"/>
          <a:chOff x="0" y="0"/>
          <a:chExt cx="0" cy="0"/>
        </a:xfrm>
      </p:grpSpPr>
      <p:sp>
        <p:nvSpPr>
          <p:cNvPr id="119" name="Google Shape;119;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20" name="Google Shape;120;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21" name="Shape 121"/>
        <p:cNvGrpSpPr/>
        <p:nvPr/>
      </p:nvGrpSpPr>
      <p:grpSpPr>
        <a:xfrm>
          <a:off x="0" y="0"/>
          <a:ext cx="0" cy="0"/>
          <a:chOff x="0" y="0"/>
          <a:chExt cx="0" cy="0"/>
        </a:xfrm>
      </p:grpSpPr>
      <p:sp>
        <p:nvSpPr>
          <p:cNvPr id="122" name="Google Shape;122;p32"/>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123" name="Google Shape;123;p32"/>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124" name="Google Shape;124;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81000" lvl="0" marL="457200">
              <a:spcBef>
                <a:spcPts val="0"/>
              </a:spcBef>
              <a:spcAft>
                <a:spcPts val="0"/>
              </a:spcAft>
              <a:buSzPts val="2400"/>
              <a:buChar char="●"/>
              <a:defRPr/>
            </a:lvl1pPr>
            <a:lvl2pPr indent="-342900" lvl="1" marL="914400">
              <a:spcBef>
                <a:spcPts val="1600"/>
              </a:spcBef>
              <a:spcAft>
                <a:spcPts val="0"/>
              </a:spcAft>
              <a:buSzPts val="18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25" name="Shape 125"/>
        <p:cNvGrpSpPr/>
        <p:nvPr/>
      </p:nvGrpSpPr>
      <p:grpSpPr>
        <a:xfrm>
          <a:off x="0" y="0"/>
          <a:ext cx="0" cy="0"/>
          <a:chOff x="0" y="0"/>
          <a:chExt cx="0" cy="0"/>
        </a:xfrm>
      </p:grpSpPr>
      <p:sp>
        <p:nvSpPr>
          <p:cNvPr id="126" name="Google Shape;126;p33"/>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27" name="Google Shape;127;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8" name="Shape 128"/>
        <p:cNvGrpSpPr/>
        <p:nvPr/>
      </p:nvGrpSpPr>
      <p:grpSpPr>
        <a:xfrm>
          <a:off x="0" y="0"/>
          <a:ext cx="0" cy="0"/>
          <a:chOff x="0" y="0"/>
          <a:chExt cx="0" cy="0"/>
        </a:xfrm>
      </p:grpSpPr>
      <p:sp>
        <p:nvSpPr>
          <p:cNvPr id="129" name="Google Shape;129;p34"/>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34"/>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131" name="Google Shape;131;p34"/>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32" name="Google Shape;132;p34"/>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33" name="Google Shape;133;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4" name="Shape 134"/>
        <p:cNvGrpSpPr/>
        <p:nvPr/>
      </p:nvGrpSpPr>
      <p:grpSpPr>
        <a:xfrm>
          <a:off x="0" y="0"/>
          <a:ext cx="0" cy="0"/>
          <a:chOff x="0" y="0"/>
          <a:chExt cx="0" cy="0"/>
        </a:xfrm>
      </p:grpSpPr>
      <p:sp>
        <p:nvSpPr>
          <p:cNvPr id="135" name="Google Shape;135;p3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136" name="Google Shape;136;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37" name="Shape 137"/>
        <p:cNvGrpSpPr/>
        <p:nvPr/>
      </p:nvGrpSpPr>
      <p:grpSpPr>
        <a:xfrm>
          <a:off x="0" y="0"/>
          <a:ext cx="0" cy="0"/>
          <a:chOff x="0" y="0"/>
          <a:chExt cx="0" cy="0"/>
        </a:xfrm>
      </p:grpSpPr>
      <p:sp>
        <p:nvSpPr>
          <p:cNvPr id="138" name="Google Shape;138;p36"/>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39" name="Google Shape;139;p36"/>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140" name="Google Shape;140;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41" name="Shape 141"/>
        <p:cNvGrpSpPr/>
        <p:nvPr/>
      </p:nvGrpSpPr>
      <p:grpSpPr>
        <a:xfrm>
          <a:off x="0" y="0"/>
          <a:ext cx="0" cy="0"/>
          <a:chOff x="0" y="0"/>
          <a:chExt cx="0" cy="0"/>
        </a:xfrm>
      </p:grpSpPr>
      <p:sp>
        <p:nvSpPr>
          <p:cNvPr id="142" name="Google Shape;142;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81000" lvl="0" marL="457200">
              <a:spcBef>
                <a:spcPts val="0"/>
              </a:spcBef>
              <a:spcAft>
                <a:spcPts val="0"/>
              </a:spcAft>
              <a:buSzPts val="2400"/>
              <a:buChar char="●"/>
              <a:defRPr/>
            </a:lvl1pPr>
            <a:lvl2pPr indent="-342900" lvl="1" marL="914400">
              <a:spcBef>
                <a:spcPts val="1600"/>
              </a:spcBef>
              <a:spcAft>
                <a:spcPts val="0"/>
              </a:spcAft>
              <a:buSzPts val="1800"/>
              <a:buChar char="○"/>
              <a:defRPr/>
            </a:lvl2pPr>
            <a:lvl3pPr indent="-317500" lvl="2" marL="1371600">
              <a:spcBef>
                <a:spcPts val="1600"/>
              </a:spcBef>
              <a:spcAft>
                <a:spcPts val="0"/>
              </a:spcAft>
              <a:buSzPts val="1400"/>
              <a:buChar char="■"/>
              <a:defRPr/>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81000" lvl="0" marL="457200">
              <a:spcBef>
                <a:spcPts val="0"/>
              </a:spcBef>
              <a:spcAft>
                <a:spcPts val="0"/>
              </a:spcAft>
              <a:buSzPts val="2400"/>
              <a:buChar char="●"/>
              <a:defRPr/>
            </a:lvl1pPr>
            <a:lvl2pPr indent="-342900" lvl="1" marL="914400">
              <a:spcBef>
                <a:spcPts val="1600"/>
              </a:spcBef>
              <a:spcAft>
                <a:spcPts val="0"/>
              </a:spcAft>
              <a:buSzPts val="1800"/>
              <a:buChar char="○"/>
              <a:defRPr/>
            </a:lvl2pPr>
            <a:lvl3pPr indent="-317500" lvl="2" marL="1371600">
              <a:spcBef>
                <a:spcPts val="1600"/>
              </a:spcBef>
              <a:spcAft>
                <a:spcPts val="0"/>
              </a:spcAft>
              <a:buSzPts val="1400"/>
              <a:buChar char="■"/>
              <a:defRPr/>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81000" lvl="0" marL="457200">
              <a:spcBef>
                <a:spcPts val="0"/>
              </a:spcBef>
              <a:spcAft>
                <a:spcPts val="0"/>
              </a:spcAft>
              <a:buSzPts val="2400"/>
              <a:buChar char="●"/>
              <a:defRPr/>
            </a:lvl1pPr>
            <a:lvl2pPr indent="-342900" lvl="1" marL="914400">
              <a:spcBef>
                <a:spcPts val="1600"/>
              </a:spcBef>
              <a:spcAft>
                <a:spcPts val="0"/>
              </a:spcAft>
              <a:buSzPts val="1800"/>
              <a:buChar char="○"/>
              <a:defRPr/>
            </a:lvl2pPr>
            <a:lvl3pPr indent="-317500" lvl="2" marL="1371600">
              <a:spcBef>
                <a:spcPts val="1600"/>
              </a:spcBef>
              <a:spcAft>
                <a:spcPts val="0"/>
              </a:spcAft>
              <a:buSzPts val="1400"/>
              <a:buChar char="■"/>
              <a:defRPr/>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81000" lvl="0" marL="457200">
              <a:spcBef>
                <a:spcPts val="0"/>
              </a:spcBef>
              <a:spcAft>
                <a:spcPts val="0"/>
              </a:spcAft>
              <a:buSzPts val="2400"/>
              <a:buChar char="●"/>
              <a:defRPr/>
            </a:lvl1pPr>
            <a:lvl2pPr indent="-342900" lvl="1" marL="914400">
              <a:spcBef>
                <a:spcPts val="1600"/>
              </a:spcBef>
              <a:spcAft>
                <a:spcPts val="0"/>
              </a:spcAft>
              <a:buSzPts val="18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None/>
              <a:defRPr/>
            </a:lvl1pPr>
          </a:lstStyle>
          <a:p/>
        </p:txBody>
      </p:sp>
      <p:sp>
        <p:nvSpPr>
          <p:cNvPr id="44" name="Google Shape;44;p1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9.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2.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2" Type="http://schemas.openxmlformats.org/officeDocument/2006/relationships/theme" Target="../theme/theme1.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0"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9" Type="http://schemas.openxmlformats.org/officeDocument/2006/relationships/slideLayout" Target="../slideLayouts/slideLayout32.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rgbClr val="A23479"/>
              </a:buClr>
              <a:buSzPts val="3600"/>
              <a:buFont typeface="Cambria"/>
              <a:buNone/>
              <a:defRPr sz="3600">
                <a:solidFill>
                  <a:srgbClr val="A23479"/>
                </a:solidFill>
                <a:latin typeface="Cambria"/>
                <a:ea typeface="Cambria"/>
                <a:cs typeface="Cambria"/>
                <a:sym typeface="Cambri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81000" lvl="0" marL="457200">
              <a:lnSpc>
                <a:spcPct val="115000"/>
              </a:lnSpc>
              <a:spcBef>
                <a:spcPts val="0"/>
              </a:spcBef>
              <a:spcAft>
                <a:spcPts val="0"/>
              </a:spcAft>
              <a:buClr>
                <a:schemeClr val="dk2"/>
              </a:buClr>
              <a:buSzPts val="2400"/>
              <a:buFont typeface="Calibri"/>
              <a:buChar char="●"/>
              <a:defRPr sz="2400">
                <a:solidFill>
                  <a:schemeClr val="dk2"/>
                </a:solidFill>
                <a:latin typeface="Calibri"/>
                <a:ea typeface="Calibri"/>
                <a:cs typeface="Calibri"/>
                <a:sym typeface="Calibri"/>
              </a:defRPr>
            </a:lvl1pPr>
            <a:lvl2pPr indent="-342900" lvl="1" marL="914400">
              <a:lnSpc>
                <a:spcPct val="115000"/>
              </a:lnSpc>
              <a:spcBef>
                <a:spcPts val="1600"/>
              </a:spcBef>
              <a:spcAft>
                <a:spcPts val="0"/>
              </a:spcAft>
              <a:buClr>
                <a:schemeClr val="dk2"/>
              </a:buClr>
              <a:buSzPts val="1800"/>
              <a:buFont typeface="Calibri"/>
              <a:buChar char="○"/>
              <a:defRPr sz="1800">
                <a:solidFill>
                  <a:schemeClr val="dk2"/>
                </a:solidFill>
                <a:latin typeface="Calibri"/>
                <a:ea typeface="Calibri"/>
                <a:cs typeface="Calibri"/>
                <a:sym typeface="Calibri"/>
              </a:defRPr>
            </a:lvl2pPr>
            <a:lvl3pPr indent="-317500" lvl="2" marL="13716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3pPr>
            <a:lvl4pPr indent="-317500" lvl="3" marL="18288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4pPr>
            <a:lvl5pPr indent="-317500" lvl="4" marL="22860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5pPr>
            <a:lvl6pPr indent="-317500" lvl="5" marL="27432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6pPr>
            <a:lvl7pPr indent="-317500" lvl="6" marL="32004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7pPr>
            <a:lvl8pPr indent="-317500" lvl="7" marL="36576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8pPr>
            <a:lvl9pPr indent="-317500" lvl="8" marL="4114800">
              <a:lnSpc>
                <a:spcPct val="115000"/>
              </a:lnSpc>
              <a:spcBef>
                <a:spcPts val="1600"/>
              </a:spcBef>
              <a:spcAft>
                <a:spcPts val="1600"/>
              </a:spcAft>
              <a:buClr>
                <a:schemeClr val="dk2"/>
              </a:buClr>
              <a:buSzPts val="1400"/>
              <a:buFont typeface="Calibri"/>
              <a:buChar char="■"/>
              <a:defRPr>
                <a:solidFill>
                  <a:schemeClr val="dk2"/>
                </a:solidFill>
                <a:latin typeface="Calibri"/>
                <a:ea typeface="Calibri"/>
                <a:cs typeface="Calibri"/>
                <a:sym typeface="Calibri"/>
              </a:defRPr>
            </a:lvl9pPr>
          </a:lstStyle>
          <a:p/>
        </p:txBody>
      </p:sp>
      <p:pic>
        <p:nvPicPr>
          <p:cNvPr descr="UOY-Logo-Stacked-shield-PMS432.png" id="8" name="Google Shape;8;p1"/>
          <p:cNvPicPr preferRelativeResize="0"/>
          <p:nvPr/>
        </p:nvPicPr>
        <p:blipFill>
          <a:blip r:embed="rId2">
            <a:alphaModFix/>
          </a:blip>
          <a:stretch>
            <a:fillRect/>
          </a:stretch>
        </p:blipFill>
        <p:spPr>
          <a:xfrm>
            <a:off x="6852793" y="181676"/>
            <a:ext cx="2143682" cy="988750"/>
          </a:xfrm>
          <a:prstGeom prst="rect">
            <a:avLst/>
          </a:prstGeom>
          <a:noFill/>
          <a:ln>
            <a:noFill/>
          </a:ln>
        </p:spPr>
      </p:pic>
      <p:cxnSp>
        <p:nvCxnSpPr>
          <p:cNvPr id="9" name="Google Shape;9;p1"/>
          <p:cNvCxnSpPr/>
          <p:nvPr/>
        </p:nvCxnSpPr>
        <p:spPr>
          <a:xfrm>
            <a:off x="-31325" y="31325"/>
            <a:ext cx="9199500" cy="0"/>
          </a:xfrm>
          <a:prstGeom prst="straightConnector1">
            <a:avLst/>
          </a:prstGeom>
          <a:noFill/>
          <a:ln cap="flat" cmpd="sng" w="114300">
            <a:solidFill>
              <a:srgbClr val="175F77"/>
            </a:solidFill>
            <a:prstDash val="solid"/>
            <a:round/>
            <a:headEnd len="med" w="med" type="none"/>
            <a:tailEnd len="med" w="med" type="none"/>
          </a:ln>
        </p:spPr>
      </p:cxnSp>
      <p:sp>
        <p:nvSpPr>
          <p:cNvPr id="10" name="Google Shape;10;p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lvl="0" algn="r">
              <a:buNone/>
              <a:defRPr sz="1300">
                <a:solidFill>
                  <a:schemeClr val="dk2"/>
                </a:solidFill>
                <a:latin typeface="Calibri"/>
                <a:ea typeface="Calibri"/>
                <a:cs typeface="Calibri"/>
                <a:sym typeface="Calibri"/>
              </a:defRPr>
            </a:lvl1pPr>
            <a:lvl2pPr lvl="1" algn="r">
              <a:buNone/>
              <a:defRPr sz="1300">
                <a:solidFill>
                  <a:schemeClr val="dk2"/>
                </a:solidFill>
                <a:latin typeface="Calibri"/>
                <a:ea typeface="Calibri"/>
                <a:cs typeface="Calibri"/>
                <a:sym typeface="Calibri"/>
              </a:defRPr>
            </a:lvl2pPr>
            <a:lvl3pPr lvl="2" algn="r">
              <a:buNone/>
              <a:defRPr sz="1300">
                <a:solidFill>
                  <a:schemeClr val="dk2"/>
                </a:solidFill>
                <a:latin typeface="Calibri"/>
                <a:ea typeface="Calibri"/>
                <a:cs typeface="Calibri"/>
                <a:sym typeface="Calibri"/>
              </a:defRPr>
            </a:lvl3pPr>
            <a:lvl4pPr lvl="3" algn="r">
              <a:buNone/>
              <a:defRPr sz="1300">
                <a:solidFill>
                  <a:schemeClr val="dk2"/>
                </a:solidFill>
                <a:latin typeface="Calibri"/>
                <a:ea typeface="Calibri"/>
                <a:cs typeface="Calibri"/>
                <a:sym typeface="Calibri"/>
              </a:defRPr>
            </a:lvl4pPr>
            <a:lvl5pPr lvl="4" algn="r">
              <a:buNone/>
              <a:defRPr sz="1300">
                <a:solidFill>
                  <a:schemeClr val="dk2"/>
                </a:solidFill>
                <a:latin typeface="Calibri"/>
                <a:ea typeface="Calibri"/>
                <a:cs typeface="Calibri"/>
                <a:sym typeface="Calibri"/>
              </a:defRPr>
            </a:lvl5pPr>
            <a:lvl6pPr lvl="5" algn="r">
              <a:buNone/>
              <a:defRPr sz="1300">
                <a:solidFill>
                  <a:schemeClr val="dk2"/>
                </a:solidFill>
                <a:latin typeface="Calibri"/>
                <a:ea typeface="Calibri"/>
                <a:cs typeface="Calibri"/>
                <a:sym typeface="Calibri"/>
              </a:defRPr>
            </a:lvl6pPr>
            <a:lvl7pPr lvl="6" algn="r">
              <a:buNone/>
              <a:defRPr sz="1300">
                <a:solidFill>
                  <a:schemeClr val="dk2"/>
                </a:solidFill>
                <a:latin typeface="Calibri"/>
                <a:ea typeface="Calibri"/>
                <a:cs typeface="Calibri"/>
                <a:sym typeface="Calibri"/>
              </a:defRPr>
            </a:lvl7pPr>
            <a:lvl8pPr lvl="7" algn="r">
              <a:buNone/>
              <a:defRPr sz="1300">
                <a:solidFill>
                  <a:schemeClr val="dk2"/>
                </a:solidFill>
                <a:latin typeface="Calibri"/>
                <a:ea typeface="Calibri"/>
                <a:cs typeface="Calibri"/>
                <a:sym typeface="Calibri"/>
              </a:defRPr>
            </a:lvl8pPr>
            <a:lvl9pPr lvl="8" algn="r">
              <a:buNone/>
              <a:defRPr sz="130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3" name="Shape 53"/>
        <p:cNvGrpSpPr/>
        <p:nvPr/>
      </p:nvGrpSpPr>
      <p:grpSpPr>
        <a:xfrm>
          <a:off x="0" y="0"/>
          <a:ext cx="0" cy="0"/>
          <a:chOff x="0" y="0"/>
          <a:chExt cx="0" cy="0"/>
        </a:xfrm>
      </p:grpSpPr>
      <p:sp>
        <p:nvSpPr>
          <p:cNvPr id="54" name="Google Shape;5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55" name="Google Shape;55;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56" name="Google Shape;56;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8" name="Shape 98"/>
        <p:cNvGrpSpPr/>
        <p:nvPr/>
      </p:nvGrpSpPr>
      <p:grpSpPr>
        <a:xfrm>
          <a:off x="0" y="0"/>
          <a:ext cx="0" cy="0"/>
          <a:chOff x="0" y="0"/>
          <a:chExt cx="0" cy="0"/>
        </a:xfrm>
      </p:grpSpPr>
      <p:sp>
        <p:nvSpPr>
          <p:cNvPr id="99" name="Google Shape;99;p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100" name="Google Shape;100;p2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101" name="Google Shape;101;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 Id="rId3" Type="http://schemas.openxmlformats.org/officeDocument/2006/relationships/image" Target="../media/image2.png"/><Relationship Id="rId4" Type="http://schemas.openxmlformats.org/officeDocument/2006/relationships/hyperlink" Target="http://drive.google.com/file/d/1huiCk8BUQN3CeR8Ddqq3qUuzeOQ0spFG/view" TargetMode="External"/><Relationship Id="rId5" Type="http://schemas.openxmlformats.org/officeDocument/2006/relationships/image" Target="../media/image17.jpg"/><Relationship Id="rId6"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3.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4.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2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6.xml"/><Relationship Id="rId3" Type="http://schemas.openxmlformats.org/officeDocument/2006/relationships/image" Target="../media/image2.png"/><Relationship Id="rId4" Type="http://schemas.openxmlformats.org/officeDocument/2006/relationships/image" Target="../media/image22.png"/><Relationship Id="rId5" Type="http://schemas.openxmlformats.org/officeDocument/2006/relationships/image" Target="../media/image2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1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8.xml"/><Relationship Id="rId3" Type="http://schemas.openxmlformats.org/officeDocument/2006/relationships/image" Target="../media/image2.png"/><Relationship Id="rId4" Type="http://schemas.openxmlformats.org/officeDocument/2006/relationships/hyperlink" Target="https://ui.adsabs.harvard.edu/abs/1999JCoAM.109..321H/abstract" TargetMode="External"/><Relationship Id="rId5" Type="http://schemas.openxmlformats.org/officeDocument/2006/relationships/hyperlink" Target="https://ui.adsabs.harvard.edu/abs/2015PhRvC..92c5807M/abstract" TargetMode="External"/><Relationship Id="rId6" Type="http://schemas.openxmlformats.org/officeDocument/2006/relationships/hyperlink" Target="https://ui.adsabs.harvard.edu/abs/1999ApJS..124..241T/abstract" TargetMode="External"/><Relationship Id="rId7" Type="http://schemas.openxmlformats.org/officeDocument/2006/relationships/hyperlink" Target="https://ui.adsabs.harvard.edu/abs/2019MNRAS.485..620K/abstract" TargetMode="External"/><Relationship Id="rId8" Type="http://schemas.openxmlformats.org/officeDocument/2006/relationships/hyperlink" Target="https://ui.adsabs.harvard.edu/abs/2015JPhG...42c4007I/abstrac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20.png"/><Relationship Id="rId5"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7.png"/><Relationship Id="rId6" Type="http://schemas.openxmlformats.org/officeDocument/2006/relationships/image" Target="../media/image20.png"/><Relationship Id="rId7"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7.png"/><Relationship Id="rId6" Type="http://schemas.openxmlformats.org/officeDocument/2006/relationships/image" Target="../media/image20.png"/><Relationship Id="rId7" Type="http://schemas.openxmlformats.org/officeDocument/2006/relationships/image" Target="../media/image6.png"/><Relationship Id="rId8"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11.png"/><Relationship Id="rId6" Type="http://schemas.openxmlformats.org/officeDocument/2006/relationships/image" Target="../media/image16.png"/><Relationship Id="rId7"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6" name="Shape 146"/>
        <p:cNvGrpSpPr/>
        <p:nvPr/>
      </p:nvGrpSpPr>
      <p:grpSpPr>
        <a:xfrm>
          <a:off x="0" y="0"/>
          <a:ext cx="0" cy="0"/>
          <a:chOff x="0" y="0"/>
          <a:chExt cx="0" cy="0"/>
        </a:xfrm>
      </p:grpSpPr>
      <p:sp>
        <p:nvSpPr>
          <p:cNvPr id="147" name="Google Shape;147;p38"/>
          <p:cNvSpPr txBox="1"/>
          <p:nvPr>
            <p:ph idx="1" type="subTitle"/>
          </p:nvPr>
        </p:nvSpPr>
        <p:spPr>
          <a:xfrm>
            <a:off x="311700" y="34437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GB">
                <a:solidFill>
                  <a:schemeClr val="dk1"/>
                </a:solidFill>
              </a:rPr>
              <a:t>Sophie Abrahams (she/her) </a:t>
            </a:r>
            <a:endParaRPr>
              <a:solidFill>
                <a:schemeClr val="dk1"/>
              </a:solidFill>
            </a:endParaRPr>
          </a:p>
          <a:p>
            <a:pPr indent="0" lvl="0" marL="0" rtl="0" algn="ctr">
              <a:spcBef>
                <a:spcPts val="0"/>
              </a:spcBef>
              <a:spcAft>
                <a:spcPts val="0"/>
              </a:spcAft>
              <a:buNone/>
            </a:pPr>
            <a:r>
              <a:rPr lang="en-GB">
                <a:solidFill>
                  <a:schemeClr val="dk1"/>
                </a:solidFill>
              </a:rPr>
              <a:t>Supervisors: Prof Alison Laird, Dr Christian Diget</a:t>
            </a:r>
            <a:endParaRPr>
              <a:solidFill>
                <a:schemeClr val="dk1"/>
              </a:solidFill>
            </a:endParaRPr>
          </a:p>
        </p:txBody>
      </p:sp>
      <p:sp>
        <p:nvSpPr>
          <p:cNvPr id="148" name="Google Shape;148;p38"/>
          <p:cNvSpPr txBox="1"/>
          <p:nvPr/>
        </p:nvSpPr>
        <p:spPr>
          <a:xfrm>
            <a:off x="5513625" y="4748150"/>
            <a:ext cx="4774800" cy="210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a:solidFill>
                  <a:schemeClr val="dk1"/>
                </a:solidFill>
              </a:rPr>
              <a:t>(seda500@york.ac.uk)</a:t>
            </a:r>
            <a:endParaRPr>
              <a:solidFill>
                <a:schemeClr val="dk1"/>
              </a:solidFill>
            </a:endParaRPr>
          </a:p>
          <a:p>
            <a:pPr indent="0" lvl="0" marL="0" rtl="0" algn="l">
              <a:spcBef>
                <a:spcPts val="0"/>
              </a:spcBef>
              <a:spcAft>
                <a:spcPts val="0"/>
              </a:spcAft>
              <a:buNone/>
            </a:pPr>
            <a:r>
              <a:t/>
            </a:r>
            <a:endParaRPr>
              <a:solidFill>
                <a:schemeClr val="dk1"/>
              </a:solidFill>
            </a:endParaRPr>
          </a:p>
        </p:txBody>
      </p:sp>
      <p:sp>
        <p:nvSpPr>
          <p:cNvPr id="149" name="Google Shape;149;p38"/>
          <p:cNvSpPr txBox="1"/>
          <p:nvPr>
            <p:ph idx="1" type="subTitle"/>
          </p:nvPr>
        </p:nvSpPr>
        <p:spPr>
          <a:xfrm>
            <a:off x="7" y="4888485"/>
            <a:ext cx="3885900" cy="336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sz="800">
                <a:solidFill>
                  <a:schemeClr val="dk1"/>
                </a:solidFill>
              </a:rPr>
              <a:t>Nuclear Physics ECR workshop Edinburgh </a:t>
            </a:r>
            <a:r>
              <a:rPr lang="en-GB" sz="800">
                <a:solidFill>
                  <a:schemeClr val="dk1"/>
                </a:solidFill>
              </a:rPr>
              <a:t>16.01.25</a:t>
            </a:r>
            <a:endParaRPr sz="800">
              <a:solidFill>
                <a:schemeClr val="dk1"/>
              </a:solidFill>
            </a:endParaRPr>
          </a:p>
        </p:txBody>
      </p:sp>
      <p:pic>
        <p:nvPicPr>
          <p:cNvPr descr="The NuGrid logo, a chart of nuclides is shown with the word &quot;NuGrid&quot; in white writing over it. " id="150" name="Google Shape;150;p38"/>
          <p:cNvPicPr preferRelativeResize="0"/>
          <p:nvPr/>
        </p:nvPicPr>
        <p:blipFill>
          <a:blip r:embed="rId4">
            <a:alphaModFix/>
          </a:blip>
          <a:stretch>
            <a:fillRect/>
          </a:stretch>
        </p:blipFill>
        <p:spPr>
          <a:xfrm>
            <a:off x="5967099" y="178137"/>
            <a:ext cx="1054650" cy="674975"/>
          </a:xfrm>
          <a:prstGeom prst="rect">
            <a:avLst/>
          </a:prstGeom>
          <a:noFill/>
          <a:ln>
            <a:noFill/>
          </a:ln>
        </p:spPr>
      </p:pic>
      <p:sp>
        <p:nvSpPr>
          <p:cNvPr id="151" name="Google Shape;151;p38"/>
          <p:cNvSpPr txBox="1"/>
          <p:nvPr>
            <p:ph idx="4294967295" type="title"/>
          </p:nvPr>
        </p:nvSpPr>
        <p:spPr>
          <a:xfrm>
            <a:off x="311700" y="12358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GB" sz="4000">
                <a:solidFill>
                  <a:schemeClr val="dk1"/>
                </a:solidFill>
                <a:latin typeface="Arial"/>
                <a:ea typeface="Arial"/>
                <a:cs typeface="Arial"/>
                <a:sym typeface="Arial"/>
              </a:rPr>
              <a:t>Putting the “Nuclear” in Nuclear Post Processing Codes: A Crash Course in Nuclear Post Processing Codes</a:t>
            </a:r>
            <a:endParaRPr sz="4000">
              <a:solidFill>
                <a:schemeClr val="dk1"/>
              </a:solidFill>
              <a:latin typeface="Arial"/>
              <a:ea typeface="Arial"/>
              <a:cs typeface="Arial"/>
              <a:sym typeface="Arial"/>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66" name="Shape 266"/>
        <p:cNvGrpSpPr/>
        <p:nvPr/>
      </p:nvGrpSpPr>
      <p:grpSpPr>
        <a:xfrm>
          <a:off x="0" y="0"/>
          <a:ext cx="0" cy="0"/>
          <a:chOff x="0" y="0"/>
          <a:chExt cx="0" cy="0"/>
        </a:xfrm>
      </p:grpSpPr>
      <p:sp>
        <p:nvSpPr>
          <p:cNvPr id="267" name="Google Shape;267;p47"/>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268" name="Google Shape;268;p47"/>
          <p:cNvSpPr txBox="1"/>
          <p:nvPr>
            <p:ph idx="4294967295" type="title"/>
          </p:nvPr>
        </p:nvSpPr>
        <p:spPr>
          <a:xfrm>
            <a:off x="831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Arial"/>
                <a:ea typeface="Arial"/>
                <a:cs typeface="Arial"/>
                <a:sym typeface="Arial"/>
              </a:rPr>
              <a:t>Solving </a:t>
            </a:r>
            <a:endParaRPr>
              <a:solidFill>
                <a:schemeClr val="dk1"/>
              </a:solidFill>
              <a:latin typeface="Arial"/>
              <a:ea typeface="Arial"/>
              <a:cs typeface="Arial"/>
              <a:sym typeface="Arial"/>
            </a:endParaRPr>
          </a:p>
        </p:txBody>
      </p:sp>
      <p:sp>
        <p:nvSpPr>
          <p:cNvPr id="269" name="Google Shape;269;p47"/>
          <p:cNvSpPr txBox="1"/>
          <p:nvPr>
            <p:ph idx="4294967295" type="body"/>
          </p:nvPr>
        </p:nvSpPr>
        <p:spPr>
          <a:xfrm>
            <a:off x="311700" y="1152475"/>
            <a:ext cx="8520600" cy="34707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Many p</a:t>
            </a:r>
            <a:r>
              <a:rPr lang="en-GB">
                <a:solidFill>
                  <a:schemeClr val="dk1"/>
                </a:solidFill>
              </a:rPr>
              <a:t>otential ways to solve for Y</a:t>
            </a:r>
            <a:r>
              <a:rPr baseline="-25000" lang="en-GB">
                <a:solidFill>
                  <a:schemeClr val="dk1"/>
                </a:solidFill>
              </a:rPr>
              <a:t>i</a:t>
            </a:r>
            <a:r>
              <a:rPr lang="en-GB">
                <a:solidFill>
                  <a:schemeClr val="dk1"/>
                </a:solidFill>
              </a:rPr>
              <a:t>(t) but considerations:</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Constrained here by the variation in timescales over which processes happen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Need the time evolution of Y</a:t>
            </a:r>
            <a:r>
              <a:rPr baseline="-25000" lang="en-GB">
                <a:solidFill>
                  <a:schemeClr val="dk1"/>
                </a:solidFill>
              </a:rPr>
              <a:t>i</a:t>
            </a:r>
            <a:r>
              <a:rPr baseline="-25000" i="1" lang="en-GB">
                <a:solidFill>
                  <a:schemeClr val="dk1"/>
                </a:solidFill>
              </a:rPr>
              <a:t> </a:t>
            </a:r>
            <a:r>
              <a:rPr lang="en-GB">
                <a:solidFill>
                  <a:schemeClr val="dk1"/>
                </a:solidFill>
              </a:rPr>
              <a:t>to be broken into short intervals to account for changing temperature and density conditions</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Common methods to solve for Y</a:t>
            </a:r>
            <a:r>
              <a:rPr baseline="-25000" lang="en-GB">
                <a:solidFill>
                  <a:schemeClr val="dk1"/>
                </a:solidFill>
              </a:rPr>
              <a:t>i</a:t>
            </a:r>
            <a:r>
              <a:rPr lang="en-GB">
                <a:solidFill>
                  <a:schemeClr val="dk1"/>
                </a:solidFill>
              </a:rPr>
              <a:t>(t):</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Backwards Euler method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Bader-Deuflhard method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Kaps-Rentrop method</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Each method has advantages and disadvantages</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Accuracy, efficiency and ease of implementation are all considerations</a:t>
            </a:r>
            <a:endParaRPr>
              <a:solidFill>
                <a:schemeClr val="dk1"/>
              </a:solidFill>
            </a:endParaRPr>
          </a:p>
        </p:txBody>
      </p:sp>
      <p:sp>
        <p:nvSpPr>
          <p:cNvPr id="270" name="Google Shape;270;p47"/>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pic>
        <p:nvPicPr>
          <p:cNvPr id="271" name="Google Shape;271;p47"/>
          <p:cNvPicPr preferRelativeResize="0"/>
          <p:nvPr/>
        </p:nvPicPr>
        <p:blipFill>
          <a:blip r:embed="rId4">
            <a:alphaModFix/>
          </a:blip>
          <a:stretch>
            <a:fillRect/>
          </a:stretch>
        </p:blipFill>
        <p:spPr>
          <a:xfrm>
            <a:off x="1432600" y="140225"/>
            <a:ext cx="937325" cy="1107750"/>
          </a:xfrm>
          <a:prstGeom prst="rect">
            <a:avLst/>
          </a:prstGeom>
          <a:noFill/>
          <a:ln>
            <a:noFill/>
          </a:ln>
        </p:spPr>
      </p:pic>
      <p:sp>
        <p:nvSpPr>
          <p:cNvPr id="272" name="Google Shape;272;p47"/>
          <p:cNvSpPr txBox="1"/>
          <p:nvPr/>
        </p:nvSpPr>
        <p:spPr>
          <a:xfrm>
            <a:off x="7760725" y="4683200"/>
            <a:ext cx="1329600" cy="140100"/>
          </a:xfrm>
          <a:prstGeom prst="rect">
            <a:avLst/>
          </a:prstGeom>
          <a:noFill/>
          <a:ln>
            <a:noFill/>
          </a:ln>
        </p:spPr>
        <p:txBody>
          <a:bodyPr anchorCtr="0" anchor="t" bIns="91425" lIns="91425" spcFirstLastPara="1" rIns="91425" wrap="square" tIns="91425">
            <a:noAutofit/>
          </a:bodyPr>
          <a:lstStyle/>
          <a:p>
            <a:pPr indent="0" lvl="0" marL="0" rtl="0" algn="l">
              <a:lnSpc>
                <a:spcPct val="142857"/>
              </a:lnSpc>
              <a:spcBef>
                <a:spcPts val="0"/>
              </a:spcBef>
              <a:spcAft>
                <a:spcPts val="900"/>
              </a:spcAft>
              <a:buNone/>
            </a:pPr>
            <a:r>
              <a:rPr lang="en-GB" sz="800">
                <a:solidFill>
                  <a:schemeClr val="dk1"/>
                </a:solidFill>
              </a:rPr>
              <a:t>Hix et Thielemann 1999, Timmes 1999</a:t>
            </a:r>
            <a:endParaRPr sz="800">
              <a:solidFill>
                <a:schemeClr val="dk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76" name="Shape 276"/>
        <p:cNvGrpSpPr/>
        <p:nvPr/>
      </p:nvGrpSpPr>
      <p:grpSpPr>
        <a:xfrm>
          <a:off x="0" y="0"/>
          <a:ext cx="0" cy="0"/>
          <a:chOff x="0" y="0"/>
          <a:chExt cx="0" cy="0"/>
        </a:xfrm>
      </p:grpSpPr>
      <p:sp>
        <p:nvSpPr>
          <p:cNvPr id="277" name="Google Shape;277;p48"/>
          <p:cNvSpPr txBox="1"/>
          <p:nvPr>
            <p:ph idx="4294967295" type="title"/>
          </p:nvPr>
        </p:nvSpPr>
        <p:spPr>
          <a:xfrm>
            <a:off x="2355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Arial"/>
                <a:ea typeface="Arial"/>
                <a:cs typeface="Arial"/>
                <a:sym typeface="Arial"/>
              </a:rPr>
              <a:t>Output from solving </a:t>
            </a:r>
            <a:endParaRPr>
              <a:solidFill>
                <a:schemeClr val="dk1"/>
              </a:solidFill>
              <a:latin typeface="Arial"/>
              <a:ea typeface="Arial"/>
              <a:cs typeface="Arial"/>
              <a:sym typeface="Arial"/>
            </a:endParaRPr>
          </a:p>
        </p:txBody>
      </p:sp>
      <p:sp>
        <p:nvSpPr>
          <p:cNvPr id="278" name="Google Shape;278;p48"/>
          <p:cNvSpPr txBox="1"/>
          <p:nvPr>
            <p:ph idx="4294967295" type="body"/>
          </p:nvPr>
        </p:nvSpPr>
        <p:spPr>
          <a:xfrm>
            <a:off x="235500" y="1076275"/>
            <a:ext cx="3251100" cy="3416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Time evolution of abundances of isotopes!</a:t>
            </a:r>
            <a:endParaRPr>
              <a:solidFill>
                <a:schemeClr val="dk1"/>
              </a:solidFill>
            </a:endParaRPr>
          </a:p>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Depending on the code can also output:</a:t>
            </a:r>
            <a:endParaRPr>
              <a:solidFill>
                <a:schemeClr val="dk1"/>
              </a:solidFill>
            </a:endParaRPr>
          </a:p>
          <a:p>
            <a:pPr indent="-317500" lvl="1" marL="914400" rtl="0" algn="l">
              <a:lnSpc>
                <a:spcPct val="150000"/>
              </a:lnSpc>
              <a:spcBef>
                <a:spcPts val="0"/>
              </a:spcBef>
              <a:spcAft>
                <a:spcPts val="0"/>
              </a:spcAft>
              <a:buClr>
                <a:schemeClr val="dk1"/>
              </a:buClr>
              <a:buSzPts val="1400"/>
              <a:buFont typeface="Arial"/>
              <a:buChar char="○"/>
            </a:pPr>
            <a:r>
              <a:rPr lang="en-GB">
                <a:solidFill>
                  <a:schemeClr val="dk1"/>
                </a:solidFill>
              </a:rPr>
              <a:t>Energy generation due to nucleosynthesis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Mass fractions (where sum of all mass fractions of all isotopes = 1)</a:t>
            </a:r>
            <a:endParaRPr>
              <a:solidFill>
                <a:schemeClr val="dk1"/>
              </a:solidFill>
            </a:endParaRPr>
          </a:p>
        </p:txBody>
      </p:sp>
      <p:sp>
        <p:nvSpPr>
          <p:cNvPr id="279" name="Google Shape;279;p48"/>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pic>
        <p:nvPicPr>
          <p:cNvPr descr="A movie from Wanajo et al. 2004, the title says &quot;the r-process&quot;. The background is black and the text and foreground is white. The chart of nuclides is shown, with stable isotopes highlighted in white. In the bottom right hand corner a colour bar ranging from black to red to yellow to white is shown, the colour bar shows where material is moving on the chart of nuclides and what the abundance of the material is. Relevant information (time, temperature, density, neutron flux) is shown above the colour bar. In the top left hand corner is a plot with atomic number on the x-axis and abundance on the y-axis. &#10;As the movie plays, material can be seen moving away from stability and moving up the chart of nuclides on the far right hand side of the chart. The relevant information above the colour bar shows that the neutron flux is high. The plot in the top left corner shows material with a higher atomic number is being produced. &#10;Material continues to move up the far right hand side of the chart of nuclides, away from stability. Isotopes far beyond the top of the valley of stability are produced. &#10;As the neutron flux decreases, material moves to the left back towards stability, forming stable neutron rich isotopes, and long lived radioactive neutron rich isotopes. " id="280" name="Google Shape;280;p48" title="wanajo et al r process.mp4">
            <a:hlinkClick r:id="rId4"/>
          </p:cNvPr>
          <p:cNvPicPr preferRelativeResize="0"/>
          <p:nvPr/>
        </p:nvPicPr>
        <p:blipFill>
          <a:blip r:embed="rId5">
            <a:alphaModFix/>
          </a:blip>
          <a:stretch>
            <a:fillRect/>
          </a:stretch>
        </p:blipFill>
        <p:spPr>
          <a:xfrm>
            <a:off x="3708525" y="1124050"/>
            <a:ext cx="5359274" cy="4019450"/>
          </a:xfrm>
          <a:prstGeom prst="rect">
            <a:avLst/>
          </a:prstGeom>
          <a:noFill/>
          <a:ln>
            <a:noFill/>
          </a:ln>
        </p:spPr>
      </p:pic>
      <p:sp>
        <p:nvSpPr>
          <p:cNvPr id="281" name="Google Shape;281;p48"/>
          <p:cNvSpPr txBox="1"/>
          <p:nvPr/>
        </p:nvSpPr>
        <p:spPr>
          <a:xfrm>
            <a:off x="4471700" y="812375"/>
            <a:ext cx="3091500" cy="29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Wanajo + 2004 ApJ</a:t>
            </a:r>
            <a:r>
              <a:rPr lang="en-GB" sz="800">
                <a:solidFill>
                  <a:schemeClr val="dk1"/>
                </a:solidFill>
              </a:rPr>
              <a:t>l, Volume 606, Issue 2, pp. 1057-1069.</a:t>
            </a:r>
            <a:endParaRPr sz="800">
              <a:solidFill>
                <a:schemeClr val="dk1"/>
              </a:solidFill>
            </a:endParaRPr>
          </a:p>
          <a:p>
            <a:pPr indent="0" lvl="0" marL="0" rtl="0" algn="l">
              <a:spcBef>
                <a:spcPts val="0"/>
              </a:spcBef>
              <a:spcAft>
                <a:spcPts val="0"/>
              </a:spcAft>
              <a:buNone/>
            </a:pPr>
            <a:r>
              <a:t/>
            </a:r>
            <a:endParaRPr sz="800">
              <a:solidFill>
                <a:schemeClr val="dk1"/>
              </a:solidFill>
            </a:endParaRPr>
          </a:p>
        </p:txBody>
      </p:sp>
      <p:sp>
        <p:nvSpPr>
          <p:cNvPr id="282" name="Google Shape;282;p48"/>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pic>
        <p:nvPicPr>
          <p:cNvPr id="283" name="Google Shape;283;p48"/>
          <p:cNvPicPr preferRelativeResize="0"/>
          <p:nvPr/>
        </p:nvPicPr>
        <p:blipFill rotWithShape="1">
          <a:blip r:embed="rId6">
            <a:alphaModFix/>
          </a:blip>
          <a:srcRect b="12671" l="0" r="0" t="0"/>
          <a:stretch/>
        </p:blipFill>
        <p:spPr>
          <a:xfrm>
            <a:off x="3413800" y="140225"/>
            <a:ext cx="937325" cy="9673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87" name="Shape 287"/>
        <p:cNvGrpSpPr/>
        <p:nvPr/>
      </p:nvGrpSpPr>
      <p:grpSpPr>
        <a:xfrm>
          <a:off x="0" y="0"/>
          <a:ext cx="0" cy="0"/>
          <a:chOff x="0" y="0"/>
          <a:chExt cx="0" cy="0"/>
        </a:xfrm>
      </p:grpSpPr>
      <p:sp>
        <p:nvSpPr>
          <p:cNvPr id="288" name="Google Shape;288;p49"/>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289" name="Google Shape;289;p49"/>
          <p:cNvSpPr txBox="1"/>
          <p:nvPr>
            <p:ph idx="4294967295" type="title"/>
          </p:nvPr>
        </p:nvSpPr>
        <p:spPr>
          <a:xfrm>
            <a:off x="83100" y="140225"/>
            <a:ext cx="7504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Nuclear Reaction Libraries</a:t>
            </a:r>
            <a:endParaRPr sz="2400">
              <a:solidFill>
                <a:schemeClr val="dk1"/>
              </a:solidFill>
              <a:latin typeface="Arial"/>
              <a:ea typeface="Arial"/>
              <a:cs typeface="Arial"/>
              <a:sym typeface="Arial"/>
            </a:endParaRPr>
          </a:p>
        </p:txBody>
      </p:sp>
      <p:sp>
        <p:nvSpPr>
          <p:cNvPr id="290" name="Google Shape;290;p49"/>
          <p:cNvSpPr txBox="1"/>
          <p:nvPr>
            <p:ph idx="4294967295" type="body"/>
          </p:nvPr>
        </p:nvSpPr>
        <p:spPr>
          <a:xfrm>
            <a:off x="311700" y="771475"/>
            <a:ext cx="8561700" cy="36582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Many different nuclear reaction libraries, each nuclear post processing code uses a different combination</a:t>
            </a:r>
            <a:endParaRPr>
              <a:solidFill>
                <a:schemeClr val="dk1"/>
              </a:solidFill>
            </a:endParaRPr>
          </a:p>
          <a:p>
            <a:pPr indent="-317500" lvl="1" marL="914400" rtl="0" algn="l">
              <a:lnSpc>
                <a:spcPct val="150000"/>
              </a:lnSpc>
              <a:spcBef>
                <a:spcPts val="0"/>
              </a:spcBef>
              <a:spcAft>
                <a:spcPts val="0"/>
              </a:spcAft>
              <a:buClr>
                <a:schemeClr val="dk1"/>
              </a:buClr>
              <a:buSzPts val="1400"/>
              <a:buFont typeface="Arial"/>
              <a:buChar char="○"/>
            </a:pPr>
            <a:r>
              <a:rPr lang="en-GB">
                <a:solidFill>
                  <a:schemeClr val="dk1"/>
                </a:solidFill>
                <a:latin typeface="Arial"/>
                <a:ea typeface="Arial"/>
                <a:cs typeface="Arial"/>
                <a:sym typeface="Arial"/>
              </a:rPr>
              <a:t>JINA reaclib - </a:t>
            </a:r>
            <a:r>
              <a:rPr lang="en-GB">
                <a:solidFill>
                  <a:schemeClr val="dk1"/>
                </a:solidFill>
              </a:rPr>
              <a:t>widely used, has a set “recommended rates” </a:t>
            </a:r>
            <a:endParaRPr>
              <a:solidFill>
                <a:schemeClr val="dk1"/>
              </a:solidFill>
              <a:latin typeface="Arial"/>
              <a:ea typeface="Arial"/>
              <a:cs typeface="Arial"/>
              <a:sym typeface="Arial"/>
            </a:endParaRPr>
          </a:p>
          <a:p>
            <a:pPr indent="-317500" lvl="1" marL="914400" rtl="0" algn="l">
              <a:lnSpc>
                <a:spcPct val="150000"/>
              </a:lnSpc>
              <a:spcBef>
                <a:spcPts val="0"/>
              </a:spcBef>
              <a:spcAft>
                <a:spcPts val="0"/>
              </a:spcAft>
              <a:buClr>
                <a:schemeClr val="dk1"/>
              </a:buClr>
              <a:buSzPts val="1400"/>
              <a:buFont typeface="Arial"/>
              <a:buChar char="○"/>
            </a:pPr>
            <a:r>
              <a:rPr lang="en-GB">
                <a:solidFill>
                  <a:schemeClr val="dk1"/>
                </a:solidFill>
                <a:latin typeface="Arial"/>
                <a:ea typeface="Arial"/>
                <a:cs typeface="Arial"/>
                <a:sym typeface="Arial"/>
              </a:rPr>
              <a:t>ChANUREPS - allows for </a:t>
            </a:r>
            <a:r>
              <a:rPr lang="en-GB">
                <a:solidFill>
                  <a:schemeClr val="dk1"/>
                </a:solidFill>
              </a:rPr>
              <a:t>authors to upload their own rates</a:t>
            </a:r>
            <a:endParaRPr>
              <a:solidFill>
                <a:schemeClr val="dk1"/>
              </a:solidFill>
              <a:latin typeface="Arial"/>
              <a:ea typeface="Arial"/>
              <a:cs typeface="Arial"/>
              <a:sym typeface="Arial"/>
            </a:endParaRPr>
          </a:p>
          <a:p>
            <a:pPr indent="-317500" lvl="1" marL="914400" rtl="0" algn="l">
              <a:lnSpc>
                <a:spcPct val="150000"/>
              </a:lnSpc>
              <a:spcBef>
                <a:spcPts val="0"/>
              </a:spcBef>
              <a:spcAft>
                <a:spcPts val="0"/>
              </a:spcAft>
              <a:buClr>
                <a:schemeClr val="dk1"/>
              </a:buClr>
              <a:buSzPts val="1400"/>
              <a:buFont typeface="Arial"/>
              <a:buChar char="○"/>
            </a:pPr>
            <a:r>
              <a:rPr lang="en-GB">
                <a:solidFill>
                  <a:schemeClr val="dk1"/>
                </a:solidFill>
                <a:latin typeface="Arial"/>
                <a:ea typeface="Arial"/>
                <a:cs typeface="Arial"/>
                <a:sym typeface="Arial"/>
              </a:rPr>
              <a:t>NACRE II - </a:t>
            </a:r>
            <a:r>
              <a:rPr lang="en-GB">
                <a:solidFill>
                  <a:schemeClr val="dk1"/>
                </a:solidFill>
              </a:rPr>
              <a:t>charged body reactions</a:t>
            </a:r>
            <a:endParaRPr>
              <a:solidFill>
                <a:schemeClr val="dk1"/>
              </a:solidFill>
              <a:latin typeface="Arial"/>
              <a:ea typeface="Arial"/>
              <a:cs typeface="Arial"/>
              <a:sym typeface="Arial"/>
            </a:endParaRPr>
          </a:p>
          <a:p>
            <a:pPr indent="-317500" lvl="1" marL="914400" rtl="0" algn="l">
              <a:lnSpc>
                <a:spcPct val="150000"/>
              </a:lnSpc>
              <a:spcBef>
                <a:spcPts val="0"/>
              </a:spcBef>
              <a:spcAft>
                <a:spcPts val="0"/>
              </a:spcAft>
              <a:buClr>
                <a:schemeClr val="dk1"/>
              </a:buClr>
              <a:buSzPts val="1400"/>
              <a:buFont typeface="Arial"/>
              <a:buChar char="○"/>
            </a:pPr>
            <a:r>
              <a:rPr lang="en-GB">
                <a:solidFill>
                  <a:schemeClr val="dk1"/>
                </a:solidFill>
                <a:latin typeface="Arial"/>
                <a:ea typeface="Arial"/>
                <a:cs typeface="Arial"/>
                <a:sym typeface="Arial"/>
              </a:rPr>
              <a:t>STARLIB - </a:t>
            </a:r>
            <a:r>
              <a:rPr lang="en-GB">
                <a:solidFill>
                  <a:schemeClr val="dk1"/>
                </a:solidFill>
              </a:rPr>
              <a:t>calculates probability density for total reaction rate, helps with calculation of Y</a:t>
            </a:r>
            <a:r>
              <a:rPr baseline="-25000" lang="en-GB">
                <a:solidFill>
                  <a:schemeClr val="dk1"/>
                </a:solidFill>
              </a:rPr>
              <a:t>i</a:t>
            </a:r>
            <a:r>
              <a:rPr lang="en-GB">
                <a:solidFill>
                  <a:schemeClr val="dk1"/>
                </a:solidFill>
              </a:rPr>
              <a:t>(t) (Iliadis + 2015 JoP G, Vol 42, 3)</a:t>
            </a:r>
            <a:endParaRPr>
              <a:solidFill>
                <a:schemeClr val="dk1"/>
              </a:solidFill>
              <a:latin typeface="Arial"/>
              <a:ea typeface="Arial"/>
              <a:cs typeface="Arial"/>
              <a:sym typeface="Arial"/>
            </a:endParaRPr>
          </a:p>
          <a:p>
            <a:pPr indent="-317500" lvl="1" marL="914400" rtl="0" algn="l">
              <a:lnSpc>
                <a:spcPct val="150000"/>
              </a:lnSpc>
              <a:spcBef>
                <a:spcPts val="0"/>
              </a:spcBef>
              <a:spcAft>
                <a:spcPts val="0"/>
              </a:spcAft>
              <a:buClr>
                <a:schemeClr val="dk1"/>
              </a:buClr>
              <a:buSzPts val="1400"/>
              <a:buFont typeface="Arial"/>
              <a:buChar char="○"/>
            </a:pPr>
            <a:r>
              <a:rPr lang="en-GB">
                <a:solidFill>
                  <a:schemeClr val="dk1"/>
                </a:solidFill>
                <a:latin typeface="Arial"/>
                <a:ea typeface="Arial"/>
                <a:cs typeface="Arial"/>
                <a:sym typeface="Arial"/>
              </a:rPr>
              <a:t>ASTRAL - special</a:t>
            </a:r>
            <a:r>
              <a:rPr lang="en-GB">
                <a:solidFill>
                  <a:schemeClr val="dk1"/>
                </a:solidFill>
              </a:rPr>
              <a:t>ises in neutron capture rates</a:t>
            </a:r>
            <a:endParaRPr>
              <a:solidFill>
                <a:schemeClr val="dk1"/>
              </a:solidFill>
              <a:latin typeface="Arial"/>
              <a:ea typeface="Arial"/>
              <a:cs typeface="Arial"/>
              <a:sym typeface="Arial"/>
            </a:endParaRPr>
          </a:p>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Each library has their own process for adding rates</a:t>
            </a:r>
            <a:endParaRPr>
              <a:solidFill>
                <a:schemeClr val="dk1"/>
              </a:solidFill>
              <a:latin typeface="Arial"/>
              <a:ea typeface="Arial"/>
              <a:cs typeface="Arial"/>
              <a:sym typeface="Arial"/>
            </a:endParaRPr>
          </a:p>
        </p:txBody>
      </p:sp>
      <p:sp>
        <p:nvSpPr>
          <p:cNvPr id="291" name="Google Shape;291;p49"/>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95" name="Shape 295"/>
        <p:cNvGrpSpPr/>
        <p:nvPr/>
      </p:nvGrpSpPr>
      <p:grpSpPr>
        <a:xfrm>
          <a:off x="0" y="0"/>
          <a:ext cx="0" cy="0"/>
          <a:chOff x="0" y="0"/>
          <a:chExt cx="0" cy="0"/>
        </a:xfrm>
      </p:grpSpPr>
      <p:sp>
        <p:nvSpPr>
          <p:cNvPr id="296" name="Google Shape;296;p50"/>
          <p:cNvSpPr txBox="1"/>
          <p:nvPr>
            <p:ph type="ctrTitle"/>
          </p:nvPr>
        </p:nvSpPr>
        <p:spPr>
          <a:xfrm>
            <a:off x="65275" y="218050"/>
            <a:ext cx="5880900" cy="444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2000"/>
              <a:t>Adjusting the </a:t>
            </a:r>
            <a:r>
              <a:rPr baseline="30000" lang="en-GB" sz="2000"/>
              <a:t>63</a:t>
            </a:r>
            <a:r>
              <a:rPr lang="en-GB" sz="2000"/>
              <a:t>Ga(p,g) reaction rate</a:t>
            </a:r>
            <a:endParaRPr sz="2000"/>
          </a:p>
        </p:txBody>
      </p:sp>
      <p:pic>
        <p:nvPicPr>
          <p:cNvPr descr="The NuGrid logo, a chart of nuclides is shown with the word &quot;NuGrid&quot; in white writing over it. " id="297" name="Google Shape;297;p50"/>
          <p:cNvPicPr preferRelativeResize="0"/>
          <p:nvPr/>
        </p:nvPicPr>
        <p:blipFill>
          <a:blip r:embed="rId4">
            <a:alphaModFix/>
          </a:blip>
          <a:stretch>
            <a:fillRect/>
          </a:stretch>
        </p:blipFill>
        <p:spPr>
          <a:xfrm>
            <a:off x="6119499" y="178137"/>
            <a:ext cx="1054650" cy="674975"/>
          </a:xfrm>
          <a:prstGeom prst="rect">
            <a:avLst/>
          </a:prstGeom>
          <a:noFill/>
          <a:ln>
            <a:noFill/>
          </a:ln>
        </p:spPr>
      </p:pic>
      <p:pic>
        <p:nvPicPr>
          <p:cNvPr id="298" name="Google Shape;298;p50"/>
          <p:cNvPicPr preferRelativeResize="0"/>
          <p:nvPr/>
        </p:nvPicPr>
        <p:blipFill>
          <a:blip r:embed="rId5">
            <a:alphaModFix/>
          </a:blip>
          <a:stretch>
            <a:fillRect/>
          </a:stretch>
        </p:blipFill>
        <p:spPr>
          <a:xfrm>
            <a:off x="5141400" y="1338423"/>
            <a:ext cx="3885900" cy="3137602"/>
          </a:xfrm>
          <a:prstGeom prst="rect">
            <a:avLst/>
          </a:prstGeom>
          <a:noFill/>
          <a:ln>
            <a:noFill/>
          </a:ln>
        </p:spPr>
      </p:pic>
      <p:cxnSp>
        <p:nvCxnSpPr>
          <p:cNvPr id="299" name="Google Shape;299;p50"/>
          <p:cNvCxnSpPr/>
          <p:nvPr/>
        </p:nvCxnSpPr>
        <p:spPr>
          <a:xfrm flipH="1" rot="10800000">
            <a:off x="7116600" y="2419850"/>
            <a:ext cx="9000" cy="875400"/>
          </a:xfrm>
          <a:prstGeom prst="straightConnector1">
            <a:avLst/>
          </a:prstGeom>
          <a:noFill/>
          <a:ln cap="flat" cmpd="sng" w="28575">
            <a:solidFill>
              <a:schemeClr val="dk1"/>
            </a:solidFill>
            <a:prstDash val="solid"/>
            <a:round/>
            <a:headEnd len="med" w="med" type="none"/>
            <a:tailEnd len="med" w="med" type="triangle"/>
          </a:ln>
        </p:spPr>
      </p:cxnSp>
      <p:cxnSp>
        <p:nvCxnSpPr>
          <p:cNvPr id="300" name="Google Shape;300;p50"/>
          <p:cNvCxnSpPr/>
          <p:nvPr/>
        </p:nvCxnSpPr>
        <p:spPr>
          <a:xfrm flipH="1">
            <a:off x="5331600" y="3423325"/>
            <a:ext cx="1785000" cy="783900"/>
          </a:xfrm>
          <a:prstGeom prst="straightConnector1">
            <a:avLst/>
          </a:prstGeom>
          <a:noFill/>
          <a:ln cap="flat" cmpd="sng" w="28575">
            <a:solidFill>
              <a:schemeClr val="dk1"/>
            </a:solidFill>
            <a:prstDash val="solid"/>
            <a:round/>
            <a:headEnd len="med" w="med" type="none"/>
            <a:tailEnd len="med" w="med" type="triangle"/>
          </a:ln>
        </p:spPr>
      </p:cxnSp>
      <p:sp>
        <p:nvSpPr>
          <p:cNvPr id="301" name="Google Shape;301;p50"/>
          <p:cNvSpPr txBox="1"/>
          <p:nvPr>
            <p:ph idx="1" type="subTitle"/>
          </p:nvPr>
        </p:nvSpPr>
        <p:spPr>
          <a:xfrm>
            <a:off x="0" y="722775"/>
            <a:ext cx="5141700" cy="33447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Char char="●"/>
            </a:pPr>
            <a:r>
              <a:rPr lang="en-GB" sz="1800">
                <a:solidFill>
                  <a:schemeClr val="dk1"/>
                </a:solidFill>
              </a:rPr>
              <a:t>Ongoing work for </a:t>
            </a:r>
            <a:r>
              <a:rPr lang="en-GB" sz="1800">
                <a:solidFill>
                  <a:schemeClr val="dk1"/>
                </a:solidFill>
                <a:highlight>
                  <a:srgbClr val="FFFFFF"/>
                </a:highlight>
              </a:rPr>
              <a:t>Sivi Uthayakumaar (FRIB)</a:t>
            </a:r>
            <a:endParaRPr sz="1800">
              <a:solidFill>
                <a:schemeClr val="dk1"/>
              </a:solidFill>
              <a:highlight>
                <a:srgbClr val="FFFFFF"/>
              </a:highlight>
            </a:endParaRPr>
          </a:p>
          <a:p>
            <a:pPr indent="-342900" lvl="0" marL="457200" rtl="0" algn="l">
              <a:lnSpc>
                <a:spcPct val="150000"/>
              </a:lnSpc>
              <a:spcBef>
                <a:spcPts val="0"/>
              </a:spcBef>
              <a:spcAft>
                <a:spcPts val="0"/>
              </a:spcAft>
              <a:buClr>
                <a:schemeClr val="dk1"/>
              </a:buClr>
              <a:buSzPts val="1800"/>
              <a:buChar char="●"/>
            </a:pPr>
            <a:r>
              <a:rPr lang="en-GB" sz="1800">
                <a:solidFill>
                  <a:schemeClr val="dk1"/>
                </a:solidFill>
                <a:highlight>
                  <a:srgbClr val="FFFFFF"/>
                </a:highlight>
              </a:rPr>
              <a:t>Used JINA reaclib library</a:t>
            </a:r>
            <a:endParaRPr sz="1800">
              <a:solidFill>
                <a:schemeClr val="dk1"/>
              </a:solidFill>
              <a:highlight>
                <a:srgbClr val="FFFFFF"/>
              </a:highlight>
            </a:endParaRPr>
          </a:p>
          <a:p>
            <a:pPr indent="-342900" lvl="0" marL="457200" rtl="0" algn="l">
              <a:lnSpc>
                <a:spcPct val="150000"/>
              </a:lnSpc>
              <a:spcBef>
                <a:spcPts val="0"/>
              </a:spcBef>
              <a:spcAft>
                <a:spcPts val="0"/>
              </a:spcAft>
              <a:buClr>
                <a:schemeClr val="dk1"/>
              </a:buClr>
              <a:buSzPts val="1800"/>
              <a:buChar char="●"/>
            </a:pPr>
            <a:r>
              <a:rPr lang="en-GB" sz="1800">
                <a:solidFill>
                  <a:schemeClr val="dk1"/>
                </a:solidFill>
              </a:rPr>
              <a:t>Potential competing (p,g) and (p,a) rates </a:t>
            </a:r>
            <a:endParaRPr sz="1800">
              <a:solidFill>
                <a:schemeClr val="dk1"/>
              </a:solidFill>
            </a:endParaRPr>
          </a:p>
          <a:p>
            <a:pPr indent="-342900" lvl="1" marL="914400" rtl="0" algn="l">
              <a:lnSpc>
                <a:spcPct val="150000"/>
              </a:lnSpc>
              <a:spcBef>
                <a:spcPts val="0"/>
              </a:spcBef>
              <a:spcAft>
                <a:spcPts val="0"/>
              </a:spcAft>
              <a:buClr>
                <a:schemeClr val="dk1"/>
              </a:buClr>
              <a:buSzPts val="1800"/>
              <a:buChar char="○"/>
            </a:pPr>
            <a:r>
              <a:rPr lang="en-GB" sz="1800">
                <a:solidFill>
                  <a:schemeClr val="dk1"/>
                </a:solidFill>
              </a:rPr>
              <a:t>Impact for how quickly material can move up the chart of nuclides to the p-nuclides</a:t>
            </a:r>
            <a:endParaRPr sz="1800">
              <a:solidFill>
                <a:schemeClr val="dk1"/>
              </a:solidFill>
            </a:endParaRPr>
          </a:p>
          <a:p>
            <a:pPr indent="-342900" lvl="0" marL="457200" rtl="0" algn="l">
              <a:lnSpc>
                <a:spcPct val="150000"/>
              </a:lnSpc>
              <a:spcBef>
                <a:spcPts val="0"/>
              </a:spcBef>
              <a:spcAft>
                <a:spcPts val="0"/>
              </a:spcAft>
              <a:buClr>
                <a:schemeClr val="dk1"/>
              </a:buClr>
              <a:buSzPts val="1800"/>
              <a:buChar char="●"/>
            </a:pPr>
            <a:r>
              <a:rPr lang="en-GB" sz="1800">
                <a:solidFill>
                  <a:schemeClr val="dk1"/>
                </a:solidFill>
              </a:rPr>
              <a:t>Decreased (p,g) rate by an order of </a:t>
            </a:r>
            <a:r>
              <a:rPr lang="en-GB" sz="1800">
                <a:solidFill>
                  <a:schemeClr val="dk1"/>
                </a:solidFill>
              </a:rPr>
              <a:t>magnitude</a:t>
            </a:r>
            <a:endParaRPr sz="1800">
              <a:solidFill>
                <a:schemeClr val="dk1"/>
              </a:solidFill>
            </a:endParaRPr>
          </a:p>
          <a:p>
            <a:pPr indent="-342900" lvl="1" marL="914400" rtl="0" algn="l">
              <a:lnSpc>
                <a:spcPct val="150000"/>
              </a:lnSpc>
              <a:spcBef>
                <a:spcPts val="0"/>
              </a:spcBef>
              <a:spcAft>
                <a:spcPts val="0"/>
              </a:spcAft>
              <a:buClr>
                <a:schemeClr val="dk1"/>
              </a:buClr>
              <a:buSzPts val="1800"/>
              <a:buChar char="○"/>
            </a:pPr>
            <a:r>
              <a:rPr lang="en-GB" sz="1800">
                <a:solidFill>
                  <a:schemeClr val="dk1"/>
                </a:solidFill>
              </a:rPr>
              <a:t>Goal: to observe impact on final abundances</a:t>
            </a:r>
            <a:endParaRPr sz="1800">
              <a:solidFill>
                <a:schemeClr val="dk1"/>
              </a:solidFill>
            </a:endParaRPr>
          </a:p>
          <a:p>
            <a:pPr indent="0" lvl="0" marL="0" rtl="0" algn="l">
              <a:lnSpc>
                <a:spcPct val="150000"/>
              </a:lnSpc>
              <a:spcBef>
                <a:spcPts val="0"/>
              </a:spcBef>
              <a:spcAft>
                <a:spcPts val="0"/>
              </a:spcAft>
              <a:buNone/>
            </a:pPr>
            <a:r>
              <a:t/>
            </a:r>
            <a:endParaRPr sz="1800">
              <a:solidFill>
                <a:schemeClr val="dk1"/>
              </a:solidFill>
            </a:endParaRPr>
          </a:p>
        </p:txBody>
      </p:sp>
      <p:sp>
        <p:nvSpPr>
          <p:cNvPr id="302" name="Google Shape;302;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GB"/>
              <a:t>‹#›</a:t>
            </a:fld>
            <a:endParaRPr/>
          </a:p>
        </p:txBody>
      </p:sp>
      <p:sp>
        <p:nvSpPr>
          <p:cNvPr id="303" name="Google Shape;303;p50"/>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04" name="Google Shape;304;p50"/>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08" name="Shape 308"/>
        <p:cNvGrpSpPr/>
        <p:nvPr/>
      </p:nvGrpSpPr>
      <p:grpSpPr>
        <a:xfrm>
          <a:off x="0" y="0"/>
          <a:ext cx="0" cy="0"/>
          <a:chOff x="0" y="0"/>
          <a:chExt cx="0" cy="0"/>
        </a:xfrm>
      </p:grpSpPr>
      <p:sp>
        <p:nvSpPr>
          <p:cNvPr id="309" name="Google Shape;309;p51"/>
          <p:cNvSpPr txBox="1"/>
          <p:nvPr>
            <p:ph type="ctrTitle"/>
          </p:nvPr>
        </p:nvSpPr>
        <p:spPr>
          <a:xfrm>
            <a:off x="65275" y="136175"/>
            <a:ext cx="5880900" cy="526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aseline="30000" lang="en-GB" sz="2000"/>
              <a:t>63</a:t>
            </a:r>
            <a:r>
              <a:rPr lang="en-GB" sz="2000"/>
              <a:t>Ga(p,g) decreased by an order of magnitude</a:t>
            </a:r>
            <a:endParaRPr sz="2000"/>
          </a:p>
        </p:txBody>
      </p:sp>
      <p:pic>
        <p:nvPicPr>
          <p:cNvPr descr="The NuGrid logo, a chart of nuclides is shown with the word &quot;NuGrid&quot; in white writing over it. " id="310" name="Google Shape;310;p51"/>
          <p:cNvPicPr preferRelativeResize="0"/>
          <p:nvPr/>
        </p:nvPicPr>
        <p:blipFill>
          <a:blip r:embed="rId4">
            <a:alphaModFix/>
          </a:blip>
          <a:stretch>
            <a:fillRect/>
          </a:stretch>
        </p:blipFill>
        <p:spPr>
          <a:xfrm>
            <a:off x="6119499" y="178137"/>
            <a:ext cx="1054650" cy="674975"/>
          </a:xfrm>
          <a:prstGeom prst="rect">
            <a:avLst/>
          </a:prstGeom>
          <a:noFill/>
          <a:ln>
            <a:noFill/>
          </a:ln>
        </p:spPr>
      </p:pic>
      <p:pic>
        <p:nvPicPr>
          <p:cNvPr id="311" name="Google Shape;311;p51"/>
          <p:cNvPicPr preferRelativeResize="0"/>
          <p:nvPr/>
        </p:nvPicPr>
        <p:blipFill rotWithShape="1">
          <a:blip r:embed="rId5">
            <a:alphaModFix/>
          </a:blip>
          <a:srcRect b="0" l="5673" r="8372" t="12126"/>
          <a:stretch/>
        </p:blipFill>
        <p:spPr>
          <a:xfrm>
            <a:off x="138225" y="853100"/>
            <a:ext cx="7643900" cy="3907100"/>
          </a:xfrm>
          <a:prstGeom prst="rect">
            <a:avLst/>
          </a:prstGeom>
          <a:noFill/>
          <a:ln>
            <a:noFill/>
          </a:ln>
        </p:spPr>
      </p:pic>
      <p:sp>
        <p:nvSpPr>
          <p:cNvPr id="312" name="Google Shape;312;p51"/>
          <p:cNvSpPr txBox="1"/>
          <p:nvPr/>
        </p:nvSpPr>
        <p:spPr>
          <a:xfrm>
            <a:off x="1823925" y="1921225"/>
            <a:ext cx="4268100" cy="8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a:solidFill>
                  <a:schemeClr val="dk2"/>
                </a:solidFill>
              </a:rPr>
              <a:t>PRELIMINARY</a:t>
            </a:r>
            <a:endParaRPr sz="1800">
              <a:solidFill>
                <a:schemeClr val="dk2"/>
              </a:solidFill>
            </a:endParaRPr>
          </a:p>
        </p:txBody>
      </p:sp>
      <p:sp>
        <p:nvSpPr>
          <p:cNvPr id="313" name="Google Shape;313;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GB"/>
              <a:t>‹#›</a:t>
            </a:fld>
            <a:endParaRPr/>
          </a:p>
        </p:txBody>
      </p:sp>
      <p:sp>
        <p:nvSpPr>
          <p:cNvPr id="314" name="Google Shape;314;p51"/>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15" name="Google Shape;315;p51"/>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19" name="Shape 319"/>
        <p:cNvGrpSpPr/>
        <p:nvPr/>
      </p:nvGrpSpPr>
      <p:grpSpPr>
        <a:xfrm>
          <a:off x="0" y="0"/>
          <a:ext cx="0" cy="0"/>
          <a:chOff x="0" y="0"/>
          <a:chExt cx="0" cy="0"/>
        </a:xfrm>
      </p:grpSpPr>
      <p:sp>
        <p:nvSpPr>
          <p:cNvPr id="320" name="Google Shape;320;p52"/>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21" name="Google Shape;321;p52"/>
          <p:cNvSpPr txBox="1"/>
          <p:nvPr>
            <p:ph idx="4294967295" type="title"/>
          </p:nvPr>
        </p:nvSpPr>
        <p:spPr>
          <a:xfrm>
            <a:off x="2355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Summary</a:t>
            </a:r>
            <a:endParaRPr>
              <a:solidFill>
                <a:schemeClr val="dk1"/>
              </a:solidFill>
              <a:latin typeface="Arial"/>
              <a:ea typeface="Arial"/>
              <a:cs typeface="Arial"/>
              <a:sym typeface="Arial"/>
            </a:endParaRPr>
          </a:p>
        </p:txBody>
      </p:sp>
      <p:sp>
        <p:nvSpPr>
          <p:cNvPr id="322" name="Google Shape;322;p52"/>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
        <p:nvSpPr>
          <p:cNvPr id="323" name="Google Shape;323;p52"/>
          <p:cNvSpPr txBox="1"/>
          <p:nvPr>
            <p:ph idx="4294967295" type="body"/>
          </p:nvPr>
        </p:nvSpPr>
        <p:spPr>
          <a:xfrm>
            <a:off x="311700" y="847675"/>
            <a:ext cx="8520600" cy="3416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Nuclear post processing codes use nuclear reaction rate from nuclear reaction libraries and temperature and density information to solve for the time evolution for the </a:t>
            </a:r>
            <a:r>
              <a:rPr lang="en-GB">
                <a:solidFill>
                  <a:schemeClr val="dk1"/>
                </a:solidFill>
              </a:rPr>
              <a:t>abundance Y</a:t>
            </a:r>
            <a:r>
              <a:rPr baseline="-25000" lang="en-GB">
                <a:solidFill>
                  <a:schemeClr val="dk1"/>
                </a:solidFill>
              </a:rPr>
              <a:t>i</a:t>
            </a:r>
            <a:r>
              <a:rPr lang="en-GB">
                <a:solidFill>
                  <a:schemeClr val="dk1"/>
                </a:solidFill>
              </a:rPr>
              <a:t> of X</a:t>
            </a:r>
            <a:r>
              <a:rPr baseline="-25000" lang="en-GB">
                <a:solidFill>
                  <a:schemeClr val="dk1"/>
                </a:solidFill>
              </a:rPr>
              <a:t>i</a:t>
            </a:r>
            <a:r>
              <a:rPr lang="en-GB">
                <a:solidFill>
                  <a:schemeClr val="dk1"/>
                </a:solidFill>
              </a:rPr>
              <a:t> </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There are multiple nuclear post processing codes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Can be used to understand energy generation, observational light curves, isotope production</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There are multiple ways to solve for Y</a:t>
            </a:r>
            <a:r>
              <a:rPr baseline="-25000" lang="en-GB">
                <a:solidFill>
                  <a:schemeClr val="dk1"/>
                </a:solidFill>
              </a:rPr>
              <a:t>i</a:t>
            </a:r>
            <a:r>
              <a:rPr lang="en-GB">
                <a:solidFill>
                  <a:schemeClr val="dk1"/>
                </a:solidFill>
              </a:rPr>
              <a:t>(t)</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Each method has advantages and disadvantages</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Nuclear inputs are vital for nuclear post processing codes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New data from the nuclear experimental community drives nuclear astrophysics </a:t>
            </a:r>
            <a:endParaRPr>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27" name="Shape 327"/>
        <p:cNvGrpSpPr/>
        <p:nvPr/>
      </p:nvGrpSpPr>
      <p:grpSpPr>
        <a:xfrm>
          <a:off x="0" y="0"/>
          <a:ext cx="0" cy="0"/>
          <a:chOff x="0" y="0"/>
          <a:chExt cx="0" cy="0"/>
        </a:xfrm>
      </p:grpSpPr>
      <p:sp>
        <p:nvSpPr>
          <p:cNvPr id="328" name="Google Shape;328;p53"/>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29" name="Google Shape;329;p53"/>
          <p:cNvSpPr txBox="1"/>
          <p:nvPr>
            <p:ph idx="4294967295" type="title"/>
          </p:nvPr>
        </p:nvSpPr>
        <p:spPr>
          <a:xfrm>
            <a:off x="72975" y="290850"/>
            <a:ext cx="7161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000"/>
              <a:t>BRIDGCE-IReNA annual meeting - University of York          4th June - 6th June 2025</a:t>
            </a:r>
            <a:endParaRPr sz="2000">
              <a:solidFill>
                <a:schemeClr val="dk1"/>
              </a:solidFill>
              <a:latin typeface="Arial"/>
              <a:ea typeface="Arial"/>
              <a:cs typeface="Arial"/>
              <a:sym typeface="Arial"/>
            </a:endParaRPr>
          </a:p>
        </p:txBody>
      </p:sp>
      <p:sp>
        <p:nvSpPr>
          <p:cNvPr id="330" name="Google Shape;330;p53"/>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
        <p:nvSpPr>
          <p:cNvPr id="331" name="Google Shape;331;p53"/>
          <p:cNvSpPr txBox="1"/>
          <p:nvPr>
            <p:ph idx="4294967295" type="body"/>
          </p:nvPr>
        </p:nvSpPr>
        <p:spPr>
          <a:xfrm>
            <a:off x="311700" y="1168350"/>
            <a:ext cx="4038300" cy="3416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highlight>
                  <a:srgbClr val="FFFFFF"/>
                </a:highlight>
              </a:rPr>
              <a:t>BRIdge the Disciplines related to the Galactic Chemical Evolution</a:t>
            </a:r>
            <a:br>
              <a:rPr lang="en-GB">
                <a:solidFill>
                  <a:schemeClr val="dk1"/>
                </a:solidFill>
                <a:highlight>
                  <a:srgbClr val="FFFFFF"/>
                </a:highlight>
              </a:rPr>
            </a:br>
            <a:endParaRPr>
              <a:solidFill>
                <a:schemeClr val="dk1"/>
              </a:solidFill>
            </a:endParaRPr>
          </a:p>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Nuclear experimental folks strongly encouraged to attend </a:t>
            </a:r>
            <a:br>
              <a:rPr lang="en-GB">
                <a:solidFill>
                  <a:schemeClr val="dk1"/>
                </a:solidFill>
              </a:rPr>
            </a:b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Master’s/PhD students encouraged to submit abstracts</a:t>
            </a:r>
            <a:endParaRPr>
              <a:solidFill>
                <a:schemeClr val="dk1"/>
              </a:solidFill>
            </a:endParaRPr>
          </a:p>
        </p:txBody>
      </p:sp>
      <p:pic>
        <p:nvPicPr>
          <p:cNvPr id="332" name="Google Shape;332;p53"/>
          <p:cNvPicPr preferRelativeResize="0"/>
          <p:nvPr/>
        </p:nvPicPr>
        <p:blipFill>
          <a:blip r:embed="rId4">
            <a:alphaModFix/>
          </a:blip>
          <a:stretch>
            <a:fillRect/>
          </a:stretch>
        </p:blipFill>
        <p:spPr>
          <a:xfrm>
            <a:off x="4350000" y="885725"/>
            <a:ext cx="4641600" cy="3067256"/>
          </a:xfrm>
          <a:prstGeom prst="rect">
            <a:avLst/>
          </a:prstGeom>
          <a:noFill/>
          <a:ln>
            <a:noFill/>
          </a:ln>
        </p:spPr>
      </p:pic>
      <p:pic>
        <p:nvPicPr>
          <p:cNvPr id="333" name="Google Shape;333;p53"/>
          <p:cNvPicPr preferRelativeResize="0"/>
          <p:nvPr/>
        </p:nvPicPr>
        <p:blipFill>
          <a:blip r:embed="rId5">
            <a:alphaModFix/>
          </a:blip>
          <a:stretch>
            <a:fillRect/>
          </a:stretch>
        </p:blipFill>
        <p:spPr>
          <a:xfrm>
            <a:off x="5319750" y="3447250"/>
            <a:ext cx="1696250" cy="1696250"/>
          </a:xfrm>
          <a:prstGeom prst="rect">
            <a:avLst/>
          </a:prstGeom>
          <a:noFill/>
          <a:ln>
            <a:noFill/>
          </a:ln>
        </p:spPr>
      </p:pic>
      <p:sp>
        <p:nvSpPr>
          <p:cNvPr id="334" name="Google Shape;334;p53"/>
          <p:cNvSpPr txBox="1"/>
          <p:nvPr/>
        </p:nvSpPr>
        <p:spPr>
          <a:xfrm>
            <a:off x="7320075" y="4088675"/>
            <a:ext cx="1446900" cy="41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a:solidFill>
                  <a:schemeClr val="dk1"/>
                </a:solidFill>
              </a:rPr>
              <a:t>Scan for more info</a:t>
            </a:r>
            <a:endParaRPr sz="1800">
              <a:solidFill>
                <a:schemeClr val="dk1"/>
              </a:solidFill>
            </a:endParaRPr>
          </a:p>
        </p:txBody>
      </p:sp>
      <p:cxnSp>
        <p:nvCxnSpPr>
          <p:cNvPr id="335" name="Google Shape;335;p53"/>
          <p:cNvCxnSpPr>
            <a:stCxn id="334" idx="1"/>
            <a:endCxn id="333" idx="3"/>
          </p:cNvCxnSpPr>
          <p:nvPr/>
        </p:nvCxnSpPr>
        <p:spPr>
          <a:xfrm rot="10800000">
            <a:off x="7015875" y="4295375"/>
            <a:ext cx="304200" cy="0"/>
          </a:xfrm>
          <a:prstGeom prst="straightConnector1">
            <a:avLst/>
          </a:prstGeom>
          <a:noFill/>
          <a:ln cap="flat" cmpd="sng" w="28575">
            <a:solidFill>
              <a:schemeClr val="dk1"/>
            </a:solidFill>
            <a:prstDash val="solid"/>
            <a:round/>
            <a:headEnd len="med" w="med" type="none"/>
            <a:tailEnd len="med" w="med" type="triangl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39" name="Shape 339"/>
        <p:cNvGrpSpPr/>
        <p:nvPr/>
      </p:nvGrpSpPr>
      <p:grpSpPr>
        <a:xfrm>
          <a:off x="0" y="0"/>
          <a:ext cx="0" cy="0"/>
          <a:chOff x="0" y="0"/>
          <a:chExt cx="0" cy="0"/>
        </a:xfrm>
      </p:grpSpPr>
      <p:sp>
        <p:nvSpPr>
          <p:cNvPr id="340" name="Google Shape;340;p54"/>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41" name="Google Shape;341;p54"/>
          <p:cNvSpPr txBox="1"/>
          <p:nvPr>
            <p:ph idx="4294967295" type="title"/>
          </p:nvPr>
        </p:nvSpPr>
        <p:spPr>
          <a:xfrm>
            <a:off x="470175" y="1935975"/>
            <a:ext cx="53547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Thank you to Andr</a:t>
            </a:r>
            <a:r>
              <a:rPr lang="en-GB"/>
              <a:t>és Yagüe López and Sam Jones </a:t>
            </a:r>
            <a:br>
              <a:rPr lang="en-GB"/>
            </a:br>
            <a:r>
              <a:rPr lang="en-GB"/>
              <a:t>Thank you for your attention! </a:t>
            </a:r>
            <a:endParaRPr>
              <a:solidFill>
                <a:schemeClr val="dk1"/>
              </a:solidFill>
              <a:latin typeface="Arial"/>
              <a:ea typeface="Arial"/>
              <a:cs typeface="Arial"/>
              <a:sym typeface="Arial"/>
            </a:endParaRPr>
          </a:p>
        </p:txBody>
      </p:sp>
      <p:sp>
        <p:nvSpPr>
          <p:cNvPr id="342" name="Google Shape;342;p54"/>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pic>
        <p:nvPicPr>
          <p:cNvPr id="343" name="Google Shape;343;p54"/>
          <p:cNvPicPr preferRelativeResize="0"/>
          <p:nvPr/>
        </p:nvPicPr>
        <p:blipFill>
          <a:blip r:embed="rId4">
            <a:alphaModFix/>
          </a:blip>
          <a:stretch>
            <a:fillRect/>
          </a:stretch>
        </p:blipFill>
        <p:spPr>
          <a:xfrm>
            <a:off x="5779957" y="1066325"/>
            <a:ext cx="2847225" cy="382097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47" name="Shape 347"/>
        <p:cNvGrpSpPr/>
        <p:nvPr/>
      </p:nvGrpSpPr>
      <p:grpSpPr>
        <a:xfrm>
          <a:off x="0" y="0"/>
          <a:ext cx="0" cy="0"/>
          <a:chOff x="0" y="0"/>
          <a:chExt cx="0" cy="0"/>
        </a:xfrm>
      </p:grpSpPr>
      <p:sp>
        <p:nvSpPr>
          <p:cNvPr id="348" name="Google Shape;348;p55"/>
          <p:cNvSpPr txBox="1"/>
          <p:nvPr>
            <p:ph idx="1" type="subTitle"/>
          </p:nvPr>
        </p:nvSpPr>
        <p:spPr>
          <a:xfrm>
            <a:off x="83100" y="756125"/>
            <a:ext cx="8282700" cy="4244100"/>
          </a:xfrm>
          <a:prstGeom prst="rect">
            <a:avLst/>
          </a:prstGeom>
        </p:spPr>
        <p:txBody>
          <a:bodyPr anchorCtr="0" anchor="t" bIns="91425" lIns="91425" spcFirstLastPara="1" rIns="91425" wrap="square" tIns="91425">
            <a:noAutofit/>
          </a:bodyPr>
          <a:lstStyle/>
          <a:p>
            <a:pPr indent="-330200" lvl="0" marL="457200" rtl="0" algn="l">
              <a:lnSpc>
                <a:spcPct val="142857"/>
              </a:lnSpc>
              <a:spcBef>
                <a:spcPts val="0"/>
              </a:spcBef>
              <a:spcAft>
                <a:spcPts val="0"/>
              </a:spcAft>
              <a:buClr>
                <a:schemeClr val="dk1"/>
              </a:buClr>
              <a:buSzPts val="1600"/>
              <a:buChar char="●"/>
            </a:pPr>
            <a:r>
              <a:rPr lang="en-GB" sz="1600">
                <a:solidFill>
                  <a:schemeClr val="dk1"/>
                </a:solidFill>
              </a:rPr>
              <a:t>Hix et Thielemann 1999, J. Comput. Appl. Math., Vol. 109, No. 1 - 2, p. 321 - 351 </a:t>
            </a:r>
            <a:r>
              <a:rPr lang="en-GB" sz="1600" u="sng">
                <a:solidFill>
                  <a:schemeClr val="accent5"/>
                </a:solidFill>
                <a:hlinkClick r:id="rId4">
                  <a:extLst>
                    <a:ext uri="{A12FA001-AC4F-418D-AE19-62706E023703}">
                      <ahyp:hlinkClr val="tx"/>
                    </a:ext>
                  </a:extLst>
                </a:hlinkClick>
              </a:rPr>
              <a:t>https://ui.adsabs.harvard.edu/abs/1999JCoAM.109..321H/abstract</a:t>
            </a:r>
            <a:r>
              <a:rPr lang="en-GB" sz="1600">
                <a:solidFill>
                  <a:schemeClr val="dk1"/>
                </a:solidFill>
              </a:rPr>
              <a:t>  </a:t>
            </a:r>
            <a:endParaRPr sz="1600">
              <a:solidFill>
                <a:schemeClr val="dk1"/>
              </a:solidFill>
            </a:endParaRPr>
          </a:p>
          <a:p>
            <a:pPr indent="-330200" lvl="0" marL="457200" rtl="0" algn="l">
              <a:lnSpc>
                <a:spcPct val="150000"/>
              </a:lnSpc>
              <a:spcBef>
                <a:spcPts val="0"/>
              </a:spcBef>
              <a:spcAft>
                <a:spcPts val="0"/>
              </a:spcAft>
              <a:buClr>
                <a:schemeClr val="dk1"/>
              </a:buClr>
              <a:buSzPts val="1600"/>
              <a:buChar char="●"/>
            </a:pPr>
            <a:r>
              <a:rPr lang="en-GB" sz="1600">
                <a:solidFill>
                  <a:schemeClr val="dk1"/>
                </a:solidFill>
              </a:rPr>
              <a:t>Mumpower + 2015,</a:t>
            </a:r>
            <a:r>
              <a:rPr lang="en-GB" sz="1600">
                <a:solidFill>
                  <a:srgbClr val="C9D1D9"/>
                </a:solidFill>
              </a:rPr>
              <a:t> </a:t>
            </a:r>
            <a:r>
              <a:rPr lang="en-GB" sz="1600">
                <a:solidFill>
                  <a:schemeClr val="dk1"/>
                </a:solidFill>
              </a:rPr>
              <a:t>Physical Review C, Volume 92, Issue 3, id.035807 </a:t>
            </a:r>
            <a:r>
              <a:rPr lang="en-GB" sz="1600" u="sng">
                <a:solidFill>
                  <a:schemeClr val="hlink"/>
                </a:solidFill>
                <a:hlinkClick r:id="rId5"/>
              </a:rPr>
              <a:t>https://ui.adsabs.harvard.edu/abs/2015PhRvC..92c5807M/abstract</a:t>
            </a:r>
            <a:endParaRPr sz="1600">
              <a:solidFill>
                <a:schemeClr val="dk1"/>
              </a:solidFill>
            </a:endParaRPr>
          </a:p>
          <a:p>
            <a:pPr indent="-330200" lvl="0" marL="457200" rtl="0" algn="l">
              <a:lnSpc>
                <a:spcPct val="150000"/>
              </a:lnSpc>
              <a:spcBef>
                <a:spcPts val="0"/>
              </a:spcBef>
              <a:spcAft>
                <a:spcPts val="0"/>
              </a:spcAft>
              <a:buClr>
                <a:schemeClr val="dk1"/>
              </a:buClr>
              <a:buSzPts val="1600"/>
              <a:buChar char="●"/>
            </a:pPr>
            <a:r>
              <a:rPr lang="en-GB" sz="1600">
                <a:solidFill>
                  <a:schemeClr val="dk1"/>
                </a:solidFill>
              </a:rPr>
              <a:t>Timmes 1999 ApJss </a:t>
            </a:r>
            <a:r>
              <a:rPr lang="en-GB" sz="1600">
                <a:solidFill>
                  <a:schemeClr val="dk1"/>
                </a:solidFill>
              </a:rPr>
              <a:t>Volume 124, Issue 1 </a:t>
            </a:r>
            <a:r>
              <a:rPr lang="en-GB" sz="1600" u="sng">
                <a:solidFill>
                  <a:schemeClr val="hlink"/>
                </a:solidFill>
                <a:hlinkClick r:id="rId6"/>
              </a:rPr>
              <a:t>https://ui.adsabs.harvard.edu/abs/1999ApJS..124..241T/abstract</a:t>
            </a:r>
            <a:r>
              <a:rPr lang="en-GB" sz="1600">
                <a:solidFill>
                  <a:schemeClr val="dk1"/>
                </a:solidFill>
              </a:rPr>
              <a:t> </a:t>
            </a:r>
            <a:endParaRPr sz="1600">
              <a:solidFill>
                <a:schemeClr val="dk1"/>
              </a:solidFill>
            </a:endParaRPr>
          </a:p>
          <a:p>
            <a:pPr indent="-330200" lvl="0" marL="457200" rtl="0" algn="l">
              <a:lnSpc>
                <a:spcPct val="150000"/>
              </a:lnSpc>
              <a:spcBef>
                <a:spcPts val="0"/>
              </a:spcBef>
              <a:spcAft>
                <a:spcPts val="0"/>
              </a:spcAft>
              <a:buClr>
                <a:schemeClr val="dk1"/>
              </a:buClr>
              <a:buSzPts val="1600"/>
              <a:buChar char="●"/>
            </a:pPr>
            <a:r>
              <a:rPr lang="en-GB" sz="1600">
                <a:solidFill>
                  <a:schemeClr val="dk1"/>
                </a:solidFill>
              </a:rPr>
              <a:t>Keegans + 2019, MNRAS, vol 485, Issue 1 </a:t>
            </a:r>
            <a:r>
              <a:rPr lang="en-GB" sz="1600" u="sng">
                <a:solidFill>
                  <a:schemeClr val="hlink"/>
                </a:solidFill>
                <a:hlinkClick r:id="rId7"/>
              </a:rPr>
              <a:t>https://ui.adsabs.harvard.edu/abs/2019MNRAS.485..620K/abstract</a:t>
            </a:r>
            <a:r>
              <a:rPr lang="en-GB" sz="1600">
                <a:solidFill>
                  <a:schemeClr val="dk1"/>
                </a:solidFill>
              </a:rPr>
              <a:t> </a:t>
            </a:r>
            <a:endParaRPr sz="1600">
              <a:solidFill>
                <a:schemeClr val="dk1"/>
              </a:solidFill>
            </a:endParaRPr>
          </a:p>
          <a:p>
            <a:pPr indent="-330200" lvl="0" marL="457200" rtl="0" algn="l">
              <a:lnSpc>
                <a:spcPct val="150000"/>
              </a:lnSpc>
              <a:spcBef>
                <a:spcPts val="0"/>
              </a:spcBef>
              <a:spcAft>
                <a:spcPts val="0"/>
              </a:spcAft>
              <a:buClr>
                <a:schemeClr val="dk1"/>
              </a:buClr>
              <a:buSzPts val="1600"/>
              <a:buChar char="●"/>
            </a:pPr>
            <a:r>
              <a:rPr lang="en-GB" sz="1600">
                <a:solidFill>
                  <a:schemeClr val="dk1"/>
                </a:solidFill>
              </a:rPr>
              <a:t>Iliadis + 2015, Journal of Physics G, Vol 42, 3 </a:t>
            </a:r>
            <a:r>
              <a:rPr lang="en-GB" sz="1600" u="sng">
                <a:solidFill>
                  <a:schemeClr val="hlink"/>
                </a:solidFill>
                <a:hlinkClick r:id="rId8"/>
              </a:rPr>
              <a:t>https://ui.adsabs.harvard.edu/abs/2015JPhG...42c4007I/abstract</a:t>
            </a:r>
            <a:r>
              <a:rPr lang="en-GB" sz="1600">
                <a:solidFill>
                  <a:schemeClr val="dk1"/>
                </a:solidFill>
              </a:rPr>
              <a:t> </a:t>
            </a:r>
            <a:endParaRPr sz="1600">
              <a:solidFill>
                <a:schemeClr val="dk1"/>
              </a:solidFill>
            </a:endParaRPr>
          </a:p>
          <a:p>
            <a:pPr indent="0" lvl="0" marL="0" rtl="0" algn="l">
              <a:spcBef>
                <a:spcPts val="0"/>
              </a:spcBef>
              <a:spcAft>
                <a:spcPts val="0"/>
              </a:spcAft>
              <a:buNone/>
            </a:pPr>
            <a:r>
              <a:t/>
            </a:r>
            <a:endParaRPr sz="1600">
              <a:solidFill>
                <a:schemeClr val="dk1"/>
              </a:solidFill>
            </a:endParaRPr>
          </a:p>
        </p:txBody>
      </p:sp>
      <p:sp>
        <p:nvSpPr>
          <p:cNvPr id="349" name="Google Shape;349;p55"/>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50" name="Google Shape;350;p55"/>
          <p:cNvSpPr txBox="1"/>
          <p:nvPr>
            <p:ph idx="4294967295" type="title"/>
          </p:nvPr>
        </p:nvSpPr>
        <p:spPr>
          <a:xfrm>
            <a:off x="831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References</a:t>
            </a:r>
            <a:endParaRPr>
              <a:solidFill>
                <a:schemeClr val="dk1"/>
              </a:solidFill>
              <a:latin typeface="Arial"/>
              <a:ea typeface="Arial"/>
              <a:cs typeface="Arial"/>
              <a:sym typeface="Arial"/>
            </a:endParaRPr>
          </a:p>
        </p:txBody>
      </p:sp>
      <p:sp>
        <p:nvSpPr>
          <p:cNvPr id="351" name="Google Shape;351;p55"/>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55" name="Shape 355"/>
        <p:cNvGrpSpPr/>
        <p:nvPr/>
      </p:nvGrpSpPr>
      <p:grpSpPr>
        <a:xfrm>
          <a:off x="0" y="0"/>
          <a:ext cx="0" cy="0"/>
          <a:chOff x="0" y="0"/>
          <a:chExt cx="0" cy="0"/>
        </a:xfrm>
      </p:grpSpPr>
      <p:sp>
        <p:nvSpPr>
          <p:cNvPr id="356" name="Google Shape;356;p56"/>
          <p:cNvSpPr txBox="1"/>
          <p:nvPr>
            <p:ph idx="1" type="subTitle"/>
          </p:nvPr>
        </p:nvSpPr>
        <p:spPr>
          <a:xfrm>
            <a:off x="83100" y="756125"/>
            <a:ext cx="5984400" cy="4244100"/>
          </a:xfrm>
          <a:prstGeom prst="rect">
            <a:avLst/>
          </a:prstGeom>
        </p:spPr>
        <p:txBody>
          <a:bodyPr anchorCtr="0" anchor="t" bIns="91425" lIns="91425" spcFirstLastPara="1" rIns="91425" wrap="square" tIns="91425">
            <a:noAutofit/>
          </a:bodyPr>
          <a:lstStyle/>
          <a:p>
            <a:pPr indent="-355600" lvl="0" marL="457200" rtl="0" algn="l">
              <a:lnSpc>
                <a:spcPct val="150000"/>
              </a:lnSpc>
              <a:spcBef>
                <a:spcPts val="0"/>
              </a:spcBef>
              <a:spcAft>
                <a:spcPts val="0"/>
              </a:spcAft>
              <a:buClr>
                <a:schemeClr val="dk1"/>
              </a:buClr>
              <a:buSzPts val="2000"/>
              <a:buChar char="●"/>
            </a:pPr>
            <a:r>
              <a:t/>
            </a:r>
            <a:endParaRPr sz="2000">
              <a:solidFill>
                <a:schemeClr val="dk1"/>
              </a:solidFill>
            </a:endParaRPr>
          </a:p>
          <a:p>
            <a:pPr indent="0" lvl="0" marL="0" rtl="0" algn="l">
              <a:spcBef>
                <a:spcPts val="0"/>
              </a:spcBef>
              <a:spcAft>
                <a:spcPts val="0"/>
              </a:spcAft>
              <a:buNone/>
            </a:pPr>
            <a:r>
              <a:t/>
            </a:r>
            <a:endParaRPr sz="1800">
              <a:solidFill>
                <a:schemeClr val="dk1"/>
              </a:solidFill>
            </a:endParaRPr>
          </a:p>
        </p:txBody>
      </p:sp>
      <p:sp>
        <p:nvSpPr>
          <p:cNvPr id="357" name="Google Shape;357;p56"/>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358" name="Google Shape;358;p56"/>
          <p:cNvSpPr txBox="1"/>
          <p:nvPr>
            <p:ph idx="4294967295" type="title"/>
          </p:nvPr>
        </p:nvSpPr>
        <p:spPr>
          <a:xfrm>
            <a:off x="831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Arial"/>
                <a:ea typeface="Arial"/>
                <a:cs typeface="Arial"/>
                <a:sym typeface="Arial"/>
              </a:rPr>
              <a:t>Goal of talk</a:t>
            </a:r>
            <a:endParaRPr>
              <a:solidFill>
                <a:schemeClr val="dk1"/>
              </a:solidFill>
              <a:latin typeface="Arial"/>
              <a:ea typeface="Arial"/>
              <a:cs typeface="Arial"/>
              <a:sym typeface="Arial"/>
            </a:endParaRPr>
          </a:p>
        </p:txBody>
      </p:sp>
      <p:sp>
        <p:nvSpPr>
          <p:cNvPr id="359" name="Google Shape;359;p56"/>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5" name="Shape 155"/>
        <p:cNvGrpSpPr/>
        <p:nvPr/>
      </p:nvGrpSpPr>
      <p:grpSpPr>
        <a:xfrm>
          <a:off x="0" y="0"/>
          <a:ext cx="0" cy="0"/>
          <a:chOff x="0" y="0"/>
          <a:chExt cx="0" cy="0"/>
        </a:xfrm>
      </p:grpSpPr>
      <p:sp>
        <p:nvSpPr>
          <p:cNvPr id="156" name="Google Shape;156;p39"/>
          <p:cNvSpPr txBox="1"/>
          <p:nvPr>
            <p:ph idx="1" type="subTitle"/>
          </p:nvPr>
        </p:nvSpPr>
        <p:spPr>
          <a:xfrm>
            <a:off x="83100" y="1017725"/>
            <a:ext cx="8793300" cy="3940800"/>
          </a:xfrm>
          <a:prstGeom prst="rect">
            <a:avLst/>
          </a:prstGeom>
        </p:spPr>
        <p:txBody>
          <a:bodyPr anchorCtr="0" anchor="t" bIns="91425" lIns="91425" spcFirstLastPara="1" rIns="91425" wrap="square" tIns="91425">
            <a:noAutofit/>
          </a:bodyPr>
          <a:lstStyle/>
          <a:p>
            <a:pPr indent="-355600" lvl="0" marL="457200" rtl="0" algn="l">
              <a:lnSpc>
                <a:spcPct val="150000"/>
              </a:lnSpc>
              <a:spcBef>
                <a:spcPts val="0"/>
              </a:spcBef>
              <a:spcAft>
                <a:spcPts val="0"/>
              </a:spcAft>
              <a:buClr>
                <a:schemeClr val="dk1"/>
              </a:buClr>
              <a:buSzPts val="2000"/>
              <a:buChar char="●"/>
            </a:pPr>
            <a:r>
              <a:rPr lang="en-GB" sz="2000">
                <a:solidFill>
                  <a:schemeClr val="dk1"/>
                </a:solidFill>
              </a:rPr>
              <a:t>Bridge potential knowledge gaps that nuclear astrophysicists skip over </a:t>
            </a:r>
            <a:endParaRPr sz="2000">
              <a:solidFill>
                <a:schemeClr val="dk1"/>
              </a:solidFill>
            </a:endParaRPr>
          </a:p>
          <a:p>
            <a:pPr indent="-355600" lvl="0" marL="457200" rtl="0" algn="l">
              <a:lnSpc>
                <a:spcPct val="150000"/>
              </a:lnSpc>
              <a:spcBef>
                <a:spcPts val="0"/>
              </a:spcBef>
              <a:spcAft>
                <a:spcPts val="0"/>
              </a:spcAft>
              <a:buClr>
                <a:schemeClr val="dk1"/>
              </a:buClr>
              <a:buSzPts val="2000"/>
              <a:buChar char="●"/>
            </a:pPr>
            <a:r>
              <a:rPr lang="en-GB" sz="2000">
                <a:solidFill>
                  <a:schemeClr val="dk1"/>
                </a:solidFill>
              </a:rPr>
              <a:t>Provide a broad introduction to how nuclear post processing codes function </a:t>
            </a:r>
            <a:endParaRPr sz="2000">
              <a:solidFill>
                <a:schemeClr val="dk1"/>
              </a:solidFill>
            </a:endParaRPr>
          </a:p>
          <a:p>
            <a:pPr indent="-355600" lvl="0" marL="457200" rtl="0" algn="l">
              <a:lnSpc>
                <a:spcPct val="150000"/>
              </a:lnSpc>
              <a:spcBef>
                <a:spcPts val="0"/>
              </a:spcBef>
              <a:spcAft>
                <a:spcPts val="0"/>
              </a:spcAft>
              <a:buClr>
                <a:schemeClr val="dk1"/>
              </a:buClr>
              <a:buSzPts val="2000"/>
              <a:buChar char="●"/>
            </a:pPr>
            <a:r>
              <a:rPr lang="en-GB" sz="2000">
                <a:solidFill>
                  <a:schemeClr val="dk1"/>
                </a:solidFill>
              </a:rPr>
              <a:t>Point to where new reaction rate data can be shared to be used in nuclear astrophysics </a:t>
            </a:r>
            <a:endParaRPr sz="2000">
              <a:solidFill>
                <a:schemeClr val="dk1"/>
              </a:solidFill>
            </a:endParaRPr>
          </a:p>
          <a:p>
            <a:pPr indent="0" lvl="0" marL="0" rtl="0" algn="l">
              <a:spcBef>
                <a:spcPts val="0"/>
              </a:spcBef>
              <a:spcAft>
                <a:spcPts val="0"/>
              </a:spcAft>
              <a:buNone/>
            </a:pPr>
            <a:r>
              <a:t/>
            </a:r>
            <a:endParaRPr sz="1800">
              <a:solidFill>
                <a:schemeClr val="dk1"/>
              </a:solidFill>
            </a:endParaRPr>
          </a:p>
        </p:txBody>
      </p:sp>
      <p:sp>
        <p:nvSpPr>
          <p:cNvPr id="157" name="Google Shape;157;p39"/>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158" name="Google Shape;158;p39"/>
          <p:cNvSpPr txBox="1"/>
          <p:nvPr>
            <p:ph idx="4294967295" type="title"/>
          </p:nvPr>
        </p:nvSpPr>
        <p:spPr>
          <a:xfrm>
            <a:off x="831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Arial"/>
                <a:ea typeface="Arial"/>
                <a:cs typeface="Arial"/>
                <a:sym typeface="Arial"/>
              </a:rPr>
              <a:t>Goals of talk</a:t>
            </a:r>
            <a:endParaRPr>
              <a:solidFill>
                <a:schemeClr val="dk1"/>
              </a:solidFill>
              <a:latin typeface="Arial"/>
              <a:ea typeface="Arial"/>
              <a:cs typeface="Arial"/>
              <a:sym typeface="Arial"/>
            </a:endParaRPr>
          </a:p>
        </p:txBody>
      </p:sp>
      <p:sp>
        <p:nvSpPr>
          <p:cNvPr id="159" name="Google Shape;159;p39"/>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3" name="Shape 163"/>
        <p:cNvGrpSpPr/>
        <p:nvPr/>
      </p:nvGrpSpPr>
      <p:grpSpPr>
        <a:xfrm>
          <a:off x="0" y="0"/>
          <a:ext cx="0" cy="0"/>
          <a:chOff x="0" y="0"/>
          <a:chExt cx="0" cy="0"/>
        </a:xfrm>
      </p:grpSpPr>
      <p:sp>
        <p:nvSpPr>
          <p:cNvPr id="164" name="Google Shape;164;p40"/>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165" name="Google Shape;165;p40"/>
          <p:cNvSpPr txBox="1"/>
          <p:nvPr>
            <p:ph idx="4294967295" type="title"/>
          </p:nvPr>
        </p:nvSpPr>
        <p:spPr>
          <a:xfrm>
            <a:off x="83100" y="64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a:t>
            </a:r>
            <a:r>
              <a:rPr lang="en-GB">
                <a:solidFill>
                  <a:schemeClr val="dk1"/>
                </a:solidFill>
                <a:latin typeface="Arial"/>
                <a:ea typeface="Arial"/>
                <a:cs typeface="Arial"/>
                <a:sym typeface="Arial"/>
              </a:rPr>
              <a:t>uclear post processing code</a:t>
            </a:r>
            <a:r>
              <a:rPr lang="en-GB"/>
              <a:t>s</a:t>
            </a:r>
            <a:endParaRPr>
              <a:solidFill>
                <a:schemeClr val="dk1"/>
              </a:solidFill>
              <a:latin typeface="Arial"/>
              <a:ea typeface="Arial"/>
              <a:cs typeface="Arial"/>
              <a:sym typeface="Arial"/>
            </a:endParaRPr>
          </a:p>
        </p:txBody>
      </p:sp>
      <p:sp>
        <p:nvSpPr>
          <p:cNvPr id="166" name="Google Shape;166;p40"/>
          <p:cNvSpPr txBox="1"/>
          <p:nvPr>
            <p:ph idx="4294967295" type="body"/>
          </p:nvPr>
        </p:nvSpPr>
        <p:spPr>
          <a:xfrm>
            <a:off x="83100" y="577350"/>
            <a:ext cx="7735500" cy="38532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chemeClr val="dk1"/>
              </a:buClr>
              <a:buSzPts val="1400"/>
              <a:buFont typeface="Arial"/>
              <a:buChar char="●"/>
            </a:pPr>
            <a:r>
              <a:rPr lang="en-GB" sz="1400">
                <a:solidFill>
                  <a:schemeClr val="dk1"/>
                </a:solidFill>
              </a:rPr>
              <a:t>A nuclear post processing code simulates nucleosynthesis based on temperature and density time evolution of the astrophysical system of interest using nuclear data </a:t>
            </a:r>
            <a:endParaRPr sz="1400">
              <a:solidFill>
                <a:schemeClr val="dk1"/>
              </a:solidFill>
            </a:endParaRPr>
          </a:p>
        </p:txBody>
      </p:sp>
      <p:sp>
        <p:nvSpPr>
          <p:cNvPr id="167" name="Google Shape;167;p40"/>
          <p:cNvSpPr txBox="1"/>
          <p:nvPr>
            <p:ph idx="1" type="subTitle"/>
          </p:nvPr>
        </p:nvSpPr>
        <p:spPr>
          <a:xfrm>
            <a:off x="2" y="488847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1" name="Shape 171"/>
        <p:cNvGrpSpPr/>
        <p:nvPr/>
      </p:nvGrpSpPr>
      <p:grpSpPr>
        <a:xfrm>
          <a:off x="0" y="0"/>
          <a:ext cx="0" cy="0"/>
          <a:chOff x="0" y="0"/>
          <a:chExt cx="0" cy="0"/>
        </a:xfrm>
      </p:grpSpPr>
      <p:sp>
        <p:nvSpPr>
          <p:cNvPr id="172" name="Google Shape;172;p41"/>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173" name="Google Shape;173;p41"/>
          <p:cNvSpPr txBox="1"/>
          <p:nvPr>
            <p:ph idx="4294967295" type="title"/>
          </p:nvPr>
        </p:nvSpPr>
        <p:spPr>
          <a:xfrm>
            <a:off x="83100" y="64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a:t>
            </a:r>
            <a:r>
              <a:rPr lang="en-GB">
                <a:solidFill>
                  <a:schemeClr val="dk1"/>
                </a:solidFill>
                <a:latin typeface="Arial"/>
                <a:ea typeface="Arial"/>
                <a:cs typeface="Arial"/>
                <a:sym typeface="Arial"/>
              </a:rPr>
              <a:t>uclear post processing code</a:t>
            </a:r>
            <a:r>
              <a:rPr lang="en-GB"/>
              <a:t>s</a:t>
            </a:r>
            <a:endParaRPr>
              <a:solidFill>
                <a:schemeClr val="dk1"/>
              </a:solidFill>
              <a:latin typeface="Arial"/>
              <a:ea typeface="Arial"/>
              <a:cs typeface="Arial"/>
              <a:sym typeface="Arial"/>
            </a:endParaRPr>
          </a:p>
        </p:txBody>
      </p:sp>
      <p:sp>
        <p:nvSpPr>
          <p:cNvPr id="174" name="Google Shape;174;p41"/>
          <p:cNvSpPr txBox="1"/>
          <p:nvPr>
            <p:ph idx="4294967295" type="body"/>
          </p:nvPr>
        </p:nvSpPr>
        <p:spPr>
          <a:xfrm>
            <a:off x="83100" y="577350"/>
            <a:ext cx="7735500" cy="38532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chemeClr val="dk1"/>
              </a:buClr>
              <a:buSzPts val="1400"/>
              <a:buFont typeface="Arial"/>
              <a:buChar char="●"/>
            </a:pPr>
            <a:r>
              <a:rPr lang="en-GB" sz="1400">
                <a:solidFill>
                  <a:schemeClr val="dk1"/>
                </a:solidFill>
              </a:rPr>
              <a:t>A nuclear post processing code simulates nucleosynthesis based on temperature and density time evolution of the astrophysical system of interest using nuclear data </a:t>
            </a:r>
            <a:endParaRPr sz="1400">
              <a:solidFill>
                <a:schemeClr val="dk1"/>
              </a:solidFill>
            </a:endParaRPr>
          </a:p>
        </p:txBody>
      </p:sp>
      <p:sp>
        <p:nvSpPr>
          <p:cNvPr id="175" name="Google Shape;175;p41"/>
          <p:cNvSpPr txBox="1"/>
          <p:nvPr>
            <p:ph idx="1" type="subTitle"/>
          </p:nvPr>
        </p:nvSpPr>
        <p:spPr>
          <a:xfrm>
            <a:off x="2" y="488847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
        <p:nvSpPr>
          <p:cNvPr id="176" name="Google Shape;176;p41"/>
          <p:cNvSpPr txBox="1"/>
          <p:nvPr>
            <p:ph idx="1" type="subTitle"/>
          </p:nvPr>
        </p:nvSpPr>
        <p:spPr>
          <a:xfrm>
            <a:off x="2797375" y="472902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Mumpower + 2015 Physical Review C, Volume 92, Issue 3, id.035807 </a:t>
            </a:r>
            <a:endParaRPr sz="800">
              <a:solidFill>
                <a:schemeClr val="dk1"/>
              </a:solidFill>
            </a:endParaRPr>
          </a:p>
        </p:txBody>
      </p:sp>
      <p:grpSp>
        <p:nvGrpSpPr>
          <p:cNvPr id="177" name="Google Shape;177;p41"/>
          <p:cNvGrpSpPr/>
          <p:nvPr/>
        </p:nvGrpSpPr>
        <p:grpSpPr>
          <a:xfrm>
            <a:off x="0" y="1331994"/>
            <a:ext cx="3165460" cy="3373775"/>
            <a:chOff x="0" y="1331994"/>
            <a:chExt cx="3165460" cy="3373775"/>
          </a:xfrm>
        </p:grpSpPr>
        <p:grpSp>
          <p:nvGrpSpPr>
            <p:cNvPr id="178" name="Google Shape;178;p41"/>
            <p:cNvGrpSpPr/>
            <p:nvPr/>
          </p:nvGrpSpPr>
          <p:grpSpPr>
            <a:xfrm>
              <a:off x="6" y="1331994"/>
              <a:ext cx="3165455" cy="3373775"/>
              <a:chOff x="547175" y="1300000"/>
              <a:chExt cx="3372887" cy="3484225"/>
            </a:xfrm>
          </p:grpSpPr>
          <p:pic>
            <p:nvPicPr>
              <p:cNvPr id="179" name="Google Shape;179;p41"/>
              <p:cNvPicPr preferRelativeResize="0"/>
              <p:nvPr/>
            </p:nvPicPr>
            <p:blipFill rotWithShape="1">
              <a:blip r:embed="rId4">
                <a:alphaModFix/>
              </a:blip>
              <a:srcRect b="1536" l="7195" r="1837" t="0"/>
              <a:stretch/>
            </p:blipFill>
            <p:spPr>
              <a:xfrm>
                <a:off x="547175" y="1300000"/>
                <a:ext cx="3270899" cy="3484225"/>
              </a:xfrm>
              <a:prstGeom prst="rect">
                <a:avLst/>
              </a:prstGeom>
              <a:noFill/>
              <a:ln>
                <a:noFill/>
              </a:ln>
            </p:spPr>
          </p:pic>
          <p:pic>
            <p:nvPicPr>
              <p:cNvPr id="180" name="Google Shape;180;p41"/>
              <p:cNvPicPr preferRelativeResize="0"/>
              <p:nvPr/>
            </p:nvPicPr>
            <p:blipFill>
              <a:blip r:embed="rId5">
                <a:alphaModFix/>
              </a:blip>
              <a:stretch>
                <a:fillRect/>
              </a:stretch>
            </p:blipFill>
            <p:spPr>
              <a:xfrm>
                <a:off x="3676838" y="2821288"/>
                <a:ext cx="243225" cy="441650"/>
              </a:xfrm>
              <a:prstGeom prst="rect">
                <a:avLst/>
              </a:prstGeom>
              <a:noFill/>
              <a:ln>
                <a:noFill/>
              </a:ln>
            </p:spPr>
          </p:pic>
        </p:grpSp>
        <p:sp>
          <p:nvSpPr>
            <p:cNvPr id="181" name="Google Shape;181;p41"/>
            <p:cNvSpPr/>
            <p:nvPr/>
          </p:nvSpPr>
          <p:spPr>
            <a:xfrm>
              <a:off x="0" y="1386200"/>
              <a:ext cx="170400" cy="24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182" name="Google Shape;182;p41"/>
          <p:cNvSpPr txBox="1"/>
          <p:nvPr/>
        </p:nvSpPr>
        <p:spPr>
          <a:xfrm>
            <a:off x="744075" y="1595375"/>
            <a:ext cx="19458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rgbClr val="980000"/>
                </a:solidFill>
              </a:rPr>
              <a:t>temperature</a:t>
            </a:r>
            <a:r>
              <a:rPr lang="en-GB" sz="1200">
                <a:solidFill>
                  <a:schemeClr val="dk1"/>
                </a:solidFill>
              </a:rPr>
              <a:t> and </a:t>
            </a:r>
            <a:r>
              <a:rPr lang="en-GB" sz="1200">
                <a:solidFill>
                  <a:srgbClr val="0000FF"/>
                </a:solidFill>
              </a:rPr>
              <a:t>density</a:t>
            </a:r>
            <a:r>
              <a:rPr lang="en-GB" sz="1200">
                <a:solidFill>
                  <a:schemeClr val="dk1"/>
                </a:solidFill>
              </a:rPr>
              <a:t> </a:t>
            </a:r>
            <a:r>
              <a:rPr lang="en-GB" sz="1200">
                <a:solidFill>
                  <a:schemeClr val="dk1"/>
                </a:solidFill>
              </a:rPr>
              <a:t>time </a:t>
            </a:r>
            <a:r>
              <a:rPr lang="en-GB" sz="1200">
                <a:solidFill>
                  <a:schemeClr val="dk1"/>
                </a:solidFill>
              </a:rPr>
              <a:t>evolution </a:t>
            </a:r>
            <a:endParaRPr sz="1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6" name="Shape 186"/>
        <p:cNvGrpSpPr/>
        <p:nvPr/>
      </p:nvGrpSpPr>
      <p:grpSpPr>
        <a:xfrm>
          <a:off x="0" y="0"/>
          <a:ext cx="0" cy="0"/>
          <a:chOff x="0" y="0"/>
          <a:chExt cx="0" cy="0"/>
        </a:xfrm>
      </p:grpSpPr>
      <p:sp>
        <p:nvSpPr>
          <p:cNvPr id="187" name="Google Shape;187;p42"/>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188" name="Google Shape;188;p42"/>
          <p:cNvSpPr txBox="1"/>
          <p:nvPr>
            <p:ph idx="4294967295" type="title"/>
          </p:nvPr>
        </p:nvSpPr>
        <p:spPr>
          <a:xfrm>
            <a:off x="83100" y="64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a:t>
            </a:r>
            <a:r>
              <a:rPr lang="en-GB">
                <a:solidFill>
                  <a:schemeClr val="dk1"/>
                </a:solidFill>
                <a:latin typeface="Arial"/>
                <a:ea typeface="Arial"/>
                <a:cs typeface="Arial"/>
                <a:sym typeface="Arial"/>
              </a:rPr>
              <a:t>uclear post processing code</a:t>
            </a:r>
            <a:r>
              <a:rPr lang="en-GB"/>
              <a:t>s</a:t>
            </a:r>
            <a:endParaRPr>
              <a:solidFill>
                <a:schemeClr val="dk1"/>
              </a:solidFill>
              <a:latin typeface="Arial"/>
              <a:ea typeface="Arial"/>
              <a:cs typeface="Arial"/>
              <a:sym typeface="Arial"/>
            </a:endParaRPr>
          </a:p>
        </p:txBody>
      </p:sp>
      <p:sp>
        <p:nvSpPr>
          <p:cNvPr id="189" name="Google Shape;189;p42"/>
          <p:cNvSpPr txBox="1"/>
          <p:nvPr>
            <p:ph idx="4294967295" type="body"/>
          </p:nvPr>
        </p:nvSpPr>
        <p:spPr>
          <a:xfrm>
            <a:off x="83100" y="577350"/>
            <a:ext cx="7735500" cy="38532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chemeClr val="dk1"/>
              </a:buClr>
              <a:buSzPts val="1400"/>
              <a:buFont typeface="Arial"/>
              <a:buChar char="●"/>
            </a:pPr>
            <a:r>
              <a:rPr lang="en-GB" sz="1400">
                <a:solidFill>
                  <a:schemeClr val="dk1"/>
                </a:solidFill>
              </a:rPr>
              <a:t>A nuclear post processing code simulates nucleosynthesis based on temperature and density time evolution of the astrophysical system of interest using nuclear data </a:t>
            </a:r>
            <a:endParaRPr sz="1400">
              <a:solidFill>
                <a:schemeClr val="dk1"/>
              </a:solidFill>
            </a:endParaRPr>
          </a:p>
        </p:txBody>
      </p:sp>
      <p:sp>
        <p:nvSpPr>
          <p:cNvPr id="190" name="Google Shape;190;p42"/>
          <p:cNvSpPr txBox="1"/>
          <p:nvPr>
            <p:ph idx="1" type="subTitle"/>
          </p:nvPr>
        </p:nvSpPr>
        <p:spPr>
          <a:xfrm>
            <a:off x="2" y="488847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
        <p:nvSpPr>
          <p:cNvPr id="191" name="Google Shape;191;p42"/>
          <p:cNvSpPr txBox="1"/>
          <p:nvPr>
            <p:ph idx="1" type="subTitle"/>
          </p:nvPr>
        </p:nvSpPr>
        <p:spPr>
          <a:xfrm>
            <a:off x="2797375" y="472902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Mumpower + 2015 Physical Review C, Volume 92, Issue 3, id.035807 </a:t>
            </a:r>
            <a:endParaRPr sz="800">
              <a:solidFill>
                <a:schemeClr val="dk1"/>
              </a:solidFill>
            </a:endParaRPr>
          </a:p>
        </p:txBody>
      </p:sp>
      <p:pic>
        <p:nvPicPr>
          <p:cNvPr id="192" name="Google Shape;192;p42"/>
          <p:cNvPicPr preferRelativeResize="0"/>
          <p:nvPr/>
        </p:nvPicPr>
        <p:blipFill>
          <a:blip r:embed="rId4">
            <a:alphaModFix/>
          </a:blip>
          <a:stretch>
            <a:fillRect/>
          </a:stretch>
        </p:blipFill>
        <p:spPr>
          <a:xfrm>
            <a:off x="3128074" y="2595873"/>
            <a:ext cx="226619" cy="248550"/>
          </a:xfrm>
          <a:prstGeom prst="rect">
            <a:avLst/>
          </a:prstGeom>
          <a:noFill/>
          <a:ln>
            <a:noFill/>
          </a:ln>
        </p:spPr>
      </p:pic>
      <p:sp>
        <p:nvSpPr>
          <p:cNvPr id="193" name="Google Shape;193;p42"/>
          <p:cNvSpPr txBox="1"/>
          <p:nvPr/>
        </p:nvSpPr>
        <p:spPr>
          <a:xfrm>
            <a:off x="3336450" y="2433575"/>
            <a:ext cx="924000" cy="49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rPr>
              <a:t>nuclear data from nuclear library</a:t>
            </a:r>
            <a:endParaRPr sz="1200">
              <a:solidFill>
                <a:schemeClr val="dk1"/>
              </a:solidFill>
            </a:endParaRPr>
          </a:p>
        </p:txBody>
      </p:sp>
      <p:pic>
        <p:nvPicPr>
          <p:cNvPr id="194" name="Google Shape;194;p42"/>
          <p:cNvPicPr preferRelativeResize="0"/>
          <p:nvPr/>
        </p:nvPicPr>
        <p:blipFill>
          <a:blip r:embed="rId5">
            <a:alphaModFix/>
          </a:blip>
          <a:stretch>
            <a:fillRect/>
          </a:stretch>
        </p:blipFill>
        <p:spPr>
          <a:xfrm>
            <a:off x="4115575" y="2608950"/>
            <a:ext cx="322223" cy="248550"/>
          </a:xfrm>
          <a:prstGeom prst="rect">
            <a:avLst/>
          </a:prstGeom>
          <a:noFill/>
          <a:ln>
            <a:noFill/>
          </a:ln>
        </p:spPr>
      </p:pic>
      <p:grpSp>
        <p:nvGrpSpPr>
          <p:cNvPr id="195" name="Google Shape;195;p42"/>
          <p:cNvGrpSpPr/>
          <p:nvPr/>
        </p:nvGrpSpPr>
        <p:grpSpPr>
          <a:xfrm>
            <a:off x="0" y="1331994"/>
            <a:ext cx="3165460" cy="3373775"/>
            <a:chOff x="0" y="1331994"/>
            <a:chExt cx="3165460" cy="3373775"/>
          </a:xfrm>
        </p:grpSpPr>
        <p:grpSp>
          <p:nvGrpSpPr>
            <p:cNvPr id="196" name="Google Shape;196;p42"/>
            <p:cNvGrpSpPr/>
            <p:nvPr/>
          </p:nvGrpSpPr>
          <p:grpSpPr>
            <a:xfrm>
              <a:off x="6" y="1331994"/>
              <a:ext cx="3165455" cy="3373775"/>
              <a:chOff x="547175" y="1300000"/>
              <a:chExt cx="3372887" cy="3484225"/>
            </a:xfrm>
          </p:grpSpPr>
          <p:pic>
            <p:nvPicPr>
              <p:cNvPr id="197" name="Google Shape;197;p42"/>
              <p:cNvPicPr preferRelativeResize="0"/>
              <p:nvPr/>
            </p:nvPicPr>
            <p:blipFill rotWithShape="1">
              <a:blip r:embed="rId6">
                <a:alphaModFix/>
              </a:blip>
              <a:srcRect b="1536" l="7195" r="1837" t="0"/>
              <a:stretch/>
            </p:blipFill>
            <p:spPr>
              <a:xfrm>
                <a:off x="547175" y="1300000"/>
                <a:ext cx="3270899" cy="3484225"/>
              </a:xfrm>
              <a:prstGeom prst="rect">
                <a:avLst/>
              </a:prstGeom>
              <a:noFill/>
              <a:ln>
                <a:noFill/>
              </a:ln>
            </p:spPr>
          </p:pic>
          <p:pic>
            <p:nvPicPr>
              <p:cNvPr id="198" name="Google Shape;198;p42"/>
              <p:cNvPicPr preferRelativeResize="0"/>
              <p:nvPr/>
            </p:nvPicPr>
            <p:blipFill>
              <a:blip r:embed="rId7">
                <a:alphaModFix/>
              </a:blip>
              <a:stretch>
                <a:fillRect/>
              </a:stretch>
            </p:blipFill>
            <p:spPr>
              <a:xfrm>
                <a:off x="3676838" y="2821288"/>
                <a:ext cx="243225" cy="441650"/>
              </a:xfrm>
              <a:prstGeom prst="rect">
                <a:avLst/>
              </a:prstGeom>
              <a:noFill/>
              <a:ln>
                <a:noFill/>
              </a:ln>
            </p:spPr>
          </p:pic>
        </p:grpSp>
        <p:sp>
          <p:nvSpPr>
            <p:cNvPr id="199" name="Google Shape;199;p42"/>
            <p:cNvSpPr/>
            <p:nvPr/>
          </p:nvSpPr>
          <p:spPr>
            <a:xfrm>
              <a:off x="0" y="1386200"/>
              <a:ext cx="170400" cy="24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200" name="Google Shape;200;p42"/>
          <p:cNvSpPr txBox="1"/>
          <p:nvPr/>
        </p:nvSpPr>
        <p:spPr>
          <a:xfrm>
            <a:off x="744075" y="1595375"/>
            <a:ext cx="19458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rgbClr val="980000"/>
                </a:solidFill>
              </a:rPr>
              <a:t>temperature</a:t>
            </a:r>
            <a:r>
              <a:rPr lang="en-GB" sz="1200">
                <a:solidFill>
                  <a:schemeClr val="dk1"/>
                </a:solidFill>
              </a:rPr>
              <a:t> and </a:t>
            </a:r>
            <a:r>
              <a:rPr lang="en-GB" sz="1200">
                <a:solidFill>
                  <a:srgbClr val="0000FF"/>
                </a:solidFill>
              </a:rPr>
              <a:t>density</a:t>
            </a:r>
            <a:r>
              <a:rPr lang="en-GB" sz="1200">
                <a:solidFill>
                  <a:schemeClr val="dk1"/>
                </a:solidFill>
              </a:rPr>
              <a:t> time evolution </a:t>
            </a:r>
            <a:endParaRPr sz="1200">
              <a:solidFill>
                <a:schemeClr val="dk1"/>
              </a:solidFill>
            </a:endParaRPr>
          </a:p>
        </p:txBody>
      </p:sp>
      <p:sp>
        <p:nvSpPr>
          <p:cNvPr id="201" name="Google Shape;201;p42"/>
          <p:cNvSpPr txBox="1"/>
          <p:nvPr/>
        </p:nvSpPr>
        <p:spPr>
          <a:xfrm>
            <a:off x="3436000" y="1462600"/>
            <a:ext cx="1910700" cy="426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a:solidFill>
                  <a:schemeClr val="dk1"/>
                </a:solidFill>
              </a:rPr>
              <a:t>nuclear post processing code</a:t>
            </a:r>
            <a:endParaRPr sz="1800">
              <a:solidFill>
                <a:schemeClr val="dk1"/>
              </a:solidFill>
            </a:endParaRPr>
          </a:p>
        </p:txBody>
      </p:sp>
      <p:cxnSp>
        <p:nvCxnSpPr>
          <p:cNvPr id="202" name="Google Shape;202;p42"/>
          <p:cNvCxnSpPr>
            <a:endCxn id="194" idx="0"/>
          </p:cNvCxnSpPr>
          <p:nvPr/>
        </p:nvCxnSpPr>
        <p:spPr>
          <a:xfrm>
            <a:off x="4261687" y="2134350"/>
            <a:ext cx="15000" cy="474600"/>
          </a:xfrm>
          <a:prstGeom prst="straightConnector1">
            <a:avLst/>
          </a:prstGeom>
          <a:noFill/>
          <a:ln cap="flat" cmpd="sng" w="9525">
            <a:solidFill>
              <a:srgbClr val="FF0000"/>
            </a:solidFill>
            <a:prstDash val="solid"/>
            <a:round/>
            <a:headEnd len="med" w="med" type="none"/>
            <a:tailEnd len="med" w="med" type="triangl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6" name="Shape 206"/>
        <p:cNvGrpSpPr/>
        <p:nvPr/>
      </p:nvGrpSpPr>
      <p:grpSpPr>
        <a:xfrm>
          <a:off x="0" y="0"/>
          <a:ext cx="0" cy="0"/>
          <a:chOff x="0" y="0"/>
          <a:chExt cx="0" cy="0"/>
        </a:xfrm>
      </p:grpSpPr>
      <p:sp>
        <p:nvSpPr>
          <p:cNvPr id="207" name="Google Shape;207;p43"/>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208" name="Google Shape;208;p43"/>
          <p:cNvSpPr txBox="1"/>
          <p:nvPr>
            <p:ph idx="4294967295" type="title"/>
          </p:nvPr>
        </p:nvSpPr>
        <p:spPr>
          <a:xfrm>
            <a:off x="83100" y="64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N</a:t>
            </a:r>
            <a:r>
              <a:rPr lang="en-GB">
                <a:solidFill>
                  <a:schemeClr val="dk1"/>
                </a:solidFill>
                <a:latin typeface="Arial"/>
                <a:ea typeface="Arial"/>
                <a:cs typeface="Arial"/>
                <a:sym typeface="Arial"/>
              </a:rPr>
              <a:t>uclear post processing code</a:t>
            </a:r>
            <a:r>
              <a:rPr lang="en-GB"/>
              <a:t>s</a:t>
            </a:r>
            <a:endParaRPr>
              <a:solidFill>
                <a:schemeClr val="dk1"/>
              </a:solidFill>
              <a:latin typeface="Arial"/>
              <a:ea typeface="Arial"/>
              <a:cs typeface="Arial"/>
              <a:sym typeface="Arial"/>
            </a:endParaRPr>
          </a:p>
        </p:txBody>
      </p:sp>
      <p:sp>
        <p:nvSpPr>
          <p:cNvPr id="209" name="Google Shape;209;p43"/>
          <p:cNvSpPr txBox="1"/>
          <p:nvPr>
            <p:ph idx="4294967295" type="body"/>
          </p:nvPr>
        </p:nvSpPr>
        <p:spPr>
          <a:xfrm>
            <a:off x="83100" y="577350"/>
            <a:ext cx="7735500" cy="38532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chemeClr val="dk1"/>
              </a:buClr>
              <a:buSzPts val="1400"/>
              <a:buFont typeface="Arial"/>
              <a:buChar char="●"/>
            </a:pPr>
            <a:r>
              <a:rPr lang="en-GB" sz="1400">
                <a:solidFill>
                  <a:schemeClr val="dk1"/>
                </a:solidFill>
              </a:rPr>
              <a:t>A nuclear post processing code simulates nucleosynthesis based on temperature and density time evolution of the astrophysical system of interest using nuclear data </a:t>
            </a:r>
            <a:endParaRPr sz="1400">
              <a:solidFill>
                <a:schemeClr val="dk1"/>
              </a:solidFill>
            </a:endParaRPr>
          </a:p>
        </p:txBody>
      </p:sp>
      <p:sp>
        <p:nvSpPr>
          <p:cNvPr id="210" name="Google Shape;210;p43"/>
          <p:cNvSpPr txBox="1"/>
          <p:nvPr>
            <p:ph idx="1" type="subTitle"/>
          </p:nvPr>
        </p:nvSpPr>
        <p:spPr>
          <a:xfrm>
            <a:off x="2" y="488847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sp>
        <p:nvSpPr>
          <p:cNvPr id="211" name="Google Shape;211;p43"/>
          <p:cNvSpPr txBox="1"/>
          <p:nvPr>
            <p:ph idx="1" type="subTitle"/>
          </p:nvPr>
        </p:nvSpPr>
        <p:spPr>
          <a:xfrm>
            <a:off x="2797375" y="4729025"/>
            <a:ext cx="26898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Mumpower + 2015 Physical Review C, Volume 92, Issue 3, id.035807 </a:t>
            </a:r>
            <a:endParaRPr sz="800">
              <a:solidFill>
                <a:schemeClr val="dk1"/>
              </a:solidFill>
            </a:endParaRPr>
          </a:p>
        </p:txBody>
      </p:sp>
      <p:pic>
        <p:nvPicPr>
          <p:cNvPr id="212" name="Google Shape;212;p43"/>
          <p:cNvPicPr preferRelativeResize="0"/>
          <p:nvPr/>
        </p:nvPicPr>
        <p:blipFill>
          <a:blip r:embed="rId4">
            <a:alphaModFix/>
          </a:blip>
          <a:stretch>
            <a:fillRect/>
          </a:stretch>
        </p:blipFill>
        <p:spPr>
          <a:xfrm>
            <a:off x="3128074" y="2595873"/>
            <a:ext cx="226619" cy="248550"/>
          </a:xfrm>
          <a:prstGeom prst="rect">
            <a:avLst/>
          </a:prstGeom>
          <a:noFill/>
          <a:ln>
            <a:noFill/>
          </a:ln>
        </p:spPr>
      </p:pic>
      <p:sp>
        <p:nvSpPr>
          <p:cNvPr id="213" name="Google Shape;213;p43"/>
          <p:cNvSpPr txBox="1"/>
          <p:nvPr/>
        </p:nvSpPr>
        <p:spPr>
          <a:xfrm>
            <a:off x="3336450" y="2433575"/>
            <a:ext cx="924000" cy="49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rPr>
              <a:t>nuclear data from nuclear library</a:t>
            </a:r>
            <a:endParaRPr sz="1200">
              <a:solidFill>
                <a:schemeClr val="dk1"/>
              </a:solidFill>
            </a:endParaRPr>
          </a:p>
        </p:txBody>
      </p:sp>
      <p:pic>
        <p:nvPicPr>
          <p:cNvPr id="214" name="Google Shape;214;p43"/>
          <p:cNvPicPr preferRelativeResize="0"/>
          <p:nvPr/>
        </p:nvPicPr>
        <p:blipFill>
          <a:blip r:embed="rId5">
            <a:alphaModFix/>
          </a:blip>
          <a:stretch>
            <a:fillRect/>
          </a:stretch>
        </p:blipFill>
        <p:spPr>
          <a:xfrm>
            <a:off x="4115575" y="2608950"/>
            <a:ext cx="322223" cy="248550"/>
          </a:xfrm>
          <a:prstGeom prst="rect">
            <a:avLst/>
          </a:prstGeom>
          <a:noFill/>
          <a:ln>
            <a:noFill/>
          </a:ln>
        </p:spPr>
      </p:pic>
      <p:grpSp>
        <p:nvGrpSpPr>
          <p:cNvPr id="215" name="Google Shape;215;p43"/>
          <p:cNvGrpSpPr/>
          <p:nvPr/>
        </p:nvGrpSpPr>
        <p:grpSpPr>
          <a:xfrm>
            <a:off x="0" y="1331994"/>
            <a:ext cx="3165460" cy="3373775"/>
            <a:chOff x="0" y="1331994"/>
            <a:chExt cx="3165460" cy="3373775"/>
          </a:xfrm>
        </p:grpSpPr>
        <p:grpSp>
          <p:nvGrpSpPr>
            <p:cNvPr id="216" name="Google Shape;216;p43"/>
            <p:cNvGrpSpPr/>
            <p:nvPr/>
          </p:nvGrpSpPr>
          <p:grpSpPr>
            <a:xfrm>
              <a:off x="6" y="1331994"/>
              <a:ext cx="3165455" cy="3373775"/>
              <a:chOff x="547175" y="1300000"/>
              <a:chExt cx="3372887" cy="3484225"/>
            </a:xfrm>
          </p:grpSpPr>
          <p:pic>
            <p:nvPicPr>
              <p:cNvPr id="217" name="Google Shape;217;p43"/>
              <p:cNvPicPr preferRelativeResize="0"/>
              <p:nvPr/>
            </p:nvPicPr>
            <p:blipFill rotWithShape="1">
              <a:blip r:embed="rId6">
                <a:alphaModFix/>
              </a:blip>
              <a:srcRect b="1536" l="7195" r="1837" t="0"/>
              <a:stretch/>
            </p:blipFill>
            <p:spPr>
              <a:xfrm>
                <a:off x="547175" y="1300000"/>
                <a:ext cx="3270899" cy="3484225"/>
              </a:xfrm>
              <a:prstGeom prst="rect">
                <a:avLst/>
              </a:prstGeom>
              <a:noFill/>
              <a:ln>
                <a:noFill/>
              </a:ln>
            </p:spPr>
          </p:pic>
          <p:pic>
            <p:nvPicPr>
              <p:cNvPr id="218" name="Google Shape;218;p43"/>
              <p:cNvPicPr preferRelativeResize="0"/>
              <p:nvPr/>
            </p:nvPicPr>
            <p:blipFill>
              <a:blip r:embed="rId7">
                <a:alphaModFix/>
              </a:blip>
              <a:stretch>
                <a:fillRect/>
              </a:stretch>
            </p:blipFill>
            <p:spPr>
              <a:xfrm>
                <a:off x="3676838" y="2821288"/>
                <a:ext cx="243225" cy="441650"/>
              </a:xfrm>
              <a:prstGeom prst="rect">
                <a:avLst/>
              </a:prstGeom>
              <a:noFill/>
              <a:ln>
                <a:noFill/>
              </a:ln>
            </p:spPr>
          </p:pic>
        </p:grpSp>
        <p:sp>
          <p:nvSpPr>
            <p:cNvPr id="219" name="Google Shape;219;p43"/>
            <p:cNvSpPr/>
            <p:nvPr/>
          </p:nvSpPr>
          <p:spPr>
            <a:xfrm>
              <a:off x="0" y="1386200"/>
              <a:ext cx="170400" cy="24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220" name="Google Shape;220;p43"/>
          <p:cNvGrpSpPr/>
          <p:nvPr/>
        </p:nvGrpSpPr>
        <p:grpSpPr>
          <a:xfrm>
            <a:off x="4317061" y="1258325"/>
            <a:ext cx="4826938" cy="3484225"/>
            <a:chOff x="4317061" y="1258325"/>
            <a:chExt cx="4826938" cy="3484225"/>
          </a:xfrm>
        </p:grpSpPr>
        <p:pic>
          <p:nvPicPr>
            <p:cNvPr id="221" name="Google Shape;221;p43"/>
            <p:cNvPicPr preferRelativeResize="0"/>
            <p:nvPr/>
          </p:nvPicPr>
          <p:blipFill>
            <a:blip r:embed="rId8">
              <a:alphaModFix/>
            </a:blip>
            <a:stretch>
              <a:fillRect/>
            </a:stretch>
          </p:blipFill>
          <p:spPr>
            <a:xfrm>
              <a:off x="4317061" y="1258325"/>
              <a:ext cx="4826938" cy="3484225"/>
            </a:xfrm>
            <a:prstGeom prst="rect">
              <a:avLst/>
            </a:prstGeom>
            <a:noFill/>
            <a:ln>
              <a:noFill/>
            </a:ln>
          </p:spPr>
        </p:pic>
        <p:sp>
          <p:nvSpPr>
            <p:cNvPr id="222" name="Google Shape;222;p43"/>
            <p:cNvSpPr/>
            <p:nvPr/>
          </p:nvSpPr>
          <p:spPr>
            <a:xfrm>
              <a:off x="4419600" y="1310000"/>
              <a:ext cx="170400" cy="24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3" name="Google Shape;223;p43"/>
            <p:cNvSpPr/>
            <p:nvPr/>
          </p:nvSpPr>
          <p:spPr>
            <a:xfrm>
              <a:off x="4419600" y="2300600"/>
              <a:ext cx="170400" cy="24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4" name="Google Shape;224;p43"/>
            <p:cNvSpPr/>
            <p:nvPr/>
          </p:nvSpPr>
          <p:spPr>
            <a:xfrm>
              <a:off x="4419600" y="3367400"/>
              <a:ext cx="170400" cy="2487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sp>
        <p:nvSpPr>
          <p:cNvPr id="225" name="Google Shape;225;p43"/>
          <p:cNvSpPr txBox="1"/>
          <p:nvPr/>
        </p:nvSpPr>
        <p:spPr>
          <a:xfrm>
            <a:off x="744075" y="1595375"/>
            <a:ext cx="19458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rgbClr val="980000"/>
                </a:solidFill>
              </a:rPr>
              <a:t>temperature</a:t>
            </a:r>
            <a:r>
              <a:rPr lang="en-GB" sz="1200">
                <a:solidFill>
                  <a:schemeClr val="dk1"/>
                </a:solidFill>
              </a:rPr>
              <a:t> and </a:t>
            </a:r>
            <a:r>
              <a:rPr lang="en-GB" sz="1200">
                <a:solidFill>
                  <a:srgbClr val="0000FF"/>
                </a:solidFill>
              </a:rPr>
              <a:t>density</a:t>
            </a:r>
            <a:r>
              <a:rPr lang="en-GB" sz="1200">
                <a:solidFill>
                  <a:schemeClr val="dk1"/>
                </a:solidFill>
              </a:rPr>
              <a:t> time evolution </a:t>
            </a:r>
            <a:endParaRPr sz="1200">
              <a:solidFill>
                <a:schemeClr val="dk1"/>
              </a:solidFill>
            </a:endParaRPr>
          </a:p>
        </p:txBody>
      </p:sp>
      <p:sp>
        <p:nvSpPr>
          <p:cNvPr id="226" name="Google Shape;226;p43"/>
          <p:cNvSpPr txBox="1"/>
          <p:nvPr/>
        </p:nvSpPr>
        <p:spPr>
          <a:xfrm>
            <a:off x="7069075" y="1461600"/>
            <a:ext cx="16773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rPr>
              <a:t>nucleosynthesis evolution over time</a:t>
            </a:r>
            <a:endParaRPr sz="1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0" name="Shape 230"/>
        <p:cNvGrpSpPr/>
        <p:nvPr/>
      </p:nvGrpSpPr>
      <p:grpSpPr>
        <a:xfrm>
          <a:off x="0" y="0"/>
          <a:ext cx="0" cy="0"/>
          <a:chOff x="0" y="0"/>
          <a:chExt cx="0" cy="0"/>
        </a:xfrm>
      </p:grpSpPr>
      <p:sp>
        <p:nvSpPr>
          <p:cNvPr id="231" name="Google Shape;231;p44"/>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232" name="Google Shape;232;p44"/>
          <p:cNvSpPr txBox="1"/>
          <p:nvPr>
            <p:ph idx="4294967295" type="title"/>
          </p:nvPr>
        </p:nvSpPr>
        <p:spPr>
          <a:xfrm>
            <a:off x="2355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Uses of nuclear post processing codes</a:t>
            </a:r>
            <a:endParaRPr>
              <a:solidFill>
                <a:schemeClr val="dk1"/>
              </a:solidFill>
              <a:latin typeface="Arial"/>
              <a:ea typeface="Arial"/>
              <a:cs typeface="Arial"/>
              <a:sym typeface="Arial"/>
            </a:endParaRPr>
          </a:p>
        </p:txBody>
      </p:sp>
      <p:sp>
        <p:nvSpPr>
          <p:cNvPr id="233" name="Google Shape;233;p44"/>
          <p:cNvSpPr txBox="1"/>
          <p:nvPr>
            <p:ph idx="4294967295" type="body"/>
          </p:nvPr>
        </p:nvSpPr>
        <p:spPr>
          <a:xfrm>
            <a:off x="235500" y="788800"/>
            <a:ext cx="8520600" cy="34164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rPr>
              <a:t>Can be used to explore: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Isotope production in astrophysical scenarios</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Observational light curves of astrophysical explosions (e.g. X-ray bursters)</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Energy generation in astrophysical scenarios</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Evolution of stars </a:t>
            </a:r>
            <a:endParaRPr>
              <a:solidFill>
                <a:schemeClr val="dk1"/>
              </a:solidFill>
            </a:endParaRPr>
          </a:p>
        </p:txBody>
      </p:sp>
      <p:sp>
        <p:nvSpPr>
          <p:cNvPr id="234" name="Google Shape;234;p44"/>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pic>
        <p:nvPicPr>
          <p:cNvPr descr="The NuGrid logo, a chart of nuclides is shown with the word &quot;NuGrid&quot; in white writing over it. " id="235" name="Google Shape;235;p44"/>
          <p:cNvPicPr preferRelativeResize="0"/>
          <p:nvPr/>
        </p:nvPicPr>
        <p:blipFill>
          <a:blip r:embed="rId4">
            <a:alphaModFix/>
          </a:blip>
          <a:stretch>
            <a:fillRect/>
          </a:stretch>
        </p:blipFill>
        <p:spPr>
          <a:xfrm>
            <a:off x="71299" y="3824212"/>
            <a:ext cx="1054650" cy="674975"/>
          </a:xfrm>
          <a:prstGeom prst="rect">
            <a:avLst/>
          </a:prstGeom>
          <a:noFill/>
          <a:ln>
            <a:noFill/>
          </a:ln>
        </p:spPr>
      </p:pic>
      <p:pic>
        <p:nvPicPr>
          <p:cNvPr id="236" name="Google Shape;236;p44"/>
          <p:cNvPicPr preferRelativeResize="0"/>
          <p:nvPr/>
        </p:nvPicPr>
        <p:blipFill>
          <a:blip r:embed="rId5">
            <a:alphaModFix/>
          </a:blip>
          <a:stretch>
            <a:fillRect/>
          </a:stretch>
        </p:blipFill>
        <p:spPr>
          <a:xfrm>
            <a:off x="6416600" y="3731638"/>
            <a:ext cx="2276475" cy="676275"/>
          </a:xfrm>
          <a:prstGeom prst="rect">
            <a:avLst/>
          </a:prstGeom>
          <a:noFill/>
          <a:ln>
            <a:noFill/>
          </a:ln>
        </p:spPr>
      </p:pic>
      <p:sp>
        <p:nvSpPr>
          <p:cNvPr id="237" name="Google Shape;237;p44"/>
          <p:cNvSpPr txBox="1"/>
          <p:nvPr/>
        </p:nvSpPr>
        <p:spPr>
          <a:xfrm>
            <a:off x="274775" y="2768200"/>
            <a:ext cx="5014800" cy="67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1"/>
                </a:solidFill>
              </a:rPr>
              <a:t>Examples of n</a:t>
            </a:r>
            <a:r>
              <a:rPr b="1" lang="en-GB" sz="1800">
                <a:solidFill>
                  <a:schemeClr val="dk1"/>
                </a:solidFill>
              </a:rPr>
              <a:t>uclear post processing codes</a:t>
            </a:r>
            <a:endParaRPr b="1" sz="1800">
              <a:solidFill>
                <a:schemeClr val="dk1"/>
              </a:solidFill>
            </a:endParaRPr>
          </a:p>
        </p:txBody>
      </p:sp>
      <p:sp>
        <p:nvSpPr>
          <p:cNvPr id="238" name="Google Shape;238;p44"/>
          <p:cNvSpPr txBox="1"/>
          <p:nvPr/>
        </p:nvSpPr>
        <p:spPr>
          <a:xfrm>
            <a:off x="6110600" y="2692000"/>
            <a:ext cx="3023100" cy="675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solidFill>
                  <a:schemeClr val="dk1"/>
                </a:solidFill>
              </a:rPr>
              <a:t>Codes which incorporate nuclear post processing</a:t>
            </a:r>
            <a:endParaRPr b="1" sz="1800">
              <a:solidFill>
                <a:schemeClr val="dk1"/>
              </a:solidFill>
            </a:endParaRPr>
          </a:p>
        </p:txBody>
      </p:sp>
      <p:pic>
        <p:nvPicPr>
          <p:cNvPr id="239" name="Google Shape;239;p44"/>
          <p:cNvPicPr preferRelativeResize="0"/>
          <p:nvPr/>
        </p:nvPicPr>
        <p:blipFill rotWithShape="1">
          <a:blip r:embed="rId6">
            <a:alphaModFix/>
          </a:blip>
          <a:srcRect b="11652" l="0" r="0" t="0"/>
          <a:stretch/>
        </p:blipFill>
        <p:spPr>
          <a:xfrm>
            <a:off x="1388500" y="3497546"/>
            <a:ext cx="1320600" cy="386507"/>
          </a:xfrm>
          <a:prstGeom prst="rect">
            <a:avLst/>
          </a:prstGeom>
          <a:noFill/>
          <a:ln>
            <a:noFill/>
          </a:ln>
        </p:spPr>
      </p:pic>
      <p:pic>
        <p:nvPicPr>
          <p:cNvPr id="240" name="Google Shape;240;p44"/>
          <p:cNvPicPr preferRelativeResize="0"/>
          <p:nvPr/>
        </p:nvPicPr>
        <p:blipFill rotWithShape="1">
          <a:blip r:embed="rId7">
            <a:alphaModFix/>
          </a:blip>
          <a:srcRect b="0" l="0" r="9526" t="10370"/>
          <a:stretch/>
        </p:blipFill>
        <p:spPr>
          <a:xfrm>
            <a:off x="3885900" y="3443200"/>
            <a:ext cx="1875550" cy="823975"/>
          </a:xfrm>
          <a:prstGeom prst="rect">
            <a:avLst/>
          </a:prstGeom>
          <a:noFill/>
          <a:ln>
            <a:noFill/>
          </a:ln>
        </p:spPr>
      </p:pic>
      <p:sp>
        <p:nvSpPr>
          <p:cNvPr id="241" name="Google Shape;241;p44"/>
          <p:cNvSpPr txBox="1"/>
          <p:nvPr/>
        </p:nvSpPr>
        <p:spPr>
          <a:xfrm>
            <a:off x="2489100" y="4033163"/>
            <a:ext cx="1320600" cy="40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2000">
                <a:solidFill>
                  <a:schemeClr val="dk1"/>
                </a:solidFill>
              </a:rPr>
              <a:t>TORCH</a:t>
            </a:r>
            <a:endParaRPr b="1" sz="20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45" name="Shape 245"/>
        <p:cNvGrpSpPr/>
        <p:nvPr/>
      </p:nvGrpSpPr>
      <p:grpSpPr>
        <a:xfrm>
          <a:off x="0" y="0"/>
          <a:ext cx="0" cy="0"/>
          <a:chOff x="0" y="0"/>
          <a:chExt cx="0" cy="0"/>
        </a:xfrm>
      </p:grpSpPr>
      <p:sp>
        <p:nvSpPr>
          <p:cNvPr id="246" name="Google Shape;246;p45"/>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247" name="Google Shape;247;p45"/>
          <p:cNvSpPr txBox="1"/>
          <p:nvPr>
            <p:ph idx="4294967295" type="title"/>
          </p:nvPr>
        </p:nvSpPr>
        <p:spPr>
          <a:xfrm>
            <a:off x="83100" y="216425"/>
            <a:ext cx="6507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200"/>
              <a:t>Introducing Y</a:t>
            </a:r>
            <a:r>
              <a:rPr baseline="-25000" lang="en-GB" sz="2200"/>
              <a:t>i</a:t>
            </a:r>
            <a:r>
              <a:rPr lang="en-GB" sz="2200"/>
              <a:t>(t)</a:t>
            </a:r>
            <a:endParaRPr sz="2200">
              <a:solidFill>
                <a:schemeClr val="dk1"/>
              </a:solidFill>
              <a:latin typeface="Arial"/>
              <a:ea typeface="Arial"/>
              <a:cs typeface="Arial"/>
              <a:sym typeface="Arial"/>
            </a:endParaRPr>
          </a:p>
        </p:txBody>
      </p:sp>
      <p:sp>
        <p:nvSpPr>
          <p:cNvPr id="248" name="Google Shape;248;p45"/>
          <p:cNvSpPr txBox="1"/>
          <p:nvPr>
            <p:ph idx="4294967295" type="body"/>
          </p:nvPr>
        </p:nvSpPr>
        <p:spPr>
          <a:xfrm>
            <a:off x="83100" y="805950"/>
            <a:ext cx="9060900" cy="38532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latin typeface="Arial"/>
                <a:ea typeface="Arial"/>
                <a:cs typeface="Arial"/>
                <a:sym typeface="Arial"/>
              </a:rPr>
              <a:t>Track</a:t>
            </a:r>
            <a:r>
              <a:rPr lang="en-GB">
                <a:solidFill>
                  <a:schemeClr val="dk1"/>
                </a:solidFill>
              </a:rPr>
              <a:t> </a:t>
            </a:r>
            <a:r>
              <a:rPr lang="en-GB">
                <a:solidFill>
                  <a:schemeClr val="dk1"/>
                </a:solidFill>
                <a:latin typeface="Arial"/>
                <a:ea typeface="Arial"/>
                <a:cs typeface="Arial"/>
                <a:sym typeface="Arial"/>
              </a:rPr>
              <a:t>time evolution of the abundance</a:t>
            </a:r>
            <a:r>
              <a:rPr lang="en-GB">
                <a:solidFill>
                  <a:schemeClr val="dk1"/>
                </a:solidFill>
              </a:rPr>
              <a:t> Y</a:t>
            </a:r>
            <a:r>
              <a:rPr baseline="-25000" lang="en-GB">
                <a:solidFill>
                  <a:schemeClr val="dk1"/>
                </a:solidFill>
              </a:rPr>
              <a:t>i</a:t>
            </a:r>
            <a:r>
              <a:rPr lang="en-GB">
                <a:solidFill>
                  <a:schemeClr val="dk1"/>
                </a:solidFill>
              </a:rPr>
              <a:t>(t)</a:t>
            </a:r>
            <a:r>
              <a:rPr lang="en-GB">
                <a:solidFill>
                  <a:schemeClr val="dk1"/>
                </a:solidFill>
                <a:latin typeface="Arial"/>
                <a:ea typeface="Arial"/>
                <a:cs typeface="Arial"/>
                <a:sym typeface="Arial"/>
              </a:rPr>
              <a:t> of each isotope </a:t>
            </a:r>
            <a:r>
              <a:rPr lang="en-GB">
                <a:solidFill>
                  <a:schemeClr val="dk1"/>
                </a:solidFill>
              </a:rPr>
              <a:t>X</a:t>
            </a:r>
            <a:r>
              <a:rPr baseline="-25000" lang="en-GB">
                <a:solidFill>
                  <a:schemeClr val="dk1"/>
                </a:solidFill>
                <a:latin typeface="Arial"/>
                <a:ea typeface="Arial"/>
                <a:cs typeface="Arial"/>
                <a:sym typeface="Arial"/>
              </a:rPr>
              <a:t>i</a:t>
            </a:r>
            <a:r>
              <a:rPr lang="en-GB">
                <a:solidFill>
                  <a:schemeClr val="dk1"/>
                </a:solidFill>
              </a:rPr>
              <a:t> </a:t>
            </a:r>
            <a:r>
              <a:rPr lang="en-GB">
                <a:solidFill>
                  <a:schemeClr val="dk1"/>
                </a:solidFill>
                <a:latin typeface="Arial"/>
                <a:ea typeface="Arial"/>
                <a:cs typeface="Arial"/>
                <a:sym typeface="Arial"/>
              </a:rPr>
              <a:t>in the network </a:t>
            </a:r>
            <a:endParaRPr>
              <a:solidFill>
                <a:schemeClr val="dk1"/>
              </a:solidFill>
              <a:latin typeface="Arial"/>
              <a:ea typeface="Arial"/>
              <a:cs typeface="Arial"/>
              <a:sym typeface="Aria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Abundance: Y</a:t>
            </a:r>
            <a:r>
              <a:rPr baseline="-25000" lang="en-GB">
                <a:solidFill>
                  <a:schemeClr val="dk1"/>
                </a:solidFill>
              </a:rPr>
              <a:t>i</a:t>
            </a:r>
            <a:r>
              <a:rPr lang="en-GB">
                <a:solidFill>
                  <a:schemeClr val="dk1"/>
                </a:solidFill>
              </a:rPr>
              <a:t>(t) = n</a:t>
            </a:r>
            <a:r>
              <a:rPr baseline="-25000" lang="en-GB">
                <a:solidFill>
                  <a:schemeClr val="dk1"/>
                </a:solidFill>
              </a:rPr>
              <a:t>i</a:t>
            </a:r>
            <a:r>
              <a:rPr lang="en-GB">
                <a:solidFill>
                  <a:schemeClr val="dk1"/>
                </a:solidFill>
              </a:rPr>
              <a:t>(t)</a:t>
            </a:r>
            <a:r>
              <a:rPr lang="en-GB">
                <a:solidFill>
                  <a:schemeClr val="dk1"/>
                </a:solidFill>
              </a:rPr>
              <a:t>/ρN</a:t>
            </a:r>
            <a:r>
              <a:rPr baseline="-25000" lang="en-GB">
                <a:solidFill>
                  <a:schemeClr val="dk1"/>
                </a:solidFill>
              </a:rPr>
              <a:t>A </a:t>
            </a:r>
            <a:r>
              <a:rPr lang="en-GB">
                <a:solidFill>
                  <a:schemeClr val="dk1"/>
                </a:solidFill>
              </a:rPr>
              <a:t>where n</a:t>
            </a:r>
            <a:r>
              <a:rPr baseline="-25000" lang="en-GB">
                <a:solidFill>
                  <a:schemeClr val="dk1"/>
                </a:solidFill>
              </a:rPr>
              <a:t>i</a:t>
            </a:r>
            <a:r>
              <a:rPr lang="en-GB">
                <a:solidFill>
                  <a:schemeClr val="dk1"/>
                </a:solidFill>
              </a:rPr>
              <a:t>(t)</a:t>
            </a:r>
            <a:r>
              <a:rPr baseline="-25000" i="1" lang="en-GB">
                <a:solidFill>
                  <a:schemeClr val="dk1"/>
                </a:solidFill>
              </a:rPr>
              <a:t> </a:t>
            </a:r>
            <a:r>
              <a:rPr lang="en-GB">
                <a:solidFill>
                  <a:schemeClr val="dk1"/>
                </a:solidFill>
              </a:rPr>
              <a:t>is the number density of the isotope</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Assume that ρ changes very slowly compared to Y</a:t>
            </a:r>
            <a:r>
              <a:rPr baseline="-25000" lang="en-GB">
                <a:solidFill>
                  <a:schemeClr val="dk1"/>
                </a:solidFill>
              </a:rPr>
              <a:t>i</a:t>
            </a:r>
            <a:r>
              <a:rPr lang="en-GB">
                <a:solidFill>
                  <a:schemeClr val="dk1"/>
                </a:solidFill>
              </a:rPr>
              <a:t>(t)</a:t>
            </a:r>
            <a:endParaRPr>
              <a:solidFill>
                <a:schemeClr val="dk1"/>
              </a:solidFill>
            </a:endParaRPr>
          </a:p>
          <a:p>
            <a:pPr indent="-342900" lvl="0" marL="457200" rtl="0" algn="l">
              <a:lnSpc>
                <a:spcPct val="150000"/>
              </a:lnSpc>
              <a:spcBef>
                <a:spcPts val="0"/>
              </a:spcBef>
              <a:spcAft>
                <a:spcPts val="0"/>
              </a:spcAft>
              <a:buClr>
                <a:schemeClr val="dk1"/>
              </a:buClr>
              <a:buSzPts val="1800"/>
              <a:buFont typeface="Arial"/>
              <a:buChar char="●"/>
            </a:pPr>
            <a:r>
              <a:rPr lang="en-GB">
                <a:solidFill>
                  <a:schemeClr val="dk1"/>
                </a:solidFill>
                <a:latin typeface="Arial"/>
                <a:ea typeface="Arial"/>
                <a:cs typeface="Arial"/>
                <a:sym typeface="Arial"/>
              </a:rPr>
              <a:t>Solves </a:t>
            </a:r>
            <a:r>
              <a:rPr lang="en-GB">
                <a:solidFill>
                  <a:schemeClr val="dk1"/>
                </a:solidFill>
              </a:rPr>
              <a:t>an ordinary differential equation over a set of points in time for each isotope</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For each isotope:</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J</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Where each summation includes all reactions which produce and destroy isotope X</a:t>
            </a:r>
            <a:r>
              <a:rPr baseline="-25000" lang="en-GB">
                <a:solidFill>
                  <a:schemeClr val="dk1"/>
                </a:solidFill>
              </a:rPr>
              <a:t>i</a:t>
            </a:r>
            <a:endParaRPr baseline="-25000">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Number of isotopes tracked </a:t>
            </a:r>
            <a:r>
              <a:rPr lang="en-GB">
                <a:solidFill>
                  <a:schemeClr val="dk1"/>
                </a:solidFill>
              </a:rPr>
              <a:t>controlled</a:t>
            </a:r>
            <a:r>
              <a:rPr lang="en-GB">
                <a:solidFill>
                  <a:schemeClr val="dk1"/>
                </a:solidFill>
              </a:rPr>
              <a:t> by user </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Network size can range from 13 isotopes (Timmes 1999 ApJss) to 5000 (Keegans + 2019  MNRAS)</a:t>
            </a:r>
            <a:endParaRPr>
              <a:solidFill>
                <a:schemeClr val="dk1"/>
              </a:solidFill>
            </a:endParaRPr>
          </a:p>
        </p:txBody>
      </p:sp>
      <p:sp>
        <p:nvSpPr>
          <p:cNvPr id="249" name="Google Shape;249;p45"/>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pic>
        <p:nvPicPr>
          <p:cNvPr id="250" name="Google Shape;250;p45"/>
          <p:cNvPicPr preferRelativeResize="0"/>
          <p:nvPr/>
        </p:nvPicPr>
        <p:blipFill>
          <a:blip r:embed="rId4">
            <a:alphaModFix/>
          </a:blip>
          <a:stretch>
            <a:fillRect/>
          </a:stretch>
        </p:blipFill>
        <p:spPr>
          <a:xfrm>
            <a:off x="413963" y="2739950"/>
            <a:ext cx="8342126" cy="572700"/>
          </a:xfrm>
          <a:prstGeom prst="rect">
            <a:avLst/>
          </a:prstGeom>
          <a:noFill/>
          <a:ln>
            <a:noFill/>
          </a:ln>
        </p:spPr>
      </p:pic>
      <p:sp>
        <p:nvSpPr>
          <p:cNvPr id="251" name="Google Shape;251;p45"/>
          <p:cNvSpPr txBox="1"/>
          <p:nvPr/>
        </p:nvSpPr>
        <p:spPr>
          <a:xfrm>
            <a:off x="7760725" y="4835600"/>
            <a:ext cx="1329600" cy="140100"/>
          </a:xfrm>
          <a:prstGeom prst="rect">
            <a:avLst/>
          </a:prstGeom>
          <a:noFill/>
          <a:ln>
            <a:noFill/>
          </a:ln>
        </p:spPr>
        <p:txBody>
          <a:bodyPr anchorCtr="0" anchor="t" bIns="91425" lIns="91425" spcFirstLastPara="1" rIns="91425" wrap="square" tIns="91425">
            <a:noAutofit/>
          </a:bodyPr>
          <a:lstStyle/>
          <a:p>
            <a:pPr indent="0" lvl="0" marL="0" rtl="0" algn="l">
              <a:lnSpc>
                <a:spcPct val="142857"/>
              </a:lnSpc>
              <a:spcBef>
                <a:spcPts val="0"/>
              </a:spcBef>
              <a:spcAft>
                <a:spcPts val="900"/>
              </a:spcAft>
              <a:buNone/>
            </a:pPr>
            <a:r>
              <a:rPr lang="en-GB" sz="800">
                <a:solidFill>
                  <a:schemeClr val="dk1"/>
                </a:solidFill>
              </a:rPr>
              <a:t>Hix et Thielemann 1999</a:t>
            </a:r>
            <a:endParaRPr sz="800">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55" name="Shape 255"/>
        <p:cNvGrpSpPr/>
        <p:nvPr/>
      </p:nvGrpSpPr>
      <p:grpSpPr>
        <a:xfrm>
          <a:off x="0" y="0"/>
          <a:ext cx="0" cy="0"/>
          <a:chOff x="0" y="0"/>
          <a:chExt cx="0" cy="0"/>
        </a:xfrm>
      </p:grpSpPr>
      <p:sp>
        <p:nvSpPr>
          <p:cNvPr id="256" name="Google Shape;256;p46"/>
          <p:cNvSpPr txBox="1"/>
          <p:nvPr/>
        </p:nvSpPr>
        <p:spPr>
          <a:xfrm>
            <a:off x="-15410" y="4730081"/>
            <a:ext cx="1446900" cy="13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Sophie Abrahams</a:t>
            </a:r>
            <a:endParaRPr sz="800">
              <a:solidFill>
                <a:schemeClr val="dk1"/>
              </a:solidFill>
            </a:endParaRPr>
          </a:p>
        </p:txBody>
      </p:sp>
      <p:sp>
        <p:nvSpPr>
          <p:cNvPr id="257" name="Google Shape;257;p46"/>
          <p:cNvSpPr txBox="1"/>
          <p:nvPr>
            <p:ph idx="4294967295" type="title"/>
          </p:nvPr>
        </p:nvSpPr>
        <p:spPr>
          <a:xfrm>
            <a:off x="83100" y="140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Bring in the nuclear physics! </a:t>
            </a:r>
            <a:endParaRPr>
              <a:solidFill>
                <a:schemeClr val="dk1"/>
              </a:solidFill>
              <a:latin typeface="Arial"/>
              <a:ea typeface="Arial"/>
              <a:cs typeface="Arial"/>
              <a:sym typeface="Arial"/>
            </a:endParaRPr>
          </a:p>
        </p:txBody>
      </p:sp>
      <p:sp>
        <p:nvSpPr>
          <p:cNvPr id="258" name="Google Shape;258;p46"/>
          <p:cNvSpPr txBox="1"/>
          <p:nvPr>
            <p:ph idx="4294967295" type="body"/>
          </p:nvPr>
        </p:nvSpPr>
        <p:spPr>
          <a:xfrm>
            <a:off x="311700" y="713800"/>
            <a:ext cx="8520600" cy="3924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Clr>
                <a:schemeClr val="dk1"/>
              </a:buClr>
              <a:buSzPts val="1800"/>
              <a:buChar char="●"/>
            </a:pPr>
            <a:r>
              <a:rPr lang="en-GB">
                <a:solidFill>
                  <a:schemeClr val="dk1"/>
                </a:solidFill>
              </a:rPr>
              <a:t>“Nuclear physics is the language of nucleosynthesis” - Matthew Mumpower  </a:t>
            </a:r>
            <a:br>
              <a:rPr lang="en-GB">
                <a:solidFill>
                  <a:schemeClr val="dk1"/>
                </a:solidFill>
              </a:rPr>
            </a:b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Examples of reactions with:</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one reactant: alpha decay, beta decay, photodisintegration</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two reactants: X</a:t>
            </a:r>
            <a:r>
              <a:rPr baseline="-25000" lang="en-GB">
                <a:solidFill>
                  <a:schemeClr val="dk1"/>
                </a:solidFill>
              </a:rPr>
              <a:t>i</a:t>
            </a:r>
            <a:r>
              <a:rPr lang="en-GB">
                <a:solidFill>
                  <a:schemeClr val="dk1"/>
                </a:solidFill>
              </a:rPr>
              <a:t>(p,n), X</a:t>
            </a:r>
            <a:r>
              <a:rPr baseline="-25000" lang="en-GB">
                <a:solidFill>
                  <a:schemeClr val="dk1"/>
                </a:solidFill>
              </a:rPr>
              <a:t>i</a:t>
            </a:r>
            <a:r>
              <a:rPr lang="en-GB">
                <a:solidFill>
                  <a:schemeClr val="dk1"/>
                </a:solidFill>
              </a:rPr>
              <a:t>(p,a), X</a:t>
            </a:r>
            <a:r>
              <a:rPr baseline="-25000" lang="en-GB">
                <a:solidFill>
                  <a:schemeClr val="dk1"/>
                </a:solidFill>
              </a:rPr>
              <a:t>i</a:t>
            </a:r>
            <a:r>
              <a:rPr lang="en-GB">
                <a:solidFill>
                  <a:schemeClr val="dk1"/>
                </a:solidFill>
              </a:rPr>
              <a:t>(n,g), X</a:t>
            </a:r>
            <a:r>
              <a:rPr baseline="-25000" lang="en-GB">
                <a:solidFill>
                  <a:schemeClr val="dk1"/>
                </a:solidFill>
              </a:rPr>
              <a:t>i</a:t>
            </a:r>
            <a:r>
              <a:rPr lang="en-GB">
                <a:solidFill>
                  <a:schemeClr val="dk1"/>
                </a:solidFill>
              </a:rPr>
              <a:t>(g,p)</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three reactants: triple alpha reaction</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Examples of nuclear data required for summation of reactions with:</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one reactant: half life</a:t>
            </a:r>
            <a:endParaRPr>
              <a:solidFill>
                <a:schemeClr val="dk1"/>
              </a:solidFill>
            </a:endParaRPr>
          </a:p>
          <a:p>
            <a:pPr indent="-317500" lvl="1" marL="914400" rtl="0" algn="l">
              <a:lnSpc>
                <a:spcPct val="150000"/>
              </a:lnSpc>
              <a:spcBef>
                <a:spcPts val="0"/>
              </a:spcBef>
              <a:spcAft>
                <a:spcPts val="0"/>
              </a:spcAft>
              <a:buClr>
                <a:schemeClr val="dk1"/>
              </a:buClr>
              <a:buSzPts val="1400"/>
              <a:buChar char="○"/>
            </a:pPr>
            <a:r>
              <a:rPr lang="en-GB">
                <a:solidFill>
                  <a:schemeClr val="dk1"/>
                </a:solidFill>
              </a:rPr>
              <a:t>two/three reactants: integrated cross section, nuclear mass</a:t>
            </a:r>
            <a:endParaRPr>
              <a:solidFill>
                <a:schemeClr val="dk1"/>
              </a:solidFill>
            </a:endParaRPr>
          </a:p>
          <a:p>
            <a:pPr indent="-342900" lvl="0" marL="457200" rtl="0" algn="l">
              <a:lnSpc>
                <a:spcPct val="150000"/>
              </a:lnSpc>
              <a:spcBef>
                <a:spcPts val="0"/>
              </a:spcBef>
              <a:spcAft>
                <a:spcPts val="0"/>
              </a:spcAft>
              <a:buClr>
                <a:schemeClr val="dk1"/>
              </a:buClr>
              <a:buSzPts val="1800"/>
              <a:buChar char="●"/>
            </a:pPr>
            <a:r>
              <a:rPr lang="en-GB">
                <a:solidFill>
                  <a:schemeClr val="dk1"/>
                </a:solidFill>
              </a:rPr>
              <a:t>For theoretical reaction rate calculations: level density, alpha potential, isospin </a:t>
            </a:r>
            <a:endParaRPr>
              <a:solidFill>
                <a:schemeClr val="dk1"/>
              </a:solidFill>
              <a:latin typeface="Arial"/>
              <a:ea typeface="Arial"/>
              <a:cs typeface="Arial"/>
              <a:sym typeface="Arial"/>
            </a:endParaRPr>
          </a:p>
        </p:txBody>
      </p:sp>
      <p:sp>
        <p:nvSpPr>
          <p:cNvPr id="259" name="Google Shape;259;p46"/>
          <p:cNvSpPr txBox="1"/>
          <p:nvPr>
            <p:ph idx="1" type="subTitle"/>
          </p:nvPr>
        </p:nvSpPr>
        <p:spPr>
          <a:xfrm>
            <a:off x="7" y="4888485"/>
            <a:ext cx="3885900" cy="336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Nuclear Physics ECR workshop Edinburgh 16.01.25</a:t>
            </a:r>
            <a:endParaRPr sz="800">
              <a:solidFill>
                <a:schemeClr val="dk1"/>
              </a:solidFill>
            </a:endParaRPr>
          </a:p>
        </p:txBody>
      </p:sp>
      <p:pic>
        <p:nvPicPr>
          <p:cNvPr id="260" name="Google Shape;260;p46"/>
          <p:cNvPicPr preferRelativeResize="0"/>
          <p:nvPr/>
        </p:nvPicPr>
        <p:blipFill>
          <a:blip r:embed="rId4">
            <a:alphaModFix/>
          </a:blip>
          <a:stretch>
            <a:fillRect/>
          </a:stretch>
        </p:blipFill>
        <p:spPr>
          <a:xfrm>
            <a:off x="400925" y="1329809"/>
            <a:ext cx="8342126" cy="572700"/>
          </a:xfrm>
          <a:prstGeom prst="rect">
            <a:avLst/>
          </a:prstGeom>
          <a:noFill/>
          <a:ln>
            <a:noFill/>
          </a:ln>
        </p:spPr>
      </p:pic>
      <p:sp>
        <p:nvSpPr>
          <p:cNvPr id="261" name="Google Shape;261;p46"/>
          <p:cNvSpPr txBox="1"/>
          <p:nvPr/>
        </p:nvSpPr>
        <p:spPr>
          <a:xfrm>
            <a:off x="6848100" y="4638700"/>
            <a:ext cx="2372100" cy="8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800">
                <a:solidFill>
                  <a:schemeClr val="dk1"/>
                </a:solidFill>
              </a:rPr>
              <a:t>https://www.matthewmumpower.com/static/presentations/FRIB-1stexp/index.html#/nuclear-physics-inputs</a:t>
            </a:r>
            <a:endParaRPr sz="800">
              <a:solidFill>
                <a:schemeClr val="dk1"/>
              </a:solidFill>
            </a:endParaRPr>
          </a:p>
        </p:txBody>
      </p:sp>
      <p:sp>
        <p:nvSpPr>
          <p:cNvPr id="262" name="Google Shape;262;p46"/>
          <p:cNvSpPr txBox="1"/>
          <p:nvPr/>
        </p:nvSpPr>
        <p:spPr>
          <a:xfrm>
            <a:off x="7760725" y="4454600"/>
            <a:ext cx="1329600" cy="140100"/>
          </a:xfrm>
          <a:prstGeom prst="rect">
            <a:avLst/>
          </a:prstGeom>
          <a:noFill/>
          <a:ln>
            <a:noFill/>
          </a:ln>
        </p:spPr>
        <p:txBody>
          <a:bodyPr anchorCtr="0" anchor="t" bIns="91425" lIns="91425" spcFirstLastPara="1" rIns="91425" wrap="square" tIns="91425">
            <a:noAutofit/>
          </a:bodyPr>
          <a:lstStyle/>
          <a:p>
            <a:pPr indent="0" lvl="0" marL="0" rtl="0" algn="l">
              <a:lnSpc>
                <a:spcPct val="142857"/>
              </a:lnSpc>
              <a:spcBef>
                <a:spcPts val="0"/>
              </a:spcBef>
              <a:spcAft>
                <a:spcPts val="900"/>
              </a:spcAft>
              <a:buNone/>
            </a:pPr>
            <a:r>
              <a:rPr lang="en-GB" sz="800">
                <a:solidFill>
                  <a:schemeClr val="dk1"/>
                </a:solidFill>
              </a:rPr>
              <a:t>Hix et Thielemann 1999</a:t>
            </a:r>
            <a:endParaRPr sz="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University of York -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