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0"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0" d="100"/>
          <a:sy n="40" d="100"/>
        </p:scale>
        <p:origin x="1552"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57D5-2A1B-4127-9ADD-99D4415F1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723F92-CC02-6DB7-965D-3672BCE78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CE8A1B-20FF-D107-2631-3F8A7EE40AA3}"/>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5" name="Footer Placeholder 4">
            <a:extLst>
              <a:ext uri="{FF2B5EF4-FFF2-40B4-BE49-F238E27FC236}">
                <a16:creationId xmlns:a16="http://schemas.microsoft.com/office/drawing/2014/main" id="{43B39A10-156B-CA1F-5BEE-39E4BE78D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88A65-048F-DBB4-8696-9D372BC3F6CF}"/>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133115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7845-6F11-2202-3F5D-C9D7C9A94B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96D08-87F8-1408-20A4-89EAD09B49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F4366-EEE9-8735-1C9B-E87BFE3AC3D0}"/>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5" name="Footer Placeholder 4">
            <a:extLst>
              <a:ext uri="{FF2B5EF4-FFF2-40B4-BE49-F238E27FC236}">
                <a16:creationId xmlns:a16="http://schemas.microsoft.com/office/drawing/2014/main" id="{37A59E85-80A2-997E-D7E3-F94285ED7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9B6FF-3D82-99B1-FE9E-318092F61297}"/>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24968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27ACFB-9C1E-7A58-02BD-81E60C7FDA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F1FE3D-DAEA-456A-6D44-1356B98B5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78553A-EC31-E9E9-6D72-D833BB2F3F2A}"/>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5" name="Footer Placeholder 4">
            <a:extLst>
              <a:ext uri="{FF2B5EF4-FFF2-40B4-BE49-F238E27FC236}">
                <a16:creationId xmlns:a16="http://schemas.microsoft.com/office/drawing/2014/main" id="{BACB376D-1F9D-E01B-C014-CFAA03779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C5B9C-5218-7BA9-B348-34C4FB468646}"/>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178253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6D31-0D23-7776-0900-7094B6D3CC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100643-34A2-04B9-A3AC-F2A9CDBDC8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61C34-02CA-45FE-28D2-7D8F6082E270}"/>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5" name="Footer Placeholder 4">
            <a:extLst>
              <a:ext uri="{FF2B5EF4-FFF2-40B4-BE49-F238E27FC236}">
                <a16:creationId xmlns:a16="http://schemas.microsoft.com/office/drawing/2014/main" id="{58D6D389-0A22-2EA8-4979-F29259C8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CE4C0B-B439-7730-701E-44CF3BC2208E}"/>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10847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C2DB-B74E-8093-D760-E50FAC774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152563-34C0-F5A2-C9DA-F55C5D6341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FFC451-D7E3-0084-6D9A-2E274D0786B0}"/>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5" name="Footer Placeholder 4">
            <a:extLst>
              <a:ext uri="{FF2B5EF4-FFF2-40B4-BE49-F238E27FC236}">
                <a16:creationId xmlns:a16="http://schemas.microsoft.com/office/drawing/2014/main" id="{B9ADECA4-3FAB-61EE-CBC2-F63F9017C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BAC965-5F83-4AD0-B9D2-95748A77FE94}"/>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296386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570C-BCB9-0834-6569-680CF15023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F51651-E2CC-2772-01D1-1E47C4781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ABEDC7-354F-2327-FD95-F40E441A0E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CD2BA8-1C7A-FDB7-7834-D163EBA4792C}"/>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6" name="Footer Placeholder 5">
            <a:extLst>
              <a:ext uri="{FF2B5EF4-FFF2-40B4-BE49-F238E27FC236}">
                <a16:creationId xmlns:a16="http://schemas.microsoft.com/office/drawing/2014/main" id="{3844A514-D54C-A035-1958-769F870A1A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BFFFD-F831-B455-E5FE-ADC847448A81}"/>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26741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4FF0-B2C7-BD2E-9A75-32C29A2CD0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791345-9881-23FF-1F9A-94BA16EAE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6DC8B-C03C-6399-8C13-02D861E6A9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BD6B79-AC20-489D-669D-1500438BB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E6D76-1AB9-56C6-0E79-4C42C0584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EE0CA3-5375-FBAB-E2CE-0C57C99C110F}"/>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8" name="Footer Placeholder 7">
            <a:extLst>
              <a:ext uri="{FF2B5EF4-FFF2-40B4-BE49-F238E27FC236}">
                <a16:creationId xmlns:a16="http://schemas.microsoft.com/office/drawing/2014/main" id="{73B754EA-43C4-0C19-81C9-1DCE85937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60DD7C-2ACE-78E1-962B-4FCBB5C3DA3A}"/>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208155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6DDB-9B45-63F2-9A14-2F04AFB774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D8BC05-9C88-E2AF-220C-F506166F1021}"/>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4" name="Footer Placeholder 3">
            <a:extLst>
              <a:ext uri="{FF2B5EF4-FFF2-40B4-BE49-F238E27FC236}">
                <a16:creationId xmlns:a16="http://schemas.microsoft.com/office/drawing/2014/main" id="{EB04C0AE-C0E0-9DF0-45B8-6019633A33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509E16-4134-9F25-03D6-0A6632B0C1F3}"/>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358459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B08EE-F4AA-F831-E9F6-0699321FFEBB}"/>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3" name="Footer Placeholder 2">
            <a:extLst>
              <a:ext uri="{FF2B5EF4-FFF2-40B4-BE49-F238E27FC236}">
                <a16:creationId xmlns:a16="http://schemas.microsoft.com/office/drawing/2014/main" id="{1A368DFD-467E-8E4F-847F-9F7B148B25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7E8C77-0EFE-5AD8-250B-200D8335F7D0}"/>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245436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3730-0D82-F0F4-DD02-6DCDA43BA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C95D77-B222-5A8C-4940-3A54E4904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5B2B44-CE27-F5F7-349E-70CC9DA1E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29541-22A9-3A53-EBCC-55D04E3451EB}"/>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6" name="Footer Placeholder 5">
            <a:extLst>
              <a:ext uri="{FF2B5EF4-FFF2-40B4-BE49-F238E27FC236}">
                <a16:creationId xmlns:a16="http://schemas.microsoft.com/office/drawing/2014/main" id="{D955C2C1-E5DC-AFA2-3ACD-A92991D08E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04A300-4525-3F3D-395A-5F6D75978BAF}"/>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314574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EE45-62B6-710B-1400-0C9203300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E471C4-DF8F-79E4-A392-46EF56A17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486AC3-FB5B-F02C-8EDE-3DDC224AC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3A42F-68ED-0847-8F5E-A04BE3AF98C4}"/>
              </a:ext>
            </a:extLst>
          </p:cNvPr>
          <p:cNvSpPr>
            <a:spLocks noGrp="1"/>
          </p:cNvSpPr>
          <p:nvPr>
            <p:ph type="dt" sz="half" idx="10"/>
          </p:nvPr>
        </p:nvSpPr>
        <p:spPr/>
        <p:txBody>
          <a:bodyPr/>
          <a:lstStyle/>
          <a:p>
            <a:fld id="{86F9A05D-EAF1-45F9-A7CA-D5103A0318CF}" type="datetimeFigureOut">
              <a:rPr lang="en-GB" smtClean="0"/>
              <a:t>28/01/2025</a:t>
            </a:fld>
            <a:endParaRPr lang="en-GB"/>
          </a:p>
        </p:txBody>
      </p:sp>
      <p:sp>
        <p:nvSpPr>
          <p:cNvPr id="6" name="Footer Placeholder 5">
            <a:extLst>
              <a:ext uri="{FF2B5EF4-FFF2-40B4-BE49-F238E27FC236}">
                <a16:creationId xmlns:a16="http://schemas.microsoft.com/office/drawing/2014/main" id="{DDF8D67C-AA2D-D3AF-2DBC-D1ED9AE87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6B23CF-70BA-3F79-0F45-E43713467DC9}"/>
              </a:ext>
            </a:extLst>
          </p:cNvPr>
          <p:cNvSpPr>
            <a:spLocks noGrp="1"/>
          </p:cNvSpPr>
          <p:nvPr>
            <p:ph type="sldNum" sz="quarter" idx="12"/>
          </p:nvPr>
        </p:nvSpPr>
        <p:spPr/>
        <p:txBody>
          <a:bodyPr/>
          <a:lstStyle/>
          <a:p>
            <a:fld id="{768C631C-1536-4CD3-8707-372DB79C5686}" type="slidenum">
              <a:rPr lang="en-GB" smtClean="0"/>
              <a:t>‹#›</a:t>
            </a:fld>
            <a:endParaRPr lang="en-GB"/>
          </a:p>
        </p:txBody>
      </p:sp>
    </p:spTree>
    <p:extLst>
      <p:ext uri="{BB962C8B-B14F-4D97-AF65-F5344CB8AC3E}">
        <p14:creationId xmlns:p14="http://schemas.microsoft.com/office/powerpoint/2010/main" val="24858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02B62-9C05-6C1E-76DE-AC68DCD28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1B0C7D-90C1-AABC-5ED6-6F169D60E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576694-2825-E818-C548-EB261565D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F9A05D-EAF1-45F9-A7CA-D5103A0318CF}" type="datetimeFigureOut">
              <a:rPr lang="en-GB" smtClean="0"/>
              <a:t>28/01/2025</a:t>
            </a:fld>
            <a:endParaRPr lang="en-GB"/>
          </a:p>
        </p:txBody>
      </p:sp>
      <p:sp>
        <p:nvSpPr>
          <p:cNvPr id="5" name="Footer Placeholder 4">
            <a:extLst>
              <a:ext uri="{FF2B5EF4-FFF2-40B4-BE49-F238E27FC236}">
                <a16:creationId xmlns:a16="http://schemas.microsoft.com/office/drawing/2014/main" id="{01AE792A-07A0-5BD7-535A-9BBD02A31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90BD4B-CAAD-04A1-8E37-5715AD665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8C631C-1536-4CD3-8707-372DB79C5686}" type="slidenum">
              <a:rPr lang="en-GB" smtClean="0"/>
              <a:t>‹#›</a:t>
            </a:fld>
            <a:endParaRPr lang="en-GB"/>
          </a:p>
        </p:txBody>
      </p:sp>
    </p:spTree>
    <p:extLst>
      <p:ext uri="{BB962C8B-B14F-4D97-AF65-F5344CB8AC3E}">
        <p14:creationId xmlns:p14="http://schemas.microsoft.com/office/powerpoint/2010/main" val="354032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poster with text&#10;&#10;Description automatically generated">
            <a:extLst>
              <a:ext uri="{FF2B5EF4-FFF2-40B4-BE49-F238E27FC236}">
                <a16:creationId xmlns:a16="http://schemas.microsoft.com/office/drawing/2014/main" id="{E81B7CAC-7BEE-8B74-1740-A3431908F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573"/>
            <a:ext cx="12192000" cy="6378854"/>
          </a:xfrm>
          <a:prstGeom prst="rect">
            <a:avLst/>
          </a:prstGeom>
        </p:spPr>
      </p:pic>
    </p:spTree>
    <p:extLst>
      <p:ext uri="{BB962C8B-B14F-4D97-AF65-F5344CB8AC3E}">
        <p14:creationId xmlns:p14="http://schemas.microsoft.com/office/powerpoint/2010/main" val="364990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BD024-51DE-1561-2028-181FD490784E}"/>
              </a:ext>
            </a:extLst>
          </p:cNvPr>
          <p:cNvPicPr>
            <a:picLocks noChangeAspect="1"/>
          </p:cNvPicPr>
          <p:nvPr/>
        </p:nvPicPr>
        <p:blipFill>
          <a:blip r:embed="rId2"/>
          <a:stretch>
            <a:fillRect/>
          </a:stretch>
        </p:blipFill>
        <p:spPr>
          <a:xfrm>
            <a:off x="626560" y="166296"/>
            <a:ext cx="10042848" cy="4832424"/>
          </a:xfrm>
          <a:prstGeom prst="rect">
            <a:avLst/>
          </a:prstGeom>
        </p:spPr>
      </p:pic>
      <p:pic>
        <p:nvPicPr>
          <p:cNvPr id="7" name="Picture 6">
            <a:extLst>
              <a:ext uri="{FF2B5EF4-FFF2-40B4-BE49-F238E27FC236}">
                <a16:creationId xmlns:a16="http://schemas.microsoft.com/office/drawing/2014/main" id="{E373374D-720E-C98E-82DE-04081B197406}"/>
              </a:ext>
            </a:extLst>
          </p:cNvPr>
          <p:cNvPicPr>
            <a:picLocks noChangeAspect="1"/>
          </p:cNvPicPr>
          <p:nvPr/>
        </p:nvPicPr>
        <p:blipFill>
          <a:blip r:embed="rId3"/>
          <a:stretch>
            <a:fillRect/>
          </a:stretch>
        </p:blipFill>
        <p:spPr>
          <a:xfrm>
            <a:off x="735591" y="4758618"/>
            <a:ext cx="9933817" cy="1032582"/>
          </a:xfrm>
          <a:prstGeom prst="rect">
            <a:avLst/>
          </a:prstGeom>
        </p:spPr>
      </p:pic>
    </p:spTree>
    <p:extLst>
      <p:ext uri="{BB962C8B-B14F-4D97-AF65-F5344CB8AC3E}">
        <p14:creationId xmlns:p14="http://schemas.microsoft.com/office/powerpoint/2010/main" val="22285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A178A2-3C22-9C94-9BDB-C2EDE6FD91C1}"/>
              </a:ext>
            </a:extLst>
          </p:cNvPr>
          <p:cNvSpPr txBox="1"/>
          <p:nvPr/>
        </p:nvSpPr>
        <p:spPr>
          <a:xfrm>
            <a:off x="6714744" y="2543664"/>
            <a:ext cx="5462016" cy="923330"/>
          </a:xfrm>
          <a:prstGeom prst="rect">
            <a:avLst/>
          </a:prstGeom>
          <a:noFill/>
        </p:spPr>
        <p:txBody>
          <a:bodyPr wrap="square">
            <a:spAutoFit/>
          </a:bodyPr>
          <a:lstStyle/>
          <a:p>
            <a:pPr algn="just"/>
            <a:r>
              <a:rPr lang="en-GB" b="0" i="0" dirty="0">
                <a:solidFill>
                  <a:srgbClr val="161616"/>
                </a:solidFill>
                <a:effectLst/>
                <a:latin typeface="IBM Plex Serif" panose="02060503050406000203" pitchFamily="18" charset="0"/>
              </a:rPr>
              <a:t>An </a:t>
            </a:r>
            <a:r>
              <a:rPr lang="en-GB" b="1" i="0" dirty="0" err="1">
                <a:solidFill>
                  <a:srgbClr val="161616"/>
                </a:solidFill>
                <a:effectLst/>
                <a:latin typeface="IBM Plex Serif" panose="02060503050406000203" pitchFamily="18" charset="0"/>
              </a:rPr>
              <a:t>AIMday</a:t>
            </a:r>
            <a:r>
              <a:rPr lang="en-GB" b="0" i="0" dirty="0">
                <a:solidFill>
                  <a:srgbClr val="161616"/>
                </a:solidFill>
                <a:effectLst/>
                <a:latin typeface="IBM Plex Serif" panose="02060503050406000203" pitchFamily="18" charset="0"/>
              </a:rPr>
              <a:t> consists of several one-hour workshops where exchange of knowledge on these challenges and problems takes place.</a:t>
            </a:r>
            <a:endParaRPr lang="en-GB" dirty="0"/>
          </a:p>
        </p:txBody>
      </p:sp>
      <p:pic>
        <p:nvPicPr>
          <p:cNvPr id="8" name="Picture 7">
            <a:extLst>
              <a:ext uri="{FF2B5EF4-FFF2-40B4-BE49-F238E27FC236}">
                <a16:creationId xmlns:a16="http://schemas.microsoft.com/office/drawing/2014/main" id="{C234F356-1551-B85B-9223-AB9889A5557A}"/>
              </a:ext>
            </a:extLst>
          </p:cNvPr>
          <p:cNvPicPr>
            <a:picLocks noChangeAspect="1"/>
          </p:cNvPicPr>
          <p:nvPr/>
        </p:nvPicPr>
        <p:blipFill>
          <a:blip r:embed="rId2"/>
          <a:stretch>
            <a:fillRect/>
          </a:stretch>
        </p:blipFill>
        <p:spPr>
          <a:xfrm>
            <a:off x="3826328" y="1749552"/>
            <a:ext cx="3515216" cy="781159"/>
          </a:xfrm>
          <a:prstGeom prst="rect">
            <a:avLst/>
          </a:prstGeom>
        </p:spPr>
      </p:pic>
      <p:sp>
        <p:nvSpPr>
          <p:cNvPr id="10" name="TextBox 9">
            <a:extLst>
              <a:ext uri="{FF2B5EF4-FFF2-40B4-BE49-F238E27FC236}">
                <a16:creationId xmlns:a16="http://schemas.microsoft.com/office/drawing/2014/main" id="{93E7113B-AB2C-C696-5BBD-94A2F727A782}"/>
              </a:ext>
            </a:extLst>
          </p:cNvPr>
          <p:cNvSpPr txBox="1"/>
          <p:nvPr/>
        </p:nvSpPr>
        <p:spPr>
          <a:xfrm>
            <a:off x="76201" y="2543664"/>
            <a:ext cx="5279136" cy="1200329"/>
          </a:xfrm>
          <a:prstGeom prst="rect">
            <a:avLst/>
          </a:prstGeom>
          <a:noFill/>
        </p:spPr>
        <p:txBody>
          <a:bodyPr wrap="square">
            <a:spAutoFit/>
          </a:bodyPr>
          <a:lstStyle/>
          <a:p>
            <a:pPr algn="just"/>
            <a:r>
              <a:rPr lang="en-GB" b="1" i="0" dirty="0">
                <a:solidFill>
                  <a:srgbClr val="161616"/>
                </a:solidFill>
                <a:effectLst/>
                <a:latin typeface="IBM Plex Serif" panose="02060503050406000203" pitchFamily="18" charset="0"/>
              </a:rPr>
              <a:t>The foundation of the </a:t>
            </a:r>
            <a:r>
              <a:rPr lang="en-GB" b="1" i="0" dirty="0" err="1">
                <a:solidFill>
                  <a:srgbClr val="161616"/>
                </a:solidFill>
                <a:effectLst/>
                <a:latin typeface="IBM Plex Serif" panose="02060503050406000203" pitchFamily="18" charset="0"/>
              </a:rPr>
              <a:t>AIMday</a:t>
            </a:r>
            <a:r>
              <a:rPr lang="en-GB" b="1" i="0" dirty="0">
                <a:solidFill>
                  <a:srgbClr val="161616"/>
                </a:solidFill>
                <a:effectLst/>
                <a:latin typeface="IBM Plex Serif" panose="02060503050406000203" pitchFamily="18" charset="0"/>
              </a:rPr>
              <a:t> concept</a:t>
            </a:r>
            <a:r>
              <a:rPr lang="en-GB" b="0" i="0" dirty="0">
                <a:solidFill>
                  <a:srgbClr val="161616"/>
                </a:solidFill>
                <a:effectLst/>
                <a:latin typeface="IBM Plex Serif" panose="02060503050406000203" pitchFamily="18" charset="0"/>
              </a:rPr>
              <a:t> is to match questions from businesses and organisations with relevant research competence.</a:t>
            </a:r>
            <a:endParaRPr lang="en-GB" dirty="0"/>
          </a:p>
        </p:txBody>
      </p:sp>
      <p:sp>
        <p:nvSpPr>
          <p:cNvPr id="12" name="TextBox 11">
            <a:extLst>
              <a:ext uri="{FF2B5EF4-FFF2-40B4-BE49-F238E27FC236}">
                <a16:creationId xmlns:a16="http://schemas.microsoft.com/office/drawing/2014/main" id="{871BADE4-966C-F5C1-9538-077694AF1DF1}"/>
              </a:ext>
            </a:extLst>
          </p:cNvPr>
          <p:cNvSpPr txBox="1"/>
          <p:nvPr/>
        </p:nvSpPr>
        <p:spPr>
          <a:xfrm>
            <a:off x="804266" y="4431234"/>
            <a:ext cx="3292436" cy="646331"/>
          </a:xfrm>
          <a:prstGeom prst="rect">
            <a:avLst/>
          </a:prstGeom>
          <a:noFill/>
        </p:spPr>
        <p:txBody>
          <a:bodyPr wrap="square">
            <a:spAutoFit/>
          </a:bodyPr>
          <a:lstStyle/>
          <a:p>
            <a:pPr algn="l"/>
            <a:r>
              <a:rPr lang="en-GB" sz="3600" b="1" dirty="0">
                <a:solidFill>
                  <a:srgbClr val="161616"/>
                </a:solidFill>
                <a:latin typeface="Cabin"/>
              </a:rPr>
              <a:t>Companies</a:t>
            </a:r>
            <a:endParaRPr lang="en-GB" sz="3600" b="1" i="0" dirty="0">
              <a:solidFill>
                <a:srgbClr val="161616"/>
              </a:solidFill>
              <a:effectLst/>
              <a:latin typeface="Cabin"/>
            </a:endParaRPr>
          </a:p>
        </p:txBody>
      </p:sp>
      <p:sp>
        <p:nvSpPr>
          <p:cNvPr id="14" name="TextBox 13">
            <a:extLst>
              <a:ext uri="{FF2B5EF4-FFF2-40B4-BE49-F238E27FC236}">
                <a16:creationId xmlns:a16="http://schemas.microsoft.com/office/drawing/2014/main" id="{238D3704-D8A2-E05F-B2D8-6A05E21BDBE5}"/>
              </a:ext>
            </a:extLst>
          </p:cNvPr>
          <p:cNvSpPr txBox="1"/>
          <p:nvPr/>
        </p:nvSpPr>
        <p:spPr>
          <a:xfrm>
            <a:off x="76201" y="5048293"/>
            <a:ext cx="4054927" cy="923330"/>
          </a:xfrm>
          <a:prstGeom prst="rect">
            <a:avLst/>
          </a:prstGeom>
          <a:noFill/>
        </p:spPr>
        <p:txBody>
          <a:bodyPr wrap="square">
            <a:spAutoFit/>
          </a:bodyPr>
          <a:lstStyle/>
          <a:p>
            <a:r>
              <a:rPr lang="en-GB" i="0" dirty="0">
                <a:solidFill>
                  <a:srgbClr val="161616"/>
                </a:solidFill>
                <a:effectLst/>
                <a:latin typeface="IBM Plex Serif" panose="02060503050406000203" pitchFamily="18" charset="0"/>
              </a:rPr>
              <a:t>Up to three questions per </a:t>
            </a:r>
            <a:r>
              <a:rPr lang="en-GB" b="1" i="0" dirty="0">
                <a:solidFill>
                  <a:srgbClr val="161616"/>
                </a:solidFill>
                <a:effectLst/>
                <a:latin typeface="IBM Plex Serif" panose="02060503050406000203" pitchFamily="18" charset="0"/>
              </a:rPr>
              <a:t>company</a:t>
            </a:r>
            <a:r>
              <a:rPr lang="en-GB" i="0" dirty="0">
                <a:solidFill>
                  <a:srgbClr val="161616"/>
                </a:solidFill>
                <a:effectLst/>
                <a:latin typeface="IBM Plex Serif" panose="02060503050406000203" pitchFamily="18" charset="0"/>
              </a:rPr>
              <a:t> can be </a:t>
            </a:r>
            <a:r>
              <a:rPr lang="en-GB" b="1" i="0" dirty="0">
                <a:solidFill>
                  <a:srgbClr val="161616"/>
                </a:solidFill>
                <a:effectLst/>
                <a:latin typeface="IBM Plex Serif" panose="02060503050406000203" pitchFamily="18" charset="0"/>
              </a:rPr>
              <a:t>registered</a:t>
            </a:r>
            <a:r>
              <a:rPr lang="en-GB" i="0" dirty="0">
                <a:solidFill>
                  <a:srgbClr val="161616"/>
                </a:solidFill>
                <a:effectLst/>
                <a:latin typeface="IBM Plex Serif" panose="02060503050406000203" pitchFamily="18" charset="0"/>
              </a:rPr>
              <a:t> to meet experts from the </a:t>
            </a:r>
            <a:r>
              <a:rPr lang="en-GB" b="0" i="0" dirty="0">
                <a:solidFill>
                  <a:srgbClr val="161616"/>
                </a:solidFill>
                <a:effectLst/>
                <a:latin typeface="IBM Plex Serif" panose="02060503050406000203" pitchFamily="18" charset="0"/>
              </a:rPr>
              <a:t>University of Edinburgh.</a:t>
            </a:r>
            <a:endParaRPr lang="en-GB" dirty="0"/>
          </a:p>
        </p:txBody>
      </p:sp>
      <p:sp>
        <p:nvSpPr>
          <p:cNvPr id="15" name="Arrow: Right 14">
            <a:extLst>
              <a:ext uri="{FF2B5EF4-FFF2-40B4-BE49-F238E27FC236}">
                <a16:creationId xmlns:a16="http://schemas.microsoft.com/office/drawing/2014/main" id="{78A81D02-66A6-2BB2-D412-EC375AFEA2BA}"/>
              </a:ext>
            </a:extLst>
          </p:cNvPr>
          <p:cNvSpPr/>
          <p:nvPr/>
        </p:nvSpPr>
        <p:spPr>
          <a:xfrm>
            <a:off x="4979452" y="4754400"/>
            <a:ext cx="1097280" cy="771144"/>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C9BD346-6EE8-847A-FBC8-58A368C87D7A}"/>
              </a:ext>
            </a:extLst>
          </p:cNvPr>
          <p:cNvSpPr txBox="1"/>
          <p:nvPr/>
        </p:nvSpPr>
        <p:spPr>
          <a:xfrm>
            <a:off x="6716704" y="4957092"/>
            <a:ext cx="5462016" cy="1200329"/>
          </a:xfrm>
          <a:prstGeom prst="rect">
            <a:avLst/>
          </a:prstGeom>
          <a:noFill/>
        </p:spPr>
        <p:txBody>
          <a:bodyPr wrap="square">
            <a:spAutoFit/>
          </a:bodyPr>
          <a:lstStyle/>
          <a:p>
            <a:pPr algn="just"/>
            <a:r>
              <a:rPr lang="en-GB" b="0" i="0" dirty="0">
                <a:solidFill>
                  <a:srgbClr val="161616"/>
                </a:solidFill>
                <a:effectLst/>
                <a:latin typeface="IBM Plex Serif" panose="02060503050406000203" pitchFamily="18" charset="0"/>
              </a:rPr>
              <a:t>After company registration has concluded, </a:t>
            </a:r>
            <a:r>
              <a:rPr lang="en-GB" b="1" i="0" dirty="0">
                <a:solidFill>
                  <a:srgbClr val="161616"/>
                </a:solidFill>
                <a:effectLst/>
                <a:latin typeface="IBM Plex Serif" panose="02060503050406000203" pitchFamily="18" charset="0"/>
              </a:rPr>
              <a:t>researchers and academics</a:t>
            </a:r>
            <a:r>
              <a:rPr lang="en-GB" b="0" i="0" dirty="0">
                <a:solidFill>
                  <a:srgbClr val="161616"/>
                </a:solidFill>
                <a:effectLst/>
                <a:latin typeface="IBM Plex Serif" panose="02060503050406000203" pitchFamily="18" charset="0"/>
              </a:rPr>
              <a:t> </a:t>
            </a:r>
            <a:r>
              <a:rPr lang="en-GB" dirty="0">
                <a:solidFill>
                  <a:srgbClr val="161616"/>
                </a:solidFill>
                <a:latin typeface="IBM Plex Serif" panose="02060503050406000203" pitchFamily="18" charset="0"/>
              </a:rPr>
              <a:t>can review the list if questions and </a:t>
            </a:r>
            <a:r>
              <a:rPr lang="en-GB" b="0" i="0" dirty="0">
                <a:solidFill>
                  <a:srgbClr val="161616"/>
                </a:solidFill>
                <a:effectLst/>
                <a:latin typeface="IBM Plex Serif" panose="02060503050406000203" pitchFamily="18" charset="0"/>
              </a:rPr>
              <a:t>will be able to </a:t>
            </a:r>
            <a:r>
              <a:rPr lang="en-GB" b="1" i="0" dirty="0">
                <a:solidFill>
                  <a:srgbClr val="161616"/>
                </a:solidFill>
                <a:effectLst/>
                <a:latin typeface="IBM Plex Serif" panose="02060503050406000203" pitchFamily="18" charset="0"/>
              </a:rPr>
              <a:t>register</a:t>
            </a:r>
            <a:r>
              <a:rPr lang="en-GB" b="0" i="0" dirty="0">
                <a:solidFill>
                  <a:srgbClr val="161616"/>
                </a:solidFill>
                <a:effectLst/>
                <a:latin typeface="IBM Plex Serif" panose="02060503050406000203" pitchFamily="18" charset="0"/>
              </a:rPr>
              <a:t> to participate in </a:t>
            </a:r>
            <a:r>
              <a:rPr lang="en-GB" b="0" i="0" dirty="0" err="1">
                <a:solidFill>
                  <a:srgbClr val="161616"/>
                </a:solidFill>
                <a:effectLst/>
                <a:latin typeface="IBM Plex Serif" panose="02060503050406000203" pitchFamily="18" charset="0"/>
              </a:rPr>
              <a:t>AIMday</a:t>
            </a:r>
            <a:r>
              <a:rPr lang="en-GB" b="0" i="0" dirty="0">
                <a:solidFill>
                  <a:srgbClr val="161616"/>
                </a:solidFill>
                <a:effectLst/>
                <a:latin typeface="IBM Plex Serif" panose="02060503050406000203" pitchFamily="18" charset="0"/>
              </a:rPr>
              <a:t>.</a:t>
            </a:r>
          </a:p>
        </p:txBody>
      </p:sp>
      <p:sp>
        <p:nvSpPr>
          <p:cNvPr id="19" name="TextBox 18">
            <a:extLst>
              <a:ext uri="{FF2B5EF4-FFF2-40B4-BE49-F238E27FC236}">
                <a16:creationId xmlns:a16="http://schemas.microsoft.com/office/drawing/2014/main" id="{D4E14016-B88C-98F9-1DC6-6178D07B9CC2}"/>
              </a:ext>
            </a:extLst>
          </p:cNvPr>
          <p:cNvSpPr txBox="1"/>
          <p:nvPr/>
        </p:nvSpPr>
        <p:spPr>
          <a:xfrm>
            <a:off x="7853608" y="4384867"/>
            <a:ext cx="3974591" cy="646331"/>
          </a:xfrm>
          <a:prstGeom prst="rect">
            <a:avLst/>
          </a:prstGeom>
          <a:noFill/>
        </p:spPr>
        <p:txBody>
          <a:bodyPr wrap="square">
            <a:spAutoFit/>
          </a:bodyPr>
          <a:lstStyle/>
          <a:p>
            <a:pPr algn="l"/>
            <a:r>
              <a:rPr lang="en-GB" sz="3600" b="1" i="0" dirty="0">
                <a:solidFill>
                  <a:srgbClr val="161616"/>
                </a:solidFill>
                <a:effectLst/>
                <a:latin typeface="Cabin"/>
              </a:rPr>
              <a:t>Academics</a:t>
            </a:r>
          </a:p>
        </p:txBody>
      </p:sp>
      <p:pic>
        <p:nvPicPr>
          <p:cNvPr id="22" name="Picture 21">
            <a:extLst>
              <a:ext uri="{FF2B5EF4-FFF2-40B4-BE49-F238E27FC236}">
                <a16:creationId xmlns:a16="http://schemas.microsoft.com/office/drawing/2014/main" id="{74022A3B-E58D-2FBE-8E58-6A5E9F67CA17}"/>
              </a:ext>
            </a:extLst>
          </p:cNvPr>
          <p:cNvPicPr>
            <a:picLocks noChangeAspect="1"/>
          </p:cNvPicPr>
          <p:nvPr/>
        </p:nvPicPr>
        <p:blipFill>
          <a:blip r:embed="rId3"/>
          <a:stretch>
            <a:fillRect/>
          </a:stretch>
        </p:blipFill>
        <p:spPr>
          <a:xfrm>
            <a:off x="3257414" y="3825660"/>
            <a:ext cx="4677428" cy="676369"/>
          </a:xfrm>
          <a:prstGeom prst="rect">
            <a:avLst/>
          </a:prstGeom>
        </p:spPr>
      </p:pic>
      <p:sp>
        <p:nvSpPr>
          <p:cNvPr id="28" name="TextBox 27">
            <a:extLst>
              <a:ext uri="{FF2B5EF4-FFF2-40B4-BE49-F238E27FC236}">
                <a16:creationId xmlns:a16="http://schemas.microsoft.com/office/drawing/2014/main" id="{F197A8C3-A6E3-1DFC-7FE5-0EF36D3515CF}"/>
              </a:ext>
            </a:extLst>
          </p:cNvPr>
          <p:cNvSpPr txBox="1"/>
          <p:nvPr/>
        </p:nvSpPr>
        <p:spPr>
          <a:xfrm>
            <a:off x="990600" y="6274477"/>
            <a:ext cx="9982200" cy="461665"/>
          </a:xfrm>
          <a:prstGeom prst="rect">
            <a:avLst/>
          </a:prstGeom>
          <a:noFill/>
        </p:spPr>
        <p:txBody>
          <a:bodyPr wrap="square">
            <a:spAutoFit/>
          </a:bodyPr>
          <a:lstStyle/>
          <a:p>
            <a:r>
              <a:rPr lang="en-GB" sz="2400" b="1" dirty="0"/>
              <a:t>https://aimday.se/digital-frontiers-edinburgh-2025/aimday-concept/</a:t>
            </a:r>
          </a:p>
        </p:txBody>
      </p:sp>
      <p:pic>
        <p:nvPicPr>
          <p:cNvPr id="2" name="Picture 1">
            <a:extLst>
              <a:ext uri="{FF2B5EF4-FFF2-40B4-BE49-F238E27FC236}">
                <a16:creationId xmlns:a16="http://schemas.microsoft.com/office/drawing/2014/main" id="{D586424B-7FF2-8BC6-8FFB-8F7C5779C528}"/>
              </a:ext>
            </a:extLst>
          </p:cNvPr>
          <p:cNvPicPr>
            <a:picLocks noChangeAspect="1"/>
          </p:cNvPicPr>
          <p:nvPr/>
        </p:nvPicPr>
        <p:blipFill>
          <a:blip r:embed="rId4"/>
          <a:stretch>
            <a:fillRect/>
          </a:stretch>
        </p:blipFill>
        <p:spPr>
          <a:xfrm>
            <a:off x="0" y="-16351"/>
            <a:ext cx="12191997" cy="1767840"/>
          </a:xfrm>
          <a:prstGeom prst="rect">
            <a:avLst/>
          </a:prstGeom>
        </p:spPr>
      </p:pic>
    </p:spTree>
    <p:extLst>
      <p:ext uri="{BB962C8B-B14F-4D97-AF65-F5344CB8AC3E}">
        <p14:creationId xmlns:p14="http://schemas.microsoft.com/office/powerpoint/2010/main" val="170975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A743-49CF-0687-3851-54249FA0F07D}"/>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9187FC8C-CC4C-4D16-450B-7DD876F22780}"/>
              </a:ext>
            </a:extLst>
          </p:cNvPr>
          <p:cNvPicPr>
            <a:picLocks noChangeAspect="1"/>
          </p:cNvPicPr>
          <p:nvPr/>
        </p:nvPicPr>
        <p:blipFill>
          <a:blip r:embed="rId2"/>
          <a:stretch>
            <a:fillRect/>
          </a:stretch>
        </p:blipFill>
        <p:spPr>
          <a:xfrm>
            <a:off x="0" y="-11323"/>
            <a:ext cx="12192000" cy="1124563"/>
          </a:xfrm>
          <a:prstGeom prst="rect">
            <a:avLst/>
          </a:prstGeom>
        </p:spPr>
      </p:pic>
      <p:sp>
        <p:nvSpPr>
          <p:cNvPr id="3" name="TextBox 2">
            <a:extLst>
              <a:ext uri="{FF2B5EF4-FFF2-40B4-BE49-F238E27FC236}">
                <a16:creationId xmlns:a16="http://schemas.microsoft.com/office/drawing/2014/main" id="{DDF75F47-88D7-4623-8472-0401E9B2E176}"/>
              </a:ext>
            </a:extLst>
          </p:cNvPr>
          <p:cNvSpPr txBox="1"/>
          <p:nvPr/>
        </p:nvSpPr>
        <p:spPr>
          <a:xfrm>
            <a:off x="463296" y="358400"/>
            <a:ext cx="11753088" cy="523220"/>
          </a:xfrm>
          <a:prstGeom prst="rect">
            <a:avLst/>
          </a:prstGeom>
          <a:noFill/>
        </p:spPr>
        <p:txBody>
          <a:bodyPr wrap="square">
            <a:spAutoFit/>
          </a:bodyPr>
          <a:lstStyle/>
          <a:p>
            <a:r>
              <a:rPr lang="en-GB" sz="2800" b="1" dirty="0">
                <a:solidFill>
                  <a:schemeClr val="bg1"/>
                </a:solidFill>
              </a:rPr>
              <a:t>https://aimday.se/digital-frontiers-edinburgh-2025/questions-listing/</a:t>
            </a:r>
          </a:p>
        </p:txBody>
      </p:sp>
      <p:pic>
        <p:nvPicPr>
          <p:cNvPr id="5" name="Picture 4">
            <a:extLst>
              <a:ext uri="{FF2B5EF4-FFF2-40B4-BE49-F238E27FC236}">
                <a16:creationId xmlns:a16="http://schemas.microsoft.com/office/drawing/2014/main" id="{0BB0FC62-8A85-F18F-AE2E-EFF0A14D2F9E}"/>
              </a:ext>
            </a:extLst>
          </p:cNvPr>
          <p:cNvPicPr>
            <a:picLocks noChangeAspect="1"/>
          </p:cNvPicPr>
          <p:nvPr/>
        </p:nvPicPr>
        <p:blipFill>
          <a:blip r:embed="rId3"/>
          <a:stretch>
            <a:fillRect/>
          </a:stretch>
        </p:blipFill>
        <p:spPr>
          <a:xfrm>
            <a:off x="195071" y="1188819"/>
            <a:ext cx="5792487" cy="3259462"/>
          </a:xfrm>
          <a:prstGeom prst="rect">
            <a:avLst/>
          </a:prstGeom>
        </p:spPr>
      </p:pic>
      <p:pic>
        <p:nvPicPr>
          <p:cNvPr id="9" name="Picture 8">
            <a:extLst>
              <a:ext uri="{FF2B5EF4-FFF2-40B4-BE49-F238E27FC236}">
                <a16:creationId xmlns:a16="http://schemas.microsoft.com/office/drawing/2014/main" id="{547CD4F6-3677-821B-31B3-349DF2E03F46}"/>
              </a:ext>
            </a:extLst>
          </p:cNvPr>
          <p:cNvPicPr>
            <a:picLocks noChangeAspect="1"/>
          </p:cNvPicPr>
          <p:nvPr/>
        </p:nvPicPr>
        <p:blipFill>
          <a:blip r:embed="rId4"/>
          <a:stretch>
            <a:fillRect/>
          </a:stretch>
        </p:blipFill>
        <p:spPr>
          <a:xfrm>
            <a:off x="2065143" y="3185686"/>
            <a:ext cx="3898032" cy="2507033"/>
          </a:xfrm>
          <a:prstGeom prst="rect">
            <a:avLst/>
          </a:prstGeom>
        </p:spPr>
      </p:pic>
      <p:sp>
        <p:nvSpPr>
          <p:cNvPr id="11" name="TextBox 10">
            <a:extLst>
              <a:ext uri="{FF2B5EF4-FFF2-40B4-BE49-F238E27FC236}">
                <a16:creationId xmlns:a16="http://schemas.microsoft.com/office/drawing/2014/main" id="{77A757D2-F583-4E16-C914-8E1E32213C03}"/>
              </a:ext>
            </a:extLst>
          </p:cNvPr>
          <p:cNvSpPr txBox="1"/>
          <p:nvPr/>
        </p:nvSpPr>
        <p:spPr>
          <a:xfrm>
            <a:off x="6498336" y="1287887"/>
            <a:ext cx="5693664" cy="830997"/>
          </a:xfrm>
          <a:prstGeom prst="rect">
            <a:avLst/>
          </a:prstGeom>
          <a:noFill/>
        </p:spPr>
        <p:txBody>
          <a:bodyPr wrap="square">
            <a:spAutoFit/>
          </a:bodyPr>
          <a:lstStyle/>
          <a:p>
            <a:pPr algn="just"/>
            <a:r>
              <a:rPr lang="en-GB" sz="1600" b="0" i="0" dirty="0">
                <a:solidFill>
                  <a:srgbClr val="242424"/>
                </a:solidFill>
                <a:effectLst/>
                <a:latin typeface="Aptos Narrow" panose="020B0004020202020204" pitchFamily="34" charset="0"/>
              </a:rPr>
              <a:t>How can AI be used to enhance fraud detection systems in industries with complex regulatory environments, such as finance and transportation?</a:t>
            </a:r>
            <a:endParaRPr lang="en-GB" sz="1600" dirty="0"/>
          </a:p>
        </p:txBody>
      </p:sp>
      <p:sp>
        <p:nvSpPr>
          <p:cNvPr id="13" name="TextBox 12">
            <a:extLst>
              <a:ext uri="{FF2B5EF4-FFF2-40B4-BE49-F238E27FC236}">
                <a16:creationId xmlns:a16="http://schemas.microsoft.com/office/drawing/2014/main" id="{66C6D5BB-E218-9D9F-670C-9A1E93F07118}"/>
              </a:ext>
            </a:extLst>
          </p:cNvPr>
          <p:cNvSpPr txBox="1"/>
          <p:nvPr/>
        </p:nvSpPr>
        <p:spPr>
          <a:xfrm>
            <a:off x="6227064" y="2306486"/>
            <a:ext cx="5963175" cy="1323439"/>
          </a:xfrm>
          <a:prstGeom prst="rect">
            <a:avLst/>
          </a:prstGeom>
          <a:noFill/>
        </p:spPr>
        <p:txBody>
          <a:bodyPr wrap="square">
            <a:spAutoFit/>
          </a:bodyPr>
          <a:lstStyle/>
          <a:p>
            <a:pPr algn="just"/>
            <a:r>
              <a:rPr lang="en-GB" sz="1600" b="0" i="0" dirty="0">
                <a:solidFill>
                  <a:srgbClr val="242424"/>
                </a:solidFill>
                <a:effectLst/>
                <a:latin typeface="Aptos Narrow" panose="020B0004020202020204" pitchFamily="34" charset="0"/>
              </a:rPr>
              <a:t>To conserve energy (and perhaps also improve robustness) of machine learning models, we would like to move from single, trillion parameter, models to systems of smaller models distributed on networks - what optimisation methods might be applied to this process (independently of specific infrastructure)?</a:t>
            </a:r>
            <a:endParaRPr lang="en-GB" sz="1600" dirty="0"/>
          </a:p>
        </p:txBody>
      </p:sp>
      <p:sp>
        <p:nvSpPr>
          <p:cNvPr id="15" name="TextBox 14">
            <a:extLst>
              <a:ext uri="{FF2B5EF4-FFF2-40B4-BE49-F238E27FC236}">
                <a16:creationId xmlns:a16="http://schemas.microsoft.com/office/drawing/2014/main" id="{46580236-E0EF-CF5E-47EB-5872B6CBD735}"/>
              </a:ext>
            </a:extLst>
          </p:cNvPr>
          <p:cNvSpPr txBox="1"/>
          <p:nvPr/>
        </p:nvSpPr>
        <p:spPr>
          <a:xfrm>
            <a:off x="6461760" y="4160339"/>
            <a:ext cx="5728479" cy="830997"/>
          </a:xfrm>
          <a:prstGeom prst="rect">
            <a:avLst/>
          </a:prstGeom>
          <a:noFill/>
        </p:spPr>
        <p:txBody>
          <a:bodyPr wrap="square">
            <a:spAutoFit/>
          </a:bodyPr>
          <a:lstStyle/>
          <a:p>
            <a:pPr algn="just"/>
            <a:r>
              <a:rPr lang="en-GB" sz="1600" b="0" i="0" dirty="0">
                <a:solidFill>
                  <a:srgbClr val="242424"/>
                </a:solidFill>
                <a:effectLst/>
                <a:latin typeface="Aptos Narrow" panose="020B0004020202020204" pitchFamily="34" charset="0"/>
              </a:rPr>
              <a:t>Non-determinism in Compiler Optimization with LLM. How to design a workflow based on an LLM to ensure that the same input generates the same top-N results for all code optimization tasks.</a:t>
            </a:r>
            <a:endParaRPr lang="en-GB" sz="1600" dirty="0"/>
          </a:p>
        </p:txBody>
      </p:sp>
      <p:sp>
        <p:nvSpPr>
          <p:cNvPr id="17" name="TextBox 16">
            <a:extLst>
              <a:ext uri="{FF2B5EF4-FFF2-40B4-BE49-F238E27FC236}">
                <a16:creationId xmlns:a16="http://schemas.microsoft.com/office/drawing/2014/main" id="{9425C1D0-1851-13CA-EB42-6A9918274D30}"/>
              </a:ext>
            </a:extLst>
          </p:cNvPr>
          <p:cNvSpPr txBox="1"/>
          <p:nvPr/>
        </p:nvSpPr>
        <p:spPr>
          <a:xfrm>
            <a:off x="6227064" y="5446012"/>
            <a:ext cx="5963175" cy="1077218"/>
          </a:xfrm>
          <a:prstGeom prst="rect">
            <a:avLst/>
          </a:prstGeom>
          <a:noFill/>
        </p:spPr>
        <p:txBody>
          <a:bodyPr wrap="square">
            <a:spAutoFit/>
          </a:bodyPr>
          <a:lstStyle/>
          <a:p>
            <a:pPr algn="just"/>
            <a:r>
              <a:rPr lang="en-GB" sz="1600" b="0" i="0" dirty="0">
                <a:solidFill>
                  <a:srgbClr val="242424"/>
                </a:solidFill>
                <a:effectLst/>
                <a:latin typeface="Aptos Narrow" panose="020B0004020202020204" pitchFamily="34" charset="0"/>
              </a:rPr>
              <a:t>We would like to know what areas of AI would help us to build more accurate workflow predictions, and how to use AI to monitor current trends to help alert resource planners of issues with resourcing before they become critical and create blockages. </a:t>
            </a:r>
            <a:endParaRPr lang="en-GB" sz="1600" dirty="0"/>
          </a:p>
        </p:txBody>
      </p:sp>
    </p:spTree>
    <p:extLst>
      <p:ext uri="{BB962C8B-B14F-4D97-AF65-F5344CB8AC3E}">
        <p14:creationId xmlns:p14="http://schemas.microsoft.com/office/powerpoint/2010/main" val="174439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761A027-C8BF-5ABB-810B-54AF972ABC7D}"/>
              </a:ext>
            </a:extLst>
          </p:cNvPr>
          <p:cNvSpPr txBox="1"/>
          <p:nvPr/>
        </p:nvSpPr>
        <p:spPr>
          <a:xfrm>
            <a:off x="2328672" y="1918960"/>
            <a:ext cx="6754368" cy="3139321"/>
          </a:xfrm>
          <a:prstGeom prst="rect">
            <a:avLst/>
          </a:prstGeom>
          <a:noFill/>
        </p:spPr>
        <p:txBody>
          <a:bodyPr wrap="square">
            <a:spAutoFit/>
          </a:bodyPr>
          <a:lstStyle/>
          <a:p>
            <a:r>
              <a:rPr lang="en-GB" sz="1800" dirty="0">
                <a:effectLst/>
                <a:latin typeface="Calibri" panose="020F0502020204030204" pitchFamily="34" charset="0"/>
                <a:ea typeface="Aptos" panose="020B0004020202020204" pitchFamily="34" charset="0"/>
                <a:cs typeface="Aptos" panose="020B0004020202020204" pitchFamily="34" charset="0"/>
              </a:rPr>
              <a:t>Join us at </a:t>
            </a:r>
            <a:r>
              <a:rPr lang="en-GB" sz="1800" b="1" dirty="0" err="1">
                <a:effectLst/>
                <a:latin typeface="Calibri" panose="020F0502020204030204" pitchFamily="34" charset="0"/>
                <a:ea typeface="Aptos" panose="020B0004020202020204" pitchFamily="34" charset="0"/>
                <a:cs typeface="Aptos" panose="020B0004020202020204" pitchFamily="34" charset="0"/>
              </a:rPr>
              <a:t>AIMday</a:t>
            </a:r>
            <a:r>
              <a:rPr lang="en-GB" sz="1800" b="1" dirty="0">
                <a:effectLst/>
                <a:latin typeface="Calibri" panose="020F0502020204030204" pitchFamily="34" charset="0"/>
                <a:ea typeface="Aptos" panose="020B0004020202020204" pitchFamily="34" charset="0"/>
                <a:cs typeface="Aptos" panose="020B0004020202020204" pitchFamily="34" charset="0"/>
              </a:rPr>
              <a:t>® </a:t>
            </a:r>
            <a:r>
              <a:rPr lang="en-GB" sz="1800" dirty="0">
                <a:effectLst/>
                <a:latin typeface="Calibri" panose="020F0502020204030204" pitchFamily="34" charset="0"/>
                <a:ea typeface="Aptos" panose="020B0004020202020204" pitchFamily="34" charset="0"/>
                <a:cs typeface="Aptos" panose="020B0004020202020204" pitchFamily="34" charset="0"/>
              </a:rPr>
              <a:t>taking place in </a:t>
            </a:r>
            <a:r>
              <a:rPr lang="en-GB" sz="1800" b="1" dirty="0">
                <a:effectLst/>
                <a:latin typeface="Calibri" panose="020F0502020204030204" pitchFamily="34" charset="0"/>
                <a:ea typeface="Aptos" panose="020B0004020202020204" pitchFamily="34" charset="0"/>
                <a:cs typeface="Aptos" panose="020B0004020202020204" pitchFamily="34" charset="0"/>
              </a:rPr>
              <a:t>Edinburgh on 26 February 2025 </a:t>
            </a:r>
            <a:r>
              <a:rPr lang="en-GB" sz="1800" dirty="0">
                <a:effectLst/>
                <a:latin typeface="Calibri" panose="020F0502020204030204" pitchFamily="34" charset="0"/>
                <a:ea typeface="Aptos" panose="020B0004020202020204" pitchFamily="34" charset="0"/>
                <a:cs typeface="Aptos" panose="020B0004020202020204" pitchFamily="34" charset="0"/>
              </a:rPr>
              <a:t>to meet with participating professionals and discuss an unprecedented range of questions covering topic areas such as: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AI and machine learning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Data science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Internet of Things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Data and sustainability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Digital health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Cybersecurity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Synthetic data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GB" dirty="0">
                <a:effectLst/>
                <a:latin typeface="Calibri" panose="020F0502020204030204" pitchFamily="34" charset="0"/>
                <a:ea typeface="Times New Roman" panose="02020603050405020304" pitchFamily="18" charset="0"/>
                <a:cs typeface="Aptos" panose="020B0004020202020204" pitchFamily="34" charset="0"/>
              </a:rPr>
              <a:t>Digital communications </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sp>
        <p:nvSpPr>
          <p:cNvPr id="11" name="TextBox 10">
            <a:extLst>
              <a:ext uri="{FF2B5EF4-FFF2-40B4-BE49-F238E27FC236}">
                <a16:creationId xmlns:a16="http://schemas.microsoft.com/office/drawing/2014/main" id="{5BB3D3DF-E4A0-8121-61AF-8D1FF1244797}"/>
              </a:ext>
            </a:extLst>
          </p:cNvPr>
          <p:cNvSpPr txBox="1"/>
          <p:nvPr/>
        </p:nvSpPr>
        <p:spPr>
          <a:xfrm>
            <a:off x="1" y="5091791"/>
            <a:ext cx="12191996" cy="954107"/>
          </a:xfrm>
          <a:prstGeom prst="rect">
            <a:avLst/>
          </a:prstGeom>
          <a:noFill/>
        </p:spPr>
        <p:txBody>
          <a:bodyPr wrap="square">
            <a:spAutoFit/>
          </a:bodyPr>
          <a:lstStyle/>
          <a:p>
            <a:pPr algn="ctr"/>
            <a:r>
              <a:rPr lang="en-GB" sz="2800" b="1" dirty="0">
                <a:effectLst/>
                <a:latin typeface="Calibri" panose="020F0502020204030204" pitchFamily="34" charset="0"/>
                <a:ea typeface="Aptos" panose="020B0004020202020204" pitchFamily="34" charset="0"/>
                <a:cs typeface="Aptos" panose="020B0004020202020204" pitchFamily="34" charset="0"/>
              </a:rPr>
              <a:t>Interested? Register by 7 February 2025.</a:t>
            </a:r>
            <a:r>
              <a:rPr lang="en-GB" sz="2800" dirty="0">
                <a:effectLst/>
                <a:latin typeface="Calibri" panose="020F0502020204030204" pitchFamily="34" charset="0"/>
                <a:ea typeface="Aptos" panose="020B0004020202020204" pitchFamily="34" charset="0"/>
                <a:cs typeface="Aptos" panose="020B0004020202020204" pitchFamily="34" charset="0"/>
              </a:rPr>
              <a:t> </a:t>
            </a:r>
            <a:endParaRPr lang="en-GB" sz="2800" dirty="0">
              <a:effectLst/>
              <a:latin typeface="Aptos" panose="020B0004020202020204" pitchFamily="34" charset="0"/>
              <a:ea typeface="Aptos" panose="020B0004020202020204" pitchFamily="34" charset="0"/>
              <a:cs typeface="Aptos" panose="020B0004020202020204" pitchFamily="34" charset="0"/>
            </a:endParaRPr>
          </a:p>
          <a:p>
            <a:r>
              <a:rPr lang="en-GB" sz="2800" dirty="0">
                <a:effectLst/>
                <a:latin typeface="Calibri" panose="020F0502020204030204" pitchFamily="34" charset="0"/>
                <a:ea typeface="Aptos" panose="020B0004020202020204" pitchFamily="34" charset="0"/>
                <a:cs typeface="Aptos" panose="020B0004020202020204" pitchFamily="34" charset="0"/>
              </a:rPr>
              <a:t> </a:t>
            </a:r>
            <a:endParaRPr lang="en-GB" sz="2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4" name="Picture 13">
            <a:extLst>
              <a:ext uri="{FF2B5EF4-FFF2-40B4-BE49-F238E27FC236}">
                <a16:creationId xmlns:a16="http://schemas.microsoft.com/office/drawing/2014/main" id="{6DFD97E9-9263-E1C3-BA5E-33F08E9FB090}"/>
              </a:ext>
            </a:extLst>
          </p:cNvPr>
          <p:cNvPicPr>
            <a:picLocks noChangeAspect="1"/>
          </p:cNvPicPr>
          <p:nvPr/>
        </p:nvPicPr>
        <p:blipFill>
          <a:blip r:embed="rId2"/>
          <a:stretch>
            <a:fillRect/>
          </a:stretch>
        </p:blipFill>
        <p:spPr>
          <a:xfrm>
            <a:off x="0" y="0"/>
            <a:ext cx="12191997" cy="1767840"/>
          </a:xfrm>
          <a:prstGeom prst="rect">
            <a:avLst/>
          </a:prstGeom>
        </p:spPr>
      </p:pic>
      <p:sp>
        <p:nvSpPr>
          <p:cNvPr id="16" name="TextBox 15">
            <a:extLst>
              <a:ext uri="{FF2B5EF4-FFF2-40B4-BE49-F238E27FC236}">
                <a16:creationId xmlns:a16="http://schemas.microsoft.com/office/drawing/2014/main" id="{CB3553FB-A2BF-CBA8-EEE6-F3BEFD733564}"/>
              </a:ext>
            </a:extLst>
          </p:cNvPr>
          <p:cNvSpPr txBox="1"/>
          <p:nvPr/>
        </p:nvSpPr>
        <p:spPr>
          <a:xfrm>
            <a:off x="1950720" y="5568844"/>
            <a:ext cx="9400032" cy="369332"/>
          </a:xfrm>
          <a:prstGeom prst="rect">
            <a:avLst/>
          </a:prstGeom>
          <a:noFill/>
        </p:spPr>
        <p:txBody>
          <a:bodyPr wrap="square">
            <a:spAutoFit/>
          </a:bodyPr>
          <a:lstStyle/>
          <a:p>
            <a:r>
              <a:rPr lang="en-GB" dirty="0"/>
              <a:t>https://aimday.se/digital-frontiers-edinburgh-2025/registration-for-researchers/</a:t>
            </a:r>
          </a:p>
        </p:txBody>
      </p:sp>
      <p:pic>
        <p:nvPicPr>
          <p:cNvPr id="17" name="Picture 16">
            <a:extLst>
              <a:ext uri="{FF2B5EF4-FFF2-40B4-BE49-F238E27FC236}">
                <a16:creationId xmlns:a16="http://schemas.microsoft.com/office/drawing/2014/main" id="{13E6E4E5-CB48-B01A-ECE8-942ED654B39F}"/>
              </a:ext>
            </a:extLst>
          </p:cNvPr>
          <p:cNvPicPr>
            <a:picLocks noChangeAspect="1"/>
          </p:cNvPicPr>
          <p:nvPr/>
        </p:nvPicPr>
        <p:blipFill>
          <a:blip r:embed="rId3"/>
          <a:stretch>
            <a:fillRect/>
          </a:stretch>
        </p:blipFill>
        <p:spPr>
          <a:xfrm>
            <a:off x="1950720" y="6251450"/>
            <a:ext cx="3143689" cy="543001"/>
          </a:xfrm>
          <a:prstGeom prst="rect">
            <a:avLst/>
          </a:prstGeom>
        </p:spPr>
      </p:pic>
      <p:sp>
        <p:nvSpPr>
          <p:cNvPr id="18" name="TextBox 17">
            <a:extLst>
              <a:ext uri="{FF2B5EF4-FFF2-40B4-BE49-F238E27FC236}">
                <a16:creationId xmlns:a16="http://schemas.microsoft.com/office/drawing/2014/main" id="{C87C0CC9-2D46-ACE5-0E62-7BA8F4352A1A}"/>
              </a:ext>
            </a:extLst>
          </p:cNvPr>
          <p:cNvSpPr txBox="1"/>
          <p:nvPr/>
        </p:nvSpPr>
        <p:spPr>
          <a:xfrm>
            <a:off x="6145863" y="6329289"/>
            <a:ext cx="3300904" cy="400110"/>
          </a:xfrm>
          <a:prstGeom prst="rect">
            <a:avLst/>
          </a:prstGeom>
          <a:noFill/>
        </p:spPr>
        <p:txBody>
          <a:bodyPr wrap="none" rtlCol="0">
            <a:spAutoFit/>
          </a:bodyPr>
          <a:lstStyle/>
          <a:p>
            <a:r>
              <a:rPr lang="en-GB" sz="2000" b="1" dirty="0">
                <a:latin typeface="Hadassah Friedlaender" panose="020F0502020204030204" pitchFamily="18" charset="-79"/>
                <a:cs typeface="Hadassah Friedlaender" panose="020F0502020204030204" pitchFamily="18" charset="-79"/>
              </a:rPr>
              <a:t>Anna.Kimmel@ei.ed.ac.uk</a:t>
            </a:r>
          </a:p>
        </p:txBody>
      </p:sp>
    </p:spTree>
    <p:extLst>
      <p:ext uri="{BB962C8B-B14F-4D97-AF65-F5344CB8AC3E}">
        <p14:creationId xmlns:p14="http://schemas.microsoft.com/office/powerpoint/2010/main" val="235924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88558-EA6D-E6A2-1098-E37212F519C7}"/>
              </a:ext>
            </a:extLst>
          </p:cNvPr>
          <p:cNvPicPr>
            <a:picLocks noChangeAspect="1"/>
          </p:cNvPicPr>
          <p:nvPr/>
        </p:nvPicPr>
        <p:blipFill>
          <a:blip r:embed="rId2"/>
          <a:srcRect b="49621"/>
          <a:stretch/>
        </p:blipFill>
        <p:spPr>
          <a:xfrm>
            <a:off x="232821" y="1606436"/>
            <a:ext cx="7722460" cy="769441"/>
          </a:xfrm>
          <a:prstGeom prst="rect">
            <a:avLst/>
          </a:prstGeom>
        </p:spPr>
      </p:pic>
      <p:pic>
        <p:nvPicPr>
          <p:cNvPr id="7" name="Picture 6">
            <a:extLst>
              <a:ext uri="{FF2B5EF4-FFF2-40B4-BE49-F238E27FC236}">
                <a16:creationId xmlns:a16="http://schemas.microsoft.com/office/drawing/2014/main" id="{EAFAFCF1-1CC4-DA76-C64B-B6B432FBDB23}"/>
              </a:ext>
            </a:extLst>
          </p:cNvPr>
          <p:cNvPicPr>
            <a:picLocks noChangeAspect="1"/>
          </p:cNvPicPr>
          <p:nvPr/>
        </p:nvPicPr>
        <p:blipFill>
          <a:blip r:embed="rId3"/>
          <a:srcRect l="33611"/>
          <a:stretch/>
        </p:blipFill>
        <p:spPr>
          <a:xfrm>
            <a:off x="2316479" y="-4255"/>
            <a:ext cx="9875519" cy="1610690"/>
          </a:xfrm>
          <a:prstGeom prst="rect">
            <a:avLst/>
          </a:prstGeom>
        </p:spPr>
      </p:pic>
      <p:pic>
        <p:nvPicPr>
          <p:cNvPr id="10" name="Picture 9">
            <a:extLst>
              <a:ext uri="{FF2B5EF4-FFF2-40B4-BE49-F238E27FC236}">
                <a16:creationId xmlns:a16="http://schemas.microsoft.com/office/drawing/2014/main" id="{20B413A7-6083-57DA-F7D8-7589321E8BAC}"/>
              </a:ext>
            </a:extLst>
          </p:cNvPr>
          <p:cNvPicPr>
            <a:picLocks noChangeAspect="1"/>
          </p:cNvPicPr>
          <p:nvPr/>
        </p:nvPicPr>
        <p:blipFill>
          <a:blip r:embed="rId4"/>
          <a:stretch>
            <a:fillRect/>
          </a:stretch>
        </p:blipFill>
        <p:spPr>
          <a:xfrm>
            <a:off x="1391060" y="2626775"/>
            <a:ext cx="8649462" cy="1693601"/>
          </a:xfrm>
          <a:prstGeom prst="rect">
            <a:avLst/>
          </a:prstGeom>
        </p:spPr>
      </p:pic>
      <p:sp>
        <p:nvSpPr>
          <p:cNvPr id="14" name="TextBox 13">
            <a:extLst>
              <a:ext uri="{FF2B5EF4-FFF2-40B4-BE49-F238E27FC236}">
                <a16:creationId xmlns:a16="http://schemas.microsoft.com/office/drawing/2014/main" id="{B8F593F5-F9C8-0280-5662-30635B923203}"/>
              </a:ext>
            </a:extLst>
          </p:cNvPr>
          <p:cNvSpPr txBox="1"/>
          <p:nvPr/>
        </p:nvSpPr>
        <p:spPr>
          <a:xfrm>
            <a:off x="3474719" y="4444663"/>
            <a:ext cx="6096000" cy="369332"/>
          </a:xfrm>
          <a:prstGeom prst="rect">
            <a:avLst/>
          </a:prstGeom>
          <a:noFill/>
        </p:spPr>
        <p:txBody>
          <a:bodyPr wrap="square">
            <a:spAutoFit/>
          </a:bodyPr>
          <a:lstStyle/>
          <a:p>
            <a:r>
              <a:rPr lang="en-GB" dirty="0"/>
              <a:t>https://www.ecfi.business-school.ed.ac.uk/</a:t>
            </a:r>
          </a:p>
        </p:txBody>
      </p:sp>
      <p:sp>
        <p:nvSpPr>
          <p:cNvPr id="15" name="TextBox 14">
            <a:extLst>
              <a:ext uri="{FF2B5EF4-FFF2-40B4-BE49-F238E27FC236}">
                <a16:creationId xmlns:a16="http://schemas.microsoft.com/office/drawing/2014/main" id="{070DFA82-9F3C-FBDE-A284-F7E1899F1DAB}"/>
              </a:ext>
            </a:extLst>
          </p:cNvPr>
          <p:cNvSpPr txBox="1"/>
          <p:nvPr/>
        </p:nvSpPr>
        <p:spPr>
          <a:xfrm>
            <a:off x="232820" y="467247"/>
            <a:ext cx="2033780" cy="769441"/>
          </a:xfrm>
          <a:prstGeom prst="rect">
            <a:avLst/>
          </a:prstGeom>
          <a:solidFill>
            <a:schemeClr val="bg1"/>
          </a:solidFill>
        </p:spPr>
        <p:txBody>
          <a:bodyPr wrap="square" rtlCol="0">
            <a:spAutoFit/>
          </a:bodyPr>
          <a:lstStyle/>
          <a:p>
            <a:r>
              <a:rPr lang="en-GB" sz="4400" b="1" dirty="0"/>
              <a:t>ECFI</a:t>
            </a:r>
          </a:p>
        </p:txBody>
      </p:sp>
      <p:pic>
        <p:nvPicPr>
          <p:cNvPr id="17" name="Picture 16">
            <a:extLst>
              <a:ext uri="{FF2B5EF4-FFF2-40B4-BE49-F238E27FC236}">
                <a16:creationId xmlns:a16="http://schemas.microsoft.com/office/drawing/2014/main" id="{71F35FD8-477C-72D8-5D3C-22AD17DEA222}"/>
              </a:ext>
            </a:extLst>
          </p:cNvPr>
          <p:cNvPicPr>
            <a:picLocks noChangeAspect="1"/>
          </p:cNvPicPr>
          <p:nvPr/>
        </p:nvPicPr>
        <p:blipFill>
          <a:blip r:embed="rId5"/>
          <a:stretch>
            <a:fillRect/>
          </a:stretch>
        </p:blipFill>
        <p:spPr>
          <a:xfrm>
            <a:off x="1614268" y="5189246"/>
            <a:ext cx="3245965" cy="1345997"/>
          </a:xfrm>
          <a:prstGeom prst="rect">
            <a:avLst/>
          </a:prstGeom>
        </p:spPr>
      </p:pic>
      <p:pic>
        <p:nvPicPr>
          <p:cNvPr id="19" name="Picture 18">
            <a:extLst>
              <a:ext uri="{FF2B5EF4-FFF2-40B4-BE49-F238E27FC236}">
                <a16:creationId xmlns:a16="http://schemas.microsoft.com/office/drawing/2014/main" id="{4A71EC11-40E9-4DB1-2ED0-1F90A4171382}"/>
              </a:ext>
            </a:extLst>
          </p:cNvPr>
          <p:cNvPicPr>
            <a:picLocks noChangeAspect="1"/>
          </p:cNvPicPr>
          <p:nvPr/>
        </p:nvPicPr>
        <p:blipFill>
          <a:blip r:embed="rId6"/>
          <a:stretch>
            <a:fillRect/>
          </a:stretch>
        </p:blipFill>
        <p:spPr>
          <a:xfrm>
            <a:off x="6405173" y="5251564"/>
            <a:ext cx="3245965" cy="1221363"/>
          </a:xfrm>
          <a:prstGeom prst="rect">
            <a:avLst/>
          </a:prstGeom>
        </p:spPr>
      </p:pic>
      <p:sp>
        <p:nvSpPr>
          <p:cNvPr id="20" name="TextBox 19">
            <a:extLst>
              <a:ext uri="{FF2B5EF4-FFF2-40B4-BE49-F238E27FC236}">
                <a16:creationId xmlns:a16="http://schemas.microsoft.com/office/drawing/2014/main" id="{1BC03A5E-01F0-B553-9A1A-5D990377AD3E}"/>
              </a:ext>
            </a:extLst>
          </p:cNvPr>
          <p:cNvSpPr txBox="1"/>
          <p:nvPr/>
        </p:nvSpPr>
        <p:spPr>
          <a:xfrm>
            <a:off x="7495442" y="6117418"/>
            <a:ext cx="2848298" cy="369332"/>
          </a:xfrm>
          <a:prstGeom prst="rect">
            <a:avLst/>
          </a:prstGeom>
          <a:noFill/>
        </p:spPr>
        <p:txBody>
          <a:bodyPr wrap="square" rtlCol="0">
            <a:spAutoFit/>
          </a:bodyPr>
          <a:lstStyle/>
          <a:p>
            <a:r>
              <a:rPr lang="en-GB" dirty="0"/>
              <a:t>BDE for FinTech sector</a:t>
            </a:r>
          </a:p>
        </p:txBody>
      </p:sp>
    </p:spTree>
    <p:extLst>
      <p:ext uri="{BB962C8B-B14F-4D97-AF65-F5344CB8AC3E}">
        <p14:creationId xmlns:p14="http://schemas.microsoft.com/office/powerpoint/2010/main" val="3652182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355</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Aptos</vt:lpstr>
      <vt:lpstr>Aptos Display</vt:lpstr>
      <vt:lpstr>Aptos Narrow</vt:lpstr>
      <vt:lpstr>Arial</vt:lpstr>
      <vt:lpstr>Cabin</vt:lpstr>
      <vt:lpstr>Calibri</vt:lpstr>
      <vt:lpstr>Hadassah Friedlaender</vt:lpstr>
      <vt:lpstr>IBM Plex Serif</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Kimmel</dc:creator>
  <cp:lastModifiedBy>Anna Kimmel</cp:lastModifiedBy>
  <cp:revision>2</cp:revision>
  <dcterms:created xsi:type="dcterms:W3CDTF">2025-01-27T15:37:00Z</dcterms:created>
  <dcterms:modified xsi:type="dcterms:W3CDTF">2025-01-28T10:17:41Z</dcterms:modified>
</cp:coreProperties>
</file>