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1" r:id="rId2"/>
    <p:sldId id="442" r:id="rId3"/>
    <p:sldId id="256" r:id="rId4"/>
    <p:sldId id="443" r:id="rId5"/>
    <p:sldId id="437" r:id="rId6"/>
    <p:sldId id="43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04366-CF2A-37C8-BD39-FD6688277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96D780-C36F-F5E8-1DB1-C26061960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E5984-F5AC-014E-907A-8E9AE9051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7CBF-8F8E-4967-A49C-794369FDDB8A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019D9-B6FA-47C7-3010-BA8532630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ED392-0D0A-3088-D528-8FB6B7170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75E9-5232-4D2B-B9FB-371A96336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72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A8B2F-7EF4-8CAA-9938-095D0B889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FA0A52-4FB0-B401-2FC5-473B0B5A9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E1613-0D9F-1B4F-4CF6-998110FC6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7CBF-8F8E-4967-A49C-794369FDDB8A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8488D-C213-FAD4-4E59-C9B7D737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D2F95-20BD-E5E6-DE33-90F82DD4A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75E9-5232-4D2B-B9FB-371A96336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39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120566-612A-1F55-D403-4DEF6E6E51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DB20F7-E7D2-2ADE-308C-96667D38A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FACC5-0BD3-0E4E-06A1-78E911F9A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7CBF-8F8E-4967-A49C-794369FDDB8A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1C106-2E6D-2CBC-BEA7-454D8F836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075F4-7AD8-384F-AC90-5FE97F81B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75E9-5232-4D2B-B9FB-371A96336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13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CF645-6549-93BC-06F7-F131498D8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1198C-125C-75B3-731E-4C6245B15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85834-84B8-6E11-EC0B-13252544A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7CBF-8F8E-4967-A49C-794369FDDB8A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3A6D6-1F04-6273-8AB0-BE88E6AD6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59E38-7CA8-A1CB-DB54-3E105B651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75E9-5232-4D2B-B9FB-371A96336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22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BE5D6-B0FA-14A2-3176-215E15C26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F7871-D790-4075-2F0A-8DEFF360C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FA210-7BCF-9658-9032-73CDC57D2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7CBF-8F8E-4967-A49C-794369FDDB8A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842B8-8778-C069-2CD2-CEC8AF601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F3157-71A6-FC13-59D4-A50371CD2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75E9-5232-4D2B-B9FB-371A96336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61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C3E86-BEF3-121F-FAE6-AA73A0EEF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57EBA-1F56-23FE-B01D-B7BF99BDC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2DF67-C1BC-3F26-67C5-6597581DB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10F53-AD60-13EB-2180-6BF455494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7CBF-8F8E-4967-A49C-794369FDDB8A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40BE9-A7B1-DFA5-1727-523914798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E5F9A-3FE3-E387-4CD8-C8AFDB15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75E9-5232-4D2B-B9FB-371A96336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38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23E0C-2F24-CEC9-2C6E-D8745AC1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FBEBB-E241-8FAC-3DEE-6D22D6AF0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E2B5E-105A-B94F-255A-89E2D7775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628E1C-1271-0726-41E4-E705572DE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73E4EB-AEED-81CD-8493-904027B1B3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6B6AB3-AA3B-1D95-C1D3-DFB520B6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7CBF-8F8E-4967-A49C-794369FDDB8A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2BF61-CCC9-83A7-75D5-AC2D0B63E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E90300-74C0-D4E5-973D-C550070E9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75E9-5232-4D2B-B9FB-371A96336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31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7CD8A-1B55-18BC-4649-2420E5307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70F997-472E-24A2-8E80-78495FBEF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7CBF-8F8E-4967-A49C-794369FDDB8A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4B238F-AFC6-D8B5-3DB7-D5862EDD7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93684-35F6-BD4A-DBB9-880FA7700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75E9-5232-4D2B-B9FB-371A96336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09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D2493E-B01C-20A3-40B7-E44A32DC2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7CBF-8F8E-4967-A49C-794369FDDB8A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ADC5A-9E05-45EE-DB35-A69B32228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03823-0A23-0C7C-5DE7-40C4A714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75E9-5232-4D2B-B9FB-371A96336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1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6A6E7-BE55-5F00-E5DA-781AA60A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3527D-5EE2-A2D5-AC59-EE0500F25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D3E6B3-C06E-C5B2-A37C-572F92F57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B2ABA-C196-4271-DFB8-A6FA0B14D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7CBF-8F8E-4967-A49C-794369FDDB8A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08E5EC-FA9D-FE44-BE09-4F46BC9F8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8D012-F868-1C5E-0726-093298A52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75E9-5232-4D2B-B9FB-371A96336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49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255B5-79A5-BEAF-5853-FE5B9A6F0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978FDC-4EEF-4C3B-8AA5-58DB05DF53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FD108D-1424-83EF-80AA-04264749F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76331-04B4-24BB-3204-007AAD190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7CBF-8F8E-4967-A49C-794369FDDB8A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BCF24-015F-C378-040A-A78D58DA5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7FAE7-89A7-A980-6987-F5E9F17A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75E9-5232-4D2B-B9FB-371A96336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8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700A7-12AB-FD5B-5215-AF10C7C17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AD1D7-BB6B-24C6-196C-5CB4251FB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9ED0F-1556-F1DE-F1CD-76AE1C31B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987CBF-8F8E-4967-A49C-794369FDDB8A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0B7BB-96A3-3F92-2E24-B5A13749B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378CF-F701-5EA0-6528-BDD5CECBA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EC75E9-5232-4D2B-B9FB-371A96336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66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erial view of a landscape&#10;&#10;Description automatically generated">
            <a:extLst>
              <a:ext uri="{FF2B5EF4-FFF2-40B4-BE49-F238E27FC236}">
                <a16:creationId xmlns:a16="http://schemas.microsoft.com/office/drawing/2014/main" id="{626BD557-06C7-601D-B374-273224697E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68501"/>
            <a:ext cx="12192000" cy="3716373"/>
          </a:xfrm>
          <a:prstGeom prst="rect">
            <a:avLst/>
          </a:prstGeom>
        </p:spPr>
      </p:pic>
      <p:pic>
        <p:nvPicPr>
          <p:cNvPr id="5" name="Picture 4" descr="A gold ring with writing on it&#10;&#10;Description automatically generated">
            <a:extLst>
              <a:ext uri="{FF2B5EF4-FFF2-40B4-BE49-F238E27FC236}">
                <a16:creationId xmlns:a16="http://schemas.microsoft.com/office/drawing/2014/main" id="{1DF64777-5E75-3AC8-9D76-8A7B06615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1821">
            <a:off x="7647701" y="-209343"/>
            <a:ext cx="3310103" cy="3104179"/>
          </a:xfrm>
          <a:prstGeom prst="rect">
            <a:avLst/>
          </a:prstGeom>
        </p:spPr>
      </p:pic>
      <p:pic>
        <p:nvPicPr>
          <p:cNvPr id="8" name="Picture 7" descr="A volcano erupting with smoke and flames&#10;&#10;Description automatically generated">
            <a:extLst>
              <a:ext uri="{FF2B5EF4-FFF2-40B4-BE49-F238E27FC236}">
                <a16:creationId xmlns:a16="http://schemas.microsoft.com/office/drawing/2014/main" id="{48E0E16A-5963-0D03-AB62-0589C5112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498" y="3168059"/>
            <a:ext cx="6216502" cy="31082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2B695C3-735A-8AA8-6D4E-0FD22CBA7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396" y="301810"/>
            <a:ext cx="3463286" cy="8039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6F9BA20-39FF-00F4-D52C-DA89340056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396" y="1273337"/>
            <a:ext cx="7123814" cy="10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6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F68F70D-A404-126C-A7A7-CCD1281A6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53" y="27978"/>
            <a:ext cx="5830547" cy="822168"/>
          </a:xfrm>
        </p:spPr>
        <p:txBody>
          <a:bodyPr>
            <a:noAutofit/>
          </a:bodyPr>
          <a:lstStyle/>
          <a:p>
            <a:r>
              <a:rPr lang="en-GB" u="sng" dirty="0"/>
              <a:t>Heavy ion storage rings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4C80A5-E1E4-014A-011C-7EED75B28B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6549" y="850146"/>
            <a:ext cx="7729998" cy="56507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665972-D806-E75A-4808-93FC36655A23}"/>
              </a:ext>
            </a:extLst>
          </p:cNvPr>
          <p:cNvSpPr txBox="1"/>
          <p:nvPr/>
        </p:nvSpPr>
        <p:spPr>
          <a:xfrm>
            <a:off x="265453" y="1073889"/>
            <a:ext cx="3583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Storage rings are devices which can store ions for long periods of time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A56CC7-7D2F-37A5-518F-48C466C1DF61}"/>
              </a:ext>
            </a:extLst>
          </p:cNvPr>
          <p:cNvSpPr txBox="1"/>
          <p:nvPr/>
        </p:nvSpPr>
        <p:spPr>
          <a:xfrm>
            <a:off x="265453" y="2844546"/>
            <a:ext cx="3583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They are made up of straight sections separated by dipole magnets which steer ions around the ring</a:t>
            </a:r>
          </a:p>
          <a:p>
            <a:endParaRPr lang="en-GB" sz="2400" dirty="0"/>
          </a:p>
          <a:p>
            <a:r>
              <a:rPr lang="en-GB" sz="2400" dirty="0"/>
              <a:t>Ultra/Extreme high vacuum required to store ions (10</a:t>
            </a:r>
            <a:r>
              <a:rPr lang="en-GB" sz="2400" baseline="30000" dirty="0"/>
              <a:t>-11</a:t>
            </a:r>
            <a:r>
              <a:rPr lang="en-GB" sz="2400" dirty="0"/>
              <a:t>/10</a:t>
            </a:r>
            <a:r>
              <a:rPr lang="en-GB" sz="2400" baseline="30000" dirty="0"/>
              <a:t>-12</a:t>
            </a:r>
            <a:r>
              <a:rPr lang="en-GB" sz="2400" dirty="0"/>
              <a:t> mbar)</a:t>
            </a:r>
          </a:p>
        </p:txBody>
      </p:sp>
    </p:spTree>
    <p:extLst>
      <p:ext uri="{BB962C8B-B14F-4D97-AF65-F5344CB8AC3E}">
        <p14:creationId xmlns:p14="http://schemas.microsoft.com/office/powerpoint/2010/main" val="3537564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map of the world&#10;&#10;Description automatically generated">
            <a:extLst>
              <a:ext uri="{FF2B5EF4-FFF2-40B4-BE49-F238E27FC236}">
                <a16:creationId xmlns:a16="http://schemas.microsoft.com/office/drawing/2014/main" id="{F7F0C253-B0A3-BDFD-4823-3AA855413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26" y="1133919"/>
            <a:ext cx="10334846" cy="569610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66B2D75-C802-441A-461A-3EA81F67DED0}"/>
              </a:ext>
            </a:extLst>
          </p:cNvPr>
          <p:cNvSpPr txBox="1">
            <a:spLocks/>
          </p:cNvSpPr>
          <p:nvPr/>
        </p:nvSpPr>
        <p:spPr>
          <a:xfrm>
            <a:off x="265453" y="27978"/>
            <a:ext cx="8123635" cy="8221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u="sng" dirty="0"/>
              <a:t>Rings of men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EF27496-09BC-1C1C-02EF-BC4D545A5131}"/>
              </a:ext>
            </a:extLst>
          </p:cNvPr>
          <p:cNvGrpSpPr/>
          <p:nvPr/>
        </p:nvGrpSpPr>
        <p:grpSpPr>
          <a:xfrm>
            <a:off x="6262577" y="672254"/>
            <a:ext cx="1711842" cy="922630"/>
            <a:chOff x="6262577" y="672254"/>
            <a:chExt cx="1711842" cy="92263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2D12EAC-DCC6-14FB-C699-E8BB945919C2}"/>
                </a:ext>
              </a:extLst>
            </p:cNvPr>
            <p:cNvSpPr/>
            <p:nvPr/>
          </p:nvSpPr>
          <p:spPr>
            <a:xfrm>
              <a:off x="6262577" y="672254"/>
              <a:ext cx="1711842" cy="9226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75A32C-144F-3EA5-5302-C7D2C9ECABA9}"/>
                </a:ext>
              </a:extLst>
            </p:cNvPr>
            <p:cNvSpPr txBox="1"/>
            <p:nvPr/>
          </p:nvSpPr>
          <p:spPr>
            <a:xfrm>
              <a:off x="6634716" y="850146"/>
              <a:ext cx="9675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ESR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26280E-A292-A3B7-5C41-FB6A36BD1104}"/>
              </a:ext>
            </a:extLst>
          </p:cNvPr>
          <p:cNvGrpSpPr/>
          <p:nvPr/>
        </p:nvGrpSpPr>
        <p:grpSpPr>
          <a:xfrm>
            <a:off x="6999768" y="4851308"/>
            <a:ext cx="1711842" cy="922630"/>
            <a:chOff x="6262577" y="672254"/>
            <a:chExt cx="1711842" cy="92263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00CBA23F-FB41-DB9F-49ED-F0A9DF82DAA1}"/>
                </a:ext>
              </a:extLst>
            </p:cNvPr>
            <p:cNvSpPr/>
            <p:nvPr/>
          </p:nvSpPr>
          <p:spPr>
            <a:xfrm>
              <a:off x="6262577" y="672254"/>
              <a:ext cx="1711842" cy="9226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4F71BA6-B453-5889-F040-E73D1F99FEF4}"/>
                </a:ext>
              </a:extLst>
            </p:cNvPr>
            <p:cNvSpPr txBox="1"/>
            <p:nvPr/>
          </p:nvSpPr>
          <p:spPr>
            <a:xfrm>
              <a:off x="6558515" y="859667"/>
              <a:ext cx="11873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err="1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CSRe</a:t>
              </a:r>
              <a:endParaRPr lang="en-GB" sz="2800" b="1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386CB9F-023E-1076-C0AF-91AE22266B6B}"/>
              </a:ext>
            </a:extLst>
          </p:cNvPr>
          <p:cNvGrpSpPr/>
          <p:nvPr/>
        </p:nvGrpSpPr>
        <p:grpSpPr>
          <a:xfrm>
            <a:off x="10480158" y="1747284"/>
            <a:ext cx="1711842" cy="922630"/>
            <a:chOff x="6262577" y="672254"/>
            <a:chExt cx="1711842" cy="92263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14EDC89-FFB3-01EC-3D1A-97700A168D7A}"/>
                </a:ext>
              </a:extLst>
            </p:cNvPr>
            <p:cNvSpPr/>
            <p:nvPr/>
          </p:nvSpPr>
          <p:spPr>
            <a:xfrm>
              <a:off x="6262577" y="672254"/>
              <a:ext cx="1711842" cy="9226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61B7929-85FA-3338-EF77-23E840C5B742}"/>
                </a:ext>
              </a:extLst>
            </p:cNvPr>
            <p:cNvSpPr txBox="1"/>
            <p:nvPr/>
          </p:nvSpPr>
          <p:spPr>
            <a:xfrm>
              <a:off x="6762306" y="871959"/>
              <a:ext cx="9675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R3</a:t>
              </a: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34D96DA5-4840-CAC4-75F2-34AC086F5BD7}"/>
              </a:ext>
            </a:extLst>
          </p:cNvPr>
          <p:cNvSpPr/>
          <p:nvPr/>
        </p:nvSpPr>
        <p:spPr>
          <a:xfrm>
            <a:off x="5929422" y="2765895"/>
            <a:ext cx="237461" cy="253752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37611EB-A697-0C5F-DBA9-227E1041E0C6}"/>
              </a:ext>
            </a:extLst>
          </p:cNvPr>
          <p:cNvSpPr/>
          <p:nvPr/>
        </p:nvSpPr>
        <p:spPr>
          <a:xfrm>
            <a:off x="9590566" y="3175248"/>
            <a:ext cx="237461" cy="253752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433512F-F30A-302A-1D16-60584104F3D8}"/>
              </a:ext>
            </a:extLst>
          </p:cNvPr>
          <p:cNvSpPr/>
          <p:nvPr/>
        </p:nvSpPr>
        <p:spPr>
          <a:xfrm>
            <a:off x="8633631" y="3396755"/>
            <a:ext cx="237461" cy="253752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E04E25F-0DEE-3B8A-32EF-028787A807A8}"/>
              </a:ext>
            </a:extLst>
          </p:cNvPr>
          <p:cNvCxnSpPr/>
          <p:nvPr/>
        </p:nvCxnSpPr>
        <p:spPr>
          <a:xfrm flipV="1">
            <a:off x="6177516" y="1594884"/>
            <a:ext cx="1711841" cy="129788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7124CB5-9CFE-E90D-4D6B-DCD4ACB815D3}"/>
              </a:ext>
            </a:extLst>
          </p:cNvPr>
          <p:cNvCxnSpPr>
            <a:cxnSpLocks/>
          </p:cNvCxnSpPr>
          <p:nvPr/>
        </p:nvCxnSpPr>
        <p:spPr>
          <a:xfrm flipV="1">
            <a:off x="5936513" y="1494422"/>
            <a:ext cx="326064" cy="1393681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E3CA41F-0551-1AF9-B640-09F027BCE957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9590569" y="2208599"/>
            <a:ext cx="889589" cy="103627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4C36CD2-0F58-6160-B5A0-648972C67D7F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9781956" y="2669914"/>
            <a:ext cx="1554123" cy="748796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37EE0A7-EDBE-46F3-956A-5BA2E3D928C2}"/>
              </a:ext>
            </a:extLst>
          </p:cNvPr>
          <p:cNvCxnSpPr>
            <a:cxnSpLocks/>
          </p:cNvCxnSpPr>
          <p:nvPr/>
        </p:nvCxnSpPr>
        <p:spPr>
          <a:xfrm flipV="1">
            <a:off x="7118497" y="3444628"/>
            <a:ext cx="1534626" cy="140668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0DC197B-45FD-C8DA-CEFE-32524D978A58}"/>
              </a:ext>
            </a:extLst>
          </p:cNvPr>
          <p:cNvCxnSpPr>
            <a:cxnSpLocks/>
            <a:endCxn id="28" idx="6"/>
          </p:cNvCxnSpPr>
          <p:nvPr/>
        </p:nvCxnSpPr>
        <p:spPr>
          <a:xfrm flipV="1">
            <a:off x="8711610" y="3523631"/>
            <a:ext cx="159482" cy="161145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075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2B9E0-6E1C-6394-6214-A8A630510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CB1B753-9E8C-F2C2-0F91-EE1644E4F07F}"/>
              </a:ext>
            </a:extLst>
          </p:cNvPr>
          <p:cNvSpPr txBox="1">
            <a:spLocks/>
          </p:cNvSpPr>
          <p:nvPr/>
        </p:nvSpPr>
        <p:spPr>
          <a:xfrm>
            <a:off x="265453" y="27978"/>
            <a:ext cx="8123635" cy="8221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u="sng" dirty="0"/>
              <a:t>What can we do with them?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BBF7F6-42A3-1596-DDC8-BD45B30686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919" t="22325" r="16890" b="7132"/>
          <a:stretch/>
        </p:blipFill>
        <p:spPr>
          <a:xfrm>
            <a:off x="372140" y="850146"/>
            <a:ext cx="5006766" cy="38808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0EFD3B-3EE6-5067-FF86-D71EA78FB6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617" t="38915" r="33368" b="35969"/>
          <a:stretch/>
        </p:blipFill>
        <p:spPr>
          <a:xfrm>
            <a:off x="116957" y="4203216"/>
            <a:ext cx="5752577" cy="2389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EAD66A-1A40-BBB0-7B8B-C447292A12C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413" t="20930" r="23081" b="9768"/>
          <a:stretch/>
        </p:blipFill>
        <p:spPr>
          <a:xfrm>
            <a:off x="6322468" y="850146"/>
            <a:ext cx="5146519" cy="4648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81B7A6-E42B-DC4C-F212-63F6816084A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0235" t="30698" r="22907" b="38711"/>
          <a:stretch/>
        </p:blipFill>
        <p:spPr>
          <a:xfrm>
            <a:off x="6619361" y="3742661"/>
            <a:ext cx="4630019" cy="29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66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57F8289-85B5-B925-1D0D-198D425E3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53" y="27978"/>
            <a:ext cx="8679764" cy="822168"/>
          </a:xfrm>
        </p:spPr>
        <p:txBody>
          <a:bodyPr>
            <a:noAutofit/>
          </a:bodyPr>
          <a:lstStyle/>
          <a:p>
            <a:r>
              <a:rPr lang="en-GB" u="sng" dirty="0"/>
              <a:t>Nuclear Reactions in rings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CE731F-E522-4C0A-54CD-8E71EC8485F5}"/>
              </a:ext>
            </a:extLst>
          </p:cNvPr>
          <p:cNvSpPr txBox="1"/>
          <p:nvPr/>
        </p:nvSpPr>
        <p:spPr>
          <a:xfrm>
            <a:off x="7094676" y="1351508"/>
            <a:ext cx="45160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can also use rings to study nuclear reactions for astrophysics</a:t>
            </a:r>
          </a:p>
          <a:p>
            <a:endParaRPr lang="en-GB" sz="2400" dirty="0"/>
          </a:p>
          <a:p>
            <a:r>
              <a:rPr lang="en-GB" sz="2400" dirty="0"/>
              <a:t>This involves storing our ion beam in the ring and then interacting it with a gas target</a:t>
            </a:r>
          </a:p>
          <a:p>
            <a:endParaRPr lang="en-GB" sz="2400" dirty="0"/>
          </a:p>
          <a:p>
            <a:r>
              <a:rPr lang="en-GB" sz="2400" dirty="0"/>
              <a:t>We can study </a:t>
            </a:r>
            <a:r>
              <a:rPr lang="en-GB" sz="2400" b="1" dirty="0"/>
              <a:t>direct </a:t>
            </a:r>
            <a:r>
              <a:rPr lang="en-GB" sz="2400" dirty="0"/>
              <a:t>reactions or use  </a:t>
            </a:r>
            <a:r>
              <a:rPr lang="en-GB" sz="2400" b="1" dirty="0"/>
              <a:t>indirect</a:t>
            </a:r>
            <a:r>
              <a:rPr lang="en-GB" sz="2400" dirty="0"/>
              <a:t> methods to study nuclear properties of interest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8A57CE4-266B-2A1D-2692-5FC16B88B4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430" t="27759" r="12180" b="40775"/>
          <a:stretch/>
        </p:blipFill>
        <p:spPr>
          <a:xfrm>
            <a:off x="511992" y="1062798"/>
            <a:ext cx="6103952" cy="29882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ECDB48-D66D-307E-492F-9EDA00E22D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532" y="3891516"/>
            <a:ext cx="5610873" cy="274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5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F843D-BC57-9266-4D48-E6BE2369F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83D844-40EC-D23A-3900-C947A920E3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820" y="4960917"/>
            <a:ext cx="6475590" cy="189000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C9C76FF-DD6E-3C8E-D7AC-27E2C8DAA339}"/>
              </a:ext>
            </a:extLst>
          </p:cNvPr>
          <p:cNvGrpSpPr/>
          <p:nvPr/>
        </p:nvGrpSpPr>
        <p:grpSpPr>
          <a:xfrm>
            <a:off x="531733" y="582183"/>
            <a:ext cx="5720211" cy="4767682"/>
            <a:chOff x="5581404" y="1173505"/>
            <a:chExt cx="4428971" cy="4026044"/>
          </a:xfrm>
        </p:grpSpPr>
        <p:pic>
          <p:nvPicPr>
            <p:cNvPr id="27" name="Picture 26" descr="Shape, arrow&#10;&#10;Description automatically generated">
              <a:extLst>
                <a:ext uri="{FF2B5EF4-FFF2-40B4-BE49-F238E27FC236}">
                  <a16:creationId xmlns:a16="http://schemas.microsoft.com/office/drawing/2014/main" id="{A97C03B4-DEED-E7A3-C744-F6D00E7432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114" b="-1373"/>
            <a:stretch/>
          </p:blipFill>
          <p:spPr>
            <a:xfrm>
              <a:off x="5581404" y="1173505"/>
              <a:ext cx="4428971" cy="4026044"/>
            </a:xfrm>
            <a:prstGeom prst="rect">
              <a:avLst/>
            </a:prstGeom>
          </p:spPr>
        </p:pic>
        <p:sp>
          <p:nvSpPr>
            <p:cNvPr id="28" name="Arrow: Circular 27">
              <a:extLst>
                <a:ext uri="{FF2B5EF4-FFF2-40B4-BE49-F238E27FC236}">
                  <a16:creationId xmlns:a16="http://schemas.microsoft.com/office/drawing/2014/main" id="{782F6CF2-7F64-1EFE-1B67-9614E1FC005C}"/>
                </a:ext>
              </a:extLst>
            </p:cNvPr>
            <p:cNvSpPr/>
            <p:nvPr/>
          </p:nvSpPr>
          <p:spPr>
            <a:xfrm flipH="1">
              <a:off x="6700913" y="2214389"/>
              <a:ext cx="2329648" cy="2252875"/>
            </a:xfrm>
            <a:prstGeom prst="circularArrow">
              <a:avLst>
                <a:gd name="adj1" fmla="val 3074"/>
                <a:gd name="adj2" fmla="val 1158911"/>
                <a:gd name="adj3" fmla="val 20376031"/>
                <a:gd name="adj4" fmla="val 7132989"/>
                <a:gd name="adj5" fmla="val 1086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714FF5E-309A-A2B6-5C4D-8937DA9755EF}"/>
                </a:ext>
              </a:extLst>
            </p:cNvPr>
            <p:cNvSpPr/>
            <p:nvPr/>
          </p:nvSpPr>
          <p:spPr>
            <a:xfrm>
              <a:off x="5629655" y="1269813"/>
              <a:ext cx="603103" cy="8189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0" name="Star: 6 Points 29">
            <a:extLst>
              <a:ext uri="{FF2B5EF4-FFF2-40B4-BE49-F238E27FC236}">
                <a16:creationId xmlns:a16="http://schemas.microsoft.com/office/drawing/2014/main" id="{E18FDE9B-F739-90D6-B586-F38437FC0D36}"/>
              </a:ext>
            </a:extLst>
          </p:cNvPr>
          <p:cNvSpPr/>
          <p:nvPr/>
        </p:nvSpPr>
        <p:spPr>
          <a:xfrm>
            <a:off x="3994274" y="696232"/>
            <a:ext cx="1123611" cy="1061145"/>
          </a:xfrm>
          <a:prstGeom prst="star6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1" name="Picture 30" descr="A large round machine with orange wires&#10;&#10;Description automatically generated">
            <a:extLst>
              <a:ext uri="{FF2B5EF4-FFF2-40B4-BE49-F238E27FC236}">
                <a16:creationId xmlns:a16="http://schemas.microsoft.com/office/drawing/2014/main" id="{6F8CA5CE-8192-9919-A0A2-3D692B6125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3026" y="1384222"/>
            <a:ext cx="5393469" cy="541024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63A01D9-10C2-3252-A003-141FD11E78A3}"/>
              </a:ext>
            </a:extLst>
          </p:cNvPr>
          <p:cNvSpPr txBox="1"/>
          <p:nvPr/>
        </p:nvSpPr>
        <p:spPr>
          <a:xfrm>
            <a:off x="2844236" y="2360078"/>
            <a:ext cx="17118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Ions revolve 10</a:t>
            </a:r>
            <a:r>
              <a:rPr lang="en-GB" sz="2800" b="1" baseline="30000" dirty="0"/>
              <a:t>6</a:t>
            </a:r>
            <a:r>
              <a:rPr lang="en-GB" sz="2800" b="1" dirty="0"/>
              <a:t> Hz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CB4119E-042F-19E6-03B4-3B11F4316C0A}"/>
              </a:ext>
            </a:extLst>
          </p:cNvPr>
          <p:cNvSpPr txBox="1"/>
          <p:nvPr/>
        </p:nvSpPr>
        <p:spPr>
          <a:xfrm>
            <a:off x="56130" y="1111883"/>
            <a:ext cx="1206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Beam</a:t>
            </a:r>
          </a:p>
          <a:p>
            <a:r>
              <a:rPr lang="en-GB" sz="2800" b="1" dirty="0"/>
              <a:t>In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6669E67-B787-9B08-AD96-8301D882E5C5}"/>
              </a:ext>
            </a:extLst>
          </p:cNvPr>
          <p:cNvSpPr txBox="1"/>
          <p:nvPr/>
        </p:nvSpPr>
        <p:spPr>
          <a:xfrm>
            <a:off x="5027798" y="951874"/>
            <a:ext cx="1399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CARME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77BFF71-DF2F-F1C2-0194-35312DE31D0C}"/>
              </a:ext>
            </a:extLst>
          </p:cNvPr>
          <p:cNvSpPr txBox="1"/>
          <p:nvPr/>
        </p:nvSpPr>
        <p:spPr>
          <a:xfrm>
            <a:off x="7748159" y="839278"/>
            <a:ext cx="349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Moving detectors!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9EEF50C-E8E9-143B-7950-F2ABC9273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52" y="27978"/>
            <a:ext cx="10781775" cy="822168"/>
          </a:xfrm>
        </p:spPr>
        <p:txBody>
          <a:bodyPr>
            <a:noAutofit/>
          </a:bodyPr>
          <a:lstStyle/>
          <a:p>
            <a:r>
              <a:rPr lang="en-GB" u="sng" dirty="0"/>
              <a:t>CRYRING: the one ring to rule them all</a:t>
            </a:r>
          </a:p>
        </p:txBody>
      </p:sp>
    </p:spTree>
    <p:extLst>
      <p:ext uri="{BB962C8B-B14F-4D97-AF65-F5344CB8AC3E}">
        <p14:creationId xmlns:p14="http://schemas.microsoft.com/office/powerpoint/2010/main" val="1739352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126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Heavy ion storage rings</vt:lpstr>
      <vt:lpstr>PowerPoint Presentation</vt:lpstr>
      <vt:lpstr>PowerPoint Presentation</vt:lpstr>
      <vt:lpstr>Nuclear Reactions in rings</vt:lpstr>
      <vt:lpstr>CRYRING: the one ring to rule them all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Jordan Marsh</dc:creator>
  <cp:lastModifiedBy>Jordan Marsh</cp:lastModifiedBy>
  <cp:revision>15</cp:revision>
  <dcterms:created xsi:type="dcterms:W3CDTF">2025-01-27T18:43:12Z</dcterms:created>
  <dcterms:modified xsi:type="dcterms:W3CDTF">2025-01-28T10:36:36Z</dcterms:modified>
</cp:coreProperties>
</file>