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001" r:id="rId2"/>
    <p:sldId id="1926" r:id="rId3"/>
    <p:sldId id="1745" r:id="rId4"/>
    <p:sldId id="1997" r:id="rId5"/>
    <p:sldId id="2000" r:id="rId6"/>
    <p:sldId id="1998" r:id="rId7"/>
    <p:sldId id="1999" r:id="rId8"/>
    <p:sldId id="1996" r:id="rId9"/>
    <p:sldId id="1670" r:id="rId10"/>
    <p:sldId id="188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ROK Neil" initials="TN" lastIdx="17" clrIdx="0">
    <p:extLst>
      <p:ext uri="{19B8F6BF-5375-455C-9EA6-DF929625EA0E}">
        <p15:presenceInfo xmlns:p15="http://schemas.microsoft.com/office/powerpoint/2012/main" userId="S::nturok@ed.ac.uk::84cf8e13-50f0-4b8c-abc3-45c6e50636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FF0E"/>
    <a:srgbClr val="00FFFF"/>
    <a:srgbClr val="1F62FF"/>
    <a:srgbClr val="FF6AFB"/>
    <a:srgbClr val="FF00FC"/>
    <a:srgbClr val="E09400"/>
    <a:srgbClr val="FEEDFD"/>
    <a:srgbClr val="FFC7F0"/>
    <a:srgbClr val="00B3F3"/>
    <a:srgbClr val="00B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893" autoAdjust="0"/>
    <p:restoredTop sz="99712" autoAdjust="0"/>
  </p:normalViewPr>
  <p:slideViewPr>
    <p:cSldViewPr snapToGrid="0">
      <p:cViewPr varScale="1">
        <p:scale>
          <a:sx n="119" d="100"/>
          <a:sy n="119" d="100"/>
        </p:scale>
        <p:origin x="200" y="3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170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65CAE-658A-4D55-9511-FE37F265EAD0}" type="datetimeFigureOut">
              <a:rPr lang="en-CA" smtClean="0"/>
              <a:t>2025-03-11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6ED86-9D0D-46E6-B5A5-D1CE7CC660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6028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74B7-96ED-43BE-94F7-241E8A892627}" type="datetimeFigureOut">
              <a:rPr lang="en-CA" smtClean="0"/>
              <a:t>2025-03-11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C347-D131-4C08-B2F7-C795AD4C9F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461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74B7-96ED-43BE-94F7-241E8A892627}" type="datetimeFigureOut">
              <a:rPr lang="en-CA" smtClean="0"/>
              <a:t>2025-03-11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C347-D131-4C08-B2F7-C795AD4C9F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934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74B7-96ED-43BE-94F7-241E8A892627}" type="datetimeFigureOut">
              <a:rPr lang="en-CA" smtClean="0"/>
              <a:t>2025-03-11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C347-D131-4C08-B2F7-C795AD4C9F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629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74B7-96ED-43BE-94F7-241E8A892627}" type="datetimeFigureOut">
              <a:rPr lang="en-CA" smtClean="0"/>
              <a:t>2025-03-11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C347-D131-4C08-B2F7-C795AD4C9F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399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74B7-96ED-43BE-94F7-241E8A892627}" type="datetimeFigureOut">
              <a:rPr lang="en-CA" smtClean="0"/>
              <a:t>2025-03-11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C347-D131-4C08-B2F7-C795AD4C9F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409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74B7-96ED-43BE-94F7-241E8A892627}" type="datetimeFigureOut">
              <a:rPr lang="en-CA" smtClean="0"/>
              <a:t>2025-03-11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C347-D131-4C08-B2F7-C795AD4C9F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154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74B7-96ED-43BE-94F7-241E8A892627}" type="datetimeFigureOut">
              <a:rPr lang="en-CA" smtClean="0"/>
              <a:t>2025-03-11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C347-D131-4C08-B2F7-C795AD4C9F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399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74B7-96ED-43BE-94F7-241E8A892627}" type="datetimeFigureOut">
              <a:rPr lang="en-CA" smtClean="0"/>
              <a:t>2025-03-11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C347-D131-4C08-B2F7-C795AD4C9F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394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74B7-96ED-43BE-94F7-241E8A892627}" type="datetimeFigureOut">
              <a:rPr lang="en-CA" smtClean="0"/>
              <a:t>2025-03-11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C347-D131-4C08-B2F7-C795AD4C9F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421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74B7-96ED-43BE-94F7-241E8A892627}" type="datetimeFigureOut">
              <a:rPr lang="en-CA" smtClean="0"/>
              <a:t>2025-03-11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C347-D131-4C08-B2F7-C795AD4C9F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563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74B7-96ED-43BE-94F7-241E8A892627}" type="datetimeFigureOut">
              <a:rPr lang="en-CA" smtClean="0"/>
              <a:t>2025-03-11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C347-D131-4C08-B2F7-C795AD4C9F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969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374B7-96ED-43BE-94F7-241E8A892627}" type="datetimeFigureOut">
              <a:rPr lang="en-CA" smtClean="0"/>
              <a:t>2025-03-11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EC347-D131-4C08-B2F7-C795AD4C9F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2392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4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BE31C-8451-BBE3-DC67-90355F9E2A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a minimal cosmology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sz="3600" dirty="0">
                <a:latin typeface="+mn-lt"/>
              </a:rPr>
              <a:t>with Latham Boyle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D976E-85BC-F57C-3B75-537097F20550}"/>
              </a:ext>
            </a:extLst>
          </p:cNvPr>
          <p:cNvSpPr txBox="1"/>
          <p:nvPr/>
        </p:nvSpPr>
        <p:spPr>
          <a:xfrm>
            <a:off x="-839096" y="3851238"/>
            <a:ext cx="136514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                                                                     </a:t>
            </a:r>
            <a:r>
              <a:rPr lang="en-GB" sz="3200" dirty="0"/>
              <a:t>and </a:t>
            </a:r>
          </a:p>
          <a:p>
            <a:r>
              <a:rPr lang="en-GB" sz="3200" dirty="0"/>
              <a:t>                 Maegan Andersen, Sam Bateman, Franz Herzog, Pablo </a:t>
            </a:r>
            <a:r>
              <a:rPr lang="en-GB" sz="3200" dirty="0" err="1"/>
              <a:t>Morande</a:t>
            </a:r>
            <a:r>
              <a:rPr lang="en-GB" sz="3200" dirty="0"/>
              <a:t>, </a:t>
            </a:r>
          </a:p>
          <a:p>
            <a:r>
              <a:rPr lang="en-GB" sz="3200" dirty="0"/>
              <a:t>                                        Kostas </a:t>
            </a:r>
            <a:r>
              <a:rPr lang="en-GB" sz="3200" dirty="0" err="1"/>
              <a:t>Tsanavaris</a:t>
            </a:r>
            <a:r>
              <a:rPr lang="en-GB" sz="3200" dirty="0"/>
              <a:t>, and </a:t>
            </a:r>
            <a:r>
              <a:rPr lang="en-GB" sz="3200" dirty="0" err="1"/>
              <a:t>Vatsalya</a:t>
            </a:r>
            <a:r>
              <a:rPr lang="en-GB" sz="3200" dirty="0"/>
              <a:t> Vaibhav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794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1DBFE-65D6-5248-998D-234FBB67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61" y="129664"/>
            <a:ext cx="11730411" cy="126788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dim zero fields can cancel gravitational anomalies </a:t>
            </a:r>
            <a:br>
              <a:rPr lang="en-US" sz="3600" dirty="0">
                <a:latin typeface="+mn-lt"/>
              </a:rPr>
            </a:br>
            <a:endParaRPr lang="en-US" sz="3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6F049-7EAC-EC4A-883B-B693BEDC52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648" y="957939"/>
                <a:ext cx="12237219" cy="616705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/>
                  <a:t> </a:t>
                </a:r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:r>
                  <a:rPr lang="en-GB" sz="3600" b="0" dirty="0"/>
                  <a:t>2. </a:t>
                </a:r>
                <a:r>
                  <a:rPr lang="en-GB" sz="3600" dirty="0"/>
                  <a:t>Conformal</a:t>
                </a:r>
                <a:r>
                  <a:rPr lang="en-GB" sz="3600" b="0" dirty="0"/>
                  <a:t> anomaly (Euler) </a:t>
                </a:r>
                <a14:m>
                  <m:oMath xmlns:m="http://schemas.openxmlformats.org/officeDocument/2006/math">
                    <m:r>
                      <a:rPr lang="en-GB" sz="3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GB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GB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GB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box>
                      <m:boxPr>
                        <m:ctrlPr>
                          <a:rPr lang="en-GB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en-GB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GB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box>
                          <m:boxPr>
                            <m:ctrlPr>
                              <a:rPr lang="en-GB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GB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</m:box>
                      </m:sub>
                    </m:sSub>
                    <m:r>
                      <a:rPr lang="en-GB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+62 </m:t>
                    </m:r>
                    <m:sSub>
                      <m:sSubPr>
                        <m:ctrlPr>
                          <a:rPr lang="en-GB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GB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28</m:t>
                    </m:r>
                    <m:sSub>
                      <m:sSubPr>
                        <m:ctrlPr>
                          <a:rPr lang="en-GB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GB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GB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,0</m:t>
                        </m:r>
                      </m:sub>
                    </m:sSub>
                  </m:oMath>
                </a14:m>
                <a:endParaRPr lang="en-GB" sz="3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3600" dirty="0"/>
                  <a:t>3. Conformal anomaly (Weyl</a:t>
                </a:r>
                <a:r>
                  <a:rPr lang="en-GB" sz="3600" baseline="30000" dirty="0"/>
                  <a:t>2</a:t>
                </a:r>
                <a:r>
                  <a:rPr lang="en-GB" sz="3600" dirty="0"/>
                  <a:t>) 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GB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GB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GB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+3 </m:t>
                    </m:r>
                    <m:sSub>
                      <m:sSubPr>
                        <m:ctrlPr>
                          <a:rPr lang="en-GB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box>
                          <m:boxPr>
                            <m:ctrlPr>
                              <a:rPr lang="en-GB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GB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</m:box>
                      </m:sub>
                    </m:sSub>
                    <m:r>
                      <a:rPr lang="en-GB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+12</m:t>
                    </m:r>
                    <m:sSub>
                      <m:sSubPr>
                        <m:ctrlPr>
                          <a:rPr lang="en-GB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GB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GB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−8 </m:t>
                    </m:r>
                    <m:sSub>
                      <m:sSubPr>
                        <m:ctrlPr>
                          <a:rPr lang="en-GB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GB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,0</m:t>
                        </m:r>
                      </m:sub>
                    </m:sSub>
                  </m:oMath>
                </a14:m>
                <a:endParaRPr lang="en-GB" sz="36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sz="36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6F049-7EAC-EC4A-883B-B693BEDC52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648" y="957939"/>
                <a:ext cx="12237219" cy="6167056"/>
              </a:xfrm>
              <a:blipFill>
                <a:blip r:embed="rId2"/>
                <a:stretch>
                  <a:fillRect l="-1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C8A56C2-5BA6-B743-9355-35A6917390B3}"/>
              </a:ext>
            </a:extLst>
          </p:cNvPr>
          <p:cNvSpPr txBox="1"/>
          <p:nvPr/>
        </p:nvSpPr>
        <p:spPr>
          <a:xfrm rot="20483707">
            <a:off x="10562740" y="1133314"/>
            <a:ext cx="1675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dim zero scalars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A3924B-2AE7-8649-BA61-A06FD72DE67A}"/>
              </a:ext>
            </a:extLst>
          </p:cNvPr>
          <p:cNvSpPr txBox="1"/>
          <p:nvPr/>
        </p:nvSpPr>
        <p:spPr>
          <a:xfrm rot="20534892">
            <a:off x="6154883" y="919774"/>
            <a:ext cx="1727570" cy="656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</a:t>
            </a:r>
          </a:p>
          <a:p>
            <a:r>
              <a:rPr lang="en-US" dirty="0"/>
              <a:t>dim one scalars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2CBD60-9678-4C4F-87A2-B5189040F3ED}"/>
              </a:ext>
            </a:extLst>
          </p:cNvPr>
          <p:cNvSpPr txBox="1"/>
          <p:nvPr/>
        </p:nvSpPr>
        <p:spPr>
          <a:xfrm rot="20487047">
            <a:off x="7794858" y="1125400"/>
            <a:ext cx="1579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chiral fermions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E1265B-B012-6344-BF5A-718A2B82AE37}"/>
              </a:ext>
            </a:extLst>
          </p:cNvPr>
          <p:cNvSpPr txBox="1"/>
          <p:nvPr/>
        </p:nvSpPr>
        <p:spPr>
          <a:xfrm rot="20523942">
            <a:off x="9254189" y="1104186"/>
            <a:ext cx="1464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gauge bosons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A6DC13-CB6E-9448-6FFE-8B00235E490E}"/>
                  </a:ext>
                </a:extLst>
              </p:cNvPr>
              <p:cNvSpPr txBox="1"/>
              <p:nvPr/>
            </p:nvSpPr>
            <p:spPr>
              <a:xfrm>
                <a:off x="100361" y="1517673"/>
                <a:ext cx="11513345" cy="8553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3600" dirty="0">
                    <a:ea typeface="Cambria Math" panose="02040503050406030204" pitchFamily="18" charset="0"/>
                  </a:rPr>
                  <a:t>1. Vacuum energy                      </a:t>
                </a:r>
                <a14:m>
                  <m:oMath xmlns:m="http://schemas.openxmlformats.org/officeDocument/2006/math">
                    <m:r>
                      <a:rPr lang="en-GB" sz="3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GB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GB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GB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sSub>
                      <m:sSubPr>
                        <m:ctrlPr>
                          <a:rPr lang="en-GB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box>
                          <m:boxPr>
                            <m:ctrlPr>
                              <a:rPr lang="en-GB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GB" sz="3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</m:box>
                      </m:sub>
                    </m:sSub>
                    <m:r>
                      <a:rPr lang="en-GB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GB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GB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GB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GB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GB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GB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,0</m:t>
                        </m:r>
                      </m:sub>
                    </m:sSub>
                  </m:oMath>
                </a14:m>
                <a:endParaRPr lang="en-US" sz="3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A6DC13-CB6E-9448-6FFE-8B00235E4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61" y="1517673"/>
                <a:ext cx="11513345" cy="855362"/>
              </a:xfrm>
              <a:prstGeom prst="rect">
                <a:avLst/>
              </a:prstGeom>
              <a:blipFill>
                <a:blip r:embed="rId3"/>
                <a:stretch>
                  <a:fillRect l="-2313" t="-16176" r="-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01208A-3721-61C6-1E24-6E63FB1BF869}"/>
                  </a:ext>
                </a:extLst>
              </p:cNvPr>
              <p:cNvSpPr txBox="1"/>
              <p:nvPr/>
            </p:nvSpPr>
            <p:spPr>
              <a:xfrm>
                <a:off x="56648" y="3659779"/>
                <a:ext cx="12250341" cy="3146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1) All three vanish </a:t>
                </a:r>
                <a:r>
                  <a:rPr lang="en-US" sz="2800" dirty="0" err="1"/>
                  <a:t>iff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GB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=0⟹ </m:t>
                    </m:r>
                  </m:oMath>
                </a14:m>
                <a:r>
                  <a:rPr lang="en-US" sz="2800" dirty="0"/>
                  <a:t>the Higgs </a:t>
                </a:r>
                <a:r>
                  <a:rPr lang="en-US" sz="2800" dirty="0">
                    <a:solidFill>
                      <a:srgbClr val="00FFFF"/>
                    </a:solidFill>
                  </a:rPr>
                  <a:t>must</a:t>
                </a:r>
                <a:r>
                  <a:rPr lang="en-US" sz="2800" dirty="0"/>
                  <a:t> be composite*</a:t>
                </a:r>
              </a:p>
              <a:p>
                <a:r>
                  <a:rPr lang="en-US" sz="2800" dirty="0"/>
                  <a:t>2) Any two equations give</a:t>
                </a:r>
                <a:r>
                  <a:rPr lang="en-GB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box>
                          <m:boxPr>
                            <m:ctrlPr>
                              <a:rPr lang="en-GB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GB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</m:box>
                      </m:sub>
                    </m:sSub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dirty="0"/>
                      <m:t>4</m:t>
                    </m:r>
                    <m:sSub>
                      <m:sSubPr>
                        <m:ctrlPr>
                          <a:rPr lang="en-GB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GB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,0</m:t>
                        </m:r>
                      </m:sub>
                    </m:sSub>
                    <m:sSub>
                      <m:sSubPr>
                        <m:ctrlPr>
                          <a:rPr lang="en-GB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=3</m:t>
                        </m:r>
                        <m:r>
                          <a:rPr lang="en-GB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3) For SM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𝑆𝑈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3×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𝑆𝑈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2×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1,</m:t>
                    </m:r>
                    <m:sSub>
                      <m:sSubPr>
                        <m:ctrlPr>
                          <a:rPr lang="en-GB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=12</m:t>
                    </m:r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en-GB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box>
                          <m:boxPr>
                            <m:ctrlPr>
                              <a:rPr lang="en-GB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GB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</m:box>
                      </m:sub>
                    </m:sSub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/>
                      <m:t>=48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     </a:t>
                </a:r>
                <a:r>
                  <a:rPr lang="en-US" sz="2800" i="1" dirty="0"/>
                  <a:t>i.e.</a:t>
                </a:r>
                <a:r>
                  <a:rPr lang="en-US" sz="2800" dirty="0"/>
                  <a:t>, </a:t>
                </a:r>
                <a:r>
                  <a:rPr lang="en-US" sz="2800" i="1" dirty="0"/>
                  <a:t>3 fermion generations each with a RH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*  Dim zero scalars are asymptotically free: may explain the gauge/gravity hierarchy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01208A-3721-61C6-1E24-6E63FB1BF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8" y="3659779"/>
                <a:ext cx="12250341" cy="3146374"/>
              </a:xfrm>
              <a:prstGeom prst="rect">
                <a:avLst/>
              </a:prstGeom>
              <a:blipFill>
                <a:blip r:embed="rId4"/>
                <a:stretch>
                  <a:fillRect l="-1035" t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5CB13A2-155B-2392-E4A3-19D08FAB8EEB}"/>
              </a:ext>
            </a:extLst>
          </p:cNvPr>
          <p:cNvSpPr txBox="1"/>
          <p:nvPr/>
        </p:nvSpPr>
        <p:spPr>
          <a:xfrm>
            <a:off x="9639646" y="51847"/>
            <a:ext cx="1699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L. </a:t>
            </a:r>
            <a:r>
              <a:rPr lang="en-US" sz="2400" dirty="0" err="1"/>
              <a:t>Boyle+NT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799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EEF6D6-244B-035F-9AFC-B55FDCA325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" t="-18205" r="-3042" b="-8379"/>
          <a:stretch/>
        </p:blipFill>
        <p:spPr>
          <a:xfrm>
            <a:off x="1138004" y="1418232"/>
            <a:ext cx="9171293" cy="51858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7136CA-F04D-A6F4-3841-20063E1F9503}"/>
              </a:ext>
            </a:extLst>
          </p:cNvPr>
          <p:cNvSpPr txBox="1"/>
          <p:nvPr/>
        </p:nvSpPr>
        <p:spPr>
          <a:xfrm>
            <a:off x="486855" y="-46412"/>
            <a:ext cx="1121829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                         hypothesis: </a:t>
            </a:r>
            <a:r>
              <a:rPr lang="en-US" sz="2800" b="1" dirty="0"/>
              <a:t>the universe is CPT symmetric</a:t>
            </a:r>
          </a:p>
          <a:p>
            <a:endParaRPr lang="en-US" dirty="0"/>
          </a:p>
          <a:p>
            <a:r>
              <a:rPr lang="en-US" sz="2800" dirty="0"/>
              <a:t>consistent with the maximal analytic extension of hot big bang cosmology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37DBEFE-B278-2228-CD09-8EFA7C4AE070}"/>
              </a:ext>
            </a:extLst>
          </p:cNvPr>
          <p:cNvCxnSpPr>
            <a:cxnSpLocks/>
          </p:cNvCxnSpPr>
          <p:nvPr/>
        </p:nvCxnSpPr>
        <p:spPr>
          <a:xfrm flipV="1">
            <a:off x="5648411" y="4399898"/>
            <a:ext cx="0" cy="506997"/>
          </a:xfrm>
          <a:prstGeom prst="straightConnector1">
            <a:avLst/>
          </a:prstGeom>
          <a:ln w="38100">
            <a:solidFill>
              <a:srgbClr val="27FF0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746566D-A769-FF85-BFA8-7142AD350101}"/>
                  </a:ext>
                </a:extLst>
              </p:cNvPr>
              <p:cNvSpPr txBox="1"/>
              <p:nvPr/>
            </p:nvSpPr>
            <p:spPr>
              <a:xfrm>
                <a:off x="4793432" y="4935833"/>
                <a:ext cx="15324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)∝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746566D-A769-FF85-BFA8-7142AD350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432" y="4935833"/>
                <a:ext cx="1532407" cy="492443"/>
              </a:xfrm>
              <a:prstGeom prst="rect">
                <a:avLst/>
              </a:prstGeom>
              <a:blipFill>
                <a:blip r:embed="rId3"/>
                <a:stretch>
                  <a:fillRect l="-3279" t="-2500" r="-4098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9CFA2D7-CB99-E116-15A0-4B69FA3DA7A1}"/>
                  </a:ext>
                </a:extLst>
              </p:cNvPr>
              <p:cNvSpPr txBox="1"/>
              <p:nvPr/>
            </p:nvSpPr>
            <p:spPr>
              <a:xfrm>
                <a:off x="9846007" y="4033825"/>
                <a:ext cx="1980478" cy="635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)∝</m:t>
                      </m:r>
                      <m:box>
                        <m:box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9CFA2D7-CB99-E116-15A0-4B69FA3DA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6007" y="4033825"/>
                <a:ext cx="1980478" cy="635687"/>
              </a:xfrm>
              <a:prstGeom prst="rect">
                <a:avLst/>
              </a:prstGeom>
              <a:blipFill>
                <a:blip r:embed="rId4"/>
                <a:stretch>
                  <a:fillRect l="-2548" r="-127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CC0D23F4-F30A-0245-909E-9B9CD6C0BC9B}"/>
              </a:ext>
            </a:extLst>
          </p:cNvPr>
          <p:cNvSpPr txBox="1"/>
          <p:nvPr/>
        </p:nvSpPr>
        <p:spPr>
          <a:xfrm>
            <a:off x="10091950" y="4668030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simple pole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D46A20-D893-BDF4-DF00-DED959FC8DAA}"/>
              </a:ext>
            </a:extLst>
          </p:cNvPr>
          <p:cNvSpPr txBox="1"/>
          <p:nvPr/>
        </p:nvSpPr>
        <p:spPr>
          <a:xfrm>
            <a:off x="9711387" y="394415"/>
            <a:ext cx="224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Boyle, Finn, NT (2018)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ED0A70-8748-60FA-EBE4-3E5921BC6AAA}"/>
              </a:ext>
            </a:extLst>
          </p:cNvPr>
          <p:cNvSpPr txBox="1"/>
          <p:nvPr/>
        </p:nvSpPr>
        <p:spPr>
          <a:xfrm>
            <a:off x="4788943" y="3360281"/>
            <a:ext cx="165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radiation epoch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9F1CD-E5B7-7BD2-F175-9D51CD66ECC7}"/>
              </a:ext>
            </a:extLst>
          </p:cNvPr>
          <p:cNvSpPr txBox="1"/>
          <p:nvPr/>
        </p:nvSpPr>
        <p:spPr>
          <a:xfrm>
            <a:off x="6413625" y="4997388"/>
            <a:ext cx="1254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simple zero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063799-A649-7378-CDE4-5A3611C0E40D}"/>
              </a:ext>
            </a:extLst>
          </p:cNvPr>
          <p:cNvSpPr txBox="1"/>
          <p:nvPr/>
        </p:nvSpPr>
        <p:spPr>
          <a:xfrm>
            <a:off x="9855882" y="3609029"/>
            <a:ext cx="1935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 Sitter boundary</a:t>
            </a:r>
          </a:p>
        </p:txBody>
      </p:sp>
    </p:spTree>
    <p:extLst>
      <p:ext uri="{BB962C8B-B14F-4D97-AF65-F5344CB8AC3E}">
        <p14:creationId xmlns:p14="http://schemas.microsoft.com/office/powerpoint/2010/main" val="244147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83998BB-521B-480F-1324-BFAD29456C17}"/>
              </a:ext>
            </a:extLst>
          </p:cNvPr>
          <p:cNvCxnSpPr/>
          <p:nvPr/>
        </p:nvCxnSpPr>
        <p:spPr>
          <a:xfrm flipH="1" flipV="1">
            <a:off x="3012099" y="2002706"/>
            <a:ext cx="8317" cy="4768001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8446E2D-2FE3-DD33-7460-8DF817169922}"/>
              </a:ext>
            </a:extLst>
          </p:cNvPr>
          <p:cNvSpPr txBox="1"/>
          <p:nvPr/>
        </p:nvSpPr>
        <p:spPr>
          <a:xfrm>
            <a:off x="248950" y="951480"/>
            <a:ext cx="11857541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3200" dirty="0">
                <a:cs typeface="Bangla Sangam MN" panose="02000000000000000000" pitchFamily="2" charset="0"/>
              </a:rPr>
              <a:t>We calculated the gravitational entropy </a:t>
            </a:r>
            <a:r>
              <a:rPr lang="en-US" sz="3200" dirty="0">
                <a:latin typeface="Bangla Sangam MN" panose="02000000000000000000" pitchFamily="2" charset="0"/>
                <a:cs typeface="Bangla Sangam MN" panose="02000000000000000000" pitchFamily="2" charset="0"/>
              </a:rPr>
              <a:t>S</a:t>
            </a:r>
            <a:r>
              <a:rPr lang="en-US" sz="3200" baseline="-25000" dirty="0">
                <a:latin typeface="Bangla Sangam MN" panose="02000000000000000000" pitchFamily="2" charset="0"/>
                <a:cs typeface="Bangla Sangam MN" panose="02000000000000000000" pitchFamily="2" charset="0"/>
              </a:rPr>
              <a:t>g </a:t>
            </a:r>
            <a:r>
              <a:rPr lang="en-US" sz="3200" dirty="0"/>
              <a:t>, </a:t>
            </a:r>
            <a:r>
              <a:rPr lang="en-US" sz="3200" i="1" dirty="0"/>
              <a:t>i.e.</a:t>
            </a:r>
            <a:r>
              <a:rPr lang="en-US" sz="3200" dirty="0"/>
              <a:t>, Log </a:t>
            </a:r>
            <a:r>
              <a:rPr lang="en-US" sz="3200" dirty="0" err="1"/>
              <a:t>N</a:t>
            </a:r>
            <a:r>
              <a:rPr lang="en-US" sz="3200" baseline="-25000" dirty="0" err="1"/>
              <a:t>states</a:t>
            </a:r>
            <a:r>
              <a:rPr lang="en-US" sz="3200" dirty="0"/>
              <a:t>. It </a:t>
            </a:r>
            <a:r>
              <a:rPr lang="en-US" sz="3200" dirty="0" err="1"/>
              <a:t>favours</a:t>
            </a:r>
            <a:endParaRPr lang="en-US" sz="3200" dirty="0"/>
          </a:p>
          <a:p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/>
              <a:t> </a:t>
            </a:r>
            <a:r>
              <a:rPr lang="en-US" sz="3200" dirty="0">
                <a:solidFill>
                  <a:srgbClr val="00FFFF"/>
                </a:solidFill>
              </a:rPr>
              <a:t>homogeneous, isotropic, spatially flat universes </a:t>
            </a:r>
            <a:r>
              <a:rPr lang="en-US" sz="3200" dirty="0"/>
              <a:t> </a:t>
            </a:r>
          </a:p>
          <a:p>
            <a:pPr marL="514350" indent="-514350">
              <a:buAutoNum type="arabicPeriod"/>
            </a:pPr>
            <a:r>
              <a:rPr lang="en-US" sz="3200" dirty="0"/>
              <a:t> </a:t>
            </a:r>
            <a:r>
              <a:rPr lang="en-US" sz="3200" dirty="0">
                <a:solidFill>
                  <a:srgbClr val="00FFFF"/>
                </a:solidFill>
              </a:rPr>
              <a:t>a small, positive cosmological constant</a:t>
            </a:r>
          </a:p>
          <a:p>
            <a:endParaRPr lang="en-US" sz="3200" dirty="0"/>
          </a:p>
          <a:p>
            <a:r>
              <a:rPr lang="en-US" sz="3200" dirty="0"/>
              <a:t>Stat mech requires state counting, not equilibrium or ergodicity.</a:t>
            </a:r>
          </a:p>
          <a:p>
            <a:endParaRPr lang="en-US" sz="3200" dirty="0"/>
          </a:p>
          <a:p>
            <a:r>
              <a:rPr lang="en-US" sz="3200" dirty="0"/>
              <a:t>Inflation is not required.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3E6D2F-F60F-FFFE-D8F5-A1310D7D3091}"/>
              </a:ext>
            </a:extLst>
          </p:cNvPr>
          <p:cNvSpPr txBox="1"/>
          <p:nvPr/>
        </p:nvSpPr>
        <p:spPr>
          <a:xfrm>
            <a:off x="4952999" y="87293"/>
            <a:ext cx="7456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Boyle &amp; NT </a:t>
            </a:r>
            <a:r>
              <a:rPr lang="en-US" sz="1800" i="1" dirty="0"/>
              <a:t>Phys. Lett. </a:t>
            </a:r>
            <a:r>
              <a:rPr lang="en-US" sz="1800" dirty="0"/>
              <a:t>B849 (2024) 138442; </a:t>
            </a:r>
            <a:r>
              <a:rPr lang="en-US" sz="1800" i="1" dirty="0"/>
              <a:t>Phys. Lett. </a:t>
            </a:r>
            <a:r>
              <a:rPr lang="en-US" sz="1800" dirty="0"/>
              <a:t>B849 (2024) 138443 </a:t>
            </a:r>
          </a:p>
        </p:txBody>
      </p:sp>
    </p:spTree>
    <p:extLst>
      <p:ext uri="{BB962C8B-B14F-4D97-AF65-F5344CB8AC3E}">
        <p14:creationId xmlns:p14="http://schemas.microsoft.com/office/powerpoint/2010/main" val="279174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FCD58-48C6-4212-AD06-0A3836342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35683main_pia16873-full_full.jpg">
            <a:extLst>
              <a:ext uri="{FF2B5EF4-FFF2-40B4-BE49-F238E27FC236}">
                <a16:creationId xmlns:a16="http://schemas.microsoft.com/office/drawing/2014/main" id="{22827822-6751-BA8D-9B8E-E624688DF4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0" r="-10610"/>
          <a:stretch>
            <a:fillRect/>
          </a:stretch>
        </p:blipFill>
        <p:spPr>
          <a:xfrm>
            <a:off x="-304800" y="990600"/>
            <a:ext cx="13208000" cy="5447917"/>
          </a:xfr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C08930E9-69BA-F870-BB49-C3C058EF39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594" t="3656" r="12243" b="34822"/>
          <a:stretch/>
        </p:blipFill>
        <p:spPr bwMode="auto">
          <a:xfrm>
            <a:off x="2597289" y="3348827"/>
            <a:ext cx="6418800" cy="275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7338C38F-A92A-0A27-B51B-B46CABC32A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46" t="9982" r="5027" b="39860"/>
          <a:stretch/>
        </p:blipFill>
        <p:spPr bwMode="auto">
          <a:xfrm>
            <a:off x="4073293" y="1511654"/>
            <a:ext cx="3749833" cy="169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D31CEF0B-B38A-6AEE-4BE4-9CE852C764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594" t="89096" r="12243" b="6898"/>
          <a:stretch/>
        </p:blipFill>
        <p:spPr bwMode="auto">
          <a:xfrm>
            <a:off x="2597289" y="6065450"/>
            <a:ext cx="6418800" cy="17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CF30A6-7D27-5D03-21E2-0E3975A638FE}"/>
              </a:ext>
            </a:extLst>
          </p:cNvPr>
          <p:cNvSpPr txBox="1"/>
          <p:nvPr/>
        </p:nvSpPr>
        <p:spPr>
          <a:xfrm>
            <a:off x="9981566" y="6417619"/>
            <a:ext cx="198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ESA Planck satellite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553655-6E73-51F0-6996-26A1E2C8A6D0}"/>
                  </a:ext>
                </a:extLst>
              </p:cNvPr>
              <p:cNvSpPr txBox="1"/>
              <p:nvPr/>
            </p:nvSpPr>
            <p:spPr>
              <a:xfrm>
                <a:off x="5843954" y="2977661"/>
                <a:ext cx="20069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C61563C-D18D-3569-D119-A1558565D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954" y="2977661"/>
                <a:ext cx="2006960" cy="276999"/>
              </a:xfrm>
              <a:prstGeom prst="rect">
                <a:avLst/>
              </a:prstGeom>
              <a:blipFill>
                <a:blip r:embed="rId5"/>
                <a:stretch>
                  <a:fillRect l="-3774" t="-8696" r="-251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20E2C8-31F7-2336-AC3A-0D6713B66EAC}"/>
                  </a:ext>
                </a:extLst>
              </p:cNvPr>
              <p:cNvSpPr txBox="1"/>
              <p:nvPr/>
            </p:nvSpPr>
            <p:spPr>
              <a:xfrm>
                <a:off x="6629400" y="5788773"/>
                <a:ext cx="1323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2C6281-071A-A558-BA37-74786FAE4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5788773"/>
                <a:ext cx="132344" cy="276999"/>
              </a:xfrm>
              <a:prstGeom prst="rect">
                <a:avLst/>
              </a:prstGeom>
              <a:blipFill>
                <a:blip r:embed="rId6"/>
                <a:stretch>
                  <a:fillRect l="-45455" r="-36364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90EBB25-8084-7370-922A-57F9D9E7EE46}"/>
              </a:ext>
            </a:extLst>
          </p:cNvPr>
          <p:cNvSpPr txBox="1"/>
          <p:nvPr/>
        </p:nvSpPr>
        <p:spPr>
          <a:xfrm>
            <a:off x="385190" y="238704"/>
            <a:ext cx="61259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whence the inhomogeneity?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8DBD6B-9190-8388-76C9-8149661BCD22}"/>
              </a:ext>
            </a:extLst>
          </p:cNvPr>
          <p:cNvSpPr txBox="1"/>
          <p:nvPr/>
        </p:nvSpPr>
        <p:spPr>
          <a:xfrm>
            <a:off x="5523222" y="1511654"/>
            <a:ext cx="1286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Polarization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7912C9-1F39-2906-DFF9-C3FCDCD9CCEE}"/>
              </a:ext>
            </a:extLst>
          </p:cNvPr>
          <p:cNvSpPr txBox="1"/>
          <p:nvPr/>
        </p:nvSpPr>
        <p:spPr>
          <a:xfrm>
            <a:off x="5511603" y="3547038"/>
            <a:ext cx="138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Temperature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55684-12FA-B386-C2A8-17DB78C45203}"/>
              </a:ext>
            </a:extLst>
          </p:cNvPr>
          <p:cNvSpPr txBox="1"/>
          <p:nvPr/>
        </p:nvSpPr>
        <p:spPr>
          <a:xfrm>
            <a:off x="7850914" y="1860878"/>
            <a:ext cx="11977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Coulson</a:t>
            </a:r>
          </a:p>
          <a:p>
            <a:r>
              <a:rPr lang="en-US" dirty="0">
                <a:solidFill>
                  <a:schemeClr val="bg1"/>
                </a:solidFill>
              </a:rPr>
              <a:t>Crittenden</a:t>
            </a:r>
          </a:p>
          <a:p>
            <a:r>
              <a:rPr lang="en-US" dirty="0">
                <a:solidFill>
                  <a:schemeClr val="bg1"/>
                </a:solidFill>
              </a:rPr>
              <a:t>NT (1994)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BC8753-F436-25F2-83E6-7E233B86FA18}"/>
              </a:ext>
            </a:extLst>
          </p:cNvPr>
          <p:cNvSpPr txBox="1"/>
          <p:nvPr/>
        </p:nvSpPr>
        <p:spPr>
          <a:xfrm>
            <a:off x="7878702" y="2691553"/>
            <a:ext cx="2060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 free parameters!</a:t>
            </a:r>
          </a:p>
        </p:txBody>
      </p:sp>
    </p:spTree>
    <p:extLst>
      <p:ext uri="{BB962C8B-B14F-4D97-AF65-F5344CB8AC3E}">
        <p14:creationId xmlns:p14="http://schemas.microsoft.com/office/powerpoint/2010/main" val="331570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8D312-51EB-E4AD-9721-FDCFA37C3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DC5ED2-B70B-2192-C1E5-97A9B27D96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4356" y="1498579"/>
                <a:ext cx="12395002" cy="483400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 primordial perturbations provide a direct image of the initial conditions</a:t>
                </a:r>
              </a:p>
              <a:p>
                <a:pPr marL="0" indent="0">
                  <a:buNone/>
                </a:pPr>
                <a:r>
                  <a:rPr lang="en-US" dirty="0"/>
                  <a:t>What kind of field has this distribution in its vacuum?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A </a:t>
                </a:r>
                <a:r>
                  <a:rPr lang="en-US" i="1" dirty="0"/>
                  <a:t>four</a:t>
                </a:r>
                <a:r>
                  <a:rPr lang="en-US" dirty="0"/>
                  <a:t>-derivative, scale-invariant action:</a:t>
                </a:r>
                <a:endParaRPr lang="en-GB" sz="36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3600" i="1" dirty="0">
                    <a:latin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3200" i="1">
                        <a:latin typeface="Cambria Math" panose="02040503050406030204" pitchFamily="18" charset="0"/>
                      </a:rPr>
                      <m:t>=−</m:t>
                    </m:r>
                    <m:box>
                      <m:box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GB" sz="32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GB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32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GB" sz="32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GB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 (    </m:t>
                                </m:r>
                                <m:r>
                                  <a:rPr lang="en-GB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</m:d>
                            <m:r>
                              <a:rPr lang="en-GB" sz="3200" b="0" i="1" baseline="30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nary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+..)</m:t>
                        </m:r>
                      </m:e>
                    </m:box>
                    <m:r>
                      <a:rPr lang="en-GB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d>
                      <m:dPr>
                        <m:begChr m:val="⟨"/>
                        <m:endChr m:val="⟩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GB" sz="3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GB" sz="3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3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GB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GB" sz="3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</m:d>
                    <m:r>
                      <a:rPr lang="en-GB" sz="32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box>
                          <m:boxPr>
                            <m:ctrlPr>
                              <a:rPr lang="en-GB" sz="32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GB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GB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GB" sz="3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GB" sz="3200" b="1" i="1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GB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200" i="1">
                                        <a:latin typeface="Cambria Math" panose="02040503050406030204" pitchFamily="18" charset="0"/>
                                      </a:rPr>
                                      <m:t>(2 </m:t>
                                    </m:r>
                                    <m:r>
                                      <a:rPr lang="en-GB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GB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GB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e>
                    </m:nary>
                    <m:r>
                      <m:rPr>
                        <m:nor/>
                      </m:rPr>
                      <a:rPr lang="en-US" sz="3200" dirty="0"/>
                      <m:t> </m:t>
                    </m:r>
                    <m:box>
                      <m:box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3200" i="1" dirty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GB" sz="32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sz="3200" b="1" i="1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GB" sz="3200" i="1">
                                    <a:latin typeface="Cambria Math" panose="02040503050406030204" pitchFamily="18" charset="0"/>
                                  </a:rPr>
                                  <m:t>.(</m:t>
                                </m:r>
                                <m:r>
                                  <a:rPr lang="en-GB" sz="32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32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32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sz="32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4 </m:t>
                            </m:r>
                            <m:sSup>
                              <m:sSupPr>
                                <m:ctrlPr>
                                  <a:rPr lang="en-GB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320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GB" sz="3200" i="1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box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DC5ED2-B70B-2192-C1E5-97A9B27D96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4356" y="1498579"/>
                <a:ext cx="12395002" cy="4834008"/>
              </a:xfrm>
              <a:blipFill>
                <a:blip r:embed="rId2"/>
                <a:stretch>
                  <a:fillRect l="-1024" t="-2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134339FD-AF8D-F334-51BF-2E3FBB25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56" y="-130281"/>
            <a:ext cx="11886276" cy="147200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+mn-lt"/>
              </a:rPr>
              <a:t>dimension zero scalars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A5C3A23E-99E0-3FAD-9E1B-C59626846F10}"/>
              </a:ext>
            </a:extLst>
          </p:cNvPr>
          <p:cNvSpPr/>
          <p:nvPr/>
        </p:nvSpPr>
        <p:spPr>
          <a:xfrm>
            <a:off x="3156398" y="3841301"/>
            <a:ext cx="199034" cy="229908"/>
          </a:xfrm>
          <a:prstGeom prst="frame">
            <a:avLst>
              <a:gd name="adj1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EA1EB9-23FE-C254-1352-0E6A230437BE}"/>
                  </a:ext>
                </a:extLst>
              </p:cNvPr>
              <p:cNvSpPr txBox="1"/>
              <p:nvPr/>
            </p:nvSpPr>
            <p:spPr>
              <a:xfrm>
                <a:off x="6481857" y="7283956"/>
                <a:ext cx="5070940" cy="608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GB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GB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GB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box>
                          <m:box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GB" sz="2800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(2 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e>
                    </m:nary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b="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GB" sz="28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sz="2800" b="1" i="1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.(</m:t>
                                </m:r>
                                <m:r>
                                  <a:rPr lang="en-GB" sz="28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28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28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4 </m:t>
                            </m:r>
                            <m:sSup>
                              <m:sSupPr>
                                <m:ctrlPr>
                                  <a:rPr lang="en-GB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GB" sz="28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box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98C3A4-C568-2339-066E-2A2F0A0C1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857" y="7283956"/>
                <a:ext cx="5070940" cy="608243"/>
              </a:xfrm>
              <a:prstGeom prst="rect">
                <a:avLst/>
              </a:prstGeom>
              <a:blipFill>
                <a:blip r:embed="rId3"/>
                <a:stretch>
                  <a:fillRect t="-134694" b="-197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02B5482-8359-45F8-CB8C-7489AAF69BFB}"/>
              </a:ext>
            </a:extLst>
          </p:cNvPr>
          <p:cNvSpPr txBox="1"/>
          <p:nvPr/>
        </p:nvSpPr>
        <p:spPr>
          <a:xfrm>
            <a:off x="284356" y="4340413"/>
            <a:ext cx="12060033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Also: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cancel gravitational anomalies (explains why there are 3 generations</a:t>
            </a:r>
            <a:r>
              <a:rPr lang="en-US" sz="3600" dirty="0"/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provide an emergent Higgs (asymptotically free -&gt; solves the hierarchy puzzle) </a:t>
            </a:r>
          </a:p>
          <a:p>
            <a:endParaRPr lang="en-US" sz="3600" dirty="0"/>
          </a:p>
          <a:p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6341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47254-3689-FC89-A8C3-792800DAE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iggs-boson.jpg">
            <a:extLst>
              <a:ext uri="{FF2B5EF4-FFF2-40B4-BE49-F238E27FC236}">
                <a16:creationId xmlns:a16="http://schemas.microsoft.com/office/drawing/2014/main" id="{A72A9F0C-CDE3-E5D0-3AB3-B001C49003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884" r="-57884"/>
          <a:stretch>
            <a:fillRect/>
          </a:stretch>
        </p:blipFill>
        <p:spPr>
          <a:xfrm>
            <a:off x="-1763045" y="86668"/>
            <a:ext cx="16154400" cy="6684664"/>
          </a:xfr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1549AB77-BE1C-01AD-E45E-953723F4B67C}"/>
              </a:ext>
            </a:extLst>
          </p:cNvPr>
          <p:cNvSpPr/>
          <p:nvPr/>
        </p:nvSpPr>
        <p:spPr>
          <a:xfrm>
            <a:off x="1087854" y="354379"/>
            <a:ext cx="10606125" cy="6040426"/>
          </a:xfrm>
          <a:custGeom>
            <a:avLst/>
            <a:gdLst>
              <a:gd name="connsiteX0" fmla="*/ 9940108 w 11208354"/>
              <a:gd name="connsiteY0" fmla="*/ 2516798 h 6634937"/>
              <a:gd name="connsiteX1" fmla="*/ 7249805 w 11208354"/>
              <a:gd name="connsiteY1" fmla="*/ 427855 h 6634937"/>
              <a:gd name="connsiteX2" fmla="*/ 1484871 w 11208354"/>
              <a:gd name="connsiteY2" fmla="*/ 277451 h 6634937"/>
              <a:gd name="connsiteX3" fmla="*/ 14395 w 11208354"/>
              <a:gd name="connsiteY3" fmla="*/ 3519491 h 6634937"/>
              <a:gd name="connsiteX4" fmla="*/ 2053010 w 11208354"/>
              <a:gd name="connsiteY4" fmla="*/ 6577703 h 6634937"/>
              <a:gd name="connsiteX5" fmla="*/ 8887381 w 11208354"/>
              <a:gd name="connsiteY5" fmla="*/ 5407895 h 6634937"/>
              <a:gd name="connsiteX6" fmla="*/ 10992835 w 11208354"/>
              <a:gd name="connsiteY6" fmla="*/ 4070972 h 6634937"/>
              <a:gd name="connsiteX7" fmla="*/ 10825735 w 11208354"/>
              <a:gd name="connsiteY7" fmla="*/ 2115721 h 6634937"/>
              <a:gd name="connsiteX8" fmla="*/ 8218983 w 11208354"/>
              <a:gd name="connsiteY8" fmla="*/ 678528 h 6634937"/>
              <a:gd name="connsiteX0" fmla="*/ 10742186 w 11208354"/>
              <a:gd name="connsiteY0" fmla="*/ 2272364 h 6624465"/>
              <a:gd name="connsiteX1" fmla="*/ 7249805 w 11208354"/>
              <a:gd name="connsiteY1" fmla="*/ 417383 h 6624465"/>
              <a:gd name="connsiteX2" fmla="*/ 1484871 w 11208354"/>
              <a:gd name="connsiteY2" fmla="*/ 266979 h 6624465"/>
              <a:gd name="connsiteX3" fmla="*/ 14395 w 11208354"/>
              <a:gd name="connsiteY3" fmla="*/ 3509019 h 6624465"/>
              <a:gd name="connsiteX4" fmla="*/ 2053010 w 11208354"/>
              <a:gd name="connsiteY4" fmla="*/ 6567231 h 6624465"/>
              <a:gd name="connsiteX5" fmla="*/ 8887381 w 11208354"/>
              <a:gd name="connsiteY5" fmla="*/ 5397423 h 6624465"/>
              <a:gd name="connsiteX6" fmla="*/ 10992835 w 11208354"/>
              <a:gd name="connsiteY6" fmla="*/ 4060500 h 6624465"/>
              <a:gd name="connsiteX7" fmla="*/ 10825735 w 11208354"/>
              <a:gd name="connsiteY7" fmla="*/ 2105249 h 6624465"/>
              <a:gd name="connsiteX8" fmla="*/ 8218983 w 11208354"/>
              <a:gd name="connsiteY8" fmla="*/ 668056 h 6624465"/>
              <a:gd name="connsiteX0" fmla="*/ 11059675 w 11208354"/>
              <a:gd name="connsiteY0" fmla="*/ 2429446 h 6631144"/>
              <a:gd name="connsiteX1" fmla="*/ 7249805 w 11208354"/>
              <a:gd name="connsiteY1" fmla="*/ 424062 h 6631144"/>
              <a:gd name="connsiteX2" fmla="*/ 1484871 w 11208354"/>
              <a:gd name="connsiteY2" fmla="*/ 273658 h 6631144"/>
              <a:gd name="connsiteX3" fmla="*/ 14395 w 11208354"/>
              <a:gd name="connsiteY3" fmla="*/ 3515698 h 6631144"/>
              <a:gd name="connsiteX4" fmla="*/ 2053010 w 11208354"/>
              <a:gd name="connsiteY4" fmla="*/ 6573910 h 6631144"/>
              <a:gd name="connsiteX5" fmla="*/ 8887381 w 11208354"/>
              <a:gd name="connsiteY5" fmla="*/ 5404102 h 6631144"/>
              <a:gd name="connsiteX6" fmla="*/ 10992835 w 11208354"/>
              <a:gd name="connsiteY6" fmla="*/ 4067179 h 6631144"/>
              <a:gd name="connsiteX7" fmla="*/ 10825735 w 11208354"/>
              <a:gd name="connsiteY7" fmla="*/ 2111928 h 6631144"/>
              <a:gd name="connsiteX8" fmla="*/ 8218983 w 11208354"/>
              <a:gd name="connsiteY8" fmla="*/ 674735 h 6631144"/>
              <a:gd name="connsiteX0" fmla="*/ 10725476 w 11208354"/>
              <a:gd name="connsiteY0" fmla="*/ 2307255 h 6625933"/>
              <a:gd name="connsiteX1" fmla="*/ 7249805 w 11208354"/>
              <a:gd name="connsiteY1" fmla="*/ 418851 h 6625933"/>
              <a:gd name="connsiteX2" fmla="*/ 1484871 w 11208354"/>
              <a:gd name="connsiteY2" fmla="*/ 268447 h 6625933"/>
              <a:gd name="connsiteX3" fmla="*/ 14395 w 11208354"/>
              <a:gd name="connsiteY3" fmla="*/ 3510487 h 6625933"/>
              <a:gd name="connsiteX4" fmla="*/ 2053010 w 11208354"/>
              <a:gd name="connsiteY4" fmla="*/ 6568699 h 6625933"/>
              <a:gd name="connsiteX5" fmla="*/ 8887381 w 11208354"/>
              <a:gd name="connsiteY5" fmla="*/ 5398891 h 6625933"/>
              <a:gd name="connsiteX6" fmla="*/ 10992835 w 11208354"/>
              <a:gd name="connsiteY6" fmla="*/ 4061968 h 6625933"/>
              <a:gd name="connsiteX7" fmla="*/ 10825735 w 11208354"/>
              <a:gd name="connsiteY7" fmla="*/ 2106717 h 6625933"/>
              <a:gd name="connsiteX8" fmla="*/ 8218983 w 11208354"/>
              <a:gd name="connsiteY8" fmla="*/ 669524 h 6625933"/>
              <a:gd name="connsiteX0" fmla="*/ 10721691 w 11204569"/>
              <a:gd name="connsiteY0" fmla="*/ 2302602 h 6621280"/>
              <a:gd name="connsiteX1" fmla="*/ 7246020 w 11204569"/>
              <a:gd name="connsiteY1" fmla="*/ 414198 h 6621280"/>
              <a:gd name="connsiteX2" fmla="*/ 6143163 w 11204569"/>
              <a:gd name="connsiteY2" fmla="*/ 213660 h 6621280"/>
              <a:gd name="connsiteX3" fmla="*/ 1481086 w 11204569"/>
              <a:gd name="connsiteY3" fmla="*/ 263794 h 6621280"/>
              <a:gd name="connsiteX4" fmla="*/ 10610 w 11204569"/>
              <a:gd name="connsiteY4" fmla="*/ 3505834 h 6621280"/>
              <a:gd name="connsiteX5" fmla="*/ 2049225 w 11204569"/>
              <a:gd name="connsiteY5" fmla="*/ 6564046 h 6621280"/>
              <a:gd name="connsiteX6" fmla="*/ 8883596 w 11204569"/>
              <a:gd name="connsiteY6" fmla="*/ 5394238 h 6621280"/>
              <a:gd name="connsiteX7" fmla="*/ 10989050 w 11204569"/>
              <a:gd name="connsiteY7" fmla="*/ 4057315 h 6621280"/>
              <a:gd name="connsiteX8" fmla="*/ 10821950 w 11204569"/>
              <a:gd name="connsiteY8" fmla="*/ 2102064 h 6621280"/>
              <a:gd name="connsiteX9" fmla="*/ 8215198 w 11204569"/>
              <a:gd name="connsiteY9" fmla="*/ 664871 h 6621280"/>
              <a:gd name="connsiteX0" fmla="*/ 10717261 w 11200139"/>
              <a:gd name="connsiteY0" fmla="*/ 2383545 h 6702223"/>
              <a:gd name="connsiteX1" fmla="*/ 7241590 w 11200139"/>
              <a:gd name="connsiteY1" fmla="*/ 495141 h 6702223"/>
              <a:gd name="connsiteX2" fmla="*/ 3298041 w 11200139"/>
              <a:gd name="connsiteY2" fmla="*/ 110776 h 6702223"/>
              <a:gd name="connsiteX3" fmla="*/ 1476656 w 11200139"/>
              <a:gd name="connsiteY3" fmla="*/ 344737 h 6702223"/>
              <a:gd name="connsiteX4" fmla="*/ 6180 w 11200139"/>
              <a:gd name="connsiteY4" fmla="*/ 3586777 h 6702223"/>
              <a:gd name="connsiteX5" fmla="*/ 2044795 w 11200139"/>
              <a:gd name="connsiteY5" fmla="*/ 6644989 h 6702223"/>
              <a:gd name="connsiteX6" fmla="*/ 8879166 w 11200139"/>
              <a:gd name="connsiteY6" fmla="*/ 5475181 h 6702223"/>
              <a:gd name="connsiteX7" fmla="*/ 10984620 w 11200139"/>
              <a:gd name="connsiteY7" fmla="*/ 4138258 h 6702223"/>
              <a:gd name="connsiteX8" fmla="*/ 10817520 w 11200139"/>
              <a:gd name="connsiteY8" fmla="*/ 2183007 h 6702223"/>
              <a:gd name="connsiteX9" fmla="*/ 8210768 w 11200139"/>
              <a:gd name="connsiteY9" fmla="*/ 745814 h 6702223"/>
              <a:gd name="connsiteX0" fmla="*/ 10719672 w 11202550"/>
              <a:gd name="connsiteY0" fmla="*/ 2275015 h 6593693"/>
              <a:gd name="connsiteX1" fmla="*/ 7244001 w 11202550"/>
              <a:gd name="connsiteY1" fmla="*/ 386611 h 6593693"/>
              <a:gd name="connsiteX2" fmla="*/ 3300452 w 11202550"/>
              <a:gd name="connsiteY2" fmla="*/ 2246 h 6593693"/>
              <a:gd name="connsiteX3" fmla="*/ 1395518 w 11202550"/>
              <a:gd name="connsiteY3" fmla="*/ 737553 h 6593693"/>
              <a:gd name="connsiteX4" fmla="*/ 8591 w 11202550"/>
              <a:gd name="connsiteY4" fmla="*/ 3478247 h 6593693"/>
              <a:gd name="connsiteX5" fmla="*/ 2047206 w 11202550"/>
              <a:gd name="connsiteY5" fmla="*/ 6536459 h 6593693"/>
              <a:gd name="connsiteX6" fmla="*/ 8881577 w 11202550"/>
              <a:gd name="connsiteY6" fmla="*/ 5366651 h 6593693"/>
              <a:gd name="connsiteX7" fmla="*/ 10987031 w 11202550"/>
              <a:gd name="connsiteY7" fmla="*/ 4029728 h 6593693"/>
              <a:gd name="connsiteX8" fmla="*/ 10819931 w 11202550"/>
              <a:gd name="connsiteY8" fmla="*/ 2074477 h 6593693"/>
              <a:gd name="connsiteX9" fmla="*/ 8213179 w 11202550"/>
              <a:gd name="connsiteY9" fmla="*/ 637284 h 6593693"/>
              <a:gd name="connsiteX0" fmla="*/ 10720224 w 11203102"/>
              <a:gd name="connsiteY0" fmla="*/ 2192451 h 6511129"/>
              <a:gd name="connsiteX1" fmla="*/ 7244553 w 11203102"/>
              <a:gd name="connsiteY1" fmla="*/ 304047 h 6511129"/>
              <a:gd name="connsiteX2" fmla="*/ 3685333 w 11203102"/>
              <a:gd name="connsiteY2" fmla="*/ 3240 h 6511129"/>
              <a:gd name="connsiteX3" fmla="*/ 1396070 w 11203102"/>
              <a:gd name="connsiteY3" fmla="*/ 654989 h 6511129"/>
              <a:gd name="connsiteX4" fmla="*/ 9143 w 11203102"/>
              <a:gd name="connsiteY4" fmla="*/ 3395683 h 6511129"/>
              <a:gd name="connsiteX5" fmla="*/ 2047758 w 11203102"/>
              <a:gd name="connsiteY5" fmla="*/ 6453895 h 6511129"/>
              <a:gd name="connsiteX6" fmla="*/ 8882129 w 11203102"/>
              <a:gd name="connsiteY6" fmla="*/ 5284087 h 6511129"/>
              <a:gd name="connsiteX7" fmla="*/ 10987583 w 11203102"/>
              <a:gd name="connsiteY7" fmla="*/ 3947164 h 6511129"/>
              <a:gd name="connsiteX8" fmla="*/ 10820483 w 11203102"/>
              <a:gd name="connsiteY8" fmla="*/ 1991913 h 6511129"/>
              <a:gd name="connsiteX9" fmla="*/ 8213731 w 11203102"/>
              <a:gd name="connsiteY9" fmla="*/ 554720 h 6511129"/>
              <a:gd name="connsiteX0" fmla="*/ 10720224 w 11146800"/>
              <a:gd name="connsiteY0" fmla="*/ 2192451 h 6511129"/>
              <a:gd name="connsiteX1" fmla="*/ 7244553 w 11146800"/>
              <a:gd name="connsiteY1" fmla="*/ 304047 h 6511129"/>
              <a:gd name="connsiteX2" fmla="*/ 3685333 w 11146800"/>
              <a:gd name="connsiteY2" fmla="*/ 3240 h 6511129"/>
              <a:gd name="connsiteX3" fmla="*/ 1396070 w 11146800"/>
              <a:gd name="connsiteY3" fmla="*/ 654989 h 6511129"/>
              <a:gd name="connsiteX4" fmla="*/ 9143 w 11146800"/>
              <a:gd name="connsiteY4" fmla="*/ 3395683 h 6511129"/>
              <a:gd name="connsiteX5" fmla="*/ 2047758 w 11146800"/>
              <a:gd name="connsiteY5" fmla="*/ 6453895 h 6511129"/>
              <a:gd name="connsiteX6" fmla="*/ 8882129 w 11146800"/>
              <a:gd name="connsiteY6" fmla="*/ 5284087 h 6511129"/>
              <a:gd name="connsiteX7" fmla="*/ 10987583 w 11146800"/>
              <a:gd name="connsiteY7" fmla="*/ 3947164 h 6511129"/>
              <a:gd name="connsiteX8" fmla="*/ 10686804 w 11146800"/>
              <a:gd name="connsiteY8" fmla="*/ 2058759 h 6511129"/>
              <a:gd name="connsiteX9" fmla="*/ 8213731 w 11146800"/>
              <a:gd name="connsiteY9" fmla="*/ 554720 h 6511129"/>
              <a:gd name="connsiteX0" fmla="*/ 10720224 w 11131785"/>
              <a:gd name="connsiteY0" fmla="*/ 2192451 h 6511129"/>
              <a:gd name="connsiteX1" fmla="*/ 7244553 w 11131785"/>
              <a:gd name="connsiteY1" fmla="*/ 304047 h 6511129"/>
              <a:gd name="connsiteX2" fmla="*/ 3685333 w 11131785"/>
              <a:gd name="connsiteY2" fmla="*/ 3240 h 6511129"/>
              <a:gd name="connsiteX3" fmla="*/ 1396070 w 11131785"/>
              <a:gd name="connsiteY3" fmla="*/ 654989 h 6511129"/>
              <a:gd name="connsiteX4" fmla="*/ 9143 w 11131785"/>
              <a:gd name="connsiteY4" fmla="*/ 3395683 h 6511129"/>
              <a:gd name="connsiteX5" fmla="*/ 2047758 w 11131785"/>
              <a:gd name="connsiteY5" fmla="*/ 6453895 h 6511129"/>
              <a:gd name="connsiteX6" fmla="*/ 8882129 w 11131785"/>
              <a:gd name="connsiteY6" fmla="*/ 5284087 h 6511129"/>
              <a:gd name="connsiteX7" fmla="*/ 10987583 w 11131785"/>
              <a:gd name="connsiteY7" fmla="*/ 3947164 h 6511129"/>
              <a:gd name="connsiteX8" fmla="*/ 10686804 w 11131785"/>
              <a:gd name="connsiteY8" fmla="*/ 2058759 h 6511129"/>
              <a:gd name="connsiteX9" fmla="*/ 8598060 w 11131785"/>
              <a:gd name="connsiteY9" fmla="*/ 771970 h 6511129"/>
              <a:gd name="connsiteX10" fmla="*/ 8213731 w 11131785"/>
              <a:gd name="connsiteY10" fmla="*/ 554720 h 6511129"/>
              <a:gd name="connsiteX0" fmla="*/ 10720224 w 11131785"/>
              <a:gd name="connsiteY0" fmla="*/ 2192451 h 6511129"/>
              <a:gd name="connsiteX1" fmla="*/ 7244553 w 11131785"/>
              <a:gd name="connsiteY1" fmla="*/ 304047 h 6511129"/>
              <a:gd name="connsiteX2" fmla="*/ 3685333 w 11131785"/>
              <a:gd name="connsiteY2" fmla="*/ 3240 h 6511129"/>
              <a:gd name="connsiteX3" fmla="*/ 1396070 w 11131785"/>
              <a:gd name="connsiteY3" fmla="*/ 654989 h 6511129"/>
              <a:gd name="connsiteX4" fmla="*/ 9143 w 11131785"/>
              <a:gd name="connsiteY4" fmla="*/ 3395683 h 6511129"/>
              <a:gd name="connsiteX5" fmla="*/ 2047758 w 11131785"/>
              <a:gd name="connsiteY5" fmla="*/ 6453895 h 6511129"/>
              <a:gd name="connsiteX6" fmla="*/ 8882129 w 11131785"/>
              <a:gd name="connsiteY6" fmla="*/ 5284087 h 6511129"/>
              <a:gd name="connsiteX7" fmla="*/ 10987583 w 11131785"/>
              <a:gd name="connsiteY7" fmla="*/ 3947164 h 6511129"/>
              <a:gd name="connsiteX8" fmla="*/ 10686804 w 11131785"/>
              <a:gd name="connsiteY8" fmla="*/ 2058759 h 6511129"/>
              <a:gd name="connsiteX9" fmla="*/ 8598060 w 11131785"/>
              <a:gd name="connsiteY9" fmla="*/ 771970 h 6511129"/>
              <a:gd name="connsiteX10" fmla="*/ 8180311 w 11131785"/>
              <a:gd name="connsiteY10" fmla="*/ 654989 h 6511129"/>
              <a:gd name="connsiteX0" fmla="*/ 10720224 w 11131785"/>
              <a:gd name="connsiteY0" fmla="*/ 2192451 h 6511129"/>
              <a:gd name="connsiteX1" fmla="*/ 7244553 w 11131785"/>
              <a:gd name="connsiteY1" fmla="*/ 304047 h 6511129"/>
              <a:gd name="connsiteX2" fmla="*/ 3685333 w 11131785"/>
              <a:gd name="connsiteY2" fmla="*/ 3240 h 6511129"/>
              <a:gd name="connsiteX3" fmla="*/ 1396070 w 11131785"/>
              <a:gd name="connsiteY3" fmla="*/ 654989 h 6511129"/>
              <a:gd name="connsiteX4" fmla="*/ 9143 w 11131785"/>
              <a:gd name="connsiteY4" fmla="*/ 3395683 h 6511129"/>
              <a:gd name="connsiteX5" fmla="*/ 2047758 w 11131785"/>
              <a:gd name="connsiteY5" fmla="*/ 6453895 h 6511129"/>
              <a:gd name="connsiteX6" fmla="*/ 8882129 w 11131785"/>
              <a:gd name="connsiteY6" fmla="*/ 5284087 h 6511129"/>
              <a:gd name="connsiteX7" fmla="*/ 10987583 w 11131785"/>
              <a:gd name="connsiteY7" fmla="*/ 3947164 h 6511129"/>
              <a:gd name="connsiteX8" fmla="*/ 10686804 w 11131785"/>
              <a:gd name="connsiteY8" fmla="*/ 2058759 h 6511129"/>
              <a:gd name="connsiteX9" fmla="*/ 8598060 w 11131785"/>
              <a:gd name="connsiteY9" fmla="*/ 771970 h 6511129"/>
              <a:gd name="connsiteX10" fmla="*/ 7779272 w 11131785"/>
              <a:gd name="connsiteY10" fmla="*/ 521297 h 6511129"/>
              <a:gd name="connsiteX0" fmla="*/ 10720224 w 11122343"/>
              <a:gd name="connsiteY0" fmla="*/ 2192451 h 6511129"/>
              <a:gd name="connsiteX1" fmla="*/ 7244553 w 11122343"/>
              <a:gd name="connsiteY1" fmla="*/ 304047 h 6511129"/>
              <a:gd name="connsiteX2" fmla="*/ 3685333 w 11122343"/>
              <a:gd name="connsiteY2" fmla="*/ 3240 h 6511129"/>
              <a:gd name="connsiteX3" fmla="*/ 1396070 w 11122343"/>
              <a:gd name="connsiteY3" fmla="*/ 654989 h 6511129"/>
              <a:gd name="connsiteX4" fmla="*/ 9143 w 11122343"/>
              <a:gd name="connsiteY4" fmla="*/ 3395683 h 6511129"/>
              <a:gd name="connsiteX5" fmla="*/ 2047758 w 11122343"/>
              <a:gd name="connsiteY5" fmla="*/ 6453895 h 6511129"/>
              <a:gd name="connsiteX6" fmla="*/ 8882129 w 11122343"/>
              <a:gd name="connsiteY6" fmla="*/ 5284087 h 6511129"/>
              <a:gd name="connsiteX7" fmla="*/ 10987583 w 11122343"/>
              <a:gd name="connsiteY7" fmla="*/ 3947164 h 6511129"/>
              <a:gd name="connsiteX8" fmla="*/ 10686804 w 11122343"/>
              <a:gd name="connsiteY8" fmla="*/ 2058759 h 6511129"/>
              <a:gd name="connsiteX9" fmla="*/ 8865419 w 11122343"/>
              <a:gd name="connsiteY9" fmla="*/ 872239 h 6511129"/>
              <a:gd name="connsiteX10" fmla="*/ 7779272 w 11122343"/>
              <a:gd name="connsiteY10" fmla="*/ 521297 h 6511129"/>
              <a:gd name="connsiteX0" fmla="*/ 10720224 w 11122343"/>
              <a:gd name="connsiteY0" fmla="*/ 2192451 h 6511129"/>
              <a:gd name="connsiteX1" fmla="*/ 7244553 w 11122343"/>
              <a:gd name="connsiteY1" fmla="*/ 304047 h 6511129"/>
              <a:gd name="connsiteX2" fmla="*/ 3685333 w 11122343"/>
              <a:gd name="connsiteY2" fmla="*/ 3240 h 6511129"/>
              <a:gd name="connsiteX3" fmla="*/ 1396070 w 11122343"/>
              <a:gd name="connsiteY3" fmla="*/ 654989 h 6511129"/>
              <a:gd name="connsiteX4" fmla="*/ 9143 w 11122343"/>
              <a:gd name="connsiteY4" fmla="*/ 3395683 h 6511129"/>
              <a:gd name="connsiteX5" fmla="*/ 2047758 w 11122343"/>
              <a:gd name="connsiteY5" fmla="*/ 6453895 h 6511129"/>
              <a:gd name="connsiteX6" fmla="*/ 8882129 w 11122343"/>
              <a:gd name="connsiteY6" fmla="*/ 5284087 h 6511129"/>
              <a:gd name="connsiteX7" fmla="*/ 10987583 w 11122343"/>
              <a:gd name="connsiteY7" fmla="*/ 3947164 h 6511129"/>
              <a:gd name="connsiteX8" fmla="*/ 10686804 w 11122343"/>
              <a:gd name="connsiteY8" fmla="*/ 2058759 h 6511129"/>
              <a:gd name="connsiteX9" fmla="*/ 8865419 w 11122343"/>
              <a:gd name="connsiteY9" fmla="*/ 872239 h 6511129"/>
              <a:gd name="connsiteX10" fmla="*/ 7779272 w 11122343"/>
              <a:gd name="connsiteY10" fmla="*/ 521297 h 6511129"/>
              <a:gd name="connsiteX0" fmla="*/ 10720224 w 11150621"/>
              <a:gd name="connsiteY0" fmla="*/ 2192451 h 6511129"/>
              <a:gd name="connsiteX1" fmla="*/ 7244553 w 11150621"/>
              <a:gd name="connsiteY1" fmla="*/ 304047 h 6511129"/>
              <a:gd name="connsiteX2" fmla="*/ 3685333 w 11150621"/>
              <a:gd name="connsiteY2" fmla="*/ 3240 h 6511129"/>
              <a:gd name="connsiteX3" fmla="*/ 1396070 w 11150621"/>
              <a:gd name="connsiteY3" fmla="*/ 654989 h 6511129"/>
              <a:gd name="connsiteX4" fmla="*/ 9143 w 11150621"/>
              <a:gd name="connsiteY4" fmla="*/ 3395683 h 6511129"/>
              <a:gd name="connsiteX5" fmla="*/ 2047758 w 11150621"/>
              <a:gd name="connsiteY5" fmla="*/ 6453895 h 6511129"/>
              <a:gd name="connsiteX6" fmla="*/ 8882129 w 11150621"/>
              <a:gd name="connsiteY6" fmla="*/ 5284087 h 6511129"/>
              <a:gd name="connsiteX7" fmla="*/ 10987583 w 11150621"/>
              <a:gd name="connsiteY7" fmla="*/ 3947164 h 6511129"/>
              <a:gd name="connsiteX8" fmla="*/ 10770354 w 11150621"/>
              <a:gd name="connsiteY8" fmla="*/ 2242586 h 6511129"/>
              <a:gd name="connsiteX9" fmla="*/ 8865419 w 11150621"/>
              <a:gd name="connsiteY9" fmla="*/ 872239 h 6511129"/>
              <a:gd name="connsiteX10" fmla="*/ 7779272 w 11150621"/>
              <a:gd name="connsiteY10" fmla="*/ 521297 h 6511129"/>
              <a:gd name="connsiteX0" fmla="*/ 10720224 w 11150621"/>
              <a:gd name="connsiteY0" fmla="*/ 2192451 h 6511129"/>
              <a:gd name="connsiteX1" fmla="*/ 7244553 w 11150621"/>
              <a:gd name="connsiteY1" fmla="*/ 304047 h 6511129"/>
              <a:gd name="connsiteX2" fmla="*/ 3685333 w 11150621"/>
              <a:gd name="connsiteY2" fmla="*/ 3240 h 6511129"/>
              <a:gd name="connsiteX3" fmla="*/ 1396070 w 11150621"/>
              <a:gd name="connsiteY3" fmla="*/ 654989 h 6511129"/>
              <a:gd name="connsiteX4" fmla="*/ 9143 w 11150621"/>
              <a:gd name="connsiteY4" fmla="*/ 3395683 h 6511129"/>
              <a:gd name="connsiteX5" fmla="*/ 2047758 w 11150621"/>
              <a:gd name="connsiteY5" fmla="*/ 6453895 h 6511129"/>
              <a:gd name="connsiteX6" fmla="*/ 8882129 w 11150621"/>
              <a:gd name="connsiteY6" fmla="*/ 5284087 h 6511129"/>
              <a:gd name="connsiteX7" fmla="*/ 10987583 w 11150621"/>
              <a:gd name="connsiteY7" fmla="*/ 3947164 h 6511129"/>
              <a:gd name="connsiteX8" fmla="*/ 10770354 w 11150621"/>
              <a:gd name="connsiteY8" fmla="*/ 2242586 h 6511129"/>
              <a:gd name="connsiteX9" fmla="*/ 8865419 w 11150621"/>
              <a:gd name="connsiteY9" fmla="*/ 872239 h 6511129"/>
              <a:gd name="connsiteX0" fmla="*/ 10720224 w 11150621"/>
              <a:gd name="connsiteY0" fmla="*/ 2192451 h 6511129"/>
              <a:gd name="connsiteX1" fmla="*/ 7244553 w 11150621"/>
              <a:gd name="connsiteY1" fmla="*/ 304047 h 6511129"/>
              <a:gd name="connsiteX2" fmla="*/ 3685333 w 11150621"/>
              <a:gd name="connsiteY2" fmla="*/ 3240 h 6511129"/>
              <a:gd name="connsiteX3" fmla="*/ 1396070 w 11150621"/>
              <a:gd name="connsiteY3" fmla="*/ 654989 h 6511129"/>
              <a:gd name="connsiteX4" fmla="*/ 9143 w 11150621"/>
              <a:gd name="connsiteY4" fmla="*/ 3395683 h 6511129"/>
              <a:gd name="connsiteX5" fmla="*/ 2047758 w 11150621"/>
              <a:gd name="connsiteY5" fmla="*/ 6453895 h 6511129"/>
              <a:gd name="connsiteX6" fmla="*/ 8882129 w 11150621"/>
              <a:gd name="connsiteY6" fmla="*/ 5284087 h 6511129"/>
              <a:gd name="connsiteX7" fmla="*/ 10987583 w 11150621"/>
              <a:gd name="connsiteY7" fmla="*/ 3947164 h 6511129"/>
              <a:gd name="connsiteX8" fmla="*/ 10770354 w 11150621"/>
              <a:gd name="connsiteY8" fmla="*/ 2242586 h 6511129"/>
              <a:gd name="connsiteX0" fmla="*/ 10564410 w 10994807"/>
              <a:gd name="connsiteY0" fmla="*/ 2192451 h 6511129"/>
              <a:gd name="connsiteX1" fmla="*/ 7088739 w 10994807"/>
              <a:gd name="connsiteY1" fmla="*/ 304047 h 6511129"/>
              <a:gd name="connsiteX2" fmla="*/ 3529519 w 10994807"/>
              <a:gd name="connsiteY2" fmla="*/ 3240 h 6511129"/>
              <a:gd name="connsiteX3" fmla="*/ 1240256 w 10994807"/>
              <a:gd name="connsiteY3" fmla="*/ 654989 h 6511129"/>
              <a:gd name="connsiteX4" fmla="*/ 10557 w 10994807"/>
              <a:gd name="connsiteY4" fmla="*/ 3395683 h 6511129"/>
              <a:gd name="connsiteX5" fmla="*/ 1891944 w 10994807"/>
              <a:gd name="connsiteY5" fmla="*/ 6453895 h 6511129"/>
              <a:gd name="connsiteX6" fmla="*/ 8726315 w 10994807"/>
              <a:gd name="connsiteY6" fmla="*/ 5284087 h 6511129"/>
              <a:gd name="connsiteX7" fmla="*/ 10831769 w 10994807"/>
              <a:gd name="connsiteY7" fmla="*/ 3947164 h 6511129"/>
              <a:gd name="connsiteX8" fmla="*/ 10614540 w 10994807"/>
              <a:gd name="connsiteY8" fmla="*/ 2242586 h 6511129"/>
              <a:gd name="connsiteX0" fmla="*/ 10572498 w 11002895"/>
              <a:gd name="connsiteY0" fmla="*/ 2193086 h 6511764"/>
              <a:gd name="connsiteX1" fmla="*/ 7096827 w 11002895"/>
              <a:gd name="connsiteY1" fmla="*/ 304682 h 6511764"/>
              <a:gd name="connsiteX2" fmla="*/ 3537607 w 11002895"/>
              <a:gd name="connsiteY2" fmla="*/ 3875 h 6511764"/>
              <a:gd name="connsiteX3" fmla="*/ 1091116 w 11002895"/>
              <a:gd name="connsiteY3" fmla="*/ 628267 h 6511764"/>
              <a:gd name="connsiteX4" fmla="*/ 18645 w 11002895"/>
              <a:gd name="connsiteY4" fmla="*/ 3396318 h 6511764"/>
              <a:gd name="connsiteX5" fmla="*/ 1900032 w 11002895"/>
              <a:gd name="connsiteY5" fmla="*/ 6454530 h 6511764"/>
              <a:gd name="connsiteX6" fmla="*/ 8734403 w 11002895"/>
              <a:gd name="connsiteY6" fmla="*/ 5284722 h 6511764"/>
              <a:gd name="connsiteX7" fmla="*/ 10839857 w 11002895"/>
              <a:gd name="connsiteY7" fmla="*/ 3947799 h 6511764"/>
              <a:gd name="connsiteX8" fmla="*/ 10622628 w 11002895"/>
              <a:gd name="connsiteY8" fmla="*/ 2243221 h 6511764"/>
              <a:gd name="connsiteX0" fmla="*/ 10572498 w 11002895"/>
              <a:gd name="connsiteY0" fmla="*/ 2193766 h 6505987"/>
              <a:gd name="connsiteX1" fmla="*/ 7096827 w 11002895"/>
              <a:gd name="connsiteY1" fmla="*/ 305362 h 6505987"/>
              <a:gd name="connsiteX2" fmla="*/ 3537607 w 11002895"/>
              <a:gd name="connsiteY2" fmla="*/ 4555 h 6505987"/>
              <a:gd name="connsiteX3" fmla="*/ 1091116 w 11002895"/>
              <a:gd name="connsiteY3" fmla="*/ 628947 h 6505987"/>
              <a:gd name="connsiteX4" fmla="*/ 18645 w 11002895"/>
              <a:gd name="connsiteY4" fmla="*/ 3533787 h 6505987"/>
              <a:gd name="connsiteX5" fmla="*/ 1900032 w 11002895"/>
              <a:gd name="connsiteY5" fmla="*/ 6455210 h 6505987"/>
              <a:gd name="connsiteX6" fmla="*/ 8734403 w 11002895"/>
              <a:gd name="connsiteY6" fmla="*/ 5285402 h 6505987"/>
              <a:gd name="connsiteX7" fmla="*/ 10839857 w 11002895"/>
              <a:gd name="connsiteY7" fmla="*/ 3948479 h 6505987"/>
              <a:gd name="connsiteX8" fmla="*/ 10622628 w 11002895"/>
              <a:gd name="connsiteY8" fmla="*/ 2243901 h 6505987"/>
              <a:gd name="connsiteX0" fmla="*/ 10566784 w 10997181"/>
              <a:gd name="connsiteY0" fmla="*/ 2193766 h 6505987"/>
              <a:gd name="connsiteX1" fmla="*/ 7091113 w 10997181"/>
              <a:gd name="connsiteY1" fmla="*/ 305362 h 6505987"/>
              <a:gd name="connsiteX2" fmla="*/ 3531893 w 10997181"/>
              <a:gd name="connsiteY2" fmla="*/ 4555 h 6505987"/>
              <a:gd name="connsiteX3" fmla="*/ 1085402 w 10997181"/>
              <a:gd name="connsiteY3" fmla="*/ 628947 h 6505987"/>
              <a:gd name="connsiteX4" fmla="*/ 12931 w 10997181"/>
              <a:gd name="connsiteY4" fmla="*/ 3533787 h 6505987"/>
              <a:gd name="connsiteX5" fmla="*/ 1894318 w 10997181"/>
              <a:gd name="connsiteY5" fmla="*/ 6455210 h 6505987"/>
              <a:gd name="connsiteX6" fmla="*/ 8728689 w 10997181"/>
              <a:gd name="connsiteY6" fmla="*/ 5285402 h 6505987"/>
              <a:gd name="connsiteX7" fmla="*/ 10834143 w 10997181"/>
              <a:gd name="connsiteY7" fmla="*/ 3948479 h 6505987"/>
              <a:gd name="connsiteX8" fmla="*/ 10616914 w 10997181"/>
              <a:gd name="connsiteY8" fmla="*/ 2243901 h 6505987"/>
              <a:gd name="connsiteX0" fmla="*/ 10557872 w 10988269"/>
              <a:gd name="connsiteY0" fmla="*/ 2193766 h 6505987"/>
              <a:gd name="connsiteX1" fmla="*/ 7082201 w 10988269"/>
              <a:gd name="connsiteY1" fmla="*/ 305362 h 6505987"/>
              <a:gd name="connsiteX2" fmla="*/ 3522981 w 10988269"/>
              <a:gd name="connsiteY2" fmla="*/ 4555 h 6505987"/>
              <a:gd name="connsiteX3" fmla="*/ 1076490 w 10988269"/>
              <a:gd name="connsiteY3" fmla="*/ 628947 h 6505987"/>
              <a:gd name="connsiteX4" fmla="*/ 4019 w 10988269"/>
              <a:gd name="connsiteY4" fmla="*/ 3533787 h 6505987"/>
              <a:gd name="connsiteX5" fmla="*/ 1885406 w 10988269"/>
              <a:gd name="connsiteY5" fmla="*/ 6455210 h 6505987"/>
              <a:gd name="connsiteX6" fmla="*/ 8719777 w 10988269"/>
              <a:gd name="connsiteY6" fmla="*/ 5285402 h 6505987"/>
              <a:gd name="connsiteX7" fmla="*/ 10825231 w 10988269"/>
              <a:gd name="connsiteY7" fmla="*/ 3948479 h 6505987"/>
              <a:gd name="connsiteX8" fmla="*/ 10608002 w 10988269"/>
              <a:gd name="connsiteY8" fmla="*/ 2243901 h 6505987"/>
              <a:gd name="connsiteX0" fmla="*/ 10553875 w 10984272"/>
              <a:gd name="connsiteY0" fmla="*/ 2193766 h 6505987"/>
              <a:gd name="connsiteX1" fmla="*/ 7078204 w 10984272"/>
              <a:gd name="connsiteY1" fmla="*/ 305362 h 6505987"/>
              <a:gd name="connsiteX2" fmla="*/ 3518984 w 10984272"/>
              <a:gd name="connsiteY2" fmla="*/ 4555 h 6505987"/>
              <a:gd name="connsiteX3" fmla="*/ 1072493 w 10984272"/>
              <a:gd name="connsiteY3" fmla="*/ 628947 h 6505987"/>
              <a:gd name="connsiteX4" fmla="*/ 22 w 10984272"/>
              <a:gd name="connsiteY4" fmla="*/ 3533787 h 6505987"/>
              <a:gd name="connsiteX5" fmla="*/ 1881409 w 10984272"/>
              <a:gd name="connsiteY5" fmla="*/ 6455210 h 6505987"/>
              <a:gd name="connsiteX6" fmla="*/ 8715780 w 10984272"/>
              <a:gd name="connsiteY6" fmla="*/ 5285402 h 6505987"/>
              <a:gd name="connsiteX7" fmla="*/ 10821234 w 10984272"/>
              <a:gd name="connsiteY7" fmla="*/ 3948479 h 6505987"/>
              <a:gd name="connsiteX8" fmla="*/ 10604005 w 10984272"/>
              <a:gd name="connsiteY8" fmla="*/ 2243901 h 6505987"/>
              <a:gd name="connsiteX0" fmla="*/ 10553875 w 10942157"/>
              <a:gd name="connsiteY0" fmla="*/ 2193766 h 6505987"/>
              <a:gd name="connsiteX1" fmla="*/ 7078204 w 10942157"/>
              <a:gd name="connsiteY1" fmla="*/ 305362 h 6505987"/>
              <a:gd name="connsiteX2" fmla="*/ 3518984 w 10942157"/>
              <a:gd name="connsiteY2" fmla="*/ 4555 h 6505987"/>
              <a:gd name="connsiteX3" fmla="*/ 1072493 w 10942157"/>
              <a:gd name="connsiteY3" fmla="*/ 628947 h 6505987"/>
              <a:gd name="connsiteX4" fmla="*/ 22 w 10942157"/>
              <a:gd name="connsiteY4" fmla="*/ 3533787 h 6505987"/>
              <a:gd name="connsiteX5" fmla="*/ 1881409 w 10942157"/>
              <a:gd name="connsiteY5" fmla="*/ 6455210 h 6505987"/>
              <a:gd name="connsiteX6" fmla="*/ 8715780 w 10942157"/>
              <a:gd name="connsiteY6" fmla="*/ 5285402 h 6505987"/>
              <a:gd name="connsiteX7" fmla="*/ 10821234 w 10942157"/>
              <a:gd name="connsiteY7" fmla="*/ 3948479 h 6505987"/>
              <a:gd name="connsiteX8" fmla="*/ 10472981 w 10942157"/>
              <a:gd name="connsiteY8" fmla="*/ 2134470 h 6505987"/>
              <a:gd name="connsiteX0" fmla="*/ 10491477 w 10942157"/>
              <a:gd name="connsiteY0" fmla="*/ 2150347 h 6505987"/>
              <a:gd name="connsiteX1" fmla="*/ 7078204 w 10942157"/>
              <a:gd name="connsiteY1" fmla="*/ 305362 h 6505987"/>
              <a:gd name="connsiteX2" fmla="*/ 3518984 w 10942157"/>
              <a:gd name="connsiteY2" fmla="*/ 4555 h 6505987"/>
              <a:gd name="connsiteX3" fmla="*/ 1072493 w 10942157"/>
              <a:gd name="connsiteY3" fmla="*/ 628947 h 6505987"/>
              <a:gd name="connsiteX4" fmla="*/ 22 w 10942157"/>
              <a:gd name="connsiteY4" fmla="*/ 3533787 h 6505987"/>
              <a:gd name="connsiteX5" fmla="*/ 1881409 w 10942157"/>
              <a:gd name="connsiteY5" fmla="*/ 6455210 h 6505987"/>
              <a:gd name="connsiteX6" fmla="*/ 8715780 w 10942157"/>
              <a:gd name="connsiteY6" fmla="*/ 5285402 h 6505987"/>
              <a:gd name="connsiteX7" fmla="*/ 10821234 w 10942157"/>
              <a:gd name="connsiteY7" fmla="*/ 3948479 h 6505987"/>
              <a:gd name="connsiteX8" fmla="*/ 10472981 w 10942157"/>
              <a:gd name="connsiteY8" fmla="*/ 2134470 h 650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42157" h="6505987">
                <a:moveTo>
                  <a:pt x="10491477" y="2150347"/>
                </a:moveTo>
                <a:cubicBezTo>
                  <a:pt x="9850928" y="1292487"/>
                  <a:pt x="8240286" y="662994"/>
                  <a:pt x="7078204" y="305362"/>
                </a:cubicBezTo>
                <a:cubicBezTo>
                  <a:pt x="5916122" y="-52270"/>
                  <a:pt x="4479806" y="29622"/>
                  <a:pt x="3518984" y="4555"/>
                </a:cubicBezTo>
                <a:cubicBezTo>
                  <a:pt x="2558162" y="-20512"/>
                  <a:pt x="1658987" y="40742"/>
                  <a:pt x="1072493" y="628947"/>
                </a:cubicBezTo>
                <a:cubicBezTo>
                  <a:pt x="485999" y="1217152"/>
                  <a:pt x="-3773" y="2480670"/>
                  <a:pt x="22" y="3533787"/>
                </a:cubicBezTo>
                <a:cubicBezTo>
                  <a:pt x="3817" y="4586904"/>
                  <a:pt x="428783" y="6163274"/>
                  <a:pt x="1881409" y="6455210"/>
                </a:cubicBezTo>
                <a:cubicBezTo>
                  <a:pt x="3334035" y="6747146"/>
                  <a:pt x="7225809" y="5703191"/>
                  <a:pt x="8715780" y="5285402"/>
                </a:cubicBezTo>
                <a:cubicBezTo>
                  <a:pt x="10205751" y="4867614"/>
                  <a:pt x="10528367" y="4473634"/>
                  <a:pt x="10821234" y="3948479"/>
                </a:cubicBezTo>
                <a:cubicBezTo>
                  <a:pt x="11114101" y="3423324"/>
                  <a:pt x="10826675" y="2646957"/>
                  <a:pt x="10472981" y="2134470"/>
                </a:cubicBezTo>
              </a:path>
            </a:pathLst>
          </a:custGeom>
          <a:effectLst>
            <a:glow rad="584200">
              <a:schemeClr val="accent1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B05665-8CDE-8053-61C7-3AD9641D3363}"/>
              </a:ext>
            </a:extLst>
          </p:cNvPr>
          <p:cNvSpPr txBox="1"/>
          <p:nvPr/>
        </p:nvSpPr>
        <p:spPr>
          <a:xfrm>
            <a:off x="9900385" y="2858336"/>
            <a:ext cx="17938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/>
              <a:t>Gravity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E3CDCA-DDAE-DFE8-08D0-3A0D019F84B9}"/>
              </a:ext>
            </a:extLst>
          </p:cNvPr>
          <p:cNvSpPr txBox="1"/>
          <p:nvPr/>
        </p:nvSpPr>
        <p:spPr>
          <a:xfrm>
            <a:off x="6993349" y="3983159"/>
            <a:ext cx="30588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/>
              <a:t>SU3xSU2xU1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F1429C-462C-EEE9-09F5-1C7C67F56E22}"/>
              </a:ext>
            </a:extLst>
          </p:cNvPr>
          <p:cNvSpPr txBox="1"/>
          <p:nvPr/>
        </p:nvSpPr>
        <p:spPr>
          <a:xfrm>
            <a:off x="4572000" y="4721823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C096A7-E0AD-149D-BE0D-91CA3AC760B3}"/>
              </a:ext>
            </a:extLst>
          </p:cNvPr>
          <p:cNvSpPr txBox="1"/>
          <p:nvPr/>
        </p:nvSpPr>
        <p:spPr>
          <a:xfrm>
            <a:off x="5425101" y="4721823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26D031-477C-8CF7-3736-971F8084C933}"/>
              </a:ext>
            </a:extLst>
          </p:cNvPr>
          <p:cNvSpPr txBox="1"/>
          <p:nvPr/>
        </p:nvSpPr>
        <p:spPr>
          <a:xfrm>
            <a:off x="3703650" y="4721823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6C50E8-C19D-7263-F646-3BD726D749ED}"/>
              </a:ext>
            </a:extLst>
          </p:cNvPr>
          <p:cNvSpPr txBox="1"/>
          <p:nvPr/>
        </p:nvSpPr>
        <p:spPr>
          <a:xfrm>
            <a:off x="497791" y="2942602"/>
            <a:ext cx="5102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Generations      1      2     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C248E3-2E64-4279-A4D2-88ADB2B0D757}"/>
              </a:ext>
            </a:extLst>
          </p:cNvPr>
          <p:cNvSpPr txBox="1"/>
          <p:nvPr/>
        </p:nvSpPr>
        <p:spPr>
          <a:xfrm>
            <a:off x="559723" y="6035535"/>
            <a:ext cx="11662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Minimal Dark Matter and the Standard Model </a:t>
            </a:r>
          </a:p>
        </p:txBody>
      </p:sp>
    </p:spTree>
    <p:extLst>
      <p:ext uri="{BB962C8B-B14F-4D97-AF65-F5344CB8AC3E}">
        <p14:creationId xmlns:p14="http://schemas.microsoft.com/office/powerpoint/2010/main" val="329859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9848A-029D-2F44-7668-C0E34A137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iggs-boson.jpg">
            <a:extLst>
              <a:ext uri="{FF2B5EF4-FFF2-40B4-BE49-F238E27FC236}">
                <a16:creationId xmlns:a16="http://schemas.microsoft.com/office/drawing/2014/main" id="{43D8DCA6-9299-B32D-08BC-D3D8CAA4C2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884" r="-57884"/>
          <a:stretch>
            <a:fillRect/>
          </a:stretch>
        </p:blipFill>
        <p:spPr>
          <a:xfrm>
            <a:off x="-1763045" y="86668"/>
            <a:ext cx="16154400" cy="6684664"/>
          </a:xfr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151C6E6F-6456-0494-4FF8-5BDF652A55E3}"/>
              </a:ext>
            </a:extLst>
          </p:cNvPr>
          <p:cNvSpPr/>
          <p:nvPr/>
        </p:nvSpPr>
        <p:spPr>
          <a:xfrm>
            <a:off x="1087854" y="354379"/>
            <a:ext cx="10606125" cy="6040426"/>
          </a:xfrm>
          <a:custGeom>
            <a:avLst/>
            <a:gdLst>
              <a:gd name="connsiteX0" fmla="*/ 9940108 w 11208354"/>
              <a:gd name="connsiteY0" fmla="*/ 2516798 h 6634937"/>
              <a:gd name="connsiteX1" fmla="*/ 7249805 w 11208354"/>
              <a:gd name="connsiteY1" fmla="*/ 427855 h 6634937"/>
              <a:gd name="connsiteX2" fmla="*/ 1484871 w 11208354"/>
              <a:gd name="connsiteY2" fmla="*/ 277451 h 6634937"/>
              <a:gd name="connsiteX3" fmla="*/ 14395 w 11208354"/>
              <a:gd name="connsiteY3" fmla="*/ 3519491 h 6634937"/>
              <a:gd name="connsiteX4" fmla="*/ 2053010 w 11208354"/>
              <a:gd name="connsiteY4" fmla="*/ 6577703 h 6634937"/>
              <a:gd name="connsiteX5" fmla="*/ 8887381 w 11208354"/>
              <a:gd name="connsiteY5" fmla="*/ 5407895 h 6634937"/>
              <a:gd name="connsiteX6" fmla="*/ 10992835 w 11208354"/>
              <a:gd name="connsiteY6" fmla="*/ 4070972 h 6634937"/>
              <a:gd name="connsiteX7" fmla="*/ 10825735 w 11208354"/>
              <a:gd name="connsiteY7" fmla="*/ 2115721 h 6634937"/>
              <a:gd name="connsiteX8" fmla="*/ 8218983 w 11208354"/>
              <a:gd name="connsiteY8" fmla="*/ 678528 h 6634937"/>
              <a:gd name="connsiteX0" fmla="*/ 10742186 w 11208354"/>
              <a:gd name="connsiteY0" fmla="*/ 2272364 h 6624465"/>
              <a:gd name="connsiteX1" fmla="*/ 7249805 w 11208354"/>
              <a:gd name="connsiteY1" fmla="*/ 417383 h 6624465"/>
              <a:gd name="connsiteX2" fmla="*/ 1484871 w 11208354"/>
              <a:gd name="connsiteY2" fmla="*/ 266979 h 6624465"/>
              <a:gd name="connsiteX3" fmla="*/ 14395 w 11208354"/>
              <a:gd name="connsiteY3" fmla="*/ 3509019 h 6624465"/>
              <a:gd name="connsiteX4" fmla="*/ 2053010 w 11208354"/>
              <a:gd name="connsiteY4" fmla="*/ 6567231 h 6624465"/>
              <a:gd name="connsiteX5" fmla="*/ 8887381 w 11208354"/>
              <a:gd name="connsiteY5" fmla="*/ 5397423 h 6624465"/>
              <a:gd name="connsiteX6" fmla="*/ 10992835 w 11208354"/>
              <a:gd name="connsiteY6" fmla="*/ 4060500 h 6624465"/>
              <a:gd name="connsiteX7" fmla="*/ 10825735 w 11208354"/>
              <a:gd name="connsiteY7" fmla="*/ 2105249 h 6624465"/>
              <a:gd name="connsiteX8" fmla="*/ 8218983 w 11208354"/>
              <a:gd name="connsiteY8" fmla="*/ 668056 h 6624465"/>
              <a:gd name="connsiteX0" fmla="*/ 11059675 w 11208354"/>
              <a:gd name="connsiteY0" fmla="*/ 2429446 h 6631144"/>
              <a:gd name="connsiteX1" fmla="*/ 7249805 w 11208354"/>
              <a:gd name="connsiteY1" fmla="*/ 424062 h 6631144"/>
              <a:gd name="connsiteX2" fmla="*/ 1484871 w 11208354"/>
              <a:gd name="connsiteY2" fmla="*/ 273658 h 6631144"/>
              <a:gd name="connsiteX3" fmla="*/ 14395 w 11208354"/>
              <a:gd name="connsiteY3" fmla="*/ 3515698 h 6631144"/>
              <a:gd name="connsiteX4" fmla="*/ 2053010 w 11208354"/>
              <a:gd name="connsiteY4" fmla="*/ 6573910 h 6631144"/>
              <a:gd name="connsiteX5" fmla="*/ 8887381 w 11208354"/>
              <a:gd name="connsiteY5" fmla="*/ 5404102 h 6631144"/>
              <a:gd name="connsiteX6" fmla="*/ 10992835 w 11208354"/>
              <a:gd name="connsiteY6" fmla="*/ 4067179 h 6631144"/>
              <a:gd name="connsiteX7" fmla="*/ 10825735 w 11208354"/>
              <a:gd name="connsiteY7" fmla="*/ 2111928 h 6631144"/>
              <a:gd name="connsiteX8" fmla="*/ 8218983 w 11208354"/>
              <a:gd name="connsiteY8" fmla="*/ 674735 h 6631144"/>
              <a:gd name="connsiteX0" fmla="*/ 10725476 w 11208354"/>
              <a:gd name="connsiteY0" fmla="*/ 2307255 h 6625933"/>
              <a:gd name="connsiteX1" fmla="*/ 7249805 w 11208354"/>
              <a:gd name="connsiteY1" fmla="*/ 418851 h 6625933"/>
              <a:gd name="connsiteX2" fmla="*/ 1484871 w 11208354"/>
              <a:gd name="connsiteY2" fmla="*/ 268447 h 6625933"/>
              <a:gd name="connsiteX3" fmla="*/ 14395 w 11208354"/>
              <a:gd name="connsiteY3" fmla="*/ 3510487 h 6625933"/>
              <a:gd name="connsiteX4" fmla="*/ 2053010 w 11208354"/>
              <a:gd name="connsiteY4" fmla="*/ 6568699 h 6625933"/>
              <a:gd name="connsiteX5" fmla="*/ 8887381 w 11208354"/>
              <a:gd name="connsiteY5" fmla="*/ 5398891 h 6625933"/>
              <a:gd name="connsiteX6" fmla="*/ 10992835 w 11208354"/>
              <a:gd name="connsiteY6" fmla="*/ 4061968 h 6625933"/>
              <a:gd name="connsiteX7" fmla="*/ 10825735 w 11208354"/>
              <a:gd name="connsiteY7" fmla="*/ 2106717 h 6625933"/>
              <a:gd name="connsiteX8" fmla="*/ 8218983 w 11208354"/>
              <a:gd name="connsiteY8" fmla="*/ 669524 h 6625933"/>
              <a:gd name="connsiteX0" fmla="*/ 10721691 w 11204569"/>
              <a:gd name="connsiteY0" fmla="*/ 2302602 h 6621280"/>
              <a:gd name="connsiteX1" fmla="*/ 7246020 w 11204569"/>
              <a:gd name="connsiteY1" fmla="*/ 414198 h 6621280"/>
              <a:gd name="connsiteX2" fmla="*/ 6143163 w 11204569"/>
              <a:gd name="connsiteY2" fmla="*/ 213660 h 6621280"/>
              <a:gd name="connsiteX3" fmla="*/ 1481086 w 11204569"/>
              <a:gd name="connsiteY3" fmla="*/ 263794 h 6621280"/>
              <a:gd name="connsiteX4" fmla="*/ 10610 w 11204569"/>
              <a:gd name="connsiteY4" fmla="*/ 3505834 h 6621280"/>
              <a:gd name="connsiteX5" fmla="*/ 2049225 w 11204569"/>
              <a:gd name="connsiteY5" fmla="*/ 6564046 h 6621280"/>
              <a:gd name="connsiteX6" fmla="*/ 8883596 w 11204569"/>
              <a:gd name="connsiteY6" fmla="*/ 5394238 h 6621280"/>
              <a:gd name="connsiteX7" fmla="*/ 10989050 w 11204569"/>
              <a:gd name="connsiteY7" fmla="*/ 4057315 h 6621280"/>
              <a:gd name="connsiteX8" fmla="*/ 10821950 w 11204569"/>
              <a:gd name="connsiteY8" fmla="*/ 2102064 h 6621280"/>
              <a:gd name="connsiteX9" fmla="*/ 8215198 w 11204569"/>
              <a:gd name="connsiteY9" fmla="*/ 664871 h 6621280"/>
              <a:gd name="connsiteX0" fmla="*/ 10717261 w 11200139"/>
              <a:gd name="connsiteY0" fmla="*/ 2383545 h 6702223"/>
              <a:gd name="connsiteX1" fmla="*/ 7241590 w 11200139"/>
              <a:gd name="connsiteY1" fmla="*/ 495141 h 6702223"/>
              <a:gd name="connsiteX2" fmla="*/ 3298041 w 11200139"/>
              <a:gd name="connsiteY2" fmla="*/ 110776 h 6702223"/>
              <a:gd name="connsiteX3" fmla="*/ 1476656 w 11200139"/>
              <a:gd name="connsiteY3" fmla="*/ 344737 h 6702223"/>
              <a:gd name="connsiteX4" fmla="*/ 6180 w 11200139"/>
              <a:gd name="connsiteY4" fmla="*/ 3586777 h 6702223"/>
              <a:gd name="connsiteX5" fmla="*/ 2044795 w 11200139"/>
              <a:gd name="connsiteY5" fmla="*/ 6644989 h 6702223"/>
              <a:gd name="connsiteX6" fmla="*/ 8879166 w 11200139"/>
              <a:gd name="connsiteY6" fmla="*/ 5475181 h 6702223"/>
              <a:gd name="connsiteX7" fmla="*/ 10984620 w 11200139"/>
              <a:gd name="connsiteY7" fmla="*/ 4138258 h 6702223"/>
              <a:gd name="connsiteX8" fmla="*/ 10817520 w 11200139"/>
              <a:gd name="connsiteY8" fmla="*/ 2183007 h 6702223"/>
              <a:gd name="connsiteX9" fmla="*/ 8210768 w 11200139"/>
              <a:gd name="connsiteY9" fmla="*/ 745814 h 6702223"/>
              <a:gd name="connsiteX0" fmla="*/ 10719672 w 11202550"/>
              <a:gd name="connsiteY0" fmla="*/ 2275015 h 6593693"/>
              <a:gd name="connsiteX1" fmla="*/ 7244001 w 11202550"/>
              <a:gd name="connsiteY1" fmla="*/ 386611 h 6593693"/>
              <a:gd name="connsiteX2" fmla="*/ 3300452 w 11202550"/>
              <a:gd name="connsiteY2" fmla="*/ 2246 h 6593693"/>
              <a:gd name="connsiteX3" fmla="*/ 1395518 w 11202550"/>
              <a:gd name="connsiteY3" fmla="*/ 737553 h 6593693"/>
              <a:gd name="connsiteX4" fmla="*/ 8591 w 11202550"/>
              <a:gd name="connsiteY4" fmla="*/ 3478247 h 6593693"/>
              <a:gd name="connsiteX5" fmla="*/ 2047206 w 11202550"/>
              <a:gd name="connsiteY5" fmla="*/ 6536459 h 6593693"/>
              <a:gd name="connsiteX6" fmla="*/ 8881577 w 11202550"/>
              <a:gd name="connsiteY6" fmla="*/ 5366651 h 6593693"/>
              <a:gd name="connsiteX7" fmla="*/ 10987031 w 11202550"/>
              <a:gd name="connsiteY7" fmla="*/ 4029728 h 6593693"/>
              <a:gd name="connsiteX8" fmla="*/ 10819931 w 11202550"/>
              <a:gd name="connsiteY8" fmla="*/ 2074477 h 6593693"/>
              <a:gd name="connsiteX9" fmla="*/ 8213179 w 11202550"/>
              <a:gd name="connsiteY9" fmla="*/ 637284 h 6593693"/>
              <a:gd name="connsiteX0" fmla="*/ 10720224 w 11203102"/>
              <a:gd name="connsiteY0" fmla="*/ 2192451 h 6511129"/>
              <a:gd name="connsiteX1" fmla="*/ 7244553 w 11203102"/>
              <a:gd name="connsiteY1" fmla="*/ 304047 h 6511129"/>
              <a:gd name="connsiteX2" fmla="*/ 3685333 w 11203102"/>
              <a:gd name="connsiteY2" fmla="*/ 3240 h 6511129"/>
              <a:gd name="connsiteX3" fmla="*/ 1396070 w 11203102"/>
              <a:gd name="connsiteY3" fmla="*/ 654989 h 6511129"/>
              <a:gd name="connsiteX4" fmla="*/ 9143 w 11203102"/>
              <a:gd name="connsiteY4" fmla="*/ 3395683 h 6511129"/>
              <a:gd name="connsiteX5" fmla="*/ 2047758 w 11203102"/>
              <a:gd name="connsiteY5" fmla="*/ 6453895 h 6511129"/>
              <a:gd name="connsiteX6" fmla="*/ 8882129 w 11203102"/>
              <a:gd name="connsiteY6" fmla="*/ 5284087 h 6511129"/>
              <a:gd name="connsiteX7" fmla="*/ 10987583 w 11203102"/>
              <a:gd name="connsiteY7" fmla="*/ 3947164 h 6511129"/>
              <a:gd name="connsiteX8" fmla="*/ 10820483 w 11203102"/>
              <a:gd name="connsiteY8" fmla="*/ 1991913 h 6511129"/>
              <a:gd name="connsiteX9" fmla="*/ 8213731 w 11203102"/>
              <a:gd name="connsiteY9" fmla="*/ 554720 h 6511129"/>
              <a:gd name="connsiteX0" fmla="*/ 10720224 w 11146800"/>
              <a:gd name="connsiteY0" fmla="*/ 2192451 h 6511129"/>
              <a:gd name="connsiteX1" fmla="*/ 7244553 w 11146800"/>
              <a:gd name="connsiteY1" fmla="*/ 304047 h 6511129"/>
              <a:gd name="connsiteX2" fmla="*/ 3685333 w 11146800"/>
              <a:gd name="connsiteY2" fmla="*/ 3240 h 6511129"/>
              <a:gd name="connsiteX3" fmla="*/ 1396070 w 11146800"/>
              <a:gd name="connsiteY3" fmla="*/ 654989 h 6511129"/>
              <a:gd name="connsiteX4" fmla="*/ 9143 w 11146800"/>
              <a:gd name="connsiteY4" fmla="*/ 3395683 h 6511129"/>
              <a:gd name="connsiteX5" fmla="*/ 2047758 w 11146800"/>
              <a:gd name="connsiteY5" fmla="*/ 6453895 h 6511129"/>
              <a:gd name="connsiteX6" fmla="*/ 8882129 w 11146800"/>
              <a:gd name="connsiteY6" fmla="*/ 5284087 h 6511129"/>
              <a:gd name="connsiteX7" fmla="*/ 10987583 w 11146800"/>
              <a:gd name="connsiteY7" fmla="*/ 3947164 h 6511129"/>
              <a:gd name="connsiteX8" fmla="*/ 10686804 w 11146800"/>
              <a:gd name="connsiteY8" fmla="*/ 2058759 h 6511129"/>
              <a:gd name="connsiteX9" fmla="*/ 8213731 w 11146800"/>
              <a:gd name="connsiteY9" fmla="*/ 554720 h 6511129"/>
              <a:gd name="connsiteX0" fmla="*/ 10720224 w 11131785"/>
              <a:gd name="connsiteY0" fmla="*/ 2192451 h 6511129"/>
              <a:gd name="connsiteX1" fmla="*/ 7244553 w 11131785"/>
              <a:gd name="connsiteY1" fmla="*/ 304047 h 6511129"/>
              <a:gd name="connsiteX2" fmla="*/ 3685333 w 11131785"/>
              <a:gd name="connsiteY2" fmla="*/ 3240 h 6511129"/>
              <a:gd name="connsiteX3" fmla="*/ 1396070 w 11131785"/>
              <a:gd name="connsiteY3" fmla="*/ 654989 h 6511129"/>
              <a:gd name="connsiteX4" fmla="*/ 9143 w 11131785"/>
              <a:gd name="connsiteY4" fmla="*/ 3395683 h 6511129"/>
              <a:gd name="connsiteX5" fmla="*/ 2047758 w 11131785"/>
              <a:gd name="connsiteY5" fmla="*/ 6453895 h 6511129"/>
              <a:gd name="connsiteX6" fmla="*/ 8882129 w 11131785"/>
              <a:gd name="connsiteY6" fmla="*/ 5284087 h 6511129"/>
              <a:gd name="connsiteX7" fmla="*/ 10987583 w 11131785"/>
              <a:gd name="connsiteY7" fmla="*/ 3947164 h 6511129"/>
              <a:gd name="connsiteX8" fmla="*/ 10686804 w 11131785"/>
              <a:gd name="connsiteY8" fmla="*/ 2058759 h 6511129"/>
              <a:gd name="connsiteX9" fmla="*/ 8598060 w 11131785"/>
              <a:gd name="connsiteY9" fmla="*/ 771970 h 6511129"/>
              <a:gd name="connsiteX10" fmla="*/ 8213731 w 11131785"/>
              <a:gd name="connsiteY10" fmla="*/ 554720 h 6511129"/>
              <a:gd name="connsiteX0" fmla="*/ 10720224 w 11131785"/>
              <a:gd name="connsiteY0" fmla="*/ 2192451 h 6511129"/>
              <a:gd name="connsiteX1" fmla="*/ 7244553 w 11131785"/>
              <a:gd name="connsiteY1" fmla="*/ 304047 h 6511129"/>
              <a:gd name="connsiteX2" fmla="*/ 3685333 w 11131785"/>
              <a:gd name="connsiteY2" fmla="*/ 3240 h 6511129"/>
              <a:gd name="connsiteX3" fmla="*/ 1396070 w 11131785"/>
              <a:gd name="connsiteY3" fmla="*/ 654989 h 6511129"/>
              <a:gd name="connsiteX4" fmla="*/ 9143 w 11131785"/>
              <a:gd name="connsiteY4" fmla="*/ 3395683 h 6511129"/>
              <a:gd name="connsiteX5" fmla="*/ 2047758 w 11131785"/>
              <a:gd name="connsiteY5" fmla="*/ 6453895 h 6511129"/>
              <a:gd name="connsiteX6" fmla="*/ 8882129 w 11131785"/>
              <a:gd name="connsiteY6" fmla="*/ 5284087 h 6511129"/>
              <a:gd name="connsiteX7" fmla="*/ 10987583 w 11131785"/>
              <a:gd name="connsiteY7" fmla="*/ 3947164 h 6511129"/>
              <a:gd name="connsiteX8" fmla="*/ 10686804 w 11131785"/>
              <a:gd name="connsiteY8" fmla="*/ 2058759 h 6511129"/>
              <a:gd name="connsiteX9" fmla="*/ 8598060 w 11131785"/>
              <a:gd name="connsiteY9" fmla="*/ 771970 h 6511129"/>
              <a:gd name="connsiteX10" fmla="*/ 8180311 w 11131785"/>
              <a:gd name="connsiteY10" fmla="*/ 654989 h 6511129"/>
              <a:gd name="connsiteX0" fmla="*/ 10720224 w 11131785"/>
              <a:gd name="connsiteY0" fmla="*/ 2192451 h 6511129"/>
              <a:gd name="connsiteX1" fmla="*/ 7244553 w 11131785"/>
              <a:gd name="connsiteY1" fmla="*/ 304047 h 6511129"/>
              <a:gd name="connsiteX2" fmla="*/ 3685333 w 11131785"/>
              <a:gd name="connsiteY2" fmla="*/ 3240 h 6511129"/>
              <a:gd name="connsiteX3" fmla="*/ 1396070 w 11131785"/>
              <a:gd name="connsiteY3" fmla="*/ 654989 h 6511129"/>
              <a:gd name="connsiteX4" fmla="*/ 9143 w 11131785"/>
              <a:gd name="connsiteY4" fmla="*/ 3395683 h 6511129"/>
              <a:gd name="connsiteX5" fmla="*/ 2047758 w 11131785"/>
              <a:gd name="connsiteY5" fmla="*/ 6453895 h 6511129"/>
              <a:gd name="connsiteX6" fmla="*/ 8882129 w 11131785"/>
              <a:gd name="connsiteY6" fmla="*/ 5284087 h 6511129"/>
              <a:gd name="connsiteX7" fmla="*/ 10987583 w 11131785"/>
              <a:gd name="connsiteY7" fmla="*/ 3947164 h 6511129"/>
              <a:gd name="connsiteX8" fmla="*/ 10686804 w 11131785"/>
              <a:gd name="connsiteY8" fmla="*/ 2058759 h 6511129"/>
              <a:gd name="connsiteX9" fmla="*/ 8598060 w 11131785"/>
              <a:gd name="connsiteY9" fmla="*/ 771970 h 6511129"/>
              <a:gd name="connsiteX10" fmla="*/ 7779272 w 11131785"/>
              <a:gd name="connsiteY10" fmla="*/ 521297 h 6511129"/>
              <a:gd name="connsiteX0" fmla="*/ 10720224 w 11122343"/>
              <a:gd name="connsiteY0" fmla="*/ 2192451 h 6511129"/>
              <a:gd name="connsiteX1" fmla="*/ 7244553 w 11122343"/>
              <a:gd name="connsiteY1" fmla="*/ 304047 h 6511129"/>
              <a:gd name="connsiteX2" fmla="*/ 3685333 w 11122343"/>
              <a:gd name="connsiteY2" fmla="*/ 3240 h 6511129"/>
              <a:gd name="connsiteX3" fmla="*/ 1396070 w 11122343"/>
              <a:gd name="connsiteY3" fmla="*/ 654989 h 6511129"/>
              <a:gd name="connsiteX4" fmla="*/ 9143 w 11122343"/>
              <a:gd name="connsiteY4" fmla="*/ 3395683 h 6511129"/>
              <a:gd name="connsiteX5" fmla="*/ 2047758 w 11122343"/>
              <a:gd name="connsiteY5" fmla="*/ 6453895 h 6511129"/>
              <a:gd name="connsiteX6" fmla="*/ 8882129 w 11122343"/>
              <a:gd name="connsiteY6" fmla="*/ 5284087 h 6511129"/>
              <a:gd name="connsiteX7" fmla="*/ 10987583 w 11122343"/>
              <a:gd name="connsiteY7" fmla="*/ 3947164 h 6511129"/>
              <a:gd name="connsiteX8" fmla="*/ 10686804 w 11122343"/>
              <a:gd name="connsiteY8" fmla="*/ 2058759 h 6511129"/>
              <a:gd name="connsiteX9" fmla="*/ 8865419 w 11122343"/>
              <a:gd name="connsiteY9" fmla="*/ 872239 h 6511129"/>
              <a:gd name="connsiteX10" fmla="*/ 7779272 w 11122343"/>
              <a:gd name="connsiteY10" fmla="*/ 521297 h 6511129"/>
              <a:gd name="connsiteX0" fmla="*/ 10720224 w 11122343"/>
              <a:gd name="connsiteY0" fmla="*/ 2192451 h 6511129"/>
              <a:gd name="connsiteX1" fmla="*/ 7244553 w 11122343"/>
              <a:gd name="connsiteY1" fmla="*/ 304047 h 6511129"/>
              <a:gd name="connsiteX2" fmla="*/ 3685333 w 11122343"/>
              <a:gd name="connsiteY2" fmla="*/ 3240 h 6511129"/>
              <a:gd name="connsiteX3" fmla="*/ 1396070 w 11122343"/>
              <a:gd name="connsiteY3" fmla="*/ 654989 h 6511129"/>
              <a:gd name="connsiteX4" fmla="*/ 9143 w 11122343"/>
              <a:gd name="connsiteY4" fmla="*/ 3395683 h 6511129"/>
              <a:gd name="connsiteX5" fmla="*/ 2047758 w 11122343"/>
              <a:gd name="connsiteY5" fmla="*/ 6453895 h 6511129"/>
              <a:gd name="connsiteX6" fmla="*/ 8882129 w 11122343"/>
              <a:gd name="connsiteY6" fmla="*/ 5284087 h 6511129"/>
              <a:gd name="connsiteX7" fmla="*/ 10987583 w 11122343"/>
              <a:gd name="connsiteY7" fmla="*/ 3947164 h 6511129"/>
              <a:gd name="connsiteX8" fmla="*/ 10686804 w 11122343"/>
              <a:gd name="connsiteY8" fmla="*/ 2058759 h 6511129"/>
              <a:gd name="connsiteX9" fmla="*/ 8865419 w 11122343"/>
              <a:gd name="connsiteY9" fmla="*/ 872239 h 6511129"/>
              <a:gd name="connsiteX10" fmla="*/ 7779272 w 11122343"/>
              <a:gd name="connsiteY10" fmla="*/ 521297 h 6511129"/>
              <a:gd name="connsiteX0" fmla="*/ 10720224 w 11150621"/>
              <a:gd name="connsiteY0" fmla="*/ 2192451 h 6511129"/>
              <a:gd name="connsiteX1" fmla="*/ 7244553 w 11150621"/>
              <a:gd name="connsiteY1" fmla="*/ 304047 h 6511129"/>
              <a:gd name="connsiteX2" fmla="*/ 3685333 w 11150621"/>
              <a:gd name="connsiteY2" fmla="*/ 3240 h 6511129"/>
              <a:gd name="connsiteX3" fmla="*/ 1396070 w 11150621"/>
              <a:gd name="connsiteY3" fmla="*/ 654989 h 6511129"/>
              <a:gd name="connsiteX4" fmla="*/ 9143 w 11150621"/>
              <a:gd name="connsiteY4" fmla="*/ 3395683 h 6511129"/>
              <a:gd name="connsiteX5" fmla="*/ 2047758 w 11150621"/>
              <a:gd name="connsiteY5" fmla="*/ 6453895 h 6511129"/>
              <a:gd name="connsiteX6" fmla="*/ 8882129 w 11150621"/>
              <a:gd name="connsiteY6" fmla="*/ 5284087 h 6511129"/>
              <a:gd name="connsiteX7" fmla="*/ 10987583 w 11150621"/>
              <a:gd name="connsiteY7" fmla="*/ 3947164 h 6511129"/>
              <a:gd name="connsiteX8" fmla="*/ 10770354 w 11150621"/>
              <a:gd name="connsiteY8" fmla="*/ 2242586 h 6511129"/>
              <a:gd name="connsiteX9" fmla="*/ 8865419 w 11150621"/>
              <a:gd name="connsiteY9" fmla="*/ 872239 h 6511129"/>
              <a:gd name="connsiteX10" fmla="*/ 7779272 w 11150621"/>
              <a:gd name="connsiteY10" fmla="*/ 521297 h 6511129"/>
              <a:gd name="connsiteX0" fmla="*/ 10720224 w 11150621"/>
              <a:gd name="connsiteY0" fmla="*/ 2192451 h 6511129"/>
              <a:gd name="connsiteX1" fmla="*/ 7244553 w 11150621"/>
              <a:gd name="connsiteY1" fmla="*/ 304047 h 6511129"/>
              <a:gd name="connsiteX2" fmla="*/ 3685333 w 11150621"/>
              <a:gd name="connsiteY2" fmla="*/ 3240 h 6511129"/>
              <a:gd name="connsiteX3" fmla="*/ 1396070 w 11150621"/>
              <a:gd name="connsiteY3" fmla="*/ 654989 h 6511129"/>
              <a:gd name="connsiteX4" fmla="*/ 9143 w 11150621"/>
              <a:gd name="connsiteY4" fmla="*/ 3395683 h 6511129"/>
              <a:gd name="connsiteX5" fmla="*/ 2047758 w 11150621"/>
              <a:gd name="connsiteY5" fmla="*/ 6453895 h 6511129"/>
              <a:gd name="connsiteX6" fmla="*/ 8882129 w 11150621"/>
              <a:gd name="connsiteY6" fmla="*/ 5284087 h 6511129"/>
              <a:gd name="connsiteX7" fmla="*/ 10987583 w 11150621"/>
              <a:gd name="connsiteY7" fmla="*/ 3947164 h 6511129"/>
              <a:gd name="connsiteX8" fmla="*/ 10770354 w 11150621"/>
              <a:gd name="connsiteY8" fmla="*/ 2242586 h 6511129"/>
              <a:gd name="connsiteX9" fmla="*/ 8865419 w 11150621"/>
              <a:gd name="connsiteY9" fmla="*/ 872239 h 6511129"/>
              <a:gd name="connsiteX0" fmla="*/ 10720224 w 11150621"/>
              <a:gd name="connsiteY0" fmla="*/ 2192451 h 6511129"/>
              <a:gd name="connsiteX1" fmla="*/ 7244553 w 11150621"/>
              <a:gd name="connsiteY1" fmla="*/ 304047 h 6511129"/>
              <a:gd name="connsiteX2" fmla="*/ 3685333 w 11150621"/>
              <a:gd name="connsiteY2" fmla="*/ 3240 h 6511129"/>
              <a:gd name="connsiteX3" fmla="*/ 1396070 w 11150621"/>
              <a:gd name="connsiteY3" fmla="*/ 654989 h 6511129"/>
              <a:gd name="connsiteX4" fmla="*/ 9143 w 11150621"/>
              <a:gd name="connsiteY4" fmla="*/ 3395683 h 6511129"/>
              <a:gd name="connsiteX5" fmla="*/ 2047758 w 11150621"/>
              <a:gd name="connsiteY5" fmla="*/ 6453895 h 6511129"/>
              <a:gd name="connsiteX6" fmla="*/ 8882129 w 11150621"/>
              <a:gd name="connsiteY6" fmla="*/ 5284087 h 6511129"/>
              <a:gd name="connsiteX7" fmla="*/ 10987583 w 11150621"/>
              <a:gd name="connsiteY7" fmla="*/ 3947164 h 6511129"/>
              <a:gd name="connsiteX8" fmla="*/ 10770354 w 11150621"/>
              <a:gd name="connsiteY8" fmla="*/ 2242586 h 6511129"/>
              <a:gd name="connsiteX0" fmla="*/ 10564410 w 10994807"/>
              <a:gd name="connsiteY0" fmla="*/ 2192451 h 6511129"/>
              <a:gd name="connsiteX1" fmla="*/ 7088739 w 10994807"/>
              <a:gd name="connsiteY1" fmla="*/ 304047 h 6511129"/>
              <a:gd name="connsiteX2" fmla="*/ 3529519 w 10994807"/>
              <a:gd name="connsiteY2" fmla="*/ 3240 h 6511129"/>
              <a:gd name="connsiteX3" fmla="*/ 1240256 w 10994807"/>
              <a:gd name="connsiteY3" fmla="*/ 654989 h 6511129"/>
              <a:gd name="connsiteX4" fmla="*/ 10557 w 10994807"/>
              <a:gd name="connsiteY4" fmla="*/ 3395683 h 6511129"/>
              <a:gd name="connsiteX5" fmla="*/ 1891944 w 10994807"/>
              <a:gd name="connsiteY5" fmla="*/ 6453895 h 6511129"/>
              <a:gd name="connsiteX6" fmla="*/ 8726315 w 10994807"/>
              <a:gd name="connsiteY6" fmla="*/ 5284087 h 6511129"/>
              <a:gd name="connsiteX7" fmla="*/ 10831769 w 10994807"/>
              <a:gd name="connsiteY7" fmla="*/ 3947164 h 6511129"/>
              <a:gd name="connsiteX8" fmla="*/ 10614540 w 10994807"/>
              <a:gd name="connsiteY8" fmla="*/ 2242586 h 6511129"/>
              <a:gd name="connsiteX0" fmla="*/ 10572498 w 11002895"/>
              <a:gd name="connsiteY0" fmla="*/ 2193086 h 6511764"/>
              <a:gd name="connsiteX1" fmla="*/ 7096827 w 11002895"/>
              <a:gd name="connsiteY1" fmla="*/ 304682 h 6511764"/>
              <a:gd name="connsiteX2" fmla="*/ 3537607 w 11002895"/>
              <a:gd name="connsiteY2" fmla="*/ 3875 h 6511764"/>
              <a:gd name="connsiteX3" fmla="*/ 1091116 w 11002895"/>
              <a:gd name="connsiteY3" fmla="*/ 628267 h 6511764"/>
              <a:gd name="connsiteX4" fmla="*/ 18645 w 11002895"/>
              <a:gd name="connsiteY4" fmla="*/ 3396318 h 6511764"/>
              <a:gd name="connsiteX5" fmla="*/ 1900032 w 11002895"/>
              <a:gd name="connsiteY5" fmla="*/ 6454530 h 6511764"/>
              <a:gd name="connsiteX6" fmla="*/ 8734403 w 11002895"/>
              <a:gd name="connsiteY6" fmla="*/ 5284722 h 6511764"/>
              <a:gd name="connsiteX7" fmla="*/ 10839857 w 11002895"/>
              <a:gd name="connsiteY7" fmla="*/ 3947799 h 6511764"/>
              <a:gd name="connsiteX8" fmla="*/ 10622628 w 11002895"/>
              <a:gd name="connsiteY8" fmla="*/ 2243221 h 6511764"/>
              <a:gd name="connsiteX0" fmla="*/ 10572498 w 11002895"/>
              <a:gd name="connsiteY0" fmla="*/ 2193766 h 6505987"/>
              <a:gd name="connsiteX1" fmla="*/ 7096827 w 11002895"/>
              <a:gd name="connsiteY1" fmla="*/ 305362 h 6505987"/>
              <a:gd name="connsiteX2" fmla="*/ 3537607 w 11002895"/>
              <a:gd name="connsiteY2" fmla="*/ 4555 h 6505987"/>
              <a:gd name="connsiteX3" fmla="*/ 1091116 w 11002895"/>
              <a:gd name="connsiteY3" fmla="*/ 628947 h 6505987"/>
              <a:gd name="connsiteX4" fmla="*/ 18645 w 11002895"/>
              <a:gd name="connsiteY4" fmla="*/ 3533787 h 6505987"/>
              <a:gd name="connsiteX5" fmla="*/ 1900032 w 11002895"/>
              <a:gd name="connsiteY5" fmla="*/ 6455210 h 6505987"/>
              <a:gd name="connsiteX6" fmla="*/ 8734403 w 11002895"/>
              <a:gd name="connsiteY6" fmla="*/ 5285402 h 6505987"/>
              <a:gd name="connsiteX7" fmla="*/ 10839857 w 11002895"/>
              <a:gd name="connsiteY7" fmla="*/ 3948479 h 6505987"/>
              <a:gd name="connsiteX8" fmla="*/ 10622628 w 11002895"/>
              <a:gd name="connsiteY8" fmla="*/ 2243901 h 6505987"/>
              <a:gd name="connsiteX0" fmla="*/ 10566784 w 10997181"/>
              <a:gd name="connsiteY0" fmla="*/ 2193766 h 6505987"/>
              <a:gd name="connsiteX1" fmla="*/ 7091113 w 10997181"/>
              <a:gd name="connsiteY1" fmla="*/ 305362 h 6505987"/>
              <a:gd name="connsiteX2" fmla="*/ 3531893 w 10997181"/>
              <a:gd name="connsiteY2" fmla="*/ 4555 h 6505987"/>
              <a:gd name="connsiteX3" fmla="*/ 1085402 w 10997181"/>
              <a:gd name="connsiteY3" fmla="*/ 628947 h 6505987"/>
              <a:gd name="connsiteX4" fmla="*/ 12931 w 10997181"/>
              <a:gd name="connsiteY4" fmla="*/ 3533787 h 6505987"/>
              <a:gd name="connsiteX5" fmla="*/ 1894318 w 10997181"/>
              <a:gd name="connsiteY5" fmla="*/ 6455210 h 6505987"/>
              <a:gd name="connsiteX6" fmla="*/ 8728689 w 10997181"/>
              <a:gd name="connsiteY6" fmla="*/ 5285402 h 6505987"/>
              <a:gd name="connsiteX7" fmla="*/ 10834143 w 10997181"/>
              <a:gd name="connsiteY7" fmla="*/ 3948479 h 6505987"/>
              <a:gd name="connsiteX8" fmla="*/ 10616914 w 10997181"/>
              <a:gd name="connsiteY8" fmla="*/ 2243901 h 6505987"/>
              <a:gd name="connsiteX0" fmla="*/ 10557872 w 10988269"/>
              <a:gd name="connsiteY0" fmla="*/ 2193766 h 6505987"/>
              <a:gd name="connsiteX1" fmla="*/ 7082201 w 10988269"/>
              <a:gd name="connsiteY1" fmla="*/ 305362 h 6505987"/>
              <a:gd name="connsiteX2" fmla="*/ 3522981 w 10988269"/>
              <a:gd name="connsiteY2" fmla="*/ 4555 h 6505987"/>
              <a:gd name="connsiteX3" fmla="*/ 1076490 w 10988269"/>
              <a:gd name="connsiteY3" fmla="*/ 628947 h 6505987"/>
              <a:gd name="connsiteX4" fmla="*/ 4019 w 10988269"/>
              <a:gd name="connsiteY4" fmla="*/ 3533787 h 6505987"/>
              <a:gd name="connsiteX5" fmla="*/ 1885406 w 10988269"/>
              <a:gd name="connsiteY5" fmla="*/ 6455210 h 6505987"/>
              <a:gd name="connsiteX6" fmla="*/ 8719777 w 10988269"/>
              <a:gd name="connsiteY6" fmla="*/ 5285402 h 6505987"/>
              <a:gd name="connsiteX7" fmla="*/ 10825231 w 10988269"/>
              <a:gd name="connsiteY7" fmla="*/ 3948479 h 6505987"/>
              <a:gd name="connsiteX8" fmla="*/ 10608002 w 10988269"/>
              <a:gd name="connsiteY8" fmla="*/ 2243901 h 6505987"/>
              <a:gd name="connsiteX0" fmla="*/ 10553875 w 10984272"/>
              <a:gd name="connsiteY0" fmla="*/ 2193766 h 6505987"/>
              <a:gd name="connsiteX1" fmla="*/ 7078204 w 10984272"/>
              <a:gd name="connsiteY1" fmla="*/ 305362 h 6505987"/>
              <a:gd name="connsiteX2" fmla="*/ 3518984 w 10984272"/>
              <a:gd name="connsiteY2" fmla="*/ 4555 h 6505987"/>
              <a:gd name="connsiteX3" fmla="*/ 1072493 w 10984272"/>
              <a:gd name="connsiteY3" fmla="*/ 628947 h 6505987"/>
              <a:gd name="connsiteX4" fmla="*/ 22 w 10984272"/>
              <a:gd name="connsiteY4" fmla="*/ 3533787 h 6505987"/>
              <a:gd name="connsiteX5" fmla="*/ 1881409 w 10984272"/>
              <a:gd name="connsiteY5" fmla="*/ 6455210 h 6505987"/>
              <a:gd name="connsiteX6" fmla="*/ 8715780 w 10984272"/>
              <a:gd name="connsiteY6" fmla="*/ 5285402 h 6505987"/>
              <a:gd name="connsiteX7" fmla="*/ 10821234 w 10984272"/>
              <a:gd name="connsiteY7" fmla="*/ 3948479 h 6505987"/>
              <a:gd name="connsiteX8" fmla="*/ 10604005 w 10984272"/>
              <a:gd name="connsiteY8" fmla="*/ 2243901 h 6505987"/>
              <a:gd name="connsiteX0" fmla="*/ 10553875 w 10942157"/>
              <a:gd name="connsiteY0" fmla="*/ 2193766 h 6505987"/>
              <a:gd name="connsiteX1" fmla="*/ 7078204 w 10942157"/>
              <a:gd name="connsiteY1" fmla="*/ 305362 h 6505987"/>
              <a:gd name="connsiteX2" fmla="*/ 3518984 w 10942157"/>
              <a:gd name="connsiteY2" fmla="*/ 4555 h 6505987"/>
              <a:gd name="connsiteX3" fmla="*/ 1072493 w 10942157"/>
              <a:gd name="connsiteY3" fmla="*/ 628947 h 6505987"/>
              <a:gd name="connsiteX4" fmla="*/ 22 w 10942157"/>
              <a:gd name="connsiteY4" fmla="*/ 3533787 h 6505987"/>
              <a:gd name="connsiteX5" fmla="*/ 1881409 w 10942157"/>
              <a:gd name="connsiteY5" fmla="*/ 6455210 h 6505987"/>
              <a:gd name="connsiteX6" fmla="*/ 8715780 w 10942157"/>
              <a:gd name="connsiteY6" fmla="*/ 5285402 h 6505987"/>
              <a:gd name="connsiteX7" fmla="*/ 10821234 w 10942157"/>
              <a:gd name="connsiteY7" fmla="*/ 3948479 h 6505987"/>
              <a:gd name="connsiteX8" fmla="*/ 10472981 w 10942157"/>
              <a:gd name="connsiteY8" fmla="*/ 2134470 h 6505987"/>
              <a:gd name="connsiteX0" fmla="*/ 10491477 w 10942157"/>
              <a:gd name="connsiteY0" fmla="*/ 2150347 h 6505987"/>
              <a:gd name="connsiteX1" fmla="*/ 7078204 w 10942157"/>
              <a:gd name="connsiteY1" fmla="*/ 305362 h 6505987"/>
              <a:gd name="connsiteX2" fmla="*/ 3518984 w 10942157"/>
              <a:gd name="connsiteY2" fmla="*/ 4555 h 6505987"/>
              <a:gd name="connsiteX3" fmla="*/ 1072493 w 10942157"/>
              <a:gd name="connsiteY3" fmla="*/ 628947 h 6505987"/>
              <a:gd name="connsiteX4" fmla="*/ 22 w 10942157"/>
              <a:gd name="connsiteY4" fmla="*/ 3533787 h 6505987"/>
              <a:gd name="connsiteX5" fmla="*/ 1881409 w 10942157"/>
              <a:gd name="connsiteY5" fmla="*/ 6455210 h 6505987"/>
              <a:gd name="connsiteX6" fmla="*/ 8715780 w 10942157"/>
              <a:gd name="connsiteY6" fmla="*/ 5285402 h 6505987"/>
              <a:gd name="connsiteX7" fmla="*/ 10821234 w 10942157"/>
              <a:gd name="connsiteY7" fmla="*/ 3948479 h 6505987"/>
              <a:gd name="connsiteX8" fmla="*/ 10472981 w 10942157"/>
              <a:gd name="connsiteY8" fmla="*/ 2134470 h 650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42157" h="6505987">
                <a:moveTo>
                  <a:pt x="10491477" y="2150347"/>
                </a:moveTo>
                <a:cubicBezTo>
                  <a:pt x="9850928" y="1292487"/>
                  <a:pt x="8240286" y="662994"/>
                  <a:pt x="7078204" y="305362"/>
                </a:cubicBezTo>
                <a:cubicBezTo>
                  <a:pt x="5916122" y="-52270"/>
                  <a:pt x="4479806" y="29622"/>
                  <a:pt x="3518984" y="4555"/>
                </a:cubicBezTo>
                <a:cubicBezTo>
                  <a:pt x="2558162" y="-20512"/>
                  <a:pt x="1658987" y="40742"/>
                  <a:pt x="1072493" y="628947"/>
                </a:cubicBezTo>
                <a:cubicBezTo>
                  <a:pt x="485999" y="1217152"/>
                  <a:pt x="-3773" y="2480670"/>
                  <a:pt x="22" y="3533787"/>
                </a:cubicBezTo>
                <a:cubicBezTo>
                  <a:pt x="3817" y="4586904"/>
                  <a:pt x="428783" y="6163274"/>
                  <a:pt x="1881409" y="6455210"/>
                </a:cubicBezTo>
                <a:cubicBezTo>
                  <a:pt x="3334035" y="6747146"/>
                  <a:pt x="7225809" y="5703191"/>
                  <a:pt x="8715780" y="5285402"/>
                </a:cubicBezTo>
                <a:cubicBezTo>
                  <a:pt x="10205751" y="4867614"/>
                  <a:pt x="10528367" y="4473634"/>
                  <a:pt x="10821234" y="3948479"/>
                </a:cubicBezTo>
                <a:cubicBezTo>
                  <a:pt x="11114101" y="3423324"/>
                  <a:pt x="10826675" y="2646957"/>
                  <a:pt x="10472981" y="2134470"/>
                </a:cubicBezTo>
              </a:path>
            </a:pathLst>
          </a:custGeom>
          <a:effectLst>
            <a:glow rad="584200">
              <a:schemeClr val="accent1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5974C2-21E5-DFA0-BBBC-FEDFCAF8140B}"/>
              </a:ext>
            </a:extLst>
          </p:cNvPr>
          <p:cNvSpPr txBox="1"/>
          <p:nvPr/>
        </p:nvSpPr>
        <p:spPr>
          <a:xfrm>
            <a:off x="9900385" y="2858336"/>
            <a:ext cx="17938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/>
              <a:t>Gravity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5E19EA-DBFB-29B7-DBB2-838FCA38EFEE}"/>
              </a:ext>
            </a:extLst>
          </p:cNvPr>
          <p:cNvSpPr txBox="1"/>
          <p:nvPr/>
        </p:nvSpPr>
        <p:spPr>
          <a:xfrm>
            <a:off x="6993349" y="3983159"/>
            <a:ext cx="30588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/>
              <a:t>SU3xSU2xU1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AE0B7C-DE5C-B0D0-DA6B-D9BA6C8ED24A}"/>
              </a:ext>
            </a:extLst>
          </p:cNvPr>
          <p:cNvSpPr txBox="1"/>
          <p:nvPr/>
        </p:nvSpPr>
        <p:spPr>
          <a:xfrm>
            <a:off x="497791" y="2942602"/>
            <a:ext cx="5102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Generations      1      2     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A55FA3-6F07-1052-8521-32C39DBB803A}"/>
              </a:ext>
            </a:extLst>
          </p:cNvPr>
          <p:cNvSpPr txBox="1"/>
          <p:nvPr/>
        </p:nvSpPr>
        <p:spPr>
          <a:xfrm>
            <a:off x="559723" y="6035535"/>
            <a:ext cx="11662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Minimal Dark Matter and the Standard Model </a:t>
            </a:r>
          </a:p>
        </p:txBody>
      </p:sp>
    </p:spTree>
    <p:extLst>
      <p:ext uri="{BB962C8B-B14F-4D97-AF65-F5344CB8AC3E}">
        <p14:creationId xmlns:p14="http://schemas.microsoft.com/office/powerpoint/2010/main" val="19831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83D5F-A174-6465-2660-CAB7CC046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D878D5-4DA4-F974-F911-70AFDC436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71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936A95-1B25-18CC-9B6A-BEDF62136B3A}"/>
              </a:ext>
            </a:extLst>
          </p:cNvPr>
          <p:cNvSpPr txBox="1"/>
          <p:nvPr/>
        </p:nvSpPr>
        <p:spPr>
          <a:xfrm>
            <a:off x="9576701" y="5398264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Planck time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8FEA39-B238-5EA9-6714-9E3CE29E3423}"/>
              </a:ext>
            </a:extLst>
          </p:cNvPr>
          <p:cNvSpPr txBox="1"/>
          <p:nvPr/>
        </p:nvSpPr>
        <p:spPr>
          <a:xfrm>
            <a:off x="356268" y="2768219"/>
            <a:ext cx="713573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We are attempting to build a new,</a:t>
            </a:r>
          </a:p>
          <a:p>
            <a:r>
              <a:rPr lang="en-US" sz="3600" dirty="0"/>
              <a:t>simple and predictive unified theory, </a:t>
            </a:r>
          </a:p>
          <a:p>
            <a:r>
              <a:rPr lang="en-US" sz="3600" dirty="0"/>
              <a:t>connecting the smallest and largest </a:t>
            </a:r>
          </a:p>
          <a:p>
            <a:r>
              <a:rPr lang="en-US" sz="3600" dirty="0"/>
              <a:t>observable scales in the universe. 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8549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40C27-F725-0F42-BD48-D392D33B0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830" y="2515760"/>
            <a:ext cx="7477370" cy="182648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+mn-lt"/>
              </a:rPr>
              <a:t>   thank you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33302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107129</TotalTime>
  <Words>460</Words>
  <Application>Microsoft Macintosh PowerPoint</Application>
  <PresentationFormat>Widescreen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Bangla Sangam MN</vt:lpstr>
      <vt:lpstr>Calibri</vt:lpstr>
      <vt:lpstr>Calibri Light</vt:lpstr>
      <vt:lpstr>Cambria Math</vt:lpstr>
      <vt:lpstr>Office Theme</vt:lpstr>
      <vt:lpstr>a minimal cosmology  with Latham Boyle</vt:lpstr>
      <vt:lpstr>PowerPoint Presentation</vt:lpstr>
      <vt:lpstr>PowerPoint Presentation</vt:lpstr>
      <vt:lpstr>PowerPoint Presentation</vt:lpstr>
      <vt:lpstr>dimension zero scalars</vt:lpstr>
      <vt:lpstr>PowerPoint Presentation</vt:lpstr>
      <vt:lpstr>PowerPoint Presentation</vt:lpstr>
      <vt:lpstr>PowerPoint Presentation</vt:lpstr>
      <vt:lpstr>   thank you for listening!</vt:lpstr>
      <vt:lpstr>dim zero fields can cancel gravitational anomalies 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SIMPLICITY</dc:title>
  <dc:creator>Colin Hunter</dc:creator>
  <cp:lastModifiedBy>Microsoft Office User</cp:lastModifiedBy>
  <cp:revision>2122</cp:revision>
  <dcterms:created xsi:type="dcterms:W3CDTF">2015-09-28T22:14:40Z</dcterms:created>
  <dcterms:modified xsi:type="dcterms:W3CDTF">2025-03-11T13:51:59Z</dcterms:modified>
</cp:coreProperties>
</file>