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84" r:id="rId23"/>
    <p:sldId id="285" r:id="rId24"/>
    <p:sldId id="277" r:id="rId25"/>
    <p:sldId id="290" r:id="rId26"/>
    <p:sldId id="288" r:id="rId27"/>
    <p:sldId id="295" r:id="rId28"/>
    <p:sldId id="289" r:id="rId29"/>
    <p:sldId id="287" r:id="rId30"/>
    <p:sldId id="291" r:id="rId31"/>
    <p:sldId id="292" r:id="rId32"/>
    <p:sldId id="279" r:id="rId33"/>
    <p:sldId id="294" r:id="rId34"/>
    <p:sldId id="280" r:id="rId35"/>
    <p:sldId id="281" r:id="rId36"/>
    <p:sldId id="296" r:id="rId3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74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19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40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2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32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7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87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63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54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3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99F1-A9DA-4067-830F-7341F2154795}" type="datetimeFigureOut">
              <a:rPr kumimoji="1" lang="ja-JP" altLang="en-US" smtClean="0"/>
              <a:t>2018/5/24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32EAA-57D3-4B8B-A80E-EBC1EA0C0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14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3.png"/><Relationship Id="rId17" Type="http://schemas.openxmlformats.org/officeDocument/2006/relationships/image" Target="../media/image19.png"/><Relationship Id="rId2" Type="http://schemas.openxmlformats.org/officeDocument/2006/relationships/tags" Target="../tags/tag22.xml"/><Relationship Id="rId16" Type="http://schemas.openxmlformats.org/officeDocument/2006/relationships/image" Target="../media/image2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2.png"/><Relationship Id="rId5" Type="http://schemas.openxmlformats.org/officeDocument/2006/relationships/tags" Target="../tags/tag25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tags" Target="../tags/tag35.xml"/><Relationship Id="rId7" Type="http://schemas.openxmlformats.org/officeDocument/2006/relationships/image" Target="../media/image32.wmf"/><Relationship Id="rId12" Type="http://schemas.openxmlformats.org/officeDocument/2006/relationships/image" Target="../media/image3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6.png"/><Relationship Id="rId5" Type="http://schemas.openxmlformats.org/officeDocument/2006/relationships/tags" Target="../tags/tag37.xml"/><Relationship Id="rId10" Type="http://schemas.openxmlformats.org/officeDocument/2006/relationships/image" Target="../media/image35.wmf"/><Relationship Id="rId4" Type="http://schemas.openxmlformats.org/officeDocument/2006/relationships/tags" Target="../tags/tag36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39.xml"/><Relationship Id="rId16" Type="http://schemas.openxmlformats.org/officeDocument/2006/relationships/image" Target="../media/image45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0.png"/><Relationship Id="rId5" Type="http://schemas.openxmlformats.org/officeDocument/2006/relationships/tags" Target="../tags/tag42.xml"/><Relationship Id="rId15" Type="http://schemas.openxmlformats.org/officeDocument/2006/relationships/image" Target="../media/image44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8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2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tags" Target="../tags/tag48.xml"/><Relationship Id="rId16" Type="http://schemas.openxmlformats.org/officeDocument/2006/relationships/image" Target="../media/image55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0.png"/><Relationship Id="rId5" Type="http://schemas.openxmlformats.org/officeDocument/2006/relationships/tags" Target="../tags/tag51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60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tags" Target="../tags/tag56.xml"/><Relationship Id="rId16" Type="http://schemas.openxmlformats.org/officeDocument/2006/relationships/image" Target="../media/image63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8.png"/><Relationship Id="rId5" Type="http://schemas.openxmlformats.org/officeDocument/2006/relationships/tags" Target="../tags/tag59.xml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9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68.png"/><Relationship Id="rId5" Type="http://schemas.openxmlformats.org/officeDocument/2006/relationships/tags" Target="../tags/tag67.xml"/><Relationship Id="rId10" Type="http://schemas.openxmlformats.org/officeDocument/2006/relationships/image" Target="../media/image67.png"/><Relationship Id="rId4" Type="http://schemas.openxmlformats.org/officeDocument/2006/relationships/tags" Target="../tags/tag66.xml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6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7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74.png"/><Relationship Id="rId5" Type="http://schemas.openxmlformats.org/officeDocument/2006/relationships/tags" Target="../tags/tag73.xml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tags" Target="../tags/tag72.xml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3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82.png"/><Relationship Id="rId5" Type="http://schemas.openxmlformats.org/officeDocument/2006/relationships/tags" Target="../tags/tag80.xml"/><Relationship Id="rId10" Type="http://schemas.openxmlformats.org/officeDocument/2006/relationships/image" Target="../media/image81.png"/><Relationship Id="rId4" Type="http://schemas.openxmlformats.org/officeDocument/2006/relationships/tags" Target="../tags/tag79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84.xml"/><Relationship Id="rId7" Type="http://schemas.openxmlformats.org/officeDocument/2006/relationships/image" Target="../media/image4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5.xml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1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9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76.png"/><Relationship Id="rId5" Type="http://schemas.openxmlformats.org/officeDocument/2006/relationships/tags" Target="../tags/tag90.xml"/><Relationship Id="rId15" Type="http://schemas.openxmlformats.org/officeDocument/2006/relationships/image" Target="../media/image93.png"/><Relationship Id="rId10" Type="http://schemas.openxmlformats.org/officeDocument/2006/relationships/image" Target="../media/image89.png"/><Relationship Id="rId4" Type="http://schemas.openxmlformats.org/officeDocument/2006/relationships/tags" Target="../tags/tag89.xml"/><Relationship Id="rId9" Type="http://schemas.openxmlformats.org/officeDocument/2006/relationships/image" Target="../media/image72.png"/><Relationship Id="rId1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96.emf"/><Relationship Id="rId17" Type="http://schemas.openxmlformats.org/officeDocument/2006/relationships/image" Target="../media/image101.png"/><Relationship Id="rId2" Type="http://schemas.openxmlformats.org/officeDocument/2006/relationships/tags" Target="../tags/tag94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95.emf"/><Relationship Id="rId5" Type="http://schemas.openxmlformats.org/officeDocument/2006/relationships/tags" Target="../tags/tag97.xml"/><Relationship Id="rId15" Type="http://schemas.openxmlformats.org/officeDocument/2006/relationships/image" Target="../media/image99.png"/><Relationship Id="rId10" Type="http://schemas.openxmlformats.org/officeDocument/2006/relationships/image" Target="../media/image94.emf"/><Relationship Id="rId19" Type="http://schemas.openxmlformats.org/officeDocument/2006/relationships/image" Target="../media/image103.png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1.xml"/><Relationship Id="rId4" Type="http://schemas.openxmlformats.org/officeDocument/2006/relationships/image" Target="../media/image10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3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1.emf"/><Relationship Id="rId17" Type="http://schemas.openxmlformats.org/officeDocument/2006/relationships/image" Target="../media/image115.png"/><Relationship Id="rId2" Type="http://schemas.openxmlformats.org/officeDocument/2006/relationships/tags" Target="../tags/tag103.xml"/><Relationship Id="rId16" Type="http://schemas.openxmlformats.org/officeDocument/2006/relationships/image" Target="../media/image114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10.emf"/><Relationship Id="rId5" Type="http://schemas.openxmlformats.org/officeDocument/2006/relationships/tags" Target="../tags/tag106.xml"/><Relationship Id="rId15" Type="http://schemas.openxmlformats.org/officeDocument/2006/relationships/image" Target="../media/image113.png"/><Relationship Id="rId10" Type="http://schemas.openxmlformats.org/officeDocument/2006/relationships/image" Target="../media/image109.emf"/><Relationship Id="rId4" Type="http://schemas.openxmlformats.org/officeDocument/2006/relationships/tags" Target="../tags/tag105.xml"/><Relationship Id="rId9" Type="http://schemas.openxmlformats.org/officeDocument/2006/relationships/image" Target="../media/image108.emf"/><Relationship Id="rId1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10.xml"/><Relationship Id="rId7" Type="http://schemas.openxmlformats.org/officeDocument/2006/relationships/image" Target="../media/image91.png"/><Relationship Id="rId12" Type="http://schemas.openxmlformats.org/officeDocument/2006/relationships/image" Target="../media/image107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1.png"/><Relationship Id="rId5" Type="http://schemas.openxmlformats.org/officeDocument/2006/relationships/tags" Target="../tags/tag112.xml"/><Relationship Id="rId10" Type="http://schemas.openxmlformats.org/officeDocument/2006/relationships/image" Target="../media/image117.emf"/><Relationship Id="rId4" Type="http://schemas.openxmlformats.org/officeDocument/2006/relationships/tags" Target="../tags/tag111.xml"/><Relationship Id="rId9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image" Target="../media/image129.png"/><Relationship Id="rId3" Type="http://schemas.openxmlformats.org/officeDocument/2006/relationships/tags" Target="../tags/tag117.xml"/><Relationship Id="rId7" Type="http://schemas.openxmlformats.org/officeDocument/2006/relationships/image" Target="../media/image123.emf"/><Relationship Id="rId12" Type="http://schemas.openxmlformats.org/officeDocument/2006/relationships/image" Target="../media/image128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7.png"/><Relationship Id="rId5" Type="http://schemas.openxmlformats.org/officeDocument/2006/relationships/tags" Target="../tags/tag119.xml"/><Relationship Id="rId10" Type="http://schemas.openxmlformats.org/officeDocument/2006/relationships/image" Target="../media/image126.png"/><Relationship Id="rId4" Type="http://schemas.openxmlformats.org/officeDocument/2006/relationships/tags" Target="../tags/tag118.xml"/><Relationship Id="rId9" Type="http://schemas.openxmlformats.org/officeDocument/2006/relationships/image" Target="../media/image125.emf"/><Relationship Id="rId1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6.png"/><Relationship Id="rId2" Type="http://schemas.openxmlformats.org/officeDocument/2006/relationships/tags" Target="../tags/tag14.xml"/><Relationship Id="rId16" Type="http://schemas.openxmlformats.org/officeDocument/2006/relationships/image" Target="../media/image20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5.png"/><Relationship Id="rId5" Type="http://schemas.openxmlformats.org/officeDocument/2006/relationships/tags" Target="../tags/tag17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83222"/>
            <a:ext cx="7772400" cy="1604045"/>
          </a:xfrm>
        </p:spPr>
        <p:txBody>
          <a:bodyPr>
            <a:normAutofit/>
          </a:bodyPr>
          <a:lstStyle/>
          <a:p>
            <a:r>
              <a:rPr lang="en-US" altLang="ja-JP" sz="3200" smtClean="0"/>
              <a:t>Dynamical </a:t>
            </a:r>
            <a:r>
              <a:rPr lang="en-US" altLang="ja-JP" sz="3200" dirty="0" smtClean="0"/>
              <a:t>generation of 4d space-time in </a:t>
            </a:r>
            <a:r>
              <a:rPr lang="en-US" altLang="ja-JP" sz="3200" dirty="0" err="1" smtClean="0"/>
              <a:t>nonperturbative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superstring theory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r>
              <a:rPr kumimoji="1" lang="en-US" altLang="ja-JP" sz="4000" dirty="0" smtClean="0"/>
              <a:t> 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2787267"/>
            <a:ext cx="7772400" cy="247879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Jun Nishimura (KEK &amp; SOKENDAI)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Workshop on “Numerical approaches to holography, </a:t>
            </a:r>
            <a:br>
              <a:rPr lang="en-US" altLang="ja-JP" dirty="0" smtClean="0"/>
            </a:br>
            <a:r>
              <a:rPr lang="en-US" altLang="ja-JP" dirty="0" smtClean="0"/>
              <a:t>quantum gravity and cosmology”</a:t>
            </a:r>
          </a:p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Higgs Centre for Theoretical Physics,</a:t>
            </a:r>
          </a:p>
          <a:p>
            <a:r>
              <a:rPr lang="en-US" altLang="ja-JP" dirty="0" smtClean="0"/>
              <a:t> Edinburgh, UK, May 21-24, 2018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484743" y="5459419"/>
            <a:ext cx="8333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Ref.) Nagata-J.N.-</a:t>
            </a:r>
            <a:r>
              <a:rPr lang="en-US" altLang="ja-JP" sz="1600" dirty="0" err="1">
                <a:solidFill>
                  <a:prstClr val="black"/>
                </a:solidFill>
              </a:rPr>
              <a:t>Shimasaki</a:t>
            </a:r>
            <a:r>
              <a:rPr lang="en-US" altLang="ja-JP" sz="1600" dirty="0">
                <a:solidFill>
                  <a:prstClr val="black"/>
                </a:solidFill>
              </a:rPr>
              <a:t>,  </a:t>
            </a:r>
            <a:r>
              <a:rPr lang="ja-JP" altLang="ja-JP" sz="1600" dirty="0">
                <a:solidFill>
                  <a:prstClr val="black"/>
                </a:solidFill>
              </a:rPr>
              <a:t>PRD</a:t>
            </a:r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ja-JP" altLang="ja-JP" sz="1600" dirty="0">
                <a:solidFill>
                  <a:prstClr val="black"/>
                </a:solidFill>
              </a:rPr>
              <a:t>94 (2016) no.11, </a:t>
            </a:r>
            <a:r>
              <a:rPr lang="ja-JP" altLang="ja-JP" sz="1600" dirty="0" smtClean="0">
                <a:solidFill>
                  <a:prstClr val="black"/>
                </a:solidFill>
              </a:rPr>
              <a:t>114515</a:t>
            </a:r>
            <a:r>
              <a:rPr lang="en-US" altLang="ja-JP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</a:rPr>
              <a:t>[arXiv:1606.07627 [</a:t>
            </a:r>
            <a:r>
              <a:rPr lang="en-US" altLang="ja-JP" sz="1600" dirty="0" err="1">
                <a:solidFill>
                  <a:prstClr val="black"/>
                </a:solidFill>
              </a:rPr>
              <a:t>hep-lat</a:t>
            </a:r>
            <a:r>
              <a:rPr lang="en-US" altLang="ja-JP" sz="1600" dirty="0">
                <a:solidFill>
                  <a:prstClr val="black"/>
                </a:solidFill>
              </a:rPr>
              <a:t>]]</a:t>
            </a:r>
          </a:p>
          <a:p>
            <a:r>
              <a:rPr lang="en-US" altLang="ja-JP" sz="1600" dirty="0">
                <a:solidFill>
                  <a:prstClr val="black"/>
                </a:solidFill>
              </a:rPr>
              <a:t>         Ito-J.N., JHEP </a:t>
            </a:r>
            <a:r>
              <a:rPr lang="en-US" altLang="ja-JP" sz="1600" dirty="0" smtClean="0">
                <a:solidFill>
                  <a:prstClr val="black"/>
                </a:solidFill>
              </a:rPr>
              <a:t>12 </a:t>
            </a:r>
            <a:r>
              <a:rPr lang="en-US" altLang="ja-JP" sz="1600" dirty="0">
                <a:solidFill>
                  <a:prstClr val="black"/>
                </a:solidFill>
              </a:rPr>
              <a:t>(2016) 009 [</a:t>
            </a:r>
            <a:r>
              <a:rPr lang="en-US" altLang="ja-JP" sz="1600" dirty="0" smtClean="0">
                <a:solidFill>
                  <a:prstClr val="black"/>
                </a:solidFill>
              </a:rPr>
              <a:t>arXiv:1609.04501  </a:t>
            </a:r>
            <a:r>
              <a:rPr lang="en-US" altLang="ja-JP" sz="1600" dirty="0">
                <a:solidFill>
                  <a:prstClr val="black"/>
                </a:solidFill>
              </a:rPr>
              <a:t>[</a:t>
            </a:r>
            <a:r>
              <a:rPr lang="en-US" altLang="ja-JP" sz="1600" dirty="0" err="1">
                <a:solidFill>
                  <a:prstClr val="black"/>
                </a:solidFill>
              </a:rPr>
              <a:t>hep-lat</a:t>
            </a:r>
            <a:r>
              <a:rPr lang="en-US" altLang="ja-JP" sz="1600" dirty="0">
                <a:solidFill>
                  <a:prstClr val="black"/>
                </a:solidFill>
              </a:rPr>
              <a:t>]]</a:t>
            </a:r>
          </a:p>
          <a:p>
            <a:r>
              <a:rPr lang="en-US" altLang="ja-JP" sz="1600" dirty="0">
                <a:solidFill>
                  <a:prstClr val="black"/>
                </a:solidFill>
              </a:rPr>
              <a:t>         </a:t>
            </a:r>
            <a:r>
              <a:rPr lang="en-US" altLang="ja-JP" sz="1600" dirty="0" err="1">
                <a:solidFill>
                  <a:prstClr val="black"/>
                </a:solidFill>
              </a:rPr>
              <a:t>Anagnostopoulos</a:t>
            </a:r>
            <a:r>
              <a:rPr lang="en-US" altLang="ja-JP" sz="1600" dirty="0">
                <a:solidFill>
                  <a:prstClr val="black"/>
                </a:solidFill>
              </a:rPr>
              <a:t>-Azuma-Ito-J.N.-</a:t>
            </a:r>
            <a:r>
              <a:rPr lang="en-US" altLang="ja-JP" sz="1600" dirty="0" err="1" smtClean="0">
                <a:solidFill>
                  <a:prstClr val="black"/>
                </a:solidFill>
              </a:rPr>
              <a:t>Papadoudis</a:t>
            </a:r>
            <a:r>
              <a:rPr lang="en-US" altLang="ja-JP" sz="1600" dirty="0" smtClean="0">
                <a:solidFill>
                  <a:prstClr val="black"/>
                </a:solidFill>
              </a:rPr>
              <a:t>, </a:t>
            </a:r>
            <a:r>
              <a:rPr lang="en-US" altLang="ja-JP" sz="1600" dirty="0">
                <a:solidFill>
                  <a:prstClr val="black"/>
                </a:solidFill>
              </a:rPr>
              <a:t>JHEP 02 (2018) 151 [</a:t>
            </a:r>
            <a:r>
              <a:rPr lang="en-US" altLang="ja-JP" sz="1600" dirty="0" smtClean="0">
                <a:solidFill>
                  <a:prstClr val="black"/>
                </a:solidFill>
              </a:rPr>
              <a:t>arXiv:1712.07562[</a:t>
            </a:r>
            <a:r>
              <a:rPr lang="en-US" altLang="ja-JP" sz="1600" dirty="0" err="1" smtClean="0">
                <a:solidFill>
                  <a:prstClr val="black"/>
                </a:solidFill>
              </a:rPr>
              <a:t>hep-lat</a:t>
            </a:r>
            <a:r>
              <a:rPr lang="en-US" altLang="ja-JP" sz="1600" dirty="0" smtClean="0">
                <a:solidFill>
                  <a:prstClr val="black"/>
                </a:solidFill>
              </a:rPr>
              <a:t>]]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9345" y="107733"/>
            <a:ext cx="7649776" cy="88179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/>
              <a:t>The key identity for justification</a:t>
            </a:r>
            <a:endParaRPr kumimoji="1" lang="ja-JP" altLang="en-US" sz="4000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8" y="4432041"/>
            <a:ext cx="3332713" cy="5942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5" y="5104762"/>
            <a:ext cx="2416276" cy="505098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3129911" y="5256891"/>
            <a:ext cx="350227" cy="219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13" y="1823104"/>
            <a:ext cx="1255065" cy="25386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19" y="1868388"/>
            <a:ext cx="5094812" cy="46720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8" y="4609531"/>
            <a:ext cx="2546489" cy="212977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946280" y="4543253"/>
            <a:ext cx="18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Fokker-Planck eq.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17608" y="6287792"/>
            <a:ext cx="6276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 c.f.) J.N.-</a:t>
            </a:r>
            <a:r>
              <a:rPr lang="en-US" altLang="ja-JP" sz="1600" dirty="0" err="1">
                <a:solidFill>
                  <a:prstClr val="black"/>
                </a:solidFill>
              </a:rPr>
              <a:t>Shimasaki</a:t>
            </a:r>
            <a:r>
              <a:rPr lang="en-US" altLang="ja-JP" sz="1600" dirty="0">
                <a:solidFill>
                  <a:prstClr val="black"/>
                </a:solidFill>
              </a:rPr>
              <a:t>, PRD 92 (2015) 1, 011501 </a:t>
            </a:r>
            <a:r>
              <a:rPr lang="en-US" altLang="ja-JP" sz="1600" dirty="0" smtClean="0">
                <a:solidFill>
                  <a:prstClr val="black"/>
                </a:solidFill>
              </a:rPr>
              <a:t>[arXiv:1504.08359 </a:t>
            </a:r>
            <a:r>
              <a:rPr lang="en-US" altLang="ja-JP" sz="1600" dirty="0">
                <a:solidFill>
                  <a:prstClr val="black"/>
                </a:solidFill>
              </a:rPr>
              <a:t>[</a:t>
            </a:r>
            <a:r>
              <a:rPr lang="en-US" altLang="ja-JP" sz="1600" dirty="0" err="1">
                <a:solidFill>
                  <a:prstClr val="black"/>
                </a:solidFill>
              </a:rPr>
              <a:t>hep-lat</a:t>
            </a:r>
            <a:r>
              <a:rPr lang="en-US" altLang="ja-JP" sz="1600" dirty="0" smtClean="0">
                <a:solidFill>
                  <a:prstClr val="black"/>
                </a:solidFill>
              </a:rPr>
              <a:t>]]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05024" y="5775191"/>
            <a:ext cx="368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This is OK provided that eq.(#) holds.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71220" y="3309375"/>
            <a:ext cx="8787178" cy="865774"/>
          </a:xfrm>
          <a:prstGeom prst="roundRect">
            <a:avLst/>
          </a:prstGeom>
          <a:solidFill>
            <a:srgbClr val="FFFF00">
              <a:alpha val="54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1047" y="3260528"/>
            <a:ext cx="34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?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7" y="3440711"/>
            <a:ext cx="7052073" cy="62298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491169" y="3533432"/>
            <a:ext cx="146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・・・・・・</a:t>
            </a:r>
            <a:r>
              <a:rPr lang="en-US" altLang="ja-JP" sz="2400" dirty="0">
                <a:solidFill>
                  <a:prstClr val="black"/>
                </a:solidFill>
              </a:rPr>
              <a:t>(#)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" name="曲線コネクタ 4"/>
          <p:cNvCxnSpPr>
            <a:stCxn id="16" idx="1"/>
            <a:endCxn id="10" idx="2"/>
          </p:cNvCxnSpPr>
          <p:nvPr/>
        </p:nvCxnSpPr>
        <p:spPr>
          <a:xfrm rot="10800000" flipH="1">
            <a:off x="3305024" y="5476573"/>
            <a:ext cx="65274" cy="483285"/>
          </a:xfrm>
          <a:prstGeom prst="curvedConnector4">
            <a:avLst>
              <a:gd name="adj1" fmla="val -350216"/>
              <a:gd name="adj2" fmla="val 691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71" y="2539848"/>
            <a:ext cx="3872970" cy="54546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028108" y="106208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?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1" y="1204608"/>
            <a:ext cx="2751346" cy="411477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836066" y="1204607"/>
            <a:ext cx="1644072" cy="33176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1" name="曲線コネクタ 10"/>
          <p:cNvCxnSpPr>
            <a:stCxn id="6" idx="1"/>
          </p:cNvCxnSpPr>
          <p:nvPr/>
        </p:nvCxnSpPr>
        <p:spPr>
          <a:xfrm rot="10800000" flipH="1">
            <a:off x="2325870" y="1536371"/>
            <a:ext cx="160851" cy="1276211"/>
          </a:xfrm>
          <a:prstGeom prst="curvedConnector4">
            <a:avLst>
              <a:gd name="adj1" fmla="val -142119"/>
              <a:gd name="adj2" fmla="val 6068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06" y="834018"/>
            <a:ext cx="4177808" cy="3268849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418167" y="110275"/>
            <a:ext cx="8395843" cy="7237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dirty="0" smtClean="0">
                <a:solidFill>
                  <a:prstClr val="black"/>
                </a:solidFill>
              </a:rPr>
              <a:t>Previous argument for the key identity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54275" y="727908"/>
            <a:ext cx="300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solidFill>
                  <a:prstClr val="black"/>
                </a:solidFill>
              </a:rPr>
              <a:t>Aarts</a:t>
            </a:r>
            <a:r>
              <a:rPr lang="en-US" altLang="ja-JP" sz="1600" dirty="0">
                <a:solidFill>
                  <a:prstClr val="black"/>
                </a:solidFill>
              </a:rPr>
              <a:t>, James, Seiler, </a:t>
            </a:r>
            <a:r>
              <a:rPr lang="en-US" altLang="ja-JP" sz="1600" dirty="0" err="1">
                <a:solidFill>
                  <a:prstClr val="black"/>
                </a:solidFill>
              </a:rPr>
              <a:t>Stamatescu</a:t>
            </a:r>
            <a:r>
              <a:rPr lang="en-US" altLang="ja-JP" sz="1600" dirty="0">
                <a:solidFill>
                  <a:prstClr val="black"/>
                </a:solidFill>
              </a:rPr>
              <a:t>:</a:t>
            </a:r>
          </a:p>
          <a:p>
            <a:r>
              <a:rPr lang="en-US" altLang="ja-JP" sz="1600" dirty="0">
                <a:solidFill>
                  <a:prstClr val="black"/>
                </a:solidFill>
              </a:rPr>
              <a:t>Eur. Phys. J. C (’11) 71, 1756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84753" y="1929486"/>
            <a:ext cx="4005329" cy="5056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右カーブ矢印 2"/>
          <p:cNvSpPr/>
          <p:nvPr/>
        </p:nvSpPr>
        <p:spPr>
          <a:xfrm>
            <a:off x="1614369" y="2160468"/>
            <a:ext cx="215900" cy="576262"/>
          </a:xfrm>
          <a:prstGeom prst="curved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左中かっこ 6"/>
          <p:cNvSpPr/>
          <p:nvPr/>
        </p:nvSpPr>
        <p:spPr>
          <a:xfrm>
            <a:off x="1090817" y="4323630"/>
            <a:ext cx="216888" cy="4373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9" name="曲線コネクタ 8"/>
          <p:cNvCxnSpPr>
            <a:stCxn id="3" idx="0"/>
            <a:endCxn id="7" idx="1"/>
          </p:cNvCxnSpPr>
          <p:nvPr/>
        </p:nvCxnSpPr>
        <p:spPr>
          <a:xfrm rot="10800000" flipV="1">
            <a:off x="1090817" y="2435104"/>
            <a:ext cx="523552" cy="2107225"/>
          </a:xfrm>
          <a:prstGeom prst="curvedConnector3">
            <a:avLst>
              <a:gd name="adj1" fmla="val 143663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48" y="4316055"/>
            <a:ext cx="6336344" cy="50482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153025" y="4959383"/>
            <a:ext cx="423705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There are 2 subtle points in this argument !</a:t>
            </a:r>
            <a:endParaRPr lang="ja-JP" altLang="en-US" dirty="0">
              <a:solidFill>
                <a:prstClr val="black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2828505" y="2182296"/>
            <a:ext cx="5311256" cy="4595377"/>
            <a:chOff x="2828505" y="2182296"/>
            <a:chExt cx="5311256" cy="4595377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3956699" y="6131342"/>
              <a:ext cx="4183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It was implicitly assumed that</a:t>
              </a:r>
              <a:br>
                <a:rPr lang="en-US" altLang="ja-JP" dirty="0">
                  <a:solidFill>
                    <a:srgbClr val="FF0000"/>
                  </a:solidFill>
                </a:rPr>
              </a:br>
              <a:r>
                <a:rPr lang="en-US" altLang="ja-JP" dirty="0">
                  <a:solidFill>
                    <a:srgbClr val="FF0000"/>
                  </a:solidFill>
                </a:rPr>
                <a:t>this expression is well-defined for infinite t.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曲線コネクタ 12"/>
            <p:cNvCxnSpPr>
              <a:stCxn id="8" idx="3"/>
              <a:endCxn id="10" idx="3"/>
            </p:cNvCxnSpPr>
            <p:nvPr/>
          </p:nvCxnSpPr>
          <p:spPr>
            <a:xfrm flipH="1" flipV="1">
              <a:off x="6390082" y="2182296"/>
              <a:ext cx="1749679" cy="4272212"/>
            </a:xfrm>
            <a:prstGeom prst="curvedConnector3">
              <a:avLst>
                <a:gd name="adj1" fmla="val -13065"/>
              </a:avLst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2828505" y="6318040"/>
              <a:ext cx="1128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Subtlety 2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418167" y="1553770"/>
            <a:ext cx="6836961" cy="4577572"/>
            <a:chOff x="418167" y="1553770"/>
            <a:chExt cx="6836961" cy="4577572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117388" y="5762010"/>
              <a:ext cx="5989467" cy="369332"/>
              <a:chOff x="1241696" y="5821594"/>
              <a:chExt cx="5989467" cy="369332"/>
            </a:xfrm>
          </p:grpSpPr>
          <p:sp>
            <p:nvSpPr>
              <p:cNvPr id="6" name="右矢印 5"/>
              <p:cNvSpPr/>
              <p:nvPr/>
            </p:nvSpPr>
            <p:spPr>
              <a:xfrm>
                <a:off x="1241696" y="5847906"/>
                <a:ext cx="317484" cy="26955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1706894" y="5821594"/>
                <a:ext cx="55242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e.g.) when P(</a:t>
                </a:r>
                <a:r>
                  <a:rPr lang="en-US" altLang="ja-JP" dirty="0" err="1">
                    <a:solidFill>
                      <a:prstClr val="black"/>
                    </a:solidFill>
                  </a:rPr>
                  <a:t>x,y;t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) does not fall off fast enough at large y.</a:t>
                </a:r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418167" y="1553770"/>
              <a:ext cx="6836961" cy="4237568"/>
              <a:chOff x="508319" y="1761348"/>
              <a:chExt cx="6836961" cy="4237568"/>
            </a:xfrm>
          </p:grpSpPr>
          <p:sp>
            <p:nvSpPr>
              <p:cNvPr id="27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508319" y="5583780"/>
                <a:ext cx="6836961" cy="415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 dirty="0" smtClean="0">
                    <a:solidFill>
                      <a:srgbClr val="0000FF"/>
                    </a:solidFill>
                  </a:rPr>
                  <a:t>The integration by parts </a:t>
                </a:r>
                <a:r>
                  <a:rPr lang="en-US" altLang="ja-JP" sz="2000" dirty="0" smtClean="0">
                    <a:solidFill>
                      <a:prstClr val="black"/>
                    </a:solidFill>
                  </a:rPr>
                  <a:t>used here cannot be always justified.</a:t>
                </a:r>
                <a:endParaRPr lang="ja-JP" alt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右カーブ矢印 27"/>
              <p:cNvSpPr/>
              <p:nvPr/>
            </p:nvSpPr>
            <p:spPr>
              <a:xfrm>
                <a:off x="1559180" y="1761348"/>
                <a:ext cx="221463" cy="472723"/>
              </a:xfrm>
              <a:prstGeom prst="curvedRightArrow">
                <a:avLst/>
              </a:prstGeom>
              <a:solidFill>
                <a:srgbClr val="0000FF"/>
              </a:solidFill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9" name="曲線コネクタ 28"/>
              <p:cNvCxnSpPr>
                <a:stCxn id="28" idx="0"/>
                <a:endCxn id="27" idx="1"/>
              </p:cNvCxnSpPr>
              <p:nvPr/>
            </p:nvCxnSpPr>
            <p:spPr>
              <a:xfrm rot="10800000" flipV="1">
                <a:off x="508320" y="1983868"/>
                <a:ext cx="1050861" cy="3807480"/>
              </a:xfrm>
              <a:prstGeom prst="curvedConnector3">
                <a:avLst>
                  <a:gd name="adj1" fmla="val 121754"/>
                </a:avLst>
              </a:prstGeom>
              <a:ln w="2222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テキスト ボックス 29"/>
            <p:cNvSpPr txBox="1"/>
            <p:nvPr/>
          </p:nvSpPr>
          <p:spPr>
            <a:xfrm>
              <a:off x="436778" y="5099022"/>
              <a:ext cx="1128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2060"/>
                  </a:solidFill>
                </a:rPr>
                <a:t>Subtlety 1</a:t>
              </a:r>
              <a:endParaRPr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9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27" y="225429"/>
            <a:ext cx="7903658" cy="132556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The condition for the time-evolved observables to be well-defined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5427" y="4147699"/>
            <a:ext cx="746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In order for this expression to be valid for finite      ,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the infinite series should have </a:t>
            </a:r>
            <a:r>
              <a:rPr lang="en-US" altLang="ja-JP" sz="2400" dirty="0">
                <a:solidFill>
                  <a:srgbClr val="FF0000"/>
                </a:solidFill>
              </a:rPr>
              <a:t>a finite convergence radius.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24" y="4284000"/>
            <a:ext cx="207347" cy="1772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81027" y="5150568"/>
            <a:ext cx="77521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This requires that the probability of the drift term should be suppressed exponentially at large magnitude.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83" y="2505612"/>
            <a:ext cx="5397092" cy="13749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42123" y="6057392"/>
            <a:ext cx="759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This is slightly stronger than the condition for justifying the integration by parts;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hence it gives </a:t>
            </a:r>
            <a:r>
              <a:rPr lang="en-US" altLang="ja-JP" u="sng" dirty="0">
                <a:solidFill>
                  <a:srgbClr val="0070C0"/>
                </a:solidFill>
              </a:rPr>
              <a:t>a necessary and sufficient condition</a:t>
            </a:r>
            <a:r>
              <a:rPr lang="en-US" altLang="ja-JP" dirty="0">
                <a:solidFill>
                  <a:srgbClr val="0070C0"/>
                </a:solidFill>
              </a:rPr>
              <a:t>.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9" name="テキスト プレースホルダー 2"/>
          <p:cNvSpPr txBox="1">
            <a:spLocks/>
          </p:cNvSpPr>
          <p:nvPr/>
        </p:nvSpPr>
        <p:spPr>
          <a:xfrm>
            <a:off x="2563556" y="1611438"/>
            <a:ext cx="5869599" cy="564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 smtClean="0">
                <a:solidFill>
                  <a:prstClr val="black"/>
                </a:solidFill>
              </a:rPr>
              <a:t>Nagata-J.N.-</a:t>
            </a:r>
            <a:r>
              <a:rPr lang="en-US" altLang="ja-JP" sz="1800" dirty="0" err="1" smtClean="0">
                <a:solidFill>
                  <a:prstClr val="black"/>
                </a:solidFill>
              </a:rPr>
              <a:t>Shimasaki</a:t>
            </a:r>
            <a:r>
              <a:rPr lang="en-US" altLang="ja-JP" sz="1800" dirty="0" smtClean="0">
                <a:solidFill>
                  <a:prstClr val="black"/>
                </a:solidFill>
              </a:rPr>
              <a:t>, </a:t>
            </a:r>
            <a:r>
              <a:rPr lang="ja-JP" altLang="ja-JP" sz="1800" dirty="0" smtClean="0">
                <a:solidFill>
                  <a:prstClr val="black"/>
                </a:solidFill>
              </a:rPr>
              <a:t>Phys.Rev. D94 (2016) </a:t>
            </a:r>
            <a:r>
              <a:rPr lang="ja-JP" altLang="ja-JP" sz="1800" dirty="0">
                <a:solidFill>
                  <a:prstClr val="black"/>
                </a:solidFill>
              </a:rPr>
              <a:t>no.11, </a:t>
            </a:r>
            <a:r>
              <a:rPr lang="ja-JP" altLang="ja-JP" sz="1800" dirty="0" smtClean="0">
                <a:solidFill>
                  <a:prstClr val="black"/>
                </a:solidFill>
              </a:rPr>
              <a:t>114515</a:t>
            </a:r>
            <a:r>
              <a:rPr lang="en-US" altLang="ja-JP" sz="1800" dirty="0" smtClean="0">
                <a:solidFill>
                  <a:prstClr val="black"/>
                </a:solidFill>
              </a:rPr>
              <a:t> [</a:t>
            </a:r>
            <a:r>
              <a:rPr lang="en-US" altLang="ja-JP" sz="1800" dirty="0" err="1" smtClean="0">
                <a:solidFill>
                  <a:prstClr val="black"/>
                </a:solidFill>
              </a:rPr>
              <a:t>arXiv</a:t>
            </a:r>
            <a:r>
              <a:rPr lang="en-US" altLang="ja-JP" sz="1800" dirty="0" smtClean="0">
                <a:solidFill>
                  <a:prstClr val="black"/>
                </a:solidFill>
              </a:rPr>
              <a:t>: 1606.07627 [</a:t>
            </a:r>
            <a:r>
              <a:rPr lang="en-US" altLang="ja-JP" sz="1800" dirty="0" err="1" smtClean="0">
                <a:solidFill>
                  <a:prstClr val="black"/>
                </a:solidFill>
              </a:rPr>
              <a:t>hep-lat</a:t>
            </a:r>
            <a:r>
              <a:rPr lang="en-US" altLang="ja-JP" sz="1800" dirty="0" smtClean="0">
                <a:solidFill>
                  <a:prstClr val="black"/>
                </a:solidFill>
              </a:rPr>
              <a:t>]]</a:t>
            </a:r>
            <a:endParaRPr lang="ja-JP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5613" y="53060"/>
            <a:ext cx="6035913" cy="70740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Demonstration of our condition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74" y="3444999"/>
            <a:ext cx="3555078" cy="24864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0" y="3430272"/>
            <a:ext cx="3498496" cy="24468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6" y="5894822"/>
            <a:ext cx="2306258" cy="4359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7116" y="5924854"/>
            <a:ext cx="599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The probability distribution of the magnitude of the drift term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64114" y="313597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semi-log plot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0130" y="318417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log-log plot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90" y="659200"/>
            <a:ext cx="3825678" cy="2677975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-1680000">
            <a:off x="3100313" y="2138784"/>
            <a:ext cx="637954" cy="297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38021" y="4303716"/>
            <a:ext cx="1675484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power-law fall off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14" name="直線矢印コネクタ 13"/>
          <p:cNvCxnSpPr>
            <a:endCxn id="11" idx="4"/>
          </p:cNvCxnSpPr>
          <p:nvPr/>
        </p:nvCxnSpPr>
        <p:spPr>
          <a:xfrm flipH="1" flipV="1">
            <a:off x="3489173" y="2419071"/>
            <a:ext cx="2348848" cy="1910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07" y="907671"/>
            <a:ext cx="2597837" cy="72618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33" y="2101446"/>
            <a:ext cx="801019" cy="25478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7" y="4729453"/>
            <a:ext cx="2143417" cy="34728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3" y="6333714"/>
            <a:ext cx="3226788" cy="415811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7688860" y="6109520"/>
            <a:ext cx="690712" cy="251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曲線コネクタ 23"/>
          <p:cNvCxnSpPr>
            <a:endCxn id="22" idx="6"/>
          </p:cNvCxnSpPr>
          <p:nvPr/>
        </p:nvCxnSpPr>
        <p:spPr>
          <a:xfrm rot="16200000" flipH="1">
            <a:off x="7717354" y="5573135"/>
            <a:ext cx="1118807" cy="205629"/>
          </a:xfrm>
          <a:prstGeom prst="curvedConnector4">
            <a:avLst>
              <a:gd name="adj1" fmla="val 44376"/>
              <a:gd name="adj2" fmla="val 211171"/>
            </a:avLst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584" y="2844800"/>
            <a:ext cx="8520112" cy="1033464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3</a:t>
            </a:r>
            <a:r>
              <a:rPr kumimoji="1" lang="en-US" altLang="ja-JP" sz="3200" dirty="0" smtClean="0"/>
              <a:t>.  Application to the IKKT matrix model of superstring theory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145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886367" y="5053903"/>
            <a:ext cx="7561263" cy="12239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886367" y="2029716"/>
            <a:ext cx="7561263" cy="2736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>
                <a:solidFill>
                  <a:prstClr val="black"/>
                </a:solidFill>
              </a:rPr>
              <a:t>Models with similar properties</a:t>
            </a: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1715042" y="3980753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62617" y="3461641"/>
            <a:ext cx="207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</a:rPr>
              <a:t>6d IKKT model</a:t>
            </a:r>
          </a:p>
        </p:txBody>
      </p:sp>
      <p:pic>
        <p:nvPicPr>
          <p:cNvPr id="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30" y="4336353"/>
            <a:ext cx="38465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/>
          </p:cNvSpPr>
          <p:nvPr/>
        </p:nvSpPr>
        <p:spPr bwMode="auto">
          <a:xfrm>
            <a:off x="1670592" y="5573016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18167" y="5053903"/>
            <a:ext cx="344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</a:rPr>
              <a:t>4d toy model (non SUSY)</a:t>
            </a:r>
          </a:p>
        </p:txBody>
      </p:sp>
      <p:pic>
        <p:nvPicPr>
          <p:cNvPr id="10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55" y="5558728"/>
            <a:ext cx="25130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042988" y="1052513"/>
            <a:ext cx="711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</a:rPr>
              <a:t>(SSB of SO(D) expected due to complex fermion det.)</a:t>
            </a:r>
          </a:p>
        </p:txBody>
      </p:sp>
      <p:sp>
        <p:nvSpPr>
          <p:cNvPr id="12" name="AutoShape 22"/>
          <p:cNvSpPr>
            <a:spLocks/>
          </p:cNvSpPr>
          <p:nvPr/>
        </p:nvSpPr>
        <p:spPr bwMode="auto">
          <a:xfrm>
            <a:off x="1670592" y="2621853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318167" y="2102741"/>
            <a:ext cx="224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</a:rPr>
              <a:t>10d IKKT model</a:t>
            </a:r>
          </a:p>
        </p:txBody>
      </p:sp>
      <p:pic>
        <p:nvPicPr>
          <p:cNvPr id="1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30" y="3039366"/>
            <a:ext cx="539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55" y="5917503"/>
            <a:ext cx="33956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42" y="5917503"/>
            <a:ext cx="23923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42" y="3685478"/>
            <a:ext cx="1049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2"/>
          <p:cNvSpPr>
            <a:spLocks noChangeShapeType="1"/>
          </p:cNvSpPr>
          <p:nvPr/>
        </p:nvSpPr>
        <p:spPr bwMode="auto">
          <a:xfrm flipH="1" flipV="1">
            <a:off x="6142580" y="3325116"/>
            <a:ext cx="433387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5855242" y="3756916"/>
            <a:ext cx="720725" cy="5048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20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42" y="5557141"/>
            <a:ext cx="23923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5134517" y="5053903"/>
            <a:ext cx="1265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  <a:latin typeface="Verdana" panose="020B0604030504040204" pitchFamily="34" charset="0"/>
              </a:rPr>
              <a:t>J.N. (’01)</a:t>
            </a:r>
          </a:p>
        </p:txBody>
      </p:sp>
      <p:pic>
        <p:nvPicPr>
          <p:cNvPr id="22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92" y="2605978"/>
            <a:ext cx="2590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30" y="3972816"/>
            <a:ext cx="24336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4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584" y="2844800"/>
            <a:ext cx="8520112" cy="103346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.1  Application to a toy model with SSB</a:t>
            </a:r>
            <a:br>
              <a:rPr kumimoji="1" lang="en-US" altLang="ja-JP" sz="3200" dirty="0" smtClean="0"/>
            </a:br>
            <a:r>
              <a:rPr lang="en-US" altLang="ja-JP" sz="3200" dirty="0" smtClean="0"/>
              <a:t>due to complex fermion determinant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5786" y="5184738"/>
            <a:ext cx="809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Ito-J.N.: JHEP </a:t>
            </a:r>
            <a:r>
              <a:rPr lang="en-US" altLang="ja-JP" sz="2000" dirty="0" smtClean="0">
                <a:solidFill>
                  <a:prstClr val="black"/>
                </a:solidFill>
              </a:rPr>
              <a:t>12 </a:t>
            </a:r>
            <a:r>
              <a:rPr lang="en-US" altLang="ja-JP" sz="2000" dirty="0">
                <a:solidFill>
                  <a:prstClr val="black"/>
                </a:solidFill>
              </a:rPr>
              <a:t>(2016) 009 [</a:t>
            </a:r>
            <a:r>
              <a:rPr lang="en-US" altLang="ja-JP" sz="2000" dirty="0" smtClean="0">
                <a:solidFill>
                  <a:prstClr val="black"/>
                </a:solidFill>
              </a:rPr>
              <a:t>arXiv:1609.04501  </a:t>
            </a:r>
            <a:r>
              <a:rPr lang="en-US" altLang="ja-JP" sz="2000" dirty="0">
                <a:solidFill>
                  <a:prstClr val="black"/>
                </a:solidFill>
              </a:rPr>
              <a:t>[</a:t>
            </a:r>
            <a:r>
              <a:rPr lang="en-US" altLang="ja-JP" sz="2000" dirty="0" err="1">
                <a:solidFill>
                  <a:prstClr val="black"/>
                </a:solidFill>
              </a:rPr>
              <a:t>hep-lat</a:t>
            </a:r>
            <a:r>
              <a:rPr lang="en-US" altLang="ja-JP" sz="2000" dirty="0" smtClean="0">
                <a:solidFill>
                  <a:prstClr val="black"/>
                </a:solidFill>
              </a:rPr>
              <a:t>]]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1466378"/>
            <a:ext cx="3926500" cy="5985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2317186"/>
            <a:ext cx="2102880" cy="5373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60" y="3172328"/>
            <a:ext cx="2754463" cy="435935"/>
          </a:xfrm>
          <a:prstGeom prst="rect">
            <a:avLst/>
          </a:prstGeom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67544" y="234560"/>
            <a:ext cx="6552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 u="sng" dirty="0" smtClean="0">
                <a:solidFill>
                  <a:srgbClr val="0070C0"/>
                </a:solidFill>
              </a:rPr>
              <a:t>a simplified IKKT-type matrix model</a:t>
            </a:r>
            <a:endParaRPr lang="ja-JP" altLang="en-US" b="1" i="1" u="sng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63891" y="8882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J.N. PRD 65, 105012 (2002),  </a:t>
            </a:r>
            <a:r>
              <a:rPr lang="en-US" altLang="ja-JP" dirty="0" err="1">
                <a:solidFill>
                  <a:prstClr val="black"/>
                </a:solidFill>
              </a:rPr>
              <a:t>hep-th</a:t>
            </a:r>
            <a:r>
              <a:rPr lang="en-US" altLang="ja-JP" dirty="0">
                <a:solidFill>
                  <a:prstClr val="black"/>
                </a:solidFill>
              </a:rPr>
              <a:t>/0108070</a:t>
            </a: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62" y="4191395"/>
            <a:ext cx="6372392" cy="4922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79" y="2512711"/>
            <a:ext cx="1672765" cy="2475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26" y="3527867"/>
            <a:ext cx="1752918" cy="2539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26" y="3095900"/>
            <a:ext cx="1456450" cy="26263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23" y="5164305"/>
            <a:ext cx="6267810" cy="11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4" y="1202808"/>
            <a:ext cx="2592288" cy="6210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34" y="2117602"/>
            <a:ext cx="5140035" cy="29990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23" y="4287158"/>
            <a:ext cx="5306185" cy="686389"/>
          </a:xfrm>
          <a:prstGeom prst="rect">
            <a:avLst/>
          </a:prstGeom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1870" y="302677"/>
            <a:ext cx="8682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 u="sng" dirty="0">
                <a:solidFill>
                  <a:srgbClr val="0070C0"/>
                </a:solidFill>
              </a:rPr>
              <a:t>o</a:t>
            </a:r>
            <a:r>
              <a:rPr lang="en-US" altLang="ja-JP" b="1" i="1" u="sng" dirty="0" smtClean="0">
                <a:solidFill>
                  <a:srgbClr val="0070C0"/>
                </a:solidFill>
              </a:rPr>
              <a:t>rder parameters of the SSB of SO(4) symmetry</a:t>
            </a:r>
            <a:endParaRPr lang="ja-JP" altLang="en-US" b="1" i="1" u="sng" dirty="0">
              <a:solidFill>
                <a:srgbClr val="0070C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4120232" cy="2461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4" y="3072660"/>
            <a:ext cx="6562991" cy="336121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1255328" y="3573731"/>
            <a:ext cx="504056" cy="432048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69823" y="3599273"/>
            <a:ext cx="303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SSB of SO(4) symmetry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0182" y="4422386"/>
            <a:ext cx="880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Note :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61" y="5793161"/>
            <a:ext cx="3125708" cy="27604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5" y="5392419"/>
            <a:ext cx="3447137" cy="27788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92854" y="5731128"/>
            <a:ext cx="352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for the phase-quenched model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69934" y="6209414"/>
            <a:ext cx="6085508" cy="5103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73" y="6345803"/>
            <a:ext cx="5703733" cy="288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2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424224" y="5669206"/>
            <a:ext cx="4561367" cy="42530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57871" y="155771"/>
            <a:ext cx="7591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 u="sng" dirty="0" smtClean="0">
                <a:solidFill>
                  <a:srgbClr val="0070C0"/>
                </a:solidFill>
              </a:rPr>
              <a:t>Results of the Gaussian expansion method</a:t>
            </a:r>
            <a:endParaRPr lang="ja-JP" altLang="en-US" b="1" i="1" u="sng" dirty="0">
              <a:solidFill>
                <a:srgbClr val="0070C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71" y="1586976"/>
            <a:ext cx="5616774" cy="393174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664809" y="780718"/>
            <a:ext cx="6080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J.N., Okubo, </a:t>
            </a:r>
            <a:r>
              <a:rPr lang="en-US" altLang="ja-JP" dirty="0" err="1">
                <a:solidFill>
                  <a:prstClr val="black"/>
                </a:solidFill>
              </a:rPr>
              <a:t>Sugino</a:t>
            </a:r>
            <a:r>
              <a:rPr lang="en-US" altLang="ja-JP" dirty="0">
                <a:solidFill>
                  <a:prstClr val="black"/>
                </a:solidFill>
              </a:rPr>
              <a:t>: JHEP </a:t>
            </a:r>
            <a:r>
              <a:rPr lang="en-US" altLang="ja-JP" dirty="0" smtClean="0">
                <a:solidFill>
                  <a:prstClr val="black"/>
                </a:solidFill>
              </a:rPr>
              <a:t>10 </a:t>
            </a:r>
            <a:r>
              <a:rPr lang="en-US" altLang="ja-JP" dirty="0">
                <a:solidFill>
                  <a:prstClr val="black"/>
                </a:solidFill>
              </a:rPr>
              <a:t>(2002) 043 [</a:t>
            </a:r>
            <a:r>
              <a:rPr lang="en-US" altLang="ja-JP" dirty="0" err="1">
                <a:solidFill>
                  <a:prstClr val="black"/>
                </a:solidFill>
              </a:rPr>
              <a:t>hep-th</a:t>
            </a:r>
            <a:r>
              <a:rPr lang="en-US" altLang="ja-JP" dirty="0">
                <a:solidFill>
                  <a:prstClr val="black"/>
                </a:solidFill>
              </a:rPr>
              <a:t>/0205253]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2" y="1417292"/>
            <a:ext cx="1609350" cy="34434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61" y="5756356"/>
            <a:ext cx="4284508" cy="26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84" y="2186654"/>
            <a:ext cx="1684397" cy="36345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83" y="3922758"/>
            <a:ext cx="622036" cy="35377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82" y="4397090"/>
            <a:ext cx="622037" cy="35377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71" y="6337726"/>
            <a:ext cx="6935416" cy="2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05853" y="110575"/>
            <a:ext cx="8096710" cy="132556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IKKT matrix model</a:t>
            </a:r>
            <a:endParaRPr kumimoji="1" lang="ja-JP" altLang="en-US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4575" y="5949909"/>
            <a:ext cx="54545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 phase of the </a:t>
            </a:r>
            <a:r>
              <a:rPr lang="en-US" altLang="ja-JP" sz="20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Pfaffian</a:t>
            </a:r>
            <a:r>
              <a:rPr lang="en-US" altLang="ja-JP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is expected to</a:t>
            </a: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</a:rPr>
              <a:t>p</a:t>
            </a:r>
            <a:r>
              <a:rPr lang="en-US" altLang="ja-JP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lay a crucial role in the speculated SSB.</a:t>
            </a:r>
            <a:endParaRPr lang="en-US" altLang="ja-JP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73440" y="5212939"/>
            <a:ext cx="260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3300"/>
                </a:solidFill>
                <a:latin typeface="Verdana" panose="020B0604030504040204" pitchFamily="34" charset="0"/>
              </a:rPr>
              <a:t>complex in general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808253" y="5444714"/>
            <a:ext cx="792162" cy="73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7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0" y="5225639"/>
            <a:ext cx="37925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441415" y="5228814"/>
            <a:ext cx="1366838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3" y="4508089"/>
            <a:ext cx="5710230" cy="61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53" y="5657439"/>
            <a:ext cx="1079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956643" y="2072326"/>
            <a:ext cx="404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Ishibashi-Kawai-Kitazawa-Tsuchiya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</a:rPr>
              <a:t>1997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6" y="1390033"/>
            <a:ext cx="5730056" cy="69680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36052" y="3937161"/>
            <a:ext cx="5511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SSB of SO(10) </a:t>
            </a:r>
            <a:r>
              <a:rPr lang="en-US" altLang="ja-JP" sz="2400" dirty="0">
                <a:solidFill>
                  <a:prstClr val="black"/>
                </a:solidFill>
                <a:sym typeface="Wingdings" panose="05000000000000000000" pitchFamily="2" charset="2"/>
              </a:rPr>
              <a:t> SO(4) speculated to occur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15799" y="2579528"/>
            <a:ext cx="6787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a </a:t>
            </a:r>
            <a:r>
              <a:rPr lang="en-US" altLang="ja-JP" sz="2400" dirty="0" err="1">
                <a:solidFill>
                  <a:prstClr val="black"/>
                </a:solidFill>
              </a:rPr>
              <a:t>nonperturbative</a:t>
            </a:r>
            <a:r>
              <a:rPr lang="en-US" altLang="ja-JP" sz="2400" dirty="0">
                <a:solidFill>
                  <a:prstClr val="black"/>
                </a:solidFill>
              </a:rPr>
              <a:t> formulation of superstring theory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6052" y="3347348"/>
            <a:ext cx="517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Here we consider the Euclidean version.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15740" y="3269389"/>
            <a:ext cx="34492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c.f.) Lorentzian version</a:t>
            </a:r>
          </a:p>
          <a:p>
            <a:r>
              <a:rPr lang="en-US" altLang="ja-JP" sz="1600" dirty="0" smtClean="0">
                <a:solidFill>
                  <a:prstClr val="black"/>
                </a:solidFill>
              </a:rPr>
              <a:t>Kim-JN-Tsuchiya PRL108 (2012) 011601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395536" y="214934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i="1" u="sng" dirty="0" smtClean="0">
                <a:solidFill>
                  <a:srgbClr val="0070C0"/>
                </a:solidFill>
              </a:rPr>
              <a:t>Application of the complex </a:t>
            </a:r>
            <a:r>
              <a:rPr lang="en-US" altLang="ja-JP" b="1" i="1" u="sng" dirty="0" err="1" smtClean="0">
                <a:solidFill>
                  <a:srgbClr val="0070C0"/>
                </a:solidFill>
              </a:rPr>
              <a:t>Langevin</a:t>
            </a:r>
            <a:r>
              <a:rPr lang="en-US" altLang="ja-JP" b="1" i="1" u="sng" dirty="0" smtClean="0">
                <a:solidFill>
                  <a:srgbClr val="0070C0"/>
                </a:solidFill>
              </a:rPr>
              <a:t> method</a:t>
            </a:r>
            <a:endParaRPr lang="ja-JP" altLang="en-US" b="1" i="1" u="sng" dirty="0">
              <a:solidFill>
                <a:srgbClr val="0070C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4041"/>
            <a:ext cx="6120680" cy="3095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5" y="1996877"/>
            <a:ext cx="4752528" cy="57971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43246" y="2995764"/>
            <a:ext cx="5783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In order to investigate the SSB, we introduce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an infinitesimal SO(4) breaking terms</a:t>
            </a:r>
            <a:r>
              <a:rPr lang="en-US" altLang="ja-JP" sz="2400" dirty="0">
                <a:solidFill>
                  <a:prstClr val="black"/>
                </a:solidFill>
              </a:rPr>
              <a:t> 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47" y="3893730"/>
            <a:ext cx="4178751" cy="77639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45" y="4898054"/>
            <a:ext cx="3050342" cy="2373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965" y="5385918"/>
            <a:ext cx="4765855" cy="69781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166974" y="5492674"/>
            <a:ext cx="204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and calculate :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40023" y="789662"/>
            <a:ext cx="30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Ito-J.N., JHEP </a:t>
            </a:r>
            <a:r>
              <a:rPr lang="en-US" altLang="ja-JP" sz="2000" dirty="0" smtClean="0">
                <a:solidFill>
                  <a:prstClr val="black"/>
                </a:solidFill>
              </a:rPr>
              <a:t>12 </a:t>
            </a:r>
            <a:r>
              <a:rPr lang="en-US" altLang="ja-JP" sz="2000" dirty="0">
                <a:solidFill>
                  <a:prstClr val="black"/>
                </a:solidFill>
              </a:rPr>
              <a:t>(2016) 009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41" y="6311651"/>
            <a:ext cx="3185801" cy="22395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86" y="4598208"/>
            <a:ext cx="1770824" cy="56250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7774" y="84442"/>
            <a:ext cx="4137316" cy="77165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Results of the CLM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79" y="2048379"/>
            <a:ext cx="5124893" cy="357674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88416" y="867828"/>
            <a:ext cx="730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In order to cure the singular-drift problem, we deform the fermion action as: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29" y="1320680"/>
            <a:ext cx="4712445" cy="38981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944432" y="1320680"/>
            <a:ext cx="2339163" cy="344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7" y="2132182"/>
            <a:ext cx="1690576" cy="67117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27" y="2289156"/>
            <a:ext cx="1000641" cy="386848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46" y="1817778"/>
            <a:ext cx="3022031" cy="176441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1" y="5515824"/>
            <a:ext cx="5742428" cy="200332"/>
          </a:xfrm>
          <a:prstGeom prst="rect">
            <a:avLst/>
          </a:prstGeom>
        </p:spPr>
      </p:pic>
      <p:sp>
        <p:nvSpPr>
          <p:cNvPr id="31" name="円/楕円 30"/>
          <p:cNvSpPr/>
          <p:nvPr/>
        </p:nvSpPr>
        <p:spPr>
          <a:xfrm>
            <a:off x="3263899" y="3018769"/>
            <a:ext cx="95693" cy="8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263899" y="3980609"/>
            <a:ext cx="95693" cy="8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3263899" y="4224228"/>
            <a:ext cx="95693" cy="861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35" name="直線矢印コネクタ 34"/>
          <p:cNvCxnSpPr>
            <a:endCxn id="31" idx="3"/>
          </p:cNvCxnSpPr>
          <p:nvPr/>
        </p:nvCxnSpPr>
        <p:spPr>
          <a:xfrm flipV="1">
            <a:off x="2317651" y="3092290"/>
            <a:ext cx="960262" cy="24235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2317651" y="4021460"/>
            <a:ext cx="972779" cy="14943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2317651" y="4273680"/>
            <a:ext cx="946248" cy="12259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図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67" y="5856539"/>
            <a:ext cx="5283539" cy="202789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1041745" y="6260328"/>
            <a:ext cx="734269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CLM reproduces the SSB of SO(4) induced by complex fermion determinant !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92220" y="517949"/>
            <a:ext cx="3097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Ito-J.N., JHEP </a:t>
            </a:r>
            <a:r>
              <a:rPr lang="en-US" altLang="ja-JP" sz="2000" dirty="0" smtClean="0">
                <a:solidFill>
                  <a:prstClr val="black"/>
                </a:solidFill>
              </a:rPr>
              <a:t>12 </a:t>
            </a:r>
            <a:r>
              <a:rPr lang="en-US" altLang="ja-JP" sz="2000" dirty="0">
                <a:solidFill>
                  <a:prstClr val="black"/>
                </a:solidFill>
              </a:rPr>
              <a:t>(2016) 009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0866" y="2811750"/>
            <a:ext cx="6408908" cy="103346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.2  Application to the 6d version of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the IKKT matrix model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8326" y="5129655"/>
            <a:ext cx="7033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Anagnostopoulos</a:t>
            </a:r>
            <a:r>
              <a:rPr lang="en-US" altLang="ja-JP" sz="2000" dirty="0" smtClean="0">
                <a:solidFill>
                  <a:prstClr val="black"/>
                </a:solidFill>
              </a:rPr>
              <a:t>-Azuma-Ito-J.N</a:t>
            </a:r>
            <a:r>
              <a:rPr lang="en-US" altLang="ja-JP" sz="2000" dirty="0">
                <a:solidFill>
                  <a:prstClr val="black"/>
                </a:solidFill>
              </a:rPr>
              <a:t>.-</a:t>
            </a:r>
            <a:r>
              <a:rPr lang="en-US" altLang="ja-JP" sz="2000" dirty="0" err="1">
                <a:solidFill>
                  <a:prstClr val="black"/>
                </a:solidFill>
              </a:rPr>
              <a:t>Papadoudis</a:t>
            </a:r>
            <a:r>
              <a:rPr lang="en-US" altLang="ja-JP" sz="2000" dirty="0">
                <a:solidFill>
                  <a:prstClr val="black"/>
                </a:solidFill>
              </a:rPr>
              <a:t>, JHEP 02 (2018) 151 [arXiv:1712.07562[</a:t>
            </a:r>
            <a:r>
              <a:rPr lang="en-US" altLang="ja-JP" sz="2000" dirty="0" err="1">
                <a:solidFill>
                  <a:prstClr val="black"/>
                </a:solidFill>
              </a:rPr>
              <a:t>hep-lat</a:t>
            </a:r>
            <a:r>
              <a:rPr lang="en-US" altLang="ja-JP" sz="2000" dirty="0" smtClean="0">
                <a:solidFill>
                  <a:prstClr val="black"/>
                </a:solidFill>
              </a:rPr>
              <a:t>]]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26953" y="288008"/>
            <a:ext cx="6653499" cy="56029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6d version of the IKKT matrix model</a:t>
            </a:r>
            <a:endParaRPr kumimoji="1" lang="ja-JP" altLang="en-US" sz="3200" dirty="0"/>
          </a:p>
        </p:txBody>
      </p:sp>
      <p:pic>
        <p:nvPicPr>
          <p:cNvPr id="27" name="図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3" y="1522524"/>
            <a:ext cx="5483009" cy="647934"/>
          </a:xfrm>
          <a:prstGeom prst="rect">
            <a:avLst/>
          </a:prstGeom>
        </p:spPr>
      </p:pic>
      <p:sp>
        <p:nvSpPr>
          <p:cNvPr id="12" name="AutoShape 4"/>
          <p:cNvSpPr>
            <a:spLocks/>
          </p:cNvSpPr>
          <p:nvPr/>
        </p:nvSpPr>
        <p:spPr bwMode="auto">
          <a:xfrm>
            <a:off x="1848526" y="244127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12" y="2809570"/>
            <a:ext cx="38465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12" y="2446033"/>
            <a:ext cx="24336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3" y="3898082"/>
            <a:ext cx="4085722" cy="1212070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089235" y="5396765"/>
            <a:ext cx="59181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 phase of the determinant is expected to</a:t>
            </a:r>
          </a:p>
          <a:p>
            <a:pPr eaLnBrk="1" hangingPunct="1"/>
            <a:r>
              <a:rPr lang="en-US" altLang="ja-JP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induce the SSB of SO(6).</a:t>
            </a:r>
            <a:endParaRPr lang="en-US" altLang="ja-JP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448048" y="4924744"/>
            <a:ext cx="260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3300"/>
                </a:solidFill>
                <a:latin typeface="Verdana" panose="020B0604030504040204" pitchFamily="34" charset="0"/>
              </a:rPr>
              <a:t>complex in general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 flipV="1">
            <a:off x="5141604" y="4924743"/>
            <a:ext cx="306441" cy="18540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3871884" y="4538638"/>
            <a:ext cx="1366838" cy="503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540514" y="57944"/>
            <a:ext cx="5960299" cy="77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>
                <a:solidFill>
                  <a:prstClr val="black"/>
                </a:solidFill>
              </a:rPr>
              <a:t>GEM results for 6d IKKT model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24"/>
          <p:cNvSpPr txBox="1">
            <a:spLocks noChangeArrowheads="1"/>
          </p:cNvSpPr>
          <p:nvPr/>
        </p:nvSpPr>
        <p:spPr bwMode="auto">
          <a:xfrm>
            <a:off x="1938976" y="823489"/>
            <a:ext cx="5809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de-DE" altLang="ja-JP" dirty="0" smtClean="0">
                <a:solidFill>
                  <a:prstClr val="black"/>
                </a:solidFill>
              </a:rPr>
              <a:t>Aoyama-J.N.-Okubo, Prog.Theor.Phys</a:t>
            </a:r>
            <a:r>
              <a:rPr lang="de-DE" altLang="ja-JP" dirty="0">
                <a:solidFill>
                  <a:prstClr val="black"/>
                </a:solidFill>
              </a:rPr>
              <a:t>. </a:t>
            </a:r>
            <a:r>
              <a:rPr lang="de-DE" altLang="ja-JP" dirty="0" smtClean="0">
                <a:solidFill>
                  <a:prstClr val="black"/>
                </a:solidFill>
              </a:rPr>
              <a:t>125 </a:t>
            </a:r>
            <a:r>
              <a:rPr lang="de-DE" altLang="ja-JP" dirty="0">
                <a:solidFill>
                  <a:prstClr val="black"/>
                </a:solidFill>
              </a:rPr>
              <a:t>(2011) </a:t>
            </a:r>
            <a:r>
              <a:rPr lang="de-DE" altLang="ja-JP" dirty="0" smtClean="0">
                <a:solidFill>
                  <a:prstClr val="black"/>
                </a:solidFill>
              </a:rPr>
              <a:t>537</a:t>
            </a:r>
            <a:endParaRPr lang="ja-JP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テキスト ボックス 26"/>
          <p:cNvSpPr txBox="1">
            <a:spLocks noChangeArrowheads="1"/>
          </p:cNvSpPr>
          <p:nvPr/>
        </p:nvSpPr>
        <p:spPr bwMode="auto">
          <a:xfrm>
            <a:off x="1938976" y="5446376"/>
            <a:ext cx="4666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prstClr val="black"/>
                </a:solidFill>
              </a:rPr>
              <a:t>Free energy becomes minimum at d=3.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76" y="1163792"/>
            <a:ext cx="4555593" cy="42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2648415" y="6116605"/>
            <a:ext cx="286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prstClr val="black"/>
                </a:solidFill>
              </a:rPr>
              <a:t>ＳＯ</a:t>
            </a:r>
            <a:r>
              <a:rPr lang="en-US" altLang="ja-JP" sz="2400">
                <a:solidFill>
                  <a:prstClr val="black"/>
                </a:solidFill>
                <a:latin typeface="ＭＳ Ｐゴシック" panose="020B0600070205080204" pitchFamily="50" charset="-128"/>
              </a:rPr>
              <a:t>(6) </a:t>
            </a:r>
            <a:r>
              <a:rPr lang="ja-JP" altLang="en-US" sz="2400">
                <a:solidFill>
                  <a:prstClr val="black"/>
                </a:solidFill>
              </a:rPr>
              <a:t>　　　　ＳＯ（</a:t>
            </a:r>
            <a:r>
              <a:rPr lang="en-US" altLang="ja-JP" sz="2400">
                <a:solidFill>
                  <a:prstClr val="black"/>
                </a:solidFill>
                <a:latin typeface="ＭＳ Ｐゴシック" panose="020B0600070205080204" pitchFamily="50" charset="-128"/>
              </a:rPr>
              <a:t>3</a:t>
            </a:r>
            <a:r>
              <a:rPr lang="ja-JP" altLang="en-US" sz="2400">
                <a:solidFill>
                  <a:prstClr val="black"/>
                </a:solidFill>
              </a:rPr>
              <a:t>）</a:t>
            </a:r>
          </a:p>
        </p:txBody>
      </p:sp>
      <p:sp>
        <p:nvSpPr>
          <p:cNvPr id="10" name="右矢印 9"/>
          <p:cNvSpPr/>
          <p:nvPr/>
        </p:nvSpPr>
        <p:spPr>
          <a:xfrm>
            <a:off x="3719978" y="6259480"/>
            <a:ext cx="5715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3648540" y="5973730"/>
            <a:ext cx="70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prstClr val="black"/>
                </a:solidFill>
              </a:rPr>
              <a:t>ＳＳＢ</a:t>
            </a:r>
          </a:p>
        </p:txBody>
      </p:sp>
      <p:sp>
        <p:nvSpPr>
          <p:cNvPr id="12" name="テキスト ボックス 15"/>
          <p:cNvSpPr txBox="1">
            <a:spLocks noChangeArrowheads="1"/>
          </p:cNvSpPr>
          <p:nvPr/>
        </p:nvSpPr>
        <p:spPr bwMode="auto">
          <a:xfrm>
            <a:off x="2834909" y="4241336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 err="1">
                <a:solidFill>
                  <a:srgbClr val="FF0000"/>
                </a:solidFill>
              </a:rPr>
              <a:t>Krauth</a:t>
            </a:r>
            <a:r>
              <a:rPr lang="en-US" altLang="ja-JP" sz="1800" dirty="0">
                <a:solidFill>
                  <a:srgbClr val="FF0000"/>
                </a:solidFill>
              </a:rPr>
              <a:t>-Nicolai-</a:t>
            </a:r>
            <a:r>
              <a:rPr lang="en-US" altLang="ja-JP" sz="1800" dirty="0" err="1">
                <a:solidFill>
                  <a:srgbClr val="FF0000"/>
                </a:solidFill>
              </a:rPr>
              <a:t>Staudacher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3151615" y="4131005"/>
            <a:ext cx="3270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529" y="173739"/>
            <a:ext cx="8377126" cy="868251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The application of CLM to the 6d IKKT model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9" y="1219193"/>
            <a:ext cx="6120680" cy="3095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9" y="1733919"/>
            <a:ext cx="5987113" cy="57971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3125" y="2549904"/>
            <a:ext cx="5783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In order to investigate the SSB, we introduce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an infinitesimal </a:t>
            </a:r>
            <a:r>
              <a:rPr lang="en-US" altLang="ja-JP" sz="2400" dirty="0" smtClean="0">
                <a:solidFill>
                  <a:srgbClr val="FF0000"/>
                </a:solidFill>
              </a:rPr>
              <a:t>SO(6) </a:t>
            </a:r>
            <a:r>
              <a:rPr lang="en-US" altLang="ja-JP" sz="2400" dirty="0">
                <a:solidFill>
                  <a:srgbClr val="FF0000"/>
                </a:solidFill>
              </a:rPr>
              <a:t>breaking terms</a:t>
            </a:r>
            <a:r>
              <a:rPr lang="en-US" altLang="ja-JP" sz="2400" dirty="0">
                <a:solidFill>
                  <a:prstClr val="black"/>
                </a:solidFill>
              </a:rPr>
              <a:t> 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40" y="4267870"/>
            <a:ext cx="3304647" cy="4838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73125" y="4267870"/>
            <a:ext cx="204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and calculate : 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09" y="4956339"/>
            <a:ext cx="3091233" cy="20202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9" y="5425408"/>
            <a:ext cx="4862652" cy="5824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45" y="3505287"/>
            <a:ext cx="6253580" cy="601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01" y="6329225"/>
            <a:ext cx="4724214" cy="2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763" y="302159"/>
            <a:ext cx="8376805" cy="566012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Solving the singular-drift problem by deformation</a:t>
            </a:r>
            <a:endParaRPr kumimoji="1" lang="ja-JP" altLang="en-US" sz="3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" y="2054172"/>
            <a:ext cx="4986886" cy="34900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08" y="4156714"/>
            <a:ext cx="3357987" cy="241751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08" y="1739198"/>
            <a:ext cx="3357987" cy="2417516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flipV="1">
            <a:off x="3344091" y="4133570"/>
            <a:ext cx="798251" cy="1567846"/>
          </a:xfrm>
          <a:prstGeom prst="straightConnector1">
            <a:avLst/>
          </a:prstGeom>
          <a:ln w="19050">
            <a:solidFill>
              <a:srgbClr val="FF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7297327" y="2854676"/>
            <a:ext cx="90801" cy="932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297326" y="5272192"/>
            <a:ext cx="90801" cy="932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11002" y="5457693"/>
            <a:ext cx="121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ingularity of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the drift term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90519" y="3030476"/>
            <a:ext cx="121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ingularity of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the drift term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036526" y="2947956"/>
            <a:ext cx="260800" cy="21325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974296" y="5365472"/>
            <a:ext cx="323030" cy="21839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124045" y="6323895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CLM fails in these cases.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9" y="1270601"/>
            <a:ext cx="3988926" cy="29595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85" y="1328648"/>
            <a:ext cx="2948525" cy="22000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70" y="2211236"/>
            <a:ext cx="1063184" cy="21486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51" y="4622151"/>
            <a:ext cx="1266004" cy="21486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35" y="3760132"/>
            <a:ext cx="1216249" cy="22490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25" y="4128277"/>
            <a:ext cx="1051956" cy="22490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04" y="1977793"/>
            <a:ext cx="1745354" cy="320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1" y="5810173"/>
            <a:ext cx="4704347" cy="47238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8820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08303" y="232923"/>
            <a:ext cx="4912834" cy="65944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Large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 extrapolations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6" y="1140326"/>
            <a:ext cx="4047782" cy="5351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71" y="1806218"/>
            <a:ext cx="5606897" cy="410064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256608" y="6149236"/>
            <a:ext cx="702807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Reliable large </a:t>
            </a:r>
            <a:r>
              <a:rPr kumimoji="1" lang="en-US" altLang="ja-JP" sz="2000" i="1" dirty="0" smtClean="0"/>
              <a:t>N</a:t>
            </a:r>
            <a:r>
              <a:rPr kumimoji="1" lang="en-US" altLang="ja-JP" sz="2000" dirty="0" smtClean="0"/>
              <a:t> extrapolations are possible with  </a:t>
            </a:r>
            <a:r>
              <a:rPr kumimoji="1" lang="en-US" altLang="ja-JP" sz="2000" i="1" dirty="0" smtClean="0"/>
              <a:t>N=24</a:t>
            </a:r>
            <a:r>
              <a:rPr kumimoji="1" lang="en-US" altLang="ja-JP" sz="2000" dirty="0" smtClean="0"/>
              <a:t>, 32, 40, 48.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92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096" y="135565"/>
            <a:ext cx="6468480" cy="845638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Extrapolations to               reveals various SSB patterns</a:t>
            </a:r>
            <a:endParaRPr kumimoji="1" lang="ja-JP" altLang="en-US" sz="3600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80" y="135566"/>
            <a:ext cx="1142666" cy="3093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51" y="3990427"/>
            <a:ext cx="3735540" cy="26402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37" y="1229881"/>
            <a:ext cx="3785554" cy="26169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4" y="3964769"/>
            <a:ext cx="3893433" cy="26915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" y="1219400"/>
            <a:ext cx="3783264" cy="26379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77108" y="1918988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SO(3)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3659" y="1858028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SO(4)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77108" y="4646292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SO(5)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33658" y="4548712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SO(6)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45" y="1438312"/>
            <a:ext cx="1029465" cy="18932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4" y="1427560"/>
            <a:ext cx="901794" cy="18932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2" y="4256794"/>
            <a:ext cx="906776" cy="18932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5" y="4257059"/>
            <a:ext cx="1097971" cy="18932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99" y="938508"/>
            <a:ext cx="4631386" cy="16703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639528" y="5560550"/>
            <a:ext cx="292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0070C0"/>
                </a:solidFill>
              </a:rPr>
              <a:t>e</a:t>
            </a:r>
            <a:r>
              <a:rPr lang="en-US" altLang="ja-JP" sz="1600" dirty="0" smtClean="0">
                <a:solidFill>
                  <a:srgbClr val="0070C0"/>
                </a:solidFill>
              </a:rPr>
              <a:t>quivalent to the bosonic model,</a:t>
            </a:r>
          </a:p>
          <a:p>
            <a:r>
              <a:rPr lang="en-US" altLang="ja-JP" sz="1600" dirty="0">
                <a:solidFill>
                  <a:srgbClr val="0070C0"/>
                </a:solidFill>
              </a:rPr>
              <a:t>h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ence no SSB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507464" y="151382"/>
            <a:ext cx="8313554" cy="77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>
                <a:solidFill>
                  <a:prstClr val="black"/>
                </a:solidFill>
              </a:rPr>
              <a:t>The results obtained by                extrapolations        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3" y="1784388"/>
            <a:ext cx="4260658" cy="51030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4" y="1115925"/>
            <a:ext cx="5838274" cy="56164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33" y="5165744"/>
            <a:ext cx="2411990" cy="72301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5" y="2791143"/>
            <a:ext cx="5542639" cy="377809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63210" y="3223965"/>
            <a:ext cx="17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GEM predictions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>
            <a:stCxn id="3" idx="1"/>
          </p:cNvCxnSpPr>
          <p:nvPr/>
        </p:nvCxnSpPr>
        <p:spPr>
          <a:xfrm flipH="1" flipV="1">
            <a:off x="2131727" y="3324775"/>
            <a:ext cx="531483" cy="83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3" idx="1"/>
          </p:cNvCxnSpPr>
          <p:nvPr/>
        </p:nvCxnSpPr>
        <p:spPr>
          <a:xfrm flipH="1">
            <a:off x="2142744" y="3408631"/>
            <a:ext cx="520466" cy="2130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4261057" y="5622944"/>
            <a:ext cx="1584251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SO(4)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845308" y="5622945"/>
            <a:ext cx="627321" cy="26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05207" y="5602376"/>
            <a:ext cx="58541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SO(5)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95782" y="5622944"/>
            <a:ext cx="1265275" cy="2658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SO(3)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8" y="2864883"/>
            <a:ext cx="1391135" cy="55229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63" y="331910"/>
            <a:ext cx="1142666" cy="3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545597" y="94432"/>
            <a:ext cx="84086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solidFill>
                  <a:prstClr val="black"/>
                </a:solidFill>
              </a:rPr>
              <a:t>The sign problem in Monte Carlo methods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45597" y="141999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400" dirty="0" smtClean="0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69" y="1419995"/>
            <a:ext cx="3309464" cy="1009553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922492" y="1872996"/>
            <a:ext cx="1418217" cy="556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30494" y="2561535"/>
            <a:ext cx="3379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The </a:t>
            </a:r>
            <a:r>
              <a:rPr lang="en-US" altLang="ja-JP" dirty="0" err="1">
                <a:solidFill>
                  <a:srgbClr val="FF0000"/>
                </a:solidFill>
              </a:rPr>
              <a:t>Pfaffian</a:t>
            </a:r>
            <a:r>
              <a:rPr lang="en-US" altLang="ja-JP" dirty="0">
                <a:solidFill>
                  <a:srgbClr val="FF0000"/>
                </a:solidFill>
              </a:rPr>
              <a:t> is complex in general.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曲線コネクタ 10"/>
          <p:cNvCxnSpPr/>
          <p:nvPr/>
        </p:nvCxnSpPr>
        <p:spPr>
          <a:xfrm rot="10800000">
            <a:off x="5011918" y="2371159"/>
            <a:ext cx="325873" cy="19964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15" y="2984414"/>
            <a:ext cx="2896324" cy="29481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78921" y="3547420"/>
            <a:ext cx="610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Generate configurations </a:t>
            </a:r>
            <a:r>
              <a:rPr lang="en-US" altLang="ja-JP" sz="2000" i="1" dirty="0">
                <a:solidFill>
                  <a:prstClr val="black"/>
                </a:solidFill>
              </a:rPr>
              <a:t>A</a:t>
            </a:r>
            <a:r>
              <a:rPr lang="en-US" altLang="ja-JP" sz="2000" dirty="0">
                <a:solidFill>
                  <a:prstClr val="black"/>
                </a:solidFill>
              </a:rPr>
              <a:t> with the probability</a:t>
            </a:r>
          </a:p>
          <a:p>
            <a:r>
              <a:rPr lang="en-US" altLang="ja-JP" sz="2000" dirty="0">
                <a:solidFill>
                  <a:prstClr val="black"/>
                </a:solidFill>
              </a:rPr>
              <a:t>and calculate                    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93" y="3549272"/>
            <a:ext cx="2076656" cy="33387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04" y="3970580"/>
            <a:ext cx="2591184" cy="62448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977293" y="4082494"/>
            <a:ext cx="14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(reweighting)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84339" y="4593077"/>
            <a:ext cx="5093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become exponentially small as the volume increases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due to violent fluctuations of the phase 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80" y="4944198"/>
            <a:ext cx="156520" cy="19652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78921" y="5485583"/>
            <a:ext cx="723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Number of configurations needed to evaluate &lt;O&gt; increases exponentially. 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3534486" y="4167932"/>
            <a:ext cx="524328" cy="5644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634593" y="4422469"/>
            <a:ext cx="495901" cy="3099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578838" y="6125842"/>
            <a:ext cx="205299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“sign problem”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2381" y="223530"/>
            <a:ext cx="6156252" cy="918625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Quantitative consistency check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with the GEM predictions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39" y="2057201"/>
            <a:ext cx="5531750" cy="399041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1" y="1519406"/>
            <a:ext cx="3830494" cy="4041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17218" y="4704004"/>
            <a:ext cx="3619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onstrained to pass through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the points </a:t>
            </a:r>
            <a:r>
              <a:rPr lang="en-US" altLang="ja-JP" dirty="0" smtClean="0">
                <a:solidFill>
                  <a:srgbClr val="FF0000"/>
                </a:solidFill>
              </a:rPr>
              <a:t>from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GEM prediction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7" idx="1"/>
          </p:cNvCxnSpPr>
          <p:nvPr/>
        </p:nvCxnSpPr>
        <p:spPr>
          <a:xfrm flipH="1" flipV="1">
            <a:off x="2690210" y="4805918"/>
            <a:ext cx="327008" cy="22125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7" idx="1"/>
          </p:cNvCxnSpPr>
          <p:nvPr/>
        </p:nvCxnSpPr>
        <p:spPr>
          <a:xfrm flipV="1">
            <a:off x="3017218" y="2923954"/>
            <a:ext cx="0" cy="210321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60" y="1630027"/>
            <a:ext cx="3003435" cy="18286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084521" y="6149532"/>
            <a:ext cx="757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that the GEM predictions are subject to uncontrollable systematic errors.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17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448" y="2789716"/>
            <a:ext cx="8788551" cy="103346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3</a:t>
            </a:r>
            <a:r>
              <a:rPr kumimoji="1" lang="en-US" altLang="ja-JP" sz="3200" dirty="0" smtClean="0"/>
              <a:t>.3  Application to the (10d) IKKT matrix model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6290" y="5250841"/>
            <a:ext cx="764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Anagnostopoulos</a:t>
            </a:r>
            <a:r>
              <a:rPr lang="en-US" altLang="ja-JP" sz="2000" dirty="0" smtClean="0">
                <a:solidFill>
                  <a:prstClr val="black"/>
                </a:solidFill>
              </a:rPr>
              <a:t>-Azuma-Ito-J.N.-Okubo-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Papadoudis</a:t>
            </a:r>
            <a:r>
              <a:rPr lang="en-US" altLang="ja-JP" sz="2000" dirty="0">
                <a:solidFill>
                  <a:prstClr val="black"/>
                </a:solidFill>
              </a:rPr>
              <a:t>, </a:t>
            </a:r>
            <a:r>
              <a:rPr lang="en-US" altLang="ja-JP" sz="2000" dirty="0" smtClean="0">
                <a:solidFill>
                  <a:prstClr val="black"/>
                </a:solidFill>
              </a:rPr>
              <a:t>work in progress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87" y="1880650"/>
            <a:ext cx="4223007" cy="30780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2" y="1842743"/>
            <a:ext cx="4265562" cy="31229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514" y="57944"/>
            <a:ext cx="6640871" cy="770792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GEM results for 10d IKKT model</a:t>
            </a:r>
            <a:endParaRPr kumimoji="1" lang="ja-JP" altLang="en-US" sz="4000" dirty="0"/>
          </a:p>
        </p:txBody>
      </p:sp>
      <p:sp>
        <p:nvSpPr>
          <p:cNvPr id="5" name="テキスト ボックス 24"/>
          <p:cNvSpPr txBox="1">
            <a:spLocks noChangeArrowheads="1"/>
          </p:cNvSpPr>
          <p:nvPr/>
        </p:nvSpPr>
        <p:spPr bwMode="auto">
          <a:xfrm>
            <a:off x="3975008" y="1471364"/>
            <a:ext cx="4369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prstClr val="black"/>
                </a:solidFill>
              </a:rPr>
              <a:t>J.N</a:t>
            </a:r>
            <a:r>
              <a:rPr lang="en-US" altLang="ja-JP" dirty="0">
                <a:solidFill>
                  <a:prstClr val="black"/>
                </a:solidFill>
              </a:rPr>
              <a:t>.-</a:t>
            </a:r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Okubo-</a:t>
            </a:r>
            <a:r>
              <a:rPr lang="en-US" altLang="ja-JP" dirty="0" err="1">
                <a:solidFill>
                  <a:prstClr val="black"/>
                </a:solidFill>
                <a:cs typeface="Arial" panose="020B0604020202020204" pitchFamily="34" charset="0"/>
              </a:rPr>
              <a:t>Sugino</a:t>
            </a:r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, JHEP1110(2011)135</a:t>
            </a:r>
            <a:endParaRPr lang="ja-JP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テキスト ボックス 26"/>
          <p:cNvSpPr txBox="1">
            <a:spLocks noChangeArrowheads="1"/>
          </p:cNvSpPr>
          <p:nvPr/>
        </p:nvSpPr>
        <p:spPr bwMode="auto">
          <a:xfrm>
            <a:off x="285750" y="4904188"/>
            <a:ext cx="4666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prstClr val="black"/>
                </a:solidFill>
              </a:rPr>
              <a:t>Free energy becomes minimum at d=3.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5329926" y="4858603"/>
            <a:ext cx="3746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prstClr val="black"/>
                </a:solidFill>
              </a:rPr>
              <a:t>The extent of space-time is finite in all directions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28"/>
          <p:cNvSpPr txBox="1">
            <a:spLocks noChangeArrowheads="1"/>
          </p:cNvSpPr>
          <p:nvPr/>
        </p:nvSpPr>
        <p:spPr bwMode="auto">
          <a:xfrm flipH="1">
            <a:off x="1563594" y="5744077"/>
            <a:ext cx="6309746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prstClr val="black"/>
                </a:solidFill>
              </a:rPr>
              <a:t>SSB : SO(10) </a:t>
            </a:r>
            <a:r>
              <a:rPr lang="en-US" altLang="ja-JP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SO(3) is suggested</a:t>
            </a:r>
          </a:p>
          <a:p>
            <a:pPr eaLnBrk="1" hangingPunct="1"/>
            <a:r>
              <a:rPr lang="en-US" altLang="ja-JP" sz="2400" dirty="0" smtClean="0">
                <a:solidFill>
                  <a:prstClr val="black"/>
                </a:solidFill>
              </a:rPr>
              <a:t>as opposed to original expectations…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29"/>
          <p:cNvSpPr txBox="1">
            <a:spLocks noChangeArrowheads="1"/>
          </p:cNvSpPr>
          <p:nvPr/>
        </p:nvSpPr>
        <p:spPr bwMode="auto">
          <a:xfrm>
            <a:off x="6610559" y="2604144"/>
            <a:ext cx="235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0000"/>
                </a:solidFill>
              </a:rPr>
              <a:t>extended direction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30"/>
          <p:cNvSpPr txBox="1">
            <a:spLocks noChangeArrowheads="1"/>
          </p:cNvSpPr>
          <p:nvPr/>
        </p:nvSpPr>
        <p:spPr bwMode="auto">
          <a:xfrm>
            <a:off x="5733658" y="4074816"/>
            <a:ext cx="2139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0070C0"/>
                </a:solidFill>
              </a:rPr>
              <a:t>shrunken direction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28"/>
          <p:cNvSpPr txBox="1">
            <a:spLocks noChangeArrowheads="1"/>
          </p:cNvSpPr>
          <p:nvPr/>
        </p:nvSpPr>
        <p:spPr bwMode="auto">
          <a:xfrm>
            <a:off x="1807946" y="713535"/>
            <a:ext cx="73869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prstClr val="black"/>
                </a:solidFill>
              </a:rPr>
              <a:t>J.N.-</a:t>
            </a:r>
            <a:r>
              <a:rPr lang="en-US" altLang="ja-JP" dirty="0" err="1">
                <a:solidFill>
                  <a:prstClr val="black"/>
                </a:solidFill>
              </a:rPr>
              <a:t>Sugino</a:t>
            </a:r>
            <a:r>
              <a:rPr lang="en-US" altLang="ja-JP" dirty="0">
                <a:solidFill>
                  <a:prstClr val="black"/>
                </a:solidFill>
              </a:rPr>
              <a:t> (’02),  J.N.-Okubo-</a:t>
            </a:r>
            <a:r>
              <a:rPr lang="en-US" altLang="ja-JP" dirty="0" err="1">
                <a:solidFill>
                  <a:prstClr val="black"/>
                </a:solidFill>
              </a:rPr>
              <a:t>Sugino</a:t>
            </a:r>
            <a:r>
              <a:rPr lang="en-US" altLang="ja-JP" dirty="0">
                <a:solidFill>
                  <a:prstClr val="black"/>
                </a:solidFill>
              </a:rPr>
              <a:t>,</a:t>
            </a:r>
          </a:p>
          <a:p>
            <a:pPr eaLnBrk="1" hangingPunct="1"/>
            <a:r>
              <a:rPr lang="en-US" altLang="ja-JP" dirty="0">
                <a:solidFill>
                  <a:prstClr val="black"/>
                </a:solidFill>
              </a:rPr>
              <a:t>Kawai, Kawamoto, Kuroki, Matsuo, Shinohara, Aoyama, </a:t>
            </a:r>
            <a:r>
              <a:rPr lang="en-US" altLang="ja-JP" dirty="0" err="1">
                <a:solidFill>
                  <a:prstClr val="black"/>
                </a:solidFill>
              </a:rPr>
              <a:t>Shibusa</a:t>
            </a:r>
            <a:r>
              <a:rPr lang="en-US" altLang="ja-JP" dirty="0">
                <a:solidFill>
                  <a:prstClr val="black"/>
                </a:solidFill>
              </a:rPr>
              <a:t>,…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5"/>
          <p:cNvSpPr txBox="1">
            <a:spLocks noChangeArrowheads="1"/>
          </p:cNvSpPr>
          <p:nvPr/>
        </p:nvSpPr>
        <p:spPr bwMode="auto">
          <a:xfrm>
            <a:off x="1180424" y="3344000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 err="1">
                <a:solidFill>
                  <a:srgbClr val="FF0000"/>
                </a:solidFill>
              </a:rPr>
              <a:t>Krauth</a:t>
            </a:r>
            <a:r>
              <a:rPr lang="en-US" altLang="ja-JP" sz="1800" dirty="0">
                <a:solidFill>
                  <a:srgbClr val="FF0000"/>
                </a:solidFill>
              </a:rPr>
              <a:t>-Nicolai-</a:t>
            </a:r>
            <a:r>
              <a:rPr lang="en-US" altLang="ja-JP" sz="1800" dirty="0" err="1">
                <a:solidFill>
                  <a:srgbClr val="FF0000"/>
                </a:solidFill>
              </a:rPr>
              <a:t>Staudacher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5400000" flipH="1" flipV="1">
            <a:off x="1509162" y="3255362"/>
            <a:ext cx="3270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80" y="336884"/>
            <a:ext cx="4348136" cy="3263786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1164" y="247793"/>
            <a:ext cx="4081696" cy="60943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Preliminary results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35" y="3563780"/>
            <a:ext cx="4388682" cy="32942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53139" y="5026224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SO(5)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3370" y="5026224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SO(4)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2" y="3563780"/>
            <a:ext cx="4388681" cy="329422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5" y="2715812"/>
            <a:ext cx="3737773" cy="42208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0" y="1467905"/>
            <a:ext cx="3257805" cy="81939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253139" y="1815080"/>
            <a:ext cx="8611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SO(3) ?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54" y="3879031"/>
            <a:ext cx="955242" cy="20068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22" y="3902062"/>
            <a:ext cx="957883" cy="20068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54" y="668731"/>
            <a:ext cx="957883" cy="20068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30735" y="838771"/>
            <a:ext cx="478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after large-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 extrapolations with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=16,20,24,32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10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584" y="1736727"/>
            <a:ext cx="8520112" cy="2852737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4</a:t>
            </a:r>
            <a:r>
              <a:rPr kumimoji="1" lang="en-US" altLang="ja-JP" sz="3200" dirty="0" smtClean="0"/>
              <a:t>.  Summary and future prospects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016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1030" y="159032"/>
            <a:ext cx="6899201" cy="77255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 and future prospects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074" y="1132318"/>
            <a:ext cx="744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</a:rPr>
              <a:t>The complex </a:t>
            </a:r>
            <a:r>
              <a:rPr lang="en-US" altLang="ja-JP" sz="2400" dirty="0" err="1">
                <a:solidFill>
                  <a:prstClr val="black"/>
                </a:solidFill>
              </a:rPr>
              <a:t>Langevin</a:t>
            </a:r>
            <a:r>
              <a:rPr lang="en-US" altLang="ja-JP" sz="2400" dirty="0">
                <a:solidFill>
                  <a:prstClr val="black"/>
                </a:solidFill>
              </a:rPr>
              <a:t> method is a powerful tool</a:t>
            </a:r>
            <a:br>
              <a:rPr lang="en-US" altLang="ja-JP" sz="2400" dirty="0">
                <a:solidFill>
                  <a:prstClr val="black"/>
                </a:solidFill>
              </a:rPr>
            </a:br>
            <a:r>
              <a:rPr lang="en-US" altLang="ja-JP" sz="2400" dirty="0">
                <a:solidFill>
                  <a:prstClr val="black"/>
                </a:solidFill>
              </a:rPr>
              <a:t>to investigate interesting systems with complex action.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2153" y="2181433"/>
            <a:ext cx="7442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FF0000"/>
                </a:solidFill>
              </a:rPr>
              <a:t>The argument for justification </a:t>
            </a:r>
            <a:r>
              <a:rPr lang="en-US" altLang="ja-JP" dirty="0">
                <a:solidFill>
                  <a:prstClr val="black"/>
                </a:solidFill>
              </a:rPr>
              <a:t>was refined, </a:t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and </a:t>
            </a:r>
            <a:r>
              <a:rPr lang="en-US" altLang="ja-JP" dirty="0">
                <a:solidFill>
                  <a:srgbClr val="0070C0"/>
                </a:solidFill>
              </a:rPr>
              <a:t>the condition for correct convergence </a:t>
            </a:r>
            <a:r>
              <a:rPr lang="en-US" altLang="ja-JP" dirty="0">
                <a:solidFill>
                  <a:prstClr val="black"/>
                </a:solidFill>
              </a:rPr>
              <a:t>was obtained.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0070C0"/>
                </a:solidFill>
              </a:rPr>
              <a:t>The singular-drift problem </a:t>
            </a:r>
            <a:r>
              <a:rPr lang="en-US" altLang="ja-JP" dirty="0">
                <a:solidFill>
                  <a:prstClr val="black"/>
                </a:solidFill>
              </a:rPr>
              <a:t>may be avoided by </a:t>
            </a:r>
            <a:r>
              <a:rPr lang="en-US" altLang="ja-JP" dirty="0">
                <a:solidFill>
                  <a:srgbClr val="0070C0"/>
                </a:solidFill>
              </a:rPr>
              <a:t>the deformation technique</a:t>
            </a:r>
            <a:r>
              <a:rPr lang="en-US" altLang="ja-JP" dirty="0">
                <a:solidFill>
                  <a:prstClr val="black"/>
                </a:solidFill>
              </a:rPr>
              <a:t>.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074" y="3498698"/>
            <a:ext cx="755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</a:rPr>
              <a:t>IKKT matrix model of superstring theory </a:t>
            </a:r>
            <a:r>
              <a:rPr lang="en-US" altLang="ja-JP" sz="2400">
                <a:solidFill>
                  <a:prstClr val="black"/>
                </a:solidFill>
              </a:rPr>
              <a:t>(Euclidean ver.)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2154" y="3999390"/>
            <a:ext cx="753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srgbClr val="FF0000"/>
                </a:solidFill>
              </a:rPr>
              <a:t>The SSB  SO(10)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SO(4) 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can be investigated 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using CLM with deformation.</a:t>
            </a:r>
            <a:b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</a:b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(Successful applications in simplified models reported.)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6074" y="4854990"/>
            <a:ext cx="3693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</a:rPr>
              <a:t>Euclidean </a:t>
            </a:r>
            <a:r>
              <a:rPr lang="en-US" altLang="ja-JP" sz="2400" dirty="0" err="1">
                <a:solidFill>
                  <a:prstClr val="black"/>
                </a:solidFill>
              </a:rPr>
              <a:t>v.s</a:t>
            </a:r>
            <a:r>
              <a:rPr lang="en-US" altLang="ja-JP" sz="2400" dirty="0">
                <a:solidFill>
                  <a:prstClr val="black"/>
                </a:solidFill>
              </a:rPr>
              <a:t>. Lorentzian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2153" y="5385950"/>
            <a:ext cx="7228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prstClr val="black"/>
                </a:solidFill>
              </a:rPr>
              <a:t>In the </a:t>
            </a:r>
            <a:r>
              <a:rPr lang="en-US" altLang="ja-JP" dirty="0">
                <a:solidFill>
                  <a:srgbClr val="FF0000"/>
                </a:solidFill>
              </a:rPr>
              <a:t>Lorentzian version</a:t>
            </a:r>
            <a:r>
              <a:rPr lang="en-US" altLang="ja-JP" dirty="0">
                <a:solidFill>
                  <a:prstClr val="black"/>
                </a:solidFill>
              </a:rPr>
              <a:t>, </a:t>
            </a:r>
            <a:r>
              <a:rPr lang="en-US" altLang="ja-JP" dirty="0">
                <a:solidFill>
                  <a:srgbClr val="0070C0"/>
                </a:solidFill>
              </a:rPr>
              <a:t>SSB of SO(9) 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 SO(3)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is observed to occur</a:t>
            </a:r>
            <a:b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at some point in time.              Kim-J.N.-Tsuchiya,  PRL 108 (2012) 011601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If Euclidean version shows SSB SO(10)  SO(3) as predicted by GEM,</a:t>
            </a:r>
          </a:p>
          <a:p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    we should pursue the Lorentzian version</a:t>
            </a:r>
            <a:r>
              <a:rPr lang="en-US" altLang="ja-JP" dirty="0" smtClean="0">
                <a:solidFill>
                  <a:prstClr val="black"/>
                </a:solidFill>
                <a:sym typeface="Wingdings" panose="05000000000000000000" pitchFamily="2" charset="2"/>
              </a:rPr>
              <a:t>. </a:t>
            </a:r>
            <a:r>
              <a:rPr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(CLM is needed here as well.) 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052" y="236348"/>
            <a:ext cx="7812823" cy="839206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Application of CLM to finite density QCD 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92" y="1868877"/>
            <a:ext cx="7721615" cy="47139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03" y="3115871"/>
            <a:ext cx="1735879" cy="4834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03" y="3858601"/>
            <a:ext cx="2662132" cy="50564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86004" y="2247028"/>
            <a:ext cx="218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</a:rPr>
              <a:t>plateau indicating</a:t>
            </a:r>
          </a:p>
          <a:p>
            <a:r>
              <a:rPr lang="en-US" altLang="ja-JP" smtClean="0">
                <a:solidFill>
                  <a:srgbClr val="FF0000"/>
                </a:solidFill>
              </a:rPr>
              <a:t>nuclear </a:t>
            </a:r>
            <a:r>
              <a:rPr lang="en-US" altLang="ja-JP" dirty="0" smtClean="0">
                <a:solidFill>
                  <a:srgbClr val="FF0000"/>
                </a:solidFill>
              </a:rPr>
              <a:t>matter phase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128113" y="2893359"/>
            <a:ext cx="12322" cy="59551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081223" y="2952949"/>
            <a:ext cx="232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transition to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q</a:t>
            </a:r>
            <a:r>
              <a:rPr lang="en-US" altLang="ja-JP" dirty="0" smtClean="0">
                <a:solidFill>
                  <a:srgbClr val="0070C0"/>
                </a:solidFill>
              </a:rPr>
              <a:t>uark matter phase (?)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698273" y="3115870"/>
            <a:ext cx="382949" cy="33941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93728" y="4862399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results for</a:t>
            </a:r>
          </a:p>
          <a:p>
            <a:r>
              <a:rPr lang="en-US" altLang="ja-JP" dirty="0"/>
              <a:t>p</a:t>
            </a:r>
            <a:r>
              <a:rPr lang="en-US" altLang="ja-JP" dirty="0" smtClean="0"/>
              <a:t>hase-quenched model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128113" y="5151863"/>
            <a:ext cx="335985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422812" y="1117776"/>
            <a:ext cx="6141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Nagata-J.N.-</a:t>
            </a:r>
            <a:r>
              <a:rPr lang="en-US" altLang="ja-JP" dirty="0" err="1" smtClean="0"/>
              <a:t>Shimasaki</a:t>
            </a:r>
            <a:r>
              <a:rPr lang="en-US" altLang="ja-JP" dirty="0" smtClean="0"/>
              <a:t> : </a:t>
            </a:r>
            <a:r>
              <a:rPr lang="en-US" altLang="ja-JP" dirty="0"/>
              <a:t>arXiv:1805.03964 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</a:t>
            </a:r>
          </a:p>
          <a:p>
            <a:r>
              <a:rPr lang="en-US" altLang="ja-JP" dirty="0" smtClean="0"/>
              <a:t>Ito-</a:t>
            </a:r>
            <a:r>
              <a:rPr lang="en-US" altLang="ja-JP" dirty="0" err="1" smtClean="0"/>
              <a:t>Matsufuru</a:t>
            </a:r>
            <a:r>
              <a:rPr lang="en-US" altLang="ja-JP" dirty="0" smtClean="0"/>
              <a:t>-J.N.-</a:t>
            </a:r>
            <a:r>
              <a:rPr lang="en-US" altLang="ja-JP" dirty="0" err="1" smtClean="0"/>
              <a:t>Shimasaki</a:t>
            </a:r>
            <a:r>
              <a:rPr lang="en-US" altLang="ja-JP" dirty="0" smtClean="0"/>
              <a:t>-Tsuchiya-</a:t>
            </a:r>
            <a:r>
              <a:rPr lang="en-US" altLang="ja-JP" dirty="0" err="1" smtClean="0"/>
              <a:t>Tsutsui</a:t>
            </a:r>
            <a:r>
              <a:rPr lang="en-US" altLang="ja-JP" dirty="0"/>
              <a:t>, work in </a:t>
            </a:r>
            <a:r>
              <a:rPr lang="en-US" altLang="ja-JP" dirty="0" smtClean="0"/>
              <a:t>progress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8" y="349120"/>
            <a:ext cx="7829551" cy="67074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The sign problem occurs </a:t>
            </a:r>
            <a:r>
              <a:rPr lang="en-US" altLang="ja-JP" dirty="0" smtClean="0"/>
              <a:t>also in simulating, e.g., finite density </a:t>
            </a:r>
            <a:r>
              <a:rPr kumimoji="1" lang="en-US" altLang="ja-JP" dirty="0" smtClean="0"/>
              <a:t>QCD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18" y="1568356"/>
            <a:ext cx="5487661" cy="420280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2849" y="6133029"/>
            <a:ext cx="796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First principle calculations are difficult due to the sign problem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786744" y="1799772"/>
            <a:ext cx="4319136" cy="3715658"/>
          </a:xfrm>
          <a:prstGeom prst="round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" name="曲線コネクタ 6"/>
          <p:cNvCxnSpPr>
            <a:stCxn id="5" idx="0"/>
            <a:endCxn id="6" idx="2"/>
          </p:cNvCxnSpPr>
          <p:nvPr/>
        </p:nvCxnSpPr>
        <p:spPr>
          <a:xfrm rot="5400000" flipH="1" flipV="1">
            <a:off x="4637513" y="5824230"/>
            <a:ext cx="617599" cy="12700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101899" y="4959450"/>
            <a:ext cx="196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chemical  potential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for the baryon 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number density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8649" y="1536169"/>
            <a:ext cx="137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temperature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new development toward solution to the sign problem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7011" y="1822479"/>
            <a:ext cx="762478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Key : complexification of dynamical variables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1901" y="3139035"/>
            <a:ext cx="344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Minimize the sign problem by</a:t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en-US" altLang="ja-JP" dirty="0">
                <a:solidFill>
                  <a:prstClr val="black"/>
                </a:solidFill>
              </a:rPr>
              <a:t>deforming the integration contour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49545" y="4908207"/>
            <a:ext cx="3330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An equivalent stochastic process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of the </a:t>
            </a:r>
            <a:r>
              <a:rPr lang="en-US" altLang="ja-JP" dirty="0" err="1">
                <a:solidFill>
                  <a:prstClr val="black"/>
                </a:solidFill>
              </a:rPr>
              <a:t>complexified</a:t>
            </a:r>
            <a:r>
              <a:rPr lang="en-US" altLang="ja-JP" dirty="0">
                <a:solidFill>
                  <a:prstClr val="black"/>
                </a:solidFill>
              </a:rPr>
              <a:t> variables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(no sign problem !)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57239" y="1125111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2011</a:t>
            </a:r>
            <a:r>
              <a:rPr lang="ja-JP" altLang="en-US" sz="2400" dirty="0">
                <a:solidFill>
                  <a:prstClr val="black"/>
                </a:solidFill>
              </a:rPr>
              <a:t>～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586490" y="3469545"/>
            <a:ext cx="1700011" cy="1700011"/>
            <a:chOff x="2421228" y="2537138"/>
            <a:chExt cx="1700011" cy="1700011"/>
          </a:xfrm>
        </p:grpSpPr>
        <p:cxnSp>
          <p:nvCxnSpPr>
            <p:cNvPr id="10" name="直線コネクタ 9"/>
            <p:cNvCxnSpPr/>
            <p:nvPr/>
          </p:nvCxnSpPr>
          <p:spPr>
            <a:xfrm flipH="1">
              <a:off x="3271234" y="2537138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6200000" flipH="1">
              <a:off x="3264794" y="2512970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>
            <a:off x="3914015" y="4485438"/>
            <a:ext cx="1700011" cy="1700011"/>
            <a:chOff x="2421228" y="2537138"/>
            <a:chExt cx="1700011" cy="1700011"/>
          </a:xfrm>
        </p:grpSpPr>
        <p:cxnSp>
          <p:nvCxnSpPr>
            <p:cNvPr id="13" name="直線コネクタ 12"/>
            <p:cNvCxnSpPr/>
            <p:nvPr/>
          </p:nvCxnSpPr>
          <p:spPr>
            <a:xfrm flipH="1">
              <a:off x="3271234" y="2537138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6200000" flipH="1">
              <a:off x="3264794" y="2512970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3931961" y="2388687"/>
            <a:ext cx="1700011" cy="1700011"/>
            <a:chOff x="2421228" y="2537138"/>
            <a:chExt cx="1700011" cy="1700011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3271234" y="2537138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6200000" flipH="1">
              <a:off x="3264794" y="2512970"/>
              <a:ext cx="12879" cy="1700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411242" y="2640924"/>
            <a:ext cx="253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The original path integral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23344" y="4288943"/>
            <a:ext cx="1478943" cy="64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2" y="3043886"/>
            <a:ext cx="1351382" cy="377322"/>
          </a:xfrm>
          <a:prstGeom prst="rect">
            <a:avLst/>
          </a:prstGeom>
        </p:spPr>
      </p:pic>
      <p:sp>
        <p:nvSpPr>
          <p:cNvPr id="21" name="フリーフォーム 20"/>
          <p:cNvSpPr/>
          <p:nvPr/>
        </p:nvSpPr>
        <p:spPr>
          <a:xfrm>
            <a:off x="4012530" y="2637594"/>
            <a:ext cx="1470992" cy="402640"/>
          </a:xfrm>
          <a:custGeom>
            <a:avLst/>
            <a:gdLst>
              <a:gd name="connsiteX0" fmla="*/ 0 w 1423284"/>
              <a:gd name="connsiteY0" fmla="*/ 358293 h 374196"/>
              <a:gd name="connsiteX1" fmla="*/ 190832 w 1423284"/>
              <a:gd name="connsiteY1" fmla="*/ 374196 h 374196"/>
              <a:gd name="connsiteX2" fmla="*/ 540689 w 1423284"/>
              <a:gd name="connsiteY2" fmla="*/ 366244 h 374196"/>
              <a:gd name="connsiteX3" fmla="*/ 572494 w 1423284"/>
              <a:gd name="connsiteY3" fmla="*/ 358293 h 374196"/>
              <a:gd name="connsiteX4" fmla="*/ 612251 w 1423284"/>
              <a:gd name="connsiteY4" fmla="*/ 350342 h 374196"/>
              <a:gd name="connsiteX5" fmla="*/ 644056 w 1423284"/>
              <a:gd name="connsiteY5" fmla="*/ 334439 h 374196"/>
              <a:gd name="connsiteX6" fmla="*/ 699715 w 1423284"/>
              <a:gd name="connsiteY6" fmla="*/ 318536 h 374196"/>
              <a:gd name="connsiteX7" fmla="*/ 723569 w 1423284"/>
              <a:gd name="connsiteY7" fmla="*/ 302634 h 374196"/>
              <a:gd name="connsiteX8" fmla="*/ 755374 w 1423284"/>
              <a:gd name="connsiteY8" fmla="*/ 278780 h 374196"/>
              <a:gd name="connsiteX9" fmla="*/ 779228 w 1423284"/>
              <a:gd name="connsiteY9" fmla="*/ 270829 h 374196"/>
              <a:gd name="connsiteX10" fmla="*/ 811033 w 1423284"/>
              <a:gd name="connsiteY10" fmla="*/ 254926 h 374196"/>
              <a:gd name="connsiteX11" fmla="*/ 866692 w 1423284"/>
              <a:gd name="connsiteY11" fmla="*/ 215169 h 374196"/>
              <a:gd name="connsiteX12" fmla="*/ 882595 w 1423284"/>
              <a:gd name="connsiteY12" fmla="*/ 183364 h 374196"/>
              <a:gd name="connsiteX13" fmla="*/ 930303 w 1423284"/>
              <a:gd name="connsiteY13" fmla="*/ 151559 h 374196"/>
              <a:gd name="connsiteX14" fmla="*/ 946205 w 1423284"/>
              <a:gd name="connsiteY14" fmla="*/ 127705 h 374196"/>
              <a:gd name="connsiteX15" fmla="*/ 993913 w 1423284"/>
              <a:gd name="connsiteY15" fmla="*/ 103851 h 374196"/>
              <a:gd name="connsiteX16" fmla="*/ 1025719 w 1423284"/>
              <a:gd name="connsiteY16" fmla="*/ 87949 h 374196"/>
              <a:gd name="connsiteX17" fmla="*/ 1081378 w 1423284"/>
              <a:gd name="connsiteY17" fmla="*/ 56143 h 374196"/>
              <a:gd name="connsiteX18" fmla="*/ 1137037 w 1423284"/>
              <a:gd name="connsiteY18" fmla="*/ 40241 h 374196"/>
              <a:gd name="connsiteX19" fmla="*/ 1192696 w 1423284"/>
              <a:gd name="connsiteY19" fmla="*/ 24338 h 374196"/>
              <a:gd name="connsiteX20" fmla="*/ 1240404 w 1423284"/>
              <a:gd name="connsiteY20" fmla="*/ 8436 h 374196"/>
              <a:gd name="connsiteX21" fmla="*/ 1423284 w 1423284"/>
              <a:gd name="connsiteY21" fmla="*/ 484 h 37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23284" h="374196">
                <a:moveTo>
                  <a:pt x="0" y="358293"/>
                </a:moveTo>
                <a:cubicBezTo>
                  <a:pt x="77598" y="373812"/>
                  <a:pt x="69575" y="374196"/>
                  <a:pt x="190832" y="374196"/>
                </a:cubicBezTo>
                <a:cubicBezTo>
                  <a:pt x="307481" y="374196"/>
                  <a:pt x="424070" y="368895"/>
                  <a:pt x="540689" y="366244"/>
                </a:cubicBezTo>
                <a:cubicBezTo>
                  <a:pt x="551291" y="363594"/>
                  <a:pt x="561826" y="360664"/>
                  <a:pt x="572494" y="358293"/>
                </a:cubicBezTo>
                <a:cubicBezTo>
                  <a:pt x="585687" y="355361"/>
                  <a:pt x="599430" y="354616"/>
                  <a:pt x="612251" y="350342"/>
                </a:cubicBezTo>
                <a:cubicBezTo>
                  <a:pt x="623496" y="346594"/>
                  <a:pt x="633161" y="339108"/>
                  <a:pt x="644056" y="334439"/>
                </a:cubicBezTo>
                <a:cubicBezTo>
                  <a:pt x="660021" y="327597"/>
                  <a:pt x="683583" y="322569"/>
                  <a:pt x="699715" y="318536"/>
                </a:cubicBezTo>
                <a:cubicBezTo>
                  <a:pt x="707666" y="313235"/>
                  <a:pt x="715793" y="308188"/>
                  <a:pt x="723569" y="302634"/>
                </a:cubicBezTo>
                <a:cubicBezTo>
                  <a:pt x="734353" y="294931"/>
                  <a:pt x="743868" y="285355"/>
                  <a:pt x="755374" y="278780"/>
                </a:cubicBezTo>
                <a:cubicBezTo>
                  <a:pt x="762651" y="274622"/>
                  <a:pt x="771524" y="274131"/>
                  <a:pt x="779228" y="270829"/>
                </a:cubicBezTo>
                <a:cubicBezTo>
                  <a:pt x="790123" y="266160"/>
                  <a:pt x="800742" y="260807"/>
                  <a:pt x="811033" y="254926"/>
                </a:cubicBezTo>
                <a:cubicBezTo>
                  <a:pt x="827310" y="245625"/>
                  <a:pt x="853040" y="225408"/>
                  <a:pt x="866692" y="215169"/>
                </a:cubicBezTo>
                <a:cubicBezTo>
                  <a:pt x="871993" y="204567"/>
                  <a:pt x="874214" y="191745"/>
                  <a:pt x="882595" y="183364"/>
                </a:cubicBezTo>
                <a:cubicBezTo>
                  <a:pt x="896110" y="169849"/>
                  <a:pt x="930303" y="151559"/>
                  <a:pt x="930303" y="151559"/>
                </a:cubicBezTo>
                <a:cubicBezTo>
                  <a:pt x="935604" y="143608"/>
                  <a:pt x="939448" y="134462"/>
                  <a:pt x="946205" y="127705"/>
                </a:cubicBezTo>
                <a:cubicBezTo>
                  <a:pt x="965302" y="108608"/>
                  <a:pt x="971282" y="113550"/>
                  <a:pt x="993913" y="103851"/>
                </a:cubicBezTo>
                <a:cubicBezTo>
                  <a:pt x="1004808" y="99182"/>
                  <a:pt x="1015427" y="93830"/>
                  <a:pt x="1025719" y="87949"/>
                </a:cubicBezTo>
                <a:cubicBezTo>
                  <a:pt x="1065654" y="65129"/>
                  <a:pt x="1033310" y="76744"/>
                  <a:pt x="1081378" y="56143"/>
                </a:cubicBezTo>
                <a:cubicBezTo>
                  <a:pt x="1097346" y="49299"/>
                  <a:pt x="1120899" y="44275"/>
                  <a:pt x="1137037" y="40241"/>
                </a:cubicBezTo>
                <a:cubicBezTo>
                  <a:pt x="1167606" y="-5615"/>
                  <a:pt x="1133427" y="29726"/>
                  <a:pt x="1192696" y="24338"/>
                </a:cubicBezTo>
                <a:cubicBezTo>
                  <a:pt x="1209390" y="22820"/>
                  <a:pt x="1223724" y="10104"/>
                  <a:pt x="1240404" y="8436"/>
                </a:cubicBezTo>
                <a:cubicBezTo>
                  <a:pt x="1354202" y="-2945"/>
                  <a:pt x="1293280" y="484"/>
                  <a:pt x="1423284" y="484"/>
                </a:cubicBezTo>
              </a:path>
            </a:pathLst>
          </a:custGeom>
          <a:noFill/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3" name="図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629442"/>
            <a:ext cx="1326542" cy="377322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 rot="-720000">
            <a:off x="4037823" y="4735576"/>
            <a:ext cx="1420405" cy="289483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1242" y="5217892"/>
            <a:ext cx="1894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The phase of 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oscillates violently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(sign problem)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11" y="5304835"/>
            <a:ext cx="435281" cy="18984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885645" y="3832115"/>
            <a:ext cx="327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“</a:t>
            </a:r>
            <a:r>
              <a:rPr lang="en-US" altLang="ja-JP" sz="2000" dirty="0" err="1">
                <a:solidFill>
                  <a:srgbClr val="0070C0"/>
                </a:solidFill>
              </a:rPr>
              <a:t>Lefschetz</a:t>
            </a:r>
            <a:r>
              <a:rPr lang="en-US" altLang="ja-JP" sz="2000" dirty="0">
                <a:solidFill>
                  <a:srgbClr val="0070C0"/>
                </a:solidFill>
              </a:rPr>
              <a:t> thimble approach”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942006" y="5822132"/>
            <a:ext cx="3116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“complex </a:t>
            </a:r>
            <a:r>
              <a:rPr lang="en-US" altLang="ja-JP" sz="2000" dirty="0" err="1">
                <a:solidFill>
                  <a:srgbClr val="0070C0"/>
                </a:solidFill>
              </a:rPr>
              <a:t>Langevin</a:t>
            </a:r>
            <a:r>
              <a:rPr lang="en-US" altLang="ja-JP" sz="2000" dirty="0">
                <a:solidFill>
                  <a:srgbClr val="0070C0"/>
                </a:solidFill>
              </a:rPr>
              <a:t> method”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 rot="-1680000">
            <a:off x="2555416" y="3703339"/>
            <a:ext cx="1269330" cy="11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 rot="1680000" flipV="1">
            <a:off x="2581781" y="4531184"/>
            <a:ext cx="1269330" cy="119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72000" y="6215100"/>
            <a:ext cx="433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The equivalence to the original path integral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holds under </a:t>
            </a:r>
            <a:r>
              <a:rPr lang="en-US" altLang="ja-JP" dirty="0">
                <a:solidFill>
                  <a:srgbClr val="FF0000"/>
                </a:solidFill>
              </a:rPr>
              <a:t>certain conditions.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804941" y="4301822"/>
            <a:ext cx="5253367" cy="2473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7950" y="4118349"/>
            <a:ext cx="9807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This talk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5072"/>
            <a:ext cx="78867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Plan of the talk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 txBox="1">
            <a:spLocks/>
          </p:cNvSpPr>
          <p:nvPr/>
        </p:nvSpPr>
        <p:spPr>
          <a:xfrm>
            <a:off x="452588" y="2036058"/>
            <a:ext cx="8387680" cy="4327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prstClr val="black"/>
                </a:solidFill>
              </a:rPr>
              <a:t>Complex </a:t>
            </a:r>
            <a:r>
              <a:rPr lang="en-US" altLang="ja-JP" sz="3200" dirty="0" err="1" smtClean="0">
                <a:solidFill>
                  <a:prstClr val="black"/>
                </a:solidFill>
              </a:rPr>
              <a:t>Langevin</a:t>
            </a:r>
            <a:r>
              <a:rPr lang="en-US" altLang="ja-JP" sz="3200" dirty="0" smtClean="0">
                <a:solidFill>
                  <a:prstClr val="black"/>
                </a:solidFill>
              </a:rPr>
              <a:t>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prstClr val="black"/>
                </a:solidFill>
              </a:rPr>
              <a:t>Argument for justification and </a:t>
            </a:r>
            <a:br>
              <a:rPr lang="en-US" altLang="ja-JP" sz="3200" dirty="0" smtClean="0">
                <a:solidFill>
                  <a:prstClr val="black"/>
                </a:solidFill>
              </a:rPr>
            </a:br>
            <a:r>
              <a:rPr lang="en-US" altLang="ja-JP" sz="3200" dirty="0" smtClean="0">
                <a:solidFill>
                  <a:prstClr val="black"/>
                </a:solidFill>
              </a:rPr>
              <a:t>the condition for correct convergence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prstClr val="black"/>
                </a:solidFill>
              </a:rPr>
              <a:t>Application to the IKKT matrix model of superstring theory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 dirty="0" smtClean="0">
                <a:solidFill>
                  <a:prstClr val="black"/>
                </a:solidFill>
              </a:rPr>
              <a:t>Summary and future prospects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 smtClean="0"/>
              <a:t>1</a:t>
            </a:r>
            <a:r>
              <a:rPr kumimoji="1" lang="ja-JP" altLang="en-US" sz="4400" dirty="0" err="1" smtClean="0"/>
              <a:t>．</a:t>
            </a:r>
            <a:r>
              <a:rPr kumimoji="1" lang="en-US" altLang="ja-JP" sz="4400" dirty="0" smtClean="0"/>
              <a:t>Complex </a:t>
            </a:r>
            <a:r>
              <a:rPr kumimoji="1" lang="en-US" altLang="ja-JP" sz="4400" dirty="0" err="1" smtClean="0"/>
              <a:t>Langevin</a:t>
            </a:r>
            <a:r>
              <a:rPr kumimoji="1" lang="en-US" altLang="ja-JP" sz="4400" dirty="0" smtClean="0"/>
              <a:t> method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433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496587" y="5844524"/>
            <a:ext cx="6788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Rem 2 :   The drift term                                   and the </a:t>
            </a:r>
            <a:r>
              <a:rPr lang="en-US" altLang="ja-JP" sz="2000" dirty="0" smtClean="0">
                <a:solidFill>
                  <a:prstClr val="black"/>
                </a:solidFill>
              </a:rPr>
              <a:t>observables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1323" y="52368"/>
            <a:ext cx="7682705" cy="74874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/>
              <a:t>The complex </a:t>
            </a:r>
            <a:r>
              <a:rPr kumimoji="1" lang="en-US" altLang="ja-JP" sz="4000" dirty="0" err="1" smtClean="0"/>
              <a:t>Langevin</a:t>
            </a:r>
            <a:r>
              <a:rPr kumimoji="1" lang="en-US" altLang="ja-JP" sz="4000" dirty="0" smtClean="0"/>
              <a:t> method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85194" y="864566"/>
            <a:ext cx="2747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prstClr val="black"/>
                </a:solidFill>
              </a:rPr>
              <a:t>Parisi</a:t>
            </a:r>
            <a:r>
              <a:rPr lang="en-US" altLang="ja-JP" sz="2000" dirty="0">
                <a:solidFill>
                  <a:prstClr val="black"/>
                </a:solidFill>
              </a:rPr>
              <a:t> (’83), </a:t>
            </a:r>
            <a:r>
              <a:rPr lang="en-US" altLang="ja-JP" sz="2000" dirty="0" err="1">
                <a:solidFill>
                  <a:prstClr val="black"/>
                </a:solidFill>
              </a:rPr>
              <a:t>Klauder</a:t>
            </a:r>
            <a:r>
              <a:rPr lang="en-US" altLang="ja-JP" sz="2000" dirty="0">
                <a:solidFill>
                  <a:prstClr val="black"/>
                </a:solidFill>
              </a:rPr>
              <a:t> (’83)</a:t>
            </a:r>
          </a:p>
        </p:txBody>
      </p:sp>
      <p:sp>
        <p:nvSpPr>
          <p:cNvPr id="6" name="円/楕円 5"/>
          <p:cNvSpPr/>
          <p:nvPr/>
        </p:nvSpPr>
        <p:spPr>
          <a:xfrm>
            <a:off x="2659851" y="1035801"/>
            <a:ext cx="622142" cy="5498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38" y="1022643"/>
            <a:ext cx="1906255" cy="53225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 flipV="1">
            <a:off x="3190230" y="1503396"/>
            <a:ext cx="357918" cy="2506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496016" y="1568051"/>
            <a:ext cx="9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complex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29" y="2914222"/>
            <a:ext cx="3411011" cy="33045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969700" y="1949189"/>
            <a:ext cx="7072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</a:rPr>
              <a:t>Complexify</a:t>
            </a:r>
            <a:r>
              <a:rPr lang="en-US" altLang="ja-JP" sz="2400" dirty="0">
                <a:solidFill>
                  <a:prstClr val="black"/>
                </a:solidFill>
              </a:rPr>
              <a:t> the dynamical variables, and consider their 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(fictitious) time evolution :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05" y="4036335"/>
            <a:ext cx="2958986" cy="46309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042637" y="3325713"/>
            <a:ext cx="547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defined by the complex </a:t>
            </a:r>
            <a:r>
              <a:rPr lang="en-US" altLang="ja-JP" sz="2400" dirty="0" err="1">
                <a:solidFill>
                  <a:prstClr val="black"/>
                </a:solidFill>
              </a:rPr>
              <a:t>Langevin</a:t>
            </a:r>
            <a:r>
              <a:rPr lang="en-US" altLang="ja-JP" sz="2400" dirty="0">
                <a:solidFill>
                  <a:prstClr val="black"/>
                </a:solidFill>
              </a:rPr>
              <a:t> equation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192620" y="4036336"/>
            <a:ext cx="495568" cy="4630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17591" y="3810583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Gaussian noise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18" y="5826220"/>
            <a:ext cx="1684361" cy="45014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294096" y="6308085"/>
            <a:ext cx="7646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should be evaluated for </a:t>
            </a:r>
            <a:r>
              <a:rPr lang="en-US" altLang="ja-JP" sz="2000" dirty="0" err="1">
                <a:solidFill>
                  <a:prstClr val="black"/>
                </a:solidFill>
              </a:rPr>
              <a:t>complexified</a:t>
            </a:r>
            <a:r>
              <a:rPr lang="en-US" altLang="ja-JP" sz="2000" dirty="0">
                <a:solidFill>
                  <a:prstClr val="black"/>
                </a:solidFill>
              </a:rPr>
              <a:t> variables </a:t>
            </a:r>
            <a:r>
              <a:rPr lang="en-US" altLang="ja-JP" sz="2000" dirty="0">
                <a:solidFill>
                  <a:srgbClr val="0070C0"/>
                </a:solidFill>
              </a:rPr>
              <a:t>by analytic continuation.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00" y="5909979"/>
            <a:ext cx="662090" cy="28262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585082" y="455128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?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75" y="4693810"/>
            <a:ext cx="2751346" cy="411477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876765" y="4089471"/>
            <a:ext cx="1096882" cy="3689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508749" y="4679725"/>
            <a:ext cx="1178804" cy="40383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6587" y="5355733"/>
            <a:ext cx="8448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Rem 1 :   When w(x) is real positive, it reduces to one of the usual MC methods.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76" y="4547931"/>
            <a:ext cx="1684361" cy="45014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94" y="4084641"/>
            <a:ext cx="2804829" cy="3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3584" y="1736727"/>
            <a:ext cx="8520112" cy="2852737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2. Argument for justification and the condition for correct convergence</a:t>
            </a:r>
            <a:endParaRPr kumimoji="1" lang="ja-JP" altLang="en-US" sz="44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60289" y="5357814"/>
            <a:ext cx="7894313" cy="733894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Ref.) Nagata-J.N.-</a:t>
            </a:r>
            <a:r>
              <a:rPr lang="en-US" altLang="ja-JP" dirty="0" err="1"/>
              <a:t>Shimasaki</a:t>
            </a:r>
            <a:r>
              <a:rPr lang="en-US" altLang="ja-JP" dirty="0"/>
              <a:t>,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Phys</a:t>
            </a:r>
            <a:r>
              <a:rPr lang="ja-JP" altLang="ja-JP" dirty="0"/>
              <a:t>.Rev. D94 (2016) no.11, </a:t>
            </a:r>
            <a:r>
              <a:rPr lang="ja-JP" altLang="ja-JP" dirty="0" smtClean="0"/>
              <a:t>114515</a:t>
            </a:r>
            <a:r>
              <a:rPr lang="en-US" altLang="ja-JP" dirty="0" smtClean="0"/>
              <a:t> [arXiv:1606.07627 </a:t>
            </a:r>
            <a:r>
              <a:rPr lang="en-US" altLang="ja-JP" dirty="0"/>
              <a:t>[</a:t>
            </a:r>
            <a:r>
              <a:rPr lang="en-US" altLang="ja-JP" dirty="0" err="1"/>
              <a:t>hep-lat</a:t>
            </a:r>
            <a:r>
              <a:rPr lang="en-US" altLang="ja-JP" dirty="0" smtClean="0"/>
              <a:t>]]</a:t>
            </a:r>
            <a:endParaRPr lang="ja-JP" altLang="en-US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9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Z = \int d A \,&#10;\ee^{-S_{\rm B}[A]} \, \mbox{Pf} {\cal M}[A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248.875"/>
  <p:tag name="PICTUREFILESIZE" val="1695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1713.536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=\int dx\,  w(x)&#10;\nn&#10;\end{alignat}&#10;\end{document}"/>
  <p:tag name="IGUANATEXSIZE" val="20"/>
  <p:tag name="IGUANATEXCURSOR" val="82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1.9272"/>
  <p:tag name="ORIGINALWIDTH" val="5795.27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Power-law tail of the drift histogram\\&#10;caused by the near-zero eigenvalues of ${\cal D}+m_{\rm f}$.&#10;\end{document}"/>
  <p:tag name="IGUANATEXSIZE" val="20"/>
  <p:tag name="IGUANATEXCURSOR" val="955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5.1781"/>
  <p:tag name="ORIGINALWIDTH" val="4350.20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Recall the order of the two limits :\\&#10;1) $N\rightarrow \infty$ ~~~~ 2) $\varepsilon \rightarrow 0$&#10;\end{document}"/>
  <p:tag name="IGUANATEXSIZE" val="20"/>
  <p:tag name="IGUANATEXCURSOR" val="932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9783"/>
  <p:tag name="ORIGINALWIDTH" val="642.669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varepsilon=0&#10;\end{equation*}&#10;\end{document}"/>
  <p:tag name="IGUANATEXSIZE" val="20"/>
  <p:tag name="IGUANATEXCURSOR" val="87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239.59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=0.65}&#10;\end{equation*}&#10;\end{document}"/>
  <p:tag name="IGUANATEXSIZE" val="20"/>
  <p:tag name="IGUANATEXCURSOR" val="904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085.86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=1.0}&#10;\end{equation*}&#10;\end{document}"/>
  <p:tag name="IGUANATEXSIZE" val="20"/>
  <p:tag name="IGUANATEXCURSOR" val="902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091.86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=1.4}&#10;\end{equation*}&#10;\end{document}"/>
  <p:tag name="IGUANATEXSIZE" val="20"/>
  <p:tag name="IGUANATEXCURSOR" val="902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322.08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=1000}&#10;\end{equation*}&#10;\end{document}"/>
  <p:tag name="IGUANATEXSIZE" val="20"/>
  <p:tag name="IGUANATEXCURSOR" val="903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4.4731"/>
  <p:tag name="ORIGINALWIDTH" val="5946.75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textcolor{blue}{Only the data in the reliable $\varepsilon$-regions are shown.}&#10;\end{document}"/>
  <p:tag name="IGUANATEXSIZE" val="20"/>
  <p:tag name="IGUANATEXCURSOR" val="907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9.1751"/>
  <p:tag name="ORIGINALWIDTH" val="5002.62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mass deformation $\Delta S_{\rm b}=N &#10;\textcolor{blue}{m_{\rm f} }&#10;\, {\rm tr} &#10;(\bar{\psi} \Gamma_6 \psi)$\\&#10;to cure the singular-drift problem&#10;\end{document}"/>
  <p:tag name="IGUANATEXSIZE" val="20"/>
  <p:tag name="IGUANATEXCURSOR" val="863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2.6621"/>
  <p:tag name="ORIGINALWIDTH" val="7304.087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%\end{equation*}&#10;\Delta S_{\rm b}=  \frac{1}{2} \, &#10;\textcolor{blue}{\varepsilon} N&#10;\sum_{i=1}^6 m_i  \, {\rm tr}&#10;(A_i)^2 \quad \quad&#10;\mbox{with~}&#10;\vec{m}=(0.5,0.5,1,2,4,8)&#10;\end{equation*}&#10;\end{document}"/>
  <p:tag name="IGUANATEXSIZE" val="20"/>
  <p:tag name="IGUANATEXCURSOR" val="860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1682.04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=\int dz\,  w(z)&#10;\nn&#10;\end{alignat}&#10;\end{document}"/>
  <p:tag name="IGUANATEXSIZE" val="20"/>
  <p:tag name="IGUANATEXCURSOR" val="826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0.6336"/>
  <p:tag name="ORIGINALWIDTH" val="3104.61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Clear trends toward SSB \\&#10;SO(6)$\rightarrow$SO(3)\\&#10;is observed as $m_{\rm f} \rightarrow 0$.&#10;\end{document}"/>
  <p:tag name="IGUANATEXSIZE" val="20"/>
  <p:tag name="IGUANATEXCURSOR" val="804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.4154"/>
  <p:tag name="ORIGINALWIDTH" val="1703.78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rho_i \equiv \frac{\langle \lambda_i \rangle }&#10;{\sum_{j=1}^4 \langle \lambda_j \rangle }&#10;\end{equation*}&#10;\end{document}"/>
  <p:tag name="IGUANATEXSIZE" val="20"/>
  <p:tag name="IGUANATEXCURSOR" val="887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9783"/>
  <p:tag name="ORIGINALWIDTH" val="642.669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varepsilon=0&#10;\end{equation*}&#10;\end{document}"/>
  <p:tag name="IGUANATEXSIZE" val="20"/>
  <p:tag name="IGUANATEXCURSOR" val="87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9.4601"/>
  <p:tag name="ORIGINALWIDTH" val="3028.12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fits with $a + b\,  m_{\rm f}^2 + c \, m_{\rm f}^4$&#10;\end{document}"/>
  <p:tag name="IGUANATEXSIZE" val="20"/>
  <p:tag name="IGUANATEXCURSOR" val="894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7.4691"/>
  <p:tag name="ORIGINALWIDTH" val="4064.49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c.f.) symmetry under $m_{\rm f} \rightarrow - m_{\rm f}$&#10;\end{document}"/>
  <p:tag name="IGUANATEXSIZE" val="20"/>
  <p:tag name="IGUANATEXCURSOR" val="861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9.1675"/>
  <p:tag name="ORIGINALWIDTH" val="5837.271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mass deformation $\Delta S_{\rm b}=N &#10;\textcolor{blue}{m_{\rm f}} \,  {\rm tr} &#10;(\psi {\cal C} \Gamma_8  \Gamma_9^\dag  \Gamma_{10}  \psi)$\\&#10;to cure the singular-drift problem&#10;\end{document}"/>
  <p:tag name="IGUANATEXSIZE" val="20"/>
  <p:tag name="IGUANATEXCURSOR" val="863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5.122"/>
  <p:tag name="ORIGINALWIDTH" val="4075.7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%\end{equation*}&#10;&amp;~&amp; \Delta S_{\rm b}=  \frac{1}{2} \, &#10;\textcolor{blue}{\varepsilon} N&#10;\sum_{i=1}^{10} m_i \,  {\rm tr}&#10;(A_i)^2 \\&#10;%\quad \quad&#10;&amp;~&amp; \mbox{with~}&#10; \vec{m}=(1,1,1,2,4,8,8,8,8,8)&#10;\end{eqnarray*}&#10;\end{document}"/>
  <p:tag name="IGUANATEXSIZE" val="20"/>
  <p:tag name="IGUANATEXCURSOR" val="86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085.11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 = 0.9}&#10;\end{equation*}&#10;\end{document}"/>
  <p:tag name="IGUANATEXSIZE" val="20"/>
  <p:tag name="IGUANATEXCURSOR" val="88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088.11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 = 0.8}&#10;\end{equation*}&#10;\end{document}"/>
  <p:tag name="IGUANATEXSIZE" val="20"/>
  <p:tag name="IGUANATEXCURSOR" val="90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088.11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 = 0.7}&#10;\end{equation*}&#10;\end{document}"/>
  <p:tag name="IGUANATEXSIZE" val="20"/>
  <p:tag name="IGUANATEXCURSOR" val="904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551.931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 w(x)&#10;\nn&#10;\end{alignat}&#10;\end{document}"/>
  <p:tag name="IGUANATEXSIZE" val="20"/>
  <p:tag name="IGUANATEXCURSOR" val="815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0.4237"/>
  <p:tag name="ORIGINALWIDTH" val="2191.976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&amp; L_{\rm x} = L_{\rm y} = L_{\rm z}=8 \nonumber \\&#10;&amp; L_{\rm t} = 16 \nonumber&#10;\end{alignat}&#10;\end{document}"/>
  <p:tag name="IGUANATEXSIZE" val="20"/>
  <p:tag name="IGUANATEXCURSOR" val="893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8.9238"/>
  <p:tag name="ORIGINALWIDTH" val="3205.849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&amp; N_{\rm f}=4 \ \mbox{staggered fermion} \nn \\&#10;&amp; \beta=5.7 , \  m=0.01  \nonumber&#10;\end{alignat}&#10;\end{document}"/>
  <p:tag name="IGUANATEXSIZE" val="20"/>
  <p:tag name="IGUANATEXCURSOR" val="880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1713.53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Z = \int dx \, w(x)&#10;\end{equation*}&#10;\end{document}"/>
  <p:tag name="IGUANATEXSIZE" val="20"/>
  <p:tag name="IGUANATEXCURSOR" val="88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107"/>
  <p:tag name="ORIGINALWIDTH" val="3243.344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^{(\eta)}(t) =&#10;x^{(\eta)}(t) + i \, &#10;y^{(\eta)}(t)&#10;\nn&#10;\end{alignat}&#10;\end{document}"/>
  <p:tag name="IGUANATEXSIZE" val="20"/>
  <p:tag name="IGUANATEXCURSOR" val="847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3.1833"/>
  <p:tag name="ORIGINALWIDTH" val="3406.82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frac{d}{dt} z^{(\eta)}(t) = v(z^{(\eta)}(t)) + \eta (t)&#10;\end{equation*}&#10;\end{document}"/>
  <p:tag name="IGUANATEXSIZE" val="20"/>
  <p:tag name="IGUANATEXCURSOR" val="887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4252"/>
  <p:tag name="ORIGINALWIDTH" val="2239.2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v(x) \equiv \frac{1}{w(x)} &#10;\frac{\del w(x)}{\del x} &#10;\nn&#10;\end{alignat}&#10;\end{document}"/>
  <p:tag name="IGUANATEXSIZE" val="20"/>
  <p:tag name="IGUANATEXCURSOR" val="828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563.929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{\cal O}(x)&#10;\nn&#10;\end{alignat}&#10;\end{document}"/>
  <p:tag name="IGUANATEXSIZE" val="20"/>
  <p:tag name="IGUANATEXCURSOR" val="82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8.1964"/>
  <p:tag name="ORIGINALWIDTH" val="2863.14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{\cal O} \rangle &#10;&amp;=&#10;\lim _{t \rightarrow \infty}&#10;\langle {\cal O}(z^{(\eta)}(t)) \rangle_{\eta}&#10;\nn&#10;\end{alignat}&#10;\end{document}"/>
  <p:tag name="IGUANATEXSIZE" val="20"/>
  <p:tag name="IGUANATEXCURSOR" val="892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4252"/>
  <p:tag name="ORIGINALWIDTH" val="2239.2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v(x) \equiv \frac{1}{w(x)} &#10;\frac{\del w(x)}{\del x} &#10;\nn&#10;\end{alignat}&#10;\end{document}"/>
  <p:tag name="IGUANATEXSIZE" val="20"/>
  <p:tag name="IGUANATEXCURSOR" val="82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7.4278"/>
  <p:tag name="ORIGINALWIDTH" val="5369.329"/>
  <p:tag name="LATEXADDIN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qn&#10;\textcolor{blue}{&#10;S_{\rm F}=  \frac{1}{2 g^2} \, &#10;(\Gamma_\mu)_{\alpha\beta}&#10;\, \tr \left\{  \psi_\alpha &#10; [A_\mu , \psi_\beta]  \right\}  }&#10;\sim \Psi_i {\cal M}_{ij} \Psi_{j}&#10;\eeqn&#10;\end{document}&#10;"/>
  <p:tag name="IGUANATEXSIZE" val="20"/>
  <p:tag name="IGUANATEXCURSOR" val="574"/>
  <p:tag name="TRANSPARENCY" val="Fals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.2066"/>
  <p:tag name="ORIGINALWIDTH" val="3019.873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mbox{probability} \propto \ee^{-\frac{1}{4} &#10;\int dt \,&#10;\eta(t)^2}&#10;\nn&#10;\end{alignat}&#10;\end{document}"/>
  <p:tag name="IGUANATEXSIZE" val="20"/>
  <p:tag name="IGUANATEXCURSOR" val="85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4.9194"/>
  <p:tag name="ORIGINALWIDTH" val="3616.79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frac{\del \rho}{\del t}&#10;= \frac{\del}{\del x} &#10;\left( \frac{\del}{\del x} - \frac{1}{w(x)}&#10;\frac{\del w(x)}{\del x}&#10; \right) \rho&#10;\end{equation*}&#10;\end{document}"/>
  <p:tag name="IGUANATEXSIZE" val="20"/>
  <p:tag name="IGUANATEXCURSOR" val="100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7.1841"/>
  <p:tag name="ORIGINALWIDTH" val="2521.93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lim_{t\rightarrow \infty}&#10;\rho(x;t)&#10;=\frac{1}{Z} \, w(x)&#10;%= \frac{w(x)}{\int dx \, w(x)}&#10;\end{equation*}&#10;\end{document}"/>
  <p:tag name="IGUANATEXSIZE" val="20"/>
  <p:tag name="IGUANATEXCURSOR" val="907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1190.10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P(x,y;t):&#10;\end{equation*}&#10;\end{document}"/>
  <p:tag name="IGUANATEXSIZE" val="20"/>
  <p:tag name="IGUANATEXCURSOR" val="882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4.4282"/>
  <p:tag name="ORIGINALWIDTH" val="5808.02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The probability distribution of the complexified\\&#10;variables $z=x+iy$ at Langevin time $t$.&#10;\end{document}"/>
  <p:tag name="IGUANATEXSIZE" val="20"/>
  <p:tag name="IGUANATEXCURSOR" val="855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2.2197"/>
  <p:tag name="ORIGINALWIDTH" val="2896.13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mbox{where $\rho(x;t)\in \bbC$ obeys} &#10;\end{equation*}&#10;\end{document}"/>
  <p:tag name="IGUANATEXSIZE" val="20"/>
  <p:tag name="IGUANATEXCURSOR" val="910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5415.823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}&#10;%\begin{alignat}{3}&#10; \int dx dy \, {\cal O} (x+iy)&#10;P(x,y;t) = \int dx \, {\cal O}(x) \rho(x;t) \nn&#10;\end{equation}&#10;%\end{alignat}&#10;\end{document}"/>
  <p:tag name="IGUANATEXSIZE" val="20"/>
  <p:tag name="IGUANATEXCURSOR" val="876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3397.07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= \int dx dy \, {\cal O} (x+iy)&#10;P(x,y;t) &#10;\nn&#10;\end{alignat}&#10;\end{document}"/>
  <p:tag name="IGUANATEXSIZE" val="20"/>
  <p:tag name="IGUANATEXCURSOR" val="81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8.1964"/>
  <p:tag name="ORIGINALWIDTH" val="2863.14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{\cal O} \rangle &#10;&amp;=&#10;\lim _{t \rightarrow \infty}&#10;\langle {\cal O}(z^{(\eta)}(t)) \rangle_{\eta}&#10;\nn&#10;\end{alignat}&#10;\end{document}"/>
  <p:tag name="IGUANATEXSIZE" val="20"/>
  <p:tag name="IGUANATEXCURSOR" val="892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79.603"/>
  <p:tag name="ORIGINALWIDTH" val="4063.742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&amp; \int dx dy \,  {\cal O}(x+iy)\, P(x,y;t) \nn \\&#10;=&amp; \int dx dy \,  {\cal O}(x+iy) \ee^{t L^\top} \!\!&#10;P(x,y;0) \nn \\&#10;=&amp; \int dx dy \,  \{ \ee^{t L} {\cal O} (x+iy) \}&#10;P(x,y;0)&#10;\nn&#10;\\&#10;=&amp; \int dx  \, \{ \ee^{t L_0} {\cal O} (x) \}&#10;\rho(x;0)&#10;\nn&#10;\\&#10;=&amp; \int dx  \,  {\cal O} (x)  \ee^{t L_0^\top} &#10;\rho(x;0)&#10;\nn&#10;\\&#10;=&amp; \int dx  \,  {\cal O} (x)  \rho(x;t)&#10;\nn&#10;\end{alignat}&#10;\end{document}"/>
  <p:tag name="IGUANATEXSIZE" val="20"/>
  <p:tag name="IGUANATEXCURSOR" val="91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textcolor{red}{\mbox{phase $\Gamma$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76.75"/>
  <p:tag name="PICTUREFILESIZE" val="234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2.1635"/>
  <p:tag name="ORIGINALWIDTH" val="8687.66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P(x,y;0)&amp; = \rho(x;0) \, \delta(y)&#10;\nn \\&#10;\left. L\, {\cal O}(z) \right|_{y=0}&#10;&amp; = L_0 \, {\cal O}(x)  &#10;\quad \quad \quad \mbox{for holomorphic functions &#10;$v(z)$ and ${\cal O}(z)$}&#10;\nn&#10;\end{alignat}&#10;\end{document}"/>
  <p:tag name="IGUANATEXSIZE" val="20"/>
  <p:tag name="IGUANATEXCURSOR" val="98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128.9839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tau&#10;\nn&#10;\end{alignat}&#10;\end{document}"/>
  <p:tag name="IGUANATEXSIZE" val="20"/>
  <p:tag name="IGUANATEXCURSOR" val="820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5.598"/>
  <p:tag name="ORIGINALWIDTH" val="4771.653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&amp; \int dx dy&#10; \{ \ee^{\tau L}{\cal O}(x+iy)\} P(x,y;t) \nn \\&#10;= &amp;\sum_{n=0}^{\infty}  \frac{\tau^n}{n !}&#10;\int dx dy&#10;\{ L^n {\cal O}(x+iy)\} P(x,y;t)&#10;\nn&#10;\end{alignat}&#10;\end{document}"/>
  <p:tag name="IGUANATEXSIZE" val="20"/>
  <p:tag name="IGUANATEXCURSOR" val="936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5.9318"/>
  <p:tag name="ORIGINALWIDTH" val="2887.88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u \equiv |v(z)| = &#10;%\frac{1}{w(x)}\frac{d w(x)}{dx} = &#10;\left| \frac{p}{z+i\alpha} - z  \right|&#10;\end{equation*}&#10;\end{document}"/>
  <p:tag name="IGUANATEXSIZE" val="20"/>
  <p:tag name="IGUANATEXCURSOR" val="960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1.8898"/>
  <p:tag name="ORIGINALWIDTH" val="3154.85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Z &amp;=&amp; \int dx \, w(x) \nn \\&#10;w(x) &amp;=&amp; (x+i\alpha)^p \, \ee^{-x^2/2}&#10;\end{eqnarray*}&#10;\end{document}"/>
  <p:tag name="IGUANATEXSIZE" val="20"/>
  <p:tag name="IGUANATEXCURSOR" val="870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.7233"/>
  <p:tag name="ORIGINALWIDTH" val="671.916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p=4&#10;\nn&#10;\end{alignat}&#10;\end{document}"/>
  <p:tag name="IGUANATEXSIZE" val="20"/>
  <p:tag name="IGUANATEXCURSOR" val="819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2.4297"/>
  <p:tag name="ORIGINALWIDTH" val="3471.31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textcolor{red}{caused by frequent visits to}\\&#10;\textcolor{red}{the singularity at $z=-i\alpha$}&#10;\end{document}"/>
  <p:tag name="IGUANATEXSIZE" val="20"/>
  <p:tag name="IGUANATEXCURSOR" val="951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9.1788"/>
  <p:tag name="ORIGINALWIDTH" val="4416.94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textcolor{red}{In this model, CLM fails at $\alpha \lesssim 3.7$}\\&#10;\textcolor{red}{due to &quot;the singular-drift problem&quot; }&#10;\end{document}"/>
  <p:tag name="IGUANATEXSIZE" val="20"/>
  <p:tag name="IGUANATEXCURSOR" val="886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psi_\alpha \quad (\alpha=1, \cdots ,4 ) &#10;\quad \quad \mbox{6d Weyl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315.875"/>
  <p:tag name="PICTUREFILESIZE" val="1103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A_\mu \quad (\mu = 1, 2 , 3 , 4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190.75"/>
  <p:tag name="PICTUREFILESIZE" val="735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7.4278"/>
  <p:tag name="ORIGINALWIDTH" val="4748.40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S= - \frac{1}{g^2} &#10;\tr \left(&#10;\frac{1}{4} [A_\mu ,A_\nu]^2 +&#10;\frac{1}{2} \psi \Gamma^\mu [A_\mu , \psi ] &#10;\right)&#10;\end{equation*}&#10;\end{document}"/>
  <p:tag name="IGUANATEXSIZE" val="20"/>
  <p:tag name="IGUANATEXCURSOR" val="974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psi_\alpha \quad (\alpha=1, \cdots ,16 ) &#10;\quad \quad \mbox{10d Majorana-Weyl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442.75"/>
  <p:tag name="PICTUREFILESIZE" val="1544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psi_\alpha \quad (\alpha=1,2) &#10;\quad \quad \mbox{4d Weyl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278.875"/>
  <p:tag name="PICTUREFILESIZE" val="976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textcolor{blue}{\mbox{$N_{\rm f}$ fundamental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157"/>
  <p:tag name="PICTUREFILESIZE" val="529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mbox{\textcolor{red}{adjoint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68.875"/>
  <p:tag name="PICTUREFILESIZE" val="226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mbox{\textcolor{blue}{Gaussian action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157"/>
  <p:tag name="PICTUREFILESIZE" val="4437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A_\mu \quad (\mu = 1,  \cdots , 10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196.75"/>
  <p:tag name="PICTUREFILESIZE" val="7569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A_\mu \quad (\mu = 1, \cdots , 6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184.75"/>
  <p:tag name="PICTUREFILESIZE" val="713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8.4402"/>
  <p:tag name="ORIGINALWIDTH" val="3138.358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Z &amp;=  \int \dd A \, \dd \psi \, \dd \bar{\psi} \,&#10;\ee^{-(S_{\rm b} + S_{\rm f})}  &#10;\nn&#10;\end{alignat}&#10;\end{document}"/>
  <p:tag name="IGUANATEXSIZE" val="20"/>
  <p:tag name="IGUANATEXCURSOR" val="814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6.4341"/>
  <p:tag name="ORIGINALWIDTH" val="2059.992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S_{\rm b} &amp;=&amp; \frac{1}{2} \, N \, \tr (A_{\mu})^2&#10;\nn&#10;\end{alignat}&#10;\end{document}"/>
  <p:tag name="IGUANATEXSIZE" val="20"/>
  <p:tag name="IGUANATEXCURSOR" val="85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4.9494"/>
  <p:tag name="ORIGINALWIDTH" val="2558.68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S_{\rm f} &amp;= &#10;% \, N &#10;\bar{\psi}_\alpha^{f} \,  (\Gamma_\mu)_{\alpha\beta} \,&#10;A_\mu  \, \psi_\beta^{f}&#10;\nn&#10;\end{alignat}&#10;\end{document}"/>
  <p:tag name="IGUANATEXSIZE" val="20"/>
  <p:tag name="IGUANATEXCURSOR" val="823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9.123"/>
  <p:tag name="ORIGINALWIDTH" val="3340.83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Z &amp;=&amp; \int dA \, d \psi \, &#10;\ee^{-S[A,\psi]} \\&#10;&amp;=&amp; \int dA \, \ee^{-S_{\rm b}[A]} \, {\rm Pf} {\cal M}[U] &#10;\end{eqnarray*}&#10;\end{document}"/>
  <p:tag name="IGUANATEXSIZE" val="20"/>
  <p:tag name="IGUANATEXCURSOR" val="894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4.9194"/>
  <p:tag name="ORIGINALWIDTH" val="8349.456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 \begin{eqnarray}&#10;   \Gamma_{1} =  i&#10;%\sigma_{1} =&#10;\left( \begin{array}{cc} 0 &amp; 1 \\ 1 &amp; 0&#10;   \end{array} \right), \hspace{2mm}&#10;   \Gamma_{2} = i&#10;%\sigma_{2} =&#10;\left( \begin{array}{cc} 0 &amp; -i \\ i &amp; 0&#10;   \end{array} \right), \hspace{2mm}&#10;   \Gamma_{3} = i&#10;%\sigma_{3} =&#10;\left( \begin{array}{cc} 1 &amp; 0 \\ 0 &amp; -1&#10;   \end{array} \right), \hspace{2mm}&#10;   \Gamma_{4} =&#10;% i {\bf 1} =&#10;\left( \begin{array}{cc} 1 &amp; 0 \\ 0 &amp; 1&#10;   \end{array} \right) \nn&#10;  \end{eqnarray}&#10;\end{document}"/>
  <p:tag name="IGUANATEXSIZE" val="20"/>
  <p:tag name="IGUANATEXCURSOR" val="123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1.9723"/>
  <p:tag name="ORIGINALWIDTH" val="1499.813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mu = 1,2,3,4&#10;\nn&#10;\end{alignat}&#10;\end{document}"/>
  <p:tag name="IGUANATEXSIZE" val="20"/>
  <p:tag name="IGUANATEXCURSOR" val="823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3.2209"/>
  <p:tag name="ORIGINALWIDTH" val="1610.049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f = 1, \cdots , N_{\rm f}&#10;\nn&#10;\end{alignat}&#10;\end{document}"/>
  <p:tag name="IGUANATEXSIZE" val="20"/>
  <p:tag name="IGUANATEXCURSOR" val="83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.7221"/>
  <p:tag name="ORIGINALWIDTH" val="1235.096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alpha, \beta = 1,2&#10;\nn&#10;\end{alignat}&#10;\end{document}"/>
  <p:tag name="IGUANATEXSIZE" val="20"/>
  <p:tag name="IGUANATEXCURSOR" val="817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0.1349"/>
  <p:tag name="ORIGINALWIDTH" val="5125.609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SSB of ${\rm SO}(4)$ rotational symmetry\\&#10;in the $N \rightarrow \infty$ limit with fixed&#10;$r = \frac{N_{\rm f}}{N}$\\&#10;due to the complex fermion determinant&#10;\end{document}"/>
  <p:tag name="IGUANATEXSIZE" val="20"/>
  <p:tag name="IGUANATEXCURSOR" val="869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6.4341"/>
  <p:tag name="ORIGINALWIDTH" val="2197.225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T_{\mu\nu} = \frac{1}{N} \tr( A_{\mu} A_{\nu} ) &#10;\nn&#10;\end{alignat}&#10;\end{document}"/>
  <p:tag name="IGUANATEXSIZE" val="20"/>
  <p:tag name="IGUANATEXCURSOR" val="85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2216"/>
  <p:tag name="ORIGINALWIDTH" val="3894.263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mbox{eigenvalues~:~}&#10;\lambda_1 \ge \lambda_2 \ge  \lambda_3 \ge \lambda_4&#10;\nn&#10;\end{alignat}&#10;\end{document}"/>
  <p:tag name="IGUANATEXSIZE" val="20"/>
  <p:tag name="IGUANATEXCURSOR" val="82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3.1571"/>
  <p:tag name="ORIGINALWIDTH" val="5745.032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sum _{i=1}^4 \langle \lambda_i \rangle =&#10;\sum_{\mu=1}^4 \left\langle&#10;\frac{1}{N} \tr( A_{\mu} )^2  \right\rangle =&#10;4 \left( 1 - \frac{1}{N^2} \right)+ 2 \, r&#10;\nn&#10;\end{alignat}&#10;\end{document}"/>
  <p:tag name="IGUANATEXSIZE" val="20"/>
  <p:tag name="IGUANATEXCURSOR" val="969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8.4739"/>
  <p:tag name="ORIGINALWIDTH" val="3489.314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mbox{$4 \times 4$ real symmetrix matrix}&#10;\nn&#10;\end{alignat}&#10;\end{document}"/>
  <p:tag name="IGUANATEXSIZE" val="20"/>
  <p:tag name="IGUANATEXCURSOR" val="851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4846.644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mbox{If $\langle \lambda_i \rangle$&#10;are different in the $N\rightarrow \infty$ limit}&#10;\nn&#10;\end{alignat}&#10;\end{document}"/>
  <p:tag name="IGUANATEXSIZE" val="20"/>
  <p:tag name="IGUANATEXCURSOR" val="89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9595"/>
  <p:tag name="ORIGINALWIDTH" val="3182.60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{\rm Pf} {\cal M}[A] = |{\rm Pf} {\cal M}[A] |&#10;\,  \ee^{i\Gamma[A]}&#10;\end{eqnarray*}&#10;\end{document}"/>
  <p:tag name="IGUANATEXSIZE" val="20"/>
  <p:tag name="IGUANATEXCURSOR" val="892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2810.649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|{\rm det} D |&#10;\mbox{~instead~of~}&#10;{\rm det} D &#10;\nn&#10;\end{alignat}&#10;\end{document}"/>
  <p:tag name="IGUANATEXSIZE" val="20"/>
  <p:tag name="IGUANATEXCURSOR" val="82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3079.115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\lambda_1 \rangle&#10;= \langle \lambda_2 \rangle&#10;= \langle \lambda_3 \rangle&#10;=\langle \lambda_4 \rangle&#10;\nn&#10;\end{alignat}&#10;\end{document}"/>
  <p:tag name="IGUANATEXSIZE" val="20"/>
  <p:tag name="IGUANATEXCURSOR" val="919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9.2239"/>
  <p:tag name="ORIGINALWIDTH" val="4140.232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The phase of ${\rm det}D$ induces SSB.&#10;\end{document}"/>
  <p:tag name="IGUANATEXSIZE" val="20"/>
  <p:tag name="IGUANATEXCURSOR" val="829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1160.105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mbox{$\langle \lambda_i \rangle$ v.s.\&#10;$r$} &#10;\nn&#10;\end{alignat}&#10;\end{document}"/>
  <p:tag name="IGUANATEXSIZE" val="20"/>
  <p:tag name="IGUANATEXCURSOR" val="816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3915.26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SSB ${\rm SO}(4)\mapsto {\rm SO}(2)$ occurs !!!&#10;\end{document}"/>
  <p:tag name="IGUANATEXSIZE" val="20"/>
  <p:tag name="IGUANATEXCURSOR" val="838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1150.356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\lambda_1 \rangle\ , &#10;\langle \lambda_2 \rangle&#10;\nn&#10;\end{alignat}&#10;\end{document}"/>
  <p:tag name="IGUANATEXSIZE" val="20"/>
  <p:tag name="IGUANATEXCURSOR" val="871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436.445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\lambda_3 \rangle&#10;\nn&#10;\end{alignat}&#10;\end{document}"/>
  <p:tag name="IGUANATEXSIZE" val="20"/>
  <p:tag name="IGUANATEXCURSOR" val="841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436.4454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\lambda_4 \rangle&#10;\nn&#10;\end{alignat}&#10;\end{document}"/>
  <p:tag name="IGUANATEXSIZE" val="20"/>
  <p:tag name="IGUANATEXCURSOR" val="841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.2186"/>
  <p:tag name="ORIGINALWIDTH" val="7073.866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mbox{E.g.)~} \langle \lambda_1 \rangle = \langle \lambda_2 \rangle &#10;= 2.1 \ ,&#10;\langle \lambda_3 \rangle = 1.0 \ ,&#10;\langle \lambda_4 \rangle = 0.8 \quad \mbox{at $r=1$}&#10;\end{equation*}&#10;\end{document}"/>
  <p:tag name="IGUANATEXSIZE" val="20"/>
  <p:tag name="IGUANATEXCURSOR" val="886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9681"/>
  <p:tag name="ORIGINALWIDTH" val="5040.87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A_\mu \mbox{~:~Hermitian~}\mapsto {\cal A}_\mu&#10;\mbox{~:~general complex}&#10;\nn&#10;\end{alignat}&#10;\end{document}"/>
  <p:tag name="IGUANATEXSIZE" val="20"/>
  <p:tag name="IGUANATEXCURSOR" val="881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9595"/>
  <p:tag name="ORIGINALWIDTH" val="2014.99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\ee^{-S_{\rm b}[A]} \, |{\rm Pf} {\cal M}[A] |&#10;\end{eqnarray*}&#10;\end{document}"/>
  <p:tag name="IGUANATEXSIZE" val="20"/>
  <p:tag name="IGUANATEXCURSOR" val="91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6.4341"/>
  <p:tag name="ORIGINALWIDTH" val="4315.71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S_{\rm eff} &amp;=&amp; \frac{1}{2} \, N \, \tr ({\cal A}_{\mu})^2&#10;-\log {\rm det}\,  (\Gamma_\mu {\cal A}_\mu)&#10;\nn&#10;\end{alignat}&#10;\end{document}"/>
  <p:tag name="IGUANATEXSIZE" val="20"/>
  <p:tag name="IGUANATEXCURSOR" val="912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0.4124"/>
  <p:tag name="ORIGINALWIDTH" val="3769.779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%\end{equation*}&#10;%\begin{alignat}{3}&#10;S_{\rm breaking} = \frac{1}{2} \, &#10;\textcolor{blue}{\varepsilon} N&#10;\sum_{i=1}^4 m_i \,&#10;\tr ({\cal A}_{i})^2&#10;\nn&#10;\end{equation*}&#10;\end{document}"/>
  <p:tag name="IGUANATEXSIZE" val="20"/>
  <p:tag name="IGUANATEXCURSOR" val="880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4.9756"/>
  <p:tag name="ORIGINALWIDTH" val="2506.187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m_1 &lt; m_2 &lt; m_3 &lt; m_4&#10;\nn&#10;\end{alignat}&#10;\end{document}"/>
  <p:tag name="IGUANATEXSIZE" val="20"/>
  <p:tag name="IGUANATEXCURSOR" val="831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4.9306"/>
  <p:tag name="ORIGINALWIDTH" val="3790.026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\lambda_i \rangle = &#10;\lim _{\varepsilon \rightarrow 0} \lim_{N \rightarrow \infty}&#10;\left\langle \frac{1}{N}&#10;\tr ({\cal A}_i)^2 \right\rangle_{\rm CL}&#10;\nn&#10;\end{alignat}&#10;\end{document}"/>
  <p:tag name="IGUANATEXSIZE" val="20"/>
  <p:tag name="IGUANATEXCURSOR" val="89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6.7229"/>
  <p:tag name="ORIGINALWIDTH" val="3082.865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no sum over $i=1,2,3,4$&#10;\end{document}"/>
  <p:tag name="IGUANATEXSIZE" val="20"/>
  <p:tag name="IGUANATEXCURSOR" val="805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.1785"/>
  <p:tag name="ORIGINALWIDTH" val="1801.275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In this work,\\&#10;$\vec{m}=(1,2,4,8)$&#10;\end{document}"/>
  <p:tag name="IGUANATEXSIZE" val="20"/>
  <p:tag name="IGUANATEXCURSOR" val="768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4.9494"/>
  <p:tag name="ORIGINALWIDTH" val="4895.388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S_{\rm f} &amp;= &#10;% \, N &#10;\bar{\psi}_\alpha^{f} \,  (\Gamma_\mu)_{\alpha\beta} \,&#10;A_\mu  \, \psi_\beta^{f}&#10;+ \textcolor{blue}{m_{\rm f}}&#10; \, \bar{\psi}_\alpha^{f} \,  (\Gamma_4)_{\alpha\beta} \,&#10;  \, \psi_\beta^{f}&#10;\nn&#10;\end{alignat}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6.4154"/>
  <p:tag name="ORIGINALWIDTH" val="1703.78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rho_i \equiv \frac{\langle \lambda_i \rangle }&#10;{\sum_{j=1}^4 \langle \lambda_j \rangle }&#10;\end{equation*}&#10;\end{document}"/>
  <p:tag name="IGUANATEXSIZE" val="20"/>
  <p:tag name="IGUANATEXCURSOR" val="887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7.934"/>
  <p:tag name="ORIGINALWIDTH" val="1365.57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r=\frac{N_{\rm f}}{N}=1&#10;\end{equation*}&#10;\end{document}"/>
  <p:tag name="IGUANATEXSIZE" val="20"/>
  <p:tag name="IGUANATEXCURSOR" val="895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.7199"/>
  <p:tag name="ORIGINALWIDTH" val="4122.98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\mbox{Explicitly breaks &#10;${\rm SO}(4)\mapsto {\rm SO}(3)$}}&#10;\end{equation*}&#10;\end{document}"/>
  <p:tag name="IGUANATEXSIZE" val="20"/>
  <p:tag name="IGUANATEXCURSOR" val="912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7.9153"/>
  <p:tag name="ORIGINALWIDTH" val="2812.898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langle {\cal O}[A] \rangle&#10;= \frac{\langle {\cal O}&#10;[A] \, \ee^{i \Gamma[A]}\rangle_0}&#10;{\langle  \ee^{i \Gamma[A]}  \rangle_0}&#10;\end{equation*}&#10;\end{document}"/>
  <p:tag name="IGUANATEXSIZE" val="20"/>
  <p:tag name="IGUANATEXCURSOR" val="986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212"/>
  <p:tag name="ORIGINALWIDTH" val="6599.17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\mbox{GEM result~:~} &#10;\rho_1 = \rho_2 = 0.35 \ , \&#10;\rho_3 = 0.17 \ , \&#10;\rho_4 = 0.13}&#10;\end{equation*}&#10;\end{document}"/>
  <p:tag name="IGUANATEXSIZE" val="20"/>
  <p:tag name="IGUANATEXCURSOR" val="89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.219"/>
  <p:tag name="ORIGINALWIDTH" val="6467.19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langle \lambda_1 \rangle = \langle \lambda_2 \rangle &#10;= 2.1 \ , \&#10;\langle \lambda_3 \rangle = 1.0 \ , \&#10;\langle \lambda_4 \rangle = 0.8 \quad \mbox{at $r=1$}&#10;\end{equation*}&#10;\end{document}"/>
  <p:tag name="IGUANATEXSIZE" val="20"/>
  <p:tag name="IGUANATEXCURSOR" val="1031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6.9329"/>
  <p:tag name="ORIGINALWIDTH" val="4543.68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S= - N  \, \tr \left(&#10;\frac{1}{4} [A_\mu ,A_\nu]^2 +&#10; \bar{\psi} \Gamma_\mu [A_\mu , \psi ] \right) &#10;\end{equation*}&#10;\end{document}"/>
  <p:tag name="IGUANATEXSIZE" val="20"/>
  <p:tag name="IGUANATEXCURSOR" val="945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\psi_\alpha \quad (\alpha=1, \cdots ,4 ) &#10;\quad \quad \mbox{6d Weyl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315.875"/>
  <p:tag name="PICTUREFILESIZE" val="1103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[dvips]{graphicx}&#10;\usepackage{epsf}&#10;\usepackage[dvips]{color}&#10;\usepackage[dvips]{epsfig}&#10;&#10;&#10;\newcommand {\beq}{\begin{equation}}&#10;\newcommand {\eeq}{\end{equation}}&#10;\newcommand {\beqa}{\begin{eqnarray}}&#10;\newcommand {\eeqa}{\end{eqnarray}}&#10;\newcommand {\beqn}{\begin{eqnarray*}}&#10;\newcommand {\eeqn}{\end{eqnarray*}}&#10;\newcommand {\n}{\nonumber \\}&#10;\newcommand {\tr}{\mbox{tr}}&#10;\newcommand {\Tr}{\mbox{Tr}}&#10;\newcommand {\ee}{\mbox{e}}&#10;\begin{document}&#10;\begin{eqnarray*}&#10;A_\mu \quad (\mu = 1, \cdots , 6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8"/>
  <p:tag name="BOXWRAP" val="False"/>
  <p:tag name="WORKAROUNDTRANSPARENCYBUG" val="False"/>
  <p:tag name="ALLOWFONTSUBSTITUTION" val="False"/>
  <p:tag name="BITMAPFORMAT" val="bmp256"/>
  <p:tag name="ORIGWIDTH" val="184.75"/>
  <p:tag name="PICTUREFILESIZE" val="713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9.123"/>
  <p:tag name="ORIGINALWIDTH" val="3435.32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narray*}&#10;Z &amp;=&amp; \int dA \, d \psi \, d \bar{\psi} \, &#10;\ee^{-S[A,\psi, \bar{\psi}]} \\&#10;&amp;=&amp; \int dA \, \ee^{-S_{\rm b}[A]} \, {\rm det} {\cal M}[U] &#10;\end{eqnarray*}&#10;\end{document}"/>
  <p:tag name="IGUANATEXSIZE" val="20"/>
  <p:tag name="IGUANATEXCURSOR" val="99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9681"/>
  <p:tag name="ORIGINALWIDTH" val="5040.87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A_\mu \mbox{~:~Hermitian~}\mapsto {\cal A}_\mu&#10;\mbox{~:~general complex}&#10;\nn&#10;\end{alignat}&#10;\end{document}"/>
  <p:tag name="IGUANATEXSIZE" val="20"/>
  <p:tag name="IGUANATEXCURSOR" val="881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6.4341"/>
  <p:tag name="ORIGINALWIDTH" val="5436.82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S_{\rm eff} &amp;=&amp; &#10;-\frac{1}{4}   N  \, \tr &#10;[{\cal A}_\mu , {\cal A}_\nu]^2 &#10;-\log {\rm det}\,  (\Gamma_\mu [ {\cal A}_\mu , &#10;\ \cdot \  ])&#10;\nn&#10;\end{alignat}&#10;\end{document}"/>
  <p:tag name="IGUANATEXSIZE" val="20"/>
  <p:tag name="IGUANATEXCURSOR" val="9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4.9306"/>
  <p:tag name="ORIGINALWIDTH" val="3790.026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\begin{alignat}{3}&#10;\langle \lambda_i \rangle = &#10;\lim _{\varepsilon \rightarrow 0} \lim_{N \rightarrow \infty}&#10;\left\langle \frac{1}{N}&#10;\tr ({\cal A}_i)^2 \right\rangle_{\rm CL}&#10;\nn&#10;\end{alignat}&#10;\end{document}"/>
  <p:tag name="IGUANATEXSIZE" val="20"/>
  <p:tag name="IGUANATEXCURSOR" val="850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6.7229"/>
  <p:tag name="ORIGINALWIDTH" val="3316.085"/>
  <p:tag name="LATEXADDIN" val="%\documentclass{article}&#10;\documentclass{slides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no sum over $i=1,2, \cdots , 6$&#10;\end{document}"/>
  <p:tag name="IGUANATEXSIZE" val="20"/>
  <p:tag name="IGUANATEXCURSOR" val="821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4788"/>
  <p:tag name="ORIGINALWIDTH" val="134.983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Gamma&#10;\end{equation*}&#10;\end{document}"/>
  <p:tag name="IGUANATEXSIZE" val="20"/>
  <p:tag name="IGUANATEXCURSOR" val="879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9.1751"/>
  <p:tag name="ORIGINALWIDTH" val="5002.625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mass deformation $\Delta S_{\rm b}=N &#10;\textcolor{blue}{m_{\rm f}} \, {\rm tr} &#10;(\bar{\psi} \Gamma_6 \psi)$\\&#10;to cure the singular-drift problem&#10;\end{document}"/>
  <p:tag name="IGUANATEXSIZE" val="20"/>
  <p:tag name="IGUANATEXCURSOR" val="862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2.6621"/>
  <p:tag name="ORIGINALWIDTH" val="7304.087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Delta S_{\rm b}=  \frac{1}{2}  \, &#10;\textcolor{blue}{\varepsilon} N&#10;\sum_{i=1}^6 m_i \,  {\rm tr}&#10;(A_i)^2 \quad \quad \mbox{with~}&#10;\vec{m}&#10;=(0.5,0.5,1,2,4,8)&#10;\end{equation*}&#10;\end{document}"/>
  <p:tag name="IGUANATEXSIZE" val="20"/>
  <p:tag name="IGUANATEXCURSOR" val="830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212"/>
  <p:tag name="ORIGINALWIDTH" val="3682.79"/>
  <p:tag name="LATEXADDIN" val="%\documentclass{article}&#10;\documentclass{slides}&#10;\usepackage{amsmath,amssymb,amsfonts,color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%\begin{equation*}&#10;%\end{equation*}&#10;important parameters : \textcolor{blue}{$\varepsilon$, $m_{\rm f}$}&#10;\end{document}"/>
  <p:tag name="IGUANATEXSIZE" val="20"/>
  <p:tag name="IGUANATEXCURSOR" val="820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2137"/>
  <p:tag name="ORIGINALWIDTH" val="3911.511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drift$\sim \Tr \{ ({\cal D}&#10;\textcolor{red}{+m_{\rm f}})^{-1} &#10;\del ({\cal D}&#10;\textcolor{red}{+ m_{\rm f}} )\}$&#10;\end{document}"/>
  <p:tag name="IGUANATEXSIZE" val="20"/>
  <p:tag name="IGUANATEXCURSOR" val="899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3.2209"/>
  <p:tag name="ORIGINALWIDTH" val="3125.609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EV distribution of ${\cal D}&#10;\textcolor{red}{+m_{\rm f}}$&#10;\end{document}"/>
  <p:tag name="IGUANATEXSIZE" val="20"/>
  <p:tag name="IGUANATEXCURSOR" val="911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9783"/>
  <p:tag name="ORIGINALWIDTH" val="860.8923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blue}{\varepsilon = 0.1}&#10;\end{equation*}&#10;\end{document}"/>
  <p:tag name="IGUANATEXSIZE" val="20"/>
  <p:tag name="IGUANATEXCURSOR" val="908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.9783"/>
  <p:tag name="ORIGINALWIDTH" val="1025.122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blue}{\varepsilon = 0.25}&#10;\end{equation*}&#10;\end{document}"/>
  <p:tag name="IGUANATEXSIZE" val="20"/>
  <p:tag name="IGUANATEXCURSOR" val="908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4735"/>
  <p:tag name="ORIGINALWIDTH" val="1143.607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blue}{\varepsilon \le 0.125}&#10;\end{equation*}&#10;\end{document}"/>
  <p:tag name="IGUANATEXSIZE" val="20"/>
  <p:tag name="IGUANATEXCURSOR" val="905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4735"/>
  <p:tag name="ORIGINALWIDTH" val="989.1264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blue}{\varepsilon \ge 0.15}&#10;\end{equation*}&#10;\end{document}"/>
  <p:tag name="IGUANATEXSIZE" val="20"/>
  <p:tag name="IGUANATEXCURSOR" val="904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7.9715"/>
  <p:tag name="ORIGINALWIDTH" val="1239.595"/>
  <p:tag name="LATEXADDIN" val="%\documentclass{article}&#10;\documentclass{slides}&#10;\usepackage[dvips]{graphicx}&#10;\usepackage{epsf}&#10;\usepackage[dvips]{color}&#10;\usepackage[dvips]{epsfig}&#10;\usepackage{amsmath,amssymb,amsfonts}&#10;\pagestyle{empty}&#10;%%%%%definitions by JN&#10;\newcommand {\beq} {\begin{equation}}&#10;\newcommand {\eeq} {\end{equation}}&#10;\newcommand {\beqa}{\begin{eqnarray}}&#10;\newcommand {\eeqa}{\end{eqnarray}}&#10;\newcommand {\nn} {\nonumber}&#10;\newcommand {\del} {\partial}&#10;\newcommand {\tr}{{\rm tr\,}}&#10;\newcommand {\Tr}{\mbox{Tr\,}}&#10;\newcommand {\Det}{\mbox{Det}}&#10;\newcommand {\Pf}{\mbox{Pf}}&#10;\newcommand {\dd}{\mbox{d}}&#10;\newcommand {\ee}{\mbox{e}}&#10;\newcommand {\Imag}{\mbox{Im}}&#10;\newcommand{\1}{\mbox{1}\hspace{-0.25em}\mbox{l}}&#10;%%%%%%%%%%%&#10;%%%%%%%%%%%added by J.N. 15.08.09%%%%%%%%%%%%%%%%%&#10;\newcommand{\bbR}{{\mathbb R}}&#10;\newcommand{\bbC}{{\mathbb C}}&#10;%%%%%%%%%%%%%%%%%%%&#10;\begin{document}&#10;\begin{equation*}&#10;\textcolor{red}{m_{\rm f}=0.65}&#10;\end{equation*}&#10;\end{document}"/>
  <p:tag name="IGUANATEXSIZE" val="20"/>
  <p:tag name="IGUANATEXCURSOR" val="887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1237</Words>
  <Application>Microsoft Office PowerPoint</Application>
  <PresentationFormat>画面に合わせる (4:3)</PresentationFormat>
  <Paragraphs>201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Verdana</vt:lpstr>
      <vt:lpstr>Wingdings</vt:lpstr>
      <vt:lpstr>Office テーマ</vt:lpstr>
      <vt:lpstr>Dynamical generation of 4d space-time in nonperturbative superstring theory  </vt:lpstr>
      <vt:lpstr>IKKT matrix model</vt:lpstr>
      <vt:lpstr>PowerPoint プレゼンテーション</vt:lpstr>
      <vt:lpstr>The sign problem occurs also in simulating, e.g., finite density QCD</vt:lpstr>
      <vt:lpstr>A new development toward solution to the sign problem</vt:lpstr>
      <vt:lpstr>Plan of the talk</vt:lpstr>
      <vt:lpstr>1．Complex Langevin method</vt:lpstr>
      <vt:lpstr>The complex Langevin method</vt:lpstr>
      <vt:lpstr>2. Argument for justification and the condition for correct convergence</vt:lpstr>
      <vt:lpstr>The key identity for justification</vt:lpstr>
      <vt:lpstr>PowerPoint プレゼンテーション</vt:lpstr>
      <vt:lpstr>The condition for the time-evolved observables to be well-defined</vt:lpstr>
      <vt:lpstr>Demonstration of our condition</vt:lpstr>
      <vt:lpstr>3.  Application to the IKKT matrix model of superstring theory</vt:lpstr>
      <vt:lpstr>PowerPoint プレゼンテーション</vt:lpstr>
      <vt:lpstr>3.1  Application to a toy model with SSB due to complex fermion determinant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Results of the CLM</vt:lpstr>
      <vt:lpstr>3.2  Application to the 6d version of  the IKKT matrix model</vt:lpstr>
      <vt:lpstr>6d version of the IKKT matrix model</vt:lpstr>
      <vt:lpstr>PowerPoint プレゼンテーション</vt:lpstr>
      <vt:lpstr>The application of CLM to the 6d IKKT model</vt:lpstr>
      <vt:lpstr>Solving the singular-drift problem by deformation</vt:lpstr>
      <vt:lpstr>Large N extrapolations</vt:lpstr>
      <vt:lpstr>Extrapolations to               reveals various SSB patterns</vt:lpstr>
      <vt:lpstr>PowerPoint プレゼンテーション</vt:lpstr>
      <vt:lpstr>Quantitative consistency check  with the GEM predictions</vt:lpstr>
      <vt:lpstr>3.3  Application to the (10d) IKKT matrix model</vt:lpstr>
      <vt:lpstr>GEM results for 10d IKKT model</vt:lpstr>
      <vt:lpstr>Preliminary results</vt:lpstr>
      <vt:lpstr>4.  Summary and future prospects</vt:lpstr>
      <vt:lpstr>Summary and future prospects</vt:lpstr>
      <vt:lpstr>Application of CLM to finite density QCD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Jun</dc:creator>
  <cp:lastModifiedBy>Jun</cp:lastModifiedBy>
  <cp:revision>81</cp:revision>
  <dcterms:created xsi:type="dcterms:W3CDTF">2018-05-15T04:52:34Z</dcterms:created>
  <dcterms:modified xsi:type="dcterms:W3CDTF">2018-05-23T22:52:01Z</dcterms:modified>
</cp:coreProperties>
</file>