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8" r:id="rId3"/>
    <p:sldId id="259" r:id="rId4"/>
    <p:sldId id="284" r:id="rId5"/>
    <p:sldId id="285" r:id="rId6"/>
    <p:sldId id="404" r:id="rId7"/>
    <p:sldId id="261" r:id="rId8"/>
    <p:sldId id="314" r:id="rId9"/>
    <p:sldId id="315" r:id="rId10"/>
    <p:sldId id="320" r:id="rId11"/>
    <p:sldId id="257" r:id="rId12"/>
    <p:sldId id="263" r:id="rId13"/>
    <p:sldId id="317" r:id="rId14"/>
    <p:sldId id="318" r:id="rId15"/>
    <p:sldId id="264" r:id="rId16"/>
    <p:sldId id="319" r:id="rId17"/>
    <p:sldId id="274" r:id="rId18"/>
    <p:sldId id="321" r:id="rId19"/>
    <p:sldId id="322" r:id="rId20"/>
    <p:sldId id="316" r:id="rId21"/>
    <p:sldId id="345" r:id="rId22"/>
    <p:sldId id="348" r:id="rId23"/>
    <p:sldId id="349" r:id="rId24"/>
    <p:sldId id="350" r:id="rId25"/>
    <p:sldId id="351" r:id="rId26"/>
    <p:sldId id="352" r:id="rId27"/>
    <p:sldId id="353" r:id="rId28"/>
    <p:sldId id="354" r:id="rId29"/>
    <p:sldId id="355" r:id="rId30"/>
    <p:sldId id="402" r:id="rId31"/>
    <p:sldId id="403" r:id="rId32"/>
    <p:sldId id="401" r:id="rId33"/>
    <p:sldId id="32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48"/>
    <p:restoredTop sz="94833"/>
  </p:normalViewPr>
  <p:slideViewPr>
    <p:cSldViewPr snapToGrid="0">
      <p:cViewPr varScale="1">
        <p:scale>
          <a:sx n="108" d="100"/>
          <a:sy n="108" d="100"/>
        </p:scale>
        <p:origin x="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49560-5735-D94B-9CE4-01ACBFDA9471}" type="datetimeFigureOut">
              <a:rPr lang="en-US" smtClean="0"/>
              <a:t>1/3/26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93382-492F-E641-8AC5-01B741325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80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6E0D03-106A-104B-9A45-3926BE6BCC29}" type="slidenum">
              <a:rPr lang="en-US" sz="1200">
                <a:solidFill>
                  <a:srgbClr val="000000"/>
                </a:solidFill>
              </a:rPr>
              <a:pPr/>
              <a:t>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8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A1871-414A-0B8C-BE7E-506A7ADED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Rectangle 7">
            <a:extLst>
              <a:ext uri="{FF2B5EF4-FFF2-40B4-BE49-F238E27FC236}">
                <a16:creationId xmlns:a16="http://schemas.microsoft.com/office/drawing/2014/main" id="{9E61D27A-86D3-1153-7CF4-14400A692F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DE60CEC-6D57-4448-B4C8-F9D7F89583DA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328706" name="Rectangle 2">
            <a:extLst>
              <a:ext uri="{FF2B5EF4-FFF2-40B4-BE49-F238E27FC236}">
                <a16:creationId xmlns:a16="http://schemas.microsoft.com/office/drawing/2014/main" id="{4D51AECF-B204-6C66-6486-386123830CB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8707" name="Rectangle 3">
            <a:extLst>
              <a:ext uri="{FF2B5EF4-FFF2-40B4-BE49-F238E27FC236}">
                <a16:creationId xmlns:a16="http://schemas.microsoft.com/office/drawing/2014/main" id="{3C2276C4-DEE6-7B90-7BF6-2276F04BC6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050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3" name="Rectangle 7">
            <a:extLst>
              <a:ext uri="{FF2B5EF4-FFF2-40B4-BE49-F238E27FC236}">
                <a16:creationId xmlns:a16="http://schemas.microsoft.com/office/drawing/2014/main" id="{71D46FCC-95A4-D032-D56D-465C96B5FF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C66989E-7949-AE4F-A3A3-14F8522B3C89}" type="slidenum">
              <a:rPr lang="en-US" altLang="en-US" sz="1200"/>
              <a:pPr/>
              <a:t>32</a:t>
            </a:fld>
            <a:endParaRPr lang="en-US" altLang="en-US" sz="1200"/>
          </a:p>
        </p:txBody>
      </p:sp>
      <p:sp>
        <p:nvSpPr>
          <p:cNvPr id="381954" name="Rectangle 2">
            <a:extLst>
              <a:ext uri="{FF2B5EF4-FFF2-40B4-BE49-F238E27FC236}">
                <a16:creationId xmlns:a16="http://schemas.microsoft.com/office/drawing/2014/main" id="{6A6DBDF4-AA8C-977E-C797-A235B7D7F1B5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1955" name="Rectangle 3">
            <a:extLst>
              <a:ext uri="{FF2B5EF4-FFF2-40B4-BE49-F238E27FC236}">
                <a16:creationId xmlns:a16="http://schemas.microsoft.com/office/drawing/2014/main" id="{DFCF8F32-FB2C-B364-8401-47DCE9F83D9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3F2DD0-0646-CB4D-BA60-0F4FC44D4B28}" type="slidenum">
              <a:rPr lang="en-US" sz="1200">
                <a:solidFill>
                  <a:srgbClr val="000000"/>
                </a:solidFill>
              </a:rPr>
              <a:pPr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68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C7AEBD13-F9C8-0D94-7F78-DA3E96F6FE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BC7ACCF-9B89-974A-B282-9471F655E7DF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790550C0-3311-F8C5-C1BA-31C0B45E7207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092CA0EE-EF4D-FBB5-2249-B5B901690D4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>
            <a:extLst>
              <a:ext uri="{FF2B5EF4-FFF2-40B4-BE49-F238E27FC236}">
                <a16:creationId xmlns:a16="http://schemas.microsoft.com/office/drawing/2014/main" id="{6AB17A22-E978-9C7B-E230-C33D69076B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CC49B81-7C4B-9149-B322-215B6B6B5E26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81779124-B4A6-0C71-8FBC-158D0CC41C10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F7505631-CB17-FF77-9451-D1BACAA5BF2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E6F32-9D70-8A6D-8FBF-C85AD2511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>
            <a:extLst>
              <a:ext uri="{FF2B5EF4-FFF2-40B4-BE49-F238E27FC236}">
                <a16:creationId xmlns:a16="http://schemas.microsoft.com/office/drawing/2014/main" id="{A3DD9498-EEC0-809F-3497-A0C9E096EF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CC49B81-7C4B-9149-B322-215B6B6B5E26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B4008721-AFCB-6218-FC38-9C848FC099D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D94572AA-82DC-6D84-B5F7-6B244A40EB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659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>
            <a:extLst>
              <a:ext uri="{FF2B5EF4-FFF2-40B4-BE49-F238E27FC236}">
                <a16:creationId xmlns:a16="http://schemas.microsoft.com/office/drawing/2014/main" id="{DDACE9AA-D96F-3482-84D5-49754F890E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51F65E1-B397-684A-8215-4E6733FDEA51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EB481AF8-5E1F-2392-F84D-0EAB5BAA6B87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F6DB78AE-5263-C919-6621-F4867D78483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7CB10-7B69-F7B4-E1AD-E4C84646C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>
            <a:extLst>
              <a:ext uri="{FF2B5EF4-FFF2-40B4-BE49-F238E27FC236}">
                <a16:creationId xmlns:a16="http://schemas.microsoft.com/office/drawing/2014/main" id="{A2C0DA31-C98F-4835-C5E3-0C4F0A741B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51F65E1-B397-684A-8215-4E6733FDEA51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695689BF-0682-4CFB-A5FB-13A9F4C1919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898A5ECB-B580-2DC5-E4FA-239A733672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4532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F02F2-AD39-2608-0579-5962625F5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>
            <a:extLst>
              <a:ext uri="{FF2B5EF4-FFF2-40B4-BE49-F238E27FC236}">
                <a16:creationId xmlns:a16="http://schemas.microsoft.com/office/drawing/2014/main" id="{44A474FC-E32D-6492-C289-47B498DD36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51F65E1-B397-684A-8215-4E6733FDEA51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0E767790-851B-FE53-3D7C-500E91A3E18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7A34D1B4-769E-A79D-D969-CF755D717C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1196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Rectangle 7">
            <a:extLst>
              <a:ext uri="{FF2B5EF4-FFF2-40B4-BE49-F238E27FC236}">
                <a16:creationId xmlns:a16="http://schemas.microsoft.com/office/drawing/2014/main" id="{82FCE6FB-048A-A8A0-473E-517D8A03D0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DE60CEC-6D57-4448-B4C8-F9D7F89583DA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328706" name="Rectangle 2">
            <a:extLst>
              <a:ext uri="{FF2B5EF4-FFF2-40B4-BE49-F238E27FC236}">
                <a16:creationId xmlns:a16="http://schemas.microsoft.com/office/drawing/2014/main" id="{D9731864-C1A6-8959-2818-2FC9986AEC68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8707" name="Rectangle 3">
            <a:extLst>
              <a:ext uri="{FF2B5EF4-FFF2-40B4-BE49-F238E27FC236}">
                <a16:creationId xmlns:a16="http://schemas.microsoft.com/office/drawing/2014/main" id="{BC59EBF4-998B-C215-8672-99D93985CFA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06D3A-1E05-A564-D6EB-39B5BD7B3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CE4650-7537-493C-9EBA-A57200038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832CA-B83C-3FEE-24FF-BC281427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3F7EE-975D-CE49-B253-FE67E46D44C2}" type="datetimeFigureOut">
              <a:rPr lang="en-US" smtClean="0"/>
              <a:t>1/3/26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ED0B8-FF5E-4933-5E5E-91EDCF83F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6C13-4B7D-CBC7-B6DC-015FBEEDB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6444-83DF-FE46-A433-62724F84B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73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94A3F-ED2D-FF31-1491-5690EE4DE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69529-4273-3F92-9001-9BECE1473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3859A-6F85-762F-BBE0-610F6A33E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3F7EE-975D-CE49-B253-FE67E46D44C2}" type="datetimeFigureOut">
              <a:rPr lang="en-US" smtClean="0"/>
              <a:t>1/3/26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F7E95-58A0-0C98-3C9B-BD93CAA2E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442DD-594B-9C25-0211-54DF08136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6444-83DF-FE46-A433-62724F84B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97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43C5E6-B736-BE81-05CB-917932FF2C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B9671A-4EF6-F4E3-88AF-32E75508A1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A13F3-705E-5F04-1435-77C83621A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3F7EE-975D-CE49-B253-FE67E46D44C2}" type="datetimeFigureOut">
              <a:rPr lang="en-US" smtClean="0"/>
              <a:t>1/3/26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A76F4-BC36-B0AC-5918-7DBB6D5C3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9DB93-20AB-2AAE-881F-36DCC4101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6444-83DF-FE46-A433-62724F84B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99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8B1E-528C-B4F8-CBE4-C4F96DFFB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F0A07-13CB-0622-53E4-3BD0EF189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031AE-E25D-57BD-A950-8FBAF712B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3F7EE-975D-CE49-B253-FE67E46D44C2}" type="datetimeFigureOut">
              <a:rPr lang="en-US" smtClean="0"/>
              <a:t>1/3/26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EE436-BAE5-6D24-D09F-AAC786EC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73645-043B-8774-822E-9BA54ADEA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6444-83DF-FE46-A433-62724F84B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63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B3B10-E75D-8B63-7C86-D57C639A7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DE663-8E12-2363-FD7F-94AE77BD1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084FB-BFEE-6952-4E77-41DAF8D5E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3F7EE-975D-CE49-B253-FE67E46D44C2}" type="datetimeFigureOut">
              <a:rPr lang="en-US" smtClean="0"/>
              <a:t>1/3/26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1527E-3AA1-664D-2C46-9DB4AD342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1EBB3-F4EB-F7A5-C941-9F63BB5DF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6444-83DF-FE46-A433-62724F84B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10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C7A74-808C-3433-BC02-E7AF73F9C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DAAB2-A5BD-0709-D5D5-0248AFC68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0A121-A48B-D573-A07B-013DDCAE5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D2575-6E88-324D-89AD-D8BCA4E79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3F7EE-975D-CE49-B253-FE67E46D44C2}" type="datetimeFigureOut">
              <a:rPr lang="en-US" smtClean="0"/>
              <a:t>1/3/26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085AB-FEA8-B9EF-3B22-4DA3D6FDC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0ABB7-45D6-408C-31D1-2BA2B278E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6444-83DF-FE46-A433-62724F84B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55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7F23A-78DF-7DAB-E327-99E1C5B17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3A7DD-E972-C5C7-A933-F9B0ED5FF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19659F-A8DA-C512-41CD-0CDABCA045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C9963A-98DC-7E2A-3553-1818AA27A9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10A9BC-2030-DF60-671D-51F80A64E6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A88089-C452-7D25-DE2C-4B78B9DC9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3F7EE-975D-CE49-B253-FE67E46D44C2}" type="datetimeFigureOut">
              <a:rPr lang="en-US" smtClean="0"/>
              <a:t>1/3/26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7DD3-ADD7-D56D-54D1-9384341E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226A4E-C82F-97A1-BA05-1B2483BB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6444-83DF-FE46-A433-62724F84B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3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40A20-B787-8EE0-A157-29C30A870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CAF279-293E-2D90-A43C-C648E46EC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3F7EE-975D-CE49-B253-FE67E46D44C2}" type="datetimeFigureOut">
              <a:rPr lang="en-US" smtClean="0"/>
              <a:t>1/3/26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8E8850-2C69-DBFC-B2E4-1059C989F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BE87D-39B5-0284-38D1-DAC1B0EB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6444-83DF-FE46-A433-62724F84B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6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7D4EC9-88CE-C414-DF92-9645DE2A9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3F7EE-975D-CE49-B253-FE67E46D44C2}" type="datetimeFigureOut">
              <a:rPr lang="en-US" smtClean="0"/>
              <a:t>1/3/26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F09925-F2A9-DC0B-E02A-1345D2DCE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490BA-5430-B708-95A6-FFCC5B81F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6444-83DF-FE46-A433-62724F84B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23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CB6EA-66B6-B801-32A5-033631CCD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045C7-1FDE-D886-86FC-4BAAD8E27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3A6171-B8DC-5E89-863D-DBBF376EB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52FDBF-1DDC-5CEA-66CD-F960CDBCB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3F7EE-975D-CE49-B253-FE67E46D44C2}" type="datetimeFigureOut">
              <a:rPr lang="en-US" smtClean="0"/>
              <a:t>1/3/26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0E120-EECC-A1DA-594B-0EDB78E5F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59CF9-8066-916E-4D96-7265061F5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6444-83DF-FE46-A433-62724F84B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7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646A-F001-D5A7-F5E6-F29DD6C55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95AD2E-F6F7-051D-7DDC-A7DACF1B79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A2FB6C-8ECA-F60C-927D-7F5EF3CFC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7D61A-50FE-8AD3-72D8-1745FA009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3F7EE-975D-CE49-B253-FE67E46D44C2}" type="datetimeFigureOut">
              <a:rPr lang="en-US" smtClean="0"/>
              <a:t>1/3/26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9C6C7-7532-F885-9402-B7C6DAFBD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3CEC2-BA00-E3BC-428B-98E4BA6AE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66444-83DF-FE46-A433-62724F84B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47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C55BE4-5F6B-9820-167D-2DC53E4BF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CB98F-B888-5157-0035-FCD693FAA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2246B-CB8E-71C3-B2F7-AEFCCD5076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93F7EE-975D-CE49-B253-FE67E46D44C2}" type="datetimeFigureOut">
              <a:rPr lang="en-US" smtClean="0"/>
              <a:t>1/3/26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E4329-ED66-7AD1-542C-9D7E03F6B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6FC78-C00C-8204-67DE-CF753AA1F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F66444-83DF-FE46-A433-62724F84B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emf"/><Relationship Id="rId7" Type="http://schemas.openxmlformats.org/officeDocument/2006/relationships/image" Target="../media/image48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emf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753B-65B9-AD6A-7D6A-6B2A9B2C5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96129"/>
            <a:ext cx="12192000" cy="238283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432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Quark-Gluon Plasma: Recreating matter of the early universe on earth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102C1-EA92-EA30-8966-D43807399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7"/>
            <a:ext cx="12192000" cy="1720239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Raju Venugopalan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Brookhaven National Laboratory and University of Edinburgh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A358B1-D037-D01B-7231-DDB602609033}"/>
              </a:ext>
            </a:extLst>
          </p:cNvPr>
          <p:cNvSpPr txBox="1"/>
          <p:nvPr/>
        </p:nvSpPr>
        <p:spPr>
          <a:xfrm>
            <a:off x="0" y="6468273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New Directions in Theoretical Physics, Edinburgh, January 6</a:t>
            </a:r>
            <a:r>
              <a:rPr lang="en-US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-9</a:t>
            </a:r>
            <a:r>
              <a:rPr lang="en-US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4087751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A6955-E69A-3E80-6DA1-1D75E264E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F6DD2-5AA9-E502-A230-99A6A9A3A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Key features of QCD: II) Quark (and gluon) confinement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0138DB6-E2E3-EA42-CE05-A3E3A7E19275}"/>
              </a:ext>
            </a:extLst>
          </p:cNvPr>
          <p:cNvGrpSpPr>
            <a:grpSpLocks/>
          </p:cNvGrpSpPr>
          <p:nvPr/>
        </p:nvGrpSpPr>
        <p:grpSpPr bwMode="auto">
          <a:xfrm>
            <a:off x="561720" y="1343818"/>
            <a:ext cx="3505200" cy="952500"/>
            <a:chOff x="2256" y="672"/>
            <a:chExt cx="2208" cy="600"/>
          </a:xfrm>
        </p:grpSpPr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132F5AA7-3BBF-205B-B5A0-628EF3C645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768"/>
              <a:ext cx="16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9CE9DDFC-5107-C4BE-86B5-C1EF77FA7D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56" y="672"/>
              <a:ext cx="2112" cy="288"/>
              <a:chOff x="2304" y="288"/>
              <a:chExt cx="2112" cy="288"/>
            </a:xfrm>
          </p:grpSpPr>
          <p:sp>
            <p:nvSpPr>
              <p:cNvPr id="9" name="Oval 7">
                <a:extLst>
                  <a:ext uri="{FF2B5EF4-FFF2-40B4-BE49-F238E27FC236}">
                    <a16:creationId xmlns:a16="http://schemas.microsoft.com/office/drawing/2014/main" id="{07E9049B-E95B-CC05-D433-C832B0F0B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288"/>
                <a:ext cx="240" cy="288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E4CC4818-20CD-8F5F-5067-DAF12E9F5C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6" y="288"/>
                <a:ext cx="240" cy="288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" name="Line 9">
                <a:extLst>
                  <a:ext uri="{FF2B5EF4-FFF2-40B4-BE49-F238E27FC236}">
                    <a16:creationId xmlns:a16="http://schemas.microsoft.com/office/drawing/2014/main" id="{C585385A-82D3-D4D4-97DD-07E460D435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432"/>
                <a:ext cx="163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323ED2E5-EF99-0469-D085-D6D841FDA0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008"/>
              <a:ext cx="240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F6ECECC9-7788-04D4-88B5-DCECFCC20D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008"/>
              <a:ext cx="288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7">
            <a:extLst>
              <a:ext uri="{FF2B5EF4-FFF2-40B4-BE49-F238E27FC236}">
                <a16:creationId xmlns:a16="http://schemas.microsoft.com/office/drawing/2014/main" id="{DFB702CF-4BC0-3E19-49D3-5B6F88824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t="2448" r="5423" b="11839"/>
          <a:stretch>
            <a:fillRect/>
          </a:stretch>
        </p:blipFill>
        <p:spPr bwMode="auto">
          <a:xfrm>
            <a:off x="5220351" y="981448"/>
            <a:ext cx="3732005" cy="272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FBB35752-5396-2B66-9EAA-567794D80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t="6766" r="7375" b="9729"/>
          <a:stretch>
            <a:fillRect/>
          </a:stretch>
        </p:blipFill>
        <p:spPr bwMode="auto">
          <a:xfrm>
            <a:off x="8952356" y="981447"/>
            <a:ext cx="3239644" cy="272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3CD3E4-5284-BF30-C302-33EF71FE1CFC}"/>
              </a:ext>
            </a:extLst>
          </p:cNvPr>
          <p:cNvSpPr txBox="1"/>
          <p:nvPr/>
        </p:nvSpPr>
        <p:spPr>
          <a:xfrm>
            <a:off x="135902" y="2332704"/>
            <a:ext cx="61000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Potential between static </a:t>
            </a:r>
          </a:p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quark-anti-quark pair grows linearly </a:t>
            </a:r>
          </a:p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 large distances - 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intuitive picture of confinement of </a:t>
            </a:r>
          </a:p>
          <a:p>
            <a:r>
              <a:rPr lang="en-US" alt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 charge</a:t>
            </a:r>
          </a:p>
          <a:p>
            <a:endParaRPr lang="en-US" alt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0B6634-F3C2-7564-B9CE-A5F43FF0351E}"/>
              </a:ext>
            </a:extLst>
          </p:cNvPr>
          <p:cNvSpPr txBox="1"/>
          <p:nvPr/>
        </p:nvSpPr>
        <p:spPr>
          <a:xfrm>
            <a:off x="5723021" y="3742079"/>
            <a:ext cx="2955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Chromoelectric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flux between 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quark-antiquark pair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8961F1-D364-F1D8-E019-0935E2DAA637}"/>
              </a:ext>
            </a:extLst>
          </p:cNvPr>
          <p:cNvSpPr txBox="1"/>
          <p:nvPr/>
        </p:nvSpPr>
        <p:spPr>
          <a:xfrm>
            <a:off x="9538614" y="3810031"/>
            <a:ext cx="2517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Flux tube ”snaps” at 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larger distances creating 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color-less mesons</a:t>
            </a:r>
          </a:p>
        </p:txBody>
      </p:sp>
    </p:spTree>
    <p:extLst>
      <p:ext uri="{BB962C8B-B14F-4D97-AF65-F5344CB8AC3E}">
        <p14:creationId xmlns:p14="http://schemas.microsoft.com/office/powerpoint/2010/main" val="1605357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9E296-20A5-A67C-A0D5-F1D9A195C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Key features of QCD: II) Quark (and gluon) confinement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2FF05EE-7313-3A5A-5A41-F84317008B66}"/>
              </a:ext>
            </a:extLst>
          </p:cNvPr>
          <p:cNvGrpSpPr>
            <a:grpSpLocks/>
          </p:cNvGrpSpPr>
          <p:nvPr/>
        </p:nvGrpSpPr>
        <p:grpSpPr bwMode="auto">
          <a:xfrm>
            <a:off x="561720" y="1343818"/>
            <a:ext cx="3505200" cy="952500"/>
            <a:chOff x="2256" y="672"/>
            <a:chExt cx="2208" cy="600"/>
          </a:xfrm>
        </p:grpSpPr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B18D3B5F-5424-9F83-9E3B-936DF98A8D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768"/>
              <a:ext cx="16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E1ED6520-66B2-A6FF-9F3A-BF66BB97D2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56" y="672"/>
              <a:ext cx="2112" cy="288"/>
              <a:chOff x="2304" y="288"/>
              <a:chExt cx="2112" cy="288"/>
            </a:xfrm>
          </p:grpSpPr>
          <p:sp>
            <p:nvSpPr>
              <p:cNvPr id="9" name="Oval 7">
                <a:extLst>
                  <a:ext uri="{FF2B5EF4-FFF2-40B4-BE49-F238E27FC236}">
                    <a16:creationId xmlns:a16="http://schemas.microsoft.com/office/drawing/2014/main" id="{FAC05DD7-08D7-4123-91C5-570C16940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288"/>
                <a:ext cx="240" cy="288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E9BDD5ED-F458-0331-3ECA-D768BCFBE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6" y="288"/>
                <a:ext cx="240" cy="288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" name="Line 9">
                <a:extLst>
                  <a:ext uri="{FF2B5EF4-FFF2-40B4-BE49-F238E27FC236}">
                    <a16:creationId xmlns:a16="http://schemas.microsoft.com/office/drawing/2014/main" id="{71D40580-1813-3C77-7B1F-E770B4B5D0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432"/>
                <a:ext cx="163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88190C0B-2013-A56D-B4F3-E736720346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008"/>
              <a:ext cx="240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7ACE8A45-7C31-BF49-CA4E-3CBDA2D6FD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008"/>
              <a:ext cx="288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7">
            <a:extLst>
              <a:ext uri="{FF2B5EF4-FFF2-40B4-BE49-F238E27FC236}">
                <a16:creationId xmlns:a16="http://schemas.microsoft.com/office/drawing/2014/main" id="{EA95A727-F1B7-BCE4-E720-EEAB0527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t="2448" r="5423" b="11839"/>
          <a:stretch>
            <a:fillRect/>
          </a:stretch>
        </p:blipFill>
        <p:spPr bwMode="auto">
          <a:xfrm>
            <a:off x="5220351" y="981448"/>
            <a:ext cx="3732005" cy="272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51FB058E-F535-DEFD-96D1-A444AD3C5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t="6766" r="7375" b="9729"/>
          <a:stretch>
            <a:fillRect/>
          </a:stretch>
        </p:blipFill>
        <p:spPr bwMode="auto">
          <a:xfrm>
            <a:off x="8952356" y="981447"/>
            <a:ext cx="3239644" cy="272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F5243D-75C0-BAFD-A58A-FA67F7FF13BB}"/>
              </a:ext>
            </a:extLst>
          </p:cNvPr>
          <p:cNvSpPr txBox="1"/>
          <p:nvPr/>
        </p:nvSpPr>
        <p:spPr>
          <a:xfrm>
            <a:off x="135902" y="2332704"/>
            <a:ext cx="61000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Potential between static </a:t>
            </a:r>
          </a:p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quark-anti-quark pair grows linearly </a:t>
            </a:r>
          </a:p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 large distances - 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intuitive picture of confinement of </a:t>
            </a:r>
          </a:p>
          <a:p>
            <a:r>
              <a:rPr lang="en-US" alt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 charge</a:t>
            </a:r>
          </a:p>
          <a:p>
            <a:endParaRPr lang="en-US" alt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500301-260C-0A00-1A7C-EA46082DF8D6}"/>
              </a:ext>
            </a:extLst>
          </p:cNvPr>
          <p:cNvSpPr txBox="1"/>
          <p:nvPr/>
        </p:nvSpPr>
        <p:spPr>
          <a:xfrm>
            <a:off x="5723021" y="3742079"/>
            <a:ext cx="2955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Chromoelectric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flux between 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quark-antiquark pair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BB8534-7395-A46D-86B4-00CB4870DC6C}"/>
              </a:ext>
            </a:extLst>
          </p:cNvPr>
          <p:cNvSpPr txBox="1"/>
          <p:nvPr/>
        </p:nvSpPr>
        <p:spPr>
          <a:xfrm>
            <a:off x="9538614" y="3810031"/>
            <a:ext cx="2517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Flux tube ”snaps” at 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larger distances creating 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color-less mesons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1DD472-E777-D4B4-4918-5ABE7DAC921F}"/>
              </a:ext>
            </a:extLst>
          </p:cNvPr>
          <p:cNvSpPr txBox="1"/>
          <p:nvPr/>
        </p:nvSpPr>
        <p:spPr>
          <a:xfrm>
            <a:off x="180924" y="4680271"/>
            <a:ext cx="1187517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QCD matter at low temperatures and densities is an interacting meson/baryon gas</a:t>
            </a:r>
          </a:p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Tremendous progress in lattice QCD simulations at finite Temp. and Baryon chemical potential</a:t>
            </a:r>
          </a:p>
        </p:txBody>
      </p:sp>
      <p:pic>
        <p:nvPicPr>
          <p:cNvPr id="22" name="Picture 8">
            <a:extLst>
              <a:ext uri="{FF2B5EF4-FFF2-40B4-BE49-F238E27FC236}">
                <a16:creationId xmlns:a16="http://schemas.microsoft.com/office/drawing/2014/main" id="{8011575B-896D-CC0C-76A5-419C43889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150" y="5704399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21F5080-503B-F109-F49C-5C59C99006A4}"/>
              </a:ext>
            </a:extLst>
          </p:cNvPr>
          <p:cNvSpPr txBox="1"/>
          <p:nvPr/>
        </p:nvSpPr>
        <p:spPr>
          <a:xfrm>
            <a:off x="10197750" y="595701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Wilson (1982)</a:t>
            </a:r>
          </a:p>
        </p:txBody>
      </p:sp>
    </p:spTree>
    <p:extLst>
      <p:ext uri="{BB962C8B-B14F-4D97-AF65-F5344CB8AC3E}">
        <p14:creationId xmlns:p14="http://schemas.microsoft.com/office/powerpoint/2010/main" val="3873451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>
            <a:extLst>
              <a:ext uri="{FF2B5EF4-FFF2-40B4-BE49-F238E27FC236}">
                <a16:creationId xmlns:a16="http://schemas.microsoft.com/office/drawing/2014/main" id="{FCD5F804-57FD-1540-5A95-D4EF9D7D9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04787"/>
            <a:ext cx="12192000" cy="1447800"/>
          </a:xfrm>
        </p:spPr>
        <p:txBody>
          <a:bodyPr/>
          <a:lstStyle/>
          <a:p>
            <a:pPr algn="ctr" eaLnBrk="1" hangingPunct="1"/>
            <a:r>
              <a:rPr lang="en-US" altLang="en-US" sz="3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Key features of QCD: III) Chiral symmetry breaking</a:t>
            </a:r>
            <a:endParaRPr lang="en-US" altLang="en-US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1618" name="Picture 3">
            <a:extLst>
              <a:ext uri="{FF2B5EF4-FFF2-40B4-BE49-F238E27FC236}">
                <a16:creationId xmlns:a16="http://schemas.microsoft.com/office/drawing/2014/main" id="{363EF8F4-BFA9-C42A-37B3-97F785EE4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2" t="10181" r="7338" b="37273"/>
          <a:stretch>
            <a:fillRect/>
          </a:stretch>
        </p:blipFill>
        <p:spPr bwMode="auto">
          <a:xfrm>
            <a:off x="0" y="1085454"/>
            <a:ext cx="5476791" cy="78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31" name="Text Box 6">
            <a:extLst>
              <a:ext uri="{FF2B5EF4-FFF2-40B4-BE49-F238E27FC236}">
                <a16:creationId xmlns:a16="http://schemas.microsoft.com/office/drawing/2014/main" id="{DBDE7C32-2647-6561-02B4-38D6670F2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65" y="2206571"/>
            <a:ext cx="3108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Calibri" panose="020F0502020204030204" pitchFamily="34" charset="0"/>
              </a:rPr>
              <a:t>Quantum QCD vacuum</a:t>
            </a:r>
          </a:p>
          <a:p>
            <a:r>
              <a:rPr lang="en-US" altLang="en-US" dirty="0">
                <a:latin typeface="Calibri" panose="020F0502020204030204" pitchFamily="34" charset="0"/>
              </a:rPr>
              <a:t>spontaneously breaks </a:t>
            </a:r>
          </a:p>
          <a:p>
            <a:r>
              <a:rPr lang="en-US" altLang="en-US" dirty="0">
                <a:latin typeface="Calibri" panose="020F0502020204030204" pitchFamily="34" charset="0"/>
              </a:rPr>
              <a:t>this chiral symmetry:</a:t>
            </a:r>
          </a:p>
        </p:txBody>
      </p:sp>
      <p:pic>
        <p:nvPicPr>
          <p:cNvPr id="111633" name="Picture 8">
            <a:extLst>
              <a:ext uri="{FF2B5EF4-FFF2-40B4-BE49-F238E27FC236}">
                <a16:creationId xmlns:a16="http://schemas.microsoft.com/office/drawing/2014/main" id="{E51E906B-5448-54F2-DD8A-DA7402D9B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80" y="3530759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35" name="Picture 10">
            <a:extLst>
              <a:ext uri="{FF2B5EF4-FFF2-40B4-BE49-F238E27FC236}">
                <a16:creationId xmlns:a16="http://schemas.microsoft.com/office/drawing/2014/main" id="{ECA3D399-BD4E-C281-14CE-E037B8CCD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215" y="1755721"/>
            <a:ext cx="24638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1702F2-2DB7-BB7E-23B7-20060144672B}"/>
              </a:ext>
            </a:extLst>
          </p:cNvPr>
          <p:cNvSpPr txBox="1"/>
          <p:nvPr/>
        </p:nvSpPr>
        <p:spPr>
          <a:xfrm>
            <a:off x="5629031" y="974891"/>
            <a:ext cx="64107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QCD equations of motion (if quarks are massless)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separately describe  motions of ”left” and “right”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-handed quarks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B29692AC-0254-EFE6-068D-324D5523B764}"/>
              </a:ext>
            </a:extLst>
          </p:cNvPr>
          <p:cNvSpPr/>
          <p:nvPr/>
        </p:nvSpPr>
        <p:spPr>
          <a:xfrm>
            <a:off x="5719762" y="2608262"/>
            <a:ext cx="1157288" cy="34686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9" descr="latex-image-1">
            <a:extLst>
              <a:ext uri="{FF2B5EF4-FFF2-40B4-BE49-F238E27FC236}">
                <a16:creationId xmlns:a16="http://schemas.microsoft.com/office/drawing/2014/main" id="{0D3EA9BE-68A5-FBDF-F154-1983FAE13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0" y="2524125"/>
            <a:ext cx="2057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C19E1F-6AD4-6BFE-35FE-6B884F8ECACF}"/>
              </a:ext>
            </a:extLst>
          </p:cNvPr>
          <p:cNvSpPr txBox="1"/>
          <p:nvPr/>
        </p:nvSpPr>
        <p:spPr>
          <a:xfrm>
            <a:off x="755733" y="4394359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Nambu (2008)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7E1C43-F5B9-94CB-B010-DA19B6475F70}"/>
              </a:ext>
            </a:extLst>
          </p:cNvPr>
          <p:cNvSpPr txBox="1"/>
          <p:nvPr/>
        </p:nvSpPr>
        <p:spPr>
          <a:xfrm>
            <a:off x="5226509" y="3324225"/>
            <a:ext cx="7069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vacuum forces left &amp; right-handed quarks to march lockstep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BB715-4D7B-6694-4D88-560F91518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>
            <a:extLst>
              <a:ext uri="{FF2B5EF4-FFF2-40B4-BE49-F238E27FC236}">
                <a16:creationId xmlns:a16="http://schemas.microsoft.com/office/drawing/2014/main" id="{0AA10070-0023-FD20-ABFA-DCEE8C6233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04787"/>
            <a:ext cx="12192000" cy="1447800"/>
          </a:xfrm>
        </p:spPr>
        <p:txBody>
          <a:bodyPr/>
          <a:lstStyle/>
          <a:p>
            <a:pPr algn="ctr" eaLnBrk="1" hangingPunct="1"/>
            <a:r>
              <a:rPr lang="en-US" altLang="en-US" sz="3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Key features of QCD: III) Chiral symmetry breaking</a:t>
            </a:r>
            <a:endParaRPr lang="en-US" altLang="en-US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1618" name="Picture 3">
            <a:extLst>
              <a:ext uri="{FF2B5EF4-FFF2-40B4-BE49-F238E27FC236}">
                <a16:creationId xmlns:a16="http://schemas.microsoft.com/office/drawing/2014/main" id="{E313A0FB-C15B-7757-74D8-6D351D5F5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2" t="10181" r="7338" b="37273"/>
          <a:stretch>
            <a:fillRect/>
          </a:stretch>
        </p:blipFill>
        <p:spPr bwMode="auto">
          <a:xfrm>
            <a:off x="0" y="1085454"/>
            <a:ext cx="5476791" cy="78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30" name="Picture 5">
            <a:extLst>
              <a:ext uri="{FF2B5EF4-FFF2-40B4-BE49-F238E27FC236}">
                <a16:creationId xmlns:a16="http://schemas.microsoft.com/office/drawing/2014/main" id="{20D75E1A-6D69-5C97-9119-D97B46396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0" r="7866" b="31361"/>
          <a:stretch>
            <a:fillRect/>
          </a:stretch>
        </p:blipFill>
        <p:spPr bwMode="auto">
          <a:xfrm>
            <a:off x="3834815" y="4322709"/>
            <a:ext cx="24638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31" name="Text Box 6">
            <a:extLst>
              <a:ext uri="{FF2B5EF4-FFF2-40B4-BE49-F238E27FC236}">
                <a16:creationId xmlns:a16="http://schemas.microsoft.com/office/drawing/2014/main" id="{19B37CD9-C02D-2FDC-0C31-4722395DE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65" y="2206571"/>
            <a:ext cx="3108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Calibri" panose="020F0502020204030204" pitchFamily="34" charset="0"/>
              </a:rPr>
              <a:t>Quantum QCD vacuum</a:t>
            </a:r>
          </a:p>
          <a:p>
            <a:r>
              <a:rPr lang="en-US" altLang="en-US" dirty="0">
                <a:latin typeface="Calibri" panose="020F0502020204030204" pitchFamily="34" charset="0"/>
              </a:rPr>
              <a:t>spontaneously breaks </a:t>
            </a:r>
          </a:p>
          <a:p>
            <a:r>
              <a:rPr lang="en-US" altLang="en-US" dirty="0">
                <a:latin typeface="Calibri" panose="020F0502020204030204" pitchFamily="34" charset="0"/>
              </a:rPr>
              <a:t>this chiral symmetry:</a:t>
            </a:r>
          </a:p>
        </p:txBody>
      </p:sp>
      <p:pic>
        <p:nvPicPr>
          <p:cNvPr id="111635" name="Picture 10">
            <a:extLst>
              <a:ext uri="{FF2B5EF4-FFF2-40B4-BE49-F238E27FC236}">
                <a16:creationId xmlns:a16="http://schemas.microsoft.com/office/drawing/2014/main" id="{21FEEDD6-DB0C-FE9C-3636-076BD0203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215" y="1755721"/>
            <a:ext cx="24638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AF6329-31B3-B2A4-2AC2-7B238F434484}"/>
              </a:ext>
            </a:extLst>
          </p:cNvPr>
          <p:cNvSpPr txBox="1"/>
          <p:nvPr/>
        </p:nvSpPr>
        <p:spPr>
          <a:xfrm>
            <a:off x="5629031" y="974891"/>
            <a:ext cx="64107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QCD equations of motion (if quarks are massless)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separately describe  motions of ”left” and “right”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-handed quarks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3DAE37D-D652-1C36-D923-425B17EE9170}"/>
              </a:ext>
            </a:extLst>
          </p:cNvPr>
          <p:cNvSpPr/>
          <p:nvPr/>
        </p:nvSpPr>
        <p:spPr>
          <a:xfrm>
            <a:off x="5719762" y="2608262"/>
            <a:ext cx="1157288" cy="34686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9" descr="latex-image-1">
            <a:extLst>
              <a:ext uri="{FF2B5EF4-FFF2-40B4-BE49-F238E27FC236}">
                <a16:creationId xmlns:a16="http://schemas.microsoft.com/office/drawing/2014/main" id="{AAC17174-6503-E9C7-B1A3-3F03C8C2C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0" y="2524125"/>
            <a:ext cx="2057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A01EE8-F111-7B19-9F09-72CB2A926F21}"/>
              </a:ext>
            </a:extLst>
          </p:cNvPr>
          <p:cNvSpPr txBox="1"/>
          <p:nvPr/>
        </p:nvSpPr>
        <p:spPr>
          <a:xfrm>
            <a:off x="5226509" y="3324225"/>
            <a:ext cx="7069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vacuum forces left &amp; right-handed quarks to march lockstep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83DBBA-5609-9E6C-2EA6-3FBCC8F0C290}"/>
              </a:ext>
            </a:extLst>
          </p:cNvPr>
          <p:cNvSpPr txBox="1"/>
          <p:nvPr/>
        </p:nvSpPr>
        <p:spPr>
          <a:xfrm>
            <a:off x="4356435" y="6346772"/>
            <a:ext cx="61481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 dirty="0">
                <a:solidFill>
                  <a:srgbClr val="008000"/>
                </a:solidFill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en-US" sz="2000" b="1" baseline="-25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en-US" sz="2000" b="1" baseline="-25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~ 100 </a:t>
            </a:r>
            <a:endParaRPr lang="en-US" altLang="en-US" sz="2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F18D1E-0363-D7E6-B24E-CCDB04D3813B}"/>
              </a:ext>
            </a:extLst>
          </p:cNvPr>
          <p:cNvSpPr txBox="1"/>
          <p:nvPr/>
        </p:nvSpPr>
        <p:spPr>
          <a:xfrm>
            <a:off x="6699550" y="4734575"/>
            <a:ext cx="52774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existence of 99% of visible matter in </a:t>
            </a:r>
          </a:p>
          <a:p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universe is due to the spontaneous </a:t>
            </a:r>
          </a:p>
          <a:p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breaking of chiral symmetry</a:t>
            </a:r>
          </a:p>
          <a:p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…with a little assist from Prof. </a:t>
            </a: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Higgs</a:t>
            </a: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878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DE32D-1A79-4EAC-36A4-8F11C42AA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>
            <a:extLst>
              <a:ext uri="{FF2B5EF4-FFF2-40B4-BE49-F238E27FC236}">
                <a16:creationId xmlns:a16="http://schemas.microsoft.com/office/drawing/2014/main" id="{C104CA70-69AE-2E32-ACC4-E1CCE4C521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04787"/>
            <a:ext cx="12192000" cy="1447800"/>
          </a:xfrm>
        </p:spPr>
        <p:txBody>
          <a:bodyPr/>
          <a:lstStyle/>
          <a:p>
            <a:pPr algn="ctr" eaLnBrk="1" hangingPunct="1"/>
            <a:r>
              <a:rPr lang="en-US" altLang="en-US" sz="3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Key features of QCD: III) Chiral symmetry breaking</a:t>
            </a:r>
            <a:endParaRPr lang="en-US" altLang="en-US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42CF06-C8BE-E8A1-0E6C-0BAEB2889400}"/>
              </a:ext>
            </a:extLst>
          </p:cNvPr>
          <p:cNvSpPr txBox="1"/>
          <p:nvPr/>
        </p:nvSpPr>
        <p:spPr>
          <a:xfrm>
            <a:off x="324493" y="1267657"/>
            <a:ext cx="907556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Chiral condensate melts at high temperature restoring  chiral symmetry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“Order parameter” characterizing phase transitions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- sensitive to # of quark species (“flavors”), colors, and masses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Analogous to the  destruction of magnetization due to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thermal fluctuations above the Curie temperature </a:t>
            </a:r>
          </a:p>
        </p:txBody>
      </p:sp>
      <p:pic>
        <p:nvPicPr>
          <p:cNvPr id="3" name="Picture 23" descr="latex-image-1">
            <a:extLst>
              <a:ext uri="{FF2B5EF4-FFF2-40B4-BE49-F238E27FC236}">
                <a16:creationId xmlns:a16="http://schemas.microsoft.com/office/drawing/2014/main" id="{20AB12C7-AE6B-A423-1F18-12703137B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326" y="1366020"/>
            <a:ext cx="19240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0">
            <a:extLst>
              <a:ext uri="{FF2B5EF4-FFF2-40B4-BE49-F238E27FC236}">
                <a16:creationId xmlns:a16="http://schemas.microsoft.com/office/drawing/2014/main" id="{72DE5E7F-7A0A-4C55-A100-03C00D050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1524" y="6017557"/>
            <a:ext cx="406400" cy="200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541411-5EC2-0971-59BF-363232D3E4A3}"/>
              </a:ext>
            </a:extLst>
          </p:cNvPr>
          <p:cNvSpPr txBox="1"/>
          <p:nvPr/>
        </p:nvSpPr>
        <p:spPr>
          <a:xfrm>
            <a:off x="386386" y="5197043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experts: IV)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22EC62-2B51-FD87-F51A-EEE83C863AAD}"/>
              </a:ext>
            </a:extLst>
          </p:cNvPr>
          <p:cNvSpPr txBox="1"/>
          <p:nvPr/>
        </p:nvSpPr>
        <p:spPr>
          <a:xfrm>
            <a:off x="324493" y="5663614"/>
            <a:ext cx="6328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Quantum violation of an </a:t>
            </a:r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“axial” symmetry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due to </a:t>
            </a:r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topology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the QCD vacuum is also restored at high temperatures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0C2BED4-29D8-088C-58F9-4D8D375260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79" t="11257" r="47712" b="21903"/>
          <a:stretch>
            <a:fillRect/>
          </a:stretch>
        </p:blipFill>
        <p:spPr>
          <a:xfrm>
            <a:off x="10058349" y="3208203"/>
            <a:ext cx="1603401" cy="13584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B35936-3823-3042-5D3D-14932A4C11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264" t="13996" r="16546" b="12148"/>
          <a:stretch>
            <a:fillRect/>
          </a:stretch>
        </p:blipFill>
        <p:spPr>
          <a:xfrm>
            <a:off x="7378480" y="3390463"/>
            <a:ext cx="1608310" cy="1156563"/>
          </a:xfrm>
          <a:prstGeom prst="rect">
            <a:avLst/>
          </a:prstGeom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D31432E2-2A78-7988-46AB-01192E6BB81B}"/>
              </a:ext>
            </a:extLst>
          </p:cNvPr>
          <p:cNvSpPr/>
          <p:nvPr/>
        </p:nvSpPr>
        <p:spPr>
          <a:xfrm>
            <a:off x="9286656" y="3666779"/>
            <a:ext cx="471827" cy="4267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DDB260B-765B-174B-B307-0796FF2C6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2828" y="4972267"/>
            <a:ext cx="3105655" cy="185712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1559187-5296-FBFD-2662-6F28554E2BF3}"/>
              </a:ext>
            </a:extLst>
          </p:cNvPr>
          <p:cNvSpPr txBox="1"/>
          <p:nvPr/>
        </p:nvSpPr>
        <p:spPr>
          <a:xfrm>
            <a:off x="9818772" y="6217582"/>
            <a:ext cx="2280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Lattice Gauge simulation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Derek Leinweber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9CE049-4478-4407-D30A-84681EF4D837}"/>
              </a:ext>
            </a:extLst>
          </p:cNvPr>
          <p:cNvSpPr txBox="1"/>
          <p:nvPr/>
        </p:nvSpPr>
        <p:spPr>
          <a:xfrm>
            <a:off x="6595214" y="6243964"/>
            <a:ext cx="1524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Topological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configurations</a:t>
            </a:r>
          </a:p>
        </p:txBody>
      </p:sp>
    </p:spTree>
    <p:extLst>
      <p:ext uri="{BB962C8B-B14F-4D97-AF65-F5344CB8AC3E}">
        <p14:creationId xmlns:p14="http://schemas.microsoft.com/office/powerpoint/2010/main" val="3728858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Rectangle 2">
            <a:extLst>
              <a:ext uri="{FF2B5EF4-FFF2-40B4-BE49-F238E27FC236}">
                <a16:creationId xmlns:a16="http://schemas.microsoft.com/office/drawing/2014/main" id="{0A6F3758-915F-67EF-9D4F-C1DE4F9CE3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47913" y="609600"/>
            <a:ext cx="680085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Where to study QCD matter</a:t>
            </a:r>
            <a:endParaRPr lang="en-US" altLang="en-US"/>
          </a:p>
        </p:txBody>
      </p:sp>
      <p:grpSp>
        <p:nvGrpSpPr>
          <p:cNvPr id="327682" name="Group 3">
            <a:extLst>
              <a:ext uri="{FF2B5EF4-FFF2-40B4-BE49-F238E27FC236}">
                <a16:creationId xmlns:a16="http://schemas.microsoft.com/office/drawing/2014/main" id="{E87DFEA4-3212-1EE4-35D9-8EB77FC73027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3733803"/>
            <a:ext cx="4224338" cy="3124201"/>
            <a:chOff x="2955" y="2352"/>
            <a:chExt cx="2661" cy="1968"/>
          </a:xfrm>
        </p:grpSpPr>
        <p:pic>
          <p:nvPicPr>
            <p:cNvPr id="327695" name="Picture 4" descr="neutronstar">
              <a:extLst>
                <a:ext uri="{FF2B5EF4-FFF2-40B4-BE49-F238E27FC236}">
                  <a16:creationId xmlns:a16="http://schemas.microsoft.com/office/drawing/2014/main" id="{BD75381A-38AD-17BC-7A59-07CED302FC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" y="2352"/>
              <a:ext cx="2661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696" name="Text Box 5">
              <a:extLst>
                <a:ext uri="{FF2B5EF4-FFF2-40B4-BE49-F238E27FC236}">
                  <a16:creationId xmlns:a16="http://schemas.microsoft.com/office/drawing/2014/main" id="{E7832877-F85F-65C3-6785-B9727AAE3C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5" y="3984"/>
              <a:ext cx="128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chemeClr val="bg1"/>
                  </a:solidFill>
                </a:rPr>
                <a:t>Neutron stars</a:t>
              </a:r>
            </a:p>
          </p:txBody>
        </p:sp>
      </p:grpSp>
      <p:pic>
        <p:nvPicPr>
          <p:cNvPr id="327683" name="Picture 6" descr="P369_sm1">
            <a:extLst>
              <a:ext uri="{FF2B5EF4-FFF2-40B4-BE49-F238E27FC236}">
                <a16:creationId xmlns:a16="http://schemas.microsoft.com/office/drawing/2014/main" id="{7AA1B661-8D3E-445E-9928-235EB6AC0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941" y="884237"/>
            <a:ext cx="457488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4" name="Text Box 7">
            <a:extLst>
              <a:ext uri="{FF2B5EF4-FFF2-40B4-BE49-F238E27FC236}">
                <a16:creationId xmlns:a16="http://schemas.microsoft.com/office/drawing/2014/main" id="{E3C48A8A-473A-6352-1448-50B5B8C1C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1" y="3276600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/>
              <a:t>Lattice QCD</a:t>
            </a:r>
          </a:p>
        </p:txBody>
      </p:sp>
      <p:grpSp>
        <p:nvGrpSpPr>
          <p:cNvPr id="327685" name="Group 8">
            <a:extLst>
              <a:ext uri="{FF2B5EF4-FFF2-40B4-BE49-F238E27FC236}">
                <a16:creationId xmlns:a16="http://schemas.microsoft.com/office/drawing/2014/main" id="{D5888F89-3BBD-99C2-14D8-7E374CE215CD}"/>
              </a:ext>
            </a:extLst>
          </p:cNvPr>
          <p:cNvGrpSpPr>
            <a:grpSpLocks/>
          </p:cNvGrpSpPr>
          <p:nvPr/>
        </p:nvGrpSpPr>
        <p:grpSpPr bwMode="auto">
          <a:xfrm>
            <a:off x="5699291" y="3724276"/>
            <a:ext cx="4842304" cy="3133723"/>
            <a:chOff x="118" y="2352"/>
            <a:chExt cx="2861" cy="1913"/>
          </a:xfrm>
        </p:grpSpPr>
        <p:pic>
          <p:nvPicPr>
            <p:cNvPr id="327693" name="Picture 9" descr="rhic_aerial">
              <a:extLst>
                <a:ext uri="{FF2B5EF4-FFF2-40B4-BE49-F238E27FC236}">
                  <a16:creationId xmlns:a16="http://schemas.microsoft.com/office/drawing/2014/main" id="{9B9D8A3D-3F63-BA97-551B-02ECF0E193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352"/>
              <a:ext cx="2736" cy="1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694" name="Text Box 10">
              <a:extLst>
                <a:ext uri="{FF2B5EF4-FFF2-40B4-BE49-F238E27FC236}">
                  <a16:creationId xmlns:a16="http://schemas.microsoft.com/office/drawing/2014/main" id="{C22B9663-9075-982F-3648-1A279891B7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" y="2359"/>
              <a:ext cx="2861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 GeV/nucleon heavy-ion collisions</a:t>
              </a:r>
            </a:p>
          </p:txBody>
        </p:sp>
      </p:grpSp>
      <p:grpSp>
        <p:nvGrpSpPr>
          <p:cNvPr id="327686" name="Group 11">
            <a:extLst>
              <a:ext uri="{FF2B5EF4-FFF2-40B4-BE49-F238E27FC236}">
                <a16:creationId xmlns:a16="http://schemas.microsoft.com/office/drawing/2014/main" id="{E7E63382-AA99-DD1F-63CB-4C7A77EB9964}"/>
              </a:ext>
            </a:extLst>
          </p:cNvPr>
          <p:cNvGrpSpPr>
            <a:grpSpLocks/>
          </p:cNvGrpSpPr>
          <p:nvPr/>
        </p:nvGrpSpPr>
        <p:grpSpPr bwMode="auto">
          <a:xfrm>
            <a:off x="1633538" y="838201"/>
            <a:ext cx="4191000" cy="2886076"/>
            <a:chOff x="2949" y="528"/>
            <a:chExt cx="2640" cy="1818"/>
          </a:xfrm>
        </p:grpSpPr>
        <p:pic>
          <p:nvPicPr>
            <p:cNvPr id="327691" name="Picture 12">
              <a:extLst>
                <a:ext uri="{FF2B5EF4-FFF2-40B4-BE49-F238E27FC236}">
                  <a16:creationId xmlns:a16="http://schemas.microsoft.com/office/drawing/2014/main" id="{BEEB1EE8-08B4-A9F8-5AFB-4ECC979B11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9" y="551"/>
              <a:ext cx="2640" cy="1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692" name="Rectangle 13">
              <a:extLst>
                <a:ext uri="{FF2B5EF4-FFF2-40B4-BE49-F238E27FC236}">
                  <a16:creationId xmlns:a16="http://schemas.microsoft.com/office/drawing/2014/main" id="{B4203BBA-94DF-9A58-0A4D-3F5BCE2ED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528"/>
              <a:ext cx="963" cy="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bg1"/>
                  </a:solidFill>
                </a:rPr>
                <a:t>Big Bang</a:t>
              </a:r>
            </a:p>
          </p:txBody>
        </p:sp>
      </p:grpSp>
      <p:sp>
        <p:nvSpPr>
          <p:cNvPr id="327687" name="Text Box 14">
            <a:extLst>
              <a:ext uri="{FF2B5EF4-FFF2-40B4-BE49-F238E27FC236}">
                <a16:creationId xmlns:a16="http://schemas.microsoft.com/office/drawing/2014/main" id="{954412A2-9E6D-2DB2-9F52-EDB957E86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1" y="3200401"/>
            <a:ext cx="2803973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Only one chance…</a:t>
            </a:r>
          </a:p>
        </p:txBody>
      </p:sp>
      <p:sp>
        <p:nvSpPr>
          <p:cNvPr id="327688" name="Text Box 15">
            <a:extLst>
              <a:ext uri="{FF2B5EF4-FFF2-40B4-BE49-F238E27FC236}">
                <a16:creationId xmlns:a16="http://schemas.microsoft.com/office/drawing/2014/main" id="{E5DF39D6-05F9-E253-457F-47FC82E3B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810000"/>
            <a:ext cx="3132138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Who wants to wait?…</a:t>
            </a:r>
          </a:p>
        </p:txBody>
      </p:sp>
      <p:sp>
        <p:nvSpPr>
          <p:cNvPr id="327689" name="Text Box 16">
            <a:extLst>
              <a:ext uri="{FF2B5EF4-FFF2-40B4-BE49-F238E27FC236}">
                <a16:creationId xmlns:a16="http://schemas.microsoft.com/office/drawing/2014/main" id="{328C5EC7-2E59-E4C9-3F1E-0763B0305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8614" y="6140236"/>
            <a:ext cx="167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 Steinberg (circa 2008) </a:t>
            </a:r>
          </a:p>
        </p:txBody>
      </p:sp>
      <p:sp>
        <p:nvSpPr>
          <p:cNvPr id="327690" name="Rectangle 17">
            <a:extLst>
              <a:ext uri="{FF2B5EF4-FFF2-40B4-BE49-F238E27FC236}">
                <a16:creationId xmlns:a16="http://schemas.microsoft.com/office/drawing/2014/main" id="{7153B170-D64E-E497-7B17-27252FB41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121316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can we study QCD matter ?</a:t>
            </a: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0D324413-7A6B-2DD8-FB34-5F21E8504F7A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847724"/>
            <a:ext cx="4191000" cy="2886076"/>
            <a:chOff x="2949" y="528"/>
            <a:chExt cx="2640" cy="1818"/>
          </a:xfrm>
        </p:grpSpPr>
        <p:pic>
          <p:nvPicPr>
            <p:cNvPr id="3" name="Picture 12">
              <a:extLst>
                <a:ext uri="{FF2B5EF4-FFF2-40B4-BE49-F238E27FC236}">
                  <a16:creationId xmlns:a16="http://schemas.microsoft.com/office/drawing/2014/main" id="{381E3DAB-45EA-1A38-CFD3-2BD0CC1C9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9" y="551"/>
              <a:ext cx="2640" cy="1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13">
              <a:extLst>
                <a:ext uri="{FF2B5EF4-FFF2-40B4-BE49-F238E27FC236}">
                  <a16:creationId xmlns:a16="http://schemas.microsoft.com/office/drawing/2014/main" id="{004B70A1-675A-7F85-95CE-005A3C390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528"/>
              <a:ext cx="963" cy="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bg1"/>
                  </a:solidFill>
                </a:rPr>
                <a:t>Big Bang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B7BB3F-463B-ABB6-FD07-C084C984EB24}"/>
              </a:ext>
            </a:extLst>
          </p:cNvPr>
          <p:cNvSpPr txBox="1"/>
          <p:nvPr/>
        </p:nvSpPr>
        <p:spPr>
          <a:xfrm>
            <a:off x="7549616" y="4463446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RHIC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194A2-0CB0-4312-E0CB-D0B9B974C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Rectangle 2">
            <a:extLst>
              <a:ext uri="{FF2B5EF4-FFF2-40B4-BE49-F238E27FC236}">
                <a16:creationId xmlns:a16="http://schemas.microsoft.com/office/drawing/2014/main" id="{FE08E9B2-27E7-1615-0387-F4AF53C614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47913" y="609600"/>
            <a:ext cx="680085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Where to study QCD matter</a:t>
            </a:r>
            <a:endParaRPr lang="en-US" altLang="en-US"/>
          </a:p>
        </p:txBody>
      </p:sp>
      <p:grpSp>
        <p:nvGrpSpPr>
          <p:cNvPr id="327682" name="Group 3">
            <a:extLst>
              <a:ext uri="{FF2B5EF4-FFF2-40B4-BE49-F238E27FC236}">
                <a16:creationId xmlns:a16="http://schemas.microsoft.com/office/drawing/2014/main" id="{8A549B55-5128-A948-E337-22F5CAADDDDB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3733803"/>
            <a:ext cx="4224338" cy="3124201"/>
            <a:chOff x="2955" y="2352"/>
            <a:chExt cx="2661" cy="1968"/>
          </a:xfrm>
        </p:grpSpPr>
        <p:pic>
          <p:nvPicPr>
            <p:cNvPr id="327695" name="Picture 4" descr="neutronstar">
              <a:extLst>
                <a:ext uri="{FF2B5EF4-FFF2-40B4-BE49-F238E27FC236}">
                  <a16:creationId xmlns:a16="http://schemas.microsoft.com/office/drawing/2014/main" id="{EC17899B-D942-6268-178E-35B75CDD21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" y="2352"/>
              <a:ext cx="2661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696" name="Text Box 5">
              <a:extLst>
                <a:ext uri="{FF2B5EF4-FFF2-40B4-BE49-F238E27FC236}">
                  <a16:creationId xmlns:a16="http://schemas.microsoft.com/office/drawing/2014/main" id="{FF45E1AA-0695-CC6A-794D-85AD768F17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5" y="3984"/>
              <a:ext cx="128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chemeClr val="bg1"/>
                  </a:solidFill>
                </a:rPr>
                <a:t>Neutron stars</a:t>
              </a:r>
            </a:p>
          </p:txBody>
        </p:sp>
      </p:grpSp>
      <p:grpSp>
        <p:nvGrpSpPr>
          <p:cNvPr id="327686" name="Group 11">
            <a:extLst>
              <a:ext uri="{FF2B5EF4-FFF2-40B4-BE49-F238E27FC236}">
                <a16:creationId xmlns:a16="http://schemas.microsoft.com/office/drawing/2014/main" id="{19387FAB-76BE-8652-2B8E-F2EEB499283C}"/>
              </a:ext>
            </a:extLst>
          </p:cNvPr>
          <p:cNvGrpSpPr>
            <a:grpSpLocks/>
          </p:cNvGrpSpPr>
          <p:nvPr/>
        </p:nvGrpSpPr>
        <p:grpSpPr bwMode="auto">
          <a:xfrm>
            <a:off x="1633538" y="838201"/>
            <a:ext cx="4191000" cy="2886076"/>
            <a:chOff x="2949" y="528"/>
            <a:chExt cx="2640" cy="1818"/>
          </a:xfrm>
        </p:grpSpPr>
        <p:pic>
          <p:nvPicPr>
            <p:cNvPr id="327691" name="Picture 12">
              <a:extLst>
                <a:ext uri="{FF2B5EF4-FFF2-40B4-BE49-F238E27FC236}">
                  <a16:creationId xmlns:a16="http://schemas.microsoft.com/office/drawing/2014/main" id="{EDADBCE7-634A-580B-C853-79E90DE9FE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9" y="551"/>
              <a:ext cx="2640" cy="1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692" name="Rectangle 13">
              <a:extLst>
                <a:ext uri="{FF2B5EF4-FFF2-40B4-BE49-F238E27FC236}">
                  <a16:creationId xmlns:a16="http://schemas.microsoft.com/office/drawing/2014/main" id="{B411F6EA-70A3-E2E6-8004-03D89C951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528"/>
              <a:ext cx="963" cy="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bg1"/>
                  </a:solidFill>
                </a:rPr>
                <a:t>Big Bang</a:t>
              </a:r>
            </a:p>
          </p:txBody>
        </p:sp>
      </p:grpSp>
      <p:sp>
        <p:nvSpPr>
          <p:cNvPr id="327687" name="Text Box 14">
            <a:extLst>
              <a:ext uri="{FF2B5EF4-FFF2-40B4-BE49-F238E27FC236}">
                <a16:creationId xmlns:a16="http://schemas.microsoft.com/office/drawing/2014/main" id="{E756F3AC-04F7-A301-B88A-D077D6619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1" y="3200401"/>
            <a:ext cx="2803973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Only one chance…</a:t>
            </a:r>
          </a:p>
        </p:txBody>
      </p:sp>
      <p:sp>
        <p:nvSpPr>
          <p:cNvPr id="327688" name="Text Box 15">
            <a:extLst>
              <a:ext uri="{FF2B5EF4-FFF2-40B4-BE49-F238E27FC236}">
                <a16:creationId xmlns:a16="http://schemas.microsoft.com/office/drawing/2014/main" id="{61E8B816-850A-E093-182E-0AAEFF2F8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261" y="3795139"/>
            <a:ext cx="4012445" cy="70788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Tremendous progress in </a:t>
            </a:r>
          </a:p>
          <a:p>
            <a:pPr eaLnBrk="1" hangingPunct="1"/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multi-messenger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. astrophysics…</a:t>
            </a:r>
          </a:p>
        </p:txBody>
      </p:sp>
      <p:sp>
        <p:nvSpPr>
          <p:cNvPr id="327690" name="Rectangle 17">
            <a:extLst>
              <a:ext uri="{FF2B5EF4-FFF2-40B4-BE49-F238E27FC236}">
                <a16:creationId xmlns:a16="http://schemas.microsoft.com/office/drawing/2014/main" id="{A359F923-9A76-9A1A-B40F-5D6473ED2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121316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can we study QCD matter ?</a:t>
            </a: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2D5B7EE2-3562-C1FA-C554-CD68C05C5889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847724"/>
            <a:ext cx="4191000" cy="2886076"/>
            <a:chOff x="2949" y="528"/>
            <a:chExt cx="2640" cy="1818"/>
          </a:xfrm>
        </p:grpSpPr>
        <p:pic>
          <p:nvPicPr>
            <p:cNvPr id="3" name="Picture 12">
              <a:extLst>
                <a:ext uri="{FF2B5EF4-FFF2-40B4-BE49-F238E27FC236}">
                  <a16:creationId xmlns:a16="http://schemas.microsoft.com/office/drawing/2014/main" id="{26B09F64-699D-F8AF-CA6E-8AD47AE8A8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9" y="551"/>
              <a:ext cx="2640" cy="1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13">
              <a:extLst>
                <a:ext uri="{FF2B5EF4-FFF2-40B4-BE49-F238E27FC236}">
                  <a16:creationId xmlns:a16="http://schemas.microsoft.com/office/drawing/2014/main" id="{C23CB71D-7938-5500-9BD5-1018F21C7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528"/>
              <a:ext cx="963" cy="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bg1"/>
                  </a:solidFill>
                </a:rPr>
                <a:t>Big Bang</a:t>
              </a:r>
            </a:p>
          </p:txBody>
        </p:sp>
      </p:grpSp>
      <p:pic>
        <p:nvPicPr>
          <p:cNvPr id="5" name="Picture 3" descr="fig1.png">
            <a:extLst>
              <a:ext uri="{FF2B5EF4-FFF2-40B4-BE49-F238E27FC236}">
                <a16:creationId xmlns:a16="http://schemas.microsoft.com/office/drawing/2014/main" id="{4391DB7B-1E11-8A32-1A4D-C9AF7A5FA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3751266"/>
            <a:ext cx="5119331" cy="310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149C86-0704-D19D-DFA5-5A030297F987}"/>
              </a:ext>
            </a:extLst>
          </p:cNvPr>
          <p:cNvSpPr txBox="1"/>
          <p:nvPr/>
        </p:nvSpPr>
        <p:spPr>
          <a:xfrm>
            <a:off x="6157382" y="6335867"/>
            <a:ext cx="4674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LHC Heavy-Ion Collision  at 5.5 TeV/nucleon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5B2725-CB73-C1E3-07B6-49780A6DB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4063" y="884237"/>
            <a:ext cx="5119698" cy="28670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B54552-8988-848C-E7AD-5772C600AB55}"/>
              </a:ext>
            </a:extLst>
          </p:cNvPr>
          <p:cNvSpPr txBox="1"/>
          <p:nvPr/>
        </p:nvSpPr>
        <p:spPr>
          <a:xfrm>
            <a:off x="6157382" y="3200401"/>
            <a:ext cx="499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Exascale Era of High Performance Computing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9A683D-9864-4013-5FD7-F5B079AE87DE}"/>
              </a:ext>
            </a:extLst>
          </p:cNvPr>
          <p:cNvSpPr txBox="1"/>
          <p:nvPr/>
        </p:nvSpPr>
        <p:spPr>
          <a:xfrm>
            <a:off x="8819122" y="3779750"/>
            <a:ext cx="178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ATLAS DETECTOR</a:t>
            </a:r>
          </a:p>
        </p:txBody>
      </p:sp>
    </p:spTree>
    <p:extLst>
      <p:ext uri="{BB962C8B-B14F-4D97-AF65-F5344CB8AC3E}">
        <p14:creationId xmlns:p14="http://schemas.microsoft.com/office/powerpoint/2010/main" val="441923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2962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Conjectured QCD phase diagram</a:t>
            </a:r>
            <a:endParaRPr lang="en-US" sz="3200" baseline="-25000" dirty="0">
              <a:solidFill>
                <a:srgbClr val="0000FF"/>
              </a:solidFill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</p:txBody>
      </p:sp>
      <p:pic>
        <p:nvPicPr>
          <p:cNvPr id="134146" name="Picture 4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" t="5761" r="4951" b="7819"/>
          <a:stretch>
            <a:fillRect/>
          </a:stretch>
        </p:blipFill>
        <p:spPr bwMode="auto">
          <a:xfrm>
            <a:off x="1332298" y="834291"/>
            <a:ext cx="8837855" cy="602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A814DE-ABE3-883A-8AA8-D296443E34F3}"/>
              </a:ext>
            </a:extLst>
          </p:cNvPr>
          <p:cNvSpPr txBox="1"/>
          <p:nvPr/>
        </p:nvSpPr>
        <p:spPr>
          <a:xfrm>
            <a:off x="10441803" y="6488668"/>
            <a:ext cx="1478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K. Fukushima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D7513-2128-F59E-BD7B-7E32C2C6F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>
            <a:extLst>
              <a:ext uri="{FF2B5EF4-FFF2-40B4-BE49-F238E27FC236}">
                <a16:creationId xmlns:a16="http://schemas.microsoft.com/office/drawing/2014/main" id="{45A1DAB8-4464-E8CF-8EE9-C2E701772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2962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First principles Lattice QCD results</a:t>
            </a:r>
            <a:endParaRPr lang="en-US" sz="3200" baseline="-25000" dirty="0">
              <a:solidFill>
                <a:srgbClr val="0000FF"/>
              </a:solidFill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A86CDE-595D-7F5F-6D45-611C29FDF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77" y="867836"/>
            <a:ext cx="1812452" cy="17903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F85545-89EE-E7D2-5F2F-836ABDEA8F39}"/>
              </a:ext>
            </a:extLst>
          </p:cNvPr>
          <p:cNvSpPr txBox="1"/>
          <p:nvPr/>
        </p:nvSpPr>
        <p:spPr>
          <a:xfrm>
            <a:off x="152400" y="2354488"/>
            <a:ext cx="1718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Hypercubic Lattice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DC60B8-E65F-B589-FFD9-C908E7042F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67" t="3689" r="4223"/>
          <a:stretch>
            <a:fillRect/>
          </a:stretch>
        </p:blipFill>
        <p:spPr>
          <a:xfrm>
            <a:off x="1191381" y="3068918"/>
            <a:ext cx="5201586" cy="3752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34108D-A44C-A2DE-4006-967CB46CA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104" y="3397982"/>
            <a:ext cx="3606800" cy="25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CD0455-6DF1-079E-A547-BC81A39B65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48" t="10770" r="2130" b="4017"/>
          <a:stretch>
            <a:fillRect/>
          </a:stretch>
        </p:blipFill>
        <p:spPr>
          <a:xfrm>
            <a:off x="6525346" y="2942492"/>
            <a:ext cx="5666654" cy="38423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183C7D-105E-2868-1232-481B4681A397}"/>
              </a:ext>
            </a:extLst>
          </p:cNvPr>
          <p:cNvSpPr txBox="1"/>
          <p:nvPr/>
        </p:nvSpPr>
        <p:spPr>
          <a:xfrm>
            <a:off x="2478899" y="1379885"/>
            <a:ext cx="8352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pressure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the 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speed of sound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 a Quark-Gluon Plasma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 a function of Temperature (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 MeV ~ 1.75 Trillion Kelvin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!)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AAEAD7-37BE-C57C-3EC4-E58F57242A30}"/>
              </a:ext>
            </a:extLst>
          </p:cNvPr>
          <p:cNvSpPr txBox="1"/>
          <p:nvPr/>
        </p:nvSpPr>
        <p:spPr>
          <a:xfrm>
            <a:off x="2134659" y="2759345"/>
            <a:ext cx="3961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Pressure normalized to temperature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4AB1D9-6C53-1EE2-41F5-E16355242051}"/>
              </a:ext>
            </a:extLst>
          </p:cNvPr>
          <p:cNvSpPr txBox="1"/>
          <p:nvPr/>
        </p:nvSpPr>
        <p:spPr>
          <a:xfrm>
            <a:off x="7180425" y="2742437"/>
            <a:ext cx="4694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QGP speed of sound relative to that of light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441BD7-90BC-265A-6833-048954BA9741}"/>
              </a:ext>
            </a:extLst>
          </p:cNvPr>
          <p:cNvSpPr txBox="1"/>
          <p:nvPr/>
        </p:nvSpPr>
        <p:spPr>
          <a:xfrm>
            <a:off x="68923" y="6211669"/>
            <a:ext cx="1780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Brandt, 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Quark Matter 2025</a:t>
            </a:r>
          </a:p>
        </p:txBody>
      </p:sp>
    </p:spTree>
    <p:extLst>
      <p:ext uri="{BB962C8B-B14F-4D97-AF65-F5344CB8AC3E}">
        <p14:creationId xmlns:p14="http://schemas.microsoft.com/office/powerpoint/2010/main" val="3218639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71932-611E-BEB6-946F-50959A6EE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>
            <a:extLst>
              <a:ext uri="{FF2B5EF4-FFF2-40B4-BE49-F238E27FC236}">
                <a16:creationId xmlns:a16="http://schemas.microsoft.com/office/drawing/2014/main" id="{7A26F2EF-82A8-E3B5-6AE4-B597F1FF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2962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First principles Lattice QCD results</a:t>
            </a:r>
            <a:endParaRPr lang="en-US" sz="3200" baseline="-25000" dirty="0">
              <a:solidFill>
                <a:srgbClr val="0000FF"/>
              </a:solidFill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0E638D-F2C8-37E1-A302-9B03A8C51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77" y="867836"/>
            <a:ext cx="1812452" cy="17903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5C2460-530A-B45D-908A-12CB12813408}"/>
              </a:ext>
            </a:extLst>
          </p:cNvPr>
          <p:cNvSpPr txBox="1"/>
          <p:nvPr/>
        </p:nvSpPr>
        <p:spPr>
          <a:xfrm>
            <a:off x="152400" y="2354488"/>
            <a:ext cx="1718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Hypercubic Lattice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4603ED-8342-7706-94E2-5F24585851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33" t="7052"/>
          <a:stretch>
            <a:fillRect/>
          </a:stretch>
        </p:blipFill>
        <p:spPr>
          <a:xfrm>
            <a:off x="2503035" y="1840573"/>
            <a:ext cx="6658286" cy="39333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68629F-0229-A2E7-2E3E-D75C2C9258A8}"/>
              </a:ext>
            </a:extLst>
          </p:cNvPr>
          <p:cNvSpPr txBox="1"/>
          <p:nvPr/>
        </p:nvSpPr>
        <p:spPr>
          <a:xfrm>
            <a:off x="3505937" y="1009576"/>
            <a:ext cx="7150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Critical (cross-over) Temperature from LQCD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compared to 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Heavy-Ion collision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48AFA99B-B843-8D1E-6ED4-1681B1072109}"/>
              </a:ext>
            </a:extLst>
          </p:cNvPr>
          <p:cNvSpPr/>
          <p:nvPr/>
        </p:nvSpPr>
        <p:spPr>
          <a:xfrm>
            <a:off x="9258115" y="5380892"/>
            <a:ext cx="1301682" cy="2640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5E2E57-5D03-4996-8C6D-CCE776AED1A3}"/>
              </a:ext>
            </a:extLst>
          </p:cNvPr>
          <p:cNvSpPr txBox="1"/>
          <p:nvPr/>
        </p:nvSpPr>
        <p:spPr>
          <a:xfrm>
            <a:off x="9202572" y="4734561"/>
            <a:ext cx="2908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Increasing baryon density/</a:t>
            </a:r>
          </a:p>
          <a:p>
            <a:r>
              <a:rPr lang="en-US" dirty="0"/>
              <a:t>Decreasing collision energy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6EED39-52DE-28F9-8111-C78167CB0103}"/>
              </a:ext>
            </a:extLst>
          </p:cNvPr>
          <p:cNvSpPr txBox="1"/>
          <p:nvPr/>
        </p:nvSpPr>
        <p:spPr>
          <a:xfrm>
            <a:off x="252060" y="5958566"/>
            <a:ext cx="11687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Heavy-Ion collisions create the hottest/densest matter on earth in excess of 5.5 trillion Kelvin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410352-A0E4-9C3B-13A6-E0F89027EFC2}"/>
              </a:ext>
            </a:extLst>
          </p:cNvPr>
          <p:cNvSpPr txBox="1"/>
          <p:nvPr/>
        </p:nvSpPr>
        <p:spPr>
          <a:xfrm>
            <a:off x="8757342" y="6406845"/>
            <a:ext cx="323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Guinness Book of World Records</a:t>
            </a:r>
          </a:p>
        </p:txBody>
      </p:sp>
    </p:spTree>
    <p:extLst>
      <p:ext uri="{BB962C8B-B14F-4D97-AF65-F5344CB8AC3E}">
        <p14:creationId xmlns:p14="http://schemas.microsoft.com/office/powerpoint/2010/main" val="1073448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Early Universe</a:t>
            </a:r>
          </a:p>
        </p:txBody>
      </p:sp>
      <p:pic>
        <p:nvPicPr>
          <p:cNvPr id="97282" name="Picture 3" descr="universe_orig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32"/>
            <a:ext cx="12191999" cy="689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Oval 4"/>
          <p:cNvSpPr>
            <a:spLocks noChangeArrowheads="1"/>
          </p:cNvSpPr>
          <p:nvPr/>
        </p:nvSpPr>
        <p:spPr bwMode="auto">
          <a:xfrm>
            <a:off x="4560277" y="1690688"/>
            <a:ext cx="1535723" cy="386605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84" name="Text Box 5"/>
          <p:cNvSpPr txBox="1">
            <a:spLocks noChangeArrowheads="1"/>
          </p:cNvSpPr>
          <p:nvPr/>
        </p:nvSpPr>
        <p:spPr bwMode="auto">
          <a:xfrm>
            <a:off x="1524001" y="6400800"/>
            <a:ext cx="1387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Herculanum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41E5E-B0E8-71A6-7094-D25FAFF66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36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QGP is a nearly perfect fluid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9691377F-AEF1-CF41-5123-E051E20116B7}"/>
              </a:ext>
            </a:extLst>
          </p:cNvPr>
          <p:cNvGrpSpPr>
            <a:grpSpLocks/>
          </p:cNvGrpSpPr>
          <p:nvPr/>
        </p:nvGrpSpPr>
        <p:grpSpPr bwMode="auto">
          <a:xfrm>
            <a:off x="1735016" y="1006745"/>
            <a:ext cx="8721968" cy="5848927"/>
            <a:chOff x="672" y="720"/>
            <a:chExt cx="4512" cy="3388"/>
          </a:xfrm>
        </p:grpSpPr>
        <p:pic>
          <p:nvPicPr>
            <p:cNvPr id="5" name="Picture 5" descr="rhic_bbc">
              <a:extLst>
                <a:ext uri="{FF2B5EF4-FFF2-40B4-BE49-F238E27FC236}">
                  <a16:creationId xmlns:a16="http://schemas.microsoft.com/office/drawing/2014/main" id="{320E30F2-8039-ADAE-E17D-5D1939D452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b="3400"/>
            <a:stretch>
              <a:fillRect/>
            </a:stretch>
          </p:blipFill>
          <p:spPr bwMode="auto">
            <a:xfrm>
              <a:off x="672" y="720"/>
              <a:ext cx="4512" cy="3388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3B389FDA-7646-D0EE-1D1B-66C25CF2F2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48" y="1941"/>
              <a:ext cx="1008" cy="384"/>
            </a:xfrm>
            <a:prstGeom prst="roundRect">
              <a:avLst>
                <a:gd name="adj" fmla="val 11222"/>
              </a:avLst>
            </a:prstGeom>
            <a:solidFill>
              <a:srgbClr val="FFFF00">
                <a:alpha val="14117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ea typeface="Osaka" panose="020B0600000000000000" pitchFamily="34" charset="-128"/>
              </a:endParaRPr>
            </a:p>
          </p:txBody>
        </p:sp>
        <p:sp>
          <p:nvSpPr>
            <p:cNvPr id="7" name="AutoShape 7">
              <a:extLst>
                <a:ext uri="{FF2B5EF4-FFF2-40B4-BE49-F238E27FC236}">
                  <a16:creationId xmlns:a16="http://schemas.microsoft.com/office/drawing/2014/main" id="{EF598303-8088-5F3F-AD10-771C127B884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96" y="1776"/>
              <a:ext cx="1536" cy="144"/>
            </a:xfrm>
            <a:prstGeom prst="roundRect">
              <a:avLst>
                <a:gd name="adj" fmla="val 11222"/>
              </a:avLst>
            </a:prstGeom>
            <a:solidFill>
              <a:srgbClr val="FFFF00">
                <a:alpha val="14117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ea typeface="Osaka" panose="020B06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8188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Title 1">
            <a:extLst>
              <a:ext uri="{FF2B5EF4-FFF2-40B4-BE49-F238E27FC236}">
                <a16:creationId xmlns:a16="http://schemas.microsoft.com/office/drawing/2014/main" id="{F24700CC-C63D-9E3F-298A-5B49525EC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9292" y="27017"/>
            <a:ext cx="12192000" cy="1285936"/>
          </a:xfrm>
        </p:spPr>
        <p:txBody>
          <a:bodyPr/>
          <a:lstStyle/>
          <a:p>
            <a:pPr algn="ctr" eaLnBrk="1" hangingPunct="1"/>
            <a:r>
              <a:rPr lang="en-US" altLang="en-US" sz="3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Perfect fluidity at RHIC and the LHC</a:t>
            </a:r>
          </a:p>
        </p:txBody>
      </p:sp>
      <p:sp>
        <p:nvSpPr>
          <p:cNvPr id="335874" name="TextBox 3">
            <a:extLst>
              <a:ext uri="{FF2B5EF4-FFF2-40B4-BE49-F238E27FC236}">
                <a16:creationId xmlns:a16="http://schemas.microsoft.com/office/drawing/2014/main" id="{97A95059-0A5F-E5D9-070B-32A628852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509" y="1925977"/>
            <a:ext cx="41537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ja-JP" altLang="en-US" sz="20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ja-JP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Bjorken</a:t>
            </a:r>
            <a:r>
              <a:rPr lang="en-US" altLang="ja-JP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 relativistic  hydrodynamics </a:t>
            </a:r>
            <a:endParaRPr lang="en-US" altLang="en-US" sz="2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5875" name="Picture 4" descr="latex-image-1.pdf">
            <a:extLst>
              <a:ext uri="{FF2B5EF4-FFF2-40B4-BE49-F238E27FC236}">
                <a16:creationId xmlns:a16="http://schemas.microsoft.com/office/drawing/2014/main" id="{E3C80C4C-856B-77E9-2D0A-4BA23CADA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036" y="1703141"/>
            <a:ext cx="3154363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5876" name="TextBox 5">
            <a:extLst>
              <a:ext uri="{FF2B5EF4-FFF2-40B4-BE49-F238E27FC236}">
                <a16:creationId xmlns:a16="http://schemas.microsoft.com/office/drawing/2014/main" id="{4CF02E86-EBAD-6099-2FDB-133937871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175" y="2939111"/>
            <a:ext cx="45205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Viscous term smaller than ideal term for </a:t>
            </a:r>
          </a:p>
        </p:txBody>
      </p:sp>
      <p:pic>
        <p:nvPicPr>
          <p:cNvPr id="335877" name="Picture 6" descr="latex-image-1.pdf">
            <a:extLst>
              <a:ext uri="{FF2B5EF4-FFF2-40B4-BE49-F238E27FC236}">
                <a16:creationId xmlns:a16="http://schemas.microsoft.com/office/drawing/2014/main" id="{2961B0FB-6B44-56E0-6F90-2C87968FE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336" y="2767850"/>
            <a:ext cx="28543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5878" name="Rectangle 7">
            <a:extLst>
              <a:ext uri="{FF2B5EF4-FFF2-40B4-BE49-F238E27FC236}">
                <a16:creationId xmlns:a16="http://schemas.microsoft.com/office/drawing/2014/main" id="{29465061-8C90-C96F-F64A-D9471C655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7322" y="2622168"/>
            <a:ext cx="394677" cy="906967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000">
              <a:solidFill>
                <a:srgbClr val="000000"/>
              </a:solidFill>
            </a:endParaRPr>
          </a:p>
        </p:txBody>
      </p:sp>
      <p:grpSp>
        <p:nvGrpSpPr>
          <p:cNvPr id="335879" name="Group 24">
            <a:extLst>
              <a:ext uri="{FF2B5EF4-FFF2-40B4-BE49-F238E27FC236}">
                <a16:creationId xmlns:a16="http://schemas.microsoft.com/office/drawing/2014/main" id="{E2A8FC6D-3282-ECE8-E0EC-84DA21F091F3}"/>
              </a:ext>
            </a:extLst>
          </p:cNvPr>
          <p:cNvGrpSpPr>
            <a:grpSpLocks/>
          </p:cNvGrpSpPr>
          <p:nvPr/>
        </p:nvGrpSpPr>
        <p:grpSpPr bwMode="auto">
          <a:xfrm>
            <a:off x="1389685" y="3732605"/>
            <a:ext cx="7638924" cy="815975"/>
            <a:chOff x="-1540062" y="3758083"/>
            <a:chExt cx="7639314" cy="816382"/>
          </a:xfrm>
        </p:grpSpPr>
        <p:sp>
          <p:nvSpPr>
            <p:cNvPr id="335889" name="TextBox 11">
              <a:extLst>
                <a:ext uri="{FF2B5EF4-FFF2-40B4-BE49-F238E27FC236}">
                  <a16:creationId xmlns:a16="http://schemas.microsoft.com/office/drawing/2014/main" id="{A418233B-62FD-0468-61FB-5B4E515A5E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540062" y="3941261"/>
              <a:ext cx="23083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</a:rPr>
                <a:t>From kinetic theory </a:t>
              </a:r>
            </a:p>
          </p:txBody>
        </p:sp>
        <p:grpSp>
          <p:nvGrpSpPr>
            <p:cNvPr id="335890" name="Group 18">
              <a:extLst>
                <a:ext uri="{FF2B5EF4-FFF2-40B4-BE49-F238E27FC236}">
                  <a16:creationId xmlns:a16="http://schemas.microsoft.com/office/drawing/2014/main" id="{52FEF7AC-8564-371A-F86D-836591CDC3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7860" y="3758083"/>
              <a:ext cx="2331392" cy="816382"/>
              <a:chOff x="3767860" y="3758083"/>
              <a:chExt cx="2331392" cy="816382"/>
            </a:xfrm>
          </p:grpSpPr>
          <p:pic>
            <p:nvPicPr>
              <p:cNvPr id="335891" name="Picture 10" descr="latex-image-1.pdf">
                <a:extLst>
                  <a:ext uri="{FF2B5EF4-FFF2-40B4-BE49-F238E27FC236}">
                    <a16:creationId xmlns:a16="http://schemas.microsoft.com/office/drawing/2014/main" id="{A99B95AD-5C27-0757-EA0B-A73A14F76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6152" y="3824467"/>
                <a:ext cx="1734807" cy="633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5892" name="Rectangle 17">
                <a:extLst>
                  <a:ext uri="{FF2B5EF4-FFF2-40B4-BE49-F238E27FC236}">
                    <a16:creationId xmlns:a16="http://schemas.microsoft.com/office/drawing/2014/main" id="{827C6652-1858-427E-2B3F-3A09C85A39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7860" y="3758083"/>
                <a:ext cx="2331392" cy="81638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4572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335880" name="Group 25">
            <a:extLst>
              <a:ext uri="{FF2B5EF4-FFF2-40B4-BE49-F238E27FC236}">
                <a16:creationId xmlns:a16="http://schemas.microsoft.com/office/drawing/2014/main" id="{8942E8FB-C733-5B3D-D830-B3436C38E2BE}"/>
              </a:ext>
            </a:extLst>
          </p:cNvPr>
          <p:cNvGrpSpPr>
            <a:grpSpLocks/>
          </p:cNvGrpSpPr>
          <p:nvPr/>
        </p:nvGrpSpPr>
        <p:grpSpPr bwMode="auto">
          <a:xfrm>
            <a:off x="1781785" y="4832240"/>
            <a:ext cx="8858251" cy="2025759"/>
            <a:chOff x="245533" y="4653405"/>
            <a:chExt cx="8859570" cy="2024453"/>
          </a:xfrm>
        </p:grpSpPr>
        <p:pic>
          <p:nvPicPr>
            <p:cNvPr id="335881" name="Picture 13">
              <a:extLst>
                <a:ext uri="{FF2B5EF4-FFF2-40B4-BE49-F238E27FC236}">
                  <a16:creationId xmlns:a16="http://schemas.microsoft.com/office/drawing/2014/main" id="{56908750-96F9-0EEC-AE88-B7CE7D378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33" y="4667791"/>
              <a:ext cx="2086796" cy="1508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5882" name="Picture 14">
              <a:extLst>
                <a:ext uri="{FF2B5EF4-FFF2-40B4-BE49-F238E27FC236}">
                  <a16:creationId xmlns:a16="http://schemas.microsoft.com/office/drawing/2014/main" id="{A859F3FF-2660-842C-0A8D-A93A75BA0E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2331" y="4667792"/>
              <a:ext cx="1034190" cy="1579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5883" name="Picture 15">
              <a:extLst>
                <a:ext uri="{FF2B5EF4-FFF2-40B4-BE49-F238E27FC236}">
                  <a16:creationId xmlns:a16="http://schemas.microsoft.com/office/drawing/2014/main" id="{D1C925DB-AA96-C80E-009A-B7153E587F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558834" y="3461093"/>
              <a:ext cx="1624343" cy="4008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5884" name="Picture 16">
              <a:extLst>
                <a:ext uri="{FF2B5EF4-FFF2-40B4-BE49-F238E27FC236}">
                  <a16:creationId xmlns:a16="http://schemas.microsoft.com/office/drawing/2014/main" id="{ACECD749-A0FE-F92D-0F9A-9B5D6398C8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1092" y="4667791"/>
              <a:ext cx="1884011" cy="1564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5885" name="TextBox 19">
              <a:extLst>
                <a:ext uri="{FF2B5EF4-FFF2-40B4-BE49-F238E27FC236}">
                  <a16:creationId xmlns:a16="http://schemas.microsoft.com/office/drawing/2014/main" id="{9B259E62-29AA-1020-04B2-E558062E7B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394" y="6207206"/>
              <a:ext cx="60658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H</a:t>
              </a:r>
              <a:r>
                <a:rPr lang="en-US" altLang="en-US" sz="2000" b="1" baseline="-2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2</a:t>
              </a:r>
              <a:r>
                <a:rPr lang="en-US" altLang="en-US" sz="20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O</a:t>
              </a:r>
            </a:p>
          </p:txBody>
        </p:sp>
        <p:sp>
          <p:nvSpPr>
            <p:cNvPr id="335886" name="TextBox 21">
              <a:extLst>
                <a:ext uri="{FF2B5EF4-FFF2-40B4-BE49-F238E27FC236}">
                  <a16:creationId xmlns:a16="http://schemas.microsoft.com/office/drawing/2014/main" id="{59EA6493-2FFF-162C-919D-B4C59E6B11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157" y="6277748"/>
              <a:ext cx="56224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 baseline="30000">
                  <a:solidFill>
                    <a:srgbClr val="000000"/>
                  </a:solidFill>
                  <a:latin typeface="Calibri" panose="020F0502020204030204" pitchFamily="34" charset="0"/>
                </a:rPr>
                <a:t>4</a:t>
              </a:r>
              <a:r>
                <a:rPr lang="en-US" altLang="en-US" sz="2000" b="1">
                  <a:solidFill>
                    <a:srgbClr val="000000"/>
                  </a:solidFill>
                  <a:latin typeface="Calibri" panose="020F0502020204030204" pitchFamily="34" charset="0"/>
                </a:rPr>
                <a:t>He</a:t>
              </a:r>
            </a:p>
          </p:txBody>
        </p:sp>
        <p:sp>
          <p:nvSpPr>
            <p:cNvPr id="335887" name="TextBox 22">
              <a:extLst>
                <a:ext uri="{FF2B5EF4-FFF2-40B4-BE49-F238E27FC236}">
                  <a16:creationId xmlns:a16="http://schemas.microsoft.com/office/drawing/2014/main" id="{4FE499E1-CBA9-696D-EB83-92DB7BF9A2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2395" y="6232581"/>
              <a:ext cx="49270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6</a:t>
              </a:r>
              <a:r>
                <a:rPr lang="en-US" altLang="en-US" sz="20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Li</a:t>
              </a:r>
            </a:p>
          </p:txBody>
        </p:sp>
        <p:sp>
          <p:nvSpPr>
            <p:cNvPr id="335888" name="TextBox 23">
              <a:extLst>
                <a:ext uri="{FF2B5EF4-FFF2-40B4-BE49-F238E27FC236}">
                  <a16:creationId xmlns:a16="http://schemas.microsoft.com/office/drawing/2014/main" id="{0D3653DB-8991-E950-24B2-31EBBB039D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7228" y="6239928"/>
              <a:ext cx="76287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sQGP</a:t>
              </a:r>
              <a:endPara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8C9155-2E49-290D-5B3C-0E6D17453C59}"/>
                  </a:ext>
                </a:extLst>
              </p:cNvPr>
              <p:cNvSpPr txBox="1"/>
              <p:nvPr/>
            </p:nvSpPr>
            <p:spPr>
              <a:xfrm>
                <a:off x="384173" y="1161202"/>
                <a:ext cx="110250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Change in QGP energy density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due to gradients in the pressure P and the fluid velocity (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m:rPr>
                        <m:sty m:val="p"/>
                      </m:rP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viscosity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8C9155-2E49-290D-5B3C-0E6D17453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173" y="1161202"/>
                <a:ext cx="11025069" cy="400110"/>
              </a:xfrm>
              <a:prstGeom prst="rect">
                <a:avLst/>
              </a:prstGeom>
              <a:blipFill>
                <a:blip r:embed="rId9"/>
                <a:stretch>
                  <a:fillRect l="-575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9CB28-BF2B-EBD4-8934-56E6057B9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Title 1">
            <a:extLst>
              <a:ext uri="{FF2B5EF4-FFF2-40B4-BE49-F238E27FC236}">
                <a16:creationId xmlns:a16="http://schemas.microsoft.com/office/drawing/2014/main" id="{86300183-140B-C866-5D81-C648B32D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9292" y="27017"/>
            <a:ext cx="12192000" cy="1285936"/>
          </a:xfrm>
        </p:spPr>
        <p:txBody>
          <a:bodyPr/>
          <a:lstStyle/>
          <a:p>
            <a:pPr algn="ctr" eaLnBrk="1" hangingPunct="1"/>
            <a:r>
              <a:rPr lang="en-US" altLang="en-US" sz="3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Perfect fluidity at RHIC and the LHC</a:t>
            </a:r>
          </a:p>
        </p:txBody>
      </p:sp>
      <p:grpSp>
        <p:nvGrpSpPr>
          <p:cNvPr id="335890" name="Group 18">
            <a:extLst>
              <a:ext uri="{FF2B5EF4-FFF2-40B4-BE49-F238E27FC236}">
                <a16:creationId xmlns:a16="http://schemas.microsoft.com/office/drawing/2014/main" id="{538DE121-DEA0-D018-D8DA-9EC45F9DC756}"/>
              </a:ext>
            </a:extLst>
          </p:cNvPr>
          <p:cNvGrpSpPr>
            <a:grpSpLocks/>
          </p:cNvGrpSpPr>
          <p:nvPr/>
        </p:nvGrpSpPr>
        <p:grpSpPr bwMode="auto">
          <a:xfrm>
            <a:off x="4493272" y="1351649"/>
            <a:ext cx="3205452" cy="1191617"/>
            <a:chOff x="3767860" y="3758083"/>
            <a:chExt cx="2331392" cy="816382"/>
          </a:xfrm>
        </p:grpSpPr>
        <p:pic>
          <p:nvPicPr>
            <p:cNvPr id="335891" name="Picture 10" descr="latex-image-1.pdf">
              <a:extLst>
                <a:ext uri="{FF2B5EF4-FFF2-40B4-BE49-F238E27FC236}">
                  <a16:creationId xmlns:a16="http://schemas.microsoft.com/office/drawing/2014/main" id="{7AC8F5D6-CC6B-A2A6-DE28-0457A121C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6152" y="3824467"/>
              <a:ext cx="1734807" cy="633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5892" name="Rectangle 17">
              <a:extLst>
                <a:ext uri="{FF2B5EF4-FFF2-40B4-BE49-F238E27FC236}">
                  <a16:creationId xmlns:a16="http://schemas.microsoft.com/office/drawing/2014/main" id="{0834757A-3D3E-3D9A-5F6E-E67A169A5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7860" y="3758083"/>
              <a:ext cx="2331392" cy="81638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2000">
                <a:solidFill>
                  <a:srgbClr val="FF0000"/>
                </a:solidFill>
              </a:endParaRPr>
            </a:p>
          </p:txBody>
        </p:sp>
      </p:grpSp>
      <p:grpSp>
        <p:nvGrpSpPr>
          <p:cNvPr id="2" name="Group 32">
            <a:extLst>
              <a:ext uri="{FF2B5EF4-FFF2-40B4-BE49-F238E27FC236}">
                <a16:creationId xmlns:a16="http://schemas.microsoft.com/office/drawing/2014/main" id="{67BE07DF-FDD5-4D4F-2283-6518444F00DA}"/>
              </a:ext>
            </a:extLst>
          </p:cNvPr>
          <p:cNvGrpSpPr>
            <a:grpSpLocks/>
          </p:cNvGrpSpPr>
          <p:nvPr/>
        </p:nvGrpSpPr>
        <p:grpSpPr bwMode="auto">
          <a:xfrm>
            <a:off x="2746374" y="3094084"/>
            <a:ext cx="6865938" cy="2244725"/>
            <a:chOff x="1062567" y="1798563"/>
            <a:chExt cx="8001001" cy="2803675"/>
          </a:xfrm>
        </p:grpSpPr>
        <p:pic>
          <p:nvPicPr>
            <p:cNvPr id="3" name="Picture 26">
              <a:extLst>
                <a:ext uri="{FF2B5EF4-FFF2-40B4-BE49-F238E27FC236}">
                  <a16:creationId xmlns:a16="http://schemas.microsoft.com/office/drawing/2014/main" id="{D45586F2-58E6-8230-90CB-B1277236FD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567" y="1798563"/>
              <a:ext cx="8001000" cy="280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27">
              <a:extLst>
                <a:ext uri="{FF2B5EF4-FFF2-40B4-BE49-F238E27FC236}">
                  <a16:creationId xmlns:a16="http://schemas.microsoft.com/office/drawing/2014/main" id="{8B30268C-256D-E2FE-9068-48BB4B1E9D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2567" y="3335867"/>
              <a:ext cx="8001001" cy="1219200"/>
              <a:chOff x="609599" y="2209800"/>
              <a:chExt cx="8001001" cy="1219200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BE280778-16DB-0081-CCF3-C180B4ABD80C}"/>
                  </a:ext>
                </a:extLst>
              </p:cNvPr>
              <p:cNvCxnSpPr/>
              <p:nvPr/>
            </p:nvCxnSpPr>
            <p:spPr>
              <a:xfrm rot="5400000">
                <a:off x="-111" y="2818874"/>
                <a:ext cx="121942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883EC2A4-4AC8-CDB3-8CBE-FF736D4148B0}"/>
                  </a:ext>
                </a:extLst>
              </p:cNvPr>
              <p:cNvCxnSpPr/>
              <p:nvPr/>
            </p:nvCxnSpPr>
            <p:spPr>
              <a:xfrm rot="5400000">
                <a:off x="8000890" y="2818874"/>
                <a:ext cx="121942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56651B0E-294E-7D8F-516F-3E9826999567}"/>
                  </a:ext>
                </a:extLst>
              </p:cNvPr>
              <p:cNvCxnSpPr/>
              <p:nvPr/>
            </p:nvCxnSpPr>
            <p:spPr>
              <a:xfrm>
                <a:off x="609599" y="3428584"/>
                <a:ext cx="800100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9CFC3C3F-2B9D-1AF0-6E1C-B788667CC504}"/>
                  </a:ext>
                </a:extLst>
              </p:cNvPr>
              <p:cNvCxnSpPr/>
              <p:nvPr/>
            </p:nvCxnSpPr>
            <p:spPr>
              <a:xfrm>
                <a:off x="609599" y="2209164"/>
                <a:ext cx="800100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6FB4E3-0A15-DBCD-A0ED-2BB2DE2A0C1D}"/>
                  </a:ext>
                </a:extLst>
              </p:cNvPr>
              <p:cNvSpPr txBox="1"/>
              <p:nvPr/>
            </p:nvSpPr>
            <p:spPr>
              <a:xfrm>
                <a:off x="0" y="5661146"/>
                <a:ext cx="12191996" cy="615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Conjectured universal lower bound (employing the </a:t>
                </a:r>
                <a:r>
                  <a:rPr lang="en-US" sz="2400" dirty="0" err="1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AdS</a:t>
                </a:r>
                <a:r>
                  <a:rPr lang="en-US" sz="2400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/CFT correspondence)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sz="2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=0.08</m:t>
                    </m:r>
                  </m:oMath>
                </a14:m>
                <a:endParaRPr lang="en-US" sz="24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6FB4E3-0A15-DBCD-A0ED-2BB2DE2A0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61146"/>
                <a:ext cx="12191996" cy="615874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F5ADC8A-F2E9-BA3C-E58C-0C2F791D3E80}"/>
              </a:ext>
            </a:extLst>
          </p:cNvPr>
          <p:cNvSpPr txBox="1"/>
          <p:nvPr/>
        </p:nvSpPr>
        <p:spPr>
          <a:xfrm>
            <a:off x="8994195" y="6414691"/>
            <a:ext cx="2853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Kovtun,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Son,Starinets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(2005)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F955BE-5F27-FACC-85E9-505C6BADB34F}"/>
              </a:ext>
            </a:extLst>
          </p:cNvPr>
          <p:cNvSpPr txBox="1"/>
          <p:nvPr/>
        </p:nvSpPr>
        <p:spPr>
          <a:xfrm>
            <a:off x="593374" y="4412443"/>
            <a:ext cx="1986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Ultra-cold matter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809657-94E1-A42B-F006-EBD4B48E1B87}"/>
              </a:ext>
            </a:extLst>
          </p:cNvPr>
          <p:cNvSpPr txBox="1"/>
          <p:nvPr/>
        </p:nvSpPr>
        <p:spPr>
          <a:xfrm>
            <a:off x="593374" y="4867517"/>
            <a:ext cx="1906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Ultra-hot matter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4854DE-5689-7ACD-3022-7211AB3E863C}"/>
              </a:ext>
            </a:extLst>
          </p:cNvPr>
          <p:cNvSpPr txBox="1"/>
          <p:nvPr/>
        </p:nvSpPr>
        <p:spPr>
          <a:xfrm>
            <a:off x="9858635" y="4808106"/>
            <a:ext cx="229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Teaney, Schafer (2009)</a:t>
            </a:r>
          </a:p>
        </p:txBody>
      </p:sp>
    </p:spTree>
    <p:extLst>
      <p:ext uri="{BB962C8B-B14F-4D97-AF65-F5344CB8AC3E}">
        <p14:creationId xmlns:p14="http://schemas.microsoft.com/office/powerpoint/2010/main" val="3613825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91193-E4A0-6F02-3F0B-DBD978DF6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Title 1">
            <a:extLst>
              <a:ext uri="{FF2B5EF4-FFF2-40B4-BE49-F238E27FC236}">
                <a16:creationId xmlns:a16="http://schemas.microsoft.com/office/drawing/2014/main" id="{60FEC843-88F9-BEA0-29F6-0F56AD358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9292" y="27017"/>
            <a:ext cx="12192000" cy="1285936"/>
          </a:xfrm>
        </p:spPr>
        <p:txBody>
          <a:bodyPr/>
          <a:lstStyle/>
          <a:p>
            <a:pPr algn="ctr" eaLnBrk="1" hangingPunct="1"/>
            <a:r>
              <a:rPr lang="en-US" altLang="en-US" sz="3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Perfect fluidity at RHIC and the LHC</a:t>
            </a:r>
          </a:p>
        </p:txBody>
      </p:sp>
      <p:grpSp>
        <p:nvGrpSpPr>
          <p:cNvPr id="335890" name="Group 18">
            <a:extLst>
              <a:ext uri="{FF2B5EF4-FFF2-40B4-BE49-F238E27FC236}">
                <a16:creationId xmlns:a16="http://schemas.microsoft.com/office/drawing/2014/main" id="{96C9CF23-06D3-D2FB-3BFD-1BFA6505308E}"/>
              </a:ext>
            </a:extLst>
          </p:cNvPr>
          <p:cNvGrpSpPr>
            <a:grpSpLocks/>
          </p:cNvGrpSpPr>
          <p:nvPr/>
        </p:nvGrpSpPr>
        <p:grpSpPr bwMode="auto">
          <a:xfrm>
            <a:off x="4542692" y="1514991"/>
            <a:ext cx="3106615" cy="1285936"/>
            <a:chOff x="3767860" y="3758083"/>
            <a:chExt cx="2331392" cy="816382"/>
          </a:xfrm>
        </p:grpSpPr>
        <p:pic>
          <p:nvPicPr>
            <p:cNvPr id="335891" name="Picture 10" descr="latex-image-1.pdf">
              <a:extLst>
                <a:ext uri="{FF2B5EF4-FFF2-40B4-BE49-F238E27FC236}">
                  <a16:creationId xmlns:a16="http://schemas.microsoft.com/office/drawing/2014/main" id="{2BF55158-6108-DE21-CEA5-021C0437A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6152" y="3824467"/>
              <a:ext cx="1734807" cy="633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5892" name="Rectangle 17">
              <a:extLst>
                <a:ext uri="{FF2B5EF4-FFF2-40B4-BE49-F238E27FC236}">
                  <a16:creationId xmlns:a16="http://schemas.microsoft.com/office/drawing/2014/main" id="{1C807D60-57C8-9133-0503-CE18E8CD7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7860" y="3758083"/>
              <a:ext cx="2331392" cy="81638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2000">
                <a:solidFill>
                  <a:srgbClr val="FF0000"/>
                </a:solidFill>
              </a:endParaRPr>
            </a:p>
          </p:txBody>
        </p:sp>
      </p:grpSp>
      <p:pic>
        <p:nvPicPr>
          <p:cNvPr id="9" name="Picture 19">
            <a:extLst>
              <a:ext uri="{FF2B5EF4-FFF2-40B4-BE49-F238E27FC236}">
                <a16:creationId xmlns:a16="http://schemas.microsoft.com/office/drawing/2014/main" id="{01184BFC-23B1-651C-5128-D255B52E8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123" y="3002965"/>
            <a:ext cx="3529752" cy="272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513E5E-78FE-0BC4-AF1F-EDE67E17D650}"/>
              </a:ext>
            </a:extLst>
          </p:cNvPr>
          <p:cNvSpPr txBox="1"/>
          <p:nvPr/>
        </p:nvSpPr>
        <p:spPr>
          <a:xfrm>
            <a:off x="0" y="599998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QGP is 10,000 times more viscous than tar but…has nearly perfect response </a:t>
            </a:r>
          </a:p>
          <a:p>
            <a:pPr algn="ctr"/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external forces   (pressure gradients)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898D2B-5173-7897-7AC8-5E7080E0A0BE}"/>
              </a:ext>
            </a:extLst>
          </p:cNvPr>
          <p:cNvSpPr txBox="1"/>
          <p:nvPr/>
        </p:nvSpPr>
        <p:spPr>
          <a:xfrm>
            <a:off x="7901353" y="3791000"/>
            <a:ext cx="332103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Pitch drop experiment (1927-)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-world’s longest running lab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experiment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873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3" name="Title 1"/>
          <p:cNvSpPr>
            <a:spLocks noGrp="1"/>
          </p:cNvSpPr>
          <p:nvPr>
            <p:ph type="title"/>
          </p:nvPr>
        </p:nvSpPr>
        <p:spPr>
          <a:xfrm>
            <a:off x="0" y="-939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The unreasonable effectiveness of hydrodynamics</a:t>
            </a:r>
          </a:p>
        </p:txBody>
      </p:sp>
      <p:pic>
        <p:nvPicPr>
          <p:cNvPr id="56627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4" t="15896" r="18613" b="23326"/>
          <a:stretch>
            <a:fillRect/>
          </a:stretch>
        </p:blipFill>
        <p:spPr bwMode="auto">
          <a:xfrm>
            <a:off x="7487057" y="1381084"/>
            <a:ext cx="4691921" cy="264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F8248F8F-8E0E-106D-BAFE-B6E9B1169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71" b="3949"/>
          <a:stretch>
            <a:fillRect/>
          </a:stretch>
        </p:blipFill>
        <p:spPr bwMode="auto">
          <a:xfrm>
            <a:off x="4443264" y="4723578"/>
            <a:ext cx="7735714" cy="69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6">
            <a:extLst>
              <a:ext uri="{FF2B5EF4-FFF2-40B4-BE49-F238E27FC236}">
                <a16:creationId xmlns:a16="http://schemas.microsoft.com/office/drawing/2014/main" id="{C5FE294E-CF51-482D-0AD7-013159B0D1D0}"/>
              </a:ext>
            </a:extLst>
          </p:cNvPr>
          <p:cNvGrpSpPr>
            <a:grpSpLocks/>
          </p:cNvGrpSpPr>
          <p:nvPr/>
        </p:nvGrpSpPr>
        <p:grpSpPr bwMode="auto">
          <a:xfrm>
            <a:off x="155855" y="1250377"/>
            <a:ext cx="6778144" cy="2906078"/>
            <a:chOff x="264" y="0"/>
            <a:chExt cx="2668" cy="2557"/>
          </a:xfrm>
        </p:grpSpPr>
        <p:grpSp>
          <p:nvGrpSpPr>
            <p:cNvPr id="4" name="Group 17">
              <a:extLst>
                <a:ext uri="{FF2B5EF4-FFF2-40B4-BE49-F238E27FC236}">
                  <a16:creationId xmlns:a16="http://schemas.microsoft.com/office/drawing/2014/main" id="{7683370A-2F08-6A91-3FC2-5B37EDCBFC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" y="0"/>
              <a:ext cx="2668" cy="2557"/>
              <a:chOff x="264" y="0"/>
              <a:chExt cx="2668" cy="2557"/>
            </a:xfrm>
          </p:grpSpPr>
          <p:pic>
            <p:nvPicPr>
              <p:cNvPr id="11" name="Picture 18">
                <a:extLst>
                  <a:ext uri="{FF2B5EF4-FFF2-40B4-BE49-F238E27FC236}">
                    <a16:creationId xmlns:a16="http://schemas.microsoft.com/office/drawing/2014/main" id="{3C0F34B4-7B60-7D2E-5D1B-02C89B7A258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" y="1016"/>
                <a:ext cx="351" cy="1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9">
                <a:extLst>
                  <a:ext uri="{FF2B5EF4-FFF2-40B4-BE49-F238E27FC236}">
                    <a16:creationId xmlns:a16="http://schemas.microsoft.com/office/drawing/2014/main" id="{FA2B2A2C-F723-35F2-D9DC-EEE7A17FA866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5" y="601"/>
                <a:ext cx="408" cy="1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4" name="Group 21">
                <a:extLst>
                  <a:ext uri="{FF2B5EF4-FFF2-40B4-BE49-F238E27FC236}">
                    <a16:creationId xmlns:a16="http://schemas.microsoft.com/office/drawing/2014/main" id="{855834CE-3E10-B010-3A86-1B79927024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1423" y="1144"/>
                <a:ext cx="2230" cy="560"/>
                <a:chOff x="0" y="0"/>
                <a:chExt cx="2229" cy="560"/>
              </a:xfrm>
            </p:grpSpPr>
            <p:sp>
              <p:nvSpPr>
                <p:cNvPr id="33" name="Oval 22">
                  <a:extLst>
                    <a:ext uri="{FF2B5EF4-FFF2-40B4-BE49-F238E27FC236}">
                      <a16:creationId xmlns:a16="http://schemas.microsoft.com/office/drawing/2014/main" id="{9A778A67-AD93-AFB2-524F-26ACC0B5C0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229" cy="560"/>
                </a:xfrm>
                <a:prstGeom prst="ellips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4" name="Rectangle 23">
                  <a:extLst>
                    <a:ext uri="{FF2B5EF4-FFF2-40B4-BE49-F238E27FC236}">
                      <a16:creationId xmlns:a16="http://schemas.microsoft.com/office/drawing/2014/main" id="{CE1A807C-9565-4822-4D54-F3A6FE67DB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4" y="114"/>
                  <a:ext cx="0" cy="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9" name="Line 28">
                <a:extLst>
                  <a:ext uri="{FF2B5EF4-FFF2-40B4-BE49-F238E27FC236}">
                    <a16:creationId xmlns:a16="http://schemas.microsoft.com/office/drawing/2014/main" id="{97452C04-1B23-8F57-B031-0888F34BBB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8" y="819"/>
                <a:ext cx="57" cy="395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20" name="Group 29">
                <a:extLst>
                  <a:ext uri="{FF2B5EF4-FFF2-40B4-BE49-F238E27FC236}">
                    <a16:creationId xmlns:a16="http://schemas.microsoft.com/office/drawing/2014/main" id="{A5BD12C8-4FBB-EC47-BC3B-2A36F71E76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2" y="563"/>
                <a:ext cx="597" cy="1493"/>
                <a:chOff x="-287" y="0"/>
                <a:chExt cx="595" cy="1492"/>
              </a:xfrm>
            </p:grpSpPr>
            <p:grpSp>
              <p:nvGrpSpPr>
                <p:cNvPr id="28" name="Group 30">
                  <a:extLst>
                    <a:ext uri="{FF2B5EF4-FFF2-40B4-BE49-F238E27FC236}">
                      <a16:creationId xmlns:a16="http://schemas.microsoft.com/office/drawing/2014/main" id="{B64DB3E0-6804-7339-9651-90702F99B5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400000">
                  <a:off x="-627" y="557"/>
                  <a:ext cx="1288" cy="582"/>
                  <a:chOff x="0" y="-25"/>
                  <a:chExt cx="1288" cy="582"/>
                </a:xfrm>
              </p:grpSpPr>
              <p:sp>
                <p:nvSpPr>
                  <p:cNvPr id="32" name="Rectangle 32">
                    <a:extLst>
                      <a:ext uri="{FF2B5EF4-FFF2-40B4-BE49-F238E27FC236}">
                        <a16:creationId xmlns:a16="http://schemas.microsoft.com/office/drawing/2014/main" id="{EC378F12-34E9-4EC9-1041-061F9C1D3E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4" y="-25"/>
                    <a:ext cx="0" cy="3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38" name="Oval 31">
                    <a:extLst>
                      <a:ext uri="{FF2B5EF4-FFF2-40B4-BE49-F238E27FC236}">
                        <a16:creationId xmlns:a16="http://schemas.microsoft.com/office/drawing/2014/main" id="{00BAADA0-1A20-E444-4221-978BA7B1CE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276"/>
                    <a:ext cx="1288" cy="28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0082">
                          <a:alpha val="35001"/>
                        </a:srgbClr>
                      </a:gs>
                      <a:gs pos="100000">
                        <a:srgbClr val="FF8200">
                          <a:alpha val="35001"/>
                        </a:srgbClr>
                      </a:gs>
                    </a:gsLst>
                    <a:lin ang="0" scaled="1"/>
                  </a:gradFill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sp>
              <p:nvSpPr>
                <p:cNvPr id="30" name="Line 34">
                  <a:extLst>
                    <a:ext uri="{FF2B5EF4-FFF2-40B4-BE49-F238E27FC236}">
                      <a16:creationId xmlns:a16="http://schemas.microsoft.com/office/drawing/2014/main" id="{8856E5D9-82DD-B649-B7EA-81E361ABD8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4" y="0"/>
                  <a:ext cx="37" cy="3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pic>
              <p:nvPicPr>
                <p:cNvPr id="37" name="Picture 33">
                  <a:extLst>
                    <a:ext uri="{FF2B5EF4-FFF2-40B4-BE49-F238E27FC236}">
                      <a16:creationId xmlns:a16="http://schemas.microsoft.com/office/drawing/2014/main" id="{F8925EB1-C483-2023-7F6A-B4110860E86A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-767" y="728"/>
                  <a:ext cx="1242" cy="2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1" name="Line 35">
                <a:extLst>
                  <a:ext uri="{FF2B5EF4-FFF2-40B4-BE49-F238E27FC236}">
                    <a16:creationId xmlns:a16="http://schemas.microsoft.com/office/drawing/2014/main" id="{49752125-6EA2-42C2-27BC-CE362E40B2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0" y="384"/>
                <a:ext cx="1" cy="277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4FE24932-4F85-AFF5-130F-9B966D997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0" y="0"/>
                <a:ext cx="952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>
                    <a:solidFill>
                      <a:srgbClr val="FFFFFF"/>
                    </a:solidFill>
                    <a:latin typeface="Euphemia UCAS" charset="0"/>
                    <a:ea typeface="ＭＳ Ｐゴシック" charset="0"/>
                    <a:cs typeface="Euphemia UCAS" charset="0"/>
                    <a:sym typeface="Euphemia UCAS" charset="0"/>
                  </a:rPr>
                  <a:t> distributions and correlations of produced particles</a:t>
                </a:r>
              </a:p>
            </p:txBody>
          </p:sp>
          <p:pic>
            <p:nvPicPr>
              <p:cNvPr id="24" name="Picture 38">
                <a:extLst>
                  <a:ext uri="{FF2B5EF4-FFF2-40B4-BE49-F238E27FC236}">
                    <a16:creationId xmlns:a16="http://schemas.microsoft.com/office/drawing/2014/main" id="{47BBF398-0668-711B-8F51-26B5F4A5294B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89" t="53331" r="8423" b="10001"/>
              <a:stretch>
                <a:fillRect/>
              </a:stretch>
            </p:blipFill>
            <p:spPr bwMode="auto">
              <a:xfrm>
                <a:off x="443" y="1745"/>
                <a:ext cx="2056" cy="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39">
                <a:extLst>
                  <a:ext uri="{FF2B5EF4-FFF2-40B4-BE49-F238E27FC236}">
                    <a16:creationId xmlns:a16="http://schemas.microsoft.com/office/drawing/2014/main" id="{50F5A3F2-28E0-6E9C-DE46-CD667F422508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89" t="53331" r="8423" b="10001"/>
              <a:stretch>
                <a:fillRect/>
              </a:stretch>
            </p:blipFill>
            <p:spPr bwMode="auto">
              <a:xfrm>
                <a:off x="364" y="1533"/>
                <a:ext cx="1941" cy="4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Line 41">
                <a:extLst>
                  <a:ext uri="{FF2B5EF4-FFF2-40B4-BE49-F238E27FC236}">
                    <a16:creationId xmlns:a16="http://schemas.microsoft.com/office/drawing/2014/main" id="{D28C9B3C-B562-C097-578B-3962D97464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4" y="1570"/>
                <a:ext cx="1915" cy="1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5" name="Group 42">
              <a:extLst>
                <a:ext uri="{FF2B5EF4-FFF2-40B4-BE49-F238E27FC236}">
                  <a16:creationId xmlns:a16="http://schemas.microsoft.com/office/drawing/2014/main" id="{4B345EFC-3330-1FD7-523A-D14A530ACB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6" y="2364"/>
              <a:ext cx="74" cy="68"/>
              <a:chOff x="0" y="0"/>
              <a:chExt cx="74" cy="68"/>
            </a:xfrm>
          </p:grpSpPr>
          <p:sp>
            <p:nvSpPr>
              <p:cNvPr id="9" name="Line 43">
                <a:extLst>
                  <a:ext uri="{FF2B5EF4-FFF2-40B4-BE49-F238E27FC236}">
                    <a16:creationId xmlns:a16="http://schemas.microsoft.com/office/drawing/2014/main" id="{9D08207E-E64D-E4EE-9F88-94A75963C1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34" cy="6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Line 44">
                <a:extLst>
                  <a:ext uri="{FF2B5EF4-FFF2-40B4-BE49-F238E27FC236}">
                    <a16:creationId xmlns:a16="http://schemas.microsoft.com/office/drawing/2014/main" id="{E0B7DE8B-C551-12C0-88E7-7239982CAF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" y="0"/>
                <a:ext cx="34" cy="6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6" name="Group 45">
              <a:extLst>
                <a:ext uri="{FF2B5EF4-FFF2-40B4-BE49-F238E27FC236}">
                  <a16:creationId xmlns:a16="http://schemas.microsoft.com/office/drawing/2014/main" id="{B44EB92A-EF43-DEE0-160C-DD0D7FD6E0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8" y="423"/>
              <a:ext cx="68" cy="68"/>
              <a:chOff x="0" y="0"/>
              <a:chExt cx="68" cy="68"/>
            </a:xfrm>
          </p:grpSpPr>
          <p:sp>
            <p:nvSpPr>
              <p:cNvPr id="7" name="Line 46">
                <a:extLst>
                  <a:ext uri="{FF2B5EF4-FFF2-40B4-BE49-F238E27FC236}">
                    <a16:creationId xmlns:a16="http://schemas.microsoft.com/office/drawing/2014/main" id="{22434390-45BE-81D0-E284-B6F35AC4CF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34" cy="6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" name="Line 47">
                <a:extLst>
                  <a:ext uri="{FF2B5EF4-FFF2-40B4-BE49-F238E27FC236}">
                    <a16:creationId xmlns:a16="http://schemas.microsoft.com/office/drawing/2014/main" id="{9E5F3BAA-94DB-0D80-55DE-60A7380E2A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" y="0"/>
                <a:ext cx="34" cy="6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pic>
        <p:nvPicPr>
          <p:cNvPr id="35" name="Picture 3">
            <a:extLst>
              <a:ext uri="{FF2B5EF4-FFF2-40B4-BE49-F238E27FC236}">
                <a16:creationId xmlns:a16="http://schemas.microsoft.com/office/drawing/2014/main" id="{CB726080-A835-D2B8-70CB-308E280FC8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/>
          <a:stretch>
            <a:fillRect/>
          </a:stretch>
        </p:blipFill>
        <p:spPr bwMode="auto">
          <a:xfrm>
            <a:off x="3994602" y="1865489"/>
            <a:ext cx="2418588" cy="20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ight Arrow 38">
            <a:extLst>
              <a:ext uri="{FF2B5EF4-FFF2-40B4-BE49-F238E27FC236}">
                <a16:creationId xmlns:a16="http://schemas.microsoft.com/office/drawing/2014/main" id="{BA382873-2E61-A01E-591E-AB1CCF50A882}"/>
              </a:ext>
            </a:extLst>
          </p:cNvPr>
          <p:cNvSpPr/>
          <p:nvPr/>
        </p:nvSpPr>
        <p:spPr>
          <a:xfrm>
            <a:off x="6644378" y="2703416"/>
            <a:ext cx="631166" cy="43358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chemeClr val="accent2"/>
              </a:solidFill>
            </a:endParaRP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497A475F-A3C2-CC6F-0169-7DE83C478A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2" b="9517"/>
          <a:stretch>
            <a:fillRect/>
          </a:stretch>
        </p:blipFill>
        <p:spPr bwMode="auto">
          <a:xfrm>
            <a:off x="-103602" y="4043255"/>
            <a:ext cx="451485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ight Arrow 40">
            <a:extLst>
              <a:ext uri="{FF2B5EF4-FFF2-40B4-BE49-F238E27FC236}">
                <a16:creationId xmlns:a16="http://schemas.microsoft.com/office/drawing/2014/main" id="{8F7DFFD7-8379-FBBC-F355-6DCDCA71B45A}"/>
              </a:ext>
            </a:extLst>
          </p:cNvPr>
          <p:cNvSpPr/>
          <p:nvPr/>
        </p:nvSpPr>
        <p:spPr>
          <a:xfrm>
            <a:off x="373367" y="1542717"/>
            <a:ext cx="5250013" cy="2387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3337E42-343A-976D-CD4A-46BE95E57F25}"/>
              </a:ext>
            </a:extLst>
          </p:cNvPr>
          <p:cNvSpPr txBox="1"/>
          <p:nvPr/>
        </p:nvSpPr>
        <p:spPr>
          <a:xfrm>
            <a:off x="5743917" y="1466436"/>
            <a:ext cx="1610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in fermi/c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B3C906D-AE7B-D33D-FC48-A27CEA4DF370}"/>
              </a:ext>
            </a:extLst>
          </p:cNvPr>
          <p:cNvSpPr txBox="1"/>
          <p:nvPr/>
        </p:nvSpPr>
        <p:spPr>
          <a:xfrm>
            <a:off x="276311" y="972885"/>
            <a:ext cx="5748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lumpy glue (and quarks) to shower of </a:t>
            </a:r>
            <a:r>
              <a:rPr lang="en-US" dirty="0" err="1"/>
              <a:t>pions</a:t>
            </a:r>
            <a:r>
              <a:rPr lang="en-US" dirty="0"/>
              <a:t>, kaons,</a:t>
            </a:r>
          </a:p>
          <a:p>
            <a:r>
              <a:rPr lang="en-US" dirty="0"/>
              <a:t>protons – including traces of anti-matter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C9BB535-4296-73F4-A455-F833D1CC828C}"/>
              </a:ext>
            </a:extLst>
          </p:cNvPr>
          <p:cNvSpPr txBox="1"/>
          <p:nvPr/>
        </p:nvSpPr>
        <p:spPr>
          <a:xfrm>
            <a:off x="0" y="593908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transfer of spatial anisotropy to momentum anisotropy:</a:t>
            </a:r>
          </a:p>
          <a:p>
            <a:pPr algn="ctr"/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Characterized by flow moments – v</a:t>
            </a:r>
            <a:r>
              <a:rPr lang="en-US" sz="2400" baseline="-25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,v</a:t>
            </a:r>
            <a:r>
              <a:rPr lang="en-US" sz="2400" baseline="-25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,…v</a:t>
            </a:r>
            <a:r>
              <a:rPr lang="en-US" sz="2400" baseline="-25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0CE8B-CE8F-BC88-B18A-E92F511AB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3" name="Title 1">
            <a:extLst>
              <a:ext uri="{FF2B5EF4-FFF2-40B4-BE49-F238E27FC236}">
                <a16:creationId xmlns:a16="http://schemas.microsoft.com/office/drawing/2014/main" id="{BDEB481A-558D-37BD-6889-95D1A630A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39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The unreasonable effectiveness of hydrodynamics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9E0D839E-1B50-1530-342D-85BC2D201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t="16409" r="14851" b="5840"/>
          <a:stretch>
            <a:fillRect/>
          </a:stretch>
        </p:blipFill>
        <p:spPr bwMode="auto">
          <a:xfrm>
            <a:off x="0" y="957445"/>
            <a:ext cx="6096000" cy="443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DC45B925-4BC4-181A-A4E1-4F0413872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9" t="13626" r="10873" b="7249"/>
          <a:stretch>
            <a:fillRect/>
          </a:stretch>
        </p:blipFill>
        <p:spPr bwMode="auto">
          <a:xfrm>
            <a:off x="6096000" y="957445"/>
            <a:ext cx="6096000" cy="443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FABA638-9D31-9140-64A9-090376DE371C}"/>
              </a:ext>
            </a:extLst>
          </p:cNvPr>
          <p:cNvSpPr txBox="1"/>
          <p:nvPr/>
        </p:nvSpPr>
        <p:spPr>
          <a:xfrm>
            <a:off x="0" y="5438890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Theory curves: 3+1-D relativistic viscous hydrodynamics simulations: “IP-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Glasma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model”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7E5D64-07BB-28D7-D8A7-63CB5E6D59E0}"/>
              </a:ext>
            </a:extLst>
          </p:cNvPr>
          <p:cNvSpPr txBox="1"/>
          <p:nvPr/>
        </p:nvSpPr>
        <p:spPr>
          <a:xfrm>
            <a:off x="6619705" y="5891955"/>
            <a:ext cx="5572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Gale,Jeon,Schenke,Tribedy,Venugopalan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PRL 110, 012302 (2013)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E54BAA-E319-594A-6E76-FA28FC6F829F}"/>
              </a:ext>
            </a:extLst>
          </p:cNvPr>
          <p:cNvSpPr txBox="1"/>
          <p:nvPr/>
        </p:nvSpPr>
        <p:spPr>
          <a:xfrm>
            <a:off x="589185" y="6187127"/>
            <a:ext cx="5022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Experimental data: ALICE &amp; ATLAS Coll.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PRL 107, 012301 (2011) &amp; Phys. Rev. C86, 014907 (2012)</a:t>
            </a:r>
          </a:p>
        </p:txBody>
      </p:sp>
    </p:spTree>
    <p:extLst>
      <p:ext uri="{BB962C8B-B14F-4D97-AF65-F5344CB8AC3E}">
        <p14:creationId xmlns:p14="http://schemas.microsoft.com/office/powerpoint/2010/main" val="3718048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Temperature dependence of QGP transport coefficients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72" t="4706"/>
          <a:stretch/>
        </p:blipFill>
        <p:spPr>
          <a:xfrm>
            <a:off x="947360" y="3738556"/>
            <a:ext cx="4498821" cy="3024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" t="12919" r="2458" b="24471"/>
          <a:stretch>
            <a:fillRect/>
          </a:stretch>
        </p:blipFill>
        <p:spPr bwMode="auto">
          <a:xfrm>
            <a:off x="103036" y="1243003"/>
            <a:ext cx="5786203" cy="227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30842" y="6498108"/>
            <a:ext cx="4863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Christiansen,Haas,Pawlowski,Strodthoff,PRL115 (2015)112002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640361-531A-08E2-3AC3-7367B0C6E5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45"/>
          <a:stretch>
            <a:fillRect/>
          </a:stretch>
        </p:blipFill>
        <p:spPr>
          <a:xfrm>
            <a:off x="6153076" y="1144365"/>
            <a:ext cx="3241494" cy="2476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586FCC-99C3-A2D2-5B33-897345000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1694" y="1243003"/>
            <a:ext cx="2950198" cy="22762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1F8086-F30F-E6AF-5F9D-60F3D5920424}"/>
              </a:ext>
            </a:extLst>
          </p:cNvPr>
          <p:cNvSpPr txBox="1"/>
          <p:nvPr/>
        </p:nvSpPr>
        <p:spPr>
          <a:xfrm>
            <a:off x="6907900" y="962456"/>
            <a:ext cx="511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analysis of combined RHIC &amp; LHC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6D53A6-7872-C9FC-7317-4D35D64BA188}"/>
              </a:ext>
            </a:extLst>
          </p:cNvPr>
          <p:cNvSpPr txBox="1"/>
          <p:nvPr/>
        </p:nvSpPr>
        <p:spPr>
          <a:xfrm>
            <a:off x="7315200" y="2848708"/>
            <a:ext cx="1716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Shear viscosity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C0B0B6-1ADB-B077-810C-D56DAB537F0F}"/>
              </a:ext>
            </a:extLst>
          </p:cNvPr>
          <p:cNvSpPr txBox="1"/>
          <p:nvPr/>
        </p:nvSpPr>
        <p:spPr>
          <a:xfrm>
            <a:off x="10645894" y="1937619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Bulk viscosity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3B0433-6AA0-BABC-7D8D-400C78BACCFD}"/>
              </a:ext>
            </a:extLst>
          </p:cNvPr>
          <p:cNvSpPr txBox="1"/>
          <p:nvPr/>
        </p:nvSpPr>
        <p:spPr>
          <a:xfrm>
            <a:off x="8094581" y="3584668"/>
            <a:ext cx="4240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Bernhard,Moreland,Bass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Nature Physics Letters (2019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F5BEA1-8A0D-2A03-B50B-9420AEAD3E10}"/>
              </a:ext>
            </a:extLst>
          </p:cNvPr>
          <p:cNvSpPr txBox="1"/>
          <p:nvPr/>
        </p:nvSpPr>
        <p:spPr>
          <a:xfrm>
            <a:off x="6079634" y="4455257"/>
            <a:ext cx="58299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Theory approaches to transport properties of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QGP: Functional renormalization group ,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Lattice QCD, Hard Thermal loop perturbation theory,…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3A4A90-D1FA-FF16-73A4-9AD6734E2113}"/>
              </a:ext>
            </a:extLst>
          </p:cNvPr>
          <p:cNvSpPr/>
          <p:nvPr/>
        </p:nvSpPr>
        <p:spPr>
          <a:xfrm flipV="1">
            <a:off x="4876800" y="3892446"/>
            <a:ext cx="351692" cy="222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1434F3-8820-0C60-4370-FEFF32A8747C}"/>
              </a:ext>
            </a:extLst>
          </p:cNvPr>
          <p:cNvSpPr txBox="1"/>
          <p:nvPr/>
        </p:nvSpPr>
        <p:spPr>
          <a:xfrm>
            <a:off x="4752143" y="3892445"/>
            <a:ext cx="476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FRG</a:t>
            </a:r>
          </a:p>
        </p:txBody>
      </p:sp>
    </p:spTree>
    <p:extLst>
      <p:ext uri="{BB962C8B-B14F-4D97-AF65-F5344CB8AC3E}">
        <p14:creationId xmlns:p14="http://schemas.microsoft.com/office/powerpoint/2010/main" val="3882143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45F1-3138-4FBE-E95B-5B2741D74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Hard probes of the QGP: many-body structure at fine resolution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019917-03D2-15D8-170F-AADBD3952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569" y="1014858"/>
            <a:ext cx="8276493" cy="2331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14E558-D882-6E8E-1946-073EF60979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080" r="7866" b="15051"/>
          <a:stretch>
            <a:fillRect/>
          </a:stretch>
        </p:blipFill>
        <p:spPr>
          <a:xfrm>
            <a:off x="509466" y="3947745"/>
            <a:ext cx="5475382" cy="28856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66057A-ED05-B677-BB4D-516F175CD321}"/>
              </a:ext>
            </a:extLst>
          </p:cNvPr>
          <p:cNvSpPr txBox="1"/>
          <p:nvPr/>
        </p:nvSpPr>
        <p:spPr>
          <a:xfrm>
            <a:off x="734115" y="3547635"/>
            <a:ext cx="5250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Di-jets in Lead-Lead (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Pb+Pb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collisions at the LHC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CC9E6-5855-6643-D024-BB042F89C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836" y="3938376"/>
            <a:ext cx="4753698" cy="29043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6A1092-2250-A3DD-3F8E-63AE61E60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66" y="3947745"/>
            <a:ext cx="613996" cy="5873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BEC730-7CE5-1E77-525C-C26CD04F8FE0}"/>
              </a:ext>
            </a:extLst>
          </p:cNvPr>
          <p:cNvSpPr txBox="1"/>
          <p:nvPr/>
        </p:nvSpPr>
        <p:spPr>
          <a:xfrm>
            <a:off x="6754377" y="3547635"/>
            <a:ext cx="5102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Photon+jet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event in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Pb+Pb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collisions at the LHC</a:t>
            </a:r>
          </a:p>
        </p:txBody>
      </p:sp>
    </p:spTree>
    <p:extLst>
      <p:ext uri="{BB962C8B-B14F-4D97-AF65-F5344CB8AC3E}">
        <p14:creationId xmlns:p14="http://schemas.microsoft.com/office/powerpoint/2010/main" val="2437586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B5F5C-1D35-CF8C-5FFE-5D9073076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91FC-3CA9-BA9A-FB1C-15B260664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Hard probes of the QGP: many-body structure at fine resolution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C9C8A8-9E04-9813-D22C-D9073EAB9668}"/>
              </a:ext>
            </a:extLst>
          </p:cNvPr>
          <p:cNvSpPr txBox="1"/>
          <p:nvPr/>
        </p:nvSpPr>
        <p:spPr>
          <a:xfrm>
            <a:off x="4909281" y="1203140"/>
            <a:ext cx="67133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Radiative and collisional energy loss of  quark/gluon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jets as they traverse the expanding QGP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 descr="dum1">
            <a:extLst>
              <a:ext uri="{FF2B5EF4-FFF2-40B4-BE49-F238E27FC236}">
                <a16:creationId xmlns:a16="http://schemas.microsoft.com/office/drawing/2014/main" id="{D82D5B71-6B9C-41B0-887B-3913A1067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3" r="7423"/>
          <a:stretch>
            <a:fillRect/>
          </a:stretch>
        </p:blipFill>
        <p:spPr bwMode="auto">
          <a:xfrm>
            <a:off x="863873" y="918504"/>
            <a:ext cx="3708150" cy="251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60C9ACF-E616-A2E8-61F1-61AF5BD661F6}"/>
              </a:ext>
            </a:extLst>
          </p:cNvPr>
          <p:cNvSpPr/>
          <p:nvPr/>
        </p:nvSpPr>
        <p:spPr>
          <a:xfrm>
            <a:off x="6904891" y="5261548"/>
            <a:ext cx="185457" cy="1648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BFF6C48-2B84-D43A-5CE9-8AB5E9FF31FC}"/>
              </a:ext>
            </a:extLst>
          </p:cNvPr>
          <p:cNvGrpSpPr/>
          <p:nvPr/>
        </p:nvGrpSpPr>
        <p:grpSpPr>
          <a:xfrm>
            <a:off x="3855747" y="3206923"/>
            <a:ext cx="3327329" cy="2360149"/>
            <a:chOff x="3807828" y="3977720"/>
            <a:chExt cx="3327329" cy="1533296"/>
          </a:xfrm>
        </p:grpSpPr>
        <p:pic>
          <p:nvPicPr>
            <p:cNvPr id="28" name="Picture 1">
              <a:extLst>
                <a:ext uri="{FF2B5EF4-FFF2-40B4-BE49-F238E27FC236}">
                  <a16:creationId xmlns:a16="http://schemas.microsoft.com/office/drawing/2014/main" id="{57626C5C-E8D2-8182-052B-BD03655FE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0" t="59376" r="4090"/>
            <a:stretch>
              <a:fillRect/>
            </a:stretch>
          </p:blipFill>
          <p:spPr bwMode="auto">
            <a:xfrm>
              <a:off x="3807828" y="4060748"/>
              <a:ext cx="3234598" cy="1450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0E4F88A-B7FC-3A96-BF44-86FED63B6BA1}"/>
                </a:ext>
              </a:extLst>
            </p:cNvPr>
            <p:cNvSpPr/>
            <p:nvPr/>
          </p:nvSpPr>
          <p:spPr>
            <a:xfrm>
              <a:off x="4697842" y="3977720"/>
              <a:ext cx="2437315" cy="273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Jet in medium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56705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1333D-93C5-5CC6-5B78-DBC41EDD2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003C1-2EF7-158E-6153-71B51ADAE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Hard probes of the QGP: many-body structure at fine resolution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369563-EA32-0F04-03BD-0BD605ECA079}"/>
              </a:ext>
            </a:extLst>
          </p:cNvPr>
          <p:cNvSpPr txBox="1"/>
          <p:nvPr/>
        </p:nvSpPr>
        <p:spPr>
          <a:xfrm>
            <a:off x="4909281" y="1203140"/>
            <a:ext cx="71531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Radiative and collisional energy loss of  quark/gluon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jets as they traverse the expanding QGP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Other probes: Heavy-Quarks, Hard Photons, Z-bosons,…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BD32F6-CE0A-787D-1DF9-E2EBC01649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854"/>
          <a:stretch>
            <a:fillRect/>
          </a:stretch>
        </p:blipFill>
        <p:spPr>
          <a:xfrm>
            <a:off x="18668" y="3759392"/>
            <a:ext cx="3789159" cy="3080353"/>
          </a:xfrm>
          <a:prstGeom prst="rect">
            <a:avLst/>
          </a:prstGeom>
        </p:spPr>
      </p:pic>
      <p:pic>
        <p:nvPicPr>
          <p:cNvPr id="16" name="Picture 15" descr="dum1">
            <a:extLst>
              <a:ext uri="{FF2B5EF4-FFF2-40B4-BE49-F238E27FC236}">
                <a16:creationId xmlns:a16="http://schemas.microsoft.com/office/drawing/2014/main" id="{578908A6-CCEC-F53E-671E-D087F5ADE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3" r="7423"/>
          <a:stretch>
            <a:fillRect/>
          </a:stretch>
        </p:blipFill>
        <p:spPr bwMode="auto">
          <a:xfrm>
            <a:off x="863873" y="918504"/>
            <a:ext cx="3708150" cy="251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15816B-4802-3F2B-617F-BB4BE25E76EC}"/>
              </a:ext>
            </a:extLst>
          </p:cNvPr>
          <p:cNvSpPr txBox="1"/>
          <p:nvPr/>
        </p:nvSpPr>
        <p:spPr>
          <a:xfrm>
            <a:off x="849395" y="3333179"/>
            <a:ext cx="2768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loss in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Pb+Pb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p+p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versus momentum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CC9CDC-1E2D-B4FD-B8CF-0D713B1D9DA0}"/>
              </a:ext>
            </a:extLst>
          </p:cNvPr>
          <p:cNvSpPr txBox="1"/>
          <p:nvPr/>
        </p:nvSpPr>
        <p:spPr>
          <a:xfrm>
            <a:off x="8280127" y="31058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loss in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Pb+Pb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p+p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versus 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of QGP  fireball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C04D4B-36F3-DD3E-1CA8-3B4049B59E43}"/>
              </a:ext>
            </a:extLst>
          </p:cNvPr>
          <p:cNvSpPr/>
          <p:nvPr/>
        </p:nvSpPr>
        <p:spPr>
          <a:xfrm>
            <a:off x="6904891" y="5261548"/>
            <a:ext cx="185457" cy="1648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CB71B85-EE9D-4FA1-A46F-1771DFD7467D}"/>
              </a:ext>
            </a:extLst>
          </p:cNvPr>
          <p:cNvGrpSpPr/>
          <p:nvPr/>
        </p:nvGrpSpPr>
        <p:grpSpPr>
          <a:xfrm>
            <a:off x="7090348" y="3735081"/>
            <a:ext cx="5002437" cy="3052933"/>
            <a:chOff x="6904891" y="3771364"/>
            <a:chExt cx="5002437" cy="305293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1C569CC-7C88-BE7B-574B-4AFB61489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7993"/>
            <a:stretch>
              <a:fillRect/>
            </a:stretch>
          </p:blipFill>
          <p:spPr>
            <a:xfrm>
              <a:off x="6904891" y="3771364"/>
              <a:ext cx="5002437" cy="3052933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7539FD3-6C6D-DA99-962C-18B55884F4F9}"/>
                </a:ext>
              </a:extLst>
            </p:cNvPr>
            <p:cNvSpPr/>
            <p:nvPr/>
          </p:nvSpPr>
          <p:spPr>
            <a:xfrm>
              <a:off x="6904891" y="5156616"/>
              <a:ext cx="185457" cy="3399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highlight>
                  <a:srgbClr val="FFFF00"/>
                </a:highlight>
              </a:endParaRP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5F23D58-918A-7890-735A-61ED95A14A18}"/>
              </a:ext>
            </a:extLst>
          </p:cNvPr>
          <p:cNvCxnSpPr/>
          <p:nvPr/>
        </p:nvCxnSpPr>
        <p:spPr>
          <a:xfrm>
            <a:off x="3897443" y="5496545"/>
            <a:ext cx="0" cy="694393"/>
          </a:xfrm>
          <a:prstGeom prst="straightConnector1">
            <a:avLst/>
          </a:prstGeom>
          <a:ln w="41275">
            <a:solidFill>
              <a:srgbClr val="FF8AD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232E295-F039-D0C3-52BA-59C5BBF419B9}"/>
              </a:ext>
            </a:extLst>
          </p:cNvPr>
          <p:cNvSpPr txBox="1"/>
          <p:nvPr/>
        </p:nvSpPr>
        <p:spPr>
          <a:xfrm>
            <a:off x="3833384" y="6223272"/>
            <a:ext cx="154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Quenched jets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7AD837-1508-0DD4-7E0C-28CF0A428184}"/>
              </a:ext>
            </a:extLst>
          </p:cNvPr>
          <p:cNvGrpSpPr/>
          <p:nvPr/>
        </p:nvGrpSpPr>
        <p:grpSpPr>
          <a:xfrm>
            <a:off x="3855747" y="3206923"/>
            <a:ext cx="3327329" cy="2360149"/>
            <a:chOff x="3807828" y="3977720"/>
            <a:chExt cx="3327329" cy="1533296"/>
          </a:xfrm>
        </p:grpSpPr>
        <p:pic>
          <p:nvPicPr>
            <p:cNvPr id="28" name="Picture 1">
              <a:extLst>
                <a:ext uri="{FF2B5EF4-FFF2-40B4-BE49-F238E27FC236}">
                  <a16:creationId xmlns:a16="http://schemas.microsoft.com/office/drawing/2014/main" id="{B0ACD6E2-ECDF-A624-C14C-B142398167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0" t="59376" r="4090"/>
            <a:stretch>
              <a:fillRect/>
            </a:stretch>
          </p:blipFill>
          <p:spPr bwMode="auto">
            <a:xfrm>
              <a:off x="3807828" y="4060748"/>
              <a:ext cx="3234598" cy="1450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C739CF8-2006-816A-EEC6-482857647B4B}"/>
                </a:ext>
              </a:extLst>
            </p:cNvPr>
            <p:cNvSpPr/>
            <p:nvPr/>
          </p:nvSpPr>
          <p:spPr>
            <a:xfrm>
              <a:off x="4697842" y="3977720"/>
              <a:ext cx="2437315" cy="273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Jet in medium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20685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CE8E7"/>
              </a:clrFrom>
              <a:clrTo>
                <a:srgbClr val="ECE8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1066801"/>
            <a:ext cx="6260123" cy="411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7618" name="Text Box 3"/>
          <p:cNvSpPr txBox="1">
            <a:spLocks noChangeArrowheads="1"/>
          </p:cNvSpPr>
          <p:nvPr/>
        </p:nvSpPr>
        <p:spPr bwMode="auto">
          <a:xfrm>
            <a:off x="0" y="304799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Universe evolved from a Quark-Gluon Plasma to a Hadron Gas</a:t>
            </a:r>
          </a:p>
        </p:txBody>
      </p:sp>
      <p:sp>
        <p:nvSpPr>
          <p:cNvPr id="367619" name="Text Box 4"/>
          <p:cNvSpPr txBox="1">
            <a:spLocks noChangeArrowheads="1"/>
          </p:cNvSpPr>
          <p:nvPr/>
        </p:nvSpPr>
        <p:spPr bwMode="auto">
          <a:xfrm>
            <a:off x="0" y="5195500"/>
            <a:ext cx="12192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 charset="0"/>
                <a:cs typeface="Calibri" charset="0"/>
              </a:rPr>
              <a:t>How did this happen ?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 charset="0"/>
                <a:cs typeface="Calibri" charset="0"/>
              </a:rPr>
              <a:t>Is there a phase transition (a la vapor to liquid) transition 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 charset="0"/>
                <a:cs typeface="Calibri" charset="0"/>
              </a:rPr>
              <a:t>What are the properties of this matter 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A959C-5A8D-7F31-9840-94D458379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791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does the QGP thermalize?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6FC7AF-8C50-EA92-9B67-07E6DD5E6FE3}"/>
              </a:ext>
            </a:extLst>
          </p:cNvPr>
          <p:cNvGrpSpPr/>
          <p:nvPr/>
        </p:nvGrpSpPr>
        <p:grpSpPr>
          <a:xfrm>
            <a:off x="990686" y="887187"/>
            <a:ext cx="9336733" cy="2124808"/>
            <a:chOff x="393843" y="4059867"/>
            <a:chExt cx="9273376" cy="207541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99BA07D-71A7-C19D-CE95-C49D8D3987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843" y="4285857"/>
              <a:ext cx="8534400" cy="1849424"/>
              <a:chOff x="1638" y="2330"/>
              <a:chExt cx="4174" cy="1271"/>
            </a:xfrm>
          </p:grpSpPr>
          <p:pic>
            <p:nvPicPr>
              <p:cNvPr id="24" name="Picture 23" descr="AllEvol">
                <a:extLst>
                  <a:ext uri="{FF2B5EF4-FFF2-40B4-BE49-F238E27FC236}">
                    <a16:creationId xmlns:a16="http://schemas.microsoft.com/office/drawing/2014/main" id="{CF28968B-EA96-19C8-C5C2-8BFCF416A8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638" y="2330"/>
                <a:ext cx="4174" cy="10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Text Box 11">
                <a:extLst>
                  <a:ext uri="{FF2B5EF4-FFF2-40B4-BE49-F238E27FC236}">
                    <a16:creationId xmlns:a16="http://schemas.microsoft.com/office/drawing/2014/main" id="{4D2FB153-9757-BA4D-F14D-F577C80D1E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76" y="3208"/>
                <a:ext cx="871" cy="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Transport in the</a:t>
                </a:r>
              </a:p>
              <a:p>
                <a:r>
                  <a:rPr lang="en-US" sz="1600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sQGP</a:t>
                </a:r>
                <a:r>
                  <a:rPr lang="en-US" sz="1600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perfect fluid</a:t>
                </a:r>
              </a:p>
            </p:txBody>
          </p:sp>
          <p:sp>
            <p:nvSpPr>
              <p:cNvPr id="26" name="Text Box 12">
                <a:extLst>
                  <a:ext uri="{FF2B5EF4-FFF2-40B4-BE49-F238E27FC236}">
                    <a16:creationId xmlns:a16="http://schemas.microsoft.com/office/drawing/2014/main" id="{DF7EC3FA-2D68-128D-B06C-CC2ECC3E22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8" y="3278"/>
                <a:ext cx="684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Hadron Gas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21F6FB-A224-6455-4153-3A8273253DE7}"/>
                </a:ext>
              </a:extLst>
            </p:cNvPr>
            <p:cNvSpPr txBox="1"/>
            <p:nvPr/>
          </p:nvSpPr>
          <p:spPr>
            <a:xfrm>
              <a:off x="808238" y="5582325"/>
              <a:ext cx="280984" cy="333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 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2636A4-443D-754A-4D9B-E9E0C533FE34}"/>
                </a:ext>
              </a:extLst>
            </p:cNvPr>
            <p:cNvSpPr txBox="1"/>
            <p:nvPr/>
          </p:nvSpPr>
          <p:spPr>
            <a:xfrm>
              <a:off x="1954706" y="5626151"/>
              <a:ext cx="196009" cy="333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 dirty="0"/>
            </a:p>
          </p:txBody>
        </p:sp>
        <p:sp>
          <p:nvSpPr>
            <p:cNvPr id="22" name="Line 13">
              <a:extLst>
                <a:ext uri="{FF2B5EF4-FFF2-40B4-BE49-F238E27FC236}">
                  <a16:creationId xmlns:a16="http://schemas.microsoft.com/office/drawing/2014/main" id="{FC4B6182-035E-A6A3-5B7A-BE128BDE7C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694" y="4236553"/>
              <a:ext cx="8250192" cy="30521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dirty="0">
                <a:solidFill>
                  <a:srgbClr val="008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23B957-A4F8-BCBC-2AC7-7BC72AF507E1}"/>
                </a:ext>
              </a:extLst>
            </p:cNvPr>
            <p:cNvSpPr txBox="1"/>
            <p:nvPr/>
          </p:nvSpPr>
          <p:spPr>
            <a:xfrm>
              <a:off x="9014009" y="4059867"/>
              <a:ext cx="653210" cy="383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time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298A1B2-AAF1-56C3-1D38-5763EA9B09EF}"/>
              </a:ext>
            </a:extLst>
          </p:cNvPr>
          <p:cNvSpPr txBox="1"/>
          <p:nvPr/>
        </p:nvSpPr>
        <p:spPr>
          <a:xfrm>
            <a:off x="1128888" y="2364807"/>
            <a:ext cx="14137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Relevant </a:t>
            </a:r>
            <a:r>
              <a:rPr lang="en-US" sz="16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d.o.f</a:t>
            </a:r>
            <a:endParaRPr lang="en-US" sz="160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wave-fn.?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B0B92C-DEF8-48CE-5AB6-FA5138A4EF61}"/>
              </a:ext>
            </a:extLst>
          </p:cNvPr>
          <p:cNvSpPr txBox="1"/>
          <p:nvPr/>
        </p:nvSpPr>
        <p:spPr>
          <a:xfrm>
            <a:off x="2317584" y="2435436"/>
            <a:ext cx="1527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is entropy</a:t>
            </a:r>
          </a:p>
          <a:p>
            <a:r>
              <a:rPr lang="en-US" sz="16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generated?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3D7A40-97DE-6821-A777-17793DFDF7FA}"/>
              </a:ext>
            </a:extLst>
          </p:cNvPr>
          <p:cNvSpPr txBox="1"/>
          <p:nvPr/>
        </p:nvSpPr>
        <p:spPr>
          <a:xfrm>
            <a:off x="3750247" y="2431192"/>
            <a:ext cx="2009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Univeral</a:t>
            </a:r>
            <a:r>
              <a:rPr lang="en-US" sz="16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features of </a:t>
            </a:r>
          </a:p>
          <a:p>
            <a:r>
              <a:rPr lang="en-US" sz="16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</a:t>
            </a:r>
            <a:r>
              <a:rPr lang="en-US" sz="16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equil</a:t>
            </a:r>
            <a:r>
              <a:rPr lang="en-US" sz="16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dynamics?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D1B72E-1B0A-E64B-B797-26A2EEBB4D62}"/>
              </a:ext>
            </a:extLst>
          </p:cNvPr>
          <p:cNvSpPr txBox="1"/>
          <p:nvPr/>
        </p:nvSpPr>
        <p:spPr>
          <a:xfrm>
            <a:off x="5446132" y="2998113"/>
            <a:ext cx="71885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QCD thermalization: Ab initio approaches and interdisciplinary connections</a:t>
            </a:r>
          </a:p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Jürgen Berges, Michal P. Heller, Aleksas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Mazeliauskas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R. V.</a:t>
            </a:r>
          </a:p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Rev. Mod. Phys. 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93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035003 (2021)</a:t>
            </a:r>
          </a:p>
        </p:txBody>
      </p:sp>
    </p:spTree>
    <p:extLst>
      <p:ext uri="{BB962C8B-B14F-4D97-AF65-F5344CB8AC3E}">
        <p14:creationId xmlns:p14="http://schemas.microsoft.com/office/powerpoint/2010/main" val="3073988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2D77D-C12B-FFA5-70E4-E3C9E4312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A0669-C802-DEAF-FF16-3CD638CB8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791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does the QGP thermalize?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257DE6-1290-4FDF-2366-8E8324593672}"/>
              </a:ext>
            </a:extLst>
          </p:cNvPr>
          <p:cNvGrpSpPr/>
          <p:nvPr/>
        </p:nvGrpSpPr>
        <p:grpSpPr>
          <a:xfrm>
            <a:off x="990686" y="887186"/>
            <a:ext cx="9336733" cy="2087566"/>
            <a:chOff x="393843" y="4059867"/>
            <a:chExt cx="9273376" cy="203903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AF8E915-E177-EB34-DD14-D06519A971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843" y="4285858"/>
              <a:ext cx="8534400" cy="1813047"/>
              <a:chOff x="1638" y="2330"/>
              <a:chExt cx="4174" cy="1246"/>
            </a:xfrm>
          </p:grpSpPr>
          <p:pic>
            <p:nvPicPr>
              <p:cNvPr id="24" name="Picture 23" descr="AllEvol">
                <a:extLst>
                  <a:ext uri="{FF2B5EF4-FFF2-40B4-BE49-F238E27FC236}">
                    <a16:creationId xmlns:a16="http://schemas.microsoft.com/office/drawing/2014/main" id="{FD99D479-E804-EFED-1DD6-63986A3ECE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638" y="2330"/>
                <a:ext cx="4174" cy="10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Text Box 11">
                <a:extLst>
                  <a:ext uri="{FF2B5EF4-FFF2-40B4-BE49-F238E27FC236}">
                    <a16:creationId xmlns:a16="http://schemas.microsoft.com/office/drawing/2014/main" id="{3E34E104-6381-607E-0BC2-18D07844F0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4" y="3183"/>
                <a:ext cx="871" cy="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Transport in the</a:t>
                </a:r>
              </a:p>
              <a:p>
                <a:r>
                  <a:rPr lang="en-US" sz="1600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sQGP</a:t>
                </a:r>
                <a:r>
                  <a:rPr lang="en-US" sz="1600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perfect fluid</a:t>
                </a:r>
              </a:p>
            </p:txBody>
          </p:sp>
          <p:sp>
            <p:nvSpPr>
              <p:cNvPr id="26" name="Text Box 12">
                <a:extLst>
                  <a:ext uri="{FF2B5EF4-FFF2-40B4-BE49-F238E27FC236}">
                    <a16:creationId xmlns:a16="http://schemas.microsoft.com/office/drawing/2014/main" id="{A7209E9B-D7E3-E9BB-E60B-BD006CA679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8" y="3278"/>
                <a:ext cx="684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Hadron Gas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BB2985-AC38-02A8-F132-FE0A798981CA}"/>
                </a:ext>
              </a:extLst>
            </p:cNvPr>
            <p:cNvSpPr txBox="1"/>
            <p:nvPr/>
          </p:nvSpPr>
          <p:spPr>
            <a:xfrm>
              <a:off x="808238" y="5582325"/>
              <a:ext cx="280984" cy="333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 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5FC70FD-A8C7-0342-3A4C-148A476D9D3F}"/>
                </a:ext>
              </a:extLst>
            </p:cNvPr>
            <p:cNvSpPr txBox="1"/>
            <p:nvPr/>
          </p:nvSpPr>
          <p:spPr>
            <a:xfrm>
              <a:off x="1954706" y="5626151"/>
              <a:ext cx="196009" cy="333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 dirty="0"/>
            </a:p>
          </p:txBody>
        </p:sp>
        <p:sp>
          <p:nvSpPr>
            <p:cNvPr id="22" name="Line 13">
              <a:extLst>
                <a:ext uri="{FF2B5EF4-FFF2-40B4-BE49-F238E27FC236}">
                  <a16:creationId xmlns:a16="http://schemas.microsoft.com/office/drawing/2014/main" id="{2FF5214E-DEE4-1882-E1CC-CC819F7FFB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694" y="4236553"/>
              <a:ext cx="8250192" cy="30521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dirty="0">
                <a:solidFill>
                  <a:srgbClr val="008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04B39E7-151C-70DC-FC28-D9DDF36EEAAF}"/>
                </a:ext>
              </a:extLst>
            </p:cNvPr>
            <p:cNvSpPr txBox="1"/>
            <p:nvPr/>
          </p:nvSpPr>
          <p:spPr>
            <a:xfrm>
              <a:off x="9014009" y="4059867"/>
              <a:ext cx="653210" cy="383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time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788AB68-B8EC-DBEF-0D4C-A3F8F36C6787}"/>
              </a:ext>
            </a:extLst>
          </p:cNvPr>
          <p:cNvSpPr txBox="1"/>
          <p:nvPr/>
        </p:nvSpPr>
        <p:spPr>
          <a:xfrm>
            <a:off x="1128888" y="2364807"/>
            <a:ext cx="14137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Relevant </a:t>
            </a:r>
            <a:r>
              <a:rPr lang="en-US" sz="16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d.o.f</a:t>
            </a:r>
            <a:endParaRPr lang="en-US" sz="160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wave-fn.?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708510-EC2B-8D08-9FB5-66FE0000D526}"/>
              </a:ext>
            </a:extLst>
          </p:cNvPr>
          <p:cNvSpPr txBox="1"/>
          <p:nvPr/>
        </p:nvSpPr>
        <p:spPr>
          <a:xfrm>
            <a:off x="2400509" y="2388235"/>
            <a:ext cx="1527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is entropy</a:t>
            </a:r>
          </a:p>
          <a:p>
            <a:r>
              <a:rPr lang="en-US" sz="16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generated?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D947CB-CC68-5099-BBE4-F29ABB0884A4}"/>
              </a:ext>
            </a:extLst>
          </p:cNvPr>
          <p:cNvSpPr txBox="1"/>
          <p:nvPr/>
        </p:nvSpPr>
        <p:spPr>
          <a:xfrm>
            <a:off x="3758297" y="2385811"/>
            <a:ext cx="2009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Univeral</a:t>
            </a:r>
            <a:r>
              <a:rPr lang="en-US" sz="16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features of </a:t>
            </a:r>
          </a:p>
          <a:p>
            <a:r>
              <a:rPr lang="en-US" sz="16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</a:t>
            </a:r>
            <a:r>
              <a:rPr lang="en-US" sz="16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equil</a:t>
            </a:r>
            <a:r>
              <a:rPr lang="en-US" sz="16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dynamics?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A6F2A15-EC25-63BF-F9B4-ECCE6ED9A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87" y="3588126"/>
            <a:ext cx="4455446" cy="3269874"/>
          </a:xfrm>
          <a:prstGeom prst="rect">
            <a:avLst/>
          </a:prstGeom>
        </p:spPr>
      </p:pic>
      <p:sp>
        <p:nvSpPr>
          <p:cNvPr id="38" name="Right Brace 37">
            <a:extLst>
              <a:ext uri="{FF2B5EF4-FFF2-40B4-BE49-F238E27FC236}">
                <a16:creationId xmlns:a16="http://schemas.microsoft.com/office/drawing/2014/main" id="{FC09CD79-C7BD-6E33-77D9-D622B546426B}"/>
              </a:ext>
            </a:extLst>
          </p:cNvPr>
          <p:cNvSpPr/>
          <p:nvPr/>
        </p:nvSpPr>
        <p:spPr>
          <a:xfrm rot="5400000">
            <a:off x="2962516" y="1302049"/>
            <a:ext cx="584776" cy="3879128"/>
          </a:xfrm>
          <a:prstGeom prst="rightBrace">
            <a:avLst>
              <a:gd name="adj1" fmla="val 0"/>
              <a:gd name="adj2" fmla="val 49698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D4219D-480D-5FA3-3912-44E0BE6F941A}"/>
              </a:ext>
            </a:extLst>
          </p:cNvPr>
          <p:cNvSpPr txBox="1"/>
          <p:nvPr/>
        </p:nvSpPr>
        <p:spPr>
          <a:xfrm>
            <a:off x="5752160" y="3514827"/>
            <a:ext cx="643984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 insight from the Electron-Ion Collider (EIC):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Intense beams of high energy electrons collide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protons and heavy-ions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uncover their many-body quark-gluon structure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Under construction at Brookhaven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start date ~ mid. 2030s</a:t>
            </a:r>
          </a:p>
        </p:txBody>
      </p:sp>
    </p:spTree>
    <p:extLst>
      <p:ext uri="{BB962C8B-B14F-4D97-AF65-F5344CB8AC3E}">
        <p14:creationId xmlns:p14="http://schemas.microsoft.com/office/powerpoint/2010/main" val="1418540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29" name="Text Box 2">
            <a:extLst>
              <a:ext uri="{FF2B5EF4-FFF2-40B4-BE49-F238E27FC236}">
                <a16:creationId xmlns:a16="http://schemas.microsoft.com/office/drawing/2014/main" id="{3BAB4E03-84FA-BCED-654A-34861A927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1431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latin typeface="Times" charset="0"/>
            </a:endParaRPr>
          </a:p>
        </p:txBody>
      </p:sp>
      <p:sp>
        <p:nvSpPr>
          <p:cNvPr id="380930" name="Text Box 3">
            <a:extLst>
              <a:ext uri="{FF2B5EF4-FFF2-40B4-BE49-F238E27FC236}">
                <a16:creationId xmlns:a16="http://schemas.microsoft.com/office/drawing/2014/main" id="{F75715C3-0DD5-A19A-0C65-745C9C3E6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5638801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000" b="1"/>
          </a:p>
        </p:txBody>
      </p:sp>
      <p:sp>
        <p:nvSpPr>
          <p:cNvPr id="380931" name="Text Box 4">
            <a:extLst>
              <a:ext uri="{FF2B5EF4-FFF2-40B4-BE49-F238E27FC236}">
                <a16:creationId xmlns:a16="http://schemas.microsoft.com/office/drawing/2014/main" id="{20D8E954-A4F9-A977-88A8-BD4DCC1B9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25" y="5429251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000" b="1"/>
          </a:p>
        </p:txBody>
      </p:sp>
      <p:grpSp>
        <p:nvGrpSpPr>
          <p:cNvPr id="380932" name="Group 9">
            <a:extLst>
              <a:ext uri="{FF2B5EF4-FFF2-40B4-BE49-F238E27FC236}">
                <a16:creationId xmlns:a16="http://schemas.microsoft.com/office/drawing/2014/main" id="{326B447C-3BBB-E0CA-4B2F-25CC05536025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372600" cy="6858000"/>
            <a:chOff x="-2882" y="384"/>
            <a:chExt cx="5764" cy="4320"/>
          </a:xfrm>
        </p:grpSpPr>
        <p:pic>
          <p:nvPicPr>
            <p:cNvPr id="380933" name="Picture 10">
              <a:extLst>
                <a:ext uri="{FF2B5EF4-FFF2-40B4-BE49-F238E27FC236}">
                  <a16:creationId xmlns:a16="http://schemas.microsoft.com/office/drawing/2014/main" id="{C493EB6A-2666-4E79-8875-004B973235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70" t="9000"/>
            <a:stretch>
              <a:fillRect/>
            </a:stretch>
          </p:blipFill>
          <p:spPr bwMode="auto">
            <a:xfrm>
              <a:off x="-2882" y="384"/>
              <a:ext cx="576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0934" name="Text Box 11">
              <a:extLst>
                <a:ext uri="{FF2B5EF4-FFF2-40B4-BE49-F238E27FC236}">
                  <a16:creationId xmlns:a16="http://schemas.microsoft.com/office/drawing/2014/main" id="{89C51FF2-398C-CD0B-B216-A9D44EAC66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06" y="2973"/>
              <a:ext cx="4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 b="1" dirty="0">
                  <a:solidFill>
                    <a:srgbClr val="FF0000"/>
                  </a:solidFill>
                </a:rPr>
                <a:t>QGP</a:t>
              </a:r>
              <a:endParaRPr lang="en-US" altLang="en-US" sz="2000" b="1" dirty="0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16A85-C627-B2F7-5D47-39E29B506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402" y="1345466"/>
            <a:ext cx="4167068" cy="416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98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>
            <a:extLst>
              <a:ext uri="{FF2B5EF4-FFF2-40B4-BE49-F238E27FC236}">
                <a16:creationId xmlns:a16="http://schemas.microsoft.com/office/drawing/2014/main" id="{00DCB183-1838-5B9A-5C39-2E643DE20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838201"/>
            <a:ext cx="6366933" cy="617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Rectangle 3">
            <a:extLst>
              <a:ext uri="{FF2B5EF4-FFF2-40B4-BE49-F238E27FC236}">
                <a16:creationId xmlns:a16="http://schemas.microsoft.com/office/drawing/2014/main" id="{C26F52BC-D53E-9D78-6600-AD54A2515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422" y="5276607"/>
            <a:ext cx="70894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ea typeface="Osaka" panose="020B0600000000000000" pitchFamily="34" charset="-128"/>
                <a:cs typeface="Calibri Light" panose="020F0302020204030204" pitchFamily="34" charset="0"/>
              </a:rPr>
              <a:t>E. Fermi:  Notes on Thermodynamics </a:t>
            </a:r>
          </a:p>
          <a:p>
            <a:pPr eaLnBrk="1" hangingPunct="1"/>
            <a:r>
              <a:rPr kumimoji="1" lang="en-US" altLang="ja-JP" sz="2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ea typeface="Osaka" panose="020B0600000000000000" pitchFamily="34" charset="-128"/>
                <a:cs typeface="Calibri Light" panose="020F0302020204030204" pitchFamily="34" charset="0"/>
              </a:rPr>
              <a:t>                  and Statistics ” (1953)</a:t>
            </a:r>
          </a:p>
        </p:txBody>
      </p:sp>
      <p:sp>
        <p:nvSpPr>
          <p:cNvPr id="99331" name="Rectangle 4">
            <a:extLst>
              <a:ext uri="{FF2B5EF4-FFF2-40B4-BE49-F238E27FC236}">
                <a16:creationId xmlns:a16="http://schemas.microsoft.com/office/drawing/2014/main" id="{5095F07F-9251-AB36-C246-7CFD63809B8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4489"/>
            <a:ext cx="12192000" cy="77716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ja-JP" sz="3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 old quest: Strongly interacting matter in unusual conditions</a:t>
            </a:r>
            <a:endParaRPr lang="en-US" altLang="ja-JP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9332" name="Picture 4">
            <a:extLst>
              <a:ext uri="{FF2B5EF4-FFF2-40B4-BE49-F238E27FC236}">
                <a16:creationId xmlns:a16="http://schemas.microsoft.com/office/drawing/2014/main" id="{698B4290-630F-AA49-3AB4-B17AE5F99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5"/>
          <a:stretch>
            <a:fillRect/>
          </a:stretch>
        </p:blipFill>
        <p:spPr bwMode="auto">
          <a:xfrm>
            <a:off x="609600" y="1336585"/>
            <a:ext cx="4041422" cy="379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D23975-1CC9-037B-7253-44AE1895D8DB}"/>
              </a:ext>
            </a:extLst>
          </p:cNvPr>
          <p:cNvSpPr txBox="1"/>
          <p:nvPr/>
        </p:nvSpPr>
        <p:spPr>
          <a:xfrm>
            <a:off x="0" y="34995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Hagedorn catastrophe: A limiting temperature for the early universe?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A6293-3B51-4DC5-389A-3B852069EC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88"/>
          <a:stretch>
            <a:fillRect/>
          </a:stretch>
        </p:blipFill>
        <p:spPr>
          <a:xfrm>
            <a:off x="114927" y="1135465"/>
            <a:ext cx="5371604" cy="2956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E5FF27-A2ED-6773-5642-443F6451C5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519" b="-9519"/>
          <a:stretch>
            <a:fillRect/>
          </a:stretch>
        </p:blipFill>
        <p:spPr>
          <a:xfrm>
            <a:off x="695061" y="3962057"/>
            <a:ext cx="4842863" cy="6443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C94968-9A0D-E5D8-FD04-381EBE05914E}"/>
              </a:ext>
            </a:extLst>
          </p:cNvPr>
          <p:cNvSpPr txBox="1"/>
          <p:nvPr/>
        </p:nvSpPr>
        <p:spPr>
          <a:xfrm>
            <a:off x="5988331" y="3161109"/>
            <a:ext cx="61009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Apparent exponential increase in the density of hadron states suggested the pressure of strongly interacting matter diverged at </a:t>
            </a:r>
          </a:p>
          <a:p>
            <a:r>
              <a:rPr lang="en-US" alt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 limiting </a:t>
            </a:r>
            <a:r>
              <a:rPr lang="en-US" altLang="ja-JP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temperature</a:t>
            </a:r>
            <a:endParaRPr lang="en-US" alt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D3A3D4-34F0-1E02-958D-3D14D5128FD2}"/>
              </a:ext>
            </a:extLst>
          </p:cNvPr>
          <p:cNvSpPr txBox="1"/>
          <p:nvPr/>
        </p:nvSpPr>
        <p:spPr>
          <a:xfrm>
            <a:off x="10250426" y="4361437"/>
            <a:ext cx="1838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Hagedorn (1965)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0E60FE0-3ADD-08D9-C7DD-AACCAA4B7DAB}"/>
                  </a:ext>
                </a:extLst>
              </p:cNvPr>
              <p:cNvSpPr txBox="1"/>
              <p:nvPr/>
            </p:nvSpPr>
            <p:spPr>
              <a:xfrm>
                <a:off x="5988331" y="1108526"/>
                <a:ext cx="5941114" cy="1602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Particle accelerators in the 50s-60s discovered </a:t>
                </a:r>
              </a:p>
              <a:p>
                <a:r>
                  <a:rPr lang="en-US" sz="24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 “hadron” zoo:</a:t>
                </a:r>
              </a:p>
              <a:p>
                <a:r>
                  <a:rPr lang="en-US" sz="24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mesons (</a:t>
                </a:r>
                <a:r>
                  <a:rPr lang="en-US" sz="2400" dirty="0" err="1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pions,kaons,rho,eta</a:t>
                </a:r>
                <a:r>
                  <a:rPr lang="en-US" sz="24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,…):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q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q</m:t>
                        </m:r>
                      </m:e>
                    </m:acc>
                  </m:oMath>
                </a14:m>
                <a:endParaRPr lang="en-US" sz="24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sz="24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baryons (</a:t>
                </a:r>
                <a:r>
                  <a:rPr lang="en-US" sz="2400" dirty="0" err="1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Delta,Lambda,Sigma,Omega</a:t>
                </a:r>
                <a:r>
                  <a:rPr lang="en-US" sz="24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,…): </a:t>
                </a:r>
                <a:r>
                  <a:rPr lang="en-US" sz="2400" dirty="0" err="1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qqq</a:t>
                </a:r>
                <a:endParaRPr lang="en-US" sz="24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0E60FE0-3ADD-08D9-C7DD-AACCAA4B7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331" y="1108526"/>
                <a:ext cx="5941114" cy="1602298"/>
              </a:xfrm>
              <a:prstGeom prst="rect">
                <a:avLst/>
              </a:prstGeom>
              <a:blipFill>
                <a:blip r:embed="rId4"/>
                <a:stretch>
                  <a:fillRect l="-1493" t="-3150" r="-640" b="-5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6322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F624C-5DDB-464C-779A-483BA8EB4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EDDE68-04B3-EBA5-19C3-65B21544AC3E}"/>
              </a:ext>
            </a:extLst>
          </p:cNvPr>
          <p:cNvSpPr txBox="1"/>
          <p:nvPr/>
        </p:nvSpPr>
        <p:spPr>
          <a:xfrm>
            <a:off x="0" y="34995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Hagedorn catastrophe: A limiting temperature for the early universe?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B3E11-2A76-2121-1EEA-2B7803C340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88"/>
          <a:stretch>
            <a:fillRect/>
          </a:stretch>
        </p:blipFill>
        <p:spPr>
          <a:xfrm>
            <a:off x="114927" y="1135465"/>
            <a:ext cx="5371604" cy="2956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961593-BCCA-5E63-CFA6-A550B31731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519" b="-9519"/>
          <a:stretch>
            <a:fillRect/>
          </a:stretch>
        </p:blipFill>
        <p:spPr>
          <a:xfrm>
            <a:off x="695061" y="3962057"/>
            <a:ext cx="4842863" cy="6443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F09573-3155-2CD3-ACD5-FC89FD32EAD8}"/>
              </a:ext>
            </a:extLst>
          </p:cNvPr>
          <p:cNvSpPr txBox="1"/>
          <p:nvPr/>
        </p:nvSpPr>
        <p:spPr>
          <a:xfrm>
            <a:off x="5988331" y="2976443"/>
            <a:ext cx="61009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Apparent exponential increase in the density of hadron states suggested the pressure of strongly interacting matter diverged at </a:t>
            </a:r>
          </a:p>
          <a:p>
            <a:r>
              <a:rPr lang="en-US" alt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 limiting </a:t>
            </a:r>
            <a:r>
              <a:rPr lang="en-US" altLang="ja-JP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temperature</a:t>
            </a:r>
            <a:endParaRPr lang="en-US" alt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92958F-8BDB-3295-F2A3-B3442BCDBE35}"/>
              </a:ext>
            </a:extLst>
          </p:cNvPr>
          <p:cNvSpPr txBox="1"/>
          <p:nvPr/>
        </p:nvSpPr>
        <p:spPr>
          <a:xfrm>
            <a:off x="10250426" y="4207865"/>
            <a:ext cx="1838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Hagedorn (1965)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1F2D62-F53A-9A4E-2904-E50C3DAE0319}"/>
              </a:ext>
            </a:extLst>
          </p:cNvPr>
          <p:cNvSpPr txBox="1"/>
          <p:nvPr/>
        </p:nvSpPr>
        <p:spPr>
          <a:xfrm>
            <a:off x="0" y="5345793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i="1" dirty="0">
                <a:latin typeface="Calibri" panose="020F0502020204030204" pitchFamily="34" charset="0"/>
              </a:rPr>
              <a:t>Thus, our ignorance of </a:t>
            </a:r>
            <a:r>
              <a:rPr lang="en-US" altLang="en-US" sz="2400" i="1" dirty="0">
                <a:solidFill>
                  <a:srgbClr val="7030A0"/>
                </a:solidFill>
                <a:latin typeface="Calibri" panose="020F0502020204030204" pitchFamily="34" charset="0"/>
              </a:rPr>
              <a:t>microscopic physics </a:t>
            </a:r>
            <a:r>
              <a:rPr lang="en-US" altLang="en-US" sz="2400" i="1" dirty="0">
                <a:latin typeface="Calibri" panose="020F0502020204030204" pitchFamily="34" charset="0"/>
              </a:rPr>
              <a:t>stands as a veil, </a:t>
            </a:r>
          </a:p>
          <a:p>
            <a:pPr algn="ctr"/>
            <a:r>
              <a:rPr lang="en-US" altLang="en-US" sz="2400" i="1" dirty="0">
                <a:latin typeface="Calibri" panose="020F0502020204030204" pitchFamily="34" charset="0"/>
              </a:rPr>
              <a:t>obscuring our view of the very 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BD1A91-728D-C99D-EB12-FF47877255F5}"/>
              </a:ext>
            </a:extLst>
          </p:cNvPr>
          <p:cNvSpPr txBox="1"/>
          <p:nvPr/>
        </p:nvSpPr>
        <p:spPr>
          <a:xfrm>
            <a:off x="6683022" y="632337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Steven Weinberg, The First Three Minutes (1973)</a:t>
            </a:r>
          </a:p>
        </p:txBody>
      </p:sp>
    </p:spTree>
    <p:extLst>
      <p:ext uri="{BB962C8B-B14F-4D97-AF65-F5344CB8AC3E}">
        <p14:creationId xmlns:p14="http://schemas.microsoft.com/office/powerpoint/2010/main" val="2164547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66977" y="1318300"/>
            <a:ext cx="12192000" cy="1660610"/>
          </a:xfrm>
        </p:spPr>
        <p:txBody>
          <a:bodyPr>
            <a:noAutofit/>
          </a:bodyPr>
          <a:lstStyle/>
          <a:p>
            <a:pPr algn="ctr"/>
            <a:br>
              <a:rPr lang="en-US" sz="2400" dirty="0">
                <a:solidFill>
                  <a:srgbClr val="008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400" dirty="0">
                <a:solidFill>
                  <a:srgbClr val="008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</a:t>
            </a:r>
            <a:r>
              <a:rPr lang="en-US" sz="2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en-US" sz="2400" dirty="0">
                <a:solidFill>
                  <a:srgbClr val="FF66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: Fundamental quantum theory of nature’s strong force </a:t>
            </a:r>
            <a:b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         whose fundamental constituents are color charged  </a:t>
            </a:r>
            <a:r>
              <a:rPr lang="en-US" sz="24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quark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and </a:t>
            </a:r>
            <a:r>
              <a:rPr lang="en-US" sz="24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gluon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fields   </a:t>
            </a:r>
            <a:br>
              <a:rPr lang="en-US" sz="2400" i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sz="2400" i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 “nearly perfect” paradigmatic quantum field theory </a:t>
            </a:r>
            <a:b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– rich in symmetries -where all phenomena are “emergent” </a:t>
            </a:r>
            <a:br>
              <a:rPr lang="en-US" sz="2400" i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24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4942FD-3B1E-7DBD-556B-E13ECA63F16B}"/>
              </a:ext>
            </a:extLst>
          </p:cNvPr>
          <p:cNvGrpSpPr/>
          <p:nvPr/>
        </p:nvGrpSpPr>
        <p:grpSpPr>
          <a:xfrm>
            <a:off x="2209799" y="3787531"/>
            <a:ext cx="7497650" cy="2330925"/>
            <a:chOff x="2113547" y="3787531"/>
            <a:chExt cx="7497650" cy="23309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75581" y="3787531"/>
              <a:ext cx="1962650" cy="1185459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AF72B77-6A9A-88A9-0848-5DDA0E7DB52C}"/>
                </a:ext>
              </a:extLst>
            </p:cNvPr>
            <p:cNvGrpSpPr/>
            <p:nvPr/>
          </p:nvGrpSpPr>
          <p:grpSpPr>
            <a:xfrm>
              <a:off x="2113547" y="3803332"/>
              <a:ext cx="7497650" cy="2315124"/>
              <a:chOff x="1981200" y="3070986"/>
              <a:chExt cx="7497650" cy="231512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81200" y="3070986"/>
                <a:ext cx="1764528" cy="1153858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45728" y="3094510"/>
                <a:ext cx="1807012" cy="1130334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52740" y="3082750"/>
                <a:ext cx="1890494" cy="1130333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81200" y="4213083"/>
                <a:ext cx="1764528" cy="1173027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45728" y="4213082"/>
                <a:ext cx="1807012" cy="1173028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52740" y="4213082"/>
                <a:ext cx="1890494" cy="1173028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43234" y="4224844"/>
                <a:ext cx="2035616" cy="1117600"/>
              </a:xfrm>
              <a:prstGeom prst="rect">
                <a:avLst/>
              </a:prstGeom>
            </p:spPr>
          </p:pic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9A512E9-EFB9-0D4B-8359-F9F19251B19F}"/>
              </a:ext>
            </a:extLst>
          </p:cNvPr>
          <p:cNvSpPr txBox="1"/>
          <p:nvPr/>
        </p:nvSpPr>
        <p:spPr>
          <a:xfrm>
            <a:off x="9707449" y="5979956"/>
            <a:ext cx="245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 Mandula  (2014)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226937-6E6C-AB4A-3D02-D33D56C4F4A7}"/>
              </a:ext>
            </a:extLst>
          </p:cNvPr>
          <p:cNvSpPr txBox="1"/>
          <p:nvPr/>
        </p:nvSpPr>
        <p:spPr>
          <a:xfrm>
            <a:off x="-33174" y="32131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QCD lifts the veil – allowing us to peer back in time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60864F-1CAD-54A1-A684-11A02A8A82BA}"/>
              </a:ext>
            </a:extLst>
          </p:cNvPr>
          <p:cNvSpPr txBox="1"/>
          <p:nvPr/>
        </p:nvSpPr>
        <p:spPr>
          <a:xfrm>
            <a:off x="2557517" y="3414985"/>
            <a:ext cx="6937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larva to iridescent butterfly: Gell-Mann’s 8-fold way to QCD</a:t>
            </a:r>
          </a:p>
        </p:txBody>
      </p:sp>
    </p:spTree>
    <p:extLst>
      <p:ext uri="{BB962C8B-B14F-4D97-AF65-F5344CB8AC3E}">
        <p14:creationId xmlns:p14="http://schemas.microsoft.com/office/powerpoint/2010/main" val="449098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2">
            <a:extLst>
              <a:ext uri="{FF2B5EF4-FFF2-40B4-BE49-F238E27FC236}">
                <a16:creationId xmlns:a16="http://schemas.microsoft.com/office/drawing/2014/main" id="{2B085634-E592-24AB-BC94-14BFBE4D5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228601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Key features of QCD: 1) Asymptotic freedom</a:t>
            </a:r>
          </a:p>
        </p:txBody>
      </p:sp>
      <p:pic>
        <p:nvPicPr>
          <p:cNvPr id="107524" name="Picture 5">
            <a:extLst>
              <a:ext uri="{FF2B5EF4-FFF2-40B4-BE49-F238E27FC236}">
                <a16:creationId xmlns:a16="http://schemas.microsoft.com/office/drawing/2014/main" id="{D6F1737E-791E-8B76-025F-DAC57BA23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2961528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Text Box 6">
            <a:extLst>
              <a:ext uri="{FF2B5EF4-FFF2-40B4-BE49-F238E27FC236}">
                <a16:creationId xmlns:a16="http://schemas.microsoft.com/office/drawing/2014/main" id="{0D2FB935-DEC9-0D8F-4228-8EBB3DECC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0321" y="3122008"/>
            <a:ext cx="39347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Gross, Wilczek, Politzer (2004)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4C8D5-2097-4B33-7627-E59A9E2D0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8667"/>
            <a:ext cx="6370130" cy="3865132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E9BECC7F-6913-C441-5FB0-FBBCEEBBB9EE}"/>
              </a:ext>
            </a:extLst>
          </p:cNvPr>
          <p:cNvSpPr/>
          <p:nvPr/>
        </p:nvSpPr>
        <p:spPr>
          <a:xfrm>
            <a:off x="4049170" y="4645148"/>
            <a:ext cx="655177" cy="1986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C2254A-A34C-9A59-D5E0-69DF38C30142}"/>
              </a:ext>
            </a:extLst>
          </p:cNvPr>
          <p:cNvSpPr txBox="1"/>
          <p:nvPr/>
        </p:nvSpPr>
        <p:spPr>
          <a:xfrm>
            <a:off x="4704347" y="4526376"/>
            <a:ext cx="2033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shorter distances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9B684A-2CF8-B781-FDCF-22E1E526170E}"/>
              </a:ext>
            </a:extLst>
          </p:cNvPr>
          <p:cNvSpPr txBox="1"/>
          <p:nvPr/>
        </p:nvSpPr>
        <p:spPr>
          <a:xfrm>
            <a:off x="6427446" y="1182862"/>
            <a:ext cx="55170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Quarks and gluons are increasingly weakly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coupled (”asymptotically free”) at shorter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distances due to the </a:t>
            </a:r>
            <a:r>
              <a:rPr lang="en-US" sz="24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self-interactions </a:t>
            </a:r>
          </a:p>
          <a:p>
            <a:r>
              <a:rPr lang="en-US" sz="24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gluons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- force carriers of color charge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F8DDD88-8113-5AA0-8FD6-C39A4863746D}"/>
              </a:ext>
            </a:extLst>
          </p:cNvPr>
          <p:cNvSpPr/>
          <p:nvPr/>
        </p:nvSpPr>
        <p:spPr>
          <a:xfrm>
            <a:off x="6680200" y="4645148"/>
            <a:ext cx="647032" cy="1986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DCA739-D239-D306-975F-F6646F5C3982}"/>
              </a:ext>
            </a:extLst>
          </p:cNvPr>
          <p:cNvSpPr txBox="1"/>
          <p:nvPr/>
        </p:nvSpPr>
        <p:spPr>
          <a:xfrm>
            <a:off x="7393286" y="4551398"/>
            <a:ext cx="4329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Higher Temperatures / Matter Densities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581887-00AC-DC92-4B75-BBFAEDB27F74}"/>
              </a:ext>
            </a:extLst>
          </p:cNvPr>
          <p:cNvSpPr txBox="1"/>
          <p:nvPr/>
        </p:nvSpPr>
        <p:spPr>
          <a:xfrm>
            <a:off x="299803" y="4580725"/>
            <a:ext cx="8244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523A20-8231-636D-DC2E-C81636C3D35E}"/>
              </a:ext>
            </a:extLst>
          </p:cNvPr>
          <p:cNvSpPr txBox="1"/>
          <p:nvPr/>
        </p:nvSpPr>
        <p:spPr>
          <a:xfrm>
            <a:off x="61791" y="4597564"/>
            <a:ext cx="2124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Particle Data Group (2024)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B301D-899C-222F-C3DE-0BEA83589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2">
            <a:extLst>
              <a:ext uri="{FF2B5EF4-FFF2-40B4-BE49-F238E27FC236}">
                <a16:creationId xmlns:a16="http://schemas.microsoft.com/office/drawing/2014/main" id="{E37B429E-A84B-6EA5-BE63-AB69E169C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228601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Key features of QCD: 1) Asymptotic freedom</a:t>
            </a:r>
          </a:p>
        </p:txBody>
      </p:sp>
      <p:pic>
        <p:nvPicPr>
          <p:cNvPr id="107524" name="Picture 5">
            <a:extLst>
              <a:ext uri="{FF2B5EF4-FFF2-40B4-BE49-F238E27FC236}">
                <a16:creationId xmlns:a16="http://schemas.microsoft.com/office/drawing/2014/main" id="{4BCF7BB9-FC06-478E-E8C7-F00566EB4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2961528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Text Box 6">
            <a:extLst>
              <a:ext uri="{FF2B5EF4-FFF2-40B4-BE49-F238E27FC236}">
                <a16:creationId xmlns:a16="http://schemas.microsoft.com/office/drawing/2014/main" id="{0E6CB465-AC61-1E32-5BAB-8DA35957E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0321" y="3122008"/>
            <a:ext cx="39347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Gross, Wilczek, Politzer (2004)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DBE0BF-026D-E4EC-4DFB-6CA9B0AE0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8667"/>
            <a:ext cx="6370130" cy="3865132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86F7149D-5A1B-DD12-F30C-69F896343EF7}"/>
              </a:ext>
            </a:extLst>
          </p:cNvPr>
          <p:cNvSpPr/>
          <p:nvPr/>
        </p:nvSpPr>
        <p:spPr>
          <a:xfrm>
            <a:off x="4049170" y="4645148"/>
            <a:ext cx="655177" cy="1986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75333B-E25F-6F3E-8734-67722351684E}"/>
              </a:ext>
            </a:extLst>
          </p:cNvPr>
          <p:cNvSpPr txBox="1"/>
          <p:nvPr/>
        </p:nvSpPr>
        <p:spPr>
          <a:xfrm>
            <a:off x="4704347" y="4526376"/>
            <a:ext cx="2033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shorter distances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A8F147-553E-8D06-FCAE-25DA77ECC826}"/>
              </a:ext>
            </a:extLst>
          </p:cNvPr>
          <p:cNvSpPr txBox="1"/>
          <p:nvPr/>
        </p:nvSpPr>
        <p:spPr>
          <a:xfrm>
            <a:off x="6427446" y="1182862"/>
            <a:ext cx="55170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Quarks and gluons are increasingly weakly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coupled (”asymptotically free”) at shorter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distances due to the </a:t>
            </a:r>
            <a:r>
              <a:rPr lang="en-US" sz="24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self-interactions </a:t>
            </a:r>
          </a:p>
          <a:p>
            <a:r>
              <a:rPr lang="en-US" sz="24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gluons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- force carriers of color charge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1F8BF7DF-C0AB-58A9-953F-B10414CE4A24}"/>
              </a:ext>
            </a:extLst>
          </p:cNvPr>
          <p:cNvSpPr/>
          <p:nvPr/>
        </p:nvSpPr>
        <p:spPr>
          <a:xfrm>
            <a:off x="6680200" y="4645148"/>
            <a:ext cx="647032" cy="1986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DD525A-C6DD-4DFC-20DD-3C1496F319F5}"/>
              </a:ext>
            </a:extLst>
          </p:cNvPr>
          <p:cNvSpPr txBox="1"/>
          <p:nvPr/>
        </p:nvSpPr>
        <p:spPr>
          <a:xfrm>
            <a:off x="7393286" y="4551398"/>
            <a:ext cx="4329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Higher Temperatures / Matter Densities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9697BC-0AE3-910F-212E-CE8BB60FB99A}"/>
              </a:ext>
            </a:extLst>
          </p:cNvPr>
          <p:cNvGrpSpPr/>
          <p:nvPr/>
        </p:nvGrpSpPr>
        <p:grpSpPr>
          <a:xfrm>
            <a:off x="435093" y="5073090"/>
            <a:ext cx="11392346" cy="1784351"/>
            <a:chOff x="435093" y="5073090"/>
            <a:chExt cx="11392346" cy="1784351"/>
          </a:xfrm>
        </p:grpSpPr>
        <p:grpSp>
          <p:nvGrpSpPr>
            <p:cNvPr id="2" name="Group 9">
              <a:extLst>
                <a:ext uri="{FF2B5EF4-FFF2-40B4-BE49-F238E27FC236}">
                  <a16:creationId xmlns:a16="http://schemas.microsoft.com/office/drawing/2014/main" id="{70F291C1-DAD2-D746-5E33-79F6D03869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5093" y="5073090"/>
              <a:ext cx="11322051" cy="1784351"/>
              <a:chOff x="-214" y="2995"/>
              <a:chExt cx="7132" cy="1124"/>
            </a:xfrm>
          </p:grpSpPr>
          <p:sp>
            <p:nvSpPr>
              <p:cNvPr id="107529" name="Text Box 10">
                <a:extLst>
                  <a:ext uri="{FF2B5EF4-FFF2-40B4-BE49-F238E27FC236}">
                    <a16:creationId xmlns:a16="http://schemas.microsoft.com/office/drawing/2014/main" id="{CD1349F4-577B-B219-FDA6-F88DDBF2C2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14" y="2995"/>
                <a:ext cx="7132" cy="1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dirty="0">
                    <a:latin typeface="Calibri" panose="020F0502020204030204" pitchFamily="34" charset="0"/>
                  </a:rPr>
                  <a:t>Major consequence: phase change of super-dense and super-hot QCD matter to a </a:t>
                </a:r>
                <a:r>
                  <a:rPr lang="en-US" altLang="en-US" i="1" dirty="0">
                    <a:solidFill>
                      <a:srgbClr val="7030A0"/>
                    </a:solidFill>
                    <a:latin typeface="Calibri" panose="020F0502020204030204" pitchFamily="34" charset="0"/>
                  </a:rPr>
                  <a:t>weakly coupled gas of quarks and gluons </a:t>
                </a:r>
                <a:r>
                  <a:rPr lang="en-US" altLang="en-US" dirty="0">
                    <a:latin typeface="Calibri" panose="020F0502020204030204" pitchFamily="34" charset="0"/>
                  </a:rPr>
                  <a:t>-- thus lifting the putative veil on the early universe</a:t>
                </a:r>
              </a:p>
              <a:p>
                <a:endParaRPr lang="en-US" altLang="en-US" sz="1400" dirty="0">
                  <a:latin typeface="Calibri" panose="020F0502020204030204" pitchFamily="34" charset="0"/>
                </a:endParaRPr>
              </a:p>
              <a:p>
                <a:r>
                  <a:rPr lang="en-US" altLang="en-US" dirty="0">
                    <a:latin typeface="Calibri" panose="020F0502020204030204" pitchFamily="34" charset="0"/>
                  </a:rPr>
                  <a:t>Quark matter at the core of neutron stars?</a:t>
                </a:r>
                <a:br>
                  <a:rPr lang="en-US" altLang="en-US" dirty="0">
                    <a:latin typeface="Calibri" panose="020F0502020204030204" pitchFamily="34" charset="0"/>
                  </a:rPr>
                </a:br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7530" name="Text Box 11">
                <a:extLst>
                  <a:ext uri="{FF2B5EF4-FFF2-40B4-BE49-F238E27FC236}">
                    <a16:creationId xmlns:a16="http://schemas.microsoft.com/office/drawing/2014/main" id="{1E1A26A7-7BB0-A6E2-7F66-B0982687CA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05" y="3803"/>
                <a:ext cx="1303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8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Collins, Perry (1975)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264AAC-98FF-03DB-2972-7BB3AACEBA59}"/>
                </a:ext>
              </a:extLst>
            </p:cNvPr>
            <p:cNvSpPr txBox="1"/>
            <p:nvPr/>
          </p:nvSpPr>
          <p:spPr>
            <a:xfrm>
              <a:off x="9600034" y="5862404"/>
              <a:ext cx="22274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Cabibbo, Parisi (1975)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2353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3981E66A1ADD45AF5D6C21BAAC6099" ma:contentTypeVersion="18" ma:contentTypeDescription="Create a new document." ma:contentTypeScope="" ma:versionID="21fa911814de934c8077f1d13b6b489a">
  <xsd:schema xmlns:xsd="http://www.w3.org/2001/XMLSchema" xmlns:xs="http://www.w3.org/2001/XMLSchema" xmlns:p="http://schemas.microsoft.com/office/2006/metadata/properties" xmlns:ns2="b4baaa3a-dda2-4b77-858c-255118df97b8" xmlns:ns3="1dcfbbfc-d9a6-4cad-9312-10ab93eda3b9" targetNamespace="http://schemas.microsoft.com/office/2006/metadata/properties" ma:root="true" ma:fieldsID="59b161ee2ab09665c31579341b570dd4" ns2:_="" ns3:_="">
    <xsd:import namespace="b4baaa3a-dda2-4b77-858c-255118df97b8"/>
    <xsd:import namespace="1dcfbbfc-d9a6-4cad-9312-10ab93eda3b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baaa3a-dda2-4b77-858c-255118df97b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dc94802-b958-4339-be75-425df3610ccd}" ma:internalName="TaxCatchAll" ma:showField="CatchAllData" ma:web="b4baaa3a-dda2-4b77-858c-255118df97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cfbbfc-d9a6-4cad-9312-10ab93eda3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54eff52-6b6d-4e5f-a3b0-187f185b1d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4baaa3a-dda2-4b77-858c-255118df97b8" xsi:nil="true"/>
    <lcf76f155ced4ddcb4097134ff3c332f xmlns="1dcfbbfc-d9a6-4cad-9312-10ab93eda3b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944EEA8-F9B8-45E5-BBAC-A5933BF3FF49}"/>
</file>

<file path=customXml/itemProps2.xml><?xml version="1.0" encoding="utf-8"?>
<ds:datastoreItem xmlns:ds="http://schemas.openxmlformats.org/officeDocument/2006/customXml" ds:itemID="{CB17E68E-94F0-4528-8A9F-66B0829FCB11}"/>
</file>

<file path=customXml/itemProps3.xml><?xml version="1.0" encoding="utf-8"?>
<ds:datastoreItem xmlns:ds="http://schemas.openxmlformats.org/officeDocument/2006/customXml" ds:itemID="{8005AD5F-8B4A-4420-8E78-4862BF60E0D6}"/>
</file>

<file path=docProps/app.xml><?xml version="1.0" encoding="utf-8"?>
<Properties xmlns="http://schemas.openxmlformats.org/officeDocument/2006/extended-properties" xmlns:vt="http://schemas.openxmlformats.org/officeDocument/2006/docPropsVTypes">
  <TotalTime>4386</TotalTime>
  <Words>1634</Words>
  <Application>Microsoft Macintosh PowerPoint</Application>
  <PresentationFormat>Widescreen</PresentationFormat>
  <Paragraphs>273</Paragraphs>
  <Slides>33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ＭＳ Ｐゴシック</vt:lpstr>
      <vt:lpstr>Osaka</vt:lpstr>
      <vt:lpstr>Aptos</vt:lpstr>
      <vt:lpstr>Aptos Display</vt:lpstr>
      <vt:lpstr>Arial</vt:lpstr>
      <vt:lpstr>Calibri</vt:lpstr>
      <vt:lpstr>Calibri Light</vt:lpstr>
      <vt:lpstr>Cambria Math</vt:lpstr>
      <vt:lpstr>Euphemia UCAS</vt:lpstr>
      <vt:lpstr>Herculanum</vt:lpstr>
      <vt:lpstr>Times</vt:lpstr>
      <vt:lpstr>Office Theme</vt:lpstr>
      <vt:lpstr>Quark-Gluon Plasma: Recreating matter of the early universe on earth</vt:lpstr>
      <vt:lpstr>Early Universe</vt:lpstr>
      <vt:lpstr>PowerPoint Presentation</vt:lpstr>
      <vt:lpstr>An old quest: Strongly interacting matter in unusual conditions</vt:lpstr>
      <vt:lpstr>PowerPoint Presentation</vt:lpstr>
      <vt:lpstr>PowerPoint Presentation</vt:lpstr>
      <vt:lpstr> QCD: Fundamental quantum theory of nature’s strong force                              whose fundamental constituents are color charged  quark and gluon fields     A “nearly perfect” paradigmatic quantum field theory           – rich in symmetries -where all phenomena are “emergent”  </vt:lpstr>
      <vt:lpstr>PowerPoint Presentation</vt:lpstr>
      <vt:lpstr>PowerPoint Presentation</vt:lpstr>
      <vt:lpstr>Key features of QCD: II) Quark (and gluon) confinement</vt:lpstr>
      <vt:lpstr>Key features of QCD: II) Quark (and gluon) confinement</vt:lpstr>
      <vt:lpstr>Key features of QCD: III) Chiral symmetry breaking</vt:lpstr>
      <vt:lpstr>Key features of QCD: III) Chiral symmetry breaking</vt:lpstr>
      <vt:lpstr>Key features of QCD: III) Chiral symmetry breaking</vt:lpstr>
      <vt:lpstr>Where to study QCD matter</vt:lpstr>
      <vt:lpstr>Where to study QCD matter</vt:lpstr>
      <vt:lpstr>Conjectured QCD phase diagram</vt:lpstr>
      <vt:lpstr>First principles Lattice QCD results</vt:lpstr>
      <vt:lpstr>First principles Lattice QCD results</vt:lpstr>
      <vt:lpstr>The QGP is a nearly perfect fluid</vt:lpstr>
      <vt:lpstr>Perfect fluidity at RHIC and the LHC</vt:lpstr>
      <vt:lpstr>Perfect fluidity at RHIC and the LHC</vt:lpstr>
      <vt:lpstr>Perfect fluidity at RHIC and the LHC</vt:lpstr>
      <vt:lpstr>The unreasonable effectiveness of hydrodynamics</vt:lpstr>
      <vt:lpstr>The unreasonable effectiveness of hydrodynamics</vt:lpstr>
      <vt:lpstr>Temperature dependence of QGP transport coefficients</vt:lpstr>
      <vt:lpstr>Hard probes of the QGP: many-body structure at fine resolution</vt:lpstr>
      <vt:lpstr>Hard probes of the QGP: many-body structure at fine resolution</vt:lpstr>
      <vt:lpstr>Hard probes of the QGP: many-body structure at fine resolution</vt:lpstr>
      <vt:lpstr>How does the QGP thermalize?</vt:lpstr>
      <vt:lpstr>How does the QGP thermalize?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Venugopalan, Raju</dc:creator>
  <cp:lastModifiedBy>Venugopalan, Raju</cp:lastModifiedBy>
  <cp:revision>113</cp:revision>
  <cp:lastPrinted>2026-01-06T07:09:19Z</cp:lastPrinted>
  <dcterms:created xsi:type="dcterms:W3CDTF">2026-01-03T09:28:09Z</dcterms:created>
  <dcterms:modified xsi:type="dcterms:W3CDTF">2026-01-06T10:34:48Z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0x010100E63981E66A1ADD45AF5D6C21BAAC6099</vt:lpwstr>
  </property>
</Properties>
</file>