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692" r:id="rId2"/>
    <p:sldId id="697" r:id="rId3"/>
    <p:sldId id="698" r:id="rId4"/>
    <p:sldId id="696" r:id="rId5"/>
    <p:sldId id="568" r:id="rId6"/>
    <p:sldId id="609" r:id="rId7"/>
    <p:sldId id="706" r:id="rId8"/>
    <p:sldId id="610" r:id="rId9"/>
    <p:sldId id="699" r:id="rId10"/>
    <p:sldId id="401" r:id="rId11"/>
    <p:sldId id="608" r:id="rId12"/>
    <p:sldId id="703" r:id="rId13"/>
    <p:sldId id="702" r:id="rId14"/>
    <p:sldId id="701" r:id="rId15"/>
    <p:sldId id="494" r:id="rId16"/>
    <p:sldId id="503" r:id="rId17"/>
    <p:sldId id="652" r:id="rId18"/>
    <p:sldId id="621" r:id="rId19"/>
    <p:sldId id="622" r:id="rId20"/>
    <p:sldId id="633" r:id="rId21"/>
    <p:sldId id="650" r:id="rId22"/>
    <p:sldId id="626" r:id="rId23"/>
    <p:sldId id="704" r:id="rId24"/>
    <p:sldId id="705" r:id="rId25"/>
    <p:sldId id="693" r:id="rId26"/>
    <p:sldId id="665" r:id="rId27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6600"/>
    <a:srgbClr val="0A49C6"/>
    <a:srgbClr val="E60000"/>
    <a:srgbClr val="CC0000"/>
    <a:srgbClr val="FF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94280" autoAdjust="0"/>
  </p:normalViewPr>
  <p:slideViewPr>
    <p:cSldViewPr snapToGrid="0">
      <p:cViewPr varScale="1">
        <p:scale>
          <a:sx n="116" d="100"/>
          <a:sy n="116" d="100"/>
        </p:scale>
        <p:origin x="816" y="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7BC79D5-D71C-4382-9469-82C356814C03}" type="datetimeFigureOut">
              <a:rPr lang="en-GB"/>
              <a:pPr>
                <a:defRPr/>
              </a:pPr>
              <a:t>08/01/2026</a:t>
            </a:fld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1A73776-4609-40D7-9598-E135AB6AC3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317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73776-4609-40D7-9598-E135AB6AC357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5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D92B2-465B-4A47-AB59-42DF3FC756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59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73776-4609-40D7-9598-E135AB6AC357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05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C7F3B-845B-4F6D-85E4-E964F1CFFD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15987-B460-4063-91FC-DBC7E47DB8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95CD8-C8C7-41B7-9D77-0E7781AEB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97BA7-B1D8-4C29-9D19-87FAFD23EB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5BF7A-6AD5-4A7B-9F04-FFD3F21F72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35714-11D3-4E51-9840-A67FF3074B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3CD0B-B493-46BF-A661-422EB9693E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0C05E-04D0-465D-9B12-5BEAA1F985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B168-C602-4D3D-9A8B-927817BED4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CCA56-F8B3-420E-8150-ED325C0774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7F886-50D7-45D2-87A9-86D683CD91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4BE9F-32A1-4579-A8A8-D456847763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4BF07-1A69-4C1E-9FD9-C93BE7C57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A9AF-14B8-42E5-ABF8-97090CD5BC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0D263-1136-455B-9537-E9C6C165AA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2045E07-0997-4C59-BB7A-565DB93AC8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690C11E-3DE6-2613-5719-FB2C34CD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38" y="5133129"/>
            <a:ext cx="2886075" cy="1581150"/>
          </a:xfrm>
          <a:prstGeom prst="rect">
            <a:avLst/>
          </a:prstGeom>
        </p:spPr>
      </p:pic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4110" y="5703864"/>
            <a:ext cx="2709862" cy="431800"/>
          </a:xfrm>
        </p:spPr>
        <p:txBody>
          <a:bodyPr/>
          <a:lstStyle/>
          <a:p>
            <a:pPr algn="l" eaLnBrk="1" hangingPunct="1"/>
            <a:r>
              <a:rPr lang="pt-BR" sz="2800" b="1" dirty="0">
                <a:solidFill>
                  <a:srgbClr val="C00000"/>
                </a:solidFill>
                <a:latin typeface="Calibri" pitchFamily="34" charset="0"/>
              </a:rPr>
              <a:t>Martin Howard</a:t>
            </a:r>
            <a:endParaRPr lang="en-GB" dirty="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3056B71-3FD5-485F-BFBE-5811AEFE7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59" y="464970"/>
            <a:ext cx="85200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Dissecting analogue and digital modes of gene regulation</a:t>
            </a:r>
            <a:endParaRPr lang="en-GB" sz="3600" b="1" i="1" dirty="0">
              <a:solidFill>
                <a:srgbClr val="0070C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A0C8A-6E8C-F38B-8803-1C450604A1DE}"/>
              </a:ext>
            </a:extLst>
          </p:cNvPr>
          <p:cNvGrpSpPr/>
          <p:nvPr/>
        </p:nvGrpSpPr>
        <p:grpSpPr>
          <a:xfrm>
            <a:off x="688387" y="2027765"/>
            <a:ext cx="2310893" cy="3206520"/>
            <a:chOff x="1225647" y="2393800"/>
            <a:chExt cx="2007179" cy="28567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DEB126-5C90-42CF-9245-CD9619081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56" r="44802" b="81628"/>
            <a:stretch/>
          </p:blipFill>
          <p:spPr>
            <a:xfrm>
              <a:off x="1236092" y="2393800"/>
              <a:ext cx="1996734" cy="12599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164B6E-AC2A-4C26-984C-9D4276406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536"/>
            <a:stretch/>
          </p:blipFill>
          <p:spPr>
            <a:xfrm>
              <a:off x="1225647" y="3994650"/>
              <a:ext cx="1914607" cy="125588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72F8239-C5D6-5502-3D3C-C9E3791F2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711" y="5658439"/>
            <a:ext cx="1552575" cy="695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7DF59F-DC8A-A9F1-8650-B82942111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7682" y="5240508"/>
            <a:ext cx="1204912" cy="12809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DC6563-C100-1764-EC66-E548E78A9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0112" y="2444977"/>
            <a:ext cx="3533624" cy="20448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7921AF-3EEA-9D27-1670-40982389DC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1382"/>
          <a:stretch>
            <a:fillRect/>
          </a:stretch>
        </p:blipFill>
        <p:spPr>
          <a:xfrm>
            <a:off x="6453889" y="3631025"/>
            <a:ext cx="1926618" cy="160948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87B9933-7AB0-4F9F-23F1-3D82ACD244F0}"/>
              </a:ext>
            </a:extLst>
          </p:cNvPr>
          <p:cNvGrpSpPr/>
          <p:nvPr/>
        </p:nvGrpSpPr>
        <p:grpSpPr>
          <a:xfrm>
            <a:off x="6453889" y="1875225"/>
            <a:ext cx="1918313" cy="1755800"/>
            <a:chOff x="6336558" y="3592087"/>
            <a:chExt cx="1918313" cy="17558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A13463-9798-ADC8-8C1E-0EFFBB94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54439"/>
            <a:stretch>
              <a:fillRect/>
            </a:stretch>
          </p:blipFill>
          <p:spPr>
            <a:xfrm>
              <a:off x="6336558" y="3592087"/>
              <a:ext cx="1805435" cy="17558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1B4AAE-D32E-8868-DCF7-57FB84F04BDE}"/>
                </a:ext>
              </a:extLst>
            </p:cNvPr>
            <p:cNvSpPr/>
            <p:nvPr/>
          </p:nvSpPr>
          <p:spPr bwMode="auto">
            <a:xfrm>
              <a:off x="8029115" y="3713277"/>
              <a:ext cx="225756" cy="1215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6473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327535" y="1019754"/>
            <a:ext cx="78930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Diffusible factors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Required ingredients: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-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positive feedback and nonlinear kinetics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-  e.</a:t>
            </a:r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g.,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cooperative binding of transcription factors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75" y="2597341"/>
            <a:ext cx="4667250" cy="3027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273772" y="180299"/>
            <a:ext cx="8766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to store epigenetic information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6634310" y="3081858"/>
            <a:ext cx="2600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Veening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Smits,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Kuipers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Annu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Rev.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Microbiol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(2008)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BB4F2-ECF4-6F70-C9F9-142FDF30169D}"/>
              </a:ext>
            </a:extLst>
          </p:cNvPr>
          <p:cNvSpPr txBox="1"/>
          <p:nvPr/>
        </p:nvSpPr>
        <p:spPr>
          <a:xfrm>
            <a:off x="327535" y="5799916"/>
            <a:ext cx="813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Classic example: 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lambda repressor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Encodes an auto-activating positive feedback loop, maintaining lysogeny </a:t>
            </a:r>
          </a:p>
        </p:txBody>
      </p:sp>
    </p:spTree>
    <p:extLst>
      <p:ext uri="{BB962C8B-B14F-4D97-AF65-F5344CB8AC3E}">
        <p14:creationId xmlns:p14="http://schemas.microsoft.com/office/powerpoint/2010/main" val="2181550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3EA220-2C93-4122-B476-F093A1978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711" y="446271"/>
            <a:ext cx="8229600" cy="4521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24F98-D590-4FA1-9624-2104BEA31E36}"/>
              </a:ext>
            </a:extLst>
          </p:cNvPr>
          <p:cNvSpPr txBox="1"/>
          <p:nvPr/>
        </p:nvSpPr>
        <p:spPr>
          <a:xfrm>
            <a:off x="799534" y="4099868"/>
            <a:ext cx="2902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Whatisepigenetics.com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EA1A8-A1A0-4CAC-B191-335BF9970E60}"/>
              </a:ext>
            </a:extLst>
          </p:cNvPr>
          <p:cNvSpPr txBox="1"/>
          <p:nvPr/>
        </p:nvSpPr>
        <p:spPr>
          <a:xfrm>
            <a:off x="487550" y="123106"/>
            <a:ext cx="827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store epigenetic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2D2FA-0250-491F-AD4F-FD1F6DB21C41}"/>
              </a:ext>
            </a:extLst>
          </p:cNvPr>
          <p:cNvSpPr txBox="1"/>
          <p:nvPr/>
        </p:nvSpPr>
        <p:spPr>
          <a:xfrm>
            <a:off x="640744" y="5039503"/>
            <a:ext cx="746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Histone modifications (e.g., H3K27me3) and DNA methylation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H3K27me3 silences gene expression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32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C04E4-05EE-4BDC-A558-954D764D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7FFE69-6B93-A028-D529-C3D3D699E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687" y="715210"/>
            <a:ext cx="7174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solidFill>
                  <a:srgbClr val="CC0000"/>
                </a:solidFill>
                <a:latin typeface="Calibri" pitchFamily="34" charset="0"/>
              </a:rPr>
              <a:t>A hurdle for histone-based memory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D281E-7078-A6F9-30C3-31A1FDC90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6481" r="27580" b="7011"/>
          <a:stretch/>
        </p:blipFill>
        <p:spPr>
          <a:xfrm>
            <a:off x="662608" y="1630017"/>
            <a:ext cx="3101009" cy="4333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36B11-F1C7-7B58-FB4B-1A13D330CED1}"/>
              </a:ext>
            </a:extLst>
          </p:cNvPr>
          <p:cNvSpPr txBox="1"/>
          <p:nvPr/>
        </p:nvSpPr>
        <p:spPr>
          <a:xfrm>
            <a:off x="3896139" y="1857756"/>
            <a:ext cx="478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average, on one strand, half are lost at DNA replication!</a:t>
            </a:r>
          </a:p>
        </p:txBody>
      </p:sp>
    </p:spTree>
    <p:extLst>
      <p:ext uri="{BB962C8B-B14F-4D97-AF65-F5344CB8AC3E}">
        <p14:creationId xmlns:p14="http://schemas.microsoft.com/office/powerpoint/2010/main" val="3974676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F30DA2-4B47-4FD7-BCD0-589B3EC0E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190" y="1889193"/>
            <a:ext cx="8229600" cy="3044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782FC8-9208-446D-826D-4DAB6A168AF1}"/>
              </a:ext>
            </a:extLst>
          </p:cNvPr>
          <p:cNvSpPr txBox="1"/>
          <p:nvPr/>
        </p:nvSpPr>
        <p:spPr>
          <a:xfrm>
            <a:off x="4055164" y="5147212"/>
            <a:ext cx="499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Holoch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&amp; Margueron:  Nature Chemical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Biology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(2017)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2CC3ADF-8CA7-46FE-A659-314F4D4B0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0" y="313837"/>
            <a:ext cx="8987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Read-write feedback for histone modifications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9D14-60DA-498F-A6E3-EDC401501E4C}"/>
              </a:ext>
            </a:extLst>
          </p:cNvPr>
          <p:cNvSpPr txBox="1"/>
          <p:nvPr/>
        </p:nvSpPr>
        <p:spPr>
          <a:xfrm>
            <a:off x="324678" y="5764663"/>
            <a:ext cx="545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non-linear positive feedback!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9CE86-44FB-428B-8E84-70F7B90E1FC3}"/>
              </a:ext>
            </a:extLst>
          </p:cNvPr>
          <p:cNvSpPr txBox="1"/>
          <p:nvPr/>
        </p:nvSpPr>
        <p:spPr>
          <a:xfrm>
            <a:off x="324678" y="1269843"/>
            <a:ext cx="7036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Memory element H3K27me3 added by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Polycomb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Repressive Complex 2 (PRC2)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5CF6B-4E73-4C9E-8277-B2D24E729116}"/>
              </a:ext>
            </a:extLst>
          </p:cNvPr>
          <p:cNvSpPr/>
          <p:nvPr/>
        </p:nvSpPr>
        <p:spPr bwMode="auto">
          <a:xfrm>
            <a:off x="573190" y="1889193"/>
            <a:ext cx="4322660" cy="3253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37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FC403A-BFBA-4E00-A8D8-12FFA6ECC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6481" r="27580" b="7011"/>
          <a:stretch/>
        </p:blipFill>
        <p:spPr>
          <a:xfrm>
            <a:off x="662608" y="1630017"/>
            <a:ext cx="3101009" cy="4333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7B962-BA46-4F4B-99F0-0A4225162410}"/>
              </a:ext>
            </a:extLst>
          </p:cNvPr>
          <p:cNvSpPr txBox="1"/>
          <p:nvPr/>
        </p:nvSpPr>
        <p:spPr>
          <a:xfrm>
            <a:off x="3896139" y="1857756"/>
            <a:ext cx="4782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average, on one strand, half are lost at DNA replication!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level of feedback allows histone modification levels to bounce back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to restore digital state, very tricky for analogue (would have to double histone modification number)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Forces memory to be digital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40980-6592-04B8-210D-AD70AE0D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687" y="715210"/>
            <a:ext cx="7174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solidFill>
                  <a:srgbClr val="CC0000"/>
                </a:solidFill>
                <a:latin typeface="Calibri" pitchFamily="34" charset="0"/>
              </a:rPr>
              <a:t>A hurdle for histone-based memory</a:t>
            </a:r>
          </a:p>
        </p:txBody>
      </p:sp>
    </p:spTree>
    <p:extLst>
      <p:ext uri="{BB962C8B-B14F-4D97-AF65-F5344CB8AC3E}">
        <p14:creationId xmlns:p14="http://schemas.microsoft.com/office/powerpoint/2010/main" val="3960814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6227819-3EC8-4270-A6F4-531FC0F865A8}"/>
              </a:ext>
            </a:extLst>
          </p:cNvPr>
          <p:cNvGrpSpPr/>
          <p:nvPr/>
        </p:nvGrpSpPr>
        <p:grpSpPr>
          <a:xfrm>
            <a:off x="628094" y="2833707"/>
            <a:ext cx="8170863" cy="2120900"/>
            <a:chOff x="628094" y="2833707"/>
            <a:chExt cx="8170863" cy="2120900"/>
          </a:xfrm>
        </p:grpSpPr>
        <p:sp>
          <p:nvSpPr>
            <p:cNvPr id="59" name="Rectangle 9"/>
            <p:cNvSpPr>
              <a:spLocks noChangeArrowheads="1"/>
            </p:cNvSpPr>
            <p:nvPr/>
          </p:nvSpPr>
          <p:spPr bwMode="auto">
            <a:xfrm>
              <a:off x="5487432" y="4633932"/>
              <a:ext cx="1295400" cy="76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 Box 16"/>
            <p:cNvSpPr txBox="1">
              <a:spLocks noChangeArrowheads="1"/>
            </p:cNvSpPr>
            <p:nvPr/>
          </p:nvSpPr>
          <p:spPr bwMode="auto">
            <a:xfrm>
              <a:off x="3399869" y="4224357"/>
              <a:ext cx="2317750" cy="40481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Switch to flowering</a:t>
              </a:r>
            </a:p>
          </p:txBody>
        </p:sp>
        <p:sp>
          <p:nvSpPr>
            <p:cNvPr id="62" name="Right Arrow 61"/>
            <p:cNvSpPr>
              <a:spLocks noChangeArrowheads="1"/>
            </p:cNvSpPr>
            <p:nvPr/>
          </p:nvSpPr>
          <p:spPr bwMode="auto">
            <a:xfrm>
              <a:off x="1779031" y="3875107"/>
              <a:ext cx="5832475" cy="1079500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77933C">
                <a:alpha val="50000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4" name="Group 6"/>
            <p:cNvGrpSpPr>
              <a:grpSpLocks/>
            </p:cNvGrpSpPr>
            <p:nvPr/>
          </p:nvGrpSpPr>
          <p:grpSpPr bwMode="auto">
            <a:xfrm>
              <a:off x="628094" y="4276745"/>
              <a:ext cx="754063" cy="544512"/>
              <a:chOff x="1285" y="1804"/>
              <a:chExt cx="513" cy="264"/>
            </a:xfrm>
          </p:grpSpPr>
          <p:grpSp>
            <p:nvGrpSpPr>
              <p:cNvPr id="75" name="Group 7"/>
              <p:cNvGrpSpPr>
                <a:grpSpLocks/>
              </p:cNvGrpSpPr>
              <p:nvPr/>
            </p:nvGrpSpPr>
            <p:grpSpPr bwMode="auto">
              <a:xfrm>
                <a:off x="1285" y="1874"/>
                <a:ext cx="233" cy="88"/>
                <a:chOff x="2872" y="2494"/>
                <a:chExt cx="286" cy="108"/>
              </a:xfrm>
            </p:grpSpPr>
            <p:sp>
              <p:nvSpPr>
                <p:cNvPr id="90" name="Freeform 8"/>
                <p:cNvSpPr>
                  <a:spLocks/>
                </p:cNvSpPr>
                <p:nvPr/>
              </p:nvSpPr>
              <p:spPr bwMode="auto">
                <a:xfrm>
                  <a:off x="2872" y="2494"/>
                  <a:ext cx="286" cy="108"/>
                </a:xfrm>
                <a:custGeom>
                  <a:avLst/>
                  <a:gdLst>
                    <a:gd name="T0" fmla="*/ 284 w 286"/>
                    <a:gd name="T1" fmla="*/ 82 h 108"/>
                    <a:gd name="T2" fmla="*/ 212 w 286"/>
                    <a:gd name="T3" fmla="*/ 46 h 108"/>
                    <a:gd name="T4" fmla="*/ 184 w 286"/>
                    <a:gd name="T5" fmla="*/ 26 h 108"/>
                    <a:gd name="T6" fmla="*/ 132 w 286"/>
                    <a:gd name="T7" fmla="*/ 10 h 108"/>
                    <a:gd name="T8" fmla="*/ 80 w 286"/>
                    <a:gd name="T9" fmla="*/ 6 h 108"/>
                    <a:gd name="T10" fmla="*/ 8 w 286"/>
                    <a:gd name="T11" fmla="*/ 46 h 108"/>
                    <a:gd name="T12" fmla="*/ 32 w 286"/>
                    <a:gd name="T13" fmla="*/ 98 h 108"/>
                    <a:gd name="T14" fmla="*/ 100 w 286"/>
                    <a:gd name="T15" fmla="*/ 106 h 108"/>
                    <a:gd name="T16" fmla="*/ 176 w 286"/>
                    <a:gd name="T17" fmla="*/ 106 h 108"/>
                    <a:gd name="T18" fmla="*/ 224 w 286"/>
                    <a:gd name="T19" fmla="*/ 94 h 108"/>
                    <a:gd name="T20" fmla="*/ 284 w 286"/>
                    <a:gd name="T21" fmla="*/ 82 h 10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86"/>
                    <a:gd name="T34" fmla="*/ 0 h 108"/>
                    <a:gd name="T35" fmla="*/ 286 w 286"/>
                    <a:gd name="T36" fmla="*/ 108 h 10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86" h="108">
                      <a:moveTo>
                        <a:pt x="284" y="82"/>
                      </a:moveTo>
                      <a:cubicBezTo>
                        <a:pt x="282" y="74"/>
                        <a:pt x="229" y="55"/>
                        <a:pt x="212" y="46"/>
                      </a:cubicBezTo>
                      <a:cubicBezTo>
                        <a:pt x="195" y="37"/>
                        <a:pt x="197" y="32"/>
                        <a:pt x="184" y="26"/>
                      </a:cubicBezTo>
                      <a:cubicBezTo>
                        <a:pt x="171" y="20"/>
                        <a:pt x="149" y="13"/>
                        <a:pt x="132" y="10"/>
                      </a:cubicBezTo>
                      <a:cubicBezTo>
                        <a:pt x="115" y="7"/>
                        <a:pt x="101" y="0"/>
                        <a:pt x="80" y="6"/>
                      </a:cubicBezTo>
                      <a:cubicBezTo>
                        <a:pt x="59" y="12"/>
                        <a:pt x="16" y="31"/>
                        <a:pt x="8" y="46"/>
                      </a:cubicBezTo>
                      <a:cubicBezTo>
                        <a:pt x="0" y="61"/>
                        <a:pt x="17" y="88"/>
                        <a:pt x="32" y="98"/>
                      </a:cubicBezTo>
                      <a:cubicBezTo>
                        <a:pt x="47" y="108"/>
                        <a:pt x="76" y="105"/>
                        <a:pt x="100" y="106"/>
                      </a:cubicBezTo>
                      <a:cubicBezTo>
                        <a:pt x="124" y="107"/>
                        <a:pt x="155" y="108"/>
                        <a:pt x="176" y="106"/>
                      </a:cubicBezTo>
                      <a:cubicBezTo>
                        <a:pt x="197" y="104"/>
                        <a:pt x="208" y="99"/>
                        <a:pt x="224" y="94"/>
                      </a:cubicBezTo>
                      <a:cubicBezTo>
                        <a:pt x="240" y="89"/>
                        <a:pt x="286" y="90"/>
                        <a:pt x="284" y="82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"/>
                <p:cNvSpPr>
                  <a:spLocks/>
                </p:cNvSpPr>
                <p:nvPr/>
              </p:nvSpPr>
              <p:spPr bwMode="auto">
                <a:xfrm>
                  <a:off x="2920" y="2543"/>
                  <a:ext cx="232" cy="29"/>
                </a:xfrm>
                <a:custGeom>
                  <a:avLst/>
                  <a:gdLst>
                    <a:gd name="T0" fmla="*/ 232 w 232"/>
                    <a:gd name="T1" fmla="*/ 29 h 29"/>
                    <a:gd name="T2" fmla="*/ 120 w 232"/>
                    <a:gd name="T3" fmla="*/ 9 h 29"/>
                    <a:gd name="T4" fmla="*/ 80 w 232"/>
                    <a:gd name="T5" fmla="*/ 5 h 29"/>
                    <a:gd name="T6" fmla="*/ 32 w 232"/>
                    <a:gd name="T7" fmla="*/ 1 h 29"/>
                    <a:gd name="T8" fmla="*/ 0 w 232"/>
                    <a:gd name="T9" fmla="*/ 13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2"/>
                    <a:gd name="T16" fmla="*/ 0 h 29"/>
                    <a:gd name="T17" fmla="*/ 232 w 232"/>
                    <a:gd name="T18" fmla="*/ 29 h 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2" h="29">
                      <a:moveTo>
                        <a:pt x="232" y="29"/>
                      </a:moveTo>
                      <a:cubicBezTo>
                        <a:pt x="188" y="21"/>
                        <a:pt x="145" y="13"/>
                        <a:pt x="120" y="9"/>
                      </a:cubicBezTo>
                      <a:cubicBezTo>
                        <a:pt x="95" y="5"/>
                        <a:pt x="95" y="6"/>
                        <a:pt x="80" y="5"/>
                      </a:cubicBezTo>
                      <a:cubicBezTo>
                        <a:pt x="65" y="4"/>
                        <a:pt x="45" y="0"/>
                        <a:pt x="32" y="1"/>
                      </a:cubicBezTo>
                      <a:cubicBezTo>
                        <a:pt x="19" y="2"/>
                        <a:pt x="5" y="12"/>
                        <a:pt x="0" y="13"/>
                      </a:cubicBezTo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 flipH="1">
                <a:off x="1512" y="1862"/>
                <a:ext cx="286" cy="108"/>
              </a:xfrm>
              <a:custGeom>
                <a:avLst/>
                <a:gdLst>
                  <a:gd name="T0" fmla="*/ 284 w 286"/>
                  <a:gd name="T1" fmla="*/ 82 h 108"/>
                  <a:gd name="T2" fmla="*/ 212 w 286"/>
                  <a:gd name="T3" fmla="*/ 46 h 108"/>
                  <a:gd name="T4" fmla="*/ 184 w 286"/>
                  <a:gd name="T5" fmla="*/ 26 h 108"/>
                  <a:gd name="T6" fmla="*/ 132 w 286"/>
                  <a:gd name="T7" fmla="*/ 10 h 108"/>
                  <a:gd name="T8" fmla="*/ 80 w 286"/>
                  <a:gd name="T9" fmla="*/ 6 h 108"/>
                  <a:gd name="T10" fmla="*/ 8 w 286"/>
                  <a:gd name="T11" fmla="*/ 46 h 108"/>
                  <a:gd name="T12" fmla="*/ 32 w 286"/>
                  <a:gd name="T13" fmla="*/ 98 h 108"/>
                  <a:gd name="T14" fmla="*/ 100 w 286"/>
                  <a:gd name="T15" fmla="*/ 106 h 108"/>
                  <a:gd name="T16" fmla="*/ 176 w 286"/>
                  <a:gd name="T17" fmla="*/ 106 h 108"/>
                  <a:gd name="T18" fmla="*/ 224 w 286"/>
                  <a:gd name="T19" fmla="*/ 94 h 108"/>
                  <a:gd name="T20" fmla="*/ 284 w 286"/>
                  <a:gd name="T21" fmla="*/ 82 h 10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6"/>
                  <a:gd name="T34" fmla="*/ 0 h 108"/>
                  <a:gd name="T35" fmla="*/ 286 w 286"/>
                  <a:gd name="T36" fmla="*/ 108 h 10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6" h="108">
                    <a:moveTo>
                      <a:pt x="284" y="82"/>
                    </a:moveTo>
                    <a:cubicBezTo>
                      <a:pt x="282" y="74"/>
                      <a:pt x="229" y="55"/>
                      <a:pt x="212" y="46"/>
                    </a:cubicBezTo>
                    <a:cubicBezTo>
                      <a:pt x="195" y="37"/>
                      <a:pt x="197" y="32"/>
                      <a:pt x="184" y="26"/>
                    </a:cubicBezTo>
                    <a:cubicBezTo>
                      <a:pt x="171" y="20"/>
                      <a:pt x="149" y="13"/>
                      <a:pt x="132" y="10"/>
                    </a:cubicBezTo>
                    <a:cubicBezTo>
                      <a:pt x="115" y="7"/>
                      <a:pt x="101" y="0"/>
                      <a:pt x="80" y="6"/>
                    </a:cubicBezTo>
                    <a:cubicBezTo>
                      <a:pt x="59" y="12"/>
                      <a:pt x="16" y="31"/>
                      <a:pt x="8" y="46"/>
                    </a:cubicBezTo>
                    <a:cubicBezTo>
                      <a:pt x="0" y="61"/>
                      <a:pt x="17" y="88"/>
                      <a:pt x="32" y="98"/>
                    </a:cubicBezTo>
                    <a:cubicBezTo>
                      <a:pt x="47" y="108"/>
                      <a:pt x="76" y="105"/>
                      <a:pt x="100" y="106"/>
                    </a:cubicBezTo>
                    <a:cubicBezTo>
                      <a:pt x="124" y="107"/>
                      <a:pt x="155" y="108"/>
                      <a:pt x="176" y="106"/>
                    </a:cubicBezTo>
                    <a:cubicBezTo>
                      <a:pt x="197" y="104"/>
                      <a:pt x="208" y="99"/>
                      <a:pt x="224" y="94"/>
                    </a:cubicBezTo>
                    <a:cubicBezTo>
                      <a:pt x="240" y="89"/>
                      <a:pt x="286" y="90"/>
                      <a:pt x="284" y="82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 flipH="1">
                <a:off x="1524" y="1911"/>
                <a:ext cx="232" cy="29"/>
              </a:xfrm>
              <a:custGeom>
                <a:avLst/>
                <a:gdLst>
                  <a:gd name="T0" fmla="*/ 232 w 232"/>
                  <a:gd name="T1" fmla="*/ 29 h 29"/>
                  <a:gd name="T2" fmla="*/ 120 w 232"/>
                  <a:gd name="T3" fmla="*/ 9 h 29"/>
                  <a:gd name="T4" fmla="*/ 80 w 232"/>
                  <a:gd name="T5" fmla="*/ 5 h 29"/>
                  <a:gd name="T6" fmla="*/ 32 w 232"/>
                  <a:gd name="T7" fmla="*/ 1 h 29"/>
                  <a:gd name="T8" fmla="*/ 0 w 232"/>
                  <a:gd name="T9" fmla="*/ 1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2"/>
                  <a:gd name="T16" fmla="*/ 0 h 29"/>
                  <a:gd name="T17" fmla="*/ 232 w 23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2" h="29">
                    <a:moveTo>
                      <a:pt x="232" y="29"/>
                    </a:moveTo>
                    <a:cubicBezTo>
                      <a:pt x="188" y="21"/>
                      <a:pt x="145" y="13"/>
                      <a:pt x="120" y="9"/>
                    </a:cubicBezTo>
                    <a:cubicBezTo>
                      <a:pt x="95" y="5"/>
                      <a:pt x="95" y="6"/>
                      <a:pt x="80" y="5"/>
                    </a:cubicBezTo>
                    <a:cubicBezTo>
                      <a:pt x="65" y="4"/>
                      <a:pt x="45" y="0"/>
                      <a:pt x="32" y="1"/>
                    </a:cubicBezTo>
                    <a:cubicBezTo>
                      <a:pt x="19" y="2"/>
                      <a:pt x="5" y="12"/>
                      <a:pt x="0" y="1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8" name="Group 12"/>
              <p:cNvGrpSpPr>
                <a:grpSpLocks/>
              </p:cNvGrpSpPr>
              <p:nvPr/>
            </p:nvGrpSpPr>
            <p:grpSpPr bwMode="auto">
              <a:xfrm rot="1135861">
                <a:off x="1429" y="1927"/>
                <a:ext cx="79" cy="141"/>
                <a:chOff x="3212" y="2564"/>
                <a:chExt cx="113" cy="201"/>
              </a:xfrm>
            </p:grpSpPr>
            <p:sp>
              <p:nvSpPr>
                <p:cNvPr id="88" name="Freeform 13"/>
                <p:cNvSpPr>
                  <a:spLocks/>
                </p:cNvSpPr>
                <p:nvPr/>
              </p:nvSpPr>
              <p:spPr bwMode="auto">
                <a:xfrm flipH="1">
                  <a:off x="3212" y="2564"/>
                  <a:ext cx="113" cy="201"/>
                </a:xfrm>
                <a:custGeom>
                  <a:avLst/>
                  <a:gdLst>
                    <a:gd name="T0" fmla="*/ 24 w 113"/>
                    <a:gd name="T1" fmla="*/ 0 h 201"/>
                    <a:gd name="T2" fmla="*/ 4 w 113"/>
                    <a:gd name="T3" fmla="*/ 68 h 201"/>
                    <a:gd name="T4" fmla="*/ 4 w 113"/>
                    <a:gd name="T5" fmla="*/ 108 h 201"/>
                    <a:gd name="T6" fmla="*/ 12 w 113"/>
                    <a:gd name="T7" fmla="*/ 148 h 201"/>
                    <a:gd name="T8" fmla="*/ 76 w 113"/>
                    <a:gd name="T9" fmla="*/ 200 h 201"/>
                    <a:gd name="T10" fmla="*/ 108 w 113"/>
                    <a:gd name="T11" fmla="*/ 144 h 201"/>
                    <a:gd name="T12" fmla="*/ 108 w 113"/>
                    <a:gd name="T13" fmla="*/ 100 h 201"/>
                    <a:gd name="T14" fmla="*/ 96 w 113"/>
                    <a:gd name="T15" fmla="*/ 68 h 201"/>
                    <a:gd name="T16" fmla="*/ 24 w 113"/>
                    <a:gd name="T17" fmla="*/ 0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3"/>
                    <a:gd name="T28" fmla="*/ 0 h 201"/>
                    <a:gd name="T29" fmla="*/ 113 w 113"/>
                    <a:gd name="T30" fmla="*/ 201 h 20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3" h="201">
                      <a:moveTo>
                        <a:pt x="24" y="0"/>
                      </a:moveTo>
                      <a:cubicBezTo>
                        <a:pt x="9" y="0"/>
                        <a:pt x="7" y="50"/>
                        <a:pt x="4" y="68"/>
                      </a:cubicBezTo>
                      <a:cubicBezTo>
                        <a:pt x="1" y="86"/>
                        <a:pt x="3" y="95"/>
                        <a:pt x="4" y="108"/>
                      </a:cubicBezTo>
                      <a:cubicBezTo>
                        <a:pt x="5" y="121"/>
                        <a:pt x="0" y="133"/>
                        <a:pt x="12" y="148"/>
                      </a:cubicBezTo>
                      <a:cubicBezTo>
                        <a:pt x="24" y="163"/>
                        <a:pt x="60" y="201"/>
                        <a:pt x="76" y="200"/>
                      </a:cubicBezTo>
                      <a:cubicBezTo>
                        <a:pt x="92" y="199"/>
                        <a:pt x="103" y="161"/>
                        <a:pt x="108" y="144"/>
                      </a:cubicBezTo>
                      <a:cubicBezTo>
                        <a:pt x="113" y="127"/>
                        <a:pt x="110" y="113"/>
                        <a:pt x="108" y="100"/>
                      </a:cubicBezTo>
                      <a:cubicBezTo>
                        <a:pt x="106" y="87"/>
                        <a:pt x="107" y="86"/>
                        <a:pt x="96" y="68"/>
                      </a:cubicBezTo>
                      <a:cubicBezTo>
                        <a:pt x="85" y="50"/>
                        <a:pt x="39" y="0"/>
                        <a:pt x="24" y="0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14"/>
                <p:cNvSpPr>
                  <a:spLocks/>
                </p:cNvSpPr>
                <p:nvPr/>
              </p:nvSpPr>
              <p:spPr bwMode="auto">
                <a:xfrm flipH="1">
                  <a:off x="3256" y="2568"/>
                  <a:ext cx="44" cy="152"/>
                </a:xfrm>
                <a:custGeom>
                  <a:avLst/>
                  <a:gdLst>
                    <a:gd name="T0" fmla="*/ 0 w 44"/>
                    <a:gd name="T1" fmla="*/ 0 h 152"/>
                    <a:gd name="T2" fmla="*/ 24 w 44"/>
                    <a:gd name="T3" fmla="*/ 72 h 152"/>
                    <a:gd name="T4" fmla="*/ 40 w 44"/>
                    <a:gd name="T5" fmla="*/ 128 h 152"/>
                    <a:gd name="T6" fmla="*/ 44 w 44"/>
                    <a:gd name="T7" fmla="*/ 152 h 1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4"/>
                    <a:gd name="T13" fmla="*/ 0 h 152"/>
                    <a:gd name="T14" fmla="*/ 44 w 44"/>
                    <a:gd name="T15" fmla="*/ 152 h 1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4" h="152">
                      <a:moveTo>
                        <a:pt x="0" y="0"/>
                      </a:moveTo>
                      <a:cubicBezTo>
                        <a:pt x="8" y="25"/>
                        <a:pt x="17" y="51"/>
                        <a:pt x="24" y="72"/>
                      </a:cubicBezTo>
                      <a:cubicBezTo>
                        <a:pt x="31" y="93"/>
                        <a:pt x="37" y="115"/>
                        <a:pt x="40" y="128"/>
                      </a:cubicBezTo>
                      <a:cubicBezTo>
                        <a:pt x="43" y="141"/>
                        <a:pt x="43" y="146"/>
                        <a:pt x="44" y="152"/>
                      </a:cubicBezTo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15"/>
              <p:cNvGrpSpPr>
                <a:grpSpLocks/>
              </p:cNvGrpSpPr>
              <p:nvPr/>
            </p:nvGrpSpPr>
            <p:grpSpPr bwMode="auto">
              <a:xfrm rot="3481729" flipH="1">
                <a:off x="1499" y="1963"/>
                <a:ext cx="143" cy="54"/>
                <a:chOff x="3728" y="2466"/>
                <a:chExt cx="286" cy="108"/>
              </a:xfrm>
            </p:grpSpPr>
            <p:sp>
              <p:nvSpPr>
                <p:cNvPr id="86" name="Freeform 16"/>
                <p:cNvSpPr>
                  <a:spLocks/>
                </p:cNvSpPr>
                <p:nvPr/>
              </p:nvSpPr>
              <p:spPr bwMode="auto">
                <a:xfrm>
                  <a:off x="3728" y="2466"/>
                  <a:ext cx="286" cy="108"/>
                </a:xfrm>
                <a:custGeom>
                  <a:avLst/>
                  <a:gdLst>
                    <a:gd name="T0" fmla="*/ 284 w 286"/>
                    <a:gd name="T1" fmla="*/ 82 h 108"/>
                    <a:gd name="T2" fmla="*/ 212 w 286"/>
                    <a:gd name="T3" fmla="*/ 46 h 108"/>
                    <a:gd name="T4" fmla="*/ 184 w 286"/>
                    <a:gd name="T5" fmla="*/ 26 h 108"/>
                    <a:gd name="T6" fmla="*/ 132 w 286"/>
                    <a:gd name="T7" fmla="*/ 10 h 108"/>
                    <a:gd name="T8" fmla="*/ 80 w 286"/>
                    <a:gd name="T9" fmla="*/ 6 h 108"/>
                    <a:gd name="T10" fmla="*/ 8 w 286"/>
                    <a:gd name="T11" fmla="*/ 46 h 108"/>
                    <a:gd name="T12" fmla="*/ 32 w 286"/>
                    <a:gd name="T13" fmla="*/ 98 h 108"/>
                    <a:gd name="T14" fmla="*/ 100 w 286"/>
                    <a:gd name="T15" fmla="*/ 106 h 108"/>
                    <a:gd name="T16" fmla="*/ 176 w 286"/>
                    <a:gd name="T17" fmla="*/ 106 h 108"/>
                    <a:gd name="T18" fmla="*/ 224 w 286"/>
                    <a:gd name="T19" fmla="*/ 94 h 108"/>
                    <a:gd name="T20" fmla="*/ 284 w 286"/>
                    <a:gd name="T21" fmla="*/ 82 h 10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86"/>
                    <a:gd name="T34" fmla="*/ 0 h 108"/>
                    <a:gd name="T35" fmla="*/ 286 w 286"/>
                    <a:gd name="T36" fmla="*/ 108 h 10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86" h="108">
                      <a:moveTo>
                        <a:pt x="284" y="82"/>
                      </a:moveTo>
                      <a:cubicBezTo>
                        <a:pt x="282" y="74"/>
                        <a:pt x="229" y="55"/>
                        <a:pt x="212" y="46"/>
                      </a:cubicBezTo>
                      <a:cubicBezTo>
                        <a:pt x="195" y="37"/>
                        <a:pt x="197" y="32"/>
                        <a:pt x="184" y="26"/>
                      </a:cubicBezTo>
                      <a:cubicBezTo>
                        <a:pt x="171" y="20"/>
                        <a:pt x="149" y="13"/>
                        <a:pt x="132" y="10"/>
                      </a:cubicBezTo>
                      <a:cubicBezTo>
                        <a:pt x="115" y="7"/>
                        <a:pt x="101" y="0"/>
                        <a:pt x="80" y="6"/>
                      </a:cubicBezTo>
                      <a:cubicBezTo>
                        <a:pt x="59" y="12"/>
                        <a:pt x="16" y="31"/>
                        <a:pt x="8" y="46"/>
                      </a:cubicBezTo>
                      <a:cubicBezTo>
                        <a:pt x="0" y="61"/>
                        <a:pt x="17" y="88"/>
                        <a:pt x="32" y="98"/>
                      </a:cubicBezTo>
                      <a:cubicBezTo>
                        <a:pt x="47" y="108"/>
                        <a:pt x="76" y="105"/>
                        <a:pt x="100" y="106"/>
                      </a:cubicBezTo>
                      <a:cubicBezTo>
                        <a:pt x="124" y="107"/>
                        <a:pt x="155" y="108"/>
                        <a:pt x="176" y="106"/>
                      </a:cubicBezTo>
                      <a:cubicBezTo>
                        <a:pt x="197" y="104"/>
                        <a:pt x="208" y="99"/>
                        <a:pt x="224" y="94"/>
                      </a:cubicBezTo>
                      <a:cubicBezTo>
                        <a:pt x="240" y="89"/>
                        <a:pt x="286" y="90"/>
                        <a:pt x="284" y="82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17"/>
                <p:cNvSpPr>
                  <a:spLocks/>
                </p:cNvSpPr>
                <p:nvPr/>
              </p:nvSpPr>
              <p:spPr bwMode="auto">
                <a:xfrm>
                  <a:off x="3776" y="2519"/>
                  <a:ext cx="232" cy="29"/>
                </a:xfrm>
                <a:custGeom>
                  <a:avLst/>
                  <a:gdLst>
                    <a:gd name="T0" fmla="*/ 232 w 232"/>
                    <a:gd name="T1" fmla="*/ 29 h 29"/>
                    <a:gd name="T2" fmla="*/ 120 w 232"/>
                    <a:gd name="T3" fmla="*/ 9 h 29"/>
                    <a:gd name="T4" fmla="*/ 80 w 232"/>
                    <a:gd name="T5" fmla="*/ 5 h 29"/>
                    <a:gd name="T6" fmla="*/ 32 w 232"/>
                    <a:gd name="T7" fmla="*/ 1 h 29"/>
                    <a:gd name="T8" fmla="*/ 0 w 232"/>
                    <a:gd name="T9" fmla="*/ 13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2"/>
                    <a:gd name="T16" fmla="*/ 0 h 29"/>
                    <a:gd name="T17" fmla="*/ 232 w 232"/>
                    <a:gd name="T18" fmla="*/ 29 h 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2" h="29">
                      <a:moveTo>
                        <a:pt x="232" y="29"/>
                      </a:moveTo>
                      <a:cubicBezTo>
                        <a:pt x="188" y="21"/>
                        <a:pt x="145" y="13"/>
                        <a:pt x="120" y="9"/>
                      </a:cubicBezTo>
                      <a:cubicBezTo>
                        <a:pt x="95" y="5"/>
                        <a:pt x="95" y="6"/>
                        <a:pt x="80" y="5"/>
                      </a:cubicBezTo>
                      <a:cubicBezTo>
                        <a:pt x="65" y="4"/>
                        <a:pt x="45" y="0"/>
                        <a:pt x="32" y="1"/>
                      </a:cubicBezTo>
                      <a:cubicBezTo>
                        <a:pt x="19" y="2"/>
                        <a:pt x="5" y="12"/>
                        <a:pt x="0" y="13"/>
                      </a:cubicBezTo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18"/>
              <p:cNvGrpSpPr>
                <a:grpSpLocks/>
              </p:cNvGrpSpPr>
              <p:nvPr/>
            </p:nvGrpSpPr>
            <p:grpSpPr bwMode="auto">
              <a:xfrm rot="1231411" flipH="1" flipV="1">
                <a:off x="1524" y="1804"/>
                <a:ext cx="82" cy="145"/>
                <a:chOff x="3212" y="2564"/>
                <a:chExt cx="113" cy="201"/>
              </a:xfrm>
            </p:grpSpPr>
            <p:sp>
              <p:nvSpPr>
                <p:cNvPr id="84" name="Freeform 19"/>
                <p:cNvSpPr>
                  <a:spLocks/>
                </p:cNvSpPr>
                <p:nvPr/>
              </p:nvSpPr>
              <p:spPr bwMode="auto">
                <a:xfrm flipH="1">
                  <a:off x="3212" y="2564"/>
                  <a:ext cx="113" cy="201"/>
                </a:xfrm>
                <a:custGeom>
                  <a:avLst/>
                  <a:gdLst>
                    <a:gd name="T0" fmla="*/ 24 w 113"/>
                    <a:gd name="T1" fmla="*/ 0 h 201"/>
                    <a:gd name="T2" fmla="*/ 4 w 113"/>
                    <a:gd name="T3" fmla="*/ 68 h 201"/>
                    <a:gd name="T4" fmla="*/ 4 w 113"/>
                    <a:gd name="T5" fmla="*/ 108 h 201"/>
                    <a:gd name="T6" fmla="*/ 12 w 113"/>
                    <a:gd name="T7" fmla="*/ 148 h 201"/>
                    <a:gd name="T8" fmla="*/ 76 w 113"/>
                    <a:gd name="T9" fmla="*/ 200 h 201"/>
                    <a:gd name="T10" fmla="*/ 108 w 113"/>
                    <a:gd name="T11" fmla="*/ 144 h 201"/>
                    <a:gd name="T12" fmla="*/ 108 w 113"/>
                    <a:gd name="T13" fmla="*/ 100 h 201"/>
                    <a:gd name="T14" fmla="*/ 96 w 113"/>
                    <a:gd name="T15" fmla="*/ 68 h 201"/>
                    <a:gd name="T16" fmla="*/ 24 w 113"/>
                    <a:gd name="T17" fmla="*/ 0 h 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3"/>
                    <a:gd name="T28" fmla="*/ 0 h 201"/>
                    <a:gd name="T29" fmla="*/ 113 w 113"/>
                    <a:gd name="T30" fmla="*/ 201 h 20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3" h="201">
                      <a:moveTo>
                        <a:pt x="24" y="0"/>
                      </a:moveTo>
                      <a:cubicBezTo>
                        <a:pt x="9" y="0"/>
                        <a:pt x="7" y="50"/>
                        <a:pt x="4" y="68"/>
                      </a:cubicBezTo>
                      <a:cubicBezTo>
                        <a:pt x="1" y="86"/>
                        <a:pt x="3" y="95"/>
                        <a:pt x="4" y="108"/>
                      </a:cubicBezTo>
                      <a:cubicBezTo>
                        <a:pt x="5" y="121"/>
                        <a:pt x="0" y="133"/>
                        <a:pt x="12" y="148"/>
                      </a:cubicBezTo>
                      <a:cubicBezTo>
                        <a:pt x="24" y="163"/>
                        <a:pt x="60" y="201"/>
                        <a:pt x="76" y="200"/>
                      </a:cubicBezTo>
                      <a:cubicBezTo>
                        <a:pt x="92" y="199"/>
                        <a:pt x="103" y="161"/>
                        <a:pt x="108" y="144"/>
                      </a:cubicBezTo>
                      <a:cubicBezTo>
                        <a:pt x="113" y="127"/>
                        <a:pt x="110" y="113"/>
                        <a:pt x="108" y="100"/>
                      </a:cubicBezTo>
                      <a:cubicBezTo>
                        <a:pt x="106" y="87"/>
                        <a:pt x="107" y="86"/>
                        <a:pt x="96" y="68"/>
                      </a:cubicBezTo>
                      <a:cubicBezTo>
                        <a:pt x="85" y="50"/>
                        <a:pt x="39" y="0"/>
                        <a:pt x="24" y="0"/>
                      </a:cubicBezTo>
                      <a:close/>
                    </a:path>
                  </a:pathLst>
                </a:custGeom>
                <a:solidFill>
                  <a:srgbClr val="2F8B2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20"/>
                <p:cNvSpPr>
                  <a:spLocks/>
                </p:cNvSpPr>
                <p:nvPr/>
              </p:nvSpPr>
              <p:spPr bwMode="auto">
                <a:xfrm flipH="1">
                  <a:off x="3256" y="2568"/>
                  <a:ext cx="44" cy="152"/>
                </a:xfrm>
                <a:custGeom>
                  <a:avLst/>
                  <a:gdLst>
                    <a:gd name="T0" fmla="*/ 0 w 44"/>
                    <a:gd name="T1" fmla="*/ 0 h 152"/>
                    <a:gd name="T2" fmla="*/ 24 w 44"/>
                    <a:gd name="T3" fmla="*/ 72 h 152"/>
                    <a:gd name="T4" fmla="*/ 40 w 44"/>
                    <a:gd name="T5" fmla="*/ 128 h 152"/>
                    <a:gd name="T6" fmla="*/ 44 w 44"/>
                    <a:gd name="T7" fmla="*/ 152 h 1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4"/>
                    <a:gd name="T13" fmla="*/ 0 h 152"/>
                    <a:gd name="T14" fmla="*/ 44 w 44"/>
                    <a:gd name="T15" fmla="*/ 152 h 1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4" h="152">
                      <a:moveTo>
                        <a:pt x="0" y="0"/>
                      </a:moveTo>
                      <a:cubicBezTo>
                        <a:pt x="8" y="25"/>
                        <a:pt x="17" y="51"/>
                        <a:pt x="24" y="72"/>
                      </a:cubicBezTo>
                      <a:cubicBezTo>
                        <a:pt x="31" y="93"/>
                        <a:pt x="37" y="115"/>
                        <a:pt x="40" y="128"/>
                      </a:cubicBezTo>
                      <a:cubicBezTo>
                        <a:pt x="43" y="141"/>
                        <a:pt x="43" y="146"/>
                        <a:pt x="44" y="152"/>
                      </a:cubicBezTo>
                    </a:path>
                  </a:pathLst>
                </a:custGeom>
                <a:solidFill>
                  <a:srgbClr val="2F8B2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21"/>
              <p:cNvGrpSpPr>
                <a:grpSpLocks/>
              </p:cNvGrpSpPr>
              <p:nvPr/>
            </p:nvGrpSpPr>
            <p:grpSpPr bwMode="auto">
              <a:xfrm rot="3938859" flipV="1">
                <a:off x="1453" y="1891"/>
                <a:ext cx="84" cy="32"/>
                <a:chOff x="3728" y="2466"/>
                <a:chExt cx="286" cy="108"/>
              </a:xfrm>
            </p:grpSpPr>
            <p:sp>
              <p:nvSpPr>
                <p:cNvPr id="82" name="Freeform 22"/>
                <p:cNvSpPr>
                  <a:spLocks/>
                </p:cNvSpPr>
                <p:nvPr/>
              </p:nvSpPr>
              <p:spPr bwMode="auto">
                <a:xfrm>
                  <a:off x="3728" y="2466"/>
                  <a:ext cx="286" cy="108"/>
                </a:xfrm>
                <a:custGeom>
                  <a:avLst/>
                  <a:gdLst>
                    <a:gd name="T0" fmla="*/ 284 w 286"/>
                    <a:gd name="T1" fmla="*/ 82 h 108"/>
                    <a:gd name="T2" fmla="*/ 212 w 286"/>
                    <a:gd name="T3" fmla="*/ 46 h 108"/>
                    <a:gd name="T4" fmla="*/ 184 w 286"/>
                    <a:gd name="T5" fmla="*/ 26 h 108"/>
                    <a:gd name="T6" fmla="*/ 132 w 286"/>
                    <a:gd name="T7" fmla="*/ 10 h 108"/>
                    <a:gd name="T8" fmla="*/ 80 w 286"/>
                    <a:gd name="T9" fmla="*/ 6 h 108"/>
                    <a:gd name="T10" fmla="*/ 8 w 286"/>
                    <a:gd name="T11" fmla="*/ 46 h 108"/>
                    <a:gd name="T12" fmla="*/ 32 w 286"/>
                    <a:gd name="T13" fmla="*/ 98 h 108"/>
                    <a:gd name="T14" fmla="*/ 100 w 286"/>
                    <a:gd name="T15" fmla="*/ 106 h 108"/>
                    <a:gd name="T16" fmla="*/ 176 w 286"/>
                    <a:gd name="T17" fmla="*/ 106 h 108"/>
                    <a:gd name="T18" fmla="*/ 224 w 286"/>
                    <a:gd name="T19" fmla="*/ 94 h 108"/>
                    <a:gd name="T20" fmla="*/ 284 w 286"/>
                    <a:gd name="T21" fmla="*/ 82 h 10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86"/>
                    <a:gd name="T34" fmla="*/ 0 h 108"/>
                    <a:gd name="T35" fmla="*/ 286 w 286"/>
                    <a:gd name="T36" fmla="*/ 108 h 10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86" h="108">
                      <a:moveTo>
                        <a:pt x="284" y="82"/>
                      </a:moveTo>
                      <a:cubicBezTo>
                        <a:pt x="282" y="74"/>
                        <a:pt x="229" y="55"/>
                        <a:pt x="212" y="46"/>
                      </a:cubicBezTo>
                      <a:cubicBezTo>
                        <a:pt x="195" y="37"/>
                        <a:pt x="197" y="32"/>
                        <a:pt x="184" y="26"/>
                      </a:cubicBezTo>
                      <a:cubicBezTo>
                        <a:pt x="171" y="20"/>
                        <a:pt x="149" y="13"/>
                        <a:pt x="132" y="10"/>
                      </a:cubicBezTo>
                      <a:cubicBezTo>
                        <a:pt x="115" y="7"/>
                        <a:pt x="101" y="0"/>
                        <a:pt x="80" y="6"/>
                      </a:cubicBezTo>
                      <a:cubicBezTo>
                        <a:pt x="59" y="12"/>
                        <a:pt x="16" y="31"/>
                        <a:pt x="8" y="46"/>
                      </a:cubicBezTo>
                      <a:cubicBezTo>
                        <a:pt x="0" y="61"/>
                        <a:pt x="17" y="88"/>
                        <a:pt x="32" y="98"/>
                      </a:cubicBezTo>
                      <a:cubicBezTo>
                        <a:pt x="47" y="108"/>
                        <a:pt x="76" y="105"/>
                        <a:pt x="100" y="106"/>
                      </a:cubicBezTo>
                      <a:cubicBezTo>
                        <a:pt x="124" y="107"/>
                        <a:pt x="155" y="108"/>
                        <a:pt x="176" y="106"/>
                      </a:cubicBezTo>
                      <a:cubicBezTo>
                        <a:pt x="197" y="104"/>
                        <a:pt x="208" y="99"/>
                        <a:pt x="224" y="94"/>
                      </a:cubicBezTo>
                      <a:cubicBezTo>
                        <a:pt x="240" y="89"/>
                        <a:pt x="286" y="90"/>
                        <a:pt x="284" y="82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3"/>
                <p:cNvSpPr>
                  <a:spLocks/>
                </p:cNvSpPr>
                <p:nvPr/>
              </p:nvSpPr>
              <p:spPr bwMode="auto">
                <a:xfrm flipV="1">
                  <a:off x="3776" y="2519"/>
                  <a:ext cx="232" cy="29"/>
                </a:xfrm>
                <a:custGeom>
                  <a:avLst/>
                  <a:gdLst>
                    <a:gd name="T0" fmla="*/ 232 w 232"/>
                    <a:gd name="T1" fmla="*/ 29 h 29"/>
                    <a:gd name="T2" fmla="*/ 120 w 232"/>
                    <a:gd name="T3" fmla="*/ 9 h 29"/>
                    <a:gd name="T4" fmla="*/ 80 w 232"/>
                    <a:gd name="T5" fmla="*/ 5 h 29"/>
                    <a:gd name="T6" fmla="*/ 32 w 232"/>
                    <a:gd name="T7" fmla="*/ 1 h 29"/>
                    <a:gd name="T8" fmla="*/ 0 w 232"/>
                    <a:gd name="T9" fmla="*/ 13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2"/>
                    <a:gd name="T16" fmla="*/ 0 h 29"/>
                    <a:gd name="T17" fmla="*/ 232 w 232"/>
                    <a:gd name="T18" fmla="*/ 29 h 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2" h="29">
                      <a:moveTo>
                        <a:pt x="232" y="29"/>
                      </a:moveTo>
                      <a:cubicBezTo>
                        <a:pt x="188" y="21"/>
                        <a:pt x="145" y="13"/>
                        <a:pt x="120" y="9"/>
                      </a:cubicBezTo>
                      <a:cubicBezTo>
                        <a:pt x="95" y="5"/>
                        <a:pt x="95" y="6"/>
                        <a:pt x="80" y="5"/>
                      </a:cubicBezTo>
                      <a:cubicBezTo>
                        <a:pt x="65" y="4"/>
                        <a:pt x="45" y="0"/>
                        <a:pt x="32" y="1"/>
                      </a:cubicBezTo>
                      <a:cubicBezTo>
                        <a:pt x="19" y="2"/>
                        <a:pt x="5" y="12"/>
                        <a:pt x="0" y="13"/>
                      </a:cubicBezTo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92" name="Picture 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357" y="2833707"/>
              <a:ext cx="8636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757C4D-6834-4C64-9727-BA3C26E163C1}"/>
              </a:ext>
            </a:extLst>
          </p:cNvPr>
          <p:cNvGrpSpPr/>
          <p:nvPr/>
        </p:nvGrpSpPr>
        <p:grpSpPr>
          <a:xfrm>
            <a:off x="1490107" y="4880000"/>
            <a:ext cx="4338636" cy="1511793"/>
            <a:chOff x="1490107" y="4880000"/>
            <a:chExt cx="4338636" cy="1511793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12" r="57047" b="8417"/>
            <a:stretch/>
          </p:blipFill>
          <p:spPr bwMode="auto">
            <a:xfrm>
              <a:off x="1490107" y="5008544"/>
              <a:ext cx="2844800" cy="96172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 Box 6"/>
            <p:cNvSpPr txBox="1">
              <a:spLocks noChangeArrowheads="1"/>
            </p:cNvSpPr>
            <p:nvPr/>
          </p:nvSpPr>
          <p:spPr bwMode="auto">
            <a:xfrm>
              <a:off x="1598925" y="5432448"/>
              <a:ext cx="1728192" cy="400110"/>
            </a:xfrm>
            <a:prstGeom prst="rect">
              <a:avLst/>
            </a:prstGeom>
            <a:noFill/>
            <a:ln w="38100">
              <a:solidFill>
                <a:srgbClr val="CC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Arial" charset="0"/>
                </a:rPr>
                <a:t>Vernalization</a:t>
              </a:r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3390344" y="5653107"/>
              <a:ext cx="6556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Line 11"/>
            <p:cNvSpPr>
              <a:spLocks noChangeShapeType="1"/>
            </p:cNvSpPr>
            <p:nvPr/>
          </p:nvSpPr>
          <p:spPr bwMode="auto">
            <a:xfrm>
              <a:off x="4045982" y="5457845"/>
              <a:ext cx="0" cy="3667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 Box 19"/>
            <p:cNvSpPr txBox="1">
              <a:spLocks noChangeArrowheads="1"/>
            </p:cNvSpPr>
            <p:nvPr/>
          </p:nvSpPr>
          <p:spPr bwMode="auto">
            <a:xfrm>
              <a:off x="4583146" y="5343953"/>
              <a:ext cx="124559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charset="0"/>
                </a:rPr>
                <a:t>Floral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charset="0"/>
                </a:rPr>
                <a:t>Repressor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Arial" charset="0"/>
                </a:rPr>
                <a:t>FLC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996529" y="4880000"/>
              <a:ext cx="334962" cy="477841"/>
              <a:chOff x="4885617" y="4537075"/>
              <a:chExt cx="334962" cy="383112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V="1">
                <a:off x="5068180" y="4537075"/>
                <a:ext cx="0" cy="383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>
                <a:off x="4885617" y="4537075"/>
                <a:ext cx="33496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95" name="Straight Connector 4"/>
            <p:cNvCxnSpPr>
              <a:cxnSpLocks noChangeShapeType="1"/>
            </p:cNvCxnSpPr>
            <p:nvPr/>
          </p:nvCxnSpPr>
          <p:spPr bwMode="auto">
            <a:xfrm>
              <a:off x="2912507" y="6211932"/>
              <a:ext cx="1152762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6" name="Straight Connector 6"/>
            <p:cNvCxnSpPr>
              <a:cxnSpLocks noChangeShapeType="1"/>
            </p:cNvCxnSpPr>
            <p:nvPr/>
          </p:nvCxnSpPr>
          <p:spPr bwMode="auto">
            <a:xfrm>
              <a:off x="4045982" y="6022459"/>
              <a:ext cx="0" cy="369334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47" name="TextBox 3">
            <a:extLst>
              <a:ext uri="{FF2B5EF4-FFF2-40B4-BE49-F238E27FC236}">
                <a16:creationId xmlns:a16="http://schemas.microsoft.com/office/drawing/2014/main" id="{047BA958-F0E9-46E8-94D1-784F45B07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57" y="256562"/>
            <a:ext cx="8078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FLC </a:t>
            </a:r>
            <a:r>
              <a:rPr lang="en-GB" sz="3600" b="1" kern="0" dirty="0">
                <a:solidFill>
                  <a:srgbClr val="CC0000"/>
                </a:solidFill>
                <a:latin typeface="Calibri" pitchFamily="34" charset="0"/>
              </a:rPr>
              <a:t>repression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system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24FF53B0-4644-44A4-B934-0FE0BA234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84" y="1181499"/>
            <a:ext cx="30871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Arabidopsis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FLOWERING LOCUS C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49" name="Picture 48" descr="seasonsjp">
            <a:extLst>
              <a:ext uri="{FF2B5EF4-FFF2-40B4-BE49-F238E27FC236}">
                <a16:creationId xmlns:a16="http://schemas.microsoft.com/office/drawing/2014/main" id="{FC6BBDC5-57C5-4514-977E-F1D2BFDC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21" b="25871"/>
          <a:stretch>
            <a:fillRect/>
          </a:stretch>
        </p:blipFill>
        <p:spPr bwMode="auto">
          <a:xfrm>
            <a:off x="4254295" y="1127544"/>
            <a:ext cx="3749062" cy="1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E22939E-8041-4EFA-A535-1C02FDC731C9}"/>
              </a:ext>
            </a:extLst>
          </p:cNvPr>
          <p:cNvSpPr txBox="1"/>
          <p:nvPr/>
        </p:nvSpPr>
        <p:spPr>
          <a:xfrm>
            <a:off x="482984" y="2118652"/>
            <a:ext cx="3087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Alignment of plant development with the seasons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DDC31-B828-4FF9-9847-065C33ABC279}"/>
              </a:ext>
            </a:extLst>
          </p:cNvPr>
          <p:cNvSpPr txBox="1"/>
          <p:nvPr/>
        </p:nvSpPr>
        <p:spPr>
          <a:xfrm>
            <a:off x="3980626" y="2834490"/>
            <a:ext cx="252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Caroline Dean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F8E2A-04E0-935A-B916-8FEE64C9F347}"/>
              </a:ext>
            </a:extLst>
          </p:cNvPr>
          <p:cNvSpPr txBox="1"/>
          <p:nvPr/>
        </p:nvSpPr>
        <p:spPr>
          <a:xfrm>
            <a:off x="391884" y="6005673"/>
            <a:ext cx="257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Transcription-coupled repression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B58718-1174-C300-D2BF-3D12C36CE1E3}"/>
              </a:ext>
            </a:extLst>
          </p:cNvPr>
          <p:cNvSpPr/>
          <p:nvPr/>
        </p:nvSpPr>
        <p:spPr bwMode="auto">
          <a:xfrm>
            <a:off x="201386" y="4954607"/>
            <a:ext cx="4229357" cy="10367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1E98-8D35-00A2-A4BB-B390C4BBA3F4}"/>
              </a:ext>
            </a:extLst>
          </p:cNvPr>
          <p:cNvSpPr/>
          <p:nvPr/>
        </p:nvSpPr>
        <p:spPr bwMode="auto">
          <a:xfrm>
            <a:off x="201386" y="6022459"/>
            <a:ext cx="4229357" cy="8355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93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807" y="1298725"/>
            <a:ext cx="3489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Non-epigenetic regulation before cold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Switching during the cold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Epigenetic maintenance after cold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97723" y="208808"/>
            <a:ext cx="902493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study epigenetic regulation at </a:t>
            </a: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03124" y="1281087"/>
            <a:ext cx="3944902" cy="3152862"/>
            <a:chOff x="484501" y="1732479"/>
            <a:chExt cx="4828312" cy="3809727"/>
          </a:xfrm>
        </p:grpSpPr>
        <p:pic>
          <p:nvPicPr>
            <p:cNvPr id="8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109" y="4065247"/>
              <a:ext cx="707329" cy="1476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364" y="5141955"/>
              <a:ext cx="458156" cy="33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299" y="5141955"/>
              <a:ext cx="347234" cy="25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512" y="5179995"/>
              <a:ext cx="208984" cy="15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75" y="5188265"/>
              <a:ext cx="208984" cy="15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21" b="31818"/>
            <a:stretch>
              <a:fillRect/>
            </a:stretch>
          </p:blipFill>
          <p:spPr bwMode="auto">
            <a:xfrm rot="16200000">
              <a:off x="4384415" y="4759109"/>
              <a:ext cx="1002281" cy="28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600157" y="2196322"/>
              <a:ext cx="0" cy="16869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V="1">
              <a:off x="600158" y="3885972"/>
              <a:ext cx="45784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1272099" y="2214065"/>
              <a:ext cx="6622" cy="1686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>
              <a:off x="2892923" y="2220889"/>
              <a:ext cx="6622" cy="1686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4617110" y="2241361"/>
              <a:ext cx="0" cy="1659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5183840" y="2233173"/>
              <a:ext cx="0" cy="16746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1183375" y="2371020"/>
              <a:ext cx="3979318" cy="1198314"/>
            </a:xfrm>
            <a:custGeom>
              <a:avLst/>
              <a:gdLst>
                <a:gd name="connsiteX0" fmla="*/ 0 w 3748"/>
                <a:gd name="connsiteY0" fmla="*/ 25 h 738"/>
                <a:gd name="connsiteX1" fmla="*/ 164 w 3748"/>
                <a:gd name="connsiteY1" fmla="*/ 21 h 738"/>
                <a:gd name="connsiteX2" fmla="*/ 256 w 3748"/>
                <a:gd name="connsiteY2" fmla="*/ 65 h 738"/>
                <a:gd name="connsiteX3" fmla="*/ 328 w 3748"/>
                <a:gd name="connsiteY3" fmla="*/ 181 h 738"/>
                <a:gd name="connsiteX4" fmla="*/ 472 w 3748"/>
                <a:gd name="connsiteY4" fmla="*/ 381 h 738"/>
                <a:gd name="connsiteX5" fmla="*/ 760 w 3748"/>
                <a:gd name="connsiteY5" fmla="*/ 621 h 738"/>
                <a:gd name="connsiteX6" fmla="*/ 896 w 3748"/>
                <a:gd name="connsiteY6" fmla="*/ 677 h 738"/>
                <a:gd name="connsiteX7" fmla="*/ 1108 w 3748"/>
                <a:gd name="connsiteY7" fmla="*/ 701 h 738"/>
                <a:gd name="connsiteX8" fmla="*/ 2120 w 3748"/>
                <a:gd name="connsiteY8" fmla="*/ 717 h 738"/>
                <a:gd name="connsiteX9" fmla="*/ 2408 w 3748"/>
                <a:gd name="connsiteY9" fmla="*/ 657 h 738"/>
                <a:gd name="connsiteX10" fmla="*/ 2604 w 3748"/>
                <a:gd name="connsiteY10" fmla="*/ 233 h 738"/>
                <a:gd name="connsiteX11" fmla="*/ 2680 w 3748"/>
                <a:gd name="connsiteY11" fmla="*/ 37 h 738"/>
                <a:gd name="connsiteX12" fmla="*/ 2928 w 3748"/>
                <a:gd name="connsiteY12" fmla="*/ 13 h 738"/>
                <a:gd name="connsiteX13" fmla="*/ 3748 w 3748"/>
                <a:gd name="connsiteY13" fmla="*/ 9 h 738"/>
                <a:gd name="connsiteX14" fmla="*/ 3401 w 3748"/>
                <a:gd name="connsiteY14" fmla="*/ 5 h 738"/>
                <a:gd name="connsiteX0" fmla="*/ 0 w 3401"/>
                <a:gd name="connsiteY0" fmla="*/ 736 h 1449"/>
                <a:gd name="connsiteX1" fmla="*/ 164 w 3401"/>
                <a:gd name="connsiteY1" fmla="*/ 732 h 1449"/>
                <a:gd name="connsiteX2" fmla="*/ 256 w 3401"/>
                <a:gd name="connsiteY2" fmla="*/ 776 h 1449"/>
                <a:gd name="connsiteX3" fmla="*/ 328 w 3401"/>
                <a:gd name="connsiteY3" fmla="*/ 892 h 1449"/>
                <a:gd name="connsiteX4" fmla="*/ 472 w 3401"/>
                <a:gd name="connsiteY4" fmla="*/ 1092 h 1449"/>
                <a:gd name="connsiteX5" fmla="*/ 760 w 3401"/>
                <a:gd name="connsiteY5" fmla="*/ 1332 h 1449"/>
                <a:gd name="connsiteX6" fmla="*/ 896 w 3401"/>
                <a:gd name="connsiteY6" fmla="*/ 1388 h 1449"/>
                <a:gd name="connsiteX7" fmla="*/ 1108 w 3401"/>
                <a:gd name="connsiteY7" fmla="*/ 1412 h 1449"/>
                <a:gd name="connsiteX8" fmla="*/ 2120 w 3401"/>
                <a:gd name="connsiteY8" fmla="*/ 1428 h 1449"/>
                <a:gd name="connsiteX9" fmla="*/ 2408 w 3401"/>
                <a:gd name="connsiteY9" fmla="*/ 1368 h 1449"/>
                <a:gd name="connsiteX10" fmla="*/ 2604 w 3401"/>
                <a:gd name="connsiteY10" fmla="*/ 944 h 1449"/>
                <a:gd name="connsiteX11" fmla="*/ 2680 w 3401"/>
                <a:gd name="connsiteY11" fmla="*/ 748 h 1449"/>
                <a:gd name="connsiteX12" fmla="*/ 2928 w 3401"/>
                <a:gd name="connsiteY12" fmla="*/ 724 h 1449"/>
                <a:gd name="connsiteX13" fmla="*/ 3261 w 3401"/>
                <a:gd name="connsiteY13" fmla="*/ 0 h 1449"/>
                <a:gd name="connsiteX14" fmla="*/ 3401 w 3401"/>
                <a:gd name="connsiteY14" fmla="*/ 716 h 1449"/>
                <a:gd name="connsiteX0" fmla="*/ 0 w 3261"/>
                <a:gd name="connsiteY0" fmla="*/ 736 h 1449"/>
                <a:gd name="connsiteX1" fmla="*/ 164 w 3261"/>
                <a:gd name="connsiteY1" fmla="*/ 732 h 1449"/>
                <a:gd name="connsiteX2" fmla="*/ 256 w 3261"/>
                <a:gd name="connsiteY2" fmla="*/ 776 h 1449"/>
                <a:gd name="connsiteX3" fmla="*/ 328 w 3261"/>
                <a:gd name="connsiteY3" fmla="*/ 892 h 1449"/>
                <a:gd name="connsiteX4" fmla="*/ 472 w 3261"/>
                <a:gd name="connsiteY4" fmla="*/ 1092 h 1449"/>
                <a:gd name="connsiteX5" fmla="*/ 760 w 3261"/>
                <a:gd name="connsiteY5" fmla="*/ 1332 h 1449"/>
                <a:gd name="connsiteX6" fmla="*/ 896 w 3261"/>
                <a:gd name="connsiteY6" fmla="*/ 1388 h 1449"/>
                <a:gd name="connsiteX7" fmla="*/ 1108 w 3261"/>
                <a:gd name="connsiteY7" fmla="*/ 1412 h 1449"/>
                <a:gd name="connsiteX8" fmla="*/ 2120 w 3261"/>
                <a:gd name="connsiteY8" fmla="*/ 1428 h 1449"/>
                <a:gd name="connsiteX9" fmla="*/ 2408 w 3261"/>
                <a:gd name="connsiteY9" fmla="*/ 1368 h 1449"/>
                <a:gd name="connsiteX10" fmla="*/ 2604 w 3261"/>
                <a:gd name="connsiteY10" fmla="*/ 944 h 1449"/>
                <a:gd name="connsiteX11" fmla="*/ 2680 w 3261"/>
                <a:gd name="connsiteY11" fmla="*/ 748 h 1449"/>
                <a:gd name="connsiteX12" fmla="*/ 2928 w 3261"/>
                <a:gd name="connsiteY12" fmla="*/ 724 h 1449"/>
                <a:gd name="connsiteX13" fmla="*/ 3261 w 3261"/>
                <a:gd name="connsiteY13" fmla="*/ 0 h 1449"/>
                <a:gd name="connsiteX0" fmla="*/ 0 w 2928"/>
                <a:gd name="connsiteY0" fmla="*/ 25 h 738"/>
                <a:gd name="connsiteX1" fmla="*/ 164 w 2928"/>
                <a:gd name="connsiteY1" fmla="*/ 21 h 738"/>
                <a:gd name="connsiteX2" fmla="*/ 256 w 2928"/>
                <a:gd name="connsiteY2" fmla="*/ 65 h 738"/>
                <a:gd name="connsiteX3" fmla="*/ 328 w 2928"/>
                <a:gd name="connsiteY3" fmla="*/ 181 h 738"/>
                <a:gd name="connsiteX4" fmla="*/ 472 w 2928"/>
                <a:gd name="connsiteY4" fmla="*/ 381 h 738"/>
                <a:gd name="connsiteX5" fmla="*/ 760 w 2928"/>
                <a:gd name="connsiteY5" fmla="*/ 621 h 738"/>
                <a:gd name="connsiteX6" fmla="*/ 896 w 2928"/>
                <a:gd name="connsiteY6" fmla="*/ 677 h 738"/>
                <a:gd name="connsiteX7" fmla="*/ 1108 w 2928"/>
                <a:gd name="connsiteY7" fmla="*/ 701 h 738"/>
                <a:gd name="connsiteX8" fmla="*/ 2120 w 2928"/>
                <a:gd name="connsiteY8" fmla="*/ 717 h 738"/>
                <a:gd name="connsiteX9" fmla="*/ 2408 w 2928"/>
                <a:gd name="connsiteY9" fmla="*/ 657 h 738"/>
                <a:gd name="connsiteX10" fmla="*/ 2604 w 2928"/>
                <a:gd name="connsiteY10" fmla="*/ 233 h 738"/>
                <a:gd name="connsiteX11" fmla="*/ 2680 w 2928"/>
                <a:gd name="connsiteY11" fmla="*/ 37 h 738"/>
                <a:gd name="connsiteX12" fmla="*/ 2928 w 2928"/>
                <a:gd name="connsiteY12" fmla="*/ 13 h 738"/>
                <a:gd name="connsiteX0" fmla="*/ 0 w 2680"/>
                <a:gd name="connsiteY0" fmla="*/ 11 h 724"/>
                <a:gd name="connsiteX1" fmla="*/ 164 w 2680"/>
                <a:gd name="connsiteY1" fmla="*/ 7 h 724"/>
                <a:gd name="connsiteX2" fmla="*/ 256 w 2680"/>
                <a:gd name="connsiteY2" fmla="*/ 51 h 724"/>
                <a:gd name="connsiteX3" fmla="*/ 328 w 2680"/>
                <a:gd name="connsiteY3" fmla="*/ 167 h 724"/>
                <a:gd name="connsiteX4" fmla="*/ 472 w 2680"/>
                <a:gd name="connsiteY4" fmla="*/ 367 h 724"/>
                <a:gd name="connsiteX5" fmla="*/ 760 w 2680"/>
                <a:gd name="connsiteY5" fmla="*/ 607 h 724"/>
                <a:gd name="connsiteX6" fmla="*/ 896 w 2680"/>
                <a:gd name="connsiteY6" fmla="*/ 663 h 724"/>
                <a:gd name="connsiteX7" fmla="*/ 1108 w 2680"/>
                <a:gd name="connsiteY7" fmla="*/ 687 h 724"/>
                <a:gd name="connsiteX8" fmla="*/ 2120 w 2680"/>
                <a:gd name="connsiteY8" fmla="*/ 703 h 724"/>
                <a:gd name="connsiteX9" fmla="*/ 2408 w 2680"/>
                <a:gd name="connsiteY9" fmla="*/ 643 h 724"/>
                <a:gd name="connsiteX10" fmla="*/ 2604 w 2680"/>
                <a:gd name="connsiteY10" fmla="*/ 219 h 724"/>
                <a:gd name="connsiteX11" fmla="*/ 2680 w 2680"/>
                <a:gd name="connsiteY11" fmla="*/ 23 h 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0" h="724">
                  <a:moveTo>
                    <a:pt x="0" y="11"/>
                  </a:moveTo>
                  <a:cubicBezTo>
                    <a:pt x="60" y="5"/>
                    <a:pt x="121" y="0"/>
                    <a:pt x="164" y="7"/>
                  </a:cubicBezTo>
                  <a:cubicBezTo>
                    <a:pt x="207" y="14"/>
                    <a:pt x="229" y="24"/>
                    <a:pt x="256" y="51"/>
                  </a:cubicBezTo>
                  <a:cubicBezTo>
                    <a:pt x="283" y="78"/>
                    <a:pt x="292" y="114"/>
                    <a:pt x="328" y="167"/>
                  </a:cubicBezTo>
                  <a:cubicBezTo>
                    <a:pt x="364" y="220"/>
                    <a:pt x="400" y="294"/>
                    <a:pt x="472" y="367"/>
                  </a:cubicBezTo>
                  <a:cubicBezTo>
                    <a:pt x="544" y="440"/>
                    <a:pt x="689" y="558"/>
                    <a:pt x="760" y="607"/>
                  </a:cubicBezTo>
                  <a:cubicBezTo>
                    <a:pt x="831" y="656"/>
                    <a:pt x="838" y="650"/>
                    <a:pt x="896" y="663"/>
                  </a:cubicBezTo>
                  <a:cubicBezTo>
                    <a:pt x="954" y="676"/>
                    <a:pt x="904" y="680"/>
                    <a:pt x="1108" y="687"/>
                  </a:cubicBezTo>
                  <a:cubicBezTo>
                    <a:pt x="1312" y="694"/>
                    <a:pt x="1903" y="710"/>
                    <a:pt x="2120" y="703"/>
                  </a:cubicBezTo>
                  <a:cubicBezTo>
                    <a:pt x="2337" y="696"/>
                    <a:pt x="2327" y="724"/>
                    <a:pt x="2408" y="643"/>
                  </a:cubicBezTo>
                  <a:cubicBezTo>
                    <a:pt x="2489" y="562"/>
                    <a:pt x="2559" y="322"/>
                    <a:pt x="2604" y="219"/>
                  </a:cubicBezTo>
                  <a:cubicBezTo>
                    <a:pt x="2649" y="116"/>
                    <a:pt x="2626" y="60"/>
                    <a:pt x="2680" y="23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611812" y="2271387"/>
              <a:ext cx="550881" cy="1611856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80043" y="2252280"/>
              <a:ext cx="1622428" cy="1614586"/>
            </a:xfrm>
            <a:prstGeom prst="rect">
              <a:avLst/>
            </a:prstGeom>
            <a:solidFill>
              <a:srgbClr val="66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435329" y="3430122"/>
              <a:ext cx="5329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omic Sans MS"/>
                </a:rPr>
                <a:t>COLD</a:t>
              </a: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 flipH="1" flipV="1">
              <a:off x="1346504" y="1732479"/>
              <a:ext cx="0" cy="806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19"/>
            <p:cNvSpPr>
              <a:spLocks noChangeAspect="1" noChangeShapeType="1"/>
            </p:cNvSpPr>
            <p:nvPr/>
          </p:nvSpPr>
          <p:spPr bwMode="auto">
            <a:xfrm flipV="1">
              <a:off x="1333302" y="1734875"/>
              <a:ext cx="11797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0"/>
            <p:cNvSpPr>
              <a:spLocks noChangeAspect="1" noChangeArrowheads="1"/>
            </p:cNvSpPr>
            <p:nvPr/>
          </p:nvSpPr>
          <p:spPr bwMode="auto">
            <a:xfrm flipH="1">
              <a:off x="1329351" y="1826776"/>
              <a:ext cx="744460" cy="167748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FLC</a:t>
              </a:r>
            </a:p>
          </p:txBody>
        </p:sp>
        <p:sp>
          <p:nvSpPr>
            <p:cNvPr id="27" name="Line 12"/>
            <p:cNvSpPr>
              <a:spLocks noChangeAspect="1" noChangeShapeType="1"/>
            </p:cNvSpPr>
            <p:nvPr/>
          </p:nvSpPr>
          <p:spPr bwMode="auto">
            <a:xfrm flipV="1">
              <a:off x="4515164" y="1754620"/>
              <a:ext cx="1" cy="510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13"/>
            <p:cNvSpPr>
              <a:spLocks noChangeAspect="1" noChangeShapeType="1"/>
            </p:cNvSpPr>
            <p:nvPr/>
          </p:nvSpPr>
          <p:spPr bwMode="auto">
            <a:xfrm>
              <a:off x="4504267" y="1755818"/>
              <a:ext cx="7464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14"/>
            <p:cNvSpPr>
              <a:spLocks noChangeAspect="1" noChangeArrowheads="1"/>
            </p:cNvSpPr>
            <p:nvPr/>
          </p:nvSpPr>
          <p:spPr bwMode="auto">
            <a:xfrm flipH="1">
              <a:off x="4514197" y="1843991"/>
              <a:ext cx="773355" cy="150533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FLC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6692" y="3926283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omic Sans MS"/>
                </a:rPr>
                <a:t>autumn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07067" y="3926283"/>
              <a:ext cx="671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omic Sans MS"/>
                </a:rPr>
                <a:t>winter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68958" y="392562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omic Sans MS"/>
                </a:rPr>
                <a:t>spring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14197" y="3926283"/>
              <a:ext cx="7986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omic Sans MS"/>
                </a:rPr>
                <a:t>summer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600158" y="2371020"/>
              <a:ext cx="653018" cy="18324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0"/>
            <p:cNvSpPr>
              <a:spLocks noChangeAspect="1" noChangeArrowheads="1"/>
            </p:cNvSpPr>
            <p:nvPr/>
          </p:nvSpPr>
          <p:spPr bwMode="auto">
            <a:xfrm flipH="1">
              <a:off x="2951652" y="1826776"/>
              <a:ext cx="707963" cy="167748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FLC</a:t>
              </a:r>
            </a:p>
          </p:txBody>
        </p:sp>
        <p:sp>
          <p:nvSpPr>
            <p:cNvPr id="36" name="Line 12"/>
            <p:cNvSpPr>
              <a:spLocks noChangeAspect="1" noChangeShapeType="1"/>
            </p:cNvSpPr>
            <p:nvPr/>
          </p:nvSpPr>
          <p:spPr bwMode="auto">
            <a:xfrm flipH="1" flipV="1">
              <a:off x="497321" y="1753792"/>
              <a:ext cx="0" cy="6451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13"/>
            <p:cNvSpPr>
              <a:spLocks noChangeAspect="1" noChangeShapeType="1"/>
            </p:cNvSpPr>
            <p:nvPr/>
          </p:nvSpPr>
          <p:spPr bwMode="auto">
            <a:xfrm flipV="1">
              <a:off x="484501" y="1754991"/>
              <a:ext cx="69112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tangle 14"/>
            <p:cNvSpPr>
              <a:spLocks noChangeAspect="1" noChangeArrowheads="1"/>
            </p:cNvSpPr>
            <p:nvPr/>
          </p:nvSpPr>
          <p:spPr bwMode="auto">
            <a:xfrm flipH="1">
              <a:off x="509899" y="1843163"/>
              <a:ext cx="691126" cy="151361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FLC</a:t>
              </a:r>
            </a:p>
          </p:txBody>
        </p:sp>
      </p:grpSp>
      <p:cxnSp>
        <p:nvCxnSpPr>
          <p:cNvPr id="51" name="Straight Arrow Connector 50"/>
          <p:cNvCxnSpPr/>
          <p:nvPr/>
        </p:nvCxnSpPr>
        <p:spPr bwMode="auto">
          <a:xfrm flipV="1">
            <a:off x="3577087" y="1809532"/>
            <a:ext cx="688045" cy="151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/>
          <p:cNvCxnSpPr>
            <a:cxnSpLocks/>
          </p:cNvCxnSpPr>
          <p:nvPr/>
        </p:nvCxnSpPr>
        <p:spPr bwMode="auto">
          <a:xfrm flipV="1">
            <a:off x="3577087" y="2305383"/>
            <a:ext cx="1720434" cy="131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>
            <a:cxnSpLocks/>
          </p:cNvCxnSpPr>
          <p:nvPr/>
        </p:nvCxnSpPr>
        <p:spPr bwMode="auto">
          <a:xfrm flipV="1">
            <a:off x="3405729" y="2843502"/>
            <a:ext cx="3430997" cy="647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E89F34-BAC6-7F30-CF07-38F8C9062DDA}"/>
              </a:ext>
            </a:extLst>
          </p:cNvPr>
          <p:cNvSpPr txBox="1"/>
          <p:nvPr/>
        </p:nvSpPr>
        <p:spPr>
          <a:xfrm>
            <a:off x="320807" y="5035649"/>
            <a:ext cx="3629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Multiscale, nonlinear, out of equilibrium problem!</a:t>
            </a:r>
          </a:p>
        </p:txBody>
      </p:sp>
    </p:spTree>
    <p:extLst>
      <p:ext uri="{BB962C8B-B14F-4D97-AF65-F5344CB8AC3E}">
        <p14:creationId xmlns:p14="http://schemas.microsoft.com/office/powerpoint/2010/main" val="19299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3032" y="525377"/>
            <a:ext cx="7759801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FLC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epigenetic dynamics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4820" y="1536375"/>
            <a:ext cx="5919623" cy="3124093"/>
            <a:chOff x="-23214" y="3634386"/>
            <a:chExt cx="6550487" cy="3245985"/>
          </a:xfrm>
        </p:grpSpPr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26" y="6528319"/>
              <a:ext cx="5688000" cy="23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-23214" y="6528319"/>
              <a:ext cx="485752" cy="35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FLC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7273" y="3634386"/>
              <a:ext cx="6480000" cy="2800022"/>
              <a:chOff x="1413273" y="2786579"/>
              <a:chExt cx="6480000" cy="2800022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89" b="8889"/>
              <a:stretch/>
            </p:blipFill>
            <p:spPr>
              <a:xfrm>
                <a:off x="1413273" y="2786579"/>
                <a:ext cx="6480000" cy="2800022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4457449" y="2852936"/>
                <a:ext cx="2621311" cy="359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7d in the warm after cold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24428" y="4973724"/>
            <a:ext cx="8210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Population level H3K27me3 levels at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reflect duration of cold exposure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Is response </a:t>
            </a:r>
            <a:r>
              <a:rPr lang="en-GB" dirty="0" err="1">
                <a:solidFill>
                  <a:srgbClr val="C00000"/>
                </a:solidFill>
                <a:latin typeface="Calibri" panose="020F0502020204030204" pitchFamily="34" charset="0"/>
              </a:rPr>
              <a:t>analog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 or digital?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B8EA9EA-C177-4523-AA86-A860D8D76ACA}"/>
              </a:ext>
            </a:extLst>
          </p:cNvPr>
          <p:cNvSpPr/>
          <p:nvPr/>
        </p:nvSpPr>
        <p:spPr bwMode="auto">
          <a:xfrm>
            <a:off x="6590524" y="2627571"/>
            <a:ext cx="428625" cy="1385888"/>
          </a:xfrm>
          <a:prstGeom prst="up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68672-805D-4CBD-AD8A-A52EFF478834}"/>
              </a:ext>
            </a:extLst>
          </p:cNvPr>
          <p:cNvSpPr txBox="1"/>
          <p:nvPr/>
        </p:nvSpPr>
        <p:spPr>
          <a:xfrm>
            <a:off x="6904849" y="3095159"/>
            <a:ext cx="942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cold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26274-D6F2-6C38-9509-DB258968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346" y="5464778"/>
            <a:ext cx="357256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7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236072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Testing the model: FLC-Venus </a:t>
            </a:r>
            <a:r>
              <a:rPr lang="en-GB" sz="3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timecourse</a:t>
            </a:r>
            <a:r>
              <a:rPr lang="en-GB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010" y="4548146"/>
            <a:ext cx="80870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Digital </a:t>
            </a:r>
            <a:r>
              <a:rPr lang="en-GB" dirty="0" err="1">
                <a:solidFill>
                  <a:srgbClr val="C00000"/>
                </a:solidFill>
                <a:latin typeface="Calibri" panose="020F0502020204030204" pitchFamily="34" charset="0"/>
              </a:rPr>
              <a:t>bistability</a:t>
            </a:r>
            <a:endParaRPr lang="en-GB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Fraction of silenced cells increases with cold duration</a:t>
            </a:r>
            <a:endParaRPr lang="en-GB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/>
            <a:endParaRPr lang="en-GB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1600" dirty="0">
                <a:latin typeface="Calibri" panose="020F0502020204030204" pitchFamily="34" charset="0"/>
              </a:rPr>
              <a:t>Angel, …  Dean, Howard: Nature (2011); Berry, … Dean, Howard: </a:t>
            </a:r>
            <a:r>
              <a:rPr lang="en-GB" sz="1600" dirty="0" err="1">
                <a:latin typeface="Calibri" panose="020F0502020204030204" pitchFamily="34" charset="0"/>
              </a:rPr>
              <a:t>eLife</a:t>
            </a:r>
            <a:r>
              <a:rPr lang="en-GB" sz="1600" dirty="0">
                <a:latin typeface="Calibri" panose="020F0502020204030204" pitchFamily="34" charset="0"/>
              </a:rPr>
              <a:t> (2015)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0" r="20759"/>
          <a:stretch>
            <a:fillRect/>
          </a:stretch>
        </p:blipFill>
        <p:spPr bwMode="auto">
          <a:xfrm>
            <a:off x="1756631" y="1195416"/>
            <a:ext cx="5016500" cy="288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410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99" y="1676686"/>
            <a:ext cx="5871633" cy="4597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50" y="419722"/>
            <a:ext cx="856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omic Sans MS"/>
              </a:rPr>
              <a:t>Direct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omic Sans MS"/>
              </a:rPr>
              <a:t>visualisation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omic Sans MS"/>
              </a:rPr>
              <a:t> of epigenetic memory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7524" y="2744064"/>
            <a:ext cx="8703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omic Sans MS"/>
              </a:rPr>
              <a:t>Expression state of stem cells mitotically inherited in cell files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682" y="3310212"/>
            <a:ext cx="151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omic Sans MS"/>
              </a:rPr>
              <a:t>Growth back in warm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682" y="1343968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omic Sans MS"/>
              </a:rPr>
              <a:t>Weeks in cold – </a:t>
            </a:r>
          </a:p>
          <a:p>
            <a:pPr algn="l"/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omic Sans MS"/>
              </a:rPr>
              <a:t>stem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8007" y="127657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omic Sans MS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4826" y="127657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omic Sans MS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8954" y="12585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omic Sans MS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63945" y="125850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omic Sans MS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32400" y="6394933"/>
            <a:ext cx="3323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omic Sans MS"/>
              </a:rPr>
              <a:t>Angel, … Dean, Howard: PNAS (2015)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550" y="1938151"/>
            <a:ext cx="146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006600"/>
                </a:solidFill>
                <a:latin typeface="Calibri" panose="020F0502020204030204" pitchFamily="34" charset="0"/>
              </a:rPr>
              <a:t>Green: ON</a:t>
            </a:r>
          </a:p>
          <a:p>
            <a:pPr algn="l"/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Red: OFF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62550" y="2767225"/>
            <a:ext cx="8675148" cy="36497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86D59-C538-44AD-9F73-F65006AD61EE}"/>
              </a:ext>
            </a:extLst>
          </p:cNvPr>
          <p:cNvSpPr txBox="1"/>
          <p:nvPr/>
        </p:nvSpPr>
        <p:spPr>
          <a:xfrm>
            <a:off x="1772634" y="2893363"/>
            <a:ext cx="316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A69B7-3942-46CC-8DBD-C7A7A01E40A7}"/>
              </a:ext>
            </a:extLst>
          </p:cNvPr>
          <p:cNvSpPr txBox="1"/>
          <p:nvPr/>
        </p:nvSpPr>
        <p:spPr>
          <a:xfrm>
            <a:off x="2297316" y="6283984"/>
            <a:ext cx="224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127446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76200" y="570691"/>
            <a:ext cx="89480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to control quantitative gene expression?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EA0A89-59D1-2070-1768-46634F76421A}"/>
              </a:ext>
            </a:extLst>
          </p:cNvPr>
          <p:cNvGrpSpPr/>
          <p:nvPr/>
        </p:nvGrpSpPr>
        <p:grpSpPr>
          <a:xfrm>
            <a:off x="3965023" y="2034541"/>
            <a:ext cx="4142010" cy="3113629"/>
            <a:chOff x="898076" y="2237014"/>
            <a:chExt cx="4142010" cy="311362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F2244A8-17CD-B6BA-2DCE-6270B0F119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9414" y="4449536"/>
              <a:ext cx="2525486" cy="81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7A67D41-684B-93DD-FC91-FDA6CA58EB65}"/>
                </a:ext>
              </a:extLst>
            </p:cNvPr>
            <p:cNvCxnSpPr/>
            <p:nvPr/>
          </p:nvCxnSpPr>
          <p:spPr bwMode="auto">
            <a:xfrm flipV="1">
              <a:off x="2389414" y="2237014"/>
              <a:ext cx="0" cy="2220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E476B7-8041-3836-D7D7-9BD1666C00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9414" y="2375807"/>
              <a:ext cx="2239736" cy="207372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B21382-22D6-D029-62AE-51E6B1752B94}"/>
                </a:ext>
              </a:extLst>
            </p:cNvPr>
            <p:cNvSpPr txBox="1"/>
            <p:nvPr/>
          </p:nvSpPr>
          <p:spPr>
            <a:xfrm>
              <a:off x="4218214" y="4642757"/>
              <a:ext cx="821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Input signal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9B1504-B0CD-8D7A-2303-E8112CB31B9E}"/>
                </a:ext>
              </a:extLst>
            </p:cNvPr>
            <p:cNvSpPr txBox="1"/>
            <p:nvPr/>
          </p:nvSpPr>
          <p:spPr>
            <a:xfrm>
              <a:off x="898076" y="2447955"/>
              <a:ext cx="13280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Gene expression (RNA levels)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5DA778-45D1-2F3C-EA03-B894ED2FC79F}"/>
              </a:ext>
            </a:extLst>
          </p:cNvPr>
          <p:cNvGrpSpPr/>
          <p:nvPr/>
        </p:nvGrpSpPr>
        <p:grpSpPr>
          <a:xfrm>
            <a:off x="693302" y="1935865"/>
            <a:ext cx="2414672" cy="2566158"/>
            <a:chOff x="6181783" y="1164964"/>
            <a:chExt cx="2414672" cy="256615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001E659-A80F-0BA8-C864-7DAA7B557524}"/>
                </a:ext>
              </a:extLst>
            </p:cNvPr>
            <p:cNvCxnSpPr/>
            <p:nvPr/>
          </p:nvCxnSpPr>
          <p:spPr bwMode="auto">
            <a:xfrm>
              <a:off x="6461030" y="3181236"/>
              <a:ext cx="4161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3B970B-2D87-2868-D7AE-6F8FAA564D44}"/>
                </a:ext>
              </a:extLst>
            </p:cNvPr>
            <p:cNvSpPr/>
            <p:nvPr/>
          </p:nvSpPr>
          <p:spPr bwMode="auto">
            <a:xfrm>
              <a:off x="6877164" y="3049825"/>
              <a:ext cx="766563" cy="25734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9A6F59-EC02-BEF9-16CF-1C7E6DDD870C}"/>
                </a:ext>
              </a:extLst>
            </p:cNvPr>
            <p:cNvCxnSpPr/>
            <p:nvPr/>
          </p:nvCxnSpPr>
          <p:spPr bwMode="auto">
            <a:xfrm>
              <a:off x="7643727" y="3170285"/>
              <a:ext cx="4161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3EDC504-3E84-8D95-829B-9A9310CBD204}"/>
                </a:ext>
              </a:extLst>
            </p:cNvPr>
            <p:cNvCxnSpPr/>
            <p:nvPr/>
          </p:nvCxnSpPr>
          <p:spPr bwMode="auto">
            <a:xfrm flipV="1">
              <a:off x="6669097" y="2956362"/>
              <a:ext cx="0" cy="2354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7EEEED2-C948-EEDD-D669-271F11D2FCBA}"/>
                </a:ext>
              </a:extLst>
            </p:cNvPr>
            <p:cNvCxnSpPr/>
            <p:nvPr/>
          </p:nvCxnSpPr>
          <p:spPr bwMode="auto">
            <a:xfrm>
              <a:off x="6677310" y="2956362"/>
              <a:ext cx="3997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87A586D-F453-2E72-CD25-0A6F70A37E45}"/>
                </a:ext>
              </a:extLst>
            </p:cNvPr>
            <p:cNvCxnSpPr/>
            <p:nvPr/>
          </p:nvCxnSpPr>
          <p:spPr bwMode="auto">
            <a:xfrm flipV="1">
              <a:off x="7709432" y="2650117"/>
              <a:ext cx="295675" cy="28472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352E2CC-BF42-1396-C8C5-04681F4871DE}"/>
                </a:ext>
              </a:extLst>
            </p:cNvPr>
            <p:cNvSpPr/>
            <p:nvPr/>
          </p:nvSpPr>
          <p:spPr bwMode="auto">
            <a:xfrm>
              <a:off x="7851794" y="2375807"/>
              <a:ext cx="635152" cy="212510"/>
            </a:xfrm>
            <a:custGeom>
              <a:avLst/>
              <a:gdLst>
                <a:gd name="csX0" fmla="*/ 0 w 635152"/>
                <a:gd name="csY0" fmla="*/ 106274 h 212510"/>
                <a:gd name="csX1" fmla="*/ 158788 w 635152"/>
                <a:gd name="csY1" fmla="*/ 2240 h 212510"/>
                <a:gd name="csX2" fmla="*/ 339478 w 635152"/>
                <a:gd name="csY2" fmla="*/ 193881 h 212510"/>
                <a:gd name="csX3" fmla="*/ 498266 w 635152"/>
                <a:gd name="csY3" fmla="*/ 188405 h 212510"/>
                <a:gd name="csX4" fmla="*/ 536594 w 635152"/>
                <a:gd name="csY4" fmla="*/ 46044 h 212510"/>
                <a:gd name="csX5" fmla="*/ 635152 w 635152"/>
                <a:gd name="csY5" fmla="*/ 144602 h 212510"/>
                <a:gd name="csX6" fmla="*/ 635152 w 635152"/>
                <a:gd name="csY6" fmla="*/ 144602 h 2125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35152" h="212510">
                  <a:moveTo>
                    <a:pt x="0" y="106274"/>
                  </a:moveTo>
                  <a:cubicBezTo>
                    <a:pt x="51104" y="46956"/>
                    <a:pt x="102208" y="-12361"/>
                    <a:pt x="158788" y="2240"/>
                  </a:cubicBezTo>
                  <a:cubicBezTo>
                    <a:pt x="215368" y="16841"/>
                    <a:pt x="282898" y="162854"/>
                    <a:pt x="339478" y="193881"/>
                  </a:cubicBezTo>
                  <a:cubicBezTo>
                    <a:pt x="396058" y="224908"/>
                    <a:pt x="465413" y="213044"/>
                    <a:pt x="498266" y="188405"/>
                  </a:cubicBezTo>
                  <a:cubicBezTo>
                    <a:pt x="531119" y="163766"/>
                    <a:pt x="513780" y="53344"/>
                    <a:pt x="536594" y="46044"/>
                  </a:cubicBezTo>
                  <a:cubicBezTo>
                    <a:pt x="559408" y="38744"/>
                    <a:pt x="635152" y="144602"/>
                    <a:pt x="635152" y="144602"/>
                  </a:cubicBezTo>
                  <a:lnTo>
                    <a:pt x="635152" y="144602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D03E48-1A17-1800-1FF3-FF6983ED7B4D}"/>
                </a:ext>
              </a:extLst>
            </p:cNvPr>
            <p:cNvSpPr/>
            <p:nvPr/>
          </p:nvSpPr>
          <p:spPr bwMode="auto">
            <a:xfrm>
              <a:off x="7851794" y="2146623"/>
              <a:ext cx="635152" cy="212510"/>
            </a:xfrm>
            <a:custGeom>
              <a:avLst/>
              <a:gdLst>
                <a:gd name="csX0" fmla="*/ 0 w 635152"/>
                <a:gd name="csY0" fmla="*/ 106274 h 212510"/>
                <a:gd name="csX1" fmla="*/ 158788 w 635152"/>
                <a:gd name="csY1" fmla="*/ 2240 h 212510"/>
                <a:gd name="csX2" fmla="*/ 339478 w 635152"/>
                <a:gd name="csY2" fmla="*/ 193881 h 212510"/>
                <a:gd name="csX3" fmla="*/ 498266 w 635152"/>
                <a:gd name="csY3" fmla="*/ 188405 h 212510"/>
                <a:gd name="csX4" fmla="*/ 536594 w 635152"/>
                <a:gd name="csY4" fmla="*/ 46044 h 212510"/>
                <a:gd name="csX5" fmla="*/ 635152 w 635152"/>
                <a:gd name="csY5" fmla="*/ 144602 h 212510"/>
                <a:gd name="csX6" fmla="*/ 635152 w 635152"/>
                <a:gd name="csY6" fmla="*/ 144602 h 2125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35152" h="212510">
                  <a:moveTo>
                    <a:pt x="0" y="106274"/>
                  </a:moveTo>
                  <a:cubicBezTo>
                    <a:pt x="51104" y="46956"/>
                    <a:pt x="102208" y="-12361"/>
                    <a:pt x="158788" y="2240"/>
                  </a:cubicBezTo>
                  <a:cubicBezTo>
                    <a:pt x="215368" y="16841"/>
                    <a:pt x="282898" y="162854"/>
                    <a:pt x="339478" y="193881"/>
                  </a:cubicBezTo>
                  <a:cubicBezTo>
                    <a:pt x="396058" y="224908"/>
                    <a:pt x="465413" y="213044"/>
                    <a:pt x="498266" y="188405"/>
                  </a:cubicBezTo>
                  <a:cubicBezTo>
                    <a:pt x="531119" y="163766"/>
                    <a:pt x="513780" y="53344"/>
                    <a:pt x="536594" y="46044"/>
                  </a:cubicBezTo>
                  <a:cubicBezTo>
                    <a:pt x="559408" y="38744"/>
                    <a:pt x="635152" y="144602"/>
                    <a:pt x="635152" y="144602"/>
                  </a:cubicBezTo>
                  <a:lnTo>
                    <a:pt x="635152" y="144602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49E35E-1222-A598-34EF-5DCDAA789350}"/>
                </a:ext>
              </a:extLst>
            </p:cNvPr>
            <p:cNvSpPr/>
            <p:nvPr/>
          </p:nvSpPr>
          <p:spPr bwMode="auto">
            <a:xfrm>
              <a:off x="7846318" y="1911179"/>
              <a:ext cx="635152" cy="212510"/>
            </a:xfrm>
            <a:custGeom>
              <a:avLst/>
              <a:gdLst>
                <a:gd name="csX0" fmla="*/ 0 w 635152"/>
                <a:gd name="csY0" fmla="*/ 106274 h 212510"/>
                <a:gd name="csX1" fmla="*/ 158788 w 635152"/>
                <a:gd name="csY1" fmla="*/ 2240 h 212510"/>
                <a:gd name="csX2" fmla="*/ 339478 w 635152"/>
                <a:gd name="csY2" fmla="*/ 193881 h 212510"/>
                <a:gd name="csX3" fmla="*/ 498266 w 635152"/>
                <a:gd name="csY3" fmla="*/ 188405 h 212510"/>
                <a:gd name="csX4" fmla="*/ 536594 w 635152"/>
                <a:gd name="csY4" fmla="*/ 46044 h 212510"/>
                <a:gd name="csX5" fmla="*/ 635152 w 635152"/>
                <a:gd name="csY5" fmla="*/ 144602 h 212510"/>
                <a:gd name="csX6" fmla="*/ 635152 w 635152"/>
                <a:gd name="csY6" fmla="*/ 144602 h 2125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35152" h="212510">
                  <a:moveTo>
                    <a:pt x="0" y="106274"/>
                  </a:moveTo>
                  <a:cubicBezTo>
                    <a:pt x="51104" y="46956"/>
                    <a:pt x="102208" y="-12361"/>
                    <a:pt x="158788" y="2240"/>
                  </a:cubicBezTo>
                  <a:cubicBezTo>
                    <a:pt x="215368" y="16841"/>
                    <a:pt x="282898" y="162854"/>
                    <a:pt x="339478" y="193881"/>
                  </a:cubicBezTo>
                  <a:cubicBezTo>
                    <a:pt x="396058" y="224908"/>
                    <a:pt x="465413" y="213044"/>
                    <a:pt x="498266" y="188405"/>
                  </a:cubicBezTo>
                  <a:cubicBezTo>
                    <a:pt x="531119" y="163766"/>
                    <a:pt x="513780" y="53344"/>
                    <a:pt x="536594" y="46044"/>
                  </a:cubicBezTo>
                  <a:cubicBezTo>
                    <a:pt x="559408" y="38744"/>
                    <a:pt x="635152" y="144602"/>
                    <a:pt x="635152" y="144602"/>
                  </a:cubicBezTo>
                  <a:lnTo>
                    <a:pt x="635152" y="144602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3869EF87-BFAC-6504-A0CE-8F003AB72009}"/>
                </a:ext>
              </a:extLst>
            </p:cNvPr>
            <p:cNvSpPr/>
            <p:nvPr/>
          </p:nvSpPr>
          <p:spPr bwMode="auto">
            <a:xfrm>
              <a:off x="6669097" y="1911179"/>
              <a:ext cx="232065" cy="90927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3B6161-9CCE-4F74-C016-ED8BC013A2B6}"/>
                </a:ext>
              </a:extLst>
            </p:cNvPr>
            <p:cNvSpPr txBox="1"/>
            <p:nvPr/>
          </p:nvSpPr>
          <p:spPr>
            <a:xfrm>
              <a:off x="6181783" y="1164964"/>
              <a:ext cx="1144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Input signal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9670C7-CD52-BAAE-FAE9-3770E4E2D0FC}"/>
                </a:ext>
              </a:extLst>
            </p:cNvPr>
            <p:cNvSpPr txBox="1"/>
            <p:nvPr/>
          </p:nvSpPr>
          <p:spPr>
            <a:xfrm>
              <a:off x="6877164" y="3331012"/>
              <a:ext cx="7665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F49F20-7181-F412-4459-575D34303C36}"/>
                </a:ext>
              </a:extLst>
            </p:cNvPr>
            <p:cNvSpPr txBox="1"/>
            <p:nvPr/>
          </p:nvSpPr>
          <p:spPr>
            <a:xfrm>
              <a:off x="7693006" y="1164964"/>
              <a:ext cx="9034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RNA 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49813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885747" y="64892"/>
            <a:ext cx="7567015" cy="65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3600" b="1" dirty="0">
                <a:solidFill>
                  <a:srgbClr val="CC0000"/>
                </a:solidFill>
                <a:latin typeface="Calibri" pitchFamily="34" charset="0"/>
              </a:rPr>
              <a:t>Simple model for epigenetic memory 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669255" y="5987132"/>
            <a:ext cx="254307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endParaRPr lang="en-GB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43C2AA-8798-4EAD-A3F7-AFFE22C5B0FE}"/>
              </a:ext>
            </a:extLst>
          </p:cNvPr>
          <p:cNvGrpSpPr/>
          <p:nvPr/>
        </p:nvGrpSpPr>
        <p:grpSpPr>
          <a:xfrm>
            <a:off x="1883660" y="974547"/>
            <a:ext cx="5376679" cy="2344248"/>
            <a:chOff x="3073492" y="340916"/>
            <a:chExt cx="5376679" cy="234424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D505CA-667C-4C36-A68B-91F7FEC402F7}"/>
                </a:ext>
              </a:extLst>
            </p:cNvPr>
            <p:cNvGrpSpPr/>
            <p:nvPr/>
          </p:nvGrpSpPr>
          <p:grpSpPr>
            <a:xfrm>
              <a:off x="3427338" y="581098"/>
              <a:ext cx="1189586" cy="1499786"/>
              <a:chOff x="5082070" y="451733"/>
              <a:chExt cx="1037735" cy="142512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B536670-CE1E-4C3D-84DA-7734350BFE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1255"/>
              <a:stretch/>
            </p:blipFill>
            <p:spPr>
              <a:xfrm>
                <a:off x="5082070" y="534252"/>
                <a:ext cx="1037735" cy="1224399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69047D7-A7B9-43D3-9A42-2A0C31F6D7FD}"/>
                  </a:ext>
                </a:extLst>
              </p:cNvPr>
              <p:cNvSpPr/>
              <p:nvPr/>
            </p:nvSpPr>
            <p:spPr bwMode="auto">
              <a:xfrm>
                <a:off x="5425762" y="451733"/>
                <a:ext cx="230319" cy="23642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D5AB9E5-B14A-45A0-94C9-CD245E1B5856}"/>
                  </a:ext>
                </a:extLst>
              </p:cNvPr>
              <p:cNvSpPr/>
              <p:nvPr/>
            </p:nvSpPr>
            <p:spPr bwMode="auto">
              <a:xfrm>
                <a:off x="5563383" y="1640439"/>
                <a:ext cx="230319" cy="23642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7A1ACF-D492-4FE7-AA02-27446052A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838"/>
            <a:stretch/>
          </p:blipFill>
          <p:spPr>
            <a:xfrm>
              <a:off x="6799438" y="585706"/>
              <a:ext cx="1080814" cy="136631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3C4CF98-8B81-4CA6-88CB-BC635CA59B43}"/>
                </a:ext>
              </a:extLst>
            </p:cNvPr>
            <p:cNvCxnSpPr/>
            <p:nvPr/>
          </p:nvCxnSpPr>
          <p:spPr bwMode="auto">
            <a:xfrm>
              <a:off x="4616924" y="1043012"/>
              <a:ext cx="62860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B2DD231-9087-4235-A0D0-B77A84D3C01E}"/>
                </a:ext>
              </a:extLst>
            </p:cNvPr>
            <p:cNvCxnSpPr/>
            <p:nvPr/>
          </p:nvCxnSpPr>
          <p:spPr bwMode="auto">
            <a:xfrm>
              <a:off x="5364754" y="1043012"/>
              <a:ext cx="62860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0C3F9B-8654-42FC-8813-4757BD376CB0}"/>
                </a:ext>
              </a:extLst>
            </p:cNvPr>
            <p:cNvCxnSpPr/>
            <p:nvPr/>
          </p:nvCxnSpPr>
          <p:spPr bwMode="auto">
            <a:xfrm>
              <a:off x="6114882" y="1043012"/>
              <a:ext cx="62860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DEBE64E-D921-4895-B86C-FAE147D16B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14882" y="1426590"/>
              <a:ext cx="57981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78376D3-DC3F-4F55-B575-04605972BE1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1322" y="1426590"/>
              <a:ext cx="57981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3140361-AC3D-40DE-B505-3C77DE07A4F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424234" y="1426590"/>
              <a:ext cx="57981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317C78-02B5-425A-BF7E-F61A797BDFC8}"/>
                </a:ext>
              </a:extLst>
            </p:cNvPr>
            <p:cNvSpPr txBox="1"/>
            <p:nvPr/>
          </p:nvSpPr>
          <p:spPr>
            <a:xfrm>
              <a:off x="4789151" y="2285054"/>
              <a:ext cx="1748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Transcription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5440F90-4E5F-492B-8096-6CA57DE80FE2}"/>
                </a:ext>
              </a:extLst>
            </p:cNvPr>
            <p:cNvGrpSpPr/>
            <p:nvPr/>
          </p:nvGrpSpPr>
          <p:grpSpPr>
            <a:xfrm>
              <a:off x="6503138" y="2039835"/>
              <a:ext cx="820508" cy="591529"/>
              <a:chOff x="6476244" y="2052557"/>
              <a:chExt cx="863601" cy="522337"/>
            </a:xfrm>
          </p:grpSpPr>
          <p:cxnSp>
            <p:nvCxnSpPr>
              <p:cNvPr id="33" name="Curved Connector 110">
                <a:extLst>
                  <a:ext uri="{FF2B5EF4-FFF2-40B4-BE49-F238E27FC236}">
                    <a16:creationId xmlns:a16="http://schemas.microsoft.com/office/drawing/2014/main" id="{C962A2B2-DC48-4FA6-B62C-5BE0942C82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94725" y="1834077"/>
                <a:ext cx="426639" cy="863600"/>
              </a:xfrm>
              <a:prstGeom prst="curvedConnector2">
                <a:avLst/>
              </a:prstGeom>
              <a:ln w="38100" cmpd="sng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85B4ADE-D8DB-44F4-9D14-93CEC6093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6244" y="2345687"/>
                <a:ext cx="0" cy="229207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4B1DB31-967A-4628-BC96-562A56D7A2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44388" y="1569171"/>
              <a:ext cx="0" cy="7441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45559FC-FD5C-4A67-BB85-122612E9AA96}"/>
                </a:ext>
              </a:extLst>
            </p:cNvPr>
            <p:cNvSpPr/>
            <p:nvPr/>
          </p:nvSpPr>
          <p:spPr bwMode="auto">
            <a:xfrm>
              <a:off x="5744388" y="340916"/>
              <a:ext cx="1300899" cy="527980"/>
            </a:xfrm>
            <a:custGeom>
              <a:avLst/>
              <a:gdLst>
                <a:gd name="connsiteX0" fmla="*/ 1300899 w 1300899"/>
                <a:gd name="connsiteY0" fmla="*/ 160335 h 527980"/>
                <a:gd name="connsiteX1" fmla="*/ 1112363 w 1300899"/>
                <a:gd name="connsiteY1" fmla="*/ 47213 h 527980"/>
                <a:gd name="connsiteX2" fmla="*/ 820132 w 1300899"/>
                <a:gd name="connsiteY2" fmla="*/ 79 h 527980"/>
                <a:gd name="connsiteX3" fmla="*/ 546755 w 1300899"/>
                <a:gd name="connsiteY3" fmla="*/ 56640 h 527980"/>
                <a:gd name="connsiteX4" fmla="*/ 254524 w 1300899"/>
                <a:gd name="connsiteY4" fmla="*/ 216896 h 527980"/>
                <a:gd name="connsiteX5" fmla="*/ 84842 w 1300899"/>
                <a:gd name="connsiteY5" fmla="*/ 396005 h 527980"/>
                <a:gd name="connsiteX6" fmla="*/ 0 w 1300899"/>
                <a:gd name="connsiteY6" fmla="*/ 527980 h 52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0899" h="527980">
                  <a:moveTo>
                    <a:pt x="1300899" y="160335"/>
                  </a:moveTo>
                  <a:cubicBezTo>
                    <a:pt x="1246695" y="117128"/>
                    <a:pt x="1192491" y="73922"/>
                    <a:pt x="1112363" y="47213"/>
                  </a:cubicBezTo>
                  <a:cubicBezTo>
                    <a:pt x="1032235" y="20504"/>
                    <a:pt x="914400" y="-1492"/>
                    <a:pt x="820132" y="79"/>
                  </a:cubicBezTo>
                  <a:cubicBezTo>
                    <a:pt x="725864" y="1650"/>
                    <a:pt x="641023" y="20504"/>
                    <a:pt x="546755" y="56640"/>
                  </a:cubicBezTo>
                  <a:cubicBezTo>
                    <a:pt x="452487" y="92776"/>
                    <a:pt x="331509" y="160335"/>
                    <a:pt x="254524" y="216896"/>
                  </a:cubicBezTo>
                  <a:cubicBezTo>
                    <a:pt x="177538" y="273457"/>
                    <a:pt x="127263" y="344158"/>
                    <a:pt x="84842" y="396005"/>
                  </a:cubicBezTo>
                  <a:cubicBezTo>
                    <a:pt x="42421" y="447852"/>
                    <a:pt x="21210" y="487916"/>
                    <a:pt x="0" y="527980"/>
                  </a:cubicBezTo>
                </a:path>
              </a:pathLst>
            </a:cu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E5A4E7-EBB0-452F-B92D-2D9F76A4ED6D}"/>
                </a:ext>
              </a:extLst>
            </p:cNvPr>
            <p:cNvSpPr txBox="1"/>
            <p:nvPr/>
          </p:nvSpPr>
          <p:spPr>
            <a:xfrm>
              <a:off x="3073492" y="437107"/>
              <a:ext cx="970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228EF9-DE76-47EA-B05B-C39A93A59370}"/>
                </a:ext>
              </a:extLst>
            </p:cNvPr>
            <p:cNvSpPr txBox="1"/>
            <p:nvPr/>
          </p:nvSpPr>
          <p:spPr>
            <a:xfrm>
              <a:off x="6799438" y="357178"/>
              <a:ext cx="165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</a:t>
              </a:r>
            </a:p>
          </p:txBody>
        </p:sp>
      </p:grpSp>
      <p:pic>
        <p:nvPicPr>
          <p:cNvPr id="35" name="Picture 4" descr="http://injuryfreefitness.co.uk/wp-content/uploads/2017/08/tug-of-war.jpg">
            <a:extLst>
              <a:ext uri="{FF2B5EF4-FFF2-40B4-BE49-F238E27FC236}">
                <a16:creationId xmlns:a16="http://schemas.microsoft.com/office/drawing/2014/main" id="{93C67136-E429-4FB3-A94D-6649D1B2F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8" b="25064"/>
          <a:stretch/>
        </p:blipFill>
        <p:spPr bwMode="auto">
          <a:xfrm>
            <a:off x="2447626" y="3499116"/>
            <a:ext cx="4051815" cy="10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9614AB9-6D8E-7224-8D1E-1AEA503C2763}"/>
              </a:ext>
            </a:extLst>
          </p:cNvPr>
          <p:cNvSpPr/>
          <p:nvPr/>
        </p:nvSpPr>
        <p:spPr bwMode="auto">
          <a:xfrm>
            <a:off x="6055844" y="2449296"/>
            <a:ext cx="158908" cy="174117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5458C-0422-176B-D4C2-C61EF88D3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402" y="1228427"/>
            <a:ext cx="170703" cy="1828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97DA74-47DC-0485-7294-B85D890BEEA3}"/>
              </a:ext>
            </a:extLst>
          </p:cNvPr>
          <p:cNvGrpSpPr/>
          <p:nvPr/>
        </p:nvGrpSpPr>
        <p:grpSpPr>
          <a:xfrm>
            <a:off x="2165937" y="4842927"/>
            <a:ext cx="4646578" cy="1015663"/>
            <a:chOff x="282813" y="4722606"/>
            <a:chExt cx="4646578" cy="101566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A79B2B-F586-6202-185B-057717B1C0D1}"/>
                </a:ext>
              </a:extLst>
            </p:cNvPr>
            <p:cNvSpPr/>
            <p:nvPr/>
          </p:nvSpPr>
          <p:spPr>
            <a:xfrm>
              <a:off x="282813" y="4722606"/>
              <a:ext cx="464657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C00000"/>
                  </a:solidFill>
                  <a:latin typeface="Calibri" pitchFamily="34" charset="0"/>
                </a:rPr>
                <a:t>Systems are </a:t>
              </a:r>
              <a:r>
                <a:rPr lang="en-US" dirty="0" err="1">
                  <a:solidFill>
                    <a:srgbClr val="C00000"/>
                  </a:solidFill>
                  <a:latin typeface="Calibri" pitchFamily="34" charset="0"/>
                </a:rPr>
                <a:t>bistable</a:t>
              </a:r>
              <a:r>
                <a:rPr lang="en-US" dirty="0">
                  <a:solidFill>
                    <a:srgbClr val="C00000"/>
                  </a:solidFill>
                  <a:latin typeface="Calibri" pitchFamily="34" charset="0"/>
                </a:rPr>
                <a:t> (digital)! </a:t>
              </a:r>
              <a:r>
                <a:rPr lang="en-US" dirty="0">
                  <a:solidFill>
                    <a:srgbClr val="0070C0"/>
                  </a:solidFill>
                  <a:latin typeface="Calibri" pitchFamily="34" charset="0"/>
                </a:rPr>
                <a:t>Can only remember a         or         </a:t>
              </a:r>
            </a:p>
            <a:p>
              <a:pPr lvl="0" algn="l"/>
              <a:endParaRPr lang="en-US" dirty="0">
                <a:solidFill>
                  <a:srgbClr val="CC0000"/>
                </a:solidFill>
                <a:latin typeface="Calibri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625FBE-13BD-F56B-C967-519497114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8031" y="5052564"/>
              <a:ext cx="438950" cy="5364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6736B3-23BD-160E-D6FA-1468ABFE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62195" y="5046467"/>
              <a:ext cx="451143" cy="542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717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3" y="695915"/>
            <a:ext cx="3425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8594" y="363635"/>
            <a:ext cx="642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Model: transcription antagonises silenced state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6687" y="3183877"/>
            <a:ext cx="3839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Berry, Dean, Howard: Cell Systems (2017)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610" y="1745974"/>
            <a:ext cx="3983616" cy="1308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2" b="30234"/>
          <a:stretch/>
        </p:blipFill>
        <p:spPr>
          <a:xfrm>
            <a:off x="4466866" y="3651656"/>
            <a:ext cx="4510209" cy="2982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79298" y="1745975"/>
            <a:ext cx="2576928" cy="364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7945" y="2475914"/>
            <a:ext cx="2686929" cy="57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2610" y="2548867"/>
            <a:ext cx="1125335" cy="57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2610" y="2110155"/>
            <a:ext cx="815845" cy="655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A339CA-36BB-4331-ABF1-E840D0BD6758}"/>
              </a:ext>
            </a:extLst>
          </p:cNvPr>
          <p:cNvSpPr/>
          <p:nvPr/>
        </p:nvSpPr>
        <p:spPr bwMode="auto">
          <a:xfrm>
            <a:off x="4951827" y="2398784"/>
            <a:ext cx="140677" cy="97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FC69D4-32BD-471D-B79A-357405C72DF8}"/>
              </a:ext>
            </a:extLst>
          </p:cNvPr>
          <p:cNvSpPr/>
          <p:nvPr/>
        </p:nvSpPr>
        <p:spPr bwMode="auto">
          <a:xfrm>
            <a:off x="4100732" y="2394283"/>
            <a:ext cx="140677" cy="97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31C17-5446-49AC-A11F-E27027DA7A14}"/>
              </a:ext>
            </a:extLst>
          </p:cNvPr>
          <p:cNvSpPr/>
          <p:nvPr/>
        </p:nvSpPr>
        <p:spPr bwMode="auto">
          <a:xfrm>
            <a:off x="3296333" y="2394283"/>
            <a:ext cx="140677" cy="97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ABA146-F495-4010-88B5-0A484DCF62F1}"/>
              </a:ext>
            </a:extLst>
          </p:cNvPr>
          <p:cNvSpPr/>
          <p:nvPr/>
        </p:nvSpPr>
        <p:spPr bwMode="auto">
          <a:xfrm>
            <a:off x="3274255" y="2072243"/>
            <a:ext cx="140677" cy="97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AF6BF-5A6A-4CB5-94B5-8DFA538D19A9}"/>
              </a:ext>
            </a:extLst>
          </p:cNvPr>
          <p:cNvSpPr/>
          <p:nvPr/>
        </p:nvSpPr>
        <p:spPr bwMode="auto">
          <a:xfrm>
            <a:off x="5022165" y="2057673"/>
            <a:ext cx="140677" cy="97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A0EE91-72D5-457C-87E1-A79C93449DFD}"/>
              </a:ext>
            </a:extLst>
          </p:cNvPr>
          <p:cNvSpPr/>
          <p:nvPr/>
        </p:nvSpPr>
        <p:spPr bwMode="auto">
          <a:xfrm>
            <a:off x="4100731" y="2081726"/>
            <a:ext cx="140677" cy="979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6EEDD-4B2B-4174-9F0E-6C2EFC839A9C}"/>
              </a:ext>
            </a:extLst>
          </p:cNvPr>
          <p:cNvSpPr/>
          <p:nvPr/>
        </p:nvSpPr>
        <p:spPr bwMode="auto">
          <a:xfrm>
            <a:off x="4317959" y="3615261"/>
            <a:ext cx="4808022" cy="32408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196646A-5EDA-4F6A-ABE4-A64203527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507" y="3917478"/>
            <a:ext cx="3291635" cy="2539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99546-3866-820C-343E-6D9747688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686" y="1705937"/>
            <a:ext cx="1749704" cy="1255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A4B9AE-1E4D-C5E4-FABC-3C5B30D46001}"/>
              </a:ext>
            </a:extLst>
          </p:cNvPr>
          <p:cNvSpPr txBox="1"/>
          <p:nvPr/>
        </p:nvSpPr>
        <p:spPr>
          <a:xfrm>
            <a:off x="2536222" y="3986126"/>
            <a:ext cx="2118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Numerical simulations: stochastic spatiotemporal Gillespie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BFA8B-1321-5F10-7261-56D7F69BC322}"/>
              </a:ext>
            </a:extLst>
          </p:cNvPr>
          <p:cNvSpPr txBox="1"/>
          <p:nvPr/>
        </p:nvSpPr>
        <p:spPr>
          <a:xfrm>
            <a:off x="165377" y="2114381"/>
            <a:ext cx="155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Transcription factors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510A55-BA7A-CA48-111C-15BF6796F8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3254"/>
          <a:stretch>
            <a:fillRect/>
          </a:stretch>
        </p:blipFill>
        <p:spPr>
          <a:xfrm>
            <a:off x="296326" y="2853229"/>
            <a:ext cx="1670012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2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10" grpId="0" animBg="1"/>
      <p:bldP spid="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8294" y="1617785"/>
            <a:ext cx="3866456" cy="3363220"/>
            <a:chOff x="5418814" y="1099893"/>
            <a:chExt cx="3331643" cy="27033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t="47828" r="49418" b="729"/>
            <a:stretch/>
          </p:blipFill>
          <p:spPr>
            <a:xfrm>
              <a:off x="5418814" y="1321477"/>
              <a:ext cx="3331643" cy="248174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5565851" y="1099893"/>
              <a:ext cx="247175" cy="8559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8293" y="171906"/>
            <a:ext cx="646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Consequences of integrating local and global gene regulation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3051" y="2446354"/>
            <a:ext cx="4063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Bistable states only exist within a range of transcription factor activation strengths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9586" y="4377753"/>
            <a:ext cx="147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emory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window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242745" y="2052459"/>
            <a:ext cx="831821" cy="3938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102317" y="4590901"/>
            <a:ext cx="352332" cy="3720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91175" y="4590901"/>
            <a:ext cx="1716259" cy="3720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505205" y="2048040"/>
            <a:ext cx="1067805" cy="264728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6210" y="4752733"/>
            <a:ext cx="2286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Transcription factor activation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3497789" y="2884981"/>
            <a:ext cx="185583" cy="7596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2317860" y="2872016"/>
            <a:ext cx="167782" cy="759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FD87D0-91AF-4F80-B9B6-616C7B5B9358}"/>
              </a:ext>
            </a:extLst>
          </p:cNvPr>
          <p:cNvSpPr txBox="1"/>
          <p:nvPr/>
        </p:nvSpPr>
        <p:spPr>
          <a:xfrm>
            <a:off x="562360" y="6196345"/>
            <a:ext cx="6665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Outside this region, global transcription factor regulation overrules local chromatin-based expression control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ABE0D2-FCFF-4ACA-8612-035F1F8F51FA}"/>
              </a:ext>
            </a:extLst>
          </p:cNvPr>
          <p:cNvSpPr/>
          <p:nvPr/>
        </p:nvSpPr>
        <p:spPr bwMode="auto">
          <a:xfrm>
            <a:off x="832877" y="4204902"/>
            <a:ext cx="771471" cy="2034260"/>
          </a:xfrm>
          <a:custGeom>
            <a:avLst/>
            <a:gdLst>
              <a:gd name="connsiteX0" fmla="*/ 680251 w 680251"/>
              <a:gd name="connsiteY0" fmla="*/ 1885071 h 1885071"/>
              <a:gd name="connsiteX1" fmla="*/ 5002 w 680251"/>
              <a:gd name="connsiteY1" fmla="*/ 998806 h 1885071"/>
              <a:gd name="connsiteX2" fmla="*/ 427032 w 680251"/>
              <a:gd name="connsiteY2" fmla="*/ 0 h 188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251" h="1885071">
                <a:moveTo>
                  <a:pt x="680251" y="1885071"/>
                </a:moveTo>
                <a:cubicBezTo>
                  <a:pt x="363728" y="1599027"/>
                  <a:pt x="47205" y="1312984"/>
                  <a:pt x="5002" y="998806"/>
                </a:cubicBezTo>
                <a:cubicBezTo>
                  <a:pt x="-37201" y="684628"/>
                  <a:pt x="194915" y="342314"/>
                  <a:pt x="427032" y="0"/>
                </a:cubicBezTo>
              </a:path>
            </a:pathLst>
          </a:cu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4B217DD-120B-4C52-82A1-108B15DE2B71}"/>
              </a:ext>
            </a:extLst>
          </p:cNvPr>
          <p:cNvSpPr/>
          <p:nvPr/>
        </p:nvSpPr>
        <p:spPr bwMode="auto">
          <a:xfrm>
            <a:off x="3820225" y="2234153"/>
            <a:ext cx="875294" cy="4005009"/>
          </a:xfrm>
          <a:custGeom>
            <a:avLst/>
            <a:gdLst>
              <a:gd name="connsiteX0" fmla="*/ 141403 w 614303"/>
              <a:gd name="connsiteY0" fmla="*/ 3902697 h 3902697"/>
              <a:gd name="connsiteX1" fmla="*/ 612743 w 614303"/>
              <a:gd name="connsiteY1" fmla="*/ 2498103 h 3902697"/>
              <a:gd name="connsiteX2" fmla="*/ 0 w 614303"/>
              <a:gd name="connsiteY2" fmla="*/ 0 h 390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4303" h="3902697">
                <a:moveTo>
                  <a:pt x="141403" y="3902697"/>
                </a:moveTo>
                <a:cubicBezTo>
                  <a:pt x="388856" y="3525624"/>
                  <a:pt x="636310" y="3148552"/>
                  <a:pt x="612743" y="2498103"/>
                </a:cubicBezTo>
                <a:cubicBezTo>
                  <a:pt x="589176" y="1847654"/>
                  <a:pt x="294588" y="923827"/>
                  <a:pt x="0" y="0"/>
                </a:cubicBezTo>
              </a:path>
            </a:pathLst>
          </a:cu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C9512-89B9-B879-7D99-F349FD450380}"/>
              </a:ext>
            </a:extLst>
          </p:cNvPr>
          <p:cNvSpPr txBox="1"/>
          <p:nvPr/>
        </p:nvSpPr>
        <p:spPr>
          <a:xfrm>
            <a:off x="6259511" y="3978152"/>
            <a:ext cx="223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Berry, Dean, Howard: Cell Systems (2017)</a:t>
            </a:r>
          </a:p>
        </p:txBody>
      </p:sp>
    </p:spTree>
    <p:extLst>
      <p:ext uri="{BB962C8B-B14F-4D97-AF65-F5344CB8AC3E}">
        <p14:creationId xmlns:p14="http://schemas.microsoft.com/office/powerpoint/2010/main" val="1496829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8" grpId="0"/>
      <p:bldP spid="19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F7C5998-7AE5-9EE0-95B3-037B750EF92D}"/>
              </a:ext>
            </a:extLst>
          </p:cNvPr>
          <p:cNvSpPr txBox="1"/>
          <p:nvPr/>
        </p:nvSpPr>
        <p:spPr>
          <a:xfrm>
            <a:off x="6608866" y="6147912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Movilla-Miangolarra &amp; Howard: Phys. Biol.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25151D-E960-1430-B556-E443D80E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9" y="1241910"/>
            <a:ext cx="2743200" cy="1869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EBDED-1E36-1715-BF1F-D9EE55A3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413" r="15723" b="73854"/>
          <a:stretch>
            <a:fillRect/>
          </a:stretch>
        </p:blipFill>
        <p:spPr>
          <a:xfrm>
            <a:off x="4732486" y="5140017"/>
            <a:ext cx="2223032" cy="817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6318D6-ED99-0951-14F9-4F57B6517756}"/>
              </a:ext>
            </a:extLst>
          </p:cNvPr>
          <p:cNvSpPr txBox="1"/>
          <p:nvPr/>
        </p:nvSpPr>
        <p:spPr>
          <a:xfrm>
            <a:off x="338593" y="363635"/>
            <a:ext cx="724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Model: simplified analytic approach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21777-32BD-15D7-3082-1767EED183CA}"/>
              </a:ext>
            </a:extLst>
          </p:cNvPr>
          <p:cNvSpPr txBox="1"/>
          <p:nvPr/>
        </p:nvSpPr>
        <p:spPr>
          <a:xfrm>
            <a:off x="693493" y="3247191"/>
            <a:ext cx="1982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Waddington landscape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05479-55A0-8DB9-3FCD-F44433DED000}"/>
              </a:ext>
            </a:extLst>
          </p:cNvPr>
          <p:cNvSpPr txBox="1"/>
          <p:nvPr/>
        </p:nvSpPr>
        <p:spPr>
          <a:xfrm>
            <a:off x="3575468" y="1354365"/>
            <a:ext cx="32743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we analytically compute the switching rate from one epigenetic state to another?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Tough! System with “mesoscopic” number of memory elements (tens) and large fluctuations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simplified, symmetric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9EFB1-D268-9D82-16F3-2B431A12651C}"/>
              </a:ext>
            </a:extLst>
          </p:cNvPr>
          <p:cNvSpPr txBox="1"/>
          <p:nvPr/>
        </p:nvSpPr>
        <p:spPr>
          <a:xfrm>
            <a:off x="4084684" y="5652720"/>
            <a:ext cx="1210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silencing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B57E-0AFC-BB4C-11C1-69B639C206C1}"/>
              </a:ext>
            </a:extLst>
          </p:cNvPr>
          <p:cNvSpPr txBox="1"/>
          <p:nvPr/>
        </p:nvSpPr>
        <p:spPr>
          <a:xfrm>
            <a:off x="6407972" y="4949852"/>
            <a:ext cx="152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activating</a:t>
            </a:r>
          </a:p>
        </p:txBody>
      </p:sp>
    </p:spTree>
    <p:extLst>
      <p:ext uri="{BB962C8B-B14F-4D97-AF65-F5344CB8AC3E}">
        <p14:creationId xmlns:p14="http://schemas.microsoft.com/office/powerpoint/2010/main" val="375617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589F9F1-EC95-C2DA-C3CF-3D7A6FC24AE0}"/>
              </a:ext>
            </a:extLst>
          </p:cNvPr>
          <p:cNvGrpSpPr/>
          <p:nvPr/>
        </p:nvGrpSpPr>
        <p:grpSpPr>
          <a:xfrm>
            <a:off x="3614912" y="2421933"/>
            <a:ext cx="3749040" cy="1124712"/>
            <a:chOff x="2697480" y="2866644"/>
            <a:chExt cx="3749040" cy="1124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71B43B-2544-5D62-5A2E-9B2F71E02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7480" y="2866644"/>
              <a:ext cx="3749040" cy="11247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E446FC-13AB-020F-81DD-944E816E275D}"/>
                </a:ext>
              </a:extLst>
            </p:cNvPr>
            <p:cNvSpPr/>
            <p:nvPr/>
          </p:nvSpPr>
          <p:spPr bwMode="auto">
            <a:xfrm>
              <a:off x="6099650" y="3252417"/>
              <a:ext cx="346870" cy="3230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60224E-D250-4B18-F711-AB37E0FB9343}"/>
              </a:ext>
            </a:extLst>
          </p:cNvPr>
          <p:cNvSpPr txBox="1"/>
          <p:nvPr/>
        </p:nvSpPr>
        <p:spPr>
          <a:xfrm>
            <a:off x="362531" y="6432306"/>
            <a:ext cx="444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Movilla-Miangolarra &amp; Howard: Phys. Biol.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24523A-9235-B968-8E77-2529A142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66" t="23918"/>
          <a:stretch>
            <a:fillRect/>
          </a:stretch>
        </p:blipFill>
        <p:spPr>
          <a:xfrm>
            <a:off x="286097" y="3978080"/>
            <a:ext cx="4729413" cy="2379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B25387-BB45-9A07-08E9-09F7DA69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04" y="917212"/>
            <a:ext cx="2621507" cy="3127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4E190A-0F37-BCF9-E529-8AE47B441470}"/>
              </a:ext>
            </a:extLst>
          </p:cNvPr>
          <p:cNvSpPr txBox="1"/>
          <p:nvPr/>
        </p:nvSpPr>
        <p:spPr>
          <a:xfrm>
            <a:off x="338593" y="363635"/>
            <a:ext cx="724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Model: simplified analytic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E9FC9-8050-5BC9-7413-578287FB66B8}"/>
              </a:ext>
            </a:extLst>
          </p:cNvPr>
          <p:cNvSpPr txBox="1"/>
          <p:nvPr/>
        </p:nvSpPr>
        <p:spPr>
          <a:xfrm>
            <a:off x="3268841" y="1252799"/>
            <a:ext cx="3493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Assume only fluctuations are at replication, otherwise deterministic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68469-4581-EE13-5A36-D9CC96FC6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044" y="3839098"/>
            <a:ext cx="2341067" cy="7498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D0C3939-EFB1-0FC2-05AC-6907F267127F}"/>
              </a:ext>
            </a:extLst>
          </p:cNvPr>
          <p:cNvGrpSpPr/>
          <p:nvPr/>
        </p:nvGrpSpPr>
        <p:grpSpPr>
          <a:xfrm>
            <a:off x="6860737" y="4822455"/>
            <a:ext cx="2223607" cy="2015709"/>
            <a:chOff x="6794935" y="4842291"/>
            <a:chExt cx="2223607" cy="2015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FCF72F-1005-0F5C-7551-F4D220A57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4935" y="4842291"/>
              <a:ext cx="2223607" cy="201570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BB5568-65FE-ED36-B42A-18609AB7870A}"/>
                </a:ext>
              </a:extLst>
            </p:cNvPr>
            <p:cNvSpPr/>
            <p:nvPr/>
          </p:nvSpPr>
          <p:spPr bwMode="auto">
            <a:xfrm>
              <a:off x="6975722" y="4895051"/>
              <a:ext cx="175215" cy="2422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8F4E7A-7253-B9DD-A58B-AAA9D34D0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258" y="4592686"/>
            <a:ext cx="2615411" cy="6767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D2FFAA-AC1A-FD26-48EE-1F010963E93D}"/>
              </a:ext>
            </a:extLst>
          </p:cNvPr>
          <p:cNvSpPr txBox="1"/>
          <p:nvPr/>
        </p:nvSpPr>
        <p:spPr>
          <a:xfrm>
            <a:off x="7520351" y="4114569"/>
            <a:ext cx="125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Errors not too bad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C879FF-FBB6-1E8A-C483-E15D868E7634}"/>
              </a:ext>
            </a:extLst>
          </p:cNvPr>
          <p:cNvSpPr/>
          <p:nvPr/>
        </p:nvSpPr>
        <p:spPr bwMode="auto">
          <a:xfrm>
            <a:off x="54754" y="2496805"/>
            <a:ext cx="2956743" cy="14812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12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6623" y="1361388"/>
            <a:ext cx="7656060" cy="54476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alibri" pitchFamily="34" charset="0"/>
              </a:rPr>
              <a:t>Analogue</a:t>
            </a: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 versus </a:t>
            </a:r>
            <a:r>
              <a:rPr lang="en-GB" sz="2400" dirty="0">
                <a:solidFill>
                  <a:srgbClr val="C00000"/>
                </a:solidFill>
                <a:latin typeface="Calibri" pitchFamily="34" charset="0"/>
              </a:rPr>
              <a:t>digital</a:t>
            </a: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 gene expression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Epigenetic memory is usually </a:t>
            </a:r>
            <a:r>
              <a:rPr lang="en-GB" sz="2400" dirty="0">
                <a:solidFill>
                  <a:srgbClr val="FF0000"/>
                </a:solidFill>
                <a:latin typeface="Calibri" pitchFamily="34" charset="0"/>
              </a:rPr>
              <a:t>digital 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Nonlinear read-write feedbacks 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070C0"/>
                </a:solidFill>
                <a:latin typeface="Calibri" pitchFamily="34" charset="0"/>
              </a:rPr>
              <a:t>FLC </a:t>
            </a: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has been an excellent system to dissect mechanism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Additional biophysical problems: temperature sensing, extra memory elements, condensates, compaction …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itchFamily="34" charset="0"/>
              </a:rPr>
              <a:t>Other types of memory: other histone modifications, DNA methylation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alibri" pitchFamily="34" charset="0"/>
              </a:rPr>
              <a:t>Application of non-equilibrium, multiscale, non-linear physics in a vital biological context</a:t>
            </a:r>
          </a:p>
          <a:p>
            <a:pPr marL="342900" indent="-3429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D9CD7-4788-EAAD-38EC-1ECD3CE947E5}"/>
              </a:ext>
            </a:extLst>
          </p:cNvPr>
          <p:cNvSpPr txBox="1"/>
          <p:nvPr/>
        </p:nvSpPr>
        <p:spPr>
          <a:xfrm>
            <a:off x="617344" y="418299"/>
            <a:ext cx="408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6403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6788" y="2389105"/>
            <a:ext cx="4757260" cy="313972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Howard Group (John Innes Centre)	  </a:t>
            </a:r>
            <a:r>
              <a:rPr lang="pt-BR" sz="2000" dirty="0">
                <a:solidFill>
                  <a:srgbClr val="0070C0"/>
                </a:solidFill>
                <a:latin typeface="Calibri" pitchFamily="34" charset="0"/>
              </a:rPr>
              <a:t>                     </a:t>
            </a:r>
          </a:p>
          <a:p>
            <a:pPr eaLnBrk="1" hangingPunct="1">
              <a:buFontTx/>
              <a:buNone/>
            </a:pPr>
            <a:r>
              <a:rPr lang="pt-BR" sz="2000" dirty="0">
                <a:solidFill>
                  <a:srgbClr val="0070C0"/>
                </a:solidFill>
                <a:latin typeface="Calibri" pitchFamily="34" charset="0"/>
              </a:rPr>
              <a:t>	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</a:rPr>
              <a:t>Andrew Angel (Aberdeen)</a:t>
            </a:r>
            <a:r>
              <a:rPr lang="pt-BR" sz="2000" dirty="0">
                <a:solidFill>
                  <a:srgbClr val="0070C0"/>
                </a:solidFill>
                <a:latin typeface="Calibri" pitchFamily="34" charset="0"/>
              </a:rPr>
              <a:t>                 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</a:rPr>
              <a:t>Scott Berry (UNSW Sydney)                         Robert Ietswaart (Harvard)	         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</a:rPr>
              <a:t>Rea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</a:rPr>
              <a:t>Antoniou-Kourounioti (Glasgow)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Cecilia Lövkvist (Copen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hagen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sz="2000" dirty="0">
                <a:solidFill>
                  <a:srgbClr val="C00000"/>
                </a:solidFill>
                <a:latin typeface="Calibri" pitchFamily="34" charset="0"/>
              </a:rPr>
              <a:t>    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</a:rPr>
              <a:t>Ander Movilla-Miangolarra (Barcelona)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</a:rPr>
              <a:t>	Govind Menon (John Innes Centre)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GB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Caroline Dean (John Innes Centre)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en-GB" sz="2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en-GB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sz="2000" dirty="0">
                <a:solidFill>
                  <a:srgbClr val="0070C0"/>
                </a:solidFill>
                <a:latin typeface="Calibri" pitchFamily="34" charset="0"/>
              </a:rPr>
              <a:t>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70A3C-B075-B2C7-50CB-DBC1BBB4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7" y="364653"/>
            <a:ext cx="4238548" cy="1812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59B3FA-3A2F-EDEB-8F46-B6D67395E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28" y="2437627"/>
            <a:ext cx="3810330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609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136071" y="108580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to control quantitative gene expression?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BE35D6-1E8E-4A70-B2ED-5A51F54070A7}"/>
              </a:ext>
            </a:extLst>
          </p:cNvPr>
          <p:cNvGrpSpPr/>
          <p:nvPr/>
        </p:nvGrpSpPr>
        <p:grpSpPr>
          <a:xfrm>
            <a:off x="2100643" y="1549486"/>
            <a:ext cx="4355690" cy="4407195"/>
            <a:chOff x="1192676" y="1366284"/>
            <a:chExt cx="4355690" cy="44071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8BCA97E-29B9-44EA-956E-33A68D026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5737"/>
            <a:stretch/>
          </p:blipFill>
          <p:spPr>
            <a:xfrm>
              <a:off x="1192676" y="1366284"/>
              <a:ext cx="4355690" cy="440719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032B5B-F5DD-41E6-A8C9-C7AEFE6BB4B1}"/>
                </a:ext>
              </a:extLst>
            </p:cNvPr>
            <p:cNvSpPr/>
            <p:nvPr/>
          </p:nvSpPr>
          <p:spPr bwMode="auto">
            <a:xfrm>
              <a:off x="1201479" y="1387549"/>
              <a:ext cx="223284" cy="271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D6FBF24-5B09-444D-B82D-89B342C71B60}"/>
              </a:ext>
            </a:extLst>
          </p:cNvPr>
          <p:cNvSpPr/>
          <p:nvPr/>
        </p:nvSpPr>
        <p:spPr bwMode="auto">
          <a:xfrm>
            <a:off x="1870214" y="2804128"/>
            <a:ext cx="2589027" cy="3338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32119-96B9-40A7-A6C3-6770FE9AE0B0}"/>
              </a:ext>
            </a:extLst>
          </p:cNvPr>
          <p:cNvSpPr/>
          <p:nvPr/>
        </p:nvSpPr>
        <p:spPr bwMode="auto">
          <a:xfrm>
            <a:off x="4510633" y="2804128"/>
            <a:ext cx="2589027" cy="3270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DFC0B-BDBF-A293-B799-32227782BACB}"/>
              </a:ext>
            </a:extLst>
          </p:cNvPr>
          <p:cNvSpPr txBox="1"/>
          <p:nvPr/>
        </p:nvSpPr>
        <p:spPr>
          <a:xfrm>
            <a:off x="157904" y="617031"/>
            <a:ext cx="717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 ways: Analogue versus Digital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AF6B5-48F4-C89A-51E0-AFEF0695B212}"/>
              </a:ext>
            </a:extLst>
          </p:cNvPr>
          <p:cNvSpPr txBox="1"/>
          <p:nvPr/>
        </p:nvSpPr>
        <p:spPr>
          <a:xfrm>
            <a:off x="2610097" y="6143572"/>
            <a:ext cx="162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All-or-nothing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D9B8A-D27C-5161-EC2B-1311871997E0}"/>
              </a:ext>
            </a:extLst>
          </p:cNvPr>
          <p:cNvSpPr txBox="1"/>
          <p:nvPr/>
        </p:nvSpPr>
        <p:spPr>
          <a:xfrm>
            <a:off x="4585361" y="6142752"/>
            <a:ext cx="203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Smoothly varying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9A876-96A9-8E1C-956D-313CC4D637E4}"/>
              </a:ext>
            </a:extLst>
          </p:cNvPr>
          <p:cNvSpPr txBox="1"/>
          <p:nvPr/>
        </p:nvSpPr>
        <p:spPr>
          <a:xfrm>
            <a:off x="6553200" y="1531356"/>
            <a:ext cx="232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50% expression: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copies express at 50% of maximum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7B773-232F-614F-F1E1-FE5EDDFF2D2B}"/>
              </a:ext>
            </a:extLst>
          </p:cNvPr>
          <p:cNvSpPr txBox="1"/>
          <p:nvPr/>
        </p:nvSpPr>
        <p:spPr>
          <a:xfrm>
            <a:off x="266701" y="1515088"/>
            <a:ext cx="2530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50% expression: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half copies at full expression, half copies at zero expression</a:t>
            </a:r>
          </a:p>
        </p:txBody>
      </p:sp>
    </p:spTree>
    <p:extLst>
      <p:ext uri="{BB962C8B-B14F-4D97-AF65-F5344CB8AC3E}">
        <p14:creationId xmlns:p14="http://schemas.microsoft.com/office/powerpoint/2010/main" val="1470673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81B84C-73E1-D207-E330-063DD4D50654}"/>
              </a:ext>
            </a:extLst>
          </p:cNvPr>
          <p:cNvSpPr txBox="1"/>
          <p:nvPr/>
        </p:nvSpPr>
        <p:spPr>
          <a:xfrm>
            <a:off x="438035" y="1839752"/>
            <a:ext cx="61598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Suppose a gene needs to “remember” a particular expression level: 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epigenetic memory</a:t>
            </a:r>
          </a:p>
          <a:p>
            <a:pPr algn="l"/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Analogue: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508B21-FA37-02E7-F5A5-F0D431969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3866" t="60269" b="18703"/>
          <a:stretch>
            <a:fillRect/>
          </a:stretch>
        </p:blipFill>
        <p:spPr>
          <a:xfrm>
            <a:off x="3842090" y="4787003"/>
            <a:ext cx="3958274" cy="1752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DCFF6-67BD-13FF-1E4A-CE9B8D106BC9}"/>
              </a:ext>
            </a:extLst>
          </p:cNvPr>
          <p:cNvSpPr txBox="1"/>
          <p:nvPr/>
        </p:nvSpPr>
        <p:spPr>
          <a:xfrm>
            <a:off x="438035" y="317420"/>
            <a:ext cx="603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determines which modality is used?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6B2A50-172D-842E-A009-BF99D9C58C71}"/>
              </a:ext>
            </a:extLst>
          </p:cNvPr>
          <p:cNvGrpSpPr/>
          <p:nvPr/>
        </p:nvGrpSpPr>
        <p:grpSpPr>
          <a:xfrm>
            <a:off x="2502280" y="2876846"/>
            <a:ext cx="5298084" cy="1611551"/>
            <a:chOff x="3318122" y="2129950"/>
            <a:chExt cx="5298084" cy="16115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DC10E2-435B-0F07-B005-A2C259575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883" t="51408"/>
            <a:stretch>
              <a:fillRect/>
            </a:stretch>
          </p:blipFill>
          <p:spPr>
            <a:xfrm>
              <a:off x="4657932" y="2129950"/>
              <a:ext cx="3958274" cy="16115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1D676F-6013-6F35-B802-3C84C233502D}"/>
                </a:ext>
              </a:extLst>
            </p:cNvPr>
            <p:cNvSpPr txBox="1"/>
            <p:nvPr/>
          </p:nvSpPr>
          <p:spPr>
            <a:xfrm>
              <a:off x="3318122" y="2677300"/>
              <a:ext cx="1396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Expression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928D46-E2C4-7FA9-F182-442572565FA1}"/>
              </a:ext>
            </a:extLst>
          </p:cNvPr>
          <p:cNvSpPr txBox="1"/>
          <p:nvPr/>
        </p:nvSpPr>
        <p:spPr>
          <a:xfrm>
            <a:off x="2502280" y="5371602"/>
            <a:ext cx="139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Expression</a:t>
            </a:r>
          </a:p>
        </p:txBody>
      </p:sp>
      <p:pic>
        <p:nvPicPr>
          <p:cNvPr id="12" name="Graphic 11" descr="Badge Cross with solid fill">
            <a:extLst>
              <a:ext uri="{FF2B5EF4-FFF2-40B4-BE49-F238E27FC236}">
                <a16:creationId xmlns:a16="http://schemas.microsoft.com/office/drawing/2014/main" id="{63A76FE9-AB61-BC27-E697-BA8CDF5B8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5284" y="3503741"/>
            <a:ext cx="914400" cy="914400"/>
          </a:xfrm>
          <a:prstGeom prst="rect">
            <a:avLst/>
          </a:prstGeom>
        </p:spPr>
      </p:pic>
      <p:pic>
        <p:nvPicPr>
          <p:cNvPr id="14" name="Graphic 13" descr="Badge Tick1 with solid fill">
            <a:extLst>
              <a:ext uri="{FF2B5EF4-FFF2-40B4-BE49-F238E27FC236}">
                <a16:creationId xmlns:a16="http://schemas.microsoft.com/office/drawing/2014/main" id="{383072AA-79B6-4D37-7990-81ACB1681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5284" y="5479970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0F2A6-1795-D49C-73E5-0282F6EC1470}"/>
              </a:ext>
            </a:extLst>
          </p:cNvPr>
          <p:cNvSpPr txBox="1"/>
          <p:nvPr/>
        </p:nvSpPr>
        <p:spPr>
          <a:xfrm>
            <a:off x="7411020" y="2851192"/>
            <a:ext cx="124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NOT corrected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06DAB-B1F7-EF61-22C1-FAB51246FA35}"/>
              </a:ext>
            </a:extLst>
          </p:cNvPr>
          <p:cNvSpPr txBox="1"/>
          <p:nvPr/>
        </p:nvSpPr>
        <p:spPr>
          <a:xfrm>
            <a:off x="7411020" y="4827421"/>
            <a:ext cx="124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corrected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C3C80D-2DC5-5DCB-D9D6-7BE47EEA949C}"/>
              </a:ext>
            </a:extLst>
          </p:cNvPr>
          <p:cNvGrpSpPr/>
          <p:nvPr/>
        </p:nvGrpSpPr>
        <p:grpSpPr>
          <a:xfrm>
            <a:off x="3412177" y="5919249"/>
            <a:ext cx="415636" cy="403730"/>
            <a:chOff x="1425039" y="6206836"/>
            <a:chExt cx="415636" cy="403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2D8D9C-75BB-8EA6-418E-811CD9657A7F}"/>
                </a:ext>
              </a:extLst>
            </p:cNvPr>
            <p:cNvSpPr txBox="1"/>
            <p:nvPr/>
          </p:nvSpPr>
          <p:spPr>
            <a:xfrm>
              <a:off x="1425039" y="6206836"/>
              <a:ext cx="415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665EAF-3BCA-834C-2419-65FD1786F10C}"/>
                </a:ext>
              </a:extLst>
            </p:cNvPr>
            <p:cNvSpPr/>
            <p:nvPr/>
          </p:nvSpPr>
          <p:spPr bwMode="auto">
            <a:xfrm>
              <a:off x="1436914" y="6210456"/>
              <a:ext cx="380010" cy="40011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B3523-C422-259E-8FD0-F9E61E0DF1E3}"/>
              </a:ext>
            </a:extLst>
          </p:cNvPr>
          <p:cNvGrpSpPr/>
          <p:nvPr/>
        </p:nvGrpSpPr>
        <p:grpSpPr>
          <a:xfrm>
            <a:off x="3412177" y="4827421"/>
            <a:ext cx="380010" cy="400417"/>
            <a:chOff x="2177143" y="6266213"/>
            <a:chExt cx="380010" cy="4004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03AC77-FE41-E941-99FA-CF7649B1A37F}"/>
                </a:ext>
              </a:extLst>
            </p:cNvPr>
            <p:cNvSpPr txBox="1"/>
            <p:nvPr/>
          </p:nvSpPr>
          <p:spPr>
            <a:xfrm>
              <a:off x="2177143" y="6266213"/>
              <a:ext cx="38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B03125-1C98-A263-16A1-EC20885E72F0}"/>
                </a:ext>
              </a:extLst>
            </p:cNvPr>
            <p:cNvSpPr/>
            <p:nvPr/>
          </p:nvSpPr>
          <p:spPr bwMode="auto">
            <a:xfrm>
              <a:off x="2177143" y="6266520"/>
              <a:ext cx="380010" cy="400110"/>
            </a:xfrm>
            <a:prstGeom prst="ellipse">
              <a:avLst/>
            </a:prstGeom>
            <a:noFill/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915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334593" y="326346"/>
            <a:ext cx="739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3600" b="1" dirty="0">
                <a:solidFill>
                  <a:srgbClr val="CC0000"/>
                </a:solidFill>
                <a:latin typeface="Calibri" pitchFamily="34" charset="0"/>
              </a:rPr>
              <a:t>Epigenetic memory: an introduction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34592" y="1424345"/>
            <a:ext cx="44713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Epigenetic inheritance:</a:t>
            </a:r>
          </a:p>
          <a:p>
            <a:pPr algn="l"/>
            <a:endParaRPr lang="en-GB" dirty="0">
              <a:solidFill>
                <a:srgbClr val="0070C0"/>
              </a:solidFill>
              <a:latin typeface="Calibri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Inheritance of phenotype from one generation to the next that does </a:t>
            </a:r>
            <a:r>
              <a:rPr lang="en-GB" dirty="0">
                <a:solidFill>
                  <a:srgbClr val="CC0000"/>
                </a:solidFill>
                <a:latin typeface="Calibri" pitchFamily="34" charset="0"/>
              </a:rPr>
              <a:t>not</a:t>
            </a:r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 depend on changes in DNA sequence</a:t>
            </a:r>
          </a:p>
          <a:p>
            <a:pPr algn="l">
              <a:buFont typeface="Arial" charset="0"/>
              <a:buChar char="•"/>
            </a:pPr>
            <a:endParaRPr lang="en-GB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CBF56-B361-D8D0-34EB-EA5604B0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31" y="1056778"/>
            <a:ext cx="3635498" cy="4947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E1AC7-A0C7-3DC0-9A0E-B2FA8112722D}"/>
              </a:ext>
            </a:extLst>
          </p:cNvPr>
          <p:cNvSpPr txBox="1"/>
          <p:nvPr/>
        </p:nvSpPr>
        <p:spPr>
          <a:xfrm>
            <a:off x="5557017" y="6313512"/>
            <a:ext cx="330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 Cruz et al: Frontiers Nutrition (2020) </a:t>
            </a:r>
          </a:p>
        </p:txBody>
      </p:sp>
    </p:spTree>
    <p:extLst>
      <p:ext uri="{BB962C8B-B14F-4D97-AF65-F5344CB8AC3E}">
        <p14:creationId xmlns:p14="http://schemas.microsoft.com/office/powerpoint/2010/main" val="1440962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A609-E9D4-4414-A51F-2A5F1648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Lamarckism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6657D-E53D-4E70-9C45-F916CDEBA79B}"/>
              </a:ext>
            </a:extLst>
          </p:cNvPr>
          <p:cNvSpPr txBox="1"/>
          <p:nvPr/>
        </p:nvSpPr>
        <p:spPr>
          <a:xfrm>
            <a:off x="457200" y="1438214"/>
            <a:ext cx="44659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Lamarckism (or Lamarckian inheritance): hypothesis that an organism can pass on characteristics that it has acquired through use or disuse during its lifetime to its offspring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known as the inheritance of acquired characteristics or soft inheritance</a:t>
            </a:r>
          </a:p>
          <a:p>
            <a:pPr algn="l"/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Seemingly discredited by Darwinian revolution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C576C-F2B0-4DE1-B39D-6FEC7C5E914D}"/>
              </a:ext>
            </a:extLst>
          </p:cNvPr>
          <p:cNvSpPr txBox="1"/>
          <p:nvPr/>
        </p:nvSpPr>
        <p:spPr>
          <a:xfrm>
            <a:off x="5168348" y="3946593"/>
            <a:ext cx="3107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Jean-Baptiste Lamarck (1744–1829)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CDD9D-4E2E-AE38-7F4D-66F3D623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420" y="929311"/>
            <a:ext cx="3972193" cy="24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3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D14A-49C6-D088-0BA0-0D348C5B0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BA7354FA-A721-8E76-7AC1-9DEE82BC0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93" y="326346"/>
            <a:ext cx="739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3600" b="1" dirty="0">
                <a:solidFill>
                  <a:srgbClr val="CC0000"/>
                </a:solidFill>
                <a:latin typeface="Calibri" pitchFamily="34" charset="0"/>
              </a:rPr>
              <a:t>Epigenetic memory: an introduction</a:t>
            </a:r>
          </a:p>
        </p:txBody>
      </p:sp>
      <p:sp>
        <p:nvSpPr>
          <p:cNvPr id="4099" name="TextBox 2">
            <a:extLst>
              <a:ext uri="{FF2B5EF4-FFF2-40B4-BE49-F238E27FC236}">
                <a16:creationId xmlns:a16="http://schemas.microsoft.com/office/drawing/2014/main" id="{3F1C3782-0572-FC89-3BCF-82E9101FF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92" y="1424345"/>
            <a:ext cx="44713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Epigenetic inheritance:</a:t>
            </a:r>
          </a:p>
          <a:p>
            <a:pPr algn="l"/>
            <a:endParaRPr lang="en-GB" dirty="0">
              <a:solidFill>
                <a:srgbClr val="0070C0"/>
              </a:solidFill>
              <a:latin typeface="Calibri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Inheritance of phenotype from one generation to the next that does </a:t>
            </a:r>
            <a:r>
              <a:rPr lang="en-GB" dirty="0">
                <a:solidFill>
                  <a:srgbClr val="CC0000"/>
                </a:solidFill>
                <a:latin typeface="Calibri" pitchFamily="34" charset="0"/>
              </a:rPr>
              <a:t>not</a:t>
            </a:r>
            <a:r>
              <a:rPr lang="en-GB" dirty="0">
                <a:solidFill>
                  <a:srgbClr val="0070C0"/>
                </a:solidFill>
                <a:latin typeface="Calibri" pitchFamily="34" charset="0"/>
              </a:rPr>
              <a:t> depend on changes in DNA sequence</a:t>
            </a:r>
          </a:p>
          <a:p>
            <a:pPr algn="l">
              <a:buFont typeface="Arial" charset="0"/>
              <a:buChar char="•"/>
            </a:pPr>
            <a:endParaRPr lang="en-GB" dirty="0">
              <a:solidFill>
                <a:srgbClr val="0070C0"/>
              </a:solidFill>
              <a:latin typeface="Calibri" pitchFamily="34" charset="0"/>
            </a:endParaRPr>
          </a:p>
          <a:p>
            <a:pPr algn="l"/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Or, weaker:</a:t>
            </a:r>
          </a:p>
          <a:p>
            <a:pPr algn="l"/>
            <a:endParaRPr lang="en-GB" dirty="0">
              <a:solidFill>
                <a:srgbClr val="C00000"/>
              </a:solidFill>
              <a:latin typeface="Calibri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Inheritance of phenotype through mitotic cell division that does not depend on changes in DNA sequence</a:t>
            </a:r>
          </a:p>
          <a:p>
            <a:pPr algn="l"/>
            <a:endParaRPr lang="en-GB" dirty="0">
              <a:solidFill>
                <a:srgbClr val="0070C0"/>
              </a:solidFill>
              <a:latin typeface="Calibri" pitchFamily="34" charset="0"/>
            </a:endParaRPr>
          </a:p>
          <a:p>
            <a:pPr algn="l"/>
            <a:endParaRPr lang="en-GB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B8D90-9D19-7AA7-DCF6-93421524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31" y="1056778"/>
            <a:ext cx="3635498" cy="4947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D6619-D841-19A0-E751-E69AE6E55DA3}"/>
              </a:ext>
            </a:extLst>
          </p:cNvPr>
          <p:cNvSpPr txBox="1"/>
          <p:nvPr/>
        </p:nvSpPr>
        <p:spPr>
          <a:xfrm>
            <a:off x="5557017" y="6313512"/>
            <a:ext cx="330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 Cruz et al: Frontiers Nutrition (2020) </a:t>
            </a:r>
          </a:p>
        </p:txBody>
      </p:sp>
    </p:spTree>
    <p:extLst>
      <p:ext uri="{BB962C8B-B14F-4D97-AF65-F5344CB8AC3E}">
        <p14:creationId xmlns:p14="http://schemas.microsoft.com/office/powerpoint/2010/main" val="36342344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9FBD-106C-4A6F-B94A-1E3639C3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76" y="0"/>
            <a:ext cx="8229600" cy="1143000"/>
          </a:xfrm>
        </p:spPr>
        <p:txBody>
          <a:bodyPr/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Epigenetic landscape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D8415-8269-437C-A8CF-21818114DE15}"/>
              </a:ext>
            </a:extLst>
          </p:cNvPr>
          <p:cNvSpPr txBox="1"/>
          <p:nvPr/>
        </p:nvSpPr>
        <p:spPr>
          <a:xfrm>
            <a:off x="567770" y="1143000"/>
            <a:ext cx="41861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clonal cells acquire different cell fates in development or environmental response?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GB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Waddington landscape</a:t>
            </a:r>
            <a:endParaRPr lang="en-GB" dirty="0">
              <a:solidFill>
                <a:srgbClr val="0070C0"/>
              </a:solidFill>
              <a:latin typeface="Calibri" pitchFamily="34" charset="0"/>
            </a:endParaRPr>
          </a:p>
          <a:p>
            <a:pPr algn="l"/>
            <a:endParaRPr lang="en-GB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0124A2-7826-D113-4671-C9416F96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286" y="919727"/>
            <a:ext cx="3621338" cy="4523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9C3EB-0A22-40E0-B7BB-52299F23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39" y="2269692"/>
            <a:ext cx="4748984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3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1077085" y="1452981"/>
            <a:ext cx="72182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solidFill>
                  <a:srgbClr val="CC0000"/>
                </a:solidFill>
                <a:latin typeface="Calibri" pitchFamily="34" charset="0"/>
              </a:rPr>
              <a:t>What mechanisms might be able to store digital memory?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1352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3981E66A1ADD45AF5D6C21BAAC6099" ma:contentTypeVersion="18" ma:contentTypeDescription="Create a new document." ma:contentTypeScope="" ma:versionID="21fa911814de934c8077f1d13b6b489a">
  <xsd:schema xmlns:xsd="http://www.w3.org/2001/XMLSchema" xmlns:xs="http://www.w3.org/2001/XMLSchema" xmlns:p="http://schemas.microsoft.com/office/2006/metadata/properties" xmlns:ns2="b4baaa3a-dda2-4b77-858c-255118df97b8" xmlns:ns3="1dcfbbfc-d9a6-4cad-9312-10ab93eda3b9" targetNamespace="http://schemas.microsoft.com/office/2006/metadata/properties" ma:root="true" ma:fieldsID="59b161ee2ab09665c31579341b570dd4" ns2:_="" ns3:_="">
    <xsd:import namespace="b4baaa3a-dda2-4b77-858c-255118df97b8"/>
    <xsd:import namespace="1dcfbbfc-d9a6-4cad-9312-10ab93eda3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aaa3a-dda2-4b77-858c-255118df97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c94802-b958-4339-be75-425df3610ccd}" ma:internalName="TaxCatchAll" ma:showField="CatchAllData" ma:web="b4baaa3a-dda2-4b77-858c-255118df97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cfbbfc-d9a6-4cad-9312-10ab93eda3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baaa3a-dda2-4b77-858c-255118df97b8" xsi:nil="true"/>
    <lcf76f155ced4ddcb4097134ff3c332f xmlns="1dcfbbfc-d9a6-4cad-9312-10ab93eda3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343E18-746E-46D5-ABAC-C0938B2E5A3F}"/>
</file>

<file path=customXml/itemProps2.xml><?xml version="1.0" encoding="utf-8"?>
<ds:datastoreItem xmlns:ds="http://schemas.openxmlformats.org/officeDocument/2006/customXml" ds:itemID="{B4A1E4A5-B080-4AE4-BB75-CFA11681F5FC}"/>
</file>

<file path=customXml/itemProps3.xml><?xml version="1.0" encoding="utf-8"?>
<ds:datastoreItem xmlns:ds="http://schemas.openxmlformats.org/officeDocument/2006/customXml" ds:itemID="{5607B4F6-5BEB-4288-AAB3-320CE47F12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8195</TotalTime>
  <Words>956</Words>
  <Application>Microsoft Office PowerPoint</Application>
  <PresentationFormat>On-screen Show (4:3)</PresentationFormat>
  <Paragraphs>205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Courier New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Lamarckism</vt:lpstr>
      <vt:lpstr>PowerPoint Presentation</vt:lpstr>
      <vt:lpstr>Epigenetic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Martin Howard (JIC)</dc:creator>
  <cp:lastModifiedBy>Martin Howard (JIC)</cp:lastModifiedBy>
  <cp:revision>1080</cp:revision>
  <dcterms:created xsi:type="dcterms:W3CDTF">2006-12-02T15:26:26Z</dcterms:created>
  <dcterms:modified xsi:type="dcterms:W3CDTF">2026-01-08T17:38:37Z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0x010100E63981E66A1ADD45AF5D6C21BAAC6099</vt:lpwstr>
  </property>
</Properties>
</file>