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</p:sldMasterIdLst>
  <p:notesMasterIdLst>
    <p:notesMasterId r:id="rId14"/>
  </p:notesMasterIdLst>
  <p:sldIdLst>
    <p:sldId id="256" r:id="rId2"/>
    <p:sldId id="257" r:id="rId3"/>
    <p:sldId id="263" r:id="rId4"/>
    <p:sldId id="264" r:id="rId5"/>
    <p:sldId id="265" r:id="rId6"/>
    <p:sldId id="268" r:id="rId7"/>
    <p:sldId id="261" r:id="rId8"/>
    <p:sldId id="267" r:id="rId9"/>
    <p:sldId id="258" r:id="rId10"/>
    <p:sldId id="259" r:id="rId11"/>
    <p:sldId id="262" r:id="rId12"/>
    <p:sldId id="26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87"/>
  </p:normalViewPr>
  <p:slideViewPr>
    <p:cSldViewPr snapToGrid="0">
      <p:cViewPr>
        <p:scale>
          <a:sx n="91" d="100"/>
          <a:sy n="91" d="100"/>
        </p:scale>
        <p:origin x="-224" y="4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29CC3-C08D-4F4D-8EEB-A4997495BB9D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36A28-E4FB-AA48-B03E-D64907B3F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24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36A28-E4FB-AA48-B03E-D64907B3FA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85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60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2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243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78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560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10/13/25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1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10/13/25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2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10/13/25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8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10/13/25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47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10/13/25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08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10/13/25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98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54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een and yellow flower&#10;&#10;AI-generated content may be incorrect.">
            <a:extLst>
              <a:ext uri="{FF2B5EF4-FFF2-40B4-BE49-F238E27FC236}">
                <a16:creationId xmlns:a16="http://schemas.microsoft.com/office/drawing/2014/main" id="{41BE0EBE-AF16-02DA-BD01-8011084AB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18879" y="0"/>
            <a:ext cx="9973121" cy="6858000"/>
          </a:xfrm>
          <a:prstGeom prst="rect">
            <a:avLst/>
          </a:prstGeom>
        </p:spPr>
      </p:pic>
      <p:pic>
        <p:nvPicPr>
          <p:cNvPr id="8" name="Picture 7" descr="A green and yellow flower&#10;&#10;AI-generated content may be incorrect.">
            <a:extLst>
              <a:ext uri="{FF2B5EF4-FFF2-40B4-BE49-F238E27FC236}">
                <a16:creationId xmlns:a16="http://schemas.microsoft.com/office/drawing/2014/main" id="{02042E0C-191C-CBB6-02DC-81BD4997F7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928"/>
          <a:stretch>
            <a:fillRect/>
          </a:stretch>
        </p:blipFill>
        <p:spPr>
          <a:xfrm flipH="1">
            <a:off x="0" y="0"/>
            <a:ext cx="3298362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30DD7D3-2712-4491-B2C2-5FC23330C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569" y="1066800"/>
            <a:ext cx="5128322" cy="47244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B9B3E-0ECF-53FB-1C92-E12FBA38E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737" y="1562101"/>
            <a:ext cx="4359744" cy="273853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/>
              <a:t>Detecting Steep Photons for Full Body PET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5A4D4-10E0-D854-0DA6-D41FCB549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273" y="4300631"/>
            <a:ext cx="4358208" cy="933760"/>
          </a:xfrm>
        </p:spPr>
        <p:txBody>
          <a:bodyPr>
            <a:normAutofit/>
          </a:bodyPr>
          <a:lstStyle/>
          <a:p>
            <a:r>
              <a:rPr lang="en-US"/>
              <a:t>FJOnori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D0734C-004D-4938-8EA0-2C3867A11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6937" y="5780876"/>
            <a:ext cx="513116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068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1147-044E-E081-51B9-73D09DC7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5455921" cy="1097280"/>
          </a:xfrm>
        </p:spPr>
        <p:txBody>
          <a:bodyPr/>
          <a:lstStyle/>
          <a:p>
            <a:r>
              <a:rPr lang="en-US" dirty="0"/>
              <a:t>Progress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E1FA5-0313-1235-7A15-83D9FB965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633472"/>
            <a:ext cx="4982507" cy="35661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 far, I have explored the system analytically with theory.</a:t>
            </a:r>
          </a:p>
          <a:p>
            <a:r>
              <a:rPr lang="en-US" dirty="0"/>
              <a:t>I have generated the appropriate training data with GEANT4, and I am experimenting with DNNs, CNNs, and K nearest neighbor classification systems.</a:t>
            </a:r>
          </a:p>
          <a:p>
            <a:r>
              <a:rPr lang="en-US" dirty="0"/>
              <a:t>I have visualized simulated signals with 2D histograms and analyzed the data to understand possible bugs.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7E8DDFC7-11FC-B9F1-9D0C-403CECA1D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82035"/>
            <a:ext cx="5730889" cy="401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36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ue squares&#10;&#10;AI-generated content may be incorrect.">
            <a:extLst>
              <a:ext uri="{FF2B5EF4-FFF2-40B4-BE49-F238E27FC236}">
                <a16:creationId xmlns:a16="http://schemas.microsoft.com/office/drawing/2014/main" id="{0E92D2DF-1C86-1EAC-3F13-F599878B1B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33" t="6720" r="14408" b="5492"/>
          <a:stretch>
            <a:fillRect/>
          </a:stretch>
        </p:blipFill>
        <p:spPr>
          <a:xfrm>
            <a:off x="4984124" y="3529722"/>
            <a:ext cx="3239525" cy="3147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A75DAA-9B14-B4C2-09FF-9FE6B839B4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70" t="6167" r="12483" b="6004"/>
          <a:stretch>
            <a:fillRect/>
          </a:stretch>
        </p:blipFill>
        <p:spPr>
          <a:xfrm>
            <a:off x="4883266" y="280298"/>
            <a:ext cx="3434268" cy="3148702"/>
          </a:xfrm>
          <a:prstGeom prst="rect">
            <a:avLst/>
          </a:prstGeom>
        </p:spPr>
      </p:pic>
      <p:pic>
        <p:nvPicPr>
          <p:cNvPr id="7" name="Picture 6" descr="A purple square with a white dot in the center&#10;&#10;AI-generated content may be incorrect.">
            <a:extLst>
              <a:ext uri="{FF2B5EF4-FFF2-40B4-BE49-F238E27FC236}">
                <a16:creationId xmlns:a16="http://schemas.microsoft.com/office/drawing/2014/main" id="{FC52D376-8885-9A4B-2439-9AB4CF7FD7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338" t="3366" r="15663" b="4849"/>
          <a:stretch>
            <a:fillRect/>
          </a:stretch>
        </p:blipFill>
        <p:spPr>
          <a:xfrm>
            <a:off x="597177" y="238976"/>
            <a:ext cx="3117272" cy="3251356"/>
          </a:xfrm>
          <a:prstGeom prst="rect">
            <a:avLst/>
          </a:prstGeom>
        </p:spPr>
      </p:pic>
      <p:pic>
        <p:nvPicPr>
          <p:cNvPr id="11" name="Picture 10" descr="A blue and green squares&#10;&#10;AI-generated content may be incorrect.">
            <a:extLst>
              <a:ext uri="{FF2B5EF4-FFF2-40B4-BE49-F238E27FC236}">
                <a16:creationId xmlns:a16="http://schemas.microsoft.com/office/drawing/2014/main" id="{B7601BF7-BB23-C19F-A0BF-E9CB7D42A2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658" t="5092" r="16175" b="5748"/>
          <a:stretch>
            <a:fillRect/>
          </a:stretch>
        </p:blipFill>
        <p:spPr>
          <a:xfrm>
            <a:off x="597177" y="3527144"/>
            <a:ext cx="3117273" cy="315041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61262A9-5DD6-E722-69BF-C1581ECE6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7552" y="1561171"/>
            <a:ext cx="3498858" cy="38583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normalized 3D signal distribution for a perpendicular entry and an entry 40 degrees from the vertical.</a:t>
            </a:r>
          </a:p>
          <a:p>
            <a:r>
              <a:rPr lang="en-US" dirty="0"/>
              <a:t>The different in signature should make the data separable by ML algorithms.</a:t>
            </a:r>
          </a:p>
          <a:p>
            <a:r>
              <a:rPr lang="en-US" dirty="0"/>
              <a:t>However, instabilities in the data must be considered for steep angles.</a:t>
            </a:r>
          </a:p>
        </p:txBody>
      </p:sp>
    </p:spTree>
    <p:extLst>
      <p:ext uri="{BB962C8B-B14F-4D97-AF65-F5344CB8AC3E}">
        <p14:creationId xmlns:p14="http://schemas.microsoft.com/office/powerpoint/2010/main" val="3559115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04DC6-E6D2-DCDC-A8F6-7B60E2806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5852160" cy="1097280"/>
          </a:xfrm>
        </p:spPr>
        <p:txBody>
          <a:bodyPr anchor="t">
            <a:normAutofit/>
          </a:bodyPr>
          <a:lstStyle/>
          <a:p>
            <a:r>
              <a:rPr lang="en-US" dirty="0"/>
              <a:t>Future Plans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6281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70454-8D0E-D1C0-EFF9-AFCB5A520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633236"/>
            <a:ext cx="10857653" cy="3664685"/>
          </a:xfrm>
        </p:spPr>
        <p:txBody>
          <a:bodyPr>
            <a:normAutofit/>
          </a:bodyPr>
          <a:lstStyle/>
          <a:p>
            <a:r>
              <a:rPr lang="en-US" dirty="0"/>
              <a:t>Find an optimal Neural Network architecture that has a high level of accuracy.</a:t>
            </a:r>
          </a:p>
          <a:p>
            <a:r>
              <a:rPr lang="en-US" dirty="0"/>
              <a:t>Experiment to find a lower bound on resolution without sacrificing accuracy.</a:t>
            </a:r>
          </a:p>
          <a:p>
            <a:r>
              <a:rPr lang="en-US" dirty="0"/>
              <a:t>Expand the system to understand DOI and entry position by implementing theoretical analysis.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5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047CD-1E3C-CD6B-FE77-4305476C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5455921" cy="1097280"/>
          </a:xfrm>
        </p:spPr>
        <p:txBody>
          <a:bodyPr/>
          <a:lstStyle/>
          <a:p>
            <a:r>
              <a:rPr lang="en-US" dirty="0"/>
              <a:t>The Problem at Hand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2BD5F-BCBD-9B12-8C3C-BBE61914D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633472"/>
            <a:ext cx="10878821" cy="3566160"/>
          </a:xfrm>
        </p:spPr>
        <p:txBody>
          <a:bodyPr>
            <a:normAutofit/>
          </a:bodyPr>
          <a:lstStyle/>
          <a:p>
            <a:r>
              <a:rPr lang="en-US" dirty="0"/>
              <a:t>Current PET systems can assume that photons arrive perpendicularly to the scintillator material.</a:t>
            </a:r>
          </a:p>
          <a:p>
            <a:r>
              <a:rPr lang="en-US" dirty="0"/>
              <a:t>This is not true for full body PET systems, meaning that the line of response is ambiguous.</a:t>
            </a:r>
          </a:p>
          <a:p>
            <a:r>
              <a:rPr lang="en-US" dirty="0"/>
              <a:t>If the scintillator could detect incoming angle of the steep photon, this ambiguity would be resolved.</a:t>
            </a:r>
          </a:p>
        </p:txBody>
      </p:sp>
    </p:spTree>
    <p:extLst>
      <p:ext uri="{BB962C8B-B14F-4D97-AF65-F5344CB8AC3E}">
        <p14:creationId xmlns:p14="http://schemas.microsoft.com/office/powerpoint/2010/main" val="2665074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2F6F24-E42C-9B44-F8C3-4FB0A83069FE}"/>
              </a:ext>
            </a:extLst>
          </p:cNvPr>
          <p:cNvCxnSpPr>
            <a:cxnSpLocks/>
          </p:cNvCxnSpPr>
          <p:nvPr/>
        </p:nvCxnSpPr>
        <p:spPr>
          <a:xfrm>
            <a:off x="2291500" y="1822290"/>
            <a:ext cx="28772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755C564-AD86-1E23-088B-4031385C4004}"/>
              </a:ext>
            </a:extLst>
          </p:cNvPr>
          <p:cNvSpPr/>
          <p:nvPr/>
        </p:nvSpPr>
        <p:spPr>
          <a:xfrm>
            <a:off x="2296804" y="3028374"/>
            <a:ext cx="8167923" cy="745144"/>
          </a:xfrm>
          <a:prstGeom prst="roundRect">
            <a:avLst/>
          </a:prstGeom>
          <a:noFill/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1015F5-4F30-7FBD-3C13-A69A8D8B63AE}"/>
              </a:ext>
            </a:extLst>
          </p:cNvPr>
          <p:cNvGrpSpPr/>
          <p:nvPr/>
        </p:nvGrpSpPr>
        <p:grpSpPr>
          <a:xfrm>
            <a:off x="3746215" y="1678994"/>
            <a:ext cx="147146" cy="3443901"/>
            <a:chOff x="3746215" y="1678994"/>
            <a:chExt cx="147146" cy="344390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8CBB627-B5D2-A42E-31A9-A29B98662EC0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>
              <a:off x="3819789" y="1678994"/>
              <a:ext cx="3" cy="3443901"/>
            </a:xfrm>
            <a:prstGeom prst="line">
              <a:avLst/>
            </a:prstGeom>
            <a:ln w="12700" cap="flat" cmpd="sng" algn="ctr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5A254B6-ACB9-7758-A222-3FEFECC6ACA2}"/>
                </a:ext>
              </a:extLst>
            </p:cNvPr>
            <p:cNvSpPr/>
            <p:nvPr/>
          </p:nvSpPr>
          <p:spPr>
            <a:xfrm>
              <a:off x="3746215" y="3340046"/>
              <a:ext cx="147146" cy="121800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5-point Star 6">
            <a:extLst>
              <a:ext uri="{FF2B5EF4-FFF2-40B4-BE49-F238E27FC236}">
                <a16:creationId xmlns:a16="http://schemas.microsoft.com/office/drawing/2014/main" id="{4568935A-1BE8-FEC2-87FD-3735D57705D6}"/>
              </a:ext>
            </a:extLst>
          </p:cNvPr>
          <p:cNvSpPr/>
          <p:nvPr/>
        </p:nvSpPr>
        <p:spPr>
          <a:xfrm>
            <a:off x="3662166" y="1678994"/>
            <a:ext cx="315253" cy="286593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9F4CD6-F80A-8E01-48D9-0052E87ABDE6}"/>
              </a:ext>
            </a:extLst>
          </p:cNvPr>
          <p:cNvCxnSpPr>
            <a:cxnSpLocks/>
          </p:cNvCxnSpPr>
          <p:nvPr/>
        </p:nvCxnSpPr>
        <p:spPr>
          <a:xfrm>
            <a:off x="2392570" y="5113416"/>
            <a:ext cx="286111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5-point Star 9">
            <a:extLst>
              <a:ext uri="{FF2B5EF4-FFF2-40B4-BE49-F238E27FC236}">
                <a16:creationId xmlns:a16="http://schemas.microsoft.com/office/drawing/2014/main" id="{32138674-D4EB-9C70-B061-1753C0B21215}"/>
              </a:ext>
            </a:extLst>
          </p:cNvPr>
          <p:cNvSpPr/>
          <p:nvPr/>
        </p:nvSpPr>
        <p:spPr>
          <a:xfrm>
            <a:off x="3662166" y="4892413"/>
            <a:ext cx="315253" cy="286593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CF5E61-0568-5E7F-CF03-6B066774233C}"/>
              </a:ext>
            </a:extLst>
          </p:cNvPr>
          <p:cNvSpPr/>
          <p:nvPr/>
        </p:nvSpPr>
        <p:spPr>
          <a:xfrm>
            <a:off x="442100" y="812800"/>
            <a:ext cx="1928567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1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07A049-01E5-5318-0E45-22253F017128}"/>
              </a:ext>
            </a:extLst>
          </p:cNvPr>
          <p:cNvCxnSpPr>
            <a:cxnSpLocks/>
          </p:cNvCxnSpPr>
          <p:nvPr/>
        </p:nvCxnSpPr>
        <p:spPr>
          <a:xfrm>
            <a:off x="2291500" y="1822290"/>
            <a:ext cx="7200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5DACCB2-F790-B9E8-C382-616D5BDC267B}"/>
              </a:ext>
            </a:extLst>
          </p:cNvPr>
          <p:cNvSpPr/>
          <p:nvPr/>
        </p:nvSpPr>
        <p:spPr>
          <a:xfrm>
            <a:off x="2296804" y="3028374"/>
            <a:ext cx="8167923" cy="745144"/>
          </a:xfrm>
          <a:prstGeom prst="roundRect">
            <a:avLst/>
          </a:prstGeom>
          <a:noFill/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EF0250-012A-14C1-AD54-79CB666FD884}"/>
              </a:ext>
            </a:extLst>
          </p:cNvPr>
          <p:cNvGrpSpPr/>
          <p:nvPr/>
        </p:nvGrpSpPr>
        <p:grpSpPr>
          <a:xfrm>
            <a:off x="3746215" y="1678994"/>
            <a:ext cx="147146" cy="3443901"/>
            <a:chOff x="3746215" y="1678994"/>
            <a:chExt cx="147146" cy="344390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A0B3D36-B843-10E9-7FE4-3D9852E8F9D9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H="1">
              <a:off x="3819789" y="1678994"/>
              <a:ext cx="3" cy="3443901"/>
            </a:xfrm>
            <a:prstGeom prst="line">
              <a:avLst/>
            </a:prstGeom>
            <a:ln w="12700" cap="flat" cmpd="sng" algn="ctr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B53660E-1318-378C-1D15-480A2B9296EB}"/>
                </a:ext>
              </a:extLst>
            </p:cNvPr>
            <p:cNvSpPr/>
            <p:nvPr/>
          </p:nvSpPr>
          <p:spPr>
            <a:xfrm>
              <a:off x="3746215" y="3340046"/>
              <a:ext cx="147146" cy="121800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5-point Star 8">
            <a:extLst>
              <a:ext uri="{FF2B5EF4-FFF2-40B4-BE49-F238E27FC236}">
                <a16:creationId xmlns:a16="http://schemas.microsoft.com/office/drawing/2014/main" id="{F6B1892E-B029-F815-436A-086672703E27}"/>
              </a:ext>
            </a:extLst>
          </p:cNvPr>
          <p:cNvSpPr/>
          <p:nvPr/>
        </p:nvSpPr>
        <p:spPr>
          <a:xfrm>
            <a:off x="3662166" y="1678994"/>
            <a:ext cx="315253" cy="286593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95C258-F5B8-3D2D-2353-FE009E45CD70}"/>
              </a:ext>
            </a:extLst>
          </p:cNvPr>
          <p:cNvCxnSpPr>
            <a:cxnSpLocks/>
          </p:cNvCxnSpPr>
          <p:nvPr/>
        </p:nvCxnSpPr>
        <p:spPr>
          <a:xfrm>
            <a:off x="2392570" y="5113416"/>
            <a:ext cx="7200000" cy="947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C2CF940A-651B-7474-49DD-9E105BB97D99}"/>
              </a:ext>
            </a:extLst>
          </p:cNvPr>
          <p:cNvSpPr/>
          <p:nvPr/>
        </p:nvSpPr>
        <p:spPr>
          <a:xfrm>
            <a:off x="3662166" y="4892413"/>
            <a:ext cx="315253" cy="286593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AAFBAB26-965D-D37A-378D-B07D3AD0D427}"/>
              </a:ext>
            </a:extLst>
          </p:cNvPr>
          <p:cNvSpPr/>
          <p:nvPr/>
        </p:nvSpPr>
        <p:spPr>
          <a:xfrm>
            <a:off x="8214583" y="4892413"/>
            <a:ext cx="315253" cy="286593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EB0498E-425D-7947-2B62-6AA193844E6D}"/>
              </a:ext>
            </a:extLst>
          </p:cNvPr>
          <p:cNvGrpSpPr/>
          <p:nvPr/>
        </p:nvGrpSpPr>
        <p:grpSpPr>
          <a:xfrm>
            <a:off x="3917211" y="1965586"/>
            <a:ext cx="4297372" cy="3036296"/>
            <a:chOff x="3917211" y="1965586"/>
            <a:chExt cx="4297372" cy="303629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F8A1D20-6D42-1F2A-5502-0E6289A243E2}"/>
                </a:ext>
              </a:extLst>
            </p:cNvPr>
            <p:cNvCxnSpPr>
              <a:cxnSpLocks/>
              <a:stCxn id="9" idx="3"/>
              <a:endCxn id="14" idx="1"/>
            </p:cNvCxnSpPr>
            <p:nvPr/>
          </p:nvCxnSpPr>
          <p:spPr>
            <a:xfrm>
              <a:off x="3917211" y="1965586"/>
              <a:ext cx="4297372" cy="3036296"/>
            </a:xfrm>
            <a:prstGeom prst="line">
              <a:avLst/>
            </a:prstGeom>
            <a:ln w="12700" cap="flat" cmpd="sng" algn="ctr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F622B2-5AEA-53D9-F375-9A3AD5DE9B8C}"/>
                </a:ext>
              </a:extLst>
            </p:cNvPr>
            <p:cNvSpPr/>
            <p:nvPr/>
          </p:nvSpPr>
          <p:spPr>
            <a:xfrm>
              <a:off x="5852172" y="3334415"/>
              <a:ext cx="147146" cy="121800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EEF3BC8-688F-B59A-2D3E-FF532DCB0B1F}"/>
              </a:ext>
            </a:extLst>
          </p:cNvPr>
          <p:cNvSpPr txBox="1"/>
          <p:nvPr/>
        </p:nvSpPr>
        <p:spPr>
          <a:xfrm>
            <a:off x="5411415" y="2082530"/>
            <a:ext cx="654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648E98-FF30-D9B2-4458-725BC33E5497}"/>
              </a:ext>
            </a:extLst>
          </p:cNvPr>
          <p:cNvSpPr/>
          <p:nvPr/>
        </p:nvSpPr>
        <p:spPr>
          <a:xfrm>
            <a:off x="442100" y="812800"/>
            <a:ext cx="1928567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screen&#10;&#10;AI-generated content may be incorrect.">
            <a:extLst>
              <a:ext uri="{FF2B5EF4-FFF2-40B4-BE49-F238E27FC236}">
                <a16:creationId xmlns:a16="http://schemas.microsoft.com/office/drawing/2014/main" id="{4FD9DD80-1E06-A899-B862-3643B67CC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1300" y="1709700"/>
            <a:ext cx="3733800" cy="4597400"/>
          </a:xfrm>
          <a:prstGeom prst="rect">
            <a:avLst/>
          </a:prstGeom>
        </p:spPr>
      </p:pic>
      <p:pic>
        <p:nvPicPr>
          <p:cNvPr id="7" name="Picture 6" descr="A screen shot of a screen&#10;&#10;AI-generated content may be incorrect.">
            <a:extLst>
              <a:ext uri="{FF2B5EF4-FFF2-40B4-BE49-F238E27FC236}">
                <a16:creationId xmlns:a16="http://schemas.microsoft.com/office/drawing/2014/main" id="{473E089F-20A0-30F8-A4F0-22C6FBE71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00" y="1709700"/>
            <a:ext cx="3733800" cy="4597400"/>
          </a:xfrm>
          <a:prstGeom prst="rect">
            <a:avLst/>
          </a:prstGeom>
        </p:spPr>
      </p:pic>
      <p:pic>
        <p:nvPicPr>
          <p:cNvPr id="9" name="Picture 8" descr="A green and red rectangular object&#10;&#10;AI-generated content may be incorrect.">
            <a:extLst>
              <a:ext uri="{FF2B5EF4-FFF2-40B4-BE49-F238E27FC236}">
                <a16:creationId xmlns:a16="http://schemas.microsoft.com/office/drawing/2014/main" id="{C77E206A-2F2E-0CC4-7284-89F96112C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700" y="1709700"/>
            <a:ext cx="3733800" cy="4597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B0569C-9E6D-06EA-2FC0-71E2773B3674}"/>
              </a:ext>
            </a:extLst>
          </p:cNvPr>
          <p:cNvSpPr/>
          <p:nvPr/>
        </p:nvSpPr>
        <p:spPr>
          <a:xfrm>
            <a:off x="442100" y="812800"/>
            <a:ext cx="1928567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92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254E9-9B2F-5FAB-F756-31652EE1C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576B60-175F-F8AC-03E3-915A8E27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9146" y="709284"/>
            <a:ext cx="6851708" cy="5138781"/>
          </a:xfrm>
          <a:prstGeom prst="rect">
            <a:avLst/>
          </a:prstGeom>
        </p:spPr>
      </p:pic>
      <p:pic>
        <p:nvPicPr>
          <p:cNvPr id="9" name="Picture 8" descr="A colorful squares with numbers&#10;&#10;AI-generated content may be incorrect.">
            <a:extLst>
              <a:ext uri="{FF2B5EF4-FFF2-40B4-BE49-F238E27FC236}">
                <a16:creationId xmlns:a16="http://schemas.microsoft.com/office/drawing/2014/main" id="{0CB46D6E-B041-E77F-182F-1E99978E9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420" y="4410001"/>
            <a:ext cx="3264000" cy="244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8A69F1-93F5-FEBA-0F4C-36662755A5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71420" y="2205000"/>
            <a:ext cx="3264000" cy="2448000"/>
          </a:xfrm>
          <a:prstGeom prst="rect">
            <a:avLst/>
          </a:prstGeom>
        </p:spPr>
      </p:pic>
      <p:pic>
        <p:nvPicPr>
          <p:cNvPr id="5" name="Picture 4" descr="A colorful squares with a yellow center&#10;&#10;AI-generated content may be incorrect.">
            <a:extLst>
              <a:ext uri="{FF2B5EF4-FFF2-40B4-BE49-F238E27FC236}">
                <a16:creationId xmlns:a16="http://schemas.microsoft.com/office/drawing/2014/main" id="{482789C3-F462-7286-D2F5-C8ABAD57F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1420" y="0"/>
            <a:ext cx="3264000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5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rectangular object with a dark background&#10;&#10;AI-generated content may be incorrect.">
            <a:extLst>
              <a:ext uri="{FF2B5EF4-FFF2-40B4-BE49-F238E27FC236}">
                <a16:creationId xmlns:a16="http://schemas.microsoft.com/office/drawing/2014/main" id="{8022F043-4F73-3F2E-E003-6FE99CE2EE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09"/>
          <a:stretch>
            <a:fillRect/>
          </a:stretch>
        </p:blipFill>
        <p:spPr>
          <a:xfrm>
            <a:off x="4439722" y="1507066"/>
            <a:ext cx="3713015" cy="4766732"/>
          </a:xfrm>
          <a:prstGeom prst="rect">
            <a:avLst/>
          </a:prstGeom>
        </p:spPr>
      </p:pic>
      <p:pic>
        <p:nvPicPr>
          <p:cNvPr id="11" name="Picture 10" descr="A green and yellow light burst&#10;&#10;AI-generated content may be incorrect.">
            <a:extLst>
              <a:ext uri="{FF2B5EF4-FFF2-40B4-BE49-F238E27FC236}">
                <a16:creationId xmlns:a16="http://schemas.microsoft.com/office/drawing/2014/main" id="{ECFA7B0F-86F7-D379-B9AA-2F169A32E7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665"/>
          <a:stretch>
            <a:fillRect/>
          </a:stretch>
        </p:blipFill>
        <p:spPr>
          <a:xfrm>
            <a:off x="8374063" y="1507066"/>
            <a:ext cx="3472760" cy="4766733"/>
          </a:xfrm>
          <a:prstGeom prst="rect">
            <a:avLst/>
          </a:prstGeom>
        </p:spPr>
      </p:pic>
      <p:pic>
        <p:nvPicPr>
          <p:cNvPr id="13" name="Picture 12" descr="A green and grey rectangular object with yellow lines&#10;&#10;AI-generated content may be incorrect.">
            <a:extLst>
              <a:ext uri="{FF2B5EF4-FFF2-40B4-BE49-F238E27FC236}">
                <a16:creationId xmlns:a16="http://schemas.microsoft.com/office/drawing/2014/main" id="{CD1965A2-5B1D-2DDD-9EDD-594B65C1C5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68" t="3276" r="26274"/>
          <a:stretch>
            <a:fillRect/>
          </a:stretch>
        </p:blipFill>
        <p:spPr>
          <a:xfrm>
            <a:off x="283124" y="1507067"/>
            <a:ext cx="3924282" cy="476673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788B3F-FBDA-D0A3-660A-B466CD01E940}"/>
              </a:ext>
            </a:extLst>
          </p:cNvPr>
          <p:cNvSpPr/>
          <p:nvPr/>
        </p:nvSpPr>
        <p:spPr>
          <a:xfrm>
            <a:off x="442100" y="812800"/>
            <a:ext cx="1928567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89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CAB15-8451-3670-F3AE-64D19B4B2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6061DE-0488-F18A-A1E8-6C9D347C33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9146" y="709284"/>
            <a:ext cx="6851708" cy="5138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5D098D-D53F-9EBE-09D8-6BCBBD67CE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22948" y="4410001"/>
            <a:ext cx="3264000" cy="244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EFEB14-A234-0AC8-453E-7D1D9BECBF97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/>
        </p:blipFill>
        <p:spPr>
          <a:xfrm>
            <a:off x="7822948" y="2205001"/>
            <a:ext cx="3264000" cy="244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829914-C8E8-19FD-5271-A78F6D44A6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22948" y="0"/>
            <a:ext cx="3264000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21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DE500-71D0-A403-0916-859ADDCB5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1"/>
            <a:ext cx="5455920" cy="1097280"/>
          </a:xfrm>
        </p:spPr>
        <p:txBody>
          <a:bodyPr/>
          <a:lstStyle/>
          <a:p>
            <a:r>
              <a:rPr lang="en-US" dirty="0"/>
              <a:t>A Possible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BC265-EA9A-0121-3A74-A44F9AD89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633472"/>
            <a:ext cx="5455920" cy="3566160"/>
          </a:xfrm>
        </p:spPr>
        <p:txBody>
          <a:bodyPr>
            <a:normAutofit/>
          </a:bodyPr>
          <a:lstStyle/>
          <a:p>
            <a:r>
              <a:rPr lang="en-US" dirty="0"/>
              <a:t>Each incident photon produces a distinct signal on the detector.</a:t>
            </a:r>
          </a:p>
          <a:p>
            <a:r>
              <a:rPr lang="en-US" dirty="0"/>
              <a:t>This signal is complex, but nevertheless, each incoming angle has a distinct but subtle signature.</a:t>
            </a:r>
          </a:p>
          <a:p>
            <a:r>
              <a:rPr lang="en-US" dirty="0"/>
              <a:t>Using new machine learning (ML) techniques and simulation software to generate training data, these signals could be classified. </a:t>
            </a:r>
          </a:p>
        </p:txBody>
      </p:sp>
      <p:pic>
        <p:nvPicPr>
          <p:cNvPr id="5" name="Picture 4" descr="A diagram of a network&#10;&#10;AI-generated content may be incorrect.">
            <a:extLst>
              <a:ext uri="{FF2B5EF4-FFF2-40B4-BE49-F238E27FC236}">
                <a16:creationId xmlns:a16="http://schemas.microsoft.com/office/drawing/2014/main" id="{7EA5CEB5-E0E8-D7F8-1529-9732528BD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099" y="2633472"/>
            <a:ext cx="5455920" cy="256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54780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187</TotalTime>
  <Words>263</Words>
  <Application>Microsoft Macintosh PowerPoint</Application>
  <PresentationFormat>Widescreen</PresentationFormat>
  <Paragraphs>24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Arial</vt:lpstr>
      <vt:lpstr>Grandview Display</vt:lpstr>
      <vt:lpstr>DashVTI</vt:lpstr>
      <vt:lpstr>Detecting Steep Photons for Full Body PET </vt:lpstr>
      <vt:lpstr>The Problem at Hand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Possible Solution</vt:lpstr>
      <vt:lpstr>Progress so Far</vt:lpstr>
      <vt:lpstr>PowerPoint Presentation</vt:lpstr>
      <vt:lpstr>Future Plans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Finn Onori</dc:creator>
  <cp:lastModifiedBy>Finn Onori</cp:lastModifiedBy>
  <cp:revision>2</cp:revision>
  <dcterms:created xsi:type="dcterms:W3CDTF">2025-10-13T09:30:15Z</dcterms:created>
  <dcterms:modified xsi:type="dcterms:W3CDTF">2025-10-13T14:45:42Z</dcterms:modified>
</cp:coreProperties>
</file>