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1"/>
  </p:notesMasterIdLst>
  <p:sldIdLst>
    <p:sldId id="547" r:id="rId2"/>
    <p:sldId id="548" r:id="rId3"/>
    <p:sldId id="549" r:id="rId4"/>
    <p:sldId id="550" r:id="rId5"/>
    <p:sldId id="552" r:id="rId6"/>
    <p:sldId id="551" r:id="rId7"/>
    <p:sldId id="553" r:id="rId8"/>
    <p:sldId id="556" r:id="rId9"/>
    <p:sldId id="554" r:id="rId10"/>
    <p:sldId id="557" r:id="rId11"/>
    <p:sldId id="592" r:id="rId12"/>
    <p:sldId id="555" r:id="rId13"/>
    <p:sldId id="558" r:id="rId14"/>
    <p:sldId id="559" r:id="rId15"/>
    <p:sldId id="560" r:id="rId16"/>
    <p:sldId id="561" r:id="rId17"/>
    <p:sldId id="562" r:id="rId18"/>
    <p:sldId id="563" r:id="rId19"/>
    <p:sldId id="564" r:id="rId20"/>
    <p:sldId id="574" r:id="rId21"/>
    <p:sldId id="565" r:id="rId22"/>
    <p:sldId id="568" r:id="rId23"/>
    <p:sldId id="569" r:id="rId24"/>
    <p:sldId id="567" r:id="rId25"/>
    <p:sldId id="570" r:id="rId26"/>
    <p:sldId id="571" r:id="rId27"/>
    <p:sldId id="572" r:id="rId28"/>
    <p:sldId id="573" r:id="rId29"/>
    <p:sldId id="566" r:id="rId30"/>
    <p:sldId id="575" r:id="rId31"/>
    <p:sldId id="591" r:id="rId32"/>
    <p:sldId id="590" r:id="rId33"/>
    <p:sldId id="576" r:id="rId34"/>
    <p:sldId id="577" r:id="rId35"/>
    <p:sldId id="579" r:id="rId36"/>
    <p:sldId id="595" r:id="rId37"/>
    <p:sldId id="594" r:id="rId38"/>
    <p:sldId id="596" r:id="rId39"/>
    <p:sldId id="597" r:id="rId40"/>
    <p:sldId id="603" r:id="rId41"/>
    <p:sldId id="578" r:id="rId42"/>
    <p:sldId id="580" r:id="rId43"/>
    <p:sldId id="581" r:id="rId44"/>
    <p:sldId id="598" r:id="rId45"/>
    <p:sldId id="605" r:id="rId46"/>
    <p:sldId id="604" r:id="rId47"/>
    <p:sldId id="362" r:id="rId48"/>
    <p:sldId id="599" r:id="rId49"/>
    <p:sldId id="474" r:id="rId50"/>
    <p:sldId id="606" r:id="rId51"/>
    <p:sldId id="585" r:id="rId52"/>
    <p:sldId id="602" r:id="rId53"/>
    <p:sldId id="586" r:id="rId54"/>
    <p:sldId id="607" r:id="rId55"/>
    <p:sldId id="587" r:id="rId56"/>
    <p:sldId id="588" r:id="rId57"/>
    <p:sldId id="582" r:id="rId58"/>
    <p:sldId id="583" r:id="rId59"/>
    <p:sldId id="601" r:id="rId60"/>
  </p:sldIdLst>
  <p:sldSz cx="9144000" cy="6858000" type="screen4x3"/>
  <p:notesSz cx="6858000" cy="9144000"/>
  <p:custDataLst>
    <p:tags r:id="rId6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9808"/>
    <a:srgbClr val="FDFAED"/>
    <a:srgbClr val="F4E492"/>
    <a:srgbClr val="F8EDB6"/>
    <a:srgbClr val="FBF4D1"/>
    <a:srgbClr val="F4E38E"/>
    <a:srgbClr val="F8F2B6"/>
    <a:srgbClr val="FDFBED"/>
    <a:srgbClr val="FBF7D1"/>
    <a:srgbClr val="FEFC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4" autoAdjust="0"/>
    <p:restoredTop sz="94656" autoAdjust="0"/>
  </p:normalViewPr>
  <p:slideViewPr>
    <p:cSldViewPr>
      <p:cViewPr>
        <p:scale>
          <a:sx n="79" d="100"/>
          <a:sy n="79" d="100"/>
        </p:scale>
        <p:origin x="463" y="2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769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7E7BDB-8085-40BF-BB3A-43BCDC17DBC5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9E5F41-D193-45FC-8274-01B633CB0A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51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9E5F41-D193-45FC-8274-01B633CB0A89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102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David Gross story at KITP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9E5F41-D193-45FC-8274-01B633CB0A89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262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D9DB64-0787-4EDE-B3A8-86E9266CE4E5}" type="slidenum">
              <a:rPr lang="en-US"/>
              <a:pPr/>
              <a:t>47</a:t>
            </a:fld>
            <a:endParaRPr lang="en-US"/>
          </a:p>
        </p:txBody>
      </p:sp>
      <p:sp>
        <p:nvSpPr>
          <p:cNvPr id="86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2F9EA-1C1C-42F5-9C01-0B656418D988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AF0B-72EB-4263-8D53-03E0644751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2F9EA-1C1C-42F5-9C01-0B656418D988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AF0B-72EB-4263-8D53-03E0644751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2F9EA-1C1C-42F5-9C01-0B656418D988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AF0B-72EB-4263-8D53-03E0644751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latin typeface="Palatino Linotype" pitchFamily="18" charset="0"/>
              </a:defRPr>
            </a:lvl1pPr>
            <a:lvl2pPr>
              <a:defRPr sz="2000">
                <a:latin typeface="Palatino Linotype" pitchFamily="18" charset="0"/>
              </a:defRPr>
            </a:lvl2pPr>
            <a:lvl3pPr>
              <a:defRPr sz="1800">
                <a:latin typeface="Palatino Linotype" pitchFamily="18" charset="0"/>
              </a:defRPr>
            </a:lvl3pPr>
            <a:lvl4pPr>
              <a:defRPr sz="1600">
                <a:latin typeface="Palatino Linotype" pitchFamily="18" charset="0"/>
              </a:defRPr>
            </a:lvl4pPr>
            <a:lvl5pPr>
              <a:defRPr sz="1400">
                <a:latin typeface="Palatino Linotype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2F9EA-1C1C-42F5-9C01-0B656418D988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AF0B-72EB-4263-8D53-03E0644751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2F9EA-1C1C-42F5-9C01-0B656418D988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AF0B-72EB-4263-8D53-03E0644751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2F9EA-1C1C-42F5-9C01-0B656418D988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AF0B-72EB-4263-8D53-03E0644751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2F9EA-1C1C-42F5-9C01-0B656418D988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AF0B-72EB-4263-8D53-03E0644751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2F9EA-1C1C-42F5-9C01-0B656418D988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AF0B-72EB-4263-8D53-03E0644751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2F9EA-1C1C-42F5-9C01-0B656418D988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AF0B-72EB-4263-8D53-03E0644751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2F9EA-1C1C-42F5-9C01-0B656418D988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AF0B-72EB-4263-8D53-03E0644751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2F9EA-1C1C-42F5-9C01-0B656418D988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AF0B-72EB-4263-8D53-03E0644751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DFADF"/>
            </a:gs>
            <a:gs pos="60000">
              <a:srgbClr val="FBF6C3"/>
            </a:gs>
            <a:gs pos="90000">
              <a:srgbClr val="F8F0A8">
                <a:alpha val="72941"/>
              </a:srgbClr>
            </a:gs>
            <a:gs pos="100000">
              <a:srgbClr val="F4EA8E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92F9EA-1C1C-42F5-9C01-0B656418D988}" type="datetimeFigureOut">
              <a:rPr lang="en-US" smtClean="0"/>
              <a:pPr/>
              <a:t>6/21/2026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AAF0B-72EB-4263-8D53-03E06447519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Garamond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Garamond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Garamond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Garamond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Garamond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Garamond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image" Target="../media/image46.png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DFAED"/>
            </a:gs>
            <a:gs pos="60000">
              <a:srgbClr val="FBF4D1"/>
            </a:gs>
            <a:gs pos="90000">
              <a:srgbClr val="F8EDB6">
                <a:alpha val="72157"/>
              </a:srgbClr>
            </a:gs>
            <a:gs pos="100000">
              <a:srgbClr val="F4E49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533400"/>
            <a:ext cx="8686800" cy="1828800"/>
          </a:xfrm>
        </p:spPr>
        <p:txBody>
          <a:bodyPr>
            <a:normAutofit/>
          </a:bodyPr>
          <a:lstStyle/>
          <a:p>
            <a:r>
              <a:rPr lang="en-US" sz="4800" dirty="0"/>
              <a:t>From Seeds to Fruit</a:t>
            </a:r>
            <a:endParaRPr lang="en-US" sz="7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133600"/>
            <a:ext cx="9144000" cy="3962400"/>
          </a:xfrm>
        </p:spPr>
        <p:txBody>
          <a:bodyPr>
            <a:normAutofit/>
          </a:bodyPr>
          <a:lstStyle/>
          <a:p>
            <a:r>
              <a:rPr kumimoji="1"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David A. Kosower</a:t>
            </a:r>
            <a:br>
              <a:rPr kumimoji="1"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itchFamily="18" charset="0"/>
              </a:rPr>
            </a:br>
            <a:r>
              <a:rPr kumimoji="1"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Institut</a:t>
            </a:r>
            <a:r>
              <a:rPr kumimoji="1"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 de Physique </a:t>
            </a:r>
            <a:r>
              <a:rPr kumimoji="1" lang="fr-F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Th</a:t>
            </a:r>
            <a:r>
              <a:rPr kumimoji="1"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é</a:t>
            </a:r>
            <a:r>
              <a:rPr kumimoji="1" lang="fr-F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orique</a:t>
            </a:r>
            <a:r>
              <a:rPr kumimoji="1"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, CEA–</a:t>
            </a:r>
            <a:r>
              <a:rPr kumimoji="1"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Saclay</a:t>
            </a:r>
            <a:endParaRPr kumimoji="1"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Palatino Linotype" pitchFamily="18" charset="0"/>
            </a:endParaRPr>
          </a:p>
          <a:p>
            <a:r>
              <a:rPr kumimoji="1"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LanceFest</a:t>
            </a:r>
            <a:endParaRPr kumimoji="1"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Palatino Linotype" pitchFamily="18" charset="0"/>
            </a:endParaRPr>
          </a:p>
          <a:p>
            <a:r>
              <a:rPr kumimoji="1"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Higgs Center, University of Edinburgh</a:t>
            </a:r>
          </a:p>
          <a:p>
            <a:r>
              <a:rPr kumimoji="1"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June 24–26, 2026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DB1111-A88D-47AC-BC5E-A55775732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" y="5623560"/>
            <a:ext cx="1349312" cy="11007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B4E4D0-3551-43F6-A197-EEA50F02A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5646" y="5760720"/>
            <a:ext cx="1645224" cy="1097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820B7D-D1A1-F865-3ABD-85DC562FAA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3730" y="5437778"/>
            <a:ext cx="1411011" cy="14110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1E8623-CF74-6959-49B9-7FA5934D09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6452" y="4334402"/>
            <a:ext cx="1911096" cy="220675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2F7D9-F486-D5C2-AD0A-C30866BA2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Rewind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9A5273-F905-B3FA-D417-9AFBEF5B7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81600"/>
          </a:xfrm>
        </p:spPr>
        <p:txBody>
          <a:bodyPr>
            <a:normAutofit/>
          </a:bodyPr>
          <a:lstStyle/>
          <a:p>
            <a:r>
              <a:rPr lang="en-US" dirty="0"/>
              <a:t>Computing helicity amplitudes had been introduced by Lance’s colleague James </a:t>
            </a:r>
            <a:r>
              <a:rPr lang="en-US" dirty="0" err="1"/>
              <a:t>Bjorken</a:t>
            </a:r>
            <a:r>
              <a:rPr lang="en-US" dirty="0"/>
              <a:t>; but they were exotica</a:t>
            </a:r>
          </a:p>
          <a:p>
            <a:pPr lvl="1"/>
            <a:r>
              <a:rPr lang="en-US" dirty="0"/>
              <a:t>Quiz: besides SLAC, how were </a:t>
            </a:r>
            <a:r>
              <a:rPr lang="en-US" dirty="0" err="1"/>
              <a:t>Bj</a:t>
            </a:r>
            <a:r>
              <a:rPr lang="en-US" dirty="0"/>
              <a:t> and Lance colleagues?</a:t>
            </a:r>
          </a:p>
          <a:p>
            <a:r>
              <a:rPr lang="en-US" dirty="0"/>
              <a:t>The Parke–Taylor amplitude was known</a:t>
            </a:r>
          </a:p>
          <a:p>
            <a:pPr marL="0" indent="0">
              <a:buNone/>
            </a:pPr>
            <a:r>
              <a:rPr lang="en-US" dirty="0"/>
              <a:t>—but it was thought of as an unusual special case</a:t>
            </a:r>
          </a:p>
          <a:p>
            <a:endParaRPr lang="en-US" dirty="0"/>
          </a:p>
          <a:p>
            <a:r>
              <a:rPr lang="en-US" dirty="0"/>
              <a:t>Mangano &amp; Parke Physics Report captured the state of the art</a:t>
            </a:r>
          </a:p>
          <a:p>
            <a:r>
              <a:rPr lang="en-US" dirty="0"/>
              <a:t>There were a variety of spinor-helicity formalisms</a:t>
            </a:r>
          </a:p>
          <a:p>
            <a:endParaRPr lang="en-US" dirty="0"/>
          </a:p>
          <a:p>
            <a:r>
              <a:rPr lang="en-US" dirty="0"/>
              <a:t>We had the Xu–Zhang–Chang representation of polarization vectors “Chinese magic”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83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7A124-18E6-8F2E-C203-F19DFCE57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C51DF-DBB4-95E4-4E75-2CED7390F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Rewind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199D71-EF60-3735-5AC6-ECA06372898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In perturbative QCD the state of the art was six-point amplitudes at tree level and four-point amplitudes at one loop</a:t>
                </a:r>
              </a:p>
              <a:p>
                <a:endParaRPr lang="en-US" dirty="0"/>
              </a:p>
              <a:p>
                <a:r>
                  <a:rPr lang="en-US" dirty="0"/>
                  <a:t>The computation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+4 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jets</m:t>
                    </m:r>
                  </m:oMath>
                </a14:m>
                <a:r>
                  <a:rPr lang="en-US" dirty="0"/>
                  <a:t> at tree level was a major achievement</a:t>
                </a:r>
              </a:p>
              <a:p>
                <a:endParaRPr lang="en-US" dirty="0"/>
              </a:p>
              <a:p>
                <a:r>
                  <a:rPr lang="en-US" dirty="0"/>
                  <a:t>The soil was fertile</a:t>
                </a:r>
              </a:p>
              <a:p>
                <a:endParaRPr lang="en-US" dirty="0"/>
              </a:p>
              <a:p>
                <a:r>
                  <a:rPr lang="en-US" dirty="0"/>
                  <a:t>But someone had to create and plant the seeds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199D71-EF60-3735-5AC6-ECA0637289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3" t="-1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738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91EE3-E035-1B90-BEA7-3B74607F2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Rewind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242475-D546-AF1D-390E-8A3BE507ED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Lance was a young faculty member at SLAC</a:t>
            </a:r>
          </a:p>
          <a:p>
            <a:endParaRPr lang="en-US" dirty="0"/>
          </a:p>
          <a:p>
            <a:r>
              <a:rPr lang="en-US" dirty="0"/>
              <a:t>Zvi &amp; I had been toiling towards using string amplitudes to calculate the one-loop four-point amplitude in Yang–Mills</a:t>
            </a:r>
          </a:p>
          <a:p>
            <a:pPr lvl="1"/>
            <a:r>
              <a:rPr lang="en-US" dirty="0"/>
              <a:t>This irritated Keith Ellis greatly</a:t>
            </a:r>
          </a:p>
          <a:p>
            <a:pPr lvl="1"/>
            <a:r>
              <a:rPr lang="en-US" dirty="0"/>
              <a:t>He eventually got over it</a:t>
            </a:r>
          </a:p>
          <a:p>
            <a:endParaRPr lang="en-US" dirty="0"/>
          </a:p>
          <a:p>
            <a:r>
              <a:rPr lang="en-US" dirty="0"/>
              <a:t>On the way, we showed (</a:t>
            </a:r>
            <a:r>
              <a:rPr lang="en-US" sz="2000" dirty="0"/>
              <a:t>in a now-forgotten paper</a:t>
            </a:r>
            <a:r>
              <a:rPr lang="en-US" dirty="0"/>
              <a:t>) how to derive color factors from string theory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26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80C52-E7CF-7D55-F25B-9EA7A15F1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9D947-314A-E627-0CD0-8FCB6C909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 secret: Lance was the referee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He could see the potential lying beyond a very technical yet ultimately not very profound paper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He got interested — helped also by Witten’s letter for Zvi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 bit of serendipity: Zvi visited SLAC because his in-laws lived nearby; Lance &amp; Zvi started talking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We started working together</a:t>
            </a:r>
          </a:p>
        </p:txBody>
      </p:sp>
    </p:spTree>
    <p:extLst>
      <p:ext uri="{BB962C8B-B14F-4D97-AF65-F5344CB8AC3E}">
        <p14:creationId xmlns:p14="http://schemas.microsoft.com/office/powerpoint/2010/main" val="59315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5E386-681B-65CD-3C6D-C09BCD1EB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3AF75-1411-AB69-B8DA-51972A2DFB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Jet algorithms were in their infancy</a:t>
            </a:r>
          </a:p>
          <a:p>
            <a:endParaRPr lang="en-US" dirty="0"/>
          </a:p>
          <a:p>
            <a:r>
              <a:rPr lang="en-US" dirty="0"/>
              <a:t>Approximations to tree-level amplitudes were the subject of research papers</a:t>
            </a:r>
          </a:p>
          <a:p>
            <a:endParaRPr lang="en-US" dirty="0"/>
          </a:p>
          <a:p>
            <a:r>
              <a:rPr lang="en-US" dirty="0"/>
              <a:t>The SSC was coming!</a:t>
            </a:r>
          </a:p>
          <a:p>
            <a:pPr marL="0" indent="0">
              <a:buNone/>
            </a:pPr>
            <a:r>
              <a:rPr lang="en-US" dirty="0"/>
              <a:t>(until it wasn’t)</a:t>
            </a:r>
          </a:p>
          <a:p>
            <a:endParaRPr lang="en-US" dirty="0"/>
          </a:p>
          <a:p>
            <a:r>
              <a:rPr lang="en-US" dirty="0"/>
              <a:t>Lance &amp; friends took the next step: compute the five-gluon amplitude</a:t>
            </a:r>
          </a:p>
        </p:txBody>
      </p:sp>
    </p:spTree>
    <p:extLst>
      <p:ext uri="{BB962C8B-B14F-4D97-AF65-F5344CB8AC3E}">
        <p14:creationId xmlns:p14="http://schemas.microsoft.com/office/powerpoint/2010/main" val="287758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68225-AA39-AE0B-399B-DD0566FF0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First Step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A0FD9-BFB4-7968-4B5A-A29EC6D43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/>
          <a:lstStyle/>
          <a:p>
            <a:r>
              <a:rPr lang="en-US" dirty="0"/>
              <a:t>Today it would be considered a straightforward starting exercise for a beginning graduate student</a:t>
            </a:r>
          </a:p>
          <a:p>
            <a:endParaRPr lang="en-US" dirty="0"/>
          </a:p>
          <a:p>
            <a:r>
              <a:rPr lang="en-US" dirty="0"/>
              <a:t>That’s a sign of progress and advance in technology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r">
              <a:buNone/>
            </a:pPr>
            <a:r>
              <a:rPr lang="en-US" dirty="0"/>
              <a:t>—I. I. Rabi</a:t>
            </a:r>
          </a:p>
          <a:p>
            <a:r>
              <a:rPr lang="en-US" dirty="0"/>
              <a:t>A journey of a thousand miles begins with a single step</a:t>
            </a:r>
          </a:p>
          <a:p>
            <a:pPr marL="0" indent="0" algn="r">
              <a:buNone/>
            </a:pPr>
            <a:r>
              <a:rPr lang="en-US" dirty="0"/>
              <a:t>— Chinese proverb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3EDD7A-277A-D79C-E046-38688B827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00"/>
            <a:ext cx="9144000" cy="258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3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D787E-9593-15A8-960A-DDF8E5D3B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E1135-387B-0BC0-5C83-0F72A90CC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r>
              <a:rPr lang="en-US" dirty="0"/>
              <a:t>The first step was understanding five-point one-loop integrals</a:t>
            </a:r>
          </a:p>
          <a:p>
            <a:endParaRPr lang="en-US" dirty="0"/>
          </a:p>
          <a:p>
            <a:r>
              <a:rPr lang="en-US" dirty="0"/>
              <a:t>And then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Now-overlooked paper (still #22 on Lance’s citation list)</a:t>
            </a:r>
          </a:p>
          <a:p>
            <a:endParaRPr lang="en-US" dirty="0"/>
          </a:p>
          <a:p>
            <a:r>
              <a:rPr lang="en-US" dirty="0"/>
              <a:t>But an important seed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7BB841-20BE-CD10-C792-F3E0EDA2F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981200"/>
            <a:ext cx="6739141" cy="249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6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C004F-9F82-5BDB-B4B9-891B74B70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Five Gluons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E43CD-F70A-4E9C-BD69-14647356F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String-based calculation</a:t>
            </a:r>
          </a:p>
          <a:p>
            <a:r>
              <a:rPr lang="en-US" dirty="0"/>
              <a:t>Set the state of the art at the time</a:t>
            </a:r>
          </a:p>
          <a:p>
            <a:endParaRPr lang="en-US" dirty="0"/>
          </a:p>
          <a:p>
            <a:r>
              <a:rPr lang="en-US" dirty="0"/>
              <a:t>Eliminated rather than favored spinor products to simplify expressions</a:t>
            </a:r>
          </a:p>
          <a:p>
            <a:r>
              <a:rPr lang="en-US" dirty="0"/>
              <a:t>Still checking gauge invariance</a:t>
            </a:r>
          </a:p>
          <a:p>
            <a:r>
              <a:rPr lang="en-US" dirty="0"/>
              <a:t>Supersymmetric decomposition</a:t>
            </a:r>
          </a:p>
          <a:p>
            <a:r>
              <a:rPr lang="en-US" dirty="0"/>
              <a:t>Infrared separation</a:t>
            </a:r>
          </a:p>
          <a:p>
            <a:r>
              <a:rPr lang="en-US" dirty="0"/>
              <a:t>Functions built out of polylogarithms to eliminate spurious singularities</a:t>
            </a:r>
          </a:p>
        </p:txBody>
      </p:sp>
    </p:spTree>
    <p:extLst>
      <p:ext uri="{BB962C8B-B14F-4D97-AF65-F5344CB8AC3E}">
        <p14:creationId xmlns:p14="http://schemas.microsoft.com/office/powerpoint/2010/main" val="383125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B2CFF-AB02-C3C0-54CB-51C44F85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Five Gluons: Lessons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89E7067-69B4-3789-587E-5491D6CE90C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𝒩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r>
                  <a:rPr lang="en-US" dirty="0"/>
                  <a:t> SUSY result very simple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General Yang–Mills result not quite as simple as the Parke–Taylor amplitude, but far simpler than any expectation from Feynman diagrams</a:t>
                </a:r>
              </a:p>
              <a:p>
                <a:endParaRPr lang="en-US" dirty="0"/>
              </a:p>
              <a:p>
                <a:r>
                  <a:rPr lang="en-US" dirty="0"/>
                  <a:t>Simplicity manifest at every stage of the calculation</a:t>
                </a:r>
              </a:p>
              <a:p>
                <a:endParaRPr lang="en-US" dirty="0"/>
              </a:p>
              <a:p>
                <a:r>
                  <a:rPr lang="en-US" dirty="0"/>
                  <a:t>You could have faith in the simplicity of amplitudes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89E7067-69B4-3789-587E-5491D6CE90C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3" t="-1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99B2D3D3-2BDE-C214-D418-24FCF3FDF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657" y="2057400"/>
            <a:ext cx="8328143" cy="85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5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A1EC6-EDA3-E3F0-6BE7-5B1AABDD6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Five Gluons: Lessons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3A565B-6428-348A-3A6D-3656B204FB2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External fermions?  Strings were not the way to calculate</a:t>
                </a:r>
              </a:p>
              <a:p>
                <a:endParaRPr lang="en-US" dirty="0"/>
              </a:p>
              <a:p>
                <a:r>
                  <a:rPr lang="en-US" dirty="0"/>
                  <a:t>Could study properties of these amplitudes: collinear and soft limits</a:t>
                </a:r>
              </a:p>
              <a:p>
                <a:endParaRPr lang="en-US" dirty="0"/>
              </a:p>
              <a:p>
                <a:r>
                  <a:rPr lang="en-US" dirty="0"/>
                  <a:t>Set the stage for Dave Dunbar joining in for the all-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papers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3A565B-6428-348A-3A6D-3656B204FB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3" t="-1078" r="-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655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91C2E-008F-F704-B309-69D0D576A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289CB-D3D4-41FA-933F-BC51AC676C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/>
              <a:t>Happy Birthday, Lance!</a:t>
            </a:r>
          </a:p>
        </p:txBody>
      </p:sp>
    </p:spTree>
    <p:extLst>
      <p:ext uri="{BB962C8B-B14F-4D97-AF65-F5344CB8AC3E}">
        <p14:creationId xmlns:p14="http://schemas.microsoft.com/office/powerpoint/2010/main" val="38985676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9CFC8F5-F28A-202E-A39F-1A2E399CD1E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All-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Amplitudes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9CFC8F5-F28A-202E-A39F-1A2E399CD1E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9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EC9FF3-3541-10A5-347F-E76553C5C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5029200"/>
          </a:xfrm>
        </p:spPr>
        <p:txBody>
          <a:bodyPr/>
          <a:lstStyle/>
          <a:p>
            <a:r>
              <a:rPr lang="en-US" dirty="0"/>
              <a:t>But before that, with Zvi’s student Gordon Chalmers</a:t>
            </a:r>
          </a:p>
          <a:p>
            <a:r>
              <a:rPr lang="en-US" dirty="0"/>
              <a:t>Lesser-known paper (#48 on Lance’s list)</a:t>
            </a:r>
          </a:p>
          <a:p>
            <a:r>
              <a:rPr lang="en-US" dirty="0"/>
              <a:t>All-plus amplitude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Collinear limits + five-point amplitude </a:t>
            </a:r>
            <a:r>
              <a:rPr lang="en-US" dirty="0">
                <a:sym typeface="Symbol" panose="05050102010706020507" pitchFamily="18" charset="2"/>
              </a:rPr>
              <a:t> “conjecture”</a:t>
            </a:r>
          </a:p>
          <a:p>
            <a:pPr marL="0" indent="0">
              <a:buNone/>
            </a:pPr>
            <a:endParaRPr lang="en-US" dirty="0">
              <a:sym typeface="Symbol" panose="05050102010706020507" pitchFamily="18" charset="2"/>
            </a:endParaRPr>
          </a:p>
          <a:p>
            <a:pPr marL="0" indent="0">
              <a:buNone/>
            </a:pPr>
            <a:r>
              <a:rPr lang="en-US" dirty="0">
                <a:sym typeface="Symbol" panose="05050102010706020507" pitchFamily="18" charset="2"/>
              </a:rPr>
              <a:t>(</a:t>
            </a:r>
            <a:r>
              <a:rPr lang="en-US" sz="2000" dirty="0">
                <a:sym typeface="Symbol" panose="05050102010706020507" pitchFamily="18" charset="2"/>
              </a:rPr>
              <a:t>Proven by Mahlon, with an amusing priority skirmish</a:t>
            </a:r>
            <a:r>
              <a:rPr lang="en-US" dirty="0">
                <a:sym typeface="Symbol" panose="05050102010706020507" pitchFamily="18" charset="2"/>
              </a:rPr>
              <a:t>)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3D78BF-4921-E664-75A1-6AF576922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9583" y="2438400"/>
            <a:ext cx="6612017" cy="26925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894665-5DC7-F50E-497B-F34A214821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787" y="5543284"/>
            <a:ext cx="6727803" cy="60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04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2FE1568-55BE-6AF4-A3D5-B2517364542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All-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Amplitudes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2FE1568-55BE-6AF4-A3D5-B251736454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9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466D4-3CD5-6425-399E-2B23ED0EF4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#3 on Lance’s most-cited papers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Trace development of amplitude techniques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AC55B9-DCFB-F75C-E390-192B1CA16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772" y="2057400"/>
            <a:ext cx="6730455" cy="231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5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E3ACB90-F34D-878C-FAEE-CE8516B41CC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All-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Amplitudes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E3ACB90-F34D-878C-FAEE-CE8516B41C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9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B649B-692C-E384-0D51-EE26246BC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57800"/>
          </a:xfrm>
        </p:spPr>
        <p:txBody>
          <a:bodyPr/>
          <a:lstStyle/>
          <a:p>
            <a:r>
              <a:rPr lang="en-US" dirty="0"/>
              <a:t>Collinear limits from five-point amplitude</a:t>
            </a:r>
          </a:p>
          <a:p>
            <a:endParaRPr lang="en-US" dirty="0"/>
          </a:p>
          <a:p>
            <a:r>
              <a:rPr lang="en-US" dirty="0"/>
              <a:t>Universality of collinear behavior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Knowledge of which integrals can appear</a:t>
            </a:r>
          </a:p>
          <a:p>
            <a:pPr marL="0" indent="0" algn="ctr">
              <a:buNone/>
            </a:pPr>
            <a:r>
              <a:rPr lang="en-US" dirty="0">
                <a:sym typeface="Symbol" panose="05050102010706020507" pitchFamily="18" charset="2"/>
              </a:rPr>
              <a:t> Ansatz</a:t>
            </a:r>
          </a:p>
          <a:p>
            <a:endParaRPr lang="en-US" dirty="0">
              <a:sym typeface="Symbol" panose="05050102010706020507" pitchFamily="18" charset="2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8EF043-4467-0475-E558-8376DEC88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177" y="2629504"/>
            <a:ext cx="7379223" cy="13064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B1ECB2-EC5A-C37D-91DB-D55F6A142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837" y="5029204"/>
            <a:ext cx="8118563" cy="82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55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1DA870C-A0E1-A5ED-80D8-A13481D2973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All-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Amplitudes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1DA870C-A0E1-A5ED-80D8-A13481D297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9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28B90-8749-65C2-FEE3-F3224805E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ym typeface="Symbol" panose="05050102010706020507" pitchFamily="18" charset="2"/>
              </a:rPr>
              <a:t>Ordinary unitarity as a check</a:t>
            </a:r>
          </a:p>
          <a:p>
            <a:endParaRPr lang="en-US" dirty="0">
              <a:sym typeface="Symbol" panose="05050102010706020507" pitchFamily="18" charset="2"/>
            </a:endParaRPr>
          </a:p>
          <a:p>
            <a:r>
              <a:rPr lang="en-US" dirty="0">
                <a:sym typeface="Symbol" panose="05050102010706020507" pitchFamily="18" charset="2"/>
              </a:rPr>
              <a:t>Supersymmetry to rule out polynomial terms </a:t>
            </a:r>
          </a:p>
          <a:p>
            <a:endParaRPr lang="en-US" dirty="0">
              <a:sym typeface="Symbol" panose="05050102010706020507" pitchFamily="18" charset="2"/>
            </a:endParaRPr>
          </a:p>
          <a:p>
            <a:r>
              <a:rPr lang="en-US" dirty="0"/>
              <a:t>Color identities to reduce computational load in </a:t>
            </a:r>
            <a:r>
              <a:rPr lang="en-US" dirty="0" err="1"/>
              <a:t>subleading</a:t>
            </a:r>
            <a:r>
              <a:rPr lang="en-US" dirty="0"/>
              <a:t> color terms</a:t>
            </a:r>
          </a:p>
        </p:txBody>
      </p:sp>
    </p:spTree>
    <p:extLst>
      <p:ext uri="{BB962C8B-B14F-4D97-AF65-F5344CB8AC3E}">
        <p14:creationId xmlns:p14="http://schemas.microsoft.com/office/powerpoint/2010/main" val="2766415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E9929CE-F06B-C409-02A0-AC502FA70EF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All-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Amplitudes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E9929CE-F06B-C409-02A0-AC502FA70E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9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FA095D-AF12-89E4-C05F-2E28D4B2D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US" dirty="0"/>
              <a:t>#5 on Lance’s most-cited papers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Growing confidence in unitarity as a means of calculating</a:t>
            </a:r>
          </a:p>
          <a:p>
            <a:endParaRPr lang="en-US" dirty="0"/>
          </a:p>
          <a:p>
            <a:r>
              <a:rPr lang="en-US" dirty="0"/>
              <a:t>Cut </a:t>
            </a:r>
            <a:r>
              <a:rPr lang="en-US" dirty="0" err="1"/>
              <a:t>constructibility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DF417A-6190-2A03-E540-01B0354AB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711" y="2263517"/>
            <a:ext cx="7004089" cy="223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21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0A579D3-942A-40A2-6E73-E4B2E302FFD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All-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Amplitudes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0A579D3-942A-40A2-6E73-E4B2E302FF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9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021274E-FE1C-CA59-2ECB-E711BB64C99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𝒩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 all-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MHV amplitudes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𝒩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r>
                  <a:rPr lang="en-US" dirty="0"/>
                  <a:t> next-to-MHV six-point amplitudes</a:t>
                </a:r>
              </a:p>
              <a:p>
                <a:endParaRPr lang="en-US" dirty="0"/>
              </a:p>
              <a:p>
                <a:r>
                  <a:rPr lang="en-US" dirty="0"/>
                  <a:t>More complicated than MHV case, but still expressions that can be written down in a few lines</a:t>
                </a:r>
              </a:p>
              <a:p>
                <a:endParaRPr lang="en-US" dirty="0"/>
              </a:p>
              <a:p>
                <a:r>
                  <a:rPr lang="en-US" dirty="0"/>
                  <a:t>Knowledge of integrals appearing in final answer important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021274E-FE1C-CA59-2ECB-E711BB64C9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63" t="-1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462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F781E-090D-4F0B-0868-2703AB2A6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QCD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9D5D68-ADA9-B876-CCBC-02FAE61775F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95400"/>
                <a:ext cx="8229600" cy="533400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Supersymmetry was fun and instructive</a:t>
                </a:r>
              </a:p>
              <a:p>
                <a:endParaRPr lang="en-US" dirty="0"/>
              </a:p>
              <a:p>
                <a:r>
                  <a:rPr lang="en-US" dirty="0"/>
                  <a:t>Needed QCD for applications to real-world physics</a:t>
                </a:r>
              </a:p>
              <a:p>
                <a:endParaRPr lang="en-US" dirty="0"/>
              </a:p>
              <a:p>
                <a:r>
                  <a:rPr lang="en-US" dirty="0"/>
                  <a:t>It was the LEP era</a:t>
                </a:r>
              </a:p>
              <a:p>
                <a:endParaRPr lang="en-US" dirty="0"/>
              </a:p>
              <a:p>
                <a:r>
                  <a:rPr lang="en-US" dirty="0"/>
                  <a:t>#13 on Lance’s list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(</a:t>
                </a:r>
                <a:r>
                  <a:rPr lang="en-US" sz="2000" dirty="0"/>
                  <a:t>An earlier paper with Stefan Weinzierl as well did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)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9D5D68-ADA9-B876-CCBC-02FAE61775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95400"/>
                <a:ext cx="8229600" cy="5334000"/>
              </a:xfrm>
              <a:blipFill>
                <a:blip r:embed="rId2"/>
                <a:stretch>
                  <a:fillRect l="-1111" t="-914" b="-1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716C01FC-3040-DDAA-933D-E31B4C7B31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205968"/>
            <a:ext cx="8464161" cy="49315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4B15BC-EF24-0446-CA66-BDFC93A8C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4353273"/>
            <a:ext cx="6350383" cy="176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87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F7901-D0DC-79B0-6EAA-1FEF56720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QCD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C5EC1-3E97-0BA9-F681-48AC1C91FA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Amplitudes philosophy is taking shape: “amplitudes directly from their analytic properties instead of from Feynman diagrams”</a:t>
            </a:r>
          </a:p>
          <a:p>
            <a:endParaRPr lang="en-US" dirty="0"/>
          </a:p>
          <a:p>
            <a:r>
              <a:rPr lang="en-US" dirty="0"/>
              <a:t>Ordinary unitarity for cut-constructible terms</a:t>
            </a:r>
          </a:p>
          <a:p>
            <a:endParaRPr lang="en-US" dirty="0"/>
          </a:p>
          <a:p>
            <a:r>
              <a:rPr lang="en-US" dirty="0"/>
              <a:t>Factorization for rational terms</a:t>
            </a:r>
          </a:p>
          <a:p>
            <a:endParaRPr lang="en-US" dirty="0"/>
          </a:p>
          <a:p>
            <a:r>
              <a:rPr lang="en-US" dirty="0"/>
              <a:t>Functions designed to remove spurious singularities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28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C993B-0FF6-E157-60A7-6D2688D5E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Seeds of Generalized Unitarity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81CBE-D94B-12A5-0518-6CEB53DBE9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Triple cuts as a means of separating contributions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sz="2000" dirty="0"/>
              <a:t>Figure not only long before ChatGPT,</a:t>
            </a:r>
            <a:br>
              <a:rPr lang="en-US" sz="2000" dirty="0"/>
            </a:br>
            <a:r>
              <a:rPr lang="en-US" sz="2000" dirty="0"/>
              <a:t>but also before </a:t>
            </a:r>
            <a:r>
              <a:rPr lang="en-US" sz="2000" dirty="0" err="1"/>
              <a:t>JaxoDraw</a:t>
            </a:r>
            <a:r>
              <a:rPr lang="en-US" sz="2000" dirty="0"/>
              <a:t>, </a:t>
            </a:r>
            <a:r>
              <a:rPr lang="en-US" sz="2000" dirty="0" err="1"/>
              <a:t>tikz</a:t>
            </a:r>
            <a:r>
              <a:rPr lang="en-US" sz="2000" dirty="0"/>
              <a:t>, …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dirty="0"/>
              <a:t>Not yet a core part of a calculation</a:t>
            </a:r>
            <a:endParaRPr lang="en-US" sz="28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F04361-2CCB-5758-9AEE-9CECDCBA7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33600"/>
            <a:ext cx="8370892" cy="15505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14C4F5-011C-A417-F7CE-8456AB494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871" y="3780733"/>
            <a:ext cx="2592329" cy="300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23080-42A1-53CA-F425-EC8FEAA46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Crossing the Desert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BAF1C-DC4A-941F-326E-86F4E302F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of the QCD community ignored these calculations</a:t>
            </a:r>
          </a:p>
          <a:p>
            <a:endParaRPr lang="en-US" dirty="0"/>
          </a:p>
          <a:p>
            <a:r>
              <a:rPr lang="en-US" dirty="0"/>
              <a:t>Some senior figures were supportive – Al Mueller, George Sterman – but they weren’t working directly on multijet physics</a:t>
            </a:r>
          </a:p>
          <a:p>
            <a:endParaRPr lang="en-US" dirty="0"/>
          </a:p>
          <a:p>
            <a:r>
              <a:rPr lang="en-US" dirty="0"/>
              <a:t>Zoltan Kunszt took the ideas seriously, and started competing (alongside student Adrian Signer and postdoc Zoltan </a:t>
            </a:r>
            <a:r>
              <a:rPr lang="en-US" dirty="0" err="1"/>
              <a:t>Trocsanyi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84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415A5-F5DA-DB57-DBA5-F209910B6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1FDCC-52C1-C12D-618E-644746264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/>
              <a:t>Happy 65</a:t>
            </a:r>
            <a:r>
              <a:rPr lang="en-US" sz="9600" baseline="30000" dirty="0"/>
              <a:t>th</a:t>
            </a:r>
            <a:r>
              <a:rPr lang="en-US" sz="9600" dirty="0"/>
              <a:t> Birthday, Lance!</a:t>
            </a:r>
          </a:p>
        </p:txBody>
      </p:sp>
    </p:spTree>
    <p:extLst>
      <p:ext uri="{BB962C8B-B14F-4D97-AF65-F5344CB8AC3E}">
        <p14:creationId xmlns:p14="http://schemas.microsoft.com/office/powerpoint/2010/main" val="2150692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D700D-BCD8-0D58-B751-4610D405C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Phenomenology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658AA-1D6E-E1EF-BF15-384E24FB8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4754563"/>
          </a:xfrm>
        </p:spPr>
        <p:txBody>
          <a:bodyPr/>
          <a:lstStyle/>
          <a:p>
            <a:r>
              <a:rPr lang="en-US" dirty="0"/>
              <a:t>Competition was friendly enough that Lance invited Signer as a postdoc to SLAC and of course collaborated with him</a:t>
            </a:r>
          </a:p>
          <a:p>
            <a:endParaRPr lang="en-US" dirty="0"/>
          </a:p>
          <a:p>
            <a:r>
              <a:rPr lang="en-US" dirty="0"/>
              <a:t>Four jets (</a:t>
            </a:r>
            <a:r>
              <a:rPr lang="en-US" sz="2000" dirty="0"/>
              <a:t>leading color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First start-to-finish application of </a:t>
            </a:r>
            <a:r>
              <a:rPr lang="en-US" i="1" dirty="0"/>
              <a:t>Amplitudes</a:t>
            </a:r>
            <a:r>
              <a:rPr lang="en-US" dirty="0"/>
              <a:t> technology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D86434-BA28-035F-6C55-32C3F1B03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307" y="3368419"/>
            <a:ext cx="7482093" cy="120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1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360D7-E84D-B2E2-C16B-735573D56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Phenomenology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6429113-94E4-1343-9077-46179ECBAC7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71600"/>
                <a:ext cx="8686800" cy="533400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Differential cross sections as a function of jet cut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for several different algorithms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Selection of jet algorithms were still immature, even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6429113-94E4-1343-9077-46179ECBAC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71600"/>
                <a:ext cx="8686800" cy="5334000"/>
              </a:xfrm>
              <a:blipFill>
                <a:blip r:embed="rId2"/>
                <a:stretch>
                  <a:fillRect l="-912" t="-914" b="-3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38577AD-99AD-09E0-973A-F6D755DF0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590" y="2133592"/>
            <a:ext cx="5029210" cy="388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33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0FBCC-1298-0B77-FCB9-5BF928CF6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Phenomenology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89710-1B2E-C1F2-37F9-11D05F472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534400" cy="4906963"/>
          </a:xfrm>
        </p:spPr>
        <p:txBody>
          <a:bodyPr/>
          <a:lstStyle/>
          <a:p>
            <a:r>
              <a:rPr lang="en-US" dirty="0"/>
              <a:t>Di-vector production amplitudes with Kunszt and Signer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and Tevatron phenomenology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217067-A71E-AFB9-5542-8CD53A723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676401"/>
            <a:ext cx="6236952" cy="26685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92E785-B185-774E-A015-9ABB48EAA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363" y="4724400"/>
            <a:ext cx="6298400" cy="210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99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1D89B-F22F-0CAD-E7BB-C242804BE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Supergravity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89679F-304E-4708-13AA-A6D622C4163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Lance was applying amplitudes technology to frontier calculations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𝒩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=8</m:t>
                    </m:r>
                  </m:oMath>
                </a14:m>
                <a:r>
                  <a:rPr lang="en-US" dirty="0"/>
                  <a:t> supergravity </a:t>
                </a:r>
              </a:p>
              <a:p>
                <a:endParaRPr lang="en-US" dirty="0"/>
              </a:p>
              <a:p>
                <a:r>
                  <a:rPr lang="en-US" dirty="0"/>
                  <a:t>Intuition from Kawai–Lewellen–Tye</a:t>
                </a:r>
              </a:p>
              <a:p>
                <a:r>
                  <a:rPr lang="en-US" dirty="0"/>
                  <a:t>Foreshadowing of the double copy</a:t>
                </a:r>
              </a:p>
              <a:p>
                <a:endParaRPr lang="en-US" dirty="0">
                  <a:sym typeface="Symbol" panose="05050102010706020507" pitchFamily="18" charset="2"/>
                </a:endParaRPr>
              </a:p>
              <a:p>
                <a:endParaRPr lang="en-US" dirty="0">
                  <a:sym typeface="Symbol" panose="05050102010706020507" pitchFamily="18" charset="2"/>
                </a:endParaRPr>
              </a:p>
              <a:p>
                <a:endParaRPr lang="en-US" dirty="0">
                  <a:sym typeface="Symbol" panose="05050102010706020507" pitchFamily="18" charset="2"/>
                </a:endParaRPr>
              </a:p>
              <a:p>
                <a:pPr marL="0" indent="0">
                  <a:buNone/>
                </a:pPr>
                <a:r>
                  <a:rPr lang="en-US" dirty="0">
                    <a:sym typeface="Symbol" panose="05050102010706020507" pitchFamily="18" charset="2"/>
                  </a:rPr>
                  <a:t> Zvi Bern’s talk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89679F-304E-4708-13AA-A6D622C416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11" t="-1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62669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C48FB-0E38-86AC-66E3-7337C8144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Two-Loop QCD Foray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B683FC-59B4-6901-AC08-DA6D39FAF81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To usher in the new </a:t>
                </a:r>
                <a:r>
                  <a:rPr lang="en-US" dirty="0" err="1"/>
                  <a:t>millenium</a:t>
                </a:r>
                <a:r>
                  <a:rPr lang="en-US" dirty="0"/>
                  <a:t>, a calculation of the two-loop contributions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(+ + ++)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Still noting that Feynman diagrams were </a:t>
                </a:r>
                <a:r>
                  <a:rPr lang="en-US" i="1" dirty="0">
                    <a:solidFill>
                      <a:srgbClr val="FF0000"/>
                    </a:solidFill>
                  </a:rPr>
                  <a:t>not</a:t>
                </a:r>
                <a:r>
                  <a:rPr lang="en-US" dirty="0"/>
                  <a:t> used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B683FC-59B4-6901-AC08-DA6D39FAF8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3" t="-1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4AE3BDA0-6898-73CF-8686-18437EA12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781" y="2590800"/>
            <a:ext cx="6452019" cy="10177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9F3657-DA36-B795-DF08-2A64847538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927" y="5542396"/>
            <a:ext cx="7686873" cy="46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75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E6F3B-E23C-5152-AFAA-EC018E584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Seeds of All-Loop Behavior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A6F8FA3-98F8-7758-4177-64A67356B4A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2400" y="1295400"/>
                <a:ext cx="8915400" cy="541020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Another lesser-known paper (#25 on Lance’s list)</a:t>
                </a:r>
              </a:p>
              <a:p>
                <a:r>
                  <a:rPr lang="en-US" dirty="0"/>
                  <a:t>Knew two-loop four-point result from Zvi, </a:t>
                </a:r>
                <a:r>
                  <a:rPr lang="en-US" dirty="0" err="1"/>
                  <a:t>Rozowsky</a:t>
                </a:r>
                <a:r>
                  <a:rPr lang="en-US" dirty="0"/>
                  <a:t> &amp; Yan</a:t>
                </a:r>
              </a:p>
              <a:p>
                <a:r>
                  <a:rPr lang="en-US" dirty="0"/>
                  <a:t>Knew one-loop collinear splitting amplitude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𝒩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r>
                  <a:rPr lang="en-US" dirty="0"/>
                  <a:t> sYM</a:t>
                </a:r>
              </a:p>
              <a:p>
                <a:r>
                  <a:rPr lang="en-US" dirty="0"/>
                  <a:t>With the addition of Babis Anastasiou, Lance &amp; friends computed the two-loop collinear splitting amplitude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𝒩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r>
                  <a:rPr lang="en-US" dirty="0"/>
                  <a:t> sYM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A6F8FA3-98F8-7758-4177-64A67356B4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295400"/>
                <a:ext cx="8915400" cy="5410200"/>
              </a:xfrm>
              <a:blipFill>
                <a:blip r:embed="rId3"/>
                <a:stretch>
                  <a:fillRect l="-889" t="-9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1260119E-3126-D3FC-3CB6-C1B5E2AFA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3505200"/>
            <a:ext cx="6898476" cy="236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30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8762F-FAA2-C274-C41C-6EDD1E5DD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Seeds of All-Loop Behavior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2028EA9-AD5E-A0FB-B642-1ECE1632948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Simply related to [square of] the one-loop splitting amplitude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Led to a conjecture that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-point two-loop amplitudes can be written in terms one-loop amplitudes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2028EA9-AD5E-A0FB-B642-1ECE163294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63" r="-1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CF944878-CCD6-5AF8-0C0A-1B7E4C7ECA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1295400"/>
            <a:ext cx="5756617" cy="169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277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9FB85-56F4-9B6D-E52F-EFA3B9404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All-Loop Behavior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F097D5C-08F0-46AC-9C00-1702E15D13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458200" cy="4525963"/>
              </a:xfrm>
            </p:spPr>
            <p:txBody>
              <a:bodyPr/>
              <a:lstStyle/>
              <a:p>
                <a:r>
                  <a:rPr lang="en-US" dirty="0"/>
                  <a:t>With Zvi and Volodya Smirnov, Lance calculated the planar three-loop MHV amplitude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𝒩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r>
                  <a:rPr lang="en-US" dirty="0"/>
                  <a:t> sYM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It has an iterative structure: can be expressed in terms of one- and two-loop amplitudes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F097D5C-08F0-46AC-9C00-1702E15D13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458200" cy="4525963"/>
              </a:xfrm>
              <a:blipFill>
                <a:blip r:embed="rId2"/>
                <a:stretch>
                  <a:fillRect l="-937" t="-1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8E202E8-3418-1DA9-2F7E-8D1850D05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593150"/>
            <a:ext cx="6584447" cy="228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59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06329-ACD9-96F0-DC09-3F167945E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All-Loop Behavior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0B49A-67C3-C527-4B50-550938FE2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Conjectured simple all-loop exponentiated form for the planar amplitude</a:t>
            </a:r>
          </a:p>
          <a:p>
            <a:endParaRPr lang="en-US" dirty="0"/>
          </a:p>
          <a:p>
            <a:r>
              <a:rPr lang="en-US" dirty="0"/>
              <a:t>Conjecture turns out to be true for the four- and five-point amplitudes!</a:t>
            </a:r>
          </a:p>
          <a:p>
            <a:endParaRPr lang="en-US" dirty="0"/>
          </a:p>
          <a:p>
            <a:r>
              <a:rPr lang="en-US" dirty="0"/>
              <a:t>Conjecture turns out to be false beyond five points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8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0B664-2825-0C55-C400-C78744A48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61B6B-CBDE-F9C0-E2DA-A7ECC9F14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All-Loop Behavior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BB10F-438E-F592-E6EE-F36B6F713F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Yet false conjectures can sometimes be more fruitful than true ones</a:t>
            </a:r>
          </a:p>
          <a:p>
            <a:endParaRPr lang="en-US" dirty="0"/>
          </a:p>
          <a:p>
            <a:r>
              <a:rPr lang="en-US" dirty="0"/>
              <a:t>This one has been</a:t>
            </a:r>
          </a:p>
          <a:p>
            <a:endParaRPr lang="en-US" dirty="0"/>
          </a:p>
          <a:p>
            <a:r>
              <a:rPr lang="en-US" dirty="0"/>
              <a:t>It opened an entirely new research direction for Lance</a:t>
            </a:r>
          </a:p>
          <a:p>
            <a:pPr marL="0" indent="0">
              <a:buNone/>
            </a:pPr>
            <a:r>
              <a:rPr lang="en-US" dirty="0">
                <a:sym typeface="Symbol" panose="05050102010706020507" pitchFamily="18" charset="2"/>
              </a:rPr>
              <a:t> Drummond’s talk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23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43CCA-6401-CFB0-E529-0F1729E6D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3D06F-AAA0-6A8E-9C29-4F67184A60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r>
              <a:rPr lang="en-US" sz="4800" dirty="0"/>
              <a:t>Pursuit of Precision</a:t>
            </a:r>
          </a:p>
        </p:txBody>
      </p:sp>
    </p:spTree>
    <p:extLst>
      <p:ext uri="{BB962C8B-B14F-4D97-AF65-F5344CB8AC3E}">
        <p14:creationId xmlns:p14="http://schemas.microsoft.com/office/powerpoint/2010/main" val="16606369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E7B2D-56A9-F6AD-BED8-3360B58B0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Scattering Amplitudes?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5D4CC-D85C-63CC-8620-6F8C06AEBE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“Quantum Field Theory without the quantum fields”</a:t>
            </a:r>
          </a:p>
          <a:p>
            <a:pPr marL="0" indent="0" algn="r">
              <a:buNone/>
            </a:pPr>
            <a:r>
              <a:rPr lang="en-US" i="1" dirty="0"/>
              <a:t>—Lance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3528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B9D2B-B3DE-C87A-BC4B-81464BEBC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 of the Desert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21121-3F42-45E4-F79F-FD5363027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r>
              <a:rPr lang="en-US" dirty="0"/>
              <a:t>In the meantime, Witten had gotten interested</a:t>
            </a:r>
          </a:p>
          <a:p>
            <a:pPr lvl="1"/>
            <a:r>
              <a:rPr lang="en-US" dirty="0"/>
              <a:t>He had understood how to generalize an important 1988 paper of Nair’s</a:t>
            </a:r>
          </a:p>
          <a:p>
            <a:pPr lvl="1"/>
            <a:r>
              <a:rPr lang="en-US" dirty="0"/>
              <a:t>Twistor string theory</a:t>
            </a:r>
          </a:p>
          <a:p>
            <a:endParaRPr lang="en-US" dirty="0"/>
          </a:p>
          <a:p>
            <a:r>
              <a:rPr lang="en-US" dirty="0"/>
              <a:t>In happy serendipity, Zvi, Joey Huston, Zoltan Kunszt, and Kirill Melnikov organized a workshop at the KITP in Santa Barbara in 2004</a:t>
            </a:r>
          </a:p>
          <a:p>
            <a:endParaRPr lang="en-US" dirty="0"/>
          </a:p>
          <a:p>
            <a:r>
              <a:rPr lang="en-US" dirty="0"/>
              <a:t>Many young people got interested</a:t>
            </a:r>
          </a:p>
          <a:p>
            <a:endParaRPr lang="en-US" dirty="0"/>
          </a:p>
          <a:p>
            <a:r>
              <a:rPr lang="en-US" dirty="0"/>
              <a:t>The field acquired a stamp of respectability</a:t>
            </a:r>
          </a:p>
        </p:txBody>
      </p:sp>
    </p:spTree>
    <p:extLst>
      <p:ext uri="{BB962C8B-B14F-4D97-AF65-F5344CB8AC3E}">
        <p14:creationId xmlns:p14="http://schemas.microsoft.com/office/powerpoint/2010/main" val="277614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EB376-B0FA-4EE2-9CAF-B6BB03CFF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NNLO Phenomenology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98F35-4EEF-34FA-467E-5057E9419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5257800"/>
          </a:xfrm>
        </p:spPr>
        <p:txBody>
          <a:bodyPr/>
          <a:lstStyle/>
          <a:p>
            <a:r>
              <a:rPr lang="en-US" dirty="0"/>
              <a:t>Rapidity distribution of EW vector bosons at Tevatron and LHC</a:t>
            </a:r>
          </a:p>
          <a:p>
            <a:r>
              <a:rPr lang="en-US" dirty="0"/>
              <a:t>With Anastasiou (postdoc at SLAC), Melnikov, Frank Petriello (#4 on Lance’s list)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Two-loop virtual can be extracted from total cross section</a:t>
            </a:r>
          </a:p>
          <a:p>
            <a:r>
              <a:rPr lang="en-US" dirty="0"/>
              <a:t>Introduced reverse unitarity for distributions</a:t>
            </a:r>
          </a:p>
          <a:p>
            <a:r>
              <a:rPr lang="en-US" dirty="0"/>
              <a:t>Precision result: &lt;1%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6832DE-629A-5E86-E872-AFF236BEA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3352800"/>
            <a:ext cx="7350076" cy="164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9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1FD8E-5989-27DF-4976-A3864DD0E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Many-Jet Production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98CA7-38E3-D780-494B-F3744A521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/>
          </a:bodyPr>
          <a:lstStyle/>
          <a:p>
            <a:r>
              <a:rPr lang="en-US" dirty="0"/>
              <a:t>By 2007 the limits of analytic calculation were becoming clear</a:t>
            </a:r>
          </a:p>
          <a:p>
            <a:endParaRPr lang="en-US" dirty="0"/>
          </a:p>
          <a:p>
            <a:r>
              <a:rPr lang="en-US" dirty="0"/>
              <a:t>The possibility of numerical calculation of amplitudes was becoming clear</a:t>
            </a:r>
          </a:p>
          <a:p>
            <a:endParaRPr lang="en-US" dirty="0"/>
          </a:p>
          <a:p>
            <a:r>
              <a:rPr lang="en-US" dirty="0"/>
              <a:t>Daniel Maître was a postdoc at SLAC and had the software skills key to such an effort</a:t>
            </a:r>
          </a:p>
          <a:p>
            <a:endParaRPr lang="en-US" dirty="0"/>
          </a:p>
          <a:p>
            <a:r>
              <a:rPr lang="en-US" dirty="0"/>
              <a:t>Another SLAC postdoc, Carola Berger, and postdocs at UCLA (Fernando Febres Cordero and Harald Ita) and Saclay (Darren Forde) joined too</a:t>
            </a:r>
          </a:p>
        </p:txBody>
      </p:sp>
    </p:spTree>
    <p:extLst>
      <p:ext uri="{BB962C8B-B14F-4D97-AF65-F5344CB8AC3E}">
        <p14:creationId xmlns:p14="http://schemas.microsoft.com/office/powerpoint/2010/main" val="257422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924A8-B736-309F-2CBC-FAABC6E2B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Many-Jet Production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E2725-9788-E279-CCCA-AEB97DB44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/>
          </a:bodyPr>
          <a:lstStyle/>
          <a:p>
            <a:r>
              <a:rPr lang="en-US" dirty="0"/>
              <a:t>Later Tanju Gleisberg, Giovanni Diana, Kemal </a:t>
            </a:r>
            <a:r>
              <a:rPr lang="en-US" dirty="0" err="1"/>
              <a:t>Ozeren</a:t>
            </a:r>
            <a:r>
              <a:rPr lang="en-US" dirty="0"/>
              <a:t>, Nicola Lo Presti, and Stefan </a:t>
            </a:r>
            <a:r>
              <a:rPr lang="en-US" dirty="0" err="1"/>
              <a:t>Höche</a:t>
            </a:r>
            <a:r>
              <a:rPr lang="en-US" dirty="0"/>
              <a:t> also joined</a:t>
            </a:r>
          </a:p>
          <a:p>
            <a:endParaRPr lang="en-US" dirty="0"/>
          </a:p>
          <a:p>
            <a:r>
              <a:rPr lang="en-US" dirty="0"/>
              <a:t>The team produced Blackhat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E952B4-7641-D0F5-C81F-833EECDB5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22" y="1981200"/>
            <a:ext cx="1777778" cy="17777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8CC1BD-5A23-8D07-E9BF-5818DCA0E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1" y="1223010"/>
            <a:ext cx="7237095" cy="563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DA3D8-BB72-434C-962D-E1277C6C8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Cheese &amp; Wine Were Involved Too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E19D9-43B4-B43B-8684-5EEE2DA26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A5458A-C1E0-C735-313B-1BA16A1FE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912" y="1315974"/>
            <a:ext cx="4336288" cy="538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025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4C4D4-4335-A992-2E13-8C4F8669B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B1F1B-39CD-8244-BDC7-77360E5E7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Many-Jet Production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EDC6A-2EDA-5DCC-A876-60BC1A1C1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/>
          </a:bodyPr>
          <a:lstStyle/>
          <a:p>
            <a:r>
              <a:rPr lang="en-US" dirty="0"/>
              <a:t>Later Tanju Gleisberg, Giovanni Diana, Kemal </a:t>
            </a:r>
            <a:r>
              <a:rPr lang="en-US" dirty="0" err="1"/>
              <a:t>Ozeren</a:t>
            </a:r>
            <a:r>
              <a:rPr lang="en-US" dirty="0"/>
              <a:t>, Nicola Lo Presti, and Stefan </a:t>
            </a:r>
            <a:r>
              <a:rPr lang="en-US" dirty="0" err="1"/>
              <a:t>Höche</a:t>
            </a:r>
            <a:r>
              <a:rPr lang="en-US" dirty="0"/>
              <a:t> also joined</a:t>
            </a:r>
          </a:p>
          <a:p>
            <a:endParaRPr lang="en-US" dirty="0"/>
          </a:p>
          <a:p>
            <a:r>
              <a:rPr lang="en-US" dirty="0"/>
              <a:t>The team produced Blackhat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On-shell techniques used in a mature form</a:t>
            </a:r>
          </a:p>
          <a:p>
            <a:pPr marL="0" indent="0">
              <a:buNone/>
            </a:pPr>
            <a:r>
              <a:rPr lang="en-US" dirty="0">
                <a:sym typeface="Symbol" panose="05050102010706020507" pitchFamily="18" charset="2"/>
              </a:rPr>
              <a:t> Fernando’s talk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C3DDCE-D447-A59B-5334-9C6DEE03C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3632603"/>
            <a:ext cx="7818135" cy="177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20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8601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NLO Revolution: Unitarity at One Loop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60163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57200" y="1295400"/>
                <a:ext cx="8229600" cy="5486400"/>
              </a:xfrm>
            </p:spPr>
            <p:txBody>
              <a:bodyPr/>
              <a:lstStyle/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Master equation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 algn="r">
                  <a:buNone/>
                </a:pPr>
                <a:r>
                  <a:rPr lang="en-US" sz="2000" dirty="0">
                    <a:solidFill>
                      <a:srgbClr val="C00000"/>
                    </a:solidFill>
                  </a:rPr>
                  <a:t>Bern, Dixon, Dunbar, DAK</a:t>
                </a:r>
              </a:p>
              <a:p>
                <a:pPr marL="0" indent="0">
                  <a:buNone/>
                </a:pPr>
                <a:r>
                  <a:rPr lang="en-US" dirty="0"/>
                  <a:t>From knowledge that there’s an underlying field theory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Match analytic structure on both sides to obtain expressions for coefficients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Can calculate them purely numerically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86016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0" y="1295400"/>
                <a:ext cx="8229600" cy="5486400"/>
              </a:xfrm>
              <a:blipFill>
                <a:blip r:embed="rId4"/>
                <a:stretch>
                  <a:fillRect l="-1111" r="-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60164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0"/>
          </a:blip>
          <a:srcRect/>
          <a:stretch>
            <a:fillRect/>
          </a:stretch>
        </p:blipFill>
        <p:spPr bwMode="auto">
          <a:xfrm>
            <a:off x="1414209" y="3127248"/>
            <a:ext cx="45402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D9A700-1A50-8C4E-54EB-6CD8542FF0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1644" y="1295400"/>
            <a:ext cx="4605156" cy="142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8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60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A4A15-9782-492A-F630-BD1692270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D0871-F426-8D67-2468-8AC98172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Industrialization of Predictions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97469E-ED0E-5E3D-74F1-A9AF22C888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4800" y="1600200"/>
                <a:ext cx="8763000" cy="4525963"/>
              </a:xfrm>
            </p:spPr>
            <p:txBody>
              <a:bodyPr/>
              <a:lstStyle/>
              <a:p>
                <a:r>
                  <a:rPr lang="en-US" dirty="0"/>
                  <a:t>A sequence of papers focusing 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jets</m:t>
                    </m:r>
                  </m:oMath>
                </a14:m>
                <a:r>
                  <a:rPr lang="en-US" dirty="0"/>
                  <a:t> followed</a:t>
                </a:r>
              </a:p>
              <a:p>
                <a:r>
                  <a:rPr lang="en-US" dirty="0"/>
                  <a:t>14 publications &amp; 12 conference talks in just over 6 years</a:t>
                </a:r>
              </a:p>
              <a:p>
                <a:r>
                  <a:rPr lang="en-US" dirty="0"/>
                  <a:t>Through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+5 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jet</m:t>
                    </m:r>
                  </m:oMath>
                </a14:m>
                <a:r>
                  <a:rPr lang="en-US" dirty="0"/>
                  <a:t> production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97469E-ED0E-5E3D-74F1-A9AF22C888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600200"/>
                <a:ext cx="8763000" cy="4525963"/>
              </a:xfrm>
              <a:blipFill>
                <a:blip r:embed="rId2"/>
                <a:stretch>
                  <a:fillRect l="-904" t="-1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552C6963-136C-6731-BFB6-99AE5FF15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371600"/>
            <a:ext cx="8653442" cy="8455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9BD50C-28B2-FD5E-E7CF-CBA83B407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" y="2269278"/>
            <a:ext cx="7873000" cy="19970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C144F4-3478-3F28-3845-8F3FAFAA10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600" y="2971800"/>
            <a:ext cx="4015367" cy="37616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6725E7-A8F8-4284-FC5D-99EBED28A9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992" y="1752600"/>
            <a:ext cx="8838608" cy="8641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F57C6A-2410-D4AB-1643-FFAB269AE8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581" y="2133600"/>
            <a:ext cx="8702819" cy="7159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E321BDE-A2F6-90F4-FA67-3817D9B83D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4200" y="3989827"/>
            <a:ext cx="3889865" cy="27157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22F9344-D1D4-101A-6A25-6795FA158D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819" y="2438400"/>
            <a:ext cx="8622581" cy="119123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4A32F49-F036-42EE-6F58-7865D590D5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03616" y="3962400"/>
            <a:ext cx="4821184" cy="27740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3DEA99E-A87F-FDEB-B302-566E084F7D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3976" y="2895600"/>
            <a:ext cx="7840424" cy="109591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64E785D-0E77-62FC-8D60-15DB9733DD4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6279" y="3344847"/>
            <a:ext cx="8376721" cy="70534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ED76138-8CE7-6A84-1EAD-3CDA4BA1B3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7135" y="3590618"/>
            <a:ext cx="8159665" cy="98138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E2D26C7-9D60-7F78-4425-DA8A397CBA0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2157" y="3961179"/>
            <a:ext cx="8440843" cy="83942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1DFF4CC-BB56-425A-C655-502EE928753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5908" y="4376736"/>
            <a:ext cx="8370892" cy="72866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CD24383-86E0-293A-0F81-2E883329F83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5007" y="4693613"/>
            <a:ext cx="8271793" cy="7927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AE165D6-14D8-FD89-B3C1-633550FCAB8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27506" y="5079803"/>
            <a:ext cx="5687694" cy="55899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9127717-938A-EEEA-FB17-52CC3B9E8AE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3206" y="5329548"/>
            <a:ext cx="8642194" cy="76645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F812B9B-268F-3E21-C53D-F07A684E056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6343" y="5748755"/>
            <a:ext cx="8324257" cy="80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38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11111E-6 L 0.31129 -0.35417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56" y="-1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500" fill="hold"/>
                                        <p:tgtEl>
                                          <p:spTgt spid="35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500" fill="hold"/>
                                        <p:tgtEl>
                                          <p:spTgt spid="37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500" fill="hold"/>
                                        <p:tgtEl>
                                          <p:spTgt spid="39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Industrialization of Amplitudes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19200"/>
            <a:ext cx="9040442" cy="50292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9A43F3-22FA-461F-8A8E-483760718B5C}"/>
              </a:ext>
            </a:extLst>
          </p:cNvPr>
          <p:cNvSpPr txBox="1"/>
          <p:nvPr/>
        </p:nvSpPr>
        <p:spPr>
          <a:xfrm>
            <a:off x="76200" y="6248400"/>
            <a:ext cx="89916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err="1">
                <a:latin typeface="Palatino Linotype" panose="02040502050505030304" pitchFamily="18" charset="0"/>
              </a:rPr>
              <a:t>BlackHat</a:t>
            </a:r>
            <a:r>
              <a:rPr lang="en-US" sz="1700" dirty="0">
                <a:latin typeface="Palatino Linotype" panose="02040502050505030304" pitchFamily="18" charset="0"/>
              </a:rPr>
              <a:t>: </a:t>
            </a:r>
            <a:r>
              <a:rPr lang="en-US" sz="1700" dirty="0">
                <a:solidFill>
                  <a:srgbClr val="C00000"/>
                </a:solidFill>
                <a:latin typeface="Palatino Linotype" panose="02040502050505030304" pitchFamily="18" charset="0"/>
              </a:rPr>
              <a:t>Berger, Bern, Dixon, </a:t>
            </a:r>
            <a:r>
              <a:rPr lang="en-US" sz="1700" dirty="0" err="1">
                <a:solidFill>
                  <a:srgbClr val="C00000"/>
                </a:solidFill>
                <a:latin typeface="Palatino Linotype" panose="02040502050505030304" pitchFamily="18" charset="0"/>
              </a:rPr>
              <a:t>Febres</a:t>
            </a:r>
            <a:r>
              <a:rPr lang="en-US" sz="1700" dirty="0">
                <a:solidFill>
                  <a:srgbClr val="C00000"/>
                </a:solidFill>
                <a:latin typeface="Palatino Linotype" panose="02040502050505030304" pitchFamily="18" charset="0"/>
              </a:rPr>
              <a:t> Cordero, </a:t>
            </a:r>
            <a:r>
              <a:rPr lang="en-US" sz="1700" dirty="0" err="1">
                <a:solidFill>
                  <a:srgbClr val="C00000"/>
                </a:solidFill>
                <a:latin typeface="Palatino Linotype" panose="02040502050505030304" pitchFamily="18" charset="0"/>
              </a:rPr>
              <a:t>Gleisberg</a:t>
            </a:r>
            <a:r>
              <a:rPr lang="en-US" sz="1700" dirty="0">
                <a:solidFill>
                  <a:srgbClr val="C00000"/>
                </a:solidFill>
                <a:latin typeface="Palatino Linotype" panose="02040502050505030304" pitchFamily="18" charset="0"/>
              </a:rPr>
              <a:t>, </a:t>
            </a:r>
            <a:r>
              <a:rPr lang="en-US" sz="1700" dirty="0" err="1">
                <a:solidFill>
                  <a:srgbClr val="C00000"/>
                </a:solidFill>
                <a:latin typeface="Palatino Linotype" panose="02040502050505030304" pitchFamily="18" charset="0"/>
              </a:rPr>
              <a:t>Hoeche</a:t>
            </a:r>
            <a:r>
              <a:rPr lang="en-US" sz="1700" dirty="0">
                <a:solidFill>
                  <a:srgbClr val="C00000"/>
                </a:solidFill>
                <a:latin typeface="Palatino Linotype" panose="02040502050505030304" pitchFamily="18" charset="0"/>
              </a:rPr>
              <a:t>, </a:t>
            </a:r>
            <a:r>
              <a:rPr lang="en-US" sz="1700" dirty="0" err="1">
                <a:solidFill>
                  <a:srgbClr val="C00000"/>
                </a:solidFill>
                <a:latin typeface="Palatino Linotype" panose="02040502050505030304" pitchFamily="18" charset="0"/>
              </a:rPr>
              <a:t>Ita</a:t>
            </a:r>
            <a:r>
              <a:rPr lang="en-US" sz="1700" dirty="0">
                <a:solidFill>
                  <a:srgbClr val="C00000"/>
                </a:solidFill>
                <a:latin typeface="Palatino Linotype" panose="02040502050505030304" pitchFamily="18" charset="0"/>
              </a:rPr>
              <a:t>, DAK, Maître, </a:t>
            </a:r>
            <a:r>
              <a:rPr lang="en-US" sz="1700" dirty="0" err="1">
                <a:solidFill>
                  <a:srgbClr val="C00000"/>
                </a:solidFill>
                <a:latin typeface="Palatino Linotype" panose="02040502050505030304" pitchFamily="18" charset="0"/>
              </a:rPr>
              <a:t>Ozeren</a:t>
            </a:r>
            <a:endParaRPr lang="en-US" sz="1700" dirty="0">
              <a:solidFill>
                <a:srgbClr val="C0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50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B3BBC-5879-B25D-92C6-78FC0DB71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A2AAF-BFEE-ACF6-636F-084210B8D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9835F4-5751-144D-9F10-E164ADF42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9600" dirty="0"/>
              <a:t>Happy 65.0082</a:t>
            </a:r>
            <a:r>
              <a:rPr lang="en-US" sz="9600" baseline="30000" dirty="0"/>
              <a:t>nd</a:t>
            </a:r>
            <a:r>
              <a:rPr lang="en-US" sz="9600" dirty="0"/>
              <a:t> Birthday, Lance!</a:t>
            </a:r>
          </a:p>
        </p:txBody>
      </p:sp>
    </p:spTree>
    <p:extLst>
      <p:ext uri="{BB962C8B-B14F-4D97-AF65-F5344CB8AC3E}">
        <p14:creationId xmlns:p14="http://schemas.microsoft.com/office/powerpoint/2010/main" val="40644527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A11E1-D4E6-5B64-80A9-0BE9D7ED1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15617-B59B-A148-56A4-6D79715667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Even the strongest skeptics waved the white flag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r">
              <a:buNone/>
            </a:pPr>
            <a:r>
              <a:rPr lang="en-US" sz="2000" dirty="0"/>
              <a:t>Ellis, </a:t>
            </a:r>
            <a:r>
              <a:rPr lang="en-US" sz="2000" dirty="0" err="1"/>
              <a:t>Zanderighi</a:t>
            </a:r>
            <a:r>
              <a:rPr lang="en-US" sz="2000" dirty="0"/>
              <a:t>, &amp; Melnikov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233BE3-1DE2-A09D-03B6-A2BA46AAE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015" y="2514600"/>
            <a:ext cx="7757785" cy="10314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C7E87D-4DA0-00AE-A10D-C1284448E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286" y="4419600"/>
            <a:ext cx="7867514" cy="119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22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82072-D695-0AF5-A79A-A4243A2AA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Wider Recognition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F0139-D96B-1F60-A9BC-3E19E432F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/>
          </a:bodyPr>
          <a:lstStyle/>
          <a:p>
            <a:r>
              <a:rPr lang="en-US" dirty="0"/>
              <a:t>In 2014, Lance &amp; friends were awarded the APS’s J.J. Sakurai Prize,</a:t>
            </a:r>
          </a:p>
          <a:p>
            <a:pPr marL="0" indent="0">
              <a:buNone/>
            </a:pPr>
            <a:r>
              <a:rPr lang="en-US" i="1" dirty="0"/>
              <a:t>For pathbreaking contributions to the calculation of perturbative scattering amplitudes, which led to a deeper understanding of quantum field theory and to powerful new tools for computing QCD processes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dirty="0"/>
              <a:t>Apologies to Sheldon, but I think getting the Sakurai Prize is cooler.</a:t>
            </a:r>
          </a:p>
          <a:p>
            <a:pPr marL="0" indent="0" algn="r">
              <a:buNone/>
            </a:pPr>
            <a:r>
              <a:rPr lang="en-US" i="1" dirty="0"/>
              <a:t>—Lance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19211E-EB93-DA27-C019-B11D43CB6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3344862"/>
            <a:ext cx="48768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24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6666 L 0 -0.3166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57A57-DCB6-12D1-D6A1-FBCA83A1E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Wider Recognition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0C3F7C-786D-3FDF-2FC6-D41ADDB51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and in 2023, the Galileo Medal,</a:t>
            </a:r>
          </a:p>
          <a:p>
            <a:pPr marL="0" indent="0">
              <a:buNone/>
            </a:pPr>
            <a:r>
              <a:rPr lang="en-US" i="1" dirty="0"/>
              <a:t>for the development of powerful theoretical computational methods for collision processes at large particle accelerators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2D23BB-5264-8D48-6334-ADB7D249D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3420519"/>
            <a:ext cx="1905000" cy="286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75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D2F0D-8C43-327E-3421-796D2AB3F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Measurement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9A07CD-3E7C-8E9F-80F3-5B57DD7BAC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interferometry from QCD corrections to measure the Higgs width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D8C25F-F404-DA4F-6AB0-85FBE5129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072" y="2610783"/>
            <a:ext cx="7980328" cy="142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142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477DD-7076-CAF6-31F2-653A89154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 Gluons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3F1D4-9DD4-D1E1-2436-E556761C3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sym typeface="Symbol" panose="05050102010706020507" pitchFamily="18" charset="2"/>
              </a:rPr>
              <a:t> Lorenzo’s talk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0629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16F9A-4D1B-09FE-6716-989638C6F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Teaching the Next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BF225-580A-7F64-BA19-F71368329C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addition to PhD students and postdocs, Lance has also taught at many summer schools </a:t>
            </a:r>
          </a:p>
          <a:p>
            <a:r>
              <a:rPr lang="en-US" dirty="0"/>
              <a:t>Lecture notes of enduring popularity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Inspiring and serving as role model to the next generation of scientists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41BF73-5C91-AF7E-8DC4-C949B7D52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08960"/>
            <a:ext cx="4442878" cy="169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061276-FF48-39A9-E9CB-AD084F3C1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3108960"/>
            <a:ext cx="4653669" cy="169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56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DD427-FD53-0ECE-ED82-C84C899C3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Energy-Energy Correlators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B5CE07-6511-925E-2095-7EBAA16FA57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43000"/>
                <a:ext cx="8229600" cy="4983163"/>
              </a:xfrm>
            </p:spPr>
            <p:txBody>
              <a:bodyPr/>
              <a:lstStyle/>
              <a:p>
                <a:r>
                  <a:rPr lang="en-US" dirty="0"/>
                  <a:t>A very old quantity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 annihilation to hadrons</a:t>
                </a:r>
              </a:p>
              <a:p>
                <a:r>
                  <a:rPr lang="en-US" dirty="0"/>
                  <a:t>Lance with two young postdocs studied its collinear limit, opening the way to </a:t>
                </a:r>
                <a:r>
                  <a:rPr lang="en-US" dirty="0" err="1"/>
                  <a:t>resummation</a:t>
                </a:r>
                <a:r>
                  <a:rPr lang="en-US" dirty="0"/>
                  <a:t> &amp; much more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The two would go on to advocate EEC as a means of studying jet substructure</a:t>
                </a:r>
              </a:p>
              <a:p>
                <a:pPr marL="0" indent="0">
                  <a:buNone/>
                </a:pPr>
                <a:r>
                  <a:rPr lang="en-US" dirty="0">
                    <a:sym typeface="Symbol" panose="05050102010706020507" pitchFamily="18" charset="2"/>
                  </a:rPr>
                  <a:t> Ian’s talk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B5CE07-6511-925E-2095-7EBAA16FA5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43000"/>
                <a:ext cx="8229600" cy="4983163"/>
              </a:xfrm>
              <a:blipFill>
                <a:blip r:embed="rId2"/>
                <a:stretch>
                  <a:fillRect l="-1111" t="-9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67F89ADF-34AB-ABD1-FD4D-2A344AC19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912" y="2362200"/>
            <a:ext cx="5884176" cy="9669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BD7E34-0673-7489-3049-C8647AB41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636" y="4981953"/>
            <a:ext cx="7982728" cy="14950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FF3577-EC9E-E14B-1037-9F6FF99FE4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7632" y="3315079"/>
            <a:ext cx="5888736" cy="3909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3FE105-B9DA-C85D-CAB2-7C3ABF3662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744" y="4983480"/>
            <a:ext cx="344030" cy="149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99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FF27E-D592-732C-FE2D-67D0F2C7F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Caravel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D8B4E-F6F8-839C-5DE5-698261FCD8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Apply unitarity to a variety of two-loop amplitudes</a:t>
            </a:r>
          </a:p>
          <a:p>
            <a:endParaRPr lang="en-US" dirty="0"/>
          </a:p>
          <a:p>
            <a:r>
              <a:rPr lang="en-US" dirty="0"/>
              <a:t>Fernando Febres Cordero and Harald Ita</a:t>
            </a:r>
          </a:p>
          <a:p>
            <a:pPr lvl="1"/>
            <a:r>
              <a:rPr lang="en-US" dirty="0"/>
              <a:t>And a new generation of students and postdocs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B5239B-A446-E972-ED57-9912C90A3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97" y="4034902"/>
            <a:ext cx="8353403" cy="14514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4C18EF-D086-66D0-6D41-B16A0712F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688" y="5485662"/>
            <a:ext cx="7315200" cy="38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2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82122-B91F-7DA4-1BBF-B27332675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E34E3-78F2-23CE-3BBE-4E32BC550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T. D. Lee’s 60</a:t>
            </a:r>
            <a:r>
              <a:rPr lang="en-US" baseline="30000" dirty="0"/>
              <a:t>th</a:t>
            </a:r>
            <a:r>
              <a:rPr lang="en-US" dirty="0"/>
              <a:t> birthday celebration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i="1" dirty="0"/>
              <a:t>Happiness is when old friends come from far away</a:t>
            </a:r>
          </a:p>
          <a:p>
            <a:pPr marL="0" indent="0" algn="ctr">
              <a:buNone/>
            </a:pPr>
            <a:endParaRPr lang="en-US" i="1" dirty="0"/>
          </a:p>
          <a:p>
            <a:pPr marL="0" indent="0" algn="ctr">
              <a:buNone/>
            </a:pPr>
            <a:r>
              <a:rPr lang="en-US" i="1" dirty="0"/>
              <a:t>to enjoy the fruits of your work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296EBF-120C-9EAD-8F5A-300D77A25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411" y="4052011"/>
            <a:ext cx="2424989" cy="242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45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6B605-3672-0121-4D81-E2A346790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3BC77-3B75-31CC-52AE-C48FB895E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C5AAD-0EFE-BFE3-AEBE-D197BBA36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/>
              <a:t>Happy Birthday, Lance!</a:t>
            </a:r>
          </a:p>
        </p:txBody>
      </p:sp>
    </p:spTree>
    <p:extLst>
      <p:ext uri="{BB962C8B-B14F-4D97-AF65-F5344CB8AC3E}">
        <p14:creationId xmlns:p14="http://schemas.microsoft.com/office/powerpoint/2010/main" val="1046387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E9DBE-9F4C-3006-EFB4-027741AAC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61E23-DAB4-42FC-F325-9B93FA72A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/>
              <a:t>Estimating Uncertainty</a:t>
            </a:r>
          </a:p>
        </p:txBody>
      </p:sp>
    </p:spTree>
    <p:extLst>
      <p:ext uri="{BB962C8B-B14F-4D97-AF65-F5344CB8AC3E}">
        <p14:creationId xmlns:p14="http://schemas.microsoft.com/office/powerpoint/2010/main" val="2777222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BCEFE-38D2-6982-43BE-D6B63DC1E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710FC-5BDD-06DC-F8A7-789913E53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26EF7-B17A-A3AB-0F7D-948872AC0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9600" dirty="0"/>
              <a:t>Happy 65.0082</a:t>
            </a:r>
            <a:r>
              <a:rPr lang="en-US" sz="9600" dirty="0">
                <a:sym typeface="Symbol" panose="05050102010706020507" pitchFamily="18" charset="2"/>
              </a:rPr>
              <a:t>0.0013</a:t>
            </a:r>
            <a:r>
              <a:rPr lang="en-US" sz="9600" baseline="30000" dirty="0">
                <a:sym typeface="Symbol" panose="05050102010706020507" pitchFamily="18" charset="2"/>
              </a:rPr>
              <a:t>th</a:t>
            </a:r>
            <a:r>
              <a:rPr lang="en-US" sz="9600" dirty="0"/>
              <a:t> Birthday, Lance!</a:t>
            </a:r>
          </a:p>
        </p:txBody>
      </p:sp>
    </p:spTree>
    <p:extLst>
      <p:ext uri="{BB962C8B-B14F-4D97-AF65-F5344CB8AC3E}">
        <p14:creationId xmlns:p14="http://schemas.microsoft.com/office/powerpoint/2010/main" val="3512962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9C81F-D6C8-4EBC-D95E-2F30C4478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E713F-0EBC-154F-81E0-D8299A9BA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3600" dirty="0"/>
              <a:t>Let’s rewind three and a half decades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929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4B508-3964-5F4B-4355-841C6BFDC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Rewind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93E0B-3107-6DE7-FB23-CCD555478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Cold War is over</a:t>
            </a:r>
          </a:p>
          <a:p>
            <a:endParaRPr lang="en-US" dirty="0"/>
          </a:p>
          <a:p>
            <a:r>
              <a:rPr lang="en-US" dirty="0"/>
              <a:t>No smartphones</a:t>
            </a:r>
          </a:p>
          <a:p>
            <a:endParaRPr lang="en-US" dirty="0"/>
          </a:p>
          <a:p>
            <a:r>
              <a:rPr lang="en-US" dirty="0"/>
              <a:t>No Google</a:t>
            </a:r>
          </a:p>
          <a:p>
            <a:endParaRPr lang="en-US" dirty="0"/>
          </a:p>
          <a:p>
            <a:r>
              <a:rPr lang="en-US" dirty="0"/>
              <a:t>Michael Jordan is starting an incredible run of titles with the Chicago Bulls</a:t>
            </a:r>
          </a:p>
          <a:p>
            <a:endParaRPr lang="en-US" dirty="0"/>
          </a:p>
          <a:p>
            <a:r>
              <a:rPr lang="en-US" dirty="0" err="1"/>
              <a:t>arXiv</a:t>
            </a:r>
            <a:r>
              <a:rPr lang="en-US" dirty="0"/>
              <a:t> was just getting started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54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INIT" val=""/>
  <p:tag name="USEAMSFONTS" val="True"/>
  <p:tag name="EMBEDFONTS" val="False"/>
  <p:tag name="USEBOLDAMS" val="False"/>
  <p:tag name="DEFAULTDISPLAYSOURCE" val="\documentclass{article}\pagestyle{empty}&#10;\begin{document}&#10;&#10;\end{document}&#10;"/>
  <p:tag name="TEX2PS" val="latex $(base).tex; dvips -D $(res) -E -o $(base).ps $(base).dvi"/>
  <p:tag name="EXTERNALEDITCOMMAND" val="notepad %"/>
  <p:tag name="GHOSTSCRIPTCOMMAND" val="gswin32c"/>
  <p:tag name="DEFAULTBITMAP" val="pngmono"/>
  <p:tag name="DEFAULTBLEND" val="False"/>
  <p:tag name="DEFAULTTRANSPARENT" val="True"/>
  <p:tag name="DEFAULTWORKAROUNDTRANSPARENCYBUG" val="False"/>
  <p:tag name="DEFAULTRESOLUTION" val="1200"/>
  <p:tag name="DEFAULTMAGNIFICATION" val="2"/>
  <p:tag name="DEFAULTFONTSIZE" val="10"/>
  <p:tag name="DEFAULTWIDTH" val="348"/>
  <p:tag name="DEFAULTHEIGHT" val="2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[usenames]{color}\pagestyle{empty}&#10;\begin{document}&#10;&#10;$$&#10;{\rm Ampl} = \sum_{j\in{\rm Basis}} c_j\, {\rm Int}_j + {\rm Rational}&#10;$$&#10;\end{document}&#10;"/>
  <p:tag name="FILENAME" val="txp_fig"/>
  <p:tag name="FORMAT" val="png256"/>
  <p:tag name="RES" val="1200"/>
  <p:tag name="BLEND" val="0"/>
  <p:tag name="TRANSPARENT" val="1"/>
  <p:tag name="TBUG" val="0"/>
  <p:tag name="ALLOWFS" val="0"/>
  <p:tag name="ORIGWIDTH" val="143"/>
  <p:tag name="PICTUREFILESIZE" val="1179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1849</Words>
  <Application>Microsoft Office PowerPoint</Application>
  <PresentationFormat>On-screen Show (4:3)</PresentationFormat>
  <Paragraphs>453</Paragraphs>
  <Slides>59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6" baseType="lpstr">
      <vt:lpstr>Arial</vt:lpstr>
      <vt:lpstr>Calibri</vt:lpstr>
      <vt:lpstr>Cambria Math</vt:lpstr>
      <vt:lpstr>Garamond</vt:lpstr>
      <vt:lpstr>Palatino Linotype</vt:lpstr>
      <vt:lpstr>Symbol</vt:lpstr>
      <vt:lpstr>Office Theme</vt:lpstr>
      <vt:lpstr>From Seeds to Fruit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Rewind</vt:lpstr>
      <vt:lpstr>Rewind</vt:lpstr>
      <vt:lpstr>Rewind</vt:lpstr>
      <vt:lpstr>Rewind</vt:lpstr>
      <vt:lpstr>Seeds</vt:lpstr>
      <vt:lpstr>Context</vt:lpstr>
      <vt:lpstr>A First Step</vt:lpstr>
      <vt:lpstr>PowerPoint Presentation</vt:lpstr>
      <vt:lpstr>Five Gluons</vt:lpstr>
      <vt:lpstr>Five Gluons: Lessons</vt:lpstr>
      <vt:lpstr>Five Gluons: Lessons</vt:lpstr>
      <vt:lpstr>All-n Amplitudes</vt:lpstr>
      <vt:lpstr>All-n Amplitudes</vt:lpstr>
      <vt:lpstr>All-n Amplitudes</vt:lpstr>
      <vt:lpstr>All-n Amplitudes</vt:lpstr>
      <vt:lpstr>All-n Amplitudes</vt:lpstr>
      <vt:lpstr>All-n Amplitudes</vt:lpstr>
      <vt:lpstr>QCD</vt:lpstr>
      <vt:lpstr>QCD</vt:lpstr>
      <vt:lpstr>Seeds of Generalized Unitarity</vt:lpstr>
      <vt:lpstr>Crossing the Desert</vt:lpstr>
      <vt:lpstr>Phenomenology</vt:lpstr>
      <vt:lpstr>Phenomenology</vt:lpstr>
      <vt:lpstr>Phenomenology</vt:lpstr>
      <vt:lpstr>Supergravity</vt:lpstr>
      <vt:lpstr>A Two-Loop QCD Foray</vt:lpstr>
      <vt:lpstr>Seeds of All-Loop Behavior</vt:lpstr>
      <vt:lpstr>Seeds of All-Loop Behavior</vt:lpstr>
      <vt:lpstr>All-Loop Behavior</vt:lpstr>
      <vt:lpstr>All-Loop Behavior</vt:lpstr>
      <vt:lpstr>All-Loop Behavior</vt:lpstr>
      <vt:lpstr>What Are Scattering Amplitudes?</vt:lpstr>
      <vt:lpstr>Out of the Desert</vt:lpstr>
      <vt:lpstr>NNLO Phenomenology</vt:lpstr>
      <vt:lpstr>Many-Jet Production</vt:lpstr>
      <vt:lpstr>Many-Jet Production</vt:lpstr>
      <vt:lpstr>Cheese &amp; Wine Were Involved Too</vt:lpstr>
      <vt:lpstr>Many-Jet Production</vt:lpstr>
      <vt:lpstr>NLO Revolution: Unitarity at One Loop</vt:lpstr>
      <vt:lpstr>Industrialization of Predictions</vt:lpstr>
      <vt:lpstr>Industrialization of Amplitudes</vt:lpstr>
      <vt:lpstr>PowerPoint Presentation</vt:lpstr>
      <vt:lpstr>Wider Recognition</vt:lpstr>
      <vt:lpstr>Wider Recognition</vt:lpstr>
      <vt:lpstr>New Measurement Tools</vt:lpstr>
      <vt:lpstr>Soft Gluons</vt:lpstr>
      <vt:lpstr>Teaching the Next Generation</vt:lpstr>
      <vt:lpstr>Energy-Energy Correlators</vt:lpstr>
      <vt:lpstr>Caravel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 A. Kosower</dc:creator>
  <cp:lastModifiedBy>David A. Kosower</cp:lastModifiedBy>
  <cp:revision>854</cp:revision>
  <dcterms:created xsi:type="dcterms:W3CDTF">2011-08-09T19:59:47Z</dcterms:created>
  <dcterms:modified xsi:type="dcterms:W3CDTF">2026-06-25T05:43:38Z</dcterms:modified>
</cp:coreProperties>
</file>