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4" r:id="rId3"/>
    <p:sldId id="964" r:id="rId4"/>
    <p:sldId id="278" r:id="rId5"/>
    <p:sldId id="1347" r:id="rId6"/>
    <p:sldId id="134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4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02"/>
    <p:restoredTop sz="95699"/>
  </p:normalViewPr>
  <p:slideViewPr>
    <p:cSldViewPr snapToGrid="0">
      <p:cViewPr varScale="1">
        <p:scale>
          <a:sx n="94" d="100"/>
          <a:sy n="94" d="100"/>
        </p:scale>
        <p:origin x="51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963E7-91BA-8243-86D8-06D810CD14D5}" type="datetimeFigureOut">
              <a:rPr lang="en-US" smtClean="0"/>
              <a:t>3/31/26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FC93B-F9AA-274F-AFAA-B57E03535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6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FC93B-F9AA-274F-AFAA-B57E035350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5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40FC5-409F-CEC0-F5ED-B4BA3D3D8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6EB2DD-6868-BEB1-7BD7-A530580D3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9487F-5D79-C584-D93B-FA4E4D8D4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8CB8-624F-094D-A3DE-E415DCCAE020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440B6-A646-D2A2-3AC1-1759E27D5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0C69A-B3D5-0506-1755-79B5C3C1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82E9-79C1-5E44-A06F-CB81914F7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14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0A72-D653-1ACF-A1A0-C88C69783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221AE0-4657-38F2-F884-9121CBE5D5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B6ABE-E5DD-2279-B557-F27C82342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8CB8-624F-094D-A3DE-E415DCCAE020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A217E-5F7A-A4B8-487E-B3CA10263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9AA80-643A-5A1D-D854-D4EC1A62D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82E9-79C1-5E44-A06F-CB81914F7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19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C9BD14-A84F-2EAC-2FE2-60AF93C8B0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7C2835-E350-C1AE-2A3E-984148DD8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2818A-F2BC-132B-9DA6-508EBD9C6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8CB8-624F-094D-A3DE-E415DCCAE020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784C2-10AB-E566-292D-55B9FD5EC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5809C-5ECB-569C-9258-E4D66BF54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82E9-79C1-5E44-A06F-CB81914F7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50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8105" y="319530"/>
            <a:ext cx="1431009" cy="730800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103233B-D569-4A6E-878F-CDE152514C47}" type="datetime1">
              <a:rPr lang="en-GB" noProof="0" smtClean="0"/>
              <a:t>31/03/2026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19840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  <p15:guide id="2" pos="478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EF619-EF68-D4E1-7374-B84EE1BF2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accent1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DBC36-89B5-AD71-6982-49346B3A1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BD40-0AA8-06CE-BE27-22C1A1165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8CB8-624F-094D-A3DE-E415DCCAE020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14F44-BD17-41BD-7927-70E1541B3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23884-49E2-0406-C937-84B0CAC53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82E9-79C1-5E44-A06F-CB81914F7E1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C85E28C-2A54-EF1A-B0E5-1956D41D4D0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8889" t="34888" r="9952" b="34080"/>
          <a:stretch/>
        </p:blipFill>
        <p:spPr>
          <a:xfrm>
            <a:off x="9588500" y="6060843"/>
            <a:ext cx="2023533" cy="51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0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17072-3ACF-9486-75FA-34F6A86F1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EC892-E654-41D2-CF35-BBC3101E5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6D94B-83CC-B2B9-1B90-4A068544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8CB8-624F-094D-A3DE-E415DCCAE020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3F9B7-8948-85C5-ABA7-CA7F9F0B6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03A06-DC93-14DF-E6A7-A49A3562D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82E9-79C1-5E44-A06F-CB81914F7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65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1A332-83DD-95A2-94F8-828214C29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933B8-33C6-3D7B-F818-419D4A4CA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3B03CF-8E00-37FB-F244-DB4CD1F12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7E07C-620C-69C8-4345-1837CEC63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8CB8-624F-094D-A3DE-E415DCCAE020}" type="datetimeFigureOut">
              <a:rPr lang="en-US" smtClean="0"/>
              <a:t>3/31/26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919740-D812-4D2A-DE27-DE288AE80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5B72B6-BA95-4105-7BE0-75C930E8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82E9-79C1-5E44-A06F-CB81914F7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4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1AAFF-ECF4-1C5B-BAA0-8A7474B17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2EE64-D322-FA40-D685-19CD28B5F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6A3FD-4931-BE90-9899-DBA0F0CB4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6FF83-4B78-CDC2-08C3-C2A5908C05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424FC7-8E8D-D4C8-25C1-BA6F4AAC4A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B305D7-9983-195C-10C7-9FE46414C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8CB8-624F-094D-A3DE-E415DCCAE020}" type="datetimeFigureOut">
              <a:rPr lang="en-US" smtClean="0"/>
              <a:t>3/31/26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08CFE6-3CEC-403D-A033-DBDAD086E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FF4560-3F0F-EBED-4779-80AFEC54D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82E9-79C1-5E44-A06F-CB81914F7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0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C1253-A0ED-8C55-2FF8-7576DE152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B65DE4-775A-3232-00F3-1FEB26863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8CB8-624F-094D-A3DE-E415DCCAE020}" type="datetimeFigureOut">
              <a:rPr lang="en-US" smtClean="0"/>
              <a:t>3/31/26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0B5A92-A925-4214-1B36-D602C5BE2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2BFE81-95DF-6546-866B-83E43F02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82E9-79C1-5E44-A06F-CB81914F7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EC8561-96ED-2ADB-5435-DA8BFAD41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8CB8-624F-094D-A3DE-E415DCCAE020}" type="datetimeFigureOut">
              <a:rPr lang="en-US" smtClean="0"/>
              <a:t>3/31/26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B13126-B74B-705B-150C-D14BE07D6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68A1F-E261-747F-8F26-5A116447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82E9-79C1-5E44-A06F-CB81914F7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98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77721-55E1-5F92-D9B4-666AC1EC0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F50FE-7A71-2658-4342-9CFD2B485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E90B6-8503-E650-822C-027E1BC23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9096E7-71B8-ADA0-A02B-695D77258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8CB8-624F-094D-A3DE-E415DCCAE020}" type="datetimeFigureOut">
              <a:rPr lang="en-US" smtClean="0"/>
              <a:t>3/31/26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70448-8F1C-6386-28C1-8C3647AB3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611462-AE8E-76C4-075F-E460BDD98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82E9-79C1-5E44-A06F-CB81914F7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17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08806-11E9-956E-67BE-41BBCC875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156525-1ED6-AE36-D020-727AD99F0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83B9C6-0EEA-FD4B-8D57-FFF344A18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DD1F5-4A8E-2920-87F9-7DFEEBF40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8CB8-624F-094D-A3DE-E415DCCAE020}" type="datetimeFigureOut">
              <a:rPr lang="en-US" smtClean="0"/>
              <a:t>3/31/26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7FCD8B-2DF4-017C-720A-5B86507A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111532-51FC-D0BB-B268-68887ED9C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82E9-79C1-5E44-A06F-CB81914F7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7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AA5A24-479C-749E-3975-BE971F80D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F741D-E612-69CB-4BBE-6ED0E0DD9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FB67D-D64B-0A41-5557-69E9BF0A14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FE8CB8-624F-094D-A3DE-E415DCCAE020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B3257-9B80-DF8E-D442-A532C10AA7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91A0A-3053-67A5-2F4F-626F6E3D7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F682E9-79C1-5E44-A06F-CB81914F7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2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24CBB7-3FED-11A7-1962-F9B2C8B0D986}"/>
              </a:ext>
            </a:extLst>
          </p:cNvPr>
          <p:cNvSpPr txBox="1"/>
          <p:nvPr/>
        </p:nvSpPr>
        <p:spPr>
          <a:xfrm>
            <a:off x="3049438" y="3257273"/>
            <a:ext cx="6098874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GB"/>
          </a:p>
          <a:p>
            <a:pPr>
              <a:spcAft>
                <a:spcPts val="600"/>
              </a:spcAft>
            </a:pP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4B94BF-6196-8C70-8676-E8A39F5F1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49" y="0"/>
            <a:ext cx="9117106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DFDBB5-F300-A013-B632-68B731332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9176" y="4883422"/>
            <a:ext cx="4023359" cy="1208141"/>
          </a:xfrm>
        </p:spPr>
        <p:txBody>
          <a:bodyPr>
            <a:noAutofit/>
          </a:bodyPr>
          <a:lstStyle/>
          <a:p>
            <a:pPr algn="l"/>
            <a:endParaRPr lang="en-US" sz="1800" b="1" dirty="0">
              <a:solidFill>
                <a:schemeClr val="bg1"/>
              </a:solidFill>
            </a:endParaRPr>
          </a:p>
          <a:p>
            <a:pPr algn="l"/>
            <a:endParaRPr lang="en-US" sz="1800" b="1" dirty="0">
              <a:solidFill>
                <a:schemeClr val="bg1"/>
              </a:solidFill>
            </a:endParaRPr>
          </a:p>
          <a:p>
            <a:pPr algn="l"/>
            <a:r>
              <a:rPr lang="en-US" sz="1800" b="1" dirty="0">
                <a:solidFill>
                  <a:schemeClr val="bg1"/>
                </a:solidFill>
              </a:rPr>
              <a:t>John Womersley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</a:rPr>
              <a:t>University of Edinburgh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81C8A-F56F-3475-3BD9-A560C0FB24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FINESSE and HIBEAM </a:t>
            </a:r>
            <a:r>
              <a:rPr lang="en-US" sz="4400" dirty="0">
                <a:solidFill>
                  <a:schemeClr val="bg1"/>
                </a:solidFill>
                <a:latin typeface="Franklin Gothic Demi" panose="020B0603020102020204" pitchFamily="34" charset="0"/>
              </a:rPr>
              <a:t>at the </a:t>
            </a:r>
            <a:r>
              <a:rPr lang="en-US" sz="4400" b="1" dirty="0">
                <a:solidFill>
                  <a:schemeClr val="bg1"/>
                </a:solidFill>
                <a:latin typeface="Franklin Gothic Demi" panose="020B0603020102020204" pitchFamily="34" charset="0"/>
              </a:rPr>
              <a:t>European Spallation Source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erson wearing a hard hat and safety jacket&#10;&#10;Description automatically generated">
            <a:extLst>
              <a:ext uri="{FF2B5EF4-FFF2-40B4-BE49-F238E27FC236}">
                <a16:creationId xmlns:a16="http://schemas.microsoft.com/office/drawing/2014/main" id="{C9A1E87B-460D-DD57-1404-D4B4D504B4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981" y="4988178"/>
            <a:ext cx="1014424" cy="120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15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FF6B3-B329-2225-679C-A278B1DF5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0F3D5-EA50-F95D-C622-3711A7CD1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European Spallation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A73EA-1680-4C49-6F6B-A73C33319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1854"/>
            <a:ext cx="5257800" cy="4751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ESS is the next generation European neutron scattering facility now under construction in Lund, Sweden</a:t>
            </a:r>
          </a:p>
          <a:p>
            <a:r>
              <a:rPr lang="en-US" dirty="0"/>
              <a:t>Consortium of 13 European countries</a:t>
            </a:r>
          </a:p>
          <a:p>
            <a:r>
              <a:rPr lang="en-US" dirty="0"/>
              <a:t>Construction started 2014</a:t>
            </a:r>
          </a:p>
          <a:p>
            <a:r>
              <a:rPr lang="en-US" dirty="0"/>
              <a:t>Now ~85% complete</a:t>
            </a:r>
          </a:p>
          <a:p>
            <a:r>
              <a:rPr lang="en-US" dirty="0"/>
              <a:t>User operations start 2027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55994B-5F91-65F9-FBE2-972D446AE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0688"/>
            <a:ext cx="57404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95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1115BC-487E-4422-894C-CB7CD3E79223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F8ED93B-8124-C448-AA11-0D1C50FCE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787" y="315879"/>
            <a:ext cx="3362793" cy="97585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2800" dirty="0"/>
              <a:t>  September 2014</a:t>
            </a:r>
          </a:p>
        </p:txBody>
      </p:sp>
      <p:pic>
        <p:nvPicPr>
          <p:cNvPr id="8194" name="Picture 2" descr="https://europeanspallationsource.se/sites/default/files/images/media/2021-01/20112020-1-389_External%20Use.jpg">
            <a:extLst>
              <a:ext uri="{FF2B5EF4-FFF2-40B4-BE49-F238E27FC236}">
                <a16:creationId xmlns:a16="http://schemas.microsoft.com/office/drawing/2014/main" id="{766305D0-1EA2-3C4B-BDBE-F195BCD528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6"/>
          <a:stretch/>
        </p:blipFill>
        <p:spPr bwMode="auto">
          <a:xfrm>
            <a:off x="0" y="-25402"/>
            <a:ext cx="12192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213E7F9-53DA-3F44-B960-366120E31762}"/>
              </a:ext>
            </a:extLst>
          </p:cNvPr>
          <p:cNvGrpSpPr/>
          <p:nvPr/>
        </p:nvGrpSpPr>
        <p:grpSpPr>
          <a:xfrm>
            <a:off x="7188200" y="177800"/>
            <a:ext cx="4102688" cy="2337806"/>
            <a:chOff x="7188200" y="177800"/>
            <a:chExt cx="4102688" cy="2337806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4FABF66-72FE-5E4C-BFD5-4AB3B1E09AB2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>
              <a:off x="8255000" y="920966"/>
              <a:ext cx="688342" cy="0"/>
            </a:xfrm>
            <a:prstGeom prst="straightConnector1">
              <a:avLst/>
            </a:prstGeom>
            <a:ln w="63500">
              <a:solidFill>
                <a:srgbClr val="00B0F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1852EE-0ECC-6F47-991E-40D56928D06C}"/>
                </a:ext>
              </a:extLst>
            </p:cNvPr>
            <p:cNvSpPr txBox="1"/>
            <p:nvPr/>
          </p:nvSpPr>
          <p:spPr>
            <a:xfrm>
              <a:off x="8943342" y="533937"/>
              <a:ext cx="2347546" cy="77405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1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Superconducting Proton Accelerator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E10D301-F7D1-9144-BF72-61739FDA82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8200" y="177800"/>
              <a:ext cx="1422400" cy="233780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F9AF23F-CDF2-534C-8A2D-08139F8474F6}"/>
              </a:ext>
            </a:extLst>
          </p:cNvPr>
          <p:cNvGrpSpPr/>
          <p:nvPr/>
        </p:nvGrpSpPr>
        <p:grpSpPr>
          <a:xfrm>
            <a:off x="443736" y="452510"/>
            <a:ext cx="7125464" cy="2773290"/>
            <a:chOff x="443736" y="452510"/>
            <a:chExt cx="7125464" cy="277329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4D8B57A-595D-CB42-9988-E36135298998}"/>
                </a:ext>
              </a:extLst>
            </p:cNvPr>
            <p:cNvCxnSpPr>
              <a:cxnSpLocks/>
            </p:cNvCxnSpPr>
            <p:nvPr/>
          </p:nvCxnSpPr>
          <p:spPr>
            <a:xfrm>
              <a:off x="3403600" y="1249826"/>
              <a:ext cx="3695700" cy="1213354"/>
            </a:xfrm>
            <a:prstGeom prst="straightConnector1">
              <a:avLst/>
            </a:prstGeom>
            <a:ln w="63500">
              <a:solidFill>
                <a:srgbClr val="00B0F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3EE9F3-02A5-104A-8BC5-B01B27036553}"/>
                </a:ext>
              </a:extLst>
            </p:cNvPr>
            <p:cNvSpPr txBox="1"/>
            <p:nvPr/>
          </p:nvSpPr>
          <p:spPr>
            <a:xfrm>
              <a:off x="1925086" y="458426"/>
              <a:ext cx="2448658" cy="166661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1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Neutron Production Target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“Spallation” is the process that releases neutrons from the target nuclei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EB3883C-D9B1-6048-BEC9-118BE8891D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1672" y="2528383"/>
              <a:ext cx="2316528" cy="69741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D915EE3-6951-E349-932C-A8A00770D079}"/>
                </a:ext>
              </a:extLst>
            </p:cNvPr>
            <p:cNvCxnSpPr>
              <a:cxnSpLocks/>
            </p:cNvCxnSpPr>
            <p:nvPr/>
          </p:nvCxnSpPr>
          <p:spPr>
            <a:xfrm>
              <a:off x="7188200" y="2515606"/>
              <a:ext cx="381000" cy="37702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074CBC1-0A2E-F945-840B-541360CE84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51600" y="2515606"/>
              <a:ext cx="736600" cy="4385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F2F94B9-6BED-4440-9074-52FFE67B1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3736" y="452510"/>
              <a:ext cx="1387750" cy="1960407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C12EEFF-24E7-7D42-B596-35F0C8DC86A3}"/>
              </a:ext>
            </a:extLst>
          </p:cNvPr>
          <p:cNvSpPr txBox="1"/>
          <p:nvPr/>
        </p:nvSpPr>
        <p:spPr>
          <a:xfrm>
            <a:off x="4986078" y="5804816"/>
            <a:ext cx="4568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5A647C7-C5CA-F240-A898-DC0F4837F55F}"/>
              </a:ext>
            </a:extLst>
          </p:cNvPr>
          <p:cNvGrpSpPr/>
          <p:nvPr/>
        </p:nvGrpSpPr>
        <p:grpSpPr>
          <a:xfrm>
            <a:off x="2276503" y="3080029"/>
            <a:ext cx="5365664" cy="2346439"/>
            <a:chOff x="2276503" y="3080029"/>
            <a:chExt cx="5365664" cy="2346439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736987C-E310-0F48-8C12-63F04FC369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80287" y="3649528"/>
              <a:ext cx="1062285" cy="1629322"/>
            </a:xfrm>
            <a:prstGeom prst="straightConnector1">
              <a:avLst/>
            </a:prstGeom>
            <a:ln w="63500">
              <a:solidFill>
                <a:srgbClr val="00B0F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343983B-EFE1-DA41-BE86-9233E89EC4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7594" y="3080029"/>
              <a:ext cx="3008406" cy="2206737"/>
            </a:xfrm>
            <a:prstGeom prst="straightConnector1">
              <a:avLst/>
            </a:prstGeom>
            <a:ln w="63500">
              <a:solidFill>
                <a:srgbClr val="00B0F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F02AA0D5-FCEF-DA45-B50A-3E6E5241EC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03600" y="3207495"/>
              <a:ext cx="4238567" cy="2063439"/>
            </a:xfrm>
            <a:prstGeom prst="straightConnector1">
              <a:avLst/>
            </a:prstGeom>
            <a:ln w="63500">
              <a:solidFill>
                <a:srgbClr val="00B0F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123422-8F1E-824B-B23C-BDD9E3568BD3}"/>
                </a:ext>
              </a:extLst>
            </p:cNvPr>
            <p:cNvSpPr txBox="1"/>
            <p:nvPr/>
          </p:nvSpPr>
          <p:spPr>
            <a:xfrm>
              <a:off x="2276503" y="4993272"/>
              <a:ext cx="1622181" cy="4331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1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Experiments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9AA434F8-AB98-9D49-B280-C526F3DC22DB}"/>
              </a:ext>
            </a:extLst>
          </p:cNvPr>
          <p:cNvSpPr txBox="1"/>
          <p:nvPr/>
        </p:nvSpPr>
        <p:spPr>
          <a:xfrm>
            <a:off x="13597178" y="4540422"/>
            <a:ext cx="1627639" cy="43319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1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Laboratories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A535A1-81C0-894C-B3E8-99A8620D191A}"/>
              </a:ext>
            </a:extLst>
          </p:cNvPr>
          <p:cNvGrpSpPr/>
          <p:nvPr/>
        </p:nvGrpSpPr>
        <p:grpSpPr>
          <a:xfrm>
            <a:off x="4388432" y="817035"/>
            <a:ext cx="6319673" cy="5454573"/>
            <a:chOff x="4388432" y="817035"/>
            <a:chExt cx="6319673" cy="5454573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BCF380F-585B-B141-90FB-7A51B7D1E894}"/>
                </a:ext>
              </a:extLst>
            </p:cNvPr>
            <p:cNvSpPr txBox="1"/>
            <p:nvPr/>
          </p:nvSpPr>
          <p:spPr>
            <a:xfrm>
              <a:off x="4388432" y="5838412"/>
              <a:ext cx="1085936" cy="4331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1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Offices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2542D7D-4F3E-E64D-A054-7710F0EF22E6}"/>
                </a:ext>
              </a:extLst>
            </p:cNvPr>
            <p:cNvSpPr txBox="1"/>
            <p:nvPr/>
          </p:nvSpPr>
          <p:spPr>
            <a:xfrm>
              <a:off x="8992805" y="5189417"/>
              <a:ext cx="1715300" cy="77405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15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MaintenanceLaboratories</a:t>
              </a:r>
              <a:endParaRPr kumimoji="0" lang="en-US" sz="221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0EB5A09-B2E0-8344-A405-2F1DCDC1A3D8}"/>
                </a:ext>
              </a:extLst>
            </p:cNvPr>
            <p:cNvSpPr txBox="1"/>
            <p:nvPr/>
          </p:nvSpPr>
          <p:spPr>
            <a:xfrm>
              <a:off x="5085354" y="817035"/>
              <a:ext cx="1156364" cy="4331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1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Utilities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365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05DCA-9D40-83E3-89E4-D4D4B5F6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physics at 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56810-7DB5-A4E2-1B8B-3A073FB10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ESS business case based on delivering neutron fluxes for materials science and biology that are 10–20 x higher than existing facilities</a:t>
            </a:r>
          </a:p>
          <a:p>
            <a:r>
              <a:rPr lang="en-US" dirty="0"/>
              <a:t>2MW (eventually 5MW) proton beam, ~ 2 GeV, 3 </a:t>
            </a:r>
            <a:r>
              <a:rPr lang="en-US" dirty="0" err="1"/>
              <a:t>ms</a:t>
            </a:r>
            <a:r>
              <a:rPr lang="en-US" dirty="0"/>
              <a:t> pulse @14Hz</a:t>
            </a:r>
          </a:p>
          <a:p>
            <a:r>
              <a:rPr lang="en-US" dirty="0"/>
              <a:t>Potential for high impact physics with neutrons (and neutrinos)</a:t>
            </a:r>
          </a:p>
          <a:p>
            <a:r>
              <a:rPr lang="en-US"/>
              <a:t>In </a:t>
            </a:r>
            <a:r>
              <a:rPr lang="en-US" dirty="0"/>
              <a:t>2018, ESS Science Advisory Committee identified Particle Physics as one of the highest priority capability gaps for ESS</a:t>
            </a:r>
          </a:p>
          <a:p>
            <a:r>
              <a:rPr lang="en-US" dirty="0"/>
              <a:t>Call for proposals now underway (along with additional 4 or 5 neutron instruments)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85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D9D77-E01F-2F5D-775C-BBEB5FDC7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FINESSE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BB2B9-EB0A-C77F-3CA8-F2AD687BE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223000" cy="4696185"/>
          </a:xfrm>
        </p:spPr>
        <p:txBody>
          <a:bodyPr>
            <a:normAutofit/>
          </a:bodyPr>
          <a:lstStyle/>
          <a:p>
            <a:r>
              <a:rPr lang="en-US" dirty="0"/>
              <a:t>Proposal for a flexible beamline for PP and NP experiments</a:t>
            </a:r>
          </a:p>
          <a:p>
            <a:r>
              <a:rPr lang="en-US" dirty="0"/>
              <a:t>Dual-mode neutron optics</a:t>
            </a:r>
          </a:p>
          <a:p>
            <a:pPr lvl="1"/>
            <a:r>
              <a:rPr lang="en-US" sz="2800" dirty="0"/>
              <a:t>Low background configuration for precision measurements</a:t>
            </a:r>
          </a:p>
          <a:p>
            <a:pPr lvl="1"/>
            <a:r>
              <a:rPr lang="en-US" sz="2800" dirty="0"/>
              <a:t>High flux configuration for statistics-dominated searches </a:t>
            </a:r>
          </a:p>
          <a:p>
            <a:r>
              <a:rPr lang="en-US" dirty="0"/>
              <a:t>Locate at the E5 beam port which is already equipped for neutron extraction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4E36DE-99D9-020F-662D-38B708ACA7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868" y="365125"/>
            <a:ext cx="4740275" cy="23674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A8DF84-2CB7-E9B0-B6C5-3D8C58ADA5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>
            <a:fillRect/>
          </a:stretch>
        </p:blipFill>
        <p:spPr>
          <a:xfrm>
            <a:off x="7263613" y="2870197"/>
            <a:ext cx="4572787" cy="365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7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AACE2-6676-4439-16AF-33A41A2FA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186430"/>
            <a:ext cx="10515600" cy="1325563"/>
          </a:xfrm>
        </p:spPr>
        <p:txBody>
          <a:bodyPr/>
          <a:lstStyle/>
          <a:p>
            <a:r>
              <a:rPr lang="en-US" dirty="0"/>
              <a:t>HIBEAM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C645AD-8990-1DD8-C342-7C5AC5B8ED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6516" y="1387476"/>
                <a:ext cx="5868523" cy="5026024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Concept for a relatively quick-and-</a:t>
                </a:r>
                <a:br>
                  <a:rPr lang="en-US" sz="2400" dirty="0"/>
                </a:br>
                <a:r>
                  <a:rPr lang="en-US" sz="2400" dirty="0"/>
                  <a:t>dirty close-to-day-one experiment</a:t>
                </a:r>
              </a:p>
              <a:p>
                <a:r>
                  <a:rPr lang="en-US" sz="2400" dirty="0"/>
                  <a:t>Order of magnitude improvement in </a:t>
                </a:r>
                <a:br>
                  <a:rPr lang="en-US" sz="2400" dirty="0"/>
                </a:br>
                <a:r>
                  <a:rPr lang="en-US" sz="2400" dirty="0"/>
                  <a:t>sensitivity for neutron-antineutron </a:t>
                </a:r>
                <a:br>
                  <a:rPr lang="en-US" sz="2400" dirty="0"/>
                </a:br>
                <a:r>
                  <a:rPr lang="en-US" sz="2400" dirty="0"/>
                  <a:t>oscillations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 ∆</m:t>
                    </m:r>
                    <m:r>
                      <a:rPr lang="en-GB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GB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/>
                  <a:t>Sensitive to </a:t>
                </a:r>
                <a:r>
                  <a:rPr lang="en-US" dirty="0" err="1"/>
                  <a:t>PeV</a:t>
                </a:r>
                <a:r>
                  <a:rPr lang="en-US" dirty="0"/>
                  <a:t> scale new physics</a:t>
                </a:r>
              </a:p>
              <a:p>
                <a:r>
                  <a:rPr lang="en-US" sz="2400" dirty="0"/>
                  <a:t>Use existing WASA calorimeter to minimize cost</a:t>
                </a:r>
              </a:p>
              <a:p>
                <a:r>
                  <a:rPr lang="en-US" sz="2400" dirty="0"/>
                  <a:t>Preparatory funding from EC and Swedish Research Council – aiming for ERC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 15 M</a:t>
                </a:r>
                <a:r>
                  <a:rPr lang="en-GB" dirty="0">
                    <a:latin typeface="-apple-system"/>
                  </a:rPr>
                  <a:t>€</a:t>
                </a:r>
                <a:r>
                  <a:rPr lang="en-US" dirty="0"/>
                  <a:t> needed for minimum viable configuration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C645AD-8990-1DD8-C342-7C5AC5B8ED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6516" y="1387476"/>
                <a:ext cx="5868523" cy="5026024"/>
              </a:xfrm>
              <a:blipFill>
                <a:blip r:embed="rId2"/>
                <a:stretch>
                  <a:fillRect l="-1296" t="-1768" r="-2376" b="-1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4DC4A61-FF72-B97F-4CAB-E548D25B3BCA}"/>
              </a:ext>
            </a:extLst>
          </p:cNvPr>
          <p:cNvGrpSpPr/>
          <p:nvPr/>
        </p:nvGrpSpPr>
        <p:grpSpPr>
          <a:xfrm>
            <a:off x="6859123" y="3638781"/>
            <a:ext cx="5137247" cy="3086089"/>
            <a:chOff x="6706723" y="1296537"/>
            <a:chExt cx="5137247" cy="308608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E392CA1-2F2F-C3E1-87BA-B82E3133D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6723" y="1296537"/>
              <a:ext cx="5137247" cy="3086089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B59528D-1C9A-265B-BAD7-60841439B30E}"/>
                </a:ext>
              </a:extLst>
            </p:cNvPr>
            <p:cNvSpPr/>
            <p:nvPr/>
          </p:nvSpPr>
          <p:spPr>
            <a:xfrm>
              <a:off x="10604500" y="2050600"/>
              <a:ext cx="254000" cy="2540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97182E1-6A3B-2790-F554-223D4CB6E969}"/>
                </a:ext>
              </a:extLst>
            </p:cNvPr>
            <p:cNvSpPr/>
            <p:nvPr/>
          </p:nvSpPr>
          <p:spPr>
            <a:xfrm>
              <a:off x="8623300" y="2270356"/>
              <a:ext cx="254000" cy="2540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999089E-3A3F-2399-8E7E-3966E6B39D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300" y="245871"/>
            <a:ext cx="5981700" cy="31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63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271</Words>
  <Application>Microsoft Macintosh PowerPoint</Application>
  <PresentationFormat>Widescreen</PresentationFormat>
  <Paragraphs>45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-apple-system</vt:lpstr>
      <vt:lpstr>Aptos</vt:lpstr>
      <vt:lpstr>Aptos Display</vt:lpstr>
      <vt:lpstr>Arial</vt:lpstr>
      <vt:lpstr>Calibri</vt:lpstr>
      <vt:lpstr>Cambria Math</vt:lpstr>
      <vt:lpstr>Franklin Gothic Demi</vt:lpstr>
      <vt:lpstr>Office Theme</vt:lpstr>
      <vt:lpstr>FINESSE and HIBEAM at the European Spallation Source</vt:lpstr>
      <vt:lpstr>The European Spallation Source</vt:lpstr>
      <vt:lpstr>  September 2014</vt:lpstr>
      <vt:lpstr>Particle physics at ESS</vt:lpstr>
      <vt:lpstr>FINESSE</vt:lpstr>
      <vt:lpstr>HIBEAM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 ERIC Draft Report of the  Long Term Assessment Panel 2023-4</dc:title>
  <dc:creator>John Womersley</dc:creator>
  <cp:lastModifiedBy>John Womersley</cp:lastModifiedBy>
  <cp:revision>53</cp:revision>
  <cp:lastPrinted>2024-11-15T11:34:27Z</cp:lastPrinted>
  <dcterms:created xsi:type="dcterms:W3CDTF">2024-05-14T09:03:42Z</dcterms:created>
  <dcterms:modified xsi:type="dcterms:W3CDTF">2026-03-31T11:58:13Z</dcterms:modified>
</cp:coreProperties>
</file>