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718" r:id="rId1"/>
  </p:sldMasterIdLst>
  <p:notesMasterIdLst>
    <p:notesMasterId r:id="rId107"/>
  </p:notesMasterIdLst>
  <p:handoutMasterIdLst>
    <p:handoutMasterId r:id="rId108"/>
  </p:handoutMasterIdLst>
  <p:sldIdLst>
    <p:sldId id="1516" r:id="rId2"/>
    <p:sldId id="1389" r:id="rId3"/>
    <p:sldId id="1489" r:id="rId4"/>
    <p:sldId id="1392" r:id="rId5"/>
    <p:sldId id="1488" r:id="rId6"/>
    <p:sldId id="1370" r:id="rId7"/>
    <p:sldId id="377" r:id="rId8"/>
    <p:sldId id="376" r:id="rId9"/>
    <p:sldId id="379" r:id="rId10"/>
    <p:sldId id="1457" r:id="rId11"/>
    <p:sldId id="414" r:id="rId12"/>
    <p:sldId id="420" r:id="rId13"/>
    <p:sldId id="421" r:id="rId14"/>
    <p:sldId id="325" r:id="rId15"/>
    <p:sldId id="331" r:id="rId16"/>
    <p:sldId id="323" r:id="rId17"/>
    <p:sldId id="380" r:id="rId18"/>
    <p:sldId id="1461" r:id="rId19"/>
    <p:sldId id="391" r:id="rId20"/>
    <p:sldId id="383" r:id="rId21"/>
    <p:sldId id="1490" r:id="rId22"/>
    <p:sldId id="1520" r:id="rId23"/>
    <p:sldId id="1517" r:id="rId24"/>
    <p:sldId id="1491" r:id="rId25"/>
    <p:sldId id="1518" r:id="rId26"/>
    <p:sldId id="1519" r:id="rId27"/>
    <p:sldId id="1534" r:id="rId28"/>
    <p:sldId id="1492" r:id="rId29"/>
    <p:sldId id="1222" r:id="rId30"/>
    <p:sldId id="1223" r:id="rId31"/>
    <p:sldId id="796" r:id="rId32"/>
    <p:sldId id="1228" r:id="rId33"/>
    <p:sldId id="1438" r:id="rId34"/>
    <p:sldId id="1530" r:id="rId35"/>
    <p:sldId id="1531" r:id="rId36"/>
    <p:sldId id="1440" r:id="rId37"/>
    <p:sldId id="1439" r:id="rId38"/>
    <p:sldId id="1442" r:id="rId39"/>
    <p:sldId id="1441" r:id="rId40"/>
    <p:sldId id="1394" r:id="rId41"/>
    <p:sldId id="828" r:id="rId42"/>
    <p:sldId id="1467" r:id="rId43"/>
    <p:sldId id="1466" r:id="rId44"/>
    <p:sldId id="1444" r:id="rId45"/>
    <p:sldId id="1445" r:id="rId46"/>
    <p:sldId id="1446" r:id="rId47"/>
    <p:sldId id="661" r:id="rId48"/>
    <p:sldId id="980" r:id="rId49"/>
    <p:sldId id="978" r:id="rId50"/>
    <p:sldId id="969" r:id="rId51"/>
    <p:sldId id="256" r:id="rId52"/>
    <p:sldId id="272" r:id="rId53"/>
    <p:sldId id="1498" r:id="rId54"/>
    <p:sldId id="1497" r:id="rId55"/>
    <p:sldId id="1522" r:id="rId56"/>
    <p:sldId id="1526" r:id="rId57"/>
    <p:sldId id="1525" r:id="rId58"/>
    <p:sldId id="1528" r:id="rId59"/>
    <p:sldId id="990" r:id="rId60"/>
    <p:sldId id="1523" r:id="rId61"/>
    <p:sldId id="1527" r:id="rId62"/>
    <p:sldId id="1470" r:id="rId63"/>
    <p:sldId id="344" r:id="rId64"/>
    <p:sldId id="283" r:id="rId65"/>
    <p:sldId id="964" r:id="rId66"/>
    <p:sldId id="1521" r:id="rId67"/>
    <p:sldId id="346" r:id="rId68"/>
    <p:sldId id="989" r:id="rId69"/>
    <p:sldId id="988" r:id="rId70"/>
    <p:sldId id="962" r:id="rId71"/>
    <p:sldId id="1529" r:id="rId72"/>
    <p:sldId id="940" r:id="rId73"/>
    <p:sldId id="903" r:id="rId74"/>
    <p:sldId id="1499" r:id="rId75"/>
    <p:sldId id="1495" r:id="rId76"/>
    <p:sldId id="934" r:id="rId77"/>
    <p:sldId id="931" r:id="rId78"/>
    <p:sldId id="913" r:id="rId79"/>
    <p:sldId id="1511" r:id="rId80"/>
    <p:sldId id="933" r:id="rId81"/>
    <p:sldId id="961" r:id="rId82"/>
    <p:sldId id="941" r:id="rId83"/>
    <p:sldId id="902" r:id="rId84"/>
    <p:sldId id="1465" r:id="rId85"/>
    <p:sldId id="1469" r:id="rId86"/>
    <p:sldId id="1468" r:id="rId87"/>
    <p:sldId id="1452" r:id="rId88"/>
    <p:sldId id="1502" r:id="rId89"/>
    <p:sldId id="1493" r:id="rId90"/>
    <p:sldId id="1512" r:id="rId91"/>
    <p:sldId id="1447" r:id="rId92"/>
    <p:sldId id="1463" r:id="rId93"/>
    <p:sldId id="1448" r:id="rId94"/>
    <p:sldId id="939" r:id="rId95"/>
    <p:sldId id="937" r:id="rId96"/>
    <p:sldId id="1503" r:id="rId97"/>
    <p:sldId id="1494" r:id="rId98"/>
    <p:sldId id="1464" r:id="rId99"/>
    <p:sldId id="948" r:id="rId100"/>
    <p:sldId id="949" r:id="rId101"/>
    <p:sldId id="957" r:id="rId102"/>
    <p:sldId id="1472" r:id="rId103"/>
    <p:sldId id="958" r:id="rId104"/>
    <p:sldId id="915" r:id="rId105"/>
    <p:sldId id="906" r:id="rId106"/>
  </p:sldIdLst>
  <p:sldSz cx="12192000" cy="6858000"/>
  <p:notesSz cx="7315200" cy="9601200"/>
  <p:defaultTextStyle>
    <a:defPPr>
      <a:defRPr lang="en-US"/>
    </a:defPPr>
    <a:lvl1pPr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521415D9-36F7-43E2-AB2F-B90AF26B5E84}">
      <p14:sectionLst xmlns:p14="http://schemas.microsoft.com/office/powerpoint/2010/main">
        <p14:section name="Default Section" id="{7F5B9B30-5B82-4931-8A79-360D58CC8D90}">
          <p14:sldIdLst>
            <p14:sldId id="1516"/>
            <p14:sldId id="1389"/>
            <p14:sldId id="1489"/>
            <p14:sldId id="1392"/>
            <p14:sldId id="1488"/>
            <p14:sldId id="1370"/>
            <p14:sldId id="377"/>
            <p14:sldId id="376"/>
            <p14:sldId id="379"/>
            <p14:sldId id="1457"/>
            <p14:sldId id="414"/>
            <p14:sldId id="420"/>
            <p14:sldId id="421"/>
            <p14:sldId id="325"/>
            <p14:sldId id="331"/>
            <p14:sldId id="323"/>
            <p14:sldId id="380"/>
            <p14:sldId id="1461"/>
            <p14:sldId id="391"/>
            <p14:sldId id="383"/>
            <p14:sldId id="1490"/>
            <p14:sldId id="1520"/>
            <p14:sldId id="1517"/>
            <p14:sldId id="1491"/>
            <p14:sldId id="1518"/>
            <p14:sldId id="1519"/>
            <p14:sldId id="1534"/>
            <p14:sldId id="1492"/>
            <p14:sldId id="1222"/>
            <p14:sldId id="1223"/>
            <p14:sldId id="796"/>
            <p14:sldId id="1228"/>
            <p14:sldId id="1438"/>
            <p14:sldId id="1530"/>
            <p14:sldId id="1531"/>
            <p14:sldId id="1440"/>
            <p14:sldId id="1439"/>
            <p14:sldId id="1442"/>
            <p14:sldId id="1441"/>
            <p14:sldId id="1394"/>
            <p14:sldId id="828"/>
            <p14:sldId id="1467"/>
            <p14:sldId id="1466"/>
            <p14:sldId id="1444"/>
            <p14:sldId id="1445"/>
            <p14:sldId id="1446"/>
            <p14:sldId id="661"/>
            <p14:sldId id="980"/>
            <p14:sldId id="978"/>
            <p14:sldId id="969"/>
            <p14:sldId id="256"/>
            <p14:sldId id="272"/>
            <p14:sldId id="1498"/>
            <p14:sldId id="1497"/>
            <p14:sldId id="1522"/>
            <p14:sldId id="1526"/>
            <p14:sldId id="1525"/>
            <p14:sldId id="1528"/>
            <p14:sldId id="990"/>
            <p14:sldId id="1523"/>
            <p14:sldId id="1527"/>
            <p14:sldId id="1470"/>
            <p14:sldId id="344"/>
            <p14:sldId id="283"/>
            <p14:sldId id="964"/>
            <p14:sldId id="1521"/>
            <p14:sldId id="346"/>
            <p14:sldId id="989"/>
            <p14:sldId id="988"/>
            <p14:sldId id="962"/>
            <p14:sldId id="1529"/>
            <p14:sldId id="940"/>
            <p14:sldId id="903"/>
            <p14:sldId id="1499"/>
            <p14:sldId id="1495"/>
            <p14:sldId id="934"/>
            <p14:sldId id="931"/>
            <p14:sldId id="913"/>
            <p14:sldId id="1511"/>
            <p14:sldId id="933"/>
            <p14:sldId id="961"/>
            <p14:sldId id="941"/>
            <p14:sldId id="902"/>
            <p14:sldId id="1465"/>
            <p14:sldId id="1469"/>
            <p14:sldId id="1468"/>
            <p14:sldId id="1452"/>
            <p14:sldId id="1502"/>
            <p14:sldId id="1493"/>
            <p14:sldId id="1512"/>
            <p14:sldId id="1447"/>
            <p14:sldId id="1463"/>
            <p14:sldId id="1448"/>
            <p14:sldId id="939"/>
            <p14:sldId id="937"/>
            <p14:sldId id="1503"/>
            <p14:sldId id="1494"/>
            <p14:sldId id="1464"/>
            <p14:sldId id="948"/>
            <p14:sldId id="949"/>
            <p14:sldId id="957"/>
            <p14:sldId id="1472"/>
            <p14:sldId id="958"/>
            <p14:sldId id="915"/>
            <p14:sldId id="90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CC"/>
    <a:srgbClr val="000000"/>
    <a:srgbClr val="003366"/>
    <a:srgbClr val="339933"/>
    <a:srgbClr val="FFFF00"/>
    <a:srgbClr val="006600"/>
    <a:srgbClr val="022B45"/>
    <a:srgbClr val="032B44"/>
    <a:srgbClr val="062A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3" autoAdjust="0"/>
    <p:restoredTop sz="81331" autoAdjust="0"/>
  </p:normalViewPr>
  <p:slideViewPr>
    <p:cSldViewPr snapToGrid="0">
      <p:cViewPr varScale="1">
        <p:scale>
          <a:sx n="82" d="100"/>
          <a:sy n="82" d="100"/>
        </p:scale>
        <p:origin x="424" y="44"/>
      </p:cViewPr>
      <p:guideLst/>
    </p:cSldViewPr>
  </p:slideViewPr>
  <p:notesTextViewPr>
    <p:cViewPr>
      <p:scale>
        <a:sx n="3" d="2"/>
        <a:sy n="3" d="2"/>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notesMaster" Target="notesMasters/notesMaster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handoutMaster" Target="handoutMasters/handout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F1357AE-388B-4370-83E7-EF52D02F5FC5}"/>
              </a:ext>
            </a:extLst>
          </p:cNvPr>
          <p:cNvSpPr>
            <a:spLocks noGrp="1"/>
          </p:cNvSpPr>
          <p:nvPr>
            <p:ph type="hdr" sz="quarter"/>
          </p:nvPr>
        </p:nvSpPr>
        <p:spPr>
          <a:xfrm>
            <a:off x="0" y="0"/>
            <a:ext cx="3169920" cy="480060"/>
          </a:xfrm>
          <a:prstGeom prst="rect">
            <a:avLst/>
          </a:prstGeom>
        </p:spPr>
        <p:txBody>
          <a:bodyPr vert="horz" lIns="96661" tIns="48331" rIns="96661" bIns="48331" rtlCol="0"/>
          <a:lstStyle>
            <a:lvl1pPr algn="l" eaLnBrk="0" hangingPunct="0">
              <a:defRPr sz="1100">
                <a:latin typeface="Arial" pitchFamily="-109" charset="0"/>
                <a:ea typeface="ＭＳ Ｐゴシック" pitchFamily="-109" charset="-128"/>
                <a:cs typeface="ＭＳ Ｐゴシック" pitchFamily="-109" charset="-128"/>
              </a:defRPr>
            </a:lvl1pPr>
          </a:lstStyle>
          <a:p>
            <a:pPr>
              <a:defRPr/>
            </a:pPr>
            <a:endParaRPr lang="en-US"/>
          </a:p>
        </p:txBody>
      </p:sp>
      <p:sp>
        <p:nvSpPr>
          <p:cNvPr id="3" name="Date Placeholder 2">
            <a:extLst>
              <a:ext uri="{FF2B5EF4-FFF2-40B4-BE49-F238E27FC236}">
                <a16:creationId xmlns:a16="http://schemas.microsoft.com/office/drawing/2014/main" id="{CF3E69CC-0E72-45F8-86EB-7B88A5A1696E}"/>
              </a:ext>
            </a:extLst>
          </p:cNvPr>
          <p:cNvSpPr>
            <a:spLocks noGrp="1"/>
          </p:cNvSpPr>
          <p:nvPr>
            <p:ph type="dt" sz="quarter" idx="1"/>
          </p:nvPr>
        </p:nvSpPr>
        <p:spPr>
          <a:xfrm>
            <a:off x="4143587" y="0"/>
            <a:ext cx="3169920" cy="480060"/>
          </a:xfrm>
          <a:prstGeom prst="rect">
            <a:avLst/>
          </a:prstGeom>
        </p:spPr>
        <p:txBody>
          <a:bodyPr vert="horz" wrap="square" lIns="96661" tIns="48331" rIns="96661" bIns="48331" numCol="1" anchor="t" anchorCtr="0" compatLnSpc="1">
            <a:prstTxWarp prst="textNoShape">
              <a:avLst/>
            </a:prstTxWarp>
          </a:bodyPr>
          <a:lstStyle>
            <a:lvl1pPr algn="r" eaLnBrk="0" hangingPunct="0">
              <a:defRPr sz="1100"/>
            </a:lvl1pPr>
          </a:lstStyle>
          <a:p>
            <a:fld id="{C72A01D9-9186-410A-A0B3-6E99FD5B6129}" type="datetime1">
              <a:rPr lang="en-US" altLang="en-US"/>
              <a:pPr/>
              <a:t>7/27/2026</a:t>
            </a:fld>
            <a:endParaRPr lang="en-US" altLang="en-US"/>
          </a:p>
        </p:txBody>
      </p:sp>
      <p:sp>
        <p:nvSpPr>
          <p:cNvPr id="4" name="Footer Placeholder 3">
            <a:extLst>
              <a:ext uri="{FF2B5EF4-FFF2-40B4-BE49-F238E27FC236}">
                <a16:creationId xmlns:a16="http://schemas.microsoft.com/office/drawing/2014/main" id="{35C2D625-0343-4E2A-99D8-97FA8FB4D6CD}"/>
              </a:ext>
            </a:extLst>
          </p:cNvPr>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eaLnBrk="0" hangingPunct="0">
              <a:defRPr sz="800">
                <a:latin typeface="Arial" pitchFamily="-109" charset="0"/>
                <a:ea typeface="ＭＳ Ｐゴシック" pitchFamily="-109" charset="-128"/>
                <a:cs typeface="ＭＳ Ｐゴシック" pitchFamily="-109" charset="-128"/>
              </a:defRPr>
            </a:lvl1pPr>
          </a:lstStyle>
          <a:p>
            <a:pPr>
              <a:defRPr/>
            </a:pPr>
            <a:endParaRPr lang="en-US"/>
          </a:p>
        </p:txBody>
      </p:sp>
      <p:sp>
        <p:nvSpPr>
          <p:cNvPr id="5" name="Slide Number Placeholder 4">
            <a:extLst>
              <a:ext uri="{FF2B5EF4-FFF2-40B4-BE49-F238E27FC236}">
                <a16:creationId xmlns:a16="http://schemas.microsoft.com/office/drawing/2014/main" id="{9BA8C885-4216-4A21-80B1-BA15A9F596C8}"/>
              </a:ext>
            </a:extLst>
          </p:cNvPr>
          <p:cNvSpPr>
            <a:spLocks noGrp="1"/>
          </p:cNvSpPr>
          <p:nvPr>
            <p:ph type="sldNum" sz="quarter" idx="3"/>
          </p:nvPr>
        </p:nvSpPr>
        <p:spPr>
          <a:xfrm>
            <a:off x="4143587" y="9119474"/>
            <a:ext cx="3169920" cy="480060"/>
          </a:xfrm>
          <a:prstGeom prst="rect">
            <a:avLst/>
          </a:prstGeom>
        </p:spPr>
        <p:txBody>
          <a:bodyPr vert="horz" wrap="square" lIns="96661" tIns="48331" rIns="96661" bIns="48331" numCol="1" anchor="b" anchorCtr="0" compatLnSpc="1">
            <a:prstTxWarp prst="textNoShape">
              <a:avLst/>
            </a:prstTxWarp>
          </a:bodyPr>
          <a:lstStyle>
            <a:lvl1pPr algn="r" eaLnBrk="0" hangingPunct="0">
              <a:defRPr sz="800"/>
            </a:lvl1pPr>
          </a:lstStyle>
          <a:p>
            <a:fld id="{BCE89798-94D7-4889-993C-B7788D72913F}"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B44F5A77-D020-48AB-98AE-8735D1FE9706}"/>
              </a:ext>
            </a:extLst>
          </p:cNvPr>
          <p:cNvSpPr>
            <a:spLocks noGrp="1" noChangeArrowheads="1"/>
          </p:cNvSpPr>
          <p:nvPr>
            <p:ph type="hdr" sz="quarter"/>
          </p:nvPr>
        </p:nvSpPr>
        <p:spPr bwMode="auto">
          <a:xfrm>
            <a:off x="0" y="0"/>
            <a:ext cx="3169920" cy="480060"/>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eaLnBrk="0" hangingPunct="0">
              <a:defRPr sz="1300">
                <a:latin typeface="Arial" pitchFamily="-109" charset="0"/>
                <a:ea typeface="ＭＳ Ｐゴシック" pitchFamily="-109" charset="-128"/>
                <a:cs typeface="ＭＳ Ｐゴシック" pitchFamily="-109" charset="-128"/>
              </a:defRPr>
            </a:lvl1pPr>
          </a:lstStyle>
          <a:p>
            <a:pPr>
              <a:defRPr/>
            </a:pPr>
            <a:endParaRPr lang="en-US"/>
          </a:p>
        </p:txBody>
      </p:sp>
      <p:sp>
        <p:nvSpPr>
          <p:cNvPr id="3075" name="Rectangle 3">
            <a:extLst>
              <a:ext uri="{FF2B5EF4-FFF2-40B4-BE49-F238E27FC236}">
                <a16:creationId xmlns:a16="http://schemas.microsoft.com/office/drawing/2014/main" id="{1505B24D-8C35-460D-8319-F502A22B09D8}"/>
              </a:ext>
            </a:extLst>
          </p:cNvPr>
          <p:cNvSpPr>
            <a:spLocks noGrp="1" noChangeArrowheads="1"/>
          </p:cNvSpPr>
          <p:nvPr>
            <p:ph type="dt" idx="1"/>
          </p:nvPr>
        </p:nvSpPr>
        <p:spPr bwMode="auto">
          <a:xfrm>
            <a:off x="4145280" y="0"/>
            <a:ext cx="3169920" cy="480060"/>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lgn="r" eaLnBrk="0" hangingPunct="0">
              <a:defRPr sz="1300">
                <a:latin typeface="Arial" pitchFamily="-109" charset="0"/>
                <a:ea typeface="ＭＳ Ｐゴシック" pitchFamily="-109" charset="-128"/>
                <a:cs typeface="ＭＳ Ｐゴシック" pitchFamily="-109" charset="-128"/>
              </a:defRPr>
            </a:lvl1pPr>
          </a:lstStyle>
          <a:p>
            <a:pPr>
              <a:defRPr/>
            </a:pPr>
            <a:endParaRPr lang="en-US"/>
          </a:p>
        </p:txBody>
      </p:sp>
      <p:sp>
        <p:nvSpPr>
          <p:cNvPr id="12292" name="Rectangle 4">
            <a:extLst>
              <a:ext uri="{FF2B5EF4-FFF2-40B4-BE49-F238E27FC236}">
                <a16:creationId xmlns:a16="http://schemas.microsoft.com/office/drawing/2014/main" id="{56857598-C58F-42E0-B0C5-F2C85747E9B4}"/>
              </a:ext>
            </a:extLst>
          </p:cNvPr>
          <p:cNvSpPr>
            <a:spLocks noGrp="1" noRot="1" noChangeAspect="1" noChangeArrowheads="1" noTextEdit="1"/>
          </p:cNvSpPr>
          <p:nvPr>
            <p:ph type="sldImg" idx="2"/>
          </p:nvPr>
        </p:nvSpPr>
        <p:spPr bwMode="auto">
          <a:xfrm>
            <a:off x="457200" y="720725"/>
            <a:ext cx="64008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F1043399-C291-4883-8185-6CB6BBC0C12A}"/>
              </a:ext>
            </a:extLst>
          </p:cNvPr>
          <p:cNvSpPr>
            <a:spLocks noGrp="1" noChangeArrowheads="1"/>
          </p:cNvSpPr>
          <p:nvPr>
            <p:ph type="body" sz="quarter" idx="3"/>
          </p:nvPr>
        </p:nvSpPr>
        <p:spPr bwMode="auto">
          <a:xfrm>
            <a:off x="975360" y="4560570"/>
            <a:ext cx="5364480" cy="4320540"/>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C3055EFF-B244-49C2-9EF3-CDA38E7BB4B7}"/>
              </a:ext>
            </a:extLst>
          </p:cNvPr>
          <p:cNvSpPr>
            <a:spLocks noGrp="1" noChangeArrowheads="1"/>
          </p:cNvSpPr>
          <p:nvPr>
            <p:ph type="ftr" sz="quarter" idx="4"/>
          </p:nvPr>
        </p:nvSpPr>
        <p:spPr bwMode="auto">
          <a:xfrm>
            <a:off x="0" y="9121140"/>
            <a:ext cx="3169920" cy="480060"/>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eaLnBrk="0" hangingPunct="0">
              <a:defRPr sz="1300">
                <a:latin typeface="Arial" pitchFamily="-109" charset="0"/>
                <a:ea typeface="ＭＳ Ｐゴシック" pitchFamily="-109" charset="-128"/>
                <a:cs typeface="ＭＳ Ｐゴシック" pitchFamily="-109" charset="-128"/>
              </a:defRPr>
            </a:lvl1pPr>
          </a:lstStyle>
          <a:p>
            <a:pPr>
              <a:defRPr/>
            </a:pPr>
            <a:endParaRPr lang="en-US"/>
          </a:p>
        </p:txBody>
      </p:sp>
      <p:sp>
        <p:nvSpPr>
          <p:cNvPr id="3079" name="Rectangle 7">
            <a:extLst>
              <a:ext uri="{FF2B5EF4-FFF2-40B4-BE49-F238E27FC236}">
                <a16:creationId xmlns:a16="http://schemas.microsoft.com/office/drawing/2014/main" id="{438EBB6B-2B06-4150-BEB1-503BD8718518}"/>
              </a:ext>
            </a:extLst>
          </p:cNvPr>
          <p:cNvSpPr>
            <a:spLocks noGrp="1" noChangeArrowheads="1"/>
          </p:cNvSpPr>
          <p:nvPr>
            <p:ph type="sldNum" sz="quarter" idx="5"/>
          </p:nvPr>
        </p:nvSpPr>
        <p:spPr bwMode="auto">
          <a:xfrm>
            <a:off x="4145280" y="9121140"/>
            <a:ext cx="3169920" cy="480060"/>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lgn="r" eaLnBrk="0" hangingPunct="0">
              <a:defRPr sz="1300"/>
            </a:lvl1pPr>
          </a:lstStyle>
          <a:p>
            <a:fld id="{B06F9F1A-A12C-4390-8324-78EC4DE35DC2}"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link.springer.com/article/10.1007/s40766-022-00030-5#ref-CR69" TargetMode="External"/><Relationship Id="rId2" Type="http://schemas.openxmlformats.org/officeDocument/2006/relationships/slide" Target="../slides/slide80.xml"/><Relationship Id="rId1" Type="http://schemas.openxmlformats.org/officeDocument/2006/relationships/notesMaster" Target="../notesMasters/notesMaster1.xml"/><Relationship Id="rId6" Type="http://schemas.openxmlformats.org/officeDocument/2006/relationships/hyperlink" Target="https://link.springer.com/article/10.1007/s40766-022-00030-5#ref-CR70" TargetMode="External"/><Relationship Id="rId5" Type="http://schemas.openxmlformats.org/officeDocument/2006/relationships/hyperlink" Target="https://link.springer.com/article/10.1007/s40766-022-00030-5#ref-CR67" TargetMode="External"/><Relationship Id="rId4" Type="http://schemas.openxmlformats.org/officeDocument/2006/relationships/hyperlink" Target="https://link.springer.com/article/10.1007/s40766-022-00030-5#ref-CR66"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6F9F1A-A12C-4390-8324-78EC4DE35DC2}" type="slidenum">
              <a:rPr lang="en-US" altLang="en-US" smtClean="0"/>
              <a:pPr/>
              <a:t>3</a:t>
            </a:fld>
            <a:endParaRPr lang="en-US" altLang="en-US"/>
          </a:p>
        </p:txBody>
      </p:sp>
    </p:spTree>
    <p:extLst>
      <p:ext uri="{BB962C8B-B14F-4D97-AF65-F5344CB8AC3E}">
        <p14:creationId xmlns:p14="http://schemas.microsoft.com/office/powerpoint/2010/main" val="2722902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Georgia" panose="02040502050405020303" pitchFamily="18" charset="0"/>
              </a:rPr>
              <a:t>Direct mass measurements in the region of the heaviest nuclides. Direct measurements with TRIGA-TRAP [</a:t>
            </a:r>
            <a:r>
              <a:rPr lang="en-US" b="0" i="0" dirty="0">
                <a:solidFill>
                  <a:srgbClr val="004B83"/>
                </a:solidFill>
                <a:effectLst/>
                <a:latin typeface="Georgia" panose="02040502050405020303" pitchFamily="18" charset="0"/>
                <a:hlinkClick r:id="rId3" tooltip="M. Eibach, T. Beyer, K. Blaum, M. Block, C.E. Düllmann, K. Eberhardt, J. Grund, S. Nagy, H. Nitsche, W. Nörtershäuser et al., Phys. Rev. C 89(6), 064318 (2014). &#10;                  https://doi.org/10.1103/PhysRevC.89.064318&#10;                  &#10;                "/>
              </a:rPr>
              <a:t>69</a:t>
            </a:r>
            <a:r>
              <a:rPr lang="en-US" b="0" i="0" dirty="0">
                <a:solidFill>
                  <a:srgbClr val="333333"/>
                </a:solidFill>
                <a:effectLst/>
                <a:latin typeface="Georgia" panose="02040502050405020303" pitchFamily="18" charset="0"/>
              </a:rPr>
              <a:t>] (magenta), SHIPTRAP [</a:t>
            </a:r>
            <a:r>
              <a:rPr lang="en-US" b="0" i="0" dirty="0">
                <a:solidFill>
                  <a:srgbClr val="004B83"/>
                </a:solidFill>
                <a:effectLst/>
                <a:latin typeface="Georgia" panose="02040502050405020303" pitchFamily="18" charset="0"/>
                <a:hlinkClick r:id="rId4" tooltip="M. Block, D. Ackermann, K. Blaum, C. Droese, M. Dworschak, S. Eliseev, T. Fleckenstein, E. Haettner, F. Herfurth, F.P. Heßberger et al., Nature 463(7282), 785 (2010). &#10;                  https://doi.org/10.1038/nature08774&#10;                  &#10;                "/>
              </a:rPr>
              <a:t>66</a:t>
            </a:r>
            <a:r>
              <a:rPr lang="en-US" b="0" i="0" dirty="0">
                <a:solidFill>
                  <a:srgbClr val="333333"/>
                </a:solidFill>
                <a:effectLst/>
                <a:latin typeface="Georgia" panose="02040502050405020303" pitchFamily="18" charset="0"/>
              </a:rPr>
              <a:t>, </a:t>
            </a:r>
            <a:r>
              <a:rPr lang="en-US" b="0" i="0" dirty="0">
                <a:solidFill>
                  <a:srgbClr val="004B83"/>
                </a:solidFill>
                <a:effectLst/>
                <a:latin typeface="Georgia" panose="02040502050405020303" pitchFamily="18" charset="0"/>
                <a:hlinkClick r:id="rId5" tooltip="E.M. Ramirez et al., Science 337, 1207 (2012). &#10;                  https://doi.org/10.1126/science.1225636&#10;                  &#10;                "/>
              </a:rPr>
              <a:t>67</a:t>
            </a:r>
            <a:r>
              <a:rPr lang="en-US" b="0" i="0" dirty="0">
                <a:solidFill>
                  <a:srgbClr val="333333"/>
                </a:solidFill>
                <a:effectLst/>
                <a:latin typeface="Georgia" panose="02040502050405020303" pitchFamily="18" charset="0"/>
              </a:rPr>
              <a:t>] (red) and the RIKEN MR-</a:t>
            </a:r>
            <a:r>
              <a:rPr lang="en-US" b="0" i="0" dirty="0" err="1">
                <a:solidFill>
                  <a:srgbClr val="333333"/>
                </a:solidFill>
                <a:effectLst/>
                <a:latin typeface="Georgia" panose="02040502050405020303" pitchFamily="18" charset="0"/>
              </a:rPr>
              <a:t>ToF</a:t>
            </a:r>
            <a:r>
              <a:rPr lang="en-US" b="0" i="0" dirty="0">
                <a:solidFill>
                  <a:srgbClr val="333333"/>
                </a:solidFill>
                <a:effectLst/>
                <a:latin typeface="Georgia" panose="02040502050405020303" pitchFamily="18" charset="0"/>
              </a:rPr>
              <a:t> [</a:t>
            </a:r>
            <a:r>
              <a:rPr lang="en-US" b="0" i="0" dirty="0">
                <a:solidFill>
                  <a:srgbClr val="004B83"/>
                </a:solidFill>
                <a:effectLst/>
                <a:latin typeface="Georgia" panose="02040502050405020303" pitchFamily="18" charset="0"/>
                <a:hlinkClick r:id="rId6" tooltip="Y. Ito, P. Schury, M. Wada, F. Arai, H. Haba, Y. Hirayama, S. Ishizawa, D. Kaji, S. Kimura, H. Koura, M. MacCormick, H. Miyatake, J. Moon, K. Morimoto, K. Morita, M. Mukai, I. Murray, T. Niwase, K. Okada, A. Ozawa, M. Rosenbusch, A. Takamine, T. Tanaka, Y. Watanabe, H. Wollnik, S. Yamaki, Phys. Rev. Lett. (2018). &#10;                  https://doi.org/10.1103/PhysRevLett.120.152501&#10;                  &#10;                "/>
              </a:rPr>
              <a:t>70</a:t>
            </a:r>
            <a:r>
              <a:rPr lang="en-US" b="0" i="0" dirty="0">
                <a:solidFill>
                  <a:srgbClr val="333333"/>
                </a:solidFill>
                <a:effectLst/>
                <a:latin typeface="Georgia" panose="02040502050405020303" pitchFamily="18" charset="0"/>
              </a:rPr>
              <a:t>] (orange) are marked in color. Measurements that are planned or have been performed but are yet unpublished are indicated by the open squares</a:t>
            </a:r>
          </a:p>
          <a:p>
            <a:endParaRPr lang="en-US" dirty="0"/>
          </a:p>
        </p:txBody>
      </p:sp>
      <p:sp>
        <p:nvSpPr>
          <p:cNvPr id="4" name="Slide Number Placeholder 3"/>
          <p:cNvSpPr>
            <a:spLocks noGrp="1"/>
          </p:cNvSpPr>
          <p:nvPr>
            <p:ph type="sldNum" sz="quarter" idx="5"/>
          </p:nvPr>
        </p:nvSpPr>
        <p:spPr/>
        <p:txBody>
          <a:bodyPr/>
          <a:lstStyle/>
          <a:p>
            <a:fld id="{B06F9F1A-A12C-4390-8324-78EC4DE35DC2}" type="slidenum">
              <a:rPr lang="en-US" altLang="en-US" smtClean="0"/>
              <a:pPr/>
              <a:t>80</a:t>
            </a:fld>
            <a:endParaRPr lang="en-US" altLang="en-US"/>
          </a:p>
        </p:txBody>
      </p:sp>
    </p:spTree>
    <p:extLst>
      <p:ext uri="{BB962C8B-B14F-4D97-AF65-F5344CB8AC3E}">
        <p14:creationId xmlns:p14="http://schemas.microsoft.com/office/powerpoint/2010/main" val="12810751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a:extLst>
            <a:ext uri="{FF2B5EF4-FFF2-40B4-BE49-F238E27FC236}">
              <a16:creationId xmlns:a16="http://schemas.microsoft.com/office/drawing/2014/main" id="{51798460-A31D-4D02-809A-9750F5C3EDB2}"/>
            </a:ext>
          </a:extLst>
        </p:cNvPr>
        <p:cNvGrpSpPr/>
        <p:nvPr/>
      </p:nvGrpSpPr>
      <p:grpSpPr>
        <a:xfrm>
          <a:off x="0" y="0"/>
          <a:ext cx="0" cy="0"/>
          <a:chOff x="0" y="0"/>
          <a:chExt cx="0" cy="0"/>
        </a:xfrm>
      </p:grpSpPr>
      <p:sp>
        <p:nvSpPr>
          <p:cNvPr id="363" name="Google Shape;363;g3d624980336_0_0:notes">
            <a:extLst>
              <a:ext uri="{FF2B5EF4-FFF2-40B4-BE49-F238E27FC236}">
                <a16:creationId xmlns:a16="http://schemas.microsoft.com/office/drawing/2014/main" id="{B511D468-40FD-7EFC-9C6A-8999EFB121D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3d624980336_0_0:notes">
            <a:extLst>
              <a:ext uri="{FF2B5EF4-FFF2-40B4-BE49-F238E27FC236}">
                <a16:creationId xmlns:a16="http://schemas.microsoft.com/office/drawing/2014/main" id="{FA74E0F1-4CE9-B011-4E2D-66757F84D486}"/>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086760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6F9F1A-A12C-4390-8324-78EC4DE35DC2}" type="slidenum">
              <a:rPr lang="en-US" altLang="en-US" smtClean="0"/>
              <a:pPr/>
              <a:t>88</a:t>
            </a:fld>
            <a:endParaRPr lang="en-US" altLang="en-US"/>
          </a:p>
        </p:txBody>
      </p:sp>
    </p:spTree>
    <p:extLst>
      <p:ext uri="{BB962C8B-B14F-4D97-AF65-F5344CB8AC3E}">
        <p14:creationId xmlns:p14="http://schemas.microsoft.com/office/powerpoint/2010/main" val="9471840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2D7F6-E280-0815-1BDB-BA9B788063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E9E78C-63F9-759E-698E-1E3FA0EC09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DE22AA-74C2-9003-1130-C8F5272A028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A5902E-CA5D-9186-0FC9-BC339A7C42CC}"/>
              </a:ext>
            </a:extLst>
          </p:cNvPr>
          <p:cNvSpPr>
            <a:spLocks noGrp="1"/>
          </p:cNvSpPr>
          <p:nvPr>
            <p:ph type="sldNum" sz="quarter" idx="5"/>
          </p:nvPr>
        </p:nvSpPr>
        <p:spPr/>
        <p:txBody>
          <a:bodyPr/>
          <a:lstStyle/>
          <a:p>
            <a:fld id="{B06F9F1A-A12C-4390-8324-78EC4DE35DC2}" type="slidenum">
              <a:rPr lang="en-US" altLang="en-US" smtClean="0"/>
              <a:pPr/>
              <a:t>93</a:t>
            </a:fld>
            <a:endParaRPr lang="en-US" altLang="en-US"/>
          </a:p>
        </p:txBody>
      </p:sp>
    </p:spTree>
    <p:extLst>
      <p:ext uri="{BB962C8B-B14F-4D97-AF65-F5344CB8AC3E}">
        <p14:creationId xmlns:p14="http://schemas.microsoft.com/office/powerpoint/2010/main" val="30297819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D539E-CAD7-063D-4D61-F3DCCB5803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28954B-AAE8-B367-66CB-159AD3E51E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1B5381-E6E7-2AF9-B2BF-9E0493AAD4F5}"/>
              </a:ext>
            </a:extLst>
          </p:cNvPr>
          <p:cNvSpPr>
            <a:spLocks noGrp="1"/>
          </p:cNvSpPr>
          <p:nvPr>
            <p:ph type="body" idx="1"/>
          </p:nvPr>
        </p:nvSpPr>
        <p:spPr/>
        <p:txBody>
          <a:bodyPr/>
          <a:lstStyle/>
          <a:p>
            <a:r>
              <a:rPr lang="en-US" b="0" i="0" dirty="0">
                <a:solidFill>
                  <a:srgbClr val="222222"/>
                </a:solidFill>
                <a:effectLst/>
                <a:latin typeface="Helvetica Neue"/>
              </a:rPr>
              <a:t>Upper panel: Deformation parameter </a:t>
            </a:r>
            <a:r>
              <a:rPr lang="en-US" b="0" i="0" dirty="0">
                <a:solidFill>
                  <a:srgbClr val="222222"/>
                </a:solidFill>
                <a:effectLst/>
                <a:latin typeface="MJXc-TeX-math-I"/>
              </a:rPr>
              <a:t>β</a:t>
            </a:r>
            <a:r>
              <a:rPr lang="en-US" b="0" i="0" dirty="0">
                <a:solidFill>
                  <a:srgbClr val="222222"/>
                </a:solidFill>
                <a:effectLst/>
                <a:latin typeface="MJXc-TeX-main-R"/>
              </a:rPr>
              <a:t>2</a:t>
            </a:r>
            <a:r>
              <a:rPr lang="en-US" b="0" i="0" dirty="0">
                <a:solidFill>
                  <a:srgbClr val="222222"/>
                </a:solidFill>
                <a:effectLst/>
                <a:latin typeface="Helvetica Neue"/>
              </a:rPr>
              <a:t> for different even-even isotopes of Th, U, Pu, Cm, and No obtained from the DFT calculations with the UNEDF1 functional. The inset figure shows the calculated proton distribution of </a:t>
            </a:r>
            <a:r>
              <a:rPr lang="en-US" b="0" i="0" dirty="0">
                <a:solidFill>
                  <a:srgbClr val="222222"/>
                </a:solidFill>
                <a:effectLst/>
                <a:latin typeface="MJXc-TeX-main-R"/>
              </a:rPr>
              <a:t>254No</a:t>
            </a:r>
            <a:r>
              <a:rPr lang="en-US" b="0" i="0" dirty="0">
                <a:solidFill>
                  <a:srgbClr val="222222"/>
                </a:solidFill>
                <a:effectLst/>
                <a:latin typeface="Helvetica Neue"/>
              </a:rPr>
              <a:t> from highest density (red) to low density (blue). Lower panel: Relative depth of the central depression.</a:t>
            </a:r>
            <a:endParaRPr lang="en-US" dirty="0"/>
          </a:p>
        </p:txBody>
      </p:sp>
      <p:sp>
        <p:nvSpPr>
          <p:cNvPr id="4" name="Slide Number Placeholder 3">
            <a:extLst>
              <a:ext uri="{FF2B5EF4-FFF2-40B4-BE49-F238E27FC236}">
                <a16:creationId xmlns:a16="http://schemas.microsoft.com/office/drawing/2014/main" id="{EE56CE0A-F4DD-97DD-A7AE-ABBCD50B41D3}"/>
              </a:ext>
            </a:extLst>
          </p:cNvPr>
          <p:cNvSpPr>
            <a:spLocks noGrp="1"/>
          </p:cNvSpPr>
          <p:nvPr>
            <p:ph type="sldNum" sz="quarter" idx="5"/>
          </p:nvPr>
        </p:nvSpPr>
        <p:spPr/>
        <p:txBody>
          <a:bodyPr/>
          <a:lstStyle/>
          <a:p>
            <a:fld id="{B06F9F1A-A12C-4390-8324-78EC4DE35DC2}" type="slidenum">
              <a:rPr lang="en-US" altLang="en-US" smtClean="0"/>
              <a:pPr/>
              <a:t>95</a:t>
            </a:fld>
            <a:endParaRPr lang="en-US" altLang="en-US"/>
          </a:p>
        </p:txBody>
      </p:sp>
    </p:spTree>
    <p:extLst>
      <p:ext uri="{BB962C8B-B14F-4D97-AF65-F5344CB8AC3E}">
        <p14:creationId xmlns:p14="http://schemas.microsoft.com/office/powerpoint/2010/main" val="10708425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37437-A2D9-0173-DA42-D97306EE2E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5D49AE-05A3-27EF-9D14-686BAB6B03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6B5D42-401C-C2D6-DF8C-65913B0A84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38FE71-1C21-2916-54D1-B89A2E58149E}"/>
              </a:ext>
            </a:extLst>
          </p:cNvPr>
          <p:cNvSpPr>
            <a:spLocks noGrp="1"/>
          </p:cNvSpPr>
          <p:nvPr>
            <p:ph type="sldNum" sz="quarter" idx="5"/>
          </p:nvPr>
        </p:nvSpPr>
        <p:spPr/>
        <p:txBody>
          <a:bodyPr/>
          <a:lstStyle/>
          <a:p>
            <a:fld id="{B06F9F1A-A12C-4390-8324-78EC4DE35DC2}" type="slidenum">
              <a:rPr lang="en-US" altLang="en-US" smtClean="0"/>
              <a:pPr/>
              <a:t>96</a:t>
            </a:fld>
            <a:endParaRPr lang="en-US" altLang="en-US"/>
          </a:p>
        </p:txBody>
      </p:sp>
    </p:spTree>
    <p:extLst>
      <p:ext uri="{BB962C8B-B14F-4D97-AF65-F5344CB8AC3E}">
        <p14:creationId xmlns:p14="http://schemas.microsoft.com/office/powerpoint/2010/main" val="14688169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Left: Average or most probable TKE vs Z2/A1/3. The solid line is the linear fit  of Viola and the dashed line is the linear fit of </a:t>
            </a:r>
            <a:r>
              <a:rPr lang="en-US" dirty="0" err="1"/>
              <a:t>Unik</a:t>
            </a:r>
            <a:r>
              <a:rPr lang="en-US" dirty="0"/>
              <a:t>. The superscripts ``h’’ and ``l‘’ represent the high-and low-energy components of the bimodal nuclei. For Z104 the element </a:t>
            </a:r>
            <a:r>
              <a:rPr lang="en-US" dirty="0" err="1"/>
              <a:t>sybmols</a:t>
            </a:r>
            <a:r>
              <a:rPr lang="en-US" dirty="0"/>
              <a:t> are denoted by Rf(Z104) and Ha(Z105). FromRef.25.</a:t>
            </a:r>
          </a:p>
          <a:p>
            <a:endParaRPr lang="en-US" dirty="0"/>
          </a:p>
          <a:p>
            <a:r>
              <a:rPr lang="en-US" dirty="0"/>
              <a:t>Right: mass-yield distributions</a:t>
            </a:r>
          </a:p>
        </p:txBody>
      </p:sp>
      <p:sp>
        <p:nvSpPr>
          <p:cNvPr id="4" name="Slide Number Placeholder 3"/>
          <p:cNvSpPr>
            <a:spLocks noGrp="1"/>
          </p:cNvSpPr>
          <p:nvPr>
            <p:ph type="sldNum" sz="quarter" idx="5"/>
          </p:nvPr>
        </p:nvSpPr>
        <p:spPr/>
        <p:txBody>
          <a:bodyPr/>
          <a:lstStyle/>
          <a:p>
            <a:fld id="{B06F9F1A-A12C-4390-8324-78EC4DE35DC2}" type="slidenum">
              <a:rPr lang="en-US" altLang="en-US" smtClean="0"/>
              <a:pPr/>
              <a:t>99</a:t>
            </a:fld>
            <a:endParaRPr lang="en-US" altLang="en-US"/>
          </a:p>
        </p:txBody>
      </p:sp>
    </p:spTree>
    <p:extLst>
      <p:ext uri="{BB962C8B-B14F-4D97-AF65-F5344CB8AC3E}">
        <p14:creationId xmlns:p14="http://schemas.microsoft.com/office/powerpoint/2010/main" val="13693951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Left: Average or most probable TKE vs Z2/A1/3. The solid line is the linear fit  of Viola and the dashed line is the linear fit of </a:t>
            </a:r>
            <a:r>
              <a:rPr lang="en-US" dirty="0" err="1"/>
              <a:t>Unik</a:t>
            </a:r>
            <a:r>
              <a:rPr lang="en-US" dirty="0"/>
              <a:t>. The superscripts ``h’’ and ``l‘’ represent the high-and low-energy components of the bimodal nuclei. For Z104 the element </a:t>
            </a:r>
            <a:r>
              <a:rPr lang="en-US" dirty="0" err="1"/>
              <a:t>sybmols</a:t>
            </a:r>
            <a:r>
              <a:rPr lang="en-US" dirty="0"/>
              <a:t> are denoted by Rf(Z104) and Ha(Z105). FromRef.25.</a:t>
            </a:r>
          </a:p>
          <a:p>
            <a:endParaRPr lang="en-US" dirty="0"/>
          </a:p>
          <a:p>
            <a:r>
              <a:rPr lang="en-US" dirty="0"/>
              <a:t>Right: TKE distributions</a:t>
            </a:r>
          </a:p>
          <a:p>
            <a:endParaRPr lang="en-US" dirty="0"/>
          </a:p>
          <a:p>
            <a:r>
              <a:rPr lang="en-US" dirty="0"/>
              <a:t>Stuff to see: multicomponent TKE for several isotopes like 262No, 260Md, 258No, 259Md, 258Fm. Bimodal fission results from 2 fission paths, 1 leading to symmetric, compact spherical shapes </a:t>
            </a:r>
            <a:r>
              <a:rPr lang="en-US" dirty="0">
                <a:sym typeface="Wingdings" panose="05000000000000000000" pitchFamily="2" charset="2"/>
              </a:rPr>
              <a:t> high TKE and the other leading to symmetric, elongated shapes which have a lower TKE. </a:t>
            </a:r>
            <a:endParaRPr lang="en-US" dirty="0"/>
          </a:p>
        </p:txBody>
      </p:sp>
      <p:sp>
        <p:nvSpPr>
          <p:cNvPr id="4" name="Slide Number Placeholder 3"/>
          <p:cNvSpPr>
            <a:spLocks noGrp="1"/>
          </p:cNvSpPr>
          <p:nvPr>
            <p:ph type="sldNum" sz="quarter" idx="5"/>
          </p:nvPr>
        </p:nvSpPr>
        <p:spPr/>
        <p:txBody>
          <a:bodyPr/>
          <a:lstStyle/>
          <a:p>
            <a:fld id="{B06F9F1A-A12C-4390-8324-78EC4DE35DC2}" type="slidenum">
              <a:rPr lang="en-US" altLang="en-US" smtClean="0"/>
              <a:pPr/>
              <a:t>100</a:t>
            </a:fld>
            <a:endParaRPr lang="en-US" altLang="en-US"/>
          </a:p>
        </p:txBody>
      </p:sp>
    </p:spTree>
    <p:extLst>
      <p:ext uri="{BB962C8B-B14F-4D97-AF65-F5344CB8AC3E}">
        <p14:creationId xmlns:p14="http://schemas.microsoft.com/office/powerpoint/2010/main" val="20423750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1A1A1A"/>
                </a:solidFill>
                <a:effectLst/>
                <a:latin typeface="Helvetica" panose="020B0604020202020204" pitchFamily="34" charset="0"/>
              </a:rPr>
              <a:t>he dependence of alpha decay</a:t>
            </a:r>
            <a:r>
              <a:rPr lang="en-US" b="0" i="0" dirty="0">
                <a:solidFill>
                  <a:srgbClr val="1A1A1A"/>
                </a:solidFill>
                <a:effectLst/>
                <a:latin typeface="Helvetica" panose="020B0604020202020204" pitchFamily="34" charset="0"/>
              </a:rPr>
              <a:t> half-lives on neutron number. Solid and open symbols correspond to nuclei with odd and even numbers of neutrons, respectively. The symbols indicate atomic numbers—pentagons for 107, triangles for 109, upside-down triangles for 111, diamonds for 113, circles for 115, and squares for 117. The dashed lines are guides to the eye and labeled with corresponding atomic numbers. Nuclei synthesized in hot-fusion reactions with calcium-48 projectiles are shown in orange; in cold-fusion reactions, blue; and in other reactions, black. For nuclei with neutron number </a:t>
            </a:r>
            <a:r>
              <a:rPr lang="en-US" b="0" i="1" dirty="0">
                <a:solidFill>
                  <a:srgbClr val="1A1A1A"/>
                </a:solidFill>
                <a:effectLst/>
                <a:latin typeface="Helvetica" panose="020B0604020202020204" pitchFamily="34" charset="0"/>
              </a:rPr>
              <a:t>N</a:t>
            </a:r>
            <a:r>
              <a:rPr lang="en-US" b="0" i="0" dirty="0">
                <a:solidFill>
                  <a:srgbClr val="1A1A1A"/>
                </a:solidFill>
                <a:effectLst/>
                <a:latin typeface="Helvetica" panose="020B0604020202020204" pitchFamily="34" charset="0"/>
              </a:rPr>
              <a:t> &gt; 165, half-lives grow by orders of magnitude with increasing </a:t>
            </a:r>
            <a:r>
              <a:rPr lang="en-US" b="0" i="1" dirty="0">
                <a:solidFill>
                  <a:srgbClr val="1A1A1A"/>
                </a:solidFill>
                <a:effectLst/>
                <a:latin typeface="Helvetica" panose="020B0604020202020204" pitchFamily="34" charset="0"/>
              </a:rPr>
              <a:t>N</a:t>
            </a:r>
            <a:r>
              <a:rPr lang="en-US" b="0" i="0" dirty="0">
                <a:solidFill>
                  <a:srgbClr val="1A1A1A"/>
                </a:solidFill>
                <a:effectLst/>
                <a:latin typeface="Helvetica" panose="020B0604020202020204" pitchFamily="34" charset="0"/>
              </a:rPr>
              <a:t>. The stability of those nuclei against alpha decay is enhanced for larger neutron numbers. The positions of neutron magic numbers, the established </a:t>
            </a:r>
            <a:r>
              <a:rPr lang="en-US" b="0" i="1" dirty="0">
                <a:solidFill>
                  <a:srgbClr val="1A1A1A"/>
                </a:solidFill>
                <a:effectLst/>
                <a:latin typeface="Helvetica" panose="020B0604020202020204" pitchFamily="34" charset="0"/>
              </a:rPr>
              <a:t>N</a:t>
            </a:r>
            <a:r>
              <a:rPr lang="en-US" b="0" i="0" dirty="0">
                <a:solidFill>
                  <a:srgbClr val="1A1A1A"/>
                </a:solidFill>
                <a:effectLst/>
                <a:latin typeface="Helvetica" panose="020B0604020202020204" pitchFamily="34" charset="0"/>
              </a:rPr>
              <a:t> = 152 and </a:t>
            </a:r>
            <a:r>
              <a:rPr lang="en-US" b="0" i="1" dirty="0">
                <a:solidFill>
                  <a:srgbClr val="1A1A1A"/>
                </a:solidFill>
                <a:effectLst/>
                <a:latin typeface="Helvetica" panose="020B0604020202020204" pitchFamily="34" charset="0"/>
              </a:rPr>
              <a:t>N</a:t>
            </a:r>
            <a:r>
              <a:rPr lang="en-US" b="0" i="0" dirty="0">
                <a:solidFill>
                  <a:srgbClr val="1A1A1A"/>
                </a:solidFill>
                <a:effectLst/>
                <a:latin typeface="Helvetica" panose="020B0604020202020204" pitchFamily="34" charset="0"/>
              </a:rPr>
              <a:t> = 162 and the predicted </a:t>
            </a:r>
            <a:r>
              <a:rPr lang="en-US" b="0" i="1" dirty="0">
                <a:solidFill>
                  <a:srgbClr val="1A1A1A"/>
                </a:solidFill>
                <a:effectLst/>
                <a:latin typeface="Helvetica" panose="020B0604020202020204" pitchFamily="34" charset="0"/>
              </a:rPr>
              <a:t>N</a:t>
            </a:r>
            <a:r>
              <a:rPr lang="en-US" b="0" i="0" dirty="0">
                <a:solidFill>
                  <a:srgbClr val="1A1A1A"/>
                </a:solidFill>
                <a:effectLst/>
                <a:latin typeface="Helvetica" panose="020B0604020202020204" pitchFamily="34" charset="0"/>
              </a:rPr>
              <a:t> = 184, are indicated by gray dot-dashed vertical lines.</a:t>
            </a:r>
            <a:endParaRPr lang="en-US" dirty="0"/>
          </a:p>
        </p:txBody>
      </p:sp>
      <p:sp>
        <p:nvSpPr>
          <p:cNvPr id="4" name="Slide Number Placeholder 3"/>
          <p:cNvSpPr>
            <a:spLocks noGrp="1"/>
          </p:cNvSpPr>
          <p:nvPr>
            <p:ph type="sldNum" sz="quarter" idx="5"/>
          </p:nvPr>
        </p:nvSpPr>
        <p:spPr/>
        <p:txBody>
          <a:bodyPr/>
          <a:lstStyle/>
          <a:p>
            <a:fld id="{B06F9F1A-A12C-4390-8324-78EC4DE35DC2}" type="slidenum">
              <a:rPr lang="en-US" altLang="en-US" smtClean="0"/>
              <a:pPr/>
              <a:t>103</a:t>
            </a:fld>
            <a:endParaRPr lang="en-US" altLang="en-US"/>
          </a:p>
        </p:txBody>
      </p:sp>
    </p:spTree>
    <p:extLst>
      <p:ext uri="{BB962C8B-B14F-4D97-AF65-F5344CB8AC3E}">
        <p14:creationId xmlns:p14="http://schemas.microsoft.com/office/powerpoint/2010/main" val="3088689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3d62498033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3d624980336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6F9F1A-A12C-4390-8324-78EC4DE35DC2}" type="slidenum">
              <a:rPr lang="en-US" altLang="en-US" smtClean="0"/>
              <a:pPr/>
              <a:t>56</a:t>
            </a:fld>
            <a:endParaRPr lang="en-US" altLang="en-US"/>
          </a:p>
        </p:txBody>
      </p:sp>
    </p:spTree>
    <p:extLst>
      <p:ext uri="{BB962C8B-B14F-4D97-AF65-F5344CB8AC3E}">
        <p14:creationId xmlns:p14="http://schemas.microsoft.com/office/powerpoint/2010/main" val="3214115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0E83F-F994-B159-49AE-6D9FD5789A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A600A8-265D-30D6-9A1A-5828172D4F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9D8F3A-2A5E-955C-0A98-B2936E0417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9AA645-9393-3471-C71E-7B3358A2B13A}"/>
              </a:ext>
            </a:extLst>
          </p:cNvPr>
          <p:cNvSpPr>
            <a:spLocks noGrp="1"/>
          </p:cNvSpPr>
          <p:nvPr>
            <p:ph type="sldNum" sz="quarter" idx="5"/>
          </p:nvPr>
        </p:nvSpPr>
        <p:spPr/>
        <p:txBody>
          <a:bodyPr/>
          <a:lstStyle/>
          <a:p>
            <a:fld id="{B06F9F1A-A12C-4390-8324-78EC4DE35DC2}" type="slidenum">
              <a:rPr lang="en-US" altLang="en-US" smtClean="0"/>
              <a:pPr/>
              <a:t>71</a:t>
            </a:fld>
            <a:endParaRPr lang="en-US" altLang="en-US"/>
          </a:p>
        </p:txBody>
      </p:sp>
    </p:spTree>
    <p:extLst>
      <p:ext uri="{BB962C8B-B14F-4D97-AF65-F5344CB8AC3E}">
        <p14:creationId xmlns:p14="http://schemas.microsoft.com/office/powerpoint/2010/main" val="3191084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05F4F-0AED-B952-A81D-E568020E99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CBDBCE-B9D0-10DF-FFCD-1AF1DB2470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03AA90-A4D3-C09D-9DD1-3EC6CABEE2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923E60-21A6-8A19-8C97-FD3E65824DF9}"/>
              </a:ext>
            </a:extLst>
          </p:cNvPr>
          <p:cNvSpPr>
            <a:spLocks noGrp="1"/>
          </p:cNvSpPr>
          <p:nvPr>
            <p:ph type="sldNum" sz="quarter" idx="5"/>
          </p:nvPr>
        </p:nvSpPr>
        <p:spPr/>
        <p:txBody>
          <a:bodyPr/>
          <a:lstStyle/>
          <a:p>
            <a:fld id="{B06F9F1A-A12C-4390-8324-78EC4DE35DC2}" type="slidenum">
              <a:rPr lang="en-US" altLang="en-US" smtClean="0"/>
              <a:pPr/>
              <a:t>72</a:t>
            </a:fld>
            <a:endParaRPr lang="en-US" altLang="en-US"/>
          </a:p>
        </p:txBody>
      </p:sp>
    </p:spTree>
    <p:extLst>
      <p:ext uri="{BB962C8B-B14F-4D97-AF65-F5344CB8AC3E}">
        <p14:creationId xmlns:p14="http://schemas.microsoft.com/office/powerpoint/2010/main" val="218147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D29AA-0059-D94F-1E02-774A48E9AA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B32BD6-8F89-6D1D-257A-73556535E2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F888F7-72D4-4361-883C-91DE79B8D8B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A4F60E-C963-4F5A-3303-E98ADC1F90A9}"/>
              </a:ext>
            </a:extLst>
          </p:cNvPr>
          <p:cNvSpPr>
            <a:spLocks noGrp="1"/>
          </p:cNvSpPr>
          <p:nvPr>
            <p:ph type="sldNum" sz="quarter" idx="5"/>
          </p:nvPr>
        </p:nvSpPr>
        <p:spPr/>
        <p:txBody>
          <a:bodyPr/>
          <a:lstStyle/>
          <a:p>
            <a:fld id="{B06F9F1A-A12C-4390-8324-78EC4DE35DC2}" type="slidenum">
              <a:rPr lang="en-US" altLang="en-US" smtClean="0"/>
              <a:pPr/>
              <a:t>73</a:t>
            </a:fld>
            <a:endParaRPr lang="en-US" altLang="en-US"/>
          </a:p>
        </p:txBody>
      </p:sp>
    </p:spTree>
    <p:extLst>
      <p:ext uri="{BB962C8B-B14F-4D97-AF65-F5344CB8AC3E}">
        <p14:creationId xmlns:p14="http://schemas.microsoft.com/office/powerpoint/2010/main" val="26472314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Two-neutron shell gap parameter at N=152 for Z=97–105 (top figure) and two-neutron shell gap parameters for Z=106,108,110 as a function of the neutron number (bottom figure) after the incorporation of our results into the AME. Data points are divided into filled (33% contribution from our work) and empty (no contribution).</a:t>
            </a:r>
          </a:p>
          <a:p>
            <a:endParaRPr lang="en-US" dirty="0"/>
          </a:p>
          <a:p>
            <a:r>
              <a:rPr lang="en-US" dirty="0"/>
              <a:t>N=152 shell gap strongest at Z=101, the drops at Z=102, error on Z&gt;102 is too high to determine</a:t>
            </a:r>
          </a:p>
          <a:p>
            <a:endParaRPr lang="en-US" dirty="0"/>
          </a:p>
          <a:p>
            <a:endParaRPr lang="en-US" dirty="0"/>
          </a:p>
        </p:txBody>
      </p:sp>
      <p:sp>
        <p:nvSpPr>
          <p:cNvPr id="4" name="Slide Number Placeholder 3"/>
          <p:cNvSpPr>
            <a:spLocks noGrp="1"/>
          </p:cNvSpPr>
          <p:nvPr>
            <p:ph type="sldNum" sz="quarter" idx="5"/>
          </p:nvPr>
        </p:nvSpPr>
        <p:spPr/>
        <p:txBody>
          <a:bodyPr/>
          <a:lstStyle/>
          <a:p>
            <a:fld id="{B06F9F1A-A12C-4390-8324-78EC4DE35DC2}" type="slidenum">
              <a:rPr lang="en-US" altLang="en-US" smtClean="0"/>
              <a:pPr/>
              <a:t>76</a:t>
            </a:fld>
            <a:endParaRPr lang="en-US" altLang="en-US"/>
          </a:p>
        </p:txBody>
      </p:sp>
    </p:spTree>
    <p:extLst>
      <p:ext uri="{BB962C8B-B14F-4D97-AF65-F5344CB8AC3E}">
        <p14:creationId xmlns:p14="http://schemas.microsoft.com/office/powerpoint/2010/main" val="40704185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Source Sans Pro" panose="020B0503030403020204" pitchFamily="34" charset="0"/>
              </a:rPr>
              <a:t>The fields are oriented in such a way that an electrostatic potential well is created along the magnetic field lines. In such a configuration, the magnetic field confines the ion motion to the plane perpendicular to the magnetic field lines (radial motions), whereas the electrostatic potential well traps ions along the magnetic field lines (axial motion)</a:t>
            </a:r>
            <a:endParaRPr lang="en-US" dirty="0"/>
          </a:p>
        </p:txBody>
      </p:sp>
      <p:sp>
        <p:nvSpPr>
          <p:cNvPr id="4" name="Slide Number Placeholder 3"/>
          <p:cNvSpPr>
            <a:spLocks noGrp="1"/>
          </p:cNvSpPr>
          <p:nvPr>
            <p:ph type="sldNum" sz="quarter" idx="5"/>
          </p:nvPr>
        </p:nvSpPr>
        <p:spPr/>
        <p:txBody>
          <a:bodyPr/>
          <a:lstStyle/>
          <a:p>
            <a:fld id="{B06F9F1A-A12C-4390-8324-78EC4DE35DC2}" type="slidenum">
              <a:rPr lang="en-US" altLang="en-US" smtClean="0"/>
              <a:pPr/>
              <a:t>77</a:t>
            </a:fld>
            <a:endParaRPr lang="en-US" altLang="en-US"/>
          </a:p>
        </p:txBody>
      </p:sp>
    </p:spTree>
    <p:extLst>
      <p:ext uri="{BB962C8B-B14F-4D97-AF65-F5344CB8AC3E}">
        <p14:creationId xmlns:p14="http://schemas.microsoft.com/office/powerpoint/2010/main" val="3329532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6F9F1A-A12C-4390-8324-78EC4DE35DC2}" type="slidenum">
              <a:rPr lang="en-US" altLang="en-US" smtClean="0"/>
              <a:pPr/>
              <a:t>79</a:t>
            </a:fld>
            <a:endParaRPr lang="en-US" altLang="en-US"/>
          </a:p>
        </p:txBody>
      </p:sp>
    </p:spTree>
    <p:extLst>
      <p:ext uri="{BB962C8B-B14F-4D97-AF65-F5344CB8AC3E}">
        <p14:creationId xmlns:p14="http://schemas.microsoft.com/office/powerpoint/2010/main" val="4062756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62967-FE6B-685D-BA24-82AFDF75C298}"/>
              </a:ext>
            </a:extLst>
          </p:cNvPr>
          <p:cNvSpPr>
            <a:spLocks noGrp="1"/>
          </p:cNvSpPr>
          <p:nvPr>
            <p:ph type="title"/>
          </p:nvPr>
        </p:nvSpPr>
        <p:spPr>
          <a:xfrm>
            <a:off x="0" y="2"/>
            <a:ext cx="12192000" cy="647699"/>
          </a:xfrm>
          <a:prstGeom prst="rect">
            <a:avLst/>
          </a:prstGeom>
        </p:spPr>
        <p:txBody>
          <a:bodyPr anchor="ctr"/>
          <a:lstStyle>
            <a:lvl1pPr algn="ctr">
              <a:defRPr sz="3400" b="1">
                <a:solidFill>
                  <a:schemeClr val="accent1"/>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7ED97B24-D32F-2C2E-103D-2D5E6DF985D0}"/>
              </a:ext>
            </a:extLst>
          </p:cNvPr>
          <p:cNvSpPr>
            <a:spLocks noGrp="1"/>
          </p:cNvSpPr>
          <p:nvPr>
            <p:ph idx="1"/>
          </p:nvPr>
        </p:nvSpPr>
        <p:spPr>
          <a:xfrm>
            <a:off x="-1" y="647701"/>
            <a:ext cx="12191999" cy="5611811"/>
          </a:xfrm>
          <a:prstGeom prst="rect">
            <a:avLst/>
          </a:prstGeom>
        </p:spPr>
        <p:txBody>
          <a:bodyPr/>
          <a:lstStyle>
            <a:lvl1pPr>
              <a:buClr>
                <a:schemeClr val="accent2"/>
              </a:buCl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buClr>
                <a:schemeClr val="accent2"/>
              </a:buCl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buClr>
                <a:schemeClr val="accent2"/>
              </a:buCl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buClr>
                <a:schemeClr val="accent2"/>
              </a:buCl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buClr>
                <a:schemeClr val="accent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Slide Number Placeholder 5">
            <a:extLst>
              <a:ext uri="{FF2B5EF4-FFF2-40B4-BE49-F238E27FC236}">
                <a16:creationId xmlns:a16="http://schemas.microsoft.com/office/drawing/2014/main" id="{5ACFEF22-DAFB-46B0-F2C9-D562D1C3D51A}"/>
              </a:ext>
            </a:extLst>
          </p:cNvPr>
          <p:cNvSpPr>
            <a:spLocks noGrp="1"/>
          </p:cNvSpPr>
          <p:nvPr>
            <p:ph type="sldNum" sz="quarter" idx="4"/>
          </p:nvPr>
        </p:nvSpPr>
        <p:spPr>
          <a:xfrm>
            <a:off x="11483132" y="6492875"/>
            <a:ext cx="708868" cy="365125"/>
          </a:xfrm>
          <a:prstGeom prst="rect">
            <a:avLst/>
          </a:prstGeom>
        </p:spPr>
        <p:txBody>
          <a:bodyPr/>
          <a:lstStyle>
            <a:lvl1pPr algn="r">
              <a:defRPr sz="1400">
                <a:solidFill>
                  <a:schemeClr val="bg2"/>
                </a:solidFill>
              </a:defRPr>
            </a:lvl1pPr>
          </a:lstStyle>
          <a:p>
            <a:pPr algn="r"/>
            <a:fld id="{0EF2EA88-E9D4-0C4F-A5DF-5FE49FAF8E2F}" type="slidenum">
              <a:rPr lang="en-US" smtClean="0"/>
              <a:pPr/>
              <a:t>‹#›</a:t>
            </a:fld>
            <a:endParaRPr lang="en-US" dirty="0"/>
          </a:p>
        </p:txBody>
      </p:sp>
    </p:spTree>
    <p:extLst>
      <p:ext uri="{BB962C8B-B14F-4D97-AF65-F5344CB8AC3E}">
        <p14:creationId xmlns:p14="http://schemas.microsoft.com/office/powerpoint/2010/main" val="1680998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 y="647701"/>
            <a:ext cx="6090407" cy="5710569"/>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647701"/>
            <a:ext cx="6019800" cy="5710569"/>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83343BB2-A20F-4C16-B6A6-EEBC097A5C19}"/>
              </a:ext>
            </a:extLst>
          </p:cNvPr>
          <p:cNvSpPr/>
          <p:nvPr userDrawn="1"/>
        </p:nvSpPr>
        <p:spPr bwMode="auto">
          <a:xfrm>
            <a:off x="0" y="2"/>
            <a:ext cx="12192000" cy="647699"/>
          </a:xfrm>
          <a:prstGeom prst="rect">
            <a:avLst/>
          </a:prstGeom>
          <a:solidFill>
            <a:srgbClr val="0C668E"/>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vert="horz" wrap="square" lIns="91435" tIns="45718" rIns="91435" bIns="45718" numCol="1" rtlCol="0" anchor="t" anchorCtr="0" compatLnSpc="1">
            <a:prstTxWarp prst="textNoShape">
              <a:avLst/>
            </a:prstTxWarp>
          </a:bodyPr>
          <a:lstStyle/>
          <a:p>
            <a:pPr algn="ctr" defTabSz="914118" eaLnBrk="0" fontAlgn="base" hangingPunct="0">
              <a:spcBef>
                <a:spcPct val="0"/>
              </a:spcBef>
              <a:spcAft>
                <a:spcPct val="0"/>
              </a:spcAft>
            </a:pPr>
            <a:endParaRPr lang="en-US" sz="2400">
              <a:solidFill>
                <a:prstClr val="black"/>
              </a:solidFill>
              <a:latin typeface="Arial" charset="0"/>
              <a:ea typeface="ＭＳ Ｐゴシック" charset="-128"/>
              <a:cs typeface="ＭＳ Ｐゴシック" charset="-128"/>
            </a:endParaRPr>
          </a:p>
        </p:txBody>
      </p:sp>
      <p:sp>
        <p:nvSpPr>
          <p:cNvPr id="7" name="Title 1">
            <a:extLst>
              <a:ext uri="{FF2B5EF4-FFF2-40B4-BE49-F238E27FC236}">
                <a16:creationId xmlns:a16="http://schemas.microsoft.com/office/drawing/2014/main" id="{2CF28098-686F-4327-87C6-63992923C091}"/>
              </a:ext>
            </a:extLst>
          </p:cNvPr>
          <p:cNvSpPr>
            <a:spLocks noGrp="1"/>
          </p:cNvSpPr>
          <p:nvPr>
            <p:ph type="title"/>
          </p:nvPr>
        </p:nvSpPr>
        <p:spPr>
          <a:xfrm>
            <a:off x="0" y="2"/>
            <a:ext cx="12192000" cy="647699"/>
          </a:xfrm>
          <a:prstGeom prst="rect">
            <a:avLst/>
          </a:prstGeom>
        </p:spPr>
        <p:txBody>
          <a:bodyPr anchor="ctr"/>
          <a:lstStyle>
            <a:lvl1pPr algn="ctr">
              <a:defRPr sz="3200">
                <a:solidFill>
                  <a:srgbClr val="FFFFFF"/>
                </a:solidFill>
                <a:latin typeface="+mj-lt"/>
              </a:defRPr>
            </a:lvl1pPr>
          </a:lstStyle>
          <a:p>
            <a:r>
              <a:rPr lang="en-US" dirty="0"/>
              <a:t>Click to edit Master title style</a:t>
            </a:r>
          </a:p>
        </p:txBody>
      </p:sp>
    </p:spTree>
    <p:extLst>
      <p:ext uri="{BB962C8B-B14F-4D97-AF65-F5344CB8AC3E}">
        <p14:creationId xmlns:p14="http://schemas.microsoft.com/office/powerpoint/2010/main" val="634441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99BFAE40-5966-23D4-D266-E8028CE6999B}"/>
              </a:ext>
            </a:extLst>
          </p:cNvPr>
          <p:cNvSpPr>
            <a:spLocks noGrp="1"/>
          </p:cNvSpPr>
          <p:nvPr>
            <p:ph type="body" sz="quarter" idx="10" hasCustomPrompt="1"/>
          </p:nvPr>
        </p:nvSpPr>
        <p:spPr>
          <a:xfrm>
            <a:off x="1" y="647701"/>
            <a:ext cx="6037007" cy="5676898"/>
          </a:xfrm>
          <a:prstGeom prst="rect">
            <a:avLst/>
          </a:prstGeom>
        </p:spPr>
        <p:txBody>
          <a:bodyPr/>
          <a:lstStyle>
            <a:lvl1pPr>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1pPr>
            <a:lvl2pPr>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2pPr>
            <a:lvl3pPr>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3pPr>
            <a:lvl4pPr>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4pPr>
            <a:lvl5pPr>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6D6F4425-E9D2-883A-03BD-09F5836D5905}"/>
              </a:ext>
            </a:extLst>
          </p:cNvPr>
          <p:cNvSpPr>
            <a:spLocks noGrp="1"/>
          </p:cNvSpPr>
          <p:nvPr>
            <p:ph type="pic" sz="quarter" idx="11"/>
          </p:nvPr>
        </p:nvSpPr>
        <p:spPr>
          <a:xfrm>
            <a:off x="6184491" y="647701"/>
            <a:ext cx="6007515" cy="5676899"/>
          </a:xfrm>
          <a:prstGeom prst="rect">
            <a:avLst/>
          </a:prstGeom>
        </p:spPr>
        <p:txBody>
          <a:bodyPr/>
          <a:lstStyle/>
          <a:p>
            <a:endParaRPr lang="en-US"/>
          </a:p>
        </p:txBody>
      </p:sp>
      <p:sp>
        <p:nvSpPr>
          <p:cNvPr id="8" name="Title 1">
            <a:extLst>
              <a:ext uri="{FF2B5EF4-FFF2-40B4-BE49-F238E27FC236}">
                <a16:creationId xmlns:a16="http://schemas.microsoft.com/office/drawing/2014/main" id="{EEF11FFA-6227-BE6D-C2AC-89046A52A460}"/>
              </a:ext>
            </a:extLst>
          </p:cNvPr>
          <p:cNvSpPr>
            <a:spLocks noGrp="1"/>
          </p:cNvSpPr>
          <p:nvPr>
            <p:ph type="title"/>
          </p:nvPr>
        </p:nvSpPr>
        <p:spPr>
          <a:xfrm>
            <a:off x="0" y="2"/>
            <a:ext cx="12192000" cy="647699"/>
          </a:xfrm>
          <a:prstGeom prst="rect">
            <a:avLst/>
          </a:prstGeom>
        </p:spPr>
        <p:txBody>
          <a:bodyPr anchor="ctr"/>
          <a:lstStyle>
            <a:lvl1pPr algn="ctr">
              <a:defRPr sz="3400" b="1">
                <a:solidFill>
                  <a:schemeClr val="accent1"/>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Click to edit Master title style</a:t>
            </a:r>
          </a:p>
        </p:txBody>
      </p:sp>
      <p:sp>
        <p:nvSpPr>
          <p:cNvPr id="9" name="Slide Number Placeholder 5">
            <a:extLst>
              <a:ext uri="{FF2B5EF4-FFF2-40B4-BE49-F238E27FC236}">
                <a16:creationId xmlns:a16="http://schemas.microsoft.com/office/drawing/2014/main" id="{85B0D9CE-BDCD-BA17-C144-D52655C40C42}"/>
              </a:ext>
            </a:extLst>
          </p:cNvPr>
          <p:cNvSpPr>
            <a:spLocks noGrp="1"/>
          </p:cNvSpPr>
          <p:nvPr>
            <p:ph type="sldNum" sz="quarter" idx="4"/>
          </p:nvPr>
        </p:nvSpPr>
        <p:spPr>
          <a:xfrm>
            <a:off x="11483132" y="6492875"/>
            <a:ext cx="708868" cy="365125"/>
          </a:xfrm>
          <a:prstGeom prst="rect">
            <a:avLst/>
          </a:prstGeom>
        </p:spPr>
        <p:txBody>
          <a:bodyPr/>
          <a:lstStyle>
            <a:lvl1pPr algn="r">
              <a:defRPr sz="1400">
                <a:solidFill>
                  <a:schemeClr val="bg2"/>
                </a:solidFill>
              </a:defRPr>
            </a:lvl1pPr>
          </a:lstStyle>
          <a:p>
            <a:pPr algn="r"/>
            <a:fld id="{0EF2EA88-E9D4-0C4F-A5DF-5FE49FAF8E2F}" type="slidenum">
              <a:rPr lang="en-US" smtClean="0"/>
              <a:pPr/>
              <a:t>‹#›</a:t>
            </a:fld>
            <a:endParaRPr lang="en-US" dirty="0"/>
          </a:p>
        </p:txBody>
      </p:sp>
    </p:spTree>
    <p:extLst>
      <p:ext uri="{BB962C8B-B14F-4D97-AF65-F5344CB8AC3E}">
        <p14:creationId xmlns:p14="http://schemas.microsoft.com/office/powerpoint/2010/main" val="1083004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6407AC6-81CA-EE06-2441-9A50FDD04F40}"/>
              </a:ext>
            </a:extLst>
          </p:cNvPr>
          <p:cNvSpPr>
            <a:spLocks noGrp="1"/>
          </p:cNvSpPr>
          <p:nvPr>
            <p:ph type="title"/>
          </p:nvPr>
        </p:nvSpPr>
        <p:spPr>
          <a:xfrm>
            <a:off x="0" y="2"/>
            <a:ext cx="12192000" cy="647699"/>
          </a:xfrm>
          <a:prstGeom prst="rect">
            <a:avLst/>
          </a:prstGeom>
        </p:spPr>
        <p:txBody>
          <a:bodyPr anchor="ctr"/>
          <a:lstStyle>
            <a:lvl1pPr algn="ctr">
              <a:defRPr sz="3400" b="1">
                <a:solidFill>
                  <a:schemeClr val="accent1"/>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Click to edit Master title style</a:t>
            </a:r>
          </a:p>
        </p:txBody>
      </p:sp>
      <p:sp>
        <p:nvSpPr>
          <p:cNvPr id="9" name="Content Placeholder 2">
            <a:extLst>
              <a:ext uri="{FF2B5EF4-FFF2-40B4-BE49-F238E27FC236}">
                <a16:creationId xmlns:a16="http://schemas.microsoft.com/office/drawing/2014/main" id="{655B983A-720E-09FE-9910-8A08BCA257EA}"/>
              </a:ext>
            </a:extLst>
          </p:cNvPr>
          <p:cNvSpPr>
            <a:spLocks noGrp="1"/>
          </p:cNvSpPr>
          <p:nvPr>
            <p:ph idx="1"/>
          </p:nvPr>
        </p:nvSpPr>
        <p:spPr>
          <a:xfrm>
            <a:off x="-1" y="647701"/>
            <a:ext cx="12191999" cy="5611811"/>
          </a:xfrm>
          <a:prstGeom prst="rect">
            <a:avLst/>
          </a:prstGeom>
        </p:spPr>
        <p:txBody>
          <a:bodyPr/>
          <a:lstStyle>
            <a:lvl1pPr>
              <a:buClr>
                <a:schemeClr val="accent2"/>
              </a:buCl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buClr>
                <a:schemeClr val="accent2"/>
              </a:buCl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buClr>
                <a:schemeClr val="accent2"/>
              </a:buCl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buClr>
                <a:schemeClr val="accent2"/>
              </a:buClr>
              <a:defRPr sz="20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buClr>
                <a:schemeClr val="accent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Slide Number Placeholder 5">
            <a:extLst>
              <a:ext uri="{FF2B5EF4-FFF2-40B4-BE49-F238E27FC236}">
                <a16:creationId xmlns:a16="http://schemas.microsoft.com/office/drawing/2014/main" id="{48AEF3CB-0774-57F2-C4E9-914A7188B7D5}"/>
              </a:ext>
            </a:extLst>
          </p:cNvPr>
          <p:cNvSpPr>
            <a:spLocks noGrp="1"/>
          </p:cNvSpPr>
          <p:nvPr>
            <p:ph type="sldNum" sz="quarter" idx="4"/>
          </p:nvPr>
        </p:nvSpPr>
        <p:spPr>
          <a:xfrm>
            <a:off x="11483132" y="6492875"/>
            <a:ext cx="708868" cy="365125"/>
          </a:xfrm>
          <a:prstGeom prst="rect">
            <a:avLst/>
          </a:prstGeom>
        </p:spPr>
        <p:txBody>
          <a:bodyPr/>
          <a:lstStyle>
            <a:lvl1pPr algn="r">
              <a:defRPr sz="1400">
                <a:solidFill>
                  <a:schemeClr val="bg2"/>
                </a:solidFill>
              </a:defRPr>
            </a:lvl1pPr>
          </a:lstStyle>
          <a:p>
            <a:pPr algn="r"/>
            <a:fld id="{0EF2EA88-E9D4-0C4F-A5DF-5FE49FAF8E2F}" type="slidenum">
              <a:rPr lang="en-US" smtClean="0"/>
              <a:pPr/>
              <a:t>‹#›</a:t>
            </a:fld>
            <a:endParaRPr lang="en-US" dirty="0"/>
          </a:p>
        </p:txBody>
      </p:sp>
    </p:spTree>
    <p:extLst>
      <p:ext uri="{BB962C8B-B14F-4D97-AF65-F5344CB8AC3E}">
        <p14:creationId xmlns:p14="http://schemas.microsoft.com/office/powerpoint/2010/main" val="1063360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4E22EB09-686C-C794-8207-F9DA9727FD29}"/>
              </a:ext>
            </a:extLst>
          </p:cNvPr>
          <p:cNvSpPr>
            <a:spLocks noGrp="1"/>
          </p:cNvSpPr>
          <p:nvPr>
            <p:ph type="body" sz="quarter" idx="10" hasCustomPrompt="1"/>
          </p:nvPr>
        </p:nvSpPr>
        <p:spPr>
          <a:xfrm>
            <a:off x="1" y="647701"/>
            <a:ext cx="6037007" cy="5676898"/>
          </a:xfrm>
          <a:prstGeom prst="rect">
            <a:avLst/>
          </a:prstGeom>
        </p:spPr>
        <p:txBody>
          <a:bodyPr/>
          <a:lstStyle>
            <a:lvl1pPr>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1pPr>
            <a:lvl2pPr>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2pPr>
            <a:lvl3pPr>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3pPr>
            <a:lvl4pPr>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4pPr>
            <a:lvl5pPr>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5">
            <a:extLst>
              <a:ext uri="{FF2B5EF4-FFF2-40B4-BE49-F238E27FC236}">
                <a16:creationId xmlns:a16="http://schemas.microsoft.com/office/drawing/2014/main" id="{219AA1D4-CF06-AD3D-6790-13D26C7AD8DC}"/>
              </a:ext>
            </a:extLst>
          </p:cNvPr>
          <p:cNvSpPr>
            <a:spLocks noGrp="1"/>
          </p:cNvSpPr>
          <p:nvPr>
            <p:ph type="pic" sz="quarter" idx="11"/>
          </p:nvPr>
        </p:nvSpPr>
        <p:spPr>
          <a:xfrm>
            <a:off x="6184491" y="647701"/>
            <a:ext cx="6007515" cy="5676899"/>
          </a:xfrm>
          <a:prstGeom prst="rect">
            <a:avLst/>
          </a:prstGeom>
        </p:spPr>
        <p:txBody>
          <a:bodyPr/>
          <a:lstStyle/>
          <a:p>
            <a:endParaRPr lang="en-US"/>
          </a:p>
        </p:txBody>
      </p:sp>
      <p:sp>
        <p:nvSpPr>
          <p:cNvPr id="8" name="Title 1">
            <a:extLst>
              <a:ext uri="{FF2B5EF4-FFF2-40B4-BE49-F238E27FC236}">
                <a16:creationId xmlns:a16="http://schemas.microsoft.com/office/drawing/2014/main" id="{14693A50-C6AE-31EB-7AA5-58D6F2636D42}"/>
              </a:ext>
            </a:extLst>
          </p:cNvPr>
          <p:cNvSpPr>
            <a:spLocks noGrp="1"/>
          </p:cNvSpPr>
          <p:nvPr>
            <p:ph type="title"/>
          </p:nvPr>
        </p:nvSpPr>
        <p:spPr>
          <a:xfrm>
            <a:off x="0" y="2"/>
            <a:ext cx="12192000" cy="647699"/>
          </a:xfrm>
          <a:prstGeom prst="rect">
            <a:avLst/>
          </a:prstGeom>
        </p:spPr>
        <p:txBody>
          <a:bodyPr anchor="ctr"/>
          <a:lstStyle>
            <a:lvl1pPr algn="ctr">
              <a:defRPr sz="3400" b="1">
                <a:solidFill>
                  <a:schemeClr val="accent1"/>
                </a:solidFill>
                <a:latin typeface="Calibri" panose="020F0502020204030204" pitchFamily="34" charset="0"/>
                <a:ea typeface="Calibri" panose="020F0502020204030204" pitchFamily="34" charset="0"/>
                <a:cs typeface="Calibri" panose="020F0502020204030204" pitchFamily="34" charset="0"/>
              </a:defRPr>
            </a:lvl1pPr>
          </a:lstStyle>
          <a:p>
            <a:r>
              <a:rPr lang="en-US" dirty="0"/>
              <a:t>Click to edit Master title style</a:t>
            </a:r>
          </a:p>
        </p:txBody>
      </p:sp>
      <p:sp>
        <p:nvSpPr>
          <p:cNvPr id="9" name="Slide Number Placeholder 5">
            <a:extLst>
              <a:ext uri="{FF2B5EF4-FFF2-40B4-BE49-F238E27FC236}">
                <a16:creationId xmlns:a16="http://schemas.microsoft.com/office/drawing/2014/main" id="{498858D8-8FBC-DC19-EA63-8B6841AE329F}"/>
              </a:ext>
            </a:extLst>
          </p:cNvPr>
          <p:cNvSpPr>
            <a:spLocks noGrp="1"/>
          </p:cNvSpPr>
          <p:nvPr>
            <p:ph type="sldNum" sz="quarter" idx="4"/>
          </p:nvPr>
        </p:nvSpPr>
        <p:spPr>
          <a:xfrm>
            <a:off x="11483132" y="6492875"/>
            <a:ext cx="708868" cy="365125"/>
          </a:xfrm>
          <a:prstGeom prst="rect">
            <a:avLst/>
          </a:prstGeom>
        </p:spPr>
        <p:txBody>
          <a:bodyPr/>
          <a:lstStyle>
            <a:lvl1pPr algn="r">
              <a:defRPr sz="1400">
                <a:solidFill>
                  <a:schemeClr val="bg2"/>
                </a:solidFill>
              </a:defRPr>
            </a:lvl1pPr>
          </a:lstStyle>
          <a:p>
            <a:pPr algn="r"/>
            <a:fld id="{0EF2EA88-E9D4-0C4F-A5DF-5FE49FAF8E2F}" type="slidenum">
              <a:rPr lang="en-US" smtClean="0"/>
              <a:pPr/>
              <a:t>‹#›</a:t>
            </a:fld>
            <a:endParaRPr lang="en-US" dirty="0"/>
          </a:p>
        </p:txBody>
      </p:sp>
    </p:spTree>
    <p:extLst>
      <p:ext uri="{BB962C8B-B14F-4D97-AF65-F5344CB8AC3E}">
        <p14:creationId xmlns:p14="http://schemas.microsoft.com/office/powerpoint/2010/main" val="1694864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Slide w/Image">
    <p:spTree>
      <p:nvGrpSpPr>
        <p:cNvPr id="1" name=""/>
        <p:cNvGrpSpPr/>
        <p:nvPr/>
      </p:nvGrpSpPr>
      <p:grpSpPr>
        <a:xfrm>
          <a:off x="0" y="0"/>
          <a:ext cx="0" cy="0"/>
          <a:chOff x="0" y="0"/>
          <a:chExt cx="0" cy="0"/>
        </a:xfrm>
      </p:grpSpPr>
      <p:sp>
        <p:nvSpPr>
          <p:cNvPr id="2" name="Title 1"/>
          <p:cNvSpPr>
            <a:spLocks noGrp="1"/>
          </p:cNvSpPr>
          <p:nvPr>
            <p:ph type="ctrTitle"/>
          </p:nvPr>
        </p:nvSpPr>
        <p:spPr>
          <a:xfrm>
            <a:off x="711907" y="1055845"/>
            <a:ext cx="10968916" cy="809919"/>
          </a:xfrm>
        </p:spPr>
        <p:txBody>
          <a:bodyPr anchor="b" anchorCtr="0">
            <a:noAutofit/>
          </a:bodyPr>
          <a:lstStyle>
            <a:lvl1pPr algn="ctr">
              <a:defRPr sz="5400" baseline="0">
                <a:solidFill>
                  <a:schemeClr val="accent2"/>
                </a:solidFill>
              </a:defRPr>
            </a:lvl1pPr>
          </a:lstStyle>
          <a:p>
            <a:r>
              <a:rPr lang="en-US" dirty="0"/>
              <a:t>Click to edit Master title style</a:t>
            </a:r>
          </a:p>
        </p:txBody>
      </p:sp>
      <p:sp>
        <p:nvSpPr>
          <p:cNvPr id="3" name="Subtitle 2"/>
          <p:cNvSpPr>
            <a:spLocks noGrp="1"/>
          </p:cNvSpPr>
          <p:nvPr>
            <p:ph type="subTitle" idx="1"/>
          </p:nvPr>
        </p:nvSpPr>
        <p:spPr>
          <a:xfrm>
            <a:off x="711907" y="1967581"/>
            <a:ext cx="10968916" cy="357392"/>
          </a:xfrm>
        </p:spPr>
        <p:txBody>
          <a:bodyPr>
            <a:noAutofit/>
          </a:bodyPr>
          <a:lstStyle>
            <a:lvl1pPr marL="0" indent="0" algn="ctr" fontAlgn="ctr">
              <a:buNone/>
              <a:defRPr b="0" i="0" baseline="0">
                <a:solidFill>
                  <a:schemeClr val="tx2"/>
                </a:solidFill>
                <a:latin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grpSp>
        <p:nvGrpSpPr>
          <p:cNvPr id="8" name="Group 7"/>
          <p:cNvGrpSpPr/>
          <p:nvPr userDrawn="1"/>
        </p:nvGrpSpPr>
        <p:grpSpPr>
          <a:xfrm>
            <a:off x="-201766" y="-141165"/>
            <a:ext cx="12586564" cy="7136527"/>
            <a:chOff x="-151325" y="-141165"/>
            <a:chExt cx="9439923" cy="7136527"/>
          </a:xfrm>
        </p:grpSpPr>
        <p:grpSp>
          <p:nvGrpSpPr>
            <p:cNvPr id="9" name="Group 8"/>
            <p:cNvGrpSpPr/>
            <p:nvPr userDrawn="1"/>
          </p:nvGrpSpPr>
          <p:grpSpPr>
            <a:xfrm>
              <a:off x="457731" y="6873247"/>
              <a:ext cx="8226688" cy="122115"/>
              <a:chOff x="457731" y="6582508"/>
              <a:chExt cx="8226688" cy="486507"/>
            </a:xfrm>
          </p:grpSpPr>
          <p:cxnSp>
            <p:nvCxnSpPr>
              <p:cNvPr id="118" name="Straight Connector 117"/>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20" name="Group 119"/>
              <p:cNvGrpSpPr/>
              <p:nvPr userDrawn="1"/>
            </p:nvGrpSpPr>
            <p:grpSpPr>
              <a:xfrm>
                <a:off x="7986158" y="6582508"/>
                <a:ext cx="152400" cy="486507"/>
                <a:chOff x="7983415" y="6582508"/>
                <a:chExt cx="152400" cy="486507"/>
              </a:xfrm>
            </p:grpSpPr>
            <p:cxnSp>
              <p:nvCxnSpPr>
                <p:cNvPr id="151" name="Straight Connector 15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1" name="Group 120"/>
              <p:cNvGrpSpPr/>
              <p:nvPr userDrawn="1"/>
            </p:nvGrpSpPr>
            <p:grpSpPr>
              <a:xfrm>
                <a:off x="7287901" y="6582508"/>
                <a:ext cx="152400" cy="486507"/>
                <a:chOff x="7983415" y="6582508"/>
                <a:chExt cx="152400" cy="486507"/>
              </a:xfrm>
            </p:grpSpPr>
            <p:cxnSp>
              <p:nvCxnSpPr>
                <p:cNvPr id="149" name="Straight Connector 14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0" name="Straight Connector 14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2" name="Group 121"/>
              <p:cNvGrpSpPr/>
              <p:nvPr userDrawn="1"/>
            </p:nvGrpSpPr>
            <p:grpSpPr>
              <a:xfrm>
                <a:off x="6589644" y="6582508"/>
                <a:ext cx="152400" cy="486507"/>
                <a:chOff x="7983415" y="6582508"/>
                <a:chExt cx="152400" cy="486507"/>
              </a:xfrm>
            </p:grpSpPr>
            <p:cxnSp>
              <p:nvCxnSpPr>
                <p:cNvPr id="147" name="Straight Connector 14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3" name="Group 122"/>
              <p:cNvGrpSpPr/>
              <p:nvPr userDrawn="1"/>
            </p:nvGrpSpPr>
            <p:grpSpPr>
              <a:xfrm>
                <a:off x="5891387" y="6582508"/>
                <a:ext cx="152400" cy="486507"/>
                <a:chOff x="7983415" y="6582508"/>
                <a:chExt cx="152400" cy="486507"/>
              </a:xfrm>
            </p:grpSpPr>
            <p:cxnSp>
              <p:nvCxnSpPr>
                <p:cNvPr id="145" name="Straight Connector 14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6" name="Straight Connector 14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4" name="Group 123"/>
              <p:cNvGrpSpPr/>
              <p:nvPr userDrawn="1"/>
            </p:nvGrpSpPr>
            <p:grpSpPr>
              <a:xfrm>
                <a:off x="5193130" y="6582508"/>
                <a:ext cx="152400" cy="486507"/>
                <a:chOff x="7983415" y="6582508"/>
                <a:chExt cx="152400" cy="486507"/>
              </a:xfrm>
            </p:grpSpPr>
            <p:cxnSp>
              <p:nvCxnSpPr>
                <p:cNvPr id="143" name="Straight Connector 14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5" name="Group 124"/>
              <p:cNvGrpSpPr/>
              <p:nvPr userDrawn="1"/>
            </p:nvGrpSpPr>
            <p:grpSpPr>
              <a:xfrm>
                <a:off x="4494873" y="6582508"/>
                <a:ext cx="152400" cy="486507"/>
                <a:chOff x="7983415" y="6582508"/>
                <a:chExt cx="152400" cy="486507"/>
              </a:xfrm>
            </p:grpSpPr>
            <p:cxnSp>
              <p:nvCxnSpPr>
                <p:cNvPr id="141" name="Straight Connector 14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6" name="Group 125"/>
              <p:cNvGrpSpPr/>
              <p:nvPr userDrawn="1"/>
            </p:nvGrpSpPr>
            <p:grpSpPr>
              <a:xfrm>
                <a:off x="3796616" y="6582508"/>
                <a:ext cx="152400" cy="486507"/>
                <a:chOff x="7983415" y="6582508"/>
                <a:chExt cx="152400" cy="486507"/>
              </a:xfrm>
            </p:grpSpPr>
            <p:cxnSp>
              <p:nvCxnSpPr>
                <p:cNvPr id="139" name="Straight Connector 1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7" name="Group 126"/>
              <p:cNvGrpSpPr/>
              <p:nvPr userDrawn="1"/>
            </p:nvGrpSpPr>
            <p:grpSpPr>
              <a:xfrm>
                <a:off x="3098359" y="6582508"/>
                <a:ext cx="152400" cy="486507"/>
                <a:chOff x="7983415" y="6582508"/>
                <a:chExt cx="152400" cy="486507"/>
              </a:xfrm>
            </p:grpSpPr>
            <p:cxnSp>
              <p:nvCxnSpPr>
                <p:cNvPr id="137" name="Straight Connector 1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8" name="Group 127"/>
              <p:cNvGrpSpPr/>
              <p:nvPr userDrawn="1"/>
            </p:nvGrpSpPr>
            <p:grpSpPr>
              <a:xfrm>
                <a:off x="2400102" y="6582508"/>
                <a:ext cx="152400" cy="486507"/>
                <a:chOff x="7983415" y="6582508"/>
                <a:chExt cx="152400" cy="486507"/>
              </a:xfrm>
            </p:grpSpPr>
            <p:cxnSp>
              <p:nvCxnSpPr>
                <p:cNvPr id="135" name="Straight Connector 1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9" name="Group 128"/>
              <p:cNvGrpSpPr/>
              <p:nvPr userDrawn="1"/>
            </p:nvGrpSpPr>
            <p:grpSpPr>
              <a:xfrm>
                <a:off x="1701845" y="6582508"/>
                <a:ext cx="152400" cy="486507"/>
                <a:chOff x="7983415" y="6582508"/>
                <a:chExt cx="152400" cy="486507"/>
              </a:xfrm>
            </p:grpSpPr>
            <p:cxnSp>
              <p:nvCxnSpPr>
                <p:cNvPr id="133" name="Straight Connector 1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0" name="Group 129"/>
              <p:cNvGrpSpPr/>
              <p:nvPr userDrawn="1"/>
            </p:nvGrpSpPr>
            <p:grpSpPr>
              <a:xfrm>
                <a:off x="1003588" y="6582508"/>
                <a:ext cx="152400" cy="486507"/>
                <a:chOff x="7983415" y="6582508"/>
                <a:chExt cx="152400" cy="486507"/>
              </a:xfrm>
            </p:grpSpPr>
            <p:cxnSp>
              <p:nvCxnSpPr>
                <p:cNvPr id="131" name="Straight Connector 1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0" name="Group 9"/>
            <p:cNvGrpSpPr/>
            <p:nvPr userDrawn="1"/>
          </p:nvGrpSpPr>
          <p:grpSpPr>
            <a:xfrm>
              <a:off x="-151325" y="454007"/>
              <a:ext cx="122115" cy="5945205"/>
              <a:chOff x="-238875" y="454007"/>
              <a:chExt cx="122115" cy="5945205"/>
            </a:xfrm>
          </p:grpSpPr>
          <p:cxnSp>
            <p:nvCxnSpPr>
              <p:cNvPr id="83" name="Straight Connector 82"/>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84" name="Group 83"/>
              <p:cNvGrpSpPr/>
              <p:nvPr userDrawn="1"/>
            </p:nvGrpSpPr>
            <p:grpSpPr>
              <a:xfrm rot="5400000">
                <a:off x="-254017" y="5940709"/>
                <a:ext cx="152400" cy="122115"/>
                <a:chOff x="7983415" y="6582508"/>
                <a:chExt cx="152400" cy="486507"/>
              </a:xfrm>
            </p:grpSpPr>
            <p:cxnSp>
              <p:nvCxnSpPr>
                <p:cNvPr id="116" name="Straight Connector 11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5" name="Group 84"/>
              <p:cNvGrpSpPr/>
              <p:nvPr userDrawn="1"/>
            </p:nvGrpSpPr>
            <p:grpSpPr>
              <a:xfrm rot="5400000">
                <a:off x="-254017" y="5467067"/>
                <a:ext cx="152400" cy="122115"/>
                <a:chOff x="7983415" y="6582508"/>
                <a:chExt cx="152400" cy="486507"/>
              </a:xfrm>
            </p:grpSpPr>
            <p:cxnSp>
              <p:nvCxnSpPr>
                <p:cNvPr id="114" name="Straight Connector 11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6" name="Group 85"/>
              <p:cNvGrpSpPr/>
              <p:nvPr userDrawn="1"/>
            </p:nvGrpSpPr>
            <p:grpSpPr>
              <a:xfrm rot="5400000">
                <a:off x="-254017" y="4993425"/>
                <a:ext cx="152400" cy="122115"/>
                <a:chOff x="7983415" y="6582508"/>
                <a:chExt cx="152400" cy="486507"/>
              </a:xfrm>
            </p:grpSpPr>
            <p:cxnSp>
              <p:nvCxnSpPr>
                <p:cNvPr id="112" name="Straight Connector 11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7" name="Group 86"/>
              <p:cNvGrpSpPr/>
              <p:nvPr userDrawn="1"/>
            </p:nvGrpSpPr>
            <p:grpSpPr>
              <a:xfrm rot="5400000">
                <a:off x="-254017" y="4519783"/>
                <a:ext cx="152400" cy="122115"/>
                <a:chOff x="7983415" y="6582508"/>
                <a:chExt cx="152400" cy="486507"/>
              </a:xfrm>
            </p:grpSpPr>
            <p:cxnSp>
              <p:nvCxnSpPr>
                <p:cNvPr id="110" name="Straight Connector 10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8" name="Group 87"/>
              <p:cNvGrpSpPr/>
              <p:nvPr userDrawn="1"/>
            </p:nvGrpSpPr>
            <p:grpSpPr>
              <a:xfrm rot="5400000">
                <a:off x="-254017" y="4046141"/>
                <a:ext cx="152400" cy="122115"/>
                <a:chOff x="7983415" y="6582508"/>
                <a:chExt cx="152400" cy="486507"/>
              </a:xfrm>
            </p:grpSpPr>
            <p:cxnSp>
              <p:nvCxnSpPr>
                <p:cNvPr id="108" name="Straight Connector 10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9" name="Group 88"/>
              <p:cNvGrpSpPr/>
              <p:nvPr userDrawn="1"/>
            </p:nvGrpSpPr>
            <p:grpSpPr>
              <a:xfrm rot="5400000">
                <a:off x="-254017" y="3572499"/>
                <a:ext cx="152400" cy="122115"/>
                <a:chOff x="7983415" y="6582508"/>
                <a:chExt cx="152400" cy="486507"/>
              </a:xfrm>
            </p:grpSpPr>
            <p:cxnSp>
              <p:nvCxnSpPr>
                <p:cNvPr id="106" name="Straight Connector 10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0" name="Group 89"/>
              <p:cNvGrpSpPr/>
              <p:nvPr userDrawn="1"/>
            </p:nvGrpSpPr>
            <p:grpSpPr>
              <a:xfrm rot="5400000">
                <a:off x="-254017" y="3098857"/>
                <a:ext cx="152400" cy="122115"/>
                <a:chOff x="7983415" y="6582508"/>
                <a:chExt cx="152400" cy="486507"/>
              </a:xfrm>
            </p:grpSpPr>
            <p:cxnSp>
              <p:nvCxnSpPr>
                <p:cNvPr id="104" name="Straight Connector 1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1" name="Group 90"/>
              <p:cNvGrpSpPr/>
              <p:nvPr userDrawn="1"/>
            </p:nvGrpSpPr>
            <p:grpSpPr>
              <a:xfrm rot="5400000">
                <a:off x="-254017" y="2625215"/>
                <a:ext cx="152400" cy="122115"/>
                <a:chOff x="7983415" y="6582508"/>
                <a:chExt cx="152400" cy="486507"/>
              </a:xfrm>
            </p:grpSpPr>
            <p:cxnSp>
              <p:nvCxnSpPr>
                <p:cNvPr id="102" name="Straight Connector 1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2" name="Group 91"/>
              <p:cNvGrpSpPr/>
              <p:nvPr userDrawn="1"/>
            </p:nvGrpSpPr>
            <p:grpSpPr>
              <a:xfrm rot="5400000">
                <a:off x="-254017" y="2151573"/>
                <a:ext cx="152400" cy="122115"/>
                <a:chOff x="7983415" y="6582508"/>
                <a:chExt cx="152400" cy="486507"/>
              </a:xfrm>
            </p:grpSpPr>
            <p:cxnSp>
              <p:nvCxnSpPr>
                <p:cNvPr id="100" name="Straight Connector 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3" name="Group 92"/>
              <p:cNvGrpSpPr/>
              <p:nvPr userDrawn="1"/>
            </p:nvGrpSpPr>
            <p:grpSpPr>
              <a:xfrm rot="5400000">
                <a:off x="-254017" y="1677931"/>
                <a:ext cx="152400" cy="122115"/>
                <a:chOff x="7983415" y="6582508"/>
                <a:chExt cx="152400" cy="486507"/>
              </a:xfrm>
            </p:grpSpPr>
            <p:cxnSp>
              <p:nvCxnSpPr>
                <p:cNvPr id="98" name="Straight Connector 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4" name="Group 93"/>
              <p:cNvGrpSpPr/>
              <p:nvPr userDrawn="1"/>
            </p:nvGrpSpPr>
            <p:grpSpPr>
              <a:xfrm rot="5400000">
                <a:off x="-254017" y="997340"/>
                <a:ext cx="152400" cy="122115"/>
                <a:chOff x="7983415" y="6582508"/>
                <a:chExt cx="152400" cy="486507"/>
              </a:xfrm>
            </p:grpSpPr>
            <p:cxnSp>
              <p:nvCxnSpPr>
                <p:cNvPr id="96" name="Straight Connector 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95" name="Straight Connector 94"/>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10"/>
            <p:cNvGrpSpPr/>
            <p:nvPr userDrawn="1"/>
          </p:nvGrpSpPr>
          <p:grpSpPr>
            <a:xfrm>
              <a:off x="9166483" y="454007"/>
              <a:ext cx="122115" cy="5945205"/>
              <a:chOff x="-238875" y="454007"/>
              <a:chExt cx="122115" cy="5945205"/>
            </a:xfrm>
          </p:grpSpPr>
          <p:cxnSp>
            <p:nvCxnSpPr>
              <p:cNvPr id="48" name="Straight Connector 47"/>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49" name="Group 48"/>
              <p:cNvGrpSpPr/>
              <p:nvPr userDrawn="1"/>
            </p:nvGrpSpPr>
            <p:grpSpPr>
              <a:xfrm rot="5400000">
                <a:off x="-254017" y="5940709"/>
                <a:ext cx="152400" cy="122115"/>
                <a:chOff x="7983415" y="6582508"/>
                <a:chExt cx="152400" cy="486507"/>
              </a:xfrm>
            </p:grpSpPr>
            <p:cxnSp>
              <p:nvCxnSpPr>
                <p:cNvPr id="81" name="Straight Connector 8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0" name="Group 49"/>
              <p:cNvGrpSpPr/>
              <p:nvPr userDrawn="1"/>
            </p:nvGrpSpPr>
            <p:grpSpPr>
              <a:xfrm rot="5400000">
                <a:off x="-254017" y="5467067"/>
                <a:ext cx="152400" cy="122115"/>
                <a:chOff x="7983415" y="6582508"/>
                <a:chExt cx="152400" cy="486507"/>
              </a:xfrm>
            </p:grpSpPr>
            <p:cxnSp>
              <p:nvCxnSpPr>
                <p:cNvPr id="79" name="Straight Connector 7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1" name="Group 50"/>
              <p:cNvGrpSpPr/>
              <p:nvPr userDrawn="1"/>
            </p:nvGrpSpPr>
            <p:grpSpPr>
              <a:xfrm rot="5400000">
                <a:off x="-254017" y="4993425"/>
                <a:ext cx="152400" cy="122115"/>
                <a:chOff x="7983415" y="6582508"/>
                <a:chExt cx="152400" cy="486507"/>
              </a:xfrm>
            </p:grpSpPr>
            <p:cxnSp>
              <p:nvCxnSpPr>
                <p:cNvPr id="77" name="Straight Connector 7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2" name="Group 51"/>
              <p:cNvGrpSpPr/>
              <p:nvPr userDrawn="1"/>
            </p:nvGrpSpPr>
            <p:grpSpPr>
              <a:xfrm rot="5400000">
                <a:off x="-254017" y="4519783"/>
                <a:ext cx="152400" cy="122115"/>
                <a:chOff x="7983415" y="6582508"/>
                <a:chExt cx="152400" cy="486507"/>
              </a:xfrm>
            </p:grpSpPr>
            <p:cxnSp>
              <p:nvCxnSpPr>
                <p:cNvPr id="75" name="Straight Connector 7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3" name="Group 52"/>
              <p:cNvGrpSpPr/>
              <p:nvPr userDrawn="1"/>
            </p:nvGrpSpPr>
            <p:grpSpPr>
              <a:xfrm rot="5400000">
                <a:off x="-254017" y="4046141"/>
                <a:ext cx="152400" cy="122115"/>
                <a:chOff x="7983415" y="6582508"/>
                <a:chExt cx="152400" cy="486507"/>
              </a:xfrm>
            </p:grpSpPr>
            <p:cxnSp>
              <p:nvCxnSpPr>
                <p:cNvPr id="73" name="Straight Connector 7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4" name="Group 53"/>
              <p:cNvGrpSpPr/>
              <p:nvPr userDrawn="1"/>
            </p:nvGrpSpPr>
            <p:grpSpPr>
              <a:xfrm rot="5400000">
                <a:off x="-254017" y="3572499"/>
                <a:ext cx="152400" cy="122115"/>
                <a:chOff x="7983415" y="6582508"/>
                <a:chExt cx="152400" cy="486507"/>
              </a:xfrm>
            </p:grpSpPr>
            <p:cxnSp>
              <p:nvCxnSpPr>
                <p:cNvPr id="71" name="Straight Connector 7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5" name="Group 54"/>
              <p:cNvGrpSpPr/>
              <p:nvPr userDrawn="1"/>
            </p:nvGrpSpPr>
            <p:grpSpPr>
              <a:xfrm rot="5400000">
                <a:off x="-254017" y="3098857"/>
                <a:ext cx="152400" cy="122115"/>
                <a:chOff x="7983415" y="6582508"/>
                <a:chExt cx="152400" cy="486507"/>
              </a:xfrm>
            </p:grpSpPr>
            <p:cxnSp>
              <p:nvCxnSpPr>
                <p:cNvPr id="69" name="Straight Connector 6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6" name="Group 55"/>
              <p:cNvGrpSpPr/>
              <p:nvPr userDrawn="1"/>
            </p:nvGrpSpPr>
            <p:grpSpPr>
              <a:xfrm rot="5400000">
                <a:off x="-254017" y="2625215"/>
                <a:ext cx="152400" cy="122115"/>
                <a:chOff x="7983415" y="6582508"/>
                <a:chExt cx="152400" cy="486507"/>
              </a:xfrm>
            </p:grpSpPr>
            <p:cxnSp>
              <p:nvCxnSpPr>
                <p:cNvPr id="67" name="Straight Connector 6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7" name="Group 56"/>
              <p:cNvGrpSpPr/>
              <p:nvPr userDrawn="1"/>
            </p:nvGrpSpPr>
            <p:grpSpPr>
              <a:xfrm rot="5400000">
                <a:off x="-254017" y="2151573"/>
                <a:ext cx="152400" cy="122115"/>
                <a:chOff x="7983415" y="6582508"/>
                <a:chExt cx="152400" cy="486507"/>
              </a:xfrm>
            </p:grpSpPr>
            <p:cxnSp>
              <p:nvCxnSpPr>
                <p:cNvPr id="65" name="Straight Connector 6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8" name="Group 57"/>
              <p:cNvGrpSpPr/>
              <p:nvPr userDrawn="1"/>
            </p:nvGrpSpPr>
            <p:grpSpPr>
              <a:xfrm rot="5400000">
                <a:off x="-254017" y="1677931"/>
                <a:ext cx="152400" cy="122115"/>
                <a:chOff x="7983415" y="6582508"/>
                <a:chExt cx="152400" cy="486507"/>
              </a:xfrm>
            </p:grpSpPr>
            <p:cxnSp>
              <p:nvCxnSpPr>
                <p:cNvPr id="63" name="Straight Connector 6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9" name="Group 58"/>
              <p:cNvGrpSpPr/>
              <p:nvPr userDrawn="1"/>
            </p:nvGrpSpPr>
            <p:grpSpPr>
              <a:xfrm rot="5400000">
                <a:off x="-254017" y="997340"/>
                <a:ext cx="152400" cy="122115"/>
                <a:chOff x="7983415" y="6582508"/>
                <a:chExt cx="152400" cy="486507"/>
              </a:xfrm>
            </p:grpSpPr>
            <p:cxnSp>
              <p:nvCxnSpPr>
                <p:cNvPr id="61" name="Straight Connector 6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60" name="Straight Connector 59"/>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userDrawn="1"/>
          </p:nvGrpSpPr>
          <p:grpSpPr>
            <a:xfrm>
              <a:off x="457731" y="-141165"/>
              <a:ext cx="8226688" cy="122115"/>
              <a:chOff x="457731" y="6582508"/>
              <a:chExt cx="8226688" cy="486507"/>
            </a:xfrm>
          </p:grpSpPr>
          <p:cxnSp>
            <p:nvCxnSpPr>
              <p:cNvPr id="13" name="Straight Connector 12"/>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5" name="Group 14"/>
              <p:cNvGrpSpPr/>
              <p:nvPr userDrawn="1"/>
            </p:nvGrpSpPr>
            <p:grpSpPr>
              <a:xfrm>
                <a:off x="7986158" y="6582508"/>
                <a:ext cx="152400" cy="486507"/>
                <a:chOff x="7983415" y="6582508"/>
                <a:chExt cx="152400" cy="486507"/>
              </a:xfrm>
            </p:grpSpPr>
            <p:cxnSp>
              <p:nvCxnSpPr>
                <p:cNvPr id="46" name="Straight Connector 4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 name="Group 15"/>
              <p:cNvGrpSpPr/>
              <p:nvPr userDrawn="1"/>
            </p:nvGrpSpPr>
            <p:grpSpPr>
              <a:xfrm>
                <a:off x="7287901" y="6582508"/>
                <a:ext cx="152400" cy="486507"/>
                <a:chOff x="7983415" y="6582508"/>
                <a:chExt cx="152400" cy="486507"/>
              </a:xfrm>
            </p:grpSpPr>
            <p:cxnSp>
              <p:nvCxnSpPr>
                <p:cNvPr id="44" name="Straight Connector 4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16"/>
              <p:cNvGrpSpPr/>
              <p:nvPr userDrawn="1"/>
            </p:nvGrpSpPr>
            <p:grpSpPr>
              <a:xfrm>
                <a:off x="6589644" y="6582508"/>
                <a:ext cx="152400" cy="486507"/>
                <a:chOff x="7983415" y="6582508"/>
                <a:chExt cx="152400" cy="486507"/>
              </a:xfrm>
            </p:grpSpPr>
            <p:cxnSp>
              <p:nvCxnSpPr>
                <p:cNvPr id="42" name="Straight Connector 4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17"/>
              <p:cNvGrpSpPr/>
              <p:nvPr userDrawn="1"/>
            </p:nvGrpSpPr>
            <p:grpSpPr>
              <a:xfrm>
                <a:off x="5891387" y="6582508"/>
                <a:ext cx="152400" cy="486507"/>
                <a:chOff x="7983415" y="6582508"/>
                <a:chExt cx="152400" cy="486507"/>
              </a:xfrm>
            </p:grpSpPr>
            <p:cxnSp>
              <p:nvCxnSpPr>
                <p:cNvPr id="40" name="Straight Connector 3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userDrawn="1"/>
            </p:nvGrpSpPr>
            <p:grpSpPr>
              <a:xfrm>
                <a:off x="5193130" y="6582508"/>
                <a:ext cx="152400" cy="486507"/>
                <a:chOff x="7983415" y="6582508"/>
                <a:chExt cx="152400" cy="486507"/>
              </a:xfrm>
            </p:grpSpPr>
            <p:cxnSp>
              <p:nvCxnSpPr>
                <p:cNvPr id="38" name="Straight Connector 3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userDrawn="1"/>
            </p:nvGrpSpPr>
            <p:grpSpPr>
              <a:xfrm>
                <a:off x="4494873" y="6582508"/>
                <a:ext cx="152400" cy="486507"/>
                <a:chOff x="7983415" y="6582508"/>
                <a:chExt cx="152400" cy="486507"/>
              </a:xfrm>
            </p:grpSpPr>
            <p:cxnSp>
              <p:nvCxnSpPr>
                <p:cNvPr id="36" name="Straight Connector 3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userDrawn="1"/>
            </p:nvGrpSpPr>
            <p:grpSpPr>
              <a:xfrm>
                <a:off x="3796616" y="6582508"/>
                <a:ext cx="152400" cy="486507"/>
                <a:chOff x="7983415" y="6582508"/>
                <a:chExt cx="152400" cy="486507"/>
              </a:xfrm>
            </p:grpSpPr>
            <p:cxnSp>
              <p:nvCxnSpPr>
                <p:cNvPr id="34" name="Straight Connector 3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1"/>
              <p:cNvGrpSpPr/>
              <p:nvPr userDrawn="1"/>
            </p:nvGrpSpPr>
            <p:grpSpPr>
              <a:xfrm>
                <a:off x="3098359" y="6582508"/>
                <a:ext cx="152400" cy="486507"/>
                <a:chOff x="7983415" y="6582508"/>
                <a:chExt cx="152400" cy="486507"/>
              </a:xfrm>
            </p:grpSpPr>
            <p:cxnSp>
              <p:nvCxnSpPr>
                <p:cNvPr id="32" name="Straight Connector 3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userDrawn="1"/>
            </p:nvGrpSpPr>
            <p:grpSpPr>
              <a:xfrm>
                <a:off x="2400102" y="6582508"/>
                <a:ext cx="152400" cy="486507"/>
                <a:chOff x="7983415" y="6582508"/>
                <a:chExt cx="152400" cy="486507"/>
              </a:xfrm>
            </p:grpSpPr>
            <p:cxnSp>
              <p:nvCxnSpPr>
                <p:cNvPr id="30" name="Straight Connector 2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userDrawn="1"/>
            </p:nvGrpSpPr>
            <p:grpSpPr>
              <a:xfrm>
                <a:off x="1701845" y="6582508"/>
                <a:ext cx="152400" cy="486507"/>
                <a:chOff x="7983415" y="6582508"/>
                <a:chExt cx="152400" cy="486507"/>
              </a:xfrm>
            </p:grpSpPr>
            <p:cxnSp>
              <p:nvCxnSpPr>
                <p:cNvPr id="28" name="Straight Connector 2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userDrawn="1"/>
            </p:nvGrpSpPr>
            <p:grpSpPr>
              <a:xfrm>
                <a:off x="1003588" y="6582508"/>
                <a:ext cx="152400" cy="486507"/>
                <a:chOff x="7983415" y="6582508"/>
                <a:chExt cx="152400" cy="486507"/>
              </a:xfrm>
            </p:grpSpPr>
            <p:cxnSp>
              <p:nvCxnSpPr>
                <p:cNvPr id="26" name="Straight Connector 2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4" name="Text Placeholder 153"/>
          <p:cNvSpPr>
            <a:spLocks noGrp="1"/>
          </p:cNvSpPr>
          <p:nvPr>
            <p:ph type="body" sz="quarter" idx="13"/>
          </p:nvPr>
        </p:nvSpPr>
        <p:spPr>
          <a:xfrm>
            <a:off x="710512" y="2494501"/>
            <a:ext cx="10968916" cy="267972"/>
          </a:xfrm>
        </p:spPr>
        <p:txBody>
          <a:bodyPr>
            <a:noAutofit/>
          </a:bodyPr>
          <a:lstStyle>
            <a:lvl1pPr marL="0" indent="0" algn="ctr">
              <a:buNone/>
              <a:defRPr sz="1200" b="1" baseline="0">
                <a:solidFill>
                  <a:schemeClr val="tx2"/>
                </a:solidFill>
              </a:defRPr>
            </a:lvl1pPr>
          </a:lstStyle>
          <a:p>
            <a:pPr lvl="0"/>
            <a:r>
              <a:rPr lang="en-US"/>
              <a:t>Click to edit Master text styles</a:t>
            </a:r>
          </a:p>
        </p:txBody>
      </p:sp>
      <p:sp>
        <p:nvSpPr>
          <p:cNvPr id="155" name="Picture Placeholder 154">
            <a:extLst>
              <a:ext uri="{FF2B5EF4-FFF2-40B4-BE49-F238E27FC236}">
                <a16:creationId xmlns:a16="http://schemas.microsoft.com/office/drawing/2014/main" id="{DDEDD069-6DED-8E45-89A4-F1AB098B03F4}"/>
              </a:ext>
            </a:extLst>
          </p:cNvPr>
          <p:cNvSpPr>
            <a:spLocks noGrp="1"/>
          </p:cNvSpPr>
          <p:nvPr>
            <p:ph type="pic" sz="quarter" idx="14"/>
          </p:nvPr>
        </p:nvSpPr>
        <p:spPr>
          <a:xfrm>
            <a:off x="1" y="3709988"/>
            <a:ext cx="12192000" cy="3148012"/>
          </a:xfrm>
        </p:spPr>
        <p:txBody>
          <a:bodyPr/>
          <a:lstStyle/>
          <a:p>
            <a:r>
              <a:rPr lang="en-US"/>
              <a:t>Click icon to add picture</a:t>
            </a:r>
            <a:endParaRPr lang="en-US" dirty="0"/>
          </a:p>
        </p:txBody>
      </p:sp>
      <p:pic>
        <p:nvPicPr>
          <p:cNvPr id="153" name="Picture 152" descr="A close up of a sign&#10;&#10;Description automatically generated">
            <a:extLst>
              <a:ext uri="{FF2B5EF4-FFF2-40B4-BE49-F238E27FC236}">
                <a16:creationId xmlns:a16="http://schemas.microsoft.com/office/drawing/2014/main" id="{4595E5C9-9D1D-E54F-A7EF-4D59140D6AA7}"/>
              </a:ext>
            </a:extLst>
          </p:cNvPr>
          <p:cNvPicPr>
            <a:picLocks noChangeAspect="1"/>
          </p:cNvPicPr>
          <p:nvPr userDrawn="1"/>
        </p:nvPicPr>
        <p:blipFill>
          <a:blip r:embed="rId2"/>
          <a:stretch>
            <a:fillRect/>
          </a:stretch>
        </p:blipFill>
        <p:spPr>
          <a:xfrm>
            <a:off x="58748" y="14154"/>
            <a:ext cx="3200400" cy="817306"/>
          </a:xfrm>
          <a:prstGeom prst="rect">
            <a:avLst/>
          </a:prstGeom>
        </p:spPr>
      </p:pic>
      <p:pic>
        <p:nvPicPr>
          <p:cNvPr id="5" name="Picture 4" descr="A close up of a sign&#10;&#10;Description automatically generated">
            <a:extLst>
              <a:ext uri="{FF2B5EF4-FFF2-40B4-BE49-F238E27FC236}">
                <a16:creationId xmlns:a16="http://schemas.microsoft.com/office/drawing/2014/main" id="{F9D89F58-FCB2-A04E-B6D9-68B5328B7FFE}"/>
              </a:ext>
            </a:extLst>
          </p:cNvPr>
          <p:cNvPicPr>
            <a:picLocks noChangeAspect="1"/>
          </p:cNvPicPr>
          <p:nvPr userDrawn="1"/>
        </p:nvPicPr>
        <p:blipFill>
          <a:blip r:embed="rId3"/>
          <a:stretch>
            <a:fillRect/>
          </a:stretch>
        </p:blipFill>
        <p:spPr>
          <a:xfrm>
            <a:off x="10418065" y="58485"/>
            <a:ext cx="1773936" cy="574312"/>
          </a:xfrm>
          <a:prstGeom prst="rect">
            <a:avLst/>
          </a:prstGeom>
        </p:spPr>
      </p:pic>
      <p:sp>
        <p:nvSpPr>
          <p:cNvPr id="4" name="Slide Number Placeholder 5">
            <a:extLst>
              <a:ext uri="{FF2B5EF4-FFF2-40B4-BE49-F238E27FC236}">
                <a16:creationId xmlns:a16="http://schemas.microsoft.com/office/drawing/2014/main" id="{811C70E4-AEC4-0961-B262-72D206E9F50C}"/>
              </a:ext>
            </a:extLst>
          </p:cNvPr>
          <p:cNvSpPr>
            <a:spLocks noGrp="1"/>
          </p:cNvSpPr>
          <p:nvPr>
            <p:ph type="sldNum" sz="quarter" idx="4"/>
          </p:nvPr>
        </p:nvSpPr>
        <p:spPr>
          <a:xfrm>
            <a:off x="11483132" y="6492875"/>
            <a:ext cx="708868" cy="365125"/>
          </a:xfrm>
          <a:prstGeom prst="rect">
            <a:avLst/>
          </a:prstGeom>
        </p:spPr>
        <p:txBody>
          <a:bodyPr/>
          <a:lstStyle>
            <a:lvl1pPr algn="r">
              <a:defRPr sz="1400">
                <a:solidFill>
                  <a:schemeClr val="bg2"/>
                </a:solidFill>
              </a:defRPr>
            </a:lvl1pPr>
          </a:lstStyle>
          <a:p>
            <a:pPr algn="r"/>
            <a:fld id="{0EF2EA88-E9D4-0C4F-A5DF-5FE49FAF8E2F}" type="slidenum">
              <a:rPr lang="en-US" smtClean="0"/>
              <a:pPr/>
              <a:t>‹#›</a:t>
            </a:fld>
            <a:endParaRPr lang="en-US" dirty="0"/>
          </a:p>
        </p:txBody>
      </p:sp>
    </p:spTree>
    <p:extLst>
      <p:ext uri="{BB962C8B-B14F-4D97-AF65-F5344CB8AC3E}">
        <p14:creationId xmlns:p14="http://schemas.microsoft.com/office/powerpoint/2010/main" val="378238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 Split Horizontal">
    <p:spTree>
      <p:nvGrpSpPr>
        <p:cNvPr id="1" name=""/>
        <p:cNvGrpSpPr/>
        <p:nvPr/>
      </p:nvGrpSpPr>
      <p:grpSpPr>
        <a:xfrm>
          <a:off x="0" y="0"/>
          <a:ext cx="0" cy="0"/>
          <a:chOff x="0" y="0"/>
          <a:chExt cx="0" cy="0"/>
        </a:xfrm>
      </p:grpSpPr>
      <p:sp>
        <p:nvSpPr>
          <p:cNvPr id="3" name="Content Placeholder 2"/>
          <p:cNvSpPr>
            <a:spLocks noGrp="1"/>
          </p:cNvSpPr>
          <p:nvPr>
            <p:ph idx="1"/>
          </p:nvPr>
        </p:nvSpPr>
        <p:spPr>
          <a:xfrm>
            <a:off x="574325" y="1828800"/>
            <a:ext cx="2589828" cy="1828800"/>
          </a:xfrm>
        </p:spPr>
        <p:txBody>
          <a:bodyPr>
            <a:noAutofit/>
          </a:bodyPr>
          <a:lstStyle>
            <a:lvl1pPr marL="0" indent="0">
              <a:buNone/>
              <a:defRPr sz="1400"/>
            </a:lvl1pPr>
            <a:lvl2pPr marL="225425" indent="0">
              <a:buNone/>
              <a:defRPr sz="1400"/>
            </a:lvl2pPr>
            <a:lvl3pPr marL="460375" indent="0">
              <a:buNone/>
              <a:defRPr sz="1400"/>
            </a:lvl3pPr>
            <a:lvl4pPr marL="687388" indent="0">
              <a:buNone/>
              <a:defRPr sz="1400"/>
            </a:lvl4pPr>
            <a:lvl5pPr marL="912812" indent="0">
              <a:buNone/>
              <a:defRPr sz="1400"/>
            </a:lvl5pPr>
          </a:lstStyle>
          <a:p>
            <a:pPr lvl="0"/>
            <a:r>
              <a:rPr lang="en-US"/>
              <a:t>Click to edit Master text styles</a:t>
            </a:r>
          </a:p>
        </p:txBody>
      </p:sp>
      <p:sp>
        <p:nvSpPr>
          <p:cNvPr id="166" name="Content Placeholder 2"/>
          <p:cNvSpPr>
            <a:spLocks noGrp="1"/>
          </p:cNvSpPr>
          <p:nvPr>
            <p:ph idx="11"/>
          </p:nvPr>
        </p:nvSpPr>
        <p:spPr>
          <a:xfrm>
            <a:off x="3367354" y="1828800"/>
            <a:ext cx="2589828" cy="1828800"/>
          </a:xfrm>
        </p:spPr>
        <p:txBody>
          <a:bodyPr>
            <a:noAutofit/>
          </a:bodyPr>
          <a:lstStyle>
            <a:lvl1pPr marL="0" indent="0">
              <a:buNone/>
              <a:defRPr sz="1400"/>
            </a:lvl1pPr>
            <a:lvl2pPr marL="225425" indent="0">
              <a:buNone/>
              <a:defRPr sz="1400"/>
            </a:lvl2pPr>
            <a:lvl3pPr marL="460375" indent="0">
              <a:buNone/>
              <a:defRPr sz="1400"/>
            </a:lvl3pPr>
            <a:lvl4pPr marL="687388" indent="0">
              <a:buNone/>
              <a:defRPr sz="1400"/>
            </a:lvl4pPr>
            <a:lvl5pPr marL="912812" indent="0">
              <a:buNone/>
              <a:defRPr sz="1400"/>
            </a:lvl5pPr>
          </a:lstStyle>
          <a:p>
            <a:pPr lvl="0"/>
            <a:r>
              <a:rPr lang="en-US"/>
              <a:t>Click to edit Master text styles</a:t>
            </a:r>
          </a:p>
        </p:txBody>
      </p:sp>
      <p:sp>
        <p:nvSpPr>
          <p:cNvPr id="167" name="Content Placeholder 2"/>
          <p:cNvSpPr>
            <a:spLocks noGrp="1"/>
          </p:cNvSpPr>
          <p:nvPr>
            <p:ph idx="12"/>
          </p:nvPr>
        </p:nvSpPr>
        <p:spPr>
          <a:xfrm>
            <a:off x="6160384" y="1828800"/>
            <a:ext cx="2589828" cy="1828800"/>
          </a:xfrm>
        </p:spPr>
        <p:txBody>
          <a:bodyPr>
            <a:noAutofit/>
          </a:bodyPr>
          <a:lstStyle>
            <a:lvl1pPr marL="0" indent="0">
              <a:buNone/>
              <a:defRPr sz="1400"/>
            </a:lvl1pPr>
            <a:lvl2pPr marL="225425" indent="0">
              <a:buNone/>
              <a:defRPr sz="1400"/>
            </a:lvl2pPr>
            <a:lvl3pPr marL="460375" indent="0">
              <a:buNone/>
              <a:defRPr sz="1400"/>
            </a:lvl3pPr>
            <a:lvl4pPr marL="687388" indent="0">
              <a:buNone/>
              <a:defRPr sz="1400"/>
            </a:lvl4pPr>
            <a:lvl5pPr marL="912812" indent="0">
              <a:buNone/>
              <a:defRPr sz="1400"/>
            </a:lvl5pPr>
          </a:lstStyle>
          <a:p>
            <a:pPr lvl="0"/>
            <a:r>
              <a:rPr lang="en-US"/>
              <a:t>Click to edit Master text styles</a:t>
            </a:r>
          </a:p>
        </p:txBody>
      </p:sp>
      <p:sp>
        <p:nvSpPr>
          <p:cNvPr id="168" name="Content Placeholder 2"/>
          <p:cNvSpPr>
            <a:spLocks noGrp="1"/>
          </p:cNvSpPr>
          <p:nvPr>
            <p:ph idx="13"/>
          </p:nvPr>
        </p:nvSpPr>
        <p:spPr>
          <a:xfrm>
            <a:off x="8956588" y="1828800"/>
            <a:ext cx="2589828" cy="1828800"/>
          </a:xfrm>
        </p:spPr>
        <p:txBody>
          <a:bodyPr>
            <a:noAutofit/>
          </a:bodyPr>
          <a:lstStyle>
            <a:lvl1pPr marL="0" indent="0">
              <a:buNone/>
              <a:defRPr sz="1400"/>
            </a:lvl1pPr>
            <a:lvl2pPr marL="225425" indent="0">
              <a:buNone/>
              <a:defRPr sz="1400"/>
            </a:lvl2pPr>
            <a:lvl3pPr marL="460375" indent="0">
              <a:buNone/>
              <a:defRPr sz="1400"/>
            </a:lvl3pPr>
            <a:lvl4pPr marL="687388" indent="0">
              <a:buNone/>
              <a:defRPr sz="1400"/>
            </a:lvl4pPr>
            <a:lvl5pPr marL="912812" indent="0">
              <a:buNone/>
              <a:defRPr sz="1400"/>
            </a:lvl5pPr>
          </a:lstStyle>
          <a:p>
            <a:pPr lvl="0"/>
            <a:r>
              <a:rPr lang="en-US"/>
              <a:t>Click to edit Master text styles</a:t>
            </a:r>
          </a:p>
        </p:txBody>
      </p:sp>
      <p:grpSp>
        <p:nvGrpSpPr>
          <p:cNvPr id="169" name="Group 168"/>
          <p:cNvGrpSpPr/>
          <p:nvPr userDrawn="1"/>
        </p:nvGrpSpPr>
        <p:grpSpPr>
          <a:xfrm>
            <a:off x="-201766" y="-141165"/>
            <a:ext cx="12586564" cy="7136527"/>
            <a:chOff x="-151325" y="-141165"/>
            <a:chExt cx="9439923" cy="7136527"/>
          </a:xfrm>
        </p:grpSpPr>
        <p:grpSp>
          <p:nvGrpSpPr>
            <p:cNvPr id="170" name="Group 169"/>
            <p:cNvGrpSpPr/>
            <p:nvPr userDrawn="1"/>
          </p:nvGrpSpPr>
          <p:grpSpPr>
            <a:xfrm>
              <a:off x="457731" y="6873247"/>
              <a:ext cx="8226688" cy="122115"/>
              <a:chOff x="457731" y="6582508"/>
              <a:chExt cx="8226688" cy="486507"/>
            </a:xfrm>
          </p:grpSpPr>
          <p:cxnSp>
            <p:nvCxnSpPr>
              <p:cNvPr id="279" name="Straight Connector 278"/>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0" name="Straight Connector 279"/>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81" name="Group 280"/>
              <p:cNvGrpSpPr/>
              <p:nvPr userDrawn="1"/>
            </p:nvGrpSpPr>
            <p:grpSpPr>
              <a:xfrm>
                <a:off x="7986158" y="6582508"/>
                <a:ext cx="152400" cy="486507"/>
                <a:chOff x="7983415" y="6582508"/>
                <a:chExt cx="152400" cy="486507"/>
              </a:xfrm>
            </p:grpSpPr>
            <p:cxnSp>
              <p:nvCxnSpPr>
                <p:cNvPr id="312" name="Straight Connector 31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3" name="Straight Connector 31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281"/>
              <p:cNvGrpSpPr/>
              <p:nvPr userDrawn="1"/>
            </p:nvGrpSpPr>
            <p:grpSpPr>
              <a:xfrm>
                <a:off x="7287901" y="6582508"/>
                <a:ext cx="152400" cy="486507"/>
                <a:chOff x="7983415" y="6582508"/>
                <a:chExt cx="152400" cy="486507"/>
              </a:xfrm>
            </p:grpSpPr>
            <p:cxnSp>
              <p:nvCxnSpPr>
                <p:cNvPr id="310" name="Straight Connector 30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1" name="Straight Connector 31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282"/>
              <p:cNvGrpSpPr/>
              <p:nvPr userDrawn="1"/>
            </p:nvGrpSpPr>
            <p:grpSpPr>
              <a:xfrm>
                <a:off x="6589644" y="6582508"/>
                <a:ext cx="152400" cy="486507"/>
                <a:chOff x="7983415" y="6582508"/>
                <a:chExt cx="152400" cy="486507"/>
              </a:xfrm>
            </p:grpSpPr>
            <p:cxnSp>
              <p:nvCxnSpPr>
                <p:cNvPr id="308" name="Straight Connector 30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9" name="Straight Connector 30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4" name="Group 283"/>
              <p:cNvGrpSpPr/>
              <p:nvPr userDrawn="1"/>
            </p:nvGrpSpPr>
            <p:grpSpPr>
              <a:xfrm>
                <a:off x="5891387" y="6582508"/>
                <a:ext cx="152400" cy="486507"/>
                <a:chOff x="7983415" y="6582508"/>
                <a:chExt cx="152400" cy="486507"/>
              </a:xfrm>
            </p:grpSpPr>
            <p:cxnSp>
              <p:nvCxnSpPr>
                <p:cNvPr id="306" name="Straight Connector 30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5" name="Group 284"/>
              <p:cNvGrpSpPr/>
              <p:nvPr userDrawn="1"/>
            </p:nvGrpSpPr>
            <p:grpSpPr>
              <a:xfrm>
                <a:off x="5193130" y="6582508"/>
                <a:ext cx="152400" cy="486507"/>
                <a:chOff x="7983415" y="6582508"/>
                <a:chExt cx="152400" cy="486507"/>
              </a:xfrm>
            </p:grpSpPr>
            <p:cxnSp>
              <p:nvCxnSpPr>
                <p:cNvPr id="304" name="Straight Connector 3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5" name="Straight Connector 3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6" name="Group 285"/>
              <p:cNvGrpSpPr/>
              <p:nvPr userDrawn="1"/>
            </p:nvGrpSpPr>
            <p:grpSpPr>
              <a:xfrm>
                <a:off x="4494873" y="6582508"/>
                <a:ext cx="152400" cy="486507"/>
                <a:chOff x="7983415" y="6582508"/>
                <a:chExt cx="152400" cy="486507"/>
              </a:xfrm>
            </p:grpSpPr>
            <p:cxnSp>
              <p:nvCxnSpPr>
                <p:cNvPr id="302" name="Straight Connector 3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3" name="Straight Connector 3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7" name="Group 286"/>
              <p:cNvGrpSpPr/>
              <p:nvPr userDrawn="1"/>
            </p:nvGrpSpPr>
            <p:grpSpPr>
              <a:xfrm>
                <a:off x="3796616" y="6582508"/>
                <a:ext cx="152400" cy="486507"/>
                <a:chOff x="7983415" y="6582508"/>
                <a:chExt cx="152400" cy="486507"/>
              </a:xfrm>
            </p:grpSpPr>
            <p:cxnSp>
              <p:nvCxnSpPr>
                <p:cNvPr id="300" name="Straight Connector 2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1" name="Straight Connector 3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8" name="Group 287"/>
              <p:cNvGrpSpPr/>
              <p:nvPr userDrawn="1"/>
            </p:nvGrpSpPr>
            <p:grpSpPr>
              <a:xfrm>
                <a:off x="3098359" y="6582508"/>
                <a:ext cx="152400" cy="486507"/>
                <a:chOff x="7983415" y="6582508"/>
                <a:chExt cx="152400" cy="486507"/>
              </a:xfrm>
            </p:grpSpPr>
            <p:cxnSp>
              <p:nvCxnSpPr>
                <p:cNvPr id="298" name="Straight Connector 2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9" name="Group 288"/>
              <p:cNvGrpSpPr/>
              <p:nvPr userDrawn="1"/>
            </p:nvGrpSpPr>
            <p:grpSpPr>
              <a:xfrm>
                <a:off x="2400102" y="6582508"/>
                <a:ext cx="152400" cy="486507"/>
                <a:chOff x="7983415" y="6582508"/>
                <a:chExt cx="152400" cy="486507"/>
              </a:xfrm>
            </p:grpSpPr>
            <p:cxnSp>
              <p:nvCxnSpPr>
                <p:cNvPr id="296" name="Straight Connector 2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7" name="Straight Connector 2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0" name="Group 289"/>
              <p:cNvGrpSpPr/>
              <p:nvPr userDrawn="1"/>
            </p:nvGrpSpPr>
            <p:grpSpPr>
              <a:xfrm>
                <a:off x="1701845" y="6582508"/>
                <a:ext cx="152400" cy="486507"/>
                <a:chOff x="7983415" y="6582508"/>
                <a:chExt cx="152400" cy="486507"/>
              </a:xfrm>
            </p:grpSpPr>
            <p:cxnSp>
              <p:nvCxnSpPr>
                <p:cNvPr id="294" name="Straight Connector 2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5" name="Straight Connector 2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1" name="Group 290"/>
              <p:cNvGrpSpPr/>
              <p:nvPr userDrawn="1"/>
            </p:nvGrpSpPr>
            <p:grpSpPr>
              <a:xfrm>
                <a:off x="1003588" y="6582508"/>
                <a:ext cx="152400" cy="486507"/>
                <a:chOff x="7983415" y="6582508"/>
                <a:chExt cx="152400" cy="486507"/>
              </a:xfrm>
            </p:grpSpPr>
            <p:cxnSp>
              <p:nvCxnSpPr>
                <p:cNvPr id="292" name="Straight Connector 2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3" name="Straight Connector 2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71" name="Group 170"/>
            <p:cNvGrpSpPr/>
            <p:nvPr userDrawn="1"/>
          </p:nvGrpSpPr>
          <p:grpSpPr>
            <a:xfrm>
              <a:off x="-151325" y="454007"/>
              <a:ext cx="122115" cy="5945205"/>
              <a:chOff x="-238875" y="454007"/>
              <a:chExt cx="122115" cy="5945205"/>
            </a:xfrm>
          </p:grpSpPr>
          <p:cxnSp>
            <p:nvCxnSpPr>
              <p:cNvPr id="244" name="Straight Connector 243"/>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5" name="Group 244"/>
              <p:cNvGrpSpPr/>
              <p:nvPr userDrawn="1"/>
            </p:nvGrpSpPr>
            <p:grpSpPr>
              <a:xfrm rot="5400000">
                <a:off x="-254017" y="5940709"/>
                <a:ext cx="152400" cy="122115"/>
                <a:chOff x="7983415" y="6582508"/>
                <a:chExt cx="152400" cy="486507"/>
              </a:xfrm>
            </p:grpSpPr>
            <p:cxnSp>
              <p:nvCxnSpPr>
                <p:cNvPr id="277" name="Straight Connector 27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45"/>
              <p:cNvGrpSpPr/>
              <p:nvPr userDrawn="1"/>
            </p:nvGrpSpPr>
            <p:grpSpPr>
              <a:xfrm rot="5400000">
                <a:off x="-254017" y="5467067"/>
                <a:ext cx="152400" cy="122115"/>
                <a:chOff x="7983415" y="6582508"/>
                <a:chExt cx="152400" cy="486507"/>
              </a:xfrm>
            </p:grpSpPr>
            <p:cxnSp>
              <p:nvCxnSpPr>
                <p:cNvPr id="275" name="Straight Connector 27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6" name="Straight Connector 27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46"/>
              <p:cNvGrpSpPr/>
              <p:nvPr userDrawn="1"/>
            </p:nvGrpSpPr>
            <p:grpSpPr>
              <a:xfrm rot="5400000">
                <a:off x="-254017" y="4993425"/>
                <a:ext cx="152400" cy="122115"/>
                <a:chOff x="7983415" y="6582508"/>
                <a:chExt cx="152400" cy="486507"/>
              </a:xfrm>
            </p:grpSpPr>
            <p:cxnSp>
              <p:nvCxnSpPr>
                <p:cNvPr id="273" name="Straight Connector 27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4" name="Straight Connector 27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8" name="Group 247"/>
              <p:cNvGrpSpPr/>
              <p:nvPr userDrawn="1"/>
            </p:nvGrpSpPr>
            <p:grpSpPr>
              <a:xfrm rot="5400000">
                <a:off x="-254017" y="4519783"/>
                <a:ext cx="152400" cy="122115"/>
                <a:chOff x="7983415" y="6582508"/>
                <a:chExt cx="152400" cy="486507"/>
              </a:xfrm>
            </p:grpSpPr>
            <p:cxnSp>
              <p:nvCxnSpPr>
                <p:cNvPr id="271" name="Straight Connector 27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2" name="Straight Connector 27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248"/>
              <p:cNvGrpSpPr/>
              <p:nvPr userDrawn="1"/>
            </p:nvGrpSpPr>
            <p:grpSpPr>
              <a:xfrm rot="5400000">
                <a:off x="-254017" y="4046141"/>
                <a:ext cx="152400" cy="122115"/>
                <a:chOff x="7983415" y="6582508"/>
                <a:chExt cx="152400" cy="486507"/>
              </a:xfrm>
            </p:grpSpPr>
            <p:cxnSp>
              <p:nvCxnSpPr>
                <p:cNvPr id="269" name="Straight Connector 26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249"/>
              <p:cNvGrpSpPr/>
              <p:nvPr userDrawn="1"/>
            </p:nvGrpSpPr>
            <p:grpSpPr>
              <a:xfrm rot="5400000">
                <a:off x="-254017" y="3572499"/>
                <a:ext cx="152400" cy="122115"/>
                <a:chOff x="7983415" y="6582508"/>
                <a:chExt cx="152400" cy="486507"/>
              </a:xfrm>
            </p:grpSpPr>
            <p:cxnSp>
              <p:nvCxnSpPr>
                <p:cNvPr id="267" name="Straight Connector 26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250"/>
              <p:cNvGrpSpPr/>
              <p:nvPr userDrawn="1"/>
            </p:nvGrpSpPr>
            <p:grpSpPr>
              <a:xfrm rot="5400000">
                <a:off x="-254017" y="3098857"/>
                <a:ext cx="152400" cy="122115"/>
                <a:chOff x="7983415" y="6582508"/>
                <a:chExt cx="152400" cy="486507"/>
              </a:xfrm>
            </p:grpSpPr>
            <p:cxnSp>
              <p:nvCxnSpPr>
                <p:cNvPr id="265" name="Straight Connector 26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251"/>
              <p:cNvGrpSpPr/>
              <p:nvPr userDrawn="1"/>
            </p:nvGrpSpPr>
            <p:grpSpPr>
              <a:xfrm rot="5400000">
                <a:off x="-254017" y="2625215"/>
                <a:ext cx="152400" cy="122115"/>
                <a:chOff x="7983415" y="6582508"/>
                <a:chExt cx="152400" cy="486507"/>
              </a:xfrm>
            </p:grpSpPr>
            <p:cxnSp>
              <p:nvCxnSpPr>
                <p:cNvPr id="263" name="Straight Connector 26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3" name="Group 252"/>
              <p:cNvGrpSpPr/>
              <p:nvPr userDrawn="1"/>
            </p:nvGrpSpPr>
            <p:grpSpPr>
              <a:xfrm rot="5400000">
                <a:off x="-254017" y="2151573"/>
                <a:ext cx="152400" cy="122115"/>
                <a:chOff x="7983415" y="6582508"/>
                <a:chExt cx="152400" cy="486507"/>
              </a:xfrm>
            </p:grpSpPr>
            <p:cxnSp>
              <p:nvCxnSpPr>
                <p:cNvPr id="261" name="Straight Connector 26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4" name="Group 253"/>
              <p:cNvGrpSpPr/>
              <p:nvPr userDrawn="1"/>
            </p:nvGrpSpPr>
            <p:grpSpPr>
              <a:xfrm rot="5400000">
                <a:off x="-254017" y="1677931"/>
                <a:ext cx="152400" cy="122115"/>
                <a:chOff x="7983415" y="6582508"/>
                <a:chExt cx="152400" cy="486507"/>
              </a:xfrm>
            </p:grpSpPr>
            <p:cxnSp>
              <p:nvCxnSpPr>
                <p:cNvPr id="259" name="Straight Connector 25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5" name="Group 254"/>
              <p:cNvGrpSpPr/>
              <p:nvPr userDrawn="1"/>
            </p:nvGrpSpPr>
            <p:grpSpPr>
              <a:xfrm rot="5400000">
                <a:off x="-254017" y="997340"/>
                <a:ext cx="152400" cy="122115"/>
                <a:chOff x="7983415" y="6582508"/>
                <a:chExt cx="152400" cy="486507"/>
              </a:xfrm>
            </p:grpSpPr>
            <p:cxnSp>
              <p:nvCxnSpPr>
                <p:cNvPr id="257" name="Straight Connector 25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6" name="Straight Connector 255"/>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2" name="Group 171"/>
            <p:cNvGrpSpPr/>
            <p:nvPr userDrawn="1"/>
          </p:nvGrpSpPr>
          <p:grpSpPr>
            <a:xfrm>
              <a:off x="9166483" y="454007"/>
              <a:ext cx="122115" cy="5945205"/>
              <a:chOff x="-238875" y="454007"/>
              <a:chExt cx="122115" cy="5945205"/>
            </a:xfrm>
          </p:grpSpPr>
          <p:cxnSp>
            <p:nvCxnSpPr>
              <p:cNvPr id="209" name="Straight Connector 208"/>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10" name="Group 209"/>
              <p:cNvGrpSpPr/>
              <p:nvPr userDrawn="1"/>
            </p:nvGrpSpPr>
            <p:grpSpPr>
              <a:xfrm rot="5400000">
                <a:off x="-254017" y="5940709"/>
                <a:ext cx="152400" cy="122115"/>
                <a:chOff x="7983415" y="6582508"/>
                <a:chExt cx="152400" cy="486507"/>
              </a:xfrm>
            </p:grpSpPr>
            <p:cxnSp>
              <p:nvCxnSpPr>
                <p:cNvPr id="242" name="Straight Connector 24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1" name="Group 210"/>
              <p:cNvGrpSpPr/>
              <p:nvPr userDrawn="1"/>
            </p:nvGrpSpPr>
            <p:grpSpPr>
              <a:xfrm rot="5400000">
                <a:off x="-254017" y="5467067"/>
                <a:ext cx="152400" cy="122115"/>
                <a:chOff x="7983415" y="6582508"/>
                <a:chExt cx="152400" cy="486507"/>
              </a:xfrm>
            </p:grpSpPr>
            <p:cxnSp>
              <p:nvCxnSpPr>
                <p:cNvPr id="240" name="Straight Connector 23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2" name="Group 211"/>
              <p:cNvGrpSpPr/>
              <p:nvPr userDrawn="1"/>
            </p:nvGrpSpPr>
            <p:grpSpPr>
              <a:xfrm rot="5400000">
                <a:off x="-254017" y="4993425"/>
                <a:ext cx="152400" cy="122115"/>
                <a:chOff x="7983415" y="6582508"/>
                <a:chExt cx="152400" cy="486507"/>
              </a:xfrm>
            </p:grpSpPr>
            <p:cxnSp>
              <p:nvCxnSpPr>
                <p:cNvPr id="238" name="Straight Connector 23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3" name="Group 212"/>
              <p:cNvGrpSpPr/>
              <p:nvPr userDrawn="1"/>
            </p:nvGrpSpPr>
            <p:grpSpPr>
              <a:xfrm rot="5400000">
                <a:off x="-254017" y="4519783"/>
                <a:ext cx="152400" cy="122115"/>
                <a:chOff x="7983415" y="6582508"/>
                <a:chExt cx="152400" cy="486507"/>
              </a:xfrm>
            </p:grpSpPr>
            <p:cxnSp>
              <p:nvCxnSpPr>
                <p:cNvPr id="236" name="Straight Connector 23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4" name="Group 213"/>
              <p:cNvGrpSpPr/>
              <p:nvPr userDrawn="1"/>
            </p:nvGrpSpPr>
            <p:grpSpPr>
              <a:xfrm rot="5400000">
                <a:off x="-254017" y="4046141"/>
                <a:ext cx="152400" cy="122115"/>
                <a:chOff x="7983415" y="6582508"/>
                <a:chExt cx="152400" cy="486507"/>
              </a:xfrm>
            </p:grpSpPr>
            <p:cxnSp>
              <p:nvCxnSpPr>
                <p:cNvPr id="234" name="Straight Connector 23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5" name="Straight Connector 23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5" name="Group 214"/>
              <p:cNvGrpSpPr/>
              <p:nvPr userDrawn="1"/>
            </p:nvGrpSpPr>
            <p:grpSpPr>
              <a:xfrm rot="5400000">
                <a:off x="-254017" y="3572499"/>
                <a:ext cx="152400" cy="122115"/>
                <a:chOff x="7983415" y="6582508"/>
                <a:chExt cx="152400" cy="486507"/>
              </a:xfrm>
            </p:grpSpPr>
            <p:cxnSp>
              <p:nvCxnSpPr>
                <p:cNvPr id="232" name="Straight Connector 23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3" name="Straight Connector 23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6" name="Group 215"/>
              <p:cNvGrpSpPr/>
              <p:nvPr userDrawn="1"/>
            </p:nvGrpSpPr>
            <p:grpSpPr>
              <a:xfrm rot="5400000">
                <a:off x="-254017" y="3098857"/>
                <a:ext cx="152400" cy="122115"/>
                <a:chOff x="7983415" y="6582508"/>
                <a:chExt cx="152400" cy="486507"/>
              </a:xfrm>
            </p:grpSpPr>
            <p:cxnSp>
              <p:nvCxnSpPr>
                <p:cNvPr id="230" name="Straight Connector 22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1" name="Straight Connector 23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7" name="Group 216"/>
              <p:cNvGrpSpPr/>
              <p:nvPr userDrawn="1"/>
            </p:nvGrpSpPr>
            <p:grpSpPr>
              <a:xfrm rot="5400000">
                <a:off x="-254017" y="2625215"/>
                <a:ext cx="152400" cy="122115"/>
                <a:chOff x="7983415" y="6582508"/>
                <a:chExt cx="152400" cy="486507"/>
              </a:xfrm>
            </p:grpSpPr>
            <p:cxnSp>
              <p:nvCxnSpPr>
                <p:cNvPr id="228" name="Straight Connector 22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8" name="Group 217"/>
              <p:cNvGrpSpPr/>
              <p:nvPr userDrawn="1"/>
            </p:nvGrpSpPr>
            <p:grpSpPr>
              <a:xfrm rot="5400000">
                <a:off x="-254017" y="2151573"/>
                <a:ext cx="152400" cy="122115"/>
                <a:chOff x="7983415" y="6582508"/>
                <a:chExt cx="152400" cy="486507"/>
              </a:xfrm>
            </p:grpSpPr>
            <p:cxnSp>
              <p:nvCxnSpPr>
                <p:cNvPr id="226" name="Straight Connector 22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9" name="Group 218"/>
              <p:cNvGrpSpPr/>
              <p:nvPr userDrawn="1"/>
            </p:nvGrpSpPr>
            <p:grpSpPr>
              <a:xfrm rot="5400000">
                <a:off x="-254017" y="1677931"/>
                <a:ext cx="152400" cy="122115"/>
                <a:chOff x="7983415" y="6582508"/>
                <a:chExt cx="152400" cy="486507"/>
              </a:xfrm>
            </p:grpSpPr>
            <p:cxnSp>
              <p:nvCxnSpPr>
                <p:cNvPr id="224" name="Straight Connector 22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0" name="Group 219"/>
              <p:cNvGrpSpPr/>
              <p:nvPr userDrawn="1"/>
            </p:nvGrpSpPr>
            <p:grpSpPr>
              <a:xfrm rot="5400000">
                <a:off x="-254017" y="997340"/>
                <a:ext cx="152400" cy="122115"/>
                <a:chOff x="7983415" y="6582508"/>
                <a:chExt cx="152400" cy="486507"/>
              </a:xfrm>
            </p:grpSpPr>
            <p:cxnSp>
              <p:nvCxnSpPr>
                <p:cNvPr id="222" name="Straight Connector 22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21" name="Straight Connector 220"/>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3" name="Group 172"/>
            <p:cNvGrpSpPr/>
            <p:nvPr userDrawn="1"/>
          </p:nvGrpSpPr>
          <p:grpSpPr>
            <a:xfrm>
              <a:off x="457731" y="-141165"/>
              <a:ext cx="8226688" cy="122115"/>
              <a:chOff x="457731" y="6582508"/>
              <a:chExt cx="8226688" cy="486507"/>
            </a:xfrm>
          </p:grpSpPr>
          <p:cxnSp>
            <p:nvCxnSpPr>
              <p:cNvPr id="174" name="Straight Connector 173"/>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76" name="Group 175"/>
              <p:cNvGrpSpPr/>
              <p:nvPr userDrawn="1"/>
            </p:nvGrpSpPr>
            <p:grpSpPr>
              <a:xfrm>
                <a:off x="7986158" y="6582508"/>
                <a:ext cx="152400" cy="486507"/>
                <a:chOff x="7983415" y="6582508"/>
                <a:chExt cx="152400" cy="486507"/>
              </a:xfrm>
            </p:grpSpPr>
            <p:cxnSp>
              <p:nvCxnSpPr>
                <p:cNvPr id="207" name="Straight Connector 2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7" name="Group 176"/>
              <p:cNvGrpSpPr/>
              <p:nvPr userDrawn="1"/>
            </p:nvGrpSpPr>
            <p:grpSpPr>
              <a:xfrm>
                <a:off x="7287901" y="6582508"/>
                <a:ext cx="152400" cy="486507"/>
                <a:chOff x="7983415" y="6582508"/>
                <a:chExt cx="152400" cy="486507"/>
              </a:xfrm>
            </p:grpSpPr>
            <p:cxnSp>
              <p:nvCxnSpPr>
                <p:cNvPr id="205" name="Straight Connector 2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8" name="Group 177"/>
              <p:cNvGrpSpPr/>
              <p:nvPr userDrawn="1"/>
            </p:nvGrpSpPr>
            <p:grpSpPr>
              <a:xfrm>
                <a:off x="6589644" y="6582508"/>
                <a:ext cx="152400" cy="486507"/>
                <a:chOff x="7983415" y="6582508"/>
                <a:chExt cx="152400" cy="486507"/>
              </a:xfrm>
            </p:grpSpPr>
            <p:cxnSp>
              <p:nvCxnSpPr>
                <p:cNvPr id="203" name="Straight Connector 2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9" name="Group 178"/>
              <p:cNvGrpSpPr/>
              <p:nvPr userDrawn="1"/>
            </p:nvGrpSpPr>
            <p:grpSpPr>
              <a:xfrm>
                <a:off x="5891387" y="6582508"/>
                <a:ext cx="152400" cy="486507"/>
                <a:chOff x="7983415" y="6582508"/>
                <a:chExt cx="152400" cy="486507"/>
              </a:xfrm>
            </p:grpSpPr>
            <p:cxnSp>
              <p:nvCxnSpPr>
                <p:cNvPr id="201" name="Straight Connector 2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2" name="Straight Connector 2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0" name="Group 179"/>
              <p:cNvGrpSpPr/>
              <p:nvPr userDrawn="1"/>
            </p:nvGrpSpPr>
            <p:grpSpPr>
              <a:xfrm>
                <a:off x="5193130" y="6582508"/>
                <a:ext cx="152400" cy="486507"/>
                <a:chOff x="7983415" y="6582508"/>
                <a:chExt cx="152400" cy="486507"/>
              </a:xfrm>
            </p:grpSpPr>
            <p:cxnSp>
              <p:nvCxnSpPr>
                <p:cNvPr id="199" name="Straight Connector 1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0" name="Straight Connector 1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1" name="Group 180"/>
              <p:cNvGrpSpPr/>
              <p:nvPr userDrawn="1"/>
            </p:nvGrpSpPr>
            <p:grpSpPr>
              <a:xfrm>
                <a:off x="4494873" y="6582508"/>
                <a:ext cx="152400" cy="486507"/>
                <a:chOff x="7983415" y="6582508"/>
                <a:chExt cx="152400" cy="486507"/>
              </a:xfrm>
            </p:grpSpPr>
            <p:cxnSp>
              <p:nvCxnSpPr>
                <p:cNvPr id="197" name="Straight Connector 1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2" name="Group 181"/>
              <p:cNvGrpSpPr/>
              <p:nvPr userDrawn="1"/>
            </p:nvGrpSpPr>
            <p:grpSpPr>
              <a:xfrm>
                <a:off x="3796616" y="6582508"/>
                <a:ext cx="152400" cy="486507"/>
                <a:chOff x="7983415" y="6582508"/>
                <a:chExt cx="152400" cy="486507"/>
              </a:xfrm>
            </p:grpSpPr>
            <p:cxnSp>
              <p:nvCxnSpPr>
                <p:cNvPr id="195" name="Straight Connector 1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3" name="Group 182"/>
              <p:cNvGrpSpPr/>
              <p:nvPr userDrawn="1"/>
            </p:nvGrpSpPr>
            <p:grpSpPr>
              <a:xfrm>
                <a:off x="3098359" y="6582508"/>
                <a:ext cx="152400" cy="486507"/>
                <a:chOff x="7983415" y="6582508"/>
                <a:chExt cx="152400" cy="486507"/>
              </a:xfrm>
            </p:grpSpPr>
            <p:cxnSp>
              <p:nvCxnSpPr>
                <p:cNvPr id="193" name="Straight Connector 1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4" name="Group 183"/>
              <p:cNvGrpSpPr/>
              <p:nvPr userDrawn="1"/>
            </p:nvGrpSpPr>
            <p:grpSpPr>
              <a:xfrm>
                <a:off x="2400102" y="6582508"/>
                <a:ext cx="152400" cy="486507"/>
                <a:chOff x="7983415" y="6582508"/>
                <a:chExt cx="152400" cy="486507"/>
              </a:xfrm>
            </p:grpSpPr>
            <p:cxnSp>
              <p:nvCxnSpPr>
                <p:cNvPr id="191" name="Straight Connector 1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5" name="Group 184"/>
              <p:cNvGrpSpPr/>
              <p:nvPr userDrawn="1"/>
            </p:nvGrpSpPr>
            <p:grpSpPr>
              <a:xfrm>
                <a:off x="1701845" y="6582508"/>
                <a:ext cx="152400" cy="486507"/>
                <a:chOff x="7983415" y="6582508"/>
                <a:chExt cx="152400" cy="486507"/>
              </a:xfrm>
            </p:grpSpPr>
            <p:cxnSp>
              <p:nvCxnSpPr>
                <p:cNvPr id="189" name="Straight Connector 1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6" name="Group 185"/>
              <p:cNvGrpSpPr/>
              <p:nvPr userDrawn="1"/>
            </p:nvGrpSpPr>
            <p:grpSpPr>
              <a:xfrm>
                <a:off x="1003588" y="6582508"/>
                <a:ext cx="152400" cy="486507"/>
                <a:chOff x="7983415" y="6582508"/>
                <a:chExt cx="152400" cy="486507"/>
              </a:xfrm>
            </p:grpSpPr>
            <p:cxnSp>
              <p:nvCxnSpPr>
                <p:cNvPr id="187" name="Straight Connector 18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5" name="Content Placeholder 2"/>
          <p:cNvSpPr>
            <a:spLocks noGrp="1"/>
          </p:cNvSpPr>
          <p:nvPr>
            <p:ph idx="14"/>
          </p:nvPr>
        </p:nvSpPr>
        <p:spPr>
          <a:xfrm>
            <a:off x="574326" y="4114800"/>
            <a:ext cx="2586650" cy="1828800"/>
          </a:xfrm>
        </p:spPr>
        <p:txBody>
          <a:bodyPr>
            <a:noAutofit/>
          </a:bodyPr>
          <a:lstStyle>
            <a:lvl1pPr marL="0" indent="0">
              <a:buNone/>
              <a:defRPr sz="1400"/>
            </a:lvl1pPr>
            <a:lvl2pPr marL="225425" indent="0">
              <a:buNone/>
              <a:defRPr sz="1400"/>
            </a:lvl2pPr>
            <a:lvl3pPr marL="460375" indent="0">
              <a:buNone/>
              <a:defRPr sz="1400"/>
            </a:lvl3pPr>
            <a:lvl4pPr marL="687388" indent="0">
              <a:buNone/>
              <a:defRPr sz="1400"/>
            </a:lvl4pPr>
            <a:lvl5pPr marL="912812" indent="0">
              <a:buNone/>
              <a:defRPr sz="1400"/>
            </a:lvl5pPr>
          </a:lstStyle>
          <a:p>
            <a:pPr lvl="0"/>
            <a:r>
              <a:rPr lang="en-US"/>
              <a:t>Click to edit Master text styles</a:t>
            </a:r>
          </a:p>
        </p:txBody>
      </p:sp>
      <p:sp>
        <p:nvSpPr>
          <p:cNvPr id="156" name="Content Placeholder 2"/>
          <p:cNvSpPr>
            <a:spLocks noGrp="1"/>
          </p:cNvSpPr>
          <p:nvPr>
            <p:ph idx="15"/>
          </p:nvPr>
        </p:nvSpPr>
        <p:spPr>
          <a:xfrm>
            <a:off x="3367354" y="4114800"/>
            <a:ext cx="2586650" cy="1828800"/>
          </a:xfrm>
        </p:spPr>
        <p:txBody>
          <a:bodyPr>
            <a:noAutofit/>
          </a:bodyPr>
          <a:lstStyle>
            <a:lvl1pPr marL="0" indent="0">
              <a:buNone/>
              <a:defRPr sz="1400"/>
            </a:lvl1pPr>
            <a:lvl2pPr marL="225425" indent="0">
              <a:buNone/>
              <a:defRPr sz="1400"/>
            </a:lvl2pPr>
            <a:lvl3pPr marL="460375" indent="0">
              <a:buNone/>
              <a:defRPr sz="1400"/>
            </a:lvl3pPr>
            <a:lvl4pPr marL="687388" indent="0">
              <a:buNone/>
              <a:defRPr sz="1400"/>
            </a:lvl4pPr>
            <a:lvl5pPr marL="912812" indent="0">
              <a:buNone/>
              <a:defRPr sz="1400"/>
            </a:lvl5pPr>
          </a:lstStyle>
          <a:p>
            <a:pPr lvl="0"/>
            <a:r>
              <a:rPr lang="en-US"/>
              <a:t>Click to edit Master text styles</a:t>
            </a:r>
          </a:p>
        </p:txBody>
      </p:sp>
      <p:sp>
        <p:nvSpPr>
          <p:cNvPr id="157" name="Content Placeholder 2"/>
          <p:cNvSpPr>
            <a:spLocks noGrp="1"/>
          </p:cNvSpPr>
          <p:nvPr>
            <p:ph idx="16"/>
          </p:nvPr>
        </p:nvSpPr>
        <p:spPr>
          <a:xfrm>
            <a:off x="6160384" y="4114800"/>
            <a:ext cx="2586651" cy="1828800"/>
          </a:xfrm>
        </p:spPr>
        <p:txBody>
          <a:bodyPr>
            <a:noAutofit/>
          </a:bodyPr>
          <a:lstStyle>
            <a:lvl1pPr marL="0" indent="0">
              <a:buNone/>
              <a:defRPr sz="1400"/>
            </a:lvl1pPr>
            <a:lvl2pPr marL="225425" indent="0">
              <a:buNone/>
              <a:defRPr sz="1400"/>
            </a:lvl2pPr>
            <a:lvl3pPr marL="460375" indent="0">
              <a:buNone/>
              <a:defRPr sz="1400"/>
            </a:lvl3pPr>
            <a:lvl4pPr marL="687388" indent="0">
              <a:buNone/>
              <a:defRPr sz="1400"/>
            </a:lvl4pPr>
            <a:lvl5pPr marL="912812" indent="0">
              <a:buNone/>
              <a:defRPr sz="1400"/>
            </a:lvl5pPr>
          </a:lstStyle>
          <a:p>
            <a:pPr lvl="0"/>
            <a:r>
              <a:rPr lang="en-US"/>
              <a:t>Click to edit Master text styles</a:t>
            </a:r>
          </a:p>
        </p:txBody>
      </p:sp>
      <p:sp>
        <p:nvSpPr>
          <p:cNvPr id="158" name="Content Placeholder 2"/>
          <p:cNvSpPr>
            <a:spLocks noGrp="1"/>
          </p:cNvSpPr>
          <p:nvPr>
            <p:ph idx="17"/>
          </p:nvPr>
        </p:nvSpPr>
        <p:spPr>
          <a:xfrm>
            <a:off x="8953415" y="4114800"/>
            <a:ext cx="2593001" cy="1828800"/>
          </a:xfrm>
        </p:spPr>
        <p:txBody>
          <a:bodyPr>
            <a:noAutofit/>
          </a:bodyPr>
          <a:lstStyle>
            <a:lvl1pPr marL="0" indent="0">
              <a:buNone/>
              <a:defRPr sz="1400"/>
            </a:lvl1pPr>
            <a:lvl2pPr marL="225425" indent="0">
              <a:buNone/>
              <a:defRPr sz="1400"/>
            </a:lvl2pPr>
            <a:lvl3pPr marL="460375" indent="0">
              <a:buNone/>
              <a:defRPr sz="1400"/>
            </a:lvl3pPr>
            <a:lvl4pPr marL="687388" indent="0">
              <a:buNone/>
              <a:defRPr sz="1400"/>
            </a:lvl4pPr>
            <a:lvl5pPr marL="912812" indent="0">
              <a:buNone/>
              <a:defRPr sz="1400"/>
            </a:lvl5pPr>
          </a:lstStyle>
          <a:p>
            <a:pPr lvl="0"/>
            <a:r>
              <a:rPr lang="en-US"/>
              <a:t>Click to edit Master text styles</a:t>
            </a:r>
          </a:p>
        </p:txBody>
      </p:sp>
      <p:sp>
        <p:nvSpPr>
          <p:cNvPr id="6" name="Title 1">
            <a:extLst>
              <a:ext uri="{FF2B5EF4-FFF2-40B4-BE49-F238E27FC236}">
                <a16:creationId xmlns:a16="http://schemas.microsoft.com/office/drawing/2014/main" id="{F80336E4-40D9-2E2D-9C3C-2517D29C742B}"/>
              </a:ext>
            </a:extLst>
          </p:cNvPr>
          <p:cNvSpPr>
            <a:spLocks noGrp="1"/>
          </p:cNvSpPr>
          <p:nvPr>
            <p:ph type="title"/>
          </p:nvPr>
        </p:nvSpPr>
        <p:spPr>
          <a:xfrm>
            <a:off x="0" y="0"/>
            <a:ext cx="12192000" cy="548640"/>
          </a:xfrm>
        </p:spPr>
        <p:txBody>
          <a:bodyPr anchor="t" anchorCtr="0"/>
          <a:lstStyle/>
          <a:p>
            <a:r>
              <a:rPr lang="en-US"/>
              <a:t>Click to edit Master title style</a:t>
            </a:r>
            <a:endParaRPr lang="en-US" dirty="0"/>
          </a:p>
        </p:txBody>
      </p:sp>
      <p:sp>
        <p:nvSpPr>
          <p:cNvPr id="7" name="Text Placeholder 8">
            <a:extLst>
              <a:ext uri="{FF2B5EF4-FFF2-40B4-BE49-F238E27FC236}">
                <a16:creationId xmlns:a16="http://schemas.microsoft.com/office/drawing/2014/main" id="{C26974F5-ECE8-F423-813A-2BCCB9EFE9DC}"/>
              </a:ext>
            </a:extLst>
          </p:cNvPr>
          <p:cNvSpPr>
            <a:spLocks noGrp="1"/>
          </p:cNvSpPr>
          <p:nvPr>
            <p:ph type="body" sz="quarter" idx="22"/>
          </p:nvPr>
        </p:nvSpPr>
        <p:spPr>
          <a:xfrm>
            <a:off x="0" y="598488"/>
            <a:ext cx="12192000" cy="457200"/>
          </a:xfrm>
        </p:spPr>
        <p:txBody>
          <a:bodyPr anchor="b" anchorCtr="0"/>
          <a:lstStyle>
            <a:lvl1pPr marL="0" indent="0">
              <a:buNone/>
              <a:defRPr sz="2000" i="0">
                <a:solidFill>
                  <a:schemeClr val="accent2"/>
                </a:solidFill>
              </a:defRPr>
            </a:lvl1pPr>
          </a:lstStyle>
          <a:p>
            <a:pPr lvl="0"/>
            <a:r>
              <a:rPr lang="en-US"/>
              <a:t>Click to edit Master text styles</a:t>
            </a:r>
          </a:p>
        </p:txBody>
      </p:sp>
      <p:sp>
        <p:nvSpPr>
          <p:cNvPr id="2" name="Slide Number Placeholder 5">
            <a:extLst>
              <a:ext uri="{FF2B5EF4-FFF2-40B4-BE49-F238E27FC236}">
                <a16:creationId xmlns:a16="http://schemas.microsoft.com/office/drawing/2014/main" id="{38979FB5-3E5D-AF9C-D210-00A4FB16DE78}"/>
              </a:ext>
            </a:extLst>
          </p:cNvPr>
          <p:cNvSpPr>
            <a:spLocks noGrp="1"/>
          </p:cNvSpPr>
          <p:nvPr>
            <p:ph type="sldNum" sz="quarter" idx="4"/>
          </p:nvPr>
        </p:nvSpPr>
        <p:spPr>
          <a:xfrm>
            <a:off x="11483132" y="6492875"/>
            <a:ext cx="708868" cy="365125"/>
          </a:xfrm>
          <a:prstGeom prst="rect">
            <a:avLst/>
          </a:prstGeom>
        </p:spPr>
        <p:txBody>
          <a:bodyPr/>
          <a:lstStyle>
            <a:lvl1pPr algn="r">
              <a:defRPr sz="1400">
                <a:solidFill>
                  <a:schemeClr val="bg2"/>
                </a:solidFill>
              </a:defRPr>
            </a:lvl1pPr>
          </a:lstStyle>
          <a:p>
            <a:pPr algn="r"/>
            <a:fld id="{0EF2EA88-E9D4-0C4F-A5DF-5FE49FAF8E2F}" type="slidenum">
              <a:rPr lang="en-US" smtClean="0"/>
              <a:pPr/>
              <a:t>‹#›</a:t>
            </a:fld>
            <a:endParaRPr lang="en-US" dirty="0"/>
          </a:p>
        </p:txBody>
      </p:sp>
    </p:spTree>
    <p:extLst>
      <p:ext uri="{BB962C8B-B14F-4D97-AF65-F5344CB8AC3E}">
        <p14:creationId xmlns:p14="http://schemas.microsoft.com/office/powerpoint/2010/main" val="3155960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ubtitle and Content">
  <p:cSld name="Title, Subtitle and Content">
    <p:spTree>
      <p:nvGrpSpPr>
        <p:cNvPr id="1" name="Shape 243"/>
        <p:cNvGrpSpPr/>
        <p:nvPr/>
      </p:nvGrpSpPr>
      <p:grpSpPr>
        <a:xfrm>
          <a:off x="0" y="0"/>
          <a:ext cx="0" cy="0"/>
          <a:chOff x="0" y="0"/>
          <a:chExt cx="0" cy="0"/>
        </a:xfrm>
      </p:grpSpPr>
      <p:sp>
        <p:nvSpPr>
          <p:cNvPr id="244" name="Google Shape;244;p13"/>
          <p:cNvSpPr txBox="1">
            <a:spLocks noGrp="1"/>
          </p:cNvSpPr>
          <p:nvPr>
            <p:ph type="body" idx="1"/>
          </p:nvPr>
        </p:nvSpPr>
        <p:spPr>
          <a:xfrm>
            <a:off x="0" y="1253556"/>
            <a:ext cx="12192000" cy="5021983"/>
          </a:xfrm>
          <a:prstGeom prst="rect">
            <a:avLst/>
          </a:prstGeom>
          <a:noFill/>
          <a:ln>
            <a:noFill/>
          </a:ln>
        </p:spPr>
        <p:txBody>
          <a:bodyPr spcFirstLastPara="1" wrap="square" lIns="68575" tIns="34275" rIns="68575" bIns="34275" anchor="t" anchorCtr="0">
            <a:noAutofit/>
          </a:bodyPr>
          <a:lstStyle>
            <a:lvl1pPr marL="609585" lvl="0" indent="-431789" algn="l">
              <a:lnSpc>
                <a:spcPct val="110000"/>
              </a:lnSpc>
              <a:spcBef>
                <a:spcPts val="800"/>
              </a:spcBef>
              <a:spcAft>
                <a:spcPts val="0"/>
              </a:spcAft>
              <a:buClr>
                <a:schemeClr val="accent2"/>
              </a:buClr>
              <a:buSzPts val="1500"/>
              <a:buChar char="•"/>
              <a:defRPr/>
            </a:lvl1pPr>
            <a:lvl2pPr marL="1219170" lvl="1" indent="-431789" algn="l">
              <a:lnSpc>
                <a:spcPct val="110000"/>
              </a:lnSpc>
              <a:spcBef>
                <a:spcPts val="400"/>
              </a:spcBef>
              <a:spcAft>
                <a:spcPts val="0"/>
              </a:spcAft>
              <a:buClr>
                <a:schemeClr val="accent2"/>
              </a:buClr>
              <a:buSzPts val="1500"/>
              <a:buChar char="–"/>
              <a:defRPr/>
            </a:lvl2pPr>
            <a:lvl3pPr marL="1828754" lvl="2" indent="-414856" algn="l">
              <a:spcBef>
                <a:spcPts val="400"/>
              </a:spcBef>
              <a:spcAft>
                <a:spcPts val="0"/>
              </a:spcAft>
              <a:buClr>
                <a:schemeClr val="accent2"/>
              </a:buClr>
              <a:buSzPts val="1300"/>
              <a:buChar char="•"/>
              <a:defRPr/>
            </a:lvl3pPr>
            <a:lvl4pPr marL="2438339" lvl="3" indent="-414856" algn="l">
              <a:lnSpc>
                <a:spcPct val="110000"/>
              </a:lnSpc>
              <a:spcBef>
                <a:spcPts val="400"/>
              </a:spcBef>
              <a:spcAft>
                <a:spcPts val="0"/>
              </a:spcAft>
              <a:buClr>
                <a:schemeClr val="accent2"/>
              </a:buClr>
              <a:buSzPts val="1300"/>
              <a:buChar char="–"/>
              <a:defRPr/>
            </a:lvl4pPr>
            <a:lvl5pPr marL="3047924" lvl="4" indent="-431789" algn="l">
              <a:spcBef>
                <a:spcPts val="400"/>
              </a:spcBef>
              <a:spcAft>
                <a:spcPts val="0"/>
              </a:spcAft>
              <a:buClr>
                <a:schemeClr val="accent2"/>
              </a:buClr>
              <a:buSzPts val="1500"/>
              <a:buChar char="»"/>
              <a:defRPr/>
            </a:lvl5pPr>
            <a:lvl6pPr marL="3657509" lvl="5" indent="-423323" algn="l">
              <a:spcBef>
                <a:spcPts val="400"/>
              </a:spcBef>
              <a:spcAft>
                <a:spcPts val="0"/>
              </a:spcAft>
              <a:buClr>
                <a:schemeClr val="dk1"/>
              </a:buClr>
              <a:buSzPts val="1400"/>
              <a:buChar char="•"/>
              <a:defRPr/>
            </a:lvl6pPr>
            <a:lvl7pPr marL="4267093" lvl="6" indent="-423323" algn="l">
              <a:spcBef>
                <a:spcPts val="400"/>
              </a:spcBef>
              <a:spcAft>
                <a:spcPts val="0"/>
              </a:spcAft>
              <a:buClr>
                <a:schemeClr val="dk1"/>
              </a:buClr>
              <a:buSzPts val="1400"/>
              <a:buChar char="•"/>
              <a:defRPr/>
            </a:lvl7pPr>
            <a:lvl8pPr marL="4876678" lvl="7" indent="-423323" algn="l">
              <a:spcBef>
                <a:spcPts val="400"/>
              </a:spcBef>
              <a:spcAft>
                <a:spcPts val="0"/>
              </a:spcAft>
              <a:buClr>
                <a:schemeClr val="dk1"/>
              </a:buClr>
              <a:buSzPts val="1400"/>
              <a:buChar char="•"/>
              <a:defRPr/>
            </a:lvl8pPr>
            <a:lvl9pPr marL="5486263" lvl="8" indent="-423323" algn="l">
              <a:spcBef>
                <a:spcPts val="400"/>
              </a:spcBef>
              <a:spcAft>
                <a:spcPts val="0"/>
              </a:spcAft>
              <a:buClr>
                <a:schemeClr val="dk1"/>
              </a:buClr>
              <a:buSzPts val="1400"/>
              <a:buChar char="•"/>
              <a:defRPr/>
            </a:lvl9pPr>
          </a:lstStyle>
          <a:p>
            <a:endParaRPr/>
          </a:p>
        </p:txBody>
      </p:sp>
      <p:sp>
        <p:nvSpPr>
          <p:cNvPr id="245" name="Google Shape;245;p13"/>
          <p:cNvSpPr txBox="1">
            <a:spLocks noGrp="1"/>
          </p:cNvSpPr>
          <p:nvPr>
            <p:ph type="subTitle" idx="2"/>
          </p:nvPr>
        </p:nvSpPr>
        <p:spPr>
          <a:xfrm>
            <a:off x="0" y="690491"/>
            <a:ext cx="12192000" cy="548800"/>
          </a:xfrm>
          <a:prstGeom prst="rect">
            <a:avLst/>
          </a:prstGeom>
        </p:spPr>
        <p:txBody>
          <a:bodyPr spcFirstLastPara="1" wrap="square" lIns="68575" tIns="34275" rIns="68575" bIns="34275" anchor="t" anchorCtr="0">
            <a:noAutofit/>
          </a:bodyPr>
          <a:lstStyle>
            <a:lvl1pPr lvl="0">
              <a:spcBef>
                <a:spcPts val="800"/>
              </a:spcBef>
              <a:spcAft>
                <a:spcPts val="0"/>
              </a:spcAft>
              <a:buSzPts val="1100"/>
              <a:buNone/>
              <a:defRPr sz="1470">
                <a:solidFill>
                  <a:schemeClr val="accent2"/>
                </a:solidFill>
              </a:defRPr>
            </a:lvl1pPr>
            <a:lvl2pPr lvl="1">
              <a:spcBef>
                <a:spcPts val="800"/>
              </a:spcBef>
              <a:spcAft>
                <a:spcPts val="0"/>
              </a:spcAft>
              <a:buSzPts val="1100"/>
              <a:buNone/>
              <a:defRPr/>
            </a:lvl2pPr>
            <a:lvl3pPr lvl="2">
              <a:spcBef>
                <a:spcPts val="800"/>
              </a:spcBef>
              <a:spcAft>
                <a:spcPts val="0"/>
              </a:spcAft>
              <a:buSzPts val="1100"/>
              <a:buNone/>
              <a:defRPr/>
            </a:lvl3pPr>
            <a:lvl4pPr lvl="3">
              <a:spcBef>
                <a:spcPts val="800"/>
              </a:spcBef>
              <a:spcAft>
                <a:spcPts val="0"/>
              </a:spcAft>
              <a:buSzPts val="1100"/>
              <a:buNone/>
              <a:defRPr/>
            </a:lvl4pPr>
            <a:lvl5pPr lvl="4">
              <a:spcBef>
                <a:spcPts val="800"/>
              </a:spcBef>
              <a:spcAft>
                <a:spcPts val="0"/>
              </a:spcAft>
              <a:buSzPts val="1100"/>
              <a:buNone/>
              <a:defRPr/>
            </a:lvl5pPr>
            <a:lvl6pPr lvl="5">
              <a:spcBef>
                <a:spcPts val="800"/>
              </a:spcBef>
              <a:spcAft>
                <a:spcPts val="0"/>
              </a:spcAft>
              <a:buSzPts val="1100"/>
              <a:buNone/>
              <a:defRPr/>
            </a:lvl6pPr>
            <a:lvl7pPr lvl="6">
              <a:spcBef>
                <a:spcPts val="800"/>
              </a:spcBef>
              <a:spcAft>
                <a:spcPts val="0"/>
              </a:spcAft>
              <a:buSzPts val="1100"/>
              <a:buNone/>
              <a:defRPr/>
            </a:lvl7pPr>
            <a:lvl8pPr lvl="7">
              <a:spcBef>
                <a:spcPts val="800"/>
              </a:spcBef>
              <a:spcAft>
                <a:spcPts val="0"/>
              </a:spcAft>
              <a:buSzPts val="1100"/>
              <a:buNone/>
              <a:defRPr/>
            </a:lvl8pPr>
            <a:lvl9pPr lvl="8">
              <a:spcBef>
                <a:spcPts val="800"/>
              </a:spcBef>
              <a:spcAft>
                <a:spcPts val="0"/>
              </a:spcAft>
              <a:buSzPts val="1100"/>
              <a:buNone/>
              <a:defRPr/>
            </a:lvl9pPr>
          </a:lstStyle>
          <a:p>
            <a:endParaRPr/>
          </a:p>
        </p:txBody>
      </p:sp>
      <p:sp>
        <p:nvSpPr>
          <p:cNvPr id="246" name="Google Shape;246;p13"/>
          <p:cNvSpPr txBox="1">
            <a:spLocks noGrp="1"/>
          </p:cNvSpPr>
          <p:nvPr>
            <p:ph type="title"/>
          </p:nvPr>
        </p:nvSpPr>
        <p:spPr>
          <a:xfrm>
            <a:off x="0" y="0"/>
            <a:ext cx="12192000" cy="6804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Clr>
                <a:schemeClr val="accent2"/>
              </a:buClr>
              <a:buSzPts val="2400"/>
              <a:buFont typeface="Arial"/>
              <a:buNone/>
              <a:defRPr sz="2600" b="1" i="0" cap="none">
                <a:solidFill>
                  <a:schemeClr val="accent2"/>
                </a:solidFill>
              </a:defRPr>
            </a:lvl1pPr>
            <a:lvl2pPr lvl="1">
              <a:spcBef>
                <a:spcPts val="0"/>
              </a:spcBef>
              <a:spcAft>
                <a:spcPts val="0"/>
              </a:spcAft>
              <a:buClr>
                <a:schemeClr val="dk1"/>
              </a:buClr>
              <a:buSzPts val="2000"/>
              <a:buNone/>
              <a:defRPr>
                <a:solidFill>
                  <a:schemeClr val="dk1"/>
                </a:solidFill>
              </a:defRPr>
            </a:lvl2pPr>
            <a:lvl3pPr lvl="2">
              <a:spcBef>
                <a:spcPts val="0"/>
              </a:spcBef>
              <a:spcAft>
                <a:spcPts val="0"/>
              </a:spcAft>
              <a:buClr>
                <a:schemeClr val="dk1"/>
              </a:buClr>
              <a:buSzPts val="2000"/>
              <a:buNone/>
              <a:defRPr>
                <a:solidFill>
                  <a:schemeClr val="dk1"/>
                </a:solidFill>
              </a:defRPr>
            </a:lvl3pPr>
            <a:lvl4pPr lvl="3">
              <a:spcBef>
                <a:spcPts val="0"/>
              </a:spcBef>
              <a:spcAft>
                <a:spcPts val="0"/>
              </a:spcAft>
              <a:buClr>
                <a:schemeClr val="dk1"/>
              </a:buClr>
              <a:buSzPts val="2000"/>
              <a:buNone/>
              <a:defRPr>
                <a:solidFill>
                  <a:schemeClr val="dk1"/>
                </a:solidFill>
              </a:defRPr>
            </a:lvl4pPr>
            <a:lvl5pPr lvl="4">
              <a:spcBef>
                <a:spcPts val="0"/>
              </a:spcBef>
              <a:spcAft>
                <a:spcPts val="0"/>
              </a:spcAft>
              <a:buClr>
                <a:schemeClr val="dk1"/>
              </a:buClr>
              <a:buSzPts val="2000"/>
              <a:buNone/>
              <a:defRPr>
                <a:solidFill>
                  <a:schemeClr val="dk1"/>
                </a:solidFill>
              </a:defRPr>
            </a:lvl5pPr>
            <a:lvl6pPr lvl="5">
              <a:spcBef>
                <a:spcPts val="0"/>
              </a:spcBef>
              <a:spcAft>
                <a:spcPts val="0"/>
              </a:spcAft>
              <a:buClr>
                <a:schemeClr val="dk1"/>
              </a:buClr>
              <a:buSzPts val="2000"/>
              <a:buNone/>
              <a:defRPr>
                <a:solidFill>
                  <a:schemeClr val="dk1"/>
                </a:solidFill>
              </a:defRPr>
            </a:lvl6pPr>
            <a:lvl7pPr lvl="6">
              <a:spcBef>
                <a:spcPts val="0"/>
              </a:spcBef>
              <a:spcAft>
                <a:spcPts val="0"/>
              </a:spcAft>
              <a:buClr>
                <a:schemeClr val="dk1"/>
              </a:buClr>
              <a:buSzPts val="2000"/>
              <a:buNone/>
              <a:defRPr>
                <a:solidFill>
                  <a:schemeClr val="dk1"/>
                </a:solidFill>
              </a:defRPr>
            </a:lvl7pPr>
            <a:lvl8pPr lvl="7">
              <a:spcBef>
                <a:spcPts val="0"/>
              </a:spcBef>
              <a:spcAft>
                <a:spcPts val="0"/>
              </a:spcAft>
              <a:buClr>
                <a:schemeClr val="dk1"/>
              </a:buClr>
              <a:buSzPts val="2000"/>
              <a:buNone/>
              <a:defRPr>
                <a:solidFill>
                  <a:schemeClr val="dk1"/>
                </a:solidFill>
              </a:defRPr>
            </a:lvl8pPr>
            <a:lvl9pPr lvl="8">
              <a:spcBef>
                <a:spcPts val="0"/>
              </a:spcBef>
              <a:spcAft>
                <a:spcPts val="0"/>
              </a:spcAft>
              <a:buClr>
                <a:schemeClr val="dk1"/>
              </a:buClr>
              <a:buSzPts val="2000"/>
              <a:buNone/>
              <a:defRPr>
                <a:solidFill>
                  <a:schemeClr val="dk1"/>
                </a:solidFill>
              </a:defRPr>
            </a:lvl9pPr>
          </a:lstStyle>
          <a:p>
            <a:endParaRPr dirty="0"/>
          </a:p>
        </p:txBody>
      </p:sp>
      <p:sp>
        <p:nvSpPr>
          <p:cNvPr id="3" name="Slide Number Placeholder 5">
            <a:extLst>
              <a:ext uri="{FF2B5EF4-FFF2-40B4-BE49-F238E27FC236}">
                <a16:creationId xmlns:a16="http://schemas.microsoft.com/office/drawing/2014/main" id="{C12036D2-F8FE-19DA-6786-F9D44EE85106}"/>
              </a:ext>
            </a:extLst>
          </p:cNvPr>
          <p:cNvSpPr txBox="1">
            <a:spLocks/>
          </p:cNvSpPr>
          <p:nvPr userDrawn="1"/>
        </p:nvSpPr>
        <p:spPr>
          <a:xfrm>
            <a:off x="11483132" y="6492875"/>
            <a:ext cx="708868" cy="365125"/>
          </a:xfrm>
          <a:prstGeom prst="rect">
            <a:avLst/>
          </a:prstGeom>
        </p:spPr>
        <p:txBody>
          <a:bodyPr/>
          <a:lstStyle>
            <a:defPPr>
              <a:defRPr lang="en-US"/>
            </a:defPPr>
            <a:lvl1pPr algn="r" rtl="0" fontAlgn="base">
              <a:spcBef>
                <a:spcPct val="0"/>
              </a:spcBef>
              <a:spcAft>
                <a:spcPct val="0"/>
              </a:spcAft>
              <a:defRPr sz="1400" kern="1200">
                <a:solidFill>
                  <a:schemeClr val="bg2"/>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fld id="{0EF2EA88-E9D4-0C4F-A5DF-5FE49FAF8E2F}" type="slidenum">
              <a:rPr lang="en-US" smtClean="0"/>
              <a:pPr/>
              <a:t>‹#›</a:t>
            </a:fld>
            <a:endParaRPr lang="en-US" dirty="0"/>
          </a:p>
        </p:txBody>
      </p:sp>
    </p:spTree>
    <p:extLst>
      <p:ext uri="{BB962C8B-B14F-4D97-AF65-F5344CB8AC3E}">
        <p14:creationId xmlns:p14="http://schemas.microsoft.com/office/powerpoint/2010/main" val="2786527848"/>
      </p:ext>
    </p:extLst>
  </p:cSld>
  <p:clrMapOvr>
    <a:masterClrMapping/>
  </p:clrMapOvr>
  <p:extLst>
    <p:ext uri="{DCECCB84-F9BA-43D5-87BE-67443E8EF086}">
      <p15:sldGuideLst xmlns:p15="http://schemas.microsoft.com/office/powerpoint/2012/main">
        <p15:guide id="1" orient="horz" pos="4151">
          <p15:clr>
            <a:srgbClr val="E46962"/>
          </p15:clr>
        </p15:guide>
        <p15:guide id="2" orient="horz" pos="288">
          <p15:clr>
            <a:srgbClr val="E46962"/>
          </p15:clr>
        </p15:guide>
        <p15:guide id="3" orient="horz" pos="720">
          <p15:clr>
            <a:srgbClr val="E46962"/>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lab of future">
    <p:spTree>
      <p:nvGrpSpPr>
        <p:cNvPr id="1" name=""/>
        <p:cNvGrpSpPr/>
        <p:nvPr/>
      </p:nvGrpSpPr>
      <p:grpSpPr>
        <a:xfrm>
          <a:off x="0" y="0"/>
          <a:ext cx="0" cy="0"/>
          <a:chOff x="0" y="0"/>
          <a:chExt cx="0" cy="0"/>
        </a:xfrm>
      </p:grpSpPr>
      <p:sp>
        <p:nvSpPr>
          <p:cNvPr id="12" name="Rectangle 11"/>
          <p:cNvSpPr/>
          <p:nvPr/>
        </p:nvSpPr>
        <p:spPr bwMode="auto">
          <a:xfrm>
            <a:off x="0" y="2"/>
            <a:ext cx="12192000" cy="647699"/>
          </a:xfrm>
          <a:prstGeom prst="rect">
            <a:avLst/>
          </a:prstGeom>
          <a:solidFill>
            <a:srgbClr val="0C668E"/>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vert="horz" wrap="square" lIns="91435" tIns="45718" rIns="91435" bIns="45718" numCol="1" rtlCol="0" anchor="t" anchorCtr="0" compatLnSpc="1">
            <a:prstTxWarp prst="textNoShape">
              <a:avLst/>
            </a:prstTxWarp>
          </a:bodyPr>
          <a:lstStyle/>
          <a:p>
            <a:pPr algn="ctr" defTabSz="914118" eaLnBrk="0" fontAlgn="base" hangingPunct="0">
              <a:spcBef>
                <a:spcPct val="0"/>
              </a:spcBef>
              <a:spcAft>
                <a:spcPct val="0"/>
              </a:spcAft>
            </a:pPr>
            <a:endParaRPr lang="en-US" sz="2400">
              <a:solidFill>
                <a:prstClr val="black"/>
              </a:solidFill>
              <a:latin typeface="Arial" charset="0"/>
              <a:ea typeface="ＭＳ Ｐゴシック" charset="-128"/>
              <a:cs typeface="ＭＳ Ｐゴシック" charset="-128"/>
            </a:endParaRPr>
          </a:p>
        </p:txBody>
      </p:sp>
      <p:sp>
        <p:nvSpPr>
          <p:cNvPr id="16" name="Title 1"/>
          <p:cNvSpPr>
            <a:spLocks noGrp="1"/>
          </p:cNvSpPr>
          <p:nvPr userDrawn="1">
            <p:ph type="title"/>
          </p:nvPr>
        </p:nvSpPr>
        <p:spPr>
          <a:xfrm>
            <a:off x="0" y="2"/>
            <a:ext cx="12192000" cy="647699"/>
          </a:xfrm>
        </p:spPr>
        <p:txBody>
          <a:bodyPr anchor="ctr"/>
          <a:lstStyle>
            <a:lvl1pPr algn="ctr">
              <a:defRPr sz="2800" b="1">
                <a:solidFill>
                  <a:srgbClr val="FFFFFF"/>
                </a:solidFill>
              </a:defRPr>
            </a:lvl1pPr>
          </a:lstStyle>
          <a:p>
            <a:r>
              <a:rPr lang="en-US" dirty="0"/>
              <a:t>Click to edit Master title style</a:t>
            </a:r>
          </a:p>
        </p:txBody>
      </p:sp>
      <p:sp>
        <p:nvSpPr>
          <p:cNvPr id="4" name="Text Placeholder 5">
            <a:extLst>
              <a:ext uri="{FF2B5EF4-FFF2-40B4-BE49-F238E27FC236}">
                <a16:creationId xmlns:a16="http://schemas.microsoft.com/office/drawing/2014/main" id="{70D38919-BC50-45BF-8431-A4F9717C52F8}"/>
              </a:ext>
            </a:extLst>
          </p:cNvPr>
          <p:cNvSpPr>
            <a:spLocks noGrp="1"/>
          </p:cNvSpPr>
          <p:nvPr>
            <p:ph type="body" sz="quarter" idx="10"/>
          </p:nvPr>
        </p:nvSpPr>
        <p:spPr>
          <a:xfrm>
            <a:off x="0" y="647701"/>
            <a:ext cx="12192005" cy="5446185"/>
          </a:xfrm>
          <a:prstGeom prst="rect">
            <a:avLst/>
          </a:prstGeom>
        </p:spPr>
        <p:txBody>
          <a:bodyPr/>
          <a:lstStyle>
            <a:lvl1pPr marL="112713" indent="0">
              <a:spcBef>
                <a:spcPts val="0"/>
              </a:spcBef>
              <a:spcAft>
                <a:spcPts val="600"/>
              </a:spcAft>
              <a:defRPr sz="2400" b="1"/>
            </a:lvl1pPr>
            <a:lvl2pPr marL="339725" indent="-225425">
              <a:spcBef>
                <a:spcPts val="0"/>
              </a:spcBef>
              <a:spcAft>
                <a:spcPts val="600"/>
              </a:spcAft>
              <a:buFont typeface="Arial" panose="020B0604020202020204" pitchFamily="34" charset="0"/>
              <a:buChar char="•"/>
              <a:defRPr sz="2400">
                <a:solidFill>
                  <a:sysClr val="windowText" lastClr="000000"/>
                </a:solidFill>
              </a:defRPr>
            </a:lvl2pPr>
            <a:lvl3pPr marL="572941" indent="-117445">
              <a:spcBef>
                <a:spcPts val="0"/>
              </a:spcBef>
              <a:spcAft>
                <a:spcPts val="600"/>
              </a:spcAft>
              <a:buFont typeface="Arial" panose="020B0604020202020204" pitchFamily="34" charset="0"/>
              <a:buChar char="•"/>
              <a:defRPr sz="2000">
                <a:solidFill>
                  <a:sysClr val="windowText" lastClr="000000"/>
                </a:solidFill>
              </a:defRPr>
            </a:lvl3pPr>
            <a:lvl4pPr marL="909404" indent="-226954">
              <a:spcBef>
                <a:spcPts val="0"/>
              </a:spcBef>
              <a:spcAft>
                <a:spcPts val="600"/>
              </a:spcAft>
              <a:buFont typeface="Arial" panose="020B0604020202020204" pitchFamily="34" charset="0"/>
              <a:buChar char="•"/>
              <a:defRPr sz="2000">
                <a:solidFill>
                  <a:sysClr val="windowText" lastClr="000000"/>
                </a:solidFill>
              </a:defRPr>
            </a:lvl4pPr>
            <a:lvl5pPr marL="1145880" indent="-236478">
              <a:spcBef>
                <a:spcPts val="0"/>
              </a:spcBef>
              <a:spcAft>
                <a:spcPts val="600"/>
              </a:spcAft>
              <a:buFont typeface="Arial" panose="020B0604020202020204" pitchFamily="34" charset="0"/>
              <a:buChar char="•"/>
              <a:defRPr sz="2000">
                <a:solidFill>
                  <a:sysClr val="windowText" lastClr="00000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12774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3E623B9-E398-4A19-A0FD-2BDD62F01AC9}"/>
              </a:ext>
            </a:extLst>
          </p:cNvPr>
          <p:cNvSpPr>
            <a:spLocks noGrp="1"/>
          </p:cNvSpPr>
          <p:nvPr>
            <p:ph type="title"/>
          </p:nvPr>
        </p:nvSpPr>
        <p:spPr>
          <a:xfrm>
            <a:off x="0" y="2"/>
            <a:ext cx="12192000" cy="647699"/>
          </a:xfrm>
          <a:prstGeom prst="rect">
            <a:avLst/>
          </a:prstGeom>
        </p:spPr>
        <p:txBody>
          <a:bodyPr anchor="ctr"/>
          <a:lstStyle>
            <a:lvl1pPr algn="ctr">
              <a:defRPr sz="3200">
                <a:solidFill>
                  <a:srgbClr val="FFFFFF"/>
                </a:solidFill>
                <a:latin typeface="+mj-lt"/>
              </a:defRPr>
            </a:lvl1pPr>
          </a:lstStyle>
          <a:p>
            <a:r>
              <a:rPr lang="en-US" dirty="0"/>
              <a:t>Click to edit Master title style</a:t>
            </a:r>
          </a:p>
        </p:txBody>
      </p:sp>
      <p:sp>
        <p:nvSpPr>
          <p:cNvPr id="6" name="Text Placeholder 5"/>
          <p:cNvSpPr>
            <a:spLocks noGrp="1"/>
          </p:cNvSpPr>
          <p:nvPr>
            <p:ph type="body" sz="quarter" idx="10"/>
          </p:nvPr>
        </p:nvSpPr>
        <p:spPr>
          <a:xfrm>
            <a:off x="0" y="647701"/>
            <a:ext cx="12192005" cy="5592232"/>
          </a:xfrm>
          <a:prstGeom prst="rect">
            <a:avLst/>
          </a:prstGeom>
        </p:spPr>
        <p:txBody>
          <a:bodyPr/>
          <a:lstStyle>
            <a:lvl1pPr>
              <a:defRPr b="1">
                <a:solidFill>
                  <a:schemeClr val="accent1">
                    <a:lumMod val="50000"/>
                  </a:schemeClr>
                </a:solidFill>
              </a:defRPr>
            </a:lvl1pPr>
            <a:lvl2pPr marL="288850" indent="-226954">
              <a:buFont typeface="Arial" panose="020B0604020202020204" pitchFamily="34" charset="0"/>
              <a:buChar char="•"/>
              <a:defRPr>
                <a:solidFill>
                  <a:sysClr val="windowText" lastClr="000000"/>
                </a:solidFill>
              </a:defRPr>
            </a:lvl2pPr>
            <a:lvl3pPr marL="572941" indent="-117445">
              <a:buFont typeface="Arial" panose="020B0604020202020204" pitchFamily="34" charset="0"/>
              <a:buChar char="•"/>
              <a:defRPr>
                <a:solidFill>
                  <a:sysClr val="windowText" lastClr="000000"/>
                </a:solidFill>
              </a:defRPr>
            </a:lvl3pPr>
            <a:lvl4pPr marL="909404" indent="-226954">
              <a:buFont typeface="Arial" panose="020B0604020202020204" pitchFamily="34" charset="0"/>
              <a:buChar char="•"/>
              <a:defRPr>
                <a:solidFill>
                  <a:sysClr val="windowText" lastClr="000000"/>
                </a:solidFill>
              </a:defRPr>
            </a:lvl4pPr>
            <a:lvl5pPr marL="1145880" indent="-236478">
              <a:buFont typeface="Arial" panose="020B0604020202020204" pitchFamily="34" charset="0"/>
              <a:buChar char="•"/>
              <a:defRPr>
                <a:solidFill>
                  <a:sysClr val="windowText" lastClr="00000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30011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Box 9">
            <a:extLst>
              <a:ext uri="{FF2B5EF4-FFF2-40B4-BE49-F238E27FC236}">
                <a16:creationId xmlns:a16="http://schemas.microsoft.com/office/drawing/2014/main" id="{7B635563-4424-26C8-9C6C-C2653C8DF26E}"/>
              </a:ext>
            </a:extLst>
          </p:cNvPr>
          <p:cNvSpPr txBox="1">
            <a:spLocks noChangeArrowheads="1"/>
          </p:cNvSpPr>
          <p:nvPr userDrawn="1"/>
        </p:nvSpPr>
        <p:spPr bwMode="auto">
          <a:xfrm>
            <a:off x="11633421" y="6486537"/>
            <a:ext cx="489844" cy="307754"/>
          </a:xfrm>
          <a:prstGeom prst="rect">
            <a:avLst/>
          </a:prstGeom>
          <a:noFill/>
          <a:ln>
            <a:noFill/>
          </a:ln>
        </p:spPr>
        <p:txBody>
          <a:bodyPr wrap="square" lIns="91416" tIns="45709" rIns="91416" bIns="45709">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defTabSz="457082" eaLnBrk="1" fontAlgn="base" hangingPunct="1">
              <a:spcBef>
                <a:spcPct val="0"/>
              </a:spcBef>
              <a:spcAft>
                <a:spcPct val="0"/>
              </a:spcAft>
              <a:defRPr/>
            </a:pPr>
            <a:fld id="{AF46901F-252C-D946-B4FD-40072B8BE34D}" type="slidenum">
              <a:rPr lang="en-US" sz="1400" smtClean="0">
                <a:solidFill>
                  <a:srgbClr val="FFFFFF"/>
                </a:solidFill>
                <a:latin typeface="Helvetica Light"/>
              </a:rPr>
              <a:pPr algn="ctr" defTabSz="457082" eaLnBrk="1" fontAlgn="base" hangingPunct="1">
                <a:spcBef>
                  <a:spcPct val="0"/>
                </a:spcBef>
                <a:spcAft>
                  <a:spcPct val="0"/>
                </a:spcAft>
                <a:defRPr/>
              </a:pPr>
              <a:t>‹#›</a:t>
            </a:fld>
            <a:endParaRPr lang="en-US" sz="1400" dirty="0">
              <a:solidFill>
                <a:srgbClr val="FFFFFF"/>
              </a:solidFill>
              <a:latin typeface="Helvetica Light"/>
            </a:endParaRPr>
          </a:p>
        </p:txBody>
      </p:sp>
      <p:sp>
        <p:nvSpPr>
          <p:cNvPr id="7" name="Title Placeholder 1">
            <a:extLst>
              <a:ext uri="{FF2B5EF4-FFF2-40B4-BE49-F238E27FC236}">
                <a16:creationId xmlns:a16="http://schemas.microsoft.com/office/drawing/2014/main" id="{27EAA87D-6B0B-4006-2119-FBD15FF1AAEF}"/>
              </a:ext>
            </a:extLst>
          </p:cNvPr>
          <p:cNvSpPr>
            <a:spLocks noGrp="1"/>
          </p:cNvSpPr>
          <p:nvPr>
            <p:ph type="title"/>
          </p:nvPr>
        </p:nvSpPr>
        <p:spPr bwMode="auto">
          <a:xfrm>
            <a:off x="7" y="4"/>
            <a:ext cx="12191999" cy="647698"/>
          </a:xfrm>
          <a:prstGeom prst="rect">
            <a:avLst/>
          </a:prstGeom>
          <a:noFill/>
          <a:ln w="9525">
            <a:noFill/>
            <a:miter lim="800000"/>
            <a:headEnd/>
            <a:tailEnd/>
          </a:ln>
        </p:spPr>
        <p:txBody>
          <a:bodyPr vert="horz" wrap="square" lIns="91416" tIns="45709" rIns="91416" bIns="45709" numCol="1" anchor="ctr" anchorCtr="0" compatLnSpc="1">
            <a:prstTxWarp prst="textNoShape">
              <a:avLst/>
            </a:prstTxWarp>
          </a:bodyPr>
          <a:lstStyle/>
          <a:p>
            <a:pPr lvl="0"/>
            <a:r>
              <a:rPr lang="en-US" dirty="0"/>
              <a:t>Click to edit Master title style</a:t>
            </a:r>
          </a:p>
        </p:txBody>
      </p:sp>
      <p:sp>
        <p:nvSpPr>
          <p:cNvPr id="10" name="Slide Number Placeholder 5">
            <a:extLst>
              <a:ext uri="{FF2B5EF4-FFF2-40B4-BE49-F238E27FC236}">
                <a16:creationId xmlns:a16="http://schemas.microsoft.com/office/drawing/2014/main" id="{B3410106-5C1C-BB7A-264E-454847E6B419}"/>
              </a:ext>
            </a:extLst>
          </p:cNvPr>
          <p:cNvSpPr>
            <a:spLocks noGrp="1"/>
          </p:cNvSpPr>
          <p:nvPr>
            <p:ph type="sldNum" sz="quarter" idx="4"/>
          </p:nvPr>
        </p:nvSpPr>
        <p:spPr>
          <a:xfrm>
            <a:off x="11483132" y="6492875"/>
            <a:ext cx="708868" cy="365125"/>
          </a:xfrm>
          <a:prstGeom prst="rect">
            <a:avLst/>
          </a:prstGeom>
        </p:spPr>
        <p:txBody>
          <a:bodyPr/>
          <a:lstStyle>
            <a:lvl1pPr algn="r">
              <a:defRPr sz="1400">
                <a:solidFill>
                  <a:schemeClr val="bg2"/>
                </a:solidFill>
              </a:defRPr>
            </a:lvl1pPr>
          </a:lstStyle>
          <a:p>
            <a:pPr algn="r"/>
            <a:fld id="{0EF2EA88-E9D4-0C4F-A5DF-5FE49FAF8E2F}" type="slidenum">
              <a:rPr lang="en-US" smtClean="0"/>
              <a:pPr/>
              <a:t>‹#›</a:t>
            </a:fld>
            <a:endParaRPr lang="en-US" dirty="0"/>
          </a:p>
        </p:txBody>
      </p:sp>
    </p:spTree>
    <p:extLst>
      <p:ext uri="{BB962C8B-B14F-4D97-AF65-F5344CB8AC3E}">
        <p14:creationId xmlns:p14="http://schemas.microsoft.com/office/powerpoint/2010/main" val="1973161361"/>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2" r:id="rId3"/>
    <p:sldLayoutId id="2147483723" r:id="rId4"/>
    <p:sldLayoutId id="2147483756" r:id="rId5"/>
    <p:sldLayoutId id="2147483757" r:id="rId6"/>
    <p:sldLayoutId id="2147483761" r:id="rId7"/>
    <p:sldLayoutId id="2147483762" r:id="rId8"/>
    <p:sldLayoutId id="2147483763" r:id="rId9"/>
    <p:sldLayoutId id="2147483764" r:id="rId10"/>
  </p:sldLayoutIdLst>
  <p:hf hdr="0" ftr="0" dt="0"/>
  <p:txStyles>
    <p:titleStyle>
      <a:lvl1pPr algn="ctr" rtl="0" eaLnBrk="0" fontAlgn="base" hangingPunct="0">
        <a:spcBef>
          <a:spcPct val="0"/>
        </a:spcBef>
        <a:spcAft>
          <a:spcPct val="0"/>
        </a:spcAft>
        <a:defRPr sz="3400" b="1" i="0">
          <a:solidFill>
            <a:schemeClr val="accent1"/>
          </a:solidFill>
          <a:latin typeface="Calibri" panose="020F0502020204030204" pitchFamily="34" charset="0"/>
          <a:ea typeface="Calibri" panose="020F0502020204030204" pitchFamily="34" charset="0"/>
          <a:cs typeface="Calibri" panose="020F0502020204030204" pitchFamily="34" charset="0"/>
        </a:defRPr>
      </a:lvl1pPr>
      <a:lvl2pPr algn="ctr" rtl="0" eaLnBrk="0" fontAlgn="base" hangingPunct="0">
        <a:spcBef>
          <a:spcPct val="0"/>
        </a:spcBef>
        <a:spcAft>
          <a:spcPct val="0"/>
        </a:spcAft>
        <a:defRPr sz="3000" b="1">
          <a:solidFill>
            <a:srgbClr val="003366"/>
          </a:solidFill>
          <a:latin typeface="Arial" charset="0"/>
          <a:ea typeface="ＭＳ Ｐゴシック" charset="-128"/>
          <a:cs typeface="ＭＳ Ｐゴシック" charset="-128"/>
        </a:defRPr>
      </a:lvl2pPr>
      <a:lvl3pPr algn="ctr" rtl="0" eaLnBrk="0" fontAlgn="base" hangingPunct="0">
        <a:spcBef>
          <a:spcPct val="0"/>
        </a:spcBef>
        <a:spcAft>
          <a:spcPct val="0"/>
        </a:spcAft>
        <a:defRPr sz="3000" b="1">
          <a:solidFill>
            <a:srgbClr val="003366"/>
          </a:solidFill>
          <a:latin typeface="Arial" charset="0"/>
          <a:ea typeface="ＭＳ Ｐゴシック" charset="-128"/>
          <a:cs typeface="ＭＳ Ｐゴシック" charset="-128"/>
        </a:defRPr>
      </a:lvl3pPr>
      <a:lvl4pPr algn="ctr" rtl="0" eaLnBrk="0" fontAlgn="base" hangingPunct="0">
        <a:spcBef>
          <a:spcPct val="0"/>
        </a:spcBef>
        <a:spcAft>
          <a:spcPct val="0"/>
        </a:spcAft>
        <a:defRPr sz="3000" b="1">
          <a:solidFill>
            <a:srgbClr val="003366"/>
          </a:solidFill>
          <a:latin typeface="Arial" charset="0"/>
          <a:ea typeface="ＭＳ Ｐゴシック" charset="-128"/>
          <a:cs typeface="ＭＳ Ｐゴシック" charset="-128"/>
        </a:defRPr>
      </a:lvl4pPr>
      <a:lvl5pPr algn="ctr" rtl="0" eaLnBrk="0" fontAlgn="base" hangingPunct="0">
        <a:spcBef>
          <a:spcPct val="0"/>
        </a:spcBef>
        <a:spcAft>
          <a:spcPct val="0"/>
        </a:spcAft>
        <a:defRPr sz="3000" b="1">
          <a:solidFill>
            <a:srgbClr val="003366"/>
          </a:solidFill>
          <a:latin typeface="Arial" charset="0"/>
          <a:ea typeface="ＭＳ Ｐゴシック" charset="-128"/>
          <a:cs typeface="ＭＳ Ｐゴシック" charset="-128"/>
        </a:defRPr>
      </a:lvl5pPr>
      <a:lvl6pPr marL="457082" algn="l" rtl="0" fontAlgn="base">
        <a:spcBef>
          <a:spcPct val="0"/>
        </a:spcBef>
        <a:spcAft>
          <a:spcPct val="0"/>
        </a:spcAft>
        <a:defRPr sz="3200" b="1">
          <a:solidFill>
            <a:srgbClr val="2C5993"/>
          </a:solidFill>
          <a:latin typeface="Arial" charset="0"/>
          <a:ea typeface="ＭＳ Ｐゴシック" charset="-128"/>
          <a:cs typeface="ＭＳ Ｐゴシック" charset="-128"/>
        </a:defRPr>
      </a:lvl6pPr>
      <a:lvl7pPr marL="914165" algn="l" rtl="0" fontAlgn="base">
        <a:spcBef>
          <a:spcPct val="0"/>
        </a:spcBef>
        <a:spcAft>
          <a:spcPct val="0"/>
        </a:spcAft>
        <a:defRPr sz="3200" b="1">
          <a:solidFill>
            <a:srgbClr val="2C5993"/>
          </a:solidFill>
          <a:latin typeface="Arial" charset="0"/>
          <a:ea typeface="ＭＳ Ｐゴシック" charset="-128"/>
          <a:cs typeface="ＭＳ Ｐゴシック" charset="-128"/>
        </a:defRPr>
      </a:lvl7pPr>
      <a:lvl8pPr marL="1371250" algn="l" rtl="0" fontAlgn="base">
        <a:spcBef>
          <a:spcPct val="0"/>
        </a:spcBef>
        <a:spcAft>
          <a:spcPct val="0"/>
        </a:spcAft>
        <a:defRPr sz="3200" b="1">
          <a:solidFill>
            <a:srgbClr val="2C5993"/>
          </a:solidFill>
          <a:latin typeface="Arial" charset="0"/>
          <a:ea typeface="ＭＳ Ｐゴシック" charset="-128"/>
          <a:cs typeface="ＭＳ Ｐゴシック" charset="-128"/>
        </a:defRPr>
      </a:lvl8pPr>
      <a:lvl9pPr marL="1828332" algn="l" rtl="0" fontAlgn="base">
        <a:spcBef>
          <a:spcPct val="0"/>
        </a:spcBef>
        <a:spcAft>
          <a:spcPct val="0"/>
        </a:spcAft>
        <a:defRPr sz="3200" b="1">
          <a:solidFill>
            <a:srgbClr val="2C5993"/>
          </a:solidFill>
          <a:latin typeface="Arial" charset="0"/>
          <a:ea typeface="ＭＳ Ｐゴシック" charset="-128"/>
          <a:cs typeface="ＭＳ Ｐゴシック" charset="-128"/>
        </a:defRPr>
      </a:lvl9pPr>
    </p:titleStyle>
    <p:bodyStyle>
      <a:lvl1pPr marL="342813" indent="-342813" algn="l" rtl="0" eaLnBrk="0" fontAlgn="base" hangingPunct="0">
        <a:spcBef>
          <a:spcPts val="900"/>
        </a:spcBef>
        <a:spcAft>
          <a:spcPct val="0"/>
        </a:spcAft>
        <a:defRPr sz="2400">
          <a:solidFill>
            <a:srgbClr val="003366"/>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rgbClr val="003366"/>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rgbClr val="003366"/>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rgbClr val="003366"/>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p:bodyStyle>
    <p:otherStyle>
      <a:defPPr>
        <a:defRPr lang="en-US"/>
      </a:defPPr>
      <a:lvl1pPr marL="0" algn="l" defTabSz="457082" rtl="0" eaLnBrk="1" latinLnBrk="0" hangingPunct="1">
        <a:defRPr sz="1800" kern="1200">
          <a:solidFill>
            <a:schemeClr val="tx1"/>
          </a:solidFill>
          <a:latin typeface="+mn-lt"/>
          <a:ea typeface="+mn-ea"/>
          <a:cs typeface="+mn-cs"/>
        </a:defRPr>
      </a:lvl1pPr>
      <a:lvl2pPr marL="457082" algn="l" defTabSz="457082" rtl="0" eaLnBrk="1" latinLnBrk="0" hangingPunct="1">
        <a:defRPr sz="1800" kern="1200">
          <a:solidFill>
            <a:schemeClr val="tx1"/>
          </a:solidFill>
          <a:latin typeface="+mn-lt"/>
          <a:ea typeface="+mn-ea"/>
          <a:cs typeface="+mn-cs"/>
        </a:defRPr>
      </a:lvl2pPr>
      <a:lvl3pPr marL="914165" algn="l" defTabSz="457082" rtl="0" eaLnBrk="1" latinLnBrk="0" hangingPunct="1">
        <a:defRPr sz="1800" kern="1200">
          <a:solidFill>
            <a:schemeClr val="tx1"/>
          </a:solidFill>
          <a:latin typeface="+mn-lt"/>
          <a:ea typeface="+mn-ea"/>
          <a:cs typeface="+mn-cs"/>
        </a:defRPr>
      </a:lvl3pPr>
      <a:lvl4pPr marL="1371250" algn="l" defTabSz="457082" rtl="0" eaLnBrk="1" latinLnBrk="0" hangingPunct="1">
        <a:defRPr sz="1800" kern="1200">
          <a:solidFill>
            <a:schemeClr val="tx1"/>
          </a:solidFill>
          <a:latin typeface="+mn-lt"/>
          <a:ea typeface="+mn-ea"/>
          <a:cs typeface="+mn-cs"/>
        </a:defRPr>
      </a:lvl4pPr>
      <a:lvl5pPr marL="1828332" algn="l" defTabSz="457082" rtl="0" eaLnBrk="1" latinLnBrk="0" hangingPunct="1">
        <a:defRPr sz="1800" kern="1200">
          <a:solidFill>
            <a:schemeClr val="tx1"/>
          </a:solidFill>
          <a:latin typeface="+mn-lt"/>
          <a:ea typeface="+mn-ea"/>
          <a:cs typeface="+mn-cs"/>
        </a:defRPr>
      </a:lvl5pPr>
      <a:lvl6pPr marL="2285415" algn="l" defTabSz="457082" rtl="0" eaLnBrk="1" latinLnBrk="0" hangingPunct="1">
        <a:defRPr sz="1800" kern="1200">
          <a:solidFill>
            <a:schemeClr val="tx1"/>
          </a:solidFill>
          <a:latin typeface="+mn-lt"/>
          <a:ea typeface="+mn-ea"/>
          <a:cs typeface="+mn-cs"/>
        </a:defRPr>
      </a:lvl6pPr>
      <a:lvl7pPr marL="2742500" algn="l" defTabSz="457082" rtl="0" eaLnBrk="1" latinLnBrk="0" hangingPunct="1">
        <a:defRPr sz="1800" kern="1200">
          <a:solidFill>
            <a:schemeClr val="tx1"/>
          </a:solidFill>
          <a:latin typeface="+mn-lt"/>
          <a:ea typeface="+mn-ea"/>
          <a:cs typeface="+mn-cs"/>
        </a:defRPr>
      </a:lvl7pPr>
      <a:lvl8pPr marL="3199580" algn="l" defTabSz="457082" rtl="0" eaLnBrk="1" latinLnBrk="0" hangingPunct="1">
        <a:defRPr sz="1800" kern="1200">
          <a:solidFill>
            <a:schemeClr val="tx1"/>
          </a:solidFill>
          <a:latin typeface="+mn-lt"/>
          <a:ea typeface="+mn-ea"/>
          <a:cs typeface="+mn-cs"/>
        </a:defRPr>
      </a:lvl8pPr>
      <a:lvl9pPr marL="3656665" algn="l" defTabSz="45708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jpeg"/><Relationship Id="rId7" Type="http://schemas.openxmlformats.org/officeDocument/2006/relationships/image" Target="../media/image8.png"/><Relationship Id="rId12"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Layout" Target="../slideLayouts/slideLayout5.xml"/><Relationship Id="rId6" Type="http://schemas.openxmlformats.org/officeDocument/2006/relationships/image" Target="../media/image7.png"/><Relationship Id="rId11" Type="http://schemas.openxmlformats.org/officeDocument/2006/relationships/image" Target="../media/image12.jpeg"/><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jpeg"/></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hyperlink" Target="https://doi.org/10.1103/PhysRevC.53.2893" TargetMode="External"/><Relationship Id="rId4" Type="http://schemas.openxmlformats.org/officeDocument/2006/relationships/image" Target="../media/image119.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doi.org/10.1063/PT.3.2880" TargetMode="External"/></Relationships>
</file>

<file path=ppt/slides/_rels/slide104.xml.rels><?xml version="1.0" encoding="UTF-8" standalone="yes"?>
<Relationships xmlns="http://schemas.openxmlformats.org/package/2006/relationships"><Relationship Id="rId3" Type="http://schemas.openxmlformats.org/officeDocument/2006/relationships/hyperlink" Target="https://doi.org/10.1103/PhysRevC.99.014317" TargetMode="External"/><Relationship Id="rId2" Type="http://schemas.openxmlformats.org/officeDocument/2006/relationships/image" Target="../media/image121.png"/><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3" Type="http://schemas.openxmlformats.org/officeDocument/2006/relationships/hyperlink" Target="https://doi.org/10.1103/PhysRevC.99.014317" TargetMode="External"/><Relationship Id="rId2" Type="http://schemas.openxmlformats.org/officeDocument/2006/relationships/image" Target="../media/image122.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1.png"/><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1.png"/><Relationship Id="rId1" Type="http://schemas.openxmlformats.org/officeDocument/2006/relationships/slideLayout" Target="../slideLayouts/slideLayout3.xml"/><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1103/PhysRevC.85.014319" TargetMode="External"/><Relationship Id="rId2" Type="http://schemas.openxmlformats.org/officeDocument/2006/relationships/hyperlink" Target="https://doi.org/10.1140/epja/i2009-10795-4" TargetMode="External"/><Relationship Id="rId1" Type="http://schemas.openxmlformats.org/officeDocument/2006/relationships/slideLayout" Target="../slideLayouts/slideLayout3.xml"/><Relationship Id="rId4" Type="http://schemas.openxmlformats.org/officeDocument/2006/relationships/hyperlink" Target="https://doi.org/10.1103/PhysRevC.101.034301"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doi.org/10.1103/PhysRevC.89.024615" TargetMode="External"/><Relationship Id="rId3" Type="http://schemas.openxmlformats.org/officeDocument/2006/relationships/hyperlink" Target="https://doi.org/10.1103/PhysRevC.78.034610" TargetMode="External"/><Relationship Id="rId7" Type="http://schemas.openxmlformats.org/officeDocument/2006/relationships/hyperlink" Target="https://doi.org/10.1103/PhysRevC.87.034616" TargetMode="External"/><Relationship Id="rId2" Type="http://schemas.openxmlformats.org/officeDocument/2006/relationships/image" Target="../media/image46.png"/><Relationship Id="rId1" Type="http://schemas.openxmlformats.org/officeDocument/2006/relationships/slideLayout" Target="../slideLayouts/slideLayout3.xml"/><Relationship Id="rId6" Type="http://schemas.openxmlformats.org/officeDocument/2006/relationships/hyperlink" Target="https://doi.org/10.1103/PhysRevC.86.014611" TargetMode="External"/><Relationship Id="rId5" Type="http://schemas.openxmlformats.org/officeDocument/2006/relationships/hyperlink" Target="https://doi.org/10.1103/PhysRevC.84.044612" TargetMode="External"/><Relationship Id="rId4" Type="http://schemas.openxmlformats.org/officeDocument/2006/relationships/hyperlink" Target="https://doi.org/10.1140/epja/i2009-10795-4" TargetMode="External"/><Relationship Id="rId9" Type="http://schemas.openxmlformats.org/officeDocument/2006/relationships/hyperlink" Target="https://doi.org/10.1103/PhysRevC.109.014622"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doi.org/10.1103/PhysRevC.85.014319" TargetMode="External"/><Relationship Id="rId2" Type="http://schemas.openxmlformats.org/officeDocument/2006/relationships/hyperlink" Target="https://doi.org/10.1140/epja/i2009-10795-4" TargetMode="External"/><Relationship Id="rId1" Type="http://schemas.openxmlformats.org/officeDocument/2006/relationships/slideLayout" Target="../slideLayouts/slideLayout3.xml"/><Relationship Id="rId4" Type="http://schemas.openxmlformats.org/officeDocument/2006/relationships/hyperlink" Target="https://doi.org/10.1103/PhysRevC.101.03430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0.jpg"/><Relationship Id="rId12"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19.png"/><Relationship Id="rId11" Type="http://schemas.openxmlformats.org/officeDocument/2006/relationships/image" Target="../media/image24.jpe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0.jp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s>
</file>

<file path=ppt/slides/_rels/slide3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oleObject" Target="../embeddings/oleObject1.bin"/><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60.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6.xml"/><Relationship Id="rId5" Type="http://schemas.openxmlformats.org/officeDocument/2006/relationships/image" Target="../media/image30.jpg"/><Relationship Id="rId4" Type="http://schemas.openxmlformats.org/officeDocument/2006/relationships/image" Target="../media/image29.jpg"/></Relationships>
</file>

<file path=ppt/slides/_rels/slide40.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png"/><Relationship Id="rId1" Type="http://schemas.openxmlformats.org/officeDocument/2006/relationships/slideLayout" Target="../slideLayouts/slideLayout3.xml"/><Relationship Id="rId4" Type="http://schemas.openxmlformats.org/officeDocument/2006/relationships/image" Target="../media/image64.JPG"/></Relationships>
</file>

<file path=ppt/slides/_rels/slide41.xml.rels><?xml version="1.0" encoding="UTF-8" standalone="yes"?>
<Relationships xmlns="http://schemas.openxmlformats.org/package/2006/relationships"><Relationship Id="rId3" Type="http://schemas.openxmlformats.org/officeDocument/2006/relationships/hyperlink" Target="https://doi.org/10.1038/nature00980" TargetMode="External"/><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7.png"/><Relationship Id="rId1" Type="http://schemas.openxmlformats.org/officeDocument/2006/relationships/slideLayout" Target="../slideLayouts/slideLayout2.xml"/><Relationship Id="rId5" Type="http://schemas.openxmlformats.org/officeDocument/2006/relationships/image" Target="../media/image66.jpeg"/><Relationship Id="rId4" Type="http://schemas.openxmlformats.org/officeDocument/2006/relationships/image" Target="../media/image68.jpeg"/></Relationships>
</file>

<file path=ppt/slides/_rels/slide4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doi.org/10.1038/nature14342" TargetMode="External"/><Relationship Id="rId2" Type="http://schemas.openxmlformats.org/officeDocument/2006/relationships/image" Target="../media/image71.png"/><Relationship Id="rId1" Type="http://schemas.openxmlformats.org/officeDocument/2006/relationships/slideLayout" Target="../slideLayouts/slideLayout3.xml"/><Relationship Id="rId5" Type="http://schemas.openxmlformats.org/officeDocument/2006/relationships/image" Target="../media/image72.png"/><Relationship Id="rId4" Type="http://schemas.openxmlformats.org/officeDocument/2006/relationships/hyperlink" Target="https://doi.org/10.1021/jacs.8b09068"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doi.org/10.1021/jacs.8b09068" TargetMode="External"/><Relationship Id="rId2" Type="http://schemas.openxmlformats.org/officeDocument/2006/relationships/hyperlink" Target="https://doi.org/10.1038/nature14342" TargetMode="External"/><Relationship Id="rId1" Type="http://schemas.openxmlformats.org/officeDocument/2006/relationships/slideLayout" Target="../slideLayouts/slideLayout3.xml"/><Relationship Id="rId5" Type="http://schemas.openxmlformats.org/officeDocument/2006/relationships/image" Target="../media/image74.png"/><Relationship Id="rId4" Type="http://schemas.openxmlformats.org/officeDocument/2006/relationships/image" Target="../media/image73.png"/></Relationships>
</file>

<file path=ppt/slides/_rels/slide49.xml.rels><?xml version="1.0" encoding="UTF-8" standalone="yes"?>
<Relationships xmlns="http://schemas.openxmlformats.org/package/2006/relationships"><Relationship Id="rId3" Type="http://schemas.openxmlformats.org/officeDocument/2006/relationships/hyperlink" Target="https://doi.org/10.1038/nature14342" TargetMode="External"/><Relationship Id="rId2" Type="http://schemas.openxmlformats.org/officeDocument/2006/relationships/image" Target="../media/image75.jpg"/><Relationship Id="rId1" Type="http://schemas.openxmlformats.org/officeDocument/2006/relationships/slideLayout" Target="../slideLayouts/slideLayout3.xml"/><Relationship Id="rId4" Type="http://schemas.openxmlformats.org/officeDocument/2006/relationships/hyperlink" Target="https://doi.org/10.1021/jacs.8b09068"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hyperlink" Target="https://doi.org/10.1038/nature14342" TargetMode="External"/><Relationship Id="rId2" Type="http://schemas.openxmlformats.org/officeDocument/2006/relationships/image" Target="../media/image76.png"/><Relationship Id="rId1" Type="http://schemas.openxmlformats.org/officeDocument/2006/relationships/slideLayout" Target="../slideLayouts/slideLayout3.xml"/><Relationship Id="rId4" Type="http://schemas.openxmlformats.org/officeDocument/2006/relationships/hyperlink" Target="https://doi.org/10.1021/jacs.8b09068"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77.png"/></Relationships>
</file>

<file path=ppt/slides/_rels/slide52.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9.png"/><Relationship Id="rId7" Type="http://schemas.openxmlformats.org/officeDocument/2006/relationships/image" Target="../media/image81.png"/><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18.png"/><Relationship Id="rId4" Type="http://schemas.openxmlformats.org/officeDocument/2006/relationships/image" Target="../media/image15.png"/><Relationship Id="rId9" Type="http://schemas.openxmlformats.org/officeDocument/2006/relationships/hyperlink" Target="https://www.nature.com/articles/s41586-025-09342-y" TargetMode="External"/></Relationships>
</file>

<file path=ppt/slides/_rels/slide5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0.jpg"/><Relationship Id="rId12"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19.png"/><Relationship Id="rId11" Type="http://schemas.openxmlformats.org/officeDocument/2006/relationships/image" Target="../media/image24.jpe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5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image" Target="../media/image88.emf"/><Relationship Id="rId1" Type="http://schemas.openxmlformats.org/officeDocument/2006/relationships/slideLayout" Target="../slideLayouts/slideLayout3.xml"/><Relationship Id="rId5" Type="http://schemas.openxmlformats.org/officeDocument/2006/relationships/image" Target="../media/image91.emf"/><Relationship Id="rId4" Type="http://schemas.openxmlformats.org/officeDocument/2006/relationships/image" Target="../media/image90.emf"/></Relationships>
</file>

<file path=ppt/slides/_rels/slide6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88.emf"/><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hyperlink" Target="https://doi.org/10.1140/epja/s10050-020-00242-5" TargetMode="External"/><Relationship Id="rId2" Type="http://schemas.openxmlformats.org/officeDocument/2006/relationships/image" Target="../media/image95.jpe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hyperlink" Target="https://doi.org/10.1103/9xc8-z41p" TargetMode="External"/><Relationship Id="rId1" Type="http://schemas.openxmlformats.org/officeDocument/2006/relationships/slideLayout" Target="../slideLayouts/slideLayout3.xml"/><Relationship Id="rId5" Type="http://schemas.openxmlformats.org/officeDocument/2006/relationships/image" Target="../media/image98.png"/><Relationship Id="rId4" Type="http://schemas.openxmlformats.org/officeDocument/2006/relationships/image" Target="../media/image97.pn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3.xml"/><Relationship Id="rId5" Type="http://schemas.openxmlformats.org/officeDocument/2006/relationships/image" Target="../media/image35.png"/><Relationship Id="rId4" Type="http://schemas.openxmlformats.org/officeDocument/2006/relationships/image" Target="../media/image34.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link.aps.org/doi/10.1103/PhysRevLett.109.012501" TargetMode="External"/></Relationships>
</file>

<file path=ppt/slides/_rels/slide7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0.jpg"/><Relationship Id="rId12"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19.png"/><Relationship Id="rId11" Type="http://schemas.openxmlformats.org/officeDocument/2006/relationships/image" Target="../media/image24.jpe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76.xml.rels><?xml version="1.0" encoding="UTF-8" standalone="yes"?>
<Relationships xmlns="http://schemas.openxmlformats.org/package/2006/relationships"><Relationship Id="rId3" Type="http://schemas.openxmlformats.org/officeDocument/2006/relationships/hyperlink" Target="https://doi.org/10.1016/j.nuclphysa.2015.09.009"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99.jpeg"/><Relationship Id="rId4" Type="http://schemas.openxmlformats.org/officeDocument/2006/relationships/hyperlink" Target="https://doi.org/10.1007/s40766-022-00030-5" TargetMode="External"/></Relationships>
</file>

<file path=ppt/slides/_rels/slide77.xml.rels><?xml version="1.0" encoding="UTF-8" standalone="yes"?>
<Relationships xmlns="http://schemas.openxmlformats.org/package/2006/relationships"><Relationship Id="rId3" Type="http://schemas.openxmlformats.org/officeDocument/2006/relationships/image" Target="../media/image100.sv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05.png"/><Relationship Id="rId5" Type="http://schemas.openxmlformats.org/officeDocument/2006/relationships/image" Target="../media/image102.svg"/><Relationship Id="rId4" Type="http://schemas.openxmlformats.org/officeDocument/2006/relationships/image" Target="../media/image101.png"/></Relationships>
</file>

<file path=ppt/slides/_rels/slide78.xml.rels><?xml version="1.0" encoding="UTF-8" standalone="yes"?>
<Relationships xmlns="http://schemas.openxmlformats.org/package/2006/relationships"><Relationship Id="rId3" Type="http://schemas.openxmlformats.org/officeDocument/2006/relationships/hyperlink" Target="https://doi.org/10.1016/j.nuclphysa.2015.09.009" TargetMode="External"/><Relationship Id="rId2" Type="http://schemas.openxmlformats.org/officeDocument/2006/relationships/image" Target="../media/image22.png"/><Relationship Id="rId1" Type="http://schemas.openxmlformats.org/officeDocument/2006/relationships/slideLayout" Target="../slideLayouts/slideLayout3.xml"/><Relationship Id="rId4" Type="http://schemas.openxmlformats.org/officeDocument/2006/relationships/hyperlink" Target="https://doi.org/10.1007/s40766-022-00030-5" TargetMode="External"/></Relationships>
</file>

<file path=ppt/slides/_rels/slide79.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jpeg"/></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hyperlink" Target="https://doi.org/10.1016/j.nuclphysa.2015.09.009"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06.png"/><Relationship Id="rId4" Type="http://schemas.openxmlformats.org/officeDocument/2006/relationships/hyperlink" Target="https://doi.org/10.1007/s40766-022-00030-5" TargetMode="Externa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215.png"/><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3.xml"/><Relationship Id="rId4" Type="http://schemas.openxmlformats.org/officeDocument/2006/relationships/hyperlink" Target="https://doi.org/10.1103/PhysRevC.104.L021304" TargetMode="Externa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3.xml"/><Relationship Id="rId6" Type="http://schemas.openxmlformats.org/officeDocument/2006/relationships/image" Target="../media/image112.png"/><Relationship Id="rId5" Type="http://schemas.openxmlformats.org/officeDocument/2006/relationships/hyperlink" Target="https://doi.org/10.1103/PhysRevLett.121.222501" TargetMode="External"/><Relationship Id="rId4" Type="http://schemas.openxmlformats.org/officeDocument/2006/relationships/image" Target="../media/image111.png"/></Relationships>
</file>

<file path=ppt/slides/_rels/slide8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0.jpg"/><Relationship Id="rId12"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19.png"/><Relationship Id="rId11" Type="http://schemas.openxmlformats.org/officeDocument/2006/relationships/image" Target="../media/image24.jpe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1.png"/><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90.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image" Target="../media/image114.wmf"/><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hyperlink" Target="https://doi.org/10.1016/j.nuclphysa.2015.09.009" TargetMode="External"/><Relationship Id="rId7"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13.png"/><Relationship Id="rId5" Type="http://schemas.openxmlformats.org/officeDocument/2006/relationships/image" Target="../media/image20.jpg"/><Relationship Id="rId4" Type="http://schemas.openxmlformats.org/officeDocument/2006/relationships/hyperlink" Target="https://doi.org/10.1007/s40766-022-00030-5" TargetMode="External"/></Relationships>
</file>

<file path=ppt/slides/_rels/slide94.xml.rels><?xml version="1.0" encoding="UTF-8" standalone="yes"?>
<Relationships xmlns="http://schemas.openxmlformats.org/package/2006/relationships"><Relationship Id="rId3" Type="http://schemas.openxmlformats.org/officeDocument/2006/relationships/hyperlink" Target="https://doi.org/10.1103/PhysRevLett.120.263003" TargetMode="External"/><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hyperlink" Target="https://doi.org/10.1103/PhysRevLett.120.232503" TargetMode="External"/></Relationships>
</file>

<file path=ppt/slides/_rels/slide9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0.jpg"/><Relationship Id="rId12"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19.png"/><Relationship Id="rId11" Type="http://schemas.openxmlformats.org/officeDocument/2006/relationships/image" Target="../media/image24.jpe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98.xml.rels><?xml version="1.0" encoding="UTF-8" standalone="yes"?>
<Relationships xmlns="http://schemas.openxmlformats.org/package/2006/relationships"><Relationship Id="rId3" Type="http://schemas.openxmlformats.org/officeDocument/2006/relationships/hyperlink" Target="https://doi.org/10.1016/j.nuclphysa.2020.121958" TargetMode="External"/><Relationship Id="rId2" Type="http://schemas.openxmlformats.org/officeDocument/2006/relationships/image" Target="../media/image117.jpeg"/><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3" Type="http://schemas.openxmlformats.org/officeDocument/2006/relationships/hyperlink" Target="https://doi.org/10.1103/PhysRevC.53.2893"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57E46-4850-937D-068E-876702A20FD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0F1115C-D2E5-F8AA-0B86-02AAAF929618}"/>
              </a:ext>
            </a:extLst>
          </p:cNvPr>
          <p:cNvSpPr>
            <a:spLocks noGrp="1"/>
          </p:cNvSpPr>
          <p:nvPr>
            <p:ph type="ctrTitle"/>
          </p:nvPr>
        </p:nvSpPr>
        <p:spPr>
          <a:xfrm>
            <a:off x="0" y="1054941"/>
            <a:ext cx="12192000" cy="809919"/>
          </a:xfrm>
        </p:spPr>
        <p:txBody>
          <a:bodyPr/>
          <a:lstStyle/>
          <a:p>
            <a:r>
              <a:rPr lang="en-US" altLang="en-US" sz="4400" dirty="0"/>
              <a:t>Superheavy Elements: Part 2</a:t>
            </a:r>
            <a:endParaRPr lang="en-US" sz="4400" dirty="0"/>
          </a:p>
        </p:txBody>
      </p:sp>
      <p:grpSp>
        <p:nvGrpSpPr>
          <p:cNvPr id="30" name="Group 29">
            <a:extLst>
              <a:ext uri="{FF2B5EF4-FFF2-40B4-BE49-F238E27FC236}">
                <a16:creationId xmlns:a16="http://schemas.microsoft.com/office/drawing/2014/main" id="{15529F99-03D5-A1EA-D446-118D8CF730FF}"/>
              </a:ext>
            </a:extLst>
          </p:cNvPr>
          <p:cNvGrpSpPr>
            <a:grpSpLocks noChangeAspect="1"/>
          </p:cNvGrpSpPr>
          <p:nvPr/>
        </p:nvGrpSpPr>
        <p:grpSpPr>
          <a:xfrm>
            <a:off x="2481481" y="1984310"/>
            <a:ext cx="7229037" cy="4782835"/>
            <a:chOff x="2068967" y="1529588"/>
            <a:chExt cx="8032719" cy="5314562"/>
          </a:xfrm>
        </p:grpSpPr>
        <p:pic>
          <p:nvPicPr>
            <p:cNvPr id="2" name="Picture 1" descr="Two people in a factory&#10;&#10;Description automatically generated with medium confidence">
              <a:extLst>
                <a:ext uri="{FF2B5EF4-FFF2-40B4-BE49-F238E27FC236}">
                  <a16:creationId xmlns:a16="http://schemas.microsoft.com/office/drawing/2014/main" id="{96AD6644-4D3C-FC1E-2D82-E7131BDE0CF7}"/>
                </a:ext>
              </a:extLst>
            </p:cNvPr>
            <p:cNvPicPr>
              <a:picLocks noChangeAspect="1"/>
            </p:cNvPicPr>
            <p:nvPr/>
          </p:nvPicPr>
          <p:blipFill>
            <a:blip r:embed="rId2"/>
            <a:stretch>
              <a:fillRect/>
            </a:stretch>
          </p:blipFill>
          <p:spPr>
            <a:xfrm>
              <a:off x="8454787" y="4442691"/>
              <a:ext cx="1645230" cy="1092773"/>
            </a:xfrm>
            <a:prstGeom prst="rect">
              <a:avLst/>
            </a:prstGeom>
          </p:spPr>
        </p:pic>
        <p:pic>
          <p:nvPicPr>
            <p:cNvPr id="4" name="Picture 3" descr="A picture containing indoor, device, cluttered, engine&#10;&#10;Description automatically generated">
              <a:extLst>
                <a:ext uri="{FF2B5EF4-FFF2-40B4-BE49-F238E27FC236}">
                  <a16:creationId xmlns:a16="http://schemas.microsoft.com/office/drawing/2014/main" id="{C69D1235-D95F-8D59-08EB-144CD7996785}"/>
                </a:ext>
              </a:extLst>
            </p:cNvPr>
            <p:cNvPicPr>
              <a:picLocks noChangeAspect="1"/>
            </p:cNvPicPr>
            <p:nvPr/>
          </p:nvPicPr>
          <p:blipFill>
            <a:blip r:embed="rId3"/>
            <a:stretch>
              <a:fillRect/>
            </a:stretch>
          </p:blipFill>
          <p:spPr>
            <a:xfrm>
              <a:off x="4069735" y="5640291"/>
              <a:ext cx="1605140" cy="1203855"/>
            </a:xfrm>
            <a:prstGeom prst="rect">
              <a:avLst/>
            </a:prstGeom>
          </p:spPr>
        </p:pic>
        <p:grpSp>
          <p:nvGrpSpPr>
            <p:cNvPr id="5" name="Group 4">
              <a:extLst>
                <a:ext uri="{FF2B5EF4-FFF2-40B4-BE49-F238E27FC236}">
                  <a16:creationId xmlns:a16="http://schemas.microsoft.com/office/drawing/2014/main" id="{EED3B164-CEB3-53D4-41EF-956A000EEBF3}"/>
                </a:ext>
              </a:extLst>
            </p:cNvPr>
            <p:cNvGrpSpPr>
              <a:grpSpLocks noChangeAspect="1"/>
            </p:cNvGrpSpPr>
            <p:nvPr/>
          </p:nvGrpSpPr>
          <p:grpSpPr>
            <a:xfrm>
              <a:off x="2068967" y="1529588"/>
              <a:ext cx="8032719" cy="5314562"/>
              <a:chOff x="2625500" y="1509650"/>
              <a:chExt cx="6912611" cy="4573481"/>
            </a:xfrm>
          </p:grpSpPr>
          <p:pic>
            <p:nvPicPr>
              <p:cNvPr id="6" name="Google Shape;101;p16">
                <a:extLst>
                  <a:ext uri="{FF2B5EF4-FFF2-40B4-BE49-F238E27FC236}">
                    <a16:creationId xmlns:a16="http://schemas.microsoft.com/office/drawing/2014/main" id="{3F3AA3F0-44B6-E72E-9CFC-412468F82998}"/>
                  </a:ext>
                </a:extLst>
              </p:cNvPr>
              <p:cNvPicPr preferRelativeResize="0"/>
              <p:nvPr/>
            </p:nvPicPr>
            <p:blipFill>
              <a:blip r:embed="rId4">
                <a:alphaModFix/>
              </a:blip>
              <a:srcRect t="2000" b="6033"/>
              <a:stretch>
                <a:fillRect/>
              </a:stretch>
            </p:blipFill>
            <p:spPr>
              <a:xfrm>
                <a:off x="2625500" y="2649575"/>
                <a:ext cx="1447800" cy="1100700"/>
              </a:xfrm>
              <a:prstGeom prst="rect">
                <a:avLst/>
              </a:prstGeom>
              <a:noFill/>
              <a:ln>
                <a:noFill/>
              </a:ln>
            </p:spPr>
          </p:pic>
          <p:pic>
            <p:nvPicPr>
              <p:cNvPr id="7" name="Google Shape;102;p16">
                <a:extLst>
                  <a:ext uri="{FF2B5EF4-FFF2-40B4-BE49-F238E27FC236}">
                    <a16:creationId xmlns:a16="http://schemas.microsoft.com/office/drawing/2014/main" id="{856E7534-8FDC-FAED-3929-A44F407E7F73}"/>
                  </a:ext>
                </a:extLst>
              </p:cNvPr>
              <p:cNvPicPr preferRelativeResize="0"/>
              <p:nvPr/>
            </p:nvPicPr>
            <p:blipFill>
              <a:blip r:embed="rId5">
                <a:alphaModFix/>
              </a:blip>
              <a:stretch>
                <a:fillRect/>
              </a:stretch>
            </p:blipFill>
            <p:spPr>
              <a:xfrm>
                <a:off x="2625501" y="1511176"/>
                <a:ext cx="1639819" cy="1100701"/>
              </a:xfrm>
              <a:prstGeom prst="rect">
                <a:avLst/>
              </a:prstGeom>
              <a:noFill/>
              <a:ln>
                <a:noFill/>
              </a:ln>
            </p:spPr>
          </p:pic>
          <p:pic>
            <p:nvPicPr>
              <p:cNvPr id="8" name="Google Shape;103;p16">
                <a:extLst>
                  <a:ext uri="{FF2B5EF4-FFF2-40B4-BE49-F238E27FC236}">
                    <a16:creationId xmlns:a16="http://schemas.microsoft.com/office/drawing/2014/main" id="{B39CAA6E-D205-5747-DCE8-5907006CBB3D}"/>
                  </a:ext>
                </a:extLst>
              </p:cNvPr>
              <p:cNvPicPr preferRelativeResize="0"/>
              <p:nvPr/>
            </p:nvPicPr>
            <p:blipFill>
              <a:blip r:embed="rId6">
                <a:alphaModFix/>
              </a:blip>
              <a:srcRect l="889" r="889"/>
              <a:stretch>
                <a:fillRect/>
              </a:stretch>
            </p:blipFill>
            <p:spPr>
              <a:xfrm>
                <a:off x="2625501" y="4925776"/>
                <a:ext cx="1687323" cy="1147475"/>
              </a:xfrm>
              <a:prstGeom prst="rect">
                <a:avLst/>
              </a:prstGeom>
              <a:noFill/>
              <a:ln>
                <a:noFill/>
              </a:ln>
            </p:spPr>
          </p:pic>
          <p:pic>
            <p:nvPicPr>
              <p:cNvPr id="9" name="Google Shape;105;p16">
                <a:extLst>
                  <a:ext uri="{FF2B5EF4-FFF2-40B4-BE49-F238E27FC236}">
                    <a16:creationId xmlns:a16="http://schemas.microsoft.com/office/drawing/2014/main" id="{FE0F6F20-02AD-5664-C153-A5A221AB8341}"/>
                  </a:ext>
                </a:extLst>
              </p:cNvPr>
              <p:cNvPicPr preferRelativeResize="0"/>
              <p:nvPr/>
            </p:nvPicPr>
            <p:blipFill>
              <a:blip r:embed="rId7">
                <a:alphaModFix/>
              </a:blip>
              <a:srcRect t="4258" b="4258"/>
              <a:stretch>
                <a:fillRect/>
              </a:stretch>
            </p:blipFill>
            <p:spPr>
              <a:xfrm>
                <a:off x="4320338" y="1511176"/>
                <a:ext cx="1775274" cy="1100701"/>
              </a:xfrm>
              <a:prstGeom prst="rect">
                <a:avLst/>
              </a:prstGeom>
              <a:noFill/>
              <a:ln>
                <a:noFill/>
              </a:ln>
            </p:spPr>
          </p:pic>
          <p:pic>
            <p:nvPicPr>
              <p:cNvPr id="10" name="Google Shape;106;p16">
                <a:extLst>
                  <a:ext uri="{FF2B5EF4-FFF2-40B4-BE49-F238E27FC236}">
                    <a16:creationId xmlns:a16="http://schemas.microsoft.com/office/drawing/2014/main" id="{8760E5F4-8820-CEB5-2A9C-8D23E414D8C8}"/>
                  </a:ext>
                </a:extLst>
              </p:cNvPr>
              <p:cNvPicPr preferRelativeResize="0"/>
              <p:nvPr/>
            </p:nvPicPr>
            <p:blipFill>
              <a:blip r:embed="rId8">
                <a:alphaModFix/>
              </a:blip>
              <a:srcRect t="1500" b="2292"/>
              <a:stretch>
                <a:fillRect/>
              </a:stretch>
            </p:blipFill>
            <p:spPr>
              <a:xfrm>
                <a:off x="7793251" y="1509650"/>
                <a:ext cx="1744749" cy="1147476"/>
              </a:xfrm>
              <a:prstGeom prst="rect">
                <a:avLst/>
              </a:prstGeom>
              <a:noFill/>
              <a:ln>
                <a:noFill/>
              </a:ln>
            </p:spPr>
          </p:pic>
          <p:pic>
            <p:nvPicPr>
              <p:cNvPr id="11" name="Google Shape;109;p16" descr="cyclotron pic">
                <a:extLst>
                  <a:ext uri="{FF2B5EF4-FFF2-40B4-BE49-F238E27FC236}">
                    <a16:creationId xmlns:a16="http://schemas.microsoft.com/office/drawing/2014/main" id="{B684E01E-0E30-81EF-44EE-CD61A3D70C09}"/>
                  </a:ext>
                </a:extLst>
              </p:cNvPr>
              <p:cNvPicPr preferRelativeResize="0"/>
              <p:nvPr/>
            </p:nvPicPr>
            <p:blipFill rotWithShape="1">
              <a:blip r:embed="rId9">
                <a:alphaModFix/>
              </a:blip>
              <a:srcRect/>
              <a:stretch/>
            </p:blipFill>
            <p:spPr>
              <a:xfrm>
                <a:off x="2625500" y="3787975"/>
                <a:ext cx="1447800" cy="1100700"/>
              </a:xfrm>
              <a:prstGeom prst="rect">
                <a:avLst/>
              </a:prstGeom>
              <a:noFill/>
              <a:ln>
                <a:noFill/>
              </a:ln>
            </p:spPr>
          </p:pic>
          <p:pic>
            <p:nvPicPr>
              <p:cNvPr id="12" name="Google Shape;110;p16" descr="Cyclotron yoke">
                <a:extLst>
                  <a:ext uri="{FF2B5EF4-FFF2-40B4-BE49-F238E27FC236}">
                    <a16:creationId xmlns:a16="http://schemas.microsoft.com/office/drawing/2014/main" id="{2F1A9C3E-770C-C1F2-478E-A73497619963}"/>
                  </a:ext>
                </a:extLst>
              </p:cNvPr>
              <p:cNvPicPr preferRelativeResize="0"/>
              <p:nvPr/>
            </p:nvPicPr>
            <p:blipFill rotWithShape="1">
              <a:blip r:embed="rId10">
                <a:alphaModFix/>
              </a:blip>
              <a:srcRect t="6000" b="8996"/>
              <a:stretch/>
            </p:blipFill>
            <p:spPr>
              <a:xfrm>
                <a:off x="6150625" y="1511175"/>
                <a:ext cx="1592100" cy="1059000"/>
              </a:xfrm>
              <a:prstGeom prst="rect">
                <a:avLst/>
              </a:prstGeom>
              <a:noFill/>
              <a:ln>
                <a:noFill/>
              </a:ln>
            </p:spPr>
          </p:pic>
          <p:pic>
            <p:nvPicPr>
              <p:cNvPr id="13" name="Google Shape;111;p16" descr="plasma">
                <a:extLst>
                  <a:ext uri="{FF2B5EF4-FFF2-40B4-BE49-F238E27FC236}">
                    <a16:creationId xmlns:a16="http://schemas.microsoft.com/office/drawing/2014/main" id="{D4802405-B72C-38C4-8CCC-E0453E02F270}"/>
                  </a:ext>
                </a:extLst>
              </p:cNvPr>
              <p:cNvPicPr preferRelativeResize="0"/>
              <p:nvPr/>
            </p:nvPicPr>
            <p:blipFill rotWithShape="1">
              <a:blip r:embed="rId11">
                <a:alphaModFix/>
              </a:blip>
              <a:srcRect t="6000" b="5975"/>
              <a:stretch/>
            </p:blipFill>
            <p:spPr>
              <a:xfrm>
                <a:off x="8146000" y="2710313"/>
                <a:ext cx="1392000" cy="1252800"/>
              </a:xfrm>
              <a:prstGeom prst="rect">
                <a:avLst/>
              </a:prstGeom>
              <a:noFill/>
              <a:ln>
                <a:noFill/>
              </a:ln>
            </p:spPr>
          </p:pic>
          <p:pic>
            <p:nvPicPr>
              <p:cNvPr id="14" name="Google Shape;112;p16" descr="view2">
                <a:extLst>
                  <a:ext uri="{FF2B5EF4-FFF2-40B4-BE49-F238E27FC236}">
                    <a16:creationId xmlns:a16="http://schemas.microsoft.com/office/drawing/2014/main" id="{0583D6DF-B308-5AB5-F320-F37B412E72D5}"/>
                  </a:ext>
                </a:extLst>
              </p:cNvPr>
              <p:cNvPicPr preferRelativeResize="0"/>
              <p:nvPr/>
            </p:nvPicPr>
            <p:blipFill rotWithShape="1">
              <a:blip r:embed="rId12">
                <a:alphaModFix/>
              </a:blip>
              <a:srcRect l="3000" r="1926"/>
              <a:stretch/>
            </p:blipFill>
            <p:spPr>
              <a:xfrm>
                <a:off x="5749711" y="5009131"/>
                <a:ext cx="3788400" cy="1074000"/>
              </a:xfrm>
              <a:prstGeom prst="rect">
                <a:avLst/>
              </a:prstGeom>
              <a:noFill/>
              <a:ln>
                <a:noFill/>
              </a:ln>
            </p:spPr>
          </p:pic>
          <p:grpSp>
            <p:nvGrpSpPr>
              <p:cNvPr id="15" name="Group 14">
                <a:extLst>
                  <a:ext uri="{FF2B5EF4-FFF2-40B4-BE49-F238E27FC236}">
                    <a16:creationId xmlns:a16="http://schemas.microsoft.com/office/drawing/2014/main" id="{8542D257-07CE-5EDA-6EAE-64F74295EDEF}"/>
                  </a:ext>
                </a:extLst>
              </p:cNvPr>
              <p:cNvGrpSpPr/>
              <p:nvPr/>
            </p:nvGrpSpPr>
            <p:grpSpPr>
              <a:xfrm>
                <a:off x="4074211" y="2527258"/>
                <a:ext cx="4093922" cy="2522400"/>
                <a:chOff x="4074211" y="2527258"/>
                <a:chExt cx="4093922" cy="2522400"/>
              </a:xfrm>
            </p:grpSpPr>
            <p:sp>
              <p:nvSpPr>
                <p:cNvPr id="16" name="Google Shape;113;p16">
                  <a:extLst>
                    <a:ext uri="{FF2B5EF4-FFF2-40B4-BE49-F238E27FC236}">
                      <a16:creationId xmlns:a16="http://schemas.microsoft.com/office/drawing/2014/main" id="{516B1D1B-1125-007F-FF0E-A243BCFCD192}"/>
                    </a:ext>
                  </a:extLst>
                </p:cNvPr>
                <p:cNvSpPr/>
                <p:nvPr/>
              </p:nvSpPr>
              <p:spPr>
                <a:xfrm>
                  <a:off x="4682900" y="4479875"/>
                  <a:ext cx="2855400" cy="256500"/>
                </a:xfrm>
                <a:prstGeom prst="rect">
                  <a:avLst/>
                </a:prstGeom>
                <a:noFill/>
                <a:ln>
                  <a:noFill/>
                </a:ln>
              </p:spPr>
              <p:txBody>
                <a:bodyPr spcFirstLastPara="1" wrap="square" lIns="91425" tIns="45700" rIns="91425" bIns="45700" anchor="t" anchorCtr="0">
                  <a:noAutofit/>
                </a:bodyPr>
                <a:lstStyle/>
                <a:p>
                  <a:pPr algn="ctr">
                    <a:spcBef>
                      <a:spcPts val="0"/>
                    </a:spcBef>
                    <a:spcAft>
                      <a:spcPts val="0"/>
                    </a:spcAft>
                  </a:pPr>
                  <a:r>
                    <a:rPr lang="en-US" sz="1100">
                      <a:solidFill>
                        <a:schemeClr val="dk2"/>
                      </a:solidFill>
                      <a:latin typeface="Calibri"/>
                      <a:ea typeface="Calibri"/>
                      <a:cs typeface="Calibri"/>
                      <a:sym typeface="Calibri"/>
                    </a:rPr>
                    <a:t>Research Coordinator, 88-Inch Cyclotron</a:t>
                  </a:r>
                  <a:endParaRPr sz="1100">
                    <a:solidFill>
                      <a:schemeClr val="dk2"/>
                    </a:solidFill>
                    <a:latin typeface="Calibri"/>
                    <a:ea typeface="Calibri"/>
                    <a:cs typeface="Calibri"/>
                    <a:sym typeface="Calibri"/>
                  </a:endParaRPr>
                </a:p>
              </p:txBody>
            </p:sp>
            <p:sp>
              <p:nvSpPr>
                <p:cNvPr id="17" name="Google Shape;114;p16">
                  <a:extLst>
                    <a:ext uri="{FF2B5EF4-FFF2-40B4-BE49-F238E27FC236}">
                      <a16:creationId xmlns:a16="http://schemas.microsoft.com/office/drawing/2014/main" id="{031CE038-EA27-1B69-7D5F-347263E319B9}"/>
                    </a:ext>
                  </a:extLst>
                </p:cNvPr>
                <p:cNvSpPr/>
                <p:nvPr/>
              </p:nvSpPr>
              <p:spPr>
                <a:xfrm>
                  <a:off x="4074211" y="2527258"/>
                  <a:ext cx="4072800" cy="2522400"/>
                </a:xfrm>
                <a:prstGeom prst="rect">
                  <a:avLst/>
                </a:prstGeom>
                <a:solidFill>
                  <a:schemeClr val="lt1"/>
                </a:solidFill>
                <a:ln w="50800"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p>
                  <a:pPr>
                    <a:spcBef>
                      <a:spcPts val="0"/>
                    </a:spcBef>
                    <a:spcAft>
                      <a:spcPts val="0"/>
                    </a:spcAft>
                    <a:buClr>
                      <a:schemeClr val="dk1"/>
                    </a:buClr>
                  </a:pPr>
                  <a:endParaRPr>
                    <a:solidFill>
                      <a:schemeClr val="dk1"/>
                    </a:solidFill>
                    <a:latin typeface="Arial"/>
                    <a:ea typeface="Arial"/>
                    <a:cs typeface="Arial"/>
                    <a:sym typeface="Arial"/>
                  </a:endParaRPr>
                </a:p>
              </p:txBody>
            </p:sp>
            <p:sp>
              <p:nvSpPr>
                <p:cNvPr id="19" name="Google Shape;116;p16">
                  <a:extLst>
                    <a:ext uri="{FF2B5EF4-FFF2-40B4-BE49-F238E27FC236}">
                      <a16:creationId xmlns:a16="http://schemas.microsoft.com/office/drawing/2014/main" id="{D342971C-0DB6-240D-D32F-C8EE92B50913}"/>
                    </a:ext>
                  </a:extLst>
                </p:cNvPr>
                <p:cNvSpPr txBox="1"/>
                <p:nvPr/>
              </p:nvSpPr>
              <p:spPr>
                <a:xfrm>
                  <a:off x="4120067" y="4202475"/>
                  <a:ext cx="4000795" cy="374400"/>
                </a:xfrm>
                <a:prstGeom prst="rect">
                  <a:avLst/>
                </a:prstGeom>
                <a:noFill/>
                <a:ln>
                  <a:noFill/>
                </a:ln>
              </p:spPr>
              <p:txBody>
                <a:bodyPr spcFirstLastPara="1" wrap="square" lIns="91425" tIns="91425" rIns="91425" bIns="91425" anchor="t" anchorCtr="0">
                  <a:noAutofit/>
                </a:bodyPr>
                <a:lstStyle/>
                <a:p>
                  <a:pPr algn="ctr">
                    <a:spcBef>
                      <a:spcPts val="0"/>
                    </a:spcBef>
                    <a:spcAft>
                      <a:spcPts val="0"/>
                    </a:spcAft>
                  </a:pPr>
                  <a:r>
                    <a:rPr lang="en-US" sz="2800" b="1">
                      <a:latin typeface="Calibri"/>
                      <a:ea typeface="Calibri"/>
                      <a:cs typeface="Calibri"/>
                      <a:sym typeface="Calibri"/>
                    </a:rPr>
                    <a:t>Jacklyn Gates</a:t>
                  </a:r>
                  <a:endParaRPr sz="2800" b="1"/>
                </a:p>
              </p:txBody>
            </p:sp>
            <p:sp>
              <p:nvSpPr>
                <p:cNvPr id="20" name="Google Shape;117;p16">
                  <a:extLst>
                    <a:ext uri="{FF2B5EF4-FFF2-40B4-BE49-F238E27FC236}">
                      <a16:creationId xmlns:a16="http://schemas.microsoft.com/office/drawing/2014/main" id="{96EFDC62-D98D-DCC6-0E86-8E4EEB599E11}"/>
                    </a:ext>
                  </a:extLst>
                </p:cNvPr>
                <p:cNvSpPr/>
                <p:nvPr/>
              </p:nvSpPr>
              <p:spPr>
                <a:xfrm>
                  <a:off x="4074211" y="4704960"/>
                  <a:ext cx="4093922" cy="304172"/>
                </a:xfrm>
                <a:prstGeom prst="rect">
                  <a:avLst/>
                </a:prstGeom>
                <a:noFill/>
                <a:ln>
                  <a:noFill/>
                </a:ln>
              </p:spPr>
              <p:txBody>
                <a:bodyPr spcFirstLastPara="1" wrap="square" lIns="91425" tIns="45700" rIns="91425" bIns="45700" anchor="t" anchorCtr="0">
                  <a:noAutofit/>
                </a:bodyPr>
                <a:lstStyle/>
                <a:p>
                  <a:pPr algn="ctr">
                    <a:spcBef>
                      <a:spcPts val="0"/>
                    </a:spcBef>
                    <a:spcAft>
                      <a:spcPts val="0"/>
                    </a:spcAft>
                  </a:pPr>
                  <a:r>
                    <a:rPr lang="en-US" sz="1400" i="1">
                      <a:solidFill>
                        <a:schemeClr val="dk2"/>
                      </a:solidFill>
                      <a:latin typeface="Calibri"/>
                      <a:ea typeface="Calibri"/>
                      <a:cs typeface="Calibri"/>
                      <a:sym typeface="Calibri"/>
                    </a:rPr>
                    <a:t>Lawrence Berkeley National Laboratory</a:t>
                  </a:r>
                  <a:endParaRPr sz="1400" i="1">
                    <a:solidFill>
                      <a:schemeClr val="dk2"/>
                    </a:solidFill>
                    <a:latin typeface="Calibri"/>
                    <a:ea typeface="Calibri"/>
                    <a:cs typeface="Calibri"/>
                    <a:sym typeface="Calibri"/>
                  </a:endParaRPr>
                </a:p>
              </p:txBody>
            </p:sp>
          </p:grpSp>
        </p:grpSp>
        <p:pic>
          <p:nvPicPr>
            <p:cNvPr id="22" name="Picture 21" descr="A group of logos with text&#10;&#10;AI-generated content may be incorrect.">
              <a:extLst>
                <a:ext uri="{FF2B5EF4-FFF2-40B4-BE49-F238E27FC236}">
                  <a16:creationId xmlns:a16="http://schemas.microsoft.com/office/drawing/2014/main" id="{B7450C04-92F0-4E9F-8E61-D85C9D855DCC}"/>
                </a:ext>
              </a:extLst>
            </p:cNvPr>
            <p:cNvPicPr>
              <a:picLocks noChangeAspect="1"/>
            </p:cNvPicPr>
            <p:nvPr/>
          </p:nvPicPr>
          <p:blipFill>
            <a:blip r:embed="rId13"/>
            <a:stretch>
              <a:fillRect/>
            </a:stretch>
          </p:blipFill>
          <p:spPr>
            <a:xfrm>
              <a:off x="4866213" y="2772376"/>
              <a:ext cx="2580851" cy="1977774"/>
            </a:xfrm>
            <a:prstGeom prst="rect">
              <a:avLst/>
            </a:prstGeom>
          </p:spPr>
        </p:pic>
      </p:grpSp>
      <p:sp>
        <p:nvSpPr>
          <p:cNvPr id="31" name="Rectangle 30">
            <a:extLst>
              <a:ext uri="{FF2B5EF4-FFF2-40B4-BE49-F238E27FC236}">
                <a16:creationId xmlns:a16="http://schemas.microsoft.com/office/drawing/2014/main" id="{EE94AAA2-75A3-A03D-4832-BD74E886AB50}"/>
              </a:ext>
            </a:extLst>
          </p:cNvPr>
          <p:cNvSpPr/>
          <p:nvPr/>
        </p:nvSpPr>
        <p:spPr>
          <a:xfrm>
            <a:off x="7100455" y="4031673"/>
            <a:ext cx="221039" cy="24534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300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382FB-525D-EDA9-9BBE-4543965F49A7}"/>
            </a:ext>
          </a:extLst>
        </p:cNvPr>
        <p:cNvGrpSpPr/>
        <p:nvPr/>
      </p:nvGrpSpPr>
      <p:grpSpPr>
        <a:xfrm>
          <a:off x="0" y="0"/>
          <a:ext cx="0" cy="0"/>
          <a:chOff x="0" y="0"/>
          <a:chExt cx="0" cy="0"/>
        </a:xfrm>
      </p:grpSpPr>
      <p:pic>
        <p:nvPicPr>
          <p:cNvPr id="40" name="Picture 39" descr="A yellow and green squares with black letters&#10;&#10;AI-generated content may be incorrect.">
            <a:extLst>
              <a:ext uri="{FF2B5EF4-FFF2-40B4-BE49-F238E27FC236}">
                <a16:creationId xmlns:a16="http://schemas.microsoft.com/office/drawing/2014/main" id="{1FCC707E-21D8-12AF-A7D8-99D6E84F770B}"/>
              </a:ext>
            </a:extLst>
          </p:cNvPr>
          <p:cNvPicPr>
            <a:picLocks noChangeAspect="1"/>
          </p:cNvPicPr>
          <p:nvPr/>
        </p:nvPicPr>
        <p:blipFill>
          <a:blip r:embed="rId2">
            <a:alphaModFix/>
          </a:blip>
          <a:srcRect l="3429" b="10101"/>
          <a:stretch>
            <a:fillRect/>
          </a:stretch>
        </p:blipFill>
        <p:spPr>
          <a:xfrm>
            <a:off x="6426" y="2123969"/>
            <a:ext cx="8586855" cy="4308754"/>
          </a:xfrm>
          <a:prstGeom prst="rect">
            <a:avLst/>
          </a:prstGeom>
        </p:spPr>
      </p:pic>
      <p:pic>
        <p:nvPicPr>
          <p:cNvPr id="13" name="Picture 12">
            <a:extLst>
              <a:ext uri="{FF2B5EF4-FFF2-40B4-BE49-F238E27FC236}">
                <a16:creationId xmlns:a16="http://schemas.microsoft.com/office/drawing/2014/main" id="{255950AA-047A-8C26-A6BF-77256FFADFEC}"/>
              </a:ext>
            </a:extLst>
          </p:cNvPr>
          <p:cNvPicPr>
            <a:picLocks noChangeAspect="1"/>
          </p:cNvPicPr>
          <p:nvPr/>
        </p:nvPicPr>
        <p:blipFill>
          <a:blip r:embed="rId3"/>
          <a:srcRect l="4968" t="4713" r="4784" b="5000"/>
          <a:stretch>
            <a:fillRect/>
          </a:stretch>
        </p:blipFill>
        <p:spPr>
          <a:xfrm>
            <a:off x="82150" y="503885"/>
            <a:ext cx="5535094" cy="2979619"/>
          </a:xfrm>
          <a:prstGeom prst="rect">
            <a:avLst/>
          </a:prstGeom>
          <a:ln>
            <a:noFill/>
          </a:ln>
        </p:spPr>
      </p:pic>
      <p:grpSp>
        <p:nvGrpSpPr>
          <p:cNvPr id="10" name="Group 9">
            <a:extLst>
              <a:ext uri="{FF2B5EF4-FFF2-40B4-BE49-F238E27FC236}">
                <a16:creationId xmlns:a16="http://schemas.microsoft.com/office/drawing/2014/main" id="{E137FD5C-4EAA-6A1A-6237-5E4D534D2E85}"/>
              </a:ext>
            </a:extLst>
          </p:cNvPr>
          <p:cNvGrpSpPr/>
          <p:nvPr/>
        </p:nvGrpSpPr>
        <p:grpSpPr>
          <a:xfrm>
            <a:off x="7971729" y="421500"/>
            <a:ext cx="3391250" cy="2768367"/>
            <a:chOff x="2348917" y="3531764"/>
            <a:chExt cx="3391250" cy="2768367"/>
          </a:xfrm>
        </p:grpSpPr>
        <p:sp>
          <p:nvSpPr>
            <p:cNvPr id="11" name="Rectangle 10">
              <a:extLst>
                <a:ext uri="{FF2B5EF4-FFF2-40B4-BE49-F238E27FC236}">
                  <a16:creationId xmlns:a16="http://schemas.microsoft.com/office/drawing/2014/main" id="{38F36475-237C-DBEA-11D6-0200E244DB67}"/>
                </a:ext>
              </a:extLst>
            </p:cNvPr>
            <p:cNvSpPr/>
            <p:nvPr/>
          </p:nvSpPr>
          <p:spPr bwMode="auto">
            <a:xfrm>
              <a:off x="3921853" y="3531764"/>
              <a:ext cx="234892" cy="2768367"/>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2" name="Rectangle 11">
              <a:extLst>
                <a:ext uri="{FF2B5EF4-FFF2-40B4-BE49-F238E27FC236}">
                  <a16:creationId xmlns:a16="http://schemas.microsoft.com/office/drawing/2014/main" id="{F70FB065-7E78-303C-C34F-2FA6D314B357}"/>
                </a:ext>
              </a:extLst>
            </p:cNvPr>
            <p:cNvSpPr/>
            <p:nvPr/>
          </p:nvSpPr>
          <p:spPr bwMode="auto">
            <a:xfrm rot="16200000">
              <a:off x="3927096" y="3217618"/>
              <a:ext cx="234892" cy="3391250"/>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5" name="Title 4">
            <a:extLst>
              <a:ext uri="{FF2B5EF4-FFF2-40B4-BE49-F238E27FC236}">
                <a16:creationId xmlns:a16="http://schemas.microsoft.com/office/drawing/2014/main" id="{318E3613-7E88-F860-002F-C8671077D125}"/>
              </a:ext>
            </a:extLst>
          </p:cNvPr>
          <p:cNvSpPr>
            <a:spLocks noGrp="1"/>
          </p:cNvSpPr>
          <p:nvPr>
            <p:ph type="title"/>
          </p:nvPr>
        </p:nvSpPr>
        <p:spPr/>
        <p:txBody>
          <a:bodyPr/>
          <a:lstStyle/>
          <a:p>
            <a:r>
              <a:rPr lang="en-US" dirty="0"/>
              <a:t>Ideal Reactions for Next New Elements</a:t>
            </a:r>
          </a:p>
        </p:txBody>
      </p:sp>
      <p:sp>
        <p:nvSpPr>
          <p:cNvPr id="7" name="TextBox 6">
            <a:extLst>
              <a:ext uri="{FF2B5EF4-FFF2-40B4-BE49-F238E27FC236}">
                <a16:creationId xmlns:a16="http://schemas.microsoft.com/office/drawing/2014/main" id="{6513BC1E-885B-4F12-7B1E-F3FE8CBBFDD3}"/>
              </a:ext>
            </a:extLst>
          </p:cNvPr>
          <p:cNvSpPr txBox="1"/>
          <p:nvPr/>
        </p:nvSpPr>
        <p:spPr>
          <a:xfrm rot="16200000">
            <a:off x="-180591" y="4891209"/>
            <a:ext cx="763351" cy="523220"/>
          </a:xfrm>
          <a:prstGeom prst="rect">
            <a:avLst/>
          </a:prstGeom>
          <a:noFill/>
        </p:spPr>
        <p:txBody>
          <a:bodyPr wrap="none" rtlCol="0">
            <a:spAutoFit/>
          </a:bodyPr>
          <a:lstStyle/>
          <a:p>
            <a:r>
              <a:rPr lang="en-US" sz="2800" b="1" dirty="0"/>
              <a:t>Z →</a:t>
            </a:r>
          </a:p>
        </p:txBody>
      </p:sp>
      <p:sp>
        <p:nvSpPr>
          <p:cNvPr id="8" name="TextBox 7">
            <a:extLst>
              <a:ext uri="{FF2B5EF4-FFF2-40B4-BE49-F238E27FC236}">
                <a16:creationId xmlns:a16="http://schemas.microsoft.com/office/drawing/2014/main" id="{2FB544E5-EA91-CC02-AA72-D76AF2943C21}"/>
              </a:ext>
            </a:extLst>
          </p:cNvPr>
          <p:cNvSpPr txBox="1"/>
          <p:nvPr/>
        </p:nvSpPr>
        <p:spPr>
          <a:xfrm>
            <a:off x="4898286" y="5917419"/>
            <a:ext cx="944771" cy="523220"/>
          </a:xfrm>
          <a:prstGeom prst="rect">
            <a:avLst/>
          </a:prstGeom>
          <a:noFill/>
        </p:spPr>
        <p:txBody>
          <a:bodyPr wrap="square" rtlCol="0">
            <a:spAutoFit/>
          </a:bodyPr>
          <a:lstStyle/>
          <a:p>
            <a:r>
              <a:rPr lang="en-US" sz="2800" b="1" dirty="0"/>
              <a:t>N →</a:t>
            </a:r>
          </a:p>
        </p:txBody>
      </p:sp>
      <p:grpSp>
        <p:nvGrpSpPr>
          <p:cNvPr id="24" name="Group 23">
            <a:extLst>
              <a:ext uri="{FF2B5EF4-FFF2-40B4-BE49-F238E27FC236}">
                <a16:creationId xmlns:a16="http://schemas.microsoft.com/office/drawing/2014/main" id="{7F57C9D3-CACC-94E7-17AC-A74D73120F8D}"/>
              </a:ext>
            </a:extLst>
          </p:cNvPr>
          <p:cNvGrpSpPr/>
          <p:nvPr/>
        </p:nvGrpSpPr>
        <p:grpSpPr>
          <a:xfrm>
            <a:off x="8289046" y="1931822"/>
            <a:ext cx="498130" cy="246530"/>
            <a:chOff x="6728011" y="2729752"/>
            <a:chExt cx="498130" cy="246530"/>
          </a:xfrm>
        </p:grpSpPr>
        <p:sp>
          <p:nvSpPr>
            <p:cNvPr id="22" name="Rectangle: Rounded Corners 21">
              <a:extLst>
                <a:ext uri="{FF2B5EF4-FFF2-40B4-BE49-F238E27FC236}">
                  <a16:creationId xmlns:a16="http://schemas.microsoft.com/office/drawing/2014/main" id="{346A8ED8-AD35-A4C2-6D10-FADCCEAF50A0}"/>
                </a:ext>
              </a:extLst>
            </p:cNvPr>
            <p:cNvSpPr/>
            <p:nvPr/>
          </p:nvSpPr>
          <p:spPr>
            <a:xfrm>
              <a:off x="6728011" y="2729753"/>
              <a:ext cx="233084" cy="24652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DF9DC98E-622D-FA90-A0BD-6D63DB376085}"/>
                </a:ext>
              </a:extLst>
            </p:cNvPr>
            <p:cNvSpPr/>
            <p:nvPr/>
          </p:nvSpPr>
          <p:spPr>
            <a:xfrm>
              <a:off x="6993057" y="2729752"/>
              <a:ext cx="233084" cy="24652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F5985402-BED2-2210-4C00-C1C1468F0E8A}"/>
              </a:ext>
            </a:extLst>
          </p:cNvPr>
          <p:cNvGrpSpPr/>
          <p:nvPr/>
        </p:nvGrpSpPr>
        <p:grpSpPr>
          <a:xfrm>
            <a:off x="8787176" y="1667261"/>
            <a:ext cx="498130" cy="246530"/>
            <a:chOff x="6728011" y="2729752"/>
            <a:chExt cx="498130" cy="246530"/>
          </a:xfrm>
        </p:grpSpPr>
        <p:sp>
          <p:nvSpPr>
            <p:cNvPr id="27" name="Rectangle: Rounded Corners 26">
              <a:extLst>
                <a:ext uri="{FF2B5EF4-FFF2-40B4-BE49-F238E27FC236}">
                  <a16:creationId xmlns:a16="http://schemas.microsoft.com/office/drawing/2014/main" id="{F823C757-38C5-F074-DF23-449DE131E182}"/>
                </a:ext>
              </a:extLst>
            </p:cNvPr>
            <p:cNvSpPr/>
            <p:nvPr/>
          </p:nvSpPr>
          <p:spPr>
            <a:xfrm>
              <a:off x="6728011" y="2729753"/>
              <a:ext cx="233084" cy="246529"/>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28" name="Rectangle: Rounded Corners 27">
              <a:extLst>
                <a:ext uri="{FF2B5EF4-FFF2-40B4-BE49-F238E27FC236}">
                  <a16:creationId xmlns:a16="http://schemas.microsoft.com/office/drawing/2014/main" id="{27A0C494-80BA-1448-57BF-477CF370B3B7}"/>
                </a:ext>
              </a:extLst>
            </p:cNvPr>
            <p:cNvSpPr/>
            <p:nvPr/>
          </p:nvSpPr>
          <p:spPr>
            <a:xfrm>
              <a:off x="6993057" y="2729752"/>
              <a:ext cx="233084" cy="246529"/>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grpSp>
      <p:sp>
        <p:nvSpPr>
          <p:cNvPr id="2" name="Slide Number Placeholder 5">
            <a:extLst>
              <a:ext uri="{FF2B5EF4-FFF2-40B4-BE49-F238E27FC236}">
                <a16:creationId xmlns:a16="http://schemas.microsoft.com/office/drawing/2014/main" id="{A946DD7E-74BF-1F74-21A6-26CA2E4DC8B4}"/>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pPr marL="0" indent="0">
                <a:buNone/>
              </a:pPr>
              <a:t>10</a:t>
            </a:fld>
            <a:endParaRPr lang="en-US" dirty="0"/>
          </a:p>
        </p:txBody>
      </p:sp>
      <p:sp>
        <p:nvSpPr>
          <p:cNvPr id="4" name="TextBox 3">
            <a:extLst>
              <a:ext uri="{FF2B5EF4-FFF2-40B4-BE49-F238E27FC236}">
                <a16:creationId xmlns:a16="http://schemas.microsoft.com/office/drawing/2014/main" id="{3F009F43-7446-A278-C77C-AB4BE10653E3}"/>
              </a:ext>
            </a:extLst>
          </p:cNvPr>
          <p:cNvSpPr txBox="1"/>
          <p:nvPr/>
        </p:nvSpPr>
        <p:spPr>
          <a:xfrm>
            <a:off x="9335404" y="1577023"/>
            <a:ext cx="2039341" cy="369332"/>
          </a:xfrm>
          <a:prstGeom prst="rect">
            <a:avLst/>
          </a:prstGeom>
          <a:noFill/>
        </p:spPr>
        <p:txBody>
          <a:bodyPr wrap="none" rtlCol="0">
            <a:spAutoFit/>
          </a:bodyPr>
          <a:lstStyle/>
          <a:p>
            <a:r>
              <a:rPr lang="en-US" dirty="0"/>
              <a:t>E120: </a:t>
            </a:r>
            <a:r>
              <a:rPr lang="en-US" baseline="30000" dirty="0"/>
              <a:t>48</a:t>
            </a:r>
            <a:r>
              <a:rPr lang="en-US" dirty="0"/>
              <a:t>Ca+</a:t>
            </a:r>
            <a:r>
              <a:rPr lang="en-US" baseline="30000" dirty="0"/>
              <a:t>257</a:t>
            </a:r>
            <a:r>
              <a:rPr lang="en-US" dirty="0"/>
              <a:t>Fm</a:t>
            </a:r>
          </a:p>
        </p:txBody>
      </p:sp>
      <p:sp>
        <p:nvSpPr>
          <p:cNvPr id="9" name="TextBox 8">
            <a:extLst>
              <a:ext uri="{FF2B5EF4-FFF2-40B4-BE49-F238E27FC236}">
                <a16:creationId xmlns:a16="http://schemas.microsoft.com/office/drawing/2014/main" id="{9EDB5DBC-FCA7-76CC-22B6-A3CDE5B20324}"/>
              </a:ext>
            </a:extLst>
          </p:cNvPr>
          <p:cNvSpPr txBox="1"/>
          <p:nvPr/>
        </p:nvSpPr>
        <p:spPr>
          <a:xfrm>
            <a:off x="5782116" y="1809019"/>
            <a:ext cx="1958100" cy="369332"/>
          </a:xfrm>
          <a:prstGeom prst="rect">
            <a:avLst/>
          </a:prstGeom>
          <a:noFill/>
        </p:spPr>
        <p:txBody>
          <a:bodyPr wrap="none" rtlCol="0">
            <a:spAutoFit/>
          </a:bodyPr>
          <a:lstStyle/>
          <a:p>
            <a:r>
              <a:rPr lang="en-US" dirty="0"/>
              <a:t>E119: </a:t>
            </a:r>
            <a:r>
              <a:rPr lang="en-US" baseline="30000" dirty="0"/>
              <a:t>48</a:t>
            </a:r>
            <a:r>
              <a:rPr lang="en-US" dirty="0"/>
              <a:t>Ca+</a:t>
            </a:r>
            <a:r>
              <a:rPr lang="en-US" baseline="30000" dirty="0"/>
              <a:t>254</a:t>
            </a:r>
            <a:r>
              <a:rPr lang="en-US" dirty="0"/>
              <a:t>Es</a:t>
            </a:r>
          </a:p>
        </p:txBody>
      </p:sp>
    </p:spTree>
    <p:extLst>
      <p:ext uri="{BB962C8B-B14F-4D97-AF65-F5344CB8AC3E}">
        <p14:creationId xmlns:p14="http://schemas.microsoft.com/office/powerpoint/2010/main" val="158605773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39E7196-5047-F317-E417-FB819F3E7EE2}"/>
              </a:ext>
            </a:extLst>
          </p:cNvPr>
          <p:cNvPicPr>
            <a:picLocks noChangeAspect="1"/>
          </p:cNvPicPr>
          <p:nvPr/>
        </p:nvPicPr>
        <p:blipFill>
          <a:blip r:embed="rId3"/>
          <a:stretch>
            <a:fillRect/>
          </a:stretch>
        </p:blipFill>
        <p:spPr>
          <a:xfrm>
            <a:off x="7488382" y="755767"/>
            <a:ext cx="3942126" cy="5475621"/>
          </a:xfrm>
          <a:prstGeom prst="rect">
            <a:avLst/>
          </a:prstGeom>
        </p:spPr>
      </p:pic>
      <p:sp>
        <p:nvSpPr>
          <p:cNvPr id="2" name="Title 1">
            <a:extLst>
              <a:ext uri="{FF2B5EF4-FFF2-40B4-BE49-F238E27FC236}">
                <a16:creationId xmlns:a16="http://schemas.microsoft.com/office/drawing/2014/main" id="{2A900041-7F16-EFA7-22A0-18AD3EE7DDAD}"/>
              </a:ext>
            </a:extLst>
          </p:cNvPr>
          <p:cNvSpPr>
            <a:spLocks noGrp="1"/>
          </p:cNvSpPr>
          <p:nvPr>
            <p:ph type="title"/>
          </p:nvPr>
        </p:nvSpPr>
        <p:spPr/>
        <p:txBody>
          <a:bodyPr/>
          <a:lstStyle/>
          <a:p>
            <a:r>
              <a:rPr lang="en-US" dirty="0"/>
              <a:t>Total Kinetic Energy</a:t>
            </a:r>
          </a:p>
        </p:txBody>
      </p:sp>
      <p:sp>
        <p:nvSpPr>
          <p:cNvPr id="3" name="Content Placeholder 2">
            <a:extLst>
              <a:ext uri="{FF2B5EF4-FFF2-40B4-BE49-F238E27FC236}">
                <a16:creationId xmlns:a16="http://schemas.microsoft.com/office/drawing/2014/main" id="{65979A0A-6103-E18F-EB0C-350ED598CAA5}"/>
              </a:ext>
            </a:extLst>
          </p:cNvPr>
          <p:cNvSpPr>
            <a:spLocks noGrp="1"/>
          </p:cNvSpPr>
          <p:nvPr>
            <p:ph idx="1"/>
          </p:nvPr>
        </p:nvSpPr>
        <p:spPr>
          <a:xfrm>
            <a:off x="0" y="647701"/>
            <a:ext cx="7259782" cy="5721201"/>
          </a:xfrm>
        </p:spPr>
        <p:txBody>
          <a:bodyPr/>
          <a:lstStyle/>
          <a:p>
            <a:r>
              <a:rPr lang="en-US" dirty="0"/>
              <a:t>TKE Distributions for actinide and transactinide nuclides</a:t>
            </a:r>
          </a:p>
        </p:txBody>
      </p:sp>
      <p:pic>
        <p:nvPicPr>
          <p:cNvPr id="8" name="Picture 7">
            <a:extLst>
              <a:ext uri="{FF2B5EF4-FFF2-40B4-BE49-F238E27FC236}">
                <a16:creationId xmlns:a16="http://schemas.microsoft.com/office/drawing/2014/main" id="{AB489C8D-54DE-0739-F1C7-A7EDC706027D}"/>
              </a:ext>
            </a:extLst>
          </p:cNvPr>
          <p:cNvPicPr>
            <a:picLocks noChangeAspect="1"/>
          </p:cNvPicPr>
          <p:nvPr/>
        </p:nvPicPr>
        <p:blipFill>
          <a:blip r:embed="rId4"/>
          <a:stretch>
            <a:fillRect/>
          </a:stretch>
        </p:blipFill>
        <p:spPr>
          <a:xfrm>
            <a:off x="1566062" y="2102534"/>
            <a:ext cx="4356258" cy="3958591"/>
          </a:xfrm>
          <a:prstGeom prst="rect">
            <a:avLst/>
          </a:prstGeom>
        </p:spPr>
      </p:pic>
      <p:sp>
        <p:nvSpPr>
          <p:cNvPr id="9" name="Oval 8">
            <a:extLst>
              <a:ext uri="{FF2B5EF4-FFF2-40B4-BE49-F238E27FC236}">
                <a16:creationId xmlns:a16="http://schemas.microsoft.com/office/drawing/2014/main" id="{48556BB4-4810-38DC-E5E1-9A7BD2E8DFCB}"/>
              </a:ext>
            </a:extLst>
          </p:cNvPr>
          <p:cNvSpPr/>
          <p:nvPr/>
        </p:nvSpPr>
        <p:spPr bwMode="auto">
          <a:xfrm>
            <a:off x="3200400" y="2102534"/>
            <a:ext cx="2078182" cy="1063230"/>
          </a:xfrm>
          <a:prstGeom prst="ellipse">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0" name="TextBox 9">
            <a:extLst>
              <a:ext uri="{FF2B5EF4-FFF2-40B4-BE49-F238E27FC236}">
                <a16:creationId xmlns:a16="http://schemas.microsoft.com/office/drawing/2014/main" id="{5EB42D99-0C5A-7F06-78D6-745B9AB94E0B}"/>
              </a:ext>
            </a:extLst>
          </p:cNvPr>
          <p:cNvSpPr txBox="1"/>
          <p:nvPr/>
        </p:nvSpPr>
        <p:spPr>
          <a:xfrm>
            <a:off x="3016557" y="1609360"/>
            <a:ext cx="2597186" cy="461665"/>
          </a:xfrm>
          <a:prstGeom prst="rect">
            <a:avLst/>
          </a:prstGeom>
          <a:noFill/>
        </p:spPr>
        <p:txBody>
          <a:bodyPr wrap="none" rtlCol="0">
            <a:spAutoFit/>
          </a:bodyPr>
          <a:lstStyle/>
          <a:p>
            <a:r>
              <a:rPr lang="en-US" dirty="0">
                <a:solidFill>
                  <a:srgbClr val="C00000"/>
                </a:solidFill>
              </a:rPr>
              <a:t>Symmetric fission</a:t>
            </a:r>
          </a:p>
        </p:txBody>
      </p:sp>
      <p:sp>
        <p:nvSpPr>
          <p:cNvPr id="6" name="TextBox 5">
            <a:extLst>
              <a:ext uri="{FF2B5EF4-FFF2-40B4-BE49-F238E27FC236}">
                <a16:creationId xmlns:a16="http://schemas.microsoft.com/office/drawing/2014/main" id="{DFCB0592-01D8-A981-A801-216285D234AA}"/>
              </a:ext>
            </a:extLst>
          </p:cNvPr>
          <p:cNvSpPr txBox="1"/>
          <p:nvPr/>
        </p:nvSpPr>
        <p:spPr>
          <a:xfrm>
            <a:off x="0" y="6542599"/>
            <a:ext cx="6863354" cy="307777"/>
          </a:xfrm>
          <a:prstGeom prst="rect">
            <a:avLst/>
          </a:prstGeom>
          <a:noFill/>
        </p:spPr>
        <p:txBody>
          <a:bodyPr wrap="none" rtlCol="0">
            <a:spAutoFit/>
          </a:bodyPr>
          <a:lstStyle/>
          <a:p>
            <a:r>
              <a:rPr lang="en-US" sz="1400" dirty="0"/>
              <a:t>Lane, M.R. Phys. Rev. C </a:t>
            </a:r>
            <a:r>
              <a:rPr lang="en-US" sz="1400" b="1" dirty="0"/>
              <a:t>53</a:t>
            </a:r>
            <a:r>
              <a:rPr lang="en-US" sz="1400" dirty="0"/>
              <a:t> (1996) 2893: </a:t>
            </a:r>
            <a:r>
              <a:rPr lang="en-US" sz="1400" dirty="0">
                <a:hlinkClick r:id="rId5"/>
              </a:rPr>
              <a:t>https://doi.org/10.1103/PhysRevC.53.2893</a:t>
            </a:r>
            <a:endParaRPr lang="en-US" sz="1400" dirty="0"/>
          </a:p>
        </p:txBody>
      </p:sp>
    </p:spTree>
    <p:extLst>
      <p:ext uri="{BB962C8B-B14F-4D97-AF65-F5344CB8AC3E}">
        <p14:creationId xmlns:p14="http://schemas.microsoft.com/office/powerpoint/2010/main" val="577519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94FDA4-A2AA-6999-76F7-4CEE7017BD64}"/>
              </a:ext>
            </a:extLst>
          </p:cNvPr>
          <p:cNvSpPr>
            <a:spLocks noGrp="1"/>
          </p:cNvSpPr>
          <p:nvPr>
            <p:ph type="body" sz="quarter" idx="10"/>
          </p:nvPr>
        </p:nvSpPr>
        <p:spPr>
          <a:xfrm>
            <a:off x="2029288" y="2515666"/>
            <a:ext cx="8133424" cy="2284378"/>
          </a:xfrm>
        </p:spPr>
        <p:txBody>
          <a:bodyPr/>
          <a:lstStyle/>
          <a:p>
            <a:pPr marL="0" indent="0" algn="ctr"/>
            <a:r>
              <a:rPr lang="en-US" sz="4800" b="1" dirty="0"/>
              <a:t>Alpha Decay</a:t>
            </a:r>
            <a:endParaRPr lang="en-US" sz="4800" dirty="0"/>
          </a:p>
        </p:txBody>
      </p:sp>
      <p:sp>
        <p:nvSpPr>
          <p:cNvPr id="4" name="Title 3">
            <a:extLst>
              <a:ext uri="{FF2B5EF4-FFF2-40B4-BE49-F238E27FC236}">
                <a16:creationId xmlns:a16="http://schemas.microsoft.com/office/drawing/2014/main" id="{8BB910E6-E846-518A-B24B-E8DE18205321}"/>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354595473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329BB-99A7-CD95-3945-EB4C334E0156}"/>
            </a:ext>
          </a:extLst>
        </p:cNvPr>
        <p:cNvGrpSpPr/>
        <p:nvPr/>
      </p:nvGrpSpPr>
      <p:grpSpPr>
        <a:xfrm>
          <a:off x="0" y="0"/>
          <a:ext cx="0" cy="0"/>
          <a:chOff x="0" y="0"/>
          <a:chExt cx="0" cy="0"/>
        </a:xfrm>
      </p:grpSpPr>
      <p:pic>
        <p:nvPicPr>
          <p:cNvPr id="6" name="Picture 5" descr="A yellow and green squares with black letters&#10;&#10;AI-generated content may be incorrect.">
            <a:extLst>
              <a:ext uri="{FF2B5EF4-FFF2-40B4-BE49-F238E27FC236}">
                <a16:creationId xmlns:a16="http://schemas.microsoft.com/office/drawing/2014/main" id="{68BE2667-8D86-43BE-3A03-C2F6B3485CD2}"/>
              </a:ext>
            </a:extLst>
          </p:cNvPr>
          <p:cNvPicPr>
            <a:picLocks noChangeAspect="1"/>
          </p:cNvPicPr>
          <p:nvPr/>
        </p:nvPicPr>
        <p:blipFill>
          <a:blip r:embed="rId2">
            <a:alphaModFix/>
          </a:blip>
          <a:srcRect l="3429" b="10101"/>
          <a:stretch>
            <a:fillRect/>
          </a:stretch>
        </p:blipFill>
        <p:spPr>
          <a:xfrm>
            <a:off x="1" y="684534"/>
            <a:ext cx="12192000" cy="6117761"/>
          </a:xfrm>
          <a:prstGeom prst="rect">
            <a:avLst/>
          </a:prstGeom>
        </p:spPr>
      </p:pic>
      <p:sp>
        <p:nvSpPr>
          <p:cNvPr id="2" name="Title 1">
            <a:extLst>
              <a:ext uri="{FF2B5EF4-FFF2-40B4-BE49-F238E27FC236}">
                <a16:creationId xmlns:a16="http://schemas.microsoft.com/office/drawing/2014/main" id="{57FA052C-92AE-448C-F830-248C4D88DC9A}"/>
              </a:ext>
            </a:extLst>
          </p:cNvPr>
          <p:cNvSpPr>
            <a:spLocks noGrp="1"/>
          </p:cNvSpPr>
          <p:nvPr>
            <p:ph type="title"/>
          </p:nvPr>
        </p:nvSpPr>
        <p:spPr/>
        <p:txBody>
          <a:bodyPr/>
          <a:lstStyle/>
          <a:p>
            <a:r>
              <a:rPr lang="en-US" dirty="0"/>
              <a:t>Alpha Spectroscopy</a:t>
            </a:r>
          </a:p>
        </p:txBody>
      </p:sp>
      <p:sp>
        <p:nvSpPr>
          <p:cNvPr id="11" name="Content Placeholder 10">
            <a:extLst>
              <a:ext uri="{FF2B5EF4-FFF2-40B4-BE49-F238E27FC236}">
                <a16:creationId xmlns:a16="http://schemas.microsoft.com/office/drawing/2014/main" id="{77A5B41E-A6B3-6DBD-6FE0-3222A4358BCA}"/>
              </a:ext>
            </a:extLst>
          </p:cNvPr>
          <p:cNvSpPr>
            <a:spLocks noGrp="1"/>
          </p:cNvSpPr>
          <p:nvPr>
            <p:ph idx="1"/>
          </p:nvPr>
        </p:nvSpPr>
        <p:spPr>
          <a:xfrm>
            <a:off x="-1" y="647701"/>
            <a:ext cx="6044951" cy="5611811"/>
          </a:xfrm>
        </p:spPr>
        <p:txBody>
          <a:bodyPr/>
          <a:lstStyle/>
          <a:p>
            <a:r>
              <a:rPr lang="en-US" dirty="0"/>
              <a:t>Any SHE that alpha decays can be used to investigate alpha spectroscopy</a:t>
            </a:r>
          </a:p>
          <a:p>
            <a:r>
              <a:rPr lang="en-US" dirty="0"/>
              <a:t>Setups with lower FWHM for alpha energies </a:t>
            </a:r>
            <a:r>
              <a:rPr lang="en-US" dirty="0">
                <a:sym typeface="Wingdings" panose="05000000000000000000" pitchFamily="2" charset="2"/>
              </a:rPr>
              <a:t> more beneficial</a:t>
            </a:r>
            <a:r>
              <a:rPr lang="en-US" dirty="0"/>
              <a:t>  </a:t>
            </a:r>
          </a:p>
        </p:txBody>
      </p:sp>
      <p:sp>
        <p:nvSpPr>
          <p:cNvPr id="4" name="Slide Number Placeholder 3">
            <a:extLst>
              <a:ext uri="{FF2B5EF4-FFF2-40B4-BE49-F238E27FC236}">
                <a16:creationId xmlns:a16="http://schemas.microsoft.com/office/drawing/2014/main" id="{314D04E0-6818-7BF3-717E-AB7C6ABC39E7}"/>
              </a:ext>
            </a:extLst>
          </p:cNvPr>
          <p:cNvSpPr>
            <a:spLocks noGrp="1"/>
          </p:cNvSpPr>
          <p:nvPr>
            <p:ph type="sldNum" sz="quarter" idx="4"/>
          </p:nvPr>
        </p:nvSpPr>
        <p:spPr/>
        <p:txBody>
          <a:bodyPr/>
          <a:lstStyle/>
          <a:p>
            <a:pPr algn="r"/>
            <a:fld id="{0EF2EA88-E9D4-0C4F-A5DF-5FE49FAF8E2F}" type="slidenum">
              <a:rPr lang="en-US" smtClean="0"/>
              <a:pPr algn="r"/>
              <a:t>102</a:t>
            </a:fld>
            <a:endParaRPr lang="en-US" dirty="0"/>
          </a:p>
        </p:txBody>
      </p:sp>
    </p:spTree>
    <p:extLst>
      <p:ext uri="{BB962C8B-B14F-4D97-AF65-F5344CB8AC3E}">
        <p14:creationId xmlns:p14="http://schemas.microsoft.com/office/powerpoint/2010/main" val="374793195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3E4FF7-E018-A2FD-ECEE-DBFB08A6FEE1}"/>
              </a:ext>
            </a:extLst>
          </p:cNvPr>
          <p:cNvSpPr>
            <a:spLocks noGrp="1"/>
          </p:cNvSpPr>
          <p:nvPr>
            <p:ph type="body" sz="quarter" idx="10"/>
          </p:nvPr>
        </p:nvSpPr>
        <p:spPr>
          <a:xfrm>
            <a:off x="1" y="1198179"/>
            <a:ext cx="5076841" cy="5126420"/>
          </a:xfrm>
        </p:spPr>
        <p:txBody>
          <a:bodyPr/>
          <a:lstStyle/>
          <a:p>
            <a:r>
              <a:rPr lang="en-US" dirty="0"/>
              <a:t>Can measure alpha decay energies and half-lives for all isotopes observed to decay via alpha</a:t>
            </a:r>
          </a:p>
          <a:p>
            <a:endParaRPr lang="en-US" dirty="0"/>
          </a:p>
          <a:p>
            <a:r>
              <a:rPr lang="en-US" dirty="0"/>
              <a:t>Trends in alpha-decay energies show influence of a shell at N=162</a:t>
            </a:r>
          </a:p>
          <a:p>
            <a:endParaRPr lang="en-US" dirty="0"/>
          </a:p>
          <a:p>
            <a:r>
              <a:rPr lang="en-US" dirty="0"/>
              <a:t>Evidence of potential neutron closed shell near N=184?</a:t>
            </a:r>
          </a:p>
          <a:p>
            <a:endParaRPr lang="en-US" dirty="0"/>
          </a:p>
          <a:p>
            <a:endParaRPr lang="en-US" dirty="0"/>
          </a:p>
          <a:p>
            <a:endParaRPr lang="en-US" dirty="0"/>
          </a:p>
        </p:txBody>
      </p:sp>
      <p:sp>
        <p:nvSpPr>
          <p:cNvPr id="4" name="Title 3">
            <a:extLst>
              <a:ext uri="{FF2B5EF4-FFF2-40B4-BE49-F238E27FC236}">
                <a16:creationId xmlns:a16="http://schemas.microsoft.com/office/drawing/2014/main" id="{D311D3F8-E9AF-4B81-B6D8-ED4CE172F02E}"/>
              </a:ext>
            </a:extLst>
          </p:cNvPr>
          <p:cNvSpPr>
            <a:spLocks noGrp="1"/>
          </p:cNvSpPr>
          <p:nvPr>
            <p:ph type="title"/>
          </p:nvPr>
        </p:nvSpPr>
        <p:spPr/>
        <p:txBody>
          <a:bodyPr/>
          <a:lstStyle/>
          <a:p>
            <a:r>
              <a:rPr lang="en-US" dirty="0"/>
              <a:t>Alpha Decay Half-life</a:t>
            </a:r>
          </a:p>
        </p:txBody>
      </p:sp>
      <p:pic>
        <p:nvPicPr>
          <p:cNvPr id="6" name="Picture 5">
            <a:extLst>
              <a:ext uri="{FF2B5EF4-FFF2-40B4-BE49-F238E27FC236}">
                <a16:creationId xmlns:a16="http://schemas.microsoft.com/office/drawing/2014/main" id="{A37DBCE5-E5FE-FC10-32B0-EF193CBFD99E}"/>
              </a:ext>
            </a:extLst>
          </p:cNvPr>
          <p:cNvPicPr>
            <a:picLocks noChangeAspect="1"/>
          </p:cNvPicPr>
          <p:nvPr/>
        </p:nvPicPr>
        <p:blipFill>
          <a:blip r:embed="rId3"/>
          <a:stretch>
            <a:fillRect/>
          </a:stretch>
        </p:blipFill>
        <p:spPr>
          <a:xfrm>
            <a:off x="5122373" y="1306646"/>
            <a:ext cx="6908543" cy="4669974"/>
          </a:xfrm>
          <a:prstGeom prst="rect">
            <a:avLst/>
          </a:prstGeom>
        </p:spPr>
      </p:pic>
      <p:sp>
        <p:nvSpPr>
          <p:cNvPr id="7" name="TextBox 6">
            <a:extLst>
              <a:ext uri="{FF2B5EF4-FFF2-40B4-BE49-F238E27FC236}">
                <a16:creationId xmlns:a16="http://schemas.microsoft.com/office/drawing/2014/main" id="{10F303BA-E0CC-14D2-E7D0-8406D2FFBBA0}"/>
              </a:ext>
            </a:extLst>
          </p:cNvPr>
          <p:cNvSpPr txBox="1"/>
          <p:nvPr/>
        </p:nvSpPr>
        <p:spPr>
          <a:xfrm flipH="1">
            <a:off x="0" y="6481676"/>
            <a:ext cx="6564180" cy="307777"/>
          </a:xfrm>
          <a:prstGeom prst="rect">
            <a:avLst/>
          </a:prstGeom>
          <a:noFill/>
        </p:spPr>
        <p:txBody>
          <a:bodyPr wrap="square" rtlCol="0">
            <a:spAutoFit/>
          </a:bodyPr>
          <a:lstStyle/>
          <a:p>
            <a:r>
              <a:rPr lang="en-US" sz="1400" dirty="0" err="1"/>
              <a:t>Oganessian</a:t>
            </a:r>
            <a:r>
              <a:rPr lang="en-US" sz="1400" dirty="0"/>
              <a:t>, </a:t>
            </a:r>
            <a:r>
              <a:rPr lang="en-US" sz="1400" dirty="0" err="1"/>
              <a:t>Yu.Ts</a:t>
            </a:r>
            <a:r>
              <a:rPr lang="en-US" sz="1400" dirty="0"/>
              <a:t>., Phys. Today </a:t>
            </a:r>
            <a:r>
              <a:rPr lang="en-US" sz="1400" b="1" dirty="0"/>
              <a:t>68</a:t>
            </a:r>
            <a:r>
              <a:rPr lang="en-US" sz="1400" dirty="0"/>
              <a:t> (2015) 32: </a:t>
            </a:r>
            <a:r>
              <a:rPr lang="en-US" sz="1400" dirty="0">
                <a:hlinkClick r:id="rId4"/>
              </a:rPr>
              <a:t>https://doi.org/10.1063/PT.3.2880</a:t>
            </a:r>
            <a:endParaRPr lang="en-US" sz="1400" dirty="0"/>
          </a:p>
        </p:txBody>
      </p:sp>
    </p:spTree>
    <p:extLst>
      <p:ext uri="{BB962C8B-B14F-4D97-AF65-F5344CB8AC3E}">
        <p14:creationId xmlns:p14="http://schemas.microsoft.com/office/powerpoint/2010/main" val="412214611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E3F12-7C0E-B4CB-6285-CB11BFA194FB}"/>
              </a:ext>
            </a:extLst>
          </p:cNvPr>
          <p:cNvSpPr>
            <a:spLocks noGrp="1"/>
          </p:cNvSpPr>
          <p:nvPr>
            <p:ph type="title"/>
          </p:nvPr>
        </p:nvSpPr>
        <p:spPr/>
        <p:txBody>
          <a:bodyPr/>
          <a:lstStyle/>
          <a:p>
            <a:r>
              <a:rPr lang="en-US" dirty="0"/>
              <a:t>Alpha energy systematics</a:t>
            </a:r>
          </a:p>
        </p:txBody>
      </p:sp>
      <p:sp>
        <p:nvSpPr>
          <p:cNvPr id="3" name="Content Placeholder 2">
            <a:extLst>
              <a:ext uri="{FF2B5EF4-FFF2-40B4-BE49-F238E27FC236}">
                <a16:creationId xmlns:a16="http://schemas.microsoft.com/office/drawing/2014/main" id="{8FEFBC2E-76B3-9DE8-225C-2027FD37930A}"/>
              </a:ext>
            </a:extLst>
          </p:cNvPr>
          <p:cNvSpPr>
            <a:spLocks noGrp="1"/>
          </p:cNvSpPr>
          <p:nvPr>
            <p:ph idx="1"/>
          </p:nvPr>
        </p:nvSpPr>
        <p:spPr>
          <a:xfrm>
            <a:off x="4595" y="1543912"/>
            <a:ext cx="4277922" cy="4824990"/>
          </a:xfrm>
        </p:spPr>
        <p:txBody>
          <a:bodyPr/>
          <a:lstStyle/>
          <a:p>
            <a:r>
              <a:rPr lang="en-US" dirty="0"/>
              <a:t>Can use known alpha decay energies to hone theories of nuclear structure</a:t>
            </a:r>
          </a:p>
        </p:txBody>
      </p:sp>
      <p:pic>
        <p:nvPicPr>
          <p:cNvPr id="1026" name="Picture 2" descr="FIG. 4.">
            <a:extLst>
              <a:ext uri="{FF2B5EF4-FFF2-40B4-BE49-F238E27FC236}">
                <a16:creationId xmlns:a16="http://schemas.microsoft.com/office/drawing/2014/main" id="{46929A14-6BD4-FA95-24FC-8D513824D4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5745" y="1614488"/>
            <a:ext cx="7620000" cy="39338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D20DF51-E0AC-037C-4EAC-32DE0A6C45EB}"/>
              </a:ext>
            </a:extLst>
          </p:cNvPr>
          <p:cNvSpPr txBox="1"/>
          <p:nvPr/>
        </p:nvSpPr>
        <p:spPr>
          <a:xfrm>
            <a:off x="0" y="6515100"/>
            <a:ext cx="7172733" cy="307777"/>
          </a:xfrm>
          <a:prstGeom prst="rect">
            <a:avLst/>
          </a:prstGeom>
          <a:noFill/>
        </p:spPr>
        <p:txBody>
          <a:bodyPr wrap="none" rtlCol="0">
            <a:spAutoFit/>
          </a:bodyPr>
          <a:lstStyle/>
          <a:p>
            <a:r>
              <a:rPr lang="en-US" sz="1400" dirty="0"/>
              <a:t>Olsen, E., Phys. Rev. C </a:t>
            </a:r>
            <a:r>
              <a:rPr lang="en-US" sz="1400" b="1" dirty="0"/>
              <a:t>99</a:t>
            </a:r>
            <a:r>
              <a:rPr lang="en-US" sz="1400" dirty="0"/>
              <a:t> (2019) 014317: </a:t>
            </a:r>
            <a:r>
              <a:rPr lang="en-US" sz="1400" dirty="0">
                <a:hlinkClick r:id="rId3"/>
              </a:rPr>
              <a:t>https://doi.org/10.1103/PhysRevC.99.014317</a:t>
            </a:r>
            <a:endParaRPr lang="en-US" sz="1400" dirty="0"/>
          </a:p>
        </p:txBody>
      </p:sp>
    </p:spTree>
    <p:extLst>
      <p:ext uri="{BB962C8B-B14F-4D97-AF65-F5344CB8AC3E}">
        <p14:creationId xmlns:p14="http://schemas.microsoft.com/office/powerpoint/2010/main" val="248618836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73ED7-EF3F-5190-2616-6DD98FEAEC41}"/>
              </a:ext>
            </a:extLst>
          </p:cNvPr>
          <p:cNvSpPr>
            <a:spLocks noGrp="1"/>
          </p:cNvSpPr>
          <p:nvPr>
            <p:ph type="title"/>
          </p:nvPr>
        </p:nvSpPr>
        <p:spPr/>
        <p:txBody>
          <a:bodyPr/>
          <a:lstStyle/>
          <a:p>
            <a:r>
              <a:rPr lang="en-US" dirty="0"/>
              <a:t>Alpha decay</a:t>
            </a:r>
          </a:p>
        </p:txBody>
      </p:sp>
      <p:sp>
        <p:nvSpPr>
          <p:cNvPr id="3" name="Content Placeholder 2">
            <a:extLst>
              <a:ext uri="{FF2B5EF4-FFF2-40B4-BE49-F238E27FC236}">
                <a16:creationId xmlns:a16="http://schemas.microsoft.com/office/drawing/2014/main" id="{ABEE34A3-553F-3CD3-8B4A-A8BBE6C41994}"/>
              </a:ext>
            </a:extLst>
          </p:cNvPr>
          <p:cNvSpPr>
            <a:spLocks noGrp="1"/>
          </p:cNvSpPr>
          <p:nvPr>
            <p:ph idx="1"/>
          </p:nvPr>
        </p:nvSpPr>
        <p:spPr>
          <a:xfrm>
            <a:off x="0" y="1833395"/>
            <a:ext cx="6096000" cy="4535507"/>
          </a:xfrm>
        </p:spPr>
        <p:txBody>
          <a:bodyPr/>
          <a:lstStyle/>
          <a:p>
            <a:r>
              <a:rPr lang="en-US" dirty="0"/>
              <a:t>Honing theories allows us to look and identify new isotopes through observations of isotopic chains and comparisons to theory</a:t>
            </a:r>
          </a:p>
        </p:txBody>
      </p:sp>
      <p:pic>
        <p:nvPicPr>
          <p:cNvPr id="2050" name="Picture 2" descr="Figure 5">
            <a:extLst>
              <a:ext uri="{FF2B5EF4-FFF2-40B4-BE49-F238E27FC236}">
                <a16:creationId xmlns:a16="http://schemas.microsoft.com/office/drawing/2014/main" id="{C71E9E6D-BA75-C13D-D9AF-3530E21C43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3237" y="784512"/>
            <a:ext cx="3706090" cy="553147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3C3633A-7666-D67A-4FD9-D38B9E45B1D0}"/>
              </a:ext>
            </a:extLst>
          </p:cNvPr>
          <p:cNvSpPr txBox="1"/>
          <p:nvPr/>
        </p:nvSpPr>
        <p:spPr>
          <a:xfrm>
            <a:off x="0" y="6515100"/>
            <a:ext cx="7172733" cy="307777"/>
          </a:xfrm>
          <a:prstGeom prst="rect">
            <a:avLst/>
          </a:prstGeom>
          <a:noFill/>
        </p:spPr>
        <p:txBody>
          <a:bodyPr wrap="none" rtlCol="0">
            <a:spAutoFit/>
          </a:bodyPr>
          <a:lstStyle/>
          <a:p>
            <a:r>
              <a:rPr lang="en-US" sz="1400" dirty="0"/>
              <a:t>Olsen, E., Phys. Rev. C </a:t>
            </a:r>
            <a:r>
              <a:rPr lang="en-US" sz="1400" b="1" dirty="0"/>
              <a:t>99</a:t>
            </a:r>
            <a:r>
              <a:rPr lang="en-US" sz="1400" dirty="0"/>
              <a:t> (2019) 014317: </a:t>
            </a:r>
            <a:r>
              <a:rPr lang="en-US" sz="1400" dirty="0">
                <a:hlinkClick r:id="rId3"/>
              </a:rPr>
              <a:t>https://doi.org/10.1103/PhysRevC.99.014317</a:t>
            </a:r>
            <a:endParaRPr lang="en-US" sz="1400" dirty="0"/>
          </a:p>
        </p:txBody>
      </p:sp>
    </p:spTree>
    <p:extLst>
      <p:ext uri="{BB962C8B-B14F-4D97-AF65-F5344CB8AC3E}">
        <p14:creationId xmlns:p14="http://schemas.microsoft.com/office/powerpoint/2010/main" val="2124725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07146-D477-E91C-9477-4AD43017FCA9}"/>
            </a:ext>
          </a:extLst>
        </p:cNvPr>
        <p:cNvGrpSpPr/>
        <p:nvPr/>
      </p:nvGrpSpPr>
      <p:grpSpPr>
        <a:xfrm>
          <a:off x="0" y="0"/>
          <a:ext cx="0" cy="0"/>
          <a:chOff x="0" y="0"/>
          <a:chExt cx="0" cy="0"/>
        </a:xfrm>
      </p:grpSpPr>
      <p:pic>
        <p:nvPicPr>
          <p:cNvPr id="27" name="Picture 26">
            <a:extLst>
              <a:ext uri="{FF2B5EF4-FFF2-40B4-BE49-F238E27FC236}">
                <a16:creationId xmlns:a16="http://schemas.microsoft.com/office/drawing/2014/main" id="{AA772798-FB6A-1705-7CDF-C02F16A422CA}"/>
              </a:ext>
            </a:extLst>
          </p:cNvPr>
          <p:cNvPicPr>
            <a:picLocks noChangeAspect="1"/>
          </p:cNvPicPr>
          <p:nvPr/>
        </p:nvPicPr>
        <p:blipFill>
          <a:blip r:embed="rId2"/>
          <a:stretch>
            <a:fillRect/>
          </a:stretch>
        </p:blipFill>
        <p:spPr>
          <a:xfrm>
            <a:off x="16778" y="548637"/>
            <a:ext cx="8108814" cy="6013583"/>
          </a:xfrm>
          <a:prstGeom prst="rect">
            <a:avLst/>
          </a:prstGeom>
        </p:spPr>
      </p:pic>
      <p:pic>
        <p:nvPicPr>
          <p:cNvPr id="31" name="Picture 30">
            <a:extLst>
              <a:ext uri="{FF2B5EF4-FFF2-40B4-BE49-F238E27FC236}">
                <a16:creationId xmlns:a16="http://schemas.microsoft.com/office/drawing/2014/main" id="{2C992C2D-EBD6-FDE7-A72D-6378FC2C4733}"/>
              </a:ext>
            </a:extLst>
          </p:cNvPr>
          <p:cNvPicPr>
            <a:picLocks noChangeAspect="1"/>
          </p:cNvPicPr>
          <p:nvPr/>
        </p:nvPicPr>
        <p:blipFill>
          <a:blip r:embed="rId3"/>
          <a:stretch>
            <a:fillRect/>
          </a:stretch>
        </p:blipFill>
        <p:spPr>
          <a:xfrm>
            <a:off x="16778" y="548637"/>
            <a:ext cx="8108814" cy="6013583"/>
          </a:xfrm>
          <a:prstGeom prst="rect">
            <a:avLst/>
          </a:prstGeom>
        </p:spPr>
      </p:pic>
      <p:pic>
        <p:nvPicPr>
          <p:cNvPr id="25" name="Picture 24">
            <a:extLst>
              <a:ext uri="{FF2B5EF4-FFF2-40B4-BE49-F238E27FC236}">
                <a16:creationId xmlns:a16="http://schemas.microsoft.com/office/drawing/2014/main" id="{A6753649-00FB-D1E4-C255-1D7C57220132}"/>
              </a:ext>
            </a:extLst>
          </p:cNvPr>
          <p:cNvPicPr>
            <a:picLocks noChangeAspect="1"/>
          </p:cNvPicPr>
          <p:nvPr/>
        </p:nvPicPr>
        <p:blipFill>
          <a:blip r:embed="rId4"/>
          <a:stretch>
            <a:fillRect/>
          </a:stretch>
        </p:blipFill>
        <p:spPr>
          <a:xfrm>
            <a:off x="16778" y="548637"/>
            <a:ext cx="8108814" cy="6013583"/>
          </a:xfrm>
          <a:prstGeom prst="rect">
            <a:avLst/>
          </a:prstGeom>
        </p:spPr>
      </p:pic>
      <p:sp>
        <p:nvSpPr>
          <p:cNvPr id="5" name="Title 4">
            <a:extLst>
              <a:ext uri="{FF2B5EF4-FFF2-40B4-BE49-F238E27FC236}">
                <a16:creationId xmlns:a16="http://schemas.microsoft.com/office/drawing/2014/main" id="{8212E120-E6DB-2EBC-B24E-EB571C14D7B9}"/>
              </a:ext>
            </a:extLst>
          </p:cNvPr>
          <p:cNvSpPr>
            <a:spLocks noGrp="1"/>
          </p:cNvSpPr>
          <p:nvPr>
            <p:ph type="title"/>
          </p:nvPr>
        </p:nvSpPr>
        <p:spPr/>
        <p:txBody>
          <a:bodyPr/>
          <a:lstStyle/>
          <a:p>
            <a:r>
              <a:rPr lang="en-US" dirty="0"/>
              <a:t>Rates of Superheavy Element Production</a:t>
            </a:r>
          </a:p>
        </p:txBody>
      </p:sp>
      <p:cxnSp>
        <p:nvCxnSpPr>
          <p:cNvPr id="11" name="Straight Connector 10">
            <a:extLst>
              <a:ext uri="{FF2B5EF4-FFF2-40B4-BE49-F238E27FC236}">
                <a16:creationId xmlns:a16="http://schemas.microsoft.com/office/drawing/2014/main" id="{613FDD28-82B6-6180-F04F-0CB6CAAD673C}"/>
              </a:ext>
            </a:extLst>
          </p:cNvPr>
          <p:cNvCxnSpPr>
            <a:cxnSpLocks/>
          </p:cNvCxnSpPr>
          <p:nvPr/>
        </p:nvCxnSpPr>
        <p:spPr>
          <a:xfrm>
            <a:off x="1245239" y="4691469"/>
            <a:ext cx="6740829" cy="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CBCBD257-0DA7-94FF-A9EE-2E34DAB74D69}"/>
              </a:ext>
            </a:extLst>
          </p:cNvPr>
          <p:cNvSpPr txBox="1"/>
          <p:nvPr/>
        </p:nvSpPr>
        <p:spPr>
          <a:xfrm>
            <a:off x="8011996" y="4506803"/>
            <a:ext cx="1920699" cy="369332"/>
          </a:xfrm>
          <a:prstGeom prst="rect">
            <a:avLst/>
          </a:prstGeom>
          <a:noFill/>
        </p:spPr>
        <p:txBody>
          <a:bodyPr wrap="square" rtlCol="0">
            <a:spAutoFit/>
          </a:bodyPr>
          <a:lstStyle/>
          <a:p>
            <a:r>
              <a:rPr lang="en-US" dirty="0"/>
              <a:t>atoms/week</a:t>
            </a:r>
          </a:p>
        </p:txBody>
      </p:sp>
      <p:cxnSp>
        <p:nvCxnSpPr>
          <p:cNvPr id="14" name="Straight Connector 13">
            <a:extLst>
              <a:ext uri="{FF2B5EF4-FFF2-40B4-BE49-F238E27FC236}">
                <a16:creationId xmlns:a16="http://schemas.microsoft.com/office/drawing/2014/main" id="{F2CC20A1-7A90-9403-7C75-25AD1860753B}"/>
              </a:ext>
            </a:extLst>
          </p:cNvPr>
          <p:cNvCxnSpPr>
            <a:cxnSpLocks/>
          </p:cNvCxnSpPr>
          <p:nvPr/>
        </p:nvCxnSpPr>
        <p:spPr>
          <a:xfrm>
            <a:off x="1245238" y="4205168"/>
            <a:ext cx="6740829" cy="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EF0FBA65-EA61-4C0F-25D5-A2FC2DDDF3D9}"/>
              </a:ext>
            </a:extLst>
          </p:cNvPr>
          <p:cNvSpPr txBox="1"/>
          <p:nvPr/>
        </p:nvSpPr>
        <p:spPr>
          <a:xfrm>
            <a:off x="8011996" y="4020502"/>
            <a:ext cx="1920699" cy="369332"/>
          </a:xfrm>
          <a:prstGeom prst="rect">
            <a:avLst/>
          </a:prstGeom>
          <a:noFill/>
        </p:spPr>
        <p:txBody>
          <a:bodyPr wrap="square" rtlCol="0">
            <a:spAutoFit/>
          </a:bodyPr>
          <a:lstStyle/>
          <a:p>
            <a:r>
              <a:rPr lang="en-US" dirty="0"/>
              <a:t>atoms/day</a:t>
            </a:r>
          </a:p>
        </p:txBody>
      </p:sp>
      <p:cxnSp>
        <p:nvCxnSpPr>
          <p:cNvPr id="16" name="Straight Connector 15">
            <a:extLst>
              <a:ext uri="{FF2B5EF4-FFF2-40B4-BE49-F238E27FC236}">
                <a16:creationId xmlns:a16="http://schemas.microsoft.com/office/drawing/2014/main" id="{BEC0BCBB-EAF8-E180-BD5E-07607BA30752}"/>
              </a:ext>
            </a:extLst>
          </p:cNvPr>
          <p:cNvCxnSpPr>
            <a:cxnSpLocks/>
          </p:cNvCxnSpPr>
          <p:nvPr/>
        </p:nvCxnSpPr>
        <p:spPr>
          <a:xfrm>
            <a:off x="1245238" y="3286522"/>
            <a:ext cx="6740829" cy="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3A51FEEA-8BF9-F599-C2D2-8AEA2C476313}"/>
              </a:ext>
            </a:extLst>
          </p:cNvPr>
          <p:cNvSpPr txBox="1"/>
          <p:nvPr/>
        </p:nvSpPr>
        <p:spPr>
          <a:xfrm>
            <a:off x="8011996" y="3101856"/>
            <a:ext cx="1920699" cy="369332"/>
          </a:xfrm>
          <a:prstGeom prst="rect">
            <a:avLst/>
          </a:prstGeom>
          <a:noFill/>
        </p:spPr>
        <p:txBody>
          <a:bodyPr wrap="square" rtlCol="0">
            <a:spAutoFit/>
          </a:bodyPr>
          <a:lstStyle/>
          <a:p>
            <a:r>
              <a:rPr lang="en-US" dirty="0"/>
              <a:t>1000 atoms/day</a:t>
            </a:r>
          </a:p>
        </p:txBody>
      </p:sp>
      <p:cxnSp>
        <p:nvCxnSpPr>
          <p:cNvPr id="18" name="Straight Connector 17">
            <a:extLst>
              <a:ext uri="{FF2B5EF4-FFF2-40B4-BE49-F238E27FC236}">
                <a16:creationId xmlns:a16="http://schemas.microsoft.com/office/drawing/2014/main" id="{969B228D-A934-E2D8-AA4C-081DEEBDDF3A}"/>
              </a:ext>
            </a:extLst>
          </p:cNvPr>
          <p:cNvCxnSpPr>
            <a:cxnSpLocks/>
          </p:cNvCxnSpPr>
          <p:nvPr/>
        </p:nvCxnSpPr>
        <p:spPr>
          <a:xfrm>
            <a:off x="1283600" y="5438468"/>
            <a:ext cx="6740829" cy="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2F34C1D5-0B30-7B7F-B0CF-846F2D92FE68}"/>
              </a:ext>
            </a:extLst>
          </p:cNvPr>
          <p:cNvSpPr txBox="1"/>
          <p:nvPr/>
        </p:nvSpPr>
        <p:spPr>
          <a:xfrm>
            <a:off x="8050357" y="5253802"/>
            <a:ext cx="1920699" cy="369332"/>
          </a:xfrm>
          <a:prstGeom prst="rect">
            <a:avLst/>
          </a:prstGeom>
          <a:noFill/>
        </p:spPr>
        <p:txBody>
          <a:bodyPr wrap="square" rtlCol="0">
            <a:spAutoFit/>
          </a:bodyPr>
          <a:lstStyle/>
          <a:p>
            <a:r>
              <a:rPr lang="en-US" dirty="0"/>
              <a:t>atoms/year</a:t>
            </a:r>
          </a:p>
        </p:txBody>
      </p:sp>
      <p:sp>
        <p:nvSpPr>
          <p:cNvPr id="20" name="TextBox 19">
            <a:extLst>
              <a:ext uri="{FF2B5EF4-FFF2-40B4-BE49-F238E27FC236}">
                <a16:creationId xmlns:a16="http://schemas.microsoft.com/office/drawing/2014/main" id="{3CE0379A-38D5-6760-1394-F60A2C667A62}"/>
              </a:ext>
            </a:extLst>
          </p:cNvPr>
          <p:cNvSpPr txBox="1"/>
          <p:nvPr/>
        </p:nvSpPr>
        <p:spPr>
          <a:xfrm>
            <a:off x="8165270" y="1010894"/>
            <a:ext cx="3533536" cy="1384995"/>
          </a:xfrm>
          <a:prstGeom prst="rect">
            <a:avLst/>
          </a:prstGeom>
          <a:noFill/>
        </p:spPr>
        <p:txBody>
          <a:bodyPr wrap="square" rtlCol="0">
            <a:spAutoFit/>
          </a:bodyPr>
          <a:lstStyle/>
          <a:p>
            <a:pPr algn="ctr"/>
            <a:r>
              <a:rPr lang="en-US" sz="2800" b="1" dirty="0"/>
              <a:t>Production rates decrease as atomic number increases</a:t>
            </a:r>
          </a:p>
        </p:txBody>
      </p:sp>
      <p:sp>
        <p:nvSpPr>
          <p:cNvPr id="2" name="Slide Number Placeholder 5">
            <a:extLst>
              <a:ext uri="{FF2B5EF4-FFF2-40B4-BE49-F238E27FC236}">
                <a16:creationId xmlns:a16="http://schemas.microsoft.com/office/drawing/2014/main" id="{5E50BFB0-FA1D-2651-01AE-51ABB0AC5910}"/>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pPr marL="0" indent="0">
                <a:buNone/>
              </a:pPr>
              <a:t>11</a:t>
            </a:fld>
            <a:endParaRPr lang="en-US" dirty="0"/>
          </a:p>
        </p:txBody>
      </p:sp>
    </p:spTree>
    <p:extLst>
      <p:ext uri="{BB962C8B-B14F-4D97-AF65-F5344CB8AC3E}">
        <p14:creationId xmlns:p14="http://schemas.microsoft.com/office/powerpoint/2010/main" val="200961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9B9C8-1C05-AEDE-5C6F-6420A6C01D17}"/>
            </a:ext>
          </a:extLst>
        </p:cNvPr>
        <p:cNvGrpSpPr/>
        <p:nvPr/>
      </p:nvGrpSpPr>
      <p:grpSpPr>
        <a:xfrm>
          <a:off x="0" y="0"/>
          <a:ext cx="0" cy="0"/>
          <a:chOff x="0" y="0"/>
          <a:chExt cx="0" cy="0"/>
        </a:xfrm>
      </p:grpSpPr>
      <p:pic>
        <p:nvPicPr>
          <p:cNvPr id="40" name="Picture 39" descr="A yellow and green squares with black letters&#10;&#10;AI-generated content may be incorrect.">
            <a:extLst>
              <a:ext uri="{FF2B5EF4-FFF2-40B4-BE49-F238E27FC236}">
                <a16:creationId xmlns:a16="http://schemas.microsoft.com/office/drawing/2014/main" id="{BCB14DC9-70A6-8AAD-C9C5-F89E2CFAED44}"/>
              </a:ext>
            </a:extLst>
          </p:cNvPr>
          <p:cNvPicPr>
            <a:picLocks noChangeAspect="1"/>
          </p:cNvPicPr>
          <p:nvPr/>
        </p:nvPicPr>
        <p:blipFill>
          <a:blip r:embed="rId2">
            <a:alphaModFix/>
          </a:blip>
          <a:srcRect l="3429" b="10101"/>
          <a:stretch>
            <a:fillRect/>
          </a:stretch>
        </p:blipFill>
        <p:spPr>
          <a:xfrm>
            <a:off x="6426" y="2123969"/>
            <a:ext cx="8586855" cy="4308754"/>
          </a:xfrm>
          <a:prstGeom prst="rect">
            <a:avLst/>
          </a:prstGeom>
        </p:spPr>
      </p:pic>
      <p:grpSp>
        <p:nvGrpSpPr>
          <p:cNvPr id="18" name="Group 17">
            <a:extLst>
              <a:ext uri="{FF2B5EF4-FFF2-40B4-BE49-F238E27FC236}">
                <a16:creationId xmlns:a16="http://schemas.microsoft.com/office/drawing/2014/main" id="{5986A799-853D-0BE8-2A0B-6B3A8CCF4EE8}"/>
              </a:ext>
            </a:extLst>
          </p:cNvPr>
          <p:cNvGrpSpPr/>
          <p:nvPr/>
        </p:nvGrpSpPr>
        <p:grpSpPr>
          <a:xfrm>
            <a:off x="7971729" y="421500"/>
            <a:ext cx="3391250" cy="2768367"/>
            <a:chOff x="2348917" y="3531764"/>
            <a:chExt cx="3391250" cy="2768367"/>
          </a:xfrm>
        </p:grpSpPr>
        <p:sp>
          <p:nvSpPr>
            <p:cNvPr id="19" name="Rectangle 18">
              <a:extLst>
                <a:ext uri="{FF2B5EF4-FFF2-40B4-BE49-F238E27FC236}">
                  <a16:creationId xmlns:a16="http://schemas.microsoft.com/office/drawing/2014/main" id="{4C59EF50-2619-1783-798D-CB25851CED43}"/>
                </a:ext>
              </a:extLst>
            </p:cNvPr>
            <p:cNvSpPr/>
            <p:nvPr/>
          </p:nvSpPr>
          <p:spPr bwMode="auto">
            <a:xfrm>
              <a:off x="3921853" y="3531764"/>
              <a:ext cx="234892" cy="2768367"/>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1" name="Rectangle 20">
              <a:extLst>
                <a:ext uri="{FF2B5EF4-FFF2-40B4-BE49-F238E27FC236}">
                  <a16:creationId xmlns:a16="http://schemas.microsoft.com/office/drawing/2014/main" id="{0D03C9B9-6B87-3098-9759-9EEBD542E9CF}"/>
                </a:ext>
              </a:extLst>
            </p:cNvPr>
            <p:cNvSpPr/>
            <p:nvPr/>
          </p:nvSpPr>
          <p:spPr bwMode="auto">
            <a:xfrm rot="16200000">
              <a:off x="3927096" y="3217618"/>
              <a:ext cx="234892" cy="3391250"/>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5" name="Title 4">
            <a:extLst>
              <a:ext uri="{FF2B5EF4-FFF2-40B4-BE49-F238E27FC236}">
                <a16:creationId xmlns:a16="http://schemas.microsoft.com/office/drawing/2014/main" id="{144B8904-57B1-D798-849C-331913CF70ED}"/>
              </a:ext>
            </a:extLst>
          </p:cNvPr>
          <p:cNvSpPr>
            <a:spLocks noGrp="1"/>
          </p:cNvSpPr>
          <p:nvPr>
            <p:ph type="title"/>
          </p:nvPr>
        </p:nvSpPr>
        <p:spPr/>
        <p:txBody>
          <a:bodyPr/>
          <a:lstStyle/>
          <a:p>
            <a:r>
              <a:rPr lang="en-US" dirty="0"/>
              <a:t>Ideal Reactions for Next New Elements</a:t>
            </a:r>
          </a:p>
        </p:txBody>
      </p:sp>
      <p:sp>
        <p:nvSpPr>
          <p:cNvPr id="7" name="TextBox 6">
            <a:extLst>
              <a:ext uri="{FF2B5EF4-FFF2-40B4-BE49-F238E27FC236}">
                <a16:creationId xmlns:a16="http://schemas.microsoft.com/office/drawing/2014/main" id="{541405D7-93FD-5581-72BD-339BC355D1F9}"/>
              </a:ext>
            </a:extLst>
          </p:cNvPr>
          <p:cNvSpPr txBox="1"/>
          <p:nvPr/>
        </p:nvSpPr>
        <p:spPr>
          <a:xfrm rot="16200000">
            <a:off x="-180591" y="4891209"/>
            <a:ext cx="763351" cy="523220"/>
          </a:xfrm>
          <a:prstGeom prst="rect">
            <a:avLst/>
          </a:prstGeom>
          <a:noFill/>
        </p:spPr>
        <p:txBody>
          <a:bodyPr wrap="none" rtlCol="0">
            <a:spAutoFit/>
          </a:bodyPr>
          <a:lstStyle/>
          <a:p>
            <a:r>
              <a:rPr lang="en-US" sz="2800" b="1" dirty="0"/>
              <a:t>Z →</a:t>
            </a:r>
          </a:p>
        </p:txBody>
      </p:sp>
      <p:sp>
        <p:nvSpPr>
          <p:cNvPr id="8" name="TextBox 7">
            <a:extLst>
              <a:ext uri="{FF2B5EF4-FFF2-40B4-BE49-F238E27FC236}">
                <a16:creationId xmlns:a16="http://schemas.microsoft.com/office/drawing/2014/main" id="{1416B65E-59DF-93D1-526C-72D6C318E239}"/>
              </a:ext>
            </a:extLst>
          </p:cNvPr>
          <p:cNvSpPr txBox="1"/>
          <p:nvPr/>
        </p:nvSpPr>
        <p:spPr>
          <a:xfrm>
            <a:off x="4898286" y="5917419"/>
            <a:ext cx="944771" cy="523220"/>
          </a:xfrm>
          <a:prstGeom prst="rect">
            <a:avLst/>
          </a:prstGeom>
          <a:noFill/>
        </p:spPr>
        <p:txBody>
          <a:bodyPr wrap="square" rtlCol="0">
            <a:spAutoFit/>
          </a:bodyPr>
          <a:lstStyle/>
          <a:p>
            <a:r>
              <a:rPr lang="en-US" sz="2800" b="1" dirty="0"/>
              <a:t>N →</a:t>
            </a:r>
          </a:p>
        </p:txBody>
      </p:sp>
      <p:grpSp>
        <p:nvGrpSpPr>
          <p:cNvPr id="24" name="Group 23">
            <a:extLst>
              <a:ext uri="{FF2B5EF4-FFF2-40B4-BE49-F238E27FC236}">
                <a16:creationId xmlns:a16="http://schemas.microsoft.com/office/drawing/2014/main" id="{01250548-5BE5-2EC4-E2EE-ECE2219DC9DA}"/>
              </a:ext>
            </a:extLst>
          </p:cNvPr>
          <p:cNvGrpSpPr/>
          <p:nvPr/>
        </p:nvGrpSpPr>
        <p:grpSpPr>
          <a:xfrm>
            <a:off x="8289046" y="1931822"/>
            <a:ext cx="498130" cy="246530"/>
            <a:chOff x="6728011" y="2729752"/>
            <a:chExt cx="498130" cy="246530"/>
          </a:xfrm>
        </p:grpSpPr>
        <p:sp>
          <p:nvSpPr>
            <p:cNvPr id="22" name="Rectangle: Rounded Corners 21">
              <a:extLst>
                <a:ext uri="{FF2B5EF4-FFF2-40B4-BE49-F238E27FC236}">
                  <a16:creationId xmlns:a16="http://schemas.microsoft.com/office/drawing/2014/main" id="{16D75C3E-6FDE-DBC6-00B9-90683C8AD17C}"/>
                </a:ext>
              </a:extLst>
            </p:cNvPr>
            <p:cNvSpPr/>
            <p:nvPr/>
          </p:nvSpPr>
          <p:spPr>
            <a:xfrm>
              <a:off x="6728011" y="2729753"/>
              <a:ext cx="233084" cy="24652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22DDB0BE-4629-B440-A116-41FBF58E7ABA}"/>
                </a:ext>
              </a:extLst>
            </p:cNvPr>
            <p:cNvSpPr/>
            <p:nvPr/>
          </p:nvSpPr>
          <p:spPr>
            <a:xfrm>
              <a:off x="6993057" y="2729752"/>
              <a:ext cx="233084" cy="24652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B928AE20-D287-A1D1-E2B4-1551EC249015}"/>
              </a:ext>
            </a:extLst>
          </p:cNvPr>
          <p:cNvGrpSpPr/>
          <p:nvPr/>
        </p:nvGrpSpPr>
        <p:grpSpPr>
          <a:xfrm>
            <a:off x="8787176" y="1667261"/>
            <a:ext cx="498130" cy="246530"/>
            <a:chOff x="6728011" y="2729752"/>
            <a:chExt cx="498130" cy="246530"/>
          </a:xfrm>
        </p:grpSpPr>
        <p:sp>
          <p:nvSpPr>
            <p:cNvPr id="27" name="Rectangle: Rounded Corners 26">
              <a:extLst>
                <a:ext uri="{FF2B5EF4-FFF2-40B4-BE49-F238E27FC236}">
                  <a16:creationId xmlns:a16="http://schemas.microsoft.com/office/drawing/2014/main" id="{F690FCA6-69B0-92DD-44BD-F74B1455CFA0}"/>
                </a:ext>
              </a:extLst>
            </p:cNvPr>
            <p:cNvSpPr/>
            <p:nvPr/>
          </p:nvSpPr>
          <p:spPr>
            <a:xfrm>
              <a:off x="6728011" y="2729753"/>
              <a:ext cx="233084" cy="246529"/>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28" name="Rectangle: Rounded Corners 27">
              <a:extLst>
                <a:ext uri="{FF2B5EF4-FFF2-40B4-BE49-F238E27FC236}">
                  <a16:creationId xmlns:a16="http://schemas.microsoft.com/office/drawing/2014/main" id="{E9190478-CF59-C7E1-668F-B4233376733E}"/>
                </a:ext>
              </a:extLst>
            </p:cNvPr>
            <p:cNvSpPr/>
            <p:nvPr/>
          </p:nvSpPr>
          <p:spPr>
            <a:xfrm>
              <a:off x="6993057" y="2729752"/>
              <a:ext cx="233084" cy="246529"/>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grpSp>
      <p:sp>
        <p:nvSpPr>
          <p:cNvPr id="32" name="TextBox 31">
            <a:extLst>
              <a:ext uri="{FF2B5EF4-FFF2-40B4-BE49-F238E27FC236}">
                <a16:creationId xmlns:a16="http://schemas.microsoft.com/office/drawing/2014/main" id="{7E6F9D8C-949B-9B4E-161C-A9AE8F566C6B}"/>
              </a:ext>
            </a:extLst>
          </p:cNvPr>
          <p:cNvSpPr txBox="1"/>
          <p:nvPr/>
        </p:nvSpPr>
        <p:spPr>
          <a:xfrm>
            <a:off x="7080309" y="4771143"/>
            <a:ext cx="4831780" cy="2031325"/>
          </a:xfrm>
          <a:prstGeom prst="rect">
            <a:avLst/>
          </a:prstGeom>
          <a:noFill/>
        </p:spPr>
        <p:txBody>
          <a:bodyPr wrap="square" rtlCol="0">
            <a:spAutoFit/>
          </a:bodyPr>
          <a:lstStyle/>
          <a:p>
            <a:pPr algn="ctr"/>
            <a:r>
              <a:rPr lang="en-US" sz="2800" b="1" dirty="0">
                <a:solidFill>
                  <a:schemeClr val="accent2"/>
                </a:solidFill>
              </a:rPr>
              <a:t>HFIR Recently(?) isolated:</a:t>
            </a:r>
          </a:p>
          <a:p>
            <a:pPr algn="ctr"/>
            <a:r>
              <a:rPr lang="en-US" sz="2800" dirty="0"/>
              <a:t>1.08 </a:t>
            </a:r>
            <a:r>
              <a:rPr lang="en-US" sz="2800" dirty="0">
                <a:latin typeface="Symbol" panose="05050102010706020507" pitchFamily="18" charset="2"/>
              </a:rPr>
              <a:t>m</a:t>
            </a:r>
            <a:r>
              <a:rPr lang="en-US" sz="2800" dirty="0"/>
              <a:t>g </a:t>
            </a:r>
            <a:r>
              <a:rPr lang="en-US" sz="2800" baseline="30000" dirty="0"/>
              <a:t>254</a:t>
            </a:r>
            <a:r>
              <a:rPr lang="en-US" sz="2800" dirty="0"/>
              <a:t>Es</a:t>
            </a:r>
          </a:p>
          <a:p>
            <a:pPr algn="ctr"/>
            <a:r>
              <a:rPr lang="en-US" sz="2800" dirty="0"/>
              <a:t>0.5 </a:t>
            </a:r>
            <a:r>
              <a:rPr lang="en-US" sz="2800" dirty="0" err="1"/>
              <a:t>pg</a:t>
            </a:r>
            <a:r>
              <a:rPr lang="en-US" sz="2800" dirty="0"/>
              <a:t> </a:t>
            </a:r>
            <a:r>
              <a:rPr lang="en-US" sz="2800" baseline="30000" dirty="0"/>
              <a:t>257</a:t>
            </a:r>
            <a:r>
              <a:rPr lang="en-US" sz="2800" dirty="0"/>
              <a:t>Fm</a:t>
            </a:r>
          </a:p>
          <a:p>
            <a:pPr algn="ctr"/>
            <a:endParaRPr lang="en-US" sz="1400" dirty="0"/>
          </a:p>
          <a:p>
            <a:pPr algn="ctr"/>
            <a:r>
              <a:rPr lang="en-US" sz="1400" dirty="0"/>
              <a:t>Porter: Sep. Sci. Tech. 32 (1997) 83</a:t>
            </a:r>
          </a:p>
          <a:p>
            <a:pPr algn="ctr"/>
            <a:r>
              <a:rPr lang="en-US" sz="1400" dirty="0"/>
              <a:t>Boll: Tech. Report ORNL/TM-2019/1283</a:t>
            </a:r>
          </a:p>
        </p:txBody>
      </p:sp>
      <p:sp>
        <p:nvSpPr>
          <p:cNvPr id="2" name="Slide Number Placeholder 5">
            <a:extLst>
              <a:ext uri="{FF2B5EF4-FFF2-40B4-BE49-F238E27FC236}">
                <a16:creationId xmlns:a16="http://schemas.microsoft.com/office/drawing/2014/main" id="{09F01ED9-C0F4-014B-7708-BB8D1FD214EF}"/>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pPr marL="0" indent="0">
                <a:buNone/>
              </a:pPr>
              <a:t>12</a:t>
            </a:fld>
            <a:endParaRPr lang="en-US" dirty="0"/>
          </a:p>
        </p:txBody>
      </p:sp>
      <p:pic>
        <p:nvPicPr>
          <p:cNvPr id="14" name="Picture 13">
            <a:extLst>
              <a:ext uri="{FF2B5EF4-FFF2-40B4-BE49-F238E27FC236}">
                <a16:creationId xmlns:a16="http://schemas.microsoft.com/office/drawing/2014/main" id="{206E1B2D-DDCF-0026-8DF6-53136206F5E1}"/>
              </a:ext>
            </a:extLst>
          </p:cNvPr>
          <p:cNvPicPr>
            <a:picLocks noChangeAspect="1"/>
          </p:cNvPicPr>
          <p:nvPr/>
        </p:nvPicPr>
        <p:blipFill>
          <a:blip r:embed="rId3"/>
          <a:srcRect l="4968" t="4713" r="4784" b="5000"/>
          <a:stretch>
            <a:fillRect/>
          </a:stretch>
        </p:blipFill>
        <p:spPr>
          <a:xfrm>
            <a:off x="82150" y="503885"/>
            <a:ext cx="5535094" cy="2979619"/>
          </a:xfrm>
          <a:prstGeom prst="rect">
            <a:avLst/>
          </a:prstGeom>
          <a:ln>
            <a:noFill/>
          </a:ln>
        </p:spPr>
      </p:pic>
      <p:pic>
        <p:nvPicPr>
          <p:cNvPr id="16" name="Picture 15">
            <a:extLst>
              <a:ext uri="{FF2B5EF4-FFF2-40B4-BE49-F238E27FC236}">
                <a16:creationId xmlns:a16="http://schemas.microsoft.com/office/drawing/2014/main" id="{7970CFF6-6789-6AC3-EB07-99A0069CA5C5}"/>
              </a:ext>
            </a:extLst>
          </p:cNvPr>
          <p:cNvPicPr>
            <a:picLocks noChangeAspect="1"/>
          </p:cNvPicPr>
          <p:nvPr/>
        </p:nvPicPr>
        <p:blipFill>
          <a:blip r:embed="rId4"/>
          <a:srcRect l="4968" t="4713" r="4784" b="5000"/>
          <a:stretch>
            <a:fillRect/>
          </a:stretch>
        </p:blipFill>
        <p:spPr>
          <a:xfrm>
            <a:off x="82150" y="503885"/>
            <a:ext cx="5535094" cy="2979619"/>
          </a:xfrm>
          <a:prstGeom prst="rect">
            <a:avLst/>
          </a:prstGeom>
          <a:ln>
            <a:noFill/>
          </a:ln>
        </p:spPr>
      </p:pic>
      <p:sp>
        <p:nvSpPr>
          <p:cNvPr id="4" name="TextBox 3">
            <a:extLst>
              <a:ext uri="{FF2B5EF4-FFF2-40B4-BE49-F238E27FC236}">
                <a16:creationId xmlns:a16="http://schemas.microsoft.com/office/drawing/2014/main" id="{056E13E5-1EEE-B37D-5539-C40A4BD39A39}"/>
              </a:ext>
            </a:extLst>
          </p:cNvPr>
          <p:cNvSpPr txBox="1"/>
          <p:nvPr/>
        </p:nvSpPr>
        <p:spPr>
          <a:xfrm>
            <a:off x="9335404" y="1577023"/>
            <a:ext cx="2039341" cy="369332"/>
          </a:xfrm>
          <a:prstGeom prst="rect">
            <a:avLst/>
          </a:prstGeom>
          <a:noFill/>
        </p:spPr>
        <p:txBody>
          <a:bodyPr wrap="none" rtlCol="0">
            <a:spAutoFit/>
          </a:bodyPr>
          <a:lstStyle/>
          <a:p>
            <a:r>
              <a:rPr lang="en-US" dirty="0"/>
              <a:t>E120: </a:t>
            </a:r>
            <a:r>
              <a:rPr lang="en-US" baseline="30000" dirty="0"/>
              <a:t>48</a:t>
            </a:r>
            <a:r>
              <a:rPr lang="en-US" dirty="0"/>
              <a:t>Ca+</a:t>
            </a:r>
            <a:r>
              <a:rPr lang="en-US" baseline="30000" dirty="0"/>
              <a:t>257</a:t>
            </a:r>
            <a:r>
              <a:rPr lang="en-US" dirty="0"/>
              <a:t>Fm</a:t>
            </a:r>
          </a:p>
        </p:txBody>
      </p:sp>
      <p:sp>
        <p:nvSpPr>
          <p:cNvPr id="9" name="TextBox 8">
            <a:extLst>
              <a:ext uri="{FF2B5EF4-FFF2-40B4-BE49-F238E27FC236}">
                <a16:creationId xmlns:a16="http://schemas.microsoft.com/office/drawing/2014/main" id="{20436CAD-404B-3DE4-16A3-A59CD1077FB1}"/>
              </a:ext>
            </a:extLst>
          </p:cNvPr>
          <p:cNvSpPr txBox="1"/>
          <p:nvPr/>
        </p:nvSpPr>
        <p:spPr>
          <a:xfrm>
            <a:off x="5782116" y="1809019"/>
            <a:ext cx="1958100" cy="369332"/>
          </a:xfrm>
          <a:prstGeom prst="rect">
            <a:avLst/>
          </a:prstGeom>
          <a:noFill/>
        </p:spPr>
        <p:txBody>
          <a:bodyPr wrap="none" rtlCol="0">
            <a:spAutoFit/>
          </a:bodyPr>
          <a:lstStyle/>
          <a:p>
            <a:r>
              <a:rPr lang="en-US" dirty="0"/>
              <a:t>E119: </a:t>
            </a:r>
            <a:r>
              <a:rPr lang="en-US" baseline="30000" dirty="0"/>
              <a:t>48</a:t>
            </a:r>
            <a:r>
              <a:rPr lang="en-US" dirty="0"/>
              <a:t>Ca+</a:t>
            </a:r>
            <a:r>
              <a:rPr lang="en-US" baseline="30000" dirty="0"/>
              <a:t>254</a:t>
            </a:r>
            <a:r>
              <a:rPr lang="en-US" dirty="0"/>
              <a:t>Es</a:t>
            </a:r>
          </a:p>
        </p:txBody>
      </p:sp>
    </p:spTree>
    <p:extLst>
      <p:ext uri="{BB962C8B-B14F-4D97-AF65-F5344CB8AC3E}">
        <p14:creationId xmlns:p14="http://schemas.microsoft.com/office/powerpoint/2010/main" val="798607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709AC-0D98-23B7-88DE-837EC88F9F65}"/>
            </a:ext>
          </a:extLst>
        </p:cNvPr>
        <p:cNvGrpSpPr/>
        <p:nvPr/>
      </p:nvGrpSpPr>
      <p:grpSpPr>
        <a:xfrm>
          <a:off x="0" y="0"/>
          <a:ext cx="0" cy="0"/>
          <a:chOff x="0" y="0"/>
          <a:chExt cx="0" cy="0"/>
        </a:xfrm>
      </p:grpSpPr>
      <p:pic>
        <p:nvPicPr>
          <p:cNvPr id="40" name="Picture 39" descr="A yellow and green squares with black letters&#10;&#10;AI-generated content may be incorrect.">
            <a:extLst>
              <a:ext uri="{FF2B5EF4-FFF2-40B4-BE49-F238E27FC236}">
                <a16:creationId xmlns:a16="http://schemas.microsoft.com/office/drawing/2014/main" id="{38433ADB-B0DC-6EFE-CCBA-609C570D522B}"/>
              </a:ext>
            </a:extLst>
          </p:cNvPr>
          <p:cNvPicPr>
            <a:picLocks noChangeAspect="1"/>
          </p:cNvPicPr>
          <p:nvPr/>
        </p:nvPicPr>
        <p:blipFill>
          <a:blip r:embed="rId2">
            <a:alphaModFix/>
          </a:blip>
          <a:srcRect l="3429" b="10101"/>
          <a:stretch>
            <a:fillRect/>
          </a:stretch>
        </p:blipFill>
        <p:spPr>
          <a:xfrm>
            <a:off x="6426" y="2123969"/>
            <a:ext cx="8586855" cy="4308754"/>
          </a:xfrm>
          <a:prstGeom prst="rect">
            <a:avLst/>
          </a:prstGeom>
        </p:spPr>
      </p:pic>
      <p:pic>
        <p:nvPicPr>
          <p:cNvPr id="13" name="Picture 12">
            <a:extLst>
              <a:ext uri="{FF2B5EF4-FFF2-40B4-BE49-F238E27FC236}">
                <a16:creationId xmlns:a16="http://schemas.microsoft.com/office/drawing/2014/main" id="{4F5765CE-B108-93A8-3E03-D2A04CE2FF6F}"/>
              </a:ext>
            </a:extLst>
          </p:cNvPr>
          <p:cNvPicPr>
            <a:picLocks noChangeAspect="1"/>
          </p:cNvPicPr>
          <p:nvPr/>
        </p:nvPicPr>
        <p:blipFill>
          <a:blip r:embed="rId3"/>
          <a:srcRect l="4968" t="4713" r="4784" b="5000"/>
          <a:stretch>
            <a:fillRect/>
          </a:stretch>
        </p:blipFill>
        <p:spPr>
          <a:xfrm>
            <a:off x="82150" y="503885"/>
            <a:ext cx="5535094" cy="2979619"/>
          </a:xfrm>
          <a:prstGeom prst="rect">
            <a:avLst/>
          </a:prstGeom>
          <a:ln>
            <a:noFill/>
          </a:ln>
        </p:spPr>
      </p:pic>
      <p:pic>
        <p:nvPicPr>
          <p:cNvPr id="14" name="Picture 13">
            <a:extLst>
              <a:ext uri="{FF2B5EF4-FFF2-40B4-BE49-F238E27FC236}">
                <a16:creationId xmlns:a16="http://schemas.microsoft.com/office/drawing/2014/main" id="{7649A597-6C2C-9DFE-635E-9FAB8ACE1C2E}"/>
              </a:ext>
            </a:extLst>
          </p:cNvPr>
          <p:cNvPicPr>
            <a:picLocks noChangeAspect="1"/>
          </p:cNvPicPr>
          <p:nvPr/>
        </p:nvPicPr>
        <p:blipFill>
          <a:blip r:embed="rId4"/>
          <a:srcRect l="4968" t="4713" r="4784" b="5000"/>
          <a:stretch>
            <a:fillRect/>
          </a:stretch>
        </p:blipFill>
        <p:spPr>
          <a:xfrm>
            <a:off x="82150" y="503885"/>
            <a:ext cx="5535094" cy="2979619"/>
          </a:xfrm>
          <a:prstGeom prst="rect">
            <a:avLst/>
          </a:prstGeom>
          <a:ln>
            <a:noFill/>
          </a:ln>
        </p:spPr>
      </p:pic>
      <p:grpSp>
        <p:nvGrpSpPr>
          <p:cNvPr id="10" name="Group 9">
            <a:extLst>
              <a:ext uri="{FF2B5EF4-FFF2-40B4-BE49-F238E27FC236}">
                <a16:creationId xmlns:a16="http://schemas.microsoft.com/office/drawing/2014/main" id="{BF12D79B-E4A6-FFC9-1315-E81AC3E1630A}"/>
              </a:ext>
            </a:extLst>
          </p:cNvPr>
          <p:cNvGrpSpPr/>
          <p:nvPr/>
        </p:nvGrpSpPr>
        <p:grpSpPr>
          <a:xfrm>
            <a:off x="7971729" y="421500"/>
            <a:ext cx="3391250" cy="2768367"/>
            <a:chOff x="2348917" y="3531764"/>
            <a:chExt cx="3391250" cy="2768367"/>
          </a:xfrm>
        </p:grpSpPr>
        <p:sp>
          <p:nvSpPr>
            <p:cNvPr id="11" name="Rectangle 10">
              <a:extLst>
                <a:ext uri="{FF2B5EF4-FFF2-40B4-BE49-F238E27FC236}">
                  <a16:creationId xmlns:a16="http://schemas.microsoft.com/office/drawing/2014/main" id="{D51E099B-2A2C-EF5F-732B-0679E0B3608F}"/>
                </a:ext>
              </a:extLst>
            </p:cNvPr>
            <p:cNvSpPr/>
            <p:nvPr/>
          </p:nvSpPr>
          <p:spPr bwMode="auto">
            <a:xfrm>
              <a:off x="3921853" y="3531764"/>
              <a:ext cx="234892" cy="2768367"/>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2" name="Rectangle 11">
              <a:extLst>
                <a:ext uri="{FF2B5EF4-FFF2-40B4-BE49-F238E27FC236}">
                  <a16:creationId xmlns:a16="http://schemas.microsoft.com/office/drawing/2014/main" id="{3C127E0A-F03E-CEC1-5485-E29019A5C3AC}"/>
                </a:ext>
              </a:extLst>
            </p:cNvPr>
            <p:cNvSpPr/>
            <p:nvPr/>
          </p:nvSpPr>
          <p:spPr bwMode="auto">
            <a:xfrm rot="16200000">
              <a:off x="3927096" y="3217618"/>
              <a:ext cx="234892" cy="3391250"/>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5" name="Title 4">
            <a:extLst>
              <a:ext uri="{FF2B5EF4-FFF2-40B4-BE49-F238E27FC236}">
                <a16:creationId xmlns:a16="http://schemas.microsoft.com/office/drawing/2014/main" id="{83F6B383-6E71-01EC-B9CB-F389CF4479D4}"/>
              </a:ext>
            </a:extLst>
          </p:cNvPr>
          <p:cNvSpPr>
            <a:spLocks noGrp="1"/>
          </p:cNvSpPr>
          <p:nvPr>
            <p:ph type="title"/>
          </p:nvPr>
        </p:nvSpPr>
        <p:spPr/>
        <p:txBody>
          <a:bodyPr/>
          <a:lstStyle/>
          <a:p>
            <a:r>
              <a:rPr lang="en-US" dirty="0"/>
              <a:t>Ideal Reactions for Next New Elements</a:t>
            </a:r>
          </a:p>
        </p:txBody>
      </p:sp>
      <p:sp>
        <p:nvSpPr>
          <p:cNvPr id="7" name="TextBox 6">
            <a:extLst>
              <a:ext uri="{FF2B5EF4-FFF2-40B4-BE49-F238E27FC236}">
                <a16:creationId xmlns:a16="http://schemas.microsoft.com/office/drawing/2014/main" id="{3CD64FDE-C858-0302-1C70-47A8AFB93754}"/>
              </a:ext>
            </a:extLst>
          </p:cNvPr>
          <p:cNvSpPr txBox="1"/>
          <p:nvPr/>
        </p:nvSpPr>
        <p:spPr>
          <a:xfrm rot="16200000">
            <a:off x="-180591" y="4891209"/>
            <a:ext cx="763351" cy="523220"/>
          </a:xfrm>
          <a:prstGeom prst="rect">
            <a:avLst/>
          </a:prstGeom>
          <a:noFill/>
        </p:spPr>
        <p:txBody>
          <a:bodyPr wrap="none" rtlCol="0">
            <a:spAutoFit/>
          </a:bodyPr>
          <a:lstStyle/>
          <a:p>
            <a:r>
              <a:rPr lang="en-US" sz="2800" b="1" dirty="0"/>
              <a:t>Z →</a:t>
            </a:r>
          </a:p>
        </p:txBody>
      </p:sp>
      <p:sp>
        <p:nvSpPr>
          <p:cNvPr id="8" name="TextBox 7">
            <a:extLst>
              <a:ext uri="{FF2B5EF4-FFF2-40B4-BE49-F238E27FC236}">
                <a16:creationId xmlns:a16="http://schemas.microsoft.com/office/drawing/2014/main" id="{CCE7B48F-6350-E17C-D0A3-AFD3D880A315}"/>
              </a:ext>
            </a:extLst>
          </p:cNvPr>
          <p:cNvSpPr txBox="1"/>
          <p:nvPr/>
        </p:nvSpPr>
        <p:spPr>
          <a:xfrm>
            <a:off x="4898286" y="5917419"/>
            <a:ext cx="944771" cy="523220"/>
          </a:xfrm>
          <a:prstGeom prst="rect">
            <a:avLst/>
          </a:prstGeom>
          <a:noFill/>
        </p:spPr>
        <p:txBody>
          <a:bodyPr wrap="square" rtlCol="0">
            <a:spAutoFit/>
          </a:bodyPr>
          <a:lstStyle/>
          <a:p>
            <a:r>
              <a:rPr lang="en-US" sz="2800" b="1" dirty="0"/>
              <a:t>N →</a:t>
            </a:r>
          </a:p>
        </p:txBody>
      </p:sp>
      <p:grpSp>
        <p:nvGrpSpPr>
          <p:cNvPr id="24" name="Group 23">
            <a:extLst>
              <a:ext uri="{FF2B5EF4-FFF2-40B4-BE49-F238E27FC236}">
                <a16:creationId xmlns:a16="http://schemas.microsoft.com/office/drawing/2014/main" id="{3C8B8D18-24F2-D31A-E9BE-1510D7916F87}"/>
              </a:ext>
            </a:extLst>
          </p:cNvPr>
          <p:cNvGrpSpPr/>
          <p:nvPr/>
        </p:nvGrpSpPr>
        <p:grpSpPr>
          <a:xfrm>
            <a:off x="8289046" y="1931822"/>
            <a:ext cx="498130" cy="246530"/>
            <a:chOff x="6728011" y="2729752"/>
            <a:chExt cx="498130" cy="246530"/>
          </a:xfrm>
        </p:grpSpPr>
        <p:sp>
          <p:nvSpPr>
            <p:cNvPr id="22" name="Rectangle: Rounded Corners 21">
              <a:extLst>
                <a:ext uri="{FF2B5EF4-FFF2-40B4-BE49-F238E27FC236}">
                  <a16:creationId xmlns:a16="http://schemas.microsoft.com/office/drawing/2014/main" id="{2A3F0E49-E0B7-2A2A-3703-B8D025DF56A5}"/>
                </a:ext>
              </a:extLst>
            </p:cNvPr>
            <p:cNvSpPr/>
            <p:nvPr/>
          </p:nvSpPr>
          <p:spPr>
            <a:xfrm>
              <a:off x="6728011" y="2729753"/>
              <a:ext cx="233084" cy="24652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A4735694-EB8B-48CD-C3AA-F336CE9F46CD}"/>
                </a:ext>
              </a:extLst>
            </p:cNvPr>
            <p:cNvSpPr/>
            <p:nvPr/>
          </p:nvSpPr>
          <p:spPr>
            <a:xfrm>
              <a:off x="6993057" y="2729752"/>
              <a:ext cx="233084" cy="24652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87431FC7-ED8B-95C7-9CAB-17AC234221E5}"/>
              </a:ext>
            </a:extLst>
          </p:cNvPr>
          <p:cNvGrpSpPr/>
          <p:nvPr/>
        </p:nvGrpSpPr>
        <p:grpSpPr>
          <a:xfrm>
            <a:off x="8787176" y="1667261"/>
            <a:ext cx="498130" cy="246530"/>
            <a:chOff x="6728011" y="2729752"/>
            <a:chExt cx="498130" cy="246530"/>
          </a:xfrm>
        </p:grpSpPr>
        <p:sp>
          <p:nvSpPr>
            <p:cNvPr id="27" name="Rectangle: Rounded Corners 26">
              <a:extLst>
                <a:ext uri="{FF2B5EF4-FFF2-40B4-BE49-F238E27FC236}">
                  <a16:creationId xmlns:a16="http://schemas.microsoft.com/office/drawing/2014/main" id="{90E55EED-AAFA-DDB5-7898-8FFE827A52AC}"/>
                </a:ext>
              </a:extLst>
            </p:cNvPr>
            <p:cNvSpPr/>
            <p:nvPr/>
          </p:nvSpPr>
          <p:spPr>
            <a:xfrm>
              <a:off x="6728011" y="2729753"/>
              <a:ext cx="233084" cy="246529"/>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28" name="Rectangle: Rounded Corners 27">
              <a:extLst>
                <a:ext uri="{FF2B5EF4-FFF2-40B4-BE49-F238E27FC236}">
                  <a16:creationId xmlns:a16="http://schemas.microsoft.com/office/drawing/2014/main" id="{943296F3-44CF-F2FE-4AC4-7F625D2CD29F}"/>
                </a:ext>
              </a:extLst>
            </p:cNvPr>
            <p:cNvSpPr/>
            <p:nvPr/>
          </p:nvSpPr>
          <p:spPr>
            <a:xfrm>
              <a:off x="6993057" y="2729752"/>
              <a:ext cx="233084" cy="246529"/>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grpSp>
      <p:sp>
        <p:nvSpPr>
          <p:cNvPr id="32" name="TextBox 31">
            <a:extLst>
              <a:ext uri="{FF2B5EF4-FFF2-40B4-BE49-F238E27FC236}">
                <a16:creationId xmlns:a16="http://schemas.microsoft.com/office/drawing/2014/main" id="{E2A91DEA-CF76-E492-D196-1F318233ADAC}"/>
              </a:ext>
            </a:extLst>
          </p:cNvPr>
          <p:cNvSpPr txBox="1"/>
          <p:nvPr/>
        </p:nvSpPr>
        <p:spPr>
          <a:xfrm>
            <a:off x="7325146" y="4628189"/>
            <a:ext cx="4494663" cy="1815882"/>
          </a:xfrm>
          <a:prstGeom prst="rect">
            <a:avLst/>
          </a:prstGeom>
          <a:noFill/>
        </p:spPr>
        <p:txBody>
          <a:bodyPr wrap="square" rtlCol="0">
            <a:spAutoFit/>
          </a:bodyPr>
          <a:lstStyle/>
          <a:p>
            <a:pPr algn="ctr"/>
            <a:r>
              <a:rPr lang="en-US" sz="2800" dirty="0"/>
              <a:t>If we can’t get more protons from the target, we have to get them from the beam</a:t>
            </a:r>
          </a:p>
        </p:txBody>
      </p:sp>
      <p:sp>
        <p:nvSpPr>
          <p:cNvPr id="2" name="Slide Number Placeholder 5">
            <a:extLst>
              <a:ext uri="{FF2B5EF4-FFF2-40B4-BE49-F238E27FC236}">
                <a16:creationId xmlns:a16="http://schemas.microsoft.com/office/drawing/2014/main" id="{E38E77A3-6888-627A-67B1-ABB9B4BD1CE3}"/>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pPr marL="0" indent="0">
                <a:buNone/>
              </a:pPr>
              <a:t>13</a:t>
            </a:fld>
            <a:endParaRPr lang="en-US" dirty="0"/>
          </a:p>
        </p:txBody>
      </p:sp>
      <p:sp>
        <p:nvSpPr>
          <p:cNvPr id="4" name="TextBox 3">
            <a:extLst>
              <a:ext uri="{FF2B5EF4-FFF2-40B4-BE49-F238E27FC236}">
                <a16:creationId xmlns:a16="http://schemas.microsoft.com/office/drawing/2014/main" id="{D3D2AB77-9357-76A1-3736-B5418ABFEEB8}"/>
              </a:ext>
            </a:extLst>
          </p:cNvPr>
          <p:cNvSpPr txBox="1"/>
          <p:nvPr/>
        </p:nvSpPr>
        <p:spPr>
          <a:xfrm>
            <a:off x="9335404" y="1577023"/>
            <a:ext cx="2039341" cy="369332"/>
          </a:xfrm>
          <a:prstGeom prst="rect">
            <a:avLst/>
          </a:prstGeom>
          <a:noFill/>
        </p:spPr>
        <p:txBody>
          <a:bodyPr wrap="none" rtlCol="0">
            <a:spAutoFit/>
          </a:bodyPr>
          <a:lstStyle/>
          <a:p>
            <a:r>
              <a:rPr lang="en-US" dirty="0"/>
              <a:t>E120: </a:t>
            </a:r>
            <a:r>
              <a:rPr lang="en-US" baseline="30000" dirty="0"/>
              <a:t>48</a:t>
            </a:r>
            <a:r>
              <a:rPr lang="en-US" dirty="0"/>
              <a:t>Ca+</a:t>
            </a:r>
            <a:r>
              <a:rPr lang="en-US" baseline="30000" dirty="0"/>
              <a:t>257</a:t>
            </a:r>
            <a:r>
              <a:rPr lang="en-US" dirty="0"/>
              <a:t>Fm</a:t>
            </a:r>
          </a:p>
        </p:txBody>
      </p:sp>
      <p:sp>
        <p:nvSpPr>
          <p:cNvPr id="9" name="TextBox 8">
            <a:extLst>
              <a:ext uri="{FF2B5EF4-FFF2-40B4-BE49-F238E27FC236}">
                <a16:creationId xmlns:a16="http://schemas.microsoft.com/office/drawing/2014/main" id="{2CF0273B-82C3-25F3-EE7D-62C64D833F37}"/>
              </a:ext>
            </a:extLst>
          </p:cNvPr>
          <p:cNvSpPr txBox="1"/>
          <p:nvPr/>
        </p:nvSpPr>
        <p:spPr>
          <a:xfrm>
            <a:off x="5782116" y="1809019"/>
            <a:ext cx="1958100" cy="369332"/>
          </a:xfrm>
          <a:prstGeom prst="rect">
            <a:avLst/>
          </a:prstGeom>
          <a:noFill/>
        </p:spPr>
        <p:txBody>
          <a:bodyPr wrap="none" rtlCol="0">
            <a:spAutoFit/>
          </a:bodyPr>
          <a:lstStyle/>
          <a:p>
            <a:r>
              <a:rPr lang="en-US" dirty="0"/>
              <a:t>E119: </a:t>
            </a:r>
            <a:r>
              <a:rPr lang="en-US" baseline="30000" dirty="0"/>
              <a:t>48</a:t>
            </a:r>
            <a:r>
              <a:rPr lang="en-US" dirty="0"/>
              <a:t>Ca+</a:t>
            </a:r>
            <a:r>
              <a:rPr lang="en-US" baseline="30000" dirty="0"/>
              <a:t>254</a:t>
            </a:r>
            <a:r>
              <a:rPr lang="en-US" dirty="0"/>
              <a:t>Es</a:t>
            </a:r>
          </a:p>
        </p:txBody>
      </p:sp>
      <p:sp>
        <p:nvSpPr>
          <p:cNvPr id="15" name="Cross 14">
            <a:extLst>
              <a:ext uri="{FF2B5EF4-FFF2-40B4-BE49-F238E27FC236}">
                <a16:creationId xmlns:a16="http://schemas.microsoft.com/office/drawing/2014/main" id="{28D51D8E-415F-ED16-EC23-D8FAD4B74700}"/>
              </a:ext>
            </a:extLst>
          </p:cNvPr>
          <p:cNvSpPr/>
          <p:nvPr/>
        </p:nvSpPr>
        <p:spPr>
          <a:xfrm rot="19034317">
            <a:off x="3985956" y="3025077"/>
            <a:ext cx="548640" cy="548640"/>
          </a:xfrm>
          <a:prstGeom prst="plus">
            <a:avLst>
              <a:gd name="adj" fmla="val 38744"/>
            </a:avLst>
          </a:prstGeom>
          <a:solidFill>
            <a:srgbClr val="C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Cross 15">
            <a:extLst>
              <a:ext uri="{FF2B5EF4-FFF2-40B4-BE49-F238E27FC236}">
                <a16:creationId xmlns:a16="http://schemas.microsoft.com/office/drawing/2014/main" id="{5B7F45E1-DAB1-E73B-C804-F4039E8B7C2F}"/>
              </a:ext>
            </a:extLst>
          </p:cNvPr>
          <p:cNvSpPr/>
          <p:nvPr/>
        </p:nvSpPr>
        <p:spPr>
          <a:xfrm rot="19034317">
            <a:off x="314416" y="1300476"/>
            <a:ext cx="548640" cy="548640"/>
          </a:xfrm>
          <a:prstGeom prst="plus">
            <a:avLst>
              <a:gd name="adj" fmla="val 38744"/>
            </a:avLst>
          </a:prstGeom>
          <a:solidFill>
            <a:srgbClr val="C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7670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62D60-2104-4072-8D8D-D25ADDED2FCF}"/>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2037C60F-0336-6C3A-3FD1-ABD1D6C9B8CD}"/>
              </a:ext>
            </a:extLst>
          </p:cNvPr>
          <p:cNvSpPr>
            <a:spLocks noGrp="1"/>
          </p:cNvSpPr>
          <p:nvPr>
            <p:ph type="ftr" sz="quarter" idx="11"/>
          </p:nvPr>
        </p:nvSpPr>
        <p:spPr>
          <a:xfrm>
            <a:off x="16778" y="6356350"/>
            <a:ext cx="9106596"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baseline="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Toward Pursuing Superheavy Elements | BERKELEY LAB</a:t>
            </a:r>
            <a:endParaRPr lang="en-US" dirty="0"/>
          </a:p>
        </p:txBody>
      </p:sp>
      <p:sp>
        <p:nvSpPr>
          <p:cNvPr id="4" name="Slide Number Placeholder 3">
            <a:extLst>
              <a:ext uri="{FF2B5EF4-FFF2-40B4-BE49-F238E27FC236}">
                <a16:creationId xmlns:a16="http://schemas.microsoft.com/office/drawing/2014/main" id="{C59056DC-3B23-397D-2788-E13239DE7621}"/>
              </a:ext>
            </a:extLst>
          </p:cNvPr>
          <p:cNvSpPr>
            <a:spLocks noGrp="1"/>
          </p:cNvSpPr>
          <p:nvPr>
            <p:ph type="sldNum" sz="quarter" idx="12"/>
          </p:nvPr>
        </p:nvSpPr>
        <p:spPr>
          <a:xfrm>
            <a:off x="11465375" y="6356349"/>
            <a:ext cx="708868"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baseline="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EF2EA88-E9D4-0C4F-A5DF-5FE49FAF8E2F}" type="slidenum">
              <a:rPr lang="en-US" smtClean="0"/>
              <a:pPr/>
              <a:t>14</a:t>
            </a:fld>
            <a:endParaRPr lang="en-US" dirty="0"/>
          </a:p>
        </p:txBody>
      </p:sp>
      <p:sp>
        <p:nvSpPr>
          <p:cNvPr id="5" name="Title 4">
            <a:extLst>
              <a:ext uri="{FF2B5EF4-FFF2-40B4-BE49-F238E27FC236}">
                <a16:creationId xmlns:a16="http://schemas.microsoft.com/office/drawing/2014/main" id="{D08473FE-C5D9-3210-66EB-A229FF40335D}"/>
              </a:ext>
            </a:extLst>
          </p:cNvPr>
          <p:cNvSpPr>
            <a:spLocks noGrp="1"/>
          </p:cNvSpPr>
          <p:nvPr>
            <p:ph type="title"/>
          </p:nvPr>
        </p:nvSpPr>
        <p:spPr/>
        <p:txBody>
          <a:bodyPr/>
          <a:lstStyle/>
          <a:p>
            <a:r>
              <a:rPr lang="en-US" dirty="0"/>
              <a:t>Cross Section Predictions for Beyond </a:t>
            </a:r>
            <a:r>
              <a:rPr lang="en-US" dirty="0" err="1"/>
              <a:t>Oganesson</a:t>
            </a:r>
            <a:endParaRPr lang="en-US" dirty="0"/>
          </a:p>
        </p:txBody>
      </p:sp>
      <p:sp>
        <p:nvSpPr>
          <p:cNvPr id="6" name="Rectangle 5">
            <a:extLst>
              <a:ext uri="{FF2B5EF4-FFF2-40B4-BE49-F238E27FC236}">
                <a16:creationId xmlns:a16="http://schemas.microsoft.com/office/drawing/2014/main" id="{95208C45-6BA4-EAAC-9795-5673EA7B6ECA}"/>
              </a:ext>
            </a:extLst>
          </p:cNvPr>
          <p:cNvSpPr/>
          <p:nvPr/>
        </p:nvSpPr>
        <p:spPr bwMode="auto">
          <a:xfrm>
            <a:off x="477222" y="1987858"/>
            <a:ext cx="3553884" cy="2620147"/>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7" name="Straight Connector 6">
            <a:extLst>
              <a:ext uri="{FF2B5EF4-FFF2-40B4-BE49-F238E27FC236}">
                <a16:creationId xmlns:a16="http://schemas.microsoft.com/office/drawing/2014/main" id="{925618F6-50AC-29D3-3C96-AE995B0F132A}"/>
              </a:ext>
            </a:extLst>
          </p:cNvPr>
          <p:cNvCxnSpPr>
            <a:stCxn id="8" idx="0"/>
            <a:endCxn id="6" idx="0"/>
          </p:cNvCxnSpPr>
          <p:nvPr/>
        </p:nvCxnSpPr>
        <p:spPr bwMode="auto">
          <a:xfrm flipV="1">
            <a:off x="2240310" y="1987858"/>
            <a:ext cx="13854" cy="2575362"/>
          </a:xfrm>
          <a:prstGeom prst="line">
            <a:avLst/>
          </a:prstGeom>
          <a:solidFill>
            <a:schemeClr val="accent1"/>
          </a:solidFill>
          <a:ln w="28575" cap="flat" cmpd="sng" algn="ctr">
            <a:solidFill>
              <a:schemeClr val="tx1"/>
            </a:solidFill>
            <a:prstDash val="sysDot"/>
            <a:round/>
            <a:headEnd type="none" w="med" len="med"/>
            <a:tailEnd type="none" w="med" len="med"/>
          </a:ln>
          <a:effectLst/>
        </p:spPr>
      </p:cxnSp>
      <p:sp>
        <p:nvSpPr>
          <p:cNvPr id="8" name="TextBox 7">
            <a:extLst>
              <a:ext uri="{FF2B5EF4-FFF2-40B4-BE49-F238E27FC236}">
                <a16:creationId xmlns:a16="http://schemas.microsoft.com/office/drawing/2014/main" id="{00D86DAB-A713-BE1C-27F3-14E602621D11}"/>
              </a:ext>
            </a:extLst>
          </p:cNvPr>
          <p:cNvSpPr txBox="1"/>
          <p:nvPr/>
        </p:nvSpPr>
        <p:spPr>
          <a:xfrm>
            <a:off x="354184" y="4563220"/>
            <a:ext cx="3772251" cy="523220"/>
          </a:xfrm>
          <a:prstGeom prst="rect">
            <a:avLst/>
          </a:prstGeom>
          <a:noFill/>
        </p:spPr>
        <p:txBody>
          <a:bodyPr wrap="none" rtlCol="0">
            <a:spAutoFit/>
          </a:bodyPr>
          <a:lstStyle/>
          <a:p>
            <a:pPr algn="ctr"/>
            <a:r>
              <a:rPr lang="en-US" sz="1400" dirty="0"/>
              <a:t>114     116      118    120     122     124      126</a:t>
            </a:r>
          </a:p>
          <a:p>
            <a:pPr algn="ctr"/>
            <a:r>
              <a:rPr lang="en-US" sz="1400" dirty="0"/>
              <a:t>Z</a:t>
            </a:r>
          </a:p>
        </p:txBody>
      </p:sp>
      <p:sp>
        <p:nvSpPr>
          <p:cNvPr id="9" name="TextBox 8">
            <a:extLst>
              <a:ext uri="{FF2B5EF4-FFF2-40B4-BE49-F238E27FC236}">
                <a16:creationId xmlns:a16="http://schemas.microsoft.com/office/drawing/2014/main" id="{82FFABD9-608E-62A6-D6CD-295CF88802F6}"/>
              </a:ext>
            </a:extLst>
          </p:cNvPr>
          <p:cNvSpPr txBox="1"/>
          <p:nvPr/>
        </p:nvSpPr>
        <p:spPr>
          <a:xfrm>
            <a:off x="56559" y="1795893"/>
            <a:ext cx="490840" cy="2960875"/>
          </a:xfrm>
          <a:prstGeom prst="rect">
            <a:avLst/>
          </a:prstGeom>
          <a:noFill/>
        </p:spPr>
        <p:txBody>
          <a:bodyPr wrap="none" rtlCol="0">
            <a:spAutoFit/>
          </a:bodyPr>
          <a:lstStyle/>
          <a:p>
            <a:pPr>
              <a:lnSpc>
                <a:spcPct val="150000"/>
              </a:lnSpc>
            </a:pPr>
            <a:r>
              <a:rPr lang="en-US" sz="1400" dirty="0"/>
              <a:t>10</a:t>
            </a:r>
            <a:r>
              <a:rPr lang="en-US" sz="1400" baseline="30000" dirty="0"/>
              <a:t>0</a:t>
            </a:r>
          </a:p>
          <a:p>
            <a:pPr>
              <a:lnSpc>
                <a:spcPct val="150000"/>
              </a:lnSpc>
            </a:pPr>
            <a:r>
              <a:rPr lang="en-US" sz="1400" dirty="0"/>
              <a:t>10</a:t>
            </a:r>
            <a:r>
              <a:rPr lang="en-US" sz="1400" baseline="30000" dirty="0"/>
              <a:t>-1</a:t>
            </a:r>
          </a:p>
          <a:p>
            <a:pPr>
              <a:lnSpc>
                <a:spcPct val="150000"/>
              </a:lnSpc>
            </a:pPr>
            <a:r>
              <a:rPr lang="en-US" sz="1400" dirty="0"/>
              <a:t>10</a:t>
            </a:r>
            <a:r>
              <a:rPr lang="en-US" sz="1400" baseline="30000" dirty="0"/>
              <a:t>-2</a:t>
            </a:r>
          </a:p>
          <a:p>
            <a:pPr>
              <a:lnSpc>
                <a:spcPct val="150000"/>
              </a:lnSpc>
            </a:pPr>
            <a:r>
              <a:rPr lang="en-US" sz="1400" dirty="0"/>
              <a:t>10</a:t>
            </a:r>
            <a:r>
              <a:rPr lang="en-US" sz="1400" baseline="30000" dirty="0"/>
              <a:t>-3</a:t>
            </a:r>
          </a:p>
          <a:p>
            <a:pPr>
              <a:lnSpc>
                <a:spcPct val="150000"/>
              </a:lnSpc>
            </a:pPr>
            <a:r>
              <a:rPr lang="en-US" sz="1400" dirty="0"/>
              <a:t>10</a:t>
            </a:r>
            <a:r>
              <a:rPr lang="en-US" sz="1400" baseline="30000" dirty="0"/>
              <a:t>-4</a:t>
            </a:r>
          </a:p>
          <a:p>
            <a:pPr>
              <a:lnSpc>
                <a:spcPct val="150000"/>
              </a:lnSpc>
            </a:pPr>
            <a:r>
              <a:rPr lang="en-US" sz="1400" dirty="0"/>
              <a:t>10</a:t>
            </a:r>
            <a:r>
              <a:rPr lang="en-US" sz="1400" baseline="30000" dirty="0"/>
              <a:t>-5</a:t>
            </a:r>
          </a:p>
          <a:p>
            <a:pPr>
              <a:lnSpc>
                <a:spcPct val="150000"/>
              </a:lnSpc>
            </a:pPr>
            <a:r>
              <a:rPr lang="en-US" sz="1400" dirty="0"/>
              <a:t>10</a:t>
            </a:r>
            <a:r>
              <a:rPr lang="en-US" sz="1400" baseline="30000" dirty="0"/>
              <a:t>-6</a:t>
            </a:r>
          </a:p>
          <a:p>
            <a:pPr>
              <a:lnSpc>
                <a:spcPct val="150000"/>
              </a:lnSpc>
            </a:pPr>
            <a:r>
              <a:rPr lang="en-US" sz="1400" dirty="0"/>
              <a:t>10</a:t>
            </a:r>
            <a:r>
              <a:rPr lang="en-US" sz="1400" baseline="30000" dirty="0"/>
              <a:t>-7</a:t>
            </a:r>
          </a:p>
          <a:p>
            <a:pPr>
              <a:lnSpc>
                <a:spcPct val="150000"/>
              </a:lnSpc>
            </a:pPr>
            <a:r>
              <a:rPr lang="en-US" sz="1400" dirty="0"/>
              <a:t>10</a:t>
            </a:r>
            <a:r>
              <a:rPr lang="en-US" sz="1400" baseline="30000" dirty="0"/>
              <a:t>-8</a:t>
            </a:r>
          </a:p>
        </p:txBody>
      </p:sp>
      <p:sp>
        <p:nvSpPr>
          <p:cNvPr id="10" name="Rectangle 9">
            <a:extLst>
              <a:ext uri="{FF2B5EF4-FFF2-40B4-BE49-F238E27FC236}">
                <a16:creationId xmlns:a16="http://schemas.microsoft.com/office/drawing/2014/main" id="{A36ECDCF-CA72-8F09-341B-4F9DE1161D9F}"/>
              </a:ext>
            </a:extLst>
          </p:cNvPr>
          <p:cNvSpPr/>
          <p:nvPr/>
        </p:nvSpPr>
        <p:spPr bwMode="auto">
          <a:xfrm>
            <a:off x="8721505" y="2025481"/>
            <a:ext cx="3469439" cy="2528047"/>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1" name="TextBox 10">
            <a:extLst>
              <a:ext uri="{FF2B5EF4-FFF2-40B4-BE49-F238E27FC236}">
                <a16:creationId xmlns:a16="http://schemas.microsoft.com/office/drawing/2014/main" id="{7BD58A57-CDF9-5045-9B06-534B88235DD1}"/>
              </a:ext>
            </a:extLst>
          </p:cNvPr>
          <p:cNvSpPr txBox="1"/>
          <p:nvPr/>
        </p:nvSpPr>
        <p:spPr>
          <a:xfrm>
            <a:off x="8765171" y="4520712"/>
            <a:ext cx="3336747" cy="523220"/>
          </a:xfrm>
          <a:prstGeom prst="rect">
            <a:avLst/>
          </a:prstGeom>
          <a:noFill/>
        </p:spPr>
        <p:txBody>
          <a:bodyPr wrap="none" rtlCol="0">
            <a:spAutoFit/>
          </a:bodyPr>
          <a:lstStyle/>
          <a:p>
            <a:pPr marL="342900" indent="-342900" algn="ctr">
              <a:buAutoNum type="arabicPlain" startAt="114"/>
            </a:pPr>
            <a:r>
              <a:rPr lang="en-US" sz="1400" dirty="0"/>
              <a:t>       116         118        120         122</a:t>
            </a:r>
          </a:p>
          <a:p>
            <a:pPr algn="ctr"/>
            <a:r>
              <a:rPr lang="en-US" sz="1400" dirty="0"/>
              <a:t>Z</a:t>
            </a:r>
          </a:p>
        </p:txBody>
      </p:sp>
      <p:sp>
        <p:nvSpPr>
          <p:cNvPr id="12" name="Rectangle 11">
            <a:extLst>
              <a:ext uri="{FF2B5EF4-FFF2-40B4-BE49-F238E27FC236}">
                <a16:creationId xmlns:a16="http://schemas.microsoft.com/office/drawing/2014/main" id="{4B924C76-B19B-909A-95E8-555975092BBE}"/>
              </a:ext>
            </a:extLst>
          </p:cNvPr>
          <p:cNvSpPr/>
          <p:nvPr/>
        </p:nvSpPr>
        <p:spPr bwMode="auto">
          <a:xfrm>
            <a:off x="4724400" y="1991388"/>
            <a:ext cx="3469439" cy="2528047"/>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3" name="Freeform: Shape 12">
            <a:extLst>
              <a:ext uri="{FF2B5EF4-FFF2-40B4-BE49-F238E27FC236}">
                <a16:creationId xmlns:a16="http://schemas.microsoft.com/office/drawing/2014/main" id="{3EDA584C-A3A3-26E9-30AA-9038D56C11D2}"/>
              </a:ext>
            </a:extLst>
          </p:cNvPr>
          <p:cNvSpPr/>
          <p:nvPr/>
        </p:nvSpPr>
        <p:spPr bwMode="auto">
          <a:xfrm>
            <a:off x="5295900" y="2598497"/>
            <a:ext cx="1397000" cy="529167"/>
          </a:xfrm>
          <a:custGeom>
            <a:avLst/>
            <a:gdLst>
              <a:gd name="connsiteX0" fmla="*/ 0 w 1397000"/>
              <a:gd name="connsiteY0" fmla="*/ 0 h 529167"/>
              <a:gd name="connsiteX1" fmla="*/ 461433 w 1397000"/>
              <a:gd name="connsiteY1" fmla="*/ 317500 h 529167"/>
              <a:gd name="connsiteX2" fmla="*/ 944033 w 1397000"/>
              <a:gd name="connsiteY2" fmla="*/ 368300 h 529167"/>
              <a:gd name="connsiteX3" fmla="*/ 1397000 w 1397000"/>
              <a:gd name="connsiteY3" fmla="*/ 529167 h 529167"/>
            </a:gdLst>
            <a:ahLst/>
            <a:cxnLst>
              <a:cxn ang="0">
                <a:pos x="connsiteX0" y="connsiteY0"/>
              </a:cxn>
              <a:cxn ang="0">
                <a:pos x="connsiteX1" y="connsiteY1"/>
              </a:cxn>
              <a:cxn ang="0">
                <a:pos x="connsiteX2" y="connsiteY2"/>
              </a:cxn>
              <a:cxn ang="0">
                <a:pos x="connsiteX3" y="connsiteY3"/>
              </a:cxn>
            </a:cxnLst>
            <a:rect l="l" t="t" r="r" b="b"/>
            <a:pathLst>
              <a:path w="1397000" h="529167">
                <a:moveTo>
                  <a:pt x="0" y="0"/>
                </a:moveTo>
                <a:lnTo>
                  <a:pt x="461433" y="317500"/>
                </a:lnTo>
                <a:lnTo>
                  <a:pt x="944033" y="368300"/>
                </a:lnTo>
                <a:lnTo>
                  <a:pt x="1397000" y="529167"/>
                </a:lnTo>
              </a:path>
            </a:pathLst>
          </a:cu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4" name="Freeform: Shape 13">
            <a:extLst>
              <a:ext uri="{FF2B5EF4-FFF2-40B4-BE49-F238E27FC236}">
                <a16:creationId xmlns:a16="http://schemas.microsoft.com/office/drawing/2014/main" id="{CC37265D-D872-FECE-2F4D-6FA2EA58B40F}"/>
              </a:ext>
            </a:extLst>
          </p:cNvPr>
          <p:cNvSpPr/>
          <p:nvPr/>
        </p:nvSpPr>
        <p:spPr bwMode="auto">
          <a:xfrm>
            <a:off x="5740400" y="3172691"/>
            <a:ext cx="1422400" cy="808182"/>
          </a:xfrm>
          <a:custGeom>
            <a:avLst/>
            <a:gdLst>
              <a:gd name="connsiteX0" fmla="*/ 0 w 1422400"/>
              <a:gd name="connsiteY0" fmla="*/ 0 h 808182"/>
              <a:gd name="connsiteX1" fmla="*/ 494145 w 1422400"/>
              <a:gd name="connsiteY1" fmla="*/ 193964 h 808182"/>
              <a:gd name="connsiteX2" fmla="*/ 946727 w 1422400"/>
              <a:gd name="connsiteY2" fmla="*/ 101600 h 808182"/>
              <a:gd name="connsiteX3" fmla="*/ 1422400 w 1422400"/>
              <a:gd name="connsiteY3" fmla="*/ 808182 h 808182"/>
            </a:gdLst>
            <a:ahLst/>
            <a:cxnLst>
              <a:cxn ang="0">
                <a:pos x="connsiteX0" y="connsiteY0"/>
              </a:cxn>
              <a:cxn ang="0">
                <a:pos x="connsiteX1" y="connsiteY1"/>
              </a:cxn>
              <a:cxn ang="0">
                <a:pos x="connsiteX2" y="connsiteY2"/>
              </a:cxn>
              <a:cxn ang="0">
                <a:pos x="connsiteX3" y="connsiteY3"/>
              </a:cxn>
            </a:cxnLst>
            <a:rect l="l" t="t" r="r" b="b"/>
            <a:pathLst>
              <a:path w="1422400" h="808182">
                <a:moveTo>
                  <a:pt x="0" y="0"/>
                </a:moveTo>
                <a:lnTo>
                  <a:pt x="494145" y="193964"/>
                </a:lnTo>
                <a:lnTo>
                  <a:pt x="946727" y="101600"/>
                </a:lnTo>
                <a:lnTo>
                  <a:pt x="1422400" y="808182"/>
                </a:lnTo>
              </a:path>
            </a:pathLst>
          </a:custGeom>
          <a:noFill/>
          <a:ln w="57150" cap="flat" cmpd="sng" algn="ctr">
            <a:solidFill>
              <a:srgbClr val="0000C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5" name="Freeform: Shape 14">
            <a:extLst>
              <a:ext uri="{FF2B5EF4-FFF2-40B4-BE49-F238E27FC236}">
                <a16:creationId xmlns:a16="http://schemas.microsoft.com/office/drawing/2014/main" id="{97F41D2C-0972-1B24-D3AF-D759A1084B1D}"/>
              </a:ext>
            </a:extLst>
          </p:cNvPr>
          <p:cNvSpPr/>
          <p:nvPr/>
        </p:nvSpPr>
        <p:spPr bwMode="auto">
          <a:xfrm>
            <a:off x="6220691" y="3546764"/>
            <a:ext cx="1403927" cy="798945"/>
          </a:xfrm>
          <a:custGeom>
            <a:avLst/>
            <a:gdLst>
              <a:gd name="connsiteX0" fmla="*/ 0 w 1403927"/>
              <a:gd name="connsiteY0" fmla="*/ 0 h 798945"/>
              <a:gd name="connsiteX1" fmla="*/ 475673 w 1403927"/>
              <a:gd name="connsiteY1" fmla="*/ 64655 h 798945"/>
              <a:gd name="connsiteX2" fmla="*/ 937491 w 1403927"/>
              <a:gd name="connsiteY2" fmla="*/ 300182 h 798945"/>
              <a:gd name="connsiteX3" fmla="*/ 1403927 w 1403927"/>
              <a:gd name="connsiteY3" fmla="*/ 798945 h 798945"/>
            </a:gdLst>
            <a:ahLst/>
            <a:cxnLst>
              <a:cxn ang="0">
                <a:pos x="connsiteX0" y="connsiteY0"/>
              </a:cxn>
              <a:cxn ang="0">
                <a:pos x="connsiteX1" y="connsiteY1"/>
              </a:cxn>
              <a:cxn ang="0">
                <a:pos x="connsiteX2" y="connsiteY2"/>
              </a:cxn>
              <a:cxn ang="0">
                <a:pos x="connsiteX3" y="connsiteY3"/>
              </a:cxn>
            </a:cxnLst>
            <a:rect l="l" t="t" r="r" b="b"/>
            <a:pathLst>
              <a:path w="1403927" h="798945">
                <a:moveTo>
                  <a:pt x="0" y="0"/>
                </a:moveTo>
                <a:lnTo>
                  <a:pt x="475673" y="64655"/>
                </a:lnTo>
                <a:lnTo>
                  <a:pt x="937491" y="300182"/>
                </a:lnTo>
                <a:lnTo>
                  <a:pt x="1403927" y="798945"/>
                </a:lnTo>
              </a:path>
            </a:pathLst>
          </a:custGeom>
          <a:noFill/>
          <a:ln w="57150" cap="flat" cmpd="sng" algn="ctr">
            <a:solidFill>
              <a:srgbClr val="0066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6" name="Freeform: Shape 15">
            <a:extLst>
              <a:ext uri="{FF2B5EF4-FFF2-40B4-BE49-F238E27FC236}">
                <a16:creationId xmlns:a16="http://schemas.microsoft.com/office/drawing/2014/main" id="{EAF94BCC-DC83-9CF5-B64C-A665595A4C36}"/>
              </a:ext>
            </a:extLst>
          </p:cNvPr>
          <p:cNvSpPr/>
          <p:nvPr/>
        </p:nvSpPr>
        <p:spPr bwMode="auto">
          <a:xfrm>
            <a:off x="6682509" y="3334328"/>
            <a:ext cx="1390073" cy="314036"/>
          </a:xfrm>
          <a:custGeom>
            <a:avLst/>
            <a:gdLst>
              <a:gd name="connsiteX0" fmla="*/ 0 w 1390073"/>
              <a:gd name="connsiteY0" fmla="*/ 129309 h 314036"/>
              <a:gd name="connsiteX1" fmla="*/ 466436 w 1390073"/>
              <a:gd name="connsiteY1" fmla="*/ 263236 h 314036"/>
              <a:gd name="connsiteX2" fmla="*/ 905164 w 1390073"/>
              <a:gd name="connsiteY2" fmla="*/ 0 h 314036"/>
              <a:gd name="connsiteX3" fmla="*/ 1390073 w 1390073"/>
              <a:gd name="connsiteY3" fmla="*/ 314036 h 314036"/>
            </a:gdLst>
            <a:ahLst/>
            <a:cxnLst>
              <a:cxn ang="0">
                <a:pos x="connsiteX0" y="connsiteY0"/>
              </a:cxn>
              <a:cxn ang="0">
                <a:pos x="connsiteX1" y="connsiteY1"/>
              </a:cxn>
              <a:cxn ang="0">
                <a:pos x="connsiteX2" y="connsiteY2"/>
              </a:cxn>
              <a:cxn ang="0">
                <a:pos x="connsiteX3" y="connsiteY3"/>
              </a:cxn>
            </a:cxnLst>
            <a:rect l="l" t="t" r="r" b="b"/>
            <a:pathLst>
              <a:path w="1390073" h="314036">
                <a:moveTo>
                  <a:pt x="0" y="129309"/>
                </a:moveTo>
                <a:lnTo>
                  <a:pt x="466436" y="263236"/>
                </a:lnTo>
                <a:lnTo>
                  <a:pt x="905164" y="0"/>
                </a:lnTo>
                <a:lnTo>
                  <a:pt x="1390073" y="314036"/>
                </a:lnTo>
              </a:path>
            </a:pathLst>
          </a:custGeom>
          <a:noFill/>
          <a:ln w="57150" cap="flat" cmpd="sng" algn="ctr">
            <a:solidFill>
              <a:srgbClr val="FFC000"/>
            </a:solidFill>
            <a:prstDash val="dash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7" name="Freeform: Shape 16">
            <a:extLst>
              <a:ext uri="{FF2B5EF4-FFF2-40B4-BE49-F238E27FC236}">
                <a16:creationId xmlns:a16="http://schemas.microsoft.com/office/drawing/2014/main" id="{1EDB4459-AC7D-CF85-B8B8-A75A03808BBB}"/>
              </a:ext>
            </a:extLst>
          </p:cNvPr>
          <p:cNvSpPr/>
          <p:nvPr/>
        </p:nvSpPr>
        <p:spPr bwMode="auto">
          <a:xfrm>
            <a:off x="9050867" y="2225964"/>
            <a:ext cx="2103966" cy="1045633"/>
          </a:xfrm>
          <a:custGeom>
            <a:avLst/>
            <a:gdLst>
              <a:gd name="connsiteX0" fmla="*/ 0 w 2103966"/>
              <a:gd name="connsiteY0" fmla="*/ 0 h 1045633"/>
              <a:gd name="connsiteX1" fmla="*/ 694266 w 2103966"/>
              <a:gd name="connsiteY1" fmla="*/ 338667 h 1045633"/>
              <a:gd name="connsiteX2" fmla="*/ 1392766 w 2103966"/>
              <a:gd name="connsiteY2" fmla="*/ 766233 h 1045633"/>
              <a:gd name="connsiteX3" fmla="*/ 2103966 w 2103966"/>
              <a:gd name="connsiteY3" fmla="*/ 1045633 h 1045633"/>
            </a:gdLst>
            <a:ahLst/>
            <a:cxnLst>
              <a:cxn ang="0">
                <a:pos x="connsiteX0" y="connsiteY0"/>
              </a:cxn>
              <a:cxn ang="0">
                <a:pos x="connsiteX1" y="connsiteY1"/>
              </a:cxn>
              <a:cxn ang="0">
                <a:pos x="connsiteX2" y="connsiteY2"/>
              </a:cxn>
              <a:cxn ang="0">
                <a:pos x="connsiteX3" y="connsiteY3"/>
              </a:cxn>
            </a:cxnLst>
            <a:rect l="l" t="t" r="r" b="b"/>
            <a:pathLst>
              <a:path w="2103966" h="1045633">
                <a:moveTo>
                  <a:pt x="0" y="0"/>
                </a:moveTo>
                <a:lnTo>
                  <a:pt x="694266" y="338667"/>
                </a:lnTo>
                <a:lnTo>
                  <a:pt x="1392766" y="766233"/>
                </a:lnTo>
                <a:lnTo>
                  <a:pt x="2103966" y="1045633"/>
                </a:lnTo>
              </a:path>
            </a:pathLst>
          </a:cu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8" name="Freeform: Shape 17">
            <a:extLst>
              <a:ext uri="{FF2B5EF4-FFF2-40B4-BE49-F238E27FC236}">
                <a16:creationId xmlns:a16="http://schemas.microsoft.com/office/drawing/2014/main" id="{B0E33A9B-CBE1-6725-FA0C-64E5424A3828}"/>
              </a:ext>
            </a:extLst>
          </p:cNvPr>
          <p:cNvSpPr/>
          <p:nvPr/>
        </p:nvSpPr>
        <p:spPr bwMode="auto">
          <a:xfrm>
            <a:off x="9730509" y="2789382"/>
            <a:ext cx="2087418" cy="1306946"/>
          </a:xfrm>
          <a:custGeom>
            <a:avLst/>
            <a:gdLst>
              <a:gd name="connsiteX0" fmla="*/ 0 w 2087418"/>
              <a:gd name="connsiteY0" fmla="*/ 0 h 1306946"/>
              <a:gd name="connsiteX1" fmla="*/ 725055 w 2087418"/>
              <a:gd name="connsiteY1" fmla="*/ 461818 h 1306946"/>
              <a:gd name="connsiteX2" fmla="*/ 1399309 w 2087418"/>
              <a:gd name="connsiteY2" fmla="*/ 928255 h 1306946"/>
              <a:gd name="connsiteX3" fmla="*/ 2087418 w 2087418"/>
              <a:gd name="connsiteY3" fmla="*/ 1306946 h 1306946"/>
            </a:gdLst>
            <a:ahLst/>
            <a:cxnLst>
              <a:cxn ang="0">
                <a:pos x="connsiteX0" y="connsiteY0"/>
              </a:cxn>
              <a:cxn ang="0">
                <a:pos x="connsiteX1" y="connsiteY1"/>
              </a:cxn>
              <a:cxn ang="0">
                <a:pos x="connsiteX2" y="connsiteY2"/>
              </a:cxn>
              <a:cxn ang="0">
                <a:pos x="connsiteX3" y="connsiteY3"/>
              </a:cxn>
            </a:cxnLst>
            <a:rect l="l" t="t" r="r" b="b"/>
            <a:pathLst>
              <a:path w="2087418" h="1306946">
                <a:moveTo>
                  <a:pt x="0" y="0"/>
                </a:moveTo>
                <a:lnTo>
                  <a:pt x="725055" y="461818"/>
                </a:lnTo>
                <a:lnTo>
                  <a:pt x="1399309" y="928255"/>
                </a:lnTo>
                <a:lnTo>
                  <a:pt x="2087418" y="1306946"/>
                </a:lnTo>
              </a:path>
            </a:pathLst>
          </a:custGeom>
          <a:noFill/>
          <a:ln w="57150" cap="flat" cmpd="sng" algn="ctr">
            <a:solidFill>
              <a:srgbClr val="0000C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9" name="Freeform: Shape 18">
            <a:extLst>
              <a:ext uri="{FF2B5EF4-FFF2-40B4-BE49-F238E27FC236}">
                <a16:creationId xmlns:a16="http://schemas.microsoft.com/office/drawing/2014/main" id="{A865AE13-9D40-10B3-A3E3-321F970732A0}"/>
              </a:ext>
            </a:extLst>
          </p:cNvPr>
          <p:cNvSpPr/>
          <p:nvPr/>
        </p:nvSpPr>
        <p:spPr bwMode="auto">
          <a:xfrm>
            <a:off x="10423236" y="3486728"/>
            <a:ext cx="1408546" cy="803563"/>
          </a:xfrm>
          <a:custGeom>
            <a:avLst/>
            <a:gdLst>
              <a:gd name="connsiteX0" fmla="*/ 0 w 1408546"/>
              <a:gd name="connsiteY0" fmla="*/ 0 h 803563"/>
              <a:gd name="connsiteX1" fmla="*/ 701964 w 1408546"/>
              <a:gd name="connsiteY1" fmla="*/ 604981 h 803563"/>
              <a:gd name="connsiteX2" fmla="*/ 1408546 w 1408546"/>
              <a:gd name="connsiteY2" fmla="*/ 803563 h 803563"/>
              <a:gd name="connsiteX3" fmla="*/ 1390073 w 1408546"/>
              <a:gd name="connsiteY3" fmla="*/ 775854 h 803563"/>
            </a:gdLst>
            <a:ahLst/>
            <a:cxnLst>
              <a:cxn ang="0">
                <a:pos x="connsiteX0" y="connsiteY0"/>
              </a:cxn>
              <a:cxn ang="0">
                <a:pos x="connsiteX1" y="connsiteY1"/>
              </a:cxn>
              <a:cxn ang="0">
                <a:pos x="connsiteX2" y="connsiteY2"/>
              </a:cxn>
              <a:cxn ang="0">
                <a:pos x="connsiteX3" y="connsiteY3"/>
              </a:cxn>
            </a:cxnLst>
            <a:rect l="l" t="t" r="r" b="b"/>
            <a:pathLst>
              <a:path w="1408546" h="803563">
                <a:moveTo>
                  <a:pt x="0" y="0"/>
                </a:moveTo>
                <a:lnTo>
                  <a:pt x="701964" y="604981"/>
                </a:lnTo>
                <a:lnTo>
                  <a:pt x="1408546" y="803563"/>
                </a:lnTo>
                <a:lnTo>
                  <a:pt x="1390073" y="775854"/>
                </a:lnTo>
              </a:path>
            </a:pathLst>
          </a:custGeom>
          <a:noFill/>
          <a:ln w="57150" cap="flat" cmpd="sng" algn="ctr">
            <a:solidFill>
              <a:srgbClr val="0066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0" name="Freeform: Shape 19">
            <a:extLst>
              <a:ext uri="{FF2B5EF4-FFF2-40B4-BE49-F238E27FC236}">
                <a16:creationId xmlns:a16="http://schemas.microsoft.com/office/drawing/2014/main" id="{47E5E158-EAC0-5196-57E8-CB0153DC1BEA}"/>
              </a:ext>
            </a:extLst>
          </p:cNvPr>
          <p:cNvSpPr/>
          <p:nvPr/>
        </p:nvSpPr>
        <p:spPr bwMode="auto">
          <a:xfrm>
            <a:off x="11125200" y="4003964"/>
            <a:ext cx="697345" cy="434109"/>
          </a:xfrm>
          <a:custGeom>
            <a:avLst/>
            <a:gdLst>
              <a:gd name="connsiteX0" fmla="*/ 0 w 697345"/>
              <a:gd name="connsiteY0" fmla="*/ 0 h 434109"/>
              <a:gd name="connsiteX1" fmla="*/ 697345 w 697345"/>
              <a:gd name="connsiteY1" fmla="*/ 434109 h 434109"/>
            </a:gdLst>
            <a:ahLst/>
            <a:cxnLst>
              <a:cxn ang="0">
                <a:pos x="connsiteX0" y="connsiteY0"/>
              </a:cxn>
              <a:cxn ang="0">
                <a:pos x="connsiteX1" y="connsiteY1"/>
              </a:cxn>
            </a:cxnLst>
            <a:rect l="l" t="t" r="r" b="b"/>
            <a:pathLst>
              <a:path w="697345" h="434109">
                <a:moveTo>
                  <a:pt x="0" y="0"/>
                </a:moveTo>
                <a:lnTo>
                  <a:pt x="697345" y="434109"/>
                </a:lnTo>
              </a:path>
            </a:pathLst>
          </a:custGeom>
          <a:noFill/>
          <a:ln w="57150" cap="flat" cmpd="sng" algn="ctr">
            <a:solidFill>
              <a:srgbClr val="FFC000"/>
            </a:solidFill>
            <a:prstDash val="dash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1" name="Freeform: Shape 20">
            <a:extLst>
              <a:ext uri="{FF2B5EF4-FFF2-40B4-BE49-F238E27FC236}">
                <a16:creationId xmlns:a16="http://schemas.microsoft.com/office/drawing/2014/main" id="{4FF22776-B655-4D24-399D-2725BDF189B6}"/>
              </a:ext>
            </a:extLst>
          </p:cNvPr>
          <p:cNvSpPr/>
          <p:nvPr/>
        </p:nvSpPr>
        <p:spPr bwMode="auto">
          <a:xfrm>
            <a:off x="601133" y="2289464"/>
            <a:ext cx="1651000" cy="643467"/>
          </a:xfrm>
          <a:custGeom>
            <a:avLst/>
            <a:gdLst>
              <a:gd name="connsiteX0" fmla="*/ 0 w 1651000"/>
              <a:gd name="connsiteY0" fmla="*/ 0 h 643467"/>
              <a:gd name="connsiteX1" fmla="*/ 558800 w 1651000"/>
              <a:gd name="connsiteY1" fmla="*/ 122767 h 643467"/>
              <a:gd name="connsiteX2" fmla="*/ 1113367 w 1651000"/>
              <a:gd name="connsiteY2" fmla="*/ 300567 h 643467"/>
              <a:gd name="connsiteX3" fmla="*/ 1651000 w 1651000"/>
              <a:gd name="connsiteY3" fmla="*/ 643467 h 643467"/>
            </a:gdLst>
            <a:ahLst/>
            <a:cxnLst>
              <a:cxn ang="0">
                <a:pos x="connsiteX0" y="connsiteY0"/>
              </a:cxn>
              <a:cxn ang="0">
                <a:pos x="connsiteX1" y="connsiteY1"/>
              </a:cxn>
              <a:cxn ang="0">
                <a:pos x="connsiteX2" y="connsiteY2"/>
              </a:cxn>
              <a:cxn ang="0">
                <a:pos x="connsiteX3" y="connsiteY3"/>
              </a:cxn>
            </a:cxnLst>
            <a:rect l="l" t="t" r="r" b="b"/>
            <a:pathLst>
              <a:path w="1651000" h="643467">
                <a:moveTo>
                  <a:pt x="0" y="0"/>
                </a:moveTo>
                <a:lnTo>
                  <a:pt x="558800" y="122767"/>
                </a:lnTo>
                <a:lnTo>
                  <a:pt x="1113367" y="300567"/>
                </a:lnTo>
                <a:lnTo>
                  <a:pt x="1651000" y="643467"/>
                </a:lnTo>
              </a:path>
            </a:pathLst>
          </a:cu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2" name="Freeform: Shape 21">
            <a:extLst>
              <a:ext uri="{FF2B5EF4-FFF2-40B4-BE49-F238E27FC236}">
                <a16:creationId xmlns:a16="http://schemas.microsoft.com/office/drawing/2014/main" id="{6F44ED84-0279-8AA8-C135-044131FE88E8}"/>
              </a:ext>
            </a:extLst>
          </p:cNvPr>
          <p:cNvSpPr/>
          <p:nvPr/>
        </p:nvSpPr>
        <p:spPr bwMode="auto">
          <a:xfrm>
            <a:off x="1145309" y="2563091"/>
            <a:ext cx="1648691" cy="720437"/>
          </a:xfrm>
          <a:custGeom>
            <a:avLst/>
            <a:gdLst>
              <a:gd name="connsiteX0" fmla="*/ 0 w 1648691"/>
              <a:gd name="connsiteY0" fmla="*/ 0 h 720437"/>
              <a:gd name="connsiteX1" fmla="*/ 549564 w 1648691"/>
              <a:gd name="connsiteY1" fmla="*/ 286328 h 720437"/>
              <a:gd name="connsiteX2" fmla="*/ 1099127 w 1648691"/>
              <a:gd name="connsiteY2" fmla="*/ 641928 h 720437"/>
              <a:gd name="connsiteX3" fmla="*/ 1648691 w 1648691"/>
              <a:gd name="connsiteY3" fmla="*/ 720437 h 720437"/>
            </a:gdLst>
            <a:ahLst/>
            <a:cxnLst>
              <a:cxn ang="0">
                <a:pos x="connsiteX0" y="connsiteY0"/>
              </a:cxn>
              <a:cxn ang="0">
                <a:pos x="connsiteX1" y="connsiteY1"/>
              </a:cxn>
              <a:cxn ang="0">
                <a:pos x="connsiteX2" y="connsiteY2"/>
              </a:cxn>
              <a:cxn ang="0">
                <a:pos x="connsiteX3" y="connsiteY3"/>
              </a:cxn>
            </a:cxnLst>
            <a:rect l="l" t="t" r="r" b="b"/>
            <a:pathLst>
              <a:path w="1648691" h="720437">
                <a:moveTo>
                  <a:pt x="0" y="0"/>
                </a:moveTo>
                <a:lnTo>
                  <a:pt x="549564" y="286328"/>
                </a:lnTo>
                <a:lnTo>
                  <a:pt x="1099127" y="641928"/>
                </a:lnTo>
                <a:lnTo>
                  <a:pt x="1648691" y="720437"/>
                </a:lnTo>
              </a:path>
            </a:pathLst>
          </a:custGeom>
          <a:noFill/>
          <a:ln w="57150" cap="flat" cmpd="sng" algn="ctr">
            <a:solidFill>
              <a:srgbClr val="0000C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3" name="Freeform: Shape 22">
            <a:extLst>
              <a:ext uri="{FF2B5EF4-FFF2-40B4-BE49-F238E27FC236}">
                <a16:creationId xmlns:a16="http://schemas.microsoft.com/office/drawing/2014/main" id="{46746C5B-2070-5F07-0549-BDFDFEFFB2B3}"/>
              </a:ext>
            </a:extLst>
          </p:cNvPr>
          <p:cNvSpPr/>
          <p:nvPr/>
        </p:nvSpPr>
        <p:spPr bwMode="auto">
          <a:xfrm>
            <a:off x="1699491" y="3024909"/>
            <a:ext cx="1653309" cy="817419"/>
          </a:xfrm>
          <a:custGeom>
            <a:avLst/>
            <a:gdLst>
              <a:gd name="connsiteX0" fmla="*/ 0 w 1653309"/>
              <a:gd name="connsiteY0" fmla="*/ 0 h 817419"/>
              <a:gd name="connsiteX1" fmla="*/ 544945 w 1653309"/>
              <a:gd name="connsiteY1" fmla="*/ 318655 h 817419"/>
              <a:gd name="connsiteX2" fmla="*/ 1094509 w 1653309"/>
              <a:gd name="connsiteY2" fmla="*/ 692728 h 817419"/>
              <a:gd name="connsiteX3" fmla="*/ 1653309 w 1653309"/>
              <a:gd name="connsiteY3" fmla="*/ 817419 h 817419"/>
            </a:gdLst>
            <a:ahLst/>
            <a:cxnLst>
              <a:cxn ang="0">
                <a:pos x="connsiteX0" y="connsiteY0"/>
              </a:cxn>
              <a:cxn ang="0">
                <a:pos x="connsiteX1" y="connsiteY1"/>
              </a:cxn>
              <a:cxn ang="0">
                <a:pos x="connsiteX2" y="connsiteY2"/>
              </a:cxn>
              <a:cxn ang="0">
                <a:pos x="connsiteX3" y="connsiteY3"/>
              </a:cxn>
            </a:cxnLst>
            <a:rect l="l" t="t" r="r" b="b"/>
            <a:pathLst>
              <a:path w="1653309" h="817419">
                <a:moveTo>
                  <a:pt x="0" y="0"/>
                </a:moveTo>
                <a:lnTo>
                  <a:pt x="544945" y="318655"/>
                </a:lnTo>
                <a:lnTo>
                  <a:pt x="1094509" y="692728"/>
                </a:lnTo>
                <a:lnTo>
                  <a:pt x="1653309" y="817419"/>
                </a:lnTo>
              </a:path>
            </a:pathLst>
          </a:custGeom>
          <a:noFill/>
          <a:ln w="57150" cap="flat" cmpd="sng" algn="ctr">
            <a:solidFill>
              <a:srgbClr val="0066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4" name="Freeform: Shape 23">
            <a:extLst>
              <a:ext uri="{FF2B5EF4-FFF2-40B4-BE49-F238E27FC236}">
                <a16:creationId xmlns:a16="http://schemas.microsoft.com/office/drawing/2014/main" id="{05665803-BDE4-DD5F-96EC-6CAAB39C9959}"/>
              </a:ext>
            </a:extLst>
          </p:cNvPr>
          <p:cNvSpPr/>
          <p:nvPr/>
        </p:nvSpPr>
        <p:spPr bwMode="auto">
          <a:xfrm>
            <a:off x="2253673" y="3431309"/>
            <a:ext cx="1648691" cy="1122219"/>
          </a:xfrm>
          <a:custGeom>
            <a:avLst/>
            <a:gdLst>
              <a:gd name="connsiteX0" fmla="*/ 0 w 1648691"/>
              <a:gd name="connsiteY0" fmla="*/ 0 h 1122219"/>
              <a:gd name="connsiteX1" fmla="*/ 558800 w 1648691"/>
              <a:gd name="connsiteY1" fmla="*/ 406400 h 1122219"/>
              <a:gd name="connsiteX2" fmla="*/ 1112982 w 1648691"/>
              <a:gd name="connsiteY2" fmla="*/ 669637 h 1122219"/>
              <a:gd name="connsiteX3" fmla="*/ 1648691 w 1648691"/>
              <a:gd name="connsiteY3" fmla="*/ 1122219 h 1122219"/>
            </a:gdLst>
            <a:ahLst/>
            <a:cxnLst>
              <a:cxn ang="0">
                <a:pos x="connsiteX0" y="connsiteY0"/>
              </a:cxn>
              <a:cxn ang="0">
                <a:pos x="connsiteX1" y="connsiteY1"/>
              </a:cxn>
              <a:cxn ang="0">
                <a:pos x="connsiteX2" y="connsiteY2"/>
              </a:cxn>
              <a:cxn ang="0">
                <a:pos x="connsiteX3" y="connsiteY3"/>
              </a:cxn>
            </a:cxnLst>
            <a:rect l="l" t="t" r="r" b="b"/>
            <a:pathLst>
              <a:path w="1648691" h="1122219">
                <a:moveTo>
                  <a:pt x="0" y="0"/>
                </a:moveTo>
                <a:lnTo>
                  <a:pt x="558800" y="406400"/>
                </a:lnTo>
                <a:lnTo>
                  <a:pt x="1112982" y="669637"/>
                </a:lnTo>
                <a:lnTo>
                  <a:pt x="1648691" y="1122219"/>
                </a:lnTo>
              </a:path>
            </a:pathLst>
          </a:custGeom>
          <a:noFill/>
          <a:ln w="57150" cap="flat" cmpd="sng" algn="ctr">
            <a:solidFill>
              <a:srgbClr val="FFC000"/>
            </a:solidFill>
            <a:prstDash val="dash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5" name="TextBox 24">
            <a:extLst>
              <a:ext uri="{FF2B5EF4-FFF2-40B4-BE49-F238E27FC236}">
                <a16:creationId xmlns:a16="http://schemas.microsoft.com/office/drawing/2014/main" id="{112313D2-5597-D77A-B0C6-77DF2ACA7175}"/>
              </a:ext>
            </a:extLst>
          </p:cNvPr>
          <p:cNvSpPr txBox="1"/>
          <p:nvPr/>
        </p:nvSpPr>
        <p:spPr>
          <a:xfrm>
            <a:off x="1267714" y="2071711"/>
            <a:ext cx="657359" cy="461665"/>
          </a:xfrm>
          <a:prstGeom prst="rect">
            <a:avLst/>
          </a:prstGeom>
          <a:noFill/>
        </p:spPr>
        <p:txBody>
          <a:bodyPr wrap="none" rtlCol="0">
            <a:spAutoFit/>
          </a:bodyPr>
          <a:lstStyle/>
          <a:p>
            <a:r>
              <a:rPr lang="en-US" baseline="30000" dirty="0">
                <a:solidFill>
                  <a:srgbClr val="C00000"/>
                </a:solidFill>
              </a:rPr>
              <a:t>50</a:t>
            </a:r>
            <a:r>
              <a:rPr lang="en-US" dirty="0">
                <a:solidFill>
                  <a:srgbClr val="C00000"/>
                </a:solidFill>
              </a:rPr>
              <a:t>Ti</a:t>
            </a:r>
          </a:p>
        </p:txBody>
      </p:sp>
      <p:sp>
        <p:nvSpPr>
          <p:cNvPr id="26" name="TextBox 25">
            <a:extLst>
              <a:ext uri="{FF2B5EF4-FFF2-40B4-BE49-F238E27FC236}">
                <a16:creationId xmlns:a16="http://schemas.microsoft.com/office/drawing/2014/main" id="{9E2F7014-D692-58A6-2EFC-B30BC2BEB4CC}"/>
              </a:ext>
            </a:extLst>
          </p:cNvPr>
          <p:cNvSpPr txBox="1"/>
          <p:nvPr/>
        </p:nvSpPr>
        <p:spPr>
          <a:xfrm>
            <a:off x="2571303" y="2929857"/>
            <a:ext cx="737702" cy="461665"/>
          </a:xfrm>
          <a:prstGeom prst="rect">
            <a:avLst/>
          </a:prstGeom>
          <a:noFill/>
        </p:spPr>
        <p:txBody>
          <a:bodyPr wrap="none" rtlCol="0">
            <a:spAutoFit/>
          </a:bodyPr>
          <a:lstStyle/>
          <a:p>
            <a:r>
              <a:rPr lang="en-US" baseline="30000" dirty="0">
                <a:solidFill>
                  <a:srgbClr val="0000CC"/>
                </a:solidFill>
              </a:rPr>
              <a:t>54</a:t>
            </a:r>
            <a:r>
              <a:rPr lang="en-US" dirty="0">
                <a:solidFill>
                  <a:srgbClr val="0000CC"/>
                </a:solidFill>
              </a:rPr>
              <a:t>Cr</a:t>
            </a:r>
          </a:p>
        </p:txBody>
      </p:sp>
      <p:sp>
        <p:nvSpPr>
          <p:cNvPr id="27" name="TextBox 26">
            <a:extLst>
              <a:ext uri="{FF2B5EF4-FFF2-40B4-BE49-F238E27FC236}">
                <a16:creationId xmlns:a16="http://schemas.microsoft.com/office/drawing/2014/main" id="{F20E76BC-8FCF-8F3C-03F6-2AD09BE2F6A4}"/>
              </a:ext>
            </a:extLst>
          </p:cNvPr>
          <p:cNvSpPr txBox="1"/>
          <p:nvPr/>
        </p:nvSpPr>
        <p:spPr>
          <a:xfrm>
            <a:off x="3130617" y="3354792"/>
            <a:ext cx="771365" cy="461665"/>
          </a:xfrm>
          <a:prstGeom prst="rect">
            <a:avLst/>
          </a:prstGeom>
          <a:noFill/>
        </p:spPr>
        <p:txBody>
          <a:bodyPr wrap="none" rtlCol="0">
            <a:spAutoFit/>
          </a:bodyPr>
          <a:lstStyle/>
          <a:p>
            <a:r>
              <a:rPr lang="en-US" baseline="30000" dirty="0">
                <a:solidFill>
                  <a:srgbClr val="006600"/>
                </a:solidFill>
              </a:rPr>
              <a:t>58</a:t>
            </a:r>
            <a:r>
              <a:rPr lang="en-US" dirty="0">
                <a:solidFill>
                  <a:srgbClr val="006600"/>
                </a:solidFill>
              </a:rPr>
              <a:t>Fe</a:t>
            </a:r>
          </a:p>
        </p:txBody>
      </p:sp>
      <p:sp>
        <p:nvSpPr>
          <p:cNvPr id="28" name="TextBox 27">
            <a:extLst>
              <a:ext uri="{FF2B5EF4-FFF2-40B4-BE49-F238E27FC236}">
                <a16:creationId xmlns:a16="http://schemas.microsoft.com/office/drawing/2014/main" id="{4E8B418C-7153-91FC-7D59-0C114D818807}"/>
              </a:ext>
            </a:extLst>
          </p:cNvPr>
          <p:cNvSpPr txBox="1"/>
          <p:nvPr/>
        </p:nvSpPr>
        <p:spPr>
          <a:xfrm>
            <a:off x="2850924" y="4146340"/>
            <a:ext cx="704039" cy="461665"/>
          </a:xfrm>
          <a:prstGeom prst="rect">
            <a:avLst/>
          </a:prstGeom>
          <a:noFill/>
        </p:spPr>
        <p:txBody>
          <a:bodyPr wrap="none" rtlCol="0">
            <a:spAutoFit/>
          </a:bodyPr>
          <a:lstStyle/>
          <a:p>
            <a:r>
              <a:rPr lang="en-US" baseline="30000" dirty="0">
                <a:solidFill>
                  <a:srgbClr val="FFC000"/>
                </a:solidFill>
              </a:rPr>
              <a:t>64</a:t>
            </a:r>
            <a:r>
              <a:rPr lang="en-US" dirty="0">
                <a:solidFill>
                  <a:srgbClr val="FFC000"/>
                </a:solidFill>
              </a:rPr>
              <a:t>Ni</a:t>
            </a:r>
          </a:p>
        </p:txBody>
      </p:sp>
      <p:sp>
        <p:nvSpPr>
          <p:cNvPr id="29" name="TextBox 28">
            <a:extLst>
              <a:ext uri="{FF2B5EF4-FFF2-40B4-BE49-F238E27FC236}">
                <a16:creationId xmlns:a16="http://schemas.microsoft.com/office/drawing/2014/main" id="{DFAA5251-2CD7-F930-EFBC-BC49721D7694}"/>
              </a:ext>
            </a:extLst>
          </p:cNvPr>
          <p:cNvSpPr txBox="1"/>
          <p:nvPr/>
        </p:nvSpPr>
        <p:spPr>
          <a:xfrm>
            <a:off x="4572148" y="4499628"/>
            <a:ext cx="3758914" cy="523220"/>
          </a:xfrm>
          <a:prstGeom prst="rect">
            <a:avLst/>
          </a:prstGeom>
          <a:noFill/>
        </p:spPr>
        <p:txBody>
          <a:bodyPr wrap="none" rtlCol="0">
            <a:spAutoFit/>
          </a:bodyPr>
          <a:lstStyle/>
          <a:p>
            <a:pPr algn="ctr"/>
            <a:r>
              <a:rPr lang="en-US" sz="1400" dirty="0"/>
              <a:t>112    114   116    118   120    122   124    126</a:t>
            </a:r>
          </a:p>
          <a:p>
            <a:pPr algn="ctr"/>
            <a:r>
              <a:rPr lang="en-US" sz="1400" dirty="0"/>
              <a:t>Z</a:t>
            </a:r>
          </a:p>
        </p:txBody>
      </p:sp>
      <p:sp>
        <p:nvSpPr>
          <p:cNvPr id="30" name="TextBox 29">
            <a:extLst>
              <a:ext uri="{FF2B5EF4-FFF2-40B4-BE49-F238E27FC236}">
                <a16:creationId xmlns:a16="http://schemas.microsoft.com/office/drawing/2014/main" id="{CF1C9BD4-DEED-54D7-CC40-647BFA2C1250}"/>
              </a:ext>
            </a:extLst>
          </p:cNvPr>
          <p:cNvSpPr txBox="1"/>
          <p:nvPr/>
        </p:nvSpPr>
        <p:spPr>
          <a:xfrm>
            <a:off x="4290291" y="1696330"/>
            <a:ext cx="490840" cy="3041667"/>
          </a:xfrm>
          <a:prstGeom prst="rect">
            <a:avLst/>
          </a:prstGeom>
          <a:noFill/>
        </p:spPr>
        <p:txBody>
          <a:bodyPr wrap="none" rtlCol="0">
            <a:spAutoFit/>
          </a:bodyPr>
          <a:lstStyle/>
          <a:p>
            <a:pPr>
              <a:lnSpc>
                <a:spcPct val="200000"/>
              </a:lnSpc>
            </a:pPr>
            <a:r>
              <a:rPr lang="en-US" sz="1400" dirty="0"/>
              <a:t>10</a:t>
            </a:r>
            <a:r>
              <a:rPr lang="en-US" sz="1400" baseline="30000" dirty="0"/>
              <a:t>1</a:t>
            </a:r>
          </a:p>
          <a:p>
            <a:pPr>
              <a:lnSpc>
                <a:spcPct val="200000"/>
              </a:lnSpc>
            </a:pPr>
            <a:r>
              <a:rPr lang="en-US" sz="1400" dirty="0"/>
              <a:t>10</a:t>
            </a:r>
            <a:r>
              <a:rPr lang="en-US" sz="1400" baseline="30000" dirty="0"/>
              <a:t>0</a:t>
            </a:r>
          </a:p>
          <a:p>
            <a:pPr>
              <a:lnSpc>
                <a:spcPct val="200000"/>
              </a:lnSpc>
            </a:pPr>
            <a:r>
              <a:rPr lang="en-US" sz="1400" dirty="0"/>
              <a:t>10</a:t>
            </a:r>
            <a:r>
              <a:rPr lang="en-US" sz="1400" baseline="30000" dirty="0"/>
              <a:t>-1</a:t>
            </a:r>
          </a:p>
          <a:p>
            <a:pPr>
              <a:lnSpc>
                <a:spcPct val="200000"/>
              </a:lnSpc>
            </a:pPr>
            <a:r>
              <a:rPr lang="en-US" sz="1400" dirty="0"/>
              <a:t>10</a:t>
            </a:r>
            <a:r>
              <a:rPr lang="en-US" sz="1400" baseline="30000" dirty="0"/>
              <a:t>-2</a:t>
            </a:r>
          </a:p>
          <a:p>
            <a:pPr>
              <a:lnSpc>
                <a:spcPct val="200000"/>
              </a:lnSpc>
            </a:pPr>
            <a:r>
              <a:rPr lang="en-US" sz="1400" dirty="0"/>
              <a:t>10</a:t>
            </a:r>
            <a:r>
              <a:rPr lang="en-US" sz="1400" baseline="30000" dirty="0"/>
              <a:t>-3</a:t>
            </a:r>
          </a:p>
          <a:p>
            <a:pPr>
              <a:lnSpc>
                <a:spcPct val="200000"/>
              </a:lnSpc>
            </a:pPr>
            <a:r>
              <a:rPr lang="en-US" sz="1400" dirty="0"/>
              <a:t>10</a:t>
            </a:r>
            <a:r>
              <a:rPr lang="en-US" sz="1400" baseline="30000" dirty="0"/>
              <a:t>-4</a:t>
            </a:r>
          </a:p>
          <a:p>
            <a:pPr>
              <a:lnSpc>
                <a:spcPct val="200000"/>
              </a:lnSpc>
            </a:pPr>
            <a:r>
              <a:rPr lang="en-US" sz="1400" dirty="0"/>
              <a:t>10</a:t>
            </a:r>
            <a:r>
              <a:rPr lang="en-US" sz="1400" baseline="30000" dirty="0"/>
              <a:t>-5</a:t>
            </a:r>
          </a:p>
        </p:txBody>
      </p:sp>
      <p:sp>
        <p:nvSpPr>
          <p:cNvPr id="31" name="TextBox 30">
            <a:extLst>
              <a:ext uri="{FF2B5EF4-FFF2-40B4-BE49-F238E27FC236}">
                <a16:creationId xmlns:a16="http://schemas.microsoft.com/office/drawing/2014/main" id="{048377CC-601B-A08A-F95D-C73677BBC8B0}"/>
              </a:ext>
            </a:extLst>
          </p:cNvPr>
          <p:cNvSpPr txBox="1"/>
          <p:nvPr/>
        </p:nvSpPr>
        <p:spPr>
          <a:xfrm>
            <a:off x="8300842" y="1667671"/>
            <a:ext cx="490840" cy="2691571"/>
          </a:xfrm>
          <a:prstGeom prst="rect">
            <a:avLst/>
          </a:prstGeom>
          <a:noFill/>
        </p:spPr>
        <p:txBody>
          <a:bodyPr wrap="none" rtlCol="0">
            <a:spAutoFit/>
          </a:bodyPr>
          <a:lstStyle/>
          <a:p>
            <a:pPr>
              <a:lnSpc>
                <a:spcPct val="250000"/>
              </a:lnSpc>
            </a:pPr>
            <a:r>
              <a:rPr lang="en-US" sz="1400" dirty="0"/>
              <a:t>10</a:t>
            </a:r>
            <a:r>
              <a:rPr lang="en-US" sz="1400" baseline="30000" dirty="0"/>
              <a:t>-1</a:t>
            </a:r>
          </a:p>
          <a:p>
            <a:pPr>
              <a:lnSpc>
                <a:spcPct val="250000"/>
              </a:lnSpc>
            </a:pPr>
            <a:r>
              <a:rPr lang="en-US" sz="1400" dirty="0"/>
              <a:t>10</a:t>
            </a:r>
            <a:r>
              <a:rPr lang="en-US" sz="1400" baseline="30000" dirty="0"/>
              <a:t>-2</a:t>
            </a:r>
          </a:p>
          <a:p>
            <a:pPr>
              <a:lnSpc>
                <a:spcPct val="250000"/>
              </a:lnSpc>
            </a:pPr>
            <a:r>
              <a:rPr lang="en-US" sz="1400" dirty="0"/>
              <a:t>10</a:t>
            </a:r>
            <a:r>
              <a:rPr lang="en-US" sz="1400" baseline="30000" dirty="0"/>
              <a:t>-3</a:t>
            </a:r>
          </a:p>
          <a:p>
            <a:pPr>
              <a:lnSpc>
                <a:spcPct val="250000"/>
              </a:lnSpc>
            </a:pPr>
            <a:r>
              <a:rPr lang="en-US" sz="1400" dirty="0"/>
              <a:t>10</a:t>
            </a:r>
            <a:r>
              <a:rPr lang="en-US" sz="1400" baseline="30000" dirty="0"/>
              <a:t>-4</a:t>
            </a:r>
          </a:p>
          <a:p>
            <a:pPr>
              <a:lnSpc>
                <a:spcPct val="250000"/>
              </a:lnSpc>
            </a:pPr>
            <a:r>
              <a:rPr lang="en-US" sz="1400" dirty="0"/>
              <a:t>10</a:t>
            </a:r>
            <a:r>
              <a:rPr lang="en-US" sz="1400" baseline="30000" dirty="0"/>
              <a:t>-5</a:t>
            </a:r>
          </a:p>
        </p:txBody>
      </p:sp>
      <p:cxnSp>
        <p:nvCxnSpPr>
          <p:cNvPr id="32" name="Straight Connector 31">
            <a:extLst>
              <a:ext uri="{FF2B5EF4-FFF2-40B4-BE49-F238E27FC236}">
                <a16:creationId xmlns:a16="http://schemas.microsoft.com/office/drawing/2014/main" id="{C31E8A6C-C9DB-E644-65CB-C0ED234818C6}"/>
              </a:ext>
            </a:extLst>
          </p:cNvPr>
          <p:cNvCxnSpPr>
            <a:cxnSpLocks/>
          </p:cNvCxnSpPr>
          <p:nvPr/>
        </p:nvCxnSpPr>
        <p:spPr bwMode="auto">
          <a:xfrm flipV="1">
            <a:off x="6675582" y="1987858"/>
            <a:ext cx="6927" cy="2521154"/>
          </a:xfrm>
          <a:prstGeom prst="line">
            <a:avLst/>
          </a:prstGeom>
          <a:solidFill>
            <a:schemeClr val="accent1"/>
          </a:solidFill>
          <a:ln w="28575" cap="flat" cmpd="sng" algn="ctr">
            <a:solidFill>
              <a:schemeClr val="tx1"/>
            </a:solidFill>
            <a:prstDash val="sysDot"/>
            <a:round/>
            <a:headEnd type="none" w="med" len="med"/>
            <a:tailEnd type="none" w="med" len="med"/>
          </a:ln>
          <a:effectLst/>
        </p:spPr>
      </p:cxnSp>
      <p:cxnSp>
        <p:nvCxnSpPr>
          <p:cNvPr id="33" name="Straight Connector 32">
            <a:extLst>
              <a:ext uri="{FF2B5EF4-FFF2-40B4-BE49-F238E27FC236}">
                <a16:creationId xmlns:a16="http://schemas.microsoft.com/office/drawing/2014/main" id="{F5EA568C-91B7-8A3E-1586-B48F61020D4D}"/>
              </a:ext>
            </a:extLst>
          </p:cNvPr>
          <p:cNvCxnSpPr>
            <a:cxnSpLocks/>
          </p:cNvCxnSpPr>
          <p:nvPr/>
        </p:nvCxnSpPr>
        <p:spPr bwMode="auto">
          <a:xfrm flipV="1">
            <a:off x="11140865" y="2037297"/>
            <a:ext cx="6927" cy="2521154"/>
          </a:xfrm>
          <a:prstGeom prst="line">
            <a:avLst/>
          </a:prstGeom>
          <a:solidFill>
            <a:schemeClr val="accent1"/>
          </a:solidFill>
          <a:ln w="28575" cap="flat" cmpd="sng" algn="ctr">
            <a:solidFill>
              <a:schemeClr val="tx1"/>
            </a:solidFill>
            <a:prstDash val="sysDot"/>
            <a:round/>
            <a:headEnd type="none" w="med" len="med"/>
            <a:tailEnd type="none" w="med" len="med"/>
          </a:ln>
          <a:effectLst/>
        </p:spPr>
      </p:cxnSp>
      <p:sp>
        <p:nvSpPr>
          <p:cNvPr id="34" name="TextBox 33">
            <a:extLst>
              <a:ext uri="{FF2B5EF4-FFF2-40B4-BE49-F238E27FC236}">
                <a16:creationId xmlns:a16="http://schemas.microsoft.com/office/drawing/2014/main" id="{A6F8867B-30F0-FE63-459A-60C19BABF426}"/>
              </a:ext>
            </a:extLst>
          </p:cNvPr>
          <p:cNvSpPr txBox="1"/>
          <p:nvPr/>
        </p:nvSpPr>
        <p:spPr>
          <a:xfrm>
            <a:off x="5709171" y="2499340"/>
            <a:ext cx="657359" cy="461665"/>
          </a:xfrm>
          <a:prstGeom prst="rect">
            <a:avLst/>
          </a:prstGeom>
          <a:noFill/>
        </p:spPr>
        <p:txBody>
          <a:bodyPr wrap="none" rtlCol="0">
            <a:spAutoFit/>
          </a:bodyPr>
          <a:lstStyle/>
          <a:p>
            <a:r>
              <a:rPr lang="en-US" baseline="30000" dirty="0">
                <a:solidFill>
                  <a:srgbClr val="C00000"/>
                </a:solidFill>
              </a:rPr>
              <a:t>50</a:t>
            </a:r>
            <a:r>
              <a:rPr lang="en-US" dirty="0">
                <a:solidFill>
                  <a:srgbClr val="C00000"/>
                </a:solidFill>
              </a:rPr>
              <a:t>Ti</a:t>
            </a:r>
          </a:p>
        </p:txBody>
      </p:sp>
      <p:sp>
        <p:nvSpPr>
          <p:cNvPr id="35" name="TextBox 34">
            <a:extLst>
              <a:ext uri="{FF2B5EF4-FFF2-40B4-BE49-F238E27FC236}">
                <a16:creationId xmlns:a16="http://schemas.microsoft.com/office/drawing/2014/main" id="{CF5C7A32-AA20-7016-4967-6409583CECF3}"/>
              </a:ext>
            </a:extLst>
          </p:cNvPr>
          <p:cNvSpPr txBox="1"/>
          <p:nvPr/>
        </p:nvSpPr>
        <p:spPr>
          <a:xfrm>
            <a:off x="5221446" y="3212022"/>
            <a:ext cx="737702" cy="461665"/>
          </a:xfrm>
          <a:prstGeom prst="rect">
            <a:avLst/>
          </a:prstGeom>
          <a:noFill/>
        </p:spPr>
        <p:txBody>
          <a:bodyPr wrap="none" rtlCol="0">
            <a:spAutoFit/>
          </a:bodyPr>
          <a:lstStyle/>
          <a:p>
            <a:r>
              <a:rPr lang="en-US" baseline="30000" dirty="0">
                <a:solidFill>
                  <a:srgbClr val="0000CC"/>
                </a:solidFill>
              </a:rPr>
              <a:t>54</a:t>
            </a:r>
            <a:r>
              <a:rPr lang="en-US" dirty="0">
                <a:solidFill>
                  <a:srgbClr val="0000CC"/>
                </a:solidFill>
              </a:rPr>
              <a:t>Cr</a:t>
            </a:r>
          </a:p>
        </p:txBody>
      </p:sp>
      <p:sp>
        <p:nvSpPr>
          <p:cNvPr id="36" name="TextBox 35">
            <a:extLst>
              <a:ext uri="{FF2B5EF4-FFF2-40B4-BE49-F238E27FC236}">
                <a16:creationId xmlns:a16="http://schemas.microsoft.com/office/drawing/2014/main" id="{2CB223E1-FC15-4661-206F-F6D0D8E780B4}"/>
              </a:ext>
            </a:extLst>
          </p:cNvPr>
          <p:cNvSpPr txBox="1"/>
          <p:nvPr/>
        </p:nvSpPr>
        <p:spPr>
          <a:xfrm>
            <a:off x="7384473" y="3822052"/>
            <a:ext cx="771365" cy="461665"/>
          </a:xfrm>
          <a:prstGeom prst="rect">
            <a:avLst/>
          </a:prstGeom>
          <a:noFill/>
        </p:spPr>
        <p:txBody>
          <a:bodyPr wrap="none" rtlCol="0">
            <a:spAutoFit/>
          </a:bodyPr>
          <a:lstStyle/>
          <a:p>
            <a:r>
              <a:rPr lang="en-US" baseline="30000" dirty="0">
                <a:solidFill>
                  <a:srgbClr val="006600"/>
                </a:solidFill>
              </a:rPr>
              <a:t>58</a:t>
            </a:r>
            <a:r>
              <a:rPr lang="en-US" dirty="0">
                <a:solidFill>
                  <a:srgbClr val="006600"/>
                </a:solidFill>
              </a:rPr>
              <a:t>Fe</a:t>
            </a:r>
          </a:p>
        </p:txBody>
      </p:sp>
      <p:sp>
        <p:nvSpPr>
          <p:cNvPr id="37" name="TextBox 36">
            <a:extLst>
              <a:ext uri="{FF2B5EF4-FFF2-40B4-BE49-F238E27FC236}">
                <a16:creationId xmlns:a16="http://schemas.microsoft.com/office/drawing/2014/main" id="{A7146F0E-75B4-A172-54DE-7FF93E54A943}"/>
              </a:ext>
            </a:extLst>
          </p:cNvPr>
          <p:cNvSpPr txBox="1"/>
          <p:nvPr/>
        </p:nvSpPr>
        <p:spPr>
          <a:xfrm>
            <a:off x="7358690" y="2943521"/>
            <a:ext cx="704039" cy="461665"/>
          </a:xfrm>
          <a:prstGeom prst="rect">
            <a:avLst/>
          </a:prstGeom>
          <a:noFill/>
        </p:spPr>
        <p:txBody>
          <a:bodyPr wrap="none" rtlCol="0">
            <a:spAutoFit/>
          </a:bodyPr>
          <a:lstStyle/>
          <a:p>
            <a:r>
              <a:rPr lang="en-US" baseline="30000" dirty="0">
                <a:solidFill>
                  <a:srgbClr val="FFC000"/>
                </a:solidFill>
              </a:rPr>
              <a:t>64</a:t>
            </a:r>
            <a:r>
              <a:rPr lang="en-US" dirty="0">
                <a:solidFill>
                  <a:srgbClr val="FFC000"/>
                </a:solidFill>
              </a:rPr>
              <a:t>Ni</a:t>
            </a:r>
          </a:p>
        </p:txBody>
      </p:sp>
      <p:sp>
        <p:nvSpPr>
          <p:cNvPr id="38" name="TextBox 37">
            <a:extLst>
              <a:ext uri="{FF2B5EF4-FFF2-40B4-BE49-F238E27FC236}">
                <a16:creationId xmlns:a16="http://schemas.microsoft.com/office/drawing/2014/main" id="{4E2B46FF-4A97-F265-023E-24BFC4A9E22A}"/>
              </a:ext>
            </a:extLst>
          </p:cNvPr>
          <p:cNvSpPr txBox="1"/>
          <p:nvPr/>
        </p:nvSpPr>
        <p:spPr>
          <a:xfrm>
            <a:off x="11139809" y="2978529"/>
            <a:ext cx="657359" cy="461665"/>
          </a:xfrm>
          <a:prstGeom prst="rect">
            <a:avLst/>
          </a:prstGeom>
          <a:noFill/>
        </p:spPr>
        <p:txBody>
          <a:bodyPr wrap="none" rtlCol="0">
            <a:spAutoFit/>
          </a:bodyPr>
          <a:lstStyle/>
          <a:p>
            <a:r>
              <a:rPr lang="en-US" baseline="30000" dirty="0">
                <a:solidFill>
                  <a:srgbClr val="C00000"/>
                </a:solidFill>
              </a:rPr>
              <a:t>50</a:t>
            </a:r>
            <a:r>
              <a:rPr lang="en-US" dirty="0">
                <a:solidFill>
                  <a:srgbClr val="C00000"/>
                </a:solidFill>
              </a:rPr>
              <a:t>Ti</a:t>
            </a:r>
          </a:p>
        </p:txBody>
      </p:sp>
      <p:sp>
        <p:nvSpPr>
          <p:cNvPr id="39" name="TextBox 38">
            <a:extLst>
              <a:ext uri="{FF2B5EF4-FFF2-40B4-BE49-F238E27FC236}">
                <a16:creationId xmlns:a16="http://schemas.microsoft.com/office/drawing/2014/main" id="{27DF3170-C2AB-9B45-8285-897487A6F189}"/>
              </a:ext>
            </a:extLst>
          </p:cNvPr>
          <p:cNvSpPr txBox="1"/>
          <p:nvPr/>
        </p:nvSpPr>
        <p:spPr>
          <a:xfrm>
            <a:off x="9329134" y="2931507"/>
            <a:ext cx="737702" cy="461665"/>
          </a:xfrm>
          <a:prstGeom prst="rect">
            <a:avLst/>
          </a:prstGeom>
          <a:noFill/>
        </p:spPr>
        <p:txBody>
          <a:bodyPr wrap="none" rtlCol="0">
            <a:spAutoFit/>
          </a:bodyPr>
          <a:lstStyle/>
          <a:p>
            <a:r>
              <a:rPr lang="en-US" baseline="30000" dirty="0">
                <a:solidFill>
                  <a:srgbClr val="0000CC"/>
                </a:solidFill>
              </a:rPr>
              <a:t>54</a:t>
            </a:r>
            <a:r>
              <a:rPr lang="en-US" dirty="0">
                <a:solidFill>
                  <a:srgbClr val="0000CC"/>
                </a:solidFill>
              </a:rPr>
              <a:t>Cr</a:t>
            </a:r>
          </a:p>
        </p:txBody>
      </p:sp>
      <p:sp>
        <p:nvSpPr>
          <p:cNvPr id="40" name="TextBox 39">
            <a:extLst>
              <a:ext uri="{FF2B5EF4-FFF2-40B4-BE49-F238E27FC236}">
                <a16:creationId xmlns:a16="http://schemas.microsoft.com/office/drawing/2014/main" id="{D3516382-93A0-4A08-FA86-FF3A4C30388A}"/>
              </a:ext>
            </a:extLst>
          </p:cNvPr>
          <p:cNvSpPr txBox="1"/>
          <p:nvPr/>
        </p:nvSpPr>
        <p:spPr>
          <a:xfrm>
            <a:off x="10105630" y="3731644"/>
            <a:ext cx="771365" cy="461665"/>
          </a:xfrm>
          <a:prstGeom prst="rect">
            <a:avLst/>
          </a:prstGeom>
          <a:noFill/>
        </p:spPr>
        <p:txBody>
          <a:bodyPr wrap="none" rtlCol="0">
            <a:spAutoFit/>
          </a:bodyPr>
          <a:lstStyle/>
          <a:p>
            <a:r>
              <a:rPr lang="en-US" baseline="30000" dirty="0">
                <a:solidFill>
                  <a:srgbClr val="006600"/>
                </a:solidFill>
              </a:rPr>
              <a:t>58</a:t>
            </a:r>
            <a:r>
              <a:rPr lang="en-US" dirty="0">
                <a:solidFill>
                  <a:srgbClr val="006600"/>
                </a:solidFill>
              </a:rPr>
              <a:t>Fe</a:t>
            </a:r>
          </a:p>
        </p:txBody>
      </p:sp>
      <p:sp>
        <p:nvSpPr>
          <p:cNvPr id="41" name="TextBox 40">
            <a:extLst>
              <a:ext uri="{FF2B5EF4-FFF2-40B4-BE49-F238E27FC236}">
                <a16:creationId xmlns:a16="http://schemas.microsoft.com/office/drawing/2014/main" id="{A782FF36-4B0C-EE1A-CA63-5AC944D4591D}"/>
              </a:ext>
            </a:extLst>
          </p:cNvPr>
          <p:cNvSpPr txBox="1"/>
          <p:nvPr/>
        </p:nvSpPr>
        <p:spPr>
          <a:xfrm>
            <a:off x="11052641" y="4188844"/>
            <a:ext cx="704039" cy="461665"/>
          </a:xfrm>
          <a:prstGeom prst="rect">
            <a:avLst/>
          </a:prstGeom>
          <a:noFill/>
        </p:spPr>
        <p:txBody>
          <a:bodyPr wrap="none" rtlCol="0">
            <a:spAutoFit/>
          </a:bodyPr>
          <a:lstStyle/>
          <a:p>
            <a:r>
              <a:rPr lang="en-US" baseline="30000" dirty="0">
                <a:solidFill>
                  <a:srgbClr val="FFC000"/>
                </a:solidFill>
              </a:rPr>
              <a:t>64</a:t>
            </a:r>
            <a:r>
              <a:rPr lang="en-US" dirty="0">
                <a:solidFill>
                  <a:srgbClr val="FFC000"/>
                </a:solidFill>
              </a:rPr>
              <a:t>Ni</a:t>
            </a:r>
          </a:p>
        </p:txBody>
      </p:sp>
      <p:grpSp>
        <p:nvGrpSpPr>
          <p:cNvPr id="42" name="Group 41">
            <a:extLst>
              <a:ext uri="{FF2B5EF4-FFF2-40B4-BE49-F238E27FC236}">
                <a16:creationId xmlns:a16="http://schemas.microsoft.com/office/drawing/2014/main" id="{67BA5D04-6C72-746C-ACAD-579FA8283BF8}"/>
              </a:ext>
            </a:extLst>
          </p:cNvPr>
          <p:cNvGrpSpPr/>
          <p:nvPr/>
        </p:nvGrpSpPr>
        <p:grpSpPr>
          <a:xfrm>
            <a:off x="6711497" y="1962120"/>
            <a:ext cx="1497989" cy="1106958"/>
            <a:chOff x="6711497" y="2377756"/>
            <a:chExt cx="1497989" cy="1106958"/>
          </a:xfrm>
        </p:grpSpPr>
        <p:cxnSp>
          <p:nvCxnSpPr>
            <p:cNvPr id="43" name="Straight Arrow Connector 42">
              <a:extLst>
                <a:ext uri="{FF2B5EF4-FFF2-40B4-BE49-F238E27FC236}">
                  <a16:creationId xmlns:a16="http://schemas.microsoft.com/office/drawing/2014/main" id="{DEDDF470-2125-E62A-C0F7-2AA724758C6F}"/>
                </a:ext>
              </a:extLst>
            </p:cNvPr>
            <p:cNvCxnSpPr>
              <a:cxnSpLocks/>
            </p:cNvCxnSpPr>
            <p:nvPr/>
          </p:nvCxnSpPr>
          <p:spPr bwMode="auto">
            <a:xfrm flipH="1">
              <a:off x="6711497" y="3005123"/>
              <a:ext cx="274176" cy="479591"/>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sp>
          <p:nvSpPr>
            <p:cNvPr id="44" name="TextBox 43">
              <a:extLst>
                <a:ext uri="{FF2B5EF4-FFF2-40B4-BE49-F238E27FC236}">
                  <a16:creationId xmlns:a16="http://schemas.microsoft.com/office/drawing/2014/main" id="{5D572C59-36B2-ACC8-CB04-E448C60C9466}"/>
                </a:ext>
              </a:extLst>
            </p:cNvPr>
            <p:cNvSpPr txBox="1"/>
            <p:nvPr/>
          </p:nvSpPr>
          <p:spPr>
            <a:xfrm>
              <a:off x="6787085" y="2377756"/>
              <a:ext cx="1422401" cy="707886"/>
            </a:xfrm>
            <a:prstGeom prst="rect">
              <a:avLst/>
            </a:prstGeom>
            <a:noFill/>
          </p:spPr>
          <p:txBody>
            <a:bodyPr wrap="square" rtlCol="0">
              <a:spAutoFit/>
            </a:bodyPr>
            <a:lstStyle/>
            <a:p>
              <a:pPr algn="ctr"/>
              <a:r>
                <a:rPr lang="en-US" sz="2000" dirty="0"/>
                <a:t>atom in ~50 weeks</a:t>
              </a:r>
            </a:p>
          </p:txBody>
        </p:sp>
      </p:grpSp>
      <p:cxnSp>
        <p:nvCxnSpPr>
          <p:cNvPr id="45" name="Straight Arrow Connector 44">
            <a:extLst>
              <a:ext uri="{FF2B5EF4-FFF2-40B4-BE49-F238E27FC236}">
                <a16:creationId xmlns:a16="http://schemas.microsoft.com/office/drawing/2014/main" id="{14BF02E3-D470-9C66-C304-F8B28964062B}"/>
              </a:ext>
            </a:extLst>
          </p:cNvPr>
          <p:cNvCxnSpPr>
            <a:cxnSpLocks/>
          </p:cNvCxnSpPr>
          <p:nvPr/>
        </p:nvCxnSpPr>
        <p:spPr bwMode="auto">
          <a:xfrm flipH="1">
            <a:off x="2269474" y="2624265"/>
            <a:ext cx="274176" cy="299262"/>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sp>
        <p:nvSpPr>
          <p:cNvPr id="46" name="TextBox 45">
            <a:extLst>
              <a:ext uri="{FF2B5EF4-FFF2-40B4-BE49-F238E27FC236}">
                <a16:creationId xmlns:a16="http://schemas.microsoft.com/office/drawing/2014/main" id="{1F0398BC-EE78-B589-6167-6CA48BAC35C6}"/>
              </a:ext>
            </a:extLst>
          </p:cNvPr>
          <p:cNvSpPr txBox="1"/>
          <p:nvPr/>
        </p:nvSpPr>
        <p:spPr>
          <a:xfrm>
            <a:off x="2203340" y="1943073"/>
            <a:ext cx="1581161" cy="1015663"/>
          </a:xfrm>
          <a:prstGeom prst="rect">
            <a:avLst/>
          </a:prstGeom>
          <a:noFill/>
        </p:spPr>
        <p:txBody>
          <a:bodyPr wrap="square" rtlCol="0">
            <a:spAutoFit/>
          </a:bodyPr>
          <a:lstStyle/>
          <a:p>
            <a:pPr algn="ctr"/>
            <a:r>
              <a:rPr lang="en-US" sz="2000" dirty="0"/>
              <a:t>atom in ~1000 weeks</a:t>
            </a:r>
          </a:p>
        </p:txBody>
      </p:sp>
      <p:grpSp>
        <p:nvGrpSpPr>
          <p:cNvPr id="47" name="Group 46">
            <a:extLst>
              <a:ext uri="{FF2B5EF4-FFF2-40B4-BE49-F238E27FC236}">
                <a16:creationId xmlns:a16="http://schemas.microsoft.com/office/drawing/2014/main" id="{7C27A10D-C475-A80E-64EE-9B12525B8707}"/>
              </a:ext>
            </a:extLst>
          </p:cNvPr>
          <p:cNvGrpSpPr/>
          <p:nvPr/>
        </p:nvGrpSpPr>
        <p:grpSpPr>
          <a:xfrm>
            <a:off x="9893087" y="1962866"/>
            <a:ext cx="1422401" cy="1249156"/>
            <a:chOff x="6976619" y="2314984"/>
            <a:chExt cx="1422401" cy="1249156"/>
          </a:xfrm>
        </p:grpSpPr>
        <p:cxnSp>
          <p:nvCxnSpPr>
            <p:cNvPr id="48" name="Straight Arrow Connector 47">
              <a:extLst>
                <a:ext uri="{FF2B5EF4-FFF2-40B4-BE49-F238E27FC236}">
                  <a16:creationId xmlns:a16="http://schemas.microsoft.com/office/drawing/2014/main" id="{3F4C5B4A-C4A7-F575-7FAB-F567557A9E4F}"/>
                </a:ext>
              </a:extLst>
            </p:cNvPr>
            <p:cNvCxnSpPr>
              <a:cxnSpLocks/>
            </p:cNvCxnSpPr>
            <p:nvPr/>
          </p:nvCxnSpPr>
          <p:spPr bwMode="auto">
            <a:xfrm>
              <a:off x="7860956" y="3276415"/>
              <a:ext cx="355344" cy="287725"/>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sp>
          <p:nvSpPr>
            <p:cNvPr id="49" name="TextBox 48">
              <a:extLst>
                <a:ext uri="{FF2B5EF4-FFF2-40B4-BE49-F238E27FC236}">
                  <a16:creationId xmlns:a16="http://schemas.microsoft.com/office/drawing/2014/main" id="{CCACD38E-9B0A-F2F6-B00E-25EB06034228}"/>
                </a:ext>
              </a:extLst>
            </p:cNvPr>
            <p:cNvSpPr txBox="1"/>
            <p:nvPr/>
          </p:nvSpPr>
          <p:spPr>
            <a:xfrm>
              <a:off x="6976619" y="2314984"/>
              <a:ext cx="1422401" cy="1015663"/>
            </a:xfrm>
            <a:prstGeom prst="rect">
              <a:avLst/>
            </a:prstGeom>
            <a:noFill/>
          </p:spPr>
          <p:txBody>
            <a:bodyPr wrap="square" rtlCol="0">
              <a:spAutoFit/>
            </a:bodyPr>
            <a:lstStyle/>
            <a:p>
              <a:pPr algn="ctr"/>
              <a:r>
                <a:rPr lang="en-US" sz="2000" dirty="0"/>
                <a:t>atom in ~6000 weeks</a:t>
              </a:r>
            </a:p>
          </p:txBody>
        </p:sp>
      </p:grpSp>
      <p:sp>
        <p:nvSpPr>
          <p:cNvPr id="50" name="TextBox 49">
            <a:extLst>
              <a:ext uri="{FF2B5EF4-FFF2-40B4-BE49-F238E27FC236}">
                <a16:creationId xmlns:a16="http://schemas.microsoft.com/office/drawing/2014/main" id="{12DA8D80-4BF6-2723-1973-EB99DD650269}"/>
              </a:ext>
            </a:extLst>
          </p:cNvPr>
          <p:cNvSpPr txBox="1"/>
          <p:nvPr/>
        </p:nvSpPr>
        <p:spPr>
          <a:xfrm>
            <a:off x="0" y="5568409"/>
            <a:ext cx="6864927" cy="738664"/>
          </a:xfrm>
          <a:prstGeom prst="rect">
            <a:avLst/>
          </a:prstGeom>
          <a:noFill/>
        </p:spPr>
        <p:txBody>
          <a:bodyPr wrap="square">
            <a:spAutoFit/>
          </a:bodyPr>
          <a:lstStyle/>
          <a:p>
            <a:r>
              <a:rPr lang="en-US" sz="1400" dirty="0" err="1"/>
              <a:t>Adamian</a:t>
            </a:r>
            <a:r>
              <a:rPr lang="en-US" sz="1400" dirty="0"/>
              <a:t>, EPJA </a:t>
            </a:r>
            <a:r>
              <a:rPr lang="en-US" sz="1400" b="1" dirty="0"/>
              <a:t>41</a:t>
            </a:r>
            <a:r>
              <a:rPr lang="en-US" sz="1400" dirty="0"/>
              <a:t>, 235 (2009): </a:t>
            </a:r>
            <a:r>
              <a:rPr lang="en-US" sz="1400" dirty="0">
                <a:hlinkClick r:id="rId2">
                  <a:extLst>
                    <a:ext uri="{A12FA001-AC4F-418D-AE19-62706E023703}">
                      <ahyp:hlinkClr xmlns:ahyp="http://schemas.microsoft.com/office/drawing/2018/hyperlinkcolor" val="tx"/>
                    </a:ext>
                  </a:extLst>
                </a:hlinkClick>
              </a:rPr>
              <a:t>https://doi.org/10.1140/epja/i2009-10795-4</a:t>
            </a:r>
            <a:endParaRPr lang="en-US" sz="1400" dirty="0"/>
          </a:p>
          <a:p>
            <a:r>
              <a:rPr lang="en-US" sz="1400" kern="0" dirty="0" err="1"/>
              <a:t>Kuzima</a:t>
            </a:r>
            <a:r>
              <a:rPr lang="en-US" sz="1400" kern="0" dirty="0"/>
              <a:t> PRC </a:t>
            </a:r>
            <a:r>
              <a:rPr lang="en-US" sz="1400" b="1" kern="0" dirty="0"/>
              <a:t>85</a:t>
            </a:r>
            <a:r>
              <a:rPr lang="en-US" sz="1400" kern="0" dirty="0"/>
              <a:t>, 014319 (2012): </a:t>
            </a:r>
            <a:r>
              <a:rPr lang="en-US" sz="1400" kern="0" dirty="0">
                <a:hlinkClick r:id="rId3">
                  <a:extLst>
                    <a:ext uri="{A12FA001-AC4F-418D-AE19-62706E023703}">
                      <ahyp:hlinkClr xmlns:ahyp="http://schemas.microsoft.com/office/drawing/2018/hyperlinkcolor" val="tx"/>
                    </a:ext>
                  </a:extLst>
                </a:hlinkClick>
              </a:rPr>
              <a:t>https://doi.org/10.1103/PhysRevC.85.014319</a:t>
            </a:r>
            <a:endParaRPr lang="en-US" sz="1400" kern="0" dirty="0"/>
          </a:p>
          <a:p>
            <a:r>
              <a:rPr lang="en-US" sz="1400" kern="0" dirty="0"/>
              <a:t>Adamian, PRC </a:t>
            </a:r>
            <a:r>
              <a:rPr lang="en-US" sz="1400" b="1" kern="0" dirty="0"/>
              <a:t>101</a:t>
            </a:r>
            <a:r>
              <a:rPr lang="en-US" sz="1400" kern="0" dirty="0"/>
              <a:t>, 034301 (2020): </a:t>
            </a:r>
            <a:r>
              <a:rPr lang="en-US" sz="1400" kern="0" dirty="0">
                <a:hlinkClick r:id="rId4">
                  <a:extLst>
                    <a:ext uri="{A12FA001-AC4F-418D-AE19-62706E023703}">
                      <ahyp:hlinkClr xmlns:ahyp="http://schemas.microsoft.com/office/drawing/2018/hyperlinkcolor" val="tx"/>
                    </a:ext>
                  </a:extLst>
                </a:hlinkClick>
              </a:rPr>
              <a:t>https://doi.org/10.1103/PhysRevC.101.034301</a:t>
            </a:r>
            <a:endParaRPr lang="en-US" sz="1400" dirty="0"/>
          </a:p>
        </p:txBody>
      </p:sp>
      <p:sp>
        <p:nvSpPr>
          <p:cNvPr id="53" name="Text Placeholder 1">
            <a:extLst>
              <a:ext uri="{FF2B5EF4-FFF2-40B4-BE49-F238E27FC236}">
                <a16:creationId xmlns:a16="http://schemas.microsoft.com/office/drawing/2014/main" id="{0669F9FD-E25E-54B5-C796-DFAB4162B1FC}"/>
              </a:ext>
            </a:extLst>
          </p:cNvPr>
          <p:cNvSpPr txBox="1">
            <a:spLocks/>
          </p:cNvSpPr>
          <p:nvPr/>
        </p:nvSpPr>
        <p:spPr>
          <a:xfrm>
            <a:off x="1" y="647701"/>
            <a:ext cx="12191999" cy="5676898"/>
          </a:xfrm>
          <a:prstGeom prst="rect">
            <a:avLst/>
          </a:prstGeom>
        </p:spPr>
        <p:txBody>
          <a:bodyPr/>
          <a:lstStyle>
            <a:lvl1pPr marL="342813" indent="-342813" algn="l" rtl="0" eaLnBrk="0" fontAlgn="base" hangingPunct="0">
              <a:spcBef>
                <a:spcPts val="900"/>
              </a:spcBef>
              <a:spcAft>
                <a:spcPct val="0"/>
              </a:spcAft>
              <a:defRPr sz="2400">
                <a:solidFill>
                  <a:srgbClr val="003366"/>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rgbClr val="003366"/>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rgbClr val="003366"/>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rgbClr val="003366"/>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marL="0" indent="0" algn="ctr"/>
            <a:endParaRPr lang="en-US" sz="2000" kern="0" baseline="30000" dirty="0">
              <a:solidFill>
                <a:schemeClr val="accent2"/>
              </a:solidFill>
            </a:endParaRPr>
          </a:p>
          <a:p>
            <a:pPr marL="0" indent="0" algn="ctr"/>
            <a:r>
              <a:rPr lang="en-US" sz="2800" b="1" kern="0" baseline="30000" dirty="0">
                <a:solidFill>
                  <a:schemeClr val="accent2"/>
                </a:solidFill>
              </a:rPr>
              <a:t>50</a:t>
            </a:r>
            <a:r>
              <a:rPr lang="en-US" sz="2800" b="1" kern="0" dirty="0">
                <a:solidFill>
                  <a:schemeClr val="accent2"/>
                </a:solidFill>
              </a:rPr>
              <a:t>Ti beams is best for new elements</a:t>
            </a:r>
          </a:p>
        </p:txBody>
      </p:sp>
    </p:spTree>
    <p:extLst>
      <p:ext uri="{BB962C8B-B14F-4D97-AF65-F5344CB8AC3E}">
        <p14:creationId xmlns:p14="http://schemas.microsoft.com/office/powerpoint/2010/main" val="311316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2178B-3748-AD11-F884-197B1F26D813}"/>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DF214E9E-1F86-77EA-D451-A363D057C9AC}"/>
              </a:ext>
            </a:extLst>
          </p:cNvPr>
          <p:cNvSpPr>
            <a:spLocks noGrp="1"/>
          </p:cNvSpPr>
          <p:nvPr>
            <p:ph type="ftr" sz="quarter" idx="11"/>
          </p:nvPr>
        </p:nvSpPr>
        <p:spPr>
          <a:xfrm>
            <a:off x="16778" y="6356350"/>
            <a:ext cx="9106596"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baseline="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Toward Pursuing Superheavy Elements | BERKELEY LAB</a:t>
            </a:r>
            <a:endParaRPr lang="en-US" dirty="0"/>
          </a:p>
        </p:txBody>
      </p:sp>
      <p:sp>
        <p:nvSpPr>
          <p:cNvPr id="4" name="Slide Number Placeholder 3">
            <a:extLst>
              <a:ext uri="{FF2B5EF4-FFF2-40B4-BE49-F238E27FC236}">
                <a16:creationId xmlns:a16="http://schemas.microsoft.com/office/drawing/2014/main" id="{BF587D35-6735-B176-B104-728214B8825B}"/>
              </a:ext>
            </a:extLst>
          </p:cNvPr>
          <p:cNvSpPr>
            <a:spLocks noGrp="1"/>
          </p:cNvSpPr>
          <p:nvPr>
            <p:ph type="sldNum" sz="quarter" idx="12"/>
          </p:nvPr>
        </p:nvSpPr>
        <p:spPr>
          <a:xfrm>
            <a:off x="11465375" y="6356349"/>
            <a:ext cx="708868"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baseline="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EF2EA88-E9D4-0C4F-A5DF-5FE49FAF8E2F}" type="slidenum">
              <a:rPr lang="en-US" smtClean="0"/>
              <a:pPr/>
              <a:t>15</a:t>
            </a:fld>
            <a:endParaRPr lang="en-US" dirty="0"/>
          </a:p>
        </p:txBody>
      </p:sp>
      <p:sp>
        <p:nvSpPr>
          <p:cNvPr id="5" name="Title 4">
            <a:extLst>
              <a:ext uri="{FF2B5EF4-FFF2-40B4-BE49-F238E27FC236}">
                <a16:creationId xmlns:a16="http://schemas.microsoft.com/office/drawing/2014/main" id="{9EC8FD50-5473-B44B-5716-8A1B0B551A62}"/>
              </a:ext>
            </a:extLst>
          </p:cNvPr>
          <p:cNvSpPr>
            <a:spLocks noGrp="1"/>
          </p:cNvSpPr>
          <p:nvPr>
            <p:ph type="title"/>
          </p:nvPr>
        </p:nvSpPr>
        <p:spPr/>
        <p:txBody>
          <a:bodyPr/>
          <a:lstStyle/>
          <a:p>
            <a:r>
              <a:rPr lang="en-US" dirty="0"/>
              <a:t>Cross Section Predictions for E120: </a:t>
            </a:r>
            <a:r>
              <a:rPr lang="en-US" baseline="30000" dirty="0"/>
              <a:t>50</a:t>
            </a:r>
            <a:r>
              <a:rPr lang="en-US" dirty="0"/>
              <a:t>Ti+</a:t>
            </a:r>
            <a:r>
              <a:rPr lang="en-US" baseline="30000" dirty="0"/>
              <a:t>249</a:t>
            </a:r>
            <a:r>
              <a:rPr lang="en-US" dirty="0"/>
              <a:t>Cf</a:t>
            </a:r>
          </a:p>
        </p:txBody>
      </p:sp>
      <p:pic>
        <p:nvPicPr>
          <p:cNvPr id="9" name="Content Placeholder 8" descr="A diagram of a graph&#10;&#10;Description automatically generated">
            <a:extLst>
              <a:ext uri="{FF2B5EF4-FFF2-40B4-BE49-F238E27FC236}">
                <a16:creationId xmlns:a16="http://schemas.microsoft.com/office/drawing/2014/main" id="{47DF4AF0-2E8B-94CC-49D1-1B035D872036}"/>
              </a:ext>
            </a:extLst>
          </p:cNvPr>
          <p:cNvPicPr>
            <a:picLocks noChangeAspect="1"/>
          </p:cNvPicPr>
          <p:nvPr/>
        </p:nvPicPr>
        <p:blipFill>
          <a:blip r:embed="rId2"/>
          <a:stretch/>
        </p:blipFill>
        <p:spPr>
          <a:xfrm>
            <a:off x="6184491" y="1233333"/>
            <a:ext cx="6007515" cy="4505635"/>
          </a:xfrm>
          <a:prstGeom prst="rect">
            <a:avLst/>
          </a:prstGeom>
          <a:noFill/>
        </p:spPr>
      </p:pic>
      <p:sp>
        <p:nvSpPr>
          <p:cNvPr id="10" name="Text Placeholder 1">
            <a:extLst>
              <a:ext uri="{FF2B5EF4-FFF2-40B4-BE49-F238E27FC236}">
                <a16:creationId xmlns:a16="http://schemas.microsoft.com/office/drawing/2014/main" id="{DBC9C136-3A13-2A84-DAE6-A64D3DA5491D}"/>
              </a:ext>
            </a:extLst>
          </p:cNvPr>
          <p:cNvSpPr txBox="1">
            <a:spLocks/>
          </p:cNvSpPr>
          <p:nvPr/>
        </p:nvSpPr>
        <p:spPr>
          <a:xfrm>
            <a:off x="2" y="647701"/>
            <a:ext cx="6184490" cy="3771899"/>
          </a:xfrm>
          <a:prstGeom prst="rect">
            <a:avLst/>
          </a:prstGeom>
        </p:spPr>
        <p:txBody>
          <a:bodyPr vert="horz" lIns="91440" tIns="45720" rIns="91440" bIns="45720" rtlCol="0" anchor="ctr"/>
          <a:lstStyle>
            <a:defPPr>
              <a:defRPr lang="en-US"/>
            </a:defPPr>
            <a:lvl1pPr marL="0" algn="ctr" defTabSz="457200" rtl="0" eaLnBrk="1" latinLnBrk="0" hangingPunct="1">
              <a:defRPr sz="1000" kern="1200" baseline="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a:solidFill>
                  <a:srgbClr val="00313C"/>
                </a:solidFill>
              </a:rPr>
              <a:t>Large disagreement among theoretical models for the same reaction</a:t>
            </a:r>
          </a:p>
          <a:p>
            <a:endParaRPr lang="en-US" sz="2000" dirty="0">
              <a:solidFill>
                <a:srgbClr val="00313C"/>
              </a:solidFill>
            </a:endParaRPr>
          </a:p>
          <a:p>
            <a:pPr marL="342900" indent="-342900">
              <a:buFont typeface="Arial" panose="020B0604020202020204" pitchFamily="34" charset="0"/>
              <a:buChar char="•"/>
            </a:pPr>
            <a:endParaRPr lang="en-US" sz="2000" dirty="0">
              <a:solidFill>
                <a:srgbClr val="00313C"/>
              </a:solidFill>
            </a:endParaRPr>
          </a:p>
          <a:p>
            <a:endParaRPr lang="en-US" sz="2000" dirty="0">
              <a:solidFill>
                <a:srgbClr val="00313C"/>
              </a:solidFill>
            </a:endParaRPr>
          </a:p>
          <a:p>
            <a:r>
              <a:rPr lang="en-US" sz="2000" dirty="0">
                <a:solidFill>
                  <a:srgbClr val="00313C"/>
                </a:solidFill>
              </a:rPr>
              <a:t>				Just a subset of them	</a:t>
            </a:r>
          </a:p>
        </p:txBody>
      </p:sp>
      <p:cxnSp>
        <p:nvCxnSpPr>
          <p:cNvPr id="11" name="Straight Arrow Connector 10">
            <a:extLst>
              <a:ext uri="{FF2B5EF4-FFF2-40B4-BE49-F238E27FC236}">
                <a16:creationId xmlns:a16="http://schemas.microsoft.com/office/drawing/2014/main" id="{2985A61E-4BFE-1F3F-12E1-44416188AFAD}"/>
              </a:ext>
            </a:extLst>
          </p:cNvPr>
          <p:cNvCxnSpPr>
            <a:cxnSpLocks/>
          </p:cNvCxnSpPr>
          <p:nvPr/>
        </p:nvCxnSpPr>
        <p:spPr bwMode="auto">
          <a:xfrm>
            <a:off x="5314355" y="3632272"/>
            <a:ext cx="821986" cy="0"/>
          </a:xfrm>
          <a:prstGeom prst="straightConnector1">
            <a:avLst/>
          </a:prstGeom>
          <a:solidFill>
            <a:schemeClr val="accent1"/>
          </a:solidFill>
          <a:ln w="57150" cap="flat" cmpd="sng" algn="ctr">
            <a:solidFill>
              <a:schemeClr val="tx1"/>
            </a:solidFill>
            <a:prstDash val="solid"/>
            <a:round/>
            <a:headEnd type="none" w="med" len="med"/>
            <a:tailEnd type="triangle"/>
          </a:ln>
          <a:effectLst/>
        </p:spPr>
      </p:cxnSp>
      <p:sp>
        <p:nvSpPr>
          <p:cNvPr id="12" name="TextBox 11">
            <a:extLst>
              <a:ext uri="{FF2B5EF4-FFF2-40B4-BE49-F238E27FC236}">
                <a16:creationId xmlns:a16="http://schemas.microsoft.com/office/drawing/2014/main" id="{9DA57266-852F-8668-B4E8-3D16A050872E}"/>
              </a:ext>
            </a:extLst>
          </p:cNvPr>
          <p:cNvSpPr txBox="1"/>
          <p:nvPr/>
        </p:nvSpPr>
        <p:spPr>
          <a:xfrm>
            <a:off x="30125" y="4754939"/>
            <a:ext cx="6154366" cy="1569660"/>
          </a:xfrm>
          <a:prstGeom prst="rect">
            <a:avLst/>
          </a:prstGeom>
          <a:noFill/>
        </p:spPr>
        <p:txBody>
          <a:bodyPr wrap="square">
            <a:spAutoFit/>
          </a:bodyPr>
          <a:lstStyle/>
          <a:p>
            <a:r>
              <a:rPr lang="en-US" sz="1200" dirty="0"/>
              <a:t>[23] </a:t>
            </a:r>
            <a:r>
              <a:rPr lang="en-US" sz="1200" dirty="0" err="1"/>
              <a:t>Zagrebaev</a:t>
            </a:r>
            <a:r>
              <a:rPr lang="en-US" sz="1200" dirty="0"/>
              <a:t>, PRC </a:t>
            </a:r>
            <a:r>
              <a:rPr lang="en-US" sz="1200" b="1" dirty="0"/>
              <a:t>78</a:t>
            </a:r>
            <a:r>
              <a:rPr lang="en-US" sz="1200" dirty="0"/>
              <a:t>, 034610 (2008): </a:t>
            </a:r>
            <a:r>
              <a:rPr lang="en-US" sz="1200" dirty="0">
                <a:hlinkClick r:id="rId3"/>
              </a:rPr>
              <a:t>https://doi.org/10.1103/PhysRevC.78.034610</a:t>
            </a:r>
            <a:endParaRPr lang="en-US" sz="1200" dirty="0"/>
          </a:p>
          <a:p>
            <a:r>
              <a:rPr lang="en-US" sz="1200" dirty="0"/>
              <a:t>[24] </a:t>
            </a:r>
            <a:r>
              <a:rPr lang="en-US" sz="1200" dirty="0" err="1"/>
              <a:t>Adamian</a:t>
            </a:r>
            <a:r>
              <a:rPr lang="en-US" sz="1200" dirty="0"/>
              <a:t>, EPJA </a:t>
            </a:r>
            <a:r>
              <a:rPr lang="en-US" sz="1200" b="1" dirty="0"/>
              <a:t>41</a:t>
            </a:r>
            <a:r>
              <a:rPr lang="en-US" sz="1200" dirty="0"/>
              <a:t>, 235 (2009): </a:t>
            </a:r>
            <a:r>
              <a:rPr lang="en-US" sz="1200" dirty="0">
                <a:hlinkClick r:id="rId4"/>
              </a:rPr>
              <a:t>https://doi.org/10.1140/epja/i2009-10795-4</a:t>
            </a:r>
            <a:endParaRPr lang="en-US" sz="1200" dirty="0"/>
          </a:p>
          <a:p>
            <a:r>
              <a:rPr lang="en-US" sz="1200" dirty="0"/>
              <a:t>[25] Nasirov, PRC </a:t>
            </a:r>
            <a:r>
              <a:rPr lang="en-US" sz="1200" b="1" dirty="0"/>
              <a:t>84</a:t>
            </a:r>
            <a:r>
              <a:rPr lang="en-US" sz="1200" dirty="0"/>
              <a:t>, 044612 (2011): </a:t>
            </a:r>
            <a:r>
              <a:rPr lang="en-US" sz="1200" dirty="0">
                <a:hlinkClick r:id="rId5"/>
              </a:rPr>
              <a:t>https://doi.org/10.1103/PhysRevC.84.044612</a:t>
            </a:r>
            <a:endParaRPr lang="en-US" sz="1200" dirty="0"/>
          </a:p>
          <a:p>
            <a:r>
              <a:rPr lang="en-US" sz="1200" dirty="0"/>
              <a:t>[28] K. </a:t>
            </a:r>
            <a:r>
              <a:rPr lang="en-US" sz="1200" dirty="0" err="1"/>
              <a:t>Siwek-Wilczyńska</a:t>
            </a:r>
            <a:r>
              <a:rPr lang="en-US" sz="1200" dirty="0"/>
              <a:t>, PRC </a:t>
            </a:r>
            <a:r>
              <a:rPr lang="en-US" sz="1200" b="1" dirty="0"/>
              <a:t>86</a:t>
            </a:r>
            <a:r>
              <a:rPr lang="en-US" sz="1200" dirty="0"/>
              <a:t>, 014611 (2012): </a:t>
            </a:r>
            <a:r>
              <a:rPr lang="en-US" sz="1200" dirty="0">
                <a:hlinkClick r:id="rId6"/>
              </a:rPr>
              <a:t>https://doi.org/10.1103/PhysRevC.86.014611</a:t>
            </a:r>
            <a:endParaRPr lang="en-US" sz="1200" dirty="0"/>
          </a:p>
          <a:p>
            <a:r>
              <a:rPr lang="en-US" sz="1200" dirty="0"/>
              <a:t>[31] Liu, PRC </a:t>
            </a:r>
            <a:r>
              <a:rPr lang="en-US" sz="1200" b="1" dirty="0"/>
              <a:t>87</a:t>
            </a:r>
            <a:r>
              <a:rPr lang="en-US" sz="1200" dirty="0"/>
              <a:t>, 034616 (2013): </a:t>
            </a:r>
            <a:r>
              <a:rPr lang="en-US" sz="1200" dirty="0">
                <a:hlinkClick r:id="rId7"/>
              </a:rPr>
              <a:t>https://doi.org/10.1103/PhysRevC.87.034616</a:t>
            </a:r>
            <a:endParaRPr lang="en-US" sz="1200" dirty="0"/>
          </a:p>
          <a:p>
            <a:r>
              <a:rPr lang="en-US" sz="1200" dirty="0"/>
              <a:t>[34] Zhu, PRC </a:t>
            </a:r>
            <a:r>
              <a:rPr lang="en-US" sz="1200" b="1" dirty="0"/>
              <a:t>89</a:t>
            </a:r>
            <a:r>
              <a:rPr lang="en-US" sz="1200" dirty="0"/>
              <a:t>, 024615 (2014): </a:t>
            </a:r>
            <a:r>
              <a:rPr lang="en-US" sz="1200" dirty="0">
                <a:hlinkClick r:id="rId8"/>
              </a:rPr>
              <a:t>https://doi.org/10.1103/PhysRevC.89.024615</a:t>
            </a:r>
            <a:endParaRPr lang="en-US" sz="1200" dirty="0"/>
          </a:p>
          <a:p>
            <a:r>
              <a:rPr lang="en-US" sz="1200" dirty="0"/>
              <a:t>[42] Zhang, PRC </a:t>
            </a:r>
            <a:r>
              <a:rPr lang="en-US" sz="1200" b="1" dirty="0"/>
              <a:t>109</a:t>
            </a:r>
            <a:r>
              <a:rPr lang="en-US" sz="1200" dirty="0"/>
              <a:t>, 014622 (2024): </a:t>
            </a:r>
            <a:r>
              <a:rPr lang="en-US" sz="1200" dirty="0">
                <a:hlinkClick r:id="rId9"/>
              </a:rPr>
              <a:t>https://doi.org/10.1103/PhysRevC.109.014622</a:t>
            </a:r>
            <a:endParaRPr lang="en-US" sz="1200" dirty="0"/>
          </a:p>
        </p:txBody>
      </p:sp>
    </p:spTree>
    <p:extLst>
      <p:ext uri="{BB962C8B-B14F-4D97-AF65-F5344CB8AC3E}">
        <p14:creationId xmlns:p14="http://schemas.microsoft.com/office/powerpoint/2010/main" val="25795114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1CA40-1BC3-6659-45A5-DFF3AEA6C726}"/>
            </a:ext>
          </a:extLst>
        </p:cNvPr>
        <p:cNvGrpSpPr/>
        <p:nvPr/>
      </p:nvGrpSpPr>
      <p:grpSpPr>
        <a:xfrm>
          <a:off x="0" y="0"/>
          <a:ext cx="0" cy="0"/>
          <a:chOff x="0" y="0"/>
          <a:chExt cx="0" cy="0"/>
        </a:xfrm>
      </p:grpSpPr>
      <p:pic>
        <p:nvPicPr>
          <p:cNvPr id="46" name="Picture 45" descr="A yellow and green squares with black letters&#10;&#10;AI-generated content may be incorrect.">
            <a:extLst>
              <a:ext uri="{FF2B5EF4-FFF2-40B4-BE49-F238E27FC236}">
                <a16:creationId xmlns:a16="http://schemas.microsoft.com/office/drawing/2014/main" id="{5DEA653B-28E5-59A0-0BAE-780F09AA9BA9}"/>
              </a:ext>
            </a:extLst>
          </p:cNvPr>
          <p:cNvPicPr>
            <a:picLocks noChangeAspect="1"/>
          </p:cNvPicPr>
          <p:nvPr/>
        </p:nvPicPr>
        <p:blipFill>
          <a:blip r:embed="rId2">
            <a:alphaModFix/>
          </a:blip>
          <a:srcRect l="3429" b="10101"/>
          <a:stretch>
            <a:fillRect/>
          </a:stretch>
        </p:blipFill>
        <p:spPr>
          <a:xfrm>
            <a:off x="6426" y="2123969"/>
            <a:ext cx="8586855" cy="4308754"/>
          </a:xfrm>
          <a:prstGeom prst="rect">
            <a:avLst/>
          </a:prstGeom>
        </p:spPr>
      </p:pic>
      <p:grpSp>
        <p:nvGrpSpPr>
          <p:cNvPr id="47" name="Group 46">
            <a:extLst>
              <a:ext uri="{FF2B5EF4-FFF2-40B4-BE49-F238E27FC236}">
                <a16:creationId xmlns:a16="http://schemas.microsoft.com/office/drawing/2014/main" id="{B8573D82-BA18-41EF-C530-56E6D309633A}"/>
              </a:ext>
            </a:extLst>
          </p:cNvPr>
          <p:cNvGrpSpPr/>
          <p:nvPr/>
        </p:nvGrpSpPr>
        <p:grpSpPr>
          <a:xfrm>
            <a:off x="7959764" y="1982090"/>
            <a:ext cx="3391250" cy="2768367"/>
            <a:chOff x="2348917" y="3531764"/>
            <a:chExt cx="3391250" cy="2768367"/>
          </a:xfrm>
        </p:grpSpPr>
        <p:sp>
          <p:nvSpPr>
            <p:cNvPr id="48" name="Rectangle 47">
              <a:extLst>
                <a:ext uri="{FF2B5EF4-FFF2-40B4-BE49-F238E27FC236}">
                  <a16:creationId xmlns:a16="http://schemas.microsoft.com/office/drawing/2014/main" id="{00FD7F97-D682-5747-1A79-53FED66B0386}"/>
                </a:ext>
              </a:extLst>
            </p:cNvPr>
            <p:cNvSpPr/>
            <p:nvPr/>
          </p:nvSpPr>
          <p:spPr bwMode="auto">
            <a:xfrm>
              <a:off x="3921853" y="3531764"/>
              <a:ext cx="234892" cy="2768367"/>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9" name="Rectangle 48">
              <a:extLst>
                <a:ext uri="{FF2B5EF4-FFF2-40B4-BE49-F238E27FC236}">
                  <a16:creationId xmlns:a16="http://schemas.microsoft.com/office/drawing/2014/main" id="{A7ED57EC-5B09-AA37-ACD3-624C3DFE6206}"/>
                </a:ext>
              </a:extLst>
            </p:cNvPr>
            <p:cNvSpPr/>
            <p:nvPr/>
          </p:nvSpPr>
          <p:spPr bwMode="auto">
            <a:xfrm rot="16200000">
              <a:off x="3927096" y="3217618"/>
              <a:ext cx="234892" cy="3391250"/>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50" name="Group 49">
            <a:extLst>
              <a:ext uri="{FF2B5EF4-FFF2-40B4-BE49-F238E27FC236}">
                <a16:creationId xmlns:a16="http://schemas.microsoft.com/office/drawing/2014/main" id="{524F8813-4E0D-ED0B-07D6-B29F290FDD5C}"/>
              </a:ext>
            </a:extLst>
          </p:cNvPr>
          <p:cNvGrpSpPr/>
          <p:nvPr/>
        </p:nvGrpSpPr>
        <p:grpSpPr>
          <a:xfrm>
            <a:off x="4931741" y="425208"/>
            <a:ext cx="3391250" cy="2768367"/>
            <a:chOff x="2348917" y="3531764"/>
            <a:chExt cx="3391250" cy="2768367"/>
          </a:xfrm>
        </p:grpSpPr>
        <p:sp>
          <p:nvSpPr>
            <p:cNvPr id="51" name="Rectangle 50">
              <a:extLst>
                <a:ext uri="{FF2B5EF4-FFF2-40B4-BE49-F238E27FC236}">
                  <a16:creationId xmlns:a16="http://schemas.microsoft.com/office/drawing/2014/main" id="{F1C79259-BA88-5FF0-7387-AA7CE90EF106}"/>
                </a:ext>
              </a:extLst>
            </p:cNvPr>
            <p:cNvSpPr/>
            <p:nvPr/>
          </p:nvSpPr>
          <p:spPr bwMode="auto">
            <a:xfrm>
              <a:off x="3921853" y="3531764"/>
              <a:ext cx="234892" cy="2768367"/>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52" name="Rectangle 51">
              <a:extLst>
                <a:ext uri="{FF2B5EF4-FFF2-40B4-BE49-F238E27FC236}">
                  <a16:creationId xmlns:a16="http://schemas.microsoft.com/office/drawing/2014/main" id="{85999009-EEA1-ADD5-FCEF-E146B61DA7E3}"/>
                </a:ext>
              </a:extLst>
            </p:cNvPr>
            <p:cNvSpPr/>
            <p:nvPr/>
          </p:nvSpPr>
          <p:spPr bwMode="auto">
            <a:xfrm rot="16200000">
              <a:off x="3927096" y="3217618"/>
              <a:ext cx="234892" cy="3391250"/>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53" name="Group 52">
            <a:extLst>
              <a:ext uri="{FF2B5EF4-FFF2-40B4-BE49-F238E27FC236}">
                <a16:creationId xmlns:a16="http://schemas.microsoft.com/office/drawing/2014/main" id="{36D85788-97FB-2D22-5A24-BC2D1F8A702A}"/>
              </a:ext>
            </a:extLst>
          </p:cNvPr>
          <p:cNvGrpSpPr/>
          <p:nvPr/>
        </p:nvGrpSpPr>
        <p:grpSpPr>
          <a:xfrm>
            <a:off x="7961377" y="-600926"/>
            <a:ext cx="3391250" cy="2768367"/>
            <a:chOff x="2348917" y="3531764"/>
            <a:chExt cx="3391250" cy="2768367"/>
          </a:xfrm>
        </p:grpSpPr>
        <p:sp>
          <p:nvSpPr>
            <p:cNvPr id="54" name="Rectangle 53">
              <a:extLst>
                <a:ext uri="{FF2B5EF4-FFF2-40B4-BE49-F238E27FC236}">
                  <a16:creationId xmlns:a16="http://schemas.microsoft.com/office/drawing/2014/main" id="{72339F43-155C-65B6-80D6-56EC0FE3ECF4}"/>
                </a:ext>
              </a:extLst>
            </p:cNvPr>
            <p:cNvSpPr/>
            <p:nvPr/>
          </p:nvSpPr>
          <p:spPr bwMode="auto">
            <a:xfrm>
              <a:off x="3921853" y="3531764"/>
              <a:ext cx="234892" cy="2768367"/>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55" name="Rectangle 54">
              <a:extLst>
                <a:ext uri="{FF2B5EF4-FFF2-40B4-BE49-F238E27FC236}">
                  <a16:creationId xmlns:a16="http://schemas.microsoft.com/office/drawing/2014/main" id="{D4977678-CA01-223F-570E-14CA419FF30C}"/>
                </a:ext>
              </a:extLst>
            </p:cNvPr>
            <p:cNvSpPr/>
            <p:nvPr/>
          </p:nvSpPr>
          <p:spPr bwMode="auto">
            <a:xfrm rot="16200000">
              <a:off x="3927096" y="3217618"/>
              <a:ext cx="234892" cy="3391250"/>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56" name="Group 55">
            <a:extLst>
              <a:ext uri="{FF2B5EF4-FFF2-40B4-BE49-F238E27FC236}">
                <a16:creationId xmlns:a16="http://schemas.microsoft.com/office/drawing/2014/main" id="{8CF2551E-BFA7-F453-2ACF-9F65EEB1DCB6}"/>
              </a:ext>
            </a:extLst>
          </p:cNvPr>
          <p:cNvGrpSpPr/>
          <p:nvPr/>
        </p:nvGrpSpPr>
        <p:grpSpPr>
          <a:xfrm>
            <a:off x="7971729" y="421500"/>
            <a:ext cx="3391250" cy="2768367"/>
            <a:chOff x="2348917" y="3531764"/>
            <a:chExt cx="3391250" cy="2768367"/>
          </a:xfrm>
        </p:grpSpPr>
        <p:sp>
          <p:nvSpPr>
            <p:cNvPr id="57" name="Rectangle 56">
              <a:extLst>
                <a:ext uri="{FF2B5EF4-FFF2-40B4-BE49-F238E27FC236}">
                  <a16:creationId xmlns:a16="http://schemas.microsoft.com/office/drawing/2014/main" id="{FEA6F25E-FF4B-D192-66D5-B7C6B89B06B8}"/>
                </a:ext>
              </a:extLst>
            </p:cNvPr>
            <p:cNvSpPr/>
            <p:nvPr/>
          </p:nvSpPr>
          <p:spPr bwMode="auto">
            <a:xfrm>
              <a:off x="3921853" y="3531764"/>
              <a:ext cx="234892" cy="2768367"/>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58" name="Rectangle 57">
              <a:extLst>
                <a:ext uri="{FF2B5EF4-FFF2-40B4-BE49-F238E27FC236}">
                  <a16:creationId xmlns:a16="http://schemas.microsoft.com/office/drawing/2014/main" id="{EC500ABF-D9F9-EFA5-0134-89117AF97FCC}"/>
                </a:ext>
              </a:extLst>
            </p:cNvPr>
            <p:cNvSpPr/>
            <p:nvPr/>
          </p:nvSpPr>
          <p:spPr bwMode="auto">
            <a:xfrm rot="16200000">
              <a:off x="3927096" y="3217618"/>
              <a:ext cx="234892" cy="3391250"/>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44" name="TextBox 43">
            <a:extLst>
              <a:ext uri="{FF2B5EF4-FFF2-40B4-BE49-F238E27FC236}">
                <a16:creationId xmlns:a16="http://schemas.microsoft.com/office/drawing/2014/main" id="{4D0F6E3D-C9DC-0264-FB7C-81928D6DDB04}"/>
              </a:ext>
            </a:extLst>
          </p:cNvPr>
          <p:cNvSpPr txBox="1"/>
          <p:nvPr/>
        </p:nvSpPr>
        <p:spPr>
          <a:xfrm>
            <a:off x="4898286" y="5917419"/>
            <a:ext cx="944771" cy="523220"/>
          </a:xfrm>
          <a:prstGeom prst="rect">
            <a:avLst/>
          </a:prstGeom>
          <a:noFill/>
        </p:spPr>
        <p:txBody>
          <a:bodyPr wrap="square" rtlCol="0">
            <a:spAutoFit/>
          </a:bodyPr>
          <a:lstStyle/>
          <a:p>
            <a:r>
              <a:rPr lang="en-US" sz="2800" b="1" dirty="0"/>
              <a:t>N →</a:t>
            </a:r>
          </a:p>
        </p:txBody>
      </p:sp>
      <p:sp>
        <p:nvSpPr>
          <p:cNvPr id="5" name="Title 4">
            <a:extLst>
              <a:ext uri="{FF2B5EF4-FFF2-40B4-BE49-F238E27FC236}">
                <a16:creationId xmlns:a16="http://schemas.microsoft.com/office/drawing/2014/main" id="{6B14F5B3-04A6-79AE-9E54-2087970A990B}"/>
              </a:ext>
            </a:extLst>
          </p:cNvPr>
          <p:cNvSpPr>
            <a:spLocks noGrp="1"/>
          </p:cNvSpPr>
          <p:nvPr>
            <p:ph type="title"/>
          </p:nvPr>
        </p:nvSpPr>
        <p:spPr/>
        <p:txBody>
          <a:bodyPr/>
          <a:lstStyle/>
          <a:p>
            <a:r>
              <a:rPr lang="en-US" dirty="0"/>
              <a:t>Chart of the Nuclides: 2024</a:t>
            </a:r>
          </a:p>
        </p:txBody>
      </p:sp>
      <p:grpSp>
        <p:nvGrpSpPr>
          <p:cNvPr id="7" name="Group 6">
            <a:extLst>
              <a:ext uri="{FF2B5EF4-FFF2-40B4-BE49-F238E27FC236}">
                <a16:creationId xmlns:a16="http://schemas.microsoft.com/office/drawing/2014/main" id="{1A37D2A5-FE89-09F4-0D3F-C0CBA1B2335F}"/>
              </a:ext>
            </a:extLst>
          </p:cNvPr>
          <p:cNvGrpSpPr/>
          <p:nvPr/>
        </p:nvGrpSpPr>
        <p:grpSpPr>
          <a:xfrm>
            <a:off x="75077" y="685058"/>
            <a:ext cx="2399001" cy="1820119"/>
            <a:chOff x="81359" y="702565"/>
            <a:chExt cx="2399001" cy="1820119"/>
          </a:xfrm>
        </p:grpSpPr>
        <p:sp>
          <p:nvSpPr>
            <p:cNvPr id="8" name="Rectangle 253">
              <a:extLst>
                <a:ext uri="{FF2B5EF4-FFF2-40B4-BE49-F238E27FC236}">
                  <a16:creationId xmlns:a16="http://schemas.microsoft.com/office/drawing/2014/main" id="{F50BA27F-5DD1-9077-7C32-9C8C0BF4C373}"/>
                </a:ext>
              </a:extLst>
            </p:cNvPr>
            <p:cNvSpPr>
              <a:spLocks noChangeArrowheads="1"/>
            </p:cNvSpPr>
            <p:nvPr/>
          </p:nvSpPr>
          <p:spPr bwMode="auto">
            <a:xfrm>
              <a:off x="81359" y="1194940"/>
              <a:ext cx="252016" cy="311374"/>
            </a:xfrm>
            <a:prstGeom prst="rect">
              <a:avLst/>
            </a:prstGeom>
            <a:solidFill>
              <a:srgbClr val="00B050"/>
            </a:solidFill>
            <a:ln w="9525" algn="ctr">
              <a:solidFill>
                <a:schemeClr val="tx1"/>
              </a:solidFill>
              <a:round/>
              <a:headEnd/>
              <a:tailEnd/>
            </a:ln>
          </p:spPr>
          <p:txBody>
            <a:bodyPr wrap="none" anchor="ctr" anchorCtr="0"/>
            <a:lstStyle/>
            <a:p>
              <a:pPr algn="ctr" defTabSz="2663825"/>
              <a:endParaRPr lang="en-US" sz="1400" b="1" dirty="0"/>
            </a:p>
          </p:txBody>
        </p:sp>
        <p:sp>
          <p:nvSpPr>
            <p:cNvPr id="9" name="TextBox 8">
              <a:extLst>
                <a:ext uri="{FF2B5EF4-FFF2-40B4-BE49-F238E27FC236}">
                  <a16:creationId xmlns:a16="http://schemas.microsoft.com/office/drawing/2014/main" id="{6BF14B34-7B50-3541-2E2A-6240F07A2533}"/>
                </a:ext>
              </a:extLst>
            </p:cNvPr>
            <p:cNvSpPr txBox="1"/>
            <p:nvPr/>
          </p:nvSpPr>
          <p:spPr>
            <a:xfrm>
              <a:off x="333375" y="1194940"/>
              <a:ext cx="1673215" cy="307777"/>
            </a:xfrm>
            <a:prstGeom prst="rect">
              <a:avLst/>
            </a:prstGeom>
            <a:noFill/>
          </p:spPr>
          <p:txBody>
            <a:bodyPr wrap="none" rtlCol="0">
              <a:spAutoFit/>
            </a:bodyPr>
            <a:lstStyle/>
            <a:p>
              <a:r>
                <a:rPr lang="en-US" sz="1400" dirty="0"/>
                <a:t>Spontaneous Fission</a:t>
              </a:r>
            </a:p>
          </p:txBody>
        </p:sp>
        <p:sp>
          <p:nvSpPr>
            <p:cNvPr id="10" name="TextBox 9">
              <a:extLst>
                <a:ext uri="{FF2B5EF4-FFF2-40B4-BE49-F238E27FC236}">
                  <a16:creationId xmlns:a16="http://schemas.microsoft.com/office/drawing/2014/main" id="{B13B3EEC-F15D-D806-F47A-0953321430E3}"/>
                </a:ext>
              </a:extLst>
            </p:cNvPr>
            <p:cNvSpPr txBox="1"/>
            <p:nvPr/>
          </p:nvSpPr>
          <p:spPr>
            <a:xfrm>
              <a:off x="333375" y="1888080"/>
              <a:ext cx="606256" cy="307777"/>
            </a:xfrm>
            <a:prstGeom prst="rect">
              <a:avLst/>
            </a:prstGeom>
            <a:noFill/>
          </p:spPr>
          <p:txBody>
            <a:bodyPr wrap="none" rtlCol="0">
              <a:spAutoFit/>
            </a:bodyPr>
            <a:lstStyle/>
            <a:p>
              <a:r>
                <a:rPr lang="en-US" sz="1400" dirty="0"/>
                <a:t>Alpha</a:t>
              </a:r>
            </a:p>
          </p:txBody>
        </p:sp>
        <p:sp>
          <p:nvSpPr>
            <p:cNvPr id="11" name="TextBox 10">
              <a:extLst>
                <a:ext uri="{FF2B5EF4-FFF2-40B4-BE49-F238E27FC236}">
                  <a16:creationId xmlns:a16="http://schemas.microsoft.com/office/drawing/2014/main" id="{6538C867-7C0D-431C-B83D-D482C88BE4B0}"/>
                </a:ext>
              </a:extLst>
            </p:cNvPr>
            <p:cNvSpPr txBox="1"/>
            <p:nvPr/>
          </p:nvSpPr>
          <p:spPr>
            <a:xfrm>
              <a:off x="333375" y="1544414"/>
              <a:ext cx="1805687" cy="307777"/>
            </a:xfrm>
            <a:prstGeom prst="rect">
              <a:avLst/>
            </a:prstGeom>
            <a:noFill/>
          </p:spPr>
          <p:txBody>
            <a:bodyPr wrap="none" rtlCol="0">
              <a:spAutoFit/>
            </a:bodyPr>
            <a:lstStyle/>
            <a:p>
              <a:r>
                <a:rPr lang="en-US" sz="1400" dirty="0"/>
                <a:t>Electron Capture or </a:t>
              </a:r>
              <a:r>
                <a:rPr lang="en-US" sz="1400" dirty="0">
                  <a:latin typeface="Symbol" pitchFamily="18" charset="2"/>
                </a:rPr>
                <a:t>b</a:t>
              </a:r>
              <a:r>
                <a:rPr lang="en-US" sz="1400" baseline="30000" dirty="0"/>
                <a:t>+</a:t>
              </a:r>
              <a:endParaRPr lang="en-US" sz="1400" dirty="0"/>
            </a:p>
          </p:txBody>
        </p:sp>
        <p:sp>
          <p:nvSpPr>
            <p:cNvPr id="12" name="TextBox 11">
              <a:extLst>
                <a:ext uri="{FF2B5EF4-FFF2-40B4-BE49-F238E27FC236}">
                  <a16:creationId xmlns:a16="http://schemas.microsoft.com/office/drawing/2014/main" id="{9917CC25-F261-F398-B300-A9FA327ACCFA}"/>
                </a:ext>
              </a:extLst>
            </p:cNvPr>
            <p:cNvSpPr txBox="1"/>
            <p:nvPr/>
          </p:nvSpPr>
          <p:spPr>
            <a:xfrm>
              <a:off x="333375" y="2214907"/>
              <a:ext cx="322524" cy="307777"/>
            </a:xfrm>
            <a:prstGeom prst="rect">
              <a:avLst/>
            </a:prstGeom>
            <a:noFill/>
          </p:spPr>
          <p:txBody>
            <a:bodyPr wrap="none" rtlCol="0">
              <a:spAutoFit/>
            </a:bodyPr>
            <a:lstStyle/>
            <a:p>
              <a:r>
                <a:rPr lang="en-US" sz="1400" dirty="0">
                  <a:latin typeface="Symbol" pitchFamily="18" charset="2"/>
                </a:rPr>
                <a:t>b</a:t>
              </a:r>
              <a:r>
                <a:rPr lang="en-US" sz="1400" baseline="30000" dirty="0"/>
                <a:t>-</a:t>
              </a:r>
            </a:p>
          </p:txBody>
        </p:sp>
        <p:sp>
          <p:nvSpPr>
            <p:cNvPr id="13" name="TextBox 12">
              <a:extLst>
                <a:ext uri="{FF2B5EF4-FFF2-40B4-BE49-F238E27FC236}">
                  <a16:creationId xmlns:a16="http://schemas.microsoft.com/office/drawing/2014/main" id="{47AB027A-9B76-2672-8498-A10F12B1C738}"/>
                </a:ext>
              </a:extLst>
            </p:cNvPr>
            <p:cNvSpPr txBox="1"/>
            <p:nvPr/>
          </p:nvSpPr>
          <p:spPr>
            <a:xfrm>
              <a:off x="277183" y="702565"/>
              <a:ext cx="2203177" cy="461665"/>
            </a:xfrm>
            <a:prstGeom prst="rect">
              <a:avLst/>
            </a:prstGeom>
            <a:noFill/>
          </p:spPr>
          <p:txBody>
            <a:bodyPr wrap="square" rtlCol="0">
              <a:spAutoFit/>
            </a:bodyPr>
            <a:lstStyle/>
            <a:p>
              <a:r>
                <a:rPr lang="en-US" dirty="0"/>
                <a:t>Decay Mode</a:t>
              </a:r>
            </a:p>
          </p:txBody>
        </p:sp>
        <p:sp>
          <p:nvSpPr>
            <p:cNvPr id="14" name="Rectangle 253">
              <a:extLst>
                <a:ext uri="{FF2B5EF4-FFF2-40B4-BE49-F238E27FC236}">
                  <a16:creationId xmlns:a16="http://schemas.microsoft.com/office/drawing/2014/main" id="{4C8B995C-33C6-6FB6-6A8E-27DCAE8457C9}"/>
                </a:ext>
              </a:extLst>
            </p:cNvPr>
            <p:cNvSpPr>
              <a:spLocks noChangeArrowheads="1"/>
            </p:cNvSpPr>
            <p:nvPr/>
          </p:nvSpPr>
          <p:spPr bwMode="auto">
            <a:xfrm>
              <a:off x="81359" y="1529081"/>
              <a:ext cx="252016" cy="311374"/>
            </a:xfrm>
            <a:prstGeom prst="rect">
              <a:avLst/>
            </a:prstGeom>
            <a:solidFill>
              <a:srgbClr val="CC0066"/>
            </a:solidFill>
            <a:ln w="9525" algn="ctr">
              <a:solidFill>
                <a:schemeClr val="tx1"/>
              </a:solidFill>
              <a:round/>
              <a:headEnd/>
              <a:tailEnd/>
            </a:ln>
          </p:spPr>
          <p:txBody>
            <a:bodyPr wrap="none" anchor="ctr" anchorCtr="0"/>
            <a:lstStyle/>
            <a:p>
              <a:pPr algn="ctr" defTabSz="2663825"/>
              <a:endParaRPr lang="en-US" sz="1400" b="1" dirty="0"/>
            </a:p>
          </p:txBody>
        </p:sp>
        <p:sp>
          <p:nvSpPr>
            <p:cNvPr id="15" name="Rectangle 253">
              <a:extLst>
                <a:ext uri="{FF2B5EF4-FFF2-40B4-BE49-F238E27FC236}">
                  <a16:creationId xmlns:a16="http://schemas.microsoft.com/office/drawing/2014/main" id="{7C1FA3C3-5C96-6388-3052-092A5CEDDC4F}"/>
                </a:ext>
              </a:extLst>
            </p:cNvPr>
            <p:cNvSpPr>
              <a:spLocks noChangeArrowheads="1"/>
            </p:cNvSpPr>
            <p:nvPr/>
          </p:nvSpPr>
          <p:spPr bwMode="auto">
            <a:xfrm>
              <a:off x="81359" y="1869030"/>
              <a:ext cx="252016" cy="311374"/>
            </a:xfrm>
            <a:prstGeom prst="rect">
              <a:avLst/>
            </a:prstGeom>
            <a:solidFill>
              <a:srgbClr val="FFC000"/>
            </a:solidFill>
            <a:ln w="9525" algn="ctr">
              <a:solidFill>
                <a:schemeClr val="tx1"/>
              </a:solidFill>
              <a:round/>
              <a:headEnd/>
              <a:tailEnd/>
            </a:ln>
          </p:spPr>
          <p:txBody>
            <a:bodyPr wrap="none" anchor="ctr" anchorCtr="0"/>
            <a:lstStyle/>
            <a:p>
              <a:pPr algn="ctr" defTabSz="2663825"/>
              <a:endParaRPr lang="en-US" sz="1400" b="1" dirty="0"/>
            </a:p>
          </p:txBody>
        </p:sp>
        <p:sp>
          <p:nvSpPr>
            <p:cNvPr id="16" name="Rectangle 253">
              <a:extLst>
                <a:ext uri="{FF2B5EF4-FFF2-40B4-BE49-F238E27FC236}">
                  <a16:creationId xmlns:a16="http://schemas.microsoft.com/office/drawing/2014/main" id="{F68501C3-1ED4-C074-74F2-283AF2D891B9}"/>
                </a:ext>
              </a:extLst>
            </p:cNvPr>
            <p:cNvSpPr>
              <a:spLocks noChangeArrowheads="1"/>
            </p:cNvSpPr>
            <p:nvPr/>
          </p:nvSpPr>
          <p:spPr bwMode="auto">
            <a:xfrm>
              <a:off x="81359" y="2205072"/>
              <a:ext cx="252016" cy="311374"/>
            </a:xfrm>
            <a:prstGeom prst="rect">
              <a:avLst/>
            </a:prstGeom>
            <a:solidFill>
              <a:srgbClr val="00B0F0"/>
            </a:solidFill>
            <a:ln w="9525" algn="ctr">
              <a:solidFill>
                <a:schemeClr val="tx1"/>
              </a:solidFill>
              <a:round/>
              <a:headEnd/>
              <a:tailEnd/>
            </a:ln>
          </p:spPr>
          <p:txBody>
            <a:bodyPr wrap="none" anchor="ctr" anchorCtr="0"/>
            <a:lstStyle/>
            <a:p>
              <a:pPr algn="ctr" defTabSz="2663825"/>
              <a:endParaRPr lang="en-US" sz="1400" b="1" dirty="0"/>
            </a:p>
          </p:txBody>
        </p:sp>
      </p:grpSp>
      <p:grpSp>
        <p:nvGrpSpPr>
          <p:cNvPr id="23" name="Group 22">
            <a:extLst>
              <a:ext uri="{FF2B5EF4-FFF2-40B4-BE49-F238E27FC236}">
                <a16:creationId xmlns:a16="http://schemas.microsoft.com/office/drawing/2014/main" id="{5BEF747C-426D-4AAB-8FD5-27908BC69FAF}"/>
              </a:ext>
            </a:extLst>
          </p:cNvPr>
          <p:cNvGrpSpPr/>
          <p:nvPr/>
        </p:nvGrpSpPr>
        <p:grpSpPr>
          <a:xfrm>
            <a:off x="7520169" y="1960592"/>
            <a:ext cx="493571" cy="237968"/>
            <a:chOff x="6493510" y="2990850"/>
            <a:chExt cx="493571" cy="237968"/>
          </a:xfrm>
          <a:solidFill>
            <a:schemeClr val="accent4">
              <a:lumMod val="50000"/>
            </a:schemeClr>
          </a:solidFill>
          <a:effectLst>
            <a:outerShdw blurRad="50800" dist="38100" dir="2700000" algn="tl" rotWithShape="0">
              <a:prstClr val="black">
                <a:alpha val="40000"/>
              </a:prstClr>
            </a:outerShdw>
          </a:effectLst>
        </p:grpSpPr>
        <p:sp>
          <p:nvSpPr>
            <p:cNvPr id="24" name="Rectangle: Rounded Corners 23">
              <a:extLst>
                <a:ext uri="{FF2B5EF4-FFF2-40B4-BE49-F238E27FC236}">
                  <a16:creationId xmlns:a16="http://schemas.microsoft.com/office/drawing/2014/main" id="{21676301-1887-9EF3-A864-8FAEA3FB266B}"/>
                </a:ext>
              </a:extLst>
            </p:cNvPr>
            <p:cNvSpPr/>
            <p:nvPr/>
          </p:nvSpPr>
          <p:spPr bwMode="auto">
            <a:xfrm>
              <a:off x="6493510" y="2990850"/>
              <a:ext cx="234892" cy="237968"/>
            </a:xfrm>
            <a:prstGeom prst="round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5" name="Rectangle: Rounded Corners 24">
              <a:extLst>
                <a:ext uri="{FF2B5EF4-FFF2-40B4-BE49-F238E27FC236}">
                  <a16:creationId xmlns:a16="http://schemas.microsoft.com/office/drawing/2014/main" id="{552D3830-4F08-FDFF-2DD6-3E4AC16375C4}"/>
                </a:ext>
              </a:extLst>
            </p:cNvPr>
            <p:cNvSpPr/>
            <p:nvPr/>
          </p:nvSpPr>
          <p:spPr bwMode="auto">
            <a:xfrm>
              <a:off x="6752189" y="2990850"/>
              <a:ext cx="234892" cy="237968"/>
            </a:xfrm>
            <a:prstGeom prst="round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26" name="Group 25">
            <a:extLst>
              <a:ext uri="{FF2B5EF4-FFF2-40B4-BE49-F238E27FC236}">
                <a16:creationId xmlns:a16="http://schemas.microsoft.com/office/drawing/2014/main" id="{D34C3E5C-7B93-6745-3DB4-F027CA5DE191}"/>
              </a:ext>
            </a:extLst>
          </p:cNvPr>
          <p:cNvGrpSpPr/>
          <p:nvPr/>
        </p:nvGrpSpPr>
        <p:grpSpPr>
          <a:xfrm>
            <a:off x="7258470" y="1709758"/>
            <a:ext cx="493571" cy="237968"/>
            <a:chOff x="6493510" y="2990850"/>
            <a:chExt cx="493571" cy="237968"/>
          </a:xfrm>
          <a:solidFill>
            <a:schemeClr val="tx1"/>
          </a:solidFill>
          <a:effectLst>
            <a:outerShdw blurRad="50800" dist="38100" dir="2700000" algn="tl" rotWithShape="0">
              <a:prstClr val="black">
                <a:alpha val="40000"/>
              </a:prstClr>
            </a:outerShdw>
          </a:effectLst>
        </p:grpSpPr>
        <p:sp>
          <p:nvSpPr>
            <p:cNvPr id="27" name="Rectangle: Rounded Corners 26">
              <a:extLst>
                <a:ext uri="{FF2B5EF4-FFF2-40B4-BE49-F238E27FC236}">
                  <a16:creationId xmlns:a16="http://schemas.microsoft.com/office/drawing/2014/main" id="{CF7650C2-7ADE-4DD9-E4C2-5B0FF5980D57}"/>
                </a:ext>
              </a:extLst>
            </p:cNvPr>
            <p:cNvSpPr/>
            <p:nvPr/>
          </p:nvSpPr>
          <p:spPr bwMode="auto">
            <a:xfrm>
              <a:off x="6493510" y="2990850"/>
              <a:ext cx="234892" cy="237968"/>
            </a:xfrm>
            <a:prstGeom prst="round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8" name="Rectangle: Rounded Corners 27">
              <a:extLst>
                <a:ext uri="{FF2B5EF4-FFF2-40B4-BE49-F238E27FC236}">
                  <a16:creationId xmlns:a16="http://schemas.microsoft.com/office/drawing/2014/main" id="{DC271C3E-2715-9427-6366-C1E6CE100CC3}"/>
                </a:ext>
              </a:extLst>
            </p:cNvPr>
            <p:cNvSpPr/>
            <p:nvPr/>
          </p:nvSpPr>
          <p:spPr bwMode="auto">
            <a:xfrm>
              <a:off x="6752189" y="2990850"/>
              <a:ext cx="234892" cy="237968"/>
            </a:xfrm>
            <a:prstGeom prst="round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29" name="Group 28">
            <a:extLst>
              <a:ext uri="{FF2B5EF4-FFF2-40B4-BE49-F238E27FC236}">
                <a16:creationId xmlns:a16="http://schemas.microsoft.com/office/drawing/2014/main" id="{112D1A6C-27B6-8A3B-A7DD-CC11C3CA373C}"/>
              </a:ext>
            </a:extLst>
          </p:cNvPr>
          <p:cNvGrpSpPr/>
          <p:nvPr/>
        </p:nvGrpSpPr>
        <p:grpSpPr>
          <a:xfrm>
            <a:off x="7777839" y="1708318"/>
            <a:ext cx="493571" cy="237968"/>
            <a:chOff x="6493510" y="2990850"/>
            <a:chExt cx="493571" cy="237968"/>
          </a:xfrm>
          <a:solidFill>
            <a:schemeClr val="tx1"/>
          </a:solidFill>
          <a:effectLst>
            <a:outerShdw blurRad="50800" dist="38100" dir="2700000" algn="tl" rotWithShape="0">
              <a:prstClr val="black">
                <a:alpha val="40000"/>
              </a:prstClr>
            </a:outerShdw>
          </a:effectLst>
        </p:grpSpPr>
        <p:sp>
          <p:nvSpPr>
            <p:cNvPr id="30" name="Rectangle: Rounded Corners 29">
              <a:extLst>
                <a:ext uri="{FF2B5EF4-FFF2-40B4-BE49-F238E27FC236}">
                  <a16:creationId xmlns:a16="http://schemas.microsoft.com/office/drawing/2014/main" id="{9B91A22E-8C1C-D1AE-9E8F-3F3C182E6293}"/>
                </a:ext>
              </a:extLst>
            </p:cNvPr>
            <p:cNvSpPr/>
            <p:nvPr/>
          </p:nvSpPr>
          <p:spPr bwMode="auto">
            <a:xfrm>
              <a:off x="6493510" y="2990850"/>
              <a:ext cx="234892" cy="237968"/>
            </a:xfrm>
            <a:prstGeom prst="round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1" name="Rectangle: Rounded Corners 30">
              <a:extLst>
                <a:ext uri="{FF2B5EF4-FFF2-40B4-BE49-F238E27FC236}">
                  <a16:creationId xmlns:a16="http://schemas.microsoft.com/office/drawing/2014/main" id="{A16FF7C0-B042-A815-C248-D1AFA9177345}"/>
                </a:ext>
              </a:extLst>
            </p:cNvPr>
            <p:cNvSpPr/>
            <p:nvPr/>
          </p:nvSpPr>
          <p:spPr bwMode="auto">
            <a:xfrm>
              <a:off x="6752189" y="2990850"/>
              <a:ext cx="234892" cy="237968"/>
            </a:xfrm>
            <a:prstGeom prst="round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32" name="Group 31">
            <a:extLst>
              <a:ext uri="{FF2B5EF4-FFF2-40B4-BE49-F238E27FC236}">
                <a16:creationId xmlns:a16="http://schemas.microsoft.com/office/drawing/2014/main" id="{3A486F52-B96D-D16A-744B-4080CFB8B552}"/>
              </a:ext>
            </a:extLst>
          </p:cNvPr>
          <p:cNvGrpSpPr/>
          <p:nvPr/>
        </p:nvGrpSpPr>
        <p:grpSpPr>
          <a:xfrm>
            <a:off x="9028554" y="1200473"/>
            <a:ext cx="493571" cy="237968"/>
            <a:chOff x="6493510" y="2990850"/>
            <a:chExt cx="493571" cy="237968"/>
          </a:xfrm>
          <a:solidFill>
            <a:schemeClr val="tx1">
              <a:lumMod val="75000"/>
              <a:lumOff val="25000"/>
            </a:schemeClr>
          </a:solidFill>
          <a:effectLst>
            <a:outerShdw blurRad="50800" dist="38100" dir="2700000" algn="tl" rotWithShape="0">
              <a:prstClr val="black">
                <a:alpha val="40000"/>
              </a:prstClr>
            </a:outerShdw>
          </a:effectLst>
        </p:grpSpPr>
        <p:sp>
          <p:nvSpPr>
            <p:cNvPr id="33" name="Rectangle: Rounded Corners 32">
              <a:extLst>
                <a:ext uri="{FF2B5EF4-FFF2-40B4-BE49-F238E27FC236}">
                  <a16:creationId xmlns:a16="http://schemas.microsoft.com/office/drawing/2014/main" id="{C7137C3F-CA6E-DA2F-B4F0-04A6D3B1ECFE}"/>
                </a:ext>
              </a:extLst>
            </p:cNvPr>
            <p:cNvSpPr/>
            <p:nvPr/>
          </p:nvSpPr>
          <p:spPr bwMode="auto">
            <a:xfrm>
              <a:off x="6493510" y="2990850"/>
              <a:ext cx="234892" cy="237968"/>
            </a:xfrm>
            <a:prstGeom prst="round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4" name="Rectangle: Rounded Corners 33">
              <a:extLst>
                <a:ext uri="{FF2B5EF4-FFF2-40B4-BE49-F238E27FC236}">
                  <a16:creationId xmlns:a16="http://schemas.microsoft.com/office/drawing/2014/main" id="{195239AA-3911-85B6-E106-DF52CAB2BEA4}"/>
                </a:ext>
              </a:extLst>
            </p:cNvPr>
            <p:cNvSpPr/>
            <p:nvPr/>
          </p:nvSpPr>
          <p:spPr bwMode="auto">
            <a:xfrm>
              <a:off x="6752189" y="2990850"/>
              <a:ext cx="234892" cy="237968"/>
            </a:xfrm>
            <a:prstGeom prst="round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35" name="TextBox 34">
            <a:extLst>
              <a:ext uri="{FF2B5EF4-FFF2-40B4-BE49-F238E27FC236}">
                <a16:creationId xmlns:a16="http://schemas.microsoft.com/office/drawing/2014/main" id="{7A64E63F-EC0F-B571-4EFE-FFEFA1925BE6}"/>
              </a:ext>
            </a:extLst>
          </p:cNvPr>
          <p:cNvSpPr txBox="1"/>
          <p:nvPr/>
        </p:nvSpPr>
        <p:spPr>
          <a:xfrm flipH="1">
            <a:off x="9545860" y="1092602"/>
            <a:ext cx="1106362" cy="461665"/>
          </a:xfrm>
          <a:prstGeom prst="rect">
            <a:avLst/>
          </a:prstGeom>
          <a:noFill/>
        </p:spPr>
        <p:txBody>
          <a:bodyPr wrap="square" rtlCol="0">
            <a:spAutoFit/>
          </a:bodyPr>
          <a:lstStyle/>
          <a:p>
            <a:r>
              <a:rPr lang="en-US" dirty="0"/>
              <a:t>2000</a:t>
            </a:r>
          </a:p>
        </p:txBody>
      </p:sp>
      <p:sp>
        <p:nvSpPr>
          <p:cNvPr id="36" name="TextBox 35">
            <a:extLst>
              <a:ext uri="{FF2B5EF4-FFF2-40B4-BE49-F238E27FC236}">
                <a16:creationId xmlns:a16="http://schemas.microsoft.com/office/drawing/2014/main" id="{CE135946-37D5-687A-78AC-295C9ADC9C1B}"/>
              </a:ext>
            </a:extLst>
          </p:cNvPr>
          <p:cNvSpPr txBox="1"/>
          <p:nvPr/>
        </p:nvSpPr>
        <p:spPr>
          <a:xfrm>
            <a:off x="4849207" y="5003853"/>
            <a:ext cx="7336367" cy="1815882"/>
          </a:xfrm>
          <a:prstGeom prst="rect">
            <a:avLst/>
          </a:prstGeom>
          <a:solidFill>
            <a:schemeClr val="bg1"/>
          </a:solidFill>
        </p:spPr>
        <p:txBody>
          <a:bodyPr wrap="square" rtlCol="0">
            <a:spAutoFit/>
          </a:bodyPr>
          <a:lstStyle/>
          <a:p>
            <a:pPr marL="342900" indent="-342900">
              <a:buFont typeface="Arial" panose="020B0604020202020204" pitchFamily="34" charset="0"/>
              <a:buChar char="•"/>
            </a:pPr>
            <a:r>
              <a:rPr lang="en-US" sz="1600" b="1" dirty="0"/>
              <a:t>GSI</a:t>
            </a:r>
            <a:r>
              <a:rPr lang="en-US" sz="1600" dirty="0"/>
              <a:t>: </a:t>
            </a:r>
            <a:r>
              <a:rPr lang="en-US" sz="1600" baseline="30000" dirty="0"/>
              <a:t>238</a:t>
            </a:r>
            <a:r>
              <a:rPr lang="en-US" sz="1600" dirty="0"/>
              <a:t>U(</a:t>
            </a:r>
            <a:r>
              <a:rPr lang="en-US" sz="1600" baseline="30000" dirty="0"/>
              <a:t>70</a:t>
            </a:r>
            <a:r>
              <a:rPr lang="en-US" sz="1600" dirty="0"/>
              <a:t>Zn,x</a:t>
            </a:r>
            <a:r>
              <a:rPr lang="en-US" sz="1600" i="1" dirty="0"/>
              <a:t>n</a:t>
            </a:r>
            <a:r>
              <a:rPr lang="en-US" sz="1600" dirty="0"/>
              <a:t>)</a:t>
            </a:r>
            <a:r>
              <a:rPr lang="en-US" sz="1600" baseline="30000" dirty="0"/>
              <a:t>308-x</a:t>
            </a:r>
            <a:r>
              <a:rPr lang="en-US" sz="1600" dirty="0"/>
              <a:t>122: S. Hofmann, EPJA </a:t>
            </a:r>
            <a:r>
              <a:rPr lang="en-US" sz="1600" b="1" dirty="0"/>
              <a:t>14</a:t>
            </a:r>
            <a:r>
              <a:rPr lang="en-US" sz="1600" dirty="0"/>
              <a:t> </a:t>
            </a:r>
            <a:r>
              <a:rPr lang="de-DE" sz="1600" b="0" dirty="0">
                <a:effectLst/>
              </a:rPr>
              <a:t>(2002) 147</a:t>
            </a:r>
          </a:p>
          <a:p>
            <a:pPr marL="342900" indent="-342900">
              <a:buFont typeface="Arial" panose="020B0604020202020204" pitchFamily="34" charset="0"/>
              <a:buChar char="•"/>
            </a:pPr>
            <a:r>
              <a:rPr lang="en-US" sz="1600" b="1" dirty="0"/>
              <a:t>Dubna</a:t>
            </a:r>
            <a:r>
              <a:rPr lang="en-US" sz="1600" dirty="0"/>
              <a:t>: </a:t>
            </a:r>
            <a:r>
              <a:rPr lang="en-US" sz="1600" baseline="30000" dirty="0"/>
              <a:t>244</a:t>
            </a:r>
            <a:r>
              <a:rPr lang="en-US" sz="1600" dirty="0"/>
              <a:t>Pu(</a:t>
            </a:r>
            <a:r>
              <a:rPr lang="en-US" sz="1600" baseline="30000" dirty="0"/>
              <a:t>58</a:t>
            </a:r>
            <a:r>
              <a:rPr lang="en-US" sz="1600" dirty="0"/>
              <a:t>Fe,x</a:t>
            </a:r>
            <a:r>
              <a:rPr lang="en-US" sz="1600" i="1" dirty="0"/>
              <a:t>n</a:t>
            </a:r>
            <a:r>
              <a:rPr lang="en-US" sz="1600" dirty="0"/>
              <a:t>)</a:t>
            </a:r>
            <a:r>
              <a:rPr lang="en-US" sz="1600" baseline="30000" dirty="0"/>
              <a:t>302-x</a:t>
            </a:r>
            <a:r>
              <a:rPr lang="en-US" sz="1600" dirty="0"/>
              <a:t>120: Yu. Ts. </a:t>
            </a:r>
            <a:r>
              <a:rPr lang="en-US" sz="1600" dirty="0" err="1"/>
              <a:t>Oganessian</a:t>
            </a:r>
            <a:r>
              <a:rPr lang="en-US" sz="1600" dirty="0"/>
              <a:t>, PRC </a:t>
            </a:r>
            <a:r>
              <a:rPr lang="en-US" sz="1600" b="1" dirty="0"/>
              <a:t>79</a:t>
            </a:r>
            <a:r>
              <a:rPr lang="en-US" sz="1600" dirty="0"/>
              <a:t> (2009) 024603</a:t>
            </a:r>
          </a:p>
          <a:p>
            <a:pPr marL="342900" indent="-342900">
              <a:buFont typeface="Arial" panose="020B0604020202020204" pitchFamily="34" charset="0"/>
              <a:buChar char="•"/>
            </a:pPr>
            <a:r>
              <a:rPr lang="en-US" sz="1600" b="1" dirty="0"/>
              <a:t>GSI</a:t>
            </a:r>
            <a:r>
              <a:rPr lang="en-US" sz="1600" dirty="0"/>
              <a:t>: </a:t>
            </a:r>
            <a:r>
              <a:rPr lang="en-US" sz="1600" baseline="30000" dirty="0"/>
              <a:t>238</a:t>
            </a:r>
            <a:r>
              <a:rPr lang="en-US" sz="1600" dirty="0"/>
              <a:t>U(</a:t>
            </a:r>
            <a:r>
              <a:rPr lang="en-US" sz="1600" baseline="30000" dirty="0"/>
              <a:t>64</a:t>
            </a:r>
            <a:r>
              <a:rPr lang="en-US" sz="1600" dirty="0"/>
              <a:t>Ni,x</a:t>
            </a:r>
            <a:r>
              <a:rPr lang="en-US" sz="1600" i="1" dirty="0"/>
              <a:t>n</a:t>
            </a:r>
            <a:r>
              <a:rPr lang="en-US" sz="1600" dirty="0"/>
              <a:t>)</a:t>
            </a:r>
            <a:r>
              <a:rPr lang="en-US" sz="1600" baseline="30000" dirty="0"/>
              <a:t>302-x</a:t>
            </a:r>
            <a:r>
              <a:rPr lang="en-US" sz="1600" dirty="0"/>
              <a:t>120: S. Hofmann, 2008 GSI Scientific Report</a:t>
            </a:r>
          </a:p>
          <a:p>
            <a:pPr marL="342900" indent="-342900">
              <a:buFont typeface="Arial" panose="020B0604020202020204" pitchFamily="34" charset="0"/>
              <a:buChar char="•"/>
            </a:pPr>
            <a:r>
              <a:rPr lang="en-US" sz="1600" b="1" dirty="0"/>
              <a:t>GSI</a:t>
            </a:r>
            <a:r>
              <a:rPr lang="en-US" sz="1600" dirty="0"/>
              <a:t>: </a:t>
            </a:r>
            <a:r>
              <a:rPr lang="en-US" sz="1600" baseline="30000" dirty="0"/>
              <a:t>249</a:t>
            </a:r>
            <a:r>
              <a:rPr lang="en-US" sz="1600" dirty="0"/>
              <a:t>Cf(</a:t>
            </a:r>
            <a:r>
              <a:rPr lang="en-US" sz="1600" baseline="30000" dirty="0"/>
              <a:t>50</a:t>
            </a:r>
            <a:r>
              <a:rPr lang="en-US" sz="1600" dirty="0"/>
              <a:t>Ti,x</a:t>
            </a:r>
            <a:r>
              <a:rPr lang="en-US" sz="1600" i="1" dirty="0"/>
              <a:t>n</a:t>
            </a:r>
            <a:r>
              <a:rPr lang="en-US" sz="1600" dirty="0"/>
              <a:t>)</a:t>
            </a:r>
            <a:r>
              <a:rPr lang="en-US" sz="1600" baseline="30000" dirty="0"/>
              <a:t>299-x</a:t>
            </a:r>
            <a:r>
              <a:rPr lang="en-US" sz="1600" dirty="0"/>
              <a:t>120: J. </a:t>
            </a:r>
            <a:r>
              <a:rPr lang="sv-SE" sz="1600" dirty="0"/>
              <a:t>Khuyagbaatar, PRC </a:t>
            </a:r>
            <a:r>
              <a:rPr lang="sv-SE" sz="1600" b="1" dirty="0"/>
              <a:t>102</a:t>
            </a:r>
            <a:r>
              <a:rPr lang="sv-SE" sz="1600" dirty="0"/>
              <a:t> (2020) 064602.</a:t>
            </a:r>
            <a:endParaRPr lang="en-US" sz="1600" dirty="0"/>
          </a:p>
          <a:p>
            <a:pPr marL="342900" indent="-342900">
              <a:buFont typeface="Arial" panose="020B0604020202020204" pitchFamily="34" charset="0"/>
              <a:buChar char="•"/>
            </a:pPr>
            <a:r>
              <a:rPr lang="en-US" sz="1600" b="1" dirty="0"/>
              <a:t>GSI</a:t>
            </a:r>
            <a:r>
              <a:rPr lang="en-US" sz="1600" dirty="0"/>
              <a:t>: </a:t>
            </a:r>
            <a:r>
              <a:rPr lang="en-US" sz="1600" baseline="30000" dirty="0"/>
              <a:t>249</a:t>
            </a:r>
            <a:r>
              <a:rPr lang="en-US" sz="1600" dirty="0"/>
              <a:t>Bk(</a:t>
            </a:r>
            <a:r>
              <a:rPr lang="en-US" sz="1600" baseline="30000" dirty="0"/>
              <a:t>50</a:t>
            </a:r>
            <a:r>
              <a:rPr lang="en-US" sz="1600" dirty="0"/>
              <a:t>Ti,x</a:t>
            </a:r>
            <a:r>
              <a:rPr lang="en-US" sz="1600" i="1" dirty="0"/>
              <a:t>n</a:t>
            </a:r>
            <a:r>
              <a:rPr lang="en-US" sz="1600" dirty="0"/>
              <a:t>)</a:t>
            </a:r>
            <a:r>
              <a:rPr lang="en-US" sz="1600" baseline="30000" dirty="0"/>
              <a:t>299-x</a:t>
            </a:r>
            <a:r>
              <a:rPr lang="en-US" sz="1600" dirty="0"/>
              <a:t>119: J. </a:t>
            </a:r>
            <a:r>
              <a:rPr lang="sv-SE" sz="1600" dirty="0"/>
              <a:t>Khuyagbaatar, PRC </a:t>
            </a:r>
            <a:r>
              <a:rPr lang="sv-SE" sz="1600" b="1" dirty="0"/>
              <a:t>102</a:t>
            </a:r>
            <a:r>
              <a:rPr lang="sv-SE" sz="1600" dirty="0"/>
              <a:t> (2020) 064602.</a:t>
            </a:r>
            <a:endParaRPr lang="en-US" sz="1600" dirty="0"/>
          </a:p>
          <a:p>
            <a:pPr marL="342900" indent="-342900">
              <a:buFont typeface="Arial" panose="020B0604020202020204" pitchFamily="34" charset="0"/>
              <a:buChar char="•"/>
            </a:pPr>
            <a:r>
              <a:rPr lang="en-US" sz="1600" b="1" dirty="0"/>
              <a:t>GSI</a:t>
            </a:r>
            <a:r>
              <a:rPr lang="en-US" sz="1600" dirty="0"/>
              <a:t>: </a:t>
            </a:r>
            <a:r>
              <a:rPr lang="en-US" sz="1600" baseline="30000" dirty="0"/>
              <a:t>248</a:t>
            </a:r>
            <a:r>
              <a:rPr lang="en-US" sz="1600" dirty="0"/>
              <a:t>Cm(</a:t>
            </a:r>
            <a:r>
              <a:rPr lang="en-US" sz="1600" baseline="30000" dirty="0"/>
              <a:t>54</a:t>
            </a:r>
            <a:r>
              <a:rPr lang="en-US" sz="1600" dirty="0"/>
              <a:t>Cr,x</a:t>
            </a:r>
            <a:r>
              <a:rPr lang="en-US" sz="1600" i="1" dirty="0"/>
              <a:t>n</a:t>
            </a:r>
            <a:r>
              <a:rPr lang="en-US" sz="1600" dirty="0"/>
              <a:t>)</a:t>
            </a:r>
            <a:r>
              <a:rPr lang="en-US" sz="1600" baseline="30000" dirty="0"/>
              <a:t>302-x</a:t>
            </a:r>
            <a:r>
              <a:rPr lang="en-US" sz="1600" dirty="0"/>
              <a:t>120: </a:t>
            </a:r>
            <a:r>
              <a:rPr lang="de-DE" sz="1600" b="0" dirty="0">
                <a:effectLst/>
              </a:rPr>
              <a:t>Hofmann: EPJA </a:t>
            </a:r>
            <a:r>
              <a:rPr lang="de-DE" sz="1600" b="1" dirty="0">
                <a:effectLst/>
              </a:rPr>
              <a:t>52</a:t>
            </a:r>
            <a:r>
              <a:rPr lang="de-DE" sz="1600" b="0" dirty="0">
                <a:effectLst/>
              </a:rPr>
              <a:t> (2016) 180</a:t>
            </a:r>
          </a:p>
          <a:p>
            <a:pPr marL="342900" indent="-342900">
              <a:buFont typeface="Arial" panose="020B0604020202020204" pitchFamily="34" charset="0"/>
              <a:buChar char="•"/>
            </a:pPr>
            <a:r>
              <a:rPr lang="de-DE" sz="1600" b="1" dirty="0">
                <a:effectLst/>
              </a:rPr>
              <a:t>RIKEN</a:t>
            </a:r>
            <a:r>
              <a:rPr lang="de-DE" sz="1600" b="0" dirty="0">
                <a:effectLst/>
              </a:rPr>
              <a:t>: </a:t>
            </a:r>
            <a:r>
              <a:rPr lang="en-US" sz="1600" baseline="30000" dirty="0"/>
              <a:t>248</a:t>
            </a:r>
            <a:r>
              <a:rPr lang="en-US" sz="1600" dirty="0"/>
              <a:t>Cm(</a:t>
            </a:r>
            <a:r>
              <a:rPr lang="en-US" sz="1600" baseline="30000" dirty="0"/>
              <a:t>51</a:t>
            </a:r>
            <a:r>
              <a:rPr lang="en-US" sz="1600" dirty="0"/>
              <a:t>V,x</a:t>
            </a:r>
            <a:r>
              <a:rPr lang="en-US" sz="1600" i="1" dirty="0"/>
              <a:t>n</a:t>
            </a:r>
            <a:r>
              <a:rPr lang="en-US" sz="1600" dirty="0"/>
              <a:t>)</a:t>
            </a:r>
            <a:r>
              <a:rPr lang="en-US" sz="1600" baseline="30000" dirty="0"/>
              <a:t>299-x</a:t>
            </a:r>
            <a:r>
              <a:rPr lang="en-US" sz="1600" dirty="0"/>
              <a:t>119: Ongoing experiment</a:t>
            </a:r>
            <a:endParaRPr lang="de-DE" sz="1600" b="0" dirty="0">
              <a:effectLst/>
            </a:endParaRPr>
          </a:p>
        </p:txBody>
      </p:sp>
      <p:sp>
        <p:nvSpPr>
          <p:cNvPr id="37" name="TextBox 36">
            <a:extLst>
              <a:ext uri="{FF2B5EF4-FFF2-40B4-BE49-F238E27FC236}">
                <a16:creationId xmlns:a16="http://schemas.microsoft.com/office/drawing/2014/main" id="{52581B07-9D2D-4CAF-E472-0F626C5288E4}"/>
              </a:ext>
            </a:extLst>
          </p:cNvPr>
          <p:cNvSpPr txBox="1"/>
          <p:nvPr/>
        </p:nvSpPr>
        <p:spPr>
          <a:xfrm flipH="1">
            <a:off x="8301534" y="1603259"/>
            <a:ext cx="961912" cy="369332"/>
          </a:xfrm>
          <a:prstGeom prst="rect">
            <a:avLst/>
          </a:prstGeom>
          <a:noFill/>
        </p:spPr>
        <p:txBody>
          <a:bodyPr wrap="square" rtlCol="0">
            <a:spAutoFit/>
          </a:bodyPr>
          <a:lstStyle/>
          <a:p>
            <a:r>
              <a:rPr lang="en-US" dirty="0"/>
              <a:t>2007</a:t>
            </a:r>
          </a:p>
        </p:txBody>
      </p:sp>
      <p:sp>
        <p:nvSpPr>
          <p:cNvPr id="38" name="TextBox 37">
            <a:extLst>
              <a:ext uri="{FF2B5EF4-FFF2-40B4-BE49-F238E27FC236}">
                <a16:creationId xmlns:a16="http://schemas.microsoft.com/office/drawing/2014/main" id="{461E8542-5785-1171-5CA5-CB6BE53A6742}"/>
              </a:ext>
            </a:extLst>
          </p:cNvPr>
          <p:cNvSpPr txBox="1"/>
          <p:nvPr/>
        </p:nvSpPr>
        <p:spPr>
          <a:xfrm flipH="1">
            <a:off x="9156891" y="1603163"/>
            <a:ext cx="876547" cy="369332"/>
          </a:xfrm>
          <a:prstGeom prst="rect">
            <a:avLst/>
          </a:prstGeom>
          <a:noFill/>
        </p:spPr>
        <p:txBody>
          <a:bodyPr wrap="square" rtlCol="0">
            <a:spAutoFit/>
          </a:bodyPr>
          <a:lstStyle/>
          <a:p>
            <a:r>
              <a:rPr lang="en-US" dirty="0"/>
              <a:t>2008</a:t>
            </a:r>
          </a:p>
        </p:txBody>
      </p:sp>
      <p:sp>
        <p:nvSpPr>
          <p:cNvPr id="39" name="TextBox 38">
            <a:extLst>
              <a:ext uri="{FF2B5EF4-FFF2-40B4-BE49-F238E27FC236}">
                <a16:creationId xmlns:a16="http://schemas.microsoft.com/office/drawing/2014/main" id="{4159D3C8-DB86-0873-9A1C-76DA6AAA51AC}"/>
              </a:ext>
            </a:extLst>
          </p:cNvPr>
          <p:cNvSpPr txBox="1"/>
          <p:nvPr/>
        </p:nvSpPr>
        <p:spPr>
          <a:xfrm flipH="1">
            <a:off x="6405855" y="1592115"/>
            <a:ext cx="961914" cy="369332"/>
          </a:xfrm>
          <a:prstGeom prst="rect">
            <a:avLst/>
          </a:prstGeom>
          <a:noFill/>
        </p:spPr>
        <p:txBody>
          <a:bodyPr wrap="square" rtlCol="0">
            <a:spAutoFit/>
          </a:bodyPr>
          <a:lstStyle/>
          <a:p>
            <a:r>
              <a:rPr lang="en-US" dirty="0"/>
              <a:t>2011</a:t>
            </a:r>
          </a:p>
        </p:txBody>
      </p:sp>
      <p:sp>
        <p:nvSpPr>
          <p:cNvPr id="40" name="TextBox 39">
            <a:extLst>
              <a:ext uri="{FF2B5EF4-FFF2-40B4-BE49-F238E27FC236}">
                <a16:creationId xmlns:a16="http://schemas.microsoft.com/office/drawing/2014/main" id="{159CF4EC-EF92-A128-ED02-AB7EA48D584A}"/>
              </a:ext>
            </a:extLst>
          </p:cNvPr>
          <p:cNvSpPr txBox="1"/>
          <p:nvPr/>
        </p:nvSpPr>
        <p:spPr>
          <a:xfrm flipH="1">
            <a:off x="6388260" y="1872536"/>
            <a:ext cx="871420" cy="369332"/>
          </a:xfrm>
          <a:prstGeom prst="rect">
            <a:avLst/>
          </a:prstGeom>
          <a:noFill/>
        </p:spPr>
        <p:txBody>
          <a:bodyPr wrap="square" rtlCol="0">
            <a:spAutoFit/>
          </a:bodyPr>
          <a:lstStyle/>
          <a:p>
            <a:r>
              <a:rPr lang="en-US" dirty="0">
                <a:solidFill>
                  <a:schemeClr val="accent4">
                    <a:lumMod val="50000"/>
                  </a:schemeClr>
                </a:solidFill>
              </a:rPr>
              <a:t>2011</a:t>
            </a:r>
          </a:p>
        </p:txBody>
      </p:sp>
      <p:sp>
        <p:nvSpPr>
          <p:cNvPr id="41" name="TextBox 40">
            <a:extLst>
              <a:ext uri="{FF2B5EF4-FFF2-40B4-BE49-F238E27FC236}">
                <a16:creationId xmlns:a16="http://schemas.microsoft.com/office/drawing/2014/main" id="{4236ABE3-DE8F-0DD8-C83E-14B4E0F14782}"/>
              </a:ext>
            </a:extLst>
          </p:cNvPr>
          <p:cNvSpPr txBox="1"/>
          <p:nvPr/>
        </p:nvSpPr>
        <p:spPr>
          <a:xfrm flipH="1">
            <a:off x="10093964" y="1592115"/>
            <a:ext cx="872125" cy="369332"/>
          </a:xfrm>
          <a:prstGeom prst="rect">
            <a:avLst/>
          </a:prstGeom>
          <a:noFill/>
        </p:spPr>
        <p:txBody>
          <a:bodyPr wrap="square" rtlCol="0">
            <a:spAutoFit/>
          </a:bodyPr>
          <a:lstStyle/>
          <a:p>
            <a:r>
              <a:rPr lang="en-US" dirty="0"/>
              <a:t>2011</a:t>
            </a:r>
          </a:p>
        </p:txBody>
      </p:sp>
      <p:sp>
        <p:nvSpPr>
          <p:cNvPr id="42" name="TextBox 41">
            <a:extLst>
              <a:ext uri="{FF2B5EF4-FFF2-40B4-BE49-F238E27FC236}">
                <a16:creationId xmlns:a16="http://schemas.microsoft.com/office/drawing/2014/main" id="{B3372102-CC15-8B44-471F-15B9BA06AFCE}"/>
              </a:ext>
            </a:extLst>
          </p:cNvPr>
          <p:cNvSpPr txBox="1"/>
          <p:nvPr/>
        </p:nvSpPr>
        <p:spPr>
          <a:xfrm flipH="1">
            <a:off x="5541326" y="1872536"/>
            <a:ext cx="871419" cy="369332"/>
          </a:xfrm>
          <a:prstGeom prst="rect">
            <a:avLst/>
          </a:prstGeom>
          <a:noFill/>
        </p:spPr>
        <p:txBody>
          <a:bodyPr wrap="square" rtlCol="0">
            <a:spAutoFit/>
          </a:bodyPr>
          <a:lstStyle/>
          <a:p>
            <a:r>
              <a:rPr lang="en-US" dirty="0">
                <a:solidFill>
                  <a:schemeClr val="accent4">
                    <a:lumMod val="50000"/>
                  </a:schemeClr>
                </a:solidFill>
              </a:rPr>
              <a:t>2017</a:t>
            </a:r>
          </a:p>
        </p:txBody>
      </p:sp>
      <p:sp>
        <p:nvSpPr>
          <p:cNvPr id="43" name="TextBox 42">
            <a:extLst>
              <a:ext uri="{FF2B5EF4-FFF2-40B4-BE49-F238E27FC236}">
                <a16:creationId xmlns:a16="http://schemas.microsoft.com/office/drawing/2014/main" id="{22783A6A-7386-172E-30D9-B63D029D6B74}"/>
              </a:ext>
            </a:extLst>
          </p:cNvPr>
          <p:cNvSpPr txBox="1"/>
          <p:nvPr/>
        </p:nvSpPr>
        <p:spPr>
          <a:xfrm rot="16200000">
            <a:off x="-180591" y="4891209"/>
            <a:ext cx="763351" cy="523220"/>
          </a:xfrm>
          <a:prstGeom prst="rect">
            <a:avLst/>
          </a:prstGeom>
          <a:noFill/>
        </p:spPr>
        <p:txBody>
          <a:bodyPr wrap="none" rtlCol="0">
            <a:spAutoFit/>
          </a:bodyPr>
          <a:lstStyle/>
          <a:p>
            <a:r>
              <a:rPr lang="en-US" sz="2800" b="1" dirty="0"/>
              <a:t>Z →</a:t>
            </a:r>
          </a:p>
        </p:txBody>
      </p:sp>
      <p:sp>
        <p:nvSpPr>
          <p:cNvPr id="2" name="Slide Number Placeholder 5">
            <a:extLst>
              <a:ext uri="{FF2B5EF4-FFF2-40B4-BE49-F238E27FC236}">
                <a16:creationId xmlns:a16="http://schemas.microsoft.com/office/drawing/2014/main" id="{C628366F-F5BB-E954-98C8-6B586366FE98}"/>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pPr marL="0" indent="0">
                <a:buNone/>
              </a:pPr>
              <a:t>16</a:t>
            </a:fld>
            <a:endParaRPr lang="en-US" dirty="0"/>
          </a:p>
        </p:txBody>
      </p:sp>
    </p:spTree>
    <p:extLst>
      <p:ext uri="{BB962C8B-B14F-4D97-AF65-F5344CB8AC3E}">
        <p14:creationId xmlns:p14="http://schemas.microsoft.com/office/powerpoint/2010/main" val="579998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20051-6AF7-A6AA-04D9-C86837FFAEFF}"/>
            </a:ext>
          </a:extLst>
        </p:cNvPr>
        <p:cNvGrpSpPr/>
        <p:nvPr/>
      </p:nvGrpSpPr>
      <p:grpSpPr>
        <a:xfrm>
          <a:off x="0" y="0"/>
          <a:ext cx="0" cy="0"/>
          <a:chOff x="0" y="0"/>
          <a:chExt cx="0" cy="0"/>
        </a:xfrm>
      </p:grpSpPr>
      <p:pic>
        <p:nvPicPr>
          <p:cNvPr id="28" name="Picture 27" descr="A yellow and green squares with black letters&#10;&#10;AI-generated content may be incorrect.">
            <a:extLst>
              <a:ext uri="{FF2B5EF4-FFF2-40B4-BE49-F238E27FC236}">
                <a16:creationId xmlns:a16="http://schemas.microsoft.com/office/drawing/2014/main" id="{A895B695-F9B4-8358-C103-070B064D3DD2}"/>
              </a:ext>
            </a:extLst>
          </p:cNvPr>
          <p:cNvPicPr>
            <a:picLocks noChangeAspect="1"/>
          </p:cNvPicPr>
          <p:nvPr/>
        </p:nvPicPr>
        <p:blipFill>
          <a:blip r:embed="rId2">
            <a:alphaModFix/>
          </a:blip>
          <a:srcRect l="3429" b="10101"/>
          <a:stretch>
            <a:fillRect/>
          </a:stretch>
        </p:blipFill>
        <p:spPr>
          <a:xfrm>
            <a:off x="6426" y="2123969"/>
            <a:ext cx="8586855" cy="4308754"/>
          </a:xfrm>
          <a:prstGeom prst="rect">
            <a:avLst/>
          </a:prstGeom>
        </p:spPr>
      </p:pic>
      <p:sp>
        <p:nvSpPr>
          <p:cNvPr id="5" name="Title 4">
            <a:extLst>
              <a:ext uri="{FF2B5EF4-FFF2-40B4-BE49-F238E27FC236}">
                <a16:creationId xmlns:a16="http://schemas.microsoft.com/office/drawing/2014/main" id="{B65DA945-1522-461C-4192-BB7E3E5543F1}"/>
              </a:ext>
            </a:extLst>
          </p:cNvPr>
          <p:cNvSpPr>
            <a:spLocks noGrp="1"/>
          </p:cNvSpPr>
          <p:nvPr>
            <p:ph type="title"/>
          </p:nvPr>
        </p:nvSpPr>
        <p:spPr/>
        <p:txBody>
          <a:bodyPr/>
          <a:lstStyle/>
          <a:p>
            <a:r>
              <a:rPr lang="en-US" dirty="0"/>
              <a:t>Need for Proof-of-Principle Experiment</a:t>
            </a:r>
          </a:p>
        </p:txBody>
      </p:sp>
      <p:grpSp>
        <p:nvGrpSpPr>
          <p:cNvPr id="8" name="Group 7">
            <a:extLst>
              <a:ext uri="{FF2B5EF4-FFF2-40B4-BE49-F238E27FC236}">
                <a16:creationId xmlns:a16="http://schemas.microsoft.com/office/drawing/2014/main" id="{20A3FE38-6195-5F8B-B8CB-71F144BDC93C}"/>
              </a:ext>
            </a:extLst>
          </p:cNvPr>
          <p:cNvGrpSpPr/>
          <p:nvPr/>
        </p:nvGrpSpPr>
        <p:grpSpPr>
          <a:xfrm>
            <a:off x="6998537" y="2717922"/>
            <a:ext cx="493571" cy="237968"/>
            <a:chOff x="6493510" y="2990850"/>
            <a:chExt cx="493571" cy="237968"/>
          </a:xfrm>
          <a:solidFill>
            <a:schemeClr val="tx1"/>
          </a:solidFill>
          <a:effectLst>
            <a:outerShdw blurRad="50800" dist="38100" dir="2700000" algn="tl" rotWithShape="0">
              <a:prstClr val="black">
                <a:alpha val="40000"/>
              </a:prstClr>
            </a:outerShdw>
          </a:effectLst>
        </p:grpSpPr>
        <p:sp>
          <p:nvSpPr>
            <p:cNvPr id="9" name="Rectangle: Rounded Corners 8">
              <a:extLst>
                <a:ext uri="{FF2B5EF4-FFF2-40B4-BE49-F238E27FC236}">
                  <a16:creationId xmlns:a16="http://schemas.microsoft.com/office/drawing/2014/main" id="{F6049E34-14ED-8D59-14E2-84573C36005E}"/>
                </a:ext>
              </a:extLst>
            </p:cNvPr>
            <p:cNvSpPr/>
            <p:nvPr/>
          </p:nvSpPr>
          <p:spPr bwMode="auto">
            <a:xfrm>
              <a:off x="6493510" y="2990850"/>
              <a:ext cx="234892" cy="237968"/>
            </a:xfrm>
            <a:prstGeom prst="round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0" name="Rectangle: Rounded Corners 9">
              <a:extLst>
                <a:ext uri="{FF2B5EF4-FFF2-40B4-BE49-F238E27FC236}">
                  <a16:creationId xmlns:a16="http://schemas.microsoft.com/office/drawing/2014/main" id="{EFAAD537-4C25-D3BC-756A-37608E78210E}"/>
                </a:ext>
              </a:extLst>
            </p:cNvPr>
            <p:cNvSpPr/>
            <p:nvPr/>
          </p:nvSpPr>
          <p:spPr bwMode="auto">
            <a:xfrm>
              <a:off x="6752189" y="2990850"/>
              <a:ext cx="234892" cy="237968"/>
            </a:xfrm>
            <a:prstGeom prst="round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11" name="Group 10">
            <a:extLst>
              <a:ext uri="{FF2B5EF4-FFF2-40B4-BE49-F238E27FC236}">
                <a16:creationId xmlns:a16="http://schemas.microsoft.com/office/drawing/2014/main" id="{6544AF5B-CC95-BF5F-C55F-67326DD068CF}"/>
              </a:ext>
            </a:extLst>
          </p:cNvPr>
          <p:cNvGrpSpPr/>
          <p:nvPr/>
        </p:nvGrpSpPr>
        <p:grpSpPr>
          <a:xfrm>
            <a:off x="75077" y="685058"/>
            <a:ext cx="2399001" cy="1820119"/>
            <a:chOff x="81359" y="702565"/>
            <a:chExt cx="2399001" cy="1820119"/>
          </a:xfrm>
        </p:grpSpPr>
        <p:sp>
          <p:nvSpPr>
            <p:cNvPr id="12" name="Rectangle 253">
              <a:extLst>
                <a:ext uri="{FF2B5EF4-FFF2-40B4-BE49-F238E27FC236}">
                  <a16:creationId xmlns:a16="http://schemas.microsoft.com/office/drawing/2014/main" id="{59045B14-C2B6-00AC-8B4B-13F7CFB5A840}"/>
                </a:ext>
              </a:extLst>
            </p:cNvPr>
            <p:cNvSpPr>
              <a:spLocks noChangeArrowheads="1"/>
            </p:cNvSpPr>
            <p:nvPr/>
          </p:nvSpPr>
          <p:spPr bwMode="auto">
            <a:xfrm>
              <a:off x="81359" y="1194940"/>
              <a:ext cx="252016" cy="311374"/>
            </a:xfrm>
            <a:prstGeom prst="rect">
              <a:avLst/>
            </a:prstGeom>
            <a:solidFill>
              <a:srgbClr val="00B050"/>
            </a:solidFill>
            <a:ln w="9525" algn="ctr">
              <a:solidFill>
                <a:schemeClr val="tx1"/>
              </a:solidFill>
              <a:round/>
              <a:headEnd/>
              <a:tailEnd/>
            </a:ln>
          </p:spPr>
          <p:txBody>
            <a:bodyPr wrap="none" anchor="ctr" anchorCtr="0"/>
            <a:lstStyle/>
            <a:p>
              <a:pPr algn="ctr" defTabSz="2663825"/>
              <a:endParaRPr lang="en-US" sz="1400" b="1" dirty="0"/>
            </a:p>
          </p:txBody>
        </p:sp>
        <p:sp>
          <p:nvSpPr>
            <p:cNvPr id="13" name="TextBox 12">
              <a:extLst>
                <a:ext uri="{FF2B5EF4-FFF2-40B4-BE49-F238E27FC236}">
                  <a16:creationId xmlns:a16="http://schemas.microsoft.com/office/drawing/2014/main" id="{DDA286D6-B356-BC89-9B0D-5E2E248CFB47}"/>
                </a:ext>
              </a:extLst>
            </p:cNvPr>
            <p:cNvSpPr txBox="1"/>
            <p:nvPr/>
          </p:nvSpPr>
          <p:spPr>
            <a:xfrm>
              <a:off x="333375" y="1194940"/>
              <a:ext cx="1673215" cy="307777"/>
            </a:xfrm>
            <a:prstGeom prst="rect">
              <a:avLst/>
            </a:prstGeom>
            <a:noFill/>
          </p:spPr>
          <p:txBody>
            <a:bodyPr wrap="none" rtlCol="0">
              <a:spAutoFit/>
            </a:bodyPr>
            <a:lstStyle/>
            <a:p>
              <a:r>
                <a:rPr lang="en-US" sz="1400" dirty="0"/>
                <a:t>Spontaneous Fission</a:t>
              </a:r>
            </a:p>
          </p:txBody>
        </p:sp>
        <p:sp>
          <p:nvSpPr>
            <p:cNvPr id="14" name="TextBox 13">
              <a:extLst>
                <a:ext uri="{FF2B5EF4-FFF2-40B4-BE49-F238E27FC236}">
                  <a16:creationId xmlns:a16="http://schemas.microsoft.com/office/drawing/2014/main" id="{577B24AC-D344-2F62-CBB2-6B571F3936FA}"/>
                </a:ext>
              </a:extLst>
            </p:cNvPr>
            <p:cNvSpPr txBox="1"/>
            <p:nvPr/>
          </p:nvSpPr>
          <p:spPr>
            <a:xfrm>
              <a:off x="333375" y="1888080"/>
              <a:ext cx="606256" cy="307777"/>
            </a:xfrm>
            <a:prstGeom prst="rect">
              <a:avLst/>
            </a:prstGeom>
            <a:noFill/>
          </p:spPr>
          <p:txBody>
            <a:bodyPr wrap="none" rtlCol="0">
              <a:spAutoFit/>
            </a:bodyPr>
            <a:lstStyle/>
            <a:p>
              <a:r>
                <a:rPr lang="en-US" sz="1400" dirty="0"/>
                <a:t>Alpha</a:t>
              </a:r>
            </a:p>
          </p:txBody>
        </p:sp>
        <p:sp>
          <p:nvSpPr>
            <p:cNvPr id="15" name="TextBox 14">
              <a:extLst>
                <a:ext uri="{FF2B5EF4-FFF2-40B4-BE49-F238E27FC236}">
                  <a16:creationId xmlns:a16="http://schemas.microsoft.com/office/drawing/2014/main" id="{A3124ED1-1679-F829-9A43-DC7922028DF2}"/>
                </a:ext>
              </a:extLst>
            </p:cNvPr>
            <p:cNvSpPr txBox="1"/>
            <p:nvPr/>
          </p:nvSpPr>
          <p:spPr>
            <a:xfrm>
              <a:off x="333375" y="1544414"/>
              <a:ext cx="1805687" cy="307777"/>
            </a:xfrm>
            <a:prstGeom prst="rect">
              <a:avLst/>
            </a:prstGeom>
            <a:noFill/>
          </p:spPr>
          <p:txBody>
            <a:bodyPr wrap="none" rtlCol="0">
              <a:spAutoFit/>
            </a:bodyPr>
            <a:lstStyle/>
            <a:p>
              <a:r>
                <a:rPr lang="en-US" sz="1400" dirty="0"/>
                <a:t>Electron Capture or </a:t>
              </a:r>
              <a:r>
                <a:rPr lang="en-US" sz="1400" dirty="0">
                  <a:latin typeface="Symbol" pitchFamily="18" charset="2"/>
                </a:rPr>
                <a:t>b</a:t>
              </a:r>
              <a:r>
                <a:rPr lang="en-US" sz="1400" baseline="30000" dirty="0"/>
                <a:t>+</a:t>
              </a:r>
              <a:endParaRPr lang="en-US" sz="1400" dirty="0"/>
            </a:p>
          </p:txBody>
        </p:sp>
        <p:sp>
          <p:nvSpPr>
            <p:cNvPr id="16" name="TextBox 15">
              <a:extLst>
                <a:ext uri="{FF2B5EF4-FFF2-40B4-BE49-F238E27FC236}">
                  <a16:creationId xmlns:a16="http://schemas.microsoft.com/office/drawing/2014/main" id="{E6FC8F4E-1E45-F229-0E8F-C8294AA51557}"/>
                </a:ext>
              </a:extLst>
            </p:cNvPr>
            <p:cNvSpPr txBox="1"/>
            <p:nvPr/>
          </p:nvSpPr>
          <p:spPr>
            <a:xfrm>
              <a:off x="333375" y="2214907"/>
              <a:ext cx="322524" cy="307777"/>
            </a:xfrm>
            <a:prstGeom prst="rect">
              <a:avLst/>
            </a:prstGeom>
            <a:noFill/>
          </p:spPr>
          <p:txBody>
            <a:bodyPr wrap="none" rtlCol="0">
              <a:spAutoFit/>
            </a:bodyPr>
            <a:lstStyle/>
            <a:p>
              <a:r>
                <a:rPr lang="en-US" sz="1400" dirty="0">
                  <a:latin typeface="Symbol" pitchFamily="18" charset="2"/>
                </a:rPr>
                <a:t>b</a:t>
              </a:r>
              <a:r>
                <a:rPr lang="en-US" sz="1400" baseline="30000" dirty="0"/>
                <a:t>-</a:t>
              </a:r>
            </a:p>
          </p:txBody>
        </p:sp>
        <p:sp>
          <p:nvSpPr>
            <p:cNvPr id="17" name="TextBox 16">
              <a:extLst>
                <a:ext uri="{FF2B5EF4-FFF2-40B4-BE49-F238E27FC236}">
                  <a16:creationId xmlns:a16="http://schemas.microsoft.com/office/drawing/2014/main" id="{688DC26C-0B9A-5FD3-10DB-C537E6223C84}"/>
                </a:ext>
              </a:extLst>
            </p:cNvPr>
            <p:cNvSpPr txBox="1"/>
            <p:nvPr/>
          </p:nvSpPr>
          <p:spPr>
            <a:xfrm>
              <a:off x="277183" y="702565"/>
              <a:ext cx="2203177" cy="461665"/>
            </a:xfrm>
            <a:prstGeom prst="rect">
              <a:avLst/>
            </a:prstGeom>
            <a:noFill/>
          </p:spPr>
          <p:txBody>
            <a:bodyPr wrap="square" rtlCol="0">
              <a:spAutoFit/>
            </a:bodyPr>
            <a:lstStyle/>
            <a:p>
              <a:r>
                <a:rPr lang="en-US" dirty="0"/>
                <a:t>Decay Mode</a:t>
              </a:r>
            </a:p>
          </p:txBody>
        </p:sp>
        <p:sp>
          <p:nvSpPr>
            <p:cNvPr id="18" name="Rectangle 253">
              <a:extLst>
                <a:ext uri="{FF2B5EF4-FFF2-40B4-BE49-F238E27FC236}">
                  <a16:creationId xmlns:a16="http://schemas.microsoft.com/office/drawing/2014/main" id="{C7D934BF-458F-F0A1-D572-4BCFB205040E}"/>
                </a:ext>
              </a:extLst>
            </p:cNvPr>
            <p:cNvSpPr>
              <a:spLocks noChangeArrowheads="1"/>
            </p:cNvSpPr>
            <p:nvPr/>
          </p:nvSpPr>
          <p:spPr bwMode="auto">
            <a:xfrm>
              <a:off x="81359" y="1529081"/>
              <a:ext cx="252016" cy="311374"/>
            </a:xfrm>
            <a:prstGeom prst="rect">
              <a:avLst/>
            </a:prstGeom>
            <a:solidFill>
              <a:srgbClr val="CC0066"/>
            </a:solidFill>
            <a:ln w="9525" algn="ctr">
              <a:solidFill>
                <a:schemeClr val="tx1"/>
              </a:solidFill>
              <a:round/>
              <a:headEnd/>
              <a:tailEnd/>
            </a:ln>
          </p:spPr>
          <p:txBody>
            <a:bodyPr wrap="none" anchor="ctr" anchorCtr="0"/>
            <a:lstStyle/>
            <a:p>
              <a:pPr algn="ctr" defTabSz="2663825"/>
              <a:endParaRPr lang="en-US" sz="1400" b="1" dirty="0"/>
            </a:p>
          </p:txBody>
        </p:sp>
        <p:sp>
          <p:nvSpPr>
            <p:cNvPr id="19" name="Rectangle 253">
              <a:extLst>
                <a:ext uri="{FF2B5EF4-FFF2-40B4-BE49-F238E27FC236}">
                  <a16:creationId xmlns:a16="http://schemas.microsoft.com/office/drawing/2014/main" id="{84177556-B49B-3DC6-D2BA-3479B180A7AC}"/>
                </a:ext>
              </a:extLst>
            </p:cNvPr>
            <p:cNvSpPr>
              <a:spLocks noChangeArrowheads="1"/>
            </p:cNvSpPr>
            <p:nvPr/>
          </p:nvSpPr>
          <p:spPr bwMode="auto">
            <a:xfrm>
              <a:off x="81359" y="1869030"/>
              <a:ext cx="252016" cy="311374"/>
            </a:xfrm>
            <a:prstGeom prst="rect">
              <a:avLst/>
            </a:prstGeom>
            <a:solidFill>
              <a:srgbClr val="FFC000"/>
            </a:solidFill>
            <a:ln w="9525" algn="ctr">
              <a:solidFill>
                <a:schemeClr val="tx1"/>
              </a:solidFill>
              <a:round/>
              <a:headEnd/>
              <a:tailEnd/>
            </a:ln>
          </p:spPr>
          <p:txBody>
            <a:bodyPr wrap="none" anchor="ctr" anchorCtr="0"/>
            <a:lstStyle/>
            <a:p>
              <a:pPr algn="ctr" defTabSz="2663825"/>
              <a:endParaRPr lang="en-US" sz="1400" b="1" dirty="0"/>
            </a:p>
          </p:txBody>
        </p:sp>
        <p:sp>
          <p:nvSpPr>
            <p:cNvPr id="20" name="Rectangle 253">
              <a:extLst>
                <a:ext uri="{FF2B5EF4-FFF2-40B4-BE49-F238E27FC236}">
                  <a16:creationId xmlns:a16="http://schemas.microsoft.com/office/drawing/2014/main" id="{57DC2B91-E1B0-E0DF-60EC-30FC3BCDE4B7}"/>
                </a:ext>
              </a:extLst>
            </p:cNvPr>
            <p:cNvSpPr>
              <a:spLocks noChangeArrowheads="1"/>
            </p:cNvSpPr>
            <p:nvPr/>
          </p:nvSpPr>
          <p:spPr bwMode="auto">
            <a:xfrm>
              <a:off x="81359" y="2205072"/>
              <a:ext cx="252016" cy="311374"/>
            </a:xfrm>
            <a:prstGeom prst="rect">
              <a:avLst/>
            </a:prstGeom>
            <a:solidFill>
              <a:srgbClr val="00B0F0"/>
            </a:solidFill>
            <a:ln w="9525" algn="ctr">
              <a:solidFill>
                <a:schemeClr val="tx1"/>
              </a:solidFill>
              <a:round/>
              <a:headEnd/>
              <a:tailEnd/>
            </a:ln>
          </p:spPr>
          <p:txBody>
            <a:bodyPr wrap="none" anchor="ctr" anchorCtr="0"/>
            <a:lstStyle/>
            <a:p>
              <a:pPr algn="ctr" defTabSz="2663825"/>
              <a:endParaRPr lang="en-US" sz="1400" b="1" dirty="0"/>
            </a:p>
          </p:txBody>
        </p:sp>
      </p:grpSp>
      <p:sp>
        <p:nvSpPr>
          <p:cNvPr id="24" name="TextBox 23">
            <a:extLst>
              <a:ext uri="{FF2B5EF4-FFF2-40B4-BE49-F238E27FC236}">
                <a16:creationId xmlns:a16="http://schemas.microsoft.com/office/drawing/2014/main" id="{F92DC1B1-7AFD-38B3-E88A-B70FC6AFBF0D}"/>
              </a:ext>
            </a:extLst>
          </p:cNvPr>
          <p:cNvSpPr txBox="1"/>
          <p:nvPr/>
        </p:nvSpPr>
        <p:spPr>
          <a:xfrm rot="16200000">
            <a:off x="-180591" y="4891209"/>
            <a:ext cx="763351" cy="523220"/>
          </a:xfrm>
          <a:prstGeom prst="rect">
            <a:avLst/>
          </a:prstGeom>
          <a:noFill/>
        </p:spPr>
        <p:txBody>
          <a:bodyPr wrap="none" rtlCol="0">
            <a:spAutoFit/>
          </a:bodyPr>
          <a:lstStyle/>
          <a:p>
            <a:r>
              <a:rPr lang="en-US" sz="2800" b="1" dirty="0"/>
              <a:t>Z →</a:t>
            </a:r>
          </a:p>
        </p:txBody>
      </p:sp>
      <p:sp>
        <p:nvSpPr>
          <p:cNvPr id="25" name="TextBox 24">
            <a:extLst>
              <a:ext uri="{FF2B5EF4-FFF2-40B4-BE49-F238E27FC236}">
                <a16:creationId xmlns:a16="http://schemas.microsoft.com/office/drawing/2014/main" id="{2EE61CFF-4A6B-6627-638C-3361B617097D}"/>
              </a:ext>
            </a:extLst>
          </p:cNvPr>
          <p:cNvSpPr txBox="1"/>
          <p:nvPr/>
        </p:nvSpPr>
        <p:spPr>
          <a:xfrm>
            <a:off x="4898286" y="5917419"/>
            <a:ext cx="944771" cy="523220"/>
          </a:xfrm>
          <a:prstGeom prst="rect">
            <a:avLst/>
          </a:prstGeom>
          <a:noFill/>
        </p:spPr>
        <p:txBody>
          <a:bodyPr wrap="square" rtlCol="0">
            <a:spAutoFit/>
          </a:bodyPr>
          <a:lstStyle/>
          <a:p>
            <a:r>
              <a:rPr lang="en-US" sz="2800" b="1" dirty="0"/>
              <a:t>N →</a:t>
            </a:r>
          </a:p>
        </p:txBody>
      </p:sp>
      <p:sp>
        <p:nvSpPr>
          <p:cNvPr id="26" name="TextBox 25">
            <a:extLst>
              <a:ext uri="{FF2B5EF4-FFF2-40B4-BE49-F238E27FC236}">
                <a16:creationId xmlns:a16="http://schemas.microsoft.com/office/drawing/2014/main" id="{5BBE0FC9-130E-718B-C991-1F75B7620C67}"/>
              </a:ext>
            </a:extLst>
          </p:cNvPr>
          <p:cNvSpPr txBox="1"/>
          <p:nvPr/>
        </p:nvSpPr>
        <p:spPr>
          <a:xfrm>
            <a:off x="8042453" y="2687903"/>
            <a:ext cx="2703817" cy="461665"/>
          </a:xfrm>
          <a:prstGeom prst="rect">
            <a:avLst/>
          </a:prstGeom>
          <a:noFill/>
        </p:spPr>
        <p:txBody>
          <a:bodyPr wrap="none" rtlCol="0">
            <a:spAutoFit/>
          </a:bodyPr>
          <a:lstStyle/>
          <a:p>
            <a:r>
              <a:rPr lang="en-US" b="1" baseline="30000" dirty="0"/>
              <a:t>50</a:t>
            </a:r>
            <a:r>
              <a:rPr lang="en-US" b="1" dirty="0"/>
              <a:t>Ti+</a:t>
            </a:r>
            <a:r>
              <a:rPr lang="en-US" b="1" baseline="30000" dirty="0"/>
              <a:t>244</a:t>
            </a:r>
            <a:r>
              <a:rPr lang="en-US" b="1" dirty="0"/>
              <a:t>Pu (LBNL)</a:t>
            </a:r>
          </a:p>
        </p:txBody>
      </p:sp>
      <p:sp>
        <p:nvSpPr>
          <p:cNvPr id="7" name="TextBox 6">
            <a:extLst>
              <a:ext uri="{FF2B5EF4-FFF2-40B4-BE49-F238E27FC236}">
                <a16:creationId xmlns:a16="http://schemas.microsoft.com/office/drawing/2014/main" id="{4EC0A033-933D-E16C-B44D-DDC14408B66F}"/>
              </a:ext>
            </a:extLst>
          </p:cNvPr>
          <p:cNvSpPr txBox="1"/>
          <p:nvPr/>
        </p:nvSpPr>
        <p:spPr>
          <a:xfrm>
            <a:off x="5009040" y="4917862"/>
            <a:ext cx="6880832" cy="1815882"/>
          </a:xfrm>
          <a:prstGeom prst="rect">
            <a:avLst/>
          </a:prstGeom>
          <a:solidFill>
            <a:schemeClr val="bg1"/>
          </a:solidFill>
        </p:spPr>
        <p:txBody>
          <a:bodyPr wrap="square" rtlCol="0">
            <a:spAutoFit/>
          </a:bodyPr>
          <a:lstStyle/>
          <a:p>
            <a:pPr marL="342900" indent="-342900">
              <a:buFont typeface="Arial" panose="020B0604020202020204" pitchFamily="34" charset="0"/>
              <a:buChar char="•"/>
            </a:pPr>
            <a:r>
              <a:rPr lang="en-US" sz="2800" dirty="0">
                <a:solidFill>
                  <a:schemeClr val="accent1"/>
                </a:solidFill>
                <a:effectLst/>
                <a:latin typeface="Arial" panose="020B0604020202020204" pitchFamily="34" charset="0"/>
              </a:rPr>
              <a:t>Make known SHE using </a:t>
            </a:r>
            <a:r>
              <a:rPr lang="en-US" sz="2800" baseline="30000" dirty="0">
                <a:solidFill>
                  <a:schemeClr val="accent1"/>
                </a:solidFill>
                <a:effectLst/>
                <a:latin typeface="Arial" panose="020B0604020202020204" pitchFamily="34" charset="0"/>
              </a:rPr>
              <a:t>50</a:t>
            </a:r>
            <a:r>
              <a:rPr lang="en-US" sz="2800" dirty="0">
                <a:solidFill>
                  <a:schemeClr val="accent1"/>
                </a:solidFill>
                <a:effectLst/>
                <a:latin typeface="Arial" panose="020B0604020202020204" pitchFamily="34" charset="0"/>
              </a:rPr>
              <a:t>Ti and </a:t>
            </a:r>
            <a:r>
              <a:rPr lang="en-US" sz="2800" baseline="30000" dirty="0">
                <a:solidFill>
                  <a:schemeClr val="accent1"/>
                </a:solidFill>
                <a:effectLst/>
                <a:latin typeface="Arial" panose="020B0604020202020204" pitchFamily="34" charset="0"/>
              </a:rPr>
              <a:t>54</a:t>
            </a:r>
            <a:r>
              <a:rPr lang="en-US" sz="2800" dirty="0">
                <a:solidFill>
                  <a:schemeClr val="accent1"/>
                </a:solidFill>
              </a:rPr>
              <a:t>Cr</a:t>
            </a:r>
            <a:endParaRPr lang="en-US" sz="2800" dirty="0">
              <a:solidFill>
                <a:schemeClr val="accent1"/>
              </a:solidFill>
              <a:effectLst/>
              <a:latin typeface="Arial" panose="020B0604020202020204" pitchFamily="34" charset="0"/>
            </a:endParaRPr>
          </a:p>
          <a:p>
            <a:pPr marL="342900" indent="-342900">
              <a:buFont typeface="Arial" panose="020B0604020202020204" pitchFamily="34" charset="0"/>
              <a:buChar char="•"/>
            </a:pPr>
            <a:r>
              <a:rPr lang="en-US" sz="2800" dirty="0">
                <a:solidFill>
                  <a:schemeClr val="accent1"/>
                </a:solidFill>
                <a:effectLst/>
                <a:latin typeface="Arial" panose="020B0604020202020204" pitchFamily="34" charset="0"/>
              </a:rPr>
              <a:t>How does production rate change?</a:t>
            </a:r>
          </a:p>
          <a:p>
            <a:pPr marL="342900" indent="-342900">
              <a:buFont typeface="Arial" panose="020B0604020202020204" pitchFamily="34" charset="0"/>
              <a:buChar char="•"/>
            </a:pPr>
            <a:r>
              <a:rPr lang="en-US" sz="2800" dirty="0">
                <a:solidFill>
                  <a:schemeClr val="accent1"/>
                </a:solidFill>
                <a:latin typeface="Arial" panose="020B0604020202020204" pitchFamily="34" charset="0"/>
              </a:rPr>
              <a:t>What is the best beam energy?</a:t>
            </a:r>
          </a:p>
          <a:p>
            <a:pPr marL="342900" indent="-342900">
              <a:buFont typeface="Arial" panose="020B0604020202020204" pitchFamily="34" charset="0"/>
              <a:buChar char="•"/>
            </a:pPr>
            <a:r>
              <a:rPr lang="en-US" sz="2800" dirty="0">
                <a:solidFill>
                  <a:schemeClr val="accent1"/>
                </a:solidFill>
                <a:effectLst/>
                <a:latin typeface="Arial" panose="020B0604020202020204" pitchFamily="34" charset="0"/>
              </a:rPr>
              <a:t>Is it feasible to make new elements?</a:t>
            </a:r>
          </a:p>
        </p:txBody>
      </p:sp>
      <p:sp>
        <p:nvSpPr>
          <p:cNvPr id="2" name="Slide Number Placeholder 5">
            <a:extLst>
              <a:ext uri="{FF2B5EF4-FFF2-40B4-BE49-F238E27FC236}">
                <a16:creationId xmlns:a16="http://schemas.microsoft.com/office/drawing/2014/main" id="{C9DD6B0E-E195-4BB9-BFAE-7DF1E0F7ED2F}"/>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pPr marL="0" indent="0">
                <a:buNone/>
              </a:pPr>
              <a:t>17</a:t>
            </a:fld>
            <a:endParaRPr lang="en-US" dirty="0"/>
          </a:p>
        </p:txBody>
      </p:sp>
      <p:sp>
        <p:nvSpPr>
          <p:cNvPr id="3" name="&quot;Not Allowed&quot; Symbol 2">
            <a:extLst>
              <a:ext uri="{FF2B5EF4-FFF2-40B4-BE49-F238E27FC236}">
                <a16:creationId xmlns:a16="http://schemas.microsoft.com/office/drawing/2014/main" id="{70C699BF-3481-C9A0-249F-7B4055233A36}"/>
              </a:ext>
            </a:extLst>
          </p:cNvPr>
          <p:cNvSpPr>
            <a:spLocks noChangeAspect="1"/>
          </p:cNvSpPr>
          <p:nvPr/>
        </p:nvSpPr>
        <p:spPr>
          <a:xfrm>
            <a:off x="7901674" y="514633"/>
            <a:ext cx="2024547" cy="2024547"/>
          </a:xfrm>
          <a:prstGeom prst="noSmoking">
            <a:avLst/>
          </a:prstGeom>
          <a:solidFill>
            <a:srgbClr val="C00000"/>
          </a:solidFill>
          <a:ln>
            <a:solidFill>
              <a:srgbClr val="000000"/>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grpSp>
        <p:nvGrpSpPr>
          <p:cNvPr id="4" name="Group 3">
            <a:extLst>
              <a:ext uri="{FF2B5EF4-FFF2-40B4-BE49-F238E27FC236}">
                <a16:creationId xmlns:a16="http://schemas.microsoft.com/office/drawing/2014/main" id="{2FD9D472-194F-62BF-B9DC-BD2CB56528AE}"/>
              </a:ext>
            </a:extLst>
          </p:cNvPr>
          <p:cNvGrpSpPr/>
          <p:nvPr/>
        </p:nvGrpSpPr>
        <p:grpSpPr>
          <a:xfrm>
            <a:off x="6469533" y="2717922"/>
            <a:ext cx="493571" cy="237968"/>
            <a:chOff x="6493510" y="2990850"/>
            <a:chExt cx="493571" cy="237968"/>
          </a:xfrm>
          <a:solidFill>
            <a:schemeClr val="tx1"/>
          </a:solidFill>
          <a:effectLst>
            <a:outerShdw blurRad="50800" dist="38100" dir="2700000" algn="tl" rotWithShape="0">
              <a:prstClr val="black">
                <a:alpha val="40000"/>
              </a:prstClr>
            </a:outerShdw>
          </a:effectLst>
        </p:grpSpPr>
        <p:sp>
          <p:nvSpPr>
            <p:cNvPr id="6" name="Rectangle: Rounded Corners 5">
              <a:extLst>
                <a:ext uri="{FF2B5EF4-FFF2-40B4-BE49-F238E27FC236}">
                  <a16:creationId xmlns:a16="http://schemas.microsoft.com/office/drawing/2014/main" id="{0555E43F-35A0-10CE-B723-0E9F2EC400F7}"/>
                </a:ext>
              </a:extLst>
            </p:cNvPr>
            <p:cNvSpPr/>
            <p:nvPr/>
          </p:nvSpPr>
          <p:spPr bwMode="auto">
            <a:xfrm>
              <a:off x="6493510" y="2990850"/>
              <a:ext cx="234892" cy="237968"/>
            </a:xfrm>
            <a:prstGeom prst="roundRect">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1" name="Rectangle: Rounded Corners 20">
              <a:extLst>
                <a:ext uri="{FF2B5EF4-FFF2-40B4-BE49-F238E27FC236}">
                  <a16:creationId xmlns:a16="http://schemas.microsoft.com/office/drawing/2014/main" id="{20F65652-6393-CFE3-817E-02AD3428E4DD}"/>
                </a:ext>
              </a:extLst>
            </p:cNvPr>
            <p:cNvSpPr/>
            <p:nvPr/>
          </p:nvSpPr>
          <p:spPr bwMode="auto">
            <a:xfrm>
              <a:off x="6752189" y="2990850"/>
              <a:ext cx="234892" cy="237968"/>
            </a:xfrm>
            <a:prstGeom prst="roundRect">
              <a:avLst/>
            </a:prstGeom>
            <a:ln>
              <a:headEnd type="none" w="med" len="med"/>
              <a:tailEnd type="none" w="med" len="med"/>
            </a:ln>
          </p:spPr>
          <p:style>
            <a:lnRef idx="1">
              <a:schemeClr val="accent6"/>
            </a:lnRef>
            <a:fillRef idx="3">
              <a:schemeClr val="accent6"/>
            </a:fillRef>
            <a:effectRef idx="2">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22" name="TextBox 21">
            <a:extLst>
              <a:ext uri="{FF2B5EF4-FFF2-40B4-BE49-F238E27FC236}">
                <a16:creationId xmlns:a16="http://schemas.microsoft.com/office/drawing/2014/main" id="{433AA514-86F2-A2E7-93EF-6452A3D5F5D8}"/>
              </a:ext>
            </a:extLst>
          </p:cNvPr>
          <p:cNvSpPr txBox="1"/>
          <p:nvPr/>
        </p:nvSpPr>
        <p:spPr>
          <a:xfrm>
            <a:off x="3377832" y="2302423"/>
            <a:ext cx="2840073" cy="830997"/>
          </a:xfrm>
          <a:prstGeom prst="rect">
            <a:avLst/>
          </a:prstGeom>
          <a:noFill/>
        </p:spPr>
        <p:txBody>
          <a:bodyPr wrap="none" rtlCol="0">
            <a:spAutoFit/>
          </a:bodyPr>
          <a:lstStyle/>
          <a:p>
            <a:r>
              <a:rPr lang="en-US" b="1" baseline="30000" dirty="0">
                <a:solidFill>
                  <a:schemeClr val="accent6">
                    <a:lumMod val="75000"/>
                  </a:schemeClr>
                </a:solidFill>
              </a:rPr>
              <a:t>50</a:t>
            </a:r>
            <a:r>
              <a:rPr lang="en-US" b="1" dirty="0">
                <a:solidFill>
                  <a:schemeClr val="accent6">
                    <a:lumMod val="75000"/>
                  </a:schemeClr>
                </a:solidFill>
              </a:rPr>
              <a:t>Ti+</a:t>
            </a:r>
            <a:r>
              <a:rPr lang="en-US" b="1" baseline="30000" dirty="0">
                <a:solidFill>
                  <a:schemeClr val="accent6">
                    <a:lumMod val="75000"/>
                  </a:schemeClr>
                </a:solidFill>
              </a:rPr>
              <a:t>242</a:t>
            </a:r>
            <a:r>
              <a:rPr lang="en-US" b="1" dirty="0">
                <a:solidFill>
                  <a:schemeClr val="accent6">
                    <a:lumMod val="75000"/>
                  </a:schemeClr>
                </a:solidFill>
              </a:rPr>
              <a:t>Pu (Dubna)</a:t>
            </a:r>
          </a:p>
          <a:p>
            <a:r>
              <a:rPr lang="en-US" b="1" baseline="30000" dirty="0">
                <a:solidFill>
                  <a:schemeClr val="accent6">
                    <a:lumMod val="75000"/>
                  </a:schemeClr>
                </a:solidFill>
              </a:rPr>
              <a:t>54</a:t>
            </a:r>
            <a:r>
              <a:rPr lang="en-US" b="1" dirty="0">
                <a:solidFill>
                  <a:schemeClr val="accent6">
                    <a:lumMod val="75000"/>
                  </a:schemeClr>
                </a:solidFill>
              </a:rPr>
              <a:t>Cr+</a:t>
            </a:r>
            <a:r>
              <a:rPr lang="en-US" b="1" baseline="30000" dirty="0">
                <a:solidFill>
                  <a:schemeClr val="accent6">
                    <a:lumMod val="75000"/>
                  </a:schemeClr>
                </a:solidFill>
              </a:rPr>
              <a:t>238</a:t>
            </a:r>
            <a:r>
              <a:rPr lang="en-US" b="1" dirty="0">
                <a:solidFill>
                  <a:schemeClr val="accent6">
                    <a:lumMod val="75000"/>
                  </a:schemeClr>
                </a:solidFill>
              </a:rPr>
              <a:t>U (Dubna)</a:t>
            </a:r>
          </a:p>
        </p:txBody>
      </p:sp>
    </p:spTree>
    <p:extLst>
      <p:ext uri="{BB962C8B-B14F-4D97-AF65-F5344CB8AC3E}">
        <p14:creationId xmlns:p14="http://schemas.microsoft.com/office/powerpoint/2010/main" val="394424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7" grpId="0" animBg="1"/>
      <p:bldP spid="3" grpId="0" animBg="1"/>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40021-77C6-337F-53A1-CC060B55BA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1A6A6B-0959-7975-CD62-991E9A3CBB39}"/>
              </a:ext>
            </a:extLst>
          </p:cNvPr>
          <p:cNvSpPr>
            <a:spLocks noGrp="1"/>
          </p:cNvSpPr>
          <p:nvPr>
            <p:ph type="title"/>
          </p:nvPr>
        </p:nvSpPr>
        <p:spPr/>
        <p:txBody>
          <a:bodyPr/>
          <a:lstStyle/>
          <a:p>
            <a:r>
              <a:rPr lang="en-US" dirty="0"/>
              <a:t>Proof-of-Principle Results</a:t>
            </a:r>
          </a:p>
        </p:txBody>
      </p:sp>
      <p:sp>
        <p:nvSpPr>
          <p:cNvPr id="3" name="Content Placeholder 2">
            <a:extLst>
              <a:ext uri="{FF2B5EF4-FFF2-40B4-BE49-F238E27FC236}">
                <a16:creationId xmlns:a16="http://schemas.microsoft.com/office/drawing/2014/main" id="{161611F5-636F-E604-4668-D64B526F310D}"/>
              </a:ext>
            </a:extLst>
          </p:cNvPr>
          <p:cNvSpPr>
            <a:spLocks noGrp="1"/>
          </p:cNvSpPr>
          <p:nvPr>
            <p:ph idx="1"/>
          </p:nvPr>
        </p:nvSpPr>
        <p:spPr>
          <a:xfrm>
            <a:off x="-1" y="647701"/>
            <a:ext cx="5980015" cy="6210297"/>
          </a:xfrm>
        </p:spPr>
        <p:txBody>
          <a:bodyPr/>
          <a:lstStyle/>
          <a:p>
            <a:endParaRPr lang="en-US" dirty="0">
              <a:solidFill>
                <a:srgbClr val="00313C"/>
              </a:solidFill>
            </a:endParaRPr>
          </a:p>
          <a:p>
            <a:pPr marL="0" indent="0" algn="ctr"/>
            <a:r>
              <a:rPr lang="en-US" dirty="0">
                <a:solidFill>
                  <a:srgbClr val="00313C"/>
                </a:solidFill>
              </a:rPr>
              <a:t>Berkeley has investigated the </a:t>
            </a:r>
            <a:r>
              <a:rPr lang="en-US" baseline="30000" dirty="0">
                <a:solidFill>
                  <a:srgbClr val="00313C"/>
                </a:solidFill>
              </a:rPr>
              <a:t>50</a:t>
            </a:r>
            <a:r>
              <a:rPr lang="en-US" dirty="0">
                <a:solidFill>
                  <a:srgbClr val="00313C"/>
                </a:solidFill>
              </a:rPr>
              <a:t>Ti+</a:t>
            </a:r>
            <a:r>
              <a:rPr lang="en-US" baseline="30000" dirty="0">
                <a:solidFill>
                  <a:srgbClr val="00313C"/>
                </a:solidFill>
              </a:rPr>
              <a:t>242</a:t>
            </a:r>
            <a:r>
              <a:rPr lang="en-US" dirty="0">
                <a:solidFill>
                  <a:srgbClr val="00313C"/>
                </a:solidFill>
              </a:rPr>
              <a:t>Pu reaction </a:t>
            </a:r>
            <a:r>
              <a:rPr lang="en-US" dirty="0">
                <a:solidFill>
                  <a:srgbClr val="00313C"/>
                </a:solidFill>
                <a:sym typeface="Wingdings" panose="05000000000000000000" pitchFamily="2" charset="2"/>
              </a:rPr>
              <a:t> </a:t>
            </a:r>
            <a:r>
              <a:rPr lang="en-US" dirty="0" err="1">
                <a:solidFill>
                  <a:srgbClr val="00313C"/>
                </a:solidFill>
                <a:sym typeface="Wingdings" panose="05000000000000000000" pitchFamily="2" charset="2"/>
              </a:rPr>
              <a:t>Lv</a:t>
            </a:r>
            <a:endParaRPr lang="en-US" dirty="0">
              <a:solidFill>
                <a:srgbClr val="00313C"/>
              </a:solidFill>
            </a:endParaRPr>
          </a:p>
          <a:p>
            <a:pPr marL="0" indent="0" algn="ctr"/>
            <a:r>
              <a:rPr lang="en-US" dirty="0">
                <a:solidFill>
                  <a:srgbClr val="00313C"/>
                </a:solidFill>
              </a:rPr>
              <a:t>Groups in Dubna have investigated the </a:t>
            </a:r>
            <a:r>
              <a:rPr lang="en-US" baseline="30000" dirty="0">
                <a:solidFill>
                  <a:srgbClr val="00313C"/>
                </a:solidFill>
              </a:rPr>
              <a:t>50</a:t>
            </a:r>
            <a:r>
              <a:rPr lang="en-US" dirty="0">
                <a:solidFill>
                  <a:srgbClr val="00313C"/>
                </a:solidFill>
              </a:rPr>
              <a:t>Ti+</a:t>
            </a:r>
            <a:r>
              <a:rPr lang="en-US" baseline="30000" dirty="0">
                <a:solidFill>
                  <a:srgbClr val="00313C"/>
                </a:solidFill>
              </a:rPr>
              <a:t>242</a:t>
            </a:r>
            <a:r>
              <a:rPr lang="en-US" dirty="0">
                <a:solidFill>
                  <a:srgbClr val="00313C"/>
                </a:solidFill>
              </a:rPr>
              <a:t>Pu and </a:t>
            </a:r>
            <a:r>
              <a:rPr lang="en-US" baseline="30000" dirty="0">
                <a:solidFill>
                  <a:srgbClr val="00313C"/>
                </a:solidFill>
              </a:rPr>
              <a:t>54</a:t>
            </a:r>
            <a:r>
              <a:rPr lang="en-US" dirty="0">
                <a:solidFill>
                  <a:srgbClr val="00313C"/>
                </a:solidFill>
              </a:rPr>
              <a:t>Cr+</a:t>
            </a:r>
            <a:r>
              <a:rPr lang="en-US" baseline="30000" dirty="0">
                <a:solidFill>
                  <a:srgbClr val="00313C"/>
                </a:solidFill>
              </a:rPr>
              <a:t>238</a:t>
            </a:r>
            <a:r>
              <a:rPr lang="en-US" dirty="0">
                <a:solidFill>
                  <a:srgbClr val="00313C"/>
                </a:solidFill>
              </a:rPr>
              <a:t>U reactions </a:t>
            </a:r>
            <a:r>
              <a:rPr lang="en-US" dirty="0">
                <a:solidFill>
                  <a:srgbClr val="00313C"/>
                </a:solidFill>
                <a:sym typeface="Wingdings" panose="05000000000000000000" pitchFamily="2" charset="2"/>
              </a:rPr>
              <a:t></a:t>
            </a:r>
            <a:r>
              <a:rPr lang="en-US" dirty="0" err="1">
                <a:solidFill>
                  <a:srgbClr val="00313C"/>
                </a:solidFill>
                <a:sym typeface="Wingdings" panose="05000000000000000000" pitchFamily="2" charset="2"/>
              </a:rPr>
              <a:t>Lv</a:t>
            </a:r>
            <a:endParaRPr lang="en-US" dirty="0">
              <a:solidFill>
                <a:srgbClr val="00313C"/>
              </a:solidFill>
            </a:endParaRPr>
          </a:p>
          <a:p>
            <a:endParaRPr lang="en-US" dirty="0">
              <a:solidFill>
                <a:srgbClr val="00313C"/>
              </a:solidFill>
            </a:endParaRPr>
          </a:p>
          <a:p>
            <a:r>
              <a:rPr lang="en-US" b="1" dirty="0">
                <a:solidFill>
                  <a:srgbClr val="4298B5"/>
                </a:solidFill>
              </a:rPr>
              <a:t>What they’ve learned:</a:t>
            </a:r>
          </a:p>
          <a:p>
            <a:r>
              <a:rPr lang="en-US" baseline="30000" dirty="0">
                <a:solidFill>
                  <a:srgbClr val="00313C"/>
                </a:solidFill>
              </a:rPr>
              <a:t>48</a:t>
            </a:r>
            <a:r>
              <a:rPr lang="en-US" dirty="0">
                <a:solidFill>
                  <a:srgbClr val="00313C"/>
                </a:solidFill>
              </a:rPr>
              <a:t>Ca </a:t>
            </a:r>
            <a:r>
              <a:rPr lang="en-US" dirty="0">
                <a:solidFill>
                  <a:srgbClr val="00313C"/>
                </a:solidFill>
                <a:sym typeface="Wingdings" panose="05000000000000000000" pitchFamily="2" charset="2"/>
              </a:rPr>
              <a:t></a:t>
            </a:r>
            <a:r>
              <a:rPr lang="en-US" dirty="0">
                <a:solidFill>
                  <a:srgbClr val="00313C"/>
                </a:solidFill>
              </a:rPr>
              <a:t> </a:t>
            </a:r>
            <a:r>
              <a:rPr lang="en-US" baseline="30000" dirty="0">
                <a:solidFill>
                  <a:srgbClr val="00313C"/>
                </a:solidFill>
              </a:rPr>
              <a:t>50</a:t>
            </a:r>
            <a:r>
              <a:rPr lang="en-US" dirty="0">
                <a:solidFill>
                  <a:srgbClr val="00313C"/>
                </a:solidFill>
              </a:rPr>
              <a:t>Ti production drops </a:t>
            </a:r>
            <a:r>
              <a:rPr lang="en-US" dirty="0">
                <a:solidFill>
                  <a:srgbClr val="00313C"/>
                </a:solidFill>
                <a:sym typeface="Wingdings" panose="05000000000000000000" pitchFamily="2" charset="2"/>
              </a:rPr>
              <a:t>x10</a:t>
            </a:r>
          </a:p>
          <a:p>
            <a:r>
              <a:rPr lang="en-US" baseline="30000" dirty="0">
                <a:solidFill>
                  <a:srgbClr val="00313C"/>
                </a:solidFill>
              </a:rPr>
              <a:t>50</a:t>
            </a:r>
            <a:r>
              <a:rPr lang="en-US" dirty="0">
                <a:solidFill>
                  <a:srgbClr val="00313C"/>
                </a:solidFill>
              </a:rPr>
              <a:t>Ca </a:t>
            </a:r>
            <a:r>
              <a:rPr lang="en-US" dirty="0">
                <a:solidFill>
                  <a:srgbClr val="00313C"/>
                </a:solidFill>
                <a:sym typeface="Wingdings" panose="05000000000000000000" pitchFamily="2" charset="2"/>
              </a:rPr>
              <a:t></a:t>
            </a:r>
            <a:r>
              <a:rPr lang="en-US" dirty="0">
                <a:solidFill>
                  <a:srgbClr val="00313C"/>
                </a:solidFill>
              </a:rPr>
              <a:t> </a:t>
            </a:r>
            <a:r>
              <a:rPr lang="en-US" baseline="30000" dirty="0">
                <a:solidFill>
                  <a:srgbClr val="00313C"/>
                </a:solidFill>
              </a:rPr>
              <a:t>54</a:t>
            </a:r>
            <a:r>
              <a:rPr lang="en-US" dirty="0">
                <a:solidFill>
                  <a:srgbClr val="00313C"/>
                </a:solidFill>
              </a:rPr>
              <a:t>Cr production drops </a:t>
            </a:r>
            <a:r>
              <a:rPr lang="en-US" dirty="0">
                <a:solidFill>
                  <a:srgbClr val="00313C"/>
                </a:solidFill>
                <a:sym typeface="Wingdings" panose="05000000000000000000" pitchFamily="2" charset="2"/>
              </a:rPr>
              <a:t>x10</a:t>
            </a:r>
          </a:p>
          <a:p>
            <a:endParaRPr lang="en-US" dirty="0"/>
          </a:p>
          <a:p>
            <a:endParaRPr lang="en-US" dirty="0"/>
          </a:p>
          <a:p>
            <a:endParaRPr lang="en-US" dirty="0"/>
          </a:p>
          <a:p>
            <a:endParaRPr lang="en-US" dirty="0"/>
          </a:p>
          <a:p>
            <a:r>
              <a:rPr lang="en-US" dirty="0"/>
              <a:t>Gates: PRL 133, 172502 (2024)</a:t>
            </a:r>
          </a:p>
          <a:p>
            <a:r>
              <a:rPr lang="en-US" dirty="0">
                <a:solidFill>
                  <a:srgbClr val="00313C"/>
                </a:solidFill>
              </a:rPr>
              <a:t>Oganessian: EPJA 60 (2024) 227</a:t>
            </a:r>
          </a:p>
          <a:p>
            <a:r>
              <a:rPr lang="en-US" dirty="0">
                <a:solidFill>
                  <a:srgbClr val="00313C"/>
                </a:solidFill>
              </a:rPr>
              <a:t>Oganessian: PRC </a:t>
            </a:r>
            <a:r>
              <a:rPr lang="en-US" b="1" dirty="0">
                <a:solidFill>
                  <a:srgbClr val="00313C"/>
                </a:solidFill>
              </a:rPr>
              <a:t>112</a:t>
            </a:r>
            <a:r>
              <a:rPr lang="en-US" dirty="0">
                <a:solidFill>
                  <a:srgbClr val="00313C"/>
                </a:solidFill>
              </a:rPr>
              <a:t>, 014603 (2025)</a:t>
            </a:r>
          </a:p>
        </p:txBody>
      </p:sp>
      <p:sp>
        <p:nvSpPr>
          <p:cNvPr id="4" name="Slide Number Placeholder 3">
            <a:extLst>
              <a:ext uri="{FF2B5EF4-FFF2-40B4-BE49-F238E27FC236}">
                <a16:creationId xmlns:a16="http://schemas.microsoft.com/office/drawing/2014/main" id="{02DA4D0D-AF0F-5378-282E-9D54384B442E}"/>
              </a:ext>
            </a:extLst>
          </p:cNvPr>
          <p:cNvSpPr>
            <a:spLocks noGrp="1"/>
          </p:cNvSpPr>
          <p:nvPr>
            <p:ph type="sldNum" sz="quarter" idx="4"/>
          </p:nvPr>
        </p:nvSpPr>
        <p:spPr/>
        <p:txBody>
          <a:bodyPr/>
          <a:lstStyle/>
          <a:p>
            <a:pPr algn="r"/>
            <a:fld id="{0EF2EA88-E9D4-0C4F-A5DF-5FE49FAF8E2F}" type="slidenum">
              <a:rPr lang="en-US" smtClean="0"/>
              <a:pPr algn="r"/>
              <a:t>18</a:t>
            </a:fld>
            <a:endParaRPr lang="en-US" dirty="0"/>
          </a:p>
        </p:txBody>
      </p:sp>
      <p:pic>
        <p:nvPicPr>
          <p:cNvPr id="6" name="Picture 5" descr="A graph of atomic number&#10;&#10;AI-generated content may be incorrect.">
            <a:extLst>
              <a:ext uri="{FF2B5EF4-FFF2-40B4-BE49-F238E27FC236}">
                <a16:creationId xmlns:a16="http://schemas.microsoft.com/office/drawing/2014/main" id="{F25DCB74-E734-4070-CD50-1C2485F68FF5}"/>
              </a:ext>
            </a:extLst>
          </p:cNvPr>
          <p:cNvPicPr>
            <a:picLocks noChangeAspect="1"/>
          </p:cNvPicPr>
          <p:nvPr/>
        </p:nvPicPr>
        <p:blipFill>
          <a:blip r:embed="rId2"/>
          <a:stretch>
            <a:fillRect/>
          </a:stretch>
        </p:blipFill>
        <p:spPr>
          <a:xfrm>
            <a:off x="6414763" y="785962"/>
            <a:ext cx="5586319" cy="5558733"/>
          </a:xfrm>
          <a:prstGeom prst="rect">
            <a:avLst/>
          </a:prstGeom>
        </p:spPr>
      </p:pic>
    </p:spTree>
    <p:extLst>
      <p:ext uri="{BB962C8B-B14F-4D97-AF65-F5344CB8AC3E}">
        <p14:creationId xmlns:p14="http://schemas.microsoft.com/office/powerpoint/2010/main" val="16232361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6122B-1C13-047D-89A6-FA2603EBDAF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2060DF9-ABAB-680F-8F82-7F29C562B5E2}"/>
              </a:ext>
            </a:extLst>
          </p:cNvPr>
          <p:cNvSpPr>
            <a:spLocks noGrp="1"/>
          </p:cNvSpPr>
          <p:nvPr>
            <p:ph type="title"/>
          </p:nvPr>
        </p:nvSpPr>
        <p:spPr/>
        <p:txBody>
          <a:bodyPr/>
          <a:lstStyle/>
          <a:p>
            <a:r>
              <a:rPr lang="en-US" dirty="0"/>
              <a:t>Cross Section Predictions for Beyond </a:t>
            </a:r>
            <a:r>
              <a:rPr lang="en-US" dirty="0" err="1"/>
              <a:t>Oganesson</a:t>
            </a:r>
            <a:endParaRPr lang="en-US" dirty="0"/>
          </a:p>
        </p:txBody>
      </p:sp>
      <p:sp>
        <p:nvSpPr>
          <p:cNvPr id="6" name="Rectangle 5">
            <a:extLst>
              <a:ext uri="{FF2B5EF4-FFF2-40B4-BE49-F238E27FC236}">
                <a16:creationId xmlns:a16="http://schemas.microsoft.com/office/drawing/2014/main" id="{7C60038A-CFE1-6CFF-22D3-9C30B6616E03}"/>
              </a:ext>
            </a:extLst>
          </p:cNvPr>
          <p:cNvSpPr/>
          <p:nvPr/>
        </p:nvSpPr>
        <p:spPr bwMode="auto">
          <a:xfrm>
            <a:off x="477222" y="2403494"/>
            <a:ext cx="3553884" cy="2620147"/>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7" name="Straight Connector 6">
            <a:extLst>
              <a:ext uri="{FF2B5EF4-FFF2-40B4-BE49-F238E27FC236}">
                <a16:creationId xmlns:a16="http://schemas.microsoft.com/office/drawing/2014/main" id="{22B85394-8936-F594-B0D1-0827F7A634B4}"/>
              </a:ext>
            </a:extLst>
          </p:cNvPr>
          <p:cNvCxnSpPr>
            <a:cxnSpLocks/>
          </p:cNvCxnSpPr>
          <p:nvPr/>
        </p:nvCxnSpPr>
        <p:spPr bwMode="auto">
          <a:xfrm flipV="1">
            <a:off x="1139380" y="2403494"/>
            <a:ext cx="13854" cy="2575362"/>
          </a:xfrm>
          <a:prstGeom prst="line">
            <a:avLst/>
          </a:prstGeom>
          <a:solidFill>
            <a:schemeClr val="accent1"/>
          </a:solidFill>
          <a:ln w="28575" cap="flat" cmpd="sng" algn="ctr">
            <a:solidFill>
              <a:schemeClr val="tx1"/>
            </a:solidFill>
            <a:prstDash val="sysDot"/>
            <a:round/>
            <a:headEnd type="none" w="med" len="med"/>
            <a:tailEnd type="none" w="med" len="med"/>
          </a:ln>
          <a:effectLst/>
        </p:spPr>
      </p:cxnSp>
      <p:sp>
        <p:nvSpPr>
          <p:cNvPr id="8" name="TextBox 7">
            <a:extLst>
              <a:ext uri="{FF2B5EF4-FFF2-40B4-BE49-F238E27FC236}">
                <a16:creationId xmlns:a16="http://schemas.microsoft.com/office/drawing/2014/main" id="{69009924-E5BD-B70B-BA67-68A2075A6A75}"/>
              </a:ext>
            </a:extLst>
          </p:cNvPr>
          <p:cNvSpPr txBox="1"/>
          <p:nvPr/>
        </p:nvSpPr>
        <p:spPr>
          <a:xfrm>
            <a:off x="354184" y="4978856"/>
            <a:ext cx="3772251" cy="523220"/>
          </a:xfrm>
          <a:prstGeom prst="rect">
            <a:avLst/>
          </a:prstGeom>
          <a:noFill/>
        </p:spPr>
        <p:txBody>
          <a:bodyPr wrap="none" rtlCol="0">
            <a:spAutoFit/>
          </a:bodyPr>
          <a:lstStyle/>
          <a:p>
            <a:pPr algn="ctr"/>
            <a:r>
              <a:rPr lang="en-US" sz="1400" dirty="0"/>
              <a:t>114     116      118    120     122     124      126</a:t>
            </a:r>
          </a:p>
          <a:p>
            <a:pPr algn="ctr"/>
            <a:r>
              <a:rPr lang="en-US" sz="1400" dirty="0"/>
              <a:t>Z</a:t>
            </a:r>
          </a:p>
        </p:txBody>
      </p:sp>
      <p:sp>
        <p:nvSpPr>
          <p:cNvPr id="9" name="TextBox 8">
            <a:extLst>
              <a:ext uri="{FF2B5EF4-FFF2-40B4-BE49-F238E27FC236}">
                <a16:creationId xmlns:a16="http://schemas.microsoft.com/office/drawing/2014/main" id="{DDD56E4C-F5A9-EA78-A178-E9F1659B58B7}"/>
              </a:ext>
            </a:extLst>
          </p:cNvPr>
          <p:cNvSpPr txBox="1"/>
          <p:nvPr/>
        </p:nvSpPr>
        <p:spPr>
          <a:xfrm>
            <a:off x="56559" y="2211529"/>
            <a:ext cx="490840" cy="2960875"/>
          </a:xfrm>
          <a:prstGeom prst="rect">
            <a:avLst/>
          </a:prstGeom>
          <a:noFill/>
        </p:spPr>
        <p:txBody>
          <a:bodyPr wrap="none" rtlCol="0">
            <a:spAutoFit/>
          </a:bodyPr>
          <a:lstStyle/>
          <a:p>
            <a:pPr>
              <a:lnSpc>
                <a:spcPct val="150000"/>
              </a:lnSpc>
            </a:pPr>
            <a:r>
              <a:rPr lang="en-US" sz="1400" dirty="0"/>
              <a:t>10</a:t>
            </a:r>
            <a:r>
              <a:rPr lang="en-US" sz="1400" baseline="30000" dirty="0"/>
              <a:t>0</a:t>
            </a:r>
          </a:p>
          <a:p>
            <a:pPr>
              <a:lnSpc>
                <a:spcPct val="150000"/>
              </a:lnSpc>
            </a:pPr>
            <a:r>
              <a:rPr lang="en-US" sz="1400" dirty="0"/>
              <a:t>10</a:t>
            </a:r>
            <a:r>
              <a:rPr lang="en-US" sz="1400" baseline="30000" dirty="0"/>
              <a:t>-1</a:t>
            </a:r>
          </a:p>
          <a:p>
            <a:pPr>
              <a:lnSpc>
                <a:spcPct val="150000"/>
              </a:lnSpc>
            </a:pPr>
            <a:r>
              <a:rPr lang="en-US" sz="1400" dirty="0"/>
              <a:t>10</a:t>
            </a:r>
            <a:r>
              <a:rPr lang="en-US" sz="1400" baseline="30000" dirty="0"/>
              <a:t>-2</a:t>
            </a:r>
          </a:p>
          <a:p>
            <a:pPr>
              <a:lnSpc>
                <a:spcPct val="150000"/>
              </a:lnSpc>
            </a:pPr>
            <a:r>
              <a:rPr lang="en-US" sz="1400" dirty="0"/>
              <a:t>10</a:t>
            </a:r>
            <a:r>
              <a:rPr lang="en-US" sz="1400" baseline="30000" dirty="0"/>
              <a:t>-3</a:t>
            </a:r>
          </a:p>
          <a:p>
            <a:pPr>
              <a:lnSpc>
                <a:spcPct val="150000"/>
              </a:lnSpc>
            </a:pPr>
            <a:r>
              <a:rPr lang="en-US" sz="1400" dirty="0"/>
              <a:t>10</a:t>
            </a:r>
            <a:r>
              <a:rPr lang="en-US" sz="1400" baseline="30000" dirty="0"/>
              <a:t>-4</a:t>
            </a:r>
          </a:p>
          <a:p>
            <a:pPr>
              <a:lnSpc>
                <a:spcPct val="150000"/>
              </a:lnSpc>
            </a:pPr>
            <a:r>
              <a:rPr lang="en-US" sz="1400" dirty="0"/>
              <a:t>10</a:t>
            </a:r>
            <a:r>
              <a:rPr lang="en-US" sz="1400" baseline="30000" dirty="0"/>
              <a:t>-5</a:t>
            </a:r>
          </a:p>
          <a:p>
            <a:pPr>
              <a:lnSpc>
                <a:spcPct val="150000"/>
              </a:lnSpc>
            </a:pPr>
            <a:r>
              <a:rPr lang="en-US" sz="1400" dirty="0"/>
              <a:t>10</a:t>
            </a:r>
            <a:r>
              <a:rPr lang="en-US" sz="1400" baseline="30000" dirty="0"/>
              <a:t>-6</a:t>
            </a:r>
          </a:p>
          <a:p>
            <a:pPr>
              <a:lnSpc>
                <a:spcPct val="150000"/>
              </a:lnSpc>
            </a:pPr>
            <a:r>
              <a:rPr lang="en-US" sz="1400" dirty="0"/>
              <a:t>10</a:t>
            </a:r>
            <a:r>
              <a:rPr lang="en-US" sz="1400" baseline="30000" dirty="0"/>
              <a:t>-7</a:t>
            </a:r>
          </a:p>
          <a:p>
            <a:pPr>
              <a:lnSpc>
                <a:spcPct val="150000"/>
              </a:lnSpc>
            </a:pPr>
            <a:r>
              <a:rPr lang="en-US" sz="1400" dirty="0"/>
              <a:t>10</a:t>
            </a:r>
            <a:r>
              <a:rPr lang="en-US" sz="1400" baseline="30000" dirty="0"/>
              <a:t>-8</a:t>
            </a:r>
          </a:p>
        </p:txBody>
      </p:sp>
      <p:sp>
        <p:nvSpPr>
          <p:cNvPr id="10" name="Rectangle 9">
            <a:extLst>
              <a:ext uri="{FF2B5EF4-FFF2-40B4-BE49-F238E27FC236}">
                <a16:creationId xmlns:a16="http://schemas.microsoft.com/office/drawing/2014/main" id="{21E2B085-C57F-8503-E73B-B778BBC7D9E9}"/>
              </a:ext>
            </a:extLst>
          </p:cNvPr>
          <p:cNvSpPr/>
          <p:nvPr/>
        </p:nvSpPr>
        <p:spPr bwMode="auto">
          <a:xfrm>
            <a:off x="8721505" y="2441117"/>
            <a:ext cx="3469439" cy="2528047"/>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1" name="TextBox 10">
            <a:extLst>
              <a:ext uri="{FF2B5EF4-FFF2-40B4-BE49-F238E27FC236}">
                <a16:creationId xmlns:a16="http://schemas.microsoft.com/office/drawing/2014/main" id="{F4B74BB9-0057-784B-ADEB-CAEA52F3FEA7}"/>
              </a:ext>
            </a:extLst>
          </p:cNvPr>
          <p:cNvSpPr txBox="1"/>
          <p:nvPr/>
        </p:nvSpPr>
        <p:spPr>
          <a:xfrm>
            <a:off x="8765171" y="4936348"/>
            <a:ext cx="3336747" cy="523220"/>
          </a:xfrm>
          <a:prstGeom prst="rect">
            <a:avLst/>
          </a:prstGeom>
          <a:noFill/>
        </p:spPr>
        <p:txBody>
          <a:bodyPr wrap="none" rtlCol="0">
            <a:spAutoFit/>
          </a:bodyPr>
          <a:lstStyle/>
          <a:p>
            <a:pPr marL="342900" indent="-342900" algn="ctr">
              <a:buAutoNum type="arabicPlain" startAt="114"/>
            </a:pPr>
            <a:r>
              <a:rPr lang="en-US" sz="1400" dirty="0"/>
              <a:t>       116         118        120         122</a:t>
            </a:r>
          </a:p>
          <a:p>
            <a:pPr algn="ctr"/>
            <a:r>
              <a:rPr lang="en-US" sz="1400" dirty="0"/>
              <a:t>Z</a:t>
            </a:r>
          </a:p>
        </p:txBody>
      </p:sp>
      <p:sp>
        <p:nvSpPr>
          <p:cNvPr id="12" name="Rectangle 11">
            <a:extLst>
              <a:ext uri="{FF2B5EF4-FFF2-40B4-BE49-F238E27FC236}">
                <a16:creationId xmlns:a16="http://schemas.microsoft.com/office/drawing/2014/main" id="{68F7BFD9-7067-7CD1-E030-21B681F6AEE1}"/>
              </a:ext>
            </a:extLst>
          </p:cNvPr>
          <p:cNvSpPr/>
          <p:nvPr/>
        </p:nvSpPr>
        <p:spPr bwMode="auto">
          <a:xfrm>
            <a:off x="4724400" y="2407024"/>
            <a:ext cx="3469439" cy="2528047"/>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3" name="Freeform: Shape 12">
            <a:extLst>
              <a:ext uri="{FF2B5EF4-FFF2-40B4-BE49-F238E27FC236}">
                <a16:creationId xmlns:a16="http://schemas.microsoft.com/office/drawing/2014/main" id="{F302FC80-7C15-A84C-579C-7BECFDCC8B98}"/>
              </a:ext>
            </a:extLst>
          </p:cNvPr>
          <p:cNvSpPr/>
          <p:nvPr/>
        </p:nvSpPr>
        <p:spPr bwMode="auto">
          <a:xfrm>
            <a:off x="5295900" y="3014133"/>
            <a:ext cx="1397000" cy="529167"/>
          </a:xfrm>
          <a:custGeom>
            <a:avLst/>
            <a:gdLst>
              <a:gd name="connsiteX0" fmla="*/ 0 w 1397000"/>
              <a:gd name="connsiteY0" fmla="*/ 0 h 529167"/>
              <a:gd name="connsiteX1" fmla="*/ 461433 w 1397000"/>
              <a:gd name="connsiteY1" fmla="*/ 317500 h 529167"/>
              <a:gd name="connsiteX2" fmla="*/ 944033 w 1397000"/>
              <a:gd name="connsiteY2" fmla="*/ 368300 h 529167"/>
              <a:gd name="connsiteX3" fmla="*/ 1397000 w 1397000"/>
              <a:gd name="connsiteY3" fmla="*/ 529167 h 529167"/>
            </a:gdLst>
            <a:ahLst/>
            <a:cxnLst>
              <a:cxn ang="0">
                <a:pos x="connsiteX0" y="connsiteY0"/>
              </a:cxn>
              <a:cxn ang="0">
                <a:pos x="connsiteX1" y="connsiteY1"/>
              </a:cxn>
              <a:cxn ang="0">
                <a:pos x="connsiteX2" y="connsiteY2"/>
              </a:cxn>
              <a:cxn ang="0">
                <a:pos x="connsiteX3" y="connsiteY3"/>
              </a:cxn>
            </a:cxnLst>
            <a:rect l="l" t="t" r="r" b="b"/>
            <a:pathLst>
              <a:path w="1397000" h="529167">
                <a:moveTo>
                  <a:pt x="0" y="0"/>
                </a:moveTo>
                <a:lnTo>
                  <a:pt x="461433" y="317500"/>
                </a:lnTo>
                <a:lnTo>
                  <a:pt x="944033" y="368300"/>
                </a:lnTo>
                <a:lnTo>
                  <a:pt x="1397000" y="529167"/>
                </a:lnTo>
              </a:path>
            </a:pathLst>
          </a:cu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4" name="Freeform: Shape 13">
            <a:extLst>
              <a:ext uri="{FF2B5EF4-FFF2-40B4-BE49-F238E27FC236}">
                <a16:creationId xmlns:a16="http://schemas.microsoft.com/office/drawing/2014/main" id="{EF34E98E-8477-0F71-B4E5-25ABABE8A216}"/>
              </a:ext>
            </a:extLst>
          </p:cNvPr>
          <p:cNvSpPr/>
          <p:nvPr/>
        </p:nvSpPr>
        <p:spPr bwMode="auto">
          <a:xfrm>
            <a:off x="5740400" y="3588327"/>
            <a:ext cx="1422400" cy="808182"/>
          </a:xfrm>
          <a:custGeom>
            <a:avLst/>
            <a:gdLst>
              <a:gd name="connsiteX0" fmla="*/ 0 w 1422400"/>
              <a:gd name="connsiteY0" fmla="*/ 0 h 808182"/>
              <a:gd name="connsiteX1" fmla="*/ 494145 w 1422400"/>
              <a:gd name="connsiteY1" fmla="*/ 193964 h 808182"/>
              <a:gd name="connsiteX2" fmla="*/ 946727 w 1422400"/>
              <a:gd name="connsiteY2" fmla="*/ 101600 h 808182"/>
              <a:gd name="connsiteX3" fmla="*/ 1422400 w 1422400"/>
              <a:gd name="connsiteY3" fmla="*/ 808182 h 808182"/>
            </a:gdLst>
            <a:ahLst/>
            <a:cxnLst>
              <a:cxn ang="0">
                <a:pos x="connsiteX0" y="connsiteY0"/>
              </a:cxn>
              <a:cxn ang="0">
                <a:pos x="connsiteX1" y="connsiteY1"/>
              </a:cxn>
              <a:cxn ang="0">
                <a:pos x="connsiteX2" y="connsiteY2"/>
              </a:cxn>
              <a:cxn ang="0">
                <a:pos x="connsiteX3" y="connsiteY3"/>
              </a:cxn>
            </a:cxnLst>
            <a:rect l="l" t="t" r="r" b="b"/>
            <a:pathLst>
              <a:path w="1422400" h="808182">
                <a:moveTo>
                  <a:pt x="0" y="0"/>
                </a:moveTo>
                <a:lnTo>
                  <a:pt x="494145" y="193964"/>
                </a:lnTo>
                <a:lnTo>
                  <a:pt x="946727" y="101600"/>
                </a:lnTo>
                <a:lnTo>
                  <a:pt x="1422400" y="808182"/>
                </a:lnTo>
              </a:path>
            </a:pathLst>
          </a:custGeom>
          <a:noFill/>
          <a:ln w="57150" cap="flat" cmpd="sng" algn="ctr">
            <a:solidFill>
              <a:srgbClr val="0000C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5" name="Freeform: Shape 14">
            <a:extLst>
              <a:ext uri="{FF2B5EF4-FFF2-40B4-BE49-F238E27FC236}">
                <a16:creationId xmlns:a16="http://schemas.microsoft.com/office/drawing/2014/main" id="{16E66195-B106-9889-FEEA-9E95D2C8F852}"/>
              </a:ext>
            </a:extLst>
          </p:cNvPr>
          <p:cNvSpPr/>
          <p:nvPr/>
        </p:nvSpPr>
        <p:spPr bwMode="auto">
          <a:xfrm>
            <a:off x="6220691" y="3962400"/>
            <a:ext cx="1403927" cy="798945"/>
          </a:xfrm>
          <a:custGeom>
            <a:avLst/>
            <a:gdLst>
              <a:gd name="connsiteX0" fmla="*/ 0 w 1403927"/>
              <a:gd name="connsiteY0" fmla="*/ 0 h 798945"/>
              <a:gd name="connsiteX1" fmla="*/ 475673 w 1403927"/>
              <a:gd name="connsiteY1" fmla="*/ 64655 h 798945"/>
              <a:gd name="connsiteX2" fmla="*/ 937491 w 1403927"/>
              <a:gd name="connsiteY2" fmla="*/ 300182 h 798945"/>
              <a:gd name="connsiteX3" fmla="*/ 1403927 w 1403927"/>
              <a:gd name="connsiteY3" fmla="*/ 798945 h 798945"/>
            </a:gdLst>
            <a:ahLst/>
            <a:cxnLst>
              <a:cxn ang="0">
                <a:pos x="connsiteX0" y="connsiteY0"/>
              </a:cxn>
              <a:cxn ang="0">
                <a:pos x="connsiteX1" y="connsiteY1"/>
              </a:cxn>
              <a:cxn ang="0">
                <a:pos x="connsiteX2" y="connsiteY2"/>
              </a:cxn>
              <a:cxn ang="0">
                <a:pos x="connsiteX3" y="connsiteY3"/>
              </a:cxn>
            </a:cxnLst>
            <a:rect l="l" t="t" r="r" b="b"/>
            <a:pathLst>
              <a:path w="1403927" h="798945">
                <a:moveTo>
                  <a:pt x="0" y="0"/>
                </a:moveTo>
                <a:lnTo>
                  <a:pt x="475673" y="64655"/>
                </a:lnTo>
                <a:lnTo>
                  <a:pt x="937491" y="300182"/>
                </a:lnTo>
                <a:lnTo>
                  <a:pt x="1403927" y="798945"/>
                </a:lnTo>
              </a:path>
            </a:pathLst>
          </a:custGeom>
          <a:noFill/>
          <a:ln w="57150" cap="flat" cmpd="sng" algn="ctr">
            <a:solidFill>
              <a:srgbClr val="0066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6" name="Freeform: Shape 15">
            <a:extLst>
              <a:ext uri="{FF2B5EF4-FFF2-40B4-BE49-F238E27FC236}">
                <a16:creationId xmlns:a16="http://schemas.microsoft.com/office/drawing/2014/main" id="{F53BE4B0-1520-7ED6-53C8-6E604B4710D4}"/>
              </a:ext>
            </a:extLst>
          </p:cNvPr>
          <p:cNvSpPr/>
          <p:nvPr/>
        </p:nvSpPr>
        <p:spPr bwMode="auto">
          <a:xfrm>
            <a:off x="6682509" y="3749964"/>
            <a:ext cx="1390073" cy="314036"/>
          </a:xfrm>
          <a:custGeom>
            <a:avLst/>
            <a:gdLst>
              <a:gd name="connsiteX0" fmla="*/ 0 w 1390073"/>
              <a:gd name="connsiteY0" fmla="*/ 129309 h 314036"/>
              <a:gd name="connsiteX1" fmla="*/ 466436 w 1390073"/>
              <a:gd name="connsiteY1" fmla="*/ 263236 h 314036"/>
              <a:gd name="connsiteX2" fmla="*/ 905164 w 1390073"/>
              <a:gd name="connsiteY2" fmla="*/ 0 h 314036"/>
              <a:gd name="connsiteX3" fmla="*/ 1390073 w 1390073"/>
              <a:gd name="connsiteY3" fmla="*/ 314036 h 314036"/>
            </a:gdLst>
            <a:ahLst/>
            <a:cxnLst>
              <a:cxn ang="0">
                <a:pos x="connsiteX0" y="connsiteY0"/>
              </a:cxn>
              <a:cxn ang="0">
                <a:pos x="connsiteX1" y="connsiteY1"/>
              </a:cxn>
              <a:cxn ang="0">
                <a:pos x="connsiteX2" y="connsiteY2"/>
              </a:cxn>
              <a:cxn ang="0">
                <a:pos x="connsiteX3" y="connsiteY3"/>
              </a:cxn>
            </a:cxnLst>
            <a:rect l="l" t="t" r="r" b="b"/>
            <a:pathLst>
              <a:path w="1390073" h="314036">
                <a:moveTo>
                  <a:pt x="0" y="129309"/>
                </a:moveTo>
                <a:lnTo>
                  <a:pt x="466436" y="263236"/>
                </a:lnTo>
                <a:lnTo>
                  <a:pt x="905164" y="0"/>
                </a:lnTo>
                <a:lnTo>
                  <a:pt x="1390073" y="314036"/>
                </a:lnTo>
              </a:path>
            </a:pathLst>
          </a:custGeom>
          <a:noFill/>
          <a:ln w="57150" cap="flat" cmpd="sng" algn="ctr">
            <a:solidFill>
              <a:srgbClr val="FFC000"/>
            </a:solidFill>
            <a:prstDash val="dash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7" name="Freeform: Shape 16">
            <a:extLst>
              <a:ext uri="{FF2B5EF4-FFF2-40B4-BE49-F238E27FC236}">
                <a16:creationId xmlns:a16="http://schemas.microsoft.com/office/drawing/2014/main" id="{1E3ACA84-2ABF-B115-0662-3D38E889D195}"/>
              </a:ext>
            </a:extLst>
          </p:cNvPr>
          <p:cNvSpPr/>
          <p:nvPr/>
        </p:nvSpPr>
        <p:spPr bwMode="auto">
          <a:xfrm>
            <a:off x="9050867" y="2641600"/>
            <a:ext cx="2103966" cy="1045633"/>
          </a:xfrm>
          <a:custGeom>
            <a:avLst/>
            <a:gdLst>
              <a:gd name="connsiteX0" fmla="*/ 0 w 2103966"/>
              <a:gd name="connsiteY0" fmla="*/ 0 h 1045633"/>
              <a:gd name="connsiteX1" fmla="*/ 694266 w 2103966"/>
              <a:gd name="connsiteY1" fmla="*/ 338667 h 1045633"/>
              <a:gd name="connsiteX2" fmla="*/ 1392766 w 2103966"/>
              <a:gd name="connsiteY2" fmla="*/ 766233 h 1045633"/>
              <a:gd name="connsiteX3" fmla="*/ 2103966 w 2103966"/>
              <a:gd name="connsiteY3" fmla="*/ 1045633 h 1045633"/>
            </a:gdLst>
            <a:ahLst/>
            <a:cxnLst>
              <a:cxn ang="0">
                <a:pos x="connsiteX0" y="connsiteY0"/>
              </a:cxn>
              <a:cxn ang="0">
                <a:pos x="connsiteX1" y="connsiteY1"/>
              </a:cxn>
              <a:cxn ang="0">
                <a:pos x="connsiteX2" y="connsiteY2"/>
              </a:cxn>
              <a:cxn ang="0">
                <a:pos x="connsiteX3" y="connsiteY3"/>
              </a:cxn>
            </a:cxnLst>
            <a:rect l="l" t="t" r="r" b="b"/>
            <a:pathLst>
              <a:path w="2103966" h="1045633">
                <a:moveTo>
                  <a:pt x="0" y="0"/>
                </a:moveTo>
                <a:lnTo>
                  <a:pt x="694266" y="338667"/>
                </a:lnTo>
                <a:lnTo>
                  <a:pt x="1392766" y="766233"/>
                </a:lnTo>
                <a:lnTo>
                  <a:pt x="2103966" y="1045633"/>
                </a:lnTo>
              </a:path>
            </a:pathLst>
          </a:cu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8" name="Freeform: Shape 17">
            <a:extLst>
              <a:ext uri="{FF2B5EF4-FFF2-40B4-BE49-F238E27FC236}">
                <a16:creationId xmlns:a16="http://schemas.microsoft.com/office/drawing/2014/main" id="{74457B7E-3C89-BF93-E768-172BD992F0ED}"/>
              </a:ext>
            </a:extLst>
          </p:cNvPr>
          <p:cNvSpPr/>
          <p:nvPr/>
        </p:nvSpPr>
        <p:spPr bwMode="auto">
          <a:xfrm>
            <a:off x="9730509" y="3205018"/>
            <a:ext cx="2087418" cy="1306946"/>
          </a:xfrm>
          <a:custGeom>
            <a:avLst/>
            <a:gdLst>
              <a:gd name="connsiteX0" fmla="*/ 0 w 2087418"/>
              <a:gd name="connsiteY0" fmla="*/ 0 h 1306946"/>
              <a:gd name="connsiteX1" fmla="*/ 725055 w 2087418"/>
              <a:gd name="connsiteY1" fmla="*/ 461818 h 1306946"/>
              <a:gd name="connsiteX2" fmla="*/ 1399309 w 2087418"/>
              <a:gd name="connsiteY2" fmla="*/ 928255 h 1306946"/>
              <a:gd name="connsiteX3" fmla="*/ 2087418 w 2087418"/>
              <a:gd name="connsiteY3" fmla="*/ 1306946 h 1306946"/>
            </a:gdLst>
            <a:ahLst/>
            <a:cxnLst>
              <a:cxn ang="0">
                <a:pos x="connsiteX0" y="connsiteY0"/>
              </a:cxn>
              <a:cxn ang="0">
                <a:pos x="connsiteX1" y="connsiteY1"/>
              </a:cxn>
              <a:cxn ang="0">
                <a:pos x="connsiteX2" y="connsiteY2"/>
              </a:cxn>
              <a:cxn ang="0">
                <a:pos x="connsiteX3" y="connsiteY3"/>
              </a:cxn>
            </a:cxnLst>
            <a:rect l="l" t="t" r="r" b="b"/>
            <a:pathLst>
              <a:path w="2087418" h="1306946">
                <a:moveTo>
                  <a:pt x="0" y="0"/>
                </a:moveTo>
                <a:lnTo>
                  <a:pt x="725055" y="461818"/>
                </a:lnTo>
                <a:lnTo>
                  <a:pt x="1399309" y="928255"/>
                </a:lnTo>
                <a:lnTo>
                  <a:pt x="2087418" y="1306946"/>
                </a:lnTo>
              </a:path>
            </a:pathLst>
          </a:custGeom>
          <a:noFill/>
          <a:ln w="57150" cap="flat" cmpd="sng" algn="ctr">
            <a:solidFill>
              <a:srgbClr val="0000C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9" name="Freeform: Shape 18">
            <a:extLst>
              <a:ext uri="{FF2B5EF4-FFF2-40B4-BE49-F238E27FC236}">
                <a16:creationId xmlns:a16="http://schemas.microsoft.com/office/drawing/2014/main" id="{F499723F-7677-C9D4-7B5B-58279D5B0542}"/>
              </a:ext>
            </a:extLst>
          </p:cNvPr>
          <p:cNvSpPr/>
          <p:nvPr/>
        </p:nvSpPr>
        <p:spPr bwMode="auto">
          <a:xfrm>
            <a:off x="10423236" y="3902364"/>
            <a:ext cx="1408546" cy="803563"/>
          </a:xfrm>
          <a:custGeom>
            <a:avLst/>
            <a:gdLst>
              <a:gd name="connsiteX0" fmla="*/ 0 w 1408546"/>
              <a:gd name="connsiteY0" fmla="*/ 0 h 803563"/>
              <a:gd name="connsiteX1" fmla="*/ 701964 w 1408546"/>
              <a:gd name="connsiteY1" fmla="*/ 604981 h 803563"/>
              <a:gd name="connsiteX2" fmla="*/ 1408546 w 1408546"/>
              <a:gd name="connsiteY2" fmla="*/ 803563 h 803563"/>
              <a:gd name="connsiteX3" fmla="*/ 1390073 w 1408546"/>
              <a:gd name="connsiteY3" fmla="*/ 775854 h 803563"/>
            </a:gdLst>
            <a:ahLst/>
            <a:cxnLst>
              <a:cxn ang="0">
                <a:pos x="connsiteX0" y="connsiteY0"/>
              </a:cxn>
              <a:cxn ang="0">
                <a:pos x="connsiteX1" y="connsiteY1"/>
              </a:cxn>
              <a:cxn ang="0">
                <a:pos x="connsiteX2" y="connsiteY2"/>
              </a:cxn>
              <a:cxn ang="0">
                <a:pos x="connsiteX3" y="connsiteY3"/>
              </a:cxn>
            </a:cxnLst>
            <a:rect l="l" t="t" r="r" b="b"/>
            <a:pathLst>
              <a:path w="1408546" h="803563">
                <a:moveTo>
                  <a:pt x="0" y="0"/>
                </a:moveTo>
                <a:lnTo>
                  <a:pt x="701964" y="604981"/>
                </a:lnTo>
                <a:lnTo>
                  <a:pt x="1408546" y="803563"/>
                </a:lnTo>
                <a:lnTo>
                  <a:pt x="1390073" y="775854"/>
                </a:lnTo>
              </a:path>
            </a:pathLst>
          </a:custGeom>
          <a:noFill/>
          <a:ln w="57150" cap="flat" cmpd="sng" algn="ctr">
            <a:solidFill>
              <a:srgbClr val="0066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0" name="Freeform: Shape 19">
            <a:extLst>
              <a:ext uri="{FF2B5EF4-FFF2-40B4-BE49-F238E27FC236}">
                <a16:creationId xmlns:a16="http://schemas.microsoft.com/office/drawing/2014/main" id="{5D9CF285-D584-56A6-8DCA-61BD08B43707}"/>
              </a:ext>
            </a:extLst>
          </p:cNvPr>
          <p:cNvSpPr/>
          <p:nvPr/>
        </p:nvSpPr>
        <p:spPr bwMode="auto">
          <a:xfrm>
            <a:off x="11125200" y="4419600"/>
            <a:ext cx="697345" cy="434109"/>
          </a:xfrm>
          <a:custGeom>
            <a:avLst/>
            <a:gdLst>
              <a:gd name="connsiteX0" fmla="*/ 0 w 697345"/>
              <a:gd name="connsiteY0" fmla="*/ 0 h 434109"/>
              <a:gd name="connsiteX1" fmla="*/ 697345 w 697345"/>
              <a:gd name="connsiteY1" fmla="*/ 434109 h 434109"/>
            </a:gdLst>
            <a:ahLst/>
            <a:cxnLst>
              <a:cxn ang="0">
                <a:pos x="connsiteX0" y="connsiteY0"/>
              </a:cxn>
              <a:cxn ang="0">
                <a:pos x="connsiteX1" y="connsiteY1"/>
              </a:cxn>
            </a:cxnLst>
            <a:rect l="l" t="t" r="r" b="b"/>
            <a:pathLst>
              <a:path w="697345" h="434109">
                <a:moveTo>
                  <a:pt x="0" y="0"/>
                </a:moveTo>
                <a:lnTo>
                  <a:pt x="697345" y="434109"/>
                </a:lnTo>
              </a:path>
            </a:pathLst>
          </a:custGeom>
          <a:noFill/>
          <a:ln w="57150" cap="flat" cmpd="sng" algn="ctr">
            <a:solidFill>
              <a:srgbClr val="FFC000"/>
            </a:solidFill>
            <a:prstDash val="dash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1" name="Freeform: Shape 20">
            <a:extLst>
              <a:ext uri="{FF2B5EF4-FFF2-40B4-BE49-F238E27FC236}">
                <a16:creationId xmlns:a16="http://schemas.microsoft.com/office/drawing/2014/main" id="{CF20FE84-3973-C8F5-C576-E3AD68EE0051}"/>
              </a:ext>
            </a:extLst>
          </p:cNvPr>
          <p:cNvSpPr/>
          <p:nvPr/>
        </p:nvSpPr>
        <p:spPr bwMode="auto">
          <a:xfrm>
            <a:off x="601133" y="2705100"/>
            <a:ext cx="1651000" cy="643467"/>
          </a:xfrm>
          <a:custGeom>
            <a:avLst/>
            <a:gdLst>
              <a:gd name="connsiteX0" fmla="*/ 0 w 1651000"/>
              <a:gd name="connsiteY0" fmla="*/ 0 h 643467"/>
              <a:gd name="connsiteX1" fmla="*/ 558800 w 1651000"/>
              <a:gd name="connsiteY1" fmla="*/ 122767 h 643467"/>
              <a:gd name="connsiteX2" fmla="*/ 1113367 w 1651000"/>
              <a:gd name="connsiteY2" fmla="*/ 300567 h 643467"/>
              <a:gd name="connsiteX3" fmla="*/ 1651000 w 1651000"/>
              <a:gd name="connsiteY3" fmla="*/ 643467 h 643467"/>
            </a:gdLst>
            <a:ahLst/>
            <a:cxnLst>
              <a:cxn ang="0">
                <a:pos x="connsiteX0" y="connsiteY0"/>
              </a:cxn>
              <a:cxn ang="0">
                <a:pos x="connsiteX1" y="connsiteY1"/>
              </a:cxn>
              <a:cxn ang="0">
                <a:pos x="connsiteX2" y="connsiteY2"/>
              </a:cxn>
              <a:cxn ang="0">
                <a:pos x="connsiteX3" y="connsiteY3"/>
              </a:cxn>
            </a:cxnLst>
            <a:rect l="l" t="t" r="r" b="b"/>
            <a:pathLst>
              <a:path w="1651000" h="643467">
                <a:moveTo>
                  <a:pt x="0" y="0"/>
                </a:moveTo>
                <a:lnTo>
                  <a:pt x="558800" y="122767"/>
                </a:lnTo>
                <a:lnTo>
                  <a:pt x="1113367" y="300567"/>
                </a:lnTo>
                <a:lnTo>
                  <a:pt x="1651000" y="643467"/>
                </a:lnTo>
              </a:path>
            </a:pathLst>
          </a:cu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2" name="Freeform: Shape 21">
            <a:extLst>
              <a:ext uri="{FF2B5EF4-FFF2-40B4-BE49-F238E27FC236}">
                <a16:creationId xmlns:a16="http://schemas.microsoft.com/office/drawing/2014/main" id="{61E377A6-95F4-8D26-C67C-14D881F4F2EA}"/>
              </a:ext>
            </a:extLst>
          </p:cNvPr>
          <p:cNvSpPr/>
          <p:nvPr/>
        </p:nvSpPr>
        <p:spPr bwMode="auto">
          <a:xfrm>
            <a:off x="1145309" y="2978727"/>
            <a:ext cx="1648691" cy="720437"/>
          </a:xfrm>
          <a:custGeom>
            <a:avLst/>
            <a:gdLst>
              <a:gd name="connsiteX0" fmla="*/ 0 w 1648691"/>
              <a:gd name="connsiteY0" fmla="*/ 0 h 720437"/>
              <a:gd name="connsiteX1" fmla="*/ 549564 w 1648691"/>
              <a:gd name="connsiteY1" fmla="*/ 286328 h 720437"/>
              <a:gd name="connsiteX2" fmla="*/ 1099127 w 1648691"/>
              <a:gd name="connsiteY2" fmla="*/ 641928 h 720437"/>
              <a:gd name="connsiteX3" fmla="*/ 1648691 w 1648691"/>
              <a:gd name="connsiteY3" fmla="*/ 720437 h 720437"/>
            </a:gdLst>
            <a:ahLst/>
            <a:cxnLst>
              <a:cxn ang="0">
                <a:pos x="connsiteX0" y="connsiteY0"/>
              </a:cxn>
              <a:cxn ang="0">
                <a:pos x="connsiteX1" y="connsiteY1"/>
              </a:cxn>
              <a:cxn ang="0">
                <a:pos x="connsiteX2" y="connsiteY2"/>
              </a:cxn>
              <a:cxn ang="0">
                <a:pos x="connsiteX3" y="connsiteY3"/>
              </a:cxn>
            </a:cxnLst>
            <a:rect l="l" t="t" r="r" b="b"/>
            <a:pathLst>
              <a:path w="1648691" h="720437">
                <a:moveTo>
                  <a:pt x="0" y="0"/>
                </a:moveTo>
                <a:lnTo>
                  <a:pt x="549564" y="286328"/>
                </a:lnTo>
                <a:lnTo>
                  <a:pt x="1099127" y="641928"/>
                </a:lnTo>
                <a:lnTo>
                  <a:pt x="1648691" y="720437"/>
                </a:lnTo>
              </a:path>
            </a:pathLst>
          </a:custGeom>
          <a:noFill/>
          <a:ln w="57150" cap="flat" cmpd="sng" algn="ctr">
            <a:solidFill>
              <a:srgbClr val="0000C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3" name="Freeform: Shape 22">
            <a:extLst>
              <a:ext uri="{FF2B5EF4-FFF2-40B4-BE49-F238E27FC236}">
                <a16:creationId xmlns:a16="http://schemas.microsoft.com/office/drawing/2014/main" id="{8F0D3E2B-9F27-F381-A3BE-7FA3985126B8}"/>
              </a:ext>
            </a:extLst>
          </p:cNvPr>
          <p:cNvSpPr/>
          <p:nvPr/>
        </p:nvSpPr>
        <p:spPr bwMode="auto">
          <a:xfrm>
            <a:off x="1699491" y="3440545"/>
            <a:ext cx="1653309" cy="817419"/>
          </a:xfrm>
          <a:custGeom>
            <a:avLst/>
            <a:gdLst>
              <a:gd name="connsiteX0" fmla="*/ 0 w 1653309"/>
              <a:gd name="connsiteY0" fmla="*/ 0 h 817419"/>
              <a:gd name="connsiteX1" fmla="*/ 544945 w 1653309"/>
              <a:gd name="connsiteY1" fmla="*/ 318655 h 817419"/>
              <a:gd name="connsiteX2" fmla="*/ 1094509 w 1653309"/>
              <a:gd name="connsiteY2" fmla="*/ 692728 h 817419"/>
              <a:gd name="connsiteX3" fmla="*/ 1653309 w 1653309"/>
              <a:gd name="connsiteY3" fmla="*/ 817419 h 817419"/>
            </a:gdLst>
            <a:ahLst/>
            <a:cxnLst>
              <a:cxn ang="0">
                <a:pos x="connsiteX0" y="connsiteY0"/>
              </a:cxn>
              <a:cxn ang="0">
                <a:pos x="connsiteX1" y="connsiteY1"/>
              </a:cxn>
              <a:cxn ang="0">
                <a:pos x="connsiteX2" y="connsiteY2"/>
              </a:cxn>
              <a:cxn ang="0">
                <a:pos x="connsiteX3" y="connsiteY3"/>
              </a:cxn>
            </a:cxnLst>
            <a:rect l="l" t="t" r="r" b="b"/>
            <a:pathLst>
              <a:path w="1653309" h="817419">
                <a:moveTo>
                  <a:pt x="0" y="0"/>
                </a:moveTo>
                <a:lnTo>
                  <a:pt x="544945" y="318655"/>
                </a:lnTo>
                <a:lnTo>
                  <a:pt x="1094509" y="692728"/>
                </a:lnTo>
                <a:lnTo>
                  <a:pt x="1653309" y="817419"/>
                </a:lnTo>
              </a:path>
            </a:pathLst>
          </a:custGeom>
          <a:noFill/>
          <a:ln w="57150" cap="flat" cmpd="sng" algn="ctr">
            <a:solidFill>
              <a:srgbClr val="0066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4" name="Freeform: Shape 23">
            <a:extLst>
              <a:ext uri="{FF2B5EF4-FFF2-40B4-BE49-F238E27FC236}">
                <a16:creationId xmlns:a16="http://schemas.microsoft.com/office/drawing/2014/main" id="{73A7D2C9-9B95-2B8F-515F-CA828C889A04}"/>
              </a:ext>
            </a:extLst>
          </p:cNvPr>
          <p:cNvSpPr/>
          <p:nvPr/>
        </p:nvSpPr>
        <p:spPr bwMode="auto">
          <a:xfrm>
            <a:off x="2253673" y="3846945"/>
            <a:ext cx="1648691" cy="1122219"/>
          </a:xfrm>
          <a:custGeom>
            <a:avLst/>
            <a:gdLst>
              <a:gd name="connsiteX0" fmla="*/ 0 w 1648691"/>
              <a:gd name="connsiteY0" fmla="*/ 0 h 1122219"/>
              <a:gd name="connsiteX1" fmla="*/ 558800 w 1648691"/>
              <a:gd name="connsiteY1" fmla="*/ 406400 h 1122219"/>
              <a:gd name="connsiteX2" fmla="*/ 1112982 w 1648691"/>
              <a:gd name="connsiteY2" fmla="*/ 669637 h 1122219"/>
              <a:gd name="connsiteX3" fmla="*/ 1648691 w 1648691"/>
              <a:gd name="connsiteY3" fmla="*/ 1122219 h 1122219"/>
            </a:gdLst>
            <a:ahLst/>
            <a:cxnLst>
              <a:cxn ang="0">
                <a:pos x="connsiteX0" y="connsiteY0"/>
              </a:cxn>
              <a:cxn ang="0">
                <a:pos x="connsiteX1" y="connsiteY1"/>
              </a:cxn>
              <a:cxn ang="0">
                <a:pos x="connsiteX2" y="connsiteY2"/>
              </a:cxn>
              <a:cxn ang="0">
                <a:pos x="connsiteX3" y="connsiteY3"/>
              </a:cxn>
            </a:cxnLst>
            <a:rect l="l" t="t" r="r" b="b"/>
            <a:pathLst>
              <a:path w="1648691" h="1122219">
                <a:moveTo>
                  <a:pt x="0" y="0"/>
                </a:moveTo>
                <a:lnTo>
                  <a:pt x="558800" y="406400"/>
                </a:lnTo>
                <a:lnTo>
                  <a:pt x="1112982" y="669637"/>
                </a:lnTo>
                <a:lnTo>
                  <a:pt x="1648691" y="1122219"/>
                </a:lnTo>
              </a:path>
            </a:pathLst>
          </a:custGeom>
          <a:noFill/>
          <a:ln w="57150" cap="flat" cmpd="sng" algn="ctr">
            <a:solidFill>
              <a:srgbClr val="FFC000"/>
            </a:solidFill>
            <a:prstDash val="dash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5" name="TextBox 24">
            <a:extLst>
              <a:ext uri="{FF2B5EF4-FFF2-40B4-BE49-F238E27FC236}">
                <a16:creationId xmlns:a16="http://schemas.microsoft.com/office/drawing/2014/main" id="{847DF1FD-EAD0-214C-2F5C-D6777E7B3701}"/>
              </a:ext>
            </a:extLst>
          </p:cNvPr>
          <p:cNvSpPr txBox="1"/>
          <p:nvPr/>
        </p:nvSpPr>
        <p:spPr>
          <a:xfrm>
            <a:off x="1267714" y="2487347"/>
            <a:ext cx="657359" cy="461665"/>
          </a:xfrm>
          <a:prstGeom prst="rect">
            <a:avLst/>
          </a:prstGeom>
          <a:noFill/>
        </p:spPr>
        <p:txBody>
          <a:bodyPr wrap="none" rtlCol="0">
            <a:spAutoFit/>
          </a:bodyPr>
          <a:lstStyle/>
          <a:p>
            <a:r>
              <a:rPr lang="en-US" baseline="30000" dirty="0">
                <a:solidFill>
                  <a:srgbClr val="C00000"/>
                </a:solidFill>
              </a:rPr>
              <a:t>50</a:t>
            </a:r>
            <a:r>
              <a:rPr lang="en-US" dirty="0">
                <a:solidFill>
                  <a:srgbClr val="C00000"/>
                </a:solidFill>
              </a:rPr>
              <a:t>Ti</a:t>
            </a:r>
          </a:p>
        </p:txBody>
      </p:sp>
      <p:sp>
        <p:nvSpPr>
          <p:cNvPr id="26" name="TextBox 25">
            <a:extLst>
              <a:ext uri="{FF2B5EF4-FFF2-40B4-BE49-F238E27FC236}">
                <a16:creationId xmlns:a16="http://schemas.microsoft.com/office/drawing/2014/main" id="{162AEF68-2056-9106-E89B-E5EC07C19027}"/>
              </a:ext>
            </a:extLst>
          </p:cNvPr>
          <p:cNvSpPr txBox="1"/>
          <p:nvPr/>
        </p:nvSpPr>
        <p:spPr>
          <a:xfrm>
            <a:off x="2571303" y="3345493"/>
            <a:ext cx="737702" cy="461665"/>
          </a:xfrm>
          <a:prstGeom prst="rect">
            <a:avLst/>
          </a:prstGeom>
          <a:noFill/>
        </p:spPr>
        <p:txBody>
          <a:bodyPr wrap="none" rtlCol="0">
            <a:spAutoFit/>
          </a:bodyPr>
          <a:lstStyle/>
          <a:p>
            <a:r>
              <a:rPr lang="en-US" baseline="30000" dirty="0">
                <a:solidFill>
                  <a:srgbClr val="0000CC"/>
                </a:solidFill>
              </a:rPr>
              <a:t>54</a:t>
            </a:r>
            <a:r>
              <a:rPr lang="en-US" dirty="0">
                <a:solidFill>
                  <a:srgbClr val="0000CC"/>
                </a:solidFill>
              </a:rPr>
              <a:t>Cr</a:t>
            </a:r>
          </a:p>
        </p:txBody>
      </p:sp>
      <p:sp>
        <p:nvSpPr>
          <p:cNvPr id="27" name="TextBox 26">
            <a:extLst>
              <a:ext uri="{FF2B5EF4-FFF2-40B4-BE49-F238E27FC236}">
                <a16:creationId xmlns:a16="http://schemas.microsoft.com/office/drawing/2014/main" id="{AC2B9908-27EF-A807-1A8C-F22BC5E2B554}"/>
              </a:ext>
            </a:extLst>
          </p:cNvPr>
          <p:cNvSpPr txBox="1"/>
          <p:nvPr/>
        </p:nvSpPr>
        <p:spPr>
          <a:xfrm>
            <a:off x="3130617" y="3770428"/>
            <a:ext cx="771365" cy="461665"/>
          </a:xfrm>
          <a:prstGeom prst="rect">
            <a:avLst/>
          </a:prstGeom>
          <a:noFill/>
        </p:spPr>
        <p:txBody>
          <a:bodyPr wrap="none" rtlCol="0">
            <a:spAutoFit/>
          </a:bodyPr>
          <a:lstStyle/>
          <a:p>
            <a:r>
              <a:rPr lang="en-US" baseline="30000" dirty="0">
                <a:solidFill>
                  <a:srgbClr val="006600"/>
                </a:solidFill>
              </a:rPr>
              <a:t>58</a:t>
            </a:r>
            <a:r>
              <a:rPr lang="en-US" dirty="0">
                <a:solidFill>
                  <a:srgbClr val="006600"/>
                </a:solidFill>
              </a:rPr>
              <a:t>Fe</a:t>
            </a:r>
          </a:p>
        </p:txBody>
      </p:sp>
      <p:sp>
        <p:nvSpPr>
          <p:cNvPr id="28" name="TextBox 27">
            <a:extLst>
              <a:ext uri="{FF2B5EF4-FFF2-40B4-BE49-F238E27FC236}">
                <a16:creationId xmlns:a16="http://schemas.microsoft.com/office/drawing/2014/main" id="{F242567E-0D31-F3AD-09B8-9352D1A44E06}"/>
              </a:ext>
            </a:extLst>
          </p:cNvPr>
          <p:cNvSpPr txBox="1"/>
          <p:nvPr/>
        </p:nvSpPr>
        <p:spPr>
          <a:xfrm>
            <a:off x="2850924" y="4561976"/>
            <a:ext cx="704039" cy="461665"/>
          </a:xfrm>
          <a:prstGeom prst="rect">
            <a:avLst/>
          </a:prstGeom>
          <a:noFill/>
        </p:spPr>
        <p:txBody>
          <a:bodyPr wrap="none" rtlCol="0">
            <a:spAutoFit/>
          </a:bodyPr>
          <a:lstStyle/>
          <a:p>
            <a:r>
              <a:rPr lang="en-US" baseline="30000" dirty="0">
                <a:solidFill>
                  <a:srgbClr val="FFC000"/>
                </a:solidFill>
              </a:rPr>
              <a:t>64</a:t>
            </a:r>
            <a:r>
              <a:rPr lang="en-US" dirty="0">
                <a:solidFill>
                  <a:srgbClr val="FFC000"/>
                </a:solidFill>
              </a:rPr>
              <a:t>Ni</a:t>
            </a:r>
          </a:p>
        </p:txBody>
      </p:sp>
      <p:sp>
        <p:nvSpPr>
          <p:cNvPr id="29" name="TextBox 28">
            <a:extLst>
              <a:ext uri="{FF2B5EF4-FFF2-40B4-BE49-F238E27FC236}">
                <a16:creationId xmlns:a16="http://schemas.microsoft.com/office/drawing/2014/main" id="{C90DE843-F795-1765-1C4F-34761BBF12E6}"/>
              </a:ext>
            </a:extLst>
          </p:cNvPr>
          <p:cNvSpPr txBox="1"/>
          <p:nvPr/>
        </p:nvSpPr>
        <p:spPr>
          <a:xfrm>
            <a:off x="4572148" y="4915264"/>
            <a:ext cx="3758914" cy="523220"/>
          </a:xfrm>
          <a:prstGeom prst="rect">
            <a:avLst/>
          </a:prstGeom>
          <a:noFill/>
        </p:spPr>
        <p:txBody>
          <a:bodyPr wrap="none" rtlCol="0">
            <a:spAutoFit/>
          </a:bodyPr>
          <a:lstStyle/>
          <a:p>
            <a:pPr algn="ctr"/>
            <a:r>
              <a:rPr lang="en-US" sz="1400" dirty="0"/>
              <a:t>112    114   116    118   120    122   124    126</a:t>
            </a:r>
          </a:p>
          <a:p>
            <a:pPr algn="ctr"/>
            <a:r>
              <a:rPr lang="en-US" sz="1400" dirty="0"/>
              <a:t>Z</a:t>
            </a:r>
          </a:p>
        </p:txBody>
      </p:sp>
      <p:sp>
        <p:nvSpPr>
          <p:cNvPr id="30" name="TextBox 29">
            <a:extLst>
              <a:ext uri="{FF2B5EF4-FFF2-40B4-BE49-F238E27FC236}">
                <a16:creationId xmlns:a16="http://schemas.microsoft.com/office/drawing/2014/main" id="{E9C91B29-30AD-23B3-42AD-C5820E392741}"/>
              </a:ext>
            </a:extLst>
          </p:cNvPr>
          <p:cNvSpPr txBox="1"/>
          <p:nvPr/>
        </p:nvSpPr>
        <p:spPr>
          <a:xfrm>
            <a:off x="4290291" y="2111966"/>
            <a:ext cx="490840" cy="3041667"/>
          </a:xfrm>
          <a:prstGeom prst="rect">
            <a:avLst/>
          </a:prstGeom>
          <a:noFill/>
        </p:spPr>
        <p:txBody>
          <a:bodyPr wrap="none" rtlCol="0">
            <a:spAutoFit/>
          </a:bodyPr>
          <a:lstStyle/>
          <a:p>
            <a:pPr>
              <a:lnSpc>
                <a:spcPct val="200000"/>
              </a:lnSpc>
            </a:pPr>
            <a:r>
              <a:rPr lang="en-US" sz="1400" dirty="0"/>
              <a:t>10</a:t>
            </a:r>
            <a:r>
              <a:rPr lang="en-US" sz="1400" baseline="30000" dirty="0"/>
              <a:t>1</a:t>
            </a:r>
          </a:p>
          <a:p>
            <a:pPr>
              <a:lnSpc>
                <a:spcPct val="200000"/>
              </a:lnSpc>
            </a:pPr>
            <a:r>
              <a:rPr lang="en-US" sz="1400" dirty="0"/>
              <a:t>10</a:t>
            </a:r>
            <a:r>
              <a:rPr lang="en-US" sz="1400" baseline="30000" dirty="0"/>
              <a:t>0</a:t>
            </a:r>
          </a:p>
          <a:p>
            <a:pPr>
              <a:lnSpc>
                <a:spcPct val="200000"/>
              </a:lnSpc>
            </a:pPr>
            <a:r>
              <a:rPr lang="en-US" sz="1400" dirty="0"/>
              <a:t>10</a:t>
            </a:r>
            <a:r>
              <a:rPr lang="en-US" sz="1400" baseline="30000" dirty="0"/>
              <a:t>-1</a:t>
            </a:r>
          </a:p>
          <a:p>
            <a:pPr>
              <a:lnSpc>
                <a:spcPct val="200000"/>
              </a:lnSpc>
            </a:pPr>
            <a:r>
              <a:rPr lang="en-US" sz="1400" dirty="0"/>
              <a:t>10</a:t>
            </a:r>
            <a:r>
              <a:rPr lang="en-US" sz="1400" baseline="30000" dirty="0"/>
              <a:t>-2</a:t>
            </a:r>
          </a:p>
          <a:p>
            <a:pPr>
              <a:lnSpc>
                <a:spcPct val="200000"/>
              </a:lnSpc>
            </a:pPr>
            <a:r>
              <a:rPr lang="en-US" sz="1400" dirty="0"/>
              <a:t>10</a:t>
            </a:r>
            <a:r>
              <a:rPr lang="en-US" sz="1400" baseline="30000" dirty="0"/>
              <a:t>-3</a:t>
            </a:r>
          </a:p>
          <a:p>
            <a:pPr>
              <a:lnSpc>
                <a:spcPct val="200000"/>
              </a:lnSpc>
            </a:pPr>
            <a:r>
              <a:rPr lang="en-US" sz="1400" dirty="0"/>
              <a:t>10</a:t>
            </a:r>
            <a:r>
              <a:rPr lang="en-US" sz="1400" baseline="30000" dirty="0"/>
              <a:t>-4</a:t>
            </a:r>
          </a:p>
          <a:p>
            <a:pPr>
              <a:lnSpc>
                <a:spcPct val="200000"/>
              </a:lnSpc>
            </a:pPr>
            <a:r>
              <a:rPr lang="en-US" sz="1400" dirty="0"/>
              <a:t>10</a:t>
            </a:r>
            <a:r>
              <a:rPr lang="en-US" sz="1400" baseline="30000" dirty="0"/>
              <a:t>-5</a:t>
            </a:r>
          </a:p>
        </p:txBody>
      </p:sp>
      <p:sp>
        <p:nvSpPr>
          <p:cNvPr id="31" name="TextBox 30">
            <a:extLst>
              <a:ext uri="{FF2B5EF4-FFF2-40B4-BE49-F238E27FC236}">
                <a16:creationId xmlns:a16="http://schemas.microsoft.com/office/drawing/2014/main" id="{0D65DCD8-98B3-A0FF-37F1-CD6950340E27}"/>
              </a:ext>
            </a:extLst>
          </p:cNvPr>
          <p:cNvSpPr txBox="1"/>
          <p:nvPr/>
        </p:nvSpPr>
        <p:spPr>
          <a:xfrm>
            <a:off x="8300842" y="2083307"/>
            <a:ext cx="490840" cy="2691571"/>
          </a:xfrm>
          <a:prstGeom prst="rect">
            <a:avLst/>
          </a:prstGeom>
          <a:noFill/>
        </p:spPr>
        <p:txBody>
          <a:bodyPr wrap="none" rtlCol="0">
            <a:spAutoFit/>
          </a:bodyPr>
          <a:lstStyle/>
          <a:p>
            <a:pPr>
              <a:lnSpc>
                <a:spcPct val="250000"/>
              </a:lnSpc>
            </a:pPr>
            <a:r>
              <a:rPr lang="en-US" sz="1400" dirty="0"/>
              <a:t>10</a:t>
            </a:r>
            <a:r>
              <a:rPr lang="en-US" sz="1400" baseline="30000" dirty="0"/>
              <a:t>-1</a:t>
            </a:r>
          </a:p>
          <a:p>
            <a:pPr>
              <a:lnSpc>
                <a:spcPct val="250000"/>
              </a:lnSpc>
            </a:pPr>
            <a:r>
              <a:rPr lang="en-US" sz="1400" dirty="0"/>
              <a:t>10</a:t>
            </a:r>
            <a:r>
              <a:rPr lang="en-US" sz="1400" baseline="30000" dirty="0"/>
              <a:t>-2</a:t>
            </a:r>
          </a:p>
          <a:p>
            <a:pPr>
              <a:lnSpc>
                <a:spcPct val="250000"/>
              </a:lnSpc>
            </a:pPr>
            <a:r>
              <a:rPr lang="en-US" sz="1400" dirty="0"/>
              <a:t>10</a:t>
            </a:r>
            <a:r>
              <a:rPr lang="en-US" sz="1400" baseline="30000" dirty="0"/>
              <a:t>-3</a:t>
            </a:r>
          </a:p>
          <a:p>
            <a:pPr>
              <a:lnSpc>
                <a:spcPct val="250000"/>
              </a:lnSpc>
            </a:pPr>
            <a:r>
              <a:rPr lang="en-US" sz="1400" dirty="0"/>
              <a:t>10</a:t>
            </a:r>
            <a:r>
              <a:rPr lang="en-US" sz="1400" baseline="30000" dirty="0"/>
              <a:t>-4</a:t>
            </a:r>
          </a:p>
          <a:p>
            <a:pPr>
              <a:lnSpc>
                <a:spcPct val="250000"/>
              </a:lnSpc>
            </a:pPr>
            <a:r>
              <a:rPr lang="en-US" sz="1400" dirty="0"/>
              <a:t>10</a:t>
            </a:r>
            <a:r>
              <a:rPr lang="en-US" sz="1400" baseline="30000" dirty="0"/>
              <a:t>-5</a:t>
            </a:r>
          </a:p>
        </p:txBody>
      </p:sp>
      <p:cxnSp>
        <p:nvCxnSpPr>
          <p:cNvPr id="32" name="Straight Connector 31">
            <a:extLst>
              <a:ext uri="{FF2B5EF4-FFF2-40B4-BE49-F238E27FC236}">
                <a16:creationId xmlns:a16="http://schemas.microsoft.com/office/drawing/2014/main" id="{6FE9BAA3-D966-89BA-70E9-521EBE280EFB}"/>
              </a:ext>
            </a:extLst>
          </p:cNvPr>
          <p:cNvCxnSpPr>
            <a:cxnSpLocks/>
          </p:cNvCxnSpPr>
          <p:nvPr/>
        </p:nvCxnSpPr>
        <p:spPr bwMode="auto">
          <a:xfrm flipV="1">
            <a:off x="5756633" y="2403494"/>
            <a:ext cx="6927" cy="2521154"/>
          </a:xfrm>
          <a:prstGeom prst="line">
            <a:avLst/>
          </a:prstGeom>
          <a:solidFill>
            <a:schemeClr val="accent1"/>
          </a:solidFill>
          <a:ln w="28575" cap="flat" cmpd="sng" algn="ctr">
            <a:solidFill>
              <a:schemeClr val="tx1"/>
            </a:solidFill>
            <a:prstDash val="sysDot"/>
            <a:round/>
            <a:headEnd type="none" w="med" len="med"/>
            <a:tailEnd type="none" w="med" len="med"/>
          </a:ln>
          <a:effectLst/>
        </p:spPr>
      </p:cxnSp>
      <p:cxnSp>
        <p:nvCxnSpPr>
          <p:cNvPr id="33" name="Straight Connector 32">
            <a:extLst>
              <a:ext uri="{FF2B5EF4-FFF2-40B4-BE49-F238E27FC236}">
                <a16:creationId xmlns:a16="http://schemas.microsoft.com/office/drawing/2014/main" id="{59515DFC-10A9-1979-855C-44512719FB46}"/>
              </a:ext>
            </a:extLst>
          </p:cNvPr>
          <p:cNvCxnSpPr>
            <a:cxnSpLocks/>
          </p:cNvCxnSpPr>
          <p:nvPr/>
        </p:nvCxnSpPr>
        <p:spPr bwMode="auto">
          <a:xfrm flipV="1">
            <a:off x="9730583" y="2452933"/>
            <a:ext cx="6927" cy="2521154"/>
          </a:xfrm>
          <a:prstGeom prst="line">
            <a:avLst/>
          </a:prstGeom>
          <a:solidFill>
            <a:schemeClr val="accent1"/>
          </a:solidFill>
          <a:ln w="28575" cap="flat" cmpd="sng" algn="ctr">
            <a:solidFill>
              <a:schemeClr val="tx1"/>
            </a:solidFill>
            <a:prstDash val="sysDot"/>
            <a:round/>
            <a:headEnd type="none" w="med" len="med"/>
            <a:tailEnd type="none" w="med" len="med"/>
          </a:ln>
          <a:effectLst/>
        </p:spPr>
      </p:cxnSp>
      <p:sp>
        <p:nvSpPr>
          <p:cNvPr id="34" name="TextBox 33">
            <a:extLst>
              <a:ext uri="{FF2B5EF4-FFF2-40B4-BE49-F238E27FC236}">
                <a16:creationId xmlns:a16="http://schemas.microsoft.com/office/drawing/2014/main" id="{C9F592F5-2341-F8AF-B3E4-962188007F96}"/>
              </a:ext>
            </a:extLst>
          </p:cNvPr>
          <p:cNvSpPr txBox="1"/>
          <p:nvPr/>
        </p:nvSpPr>
        <p:spPr>
          <a:xfrm>
            <a:off x="5876466" y="2930237"/>
            <a:ext cx="657359" cy="461665"/>
          </a:xfrm>
          <a:prstGeom prst="rect">
            <a:avLst/>
          </a:prstGeom>
          <a:noFill/>
        </p:spPr>
        <p:txBody>
          <a:bodyPr wrap="none" rtlCol="0">
            <a:spAutoFit/>
          </a:bodyPr>
          <a:lstStyle/>
          <a:p>
            <a:r>
              <a:rPr lang="en-US" baseline="30000" dirty="0">
                <a:solidFill>
                  <a:srgbClr val="C00000"/>
                </a:solidFill>
              </a:rPr>
              <a:t>50</a:t>
            </a:r>
            <a:r>
              <a:rPr lang="en-US" dirty="0">
                <a:solidFill>
                  <a:srgbClr val="C00000"/>
                </a:solidFill>
              </a:rPr>
              <a:t>Ti</a:t>
            </a:r>
          </a:p>
        </p:txBody>
      </p:sp>
      <p:sp>
        <p:nvSpPr>
          <p:cNvPr id="35" name="TextBox 34">
            <a:extLst>
              <a:ext uri="{FF2B5EF4-FFF2-40B4-BE49-F238E27FC236}">
                <a16:creationId xmlns:a16="http://schemas.microsoft.com/office/drawing/2014/main" id="{55AC58D5-3A3A-A35E-F0BE-EC833DC573BB}"/>
              </a:ext>
            </a:extLst>
          </p:cNvPr>
          <p:cNvSpPr txBox="1"/>
          <p:nvPr/>
        </p:nvSpPr>
        <p:spPr>
          <a:xfrm>
            <a:off x="5046218" y="3583709"/>
            <a:ext cx="737702" cy="461665"/>
          </a:xfrm>
          <a:prstGeom prst="rect">
            <a:avLst/>
          </a:prstGeom>
          <a:noFill/>
        </p:spPr>
        <p:txBody>
          <a:bodyPr wrap="none" rtlCol="0">
            <a:spAutoFit/>
          </a:bodyPr>
          <a:lstStyle/>
          <a:p>
            <a:r>
              <a:rPr lang="en-US" baseline="30000" dirty="0">
                <a:solidFill>
                  <a:srgbClr val="0000CC"/>
                </a:solidFill>
              </a:rPr>
              <a:t>54</a:t>
            </a:r>
            <a:r>
              <a:rPr lang="en-US" dirty="0">
                <a:solidFill>
                  <a:srgbClr val="0000CC"/>
                </a:solidFill>
              </a:rPr>
              <a:t>Cr</a:t>
            </a:r>
          </a:p>
        </p:txBody>
      </p:sp>
      <p:sp>
        <p:nvSpPr>
          <p:cNvPr id="36" name="TextBox 35">
            <a:extLst>
              <a:ext uri="{FF2B5EF4-FFF2-40B4-BE49-F238E27FC236}">
                <a16:creationId xmlns:a16="http://schemas.microsoft.com/office/drawing/2014/main" id="{F21BF5BB-D5AE-458F-FD5D-B6B35657F8FD}"/>
              </a:ext>
            </a:extLst>
          </p:cNvPr>
          <p:cNvSpPr txBox="1"/>
          <p:nvPr/>
        </p:nvSpPr>
        <p:spPr>
          <a:xfrm>
            <a:off x="7384473" y="4237688"/>
            <a:ext cx="771365" cy="461665"/>
          </a:xfrm>
          <a:prstGeom prst="rect">
            <a:avLst/>
          </a:prstGeom>
          <a:noFill/>
        </p:spPr>
        <p:txBody>
          <a:bodyPr wrap="none" rtlCol="0">
            <a:spAutoFit/>
          </a:bodyPr>
          <a:lstStyle/>
          <a:p>
            <a:r>
              <a:rPr lang="en-US" baseline="30000" dirty="0">
                <a:solidFill>
                  <a:srgbClr val="006600"/>
                </a:solidFill>
              </a:rPr>
              <a:t>58</a:t>
            </a:r>
            <a:r>
              <a:rPr lang="en-US" dirty="0">
                <a:solidFill>
                  <a:srgbClr val="006600"/>
                </a:solidFill>
              </a:rPr>
              <a:t>Fe</a:t>
            </a:r>
          </a:p>
        </p:txBody>
      </p:sp>
      <p:sp>
        <p:nvSpPr>
          <p:cNvPr id="37" name="TextBox 36">
            <a:extLst>
              <a:ext uri="{FF2B5EF4-FFF2-40B4-BE49-F238E27FC236}">
                <a16:creationId xmlns:a16="http://schemas.microsoft.com/office/drawing/2014/main" id="{CDA9A9D6-0289-A779-2C49-10558D32F4BD}"/>
              </a:ext>
            </a:extLst>
          </p:cNvPr>
          <p:cNvSpPr txBox="1"/>
          <p:nvPr/>
        </p:nvSpPr>
        <p:spPr>
          <a:xfrm>
            <a:off x="7358690" y="3359157"/>
            <a:ext cx="704039" cy="461665"/>
          </a:xfrm>
          <a:prstGeom prst="rect">
            <a:avLst/>
          </a:prstGeom>
          <a:noFill/>
        </p:spPr>
        <p:txBody>
          <a:bodyPr wrap="none" rtlCol="0">
            <a:spAutoFit/>
          </a:bodyPr>
          <a:lstStyle/>
          <a:p>
            <a:r>
              <a:rPr lang="en-US" baseline="30000" dirty="0">
                <a:solidFill>
                  <a:srgbClr val="FFC000"/>
                </a:solidFill>
              </a:rPr>
              <a:t>64</a:t>
            </a:r>
            <a:r>
              <a:rPr lang="en-US" dirty="0">
                <a:solidFill>
                  <a:srgbClr val="FFC000"/>
                </a:solidFill>
              </a:rPr>
              <a:t>Ni</a:t>
            </a:r>
          </a:p>
        </p:txBody>
      </p:sp>
      <p:sp>
        <p:nvSpPr>
          <p:cNvPr id="38" name="TextBox 37">
            <a:extLst>
              <a:ext uri="{FF2B5EF4-FFF2-40B4-BE49-F238E27FC236}">
                <a16:creationId xmlns:a16="http://schemas.microsoft.com/office/drawing/2014/main" id="{B4F375D2-CF1D-D6AD-E551-B668BEADDAD5}"/>
              </a:ext>
            </a:extLst>
          </p:cNvPr>
          <p:cNvSpPr txBox="1"/>
          <p:nvPr/>
        </p:nvSpPr>
        <p:spPr>
          <a:xfrm>
            <a:off x="11139809" y="3394165"/>
            <a:ext cx="657359" cy="461665"/>
          </a:xfrm>
          <a:prstGeom prst="rect">
            <a:avLst/>
          </a:prstGeom>
          <a:noFill/>
        </p:spPr>
        <p:txBody>
          <a:bodyPr wrap="none" rtlCol="0">
            <a:spAutoFit/>
          </a:bodyPr>
          <a:lstStyle/>
          <a:p>
            <a:r>
              <a:rPr lang="en-US" baseline="30000" dirty="0">
                <a:solidFill>
                  <a:srgbClr val="C00000"/>
                </a:solidFill>
              </a:rPr>
              <a:t>50</a:t>
            </a:r>
            <a:r>
              <a:rPr lang="en-US" dirty="0">
                <a:solidFill>
                  <a:srgbClr val="C00000"/>
                </a:solidFill>
              </a:rPr>
              <a:t>Ti</a:t>
            </a:r>
          </a:p>
        </p:txBody>
      </p:sp>
      <p:sp>
        <p:nvSpPr>
          <p:cNvPr id="39" name="TextBox 38">
            <a:extLst>
              <a:ext uri="{FF2B5EF4-FFF2-40B4-BE49-F238E27FC236}">
                <a16:creationId xmlns:a16="http://schemas.microsoft.com/office/drawing/2014/main" id="{B648AA54-44FC-8371-3AED-0F009812F9DE}"/>
              </a:ext>
            </a:extLst>
          </p:cNvPr>
          <p:cNvSpPr txBox="1"/>
          <p:nvPr/>
        </p:nvSpPr>
        <p:spPr>
          <a:xfrm>
            <a:off x="9329134" y="3347143"/>
            <a:ext cx="737702" cy="461665"/>
          </a:xfrm>
          <a:prstGeom prst="rect">
            <a:avLst/>
          </a:prstGeom>
          <a:noFill/>
        </p:spPr>
        <p:txBody>
          <a:bodyPr wrap="none" rtlCol="0">
            <a:spAutoFit/>
          </a:bodyPr>
          <a:lstStyle/>
          <a:p>
            <a:r>
              <a:rPr lang="en-US" baseline="30000" dirty="0">
                <a:solidFill>
                  <a:srgbClr val="0000CC"/>
                </a:solidFill>
              </a:rPr>
              <a:t>54</a:t>
            </a:r>
            <a:r>
              <a:rPr lang="en-US" dirty="0">
                <a:solidFill>
                  <a:srgbClr val="0000CC"/>
                </a:solidFill>
              </a:rPr>
              <a:t>Cr</a:t>
            </a:r>
          </a:p>
        </p:txBody>
      </p:sp>
      <p:sp>
        <p:nvSpPr>
          <p:cNvPr id="40" name="TextBox 39">
            <a:extLst>
              <a:ext uri="{FF2B5EF4-FFF2-40B4-BE49-F238E27FC236}">
                <a16:creationId xmlns:a16="http://schemas.microsoft.com/office/drawing/2014/main" id="{56D1A599-DB6F-A84D-A9BE-0E79AAEB900A}"/>
              </a:ext>
            </a:extLst>
          </p:cNvPr>
          <p:cNvSpPr txBox="1"/>
          <p:nvPr/>
        </p:nvSpPr>
        <p:spPr>
          <a:xfrm>
            <a:off x="10105630" y="4147280"/>
            <a:ext cx="771365" cy="461665"/>
          </a:xfrm>
          <a:prstGeom prst="rect">
            <a:avLst/>
          </a:prstGeom>
          <a:noFill/>
        </p:spPr>
        <p:txBody>
          <a:bodyPr wrap="none" rtlCol="0">
            <a:spAutoFit/>
          </a:bodyPr>
          <a:lstStyle/>
          <a:p>
            <a:r>
              <a:rPr lang="en-US" baseline="30000" dirty="0">
                <a:solidFill>
                  <a:srgbClr val="006600"/>
                </a:solidFill>
              </a:rPr>
              <a:t>58</a:t>
            </a:r>
            <a:r>
              <a:rPr lang="en-US" dirty="0">
                <a:solidFill>
                  <a:srgbClr val="006600"/>
                </a:solidFill>
              </a:rPr>
              <a:t>Fe</a:t>
            </a:r>
          </a:p>
        </p:txBody>
      </p:sp>
      <p:sp>
        <p:nvSpPr>
          <p:cNvPr id="41" name="TextBox 40">
            <a:extLst>
              <a:ext uri="{FF2B5EF4-FFF2-40B4-BE49-F238E27FC236}">
                <a16:creationId xmlns:a16="http://schemas.microsoft.com/office/drawing/2014/main" id="{6AAAA607-9367-650D-B3D2-C91873B333B2}"/>
              </a:ext>
            </a:extLst>
          </p:cNvPr>
          <p:cNvSpPr txBox="1"/>
          <p:nvPr/>
        </p:nvSpPr>
        <p:spPr>
          <a:xfrm>
            <a:off x="11052641" y="4604480"/>
            <a:ext cx="704039" cy="461665"/>
          </a:xfrm>
          <a:prstGeom prst="rect">
            <a:avLst/>
          </a:prstGeom>
          <a:noFill/>
        </p:spPr>
        <p:txBody>
          <a:bodyPr wrap="none" rtlCol="0">
            <a:spAutoFit/>
          </a:bodyPr>
          <a:lstStyle/>
          <a:p>
            <a:r>
              <a:rPr lang="en-US" baseline="30000" dirty="0">
                <a:solidFill>
                  <a:srgbClr val="FFC000"/>
                </a:solidFill>
              </a:rPr>
              <a:t>64</a:t>
            </a:r>
            <a:r>
              <a:rPr lang="en-US" dirty="0">
                <a:solidFill>
                  <a:srgbClr val="FFC000"/>
                </a:solidFill>
              </a:rPr>
              <a:t>Ni</a:t>
            </a:r>
          </a:p>
        </p:txBody>
      </p:sp>
      <p:sp>
        <p:nvSpPr>
          <p:cNvPr id="42" name="Text Placeholder 1">
            <a:extLst>
              <a:ext uri="{FF2B5EF4-FFF2-40B4-BE49-F238E27FC236}">
                <a16:creationId xmlns:a16="http://schemas.microsoft.com/office/drawing/2014/main" id="{ED706FCE-DC72-015A-C2CD-BE8F1AFEC31F}"/>
              </a:ext>
            </a:extLst>
          </p:cNvPr>
          <p:cNvSpPr txBox="1">
            <a:spLocks/>
          </p:cNvSpPr>
          <p:nvPr/>
        </p:nvSpPr>
        <p:spPr>
          <a:xfrm>
            <a:off x="1" y="785741"/>
            <a:ext cx="12191999" cy="5538858"/>
          </a:xfrm>
          <a:prstGeom prst="rect">
            <a:avLst/>
          </a:prstGeom>
        </p:spPr>
        <p:txBody>
          <a:bodyPr/>
          <a:lstStyle>
            <a:lvl1pPr marL="342813" indent="-342813" algn="l" rtl="0" eaLnBrk="0" fontAlgn="base" hangingPunct="0">
              <a:spcBef>
                <a:spcPts val="900"/>
              </a:spcBef>
              <a:spcAft>
                <a:spcPct val="0"/>
              </a:spcAft>
              <a:defRPr sz="2400">
                <a:solidFill>
                  <a:srgbClr val="003366"/>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rgbClr val="003366"/>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rgbClr val="003366"/>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rgbClr val="003366"/>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marL="0" indent="0" algn="ctr"/>
            <a:r>
              <a:rPr lang="en-US" sz="3400" b="1" kern="0" dirty="0">
                <a:solidFill>
                  <a:schemeClr val="tx1">
                    <a:lumMod val="75000"/>
                    <a:lumOff val="25000"/>
                  </a:schemeClr>
                </a:solidFill>
              </a:rPr>
              <a:t>Where do they land?</a:t>
            </a:r>
          </a:p>
          <a:p>
            <a:pPr marL="0" indent="0" algn="ctr"/>
            <a:r>
              <a:rPr lang="en-US" sz="3400" kern="0" dirty="0">
                <a:solidFill>
                  <a:schemeClr val="tx1">
                    <a:lumMod val="75000"/>
                    <a:lumOff val="25000"/>
                  </a:schemeClr>
                </a:solidFill>
              </a:rPr>
              <a:t>x5 - x50 HIGHER than predictions!</a:t>
            </a:r>
          </a:p>
        </p:txBody>
      </p:sp>
      <p:sp>
        <p:nvSpPr>
          <p:cNvPr id="43" name="Star: 5 Points 42">
            <a:extLst>
              <a:ext uri="{FF2B5EF4-FFF2-40B4-BE49-F238E27FC236}">
                <a16:creationId xmlns:a16="http://schemas.microsoft.com/office/drawing/2014/main" id="{371CCEC9-8275-8153-771D-88471E1DCA0B}"/>
              </a:ext>
            </a:extLst>
          </p:cNvPr>
          <p:cNvSpPr/>
          <p:nvPr/>
        </p:nvSpPr>
        <p:spPr bwMode="auto">
          <a:xfrm>
            <a:off x="1056159" y="2449852"/>
            <a:ext cx="193869" cy="186287"/>
          </a:xfrm>
          <a:prstGeom prst="star5">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4" name="Star: 5 Points 43">
            <a:extLst>
              <a:ext uri="{FF2B5EF4-FFF2-40B4-BE49-F238E27FC236}">
                <a16:creationId xmlns:a16="http://schemas.microsoft.com/office/drawing/2014/main" id="{B99E91B5-3B3D-889B-D9C7-B075C4A94DF5}"/>
              </a:ext>
            </a:extLst>
          </p:cNvPr>
          <p:cNvSpPr/>
          <p:nvPr/>
        </p:nvSpPr>
        <p:spPr bwMode="auto">
          <a:xfrm>
            <a:off x="5680198" y="2937191"/>
            <a:ext cx="193869" cy="186287"/>
          </a:xfrm>
          <a:prstGeom prst="star5">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5" name="Star: 5 Points 44">
            <a:extLst>
              <a:ext uri="{FF2B5EF4-FFF2-40B4-BE49-F238E27FC236}">
                <a16:creationId xmlns:a16="http://schemas.microsoft.com/office/drawing/2014/main" id="{DF3FBC96-6B39-AF8B-23E7-B23DC4BB4A8B}"/>
              </a:ext>
            </a:extLst>
          </p:cNvPr>
          <p:cNvSpPr/>
          <p:nvPr/>
        </p:nvSpPr>
        <p:spPr bwMode="auto">
          <a:xfrm>
            <a:off x="9629911" y="2026824"/>
            <a:ext cx="193869" cy="186287"/>
          </a:xfrm>
          <a:prstGeom prst="star5">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6" name="TextBox 45">
            <a:extLst>
              <a:ext uri="{FF2B5EF4-FFF2-40B4-BE49-F238E27FC236}">
                <a16:creationId xmlns:a16="http://schemas.microsoft.com/office/drawing/2014/main" id="{A91E487C-A04A-7065-D3DB-C2D52DB5770E}"/>
              </a:ext>
            </a:extLst>
          </p:cNvPr>
          <p:cNvSpPr txBox="1"/>
          <p:nvPr/>
        </p:nvSpPr>
        <p:spPr>
          <a:xfrm>
            <a:off x="0" y="6155949"/>
            <a:ext cx="8493921" cy="738664"/>
          </a:xfrm>
          <a:prstGeom prst="rect">
            <a:avLst/>
          </a:prstGeom>
          <a:noFill/>
        </p:spPr>
        <p:txBody>
          <a:bodyPr wrap="square">
            <a:spAutoFit/>
          </a:bodyPr>
          <a:lstStyle/>
          <a:p>
            <a:r>
              <a:rPr lang="en-US" sz="1400" dirty="0" err="1"/>
              <a:t>Adamian</a:t>
            </a:r>
            <a:r>
              <a:rPr lang="en-US" sz="1400" dirty="0"/>
              <a:t>, EPJA </a:t>
            </a:r>
            <a:r>
              <a:rPr lang="en-US" sz="1400" b="1" dirty="0"/>
              <a:t>41</a:t>
            </a:r>
            <a:r>
              <a:rPr lang="en-US" sz="1400" dirty="0"/>
              <a:t>, 235 (2009): </a:t>
            </a:r>
            <a:r>
              <a:rPr lang="en-US" sz="1400" dirty="0">
                <a:hlinkClick r:id="rId2"/>
              </a:rPr>
              <a:t>https://doi.org/10.1140/epja/i2009-10795-4</a:t>
            </a:r>
            <a:endParaRPr lang="en-US" sz="1400" dirty="0"/>
          </a:p>
          <a:p>
            <a:r>
              <a:rPr lang="en-US" sz="1400" kern="0" dirty="0" err="1"/>
              <a:t>Kuzima</a:t>
            </a:r>
            <a:r>
              <a:rPr lang="en-US" sz="1400" kern="0" dirty="0"/>
              <a:t> PRC </a:t>
            </a:r>
            <a:r>
              <a:rPr lang="en-US" sz="1400" b="1" kern="0" dirty="0"/>
              <a:t>85</a:t>
            </a:r>
            <a:r>
              <a:rPr lang="en-US" sz="1400" kern="0" dirty="0"/>
              <a:t>, 014319 (2012): </a:t>
            </a:r>
            <a:r>
              <a:rPr lang="en-US" sz="1400" kern="0" dirty="0">
                <a:hlinkClick r:id="rId3"/>
              </a:rPr>
              <a:t>https://doi.org/10.1103/PhysRevC.85.014319</a:t>
            </a:r>
            <a:endParaRPr lang="en-US" sz="1400" kern="0" dirty="0"/>
          </a:p>
          <a:p>
            <a:r>
              <a:rPr lang="en-US" sz="1400" kern="0" dirty="0"/>
              <a:t>Adamian, PRC </a:t>
            </a:r>
            <a:r>
              <a:rPr lang="en-US" sz="1400" b="1" kern="0" dirty="0"/>
              <a:t>101</a:t>
            </a:r>
            <a:r>
              <a:rPr lang="en-US" sz="1400" kern="0" dirty="0"/>
              <a:t>, 034301 (2020): </a:t>
            </a:r>
            <a:r>
              <a:rPr lang="en-US" sz="1400" kern="0" dirty="0">
                <a:hlinkClick r:id="rId4"/>
              </a:rPr>
              <a:t>https://doi.org/10.1103/PhysRevC.101.034301</a:t>
            </a:r>
            <a:endParaRPr lang="en-US" sz="1400" dirty="0"/>
          </a:p>
        </p:txBody>
      </p:sp>
      <p:sp>
        <p:nvSpPr>
          <p:cNvPr id="2" name="Slide Number Placeholder 5">
            <a:extLst>
              <a:ext uri="{FF2B5EF4-FFF2-40B4-BE49-F238E27FC236}">
                <a16:creationId xmlns:a16="http://schemas.microsoft.com/office/drawing/2014/main" id="{4D537534-F81D-9D75-4CE4-D94BB246AFB5}"/>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pPr marL="0" indent="0">
                <a:buNone/>
              </a:pPr>
              <a:t>19</a:t>
            </a:fld>
            <a:endParaRPr lang="en-US" dirty="0"/>
          </a:p>
        </p:txBody>
      </p:sp>
    </p:spTree>
    <p:extLst>
      <p:ext uri="{BB962C8B-B14F-4D97-AF65-F5344CB8AC3E}">
        <p14:creationId xmlns:p14="http://schemas.microsoft.com/office/powerpoint/2010/main" val="926402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EBBA9-B65A-08A5-DB31-AA2DF74C636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2BA1A52-72F6-C239-CCA0-9A4B45F516E1}"/>
              </a:ext>
            </a:extLst>
          </p:cNvPr>
          <p:cNvSpPr>
            <a:spLocks noGrp="1"/>
          </p:cNvSpPr>
          <p:nvPr>
            <p:ph idx="1"/>
          </p:nvPr>
        </p:nvSpPr>
        <p:spPr>
          <a:xfrm>
            <a:off x="-1" y="2547257"/>
            <a:ext cx="12191999" cy="3712255"/>
          </a:xfrm>
        </p:spPr>
        <p:txBody>
          <a:bodyPr/>
          <a:lstStyle/>
          <a:p>
            <a:pPr algn="ctr"/>
            <a:r>
              <a:rPr lang="en-US" sz="4800" b="1" dirty="0"/>
              <a:t>What can we do with these short-lived elements?</a:t>
            </a:r>
          </a:p>
        </p:txBody>
      </p:sp>
      <p:sp>
        <p:nvSpPr>
          <p:cNvPr id="4" name="Slide Number Placeholder 3">
            <a:extLst>
              <a:ext uri="{FF2B5EF4-FFF2-40B4-BE49-F238E27FC236}">
                <a16:creationId xmlns:a16="http://schemas.microsoft.com/office/drawing/2014/main" id="{9F6F0463-8C4F-5C93-8CD3-EC6E70B05BE1}"/>
              </a:ext>
            </a:extLst>
          </p:cNvPr>
          <p:cNvSpPr>
            <a:spLocks noGrp="1"/>
          </p:cNvSpPr>
          <p:nvPr>
            <p:ph type="sldNum" sz="quarter" idx="4"/>
          </p:nvPr>
        </p:nvSpPr>
        <p:spPr/>
        <p:txBody>
          <a:bodyPr/>
          <a:lstStyle/>
          <a:p>
            <a:pPr algn="r"/>
            <a:fld id="{0EF2EA88-E9D4-0C4F-A5DF-5FE49FAF8E2F}" type="slidenum">
              <a:rPr lang="en-US" smtClean="0"/>
              <a:pPr algn="r"/>
              <a:t>2</a:t>
            </a:fld>
            <a:endParaRPr lang="en-US" dirty="0"/>
          </a:p>
        </p:txBody>
      </p:sp>
    </p:spTree>
    <p:extLst>
      <p:ext uri="{BB962C8B-B14F-4D97-AF65-F5344CB8AC3E}">
        <p14:creationId xmlns:p14="http://schemas.microsoft.com/office/powerpoint/2010/main" val="29772041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0B3D2-FE73-0D0B-E58C-5E5158D1A55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01C286F-9675-7412-B197-BF6FFC04F0AF}"/>
              </a:ext>
            </a:extLst>
          </p:cNvPr>
          <p:cNvSpPr>
            <a:spLocks noGrp="1"/>
          </p:cNvSpPr>
          <p:nvPr>
            <p:ph type="title"/>
          </p:nvPr>
        </p:nvSpPr>
        <p:spPr/>
        <p:txBody>
          <a:bodyPr/>
          <a:lstStyle/>
          <a:p>
            <a:r>
              <a:rPr lang="en-US" dirty="0"/>
              <a:t>Toward a Search for Element 120</a:t>
            </a:r>
          </a:p>
        </p:txBody>
      </p:sp>
      <p:sp>
        <p:nvSpPr>
          <p:cNvPr id="6" name="Text Placeholder 1">
            <a:extLst>
              <a:ext uri="{FF2B5EF4-FFF2-40B4-BE49-F238E27FC236}">
                <a16:creationId xmlns:a16="http://schemas.microsoft.com/office/drawing/2014/main" id="{DFD1F3E5-2E76-4E8C-1A9F-DE1E098555A4}"/>
              </a:ext>
            </a:extLst>
          </p:cNvPr>
          <p:cNvSpPr txBox="1">
            <a:spLocks/>
          </p:cNvSpPr>
          <p:nvPr/>
        </p:nvSpPr>
        <p:spPr>
          <a:xfrm>
            <a:off x="2" y="1061557"/>
            <a:ext cx="4999332" cy="5263041"/>
          </a:xfrm>
          <a:prstGeom prst="rect">
            <a:avLst/>
          </a:prstGeom>
        </p:spPr>
        <p:txBody>
          <a:bodyPr vert="horz" lIns="91440" tIns="45720" rIns="91440" bIns="45720" rtlCol="0" anchor="t"/>
          <a:lstStyle>
            <a:defPPr>
              <a:defRPr lang="en-US"/>
            </a:defPPr>
            <a:lvl1pPr marL="0" algn="ctr" defTabSz="457200" rtl="0" eaLnBrk="1" latinLnBrk="0" hangingPunct="1">
              <a:defRPr sz="1000" kern="1200" baseline="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b="1" dirty="0">
                <a:solidFill>
                  <a:srgbClr val="007681"/>
                </a:solidFill>
              </a:rPr>
              <a:t>New elements are in sight!</a:t>
            </a:r>
          </a:p>
          <a:p>
            <a:endParaRPr lang="en-US" b="1" dirty="0">
              <a:solidFill>
                <a:srgbClr val="002060"/>
              </a:solidFill>
            </a:endParaRPr>
          </a:p>
          <a:p>
            <a:r>
              <a:rPr lang="en-US" sz="2400" b="1" dirty="0">
                <a:solidFill>
                  <a:srgbClr val="002060"/>
                </a:solidFill>
              </a:rPr>
              <a:t>Estimate an atom of E119 or E120 could be produced every ≈100-200 days</a:t>
            </a:r>
          </a:p>
          <a:p>
            <a:endParaRPr lang="en-US" sz="2400" b="1" dirty="0">
              <a:solidFill>
                <a:srgbClr val="002060"/>
              </a:solidFill>
            </a:endParaRPr>
          </a:p>
          <a:p>
            <a:endParaRPr lang="en-US" sz="2400" b="1" dirty="0">
              <a:solidFill>
                <a:srgbClr val="002060"/>
              </a:solidFill>
            </a:endParaRPr>
          </a:p>
          <a:p>
            <a:pPr algn="l">
              <a:spcAft>
                <a:spcPts val="600"/>
              </a:spcAft>
            </a:pPr>
            <a:r>
              <a:rPr lang="en-US" sz="2400" b="1" dirty="0">
                <a:solidFill>
                  <a:srgbClr val="002060"/>
                </a:solidFill>
              </a:rPr>
              <a:t>Element discovery experiments ongoing:</a:t>
            </a:r>
          </a:p>
          <a:p>
            <a:pPr marL="342900" indent="-342900" algn="l">
              <a:buFont typeface="Arial" panose="020B0604020202020204" pitchFamily="34" charset="0"/>
              <a:buChar char="•"/>
            </a:pPr>
            <a:r>
              <a:rPr lang="en-US" sz="2400" dirty="0">
                <a:solidFill>
                  <a:schemeClr val="accent2"/>
                </a:solidFill>
              </a:rPr>
              <a:t>China: </a:t>
            </a:r>
            <a:r>
              <a:rPr lang="en-US" sz="2400" baseline="30000" dirty="0">
                <a:solidFill>
                  <a:schemeClr val="accent2"/>
                </a:solidFill>
              </a:rPr>
              <a:t>54</a:t>
            </a:r>
            <a:r>
              <a:rPr lang="en-US" sz="2400" dirty="0">
                <a:solidFill>
                  <a:schemeClr val="accent2"/>
                </a:solidFill>
              </a:rPr>
              <a:t>Cr+</a:t>
            </a:r>
            <a:r>
              <a:rPr lang="en-US" sz="2400" baseline="30000" dirty="0">
                <a:solidFill>
                  <a:schemeClr val="accent2"/>
                </a:solidFill>
              </a:rPr>
              <a:t>243</a:t>
            </a:r>
            <a:r>
              <a:rPr lang="en-US" sz="2400" dirty="0">
                <a:solidFill>
                  <a:schemeClr val="accent2"/>
                </a:solidFill>
              </a:rPr>
              <a:t>Am</a:t>
            </a:r>
            <a:r>
              <a:rPr lang="en-US" sz="2400" dirty="0">
                <a:solidFill>
                  <a:schemeClr val="accent2"/>
                </a:solidFill>
                <a:sym typeface="Wingdings" panose="05000000000000000000" pitchFamily="2" charset="2"/>
              </a:rPr>
              <a:t>119</a:t>
            </a:r>
          </a:p>
          <a:p>
            <a:pPr marL="342900" indent="-342900" algn="l">
              <a:buFont typeface="Arial" panose="020B0604020202020204" pitchFamily="34" charset="0"/>
              <a:buChar char="•"/>
            </a:pPr>
            <a:r>
              <a:rPr lang="en-US" sz="2400" dirty="0">
                <a:solidFill>
                  <a:schemeClr val="accent2"/>
                </a:solidFill>
              </a:rPr>
              <a:t>Dubna: </a:t>
            </a:r>
            <a:r>
              <a:rPr lang="en-US" sz="2400" baseline="30000" dirty="0">
                <a:solidFill>
                  <a:schemeClr val="accent2"/>
                </a:solidFill>
              </a:rPr>
              <a:t>50</a:t>
            </a:r>
            <a:r>
              <a:rPr lang="en-US" sz="2400" dirty="0">
                <a:solidFill>
                  <a:schemeClr val="accent2"/>
                </a:solidFill>
              </a:rPr>
              <a:t>Ti+</a:t>
            </a:r>
            <a:r>
              <a:rPr lang="en-US" sz="2400" baseline="30000" dirty="0">
                <a:solidFill>
                  <a:schemeClr val="accent2"/>
                </a:solidFill>
              </a:rPr>
              <a:t>249</a:t>
            </a:r>
            <a:r>
              <a:rPr lang="en-US" sz="2400" dirty="0">
                <a:solidFill>
                  <a:schemeClr val="accent2"/>
                </a:solidFill>
              </a:rPr>
              <a:t>Bk/</a:t>
            </a:r>
            <a:r>
              <a:rPr lang="en-US" sz="2400" baseline="30000" dirty="0">
                <a:solidFill>
                  <a:schemeClr val="accent2"/>
                </a:solidFill>
              </a:rPr>
              <a:t>249</a:t>
            </a:r>
            <a:r>
              <a:rPr lang="en-US" sz="2400" dirty="0">
                <a:solidFill>
                  <a:schemeClr val="accent2"/>
                </a:solidFill>
              </a:rPr>
              <a:t>Cf</a:t>
            </a:r>
            <a:r>
              <a:rPr lang="en-US" sz="2400" dirty="0">
                <a:solidFill>
                  <a:schemeClr val="accent2"/>
                </a:solidFill>
                <a:sym typeface="Wingdings" panose="05000000000000000000" pitchFamily="2" charset="2"/>
              </a:rPr>
              <a:t>119 and 120</a:t>
            </a:r>
            <a:endParaRPr lang="en-US" sz="2400" dirty="0">
              <a:solidFill>
                <a:schemeClr val="accent2"/>
              </a:solidFill>
            </a:endParaRPr>
          </a:p>
          <a:p>
            <a:pPr algn="l"/>
            <a:endParaRPr lang="en-US" sz="2400" b="1" dirty="0">
              <a:solidFill>
                <a:srgbClr val="002060"/>
              </a:solidFill>
            </a:endParaRPr>
          </a:p>
        </p:txBody>
      </p:sp>
      <p:pic>
        <p:nvPicPr>
          <p:cNvPr id="7" name="Picture 6" descr="A person in a lab coat opening a curtain&#10;&#10;AI-generated content may be incorrect.">
            <a:extLst>
              <a:ext uri="{FF2B5EF4-FFF2-40B4-BE49-F238E27FC236}">
                <a16:creationId xmlns:a16="http://schemas.microsoft.com/office/drawing/2014/main" id="{CD7A530D-1A68-006C-317D-5D6B3F6870F1}"/>
              </a:ext>
            </a:extLst>
          </p:cNvPr>
          <p:cNvPicPr>
            <a:picLocks noChangeAspect="1"/>
          </p:cNvPicPr>
          <p:nvPr/>
        </p:nvPicPr>
        <p:blipFill>
          <a:blip r:embed="rId2"/>
          <a:stretch>
            <a:fillRect/>
          </a:stretch>
        </p:blipFill>
        <p:spPr>
          <a:xfrm>
            <a:off x="4918526" y="1061557"/>
            <a:ext cx="7123491" cy="4748994"/>
          </a:xfrm>
          <a:prstGeom prst="roundRect">
            <a:avLst/>
          </a:prstGeom>
          <a:effectLst>
            <a:outerShdw blurRad="50800" dist="38100" dir="2700000" algn="tl" rotWithShape="0">
              <a:prstClr val="black">
                <a:alpha val="40000"/>
              </a:prstClr>
            </a:outerShdw>
          </a:effectLst>
        </p:spPr>
      </p:pic>
      <p:sp>
        <p:nvSpPr>
          <p:cNvPr id="2" name="Slide Number Placeholder 5">
            <a:extLst>
              <a:ext uri="{FF2B5EF4-FFF2-40B4-BE49-F238E27FC236}">
                <a16:creationId xmlns:a16="http://schemas.microsoft.com/office/drawing/2014/main" id="{8D34D0CA-553B-80E6-B2DF-96CD87BA1C41}"/>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pPr marL="0" indent="0">
                <a:buNone/>
              </a:pPr>
              <a:t>20</a:t>
            </a:fld>
            <a:endParaRPr lang="en-US" dirty="0"/>
          </a:p>
        </p:txBody>
      </p:sp>
    </p:spTree>
    <p:extLst>
      <p:ext uri="{BB962C8B-B14F-4D97-AF65-F5344CB8AC3E}">
        <p14:creationId xmlns:p14="http://schemas.microsoft.com/office/powerpoint/2010/main" val="2060556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3A5A8-D21C-A215-EBE6-D026C700B12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1247853-5FF1-4185-B2FF-A9707EB1DBED}"/>
              </a:ext>
            </a:extLst>
          </p:cNvPr>
          <p:cNvSpPr>
            <a:spLocks noGrp="1"/>
          </p:cNvSpPr>
          <p:nvPr>
            <p:ph idx="1"/>
          </p:nvPr>
        </p:nvSpPr>
        <p:spPr>
          <a:xfrm>
            <a:off x="-1" y="1986929"/>
            <a:ext cx="12191999" cy="4272583"/>
          </a:xfrm>
        </p:spPr>
        <p:txBody>
          <a:bodyPr/>
          <a:lstStyle/>
          <a:p>
            <a:pPr algn="ctr"/>
            <a:r>
              <a:rPr lang="en-US" sz="4800" dirty="0"/>
              <a:t>How about going more neutron rich without going higher in Z?</a:t>
            </a:r>
          </a:p>
        </p:txBody>
      </p:sp>
      <p:sp>
        <p:nvSpPr>
          <p:cNvPr id="4" name="Slide Number Placeholder 3">
            <a:extLst>
              <a:ext uri="{FF2B5EF4-FFF2-40B4-BE49-F238E27FC236}">
                <a16:creationId xmlns:a16="http://schemas.microsoft.com/office/drawing/2014/main" id="{FA5A8343-07C2-E7C9-4D80-7131C1E99187}"/>
              </a:ext>
            </a:extLst>
          </p:cNvPr>
          <p:cNvSpPr>
            <a:spLocks noGrp="1"/>
          </p:cNvSpPr>
          <p:nvPr>
            <p:ph type="sldNum" sz="quarter" idx="4"/>
          </p:nvPr>
        </p:nvSpPr>
        <p:spPr/>
        <p:txBody>
          <a:bodyPr/>
          <a:lstStyle/>
          <a:p>
            <a:pPr algn="r"/>
            <a:fld id="{0EF2EA88-E9D4-0C4F-A5DF-5FE49FAF8E2F}" type="slidenum">
              <a:rPr lang="en-US" smtClean="0"/>
              <a:pPr algn="r"/>
              <a:t>21</a:t>
            </a:fld>
            <a:endParaRPr lang="en-US" dirty="0"/>
          </a:p>
        </p:txBody>
      </p:sp>
    </p:spTree>
    <p:extLst>
      <p:ext uri="{BB962C8B-B14F-4D97-AF65-F5344CB8AC3E}">
        <p14:creationId xmlns:p14="http://schemas.microsoft.com/office/powerpoint/2010/main" val="8384433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4ACDC-C58E-10C9-6161-A2A50F8A7B1C}"/>
              </a:ext>
            </a:extLst>
          </p:cNvPr>
          <p:cNvSpPr>
            <a:spLocks noGrp="1"/>
          </p:cNvSpPr>
          <p:nvPr>
            <p:ph type="title"/>
          </p:nvPr>
        </p:nvSpPr>
        <p:spPr/>
        <p:txBody>
          <a:bodyPr/>
          <a:lstStyle/>
          <a:p>
            <a:r>
              <a:rPr lang="en-US" dirty="0"/>
              <a:t>Radioactive Beams</a:t>
            </a:r>
          </a:p>
        </p:txBody>
      </p:sp>
      <p:sp>
        <p:nvSpPr>
          <p:cNvPr id="3" name="Content Placeholder 2">
            <a:extLst>
              <a:ext uri="{FF2B5EF4-FFF2-40B4-BE49-F238E27FC236}">
                <a16:creationId xmlns:a16="http://schemas.microsoft.com/office/drawing/2014/main" id="{D23F1E76-9442-662F-14E5-F5F3F24D8932}"/>
              </a:ext>
            </a:extLst>
          </p:cNvPr>
          <p:cNvSpPr>
            <a:spLocks noGrp="1"/>
          </p:cNvSpPr>
          <p:nvPr>
            <p:ph idx="1"/>
          </p:nvPr>
        </p:nvSpPr>
        <p:spPr>
          <a:xfrm>
            <a:off x="0" y="647701"/>
            <a:ext cx="4661546" cy="5611811"/>
          </a:xfrm>
        </p:spPr>
        <p:txBody>
          <a:bodyPr/>
          <a:lstStyle/>
          <a:p>
            <a:r>
              <a:rPr lang="en-US" dirty="0"/>
              <a:t>FRIB: Premier facility for radioactive ion beams</a:t>
            </a:r>
          </a:p>
          <a:p>
            <a:endParaRPr lang="en-US" dirty="0"/>
          </a:p>
          <a:p>
            <a:r>
              <a:rPr lang="en-US" dirty="0"/>
              <a:t>Heaviest </a:t>
            </a:r>
            <a:r>
              <a:rPr lang="en-US" dirty="0" err="1"/>
              <a:t>Lv</a:t>
            </a:r>
            <a:r>
              <a:rPr lang="en-US" dirty="0"/>
              <a:t> isotope: </a:t>
            </a:r>
            <a:r>
              <a:rPr lang="en-US" baseline="30000" dirty="0"/>
              <a:t>293</a:t>
            </a:r>
            <a:r>
              <a:rPr lang="en-US" dirty="0"/>
              <a:t>Lv</a:t>
            </a:r>
          </a:p>
          <a:p>
            <a:r>
              <a:rPr lang="en-US" dirty="0"/>
              <a:t>Produced in the </a:t>
            </a:r>
            <a:r>
              <a:rPr lang="en-US" baseline="30000" dirty="0"/>
              <a:t>248</a:t>
            </a:r>
            <a:r>
              <a:rPr lang="en-US" dirty="0"/>
              <a:t>Cm(</a:t>
            </a:r>
            <a:r>
              <a:rPr lang="en-US" baseline="30000" dirty="0"/>
              <a:t>48</a:t>
            </a:r>
            <a:r>
              <a:rPr lang="en-US" dirty="0"/>
              <a:t>Ca,3n) reaction</a:t>
            </a:r>
          </a:p>
          <a:p>
            <a:endParaRPr lang="en-US" dirty="0"/>
          </a:p>
          <a:p>
            <a:r>
              <a:rPr lang="en-US" dirty="0"/>
              <a:t>What beam would you need to make </a:t>
            </a:r>
            <a:r>
              <a:rPr lang="en-US" baseline="30000" dirty="0"/>
              <a:t>300</a:t>
            </a:r>
            <a:r>
              <a:rPr lang="en-US" dirty="0"/>
              <a:t>Lv</a:t>
            </a:r>
            <a:endParaRPr lang="en-US" baseline="30000" dirty="0"/>
          </a:p>
          <a:p>
            <a:r>
              <a:rPr lang="en-US" dirty="0"/>
              <a:t>with a </a:t>
            </a:r>
            <a:r>
              <a:rPr lang="en-US" baseline="30000" dirty="0"/>
              <a:t>248</a:t>
            </a:r>
            <a:r>
              <a:rPr lang="en-US" dirty="0"/>
              <a:t>Cm target?</a:t>
            </a:r>
          </a:p>
        </p:txBody>
      </p:sp>
      <p:sp>
        <p:nvSpPr>
          <p:cNvPr id="4" name="Slide Number Placeholder 3">
            <a:extLst>
              <a:ext uri="{FF2B5EF4-FFF2-40B4-BE49-F238E27FC236}">
                <a16:creationId xmlns:a16="http://schemas.microsoft.com/office/drawing/2014/main" id="{645D9854-778D-031C-B6F3-3CC5082D1209}"/>
              </a:ext>
            </a:extLst>
          </p:cNvPr>
          <p:cNvSpPr>
            <a:spLocks noGrp="1"/>
          </p:cNvSpPr>
          <p:nvPr>
            <p:ph type="sldNum" sz="quarter" idx="4"/>
          </p:nvPr>
        </p:nvSpPr>
        <p:spPr/>
        <p:txBody>
          <a:bodyPr/>
          <a:lstStyle/>
          <a:p>
            <a:pPr algn="r"/>
            <a:fld id="{0EF2EA88-E9D4-0C4F-A5DF-5FE49FAF8E2F}" type="slidenum">
              <a:rPr lang="en-US" smtClean="0"/>
              <a:pPr algn="r"/>
              <a:t>22</a:t>
            </a:fld>
            <a:endParaRPr lang="en-US" dirty="0"/>
          </a:p>
        </p:txBody>
      </p:sp>
      <p:pic>
        <p:nvPicPr>
          <p:cNvPr id="6" name="Picture 5" descr="The diagram illustrates the layout of the Fast Radio Astronomy and Cosmology (FRIB) facility, highlighting its components such as the reaccelerator, superconducting RF, linear accelerator, and areas designated for isotope production and harvesting.&#10;&#10;AI-generated content may be incorrect.">
            <a:extLst>
              <a:ext uri="{FF2B5EF4-FFF2-40B4-BE49-F238E27FC236}">
                <a16:creationId xmlns:a16="http://schemas.microsoft.com/office/drawing/2014/main" id="{3989CEB1-CD5A-A45A-7004-BC6A55887FC0}"/>
              </a:ext>
            </a:extLst>
          </p:cNvPr>
          <p:cNvPicPr>
            <a:picLocks noChangeAspect="1"/>
          </p:cNvPicPr>
          <p:nvPr/>
        </p:nvPicPr>
        <p:blipFill>
          <a:blip r:embed="rId2"/>
          <a:stretch>
            <a:fillRect/>
          </a:stretch>
        </p:blipFill>
        <p:spPr>
          <a:xfrm>
            <a:off x="5018600" y="647701"/>
            <a:ext cx="7176021" cy="6132677"/>
          </a:xfrm>
          <a:prstGeom prst="rect">
            <a:avLst/>
          </a:prstGeom>
        </p:spPr>
      </p:pic>
      <p:grpSp>
        <p:nvGrpSpPr>
          <p:cNvPr id="7" name="Group 6">
            <a:extLst>
              <a:ext uri="{FF2B5EF4-FFF2-40B4-BE49-F238E27FC236}">
                <a16:creationId xmlns:a16="http://schemas.microsoft.com/office/drawing/2014/main" id="{D83C604A-3A8B-213A-83B3-B234BA408143}"/>
              </a:ext>
            </a:extLst>
          </p:cNvPr>
          <p:cNvGrpSpPr>
            <a:grpSpLocks noChangeAspect="1"/>
          </p:cNvGrpSpPr>
          <p:nvPr/>
        </p:nvGrpSpPr>
        <p:grpSpPr>
          <a:xfrm>
            <a:off x="6426" y="3448598"/>
            <a:ext cx="5464985" cy="3384723"/>
            <a:chOff x="6426" y="-600926"/>
            <a:chExt cx="11356553" cy="7033649"/>
          </a:xfrm>
        </p:grpSpPr>
        <p:pic>
          <p:nvPicPr>
            <p:cNvPr id="8" name="Picture 7" descr="A yellow and green squares with black letters&#10;&#10;AI-generated content may be incorrect.">
              <a:extLst>
                <a:ext uri="{FF2B5EF4-FFF2-40B4-BE49-F238E27FC236}">
                  <a16:creationId xmlns:a16="http://schemas.microsoft.com/office/drawing/2014/main" id="{3CA26DAC-85B4-4285-115E-669C26239B82}"/>
                </a:ext>
              </a:extLst>
            </p:cNvPr>
            <p:cNvPicPr>
              <a:picLocks noChangeAspect="1"/>
            </p:cNvPicPr>
            <p:nvPr/>
          </p:nvPicPr>
          <p:blipFill>
            <a:blip r:embed="rId3">
              <a:alphaModFix/>
            </a:blip>
            <a:srcRect l="3429" b="10101"/>
            <a:stretch>
              <a:fillRect/>
            </a:stretch>
          </p:blipFill>
          <p:spPr>
            <a:xfrm>
              <a:off x="6426" y="2123969"/>
              <a:ext cx="8586855" cy="4308754"/>
            </a:xfrm>
            <a:prstGeom prst="rect">
              <a:avLst/>
            </a:prstGeom>
          </p:spPr>
        </p:pic>
        <p:grpSp>
          <p:nvGrpSpPr>
            <p:cNvPr id="9" name="Group 8">
              <a:extLst>
                <a:ext uri="{FF2B5EF4-FFF2-40B4-BE49-F238E27FC236}">
                  <a16:creationId xmlns:a16="http://schemas.microsoft.com/office/drawing/2014/main" id="{A963DED9-9525-E987-9A36-9015C4FCFF28}"/>
                </a:ext>
              </a:extLst>
            </p:cNvPr>
            <p:cNvGrpSpPr/>
            <p:nvPr/>
          </p:nvGrpSpPr>
          <p:grpSpPr>
            <a:xfrm>
              <a:off x="7959764" y="1982090"/>
              <a:ext cx="3391250" cy="2768367"/>
              <a:chOff x="2348917" y="3531764"/>
              <a:chExt cx="3391250" cy="2768367"/>
            </a:xfrm>
          </p:grpSpPr>
          <p:sp>
            <p:nvSpPr>
              <p:cNvPr id="19" name="Rectangle 18">
                <a:extLst>
                  <a:ext uri="{FF2B5EF4-FFF2-40B4-BE49-F238E27FC236}">
                    <a16:creationId xmlns:a16="http://schemas.microsoft.com/office/drawing/2014/main" id="{117CA04B-3868-8CE6-C447-E3A2F0245E1D}"/>
                  </a:ext>
                </a:extLst>
              </p:cNvPr>
              <p:cNvSpPr/>
              <p:nvPr/>
            </p:nvSpPr>
            <p:spPr bwMode="auto">
              <a:xfrm>
                <a:off x="3921853" y="3531764"/>
                <a:ext cx="234892" cy="2768367"/>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0" name="Rectangle 19">
                <a:extLst>
                  <a:ext uri="{FF2B5EF4-FFF2-40B4-BE49-F238E27FC236}">
                    <a16:creationId xmlns:a16="http://schemas.microsoft.com/office/drawing/2014/main" id="{C0E9FE8D-0383-7558-A476-230F7B64B5A8}"/>
                  </a:ext>
                </a:extLst>
              </p:cNvPr>
              <p:cNvSpPr/>
              <p:nvPr/>
            </p:nvSpPr>
            <p:spPr bwMode="auto">
              <a:xfrm rot="16200000">
                <a:off x="3927096" y="3217618"/>
                <a:ext cx="234892" cy="3391250"/>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10" name="Group 9">
              <a:extLst>
                <a:ext uri="{FF2B5EF4-FFF2-40B4-BE49-F238E27FC236}">
                  <a16:creationId xmlns:a16="http://schemas.microsoft.com/office/drawing/2014/main" id="{9EE87BD4-9061-1A6C-1CC7-E8AC4D7E9D76}"/>
                </a:ext>
              </a:extLst>
            </p:cNvPr>
            <p:cNvGrpSpPr/>
            <p:nvPr/>
          </p:nvGrpSpPr>
          <p:grpSpPr>
            <a:xfrm>
              <a:off x="4931741" y="425208"/>
              <a:ext cx="3391250" cy="2768367"/>
              <a:chOff x="2348917" y="3531764"/>
              <a:chExt cx="3391250" cy="2768367"/>
            </a:xfrm>
          </p:grpSpPr>
          <p:sp>
            <p:nvSpPr>
              <p:cNvPr id="17" name="Rectangle 16">
                <a:extLst>
                  <a:ext uri="{FF2B5EF4-FFF2-40B4-BE49-F238E27FC236}">
                    <a16:creationId xmlns:a16="http://schemas.microsoft.com/office/drawing/2014/main" id="{76B8832C-AF97-661B-C3DE-FEBF5266CCC0}"/>
                  </a:ext>
                </a:extLst>
              </p:cNvPr>
              <p:cNvSpPr/>
              <p:nvPr/>
            </p:nvSpPr>
            <p:spPr bwMode="auto">
              <a:xfrm>
                <a:off x="3921853" y="3531764"/>
                <a:ext cx="234892" cy="2768367"/>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8" name="Rectangle 17">
                <a:extLst>
                  <a:ext uri="{FF2B5EF4-FFF2-40B4-BE49-F238E27FC236}">
                    <a16:creationId xmlns:a16="http://schemas.microsoft.com/office/drawing/2014/main" id="{8E1A89FA-26D1-A20D-A5AA-2FF548A7AD29}"/>
                  </a:ext>
                </a:extLst>
              </p:cNvPr>
              <p:cNvSpPr/>
              <p:nvPr/>
            </p:nvSpPr>
            <p:spPr bwMode="auto">
              <a:xfrm rot="16200000">
                <a:off x="3927096" y="3217618"/>
                <a:ext cx="234892" cy="3391250"/>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11" name="Group 10">
              <a:extLst>
                <a:ext uri="{FF2B5EF4-FFF2-40B4-BE49-F238E27FC236}">
                  <a16:creationId xmlns:a16="http://schemas.microsoft.com/office/drawing/2014/main" id="{47DBFBDA-E3BB-4606-5CD3-7D87909BF23B}"/>
                </a:ext>
              </a:extLst>
            </p:cNvPr>
            <p:cNvGrpSpPr/>
            <p:nvPr/>
          </p:nvGrpSpPr>
          <p:grpSpPr>
            <a:xfrm>
              <a:off x="7961377" y="-600926"/>
              <a:ext cx="3391250" cy="2768367"/>
              <a:chOff x="2348917" y="3531764"/>
              <a:chExt cx="3391250" cy="2768367"/>
            </a:xfrm>
          </p:grpSpPr>
          <p:sp>
            <p:nvSpPr>
              <p:cNvPr id="15" name="Rectangle 14">
                <a:extLst>
                  <a:ext uri="{FF2B5EF4-FFF2-40B4-BE49-F238E27FC236}">
                    <a16:creationId xmlns:a16="http://schemas.microsoft.com/office/drawing/2014/main" id="{B1E44E17-AA81-0F6B-F838-0FE6E18F62ED}"/>
                  </a:ext>
                </a:extLst>
              </p:cNvPr>
              <p:cNvSpPr/>
              <p:nvPr/>
            </p:nvSpPr>
            <p:spPr bwMode="auto">
              <a:xfrm>
                <a:off x="3921853" y="3531764"/>
                <a:ext cx="234892" cy="2768367"/>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6" name="Rectangle 15">
                <a:extLst>
                  <a:ext uri="{FF2B5EF4-FFF2-40B4-BE49-F238E27FC236}">
                    <a16:creationId xmlns:a16="http://schemas.microsoft.com/office/drawing/2014/main" id="{76605398-5161-5F81-1277-79F84E0A277A}"/>
                  </a:ext>
                </a:extLst>
              </p:cNvPr>
              <p:cNvSpPr/>
              <p:nvPr/>
            </p:nvSpPr>
            <p:spPr bwMode="auto">
              <a:xfrm rot="16200000">
                <a:off x="3927096" y="3217618"/>
                <a:ext cx="234892" cy="3391250"/>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nvGrpSpPr>
            <p:cNvPr id="12" name="Group 11">
              <a:extLst>
                <a:ext uri="{FF2B5EF4-FFF2-40B4-BE49-F238E27FC236}">
                  <a16:creationId xmlns:a16="http://schemas.microsoft.com/office/drawing/2014/main" id="{8310DF99-4114-9A8E-9197-CC03E6364D47}"/>
                </a:ext>
              </a:extLst>
            </p:cNvPr>
            <p:cNvGrpSpPr/>
            <p:nvPr/>
          </p:nvGrpSpPr>
          <p:grpSpPr>
            <a:xfrm>
              <a:off x="7971729" y="421500"/>
              <a:ext cx="3391250" cy="2768367"/>
              <a:chOff x="2348917" y="3531764"/>
              <a:chExt cx="3391250" cy="2768367"/>
            </a:xfrm>
          </p:grpSpPr>
          <p:sp>
            <p:nvSpPr>
              <p:cNvPr id="13" name="Rectangle 12">
                <a:extLst>
                  <a:ext uri="{FF2B5EF4-FFF2-40B4-BE49-F238E27FC236}">
                    <a16:creationId xmlns:a16="http://schemas.microsoft.com/office/drawing/2014/main" id="{8B51FBCC-310E-76B8-551F-37E015BE7501}"/>
                  </a:ext>
                </a:extLst>
              </p:cNvPr>
              <p:cNvSpPr/>
              <p:nvPr/>
            </p:nvSpPr>
            <p:spPr bwMode="auto">
              <a:xfrm>
                <a:off x="3921853" y="3531764"/>
                <a:ext cx="234892" cy="2768367"/>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4" name="Rectangle 13">
                <a:extLst>
                  <a:ext uri="{FF2B5EF4-FFF2-40B4-BE49-F238E27FC236}">
                    <a16:creationId xmlns:a16="http://schemas.microsoft.com/office/drawing/2014/main" id="{90F226BF-F31D-1B18-F2F7-20779E7497F1}"/>
                  </a:ext>
                </a:extLst>
              </p:cNvPr>
              <p:cNvSpPr/>
              <p:nvPr/>
            </p:nvSpPr>
            <p:spPr bwMode="auto">
              <a:xfrm rot="16200000">
                <a:off x="3927096" y="3217618"/>
                <a:ext cx="234892" cy="3391250"/>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grpSp>
    </p:spTree>
    <p:extLst>
      <p:ext uri="{BB962C8B-B14F-4D97-AF65-F5344CB8AC3E}">
        <p14:creationId xmlns:p14="http://schemas.microsoft.com/office/powerpoint/2010/main" val="22892171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2DCECED4-1EB9-01E2-1CDA-D53EF47354E5}"/>
              </a:ext>
            </a:extLst>
          </p:cNvPr>
          <p:cNvGraphicFramePr>
            <a:graphicFrameLocks noGrp="1"/>
          </p:cNvGraphicFramePr>
          <p:nvPr>
            <p:ph idx="1"/>
            <p:extLst>
              <p:ext uri="{D42A27DB-BD31-4B8C-83A1-F6EECF244321}">
                <p14:modId xmlns:p14="http://schemas.microsoft.com/office/powerpoint/2010/main" val="3312387881"/>
              </p:ext>
            </p:extLst>
          </p:nvPr>
        </p:nvGraphicFramePr>
        <p:xfrm>
          <a:off x="685549" y="1353094"/>
          <a:ext cx="10687985" cy="3134360"/>
        </p:xfrm>
        <a:graphic>
          <a:graphicData uri="http://schemas.openxmlformats.org/drawingml/2006/table">
            <a:tbl>
              <a:tblPr firstRow="1" bandRow="1">
                <a:tableStyleId>{5C22544A-7EE6-4342-B048-85BDC9FD1C3A}</a:tableStyleId>
              </a:tblPr>
              <a:tblGrid>
                <a:gridCol w="2137597">
                  <a:extLst>
                    <a:ext uri="{9D8B030D-6E8A-4147-A177-3AD203B41FA5}">
                      <a16:colId xmlns:a16="http://schemas.microsoft.com/office/drawing/2014/main" val="2674835235"/>
                    </a:ext>
                  </a:extLst>
                </a:gridCol>
                <a:gridCol w="2137597">
                  <a:extLst>
                    <a:ext uri="{9D8B030D-6E8A-4147-A177-3AD203B41FA5}">
                      <a16:colId xmlns:a16="http://schemas.microsoft.com/office/drawing/2014/main" val="4035560423"/>
                    </a:ext>
                  </a:extLst>
                </a:gridCol>
                <a:gridCol w="2137597">
                  <a:extLst>
                    <a:ext uri="{9D8B030D-6E8A-4147-A177-3AD203B41FA5}">
                      <a16:colId xmlns:a16="http://schemas.microsoft.com/office/drawing/2014/main" val="3254069236"/>
                    </a:ext>
                  </a:extLst>
                </a:gridCol>
                <a:gridCol w="2137597">
                  <a:extLst>
                    <a:ext uri="{9D8B030D-6E8A-4147-A177-3AD203B41FA5}">
                      <a16:colId xmlns:a16="http://schemas.microsoft.com/office/drawing/2014/main" val="2230055573"/>
                    </a:ext>
                  </a:extLst>
                </a:gridCol>
                <a:gridCol w="2137597">
                  <a:extLst>
                    <a:ext uri="{9D8B030D-6E8A-4147-A177-3AD203B41FA5}">
                      <a16:colId xmlns:a16="http://schemas.microsoft.com/office/drawing/2014/main" val="3703157086"/>
                    </a:ext>
                  </a:extLst>
                </a:gridCol>
              </a:tblGrid>
              <a:tr h="370840">
                <a:tc>
                  <a:txBody>
                    <a:bodyPr/>
                    <a:lstStyle/>
                    <a:p>
                      <a:r>
                        <a:rPr lang="en-US" dirty="0"/>
                        <a:t>Isotopes</a:t>
                      </a:r>
                    </a:p>
                  </a:txBody>
                  <a:tcPr/>
                </a:tc>
                <a:tc>
                  <a:txBody>
                    <a:bodyPr/>
                    <a:lstStyle/>
                    <a:p>
                      <a:r>
                        <a:rPr lang="en-US" dirty="0"/>
                        <a:t>Intensity (</a:t>
                      </a:r>
                      <a:r>
                        <a:rPr lang="en-US" dirty="0" err="1"/>
                        <a:t>pps</a:t>
                      </a:r>
                      <a:r>
                        <a:rPr lang="en-US" dirty="0"/>
                        <a:t>)</a:t>
                      </a:r>
                    </a:p>
                  </a:txBody>
                  <a:tcPr/>
                </a:tc>
                <a:tc>
                  <a:txBody>
                    <a:bodyPr/>
                    <a:lstStyle/>
                    <a:p>
                      <a:r>
                        <a:rPr lang="en-US" dirty="0"/>
                        <a:t>Fast Beam (</a:t>
                      </a:r>
                      <a:r>
                        <a:rPr lang="en-US" dirty="0" err="1"/>
                        <a:t>pps</a:t>
                      </a:r>
                      <a:r>
                        <a:rPr lang="en-US" dirty="0"/>
                        <a:t>)</a:t>
                      </a:r>
                    </a:p>
                  </a:txBody>
                  <a:tcPr/>
                </a:tc>
                <a:tc>
                  <a:txBody>
                    <a:bodyPr/>
                    <a:lstStyle/>
                    <a:p>
                      <a:r>
                        <a:rPr lang="en-US" dirty="0"/>
                        <a:t>Stopped Beam (</a:t>
                      </a:r>
                      <a:r>
                        <a:rPr lang="en-US" dirty="0" err="1"/>
                        <a:t>pps</a:t>
                      </a:r>
                      <a:r>
                        <a:rPr lang="en-US" dirty="0"/>
                        <a:t>)</a:t>
                      </a:r>
                    </a:p>
                  </a:txBody>
                  <a:tcPr/>
                </a:tc>
                <a:tc>
                  <a:txBody>
                    <a:bodyPr/>
                    <a:lstStyle/>
                    <a:p>
                      <a:r>
                        <a:rPr lang="en-US" dirty="0"/>
                        <a:t>Reaccelerated Beam (</a:t>
                      </a:r>
                      <a:r>
                        <a:rPr lang="en-US" dirty="0" err="1"/>
                        <a:t>pps</a:t>
                      </a:r>
                      <a:r>
                        <a:rPr lang="en-US" dirty="0"/>
                        <a:t>)</a:t>
                      </a:r>
                    </a:p>
                  </a:txBody>
                  <a:tcPr/>
                </a:tc>
                <a:extLst>
                  <a:ext uri="{0D108BD9-81ED-4DB2-BD59-A6C34878D82A}">
                    <a16:rowId xmlns:a16="http://schemas.microsoft.com/office/drawing/2014/main" val="339542358"/>
                  </a:ext>
                </a:extLst>
              </a:tr>
              <a:tr h="370840">
                <a:tc>
                  <a:txBody>
                    <a:bodyPr/>
                    <a:lstStyle/>
                    <a:p>
                      <a:r>
                        <a:rPr lang="en-US" baseline="30000" dirty="0"/>
                        <a:t>48</a:t>
                      </a:r>
                      <a:r>
                        <a:rPr lang="en-US" dirty="0"/>
                        <a:t>Ca</a:t>
                      </a:r>
                    </a:p>
                  </a:txBody>
                  <a:tcPr/>
                </a:tc>
                <a:tc>
                  <a:txBody>
                    <a:bodyPr/>
                    <a:lstStyle/>
                    <a:p>
                      <a:r>
                        <a:rPr lang="en-US" dirty="0"/>
                        <a:t>10</a:t>
                      </a:r>
                      <a:r>
                        <a:rPr lang="en-US" baseline="30000" dirty="0"/>
                        <a:t>13</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312315359"/>
                  </a:ext>
                </a:extLst>
              </a:tr>
              <a:tr h="370840">
                <a:tc>
                  <a:txBody>
                    <a:bodyPr/>
                    <a:lstStyle/>
                    <a:p>
                      <a:r>
                        <a:rPr lang="en-US" baseline="30000" dirty="0"/>
                        <a:t>50</a:t>
                      </a:r>
                      <a:r>
                        <a:rPr lang="en-US" baseline="0" dirty="0"/>
                        <a:t>Ca</a:t>
                      </a:r>
                      <a:endParaRPr lang="en-US" baseline="30000" dirty="0"/>
                    </a:p>
                  </a:txBody>
                  <a:tcPr/>
                </a:tc>
                <a:tc>
                  <a:txBody>
                    <a:bodyPr/>
                    <a:lstStyle/>
                    <a:p>
                      <a:endParaRPr lang="en-US" baseline="0" dirty="0"/>
                    </a:p>
                  </a:txBody>
                  <a:tcPr/>
                </a:tc>
                <a:tc>
                  <a:txBody>
                    <a:bodyPr/>
                    <a:lstStyle/>
                    <a:p>
                      <a:r>
                        <a:rPr lang="en-US" dirty="0"/>
                        <a:t>2x10</a:t>
                      </a:r>
                      <a:r>
                        <a:rPr lang="en-US" baseline="30000" dirty="0"/>
                        <a:t>6</a:t>
                      </a:r>
                      <a:endParaRPr lang="en-US" dirty="0"/>
                    </a:p>
                  </a:txBody>
                  <a:tcPr/>
                </a:tc>
                <a:tc>
                  <a:txBody>
                    <a:bodyPr/>
                    <a:lstStyle/>
                    <a:p>
                      <a:pPr marL="0" marR="0" lvl="0" indent="0" algn="l" defTabSz="457082" rtl="0" eaLnBrk="1" fontAlgn="auto" latinLnBrk="0" hangingPunct="1">
                        <a:lnSpc>
                          <a:spcPct val="100000"/>
                        </a:lnSpc>
                        <a:spcBef>
                          <a:spcPts val="0"/>
                        </a:spcBef>
                        <a:spcAft>
                          <a:spcPts val="0"/>
                        </a:spcAft>
                        <a:buClrTx/>
                        <a:buSzTx/>
                        <a:buFontTx/>
                        <a:buNone/>
                        <a:tabLst/>
                        <a:defRPr/>
                      </a:pPr>
                      <a:r>
                        <a:rPr lang="en-US" baseline="0" dirty="0"/>
                        <a:t>2x10</a:t>
                      </a:r>
                      <a:r>
                        <a:rPr lang="en-US" baseline="30000" dirty="0"/>
                        <a:t>4</a:t>
                      </a:r>
                      <a:endParaRPr lang="en-US" dirty="0"/>
                    </a:p>
                  </a:txBody>
                  <a:tcPr/>
                </a:tc>
                <a:tc>
                  <a:txBody>
                    <a:bodyPr/>
                    <a:lstStyle/>
                    <a:p>
                      <a:r>
                        <a:rPr lang="en-US" dirty="0"/>
                        <a:t>2000</a:t>
                      </a:r>
                    </a:p>
                  </a:txBody>
                  <a:tcPr/>
                </a:tc>
                <a:extLst>
                  <a:ext uri="{0D108BD9-81ED-4DB2-BD59-A6C34878D82A}">
                    <a16:rowId xmlns:a16="http://schemas.microsoft.com/office/drawing/2014/main" val="525077036"/>
                  </a:ext>
                </a:extLst>
              </a:tr>
              <a:tr h="370840">
                <a:tc>
                  <a:txBody>
                    <a:bodyPr/>
                    <a:lstStyle/>
                    <a:p>
                      <a:r>
                        <a:rPr lang="en-US" baseline="30000" dirty="0"/>
                        <a:t>52</a:t>
                      </a:r>
                      <a:r>
                        <a:rPr lang="en-US" baseline="0" dirty="0"/>
                        <a:t>Ca</a:t>
                      </a:r>
                      <a:endParaRPr lang="en-US" baseline="30000" dirty="0"/>
                    </a:p>
                  </a:txBody>
                  <a:tcPr/>
                </a:tc>
                <a:tc>
                  <a:txBody>
                    <a:bodyPr/>
                    <a:lstStyle/>
                    <a:p>
                      <a:endParaRPr lang="en-US" dirty="0"/>
                    </a:p>
                  </a:txBody>
                  <a:tcPr/>
                </a:tc>
                <a:tc>
                  <a:txBody>
                    <a:bodyPr/>
                    <a:lstStyle/>
                    <a:p>
                      <a:r>
                        <a:rPr lang="en-US" dirty="0"/>
                        <a:t>1.3x10</a:t>
                      </a:r>
                      <a:r>
                        <a:rPr lang="en-US" baseline="30000" dirty="0"/>
                        <a:t>4</a:t>
                      </a:r>
                      <a:r>
                        <a:rPr lang="en-US" baseline="0" dirty="0"/>
                        <a:t> </a:t>
                      </a:r>
                      <a:endParaRPr lang="en-US" dirty="0"/>
                    </a:p>
                  </a:txBody>
                  <a:tcPr/>
                </a:tc>
                <a:tc>
                  <a:txBody>
                    <a:bodyPr/>
                    <a:lstStyle/>
                    <a:p>
                      <a:r>
                        <a:rPr lang="en-US" baseline="0" dirty="0"/>
                        <a:t>3x10</a:t>
                      </a:r>
                      <a:r>
                        <a:rPr lang="en-US" baseline="30000" dirty="0"/>
                        <a:t>2</a:t>
                      </a:r>
                      <a:endParaRPr lang="en-US" dirty="0"/>
                    </a:p>
                  </a:txBody>
                  <a:tcPr/>
                </a:tc>
                <a:tc>
                  <a:txBody>
                    <a:bodyPr/>
                    <a:lstStyle/>
                    <a:p>
                      <a:r>
                        <a:rPr lang="en-US" dirty="0"/>
                        <a:t>29</a:t>
                      </a:r>
                    </a:p>
                  </a:txBody>
                  <a:tcPr/>
                </a:tc>
                <a:extLst>
                  <a:ext uri="{0D108BD9-81ED-4DB2-BD59-A6C34878D82A}">
                    <a16:rowId xmlns:a16="http://schemas.microsoft.com/office/drawing/2014/main" val="3973410329"/>
                  </a:ext>
                </a:extLst>
              </a:tr>
              <a:tr h="370840">
                <a:tc>
                  <a:txBody>
                    <a:bodyPr/>
                    <a:lstStyle/>
                    <a:p>
                      <a:r>
                        <a:rPr lang="en-US" baseline="30000" dirty="0"/>
                        <a:t>54</a:t>
                      </a:r>
                      <a:r>
                        <a:rPr lang="en-US" baseline="0" dirty="0"/>
                        <a:t>Ca</a:t>
                      </a:r>
                      <a:endParaRPr lang="en-US" baseline="30000" dirty="0"/>
                    </a:p>
                  </a:txBody>
                  <a:tcPr/>
                </a:tc>
                <a:tc>
                  <a:txBody>
                    <a:bodyPr/>
                    <a:lstStyle/>
                    <a:p>
                      <a:endParaRPr lang="en-US" dirty="0"/>
                    </a:p>
                  </a:txBody>
                  <a:tcPr/>
                </a:tc>
                <a:tc>
                  <a:txBody>
                    <a:bodyPr/>
                    <a:lstStyle/>
                    <a:p>
                      <a:r>
                        <a:rPr lang="en-US" dirty="0"/>
                        <a:t>1.4x10</a:t>
                      </a:r>
                      <a:r>
                        <a:rPr lang="en-US" baseline="30000" dirty="0"/>
                        <a:t>3</a:t>
                      </a:r>
                      <a:endParaRPr lang="en-US" dirty="0"/>
                    </a:p>
                  </a:txBody>
                  <a:tcPr/>
                </a:tc>
                <a:tc>
                  <a:txBody>
                    <a:bodyPr/>
                    <a:lstStyle/>
                    <a:p>
                      <a:r>
                        <a:rPr lang="en-US" dirty="0"/>
                        <a:t>4</a:t>
                      </a:r>
                    </a:p>
                  </a:txBody>
                  <a:tcPr/>
                </a:tc>
                <a:tc>
                  <a:txBody>
                    <a:bodyPr/>
                    <a:lstStyle/>
                    <a:p>
                      <a:r>
                        <a:rPr lang="en-US" dirty="0"/>
                        <a:t>“contact manager for user relations”</a:t>
                      </a:r>
                    </a:p>
                  </a:txBody>
                  <a:tcPr/>
                </a:tc>
                <a:extLst>
                  <a:ext uri="{0D108BD9-81ED-4DB2-BD59-A6C34878D82A}">
                    <a16:rowId xmlns:a16="http://schemas.microsoft.com/office/drawing/2014/main" val="1355744739"/>
                  </a:ext>
                </a:extLst>
              </a:tr>
              <a:tr h="370840">
                <a:tc>
                  <a:txBody>
                    <a:bodyPr/>
                    <a:lstStyle/>
                    <a:p>
                      <a:r>
                        <a:rPr lang="en-US" baseline="30000" dirty="0"/>
                        <a:t>56</a:t>
                      </a:r>
                      <a:r>
                        <a:rPr lang="en-US" baseline="0" dirty="0"/>
                        <a:t>Ca</a:t>
                      </a:r>
                      <a:endParaRPr lang="en-US" baseline="30000" dirty="0"/>
                    </a:p>
                  </a:txBody>
                  <a:tcPr/>
                </a:tc>
                <a:tc>
                  <a:txBody>
                    <a:bodyPr/>
                    <a:lstStyle/>
                    <a:p>
                      <a:endParaRPr lang="en-US" dirty="0"/>
                    </a:p>
                  </a:txBody>
                  <a:tcPr/>
                </a:tc>
                <a:tc>
                  <a:txBody>
                    <a:bodyPr/>
                    <a:lstStyle/>
                    <a:p>
                      <a:r>
                        <a:rPr lang="en-US" dirty="0"/>
                        <a:t>6x10</a:t>
                      </a:r>
                      <a:r>
                        <a:rPr lang="en-US" baseline="30000" dirty="0"/>
                        <a:t>0</a:t>
                      </a:r>
                      <a:endParaRPr lang="en-US" dirty="0"/>
                    </a:p>
                  </a:txBody>
                  <a:tcPr/>
                </a:tc>
                <a:tc>
                  <a:txBody>
                    <a:bodyPr/>
                    <a:lstStyle/>
                    <a:p>
                      <a:r>
                        <a:rPr lang="en-US" dirty="0"/>
                        <a:t>0.03</a:t>
                      </a:r>
                    </a:p>
                  </a:txBody>
                  <a:tcPr/>
                </a:tc>
                <a:tc>
                  <a:txBody>
                    <a:bodyPr/>
                    <a:lstStyle/>
                    <a:p>
                      <a:endParaRPr lang="en-US" dirty="0"/>
                    </a:p>
                  </a:txBody>
                  <a:tcPr/>
                </a:tc>
                <a:extLst>
                  <a:ext uri="{0D108BD9-81ED-4DB2-BD59-A6C34878D82A}">
                    <a16:rowId xmlns:a16="http://schemas.microsoft.com/office/drawing/2014/main" val="2503665837"/>
                  </a:ext>
                </a:extLst>
              </a:tr>
              <a:tr h="370840">
                <a:tc>
                  <a:txBody>
                    <a:bodyPr/>
                    <a:lstStyle/>
                    <a:p>
                      <a:r>
                        <a:rPr lang="en-US" baseline="30000" dirty="0"/>
                        <a:t>58</a:t>
                      </a:r>
                      <a:r>
                        <a:rPr lang="en-US" baseline="0" dirty="0"/>
                        <a:t>Ca</a:t>
                      </a:r>
                      <a:endParaRPr lang="en-US" baseline="30000" dirty="0"/>
                    </a:p>
                  </a:txBody>
                  <a:tcPr/>
                </a:tc>
                <a:tc>
                  <a:txBody>
                    <a:bodyPr/>
                    <a:lstStyle/>
                    <a:p>
                      <a:endParaRPr lang="en-US" dirty="0"/>
                    </a:p>
                  </a:txBody>
                  <a:tcPr/>
                </a:tc>
                <a:tc>
                  <a:txBody>
                    <a:bodyPr/>
                    <a:lstStyle/>
                    <a:p>
                      <a:r>
                        <a:rPr lang="en-US" dirty="0"/>
                        <a:t>6x10</a:t>
                      </a:r>
                      <a:r>
                        <a:rPr lang="en-US" baseline="30000" dirty="0"/>
                        <a:t>-2</a:t>
                      </a:r>
                      <a:endParaRPr lang="en-US" dirty="0"/>
                    </a:p>
                  </a:txBody>
                  <a:tcPr/>
                </a:tc>
                <a:tc>
                  <a:txBody>
                    <a:bodyPr/>
                    <a:lstStyle/>
                    <a:p>
                      <a:r>
                        <a:rPr lang="en-US" dirty="0"/>
                        <a:t>0.0003</a:t>
                      </a:r>
                    </a:p>
                  </a:txBody>
                  <a:tcPr/>
                </a:tc>
                <a:tc>
                  <a:txBody>
                    <a:bodyPr/>
                    <a:lstStyle/>
                    <a:p>
                      <a:endParaRPr lang="en-US" dirty="0"/>
                    </a:p>
                  </a:txBody>
                  <a:tcPr/>
                </a:tc>
                <a:extLst>
                  <a:ext uri="{0D108BD9-81ED-4DB2-BD59-A6C34878D82A}">
                    <a16:rowId xmlns:a16="http://schemas.microsoft.com/office/drawing/2014/main" val="684302724"/>
                  </a:ext>
                </a:extLst>
              </a:tr>
            </a:tbl>
          </a:graphicData>
        </a:graphic>
      </p:graphicFrame>
      <p:sp>
        <p:nvSpPr>
          <p:cNvPr id="2" name="Title 1">
            <a:extLst>
              <a:ext uri="{FF2B5EF4-FFF2-40B4-BE49-F238E27FC236}">
                <a16:creationId xmlns:a16="http://schemas.microsoft.com/office/drawing/2014/main" id="{AEB715D3-A09A-4DC1-71FE-5A5CE09BF7AC}"/>
              </a:ext>
            </a:extLst>
          </p:cNvPr>
          <p:cNvSpPr>
            <a:spLocks noGrp="1"/>
          </p:cNvSpPr>
          <p:nvPr>
            <p:ph type="title"/>
          </p:nvPr>
        </p:nvSpPr>
        <p:spPr/>
        <p:txBody>
          <a:bodyPr/>
          <a:lstStyle/>
          <a:p>
            <a:r>
              <a:rPr lang="en-US" dirty="0"/>
              <a:t>Radioactive Beams</a:t>
            </a:r>
          </a:p>
        </p:txBody>
      </p:sp>
      <p:sp>
        <p:nvSpPr>
          <p:cNvPr id="4" name="Slide Number Placeholder 3">
            <a:extLst>
              <a:ext uri="{FF2B5EF4-FFF2-40B4-BE49-F238E27FC236}">
                <a16:creationId xmlns:a16="http://schemas.microsoft.com/office/drawing/2014/main" id="{AF36C010-DC45-BD4C-5DAF-ED38BEC2714E}"/>
              </a:ext>
            </a:extLst>
          </p:cNvPr>
          <p:cNvSpPr>
            <a:spLocks noGrp="1"/>
          </p:cNvSpPr>
          <p:nvPr>
            <p:ph type="sldNum" sz="quarter" idx="4"/>
          </p:nvPr>
        </p:nvSpPr>
        <p:spPr/>
        <p:txBody>
          <a:bodyPr/>
          <a:lstStyle/>
          <a:p>
            <a:pPr algn="r"/>
            <a:fld id="{0EF2EA88-E9D4-0C4F-A5DF-5FE49FAF8E2F}" type="slidenum">
              <a:rPr lang="en-US" smtClean="0"/>
              <a:pPr algn="r"/>
              <a:t>23</a:t>
            </a:fld>
            <a:endParaRPr lang="en-US" dirty="0"/>
          </a:p>
        </p:txBody>
      </p:sp>
      <p:sp>
        <p:nvSpPr>
          <p:cNvPr id="6" name="Rectangle 5">
            <a:extLst>
              <a:ext uri="{FF2B5EF4-FFF2-40B4-BE49-F238E27FC236}">
                <a16:creationId xmlns:a16="http://schemas.microsoft.com/office/drawing/2014/main" id="{05814F4C-044E-B0F2-5F68-059E5751186A}"/>
              </a:ext>
            </a:extLst>
          </p:cNvPr>
          <p:cNvSpPr/>
          <p:nvPr/>
        </p:nvSpPr>
        <p:spPr bwMode="auto">
          <a:xfrm>
            <a:off x="7106194" y="1245326"/>
            <a:ext cx="2116183" cy="3326674"/>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7" name="Rectangle 6">
            <a:extLst>
              <a:ext uri="{FF2B5EF4-FFF2-40B4-BE49-F238E27FC236}">
                <a16:creationId xmlns:a16="http://schemas.microsoft.com/office/drawing/2014/main" id="{6BEB326A-098D-BFF4-6582-20F53B3BFAF7}"/>
              </a:ext>
            </a:extLst>
          </p:cNvPr>
          <p:cNvSpPr/>
          <p:nvPr/>
        </p:nvSpPr>
        <p:spPr bwMode="auto">
          <a:xfrm>
            <a:off x="9222377" y="1353094"/>
            <a:ext cx="2284074" cy="3326674"/>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8" name="TextBox 7">
            <a:extLst>
              <a:ext uri="{FF2B5EF4-FFF2-40B4-BE49-F238E27FC236}">
                <a16:creationId xmlns:a16="http://schemas.microsoft.com/office/drawing/2014/main" id="{61A0CA2A-E935-DB28-D39E-6734A28077B6}"/>
              </a:ext>
            </a:extLst>
          </p:cNvPr>
          <p:cNvSpPr txBox="1"/>
          <p:nvPr/>
        </p:nvSpPr>
        <p:spPr>
          <a:xfrm>
            <a:off x="130629" y="6383383"/>
            <a:ext cx="11766363" cy="461665"/>
          </a:xfrm>
          <a:prstGeom prst="rect">
            <a:avLst/>
          </a:prstGeom>
          <a:noFill/>
        </p:spPr>
        <p:txBody>
          <a:bodyPr wrap="none" rtlCol="0">
            <a:spAutoFit/>
          </a:bodyPr>
          <a:lstStyle/>
          <a:p>
            <a:r>
              <a:rPr lang="en-US" dirty="0"/>
              <a:t>Rates from the FRIB rate calculator: https://frib.msu.edu/user-facilities/frib/calculator?</a:t>
            </a:r>
          </a:p>
        </p:txBody>
      </p:sp>
    </p:spTree>
    <p:extLst>
      <p:ext uri="{BB962C8B-B14F-4D97-AF65-F5344CB8AC3E}">
        <p14:creationId xmlns:p14="http://schemas.microsoft.com/office/powerpoint/2010/main" val="463619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he image depicts a sequence of particle interactions in a fusion reaction, illustrating the process of a projectile targeting a composite system, followed by multi-nucleon transfer reactions.&#10;&#10;AI-generated content may be incorrect.">
            <a:extLst>
              <a:ext uri="{FF2B5EF4-FFF2-40B4-BE49-F238E27FC236}">
                <a16:creationId xmlns:a16="http://schemas.microsoft.com/office/drawing/2014/main" id="{51F9EA12-D233-C6CF-6276-733040F58EDA}"/>
              </a:ext>
            </a:extLst>
          </p:cNvPr>
          <p:cNvPicPr>
            <a:picLocks noChangeAspect="1"/>
          </p:cNvPicPr>
          <p:nvPr/>
        </p:nvPicPr>
        <p:blipFill>
          <a:blip r:embed="rId2"/>
          <a:stretch>
            <a:fillRect/>
          </a:stretch>
        </p:blipFill>
        <p:spPr>
          <a:xfrm>
            <a:off x="1257505" y="434398"/>
            <a:ext cx="9676990" cy="6058477"/>
          </a:xfrm>
          <a:prstGeom prst="rect">
            <a:avLst/>
          </a:prstGeom>
        </p:spPr>
      </p:pic>
      <p:sp>
        <p:nvSpPr>
          <p:cNvPr id="2" name="Title 1">
            <a:extLst>
              <a:ext uri="{FF2B5EF4-FFF2-40B4-BE49-F238E27FC236}">
                <a16:creationId xmlns:a16="http://schemas.microsoft.com/office/drawing/2014/main" id="{EEB9F3DD-13E5-5E8B-3A16-B9DC26F175B7}"/>
              </a:ext>
            </a:extLst>
          </p:cNvPr>
          <p:cNvSpPr>
            <a:spLocks noGrp="1"/>
          </p:cNvSpPr>
          <p:nvPr>
            <p:ph type="title"/>
          </p:nvPr>
        </p:nvSpPr>
        <p:spPr/>
        <p:txBody>
          <a:bodyPr/>
          <a:lstStyle/>
          <a:p>
            <a:r>
              <a:rPr lang="en-US" dirty="0"/>
              <a:t>Multi-Nucleon Transfer Reactions</a:t>
            </a:r>
          </a:p>
        </p:txBody>
      </p:sp>
      <p:sp>
        <p:nvSpPr>
          <p:cNvPr id="4" name="Slide Number Placeholder 3">
            <a:extLst>
              <a:ext uri="{FF2B5EF4-FFF2-40B4-BE49-F238E27FC236}">
                <a16:creationId xmlns:a16="http://schemas.microsoft.com/office/drawing/2014/main" id="{0BD16AC6-2A10-A908-6858-9D57D0C57318}"/>
              </a:ext>
            </a:extLst>
          </p:cNvPr>
          <p:cNvSpPr>
            <a:spLocks noGrp="1"/>
          </p:cNvSpPr>
          <p:nvPr>
            <p:ph type="sldNum" sz="quarter" idx="4"/>
          </p:nvPr>
        </p:nvSpPr>
        <p:spPr/>
        <p:txBody>
          <a:bodyPr/>
          <a:lstStyle/>
          <a:p>
            <a:pPr algn="r"/>
            <a:fld id="{0EF2EA88-E9D4-0C4F-A5DF-5FE49FAF8E2F}" type="slidenum">
              <a:rPr lang="en-US" smtClean="0"/>
              <a:pPr algn="r"/>
              <a:t>24</a:t>
            </a:fld>
            <a:endParaRPr lang="en-US" dirty="0"/>
          </a:p>
        </p:txBody>
      </p:sp>
      <p:sp>
        <p:nvSpPr>
          <p:cNvPr id="10" name="TextBox 9">
            <a:extLst>
              <a:ext uri="{FF2B5EF4-FFF2-40B4-BE49-F238E27FC236}">
                <a16:creationId xmlns:a16="http://schemas.microsoft.com/office/drawing/2014/main" id="{C1A78EF1-EF1C-A89A-4BC0-25CC97FC11CD}"/>
              </a:ext>
            </a:extLst>
          </p:cNvPr>
          <p:cNvSpPr txBox="1"/>
          <p:nvPr/>
        </p:nvSpPr>
        <p:spPr>
          <a:xfrm>
            <a:off x="124967" y="6492875"/>
            <a:ext cx="8250007" cy="307777"/>
          </a:xfrm>
          <a:prstGeom prst="rect">
            <a:avLst/>
          </a:prstGeom>
          <a:noFill/>
        </p:spPr>
        <p:txBody>
          <a:bodyPr wrap="square">
            <a:spAutoFit/>
          </a:bodyPr>
          <a:lstStyle/>
          <a:p>
            <a:r>
              <a:rPr lang="en-US" sz="1400" b="0" i="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Devaraja: Nuclei. </a:t>
            </a:r>
            <a:r>
              <a:rPr lang="en-US" sz="1400" b="0" i="1"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Phys. Part. Nuclei Lett.</a:t>
            </a:r>
            <a:r>
              <a:rPr lang="en-US" sz="1400" b="0" i="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 </a:t>
            </a:r>
            <a:r>
              <a:rPr lang="en-US" sz="1400" b="1" i="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19</a:t>
            </a:r>
            <a:r>
              <a:rPr lang="en-US" sz="1400" b="0" i="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 693–716 (2022).  https://doi.org/10.1134/S1547477122060085</a:t>
            </a:r>
            <a:endParaRPr lang="en-US" sz="1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34425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A1D17-A2DA-2ADB-9800-808C12B1D90F}"/>
              </a:ext>
            </a:extLst>
          </p:cNvPr>
          <p:cNvSpPr>
            <a:spLocks noGrp="1"/>
          </p:cNvSpPr>
          <p:nvPr>
            <p:ph type="title"/>
          </p:nvPr>
        </p:nvSpPr>
        <p:spPr/>
        <p:txBody>
          <a:bodyPr/>
          <a:lstStyle/>
          <a:p>
            <a:r>
              <a:rPr lang="en-US" dirty="0"/>
              <a:t>Isotopes Discovered by MNT</a:t>
            </a:r>
          </a:p>
        </p:txBody>
      </p:sp>
      <p:sp>
        <p:nvSpPr>
          <p:cNvPr id="3" name="Content Placeholder 2">
            <a:extLst>
              <a:ext uri="{FF2B5EF4-FFF2-40B4-BE49-F238E27FC236}">
                <a16:creationId xmlns:a16="http://schemas.microsoft.com/office/drawing/2014/main" id="{2EC3C9BD-2E4F-B51E-B252-251BEA1B6736}"/>
              </a:ext>
            </a:extLst>
          </p:cNvPr>
          <p:cNvSpPr>
            <a:spLocks noGrp="1"/>
          </p:cNvSpPr>
          <p:nvPr>
            <p:ph idx="1"/>
          </p:nvPr>
        </p:nvSpPr>
        <p:spPr>
          <a:xfrm>
            <a:off x="0" y="647701"/>
            <a:ext cx="3719526" cy="5611811"/>
          </a:xfrm>
        </p:spPr>
        <p:txBody>
          <a:bodyPr/>
          <a:lstStyle/>
          <a:p>
            <a:r>
              <a:rPr lang="en-US" dirty="0"/>
              <a:t>76 isotopes discovered by MNT between 1970 – 1995</a:t>
            </a:r>
          </a:p>
          <a:p>
            <a:endParaRPr lang="en-US" dirty="0"/>
          </a:p>
          <a:p>
            <a:r>
              <a:rPr lang="en-US" dirty="0"/>
              <a:t>No new isotopes discovered by MNT since</a:t>
            </a:r>
          </a:p>
          <a:p>
            <a:endParaRPr lang="en-US" dirty="0"/>
          </a:p>
          <a:p>
            <a:endParaRPr lang="en-US" dirty="0"/>
          </a:p>
          <a:p>
            <a:endParaRPr lang="en-US" dirty="0"/>
          </a:p>
          <a:p>
            <a:endParaRPr lang="en-US" dirty="0"/>
          </a:p>
          <a:p>
            <a:endParaRPr lang="en-US" dirty="0"/>
          </a:p>
          <a:p>
            <a:endParaRPr lang="en-US" dirty="0"/>
          </a:p>
          <a:p>
            <a:pPr marL="0" indent="0"/>
            <a:r>
              <a:rPr lang="en-US" dirty="0"/>
              <a:t>Heinz: Eur. Phys. J. A 58, 114 (2022). https://doi.org/10.1140/epja/s10050-022-00771-1</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C24AE1D4-45E4-E608-FC86-B7A9185A9119}"/>
              </a:ext>
            </a:extLst>
          </p:cNvPr>
          <p:cNvSpPr>
            <a:spLocks noGrp="1"/>
          </p:cNvSpPr>
          <p:nvPr>
            <p:ph type="sldNum" sz="quarter" idx="4"/>
          </p:nvPr>
        </p:nvSpPr>
        <p:spPr/>
        <p:txBody>
          <a:bodyPr/>
          <a:lstStyle/>
          <a:p>
            <a:pPr algn="r"/>
            <a:fld id="{0EF2EA88-E9D4-0C4F-A5DF-5FE49FAF8E2F}" type="slidenum">
              <a:rPr lang="en-US" smtClean="0"/>
              <a:pPr algn="r"/>
              <a:t>25</a:t>
            </a:fld>
            <a:endParaRPr lang="en-US" dirty="0"/>
          </a:p>
        </p:txBody>
      </p:sp>
      <p:pic>
        <p:nvPicPr>
          <p:cNvPr id="10" name="Picture 9" descr="The image depicts a linear graph with two overlapping lines representing the number of protons and neutrons in atomic nuclei, where the number of protons ranges from 0 to 180, and the number of neutrons ranges from 0 to 160.&#10;&#10;AI-generated content may be incorrect.">
            <a:extLst>
              <a:ext uri="{FF2B5EF4-FFF2-40B4-BE49-F238E27FC236}">
                <a16:creationId xmlns:a16="http://schemas.microsoft.com/office/drawing/2014/main" id="{008204F3-92A0-A5C9-6B2D-B0401AE9B395}"/>
              </a:ext>
            </a:extLst>
          </p:cNvPr>
          <p:cNvPicPr>
            <a:picLocks noChangeAspect="1"/>
          </p:cNvPicPr>
          <p:nvPr/>
        </p:nvPicPr>
        <p:blipFill>
          <a:blip r:embed="rId2"/>
          <a:stretch>
            <a:fillRect/>
          </a:stretch>
        </p:blipFill>
        <p:spPr>
          <a:xfrm>
            <a:off x="3719527" y="598486"/>
            <a:ext cx="8472471" cy="6259512"/>
          </a:xfrm>
          <a:prstGeom prst="rect">
            <a:avLst/>
          </a:prstGeom>
        </p:spPr>
      </p:pic>
    </p:spTree>
    <p:extLst>
      <p:ext uri="{BB962C8B-B14F-4D97-AF65-F5344CB8AC3E}">
        <p14:creationId xmlns:p14="http://schemas.microsoft.com/office/powerpoint/2010/main" val="2161798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D3B2D-F0CA-66BA-ABC3-86173B5C4FCC}"/>
              </a:ext>
            </a:extLst>
          </p:cNvPr>
          <p:cNvSpPr>
            <a:spLocks noGrp="1"/>
          </p:cNvSpPr>
          <p:nvPr>
            <p:ph type="title"/>
          </p:nvPr>
        </p:nvSpPr>
        <p:spPr/>
        <p:txBody>
          <a:bodyPr/>
          <a:lstStyle/>
          <a:p>
            <a:r>
              <a:rPr lang="en-US" dirty="0"/>
              <a:t>Will MNT Work To Make New SHE?</a:t>
            </a:r>
          </a:p>
        </p:txBody>
      </p:sp>
      <p:sp>
        <p:nvSpPr>
          <p:cNvPr id="3" name="Content Placeholder 2">
            <a:extLst>
              <a:ext uri="{FF2B5EF4-FFF2-40B4-BE49-F238E27FC236}">
                <a16:creationId xmlns:a16="http://schemas.microsoft.com/office/drawing/2014/main" id="{BF97190D-5C14-9577-BB90-E2C7CCF1F370}"/>
              </a:ext>
            </a:extLst>
          </p:cNvPr>
          <p:cNvSpPr>
            <a:spLocks noGrp="1"/>
          </p:cNvSpPr>
          <p:nvPr>
            <p:ph idx="1"/>
          </p:nvPr>
        </p:nvSpPr>
        <p:spPr>
          <a:xfrm>
            <a:off x="0" y="647701"/>
            <a:ext cx="4355938" cy="5611811"/>
          </a:xfrm>
        </p:spPr>
        <p:txBody>
          <a:bodyPr/>
          <a:lstStyle/>
          <a:p>
            <a:pPr marL="0" indent="0"/>
            <a:r>
              <a:rPr lang="en-US" dirty="0"/>
              <a:t>Theoretical Calculations for reaction products from:</a:t>
            </a:r>
          </a:p>
          <a:p>
            <a:r>
              <a:rPr lang="en-US" baseline="30000" dirty="0">
                <a:solidFill>
                  <a:srgbClr val="C00000"/>
                </a:solidFill>
              </a:rPr>
              <a:t>238</a:t>
            </a:r>
            <a:r>
              <a:rPr lang="en-US" dirty="0">
                <a:solidFill>
                  <a:srgbClr val="C00000"/>
                </a:solidFill>
              </a:rPr>
              <a:t>U+</a:t>
            </a:r>
            <a:r>
              <a:rPr lang="en-US" baseline="30000" dirty="0">
                <a:solidFill>
                  <a:srgbClr val="C00000"/>
                </a:solidFill>
              </a:rPr>
              <a:t>238</a:t>
            </a:r>
            <a:r>
              <a:rPr lang="en-US" dirty="0">
                <a:solidFill>
                  <a:srgbClr val="C00000"/>
                </a:solidFill>
              </a:rPr>
              <a:t>U 	______</a:t>
            </a:r>
          </a:p>
          <a:p>
            <a:r>
              <a:rPr lang="en-US" baseline="30000" dirty="0">
                <a:solidFill>
                  <a:srgbClr val="0000CC"/>
                </a:solidFill>
              </a:rPr>
              <a:t>238</a:t>
            </a:r>
            <a:r>
              <a:rPr lang="en-US" dirty="0">
                <a:solidFill>
                  <a:srgbClr val="0000CC"/>
                </a:solidFill>
              </a:rPr>
              <a:t>U+</a:t>
            </a:r>
            <a:r>
              <a:rPr lang="en-US" baseline="30000" dirty="0">
                <a:solidFill>
                  <a:srgbClr val="0000CC"/>
                </a:solidFill>
              </a:rPr>
              <a:t>248</a:t>
            </a:r>
            <a:r>
              <a:rPr lang="en-US" dirty="0">
                <a:solidFill>
                  <a:srgbClr val="0000CC"/>
                </a:solidFill>
              </a:rPr>
              <a:t>Cm 	----------</a:t>
            </a:r>
          </a:p>
          <a:p>
            <a:r>
              <a:rPr lang="en-US" baseline="30000" dirty="0"/>
              <a:t>238</a:t>
            </a:r>
            <a:r>
              <a:rPr lang="en-US" dirty="0"/>
              <a:t>U+</a:t>
            </a:r>
            <a:r>
              <a:rPr lang="en-US" baseline="30000" dirty="0"/>
              <a:t>254</a:t>
            </a:r>
            <a:r>
              <a:rPr lang="en-US" dirty="0"/>
              <a:t>Es 	</a:t>
            </a:r>
            <a:r>
              <a:rPr lang="en-US" b="1" dirty="0"/>
              <a:t>______</a:t>
            </a:r>
          </a:p>
          <a:p>
            <a:endParaRPr lang="en-US" dirty="0"/>
          </a:p>
          <a:p>
            <a:r>
              <a:rPr lang="en-US" dirty="0"/>
              <a:t>Combined with experimental data from:</a:t>
            </a:r>
          </a:p>
          <a:p>
            <a:r>
              <a:rPr lang="en-US" dirty="0">
                <a:solidFill>
                  <a:srgbClr val="C00000"/>
                </a:solidFill>
              </a:rPr>
              <a:t>Triangles: </a:t>
            </a:r>
            <a:r>
              <a:rPr lang="en-US" baseline="30000" dirty="0">
                <a:solidFill>
                  <a:srgbClr val="C00000"/>
                </a:solidFill>
              </a:rPr>
              <a:t>238</a:t>
            </a:r>
            <a:r>
              <a:rPr lang="en-US" dirty="0">
                <a:solidFill>
                  <a:srgbClr val="C00000"/>
                </a:solidFill>
              </a:rPr>
              <a:t>U+</a:t>
            </a:r>
            <a:r>
              <a:rPr lang="en-US" baseline="30000" dirty="0">
                <a:solidFill>
                  <a:srgbClr val="C00000"/>
                </a:solidFill>
              </a:rPr>
              <a:t>238</a:t>
            </a:r>
            <a:r>
              <a:rPr lang="en-US" dirty="0">
                <a:solidFill>
                  <a:srgbClr val="C00000"/>
                </a:solidFill>
              </a:rPr>
              <a:t>U</a:t>
            </a:r>
          </a:p>
          <a:p>
            <a:r>
              <a:rPr lang="en-US" dirty="0">
                <a:solidFill>
                  <a:srgbClr val="0000CC"/>
                </a:solidFill>
              </a:rPr>
              <a:t>Circles: </a:t>
            </a:r>
            <a:r>
              <a:rPr lang="en-US" baseline="30000" dirty="0">
                <a:solidFill>
                  <a:srgbClr val="0000CC"/>
                </a:solidFill>
              </a:rPr>
              <a:t>238</a:t>
            </a:r>
            <a:r>
              <a:rPr lang="en-US" dirty="0">
                <a:solidFill>
                  <a:srgbClr val="0000CC"/>
                </a:solidFill>
              </a:rPr>
              <a:t>U+</a:t>
            </a:r>
            <a:r>
              <a:rPr lang="en-US" baseline="30000" dirty="0">
                <a:solidFill>
                  <a:srgbClr val="0000CC"/>
                </a:solidFill>
              </a:rPr>
              <a:t>248</a:t>
            </a:r>
            <a:r>
              <a:rPr lang="en-US" dirty="0">
                <a:solidFill>
                  <a:srgbClr val="0000CC"/>
                </a:solidFill>
              </a:rPr>
              <a:t>Cm</a:t>
            </a:r>
          </a:p>
          <a:p>
            <a:endParaRPr lang="en-US" dirty="0"/>
          </a:p>
          <a:p>
            <a:endParaRPr lang="en-US" dirty="0"/>
          </a:p>
          <a:p>
            <a:endParaRPr lang="en-US" dirty="0"/>
          </a:p>
          <a:p>
            <a:pPr marL="0" indent="0"/>
            <a:r>
              <a:rPr lang="en-US" dirty="0"/>
              <a:t>Heinz: Eur. Phys. J. A 58, 114 (2022). https://doi.org/10.1140/epja/s10050-022-00771-1</a:t>
            </a:r>
          </a:p>
        </p:txBody>
      </p:sp>
      <p:sp>
        <p:nvSpPr>
          <p:cNvPr id="4" name="Slide Number Placeholder 3">
            <a:extLst>
              <a:ext uri="{FF2B5EF4-FFF2-40B4-BE49-F238E27FC236}">
                <a16:creationId xmlns:a16="http://schemas.microsoft.com/office/drawing/2014/main" id="{ED2A041D-57EE-732B-596A-8C9F6D115E41}"/>
              </a:ext>
            </a:extLst>
          </p:cNvPr>
          <p:cNvSpPr>
            <a:spLocks noGrp="1"/>
          </p:cNvSpPr>
          <p:nvPr>
            <p:ph type="sldNum" sz="quarter" idx="4"/>
          </p:nvPr>
        </p:nvSpPr>
        <p:spPr/>
        <p:txBody>
          <a:bodyPr/>
          <a:lstStyle/>
          <a:p>
            <a:pPr algn="r"/>
            <a:fld id="{0EF2EA88-E9D4-0C4F-A5DF-5FE49FAF8E2F}" type="slidenum">
              <a:rPr lang="en-US" smtClean="0"/>
              <a:pPr algn="r"/>
              <a:t>26</a:t>
            </a:fld>
            <a:endParaRPr lang="en-US" dirty="0"/>
          </a:p>
        </p:txBody>
      </p:sp>
      <p:pic>
        <p:nvPicPr>
          <p:cNvPr id="6" name="Picture 5" descr="(a) The diagram depicts a graph of cross-sectional measurements (in mb and pb) for various neutron-induced fission reactions of heavy nuclei, plotted against their mass number.&#10;&#10;(b) It shows the mass numbers of nuclei involved in fission reactions, including Uranium (238U), Cm, Es, Db, Bh, Hs, and Mt, and their respective energies (in MeV/u).&#10;&#10;AI-generated content may be incorrect.">
            <a:extLst>
              <a:ext uri="{FF2B5EF4-FFF2-40B4-BE49-F238E27FC236}">
                <a16:creationId xmlns:a16="http://schemas.microsoft.com/office/drawing/2014/main" id="{4AFBA8C1-D012-0275-6553-7707DC6C3D9E}"/>
              </a:ext>
            </a:extLst>
          </p:cNvPr>
          <p:cNvPicPr>
            <a:picLocks noChangeAspect="1"/>
          </p:cNvPicPr>
          <p:nvPr/>
        </p:nvPicPr>
        <p:blipFill>
          <a:blip r:embed="rId2"/>
          <a:stretch>
            <a:fillRect/>
          </a:stretch>
        </p:blipFill>
        <p:spPr>
          <a:xfrm>
            <a:off x="4491079" y="749671"/>
            <a:ext cx="7565779" cy="5829602"/>
          </a:xfrm>
          <a:prstGeom prst="rect">
            <a:avLst/>
          </a:prstGeom>
        </p:spPr>
      </p:pic>
    </p:spTree>
    <p:extLst>
      <p:ext uri="{BB962C8B-B14F-4D97-AF65-F5344CB8AC3E}">
        <p14:creationId xmlns:p14="http://schemas.microsoft.com/office/powerpoint/2010/main" val="41783078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CB29A-88DF-BCC8-AB2F-405038F473E1}"/>
            </a:ext>
          </a:extLst>
        </p:cNvPr>
        <p:cNvGrpSpPr/>
        <p:nvPr/>
      </p:nvGrpSpPr>
      <p:grpSpPr>
        <a:xfrm>
          <a:off x="0" y="0"/>
          <a:ext cx="0" cy="0"/>
          <a:chOff x="0" y="0"/>
          <a:chExt cx="0" cy="0"/>
        </a:xfrm>
      </p:grpSpPr>
      <p:pic>
        <p:nvPicPr>
          <p:cNvPr id="40" name="Picture 39" descr="A yellow and green squares with black letters&#10;&#10;AI-generated content may be incorrect.">
            <a:extLst>
              <a:ext uri="{FF2B5EF4-FFF2-40B4-BE49-F238E27FC236}">
                <a16:creationId xmlns:a16="http://schemas.microsoft.com/office/drawing/2014/main" id="{B2F3767E-80D9-B9DC-518B-2109490FA4B0}"/>
              </a:ext>
            </a:extLst>
          </p:cNvPr>
          <p:cNvPicPr>
            <a:picLocks noChangeAspect="1"/>
          </p:cNvPicPr>
          <p:nvPr/>
        </p:nvPicPr>
        <p:blipFill>
          <a:blip r:embed="rId2">
            <a:alphaModFix/>
          </a:blip>
          <a:srcRect l="3429" b="10101"/>
          <a:stretch>
            <a:fillRect/>
          </a:stretch>
        </p:blipFill>
        <p:spPr>
          <a:xfrm>
            <a:off x="6426" y="2123969"/>
            <a:ext cx="8586855" cy="4308754"/>
          </a:xfrm>
          <a:prstGeom prst="rect">
            <a:avLst/>
          </a:prstGeom>
        </p:spPr>
      </p:pic>
      <p:sp>
        <p:nvSpPr>
          <p:cNvPr id="5" name="Title 4">
            <a:extLst>
              <a:ext uri="{FF2B5EF4-FFF2-40B4-BE49-F238E27FC236}">
                <a16:creationId xmlns:a16="http://schemas.microsoft.com/office/drawing/2014/main" id="{7B97277A-4322-F1C7-F29F-3AACCFEC403B}"/>
              </a:ext>
            </a:extLst>
          </p:cNvPr>
          <p:cNvSpPr>
            <a:spLocks noGrp="1"/>
          </p:cNvSpPr>
          <p:nvPr>
            <p:ph type="title"/>
          </p:nvPr>
        </p:nvSpPr>
        <p:spPr/>
        <p:txBody>
          <a:bodyPr/>
          <a:lstStyle/>
          <a:p>
            <a:r>
              <a:rPr lang="en-US" dirty="0"/>
              <a:t>Potential Issues with MNT</a:t>
            </a:r>
          </a:p>
        </p:txBody>
      </p:sp>
      <p:sp>
        <p:nvSpPr>
          <p:cNvPr id="2" name="Content Placeholder 1">
            <a:extLst>
              <a:ext uri="{FF2B5EF4-FFF2-40B4-BE49-F238E27FC236}">
                <a16:creationId xmlns:a16="http://schemas.microsoft.com/office/drawing/2014/main" id="{6515A24A-E3F4-14ED-663C-639AD856CD15}"/>
              </a:ext>
            </a:extLst>
          </p:cNvPr>
          <p:cNvSpPr>
            <a:spLocks noGrp="1"/>
          </p:cNvSpPr>
          <p:nvPr>
            <p:ph idx="1"/>
          </p:nvPr>
        </p:nvSpPr>
        <p:spPr>
          <a:xfrm>
            <a:off x="-1" y="647701"/>
            <a:ext cx="5743105" cy="2370861"/>
          </a:xfrm>
        </p:spPr>
        <p:txBody>
          <a:bodyPr/>
          <a:lstStyle/>
          <a:p>
            <a:r>
              <a:rPr lang="en-US" sz="2400" dirty="0"/>
              <a:t>Longer lifetimes</a:t>
            </a:r>
          </a:p>
          <a:p>
            <a:r>
              <a:rPr lang="en-US" sz="2400" dirty="0"/>
              <a:t>Decay mode</a:t>
            </a:r>
          </a:p>
          <a:p>
            <a:endParaRPr lang="en-US" sz="2400" dirty="0"/>
          </a:p>
          <a:p>
            <a:pPr marL="0" indent="0"/>
            <a:r>
              <a:rPr lang="en-US" sz="2400" dirty="0"/>
              <a:t>How do you detect a single atom that beta decays in days or weeks?</a:t>
            </a:r>
          </a:p>
        </p:txBody>
      </p:sp>
      <p:sp>
        <p:nvSpPr>
          <p:cNvPr id="7" name="TextBox 6">
            <a:extLst>
              <a:ext uri="{FF2B5EF4-FFF2-40B4-BE49-F238E27FC236}">
                <a16:creationId xmlns:a16="http://schemas.microsoft.com/office/drawing/2014/main" id="{A4F20E06-65B8-4994-CB12-CB0466D08F70}"/>
              </a:ext>
            </a:extLst>
          </p:cNvPr>
          <p:cNvSpPr txBox="1"/>
          <p:nvPr/>
        </p:nvSpPr>
        <p:spPr>
          <a:xfrm rot="16200000">
            <a:off x="-180591" y="4891209"/>
            <a:ext cx="763351" cy="523220"/>
          </a:xfrm>
          <a:prstGeom prst="rect">
            <a:avLst/>
          </a:prstGeom>
          <a:noFill/>
        </p:spPr>
        <p:txBody>
          <a:bodyPr wrap="none" rtlCol="0">
            <a:spAutoFit/>
          </a:bodyPr>
          <a:lstStyle/>
          <a:p>
            <a:r>
              <a:rPr lang="en-US" sz="2800" b="1" dirty="0">
                <a:latin typeface="Calibri" panose="020F0502020204030204" pitchFamily="34" charset="0"/>
                <a:ea typeface="Calibri" panose="020F0502020204030204" pitchFamily="34" charset="0"/>
                <a:cs typeface="Calibri" panose="020F0502020204030204" pitchFamily="34" charset="0"/>
              </a:rPr>
              <a:t>Z →</a:t>
            </a:r>
          </a:p>
        </p:txBody>
      </p:sp>
      <p:grpSp>
        <p:nvGrpSpPr>
          <p:cNvPr id="19" name="Group 18">
            <a:extLst>
              <a:ext uri="{FF2B5EF4-FFF2-40B4-BE49-F238E27FC236}">
                <a16:creationId xmlns:a16="http://schemas.microsoft.com/office/drawing/2014/main" id="{DFEB19B2-F619-4E5B-D742-9BB322D1F8BA}"/>
              </a:ext>
            </a:extLst>
          </p:cNvPr>
          <p:cNvGrpSpPr/>
          <p:nvPr/>
        </p:nvGrpSpPr>
        <p:grpSpPr>
          <a:xfrm>
            <a:off x="7959764" y="1982090"/>
            <a:ext cx="3391250" cy="2768367"/>
            <a:chOff x="2348917" y="3531764"/>
            <a:chExt cx="3391250" cy="2768367"/>
          </a:xfrm>
        </p:grpSpPr>
        <p:sp>
          <p:nvSpPr>
            <p:cNvPr id="20" name="Rectangle 19">
              <a:extLst>
                <a:ext uri="{FF2B5EF4-FFF2-40B4-BE49-F238E27FC236}">
                  <a16:creationId xmlns:a16="http://schemas.microsoft.com/office/drawing/2014/main" id="{018C0E92-0AF3-6829-C032-210F147A63AE}"/>
                </a:ext>
              </a:extLst>
            </p:cNvPr>
            <p:cNvSpPr/>
            <p:nvPr/>
          </p:nvSpPr>
          <p:spPr bwMode="auto">
            <a:xfrm>
              <a:off x="3921853" y="3531764"/>
              <a:ext cx="234892" cy="2768367"/>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3648D17D-5D51-F36D-C1F9-C413CA3F4D67}"/>
                </a:ext>
              </a:extLst>
            </p:cNvPr>
            <p:cNvSpPr/>
            <p:nvPr/>
          </p:nvSpPr>
          <p:spPr bwMode="auto">
            <a:xfrm rot="16200000">
              <a:off x="3927096" y="3217618"/>
              <a:ext cx="234892" cy="3391250"/>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22" name="Group 21">
            <a:extLst>
              <a:ext uri="{FF2B5EF4-FFF2-40B4-BE49-F238E27FC236}">
                <a16:creationId xmlns:a16="http://schemas.microsoft.com/office/drawing/2014/main" id="{5E726CE5-C360-E7E7-DB8D-DBB564E0084A}"/>
              </a:ext>
            </a:extLst>
          </p:cNvPr>
          <p:cNvGrpSpPr/>
          <p:nvPr/>
        </p:nvGrpSpPr>
        <p:grpSpPr>
          <a:xfrm>
            <a:off x="4931741" y="425208"/>
            <a:ext cx="3391250" cy="2768367"/>
            <a:chOff x="2348917" y="3531764"/>
            <a:chExt cx="3391250" cy="2768367"/>
          </a:xfrm>
        </p:grpSpPr>
        <p:sp>
          <p:nvSpPr>
            <p:cNvPr id="23" name="Rectangle 22">
              <a:extLst>
                <a:ext uri="{FF2B5EF4-FFF2-40B4-BE49-F238E27FC236}">
                  <a16:creationId xmlns:a16="http://schemas.microsoft.com/office/drawing/2014/main" id="{EFFCFBB1-03F3-BE4A-7FD7-361C531CA8D3}"/>
                </a:ext>
              </a:extLst>
            </p:cNvPr>
            <p:cNvSpPr/>
            <p:nvPr/>
          </p:nvSpPr>
          <p:spPr bwMode="auto">
            <a:xfrm>
              <a:off x="3921853" y="3531764"/>
              <a:ext cx="234892" cy="2768367"/>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4" name="Rectangle 23">
              <a:extLst>
                <a:ext uri="{FF2B5EF4-FFF2-40B4-BE49-F238E27FC236}">
                  <a16:creationId xmlns:a16="http://schemas.microsoft.com/office/drawing/2014/main" id="{C6FD9922-6817-4C59-0F97-3C6A43E5B001}"/>
                </a:ext>
              </a:extLst>
            </p:cNvPr>
            <p:cNvSpPr/>
            <p:nvPr/>
          </p:nvSpPr>
          <p:spPr bwMode="auto">
            <a:xfrm rot="16200000">
              <a:off x="3927096" y="3217618"/>
              <a:ext cx="234892" cy="3391250"/>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25" name="Group 24">
            <a:extLst>
              <a:ext uri="{FF2B5EF4-FFF2-40B4-BE49-F238E27FC236}">
                <a16:creationId xmlns:a16="http://schemas.microsoft.com/office/drawing/2014/main" id="{CF3A9C23-DCA9-424E-0637-6663D6D42A39}"/>
              </a:ext>
            </a:extLst>
          </p:cNvPr>
          <p:cNvGrpSpPr/>
          <p:nvPr/>
        </p:nvGrpSpPr>
        <p:grpSpPr>
          <a:xfrm>
            <a:off x="7961377" y="-600926"/>
            <a:ext cx="3391250" cy="2768367"/>
            <a:chOff x="2348917" y="3531764"/>
            <a:chExt cx="3391250" cy="2768367"/>
          </a:xfrm>
        </p:grpSpPr>
        <p:sp>
          <p:nvSpPr>
            <p:cNvPr id="26" name="Rectangle 25">
              <a:extLst>
                <a:ext uri="{FF2B5EF4-FFF2-40B4-BE49-F238E27FC236}">
                  <a16:creationId xmlns:a16="http://schemas.microsoft.com/office/drawing/2014/main" id="{2B0C23F0-AC0F-D33F-24BD-3D73834A18C0}"/>
                </a:ext>
              </a:extLst>
            </p:cNvPr>
            <p:cNvSpPr/>
            <p:nvPr/>
          </p:nvSpPr>
          <p:spPr bwMode="auto">
            <a:xfrm>
              <a:off x="3921853" y="3531764"/>
              <a:ext cx="234892" cy="2768367"/>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7" name="Rectangle 26">
              <a:extLst>
                <a:ext uri="{FF2B5EF4-FFF2-40B4-BE49-F238E27FC236}">
                  <a16:creationId xmlns:a16="http://schemas.microsoft.com/office/drawing/2014/main" id="{4A406DCA-0A50-A728-8EA1-D54AEB200A87}"/>
                </a:ext>
              </a:extLst>
            </p:cNvPr>
            <p:cNvSpPr/>
            <p:nvPr/>
          </p:nvSpPr>
          <p:spPr bwMode="auto">
            <a:xfrm rot="16200000">
              <a:off x="3927096" y="3217618"/>
              <a:ext cx="234892" cy="3391250"/>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28" name="Group 27">
            <a:extLst>
              <a:ext uri="{FF2B5EF4-FFF2-40B4-BE49-F238E27FC236}">
                <a16:creationId xmlns:a16="http://schemas.microsoft.com/office/drawing/2014/main" id="{603DE343-8BA2-39C1-B143-FD9329C3672B}"/>
              </a:ext>
            </a:extLst>
          </p:cNvPr>
          <p:cNvGrpSpPr/>
          <p:nvPr/>
        </p:nvGrpSpPr>
        <p:grpSpPr>
          <a:xfrm>
            <a:off x="7971729" y="421500"/>
            <a:ext cx="3391250" cy="2768367"/>
            <a:chOff x="2348917" y="3531764"/>
            <a:chExt cx="3391250" cy="2768367"/>
          </a:xfrm>
        </p:grpSpPr>
        <p:sp>
          <p:nvSpPr>
            <p:cNvPr id="29" name="Rectangle 28">
              <a:extLst>
                <a:ext uri="{FF2B5EF4-FFF2-40B4-BE49-F238E27FC236}">
                  <a16:creationId xmlns:a16="http://schemas.microsoft.com/office/drawing/2014/main" id="{5D5EF41C-B432-1851-93F5-DC405E7EFBC8}"/>
                </a:ext>
              </a:extLst>
            </p:cNvPr>
            <p:cNvSpPr/>
            <p:nvPr/>
          </p:nvSpPr>
          <p:spPr bwMode="auto">
            <a:xfrm>
              <a:off x="3921853" y="3531764"/>
              <a:ext cx="234892" cy="2768367"/>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0" name="Rectangle 29">
              <a:extLst>
                <a:ext uri="{FF2B5EF4-FFF2-40B4-BE49-F238E27FC236}">
                  <a16:creationId xmlns:a16="http://schemas.microsoft.com/office/drawing/2014/main" id="{D3AD5A74-9246-E0F6-1970-9814BD7347CC}"/>
                </a:ext>
              </a:extLst>
            </p:cNvPr>
            <p:cNvSpPr/>
            <p:nvPr/>
          </p:nvSpPr>
          <p:spPr bwMode="auto">
            <a:xfrm rot="16200000">
              <a:off x="3927096" y="3217618"/>
              <a:ext cx="234892" cy="3391250"/>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8" name="TextBox 7">
            <a:extLst>
              <a:ext uri="{FF2B5EF4-FFF2-40B4-BE49-F238E27FC236}">
                <a16:creationId xmlns:a16="http://schemas.microsoft.com/office/drawing/2014/main" id="{8DC6E091-F44E-46C5-6B07-5C0749CC3704}"/>
              </a:ext>
            </a:extLst>
          </p:cNvPr>
          <p:cNvSpPr txBox="1"/>
          <p:nvPr/>
        </p:nvSpPr>
        <p:spPr>
          <a:xfrm>
            <a:off x="4898286" y="5917419"/>
            <a:ext cx="944771" cy="523220"/>
          </a:xfrm>
          <a:prstGeom prst="rect">
            <a:avLst/>
          </a:prstGeom>
          <a:noFill/>
        </p:spPr>
        <p:txBody>
          <a:bodyPr wrap="square" rtlCol="0">
            <a:spAutoFit/>
          </a:bodyPr>
          <a:lstStyle/>
          <a:p>
            <a:r>
              <a:rPr lang="en-US" sz="2800" b="1" dirty="0">
                <a:latin typeface="Calibri" panose="020F0502020204030204" pitchFamily="34" charset="0"/>
                <a:ea typeface="Calibri" panose="020F0502020204030204" pitchFamily="34" charset="0"/>
                <a:cs typeface="Calibri" panose="020F0502020204030204" pitchFamily="34" charset="0"/>
              </a:rPr>
              <a:t>N →</a:t>
            </a:r>
          </a:p>
        </p:txBody>
      </p:sp>
      <p:sp>
        <p:nvSpPr>
          <p:cNvPr id="34" name="Oval 33">
            <a:extLst>
              <a:ext uri="{FF2B5EF4-FFF2-40B4-BE49-F238E27FC236}">
                <a16:creationId xmlns:a16="http://schemas.microsoft.com/office/drawing/2014/main" id="{479D737B-E51B-50FB-9937-38967A774AB2}"/>
              </a:ext>
            </a:extLst>
          </p:cNvPr>
          <p:cNvSpPr/>
          <p:nvPr/>
        </p:nvSpPr>
        <p:spPr>
          <a:xfrm>
            <a:off x="9005047" y="1931378"/>
            <a:ext cx="856129" cy="1445558"/>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35" name="TextBox 34">
            <a:extLst>
              <a:ext uri="{FF2B5EF4-FFF2-40B4-BE49-F238E27FC236}">
                <a16:creationId xmlns:a16="http://schemas.microsoft.com/office/drawing/2014/main" id="{5840F8DD-C9C2-BBA2-645E-7F199D19362C}"/>
              </a:ext>
            </a:extLst>
          </p:cNvPr>
          <p:cNvSpPr txBox="1"/>
          <p:nvPr/>
        </p:nvSpPr>
        <p:spPr>
          <a:xfrm>
            <a:off x="9919447" y="2187565"/>
            <a:ext cx="2028528" cy="830997"/>
          </a:xfrm>
          <a:prstGeom prst="rect">
            <a:avLst/>
          </a:prstGeom>
          <a:noFill/>
        </p:spPr>
        <p:txBody>
          <a:bodyPr wrap="square" rtlCol="0">
            <a:spAutoFit/>
          </a:bodyPr>
          <a:lstStyle/>
          <a:p>
            <a:pPr algn="ctr"/>
            <a:r>
              <a:rPr lang="en-US" b="1" dirty="0">
                <a:latin typeface="Calibri" panose="020F0502020204030204" pitchFamily="34" charset="0"/>
                <a:ea typeface="Calibri" panose="020F0502020204030204" pitchFamily="34" charset="0"/>
                <a:cs typeface="Calibri" panose="020F0502020204030204" pitchFamily="34" charset="0"/>
              </a:rPr>
              <a:t>Milliseconds to days</a:t>
            </a:r>
          </a:p>
        </p:txBody>
      </p:sp>
      <p:sp>
        <p:nvSpPr>
          <p:cNvPr id="6" name="Oval 5">
            <a:extLst>
              <a:ext uri="{FF2B5EF4-FFF2-40B4-BE49-F238E27FC236}">
                <a16:creationId xmlns:a16="http://schemas.microsoft.com/office/drawing/2014/main" id="{7EDB996D-3BD7-96DE-4C32-D26E26B5A8B9}"/>
              </a:ext>
            </a:extLst>
          </p:cNvPr>
          <p:cNvSpPr/>
          <p:nvPr/>
        </p:nvSpPr>
        <p:spPr>
          <a:xfrm>
            <a:off x="9005047" y="3281082"/>
            <a:ext cx="856129" cy="1445558"/>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31" name="TextBox 30">
            <a:extLst>
              <a:ext uri="{FF2B5EF4-FFF2-40B4-BE49-F238E27FC236}">
                <a16:creationId xmlns:a16="http://schemas.microsoft.com/office/drawing/2014/main" id="{85401D99-A22B-8DB1-AE18-DA38205349AF}"/>
              </a:ext>
            </a:extLst>
          </p:cNvPr>
          <p:cNvSpPr txBox="1"/>
          <p:nvPr/>
        </p:nvSpPr>
        <p:spPr>
          <a:xfrm>
            <a:off x="10151868" y="3568816"/>
            <a:ext cx="1563685" cy="830997"/>
          </a:xfrm>
          <a:prstGeom prst="rect">
            <a:avLst/>
          </a:prstGeom>
          <a:noFill/>
        </p:spPr>
        <p:txBody>
          <a:bodyPr wrap="square" rtlCol="0">
            <a:spAutoFit/>
          </a:bodyPr>
          <a:lstStyle/>
          <a:p>
            <a:pPr algn="ctr"/>
            <a:r>
              <a:rPr lang="en-US" b="1" dirty="0">
                <a:latin typeface="Calibri" panose="020F0502020204030204" pitchFamily="34" charset="0"/>
                <a:ea typeface="Calibri" panose="020F0502020204030204" pitchFamily="34" charset="0"/>
                <a:cs typeface="Calibri" panose="020F0502020204030204" pitchFamily="34" charset="0"/>
              </a:rPr>
              <a:t>Days to years</a:t>
            </a:r>
          </a:p>
        </p:txBody>
      </p:sp>
      <p:sp>
        <p:nvSpPr>
          <p:cNvPr id="32" name="Oval 31">
            <a:extLst>
              <a:ext uri="{FF2B5EF4-FFF2-40B4-BE49-F238E27FC236}">
                <a16:creationId xmlns:a16="http://schemas.microsoft.com/office/drawing/2014/main" id="{11FD6E63-10AD-68A4-F982-242DCEA5C2E4}"/>
              </a:ext>
            </a:extLst>
          </p:cNvPr>
          <p:cNvSpPr/>
          <p:nvPr/>
        </p:nvSpPr>
        <p:spPr>
          <a:xfrm>
            <a:off x="9005047" y="4399813"/>
            <a:ext cx="856129" cy="166538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33" name="TextBox 32">
            <a:extLst>
              <a:ext uri="{FF2B5EF4-FFF2-40B4-BE49-F238E27FC236}">
                <a16:creationId xmlns:a16="http://schemas.microsoft.com/office/drawing/2014/main" id="{F2130540-54E4-BE48-82B1-C0F7EB0C35C9}"/>
              </a:ext>
            </a:extLst>
          </p:cNvPr>
          <p:cNvSpPr txBox="1"/>
          <p:nvPr/>
        </p:nvSpPr>
        <p:spPr>
          <a:xfrm>
            <a:off x="10052546" y="4846179"/>
            <a:ext cx="1895429" cy="1200329"/>
          </a:xfrm>
          <a:prstGeom prst="rect">
            <a:avLst/>
          </a:prstGeom>
          <a:noFill/>
        </p:spPr>
        <p:txBody>
          <a:bodyPr wrap="square" rtlCol="0">
            <a:spAutoFit/>
          </a:bodyPr>
          <a:lstStyle/>
          <a:p>
            <a:pPr algn="ctr"/>
            <a:r>
              <a:rPr lang="en-US" b="1" dirty="0">
                <a:latin typeface="Calibri" panose="020F0502020204030204" pitchFamily="34" charset="0"/>
                <a:ea typeface="Calibri" panose="020F0502020204030204" pitchFamily="34" charset="0"/>
                <a:cs typeface="Calibri" panose="020F0502020204030204" pitchFamily="34" charset="0"/>
              </a:rPr>
              <a:t>Years to centuries or longer</a:t>
            </a:r>
          </a:p>
        </p:txBody>
      </p:sp>
      <p:sp>
        <p:nvSpPr>
          <p:cNvPr id="36" name="Slide Number Placeholder 5">
            <a:extLst>
              <a:ext uri="{FF2B5EF4-FFF2-40B4-BE49-F238E27FC236}">
                <a16:creationId xmlns:a16="http://schemas.microsoft.com/office/drawing/2014/main" id="{21142E6C-8BBF-49BF-94C1-92C4AAB10E57}"/>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latin typeface="Calibri" panose="020F0502020204030204" pitchFamily="34" charset="0"/>
                <a:ea typeface="Calibri" panose="020F0502020204030204" pitchFamily="34" charset="0"/>
                <a:cs typeface="Calibri" panose="020F0502020204030204" pitchFamily="34" charset="0"/>
              </a:rPr>
              <a:pPr marL="0" indent="0">
                <a:buNone/>
              </a:pPr>
              <a:t>27</a:t>
            </a:fld>
            <a:endParaRPr lang="en-US" dirty="0">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Arrow Connector 3">
            <a:extLst>
              <a:ext uri="{FF2B5EF4-FFF2-40B4-BE49-F238E27FC236}">
                <a16:creationId xmlns:a16="http://schemas.microsoft.com/office/drawing/2014/main" id="{C179C337-4E9A-7BE2-8488-8E88CEB4E20A}"/>
              </a:ext>
            </a:extLst>
          </p:cNvPr>
          <p:cNvCxnSpPr/>
          <p:nvPr/>
        </p:nvCxnSpPr>
        <p:spPr bwMode="auto">
          <a:xfrm flipV="1">
            <a:off x="7971729" y="1526907"/>
            <a:ext cx="801011" cy="748780"/>
          </a:xfrm>
          <a:prstGeom prst="straightConnector1">
            <a:avLst/>
          </a:prstGeom>
          <a:solidFill>
            <a:schemeClr val="accent1"/>
          </a:solidFill>
          <a:ln w="76200" cap="flat" cmpd="sng" algn="ctr">
            <a:solidFill>
              <a:srgbClr val="C00000"/>
            </a:solidFill>
            <a:prstDash val="solid"/>
            <a:round/>
            <a:headEnd type="none" w="med" len="med"/>
            <a:tailEnd type="triangle"/>
          </a:ln>
          <a:effectLst/>
        </p:spPr>
      </p:cxnSp>
      <p:cxnSp>
        <p:nvCxnSpPr>
          <p:cNvPr id="38" name="Straight Arrow Connector 37">
            <a:extLst>
              <a:ext uri="{FF2B5EF4-FFF2-40B4-BE49-F238E27FC236}">
                <a16:creationId xmlns:a16="http://schemas.microsoft.com/office/drawing/2014/main" id="{4B18E0D4-3755-91DA-D9B0-7DDDD62EA332}"/>
              </a:ext>
            </a:extLst>
          </p:cNvPr>
          <p:cNvCxnSpPr/>
          <p:nvPr/>
        </p:nvCxnSpPr>
        <p:spPr bwMode="auto">
          <a:xfrm>
            <a:off x="6882063" y="4461997"/>
            <a:ext cx="1306286" cy="0"/>
          </a:xfrm>
          <a:prstGeom prst="straightConnector1">
            <a:avLst/>
          </a:prstGeom>
          <a:solidFill>
            <a:schemeClr val="accent1"/>
          </a:solidFill>
          <a:ln w="76200" cap="flat" cmpd="sng" algn="ctr">
            <a:solidFill>
              <a:srgbClr val="C00000"/>
            </a:solidFill>
            <a:prstDash val="solid"/>
            <a:round/>
            <a:headEnd type="none" w="med" len="med"/>
            <a:tailEnd type="triangle"/>
          </a:ln>
          <a:effectLst/>
        </p:spPr>
      </p:cxnSp>
    </p:spTree>
    <p:extLst>
      <p:ext uri="{BB962C8B-B14F-4D97-AF65-F5344CB8AC3E}">
        <p14:creationId xmlns:p14="http://schemas.microsoft.com/office/powerpoint/2010/main" val="3004779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722BF-C8A6-6AB7-A96E-F8EF4E708CBC}"/>
            </a:ext>
          </a:extLst>
        </p:cNvPr>
        <p:cNvGrpSpPr/>
        <p:nvPr/>
      </p:nvGrpSpPr>
      <p:grpSpPr>
        <a:xfrm>
          <a:off x="0" y="0"/>
          <a:ext cx="0" cy="0"/>
          <a:chOff x="0" y="0"/>
          <a:chExt cx="0" cy="0"/>
        </a:xfrm>
      </p:grpSpPr>
      <p:pic>
        <p:nvPicPr>
          <p:cNvPr id="15" name="Picture 14" descr="A molecule model with white and red balls&#10;&#10;Description automatically generated">
            <a:extLst>
              <a:ext uri="{FF2B5EF4-FFF2-40B4-BE49-F238E27FC236}">
                <a16:creationId xmlns:a16="http://schemas.microsoft.com/office/drawing/2014/main" id="{B1B6FAB3-6449-20E9-FE1F-C247AC2B74EE}"/>
              </a:ext>
            </a:extLst>
          </p:cNvPr>
          <p:cNvPicPr>
            <a:picLocks noChangeAspect="1"/>
          </p:cNvPicPr>
          <p:nvPr/>
        </p:nvPicPr>
        <p:blipFill rotWithShape="1">
          <a:blip r:embed="rId2">
            <a:extLst>
              <a:ext uri="{28A0092B-C50C-407E-A947-70E740481C1C}">
                <a14:useLocalDpi xmlns:a14="http://schemas.microsoft.com/office/drawing/2010/main" val="0"/>
              </a:ext>
            </a:extLst>
          </a:blip>
          <a:srcRect l="25029" t="15171" r="22629" b="15170"/>
          <a:stretch/>
        </p:blipFill>
        <p:spPr>
          <a:xfrm>
            <a:off x="4916113" y="2398207"/>
            <a:ext cx="738771" cy="650239"/>
          </a:xfrm>
          <a:prstGeom prst="rect">
            <a:avLst/>
          </a:prstGeom>
        </p:spPr>
      </p:pic>
      <p:pic>
        <p:nvPicPr>
          <p:cNvPr id="21" name="Picture 20">
            <a:extLst>
              <a:ext uri="{FF2B5EF4-FFF2-40B4-BE49-F238E27FC236}">
                <a16:creationId xmlns:a16="http://schemas.microsoft.com/office/drawing/2014/main" id="{73609B13-6483-156B-9E90-7A5B2C401E35}"/>
              </a:ext>
            </a:extLst>
          </p:cNvPr>
          <p:cNvPicPr>
            <a:picLocks noChangeAspect="1"/>
          </p:cNvPicPr>
          <p:nvPr/>
        </p:nvPicPr>
        <p:blipFill>
          <a:blip r:embed="rId3"/>
          <a:stretch>
            <a:fillRect/>
          </a:stretch>
        </p:blipFill>
        <p:spPr>
          <a:xfrm>
            <a:off x="3761488" y="3048255"/>
            <a:ext cx="1893396" cy="1282125"/>
          </a:xfrm>
          <a:prstGeom prst="rect">
            <a:avLst/>
          </a:prstGeom>
        </p:spPr>
      </p:pic>
      <p:sp>
        <p:nvSpPr>
          <p:cNvPr id="3" name="Content Placeholder 2">
            <a:extLst>
              <a:ext uri="{FF2B5EF4-FFF2-40B4-BE49-F238E27FC236}">
                <a16:creationId xmlns:a16="http://schemas.microsoft.com/office/drawing/2014/main" id="{6B8DC843-2F4E-8D9D-B19E-3407E4283858}"/>
              </a:ext>
            </a:extLst>
          </p:cNvPr>
          <p:cNvSpPr>
            <a:spLocks noGrp="1"/>
          </p:cNvSpPr>
          <p:nvPr>
            <p:ph idx="1"/>
          </p:nvPr>
        </p:nvSpPr>
        <p:spPr>
          <a:xfrm>
            <a:off x="574325" y="905690"/>
            <a:ext cx="2589828" cy="1828800"/>
          </a:xfrm>
        </p:spPr>
        <p:txBody>
          <a:bodyPr/>
          <a:lstStyle/>
          <a:p>
            <a:pPr algn="ctr"/>
            <a:r>
              <a:rPr lang="en-US" dirty="0"/>
              <a:t>Searching for New Elements</a:t>
            </a:r>
          </a:p>
        </p:txBody>
      </p:sp>
      <p:sp>
        <p:nvSpPr>
          <p:cNvPr id="5" name="Content Placeholder 4">
            <a:extLst>
              <a:ext uri="{FF2B5EF4-FFF2-40B4-BE49-F238E27FC236}">
                <a16:creationId xmlns:a16="http://schemas.microsoft.com/office/drawing/2014/main" id="{D5F7E6FB-A2E0-E9F7-0553-3098FC0101BC}"/>
              </a:ext>
            </a:extLst>
          </p:cNvPr>
          <p:cNvSpPr>
            <a:spLocks noGrp="1"/>
          </p:cNvSpPr>
          <p:nvPr>
            <p:ph idx="11"/>
          </p:nvPr>
        </p:nvSpPr>
        <p:spPr>
          <a:xfrm>
            <a:off x="3367354" y="905690"/>
            <a:ext cx="2589828" cy="1828800"/>
          </a:xfrm>
        </p:spPr>
        <p:txBody>
          <a:bodyPr/>
          <a:lstStyle/>
          <a:p>
            <a:pPr algn="ctr"/>
            <a:r>
              <a:rPr lang="en-US" dirty="0"/>
              <a:t>Chemistry</a:t>
            </a:r>
          </a:p>
        </p:txBody>
      </p:sp>
      <p:sp>
        <p:nvSpPr>
          <p:cNvPr id="6" name="Content Placeholder 5">
            <a:extLst>
              <a:ext uri="{FF2B5EF4-FFF2-40B4-BE49-F238E27FC236}">
                <a16:creationId xmlns:a16="http://schemas.microsoft.com/office/drawing/2014/main" id="{4D530947-6DE4-C2EC-5DFA-57636052D6A7}"/>
              </a:ext>
            </a:extLst>
          </p:cNvPr>
          <p:cNvSpPr>
            <a:spLocks noGrp="1"/>
          </p:cNvSpPr>
          <p:nvPr>
            <p:ph idx="12"/>
          </p:nvPr>
        </p:nvSpPr>
        <p:spPr>
          <a:xfrm>
            <a:off x="6160384" y="905690"/>
            <a:ext cx="2589828" cy="1828800"/>
          </a:xfrm>
        </p:spPr>
        <p:txBody>
          <a:bodyPr/>
          <a:lstStyle/>
          <a:p>
            <a:pPr algn="ctr"/>
            <a:r>
              <a:rPr lang="en-US" dirty="0"/>
              <a:t>Alpha/Gamma Spectroscopy</a:t>
            </a:r>
          </a:p>
        </p:txBody>
      </p:sp>
      <p:sp>
        <p:nvSpPr>
          <p:cNvPr id="7" name="Content Placeholder 6">
            <a:extLst>
              <a:ext uri="{FF2B5EF4-FFF2-40B4-BE49-F238E27FC236}">
                <a16:creationId xmlns:a16="http://schemas.microsoft.com/office/drawing/2014/main" id="{AD089453-C1A9-698A-303D-43FBCAFA2EF3}"/>
              </a:ext>
            </a:extLst>
          </p:cNvPr>
          <p:cNvSpPr>
            <a:spLocks noGrp="1"/>
          </p:cNvSpPr>
          <p:nvPr>
            <p:ph idx="13"/>
          </p:nvPr>
        </p:nvSpPr>
        <p:spPr>
          <a:xfrm>
            <a:off x="8956588" y="905690"/>
            <a:ext cx="2589828" cy="1828800"/>
          </a:xfrm>
        </p:spPr>
        <p:txBody>
          <a:bodyPr/>
          <a:lstStyle/>
          <a:p>
            <a:pPr algn="ctr"/>
            <a:r>
              <a:rPr lang="en-US" dirty="0"/>
              <a:t>Mass Measurements</a:t>
            </a:r>
          </a:p>
        </p:txBody>
      </p:sp>
      <p:sp>
        <p:nvSpPr>
          <p:cNvPr id="2" name="Title 1">
            <a:extLst>
              <a:ext uri="{FF2B5EF4-FFF2-40B4-BE49-F238E27FC236}">
                <a16:creationId xmlns:a16="http://schemas.microsoft.com/office/drawing/2014/main" id="{7A05D01E-FC97-01B4-C499-A1527299192F}"/>
              </a:ext>
            </a:extLst>
          </p:cNvPr>
          <p:cNvSpPr>
            <a:spLocks noGrp="1"/>
          </p:cNvSpPr>
          <p:nvPr>
            <p:ph type="title"/>
          </p:nvPr>
        </p:nvSpPr>
        <p:spPr/>
        <p:txBody>
          <a:bodyPr/>
          <a:lstStyle/>
          <a:p>
            <a:r>
              <a:rPr lang="en-US" dirty="0"/>
              <a:t>Science with Single Superheavy Element Atoms</a:t>
            </a:r>
          </a:p>
        </p:txBody>
      </p:sp>
      <p:sp>
        <p:nvSpPr>
          <p:cNvPr id="4" name="Slide Number Placeholder 3">
            <a:extLst>
              <a:ext uri="{FF2B5EF4-FFF2-40B4-BE49-F238E27FC236}">
                <a16:creationId xmlns:a16="http://schemas.microsoft.com/office/drawing/2014/main" id="{D79AF9CC-B624-4E03-E94B-0EACB0A8D258}"/>
              </a:ext>
            </a:extLst>
          </p:cNvPr>
          <p:cNvSpPr>
            <a:spLocks noGrp="1"/>
          </p:cNvSpPr>
          <p:nvPr>
            <p:ph type="sldNum" sz="quarter" idx="4"/>
          </p:nvPr>
        </p:nvSpPr>
        <p:spPr/>
        <p:txBody>
          <a:bodyPr/>
          <a:lstStyle/>
          <a:p>
            <a:pPr algn="ctr"/>
            <a:fld id="{0EF2EA88-E9D4-0C4F-A5DF-5FE49FAF8E2F}" type="slidenum">
              <a:rPr lang="en-US" smtClean="0"/>
              <a:pPr algn="ctr"/>
              <a:t>28</a:t>
            </a:fld>
            <a:endParaRPr lang="en-US" dirty="0"/>
          </a:p>
        </p:txBody>
      </p:sp>
      <p:pic>
        <p:nvPicPr>
          <p:cNvPr id="9" name="Picture 8">
            <a:extLst>
              <a:ext uri="{FF2B5EF4-FFF2-40B4-BE49-F238E27FC236}">
                <a16:creationId xmlns:a16="http://schemas.microsoft.com/office/drawing/2014/main" id="{A4FB69FA-C55B-2016-8116-2B657E33247D}"/>
              </a:ext>
            </a:extLst>
          </p:cNvPr>
          <p:cNvPicPr>
            <a:picLocks noChangeAspect="1"/>
          </p:cNvPicPr>
          <p:nvPr/>
        </p:nvPicPr>
        <p:blipFill>
          <a:blip r:embed="rId4"/>
          <a:stretch>
            <a:fillRect/>
          </a:stretch>
        </p:blipFill>
        <p:spPr>
          <a:xfrm>
            <a:off x="3613547" y="1185663"/>
            <a:ext cx="2189278" cy="1315861"/>
          </a:xfrm>
          <a:prstGeom prst="rect">
            <a:avLst/>
          </a:prstGeom>
        </p:spPr>
      </p:pic>
      <p:pic>
        <p:nvPicPr>
          <p:cNvPr id="17" name="Picture 16" descr="A molecule model of a molecule&#10;&#10;Description automatically generated">
            <a:extLst>
              <a:ext uri="{FF2B5EF4-FFF2-40B4-BE49-F238E27FC236}">
                <a16:creationId xmlns:a16="http://schemas.microsoft.com/office/drawing/2014/main" id="{CE5D146F-B5C3-BBBE-3513-2973785760C1}"/>
              </a:ext>
            </a:extLst>
          </p:cNvPr>
          <p:cNvPicPr>
            <a:picLocks noChangeAspect="1"/>
          </p:cNvPicPr>
          <p:nvPr/>
        </p:nvPicPr>
        <p:blipFill rotWithShape="1">
          <a:blip r:embed="rId5">
            <a:extLst>
              <a:ext uri="{28A0092B-C50C-407E-A947-70E740481C1C}">
                <a14:useLocalDpi xmlns:a14="http://schemas.microsoft.com/office/drawing/2010/main" val="0"/>
              </a:ext>
            </a:extLst>
          </a:blip>
          <a:srcRect l="21129" t="24587" r="17958" b="18631"/>
          <a:stretch/>
        </p:blipFill>
        <p:spPr>
          <a:xfrm>
            <a:off x="3487432" y="2438398"/>
            <a:ext cx="812117" cy="506730"/>
          </a:xfrm>
          <a:prstGeom prst="rect">
            <a:avLst/>
          </a:prstGeom>
        </p:spPr>
      </p:pic>
      <p:pic>
        <p:nvPicPr>
          <p:cNvPr id="10" name="Picture 9" descr="Fig. 2">
            <a:extLst>
              <a:ext uri="{FF2B5EF4-FFF2-40B4-BE49-F238E27FC236}">
                <a16:creationId xmlns:a16="http://schemas.microsoft.com/office/drawing/2014/main" id="{E6FE76A5-9B86-4CB8-6E66-7E4975241BBD}"/>
              </a:ext>
            </a:extLst>
          </p:cNvPr>
          <p:cNvPicPr>
            <a:picLocks noChangeAspect="1"/>
          </p:cNvPicPr>
          <p:nvPr/>
        </p:nvPicPr>
        <p:blipFill>
          <a:blip r:embed="rId6"/>
          <a:stretch>
            <a:fillRect/>
          </a:stretch>
        </p:blipFill>
        <p:spPr>
          <a:xfrm>
            <a:off x="2481950" y="4820253"/>
            <a:ext cx="1836117" cy="1855184"/>
          </a:xfrm>
          <a:prstGeom prst="rect">
            <a:avLst/>
          </a:prstGeom>
        </p:spPr>
      </p:pic>
      <p:sp>
        <p:nvSpPr>
          <p:cNvPr id="11" name="Content Placeholder 5">
            <a:extLst>
              <a:ext uri="{FF2B5EF4-FFF2-40B4-BE49-F238E27FC236}">
                <a16:creationId xmlns:a16="http://schemas.microsoft.com/office/drawing/2014/main" id="{2492C0D3-FC88-62DC-8CBD-4DE06AFB26B0}"/>
              </a:ext>
            </a:extLst>
          </p:cNvPr>
          <p:cNvSpPr txBox="1">
            <a:spLocks/>
          </p:cNvSpPr>
          <p:nvPr/>
        </p:nvSpPr>
        <p:spPr>
          <a:xfrm>
            <a:off x="2774392" y="4496627"/>
            <a:ext cx="2589828" cy="1828800"/>
          </a:xfrm>
        </p:spPr>
        <p:txBody>
          <a:bodyPr>
            <a:noAutofit/>
          </a:bodyPr>
          <a:lstStyle>
            <a:lvl1pPr marL="0" indent="0" algn="l" rtl="0" eaLnBrk="0" fontAlgn="base" hangingPunct="0">
              <a:spcBef>
                <a:spcPts val="900"/>
              </a:spcBef>
              <a:spcAft>
                <a:spcPct val="0"/>
              </a:spcAft>
              <a:buNone/>
              <a:defRPr sz="1400">
                <a:solidFill>
                  <a:srgbClr val="003366"/>
                </a:solidFill>
                <a:latin typeface="+mn-lt"/>
                <a:ea typeface="+mn-ea"/>
                <a:cs typeface="+mn-cs"/>
              </a:defRPr>
            </a:lvl1pPr>
            <a:lvl2pPr marL="225425" indent="0" algn="l" rtl="0" eaLnBrk="0" fontAlgn="base" hangingPunct="0">
              <a:spcBef>
                <a:spcPts val="500"/>
              </a:spcBef>
              <a:spcAft>
                <a:spcPct val="0"/>
              </a:spcAft>
              <a:buSzPct val="85000"/>
              <a:buNone/>
              <a:defRPr sz="1400">
                <a:solidFill>
                  <a:srgbClr val="003366"/>
                </a:solidFill>
                <a:latin typeface="+mn-lt"/>
                <a:ea typeface="+mn-ea"/>
                <a:cs typeface="ＭＳ Ｐゴシック"/>
              </a:defRPr>
            </a:lvl2pPr>
            <a:lvl3pPr marL="460375" indent="0" algn="l" rtl="0" eaLnBrk="0" fontAlgn="base" hangingPunct="0">
              <a:spcBef>
                <a:spcPts val="400"/>
              </a:spcBef>
              <a:spcAft>
                <a:spcPct val="0"/>
              </a:spcAft>
              <a:buSzPct val="75000"/>
              <a:buFont typeface="Lucida Grande"/>
              <a:buNone/>
              <a:defRPr sz="1400">
                <a:solidFill>
                  <a:srgbClr val="003366"/>
                </a:solidFill>
                <a:latin typeface="+mn-lt"/>
                <a:ea typeface="+mn-ea"/>
                <a:cs typeface="ＭＳ Ｐゴシック"/>
              </a:defRPr>
            </a:lvl3pPr>
            <a:lvl4pPr marL="687388" indent="0" algn="l" rtl="0" eaLnBrk="0" fontAlgn="base" hangingPunct="0">
              <a:spcBef>
                <a:spcPct val="20000"/>
              </a:spcBef>
              <a:spcAft>
                <a:spcPct val="0"/>
              </a:spcAft>
              <a:buSzPct val="75000"/>
              <a:buFont typeface="Lucida Grande"/>
              <a:buNone/>
              <a:defRPr sz="1400">
                <a:solidFill>
                  <a:srgbClr val="003366"/>
                </a:solidFill>
                <a:latin typeface="+mn-lt"/>
                <a:ea typeface="+mn-ea"/>
                <a:cs typeface="ＭＳ Ｐゴシック"/>
              </a:defRPr>
            </a:lvl4pPr>
            <a:lvl5pPr marL="912812" indent="0" algn="l" rtl="0" eaLnBrk="0" fontAlgn="base" hangingPunct="0">
              <a:spcBef>
                <a:spcPct val="20000"/>
              </a:spcBef>
              <a:spcAft>
                <a:spcPct val="0"/>
              </a:spcAft>
              <a:buNone/>
              <a:defRPr sz="1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algn="ctr"/>
            <a:r>
              <a:rPr lang="en-US" kern="0" dirty="0"/>
              <a:t>Atomic Spectroscopy</a:t>
            </a:r>
          </a:p>
        </p:txBody>
      </p:sp>
      <p:pic>
        <p:nvPicPr>
          <p:cNvPr id="13" name="Picture 12" descr="A picture containing object&#10;&#10;Description automatically generated">
            <a:extLst>
              <a:ext uri="{FF2B5EF4-FFF2-40B4-BE49-F238E27FC236}">
                <a16:creationId xmlns:a16="http://schemas.microsoft.com/office/drawing/2014/main" id="{BE9648D1-C795-6FFA-F8E7-6C10249FD941}"/>
              </a:ext>
            </a:extLst>
          </p:cNvPr>
          <p:cNvPicPr>
            <a:picLocks noChangeAspect="1"/>
          </p:cNvPicPr>
          <p:nvPr/>
        </p:nvPicPr>
        <p:blipFill>
          <a:blip r:embed="rId7"/>
          <a:stretch>
            <a:fillRect/>
          </a:stretch>
        </p:blipFill>
        <p:spPr>
          <a:xfrm>
            <a:off x="4416892" y="5232528"/>
            <a:ext cx="1784945" cy="1175089"/>
          </a:xfrm>
          <a:prstGeom prst="roundRect">
            <a:avLst/>
          </a:prstGeom>
          <a:effectLst>
            <a:outerShdw blurRad="50800" dist="38100" dir="2700000" algn="tl" rotWithShape="0">
              <a:prstClr val="black">
                <a:alpha val="40000"/>
              </a:prstClr>
            </a:outerShdw>
          </a:effectLst>
        </p:spPr>
      </p:pic>
      <p:grpSp>
        <p:nvGrpSpPr>
          <p:cNvPr id="14" name="Group 13">
            <a:extLst>
              <a:ext uri="{FF2B5EF4-FFF2-40B4-BE49-F238E27FC236}">
                <a16:creationId xmlns:a16="http://schemas.microsoft.com/office/drawing/2014/main" id="{D7845991-C784-360E-779A-80FFF892DF36}"/>
              </a:ext>
            </a:extLst>
          </p:cNvPr>
          <p:cNvGrpSpPr/>
          <p:nvPr/>
        </p:nvGrpSpPr>
        <p:grpSpPr>
          <a:xfrm>
            <a:off x="9110254" y="2703795"/>
            <a:ext cx="2282495" cy="2019882"/>
            <a:chOff x="4590355" y="1897865"/>
            <a:chExt cx="3680013" cy="2976693"/>
          </a:xfrm>
        </p:grpSpPr>
        <p:pic>
          <p:nvPicPr>
            <p:cNvPr id="16" name="Picture 2" descr="Fig. 3">
              <a:extLst>
                <a:ext uri="{FF2B5EF4-FFF2-40B4-BE49-F238E27FC236}">
                  <a16:creationId xmlns:a16="http://schemas.microsoft.com/office/drawing/2014/main" id="{7EDF824D-D70B-C294-A5B9-353621980DC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40625" r="29191" b="7617"/>
            <a:stretch/>
          </p:blipFill>
          <p:spPr bwMode="auto">
            <a:xfrm>
              <a:off x="4590355" y="1897865"/>
              <a:ext cx="3680013" cy="274544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Fig. 3">
              <a:extLst>
                <a:ext uri="{FF2B5EF4-FFF2-40B4-BE49-F238E27FC236}">
                  <a16:creationId xmlns:a16="http://schemas.microsoft.com/office/drawing/2014/main" id="{747093DF-268C-D761-1D3D-86CB0CB9A96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66728" t="92232" r="24228"/>
            <a:stretch/>
          </p:blipFill>
          <p:spPr bwMode="auto">
            <a:xfrm>
              <a:off x="6373906" y="4643717"/>
              <a:ext cx="1102657" cy="230841"/>
            </a:xfrm>
            <a:prstGeom prst="rect">
              <a:avLst/>
            </a:prstGeom>
            <a:noFill/>
            <a:extLst>
              <a:ext uri="{909E8E84-426E-40DD-AFC4-6F175D3DCCD1}">
                <a14:hiddenFill xmlns:a14="http://schemas.microsoft.com/office/drawing/2010/main">
                  <a:solidFill>
                    <a:srgbClr val="FFFFFF"/>
                  </a:solidFill>
                </a14:hiddenFill>
              </a:ext>
            </a:extLst>
          </p:spPr>
        </p:pic>
      </p:grpSp>
      <p:pic>
        <p:nvPicPr>
          <p:cNvPr id="20" name="Picture 4" descr="Fig. 4">
            <a:extLst>
              <a:ext uri="{FF2B5EF4-FFF2-40B4-BE49-F238E27FC236}">
                <a16:creationId xmlns:a16="http://schemas.microsoft.com/office/drawing/2014/main" id="{9F03672C-AFF1-23C7-B7C8-ACA4051C8C3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83157" y="1326140"/>
            <a:ext cx="2936690" cy="1282125"/>
          </a:xfrm>
          <a:prstGeom prst="rect">
            <a:avLst/>
          </a:prstGeom>
          <a:noFill/>
          <a:extLst>
            <a:ext uri="{909E8E84-426E-40DD-AFC4-6F175D3DCCD1}">
              <a14:hiddenFill xmlns:a14="http://schemas.microsoft.com/office/drawing/2010/main">
                <a:solidFill>
                  <a:srgbClr val="FFFFFF"/>
                </a:solidFill>
              </a14:hiddenFill>
            </a:ext>
          </a:extLst>
        </p:spPr>
      </p:pic>
      <p:sp>
        <p:nvSpPr>
          <p:cNvPr id="23" name="Content Placeholder 5">
            <a:extLst>
              <a:ext uri="{FF2B5EF4-FFF2-40B4-BE49-F238E27FC236}">
                <a16:creationId xmlns:a16="http://schemas.microsoft.com/office/drawing/2014/main" id="{39FADFA6-6CB4-2F95-8E20-18006B52D2A2}"/>
              </a:ext>
            </a:extLst>
          </p:cNvPr>
          <p:cNvSpPr txBox="1">
            <a:spLocks/>
          </p:cNvSpPr>
          <p:nvPr/>
        </p:nvSpPr>
        <p:spPr>
          <a:xfrm>
            <a:off x="6738046" y="4516010"/>
            <a:ext cx="2589828" cy="1828800"/>
          </a:xfrm>
        </p:spPr>
        <p:txBody>
          <a:bodyPr>
            <a:noAutofit/>
          </a:bodyPr>
          <a:lstStyle>
            <a:lvl1pPr marL="0" indent="0" algn="l" rtl="0" eaLnBrk="0" fontAlgn="base" hangingPunct="0">
              <a:spcBef>
                <a:spcPts val="900"/>
              </a:spcBef>
              <a:spcAft>
                <a:spcPct val="0"/>
              </a:spcAft>
              <a:buNone/>
              <a:defRPr sz="1400">
                <a:solidFill>
                  <a:srgbClr val="003366"/>
                </a:solidFill>
                <a:latin typeface="+mn-lt"/>
                <a:ea typeface="+mn-ea"/>
                <a:cs typeface="+mn-cs"/>
              </a:defRPr>
            </a:lvl1pPr>
            <a:lvl2pPr marL="225425" indent="0" algn="l" rtl="0" eaLnBrk="0" fontAlgn="base" hangingPunct="0">
              <a:spcBef>
                <a:spcPts val="500"/>
              </a:spcBef>
              <a:spcAft>
                <a:spcPct val="0"/>
              </a:spcAft>
              <a:buSzPct val="85000"/>
              <a:buNone/>
              <a:defRPr sz="1400">
                <a:solidFill>
                  <a:srgbClr val="003366"/>
                </a:solidFill>
                <a:latin typeface="+mn-lt"/>
                <a:ea typeface="+mn-ea"/>
                <a:cs typeface="ＭＳ Ｐゴシック"/>
              </a:defRPr>
            </a:lvl2pPr>
            <a:lvl3pPr marL="460375" indent="0" algn="l" rtl="0" eaLnBrk="0" fontAlgn="base" hangingPunct="0">
              <a:spcBef>
                <a:spcPts val="400"/>
              </a:spcBef>
              <a:spcAft>
                <a:spcPct val="0"/>
              </a:spcAft>
              <a:buSzPct val="75000"/>
              <a:buFont typeface="Lucida Grande"/>
              <a:buNone/>
              <a:defRPr sz="1400">
                <a:solidFill>
                  <a:srgbClr val="003366"/>
                </a:solidFill>
                <a:latin typeface="+mn-lt"/>
                <a:ea typeface="+mn-ea"/>
                <a:cs typeface="ＭＳ Ｐゴシック"/>
              </a:defRPr>
            </a:lvl3pPr>
            <a:lvl4pPr marL="687388" indent="0" algn="l" rtl="0" eaLnBrk="0" fontAlgn="base" hangingPunct="0">
              <a:spcBef>
                <a:spcPct val="20000"/>
              </a:spcBef>
              <a:spcAft>
                <a:spcPct val="0"/>
              </a:spcAft>
              <a:buSzPct val="75000"/>
              <a:buFont typeface="Lucida Grande"/>
              <a:buNone/>
              <a:defRPr sz="1400">
                <a:solidFill>
                  <a:srgbClr val="003366"/>
                </a:solidFill>
                <a:latin typeface="+mn-lt"/>
                <a:ea typeface="+mn-ea"/>
                <a:cs typeface="ＭＳ Ｐゴシック"/>
              </a:defRPr>
            </a:lvl4pPr>
            <a:lvl5pPr marL="912812" indent="0" algn="l" rtl="0" eaLnBrk="0" fontAlgn="base" hangingPunct="0">
              <a:spcBef>
                <a:spcPct val="20000"/>
              </a:spcBef>
              <a:spcAft>
                <a:spcPct val="0"/>
              </a:spcAft>
              <a:buNone/>
              <a:defRPr sz="1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algn="ctr"/>
            <a:r>
              <a:rPr lang="en-US" kern="0" dirty="0"/>
              <a:t>Alpha/Fission Systematics</a:t>
            </a:r>
          </a:p>
        </p:txBody>
      </p:sp>
      <p:pic>
        <p:nvPicPr>
          <p:cNvPr id="25" name="Picture 24" descr="The image shows a graph with two peaks, one representing the decay of 208Pb (Lead-208) and the other representing the decay of 256Rf (Rhenium-256), with the energy levels and counts plotted on a scale from 0 to 500 keV.&#10;&#10;AI-generated content may be incorrect.">
            <a:extLst>
              <a:ext uri="{FF2B5EF4-FFF2-40B4-BE49-F238E27FC236}">
                <a16:creationId xmlns:a16="http://schemas.microsoft.com/office/drawing/2014/main" id="{98764F1C-CA25-EF10-872D-7732F9A1D46D}"/>
              </a:ext>
            </a:extLst>
          </p:cNvPr>
          <p:cNvPicPr>
            <a:picLocks noChangeAspect="1"/>
          </p:cNvPicPr>
          <p:nvPr/>
        </p:nvPicPr>
        <p:blipFill>
          <a:blip r:embed="rId10"/>
          <a:srcRect l="53157" t="7316" b="65850"/>
          <a:stretch>
            <a:fillRect/>
          </a:stretch>
        </p:blipFill>
        <p:spPr>
          <a:xfrm>
            <a:off x="6380110" y="1258704"/>
            <a:ext cx="2370102" cy="1122772"/>
          </a:xfrm>
          <a:prstGeom prst="rect">
            <a:avLst/>
          </a:prstGeom>
        </p:spPr>
      </p:pic>
      <p:pic>
        <p:nvPicPr>
          <p:cNvPr id="27" name="Picture 2" descr="GRETINA+S800.">
            <a:extLst>
              <a:ext uri="{FF2B5EF4-FFF2-40B4-BE49-F238E27FC236}">
                <a16:creationId xmlns:a16="http://schemas.microsoft.com/office/drawing/2014/main" id="{D10613E9-D495-3D1B-EADC-BCAA3EDBF68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186739" y="2527620"/>
            <a:ext cx="2589828" cy="1734582"/>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DF005380-94FC-23E9-5CB2-842FFE04E65E}"/>
              </a:ext>
            </a:extLst>
          </p:cNvPr>
          <p:cNvSpPr/>
          <p:nvPr/>
        </p:nvSpPr>
        <p:spPr bwMode="auto">
          <a:xfrm>
            <a:off x="6304547" y="1185663"/>
            <a:ext cx="412512" cy="47125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0" name="Rectangle 29">
            <a:extLst>
              <a:ext uri="{FF2B5EF4-FFF2-40B4-BE49-F238E27FC236}">
                <a16:creationId xmlns:a16="http://schemas.microsoft.com/office/drawing/2014/main" id="{82E94560-249F-6CEC-5C83-DE269077F9A5}"/>
              </a:ext>
            </a:extLst>
          </p:cNvPr>
          <p:cNvSpPr/>
          <p:nvPr/>
        </p:nvSpPr>
        <p:spPr bwMode="auto">
          <a:xfrm>
            <a:off x="6174491" y="1538677"/>
            <a:ext cx="412512" cy="47125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pic>
        <p:nvPicPr>
          <p:cNvPr id="32" name="Picture 31" descr="The image is a schematic representation of mass-yield distribution for isotopes of trans-Bk, normalized to a 200% fission fragment yield.&#10;&#10;AI-generated content may be incorrect.">
            <a:extLst>
              <a:ext uri="{FF2B5EF4-FFF2-40B4-BE49-F238E27FC236}">
                <a16:creationId xmlns:a16="http://schemas.microsoft.com/office/drawing/2014/main" id="{EE345088-3F8B-A03B-E4F5-50369196D1A9}"/>
              </a:ext>
            </a:extLst>
          </p:cNvPr>
          <p:cNvPicPr>
            <a:picLocks noChangeAspect="1"/>
          </p:cNvPicPr>
          <p:nvPr/>
        </p:nvPicPr>
        <p:blipFill rotWithShape="1">
          <a:blip r:embed="rId12"/>
          <a:srcRect b="11542"/>
          <a:stretch/>
        </p:blipFill>
        <p:spPr>
          <a:xfrm>
            <a:off x="7130554" y="4870388"/>
            <a:ext cx="1656516" cy="1855111"/>
          </a:xfrm>
          <a:prstGeom prst="rect">
            <a:avLst/>
          </a:prstGeom>
        </p:spPr>
      </p:pic>
      <p:pic>
        <p:nvPicPr>
          <p:cNvPr id="34" name="Picture 33" descr="The text appears to be a random collection of numbers, letters, and words, which does not form a coherent sentence or description.&#10;&#10;AI-generated content may be incorrect.">
            <a:extLst>
              <a:ext uri="{FF2B5EF4-FFF2-40B4-BE49-F238E27FC236}">
                <a16:creationId xmlns:a16="http://schemas.microsoft.com/office/drawing/2014/main" id="{A8D3B6BF-F042-9C1B-4850-3F8D8EC609B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05403" y="1342487"/>
            <a:ext cx="2531556" cy="2531556"/>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47788F6D-D02B-221E-A843-08FAC18B89E5}"/>
              </a:ext>
            </a:extLst>
          </p:cNvPr>
          <p:cNvSpPr/>
          <p:nvPr/>
        </p:nvSpPr>
        <p:spPr bwMode="auto">
          <a:xfrm>
            <a:off x="574325" y="818147"/>
            <a:ext cx="2765166" cy="3328470"/>
          </a:xfrm>
          <a:prstGeom prst="rect">
            <a:avLst/>
          </a:prstGeom>
          <a:solidFill>
            <a:srgbClr val="FFFFFF">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1" name="Freeform: Shape 30">
            <a:extLst>
              <a:ext uri="{FF2B5EF4-FFF2-40B4-BE49-F238E27FC236}">
                <a16:creationId xmlns:a16="http://schemas.microsoft.com/office/drawing/2014/main" id="{C39B112B-46C6-24CD-990A-4ACE2852D580}"/>
              </a:ext>
            </a:extLst>
          </p:cNvPr>
          <p:cNvSpPr/>
          <p:nvPr/>
        </p:nvSpPr>
        <p:spPr bwMode="auto">
          <a:xfrm>
            <a:off x="2289438" y="905690"/>
            <a:ext cx="9694015" cy="5873245"/>
          </a:xfrm>
          <a:custGeom>
            <a:avLst/>
            <a:gdLst>
              <a:gd name="csX0" fmla="*/ 3806562 w 9694015"/>
              <a:gd name="csY0" fmla="*/ 0 h 5873245"/>
              <a:gd name="csX1" fmla="*/ 9694015 w 9694015"/>
              <a:gd name="csY1" fmla="*/ 0 h 5873245"/>
              <a:gd name="csX2" fmla="*/ 9694015 w 9694015"/>
              <a:gd name="csY2" fmla="*/ 4106322 h 5873245"/>
              <a:gd name="csX3" fmla="*/ 7191446 w 9694015"/>
              <a:gd name="csY3" fmla="*/ 4106322 h 5873245"/>
              <a:gd name="csX4" fmla="*/ 7191446 w 9694015"/>
              <a:gd name="csY4" fmla="*/ 5873245 h 5873245"/>
              <a:gd name="csX5" fmla="*/ 0 w 9694015"/>
              <a:gd name="csY5" fmla="*/ 5873245 h 5873245"/>
              <a:gd name="csX6" fmla="*/ 0 w 9694015"/>
              <a:gd name="csY6" fmla="*/ 3356512 h 5873245"/>
              <a:gd name="csX7" fmla="*/ 3806562 w 9694015"/>
              <a:gd name="csY7" fmla="*/ 3356512 h 587324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694015" h="5873245">
                <a:moveTo>
                  <a:pt x="3806562" y="0"/>
                </a:moveTo>
                <a:lnTo>
                  <a:pt x="9694015" y="0"/>
                </a:lnTo>
                <a:lnTo>
                  <a:pt x="9694015" y="4106322"/>
                </a:lnTo>
                <a:lnTo>
                  <a:pt x="7191446" y="4106322"/>
                </a:lnTo>
                <a:lnTo>
                  <a:pt x="7191446" y="5873245"/>
                </a:lnTo>
                <a:lnTo>
                  <a:pt x="0" y="5873245"/>
                </a:lnTo>
                <a:lnTo>
                  <a:pt x="0" y="3356512"/>
                </a:lnTo>
                <a:lnTo>
                  <a:pt x="3806562" y="3356512"/>
                </a:lnTo>
                <a:close/>
              </a:path>
            </a:pathLst>
          </a:custGeom>
          <a:solidFill>
            <a:srgbClr val="FFFFFF">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7281026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A8E250-B82F-E62F-D26B-B60E64D7A0AC}"/>
              </a:ext>
            </a:extLst>
          </p:cNvPr>
          <p:cNvSpPr>
            <a:spLocks noGrp="1"/>
          </p:cNvSpPr>
          <p:nvPr>
            <p:ph type="title"/>
          </p:nvPr>
        </p:nvSpPr>
        <p:spPr/>
        <p:txBody>
          <a:bodyPr/>
          <a:lstStyle/>
          <a:p>
            <a:r>
              <a:rPr lang="en-US" dirty="0"/>
              <a:t>Is Chemistry Different in Superheavy Elements?</a:t>
            </a:r>
          </a:p>
        </p:txBody>
      </p:sp>
      <p:pic>
        <p:nvPicPr>
          <p:cNvPr id="6" name="Picture 5">
            <a:extLst>
              <a:ext uri="{FF2B5EF4-FFF2-40B4-BE49-F238E27FC236}">
                <a16:creationId xmlns:a16="http://schemas.microsoft.com/office/drawing/2014/main" id="{7B0B70F7-50DD-4C3B-F35A-1309FDFAC49F}"/>
              </a:ext>
            </a:extLst>
          </p:cNvPr>
          <p:cNvPicPr>
            <a:picLocks noChangeAspect="1"/>
          </p:cNvPicPr>
          <p:nvPr/>
        </p:nvPicPr>
        <p:blipFill>
          <a:blip r:embed="rId2"/>
          <a:stretch>
            <a:fillRect/>
          </a:stretch>
        </p:blipFill>
        <p:spPr>
          <a:xfrm>
            <a:off x="4291636" y="3901626"/>
            <a:ext cx="3608728" cy="2029619"/>
          </a:xfrm>
          <a:prstGeom prst="rect">
            <a:avLst/>
          </a:prstGeom>
        </p:spPr>
      </p:pic>
      <p:sp>
        <p:nvSpPr>
          <p:cNvPr id="7" name="TextBox 6">
            <a:extLst>
              <a:ext uri="{FF2B5EF4-FFF2-40B4-BE49-F238E27FC236}">
                <a16:creationId xmlns:a16="http://schemas.microsoft.com/office/drawing/2014/main" id="{4D3E0F89-A060-16B2-4B66-B679A89ED6AC}"/>
              </a:ext>
            </a:extLst>
          </p:cNvPr>
          <p:cNvSpPr txBox="1"/>
          <p:nvPr/>
        </p:nvSpPr>
        <p:spPr>
          <a:xfrm>
            <a:off x="143987" y="3003729"/>
            <a:ext cx="6993464" cy="1015663"/>
          </a:xfrm>
          <a:prstGeom prst="rect">
            <a:avLst/>
          </a:prstGeom>
          <a:noFill/>
        </p:spPr>
        <p:txBody>
          <a:bodyPr wrap="square" rtlCol="0">
            <a:spAutoFit/>
          </a:bodyPr>
          <a:lstStyle/>
          <a:p>
            <a:r>
              <a:rPr lang="en-US" sz="3000" dirty="0">
                <a:solidFill>
                  <a:schemeClr val="accent5"/>
                </a:solidFill>
              </a:rPr>
              <a:t>nuclei get large</a:t>
            </a:r>
          </a:p>
          <a:p>
            <a:endParaRPr lang="en-US" sz="3000" dirty="0">
              <a:solidFill>
                <a:schemeClr val="accent2"/>
              </a:solidFill>
            </a:endParaRPr>
          </a:p>
        </p:txBody>
      </p:sp>
      <p:pic>
        <p:nvPicPr>
          <p:cNvPr id="8" name="Google Shape;291;p10">
            <a:extLst>
              <a:ext uri="{FF2B5EF4-FFF2-40B4-BE49-F238E27FC236}">
                <a16:creationId xmlns:a16="http://schemas.microsoft.com/office/drawing/2014/main" id="{F430745F-BA25-5952-9146-78FE4368B084}"/>
              </a:ext>
            </a:extLst>
          </p:cNvPr>
          <p:cNvPicPr preferRelativeResize="0"/>
          <p:nvPr/>
        </p:nvPicPr>
        <p:blipFill rotWithShape="1">
          <a:blip r:embed="rId3">
            <a:alphaModFix/>
          </a:blip>
          <a:srcRect l="71886" t="21087" r="14792" b="29997"/>
          <a:stretch/>
        </p:blipFill>
        <p:spPr>
          <a:xfrm>
            <a:off x="143987" y="3539236"/>
            <a:ext cx="2906584" cy="2673350"/>
          </a:xfrm>
          <a:prstGeom prst="rect">
            <a:avLst/>
          </a:prstGeom>
          <a:noFill/>
          <a:ln>
            <a:noFill/>
          </a:ln>
        </p:spPr>
      </p:pic>
      <p:sp>
        <p:nvSpPr>
          <p:cNvPr id="9" name="TextBox 8">
            <a:extLst>
              <a:ext uri="{FF2B5EF4-FFF2-40B4-BE49-F238E27FC236}">
                <a16:creationId xmlns:a16="http://schemas.microsoft.com/office/drawing/2014/main" id="{480A13DF-2637-8D10-C63F-B7108651F0C3}"/>
              </a:ext>
            </a:extLst>
          </p:cNvPr>
          <p:cNvSpPr txBox="1"/>
          <p:nvPr/>
        </p:nvSpPr>
        <p:spPr>
          <a:xfrm>
            <a:off x="4088464" y="2853024"/>
            <a:ext cx="3965148" cy="1477328"/>
          </a:xfrm>
          <a:prstGeom prst="rect">
            <a:avLst/>
          </a:prstGeom>
          <a:noFill/>
        </p:spPr>
        <p:txBody>
          <a:bodyPr wrap="square" rtlCol="0">
            <a:spAutoFit/>
          </a:bodyPr>
          <a:lstStyle/>
          <a:p>
            <a:r>
              <a:rPr lang="en-US" sz="3000" dirty="0">
                <a:solidFill>
                  <a:schemeClr val="accent5"/>
                </a:solidFill>
              </a:rPr>
              <a:t>Electrons start to orbit near the speed of light </a:t>
            </a:r>
          </a:p>
          <a:p>
            <a:endParaRPr lang="en-US" sz="3000" dirty="0"/>
          </a:p>
        </p:txBody>
      </p:sp>
      <p:sp>
        <p:nvSpPr>
          <p:cNvPr id="10" name="Right Arrow 10">
            <a:extLst>
              <a:ext uri="{FF2B5EF4-FFF2-40B4-BE49-F238E27FC236}">
                <a16:creationId xmlns:a16="http://schemas.microsoft.com/office/drawing/2014/main" id="{1144A017-416C-9DB2-AEF7-A6F41BFEA31F}"/>
              </a:ext>
            </a:extLst>
          </p:cNvPr>
          <p:cNvSpPr/>
          <p:nvPr/>
        </p:nvSpPr>
        <p:spPr>
          <a:xfrm>
            <a:off x="3106728" y="4461161"/>
            <a:ext cx="978408" cy="484632"/>
          </a:xfrm>
          <a:prstGeom prst="rightArrow">
            <a:avLst/>
          </a:prstGeom>
          <a:solidFill>
            <a:srgbClr val="7030A0"/>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F24E118D-46B9-34A7-2C24-F2FA8D9E34A3}"/>
              </a:ext>
            </a:extLst>
          </p:cNvPr>
          <p:cNvGrpSpPr/>
          <p:nvPr/>
        </p:nvGrpSpPr>
        <p:grpSpPr>
          <a:xfrm>
            <a:off x="9292436" y="4086346"/>
            <a:ext cx="2832028" cy="1044452"/>
            <a:chOff x="7264959" y="5050280"/>
            <a:chExt cx="2832028" cy="1044452"/>
          </a:xfrm>
        </p:grpSpPr>
        <p:sp>
          <p:nvSpPr>
            <p:cNvPr id="12" name="TextBox 11">
              <a:extLst>
                <a:ext uri="{FF2B5EF4-FFF2-40B4-BE49-F238E27FC236}">
                  <a16:creationId xmlns:a16="http://schemas.microsoft.com/office/drawing/2014/main" id="{B9E9B695-D33C-8F18-E66C-7FDC5D377833}"/>
                </a:ext>
              </a:extLst>
            </p:cNvPr>
            <p:cNvSpPr txBox="1"/>
            <p:nvPr/>
          </p:nvSpPr>
          <p:spPr>
            <a:xfrm>
              <a:off x="7264959" y="5386846"/>
              <a:ext cx="526106" cy="707886"/>
            </a:xfrm>
            <a:prstGeom prst="rect">
              <a:avLst/>
            </a:prstGeom>
            <a:noFill/>
          </p:spPr>
          <p:txBody>
            <a:bodyPr wrap="none" rtlCol="0">
              <a:spAutoFit/>
            </a:bodyPr>
            <a:lstStyle/>
            <a:p>
              <a:r>
                <a:rPr lang="en-US" sz="4000" dirty="0"/>
                <a:t>E</a:t>
              </a:r>
            </a:p>
          </p:txBody>
        </p:sp>
        <p:sp>
          <p:nvSpPr>
            <p:cNvPr id="13" name="Down Arrow 12">
              <a:extLst>
                <a:ext uri="{FF2B5EF4-FFF2-40B4-BE49-F238E27FC236}">
                  <a16:creationId xmlns:a16="http://schemas.microsoft.com/office/drawing/2014/main" id="{73826F43-65A3-40F4-5E88-D817456EF641}"/>
                </a:ext>
              </a:extLst>
            </p:cNvPr>
            <p:cNvSpPr/>
            <p:nvPr/>
          </p:nvSpPr>
          <p:spPr>
            <a:xfrm rot="10800000">
              <a:off x="7683280" y="5050280"/>
              <a:ext cx="484632" cy="97840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Down Arrow 13">
              <a:extLst>
                <a:ext uri="{FF2B5EF4-FFF2-40B4-BE49-F238E27FC236}">
                  <a16:creationId xmlns:a16="http://schemas.microsoft.com/office/drawing/2014/main" id="{8757B2D2-8D7B-44F2-EBCB-BA5E113AD47C}"/>
                </a:ext>
              </a:extLst>
            </p:cNvPr>
            <p:cNvSpPr/>
            <p:nvPr/>
          </p:nvSpPr>
          <p:spPr>
            <a:xfrm rot="10800000">
              <a:off x="9057698" y="5116324"/>
              <a:ext cx="484632" cy="97840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0EC980A-B120-939B-23E1-A1606A48035F}"/>
                </a:ext>
              </a:extLst>
            </p:cNvPr>
            <p:cNvSpPr txBox="1"/>
            <p:nvPr/>
          </p:nvSpPr>
          <p:spPr>
            <a:xfrm>
              <a:off x="8535432" y="5340038"/>
              <a:ext cx="612668" cy="707886"/>
            </a:xfrm>
            <a:prstGeom prst="rect">
              <a:avLst/>
            </a:prstGeom>
            <a:noFill/>
          </p:spPr>
          <p:txBody>
            <a:bodyPr wrap="none" rtlCol="0">
              <a:spAutoFit/>
            </a:bodyPr>
            <a:lstStyle/>
            <a:p>
              <a:r>
                <a:rPr lang="en-US" sz="4000" dirty="0"/>
                <a:t>m</a:t>
              </a:r>
            </a:p>
          </p:txBody>
        </p:sp>
        <p:sp>
          <p:nvSpPr>
            <p:cNvPr id="16" name="TextBox 15">
              <a:extLst>
                <a:ext uri="{FF2B5EF4-FFF2-40B4-BE49-F238E27FC236}">
                  <a16:creationId xmlns:a16="http://schemas.microsoft.com/office/drawing/2014/main" id="{ABD484F3-ABE0-BF24-C95B-D32D68292608}"/>
                </a:ext>
              </a:extLst>
            </p:cNvPr>
            <p:cNvSpPr txBox="1"/>
            <p:nvPr/>
          </p:nvSpPr>
          <p:spPr>
            <a:xfrm>
              <a:off x="8231160" y="5531611"/>
              <a:ext cx="319318" cy="369332"/>
            </a:xfrm>
            <a:prstGeom prst="rect">
              <a:avLst/>
            </a:prstGeom>
            <a:noFill/>
          </p:spPr>
          <p:txBody>
            <a:bodyPr wrap="none" rtlCol="0">
              <a:spAutoFit/>
            </a:bodyPr>
            <a:lstStyle/>
            <a:p>
              <a:r>
                <a:rPr lang="en-US" b="1" dirty="0"/>
                <a:t>=</a:t>
              </a:r>
              <a:endParaRPr lang="en-US" dirty="0"/>
            </a:p>
          </p:txBody>
        </p:sp>
        <p:sp>
          <p:nvSpPr>
            <p:cNvPr id="17" name="Rectangle 16">
              <a:extLst>
                <a:ext uri="{FF2B5EF4-FFF2-40B4-BE49-F238E27FC236}">
                  <a16:creationId xmlns:a16="http://schemas.microsoft.com/office/drawing/2014/main" id="{AEC981D2-96B4-A838-433A-312A19D3C294}"/>
                </a:ext>
              </a:extLst>
            </p:cNvPr>
            <p:cNvSpPr/>
            <p:nvPr/>
          </p:nvSpPr>
          <p:spPr>
            <a:xfrm>
              <a:off x="9465083" y="5320803"/>
              <a:ext cx="631904" cy="707886"/>
            </a:xfrm>
            <a:prstGeom prst="rect">
              <a:avLst/>
            </a:prstGeom>
          </p:spPr>
          <p:txBody>
            <a:bodyPr wrap="none">
              <a:spAutoFit/>
            </a:bodyPr>
            <a:lstStyle/>
            <a:p>
              <a:r>
                <a:rPr lang="en-US" sz="4000" dirty="0"/>
                <a:t>c</a:t>
              </a:r>
              <a:r>
                <a:rPr lang="en-US" sz="4000" baseline="30000" dirty="0"/>
                <a:t>2</a:t>
              </a:r>
              <a:endParaRPr lang="en-US" sz="4000" dirty="0"/>
            </a:p>
          </p:txBody>
        </p:sp>
      </p:grpSp>
      <p:sp>
        <p:nvSpPr>
          <p:cNvPr id="18" name="Right Arrow 17">
            <a:extLst>
              <a:ext uri="{FF2B5EF4-FFF2-40B4-BE49-F238E27FC236}">
                <a16:creationId xmlns:a16="http://schemas.microsoft.com/office/drawing/2014/main" id="{7C3E604D-CC56-0D14-E033-5429080BFA83}"/>
              </a:ext>
            </a:extLst>
          </p:cNvPr>
          <p:cNvSpPr/>
          <p:nvPr/>
        </p:nvSpPr>
        <p:spPr>
          <a:xfrm>
            <a:off x="8046228" y="4549043"/>
            <a:ext cx="978408" cy="484632"/>
          </a:xfrm>
          <a:prstGeom prst="rightArrow">
            <a:avLst/>
          </a:prstGeom>
          <a:solidFill>
            <a:srgbClr val="7030A0"/>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3262669-33BB-1AB5-C55C-D193534664E3}"/>
              </a:ext>
            </a:extLst>
          </p:cNvPr>
          <p:cNvSpPr txBox="1"/>
          <p:nvPr/>
        </p:nvSpPr>
        <p:spPr>
          <a:xfrm>
            <a:off x="8378516" y="2889160"/>
            <a:ext cx="3965148" cy="1015663"/>
          </a:xfrm>
          <a:prstGeom prst="rect">
            <a:avLst/>
          </a:prstGeom>
          <a:noFill/>
        </p:spPr>
        <p:txBody>
          <a:bodyPr wrap="square" rtlCol="0">
            <a:spAutoFit/>
          </a:bodyPr>
          <a:lstStyle/>
          <a:p>
            <a:r>
              <a:rPr lang="en-US" sz="3000" dirty="0">
                <a:solidFill>
                  <a:schemeClr val="accent5"/>
                </a:solidFill>
              </a:rPr>
              <a:t>Electrons get heavier</a:t>
            </a:r>
          </a:p>
          <a:p>
            <a:endParaRPr lang="en-US" sz="3000" dirty="0"/>
          </a:p>
        </p:txBody>
      </p:sp>
      <p:sp>
        <p:nvSpPr>
          <p:cNvPr id="21" name="TextBox 20">
            <a:extLst>
              <a:ext uri="{FF2B5EF4-FFF2-40B4-BE49-F238E27FC236}">
                <a16:creationId xmlns:a16="http://schemas.microsoft.com/office/drawing/2014/main" id="{8B0D2149-0557-AEED-F2D1-BE8D399A1BAC}"/>
              </a:ext>
            </a:extLst>
          </p:cNvPr>
          <p:cNvSpPr txBox="1"/>
          <p:nvPr/>
        </p:nvSpPr>
        <p:spPr>
          <a:xfrm>
            <a:off x="2971490" y="838180"/>
            <a:ext cx="6504203" cy="1015663"/>
          </a:xfrm>
          <a:prstGeom prst="rect">
            <a:avLst/>
          </a:prstGeom>
          <a:noFill/>
        </p:spPr>
        <p:txBody>
          <a:bodyPr wrap="square">
            <a:spAutoFit/>
          </a:bodyPr>
          <a:lstStyle/>
          <a:p>
            <a:pPr algn="ctr"/>
            <a:r>
              <a:rPr lang="en-US" sz="3000" b="1" kern="0" dirty="0"/>
              <a:t>Einstein’s theory of relativity: E=mc</a:t>
            </a:r>
            <a:r>
              <a:rPr lang="en-US" sz="3000" b="1" kern="0" baseline="30000" dirty="0"/>
              <a:t>2</a:t>
            </a:r>
            <a:r>
              <a:rPr lang="en-US" sz="3000" b="1" kern="0" dirty="0"/>
              <a:t> changes chemistry</a:t>
            </a:r>
          </a:p>
        </p:txBody>
      </p:sp>
    </p:spTree>
    <p:extLst>
      <p:ext uri="{BB962C8B-B14F-4D97-AF65-F5344CB8AC3E}">
        <p14:creationId xmlns:p14="http://schemas.microsoft.com/office/powerpoint/2010/main" val="4035936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animBg="1"/>
      <p:bldP spid="18" grpId="0" animBg="1"/>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33582-5F51-6DC9-D799-9EF4A3871261}"/>
            </a:ext>
          </a:extLst>
        </p:cNvPr>
        <p:cNvGrpSpPr/>
        <p:nvPr/>
      </p:nvGrpSpPr>
      <p:grpSpPr>
        <a:xfrm>
          <a:off x="0" y="0"/>
          <a:ext cx="0" cy="0"/>
          <a:chOff x="0" y="0"/>
          <a:chExt cx="0" cy="0"/>
        </a:xfrm>
      </p:grpSpPr>
      <p:pic>
        <p:nvPicPr>
          <p:cNvPr id="15" name="Picture 14" descr="A molecule model with white and red balls&#10;&#10;Description automatically generated">
            <a:extLst>
              <a:ext uri="{FF2B5EF4-FFF2-40B4-BE49-F238E27FC236}">
                <a16:creationId xmlns:a16="http://schemas.microsoft.com/office/drawing/2014/main" id="{FE28F124-4586-6A7F-9C49-380A35F73E00}"/>
              </a:ext>
            </a:extLst>
          </p:cNvPr>
          <p:cNvPicPr>
            <a:picLocks noChangeAspect="1"/>
          </p:cNvPicPr>
          <p:nvPr/>
        </p:nvPicPr>
        <p:blipFill rotWithShape="1">
          <a:blip r:embed="rId3">
            <a:extLst>
              <a:ext uri="{28A0092B-C50C-407E-A947-70E740481C1C}">
                <a14:useLocalDpi xmlns:a14="http://schemas.microsoft.com/office/drawing/2010/main" val="0"/>
              </a:ext>
            </a:extLst>
          </a:blip>
          <a:srcRect l="25029" t="15171" r="22629" b="15170"/>
          <a:stretch/>
        </p:blipFill>
        <p:spPr>
          <a:xfrm>
            <a:off x="4916113" y="2398207"/>
            <a:ext cx="738771" cy="650239"/>
          </a:xfrm>
          <a:prstGeom prst="rect">
            <a:avLst/>
          </a:prstGeom>
        </p:spPr>
      </p:pic>
      <p:pic>
        <p:nvPicPr>
          <p:cNvPr id="21" name="Picture 20">
            <a:extLst>
              <a:ext uri="{FF2B5EF4-FFF2-40B4-BE49-F238E27FC236}">
                <a16:creationId xmlns:a16="http://schemas.microsoft.com/office/drawing/2014/main" id="{071723FC-CC6E-9D22-9A41-AC81F50BBC30}"/>
              </a:ext>
            </a:extLst>
          </p:cNvPr>
          <p:cNvPicPr>
            <a:picLocks noChangeAspect="1"/>
          </p:cNvPicPr>
          <p:nvPr/>
        </p:nvPicPr>
        <p:blipFill>
          <a:blip r:embed="rId4"/>
          <a:stretch>
            <a:fillRect/>
          </a:stretch>
        </p:blipFill>
        <p:spPr>
          <a:xfrm>
            <a:off x="3761488" y="3048255"/>
            <a:ext cx="1893396" cy="1282125"/>
          </a:xfrm>
          <a:prstGeom prst="rect">
            <a:avLst/>
          </a:prstGeom>
        </p:spPr>
      </p:pic>
      <p:sp>
        <p:nvSpPr>
          <p:cNvPr id="3" name="Content Placeholder 2">
            <a:extLst>
              <a:ext uri="{FF2B5EF4-FFF2-40B4-BE49-F238E27FC236}">
                <a16:creationId xmlns:a16="http://schemas.microsoft.com/office/drawing/2014/main" id="{65149CB3-F1BA-D04F-57D1-33F639B407DB}"/>
              </a:ext>
            </a:extLst>
          </p:cNvPr>
          <p:cNvSpPr>
            <a:spLocks noGrp="1"/>
          </p:cNvSpPr>
          <p:nvPr>
            <p:ph idx="1"/>
          </p:nvPr>
        </p:nvSpPr>
        <p:spPr>
          <a:xfrm>
            <a:off x="574325" y="905690"/>
            <a:ext cx="2589828" cy="1828800"/>
          </a:xfrm>
        </p:spPr>
        <p:txBody>
          <a:bodyPr/>
          <a:lstStyle/>
          <a:p>
            <a:pPr algn="ctr"/>
            <a:r>
              <a:rPr lang="en-US" dirty="0"/>
              <a:t>Searching for New Elements</a:t>
            </a:r>
          </a:p>
        </p:txBody>
      </p:sp>
      <p:sp>
        <p:nvSpPr>
          <p:cNvPr id="5" name="Content Placeholder 4">
            <a:extLst>
              <a:ext uri="{FF2B5EF4-FFF2-40B4-BE49-F238E27FC236}">
                <a16:creationId xmlns:a16="http://schemas.microsoft.com/office/drawing/2014/main" id="{67229D7B-3A87-A9F0-132E-FDC1F34E69D3}"/>
              </a:ext>
            </a:extLst>
          </p:cNvPr>
          <p:cNvSpPr>
            <a:spLocks noGrp="1"/>
          </p:cNvSpPr>
          <p:nvPr>
            <p:ph idx="11"/>
          </p:nvPr>
        </p:nvSpPr>
        <p:spPr>
          <a:xfrm>
            <a:off x="3367354" y="905690"/>
            <a:ext cx="2589828" cy="1828800"/>
          </a:xfrm>
        </p:spPr>
        <p:txBody>
          <a:bodyPr/>
          <a:lstStyle/>
          <a:p>
            <a:pPr algn="ctr"/>
            <a:r>
              <a:rPr lang="en-US" dirty="0"/>
              <a:t>Chemistry</a:t>
            </a:r>
          </a:p>
        </p:txBody>
      </p:sp>
      <p:sp>
        <p:nvSpPr>
          <p:cNvPr id="6" name="Content Placeholder 5">
            <a:extLst>
              <a:ext uri="{FF2B5EF4-FFF2-40B4-BE49-F238E27FC236}">
                <a16:creationId xmlns:a16="http://schemas.microsoft.com/office/drawing/2014/main" id="{678F63F8-7EBC-5F53-904A-3A32E665B60C}"/>
              </a:ext>
            </a:extLst>
          </p:cNvPr>
          <p:cNvSpPr>
            <a:spLocks noGrp="1"/>
          </p:cNvSpPr>
          <p:nvPr>
            <p:ph idx="12"/>
          </p:nvPr>
        </p:nvSpPr>
        <p:spPr>
          <a:xfrm>
            <a:off x="6160384" y="905690"/>
            <a:ext cx="2589828" cy="1828800"/>
          </a:xfrm>
        </p:spPr>
        <p:txBody>
          <a:bodyPr/>
          <a:lstStyle/>
          <a:p>
            <a:pPr algn="ctr"/>
            <a:r>
              <a:rPr lang="en-US" dirty="0"/>
              <a:t>Alpha/Gamma Spectroscopy</a:t>
            </a:r>
          </a:p>
        </p:txBody>
      </p:sp>
      <p:sp>
        <p:nvSpPr>
          <p:cNvPr id="7" name="Content Placeholder 6">
            <a:extLst>
              <a:ext uri="{FF2B5EF4-FFF2-40B4-BE49-F238E27FC236}">
                <a16:creationId xmlns:a16="http://schemas.microsoft.com/office/drawing/2014/main" id="{D9E4CB89-D10E-C7E6-104B-9FD1D68749D9}"/>
              </a:ext>
            </a:extLst>
          </p:cNvPr>
          <p:cNvSpPr>
            <a:spLocks noGrp="1"/>
          </p:cNvSpPr>
          <p:nvPr>
            <p:ph idx="13"/>
          </p:nvPr>
        </p:nvSpPr>
        <p:spPr>
          <a:xfrm>
            <a:off x="8956588" y="905690"/>
            <a:ext cx="2589828" cy="1828800"/>
          </a:xfrm>
        </p:spPr>
        <p:txBody>
          <a:bodyPr/>
          <a:lstStyle/>
          <a:p>
            <a:pPr algn="ctr"/>
            <a:r>
              <a:rPr lang="en-US" dirty="0"/>
              <a:t>Mass Measurements</a:t>
            </a:r>
          </a:p>
        </p:txBody>
      </p:sp>
      <p:sp>
        <p:nvSpPr>
          <p:cNvPr id="2" name="Title 1">
            <a:extLst>
              <a:ext uri="{FF2B5EF4-FFF2-40B4-BE49-F238E27FC236}">
                <a16:creationId xmlns:a16="http://schemas.microsoft.com/office/drawing/2014/main" id="{64C3F1AE-3738-01E3-01E7-95D47495E13E}"/>
              </a:ext>
            </a:extLst>
          </p:cNvPr>
          <p:cNvSpPr>
            <a:spLocks noGrp="1"/>
          </p:cNvSpPr>
          <p:nvPr>
            <p:ph type="title"/>
          </p:nvPr>
        </p:nvSpPr>
        <p:spPr/>
        <p:txBody>
          <a:bodyPr/>
          <a:lstStyle/>
          <a:p>
            <a:r>
              <a:rPr lang="en-US" dirty="0"/>
              <a:t>Science with Single Superheavy Element Atoms</a:t>
            </a:r>
          </a:p>
        </p:txBody>
      </p:sp>
      <p:sp>
        <p:nvSpPr>
          <p:cNvPr id="4" name="Slide Number Placeholder 3">
            <a:extLst>
              <a:ext uri="{FF2B5EF4-FFF2-40B4-BE49-F238E27FC236}">
                <a16:creationId xmlns:a16="http://schemas.microsoft.com/office/drawing/2014/main" id="{83C9FAE1-4EF5-8305-B784-42882E66383D}"/>
              </a:ext>
            </a:extLst>
          </p:cNvPr>
          <p:cNvSpPr>
            <a:spLocks noGrp="1"/>
          </p:cNvSpPr>
          <p:nvPr>
            <p:ph type="sldNum" sz="quarter" idx="4"/>
          </p:nvPr>
        </p:nvSpPr>
        <p:spPr/>
        <p:txBody>
          <a:bodyPr/>
          <a:lstStyle/>
          <a:p>
            <a:pPr algn="ctr"/>
            <a:fld id="{0EF2EA88-E9D4-0C4F-A5DF-5FE49FAF8E2F}" type="slidenum">
              <a:rPr lang="en-US" smtClean="0"/>
              <a:pPr algn="ctr"/>
              <a:t>3</a:t>
            </a:fld>
            <a:endParaRPr lang="en-US" dirty="0"/>
          </a:p>
        </p:txBody>
      </p:sp>
      <p:pic>
        <p:nvPicPr>
          <p:cNvPr id="9" name="Picture 8">
            <a:extLst>
              <a:ext uri="{FF2B5EF4-FFF2-40B4-BE49-F238E27FC236}">
                <a16:creationId xmlns:a16="http://schemas.microsoft.com/office/drawing/2014/main" id="{5C86CC46-B005-FA40-BCA9-F9EA140A3ECD}"/>
              </a:ext>
            </a:extLst>
          </p:cNvPr>
          <p:cNvPicPr>
            <a:picLocks noChangeAspect="1"/>
          </p:cNvPicPr>
          <p:nvPr/>
        </p:nvPicPr>
        <p:blipFill>
          <a:blip r:embed="rId5"/>
          <a:stretch>
            <a:fillRect/>
          </a:stretch>
        </p:blipFill>
        <p:spPr>
          <a:xfrm>
            <a:off x="3613547" y="1185663"/>
            <a:ext cx="2189278" cy="1315861"/>
          </a:xfrm>
          <a:prstGeom prst="rect">
            <a:avLst/>
          </a:prstGeom>
        </p:spPr>
      </p:pic>
      <p:pic>
        <p:nvPicPr>
          <p:cNvPr id="17" name="Picture 16" descr="A molecule model of a molecule&#10;&#10;Description automatically generated">
            <a:extLst>
              <a:ext uri="{FF2B5EF4-FFF2-40B4-BE49-F238E27FC236}">
                <a16:creationId xmlns:a16="http://schemas.microsoft.com/office/drawing/2014/main" id="{B750B6A2-A64D-3943-332E-BC96EEC3D5EE}"/>
              </a:ext>
            </a:extLst>
          </p:cNvPr>
          <p:cNvPicPr>
            <a:picLocks noChangeAspect="1"/>
          </p:cNvPicPr>
          <p:nvPr/>
        </p:nvPicPr>
        <p:blipFill rotWithShape="1">
          <a:blip r:embed="rId6">
            <a:extLst>
              <a:ext uri="{28A0092B-C50C-407E-A947-70E740481C1C}">
                <a14:useLocalDpi xmlns:a14="http://schemas.microsoft.com/office/drawing/2010/main" val="0"/>
              </a:ext>
            </a:extLst>
          </a:blip>
          <a:srcRect l="21129" t="24587" r="17958" b="18631"/>
          <a:stretch/>
        </p:blipFill>
        <p:spPr>
          <a:xfrm>
            <a:off x="3487432" y="2438398"/>
            <a:ext cx="812117" cy="506730"/>
          </a:xfrm>
          <a:prstGeom prst="rect">
            <a:avLst/>
          </a:prstGeom>
        </p:spPr>
      </p:pic>
      <p:pic>
        <p:nvPicPr>
          <p:cNvPr id="10" name="Picture 9" descr="Fig. 2">
            <a:extLst>
              <a:ext uri="{FF2B5EF4-FFF2-40B4-BE49-F238E27FC236}">
                <a16:creationId xmlns:a16="http://schemas.microsoft.com/office/drawing/2014/main" id="{8CCF568E-217A-1C71-7AE4-35E3E8AFE340}"/>
              </a:ext>
            </a:extLst>
          </p:cNvPr>
          <p:cNvPicPr>
            <a:picLocks noChangeAspect="1"/>
          </p:cNvPicPr>
          <p:nvPr/>
        </p:nvPicPr>
        <p:blipFill>
          <a:blip r:embed="rId7"/>
          <a:stretch>
            <a:fillRect/>
          </a:stretch>
        </p:blipFill>
        <p:spPr>
          <a:xfrm>
            <a:off x="2481950" y="4820253"/>
            <a:ext cx="1836117" cy="1855184"/>
          </a:xfrm>
          <a:prstGeom prst="rect">
            <a:avLst/>
          </a:prstGeom>
        </p:spPr>
      </p:pic>
      <p:sp>
        <p:nvSpPr>
          <p:cNvPr id="11" name="Content Placeholder 5">
            <a:extLst>
              <a:ext uri="{FF2B5EF4-FFF2-40B4-BE49-F238E27FC236}">
                <a16:creationId xmlns:a16="http://schemas.microsoft.com/office/drawing/2014/main" id="{A53F34A7-FDB9-C352-ACDD-C7EEC3175AAE}"/>
              </a:ext>
            </a:extLst>
          </p:cNvPr>
          <p:cNvSpPr txBox="1">
            <a:spLocks/>
          </p:cNvSpPr>
          <p:nvPr/>
        </p:nvSpPr>
        <p:spPr>
          <a:xfrm>
            <a:off x="2774392" y="4496627"/>
            <a:ext cx="2589828" cy="1828800"/>
          </a:xfrm>
        </p:spPr>
        <p:txBody>
          <a:bodyPr>
            <a:noAutofit/>
          </a:bodyPr>
          <a:lstStyle>
            <a:lvl1pPr marL="0" indent="0" algn="l" rtl="0" eaLnBrk="0" fontAlgn="base" hangingPunct="0">
              <a:spcBef>
                <a:spcPts val="900"/>
              </a:spcBef>
              <a:spcAft>
                <a:spcPct val="0"/>
              </a:spcAft>
              <a:buNone/>
              <a:defRPr sz="1400">
                <a:solidFill>
                  <a:srgbClr val="003366"/>
                </a:solidFill>
                <a:latin typeface="+mn-lt"/>
                <a:ea typeface="+mn-ea"/>
                <a:cs typeface="+mn-cs"/>
              </a:defRPr>
            </a:lvl1pPr>
            <a:lvl2pPr marL="225425" indent="0" algn="l" rtl="0" eaLnBrk="0" fontAlgn="base" hangingPunct="0">
              <a:spcBef>
                <a:spcPts val="500"/>
              </a:spcBef>
              <a:spcAft>
                <a:spcPct val="0"/>
              </a:spcAft>
              <a:buSzPct val="85000"/>
              <a:buNone/>
              <a:defRPr sz="1400">
                <a:solidFill>
                  <a:srgbClr val="003366"/>
                </a:solidFill>
                <a:latin typeface="+mn-lt"/>
                <a:ea typeface="+mn-ea"/>
                <a:cs typeface="ＭＳ Ｐゴシック"/>
              </a:defRPr>
            </a:lvl2pPr>
            <a:lvl3pPr marL="460375" indent="0" algn="l" rtl="0" eaLnBrk="0" fontAlgn="base" hangingPunct="0">
              <a:spcBef>
                <a:spcPts val="400"/>
              </a:spcBef>
              <a:spcAft>
                <a:spcPct val="0"/>
              </a:spcAft>
              <a:buSzPct val="75000"/>
              <a:buFont typeface="Lucida Grande"/>
              <a:buNone/>
              <a:defRPr sz="1400">
                <a:solidFill>
                  <a:srgbClr val="003366"/>
                </a:solidFill>
                <a:latin typeface="+mn-lt"/>
                <a:ea typeface="+mn-ea"/>
                <a:cs typeface="ＭＳ Ｐゴシック"/>
              </a:defRPr>
            </a:lvl3pPr>
            <a:lvl4pPr marL="687388" indent="0" algn="l" rtl="0" eaLnBrk="0" fontAlgn="base" hangingPunct="0">
              <a:spcBef>
                <a:spcPct val="20000"/>
              </a:spcBef>
              <a:spcAft>
                <a:spcPct val="0"/>
              </a:spcAft>
              <a:buSzPct val="75000"/>
              <a:buFont typeface="Lucida Grande"/>
              <a:buNone/>
              <a:defRPr sz="1400">
                <a:solidFill>
                  <a:srgbClr val="003366"/>
                </a:solidFill>
                <a:latin typeface="+mn-lt"/>
                <a:ea typeface="+mn-ea"/>
                <a:cs typeface="ＭＳ Ｐゴシック"/>
              </a:defRPr>
            </a:lvl4pPr>
            <a:lvl5pPr marL="912812" indent="0" algn="l" rtl="0" eaLnBrk="0" fontAlgn="base" hangingPunct="0">
              <a:spcBef>
                <a:spcPct val="20000"/>
              </a:spcBef>
              <a:spcAft>
                <a:spcPct val="0"/>
              </a:spcAft>
              <a:buNone/>
              <a:defRPr sz="1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algn="ctr"/>
            <a:r>
              <a:rPr lang="en-US" kern="0" dirty="0"/>
              <a:t>Atomic Spectroscopy</a:t>
            </a:r>
          </a:p>
        </p:txBody>
      </p:sp>
      <p:pic>
        <p:nvPicPr>
          <p:cNvPr id="13" name="Picture 12" descr="A picture containing object&#10;&#10;Description automatically generated">
            <a:extLst>
              <a:ext uri="{FF2B5EF4-FFF2-40B4-BE49-F238E27FC236}">
                <a16:creationId xmlns:a16="http://schemas.microsoft.com/office/drawing/2014/main" id="{A861A3BF-A96D-B7C8-746E-5373D9EDF73E}"/>
              </a:ext>
            </a:extLst>
          </p:cNvPr>
          <p:cNvPicPr>
            <a:picLocks noChangeAspect="1"/>
          </p:cNvPicPr>
          <p:nvPr/>
        </p:nvPicPr>
        <p:blipFill>
          <a:blip r:embed="rId8"/>
          <a:stretch>
            <a:fillRect/>
          </a:stretch>
        </p:blipFill>
        <p:spPr>
          <a:xfrm>
            <a:off x="4416892" y="5232528"/>
            <a:ext cx="1784945" cy="1175089"/>
          </a:xfrm>
          <a:prstGeom prst="roundRect">
            <a:avLst/>
          </a:prstGeom>
          <a:effectLst>
            <a:outerShdw blurRad="50800" dist="38100" dir="2700000" algn="tl" rotWithShape="0">
              <a:prstClr val="black">
                <a:alpha val="40000"/>
              </a:prstClr>
            </a:outerShdw>
          </a:effectLst>
        </p:spPr>
      </p:pic>
      <p:grpSp>
        <p:nvGrpSpPr>
          <p:cNvPr id="14" name="Group 13">
            <a:extLst>
              <a:ext uri="{FF2B5EF4-FFF2-40B4-BE49-F238E27FC236}">
                <a16:creationId xmlns:a16="http://schemas.microsoft.com/office/drawing/2014/main" id="{113B61BF-A371-6989-03A1-75DB2A88381F}"/>
              </a:ext>
            </a:extLst>
          </p:cNvPr>
          <p:cNvGrpSpPr/>
          <p:nvPr/>
        </p:nvGrpSpPr>
        <p:grpSpPr>
          <a:xfrm>
            <a:off x="9110254" y="2703795"/>
            <a:ext cx="2282495" cy="2019882"/>
            <a:chOff x="4590355" y="1897865"/>
            <a:chExt cx="3680013" cy="2976693"/>
          </a:xfrm>
        </p:grpSpPr>
        <p:pic>
          <p:nvPicPr>
            <p:cNvPr id="16" name="Picture 2" descr="Fig. 3">
              <a:extLst>
                <a:ext uri="{FF2B5EF4-FFF2-40B4-BE49-F238E27FC236}">
                  <a16:creationId xmlns:a16="http://schemas.microsoft.com/office/drawing/2014/main" id="{223C372B-537C-9782-5530-77314FA63B2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40625" r="29191" b="7617"/>
            <a:stretch/>
          </p:blipFill>
          <p:spPr bwMode="auto">
            <a:xfrm>
              <a:off x="4590355" y="1897865"/>
              <a:ext cx="3680013" cy="274544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Fig. 3">
              <a:extLst>
                <a:ext uri="{FF2B5EF4-FFF2-40B4-BE49-F238E27FC236}">
                  <a16:creationId xmlns:a16="http://schemas.microsoft.com/office/drawing/2014/main" id="{CFEDD0C3-5560-395C-2980-9BE3E7A79E9C}"/>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66728" t="92232" r="24228"/>
            <a:stretch/>
          </p:blipFill>
          <p:spPr bwMode="auto">
            <a:xfrm>
              <a:off x="6373906" y="4643717"/>
              <a:ext cx="1102657" cy="230841"/>
            </a:xfrm>
            <a:prstGeom prst="rect">
              <a:avLst/>
            </a:prstGeom>
            <a:noFill/>
            <a:extLst>
              <a:ext uri="{909E8E84-426E-40DD-AFC4-6F175D3DCCD1}">
                <a14:hiddenFill xmlns:a14="http://schemas.microsoft.com/office/drawing/2010/main">
                  <a:solidFill>
                    <a:srgbClr val="FFFFFF"/>
                  </a:solidFill>
                </a14:hiddenFill>
              </a:ext>
            </a:extLst>
          </p:spPr>
        </p:pic>
      </p:grpSp>
      <p:pic>
        <p:nvPicPr>
          <p:cNvPr id="20" name="Picture 4" descr="Fig. 4">
            <a:extLst>
              <a:ext uri="{FF2B5EF4-FFF2-40B4-BE49-F238E27FC236}">
                <a16:creationId xmlns:a16="http://schemas.microsoft.com/office/drawing/2014/main" id="{8C779612-C500-895A-C340-FB6A99FA2BC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83157" y="1326140"/>
            <a:ext cx="2936690" cy="1282125"/>
          </a:xfrm>
          <a:prstGeom prst="rect">
            <a:avLst/>
          </a:prstGeom>
          <a:noFill/>
          <a:extLst>
            <a:ext uri="{909E8E84-426E-40DD-AFC4-6F175D3DCCD1}">
              <a14:hiddenFill xmlns:a14="http://schemas.microsoft.com/office/drawing/2010/main">
                <a:solidFill>
                  <a:srgbClr val="FFFFFF"/>
                </a:solidFill>
              </a14:hiddenFill>
            </a:ext>
          </a:extLst>
        </p:spPr>
      </p:pic>
      <p:sp>
        <p:nvSpPr>
          <p:cNvPr id="23" name="Content Placeholder 5">
            <a:extLst>
              <a:ext uri="{FF2B5EF4-FFF2-40B4-BE49-F238E27FC236}">
                <a16:creationId xmlns:a16="http://schemas.microsoft.com/office/drawing/2014/main" id="{7FAE6E77-AEDB-1562-57EB-421B266EF199}"/>
              </a:ext>
            </a:extLst>
          </p:cNvPr>
          <p:cNvSpPr txBox="1">
            <a:spLocks/>
          </p:cNvSpPr>
          <p:nvPr/>
        </p:nvSpPr>
        <p:spPr>
          <a:xfrm>
            <a:off x="6738046" y="4516010"/>
            <a:ext cx="2589828" cy="1828800"/>
          </a:xfrm>
        </p:spPr>
        <p:txBody>
          <a:bodyPr>
            <a:noAutofit/>
          </a:bodyPr>
          <a:lstStyle>
            <a:lvl1pPr marL="0" indent="0" algn="l" rtl="0" eaLnBrk="0" fontAlgn="base" hangingPunct="0">
              <a:spcBef>
                <a:spcPts val="900"/>
              </a:spcBef>
              <a:spcAft>
                <a:spcPct val="0"/>
              </a:spcAft>
              <a:buNone/>
              <a:defRPr sz="1400">
                <a:solidFill>
                  <a:srgbClr val="003366"/>
                </a:solidFill>
                <a:latin typeface="+mn-lt"/>
                <a:ea typeface="+mn-ea"/>
                <a:cs typeface="+mn-cs"/>
              </a:defRPr>
            </a:lvl1pPr>
            <a:lvl2pPr marL="225425" indent="0" algn="l" rtl="0" eaLnBrk="0" fontAlgn="base" hangingPunct="0">
              <a:spcBef>
                <a:spcPts val="500"/>
              </a:spcBef>
              <a:spcAft>
                <a:spcPct val="0"/>
              </a:spcAft>
              <a:buSzPct val="85000"/>
              <a:buNone/>
              <a:defRPr sz="1400">
                <a:solidFill>
                  <a:srgbClr val="003366"/>
                </a:solidFill>
                <a:latin typeface="+mn-lt"/>
                <a:ea typeface="+mn-ea"/>
                <a:cs typeface="ＭＳ Ｐゴシック"/>
              </a:defRPr>
            </a:lvl2pPr>
            <a:lvl3pPr marL="460375" indent="0" algn="l" rtl="0" eaLnBrk="0" fontAlgn="base" hangingPunct="0">
              <a:spcBef>
                <a:spcPts val="400"/>
              </a:spcBef>
              <a:spcAft>
                <a:spcPct val="0"/>
              </a:spcAft>
              <a:buSzPct val="75000"/>
              <a:buFont typeface="Lucida Grande"/>
              <a:buNone/>
              <a:defRPr sz="1400">
                <a:solidFill>
                  <a:srgbClr val="003366"/>
                </a:solidFill>
                <a:latin typeface="+mn-lt"/>
                <a:ea typeface="+mn-ea"/>
                <a:cs typeface="ＭＳ Ｐゴシック"/>
              </a:defRPr>
            </a:lvl3pPr>
            <a:lvl4pPr marL="687388" indent="0" algn="l" rtl="0" eaLnBrk="0" fontAlgn="base" hangingPunct="0">
              <a:spcBef>
                <a:spcPct val="20000"/>
              </a:spcBef>
              <a:spcAft>
                <a:spcPct val="0"/>
              </a:spcAft>
              <a:buSzPct val="75000"/>
              <a:buFont typeface="Lucida Grande"/>
              <a:buNone/>
              <a:defRPr sz="1400">
                <a:solidFill>
                  <a:srgbClr val="003366"/>
                </a:solidFill>
                <a:latin typeface="+mn-lt"/>
                <a:ea typeface="+mn-ea"/>
                <a:cs typeface="ＭＳ Ｐゴシック"/>
              </a:defRPr>
            </a:lvl4pPr>
            <a:lvl5pPr marL="912812" indent="0" algn="l" rtl="0" eaLnBrk="0" fontAlgn="base" hangingPunct="0">
              <a:spcBef>
                <a:spcPct val="20000"/>
              </a:spcBef>
              <a:spcAft>
                <a:spcPct val="0"/>
              </a:spcAft>
              <a:buNone/>
              <a:defRPr sz="1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algn="ctr"/>
            <a:r>
              <a:rPr lang="en-US" kern="0" dirty="0"/>
              <a:t>Alpha/Fission Systematics</a:t>
            </a:r>
          </a:p>
        </p:txBody>
      </p:sp>
      <p:pic>
        <p:nvPicPr>
          <p:cNvPr id="25" name="Picture 24" descr="The image shows a graph with two peaks, one representing the decay of 208Pb (Lead-208) and the other representing the decay of 256Rf (Rhenium-256), with the energy levels and counts plotted on a scale from 0 to 500 keV.&#10;&#10;AI-generated content may be incorrect.">
            <a:extLst>
              <a:ext uri="{FF2B5EF4-FFF2-40B4-BE49-F238E27FC236}">
                <a16:creationId xmlns:a16="http://schemas.microsoft.com/office/drawing/2014/main" id="{E2981331-52C4-B363-F262-FACE49B021DA}"/>
              </a:ext>
            </a:extLst>
          </p:cNvPr>
          <p:cNvPicPr>
            <a:picLocks noChangeAspect="1"/>
          </p:cNvPicPr>
          <p:nvPr/>
        </p:nvPicPr>
        <p:blipFill>
          <a:blip r:embed="rId11"/>
          <a:srcRect l="53157" t="7316" b="65850"/>
          <a:stretch>
            <a:fillRect/>
          </a:stretch>
        </p:blipFill>
        <p:spPr>
          <a:xfrm>
            <a:off x="6380110" y="1258704"/>
            <a:ext cx="2370102" cy="1122772"/>
          </a:xfrm>
          <a:prstGeom prst="rect">
            <a:avLst/>
          </a:prstGeom>
        </p:spPr>
      </p:pic>
      <p:pic>
        <p:nvPicPr>
          <p:cNvPr id="27" name="Picture 2" descr="GRETINA+S800.">
            <a:extLst>
              <a:ext uri="{FF2B5EF4-FFF2-40B4-BE49-F238E27FC236}">
                <a16:creationId xmlns:a16="http://schemas.microsoft.com/office/drawing/2014/main" id="{9AC4FA88-4869-E6B5-41F0-AEA01A962F1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186739" y="2527620"/>
            <a:ext cx="2589828" cy="1734582"/>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0D006A6D-BE04-F5B7-B01E-D87F39AB20DA}"/>
              </a:ext>
            </a:extLst>
          </p:cNvPr>
          <p:cNvSpPr/>
          <p:nvPr/>
        </p:nvSpPr>
        <p:spPr bwMode="auto">
          <a:xfrm>
            <a:off x="6304547" y="1185663"/>
            <a:ext cx="412512" cy="47125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0" name="Rectangle 29">
            <a:extLst>
              <a:ext uri="{FF2B5EF4-FFF2-40B4-BE49-F238E27FC236}">
                <a16:creationId xmlns:a16="http://schemas.microsoft.com/office/drawing/2014/main" id="{F0A1F5A9-119C-706D-8062-EAC49136C6CF}"/>
              </a:ext>
            </a:extLst>
          </p:cNvPr>
          <p:cNvSpPr/>
          <p:nvPr/>
        </p:nvSpPr>
        <p:spPr bwMode="auto">
          <a:xfrm>
            <a:off x="6174491" y="1538677"/>
            <a:ext cx="412512" cy="47125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pic>
        <p:nvPicPr>
          <p:cNvPr id="32" name="Picture 31" descr="The image is a schematic representation of mass-yield distribution for isotopes of trans-Bk, normalized to a 200% fission fragment yield.&#10;&#10;AI-generated content may be incorrect.">
            <a:extLst>
              <a:ext uri="{FF2B5EF4-FFF2-40B4-BE49-F238E27FC236}">
                <a16:creationId xmlns:a16="http://schemas.microsoft.com/office/drawing/2014/main" id="{F8A140A6-2595-66E2-398E-A2069DDABE28}"/>
              </a:ext>
            </a:extLst>
          </p:cNvPr>
          <p:cNvPicPr>
            <a:picLocks noChangeAspect="1"/>
          </p:cNvPicPr>
          <p:nvPr/>
        </p:nvPicPr>
        <p:blipFill rotWithShape="1">
          <a:blip r:embed="rId13"/>
          <a:srcRect b="11542"/>
          <a:stretch/>
        </p:blipFill>
        <p:spPr>
          <a:xfrm>
            <a:off x="7130554" y="4870388"/>
            <a:ext cx="1656516" cy="1855111"/>
          </a:xfrm>
          <a:prstGeom prst="rect">
            <a:avLst/>
          </a:prstGeom>
        </p:spPr>
      </p:pic>
      <p:pic>
        <p:nvPicPr>
          <p:cNvPr id="34" name="Picture 33" descr="The text appears to be a random collection of numbers, letters, and words, which does not form a coherent sentence or description.&#10;&#10;AI-generated content may be incorrect.">
            <a:extLst>
              <a:ext uri="{FF2B5EF4-FFF2-40B4-BE49-F238E27FC236}">
                <a16:creationId xmlns:a16="http://schemas.microsoft.com/office/drawing/2014/main" id="{86D2D453-84A7-91E0-F8FF-2FE4A91F22E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5403" y="1342487"/>
            <a:ext cx="2531556" cy="2531556"/>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0" name="Freeform: Shape 39">
            <a:extLst>
              <a:ext uri="{FF2B5EF4-FFF2-40B4-BE49-F238E27FC236}">
                <a16:creationId xmlns:a16="http://schemas.microsoft.com/office/drawing/2014/main" id="{E91BB447-594D-22E9-CDFA-C3890C47DAE5}"/>
              </a:ext>
            </a:extLst>
          </p:cNvPr>
          <p:cNvSpPr/>
          <p:nvPr/>
        </p:nvSpPr>
        <p:spPr bwMode="auto">
          <a:xfrm>
            <a:off x="1984114" y="852523"/>
            <a:ext cx="10207886" cy="5966170"/>
          </a:xfrm>
          <a:custGeom>
            <a:avLst/>
            <a:gdLst>
              <a:gd name="csX0" fmla="*/ 1415894 w 10207886"/>
              <a:gd name="csY0" fmla="*/ 0 h 5966170"/>
              <a:gd name="csX1" fmla="*/ 10207886 w 10207886"/>
              <a:gd name="csY1" fmla="*/ 0 h 5966170"/>
              <a:gd name="csX2" fmla="*/ 10207886 w 10207886"/>
              <a:gd name="csY2" fmla="*/ 4083862 h 5966170"/>
              <a:gd name="csX3" fmla="*/ 8791992 w 10207886"/>
              <a:gd name="csY3" fmla="*/ 4083862 h 5966170"/>
              <a:gd name="csX4" fmla="*/ 8791992 w 10207886"/>
              <a:gd name="csY4" fmla="*/ 5966170 h 5966170"/>
              <a:gd name="csX5" fmla="*/ 0 w 10207886"/>
              <a:gd name="csY5" fmla="*/ 5966170 h 5966170"/>
              <a:gd name="csX6" fmla="*/ 0 w 10207886"/>
              <a:gd name="csY6" fmla="*/ 3150883 h 5966170"/>
              <a:gd name="csX7" fmla="*/ 1415894 w 10207886"/>
              <a:gd name="csY7" fmla="*/ 3150883 h 59661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0207886" h="5966170">
                <a:moveTo>
                  <a:pt x="1415894" y="0"/>
                </a:moveTo>
                <a:lnTo>
                  <a:pt x="10207886" y="0"/>
                </a:lnTo>
                <a:lnTo>
                  <a:pt x="10207886" y="4083862"/>
                </a:lnTo>
                <a:lnTo>
                  <a:pt x="8791992" y="4083862"/>
                </a:lnTo>
                <a:lnTo>
                  <a:pt x="8791992" y="5966170"/>
                </a:lnTo>
                <a:lnTo>
                  <a:pt x="0" y="5966170"/>
                </a:lnTo>
                <a:lnTo>
                  <a:pt x="0" y="3150883"/>
                </a:lnTo>
                <a:lnTo>
                  <a:pt x="1415894" y="3150883"/>
                </a:lnTo>
                <a:close/>
              </a:path>
            </a:pathLst>
          </a:custGeom>
          <a:solidFill>
            <a:srgbClr val="FFFFFF">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80468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D95B88-D7D6-FC5B-9836-63B80FE5F463}"/>
              </a:ext>
            </a:extLst>
          </p:cNvPr>
          <p:cNvSpPr>
            <a:spLocks noGrp="1"/>
          </p:cNvSpPr>
          <p:nvPr>
            <p:ph type="title"/>
          </p:nvPr>
        </p:nvSpPr>
        <p:spPr/>
        <p:txBody>
          <a:bodyPr/>
          <a:lstStyle/>
          <a:p>
            <a:r>
              <a:rPr lang="en-US" dirty="0"/>
              <a:t>Is Chemistry Different in Superheavy Elements?</a:t>
            </a:r>
          </a:p>
        </p:txBody>
      </p:sp>
      <p:sp>
        <p:nvSpPr>
          <p:cNvPr id="5" name="Frame 4">
            <a:extLst>
              <a:ext uri="{FF2B5EF4-FFF2-40B4-BE49-F238E27FC236}">
                <a16:creationId xmlns:a16="http://schemas.microsoft.com/office/drawing/2014/main" id="{3125FDC4-04ED-42EF-CB08-97FBB041FC48}"/>
              </a:ext>
            </a:extLst>
          </p:cNvPr>
          <p:cNvSpPr/>
          <p:nvPr/>
        </p:nvSpPr>
        <p:spPr>
          <a:xfrm>
            <a:off x="304800" y="2354469"/>
            <a:ext cx="3695700" cy="3619500"/>
          </a:xfrm>
          <a:prstGeom prst="frame">
            <a:avLst>
              <a:gd name="adj1" fmla="val 4079"/>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 name="Frame 5">
            <a:extLst>
              <a:ext uri="{FF2B5EF4-FFF2-40B4-BE49-F238E27FC236}">
                <a16:creationId xmlns:a16="http://schemas.microsoft.com/office/drawing/2014/main" id="{33464888-CAE2-C16C-3C3A-AD96EA248A1E}"/>
              </a:ext>
            </a:extLst>
          </p:cNvPr>
          <p:cNvSpPr/>
          <p:nvPr/>
        </p:nvSpPr>
        <p:spPr>
          <a:xfrm>
            <a:off x="4248150" y="2367171"/>
            <a:ext cx="3695700" cy="3619500"/>
          </a:xfrm>
          <a:prstGeom prst="frame">
            <a:avLst>
              <a:gd name="adj1" fmla="val 4079"/>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Frame 6">
            <a:extLst>
              <a:ext uri="{FF2B5EF4-FFF2-40B4-BE49-F238E27FC236}">
                <a16:creationId xmlns:a16="http://schemas.microsoft.com/office/drawing/2014/main" id="{E49A7529-B618-B0C8-5776-1FF77B2487E3}"/>
              </a:ext>
            </a:extLst>
          </p:cNvPr>
          <p:cNvSpPr/>
          <p:nvPr/>
        </p:nvSpPr>
        <p:spPr>
          <a:xfrm>
            <a:off x="8191500" y="2367171"/>
            <a:ext cx="3695700" cy="3619500"/>
          </a:xfrm>
          <a:prstGeom prst="frame">
            <a:avLst>
              <a:gd name="adj1" fmla="val 4079"/>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TextBox 7">
            <a:extLst>
              <a:ext uri="{FF2B5EF4-FFF2-40B4-BE49-F238E27FC236}">
                <a16:creationId xmlns:a16="http://schemas.microsoft.com/office/drawing/2014/main" id="{C33CDDB7-8ED8-3D2B-1D78-7812E605AED5}"/>
              </a:ext>
            </a:extLst>
          </p:cNvPr>
          <p:cNvSpPr txBox="1"/>
          <p:nvPr/>
        </p:nvSpPr>
        <p:spPr>
          <a:xfrm>
            <a:off x="413226" y="2446897"/>
            <a:ext cx="470000" cy="707886"/>
          </a:xfrm>
          <a:prstGeom prst="rect">
            <a:avLst/>
          </a:prstGeom>
          <a:noFill/>
        </p:spPr>
        <p:txBody>
          <a:bodyPr wrap="none" rtlCol="0">
            <a:spAutoFit/>
          </a:bodyPr>
          <a:lstStyle/>
          <a:p>
            <a:r>
              <a:rPr lang="en-US" sz="4000" dirty="0"/>
              <a:t>1</a:t>
            </a:r>
          </a:p>
        </p:txBody>
      </p:sp>
      <p:pic>
        <p:nvPicPr>
          <p:cNvPr id="9" name="Google Shape;291;p10">
            <a:extLst>
              <a:ext uri="{FF2B5EF4-FFF2-40B4-BE49-F238E27FC236}">
                <a16:creationId xmlns:a16="http://schemas.microsoft.com/office/drawing/2014/main" id="{2F1CB4D4-581A-1861-AF5D-81F40EA16DB3}"/>
              </a:ext>
            </a:extLst>
          </p:cNvPr>
          <p:cNvPicPr preferRelativeResize="0"/>
          <p:nvPr/>
        </p:nvPicPr>
        <p:blipFill rotWithShape="1">
          <a:blip r:embed="rId2">
            <a:alphaModFix/>
          </a:blip>
          <a:srcRect l="71886" t="21087" r="14792" b="29997"/>
          <a:stretch/>
        </p:blipFill>
        <p:spPr>
          <a:xfrm>
            <a:off x="1614112" y="3713314"/>
            <a:ext cx="1218392" cy="1231983"/>
          </a:xfrm>
          <a:prstGeom prst="rect">
            <a:avLst/>
          </a:prstGeom>
          <a:noFill/>
          <a:ln>
            <a:noFill/>
          </a:ln>
        </p:spPr>
      </p:pic>
      <p:sp>
        <p:nvSpPr>
          <p:cNvPr id="10" name="Donut 12">
            <a:extLst>
              <a:ext uri="{FF2B5EF4-FFF2-40B4-BE49-F238E27FC236}">
                <a16:creationId xmlns:a16="http://schemas.microsoft.com/office/drawing/2014/main" id="{4EFA1D8B-712E-C2C3-E982-12AF96D42FE1}"/>
              </a:ext>
            </a:extLst>
          </p:cNvPr>
          <p:cNvSpPr/>
          <p:nvPr/>
        </p:nvSpPr>
        <p:spPr>
          <a:xfrm>
            <a:off x="1023987" y="3190294"/>
            <a:ext cx="2257325" cy="2295965"/>
          </a:xfrm>
          <a:prstGeom prst="donut">
            <a:avLst>
              <a:gd name="adj" fmla="val 2387"/>
            </a:avLst>
          </a:prstGeom>
          <a:solidFill>
            <a:schemeClr val="accent5"/>
          </a:solidFill>
          <a:ln>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1" name="TextBox 10">
            <a:extLst>
              <a:ext uri="{FF2B5EF4-FFF2-40B4-BE49-F238E27FC236}">
                <a16:creationId xmlns:a16="http://schemas.microsoft.com/office/drawing/2014/main" id="{81B257F1-1E1B-C9C3-041E-6F3CEA54A4B4}"/>
              </a:ext>
            </a:extLst>
          </p:cNvPr>
          <p:cNvSpPr txBox="1"/>
          <p:nvPr/>
        </p:nvSpPr>
        <p:spPr>
          <a:xfrm>
            <a:off x="664116" y="2440547"/>
            <a:ext cx="3118383" cy="646331"/>
          </a:xfrm>
          <a:prstGeom prst="rect">
            <a:avLst/>
          </a:prstGeom>
          <a:noFill/>
        </p:spPr>
        <p:txBody>
          <a:bodyPr wrap="square" rtlCol="0">
            <a:spAutoFit/>
          </a:bodyPr>
          <a:lstStyle/>
          <a:p>
            <a:pPr algn="ctr"/>
            <a:r>
              <a:rPr lang="en-US" dirty="0"/>
              <a:t>Some electron</a:t>
            </a:r>
          </a:p>
          <a:p>
            <a:pPr algn="ctr"/>
            <a:r>
              <a:rPr lang="en-US" dirty="0"/>
              <a:t>orbitals contract</a:t>
            </a:r>
          </a:p>
        </p:txBody>
      </p:sp>
      <p:sp>
        <p:nvSpPr>
          <p:cNvPr id="12" name="TextBox 11">
            <a:extLst>
              <a:ext uri="{FF2B5EF4-FFF2-40B4-BE49-F238E27FC236}">
                <a16:creationId xmlns:a16="http://schemas.microsoft.com/office/drawing/2014/main" id="{1DD9515E-74D4-029A-D195-6FC011B4D1C9}"/>
              </a:ext>
            </a:extLst>
          </p:cNvPr>
          <p:cNvSpPr txBox="1"/>
          <p:nvPr/>
        </p:nvSpPr>
        <p:spPr>
          <a:xfrm>
            <a:off x="746665" y="5403534"/>
            <a:ext cx="3118383" cy="369332"/>
          </a:xfrm>
          <a:prstGeom prst="rect">
            <a:avLst/>
          </a:prstGeom>
          <a:noFill/>
        </p:spPr>
        <p:txBody>
          <a:bodyPr wrap="square" rtlCol="0">
            <a:spAutoFit/>
          </a:bodyPr>
          <a:lstStyle/>
          <a:p>
            <a:pPr algn="ctr"/>
            <a:r>
              <a:rPr lang="en-US" dirty="0"/>
              <a:t>s and p</a:t>
            </a:r>
            <a:r>
              <a:rPr lang="en-US" baseline="-25000" dirty="0"/>
              <a:t>1/2</a:t>
            </a:r>
            <a:r>
              <a:rPr lang="en-US" dirty="0"/>
              <a:t> orbitals</a:t>
            </a:r>
          </a:p>
        </p:txBody>
      </p:sp>
      <p:sp>
        <p:nvSpPr>
          <p:cNvPr id="13" name="TextBox 12">
            <a:extLst>
              <a:ext uri="{FF2B5EF4-FFF2-40B4-BE49-F238E27FC236}">
                <a16:creationId xmlns:a16="http://schemas.microsoft.com/office/drawing/2014/main" id="{90502106-899E-2F6D-1BC4-2EC279DC35F4}"/>
              </a:ext>
            </a:extLst>
          </p:cNvPr>
          <p:cNvSpPr txBox="1"/>
          <p:nvPr/>
        </p:nvSpPr>
        <p:spPr>
          <a:xfrm>
            <a:off x="4378907" y="2446897"/>
            <a:ext cx="470000" cy="707886"/>
          </a:xfrm>
          <a:prstGeom prst="rect">
            <a:avLst/>
          </a:prstGeom>
          <a:noFill/>
        </p:spPr>
        <p:txBody>
          <a:bodyPr wrap="none" rtlCol="0">
            <a:spAutoFit/>
          </a:bodyPr>
          <a:lstStyle/>
          <a:p>
            <a:r>
              <a:rPr lang="en-US" sz="4000" dirty="0"/>
              <a:t>2</a:t>
            </a:r>
          </a:p>
        </p:txBody>
      </p:sp>
      <p:sp>
        <p:nvSpPr>
          <p:cNvPr id="14" name="TextBox 13">
            <a:extLst>
              <a:ext uri="{FF2B5EF4-FFF2-40B4-BE49-F238E27FC236}">
                <a16:creationId xmlns:a16="http://schemas.microsoft.com/office/drawing/2014/main" id="{6500EE1C-5468-0529-A1EF-DC5A99679F36}"/>
              </a:ext>
            </a:extLst>
          </p:cNvPr>
          <p:cNvSpPr txBox="1"/>
          <p:nvPr/>
        </p:nvSpPr>
        <p:spPr>
          <a:xfrm>
            <a:off x="4679268" y="2508584"/>
            <a:ext cx="3118383" cy="646331"/>
          </a:xfrm>
          <a:prstGeom prst="rect">
            <a:avLst/>
          </a:prstGeom>
          <a:noFill/>
        </p:spPr>
        <p:txBody>
          <a:bodyPr wrap="square" rtlCol="0">
            <a:spAutoFit/>
          </a:bodyPr>
          <a:lstStyle/>
          <a:p>
            <a:pPr algn="ctr"/>
            <a:r>
              <a:rPr lang="en-US" dirty="0"/>
              <a:t>Some electron</a:t>
            </a:r>
          </a:p>
          <a:p>
            <a:pPr algn="ctr"/>
            <a:r>
              <a:rPr lang="en-US" dirty="0"/>
              <a:t>orbitals expand</a:t>
            </a:r>
          </a:p>
        </p:txBody>
      </p:sp>
      <p:pic>
        <p:nvPicPr>
          <p:cNvPr id="15" name="Google Shape;291;p10">
            <a:extLst>
              <a:ext uri="{FF2B5EF4-FFF2-40B4-BE49-F238E27FC236}">
                <a16:creationId xmlns:a16="http://schemas.microsoft.com/office/drawing/2014/main" id="{2222BB82-AD86-EC1F-4DCF-3E8270BB5748}"/>
              </a:ext>
            </a:extLst>
          </p:cNvPr>
          <p:cNvPicPr preferRelativeResize="0"/>
          <p:nvPr/>
        </p:nvPicPr>
        <p:blipFill rotWithShape="1">
          <a:blip r:embed="rId2">
            <a:alphaModFix/>
          </a:blip>
          <a:srcRect l="71886" t="21087" r="14792" b="29997"/>
          <a:stretch/>
        </p:blipFill>
        <p:spPr>
          <a:xfrm>
            <a:off x="5629264" y="3665590"/>
            <a:ext cx="1218392" cy="1231983"/>
          </a:xfrm>
          <a:prstGeom prst="rect">
            <a:avLst/>
          </a:prstGeom>
          <a:noFill/>
          <a:ln>
            <a:noFill/>
          </a:ln>
        </p:spPr>
      </p:pic>
      <p:sp>
        <p:nvSpPr>
          <p:cNvPr id="16" name="Donut 18">
            <a:extLst>
              <a:ext uri="{FF2B5EF4-FFF2-40B4-BE49-F238E27FC236}">
                <a16:creationId xmlns:a16="http://schemas.microsoft.com/office/drawing/2014/main" id="{4A71D6C6-8788-31A7-02DA-6EE12EFF5759}"/>
              </a:ext>
            </a:extLst>
          </p:cNvPr>
          <p:cNvSpPr/>
          <p:nvPr/>
        </p:nvSpPr>
        <p:spPr>
          <a:xfrm>
            <a:off x="5259344" y="3457339"/>
            <a:ext cx="1771029" cy="1684764"/>
          </a:xfrm>
          <a:prstGeom prst="donut">
            <a:avLst>
              <a:gd name="adj" fmla="val 2387"/>
            </a:avLst>
          </a:prstGeom>
          <a:solidFill>
            <a:schemeClr val="accent5"/>
          </a:solidFill>
          <a:ln>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7" name="TextBox 16">
            <a:extLst>
              <a:ext uri="{FF2B5EF4-FFF2-40B4-BE49-F238E27FC236}">
                <a16:creationId xmlns:a16="http://schemas.microsoft.com/office/drawing/2014/main" id="{278FD42D-A225-75B1-DA79-9D11634FF86A}"/>
              </a:ext>
            </a:extLst>
          </p:cNvPr>
          <p:cNvSpPr txBox="1"/>
          <p:nvPr/>
        </p:nvSpPr>
        <p:spPr>
          <a:xfrm>
            <a:off x="4679268" y="5425949"/>
            <a:ext cx="3118383" cy="369332"/>
          </a:xfrm>
          <a:prstGeom prst="rect">
            <a:avLst/>
          </a:prstGeom>
          <a:noFill/>
        </p:spPr>
        <p:txBody>
          <a:bodyPr wrap="square" rtlCol="0">
            <a:spAutoFit/>
          </a:bodyPr>
          <a:lstStyle/>
          <a:p>
            <a:pPr algn="ctr"/>
            <a:r>
              <a:rPr lang="en-US" dirty="0"/>
              <a:t>d and f orbitals</a:t>
            </a:r>
          </a:p>
        </p:txBody>
      </p:sp>
      <p:sp>
        <p:nvSpPr>
          <p:cNvPr id="18" name="TextBox 17">
            <a:extLst>
              <a:ext uri="{FF2B5EF4-FFF2-40B4-BE49-F238E27FC236}">
                <a16:creationId xmlns:a16="http://schemas.microsoft.com/office/drawing/2014/main" id="{644EEE31-D8B8-A0D4-234A-A7957B55727F}"/>
              </a:ext>
            </a:extLst>
          </p:cNvPr>
          <p:cNvSpPr txBox="1"/>
          <p:nvPr/>
        </p:nvSpPr>
        <p:spPr>
          <a:xfrm>
            <a:off x="8459421" y="2446897"/>
            <a:ext cx="470000" cy="707886"/>
          </a:xfrm>
          <a:prstGeom prst="rect">
            <a:avLst/>
          </a:prstGeom>
          <a:noFill/>
        </p:spPr>
        <p:txBody>
          <a:bodyPr wrap="none" rtlCol="0">
            <a:spAutoFit/>
          </a:bodyPr>
          <a:lstStyle/>
          <a:p>
            <a:r>
              <a:rPr lang="en-US" sz="4000" dirty="0"/>
              <a:t>3</a:t>
            </a:r>
          </a:p>
        </p:txBody>
      </p:sp>
      <p:sp>
        <p:nvSpPr>
          <p:cNvPr id="19" name="TextBox 18">
            <a:extLst>
              <a:ext uri="{FF2B5EF4-FFF2-40B4-BE49-F238E27FC236}">
                <a16:creationId xmlns:a16="http://schemas.microsoft.com/office/drawing/2014/main" id="{0DB3B25E-DF6E-B654-1F84-88DF8DF78A8D}"/>
              </a:ext>
            </a:extLst>
          </p:cNvPr>
          <p:cNvSpPr txBox="1"/>
          <p:nvPr/>
        </p:nvSpPr>
        <p:spPr>
          <a:xfrm>
            <a:off x="8660391" y="2564787"/>
            <a:ext cx="3118383" cy="369332"/>
          </a:xfrm>
          <a:prstGeom prst="rect">
            <a:avLst/>
          </a:prstGeom>
          <a:noFill/>
        </p:spPr>
        <p:txBody>
          <a:bodyPr wrap="square" rtlCol="0">
            <a:spAutoFit/>
          </a:bodyPr>
          <a:lstStyle/>
          <a:p>
            <a:pPr algn="ctr"/>
            <a:r>
              <a:rPr lang="en-US" dirty="0"/>
              <a:t>Spin Orbit Splitting</a:t>
            </a:r>
          </a:p>
        </p:txBody>
      </p:sp>
      <p:sp>
        <p:nvSpPr>
          <p:cNvPr id="20" name="Rectangle 19">
            <a:extLst>
              <a:ext uri="{FF2B5EF4-FFF2-40B4-BE49-F238E27FC236}">
                <a16:creationId xmlns:a16="http://schemas.microsoft.com/office/drawing/2014/main" id="{42D31164-28D3-FB47-919B-E892FE8EA8E9}"/>
              </a:ext>
            </a:extLst>
          </p:cNvPr>
          <p:cNvSpPr/>
          <p:nvPr/>
        </p:nvSpPr>
        <p:spPr>
          <a:xfrm>
            <a:off x="8940800" y="4164219"/>
            <a:ext cx="551368" cy="457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45DCF5B-AB89-5A0A-DAE4-3B2E178D247C}"/>
              </a:ext>
            </a:extLst>
          </p:cNvPr>
          <p:cNvSpPr/>
          <p:nvPr/>
        </p:nvSpPr>
        <p:spPr>
          <a:xfrm>
            <a:off x="9830882" y="4164219"/>
            <a:ext cx="551368" cy="457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B7D9E26-2FA7-117E-D124-8C6FB4809A85}"/>
              </a:ext>
            </a:extLst>
          </p:cNvPr>
          <p:cNvSpPr/>
          <p:nvPr/>
        </p:nvSpPr>
        <p:spPr>
          <a:xfrm>
            <a:off x="10720964" y="4164219"/>
            <a:ext cx="551368" cy="457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9F7901FE-8905-0DF7-BFC2-25292C26C732}"/>
              </a:ext>
            </a:extLst>
          </p:cNvPr>
          <p:cNvSpPr txBox="1"/>
          <p:nvPr/>
        </p:nvSpPr>
        <p:spPr>
          <a:xfrm>
            <a:off x="8459421" y="3992255"/>
            <a:ext cx="312906" cy="369332"/>
          </a:xfrm>
          <a:prstGeom prst="rect">
            <a:avLst/>
          </a:prstGeom>
          <a:noFill/>
        </p:spPr>
        <p:txBody>
          <a:bodyPr wrap="none" rtlCol="0">
            <a:spAutoFit/>
          </a:bodyPr>
          <a:lstStyle/>
          <a:p>
            <a:r>
              <a:rPr lang="en-US" dirty="0"/>
              <a:t>p</a:t>
            </a:r>
          </a:p>
        </p:txBody>
      </p:sp>
      <p:sp>
        <p:nvSpPr>
          <p:cNvPr id="24" name="TextBox 23">
            <a:extLst>
              <a:ext uri="{FF2B5EF4-FFF2-40B4-BE49-F238E27FC236}">
                <a16:creationId xmlns:a16="http://schemas.microsoft.com/office/drawing/2014/main" id="{C64E5AFE-BCFD-7078-1103-4B447939F89B}"/>
              </a:ext>
            </a:extLst>
          </p:cNvPr>
          <p:cNvSpPr txBox="1"/>
          <p:nvPr/>
        </p:nvSpPr>
        <p:spPr>
          <a:xfrm>
            <a:off x="8459421" y="4546600"/>
            <a:ext cx="526106" cy="369332"/>
          </a:xfrm>
          <a:prstGeom prst="rect">
            <a:avLst/>
          </a:prstGeom>
          <a:noFill/>
        </p:spPr>
        <p:txBody>
          <a:bodyPr wrap="none" rtlCol="0">
            <a:spAutoFit/>
          </a:bodyPr>
          <a:lstStyle/>
          <a:p>
            <a:r>
              <a:rPr lang="en-US" dirty="0"/>
              <a:t>p</a:t>
            </a:r>
            <a:r>
              <a:rPr lang="en-US" baseline="-25000" dirty="0"/>
              <a:t>1/2</a:t>
            </a:r>
            <a:endParaRPr lang="en-US" dirty="0"/>
          </a:p>
        </p:txBody>
      </p:sp>
      <p:sp>
        <p:nvSpPr>
          <p:cNvPr id="25" name="TextBox 24">
            <a:extLst>
              <a:ext uri="{FF2B5EF4-FFF2-40B4-BE49-F238E27FC236}">
                <a16:creationId xmlns:a16="http://schemas.microsoft.com/office/drawing/2014/main" id="{690B9141-4B37-C189-E115-D449610334CF}"/>
              </a:ext>
            </a:extLst>
          </p:cNvPr>
          <p:cNvSpPr txBox="1"/>
          <p:nvPr/>
        </p:nvSpPr>
        <p:spPr>
          <a:xfrm>
            <a:off x="8409942" y="3272673"/>
            <a:ext cx="526106" cy="369332"/>
          </a:xfrm>
          <a:prstGeom prst="rect">
            <a:avLst/>
          </a:prstGeom>
          <a:noFill/>
        </p:spPr>
        <p:txBody>
          <a:bodyPr wrap="none" rtlCol="0">
            <a:spAutoFit/>
          </a:bodyPr>
          <a:lstStyle/>
          <a:p>
            <a:r>
              <a:rPr lang="en-US" dirty="0"/>
              <a:t>p</a:t>
            </a:r>
            <a:r>
              <a:rPr lang="en-US" baseline="-25000" dirty="0"/>
              <a:t>3/2</a:t>
            </a:r>
            <a:endParaRPr lang="en-US" dirty="0"/>
          </a:p>
        </p:txBody>
      </p:sp>
      <p:sp>
        <p:nvSpPr>
          <p:cNvPr id="26" name="Donut 30">
            <a:extLst>
              <a:ext uri="{FF2B5EF4-FFF2-40B4-BE49-F238E27FC236}">
                <a16:creationId xmlns:a16="http://schemas.microsoft.com/office/drawing/2014/main" id="{699CD5BD-CE8D-FF39-A1BB-E444817BEC0E}"/>
              </a:ext>
            </a:extLst>
          </p:cNvPr>
          <p:cNvSpPr/>
          <p:nvPr/>
        </p:nvSpPr>
        <p:spPr>
          <a:xfrm>
            <a:off x="5551331" y="3635083"/>
            <a:ext cx="1223289" cy="1284465"/>
          </a:xfrm>
          <a:prstGeom prst="donut">
            <a:avLst>
              <a:gd name="adj" fmla="val 2387"/>
            </a:avLst>
          </a:prstGeom>
          <a:solidFill>
            <a:schemeClr val="accent5"/>
          </a:solidFill>
          <a:ln>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7" name="TextBox 26">
            <a:extLst>
              <a:ext uri="{FF2B5EF4-FFF2-40B4-BE49-F238E27FC236}">
                <a16:creationId xmlns:a16="http://schemas.microsoft.com/office/drawing/2014/main" id="{3C5110C6-6D22-EDE1-B8EC-468DBC573462}"/>
              </a:ext>
            </a:extLst>
          </p:cNvPr>
          <p:cNvSpPr txBox="1"/>
          <p:nvPr/>
        </p:nvSpPr>
        <p:spPr>
          <a:xfrm>
            <a:off x="4325114" y="1186482"/>
            <a:ext cx="3826689" cy="584775"/>
          </a:xfrm>
          <a:prstGeom prst="rect">
            <a:avLst/>
          </a:prstGeom>
          <a:noFill/>
        </p:spPr>
        <p:txBody>
          <a:bodyPr wrap="none" rtlCol="0">
            <a:spAutoFit/>
          </a:bodyPr>
          <a:lstStyle/>
          <a:p>
            <a:r>
              <a:rPr lang="en-US" sz="3200" b="1" dirty="0"/>
              <a:t>Relativistic Effects</a:t>
            </a:r>
          </a:p>
        </p:txBody>
      </p:sp>
    </p:spTree>
    <p:extLst>
      <p:ext uri="{BB962C8B-B14F-4D97-AF65-F5344CB8AC3E}">
        <p14:creationId xmlns:p14="http://schemas.microsoft.com/office/powerpoint/2010/main" val="1196740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6" presetClass="emph" presetSubtype="0" repeatCount="indefinite" fill="hold" grpId="0" nodeType="withEffect">
                                  <p:stCondLst>
                                    <p:cond delay="0"/>
                                  </p:stCondLst>
                                  <p:endCondLst>
                                    <p:cond evt="onNext" delay="0">
                                      <p:tgtEl>
                                        <p:sldTgt/>
                                      </p:tgtEl>
                                    </p:cond>
                                  </p:endCondLst>
                                  <p:childTnLst>
                                    <p:animScale>
                                      <p:cBhvr>
                                        <p:cTn id="18" dur="2000" fill="hold"/>
                                        <p:tgtEl>
                                          <p:spTgt spid="10"/>
                                        </p:tgtEl>
                                      </p:cBhvr>
                                      <p:by x="50000" y="50000"/>
                                    </p:animScale>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1"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6" presetClass="emph" presetSubtype="0" repeatCount="indefinite" fill="hold" grpId="0" nodeType="withEffect">
                                  <p:stCondLst>
                                    <p:cond delay="0"/>
                                  </p:stCondLst>
                                  <p:childTnLst>
                                    <p:animScale>
                                      <p:cBhvr>
                                        <p:cTn id="34" dur="2000" fill="hold"/>
                                        <p:tgtEl>
                                          <p:spTgt spid="16"/>
                                        </p:tgtEl>
                                      </p:cBhvr>
                                      <p:by x="150000" y="150000"/>
                                    </p:animScale>
                                  </p:childTnLst>
                                </p:cTn>
                              </p:par>
                              <p:par>
                                <p:cTn id="35" presetID="1" presetClass="entr" presetSubtype="0" fill="hold" grpId="2"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par>
                                <p:cTn id="45" presetID="1" presetClass="entr" presetSubtype="0" fill="hold" grpId="1" nodeType="with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par>
                                <p:cTn id="47" presetID="1" presetClass="entr" presetSubtype="0" fill="hold" grpId="1"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1" presetClass="entr" presetSubtype="0" fill="hold" grpId="1" nodeType="with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par>
                                <p:cTn id="51" presetID="1" presetClass="entr" presetSubtype="0" fill="hold" grpId="1" nodeType="withEffect">
                                  <p:stCondLst>
                                    <p:cond delay="0"/>
                                  </p:stCondLst>
                                  <p:childTnLst>
                                    <p:set>
                                      <p:cBhvr>
                                        <p:cTn id="52" dur="1" fill="hold">
                                          <p:stCondLst>
                                            <p:cond delay="0"/>
                                          </p:stCondLst>
                                        </p:cTn>
                                        <p:tgtEl>
                                          <p:spTgt spid="2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0" presetClass="path" presetSubtype="0" repeatCount="indefinite" accel="50000" decel="50000" fill="hold" grpId="0" nodeType="clickEffect">
                                  <p:stCondLst>
                                    <p:cond delay="0"/>
                                  </p:stCondLst>
                                  <p:childTnLst>
                                    <p:animMotion origin="layout" path="M -0.00065 -0.00324 L -0.00065 -0.0963 " pathEditMode="relative" ptsTypes="AA">
                                      <p:cBhvr>
                                        <p:cTn id="58" dur="2000" fill="hold"/>
                                        <p:tgtEl>
                                          <p:spTgt spid="20"/>
                                        </p:tgtEl>
                                        <p:attrNameLst>
                                          <p:attrName>ppt_x</p:attrName>
                                          <p:attrName>ppt_y</p:attrName>
                                        </p:attrNameLst>
                                      </p:cBhvr>
                                    </p:animMotion>
                                  </p:childTnLst>
                                </p:cTn>
                              </p:par>
                              <p:par>
                                <p:cTn id="59" presetID="0" presetClass="path" presetSubtype="0" repeatCount="indefinite" accel="50000" decel="50000" fill="hold" grpId="0" nodeType="withEffect">
                                  <p:stCondLst>
                                    <p:cond delay="0"/>
                                  </p:stCondLst>
                                  <p:childTnLst>
                                    <p:animMotion origin="layout" path="M 0 0 L 0 0.08611 " pathEditMode="relative" ptsTypes="AA">
                                      <p:cBhvr>
                                        <p:cTn id="60" dur="2000" fill="hold"/>
                                        <p:tgtEl>
                                          <p:spTgt spid="21"/>
                                        </p:tgtEl>
                                        <p:attrNameLst>
                                          <p:attrName>ppt_x</p:attrName>
                                          <p:attrName>ppt_y</p:attrName>
                                        </p:attrNameLst>
                                      </p:cBhvr>
                                    </p:animMotion>
                                  </p:childTnLst>
                                </p:cTn>
                              </p:par>
                              <p:par>
                                <p:cTn id="61" presetID="0" presetClass="path" presetSubtype="0" repeatCount="indefinite" accel="50000" decel="50000" fill="hold" grpId="0" nodeType="withEffect">
                                  <p:stCondLst>
                                    <p:cond delay="0"/>
                                  </p:stCondLst>
                                  <p:childTnLst>
                                    <p:animMotion origin="layout" path="M 0 0 L 0 -0.08449 " pathEditMode="relative" ptsTypes="AA">
                                      <p:cBhvr>
                                        <p:cTn id="62" dur="2000" fill="hold"/>
                                        <p:tgtEl>
                                          <p:spTgt spid="22"/>
                                        </p:tgtEl>
                                        <p:attrNameLst>
                                          <p:attrName>ppt_x</p:attrName>
                                          <p:attrName>ppt_y</p:attrName>
                                        </p:attrNameLst>
                                      </p:cBhvr>
                                    </p:animMotion>
                                  </p:childTnLst>
                                </p:cTn>
                              </p:par>
                              <p:par>
                                <p:cTn id="63" presetID="1" presetClass="entr" presetSubtype="0" fill="hold" grpId="0" nodeType="withEffect">
                                  <p:stCondLst>
                                    <p:cond delay="0"/>
                                  </p:stCondLst>
                                  <p:childTnLst>
                                    <p:set>
                                      <p:cBhvr>
                                        <p:cTn id="64" dur="1" fill="hold">
                                          <p:stCondLst>
                                            <p:cond delay="0"/>
                                          </p:stCondLst>
                                        </p:cTn>
                                        <p:tgtEl>
                                          <p:spTgt spid="25"/>
                                        </p:tgtEl>
                                        <p:attrNameLst>
                                          <p:attrName>style.visibility</p:attrName>
                                        </p:attrNameLst>
                                      </p:cBhvr>
                                      <p:to>
                                        <p:strVal val="visible"/>
                                      </p:to>
                                    </p:set>
                                  </p:childTnLst>
                                </p:cTn>
                              </p:par>
                              <p:par>
                                <p:cTn id="65" presetID="1" presetClass="exit" presetSubtype="0" fill="hold" grpId="0" nodeType="withEffect">
                                  <p:stCondLst>
                                    <p:cond delay="0"/>
                                  </p:stCondLst>
                                  <p:childTnLst>
                                    <p:set>
                                      <p:cBhvr>
                                        <p:cTn id="66" dur="1" fill="hold">
                                          <p:stCondLst>
                                            <p:cond delay="0"/>
                                          </p:stCondLst>
                                        </p:cTn>
                                        <p:tgtEl>
                                          <p:spTgt spid="23"/>
                                        </p:tgtEl>
                                        <p:attrNameLst>
                                          <p:attrName>style.visibility</p:attrName>
                                        </p:attrNameLst>
                                      </p:cBhvr>
                                      <p:to>
                                        <p:strVal val="hidden"/>
                                      </p:to>
                                    </p:set>
                                  </p:childTnLst>
                                </p:cTn>
                              </p:par>
                              <p:par>
                                <p:cTn id="67" presetID="1" presetClass="entr" presetSubtype="0" fill="hold" grpId="0" nodeType="withEffect">
                                  <p:stCondLst>
                                    <p:cond delay="0"/>
                                  </p:stCondLst>
                                  <p:childTnLst>
                                    <p:set>
                                      <p:cBhvr>
                                        <p:cTn id="68" dur="1" fill="hold">
                                          <p:stCondLst>
                                            <p:cond delay="0"/>
                                          </p:stCondLst>
                                        </p:cTn>
                                        <p:tgtEl>
                                          <p:spTgt spid="24"/>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10" grpId="0" animBg="1"/>
      <p:bldP spid="10" grpId="1" animBg="1"/>
      <p:bldP spid="11" grpId="0"/>
      <p:bldP spid="12" grpId="0"/>
      <p:bldP spid="13" grpId="0"/>
      <p:bldP spid="14" grpId="0"/>
      <p:bldP spid="16" grpId="0" animBg="1"/>
      <p:bldP spid="16" grpId="1" animBg="1"/>
      <p:bldP spid="16" grpId="2" animBg="1"/>
      <p:bldP spid="17" grpId="0"/>
      <p:bldP spid="18" grpId="0"/>
      <p:bldP spid="19" grpId="0"/>
      <p:bldP spid="20" grpId="0" animBg="1"/>
      <p:bldP spid="20" grpId="1" animBg="1"/>
      <p:bldP spid="21" grpId="0" animBg="1"/>
      <p:bldP spid="21" grpId="1" animBg="1"/>
      <p:bldP spid="22" grpId="0" animBg="1"/>
      <p:bldP spid="22" grpId="1" animBg="1"/>
      <p:bldP spid="23" grpId="0"/>
      <p:bldP spid="23" grpId="1"/>
      <p:bldP spid="24" grpId="0"/>
      <p:bldP spid="25" grpId="0"/>
      <p:bldP spid="26" grpId="0" animBg="1"/>
      <p:bldP spid="26"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EAF9E54-C276-433A-B21D-4867420F23A9}"/>
              </a:ext>
            </a:extLst>
          </p:cNvPr>
          <p:cNvSpPr>
            <a:spLocks noChangeArrowheads="1"/>
          </p:cNvSpPr>
          <p:nvPr/>
        </p:nvSpPr>
        <p:spPr bwMode="auto">
          <a:xfrm>
            <a:off x="759244" y="5884728"/>
            <a:ext cx="6392805"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nchor="ctr">
            <a:spAutoFit/>
          </a:bodyPr>
          <a:lstStyle/>
          <a:p>
            <a:r>
              <a:rPr lang="en-US" altLang="en-US" sz="2000" b="1" dirty="0" err="1"/>
              <a:t>Desclaux</a:t>
            </a:r>
            <a:r>
              <a:rPr lang="en-US" altLang="en-US" sz="2000" b="1" dirty="0"/>
              <a:t>: At. Data </a:t>
            </a:r>
            <a:r>
              <a:rPr lang="en-US" altLang="en-US" sz="2000" b="1" dirty="0" err="1"/>
              <a:t>Nucl</a:t>
            </a:r>
            <a:r>
              <a:rPr lang="en-US" altLang="en-US" sz="2000" b="1" dirty="0"/>
              <a:t>. Data Tables, </a:t>
            </a:r>
            <a:r>
              <a:rPr lang="en-US" altLang="en-US" sz="2000" dirty="0"/>
              <a:t>12</a:t>
            </a:r>
            <a:r>
              <a:rPr lang="en-US" altLang="en-US" sz="2000" b="1" dirty="0"/>
              <a:t> (1973) 311</a:t>
            </a:r>
          </a:p>
        </p:txBody>
      </p:sp>
      <p:sp>
        <p:nvSpPr>
          <p:cNvPr id="18" name="TextBox 17">
            <a:extLst>
              <a:ext uri="{FF2B5EF4-FFF2-40B4-BE49-F238E27FC236}">
                <a16:creationId xmlns:a16="http://schemas.microsoft.com/office/drawing/2014/main" id="{86901F19-C37A-488F-9EC9-BD49E767287F}"/>
              </a:ext>
            </a:extLst>
          </p:cNvPr>
          <p:cNvSpPr txBox="1"/>
          <p:nvPr/>
        </p:nvSpPr>
        <p:spPr>
          <a:xfrm>
            <a:off x="24440" y="838978"/>
            <a:ext cx="646331" cy="4898136"/>
          </a:xfrm>
          <a:prstGeom prst="rect">
            <a:avLst/>
          </a:prstGeom>
          <a:noFill/>
        </p:spPr>
        <p:txBody>
          <a:bodyPr vert="vert270" wrap="none" rtlCol="0">
            <a:spAutoFit/>
          </a:bodyPr>
          <a:lstStyle/>
          <a:p>
            <a:r>
              <a:rPr lang="en-US" sz="3000" dirty="0"/>
              <a:t>Electron Orbital Energy (eV)</a:t>
            </a:r>
          </a:p>
        </p:txBody>
      </p:sp>
      <p:sp>
        <p:nvSpPr>
          <p:cNvPr id="10" name="Rectangle 9">
            <a:extLst>
              <a:ext uri="{FF2B5EF4-FFF2-40B4-BE49-F238E27FC236}">
                <a16:creationId xmlns:a16="http://schemas.microsoft.com/office/drawing/2014/main" id="{A98E8792-5FA6-4BD5-820F-C55D55640FAA}"/>
              </a:ext>
            </a:extLst>
          </p:cNvPr>
          <p:cNvSpPr/>
          <p:nvPr/>
        </p:nvSpPr>
        <p:spPr>
          <a:xfrm>
            <a:off x="690336" y="1370652"/>
            <a:ext cx="6630850" cy="4116696"/>
          </a:xfrm>
          <a:prstGeom prst="rect">
            <a:avLst/>
          </a:prstGeom>
          <a:noFill/>
          <a:ln w="571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0BFAD78-17FB-40CA-8093-3E8979847174}"/>
              </a:ext>
            </a:extLst>
          </p:cNvPr>
          <p:cNvSpPr txBox="1"/>
          <p:nvPr/>
        </p:nvSpPr>
        <p:spPr>
          <a:xfrm>
            <a:off x="814771" y="1494222"/>
            <a:ext cx="1595309" cy="461665"/>
          </a:xfrm>
          <a:prstGeom prst="rect">
            <a:avLst/>
          </a:prstGeom>
          <a:noFill/>
        </p:spPr>
        <p:txBody>
          <a:bodyPr wrap="none" rtlCol="0">
            <a:spAutoFit/>
          </a:bodyPr>
          <a:lstStyle/>
          <a:p>
            <a:r>
              <a:rPr lang="en-US" b="1" dirty="0"/>
              <a:t>Ru (Z=44)</a:t>
            </a:r>
          </a:p>
        </p:txBody>
      </p:sp>
      <p:sp>
        <p:nvSpPr>
          <p:cNvPr id="12" name="TextBox 11">
            <a:extLst>
              <a:ext uri="{FF2B5EF4-FFF2-40B4-BE49-F238E27FC236}">
                <a16:creationId xmlns:a16="http://schemas.microsoft.com/office/drawing/2014/main" id="{CFA7B43B-E923-4862-9E69-11EC3A5187F3}"/>
              </a:ext>
            </a:extLst>
          </p:cNvPr>
          <p:cNvSpPr txBox="1"/>
          <p:nvPr/>
        </p:nvSpPr>
        <p:spPr>
          <a:xfrm>
            <a:off x="3033187" y="1447969"/>
            <a:ext cx="1595309" cy="461665"/>
          </a:xfrm>
          <a:prstGeom prst="rect">
            <a:avLst/>
          </a:prstGeom>
          <a:noFill/>
        </p:spPr>
        <p:txBody>
          <a:bodyPr wrap="none" rtlCol="0">
            <a:spAutoFit/>
          </a:bodyPr>
          <a:lstStyle/>
          <a:p>
            <a:r>
              <a:rPr lang="en-US" b="1" dirty="0" err="1"/>
              <a:t>Os</a:t>
            </a:r>
            <a:r>
              <a:rPr lang="en-US" b="1" dirty="0"/>
              <a:t> (Z=76)</a:t>
            </a:r>
          </a:p>
        </p:txBody>
      </p:sp>
      <p:sp>
        <p:nvSpPr>
          <p:cNvPr id="13" name="TextBox 12">
            <a:extLst>
              <a:ext uri="{FF2B5EF4-FFF2-40B4-BE49-F238E27FC236}">
                <a16:creationId xmlns:a16="http://schemas.microsoft.com/office/drawing/2014/main" id="{EB9BB852-82E9-42FF-90C6-98CA98AA0053}"/>
              </a:ext>
            </a:extLst>
          </p:cNvPr>
          <p:cNvSpPr txBox="1"/>
          <p:nvPr/>
        </p:nvSpPr>
        <p:spPr>
          <a:xfrm>
            <a:off x="5227067" y="1469174"/>
            <a:ext cx="1750800" cy="461665"/>
          </a:xfrm>
          <a:prstGeom prst="rect">
            <a:avLst/>
          </a:prstGeom>
          <a:noFill/>
        </p:spPr>
        <p:txBody>
          <a:bodyPr wrap="none" rtlCol="0">
            <a:spAutoFit/>
          </a:bodyPr>
          <a:lstStyle/>
          <a:p>
            <a:r>
              <a:rPr lang="en-US" b="1" dirty="0"/>
              <a:t>Hs (Z=108)</a:t>
            </a:r>
          </a:p>
        </p:txBody>
      </p:sp>
      <p:sp>
        <p:nvSpPr>
          <p:cNvPr id="14" name="TextBox 13">
            <a:extLst>
              <a:ext uri="{FF2B5EF4-FFF2-40B4-BE49-F238E27FC236}">
                <a16:creationId xmlns:a16="http://schemas.microsoft.com/office/drawing/2014/main" id="{209AD3AE-C0F0-4143-9A55-238580DC1EDF}"/>
              </a:ext>
            </a:extLst>
          </p:cNvPr>
          <p:cNvSpPr txBox="1"/>
          <p:nvPr/>
        </p:nvSpPr>
        <p:spPr>
          <a:xfrm>
            <a:off x="917684" y="1890067"/>
            <a:ext cx="1226618" cy="461665"/>
          </a:xfrm>
          <a:prstGeom prst="rect">
            <a:avLst/>
          </a:prstGeom>
          <a:noFill/>
        </p:spPr>
        <p:txBody>
          <a:bodyPr wrap="none" rtlCol="0">
            <a:spAutoFit/>
          </a:bodyPr>
          <a:lstStyle/>
          <a:p>
            <a:r>
              <a:rPr lang="en-US" dirty="0"/>
              <a:t>nr     </a:t>
            </a:r>
            <a:r>
              <a:rPr lang="en-US" dirty="0" err="1"/>
              <a:t>rel</a:t>
            </a:r>
            <a:endParaRPr lang="en-US" dirty="0"/>
          </a:p>
        </p:txBody>
      </p:sp>
      <p:sp>
        <p:nvSpPr>
          <p:cNvPr id="15" name="TextBox 14">
            <a:extLst>
              <a:ext uri="{FF2B5EF4-FFF2-40B4-BE49-F238E27FC236}">
                <a16:creationId xmlns:a16="http://schemas.microsoft.com/office/drawing/2014/main" id="{CAABF36A-C391-481D-948A-40FB633C2614}"/>
              </a:ext>
            </a:extLst>
          </p:cNvPr>
          <p:cNvSpPr txBox="1"/>
          <p:nvPr/>
        </p:nvSpPr>
        <p:spPr>
          <a:xfrm>
            <a:off x="3131167" y="1897838"/>
            <a:ext cx="1226618" cy="461665"/>
          </a:xfrm>
          <a:prstGeom prst="rect">
            <a:avLst/>
          </a:prstGeom>
          <a:noFill/>
        </p:spPr>
        <p:txBody>
          <a:bodyPr wrap="none" rtlCol="0">
            <a:spAutoFit/>
          </a:bodyPr>
          <a:lstStyle/>
          <a:p>
            <a:r>
              <a:rPr lang="en-US" dirty="0"/>
              <a:t>nr     </a:t>
            </a:r>
            <a:r>
              <a:rPr lang="en-US" dirty="0" err="1"/>
              <a:t>rel</a:t>
            </a:r>
            <a:endParaRPr lang="en-US" dirty="0"/>
          </a:p>
        </p:txBody>
      </p:sp>
      <p:sp>
        <p:nvSpPr>
          <p:cNvPr id="16" name="TextBox 15">
            <a:extLst>
              <a:ext uri="{FF2B5EF4-FFF2-40B4-BE49-F238E27FC236}">
                <a16:creationId xmlns:a16="http://schemas.microsoft.com/office/drawing/2014/main" id="{8FC0F32D-B950-4F5F-9A42-F6BFD6D10286}"/>
              </a:ext>
            </a:extLst>
          </p:cNvPr>
          <p:cNvSpPr txBox="1"/>
          <p:nvPr/>
        </p:nvSpPr>
        <p:spPr>
          <a:xfrm>
            <a:off x="5390628" y="1842251"/>
            <a:ext cx="1226618" cy="461665"/>
          </a:xfrm>
          <a:prstGeom prst="rect">
            <a:avLst/>
          </a:prstGeom>
          <a:noFill/>
        </p:spPr>
        <p:txBody>
          <a:bodyPr wrap="none" rtlCol="0">
            <a:spAutoFit/>
          </a:bodyPr>
          <a:lstStyle/>
          <a:p>
            <a:r>
              <a:rPr lang="en-US" dirty="0"/>
              <a:t>nr     </a:t>
            </a:r>
            <a:r>
              <a:rPr lang="en-US" dirty="0" err="1"/>
              <a:t>rel</a:t>
            </a:r>
            <a:endParaRPr lang="en-US" dirty="0"/>
          </a:p>
        </p:txBody>
      </p:sp>
      <p:cxnSp>
        <p:nvCxnSpPr>
          <p:cNvPr id="19" name="Straight Connector 18">
            <a:extLst>
              <a:ext uri="{FF2B5EF4-FFF2-40B4-BE49-F238E27FC236}">
                <a16:creationId xmlns:a16="http://schemas.microsoft.com/office/drawing/2014/main" id="{E76B83D8-8762-4E7E-BA2D-0D50306B4B5A}"/>
              </a:ext>
            </a:extLst>
          </p:cNvPr>
          <p:cNvCxnSpPr/>
          <p:nvPr/>
        </p:nvCxnSpPr>
        <p:spPr>
          <a:xfrm>
            <a:off x="961560" y="2830082"/>
            <a:ext cx="40075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A52BB8A-A7FC-425F-9430-D48512A499FF}"/>
              </a:ext>
            </a:extLst>
          </p:cNvPr>
          <p:cNvCxnSpPr/>
          <p:nvPr/>
        </p:nvCxnSpPr>
        <p:spPr>
          <a:xfrm>
            <a:off x="1720568" y="2933343"/>
            <a:ext cx="40075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BDD2A77-41CA-42C3-BCC4-900B275ED521}"/>
              </a:ext>
            </a:extLst>
          </p:cNvPr>
          <p:cNvCxnSpPr/>
          <p:nvPr/>
        </p:nvCxnSpPr>
        <p:spPr>
          <a:xfrm>
            <a:off x="1359421" y="2835685"/>
            <a:ext cx="362276" cy="89013"/>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7F0173A-8F72-404B-BE5F-FDC6461BB32D}"/>
              </a:ext>
            </a:extLst>
          </p:cNvPr>
          <p:cNvCxnSpPr/>
          <p:nvPr/>
        </p:nvCxnSpPr>
        <p:spPr>
          <a:xfrm>
            <a:off x="3148021" y="3037407"/>
            <a:ext cx="40075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339749E-51FB-4FBF-B7D5-4B83478A7D6D}"/>
              </a:ext>
            </a:extLst>
          </p:cNvPr>
          <p:cNvCxnSpPr/>
          <p:nvPr/>
        </p:nvCxnSpPr>
        <p:spPr>
          <a:xfrm>
            <a:off x="3966338" y="3384413"/>
            <a:ext cx="40075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407E367-261A-499F-862B-7FAD84AAFC83}"/>
              </a:ext>
            </a:extLst>
          </p:cNvPr>
          <p:cNvCxnSpPr/>
          <p:nvPr/>
        </p:nvCxnSpPr>
        <p:spPr>
          <a:xfrm>
            <a:off x="3545882" y="3043009"/>
            <a:ext cx="461122" cy="377586"/>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A6693D7-8226-42C0-9549-E222035F6A78}"/>
              </a:ext>
            </a:extLst>
          </p:cNvPr>
          <p:cNvCxnSpPr/>
          <p:nvPr/>
        </p:nvCxnSpPr>
        <p:spPr>
          <a:xfrm>
            <a:off x="5421114" y="2887463"/>
            <a:ext cx="40075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2A2BFA3-ADDB-406C-AA7C-9F9874D434FE}"/>
              </a:ext>
            </a:extLst>
          </p:cNvPr>
          <p:cNvCxnSpPr/>
          <p:nvPr/>
        </p:nvCxnSpPr>
        <p:spPr>
          <a:xfrm>
            <a:off x="6224602" y="3848035"/>
            <a:ext cx="40075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A2DB916-B876-4543-BDAC-4B2FF9418296}"/>
              </a:ext>
            </a:extLst>
          </p:cNvPr>
          <p:cNvCxnSpPr/>
          <p:nvPr/>
        </p:nvCxnSpPr>
        <p:spPr>
          <a:xfrm>
            <a:off x="5818975" y="2893067"/>
            <a:ext cx="431468" cy="982746"/>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4964177-1264-4AA0-A0E9-CDC24AB8DDEB}"/>
              </a:ext>
            </a:extLst>
          </p:cNvPr>
          <p:cNvCxnSpPr/>
          <p:nvPr/>
        </p:nvCxnSpPr>
        <p:spPr>
          <a:xfrm>
            <a:off x="944264" y="4155273"/>
            <a:ext cx="400756"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CEDA6CC-9D65-453F-A9AB-9F3DE49C7B96}"/>
              </a:ext>
            </a:extLst>
          </p:cNvPr>
          <p:cNvCxnSpPr/>
          <p:nvPr/>
        </p:nvCxnSpPr>
        <p:spPr>
          <a:xfrm>
            <a:off x="1740338" y="3981169"/>
            <a:ext cx="400756"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E104CC0-1CB4-4949-BB38-B1828D7BFBB4}"/>
              </a:ext>
            </a:extLst>
          </p:cNvPr>
          <p:cNvCxnSpPr/>
          <p:nvPr/>
        </p:nvCxnSpPr>
        <p:spPr>
          <a:xfrm flipV="1">
            <a:off x="1342124" y="3958517"/>
            <a:ext cx="401814" cy="202360"/>
          </a:xfrm>
          <a:prstGeom prst="line">
            <a:avLst/>
          </a:prstGeom>
          <a:ln w="38100">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27148E0-1BE1-4623-81D1-2760C2C5D0D4}"/>
              </a:ext>
            </a:extLst>
          </p:cNvPr>
          <p:cNvCxnSpPr/>
          <p:nvPr/>
        </p:nvCxnSpPr>
        <p:spPr>
          <a:xfrm>
            <a:off x="1745279" y="4096044"/>
            <a:ext cx="400756"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C8C9260-BE89-45EF-B93A-35DF1E52C429}"/>
              </a:ext>
            </a:extLst>
          </p:cNvPr>
          <p:cNvCxnSpPr/>
          <p:nvPr/>
        </p:nvCxnSpPr>
        <p:spPr>
          <a:xfrm flipV="1">
            <a:off x="1354480" y="4101401"/>
            <a:ext cx="404284" cy="56676"/>
          </a:xfrm>
          <a:prstGeom prst="line">
            <a:avLst/>
          </a:prstGeom>
          <a:ln w="38100">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FE7AF34-E46E-4E90-B235-40CA5D15C117}"/>
              </a:ext>
            </a:extLst>
          </p:cNvPr>
          <p:cNvCxnSpPr/>
          <p:nvPr/>
        </p:nvCxnSpPr>
        <p:spPr>
          <a:xfrm>
            <a:off x="3138137" y="4883708"/>
            <a:ext cx="400756"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07A25FC-6144-48F2-BB9B-4B1A15249171}"/>
              </a:ext>
            </a:extLst>
          </p:cNvPr>
          <p:cNvCxnSpPr/>
          <p:nvPr/>
        </p:nvCxnSpPr>
        <p:spPr>
          <a:xfrm>
            <a:off x="3949037" y="4213708"/>
            <a:ext cx="400756"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E77D514-AA97-4BDF-BFB6-234CEA2D4B2C}"/>
              </a:ext>
            </a:extLst>
          </p:cNvPr>
          <p:cNvCxnSpPr/>
          <p:nvPr/>
        </p:nvCxnSpPr>
        <p:spPr>
          <a:xfrm flipV="1">
            <a:off x="3535998" y="4227477"/>
            <a:ext cx="426524" cy="661835"/>
          </a:xfrm>
          <a:prstGeom prst="line">
            <a:avLst/>
          </a:prstGeom>
          <a:ln w="38100">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CF7BAC2-1425-428B-8A2A-6950945906F4}"/>
              </a:ext>
            </a:extLst>
          </p:cNvPr>
          <p:cNvCxnSpPr/>
          <p:nvPr/>
        </p:nvCxnSpPr>
        <p:spPr>
          <a:xfrm>
            <a:off x="3983635" y="4471468"/>
            <a:ext cx="400756"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70FFE39-02F8-405E-8C83-786C5ED71DB4}"/>
              </a:ext>
            </a:extLst>
          </p:cNvPr>
          <p:cNvCxnSpPr/>
          <p:nvPr/>
        </p:nvCxnSpPr>
        <p:spPr>
          <a:xfrm flipV="1">
            <a:off x="3548354" y="4496437"/>
            <a:ext cx="421583" cy="390075"/>
          </a:xfrm>
          <a:prstGeom prst="line">
            <a:avLst/>
          </a:prstGeom>
          <a:ln w="38100">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7E80C20-C196-495C-96E9-9FE363C5C379}"/>
              </a:ext>
            </a:extLst>
          </p:cNvPr>
          <p:cNvCxnSpPr/>
          <p:nvPr/>
        </p:nvCxnSpPr>
        <p:spPr>
          <a:xfrm>
            <a:off x="5388990" y="4851434"/>
            <a:ext cx="400756"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A2431C00-F0FA-4019-BAC3-B8675BC05A51}"/>
              </a:ext>
            </a:extLst>
          </p:cNvPr>
          <p:cNvCxnSpPr/>
          <p:nvPr/>
        </p:nvCxnSpPr>
        <p:spPr>
          <a:xfrm>
            <a:off x="6214718" y="3559464"/>
            <a:ext cx="400756"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2B8190A-1FD8-4DD9-80FE-6B34E08F9205}"/>
              </a:ext>
            </a:extLst>
          </p:cNvPr>
          <p:cNvCxnSpPr/>
          <p:nvPr/>
        </p:nvCxnSpPr>
        <p:spPr>
          <a:xfrm flipV="1">
            <a:off x="5786850" y="3514396"/>
            <a:ext cx="456178" cy="1342643"/>
          </a:xfrm>
          <a:prstGeom prst="line">
            <a:avLst/>
          </a:prstGeom>
          <a:ln w="38100">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7948FC2-2905-4D77-BBAB-66E5FFE50226}"/>
              </a:ext>
            </a:extLst>
          </p:cNvPr>
          <p:cNvCxnSpPr/>
          <p:nvPr/>
        </p:nvCxnSpPr>
        <p:spPr>
          <a:xfrm>
            <a:off x="6212245" y="4027351"/>
            <a:ext cx="400756"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318ECF3-0E5E-4E3D-B17C-F7B53F321F29}"/>
              </a:ext>
            </a:extLst>
          </p:cNvPr>
          <p:cNvCxnSpPr/>
          <p:nvPr/>
        </p:nvCxnSpPr>
        <p:spPr>
          <a:xfrm flipV="1">
            <a:off x="5799207" y="4001887"/>
            <a:ext cx="428996" cy="852350"/>
          </a:xfrm>
          <a:prstGeom prst="line">
            <a:avLst/>
          </a:prstGeom>
          <a:ln w="38100">
            <a:solidFill>
              <a:schemeClr val="accent3"/>
            </a:solidFill>
            <a:prstDash val="sysDot"/>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C3AF5922-523D-470A-AF90-162702170130}"/>
              </a:ext>
            </a:extLst>
          </p:cNvPr>
          <p:cNvSpPr txBox="1"/>
          <p:nvPr/>
        </p:nvSpPr>
        <p:spPr>
          <a:xfrm>
            <a:off x="898792" y="3588696"/>
            <a:ext cx="590591" cy="583913"/>
          </a:xfrm>
          <a:prstGeom prst="rect">
            <a:avLst/>
          </a:prstGeom>
          <a:noFill/>
        </p:spPr>
        <p:txBody>
          <a:bodyPr wrap="none" rtlCol="0">
            <a:spAutoFit/>
          </a:bodyPr>
          <a:lstStyle/>
          <a:p>
            <a:r>
              <a:rPr lang="en-US" dirty="0">
                <a:solidFill>
                  <a:schemeClr val="accent3"/>
                </a:solidFill>
              </a:rPr>
              <a:t>4d</a:t>
            </a:r>
          </a:p>
        </p:txBody>
      </p:sp>
      <p:sp>
        <p:nvSpPr>
          <p:cNvPr id="44" name="TextBox 43">
            <a:extLst>
              <a:ext uri="{FF2B5EF4-FFF2-40B4-BE49-F238E27FC236}">
                <a16:creationId xmlns:a16="http://schemas.microsoft.com/office/drawing/2014/main" id="{C6F3B8F7-78E1-45A1-A9CE-C6EB6F1D290C}"/>
              </a:ext>
            </a:extLst>
          </p:cNvPr>
          <p:cNvSpPr txBox="1"/>
          <p:nvPr/>
        </p:nvSpPr>
        <p:spPr>
          <a:xfrm>
            <a:off x="1570954" y="3434604"/>
            <a:ext cx="892367" cy="583913"/>
          </a:xfrm>
          <a:prstGeom prst="rect">
            <a:avLst/>
          </a:prstGeom>
          <a:noFill/>
        </p:spPr>
        <p:txBody>
          <a:bodyPr wrap="none" rtlCol="0">
            <a:spAutoFit/>
          </a:bodyPr>
          <a:lstStyle/>
          <a:p>
            <a:r>
              <a:rPr lang="en-US" dirty="0">
                <a:solidFill>
                  <a:schemeClr val="accent3"/>
                </a:solidFill>
              </a:rPr>
              <a:t>4d</a:t>
            </a:r>
            <a:r>
              <a:rPr lang="en-US" baseline="-25000" dirty="0">
                <a:solidFill>
                  <a:schemeClr val="accent3"/>
                </a:solidFill>
              </a:rPr>
              <a:t>5/2</a:t>
            </a:r>
            <a:endParaRPr lang="en-US" dirty="0">
              <a:solidFill>
                <a:schemeClr val="accent3"/>
              </a:solidFill>
            </a:endParaRPr>
          </a:p>
        </p:txBody>
      </p:sp>
      <p:sp>
        <p:nvSpPr>
          <p:cNvPr id="45" name="TextBox 44">
            <a:extLst>
              <a:ext uri="{FF2B5EF4-FFF2-40B4-BE49-F238E27FC236}">
                <a16:creationId xmlns:a16="http://schemas.microsoft.com/office/drawing/2014/main" id="{A76C68CB-84E4-4A9A-B538-B272CD1EEC03}"/>
              </a:ext>
            </a:extLst>
          </p:cNvPr>
          <p:cNvSpPr txBox="1"/>
          <p:nvPr/>
        </p:nvSpPr>
        <p:spPr>
          <a:xfrm>
            <a:off x="1561070" y="4020153"/>
            <a:ext cx="892367" cy="583913"/>
          </a:xfrm>
          <a:prstGeom prst="rect">
            <a:avLst/>
          </a:prstGeom>
          <a:noFill/>
        </p:spPr>
        <p:txBody>
          <a:bodyPr wrap="none" rtlCol="0">
            <a:spAutoFit/>
          </a:bodyPr>
          <a:lstStyle/>
          <a:p>
            <a:r>
              <a:rPr lang="en-US" dirty="0">
                <a:solidFill>
                  <a:schemeClr val="accent3"/>
                </a:solidFill>
              </a:rPr>
              <a:t>4d</a:t>
            </a:r>
            <a:r>
              <a:rPr lang="en-US" baseline="-25000" dirty="0">
                <a:solidFill>
                  <a:schemeClr val="accent3"/>
                </a:solidFill>
              </a:rPr>
              <a:t>3/2</a:t>
            </a:r>
            <a:endParaRPr lang="en-US" dirty="0">
              <a:solidFill>
                <a:schemeClr val="accent3"/>
              </a:solidFill>
            </a:endParaRPr>
          </a:p>
        </p:txBody>
      </p:sp>
      <p:sp>
        <p:nvSpPr>
          <p:cNvPr id="46" name="TextBox 45">
            <a:extLst>
              <a:ext uri="{FF2B5EF4-FFF2-40B4-BE49-F238E27FC236}">
                <a16:creationId xmlns:a16="http://schemas.microsoft.com/office/drawing/2014/main" id="{2693AA7A-F630-4050-92D4-A9ABEE9C1EF6}"/>
              </a:ext>
            </a:extLst>
          </p:cNvPr>
          <p:cNvSpPr txBox="1"/>
          <p:nvPr/>
        </p:nvSpPr>
        <p:spPr>
          <a:xfrm>
            <a:off x="3011117" y="4367562"/>
            <a:ext cx="590591" cy="583913"/>
          </a:xfrm>
          <a:prstGeom prst="rect">
            <a:avLst/>
          </a:prstGeom>
          <a:noFill/>
        </p:spPr>
        <p:txBody>
          <a:bodyPr wrap="none" rtlCol="0">
            <a:spAutoFit/>
          </a:bodyPr>
          <a:lstStyle/>
          <a:p>
            <a:r>
              <a:rPr lang="en-US" dirty="0">
                <a:solidFill>
                  <a:schemeClr val="accent3"/>
                </a:solidFill>
              </a:rPr>
              <a:t>5d</a:t>
            </a:r>
          </a:p>
        </p:txBody>
      </p:sp>
      <p:sp>
        <p:nvSpPr>
          <p:cNvPr id="47" name="TextBox 46">
            <a:extLst>
              <a:ext uri="{FF2B5EF4-FFF2-40B4-BE49-F238E27FC236}">
                <a16:creationId xmlns:a16="http://schemas.microsoft.com/office/drawing/2014/main" id="{007C6B6A-8FEC-4BB3-A611-0F04276307FC}"/>
              </a:ext>
            </a:extLst>
          </p:cNvPr>
          <p:cNvSpPr txBox="1"/>
          <p:nvPr/>
        </p:nvSpPr>
        <p:spPr>
          <a:xfrm>
            <a:off x="3750001" y="3700763"/>
            <a:ext cx="892367" cy="583913"/>
          </a:xfrm>
          <a:prstGeom prst="rect">
            <a:avLst/>
          </a:prstGeom>
          <a:noFill/>
        </p:spPr>
        <p:txBody>
          <a:bodyPr wrap="none" rtlCol="0">
            <a:spAutoFit/>
          </a:bodyPr>
          <a:lstStyle/>
          <a:p>
            <a:r>
              <a:rPr lang="en-US" dirty="0">
                <a:solidFill>
                  <a:schemeClr val="accent3"/>
                </a:solidFill>
              </a:rPr>
              <a:t>5d</a:t>
            </a:r>
            <a:r>
              <a:rPr lang="en-US" baseline="-25000" dirty="0">
                <a:solidFill>
                  <a:schemeClr val="accent3"/>
                </a:solidFill>
              </a:rPr>
              <a:t>5/2</a:t>
            </a:r>
            <a:endParaRPr lang="en-US" dirty="0">
              <a:solidFill>
                <a:schemeClr val="accent3"/>
              </a:solidFill>
            </a:endParaRPr>
          </a:p>
        </p:txBody>
      </p:sp>
      <p:sp>
        <p:nvSpPr>
          <p:cNvPr id="48" name="TextBox 47">
            <a:extLst>
              <a:ext uri="{FF2B5EF4-FFF2-40B4-BE49-F238E27FC236}">
                <a16:creationId xmlns:a16="http://schemas.microsoft.com/office/drawing/2014/main" id="{C9E8D938-0B07-44EE-AC32-C8931A4C3216}"/>
              </a:ext>
            </a:extLst>
          </p:cNvPr>
          <p:cNvSpPr txBox="1"/>
          <p:nvPr/>
        </p:nvSpPr>
        <p:spPr>
          <a:xfrm>
            <a:off x="3836493" y="4429197"/>
            <a:ext cx="892367" cy="583913"/>
          </a:xfrm>
          <a:prstGeom prst="rect">
            <a:avLst/>
          </a:prstGeom>
          <a:noFill/>
        </p:spPr>
        <p:txBody>
          <a:bodyPr wrap="none" rtlCol="0">
            <a:spAutoFit/>
          </a:bodyPr>
          <a:lstStyle/>
          <a:p>
            <a:r>
              <a:rPr lang="en-US" dirty="0">
                <a:solidFill>
                  <a:schemeClr val="accent3"/>
                </a:solidFill>
              </a:rPr>
              <a:t>5d</a:t>
            </a:r>
            <a:r>
              <a:rPr lang="en-US" baseline="-25000" dirty="0">
                <a:solidFill>
                  <a:schemeClr val="accent3"/>
                </a:solidFill>
              </a:rPr>
              <a:t>3/2</a:t>
            </a:r>
            <a:endParaRPr lang="en-US" dirty="0">
              <a:solidFill>
                <a:schemeClr val="accent3"/>
              </a:solidFill>
            </a:endParaRPr>
          </a:p>
        </p:txBody>
      </p:sp>
      <p:sp>
        <p:nvSpPr>
          <p:cNvPr id="49" name="TextBox 48">
            <a:extLst>
              <a:ext uri="{FF2B5EF4-FFF2-40B4-BE49-F238E27FC236}">
                <a16:creationId xmlns:a16="http://schemas.microsoft.com/office/drawing/2014/main" id="{D10887BD-4361-4515-97AB-C217145D1AF4}"/>
              </a:ext>
            </a:extLst>
          </p:cNvPr>
          <p:cNvSpPr txBox="1"/>
          <p:nvPr/>
        </p:nvSpPr>
        <p:spPr>
          <a:xfrm>
            <a:off x="5306450" y="4226023"/>
            <a:ext cx="590591" cy="583913"/>
          </a:xfrm>
          <a:prstGeom prst="rect">
            <a:avLst/>
          </a:prstGeom>
          <a:noFill/>
        </p:spPr>
        <p:txBody>
          <a:bodyPr wrap="none" rtlCol="0">
            <a:spAutoFit/>
          </a:bodyPr>
          <a:lstStyle/>
          <a:p>
            <a:r>
              <a:rPr lang="en-US" dirty="0">
                <a:solidFill>
                  <a:schemeClr val="accent3"/>
                </a:solidFill>
              </a:rPr>
              <a:t>6d</a:t>
            </a:r>
          </a:p>
        </p:txBody>
      </p:sp>
      <p:sp>
        <p:nvSpPr>
          <p:cNvPr id="50" name="TextBox 49">
            <a:extLst>
              <a:ext uri="{FF2B5EF4-FFF2-40B4-BE49-F238E27FC236}">
                <a16:creationId xmlns:a16="http://schemas.microsoft.com/office/drawing/2014/main" id="{AEDF7A45-DEA9-470F-9883-B7849086F153}"/>
              </a:ext>
            </a:extLst>
          </p:cNvPr>
          <p:cNvSpPr txBox="1"/>
          <p:nvPr/>
        </p:nvSpPr>
        <p:spPr>
          <a:xfrm>
            <a:off x="6015679" y="2996090"/>
            <a:ext cx="892367" cy="583913"/>
          </a:xfrm>
          <a:prstGeom prst="rect">
            <a:avLst/>
          </a:prstGeom>
          <a:noFill/>
        </p:spPr>
        <p:txBody>
          <a:bodyPr wrap="none" rtlCol="0">
            <a:spAutoFit/>
          </a:bodyPr>
          <a:lstStyle/>
          <a:p>
            <a:r>
              <a:rPr lang="en-US" dirty="0">
                <a:solidFill>
                  <a:schemeClr val="accent3"/>
                </a:solidFill>
              </a:rPr>
              <a:t>6d</a:t>
            </a:r>
            <a:r>
              <a:rPr lang="en-US" baseline="-25000" dirty="0">
                <a:solidFill>
                  <a:schemeClr val="accent3"/>
                </a:solidFill>
              </a:rPr>
              <a:t>5/2</a:t>
            </a:r>
            <a:endParaRPr lang="en-US" dirty="0">
              <a:solidFill>
                <a:schemeClr val="accent3"/>
              </a:solidFill>
            </a:endParaRPr>
          </a:p>
        </p:txBody>
      </p:sp>
      <p:sp>
        <p:nvSpPr>
          <p:cNvPr id="51" name="TextBox 50">
            <a:extLst>
              <a:ext uri="{FF2B5EF4-FFF2-40B4-BE49-F238E27FC236}">
                <a16:creationId xmlns:a16="http://schemas.microsoft.com/office/drawing/2014/main" id="{2A3C3CDC-9D49-4E2E-B053-87D563B353D2}"/>
              </a:ext>
            </a:extLst>
          </p:cNvPr>
          <p:cNvSpPr txBox="1"/>
          <p:nvPr/>
        </p:nvSpPr>
        <p:spPr>
          <a:xfrm>
            <a:off x="6154067" y="4027103"/>
            <a:ext cx="892367" cy="583913"/>
          </a:xfrm>
          <a:prstGeom prst="rect">
            <a:avLst/>
          </a:prstGeom>
          <a:noFill/>
        </p:spPr>
        <p:txBody>
          <a:bodyPr wrap="none" rtlCol="0">
            <a:spAutoFit/>
          </a:bodyPr>
          <a:lstStyle/>
          <a:p>
            <a:r>
              <a:rPr lang="en-US" dirty="0">
                <a:solidFill>
                  <a:schemeClr val="accent3"/>
                </a:solidFill>
              </a:rPr>
              <a:t>6d</a:t>
            </a:r>
            <a:r>
              <a:rPr lang="en-US" baseline="-25000" dirty="0">
                <a:solidFill>
                  <a:schemeClr val="accent3"/>
                </a:solidFill>
              </a:rPr>
              <a:t>3/2</a:t>
            </a:r>
            <a:endParaRPr lang="en-US" dirty="0">
              <a:solidFill>
                <a:schemeClr val="accent3"/>
              </a:solidFill>
            </a:endParaRPr>
          </a:p>
        </p:txBody>
      </p:sp>
      <p:sp>
        <p:nvSpPr>
          <p:cNvPr id="52" name="TextBox 51">
            <a:extLst>
              <a:ext uri="{FF2B5EF4-FFF2-40B4-BE49-F238E27FC236}">
                <a16:creationId xmlns:a16="http://schemas.microsoft.com/office/drawing/2014/main" id="{14978C2E-1608-4FDC-9059-EDB65397D249}"/>
              </a:ext>
            </a:extLst>
          </p:cNvPr>
          <p:cNvSpPr txBox="1"/>
          <p:nvPr/>
        </p:nvSpPr>
        <p:spPr>
          <a:xfrm>
            <a:off x="890694" y="2349261"/>
            <a:ext cx="510076" cy="461665"/>
          </a:xfrm>
          <a:prstGeom prst="rect">
            <a:avLst/>
          </a:prstGeom>
          <a:noFill/>
        </p:spPr>
        <p:txBody>
          <a:bodyPr wrap="none" rtlCol="0">
            <a:spAutoFit/>
          </a:bodyPr>
          <a:lstStyle/>
          <a:p>
            <a:r>
              <a:rPr lang="en-US" dirty="0"/>
              <a:t>5s</a:t>
            </a:r>
          </a:p>
        </p:txBody>
      </p:sp>
      <p:sp>
        <p:nvSpPr>
          <p:cNvPr id="53" name="TextBox 52">
            <a:extLst>
              <a:ext uri="{FF2B5EF4-FFF2-40B4-BE49-F238E27FC236}">
                <a16:creationId xmlns:a16="http://schemas.microsoft.com/office/drawing/2014/main" id="{92ECA906-FC5E-416A-92FF-AAB33F2C7503}"/>
              </a:ext>
            </a:extLst>
          </p:cNvPr>
          <p:cNvSpPr txBox="1"/>
          <p:nvPr/>
        </p:nvSpPr>
        <p:spPr>
          <a:xfrm>
            <a:off x="1509173" y="2406391"/>
            <a:ext cx="795411" cy="461665"/>
          </a:xfrm>
          <a:prstGeom prst="rect">
            <a:avLst/>
          </a:prstGeom>
          <a:noFill/>
        </p:spPr>
        <p:txBody>
          <a:bodyPr wrap="none" rtlCol="0">
            <a:spAutoFit/>
          </a:bodyPr>
          <a:lstStyle/>
          <a:p>
            <a:r>
              <a:rPr lang="en-US" dirty="0"/>
              <a:t>5s</a:t>
            </a:r>
            <a:r>
              <a:rPr lang="en-US" baseline="-25000" dirty="0"/>
              <a:t>1/2</a:t>
            </a:r>
            <a:endParaRPr lang="en-US" dirty="0"/>
          </a:p>
        </p:txBody>
      </p:sp>
      <p:sp>
        <p:nvSpPr>
          <p:cNvPr id="54" name="TextBox 53">
            <a:extLst>
              <a:ext uri="{FF2B5EF4-FFF2-40B4-BE49-F238E27FC236}">
                <a16:creationId xmlns:a16="http://schemas.microsoft.com/office/drawing/2014/main" id="{29CC70A7-0518-4E63-89E9-3121B03AFA90}"/>
              </a:ext>
            </a:extLst>
          </p:cNvPr>
          <p:cNvSpPr txBox="1"/>
          <p:nvPr/>
        </p:nvSpPr>
        <p:spPr>
          <a:xfrm>
            <a:off x="3053125" y="2540872"/>
            <a:ext cx="510076" cy="461665"/>
          </a:xfrm>
          <a:prstGeom prst="rect">
            <a:avLst/>
          </a:prstGeom>
          <a:noFill/>
        </p:spPr>
        <p:txBody>
          <a:bodyPr wrap="none" rtlCol="0">
            <a:spAutoFit/>
          </a:bodyPr>
          <a:lstStyle/>
          <a:p>
            <a:r>
              <a:rPr lang="en-US" dirty="0"/>
              <a:t>6s</a:t>
            </a:r>
          </a:p>
        </p:txBody>
      </p:sp>
      <p:sp>
        <p:nvSpPr>
          <p:cNvPr id="55" name="TextBox 54">
            <a:extLst>
              <a:ext uri="{FF2B5EF4-FFF2-40B4-BE49-F238E27FC236}">
                <a16:creationId xmlns:a16="http://schemas.microsoft.com/office/drawing/2014/main" id="{B39D0598-0157-4C83-8691-5C6FC50B97B9}"/>
              </a:ext>
            </a:extLst>
          </p:cNvPr>
          <p:cNvSpPr txBox="1"/>
          <p:nvPr/>
        </p:nvSpPr>
        <p:spPr>
          <a:xfrm>
            <a:off x="3717874" y="2790221"/>
            <a:ext cx="795411" cy="461665"/>
          </a:xfrm>
          <a:prstGeom prst="rect">
            <a:avLst/>
          </a:prstGeom>
          <a:noFill/>
        </p:spPr>
        <p:txBody>
          <a:bodyPr wrap="none" rtlCol="0">
            <a:spAutoFit/>
          </a:bodyPr>
          <a:lstStyle/>
          <a:p>
            <a:r>
              <a:rPr lang="en-US" dirty="0"/>
              <a:t>6s</a:t>
            </a:r>
            <a:r>
              <a:rPr lang="en-US" baseline="-25000" dirty="0"/>
              <a:t>1/2</a:t>
            </a:r>
            <a:endParaRPr lang="en-US" dirty="0"/>
          </a:p>
        </p:txBody>
      </p:sp>
      <p:sp>
        <p:nvSpPr>
          <p:cNvPr id="56" name="TextBox 55">
            <a:extLst>
              <a:ext uri="{FF2B5EF4-FFF2-40B4-BE49-F238E27FC236}">
                <a16:creationId xmlns:a16="http://schemas.microsoft.com/office/drawing/2014/main" id="{4F28B68E-8D25-4730-AA2F-CD82731F462E}"/>
              </a:ext>
            </a:extLst>
          </p:cNvPr>
          <p:cNvSpPr txBox="1"/>
          <p:nvPr/>
        </p:nvSpPr>
        <p:spPr>
          <a:xfrm>
            <a:off x="5311393" y="2365712"/>
            <a:ext cx="510076" cy="461665"/>
          </a:xfrm>
          <a:prstGeom prst="rect">
            <a:avLst/>
          </a:prstGeom>
          <a:noFill/>
        </p:spPr>
        <p:txBody>
          <a:bodyPr wrap="none" rtlCol="0">
            <a:spAutoFit/>
          </a:bodyPr>
          <a:lstStyle/>
          <a:p>
            <a:r>
              <a:rPr lang="en-US" dirty="0"/>
              <a:t>7s</a:t>
            </a:r>
          </a:p>
        </p:txBody>
      </p:sp>
      <p:sp>
        <p:nvSpPr>
          <p:cNvPr id="57" name="TextBox 56">
            <a:extLst>
              <a:ext uri="{FF2B5EF4-FFF2-40B4-BE49-F238E27FC236}">
                <a16:creationId xmlns:a16="http://schemas.microsoft.com/office/drawing/2014/main" id="{769B8E9E-3B21-4A37-AB8C-41A1BFB118B1}"/>
              </a:ext>
            </a:extLst>
          </p:cNvPr>
          <p:cNvSpPr txBox="1"/>
          <p:nvPr/>
        </p:nvSpPr>
        <p:spPr>
          <a:xfrm>
            <a:off x="6320171" y="3474901"/>
            <a:ext cx="795411" cy="461665"/>
          </a:xfrm>
          <a:prstGeom prst="rect">
            <a:avLst/>
          </a:prstGeom>
          <a:noFill/>
        </p:spPr>
        <p:txBody>
          <a:bodyPr wrap="none" rtlCol="0">
            <a:spAutoFit/>
          </a:bodyPr>
          <a:lstStyle/>
          <a:p>
            <a:r>
              <a:rPr lang="en-US" dirty="0"/>
              <a:t>7s</a:t>
            </a:r>
            <a:r>
              <a:rPr lang="en-US" baseline="-25000" dirty="0"/>
              <a:t>1/2</a:t>
            </a:r>
            <a:endParaRPr lang="en-US" dirty="0"/>
          </a:p>
        </p:txBody>
      </p:sp>
      <p:sp>
        <p:nvSpPr>
          <p:cNvPr id="2" name="TextBox 1">
            <a:extLst>
              <a:ext uri="{FF2B5EF4-FFF2-40B4-BE49-F238E27FC236}">
                <a16:creationId xmlns:a16="http://schemas.microsoft.com/office/drawing/2014/main" id="{42BFCB1D-F91D-4063-BCF7-FE50B38B1D23}"/>
              </a:ext>
            </a:extLst>
          </p:cNvPr>
          <p:cNvSpPr txBox="1"/>
          <p:nvPr/>
        </p:nvSpPr>
        <p:spPr>
          <a:xfrm>
            <a:off x="7944293" y="1288253"/>
            <a:ext cx="3552664" cy="1569660"/>
          </a:xfrm>
          <a:prstGeom prst="rect">
            <a:avLst/>
          </a:prstGeom>
          <a:noFill/>
        </p:spPr>
        <p:txBody>
          <a:bodyPr wrap="square" rtlCol="0">
            <a:spAutoFit/>
          </a:bodyPr>
          <a:lstStyle/>
          <a:p>
            <a:r>
              <a:rPr lang="en-US" sz="3200" dirty="0"/>
              <a:t>Change in orbital energy </a:t>
            </a:r>
            <a:r>
              <a:rPr lang="en-US" sz="3200" dirty="0">
                <a:sym typeface="Wingdings" panose="05000000000000000000" pitchFamily="2" charset="2"/>
              </a:rPr>
              <a:t> change in chemistry</a:t>
            </a:r>
            <a:endParaRPr lang="en-US" sz="3200" dirty="0"/>
          </a:p>
        </p:txBody>
      </p:sp>
      <p:graphicFrame>
        <p:nvGraphicFramePr>
          <p:cNvPr id="58" name="Object 4">
            <a:extLst>
              <a:ext uri="{FF2B5EF4-FFF2-40B4-BE49-F238E27FC236}">
                <a16:creationId xmlns:a16="http://schemas.microsoft.com/office/drawing/2014/main" id="{4EA0322A-DA24-4E71-BF7C-F412CB673E48}"/>
              </a:ext>
            </a:extLst>
          </p:cNvPr>
          <p:cNvGraphicFramePr>
            <a:graphicFrameLocks noChangeAspect="1"/>
          </p:cNvGraphicFramePr>
          <p:nvPr/>
        </p:nvGraphicFramePr>
        <p:xfrm>
          <a:off x="9939338" y="2493963"/>
          <a:ext cx="2022475" cy="3879850"/>
        </p:xfrm>
        <a:graphic>
          <a:graphicData uri="http://schemas.openxmlformats.org/presentationml/2006/ole">
            <mc:AlternateContent xmlns:mc="http://schemas.openxmlformats.org/markup-compatibility/2006">
              <mc:Choice xmlns:v="urn:schemas-microsoft-com:vml" Requires="v">
                <p:oleObj name="CorelDRAW" r:id="rId2" imgW="1444680" imgH="2770560" progId="CorelDRAW.Graphic.11">
                  <p:embed/>
                </p:oleObj>
              </mc:Choice>
              <mc:Fallback>
                <p:oleObj name="CorelDRAW" r:id="rId2" imgW="1444680" imgH="2770560" progId="CorelDRAW.Graphic.11">
                  <p:embed/>
                  <p:pic>
                    <p:nvPicPr>
                      <p:cNvPr id="58" name="Object 4">
                        <a:extLst>
                          <a:ext uri="{FF2B5EF4-FFF2-40B4-BE49-F238E27FC236}">
                            <a16:creationId xmlns:a16="http://schemas.microsoft.com/office/drawing/2014/main" id="{4EA0322A-DA24-4E71-BF7C-F412CB673E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39338" y="2493963"/>
                        <a:ext cx="2022475" cy="3879850"/>
                      </a:xfrm>
                      <a:prstGeom prst="rect">
                        <a:avLst/>
                      </a:prstGeom>
                      <a:noFill/>
                      <a:ln>
                        <a:noFill/>
                      </a:ln>
                      <a:effectLst/>
                    </p:spPr>
                  </p:pic>
                </p:oleObj>
              </mc:Fallback>
            </mc:AlternateContent>
          </a:graphicData>
        </a:graphic>
      </p:graphicFrame>
      <p:sp>
        <p:nvSpPr>
          <p:cNvPr id="7" name="Title 6">
            <a:extLst>
              <a:ext uri="{FF2B5EF4-FFF2-40B4-BE49-F238E27FC236}">
                <a16:creationId xmlns:a16="http://schemas.microsoft.com/office/drawing/2014/main" id="{F49BFC26-BB79-DD89-7C28-6DC632FC6A6B}"/>
              </a:ext>
            </a:extLst>
          </p:cNvPr>
          <p:cNvSpPr>
            <a:spLocks noGrp="1"/>
          </p:cNvSpPr>
          <p:nvPr>
            <p:ph type="title"/>
          </p:nvPr>
        </p:nvSpPr>
        <p:spPr/>
        <p:txBody>
          <a:bodyPr/>
          <a:lstStyle/>
          <a:p>
            <a:r>
              <a:rPr lang="en-US" dirty="0"/>
              <a:t>Is Chemistry Different in Superheavy Elements?</a:t>
            </a:r>
          </a:p>
        </p:txBody>
      </p:sp>
      <p:sp>
        <p:nvSpPr>
          <p:cNvPr id="9" name="Content Placeholder 8">
            <a:extLst>
              <a:ext uri="{FF2B5EF4-FFF2-40B4-BE49-F238E27FC236}">
                <a16:creationId xmlns:a16="http://schemas.microsoft.com/office/drawing/2014/main" id="{7A3193DF-0211-670B-C0F8-425F27B128A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1266913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2CC64ACE-F266-9451-4B11-E78BF6691F66}"/>
              </a:ext>
            </a:extLst>
          </p:cNvPr>
          <p:cNvPicPr>
            <a:picLocks noChangeAspect="1"/>
          </p:cNvPicPr>
          <p:nvPr/>
        </p:nvPicPr>
        <p:blipFill rotWithShape="1">
          <a:blip r:embed="rId2"/>
          <a:srcRect t="90610" r="438"/>
          <a:stretch/>
        </p:blipFill>
        <p:spPr>
          <a:xfrm>
            <a:off x="1502515" y="1971331"/>
            <a:ext cx="10918325" cy="794226"/>
          </a:xfrm>
          <a:prstGeom prst="rect">
            <a:avLst/>
          </a:prstGeom>
        </p:spPr>
      </p:pic>
      <p:sp>
        <p:nvSpPr>
          <p:cNvPr id="4" name="Title 3">
            <a:extLst>
              <a:ext uri="{FF2B5EF4-FFF2-40B4-BE49-F238E27FC236}">
                <a16:creationId xmlns:a16="http://schemas.microsoft.com/office/drawing/2014/main" id="{442E00C3-4223-ABE7-FAC9-F48AAD1C4334}"/>
              </a:ext>
            </a:extLst>
          </p:cNvPr>
          <p:cNvSpPr>
            <a:spLocks noGrp="1"/>
          </p:cNvSpPr>
          <p:nvPr>
            <p:ph type="title"/>
          </p:nvPr>
        </p:nvSpPr>
        <p:spPr/>
        <p:txBody>
          <a:bodyPr/>
          <a:lstStyle/>
          <a:p>
            <a:endParaRPr lang="en-US"/>
          </a:p>
        </p:txBody>
      </p:sp>
      <p:sp>
        <p:nvSpPr>
          <p:cNvPr id="5" name="TextBox 4">
            <a:extLst>
              <a:ext uri="{FF2B5EF4-FFF2-40B4-BE49-F238E27FC236}">
                <a16:creationId xmlns:a16="http://schemas.microsoft.com/office/drawing/2014/main" id="{3F662AC6-EA94-2EF3-1728-AD2F07B7F4BA}"/>
              </a:ext>
            </a:extLst>
          </p:cNvPr>
          <p:cNvSpPr txBox="1"/>
          <p:nvPr/>
        </p:nvSpPr>
        <p:spPr>
          <a:xfrm>
            <a:off x="2906522" y="2861156"/>
            <a:ext cx="641522" cy="461665"/>
          </a:xfrm>
          <a:prstGeom prst="rect">
            <a:avLst/>
          </a:prstGeom>
          <a:noFill/>
        </p:spPr>
        <p:txBody>
          <a:bodyPr wrap="none" rtlCol="0">
            <a:spAutoFit/>
          </a:bodyPr>
          <a:lstStyle/>
          <a:p>
            <a:r>
              <a:rPr lang="en-US" dirty="0">
                <a:solidFill>
                  <a:srgbClr val="00B050"/>
                </a:solidFill>
              </a:rPr>
              <a:t>8p</a:t>
            </a:r>
            <a:r>
              <a:rPr lang="en-US" baseline="30000" dirty="0">
                <a:solidFill>
                  <a:srgbClr val="00B050"/>
                </a:solidFill>
              </a:rPr>
              <a:t>1</a:t>
            </a:r>
            <a:endParaRPr lang="en-US" dirty="0">
              <a:solidFill>
                <a:srgbClr val="00B050"/>
              </a:solidFill>
            </a:endParaRPr>
          </a:p>
        </p:txBody>
      </p:sp>
      <p:cxnSp>
        <p:nvCxnSpPr>
          <p:cNvPr id="6" name="Straight Arrow Connector 5">
            <a:extLst>
              <a:ext uri="{FF2B5EF4-FFF2-40B4-BE49-F238E27FC236}">
                <a16:creationId xmlns:a16="http://schemas.microsoft.com/office/drawing/2014/main" id="{DDFD99CA-FEEA-14BF-2E8A-E4893F2B6CE7}"/>
              </a:ext>
            </a:extLst>
          </p:cNvPr>
          <p:cNvCxnSpPr>
            <a:cxnSpLocks/>
          </p:cNvCxnSpPr>
          <p:nvPr/>
        </p:nvCxnSpPr>
        <p:spPr>
          <a:xfrm flipH="1">
            <a:off x="3289582" y="2651625"/>
            <a:ext cx="148281" cy="250766"/>
          </a:xfrm>
          <a:prstGeom prst="straightConnector1">
            <a:avLst/>
          </a:prstGeom>
          <a:ln>
            <a:solidFill>
              <a:schemeClr val="accent5"/>
            </a:solidFill>
            <a:tailEnd type="triangle"/>
          </a:ln>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610EE303-7FEE-A631-3F51-75D7F2A1C9B1}"/>
              </a:ext>
            </a:extLst>
          </p:cNvPr>
          <p:cNvCxnSpPr>
            <a:cxnSpLocks/>
          </p:cNvCxnSpPr>
          <p:nvPr/>
        </p:nvCxnSpPr>
        <p:spPr>
          <a:xfrm flipH="1">
            <a:off x="3618646" y="2641729"/>
            <a:ext cx="290490" cy="747367"/>
          </a:xfrm>
          <a:prstGeom prst="straightConnector1">
            <a:avLst/>
          </a:prstGeom>
          <a:ln>
            <a:solidFill>
              <a:schemeClr val="accent5"/>
            </a:solidFill>
            <a:tailEnd type="triangle"/>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8C7035A6-DC1D-1CC2-5766-B1774933957E}"/>
              </a:ext>
            </a:extLst>
          </p:cNvPr>
          <p:cNvSpPr txBox="1"/>
          <p:nvPr/>
        </p:nvSpPr>
        <p:spPr>
          <a:xfrm>
            <a:off x="3030599" y="3339207"/>
            <a:ext cx="984565" cy="1200329"/>
          </a:xfrm>
          <a:prstGeom prst="rect">
            <a:avLst/>
          </a:prstGeom>
          <a:noFill/>
        </p:spPr>
        <p:txBody>
          <a:bodyPr wrap="none" rtlCol="0">
            <a:spAutoFit/>
          </a:bodyPr>
          <a:lstStyle/>
          <a:p>
            <a:pPr algn="ctr"/>
            <a:r>
              <a:rPr lang="en-US" dirty="0">
                <a:solidFill>
                  <a:srgbClr val="00B050"/>
                </a:solidFill>
              </a:rPr>
              <a:t>8p</a:t>
            </a:r>
            <a:r>
              <a:rPr lang="en-US" baseline="30000" dirty="0">
                <a:solidFill>
                  <a:srgbClr val="00B050"/>
                </a:solidFill>
              </a:rPr>
              <a:t>2</a:t>
            </a:r>
            <a:endParaRPr lang="en-US" dirty="0">
              <a:solidFill>
                <a:srgbClr val="00B050"/>
              </a:solidFill>
            </a:endParaRPr>
          </a:p>
          <a:p>
            <a:pPr algn="ctr"/>
            <a:r>
              <a:rPr lang="en-US" dirty="0"/>
              <a:t>or</a:t>
            </a:r>
          </a:p>
          <a:p>
            <a:pPr algn="ctr"/>
            <a:r>
              <a:rPr lang="en-US" dirty="0">
                <a:solidFill>
                  <a:srgbClr val="7030A0"/>
                </a:solidFill>
              </a:rPr>
              <a:t>7d</a:t>
            </a:r>
            <a:r>
              <a:rPr lang="en-US" baseline="30000" dirty="0">
                <a:solidFill>
                  <a:srgbClr val="7030A0"/>
                </a:solidFill>
              </a:rPr>
              <a:t>1</a:t>
            </a:r>
            <a:r>
              <a:rPr lang="en-US" dirty="0">
                <a:solidFill>
                  <a:srgbClr val="00B050"/>
                </a:solidFill>
              </a:rPr>
              <a:t>8p</a:t>
            </a:r>
          </a:p>
        </p:txBody>
      </p:sp>
      <p:sp>
        <p:nvSpPr>
          <p:cNvPr id="9" name="TextBox 8">
            <a:extLst>
              <a:ext uri="{FF2B5EF4-FFF2-40B4-BE49-F238E27FC236}">
                <a16:creationId xmlns:a16="http://schemas.microsoft.com/office/drawing/2014/main" id="{C20B20BB-ACD0-6C16-774C-11AB9525C7B9}"/>
              </a:ext>
            </a:extLst>
          </p:cNvPr>
          <p:cNvSpPr txBox="1"/>
          <p:nvPr/>
        </p:nvSpPr>
        <p:spPr>
          <a:xfrm>
            <a:off x="3818145" y="4455254"/>
            <a:ext cx="1678613" cy="1200329"/>
          </a:xfrm>
          <a:prstGeom prst="rect">
            <a:avLst/>
          </a:prstGeom>
          <a:noFill/>
        </p:spPr>
        <p:txBody>
          <a:bodyPr wrap="square" rtlCol="0">
            <a:spAutoFit/>
          </a:bodyPr>
          <a:lstStyle/>
          <a:p>
            <a:pPr algn="ctr"/>
            <a:r>
              <a:rPr lang="en-US" dirty="0">
                <a:solidFill>
                  <a:srgbClr val="FFC000"/>
                </a:solidFill>
              </a:rPr>
              <a:t>6f</a:t>
            </a:r>
            <a:r>
              <a:rPr lang="en-US" baseline="30000" dirty="0">
                <a:solidFill>
                  <a:srgbClr val="FFC000"/>
                </a:solidFill>
              </a:rPr>
              <a:t>1</a:t>
            </a:r>
            <a:r>
              <a:rPr lang="en-US" dirty="0">
                <a:solidFill>
                  <a:srgbClr val="7030A0"/>
                </a:solidFill>
              </a:rPr>
              <a:t>7d</a:t>
            </a:r>
            <a:r>
              <a:rPr lang="en-US" baseline="30000" dirty="0">
                <a:solidFill>
                  <a:srgbClr val="7030A0"/>
                </a:solidFill>
              </a:rPr>
              <a:t>1</a:t>
            </a:r>
            <a:r>
              <a:rPr lang="en-US" dirty="0">
                <a:solidFill>
                  <a:srgbClr val="00B050"/>
                </a:solidFill>
              </a:rPr>
              <a:t>8p</a:t>
            </a:r>
            <a:r>
              <a:rPr lang="en-US" baseline="30000" dirty="0">
                <a:solidFill>
                  <a:srgbClr val="00B050"/>
                </a:solidFill>
              </a:rPr>
              <a:t>1</a:t>
            </a:r>
            <a:endParaRPr lang="en-US" dirty="0">
              <a:solidFill>
                <a:srgbClr val="00B050"/>
              </a:solidFill>
            </a:endParaRPr>
          </a:p>
          <a:p>
            <a:pPr algn="ctr"/>
            <a:r>
              <a:rPr lang="en-US" dirty="0"/>
              <a:t>or</a:t>
            </a:r>
          </a:p>
          <a:p>
            <a:pPr algn="ctr"/>
            <a:r>
              <a:rPr lang="en-US" dirty="0">
                <a:solidFill>
                  <a:srgbClr val="FFC000"/>
                </a:solidFill>
              </a:rPr>
              <a:t>6f</a:t>
            </a:r>
            <a:r>
              <a:rPr lang="en-US" baseline="30000" dirty="0">
                <a:solidFill>
                  <a:srgbClr val="FFC000"/>
                </a:solidFill>
              </a:rPr>
              <a:t>2</a:t>
            </a:r>
            <a:r>
              <a:rPr lang="en-US" dirty="0">
                <a:solidFill>
                  <a:srgbClr val="00B050"/>
                </a:solidFill>
              </a:rPr>
              <a:t>8p</a:t>
            </a:r>
            <a:r>
              <a:rPr lang="en-US" baseline="30000" dirty="0">
                <a:solidFill>
                  <a:srgbClr val="00B050"/>
                </a:solidFill>
              </a:rPr>
              <a:t>1</a:t>
            </a:r>
            <a:endParaRPr lang="en-US" dirty="0">
              <a:solidFill>
                <a:srgbClr val="00B050"/>
              </a:solidFill>
            </a:endParaRPr>
          </a:p>
        </p:txBody>
      </p:sp>
      <p:cxnSp>
        <p:nvCxnSpPr>
          <p:cNvPr id="10" name="Straight Arrow Connector 9">
            <a:extLst>
              <a:ext uri="{FF2B5EF4-FFF2-40B4-BE49-F238E27FC236}">
                <a16:creationId xmlns:a16="http://schemas.microsoft.com/office/drawing/2014/main" id="{DEF891B7-7D6F-5C28-35FC-44D1654ECB81}"/>
              </a:ext>
            </a:extLst>
          </p:cNvPr>
          <p:cNvCxnSpPr>
            <a:cxnSpLocks/>
          </p:cNvCxnSpPr>
          <p:nvPr/>
        </p:nvCxnSpPr>
        <p:spPr>
          <a:xfrm>
            <a:off x="4359254" y="2627285"/>
            <a:ext cx="269706" cy="1807974"/>
          </a:xfrm>
          <a:prstGeom prst="straightConnector1">
            <a:avLst/>
          </a:prstGeom>
          <a:ln>
            <a:solidFill>
              <a:schemeClr val="accent5"/>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C1CECA4C-94BA-6EE7-5E4B-6AD908B43C4F}"/>
              </a:ext>
            </a:extLst>
          </p:cNvPr>
          <p:cNvCxnSpPr>
            <a:cxnSpLocks/>
          </p:cNvCxnSpPr>
          <p:nvPr/>
        </p:nvCxnSpPr>
        <p:spPr>
          <a:xfrm>
            <a:off x="4878894" y="2604189"/>
            <a:ext cx="647611" cy="887477"/>
          </a:xfrm>
          <a:prstGeom prst="straightConnector1">
            <a:avLst/>
          </a:prstGeom>
          <a:ln>
            <a:solidFill>
              <a:schemeClr val="accent5"/>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A89B0132-BC1A-9169-FB1C-19134A94483B}"/>
              </a:ext>
            </a:extLst>
          </p:cNvPr>
          <p:cNvSpPr txBox="1"/>
          <p:nvPr/>
        </p:nvSpPr>
        <p:spPr>
          <a:xfrm>
            <a:off x="4996847" y="3468088"/>
            <a:ext cx="1678613" cy="1200329"/>
          </a:xfrm>
          <a:prstGeom prst="rect">
            <a:avLst/>
          </a:prstGeom>
          <a:noFill/>
        </p:spPr>
        <p:txBody>
          <a:bodyPr wrap="square" rtlCol="0">
            <a:spAutoFit/>
          </a:bodyPr>
          <a:lstStyle/>
          <a:p>
            <a:pPr algn="ctr"/>
            <a:r>
              <a:rPr lang="en-US" dirty="0">
                <a:solidFill>
                  <a:srgbClr val="FFC000"/>
                </a:solidFill>
              </a:rPr>
              <a:t>6f</a:t>
            </a:r>
            <a:r>
              <a:rPr lang="en-US" baseline="30000" dirty="0">
                <a:solidFill>
                  <a:srgbClr val="FFC000"/>
                </a:solidFill>
              </a:rPr>
              <a:t>2</a:t>
            </a:r>
            <a:r>
              <a:rPr lang="en-US" dirty="0">
                <a:solidFill>
                  <a:srgbClr val="7030A0"/>
                </a:solidFill>
              </a:rPr>
              <a:t>7d</a:t>
            </a:r>
            <a:r>
              <a:rPr lang="en-US" baseline="30000" dirty="0">
                <a:solidFill>
                  <a:srgbClr val="7030A0"/>
                </a:solidFill>
              </a:rPr>
              <a:t>1</a:t>
            </a:r>
            <a:r>
              <a:rPr lang="en-US" dirty="0">
                <a:solidFill>
                  <a:srgbClr val="00B050"/>
                </a:solidFill>
              </a:rPr>
              <a:t>8p</a:t>
            </a:r>
            <a:r>
              <a:rPr lang="en-US" baseline="30000" dirty="0">
                <a:solidFill>
                  <a:srgbClr val="00B050"/>
                </a:solidFill>
              </a:rPr>
              <a:t>1</a:t>
            </a:r>
            <a:endParaRPr lang="en-US" dirty="0">
              <a:solidFill>
                <a:srgbClr val="00B050"/>
              </a:solidFill>
            </a:endParaRPr>
          </a:p>
          <a:p>
            <a:pPr algn="ctr"/>
            <a:r>
              <a:rPr lang="en-US" dirty="0"/>
              <a:t>or</a:t>
            </a:r>
          </a:p>
          <a:p>
            <a:pPr algn="ctr"/>
            <a:r>
              <a:rPr lang="en-US" dirty="0">
                <a:solidFill>
                  <a:srgbClr val="FFC000"/>
                </a:solidFill>
              </a:rPr>
              <a:t>6f</a:t>
            </a:r>
            <a:r>
              <a:rPr lang="en-US" baseline="30000" dirty="0">
                <a:solidFill>
                  <a:srgbClr val="FFC000"/>
                </a:solidFill>
              </a:rPr>
              <a:t>3</a:t>
            </a:r>
            <a:r>
              <a:rPr lang="en-US" dirty="0">
                <a:solidFill>
                  <a:srgbClr val="00B050"/>
                </a:solidFill>
              </a:rPr>
              <a:t>8p</a:t>
            </a:r>
            <a:r>
              <a:rPr lang="en-US" baseline="30000" dirty="0">
                <a:solidFill>
                  <a:srgbClr val="00B050"/>
                </a:solidFill>
              </a:rPr>
              <a:t>2</a:t>
            </a:r>
            <a:endParaRPr lang="en-US" dirty="0">
              <a:solidFill>
                <a:srgbClr val="00B050"/>
              </a:solidFill>
            </a:endParaRPr>
          </a:p>
        </p:txBody>
      </p:sp>
      <p:cxnSp>
        <p:nvCxnSpPr>
          <p:cNvPr id="13" name="Straight Arrow Connector 12">
            <a:extLst>
              <a:ext uri="{FF2B5EF4-FFF2-40B4-BE49-F238E27FC236}">
                <a16:creationId xmlns:a16="http://schemas.microsoft.com/office/drawing/2014/main" id="{D4EFFCB0-8BBF-5A5D-8954-A931F1D8A6E5}"/>
              </a:ext>
            </a:extLst>
          </p:cNvPr>
          <p:cNvCxnSpPr>
            <a:cxnSpLocks/>
          </p:cNvCxnSpPr>
          <p:nvPr/>
        </p:nvCxnSpPr>
        <p:spPr>
          <a:xfrm>
            <a:off x="5340937" y="2627285"/>
            <a:ext cx="1753662" cy="915195"/>
          </a:xfrm>
          <a:prstGeom prst="straightConnector1">
            <a:avLst/>
          </a:prstGeom>
          <a:ln>
            <a:solidFill>
              <a:schemeClr val="accent5"/>
            </a:solidFill>
            <a:tailEnd type="triangle"/>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F5B80382-D325-796E-B599-9437CA3A23B2}"/>
              </a:ext>
            </a:extLst>
          </p:cNvPr>
          <p:cNvSpPr txBox="1"/>
          <p:nvPr/>
        </p:nvSpPr>
        <p:spPr>
          <a:xfrm>
            <a:off x="6465656" y="3484020"/>
            <a:ext cx="1678613" cy="1200329"/>
          </a:xfrm>
          <a:prstGeom prst="rect">
            <a:avLst/>
          </a:prstGeom>
          <a:noFill/>
        </p:spPr>
        <p:txBody>
          <a:bodyPr wrap="square" rtlCol="0">
            <a:spAutoFit/>
          </a:bodyPr>
          <a:lstStyle/>
          <a:p>
            <a:pPr algn="ctr"/>
            <a:r>
              <a:rPr lang="en-US" b="1" dirty="0">
                <a:solidFill>
                  <a:schemeClr val="accent2"/>
                </a:solidFill>
              </a:rPr>
              <a:t>5g</a:t>
            </a:r>
            <a:r>
              <a:rPr lang="en-US" b="1" baseline="30000" dirty="0">
                <a:solidFill>
                  <a:schemeClr val="accent2"/>
                </a:solidFill>
              </a:rPr>
              <a:t>1</a:t>
            </a:r>
            <a:r>
              <a:rPr lang="en-US" dirty="0">
                <a:solidFill>
                  <a:srgbClr val="FFC000"/>
                </a:solidFill>
              </a:rPr>
              <a:t>6f</a:t>
            </a:r>
            <a:r>
              <a:rPr lang="en-US" baseline="30000" dirty="0">
                <a:solidFill>
                  <a:srgbClr val="FFC000"/>
                </a:solidFill>
              </a:rPr>
              <a:t>3</a:t>
            </a:r>
            <a:r>
              <a:rPr lang="en-US" dirty="0">
                <a:solidFill>
                  <a:srgbClr val="00B050"/>
                </a:solidFill>
              </a:rPr>
              <a:t>8p</a:t>
            </a:r>
            <a:r>
              <a:rPr lang="en-US" baseline="30000" dirty="0">
                <a:solidFill>
                  <a:srgbClr val="00B050"/>
                </a:solidFill>
              </a:rPr>
              <a:t>1</a:t>
            </a:r>
            <a:endParaRPr lang="en-US" dirty="0">
              <a:solidFill>
                <a:srgbClr val="00B050"/>
              </a:solidFill>
            </a:endParaRPr>
          </a:p>
          <a:p>
            <a:pPr algn="ctr"/>
            <a:r>
              <a:rPr lang="en-US" dirty="0"/>
              <a:t>or</a:t>
            </a:r>
          </a:p>
          <a:p>
            <a:pPr algn="ctr"/>
            <a:r>
              <a:rPr lang="en-US" dirty="0">
                <a:solidFill>
                  <a:srgbClr val="FFC000"/>
                </a:solidFill>
              </a:rPr>
              <a:t>6f</a:t>
            </a:r>
            <a:r>
              <a:rPr lang="en-US" baseline="30000" dirty="0">
                <a:solidFill>
                  <a:srgbClr val="FFC000"/>
                </a:solidFill>
              </a:rPr>
              <a:t>3</a:t>
            </a:r>
            <a:r>
              <a:rPr lang="en-US" dirty="0">
                <a:solidFill>
                  <a:srgbClr val="00B050"/>
                </a:solidFill>
              </a:rPr>
              <a:t>8p</a:t>
            </a:r>
            <a:r>
              <a:rPr lang="en-US" baseline="30000" dirty="0">
                <a:solidFill>
                  <a:srgbClr val="00B050"/>
                </a:solidFill>
              </a:rPr>
              <a:t>2</a:t>
            </a:r>
            <a:endParaRPr lang="en-US" dirty="0">
              <a:solidFill>
                <a:srgbClr val="00B050"/>
              </a:solidFill>
            </a:endParaRPr>
          </a:p>
        </p:txBody>
      </p:sp>
      <p:grpSp>
        <p:nvGrpSpPr>
          <p:cNvPr id="16" name="Group 15">
            <a:extLst>
              <a:ext uri="{FF2B5EF4-FFF2-40B4-BE49-F238E27FC236}">
                <a16:creationId xmlns:a16="http://schemas.microsoft.com/office/drawing/2014/main" id="{380F2E7F-695C-6DAF-E216-A06822114A0A}"/>
              </a:ext>
            </a:extLst>
          </p:cNvPr>
          <p:cNvGrpSpPr/>
          <p:nvPr/>
        </p:nvGrpSpPr>
        <p:grpSpPr>
          <a:xfrm>
            <a:off x="3175445" y="1537949"/>
            <a:ext cx="8716238" cy="464557"/>
            <a:chOff x="3175444" y="1990664"/>
            <a:chExt cx="6600820" cy="464557"/>
          </a:xfrm>
        </p:grpSpPr>
        <p:sp>
          <p:nvSpPr>
            <p:cNvPr id="17" name="TextBox 16">
              <a:extLst>
                <a:ext uri="{FF2B5EF4-FFF2-40B4-BE49-F238E27FC236}">
                  <a16:creationId xmlns:a16="http://schemas.microsoft.com/office/drawing/2014/main" id="{77B03B81-905D-7A98-A7D8-F3FB8CCFFD74}"/>
                </a:ext>
              </a:extLst>
            </p:cNvPr>
            <p:cNvSpPr txBox="1"/>
            <p:nvPr/>
          </p:nvSpPr>
          <p:spPr>
            <a:xfrm>
              <a:off x="3175444" y="1991700"/>
              <a:ext cx="447266" cy="430887"/>
            </a:xfrm>
            <a:prstGeom prst="rect">
              <a:avLst/>
            </a:prstGeom>
            <a:noFill/>
          </p:spPr>
          <p:txBody>
            <a:bodyPr wrap="none" rtlCol="0">
              <a:spAutoFit/>
            </a:bodyPr>
            <a:lstStyle/>
            <a:p>
              <a:r>
                <a:rPr lang="en-US" sz="2200" dirty="0">
                  <a:solidFill>
                    <a:schemeClr val="accent2"/>
                  </a:solidFill>
                </a:rPr>
                <a:t>5g</a:t>
              </a:r>
              <a:r>
                <a:rPr lang="en-US" sz="2200" baseline="30000" dirty="0">
                  <a:solidFill>
                    <a:schemeClr val="accent2"/>
                  </a:solidFill>
                </a:rPr>
                <a:t>1</a:t>
              </a:r>
              <a:endParaRPr lang="en-US" sz="2200" dirty="0">
                <a:solidFill>
                  <a:schemeClr val="accent2"/>
                </a:solidFill>
              </a:endParaRPr>
            </a:p>
          </p:txBody>
        </p:sp>
        <p:sp>
          <p:nvSpPr>
            <p:cNvPr id="18" name="TextBox 17">
              <a:extLst>
                <a:ext uri="{FF2B5EF4-FFF2-40B4-BE49-F238E27FC236}">
                  <a16:creationId xmlns:a16="http://schemas.microsoft.com/office/drawing/2014/main" id="{3F5908B4-21F2-3CDE-CC88-628292F11829}"/>
                </a:ext>
              </a:extLst>
            </p:cNvPr>
            <p:cNvSpPr txBox="1"/>
            <p:nvPr/>
          </p:nvSpPr>
          <p:spPr>
            <a:xfrm>
              <a:off x="3557828" y="1993155"/>
              <a:ext cx="447266" cy="430887"/>
            </a:xfrm>
            <a:prstGeom prst="rect">
              <a:avLst/>
            </a:prstGeom>
            <a:noFill/>
          </p:spPr>
          <p:txBody>
            <a:bodyPr wrap="none" rtlCol="0">
              <a:spAutoFit/>
            </a:bodyPr>
            <a:lstStyle/>
            <a:p>
              <a:r>
                <a:rPr lang="en-US" sz="2200" dirty="0">
                  <a:solidFill>
                    <a:schemeClr val="accent2"/>
                  </a:solidFill>
                </a:rPr>
                <a:t>5g</a:t>
              </a:r>
              <a:r>
                <a:rPr lang="en-US" sz="2200" baseline="30000" dirty="0">
                  <a:solidFill>
                    <a:schemeClr val="accent2"/>
                  </a:solidFill>
                </a:rPr>
                <a:t>2</a:t>
              </a:r>
              <a:endParaRPr lang="en-US" sz="2200" dirty="0">
                <a:solidFill>
                  <a:schemeClr val="accent2"/>
                </a:solidFill>
              </a:endParaRPr>
            </a:p>
          </p:txBody>
        </p:sp>
        <p:sp>
          <p:nvSpPr>
            <p:cNvPr id="19" name="TextBox 18">
              <a:extLst>
                <a:ext uri="{FF2B5EF4-FFF2-40B4-BE49-F238E27FC236}">
                  <a16:creationId xmlns:a16="http://schemas.microsoft.com/office/drawing/2014/main" id="{86E96BFE-E7FB-8992-018F-40C488125D08}"/>
                </a:ext>
              </a:extLst>
            </p:cNvPr>
            <p:cNvSpPr txBox="1"/>
            <p:nvPr/>
          </p:nvSpPr>
          <p:spPr>
            <a:xfrm>
              <a:off x="3940212" y="2009454"/>
              <a:ext cx="447266" cy="430887"/>
            </a:xfrm>
            <a:prstGeom prst="rect">
              <a:avLst/>
            </a:prstGeom>
            <a:noFill/>
          </p:spPr>
          <p:txBody>
            <a:bodyPr wrap="none" rtlCol="0">
              <a:spAutoFit/>
            </a:bodyPr>
            <a:lstStyle/>
            <a:p>
              <a:r>
                <a:rPr lang="en-US" sz="2200" dirty="0">
                  <a:solidFill>
                    <a:schemeClr val="accent2"/>
                  </a:solidFill>
                </a:rPr>
                <a:t>5g</a:t>
              </a:r>
              <a:r>
                <a:rPr lang="en-US" sz="2200" baseline="30000" dirty="0">
                  <a:solidFill>
                    <a:schemeClr val="accent2"/>
                  </a:solidFill>
                </a:rPr>
                <a:t>3</a:t>
              </a:r>
              <a:endParaRPr lang="en-US" sz="2200" dirty="0">
                <a:solidFill>
                  <a:schemeClr val="accent2"/>
                </a:solidFill>
              </a:endParaRPr>
            </a:p>
          </p:txBody>
        </p:sp>
        <p:sp>
          <p:nvSpPr>
            <p:cNvPr id="20" name="TextBox 19">
              <a:extLst>
                <a:ext uri="{FF2B5EF4-FFF2-40B4-BE49-F238E27FC236}">
                  <a16:creationId xmlns:a16="http://schemas.microsoft.com/office/drawing/2014/main" id="{115CC8CD-BD32-6876-4860-E401926C603D}"/>
                </a:ext>
              </a:extLst>
            </p:cNvPr>
            <p:cNvSpPr txBox="1"/>
            <p:nvPr/>
          </p:nvSpPr>
          <p:spPr>
            <a:xfrm>
              <a:off x="4330091" y="2009454"/>
              <a:ext cx="447266" cy="430887"/>
            </a:xfrm>
            <a:prstGeom prst="rect">
              <a:avLst/>
            </a:prstGeom>
            <a:noFill/>
          </p:spPr>
          <p:txBody>
            <a:bodyPr wrap="none" rtlCol="0">
              <a:spAutoFit/>
            </a:bodyPr>
            <a:lstStyle/>
            <a:p>
              <a:r>
                <a:rPr lang="en-US" sz="2200" dirty="0">
                  <a:solidFill>
                    <a:schemeClr val="accent2"/>
                  </a:solidFill>
                </a:rPr>
                <a:t>5g</a:t>
              </a:r>
              <a:r>
                <a:rPr lang="en-US" sz="2200" baseline="30000" dirty="0">
                  <a:solidFill>
                    <a:schemeClr val="accent2"/>
                  </a:solidFill>
                </a:rPr>
                <a:t>4</a:t>
              </a:r>
              <a:endParaRPr lang="en-US" sz="2200" dirty="0">
                <a:solidFill>
                  <a:schemeClr val="accent2"/>
                </a:solidFill>
              </a:endParaRPr>
            </a:p>
          </p:txBody>
        </p:sp>
        <p:sp>
          <p:nvSpPr>
            <p:cNvPr id="21" name="TextBox 20">
              <a:extLst>
                <a:ext uri="{FF2B5EF4-FFF2-40B4-BE49-F238E27FC236}">
                  <a16:creationId xmlns:a16="http://schemas.microsoft.com/office/drawing/2014/main" id="{FCA68E88-3FBC-D4DA-0453-60A4C8C86241}"/>
                </a:ext>
              </a:extLst>
            </p:cNvPr>
            <p:cNvSpPr txBox="1"/>
            <p:nvPr/>
          </p:nvSpPr>
          <p:spPr>
            <a:xfrm>
              <a:off x="4696462" y="2024334"/>
              <a:ext cx="447266" cy="430887"/>
            </a:xfrm>
            <a:prstGeom prst="rect">
              <a:avLst/>
            </a:prstGeom>
            <a:noFill/>
          </p:spPr>
          <p:txBody>
            <a:bodyPr wrap="none" rtlCol="0">
              <a:spAutoFit/>
            </a:bodyPr>
            <a:lstStyle/>
            <a:p>
              <a:r>
                <a:rPr lang="en-US" sz="2200" dirty="0">
                  <a:solidFill>
                    <a:schemeClr val="accent2"/>
                  </a:solidFill>
                </a:rPr>
                <a:t>5g</a:t>
              </a:r>
              <a:r>
                <a:rPr lang="en-US" sz="2200" baseline="30000" dirty="0">
                  <a:solidFill>
                    <a:schemeClr val="accent2"/>
                  </a:solidFill>
                </a:rPr>
                <a:t>5</a:t>
              </a:r>
              <a:endParaRPr lang="en-US" sz="2200" dirty="0">
                <a:solidFill>
                  <a:schemeClr val="accent2"/>
                </a:solidFill>
              </a:endParaRPr>
            </a:p>
          </p:txBody>
        </p:sp>
        <p:sp>
          <p:nvSpPr>
            <p:cNvPr id="22" name="TextBox 21">
              <a:extLst>
                <a:ext uri="{FF2B5EF4-FFF2-40B4-BE49-F238E27FC236}">
                  <a16:creationId xmlns:a16="http://schemas.microsoft.com/office/drawing/2014/main" id="{51640018-4981-154C-DD18-143BC2FE44D9}"/>
                </a:ext>
              </a:extLst>
            </p:cNvPr>
            <p:cNvSpPr txBox="1"/>
            <p:nvPr/>
          </p:nvSpPr>
          <p:spPr>
            <a:xfrm>
              <a:off x="9251719" y="2019208"/>
              <a:ext cx="524545" cy="430887"/>
            </a:xfrm>
            <a:prstGeom prst="rect">
              <a:avLst/>
            </a:prstGeom>
            <a:noFill/>
          </p:spPr>
          <p:txBody>
            <a:bodyPr wrap="none" rtlCol="0">
              <a:spAutoFit/>
            </a:bodyPr>
            <a:lstStyle/>
            <a:p>
              <a:r>
                <a:rPr lang="en-US" sz="2200" dirty="0">
                  <a:solidFill>
                    <a:schemeClr val="accent2"/>
                  </a:solidFill>
                </a:rPr>
                <a:t>5g</a:t>
              </a:r>
              <a:r>
                <a:rPr lang="en-US" sz="2200" baseline="30000" dirty="0">
                  <a:solidFill>
                    <a:schemeClr val="accent2"/>
                  </a:solidFill>
                </a:rPr>
                <a:t>18</a:t>
              </a:r>
              <a:endParaRPr lang="en-US" sz="2200" dirty="0">
                <a:solidFill>
                  <a:schemeClr val="accent2"/>
                </a:solidFill>
              </a:endParaRPr>
            </a:p>
          </p:txBody>
        </p:sp>
        <p:sp>
          <p:nvSpPr>
            <p:cNvPr id="23" name="TextBox 22">
              <a:extLst>
                <a:ext uri="{FF2B5EF4-FFF2-40B4-BE49-F238E27FC236}">
                  <a16:creationId xmlns:a16="http://schemas.microsoft.com/office/drawing/2014/main" id="{2D633BF3-B114-E9D7-EF36-1BE225FC2D7B}"/>
                </a:ext>
              </a:extLst>
            </p:cNvPr>
            <p:cNvSpPr txBox="1"/>
            <p:nvPr/>
          </p:nvSpPr>
          <p:spPr>
            <a:xfrm>
              <a:off x="5052069" y="1990664"/>
              <a:ext cx="4292960" cy="430887"/>
            </a:xfrm>
            <a:prstGeom prst="rect">
              <a:avLst/>
            </a:prstGeom>
            <a:noFill/>
          </p:spPr>
          <p:txBody>
            <a:bodyPr wrap="square" rtlCol="0">
              <a:spAutoFit/>
            </a:bodyPr>
            <a:lstStyle/>
            <a:p>
              <a:r>
                <a:rPr lang="en-US" sz="2200" dirty="0">
                  <a:solidFill>
                    <a:schemeClr val="accent2"/>
                  </a:solidFill>
                </a:rPr>
                <a:t> . . . . . . . . . . . . . . . . . . . . . . . . . . . . . . . . </a:t>
              </a:r>
            </a:p>
          </p:txBody>
        </p:sp>
      </p:grpSp>
      <p:sp>
        <p:nvSpPr>
          <p:cNvPr id="25" name="TextBox 24">
            <a:extLst>
              <a:ext uri="{FF2B5EF4-FFF2-40B4-BE49-F238E27FC236}">
                <a16:creationId xmlns:a16="http://schemas.microsoft.com/office/drawing/2014/main" id="{CDD927FE-69BC-CCC9-ECB9-E6302AC5F6B3}"/>
              </a:ext>
            </a:extLst>
          </p:cNvPr>
          <p:cNvSpPr txBox="1"/>
          <p:nvPr/>
        </p:nvSpPr>
        <p:spPr>
          <a:xfrm>
            <a:off x="63363" y="1557293"/>
            <a:ext cx="3061800" cy="386606"/>
          </a:xfrm>
          <a:prstGeom prst="rect">
            <a:avLst/>
          </a:prstGeom>
          <a:noFill/>
        </p:spPr>
        <p:txBody>
          <a:bodyPr wrap="none" rtlCol="0">
            <a:normAutofit fontScale="92500" lnSpcReduction="10000"/>
          </a:bodyPr>
          <a:lstStyle/>
          <a:p>
            <a:r>
              <a:rPr lang="en-US" sz="2200" i="1" dirty="0"/>
              <a:t>Periodic Table Predicts</a:t>
            </a:r>
          </a:p>
        </p:txBody>
      </p:sp>
      <p:sp>
        <p:nvSpPr>
          <p:cNvPr id="28" name="TextBox 27">
            <a:extLst>
              <a:ext uri="{FF2B5EF4-FFF2-40B4-BE49-F238E27FC236}">
                <a16:creationId xmlns:a16="http://schemas.microsoft.com/office/drawing/2014/main" id="{2D69202D-1F3D-91EE-0375-97E2443CBD87}"/>
              </a:ext>
            </a:extLst>
          </p:cNvPr>
          <p:cNvSpPr txBox="1"/>
          <p:nvPr/>
        </p:nvSpPr>
        <p:spPr>
          <a:xfrm>
            <a:off x="-5694" y="2543993"/>
            <a:ext cx="3199915" cy="430887"/>
          </a:xfrm>
          <a:prstGeom prst="rect">
            <a:avLst/>
          </a:prstGeom>
          <a:noFill/>
        </p:spPr>
        <p:txBody>
          <a:bodyPr wrap="none" rtlCol="0">
            <a:spAutoFit/>
          </a:bodyPr>
          <a:lstStyle/>
          <a:p>
            <a:r>
              <a:rPr lang="en-US" sz="2200" i="1" dirty="0"/>
              <a:t>Modern Theory Predicts</a:t>
            </a:r>
          </a:p>
        </p:txBody>
      </p:sp>
    </p:spTree>
    <p:extLst>
      <p:ext uri="{BB962C8B-B14F-4D97-AF65-F5344CB8AC3E}">
        <p14:creationId xmlns:p14="http://schemas.microsoft.com/office/powerpoint/2010/main" val="1876064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2" grpId="0"/>
      <p:bldP spid="14" grpId="0"/>
      <p:bldP spid="2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AD5973D-120E-EF42-C941-0737490591A0}"/>
              </a:ext>
            </a:extLst>
          </p:cNvPr>
          <p:cNvSpPr>
            <a:spLocks noGrp="1"/>
          </p:cNvSpPr>
          <p:nvPr>
            <p:ph type="title"/>
          </p:nvPr>
        </p:nvSpPr>
        <p:spPr/>
        <p:txBody>
          <a:bodyPr/>
          <a:lstStyle/>
          <a:p>
            <a:endParaRPr lang="en-US"/>
          </a:p>
        </p:txBody>
      </p:sp>
      <p:sp>
        <p:nvSpPr>
          <p:cNvPr id="2" name="Text Placeholder 1">
            <a:extLst>
              <a:ext uri="{FF2B5EF4-FFF2-40B4-BE49-F238E27FC236}">
                <a16:creationId xmlns:a16="http://schemas.microsoft.com/office/drawing/2014/main" id="{3E715795-7D98-5131-ECBD-55ACC68522FF}"/>
              </a:ext>
            </a:extLst>
          </p:cNvPr>
          <p:cNvSpPr>
            <a:spLocks noGrp="1"/>
          </p:cNvSpPr>
          <p:nvPr>
            <p:ph idx="1"/>
          </p:nvPr>
        </p:nvSpPr>
        <p:spPr>
          <a:xfrm>
            <a:off x="-1" y="3054383"/>
            <a:ext cx="12191999" cy="3205129"/>
          </a:xfrm>
        </p:spPr>
        <p:txBody>
          <a:bodyPr/>
          <a:lstStyle/>
          <a:p>
            <a:pPr algn="ctr"/>
            <a:r>
              <a:rPr lang="en-US" sz="4800" b="1" dirty="0"/>
              <a:t>What techniques can you use to study chemistry of single atoms?</a:t>
            </a:r>
          </a:p>
        </p:txBody>
      </p:sp>
      <p:sp>
        <p:nvSpPr>
          <p:cNvPr id="5" name="Slide Number Placeholder 4">
            <a:extLst>
              <a:ext uri="{FF2B5EF4-FFF2-40B4-BE49-F238E27FC236}">
                <a16:creationId xmlns:a16="http://schemas.microsoft.com/office/drawing/2014/main" id="{92A82BD2-1567-455E-5EC7-7FDD0240F10E}"/>
              </a:ext>
            </a:extLst>
          </p:cNvPr>
          <p:cNvSpPr>
            <a:spLocks noGrp="1"/>
          </p:cNvSpPr>
          <p:nvPr>
            <p:ph type="sldNum" sz="quarter" idx="4"/>
          </p:nvPr>
        </p:nvSpPr>
        <p:spPr/>
        <p:txBody>
          <a:bodyPr/>
          <a:lstStyle/>
          <a:p>
            <a:pPr algn="r"/>
            <a:fld id="{0EF2EA88-E9D4-0C4F-A5DF-5FE49FAF8E2F}" type="slidenum">
              <a:rPr lang="en-US" smtClean="0"/>
              <a:pPr algn="r"/>
              <a:t>33</a:t>
            </a:fld>
            <a:endParaRPr lang="en-US" dirty="0"/>
          </a:p>
        </p:txBody>
      </p:sp>
    </p:spTree>
    <p:extLst>
      <p:ext uri="{BB962C8B-B14F-4D97-AF65-F5344CB8AC3E}">
        <p14:creationId xmlns:p14="http://schemas.microsoft.com/office/powerpoint/2010/main" val="14977158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8919E-BADB-EC82-8B74-BDCE81678E7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5492492-CAF9-FCC5-088C-C64F5DBEE409}"/>
              </a:ext>
            </a:extLst>
          </p:cNvPr>
          <p:cNvSpPr>
            <a:spLocks noGrp="1"/>
          </p:cNvSpPr>
          <p:nvPr>
            <p:ph type="title"/>
          </p:nvPr>
        </p:nvSpPr>
        <p:spPr/>
        <p:txBody>
          <a:bodyPr/>
          <a:lstStyle/>
          <a:p>
            <a:endParaRPr lang="en-US"/>
          </a:p>
        </p:txBody>
      </p:sp>
      <p:sp>
        <p:nvSpPr>
          <p:cNvPr id="2" name="Text Placeholder 1">
            <a:extLst>
              <a:ext uri="{FF2B5EF4-FFF2-40B4-BE49-F238E27FC236}">
                <a16:creationId xmlns:a16="http://schemas.microsoft.com/office/drawing/2014/main" id="{60C565D8-79F8-8517-F83F-A1F67F8ABAD8}"/>
              </a:ext>
            </a:extLst>
          </p:cNvPr>
          <p:cNvSpPr>
            <a:spLocks noGrp="1"/>
          </p:cNvSpPr>
          <p:nvPr>
            <p:ph idx="1"/>
          </p:nvPr>
        </p:nvSpPr>
        <p:spPr>
          <a:xfrm>
            <a:off x="-1" y="3054383"/>
            <a:ext cx="12191999" cy="3205129"/>
          </a:xfrm>
        </p:spPr>
        <p:txBody>
          <a:bodyPr/>
          <a:lstStyle/>
          <a:p>
            <a:pPr algn="ctr"/>
            <a:r>
              <a:rPr lang="en-US" sz="4800" b="1" dirty="0"/>
              <a:t>How do you get your SHE to a chemistry setup?</a:t>
            </a:r>
          </a:p>
        </p:txBody>
      </p:sp>
      <p:sp>
        <p:nvSpPr>
          <p:cNvPr id="5" name="Slide Number Placeholder 4">
            <a:extLst>
              <a:ext uri="{FF2B5EF4-FFF2-40B4-BE49-F238E27FC236}">
                <a16:creationId xmlns:a16="http://schemas.microsoft.com/office/drawing/2014/main" id="{827ED9F2-90ED-73C0-9F1B-2175695055B3}"/>
              </a:ext>
            </a:extLst>
          </p:cNvPr>
          <p:cNvSpPr>
            <a:spLocks noGrp="1"/>
          </p:cNvSpPr>
          <p:nvPr>
            <p:ph type="sldNum" sz="quarter" idx="4"/>
          </p:nvPr>
        </p:nvSpPr>
        <p:spPr/>
        <p:txBody>
          <a:bodyPr/>
          <a:lstStyle/>
          <a:p>
            <a:pPr algn="r"/>
            <a:fld id="{0EF2EA88-E9D4-0C4F-A5DF-5FE49FAF8E2F}" type="slidenum">
              <a:rPr lang="en-US" smtClean="0"/>
              <a:pPr algn="r"/>
              <a:t>34</a:t>
            </a:fld>
            <a:endParaRPr lang="en-US" dirty="0"/>
          </a:p>
        </p:txBody>
      </p:sp>
    </p:spTree>
    <p:extLst>
      <p:ext uri="{BB962C8B-B14F-4D97-AF65-F5344CB8AC3E}">
        <p14:creationId xmlns:p14="http://schemas.microsoft.com/office/powerpoint/2010/main" val="29082873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D1694-B38B-173E-BF47-D7DFC61194F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0CB91F6-40CE-F2D2-D6CD-B5DAFA64962C}"/>
              </a:ext>
            </a:extLst>
          </p:cNvPr>
          <p:cNvSpPr>
            <a:spLocks noGrp="1"/>
          </p:cNvSpPr>
          <p:nvPr>
            <p:ph idx="1"/>
          </p:nvPr>
        </p:nvSpPr>
        <p:spPr/>
        <p:txBody>
          <a:bodyPr/>
          <a:lstStyle/>
          <a:p>
            <a:r>
              <a:rPr lang="en-US" b="1" dirty="0"/>
              <a:t>Stuff to be aware of:</a:t>
            </a:r>
          </a:p>
          <a:p>
            <a:r>
              <a:rPr lang="en-US" dirty="0"/>
              <a:t>SHE produced in target with momentum of the beam </a:t>
            </a:r>
            <a:r>
              <a:rPr lang="en-US" dirty="0">
                <a:sym typeface="Wingdings" panose="05000000000000000000" pitchFamily="2" charset="2"/>
              </a:rPr>
              <a:t> 0.02 c (~40 MeV)</a:t>
            </a:r>
          </a:p>
          <a:p>
            <a:r>
              <a:rPr lang="en-US" dirty="0">
                <a:sym typeface="Wingdings" panose="05000000000000000000" pitchFamily="2" charset="2"/>
              </a:rPr>
              <a:t>SHE partially stripped of electrons as they exit the target</a:t>
            </a:r>
          </a:p>
          <a:p>
            <a:endParaRPr lang="en-US" dirty="0">
              <a:sym typeface="Wingdings" panose="05000000000000000000" pitchFamily="2" charset="2"/>
            </a:endParaRPr>
          </a:p>
          <a:p>
            <a:r>
              <a:rPr lang="en-US" dirty="0">
                <a:sym typeface="Wingdings" panose="05000000000000000000" pitchFamily="2" charset="2"/>
              </a:rPr>
              <a:t>All chemistry setups require thermalized, neutral atoms (preferably)</a:t>
            </a:r>
          </a:p>
          <a:p>
            <a:endParaRPr lang="en-US" dirty="0">
              <a:sym typeface="Wingdings" panose="05000000000000000000" pitchFamily="2" charset="2"/>
            </a:endParaRPr>
          </a:p>
          <a:p>
            <a:r>
              <a:rPr lang="en-US" b="1" dirty="0">
                <a:sym typeface="Wingdings" panose="05000000000000000000" pitchFamily="2" charset="2"/>
              </a:rPr>
              <a:t>How we solve this problem:</a:t>
            </a:r>
          </a:p>
          <a:p>
            <a:r>
              <a:rPr lang="en-US" dirty="0"/>
              <a:t>Stop the SHE in gas </a:t>
            </a:r>
            <a:r>
              <a:rPr lang="en-US" dirty="0">
                <a:sym typeface="Wingdings" panose="05000000000000000000" pitchFamily="2" charset="2"/>
              </a:rPr>
              <a:t> use gas to transport it to a chemistry setup</a:t>
            </a:r>
            <a:endParaRPr lang="en-US" dirty="0"/>
          </a:p>
        </p:txBody>
      </p:sp>
      <p:sp>
        <p:nvSpPr>
          <p:cNvPr id="4" name="Slide Number Placeholder 3">
            <a:extLst>
              <a:ext uri="{FF2B5EF4-FFF2-40B4-BE49-F238E27FC236}">
                <a16:creationId xmlns:a16="http://schemas.microsoft.com/office/drawing/2014/main" id="{47BE3B6B-9FEE-F2B7-9F6D-EACAA8AF670B}"/>
              </a:ext>
            </a:extLst>
          </p:cNvPr>
          <p:cNvSpPr>
            <a:spLocks noGrp="1"/>
          </p:cNvSpPr>
          <p:nvPr>
            <p:ph type="sldNum" sz="quarter" idx="4"/>
          </p:nvPr>
        </p:nvSpPr>
        <p:spPr/>
        <p:txBody>
          <a:bodyPr/>
          <a:lstStyle/>
          <a:p>
            <a:pPr algn="r"/>
            <a:fld id="{0EF2EA88-E9D4-0C4F-A5DF-5FE49FAF8E2F}" type="slidenum">
              <a:rPr lang="en-US" smtClean="0"/>
              <a:pPr algn="r"/>
              <a:t>35</a:t>
            </a:fld>
            <a:endParaRPr lang="en-US" dirty="0"/>
          </a:p>
        </p:txBody>
      </p:sp>
      <p:grpSp>
        <p:nvGrpSpPr>
          <p:cNvPr id="382" name="Group 381">
            <a:extLst>
              <a:ext uri="{FF2B5EF4-FFF2-40B4-BE49-F238E27FC236}">
                <a16:creationId xmlns:a16="http://schemas.microsoft.com/office/drawing/2014/main" id="{1C038956-A3A4-0612-4C1F-FDEFF56F8BFA}"/>
              </a:ext>
            </a:extLst>
          </p:cNvPr>
          <p:cNvGrpSpPr/>
          <p:nvPr/>
        </p:nvGrpSpPr>
        <p:grpSpPr>
          <a:xfrm>
            <a:off x="8152108" y="1847264"/>
            <a:ext cx="3477964" cy="3621099"/>
            <a:chOff x="0" y="2970891"/>
            <a:chExt cx="3477964" cy="3621099"/>
          </a:xfrm>
        </p:grpSpPr>
        <p:grpSp>
          <p:nvGrpSpPr>
            <p:cNvPr id="6" name="Group 78">
              <a:extLst>
                <a:ext uri="{FF2B5EF4-FFF2-40B4-BE49-F238E27FC236}">
                  <a16:creationId xmlns:a16="http://schemas.microsoft.com/office/drawing/2014/main" id="{BC5AC6B5-63B9-96E0-7725-99556F58438A}"/>
                </a:ext>
              </a:extLst>
            </p:cNvPr>
            <p:cNvGrpSpPr>
              <a:grpSpLocks noChangeAspect="1"/>
            </p:cNvGrpSpPr>
            <p:nvPr/>
          </p:nvGrpSpPr>
          <p:grpSpPr bwMode="auto">
            <a:xfrm>
              <a:off x="1836165" y="5117156"/>
              <a:ext cx="231332" cy="218959"/>
              <a:chOff x="1924" y="601"/>
              <a:chExt cx="430" cy="407"/>
            </a:xfrm>
            <a:effectLst>
              <a:outerShdw blurRad="50800" dist="38100" dir="2700000" algn="tl" rotWithShape="0">
                <a:prstClr val="black">
                  <a:alpha val="40000"/>
                </a:prstClr>
              </a:outerShdw>
            </a:effectLst>
          </p:grpSpPr>
          <p:sp>
            <p:nvSpPr>
              <p:cNvPr id="221" name="Oval 79">
                <a:extLst>
                  <a:ext uri="{FF2B5EF4-FFF2-40B4-BE49-F238E27FC236}">
                    <a16:creationId xmlns:a16="http://schemas.microsoft.com/office/drawing/2014/main" id="{FD471D18-E292-BD8F-2E18-7D00FC79966B}"/>
                  </a:ext>
                </a:extLst>
              </p:cNvPr>
              <p:cNvSpPr>
                <a:spLocks noChangeArrowheads="1"/>
              </p:cNvSpPr>
              <p:nvPr/>
            </p:nvSpPr>
            <p:spPr bwMode="auto">
              <a:xfrm>
                <a:off x="2089" y="71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22" name="Oval 80">
                <a:extLst>
                  <a:ext uri="{FF2B5EF4-FFF2-40B4-BE49-F238E27FC236}">
                    <a16:creationId xmlns:a16="http://schemas.microsoft.com/office/drawing/2014/main" id="{90F16DCF-5055-DD06-6A68-DF0B248B55D4}"/>
                  </a:ext>
                </a:extLst>
              </p:cNvPr>
              <p:cNvSpPr>
                <a:spLocks noChangeArrowheads="1"/>
              </p:cNvSpPr>
              <p:nvPr/>
            </p:nvSpPr>
            <p:spPr bwMode="auto">
              <a:xfrm>
                <a:off x="2160" y="73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23" name="Oval 81">
                <a:extLst>
                  <a:ext uri="{FF2B5EF4-FFF2-40B4-BE49-F238E27FC236}">
                    <a16:creationId xmlns:a16="http://schemas.microsoft.com/office/drawing/2014/main" id="{F68D12C2-2C27-AA22-C619-DEAB19AB21EE}"/>
                  </a:ext>
                </a:extLst>
              </p:cNvPr>
              <p:cNvSpPr>
                <a:spLocks noChangeArrowheads="1"/>
              </p:cNvSpPr>
              <p:nvPr/>
            </p:nvSpPr>
            <p:spPr bwMode="auto">
              <a:xfrm>
                <a:off x="2065"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24" name="Oval 82">
                <a:extLst>
                  <a:ext uri="{FF2B5EF4-FFF2-40B4-BE49-F238E27FC236}">
                    <a16:creationId xmlns:a16="http://schemas.microsoft.com/office/drawing/2014/main" id="{50CEC65D-08B5-D062-3E2A-498ED34A06A9}"/>
                  </a:ext>
                </a:extLst>
              </p:cNvPr>
              <p:cNvSpPr>
                <a:spLocks noChangeArrowheads="1"/>
              </p:cNvSpPr>
              <p:nvPr/>
            </p:nvSpPr>
            <p:spPr bwMode="auto">
              <a:xfrm>
                <a:off x="2092" y="65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25" name="Oval 83">
                <a:extLst>
                  <a:ext uri="{FF2B5EF4-FFF2-40B4-BE49-F238E27FC236}">
                    <a16:creationId xmlns:a16="http://schemas.microsoft.com/office/drawing/2014/main" id="{880CFEF4-8655-E0C3-158D-9D07042DF224}"/>
                  </a:ext>
                </a:extLst>
              </p:cNvPr>
              <p:cNvSpPr>
                <a:spLocks noChangeArrowheads="1"/>
              </p:cNvSpPr>
              <p:nvPr/>
            </p:nvSpPr>
            <p:spPr bwMode="auto">
              <a:xfrm>
                <a:off x="2206" y="67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26" name="Oval 84">
                <a:extLst>
                  <a:ext uri="{FF2B5EF4-FFF2-40B4-BE49-F238E27FC236}">
                    <a16:creationId xmlns:a16="http://schemas.microsoft.com/office/drawing/2014/main" id="{D06450D0-3D28-28E7-9C83-F9BB8801300A}"/>
                  </a:ext>
                </a:extLst>
              </p:cNvPr>
              <p:cNvSpPr>
                <a:spLocks noChangeArrowheads="1"/>
              </p:cNvSpPr>
              <p:nvPr/>
            </p:nvSpPr>
            <p:spPr bwMode="auto">
              <a:xfrm>
                <a:off x="2245" y="77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27" name="Oval 85">
                <a:extLst>
                  <a:ext uri="{FF2B5EF4-FFF2-40B4-BE49-F238E27FC236}">
                    <a16:creationId xmlns:a16="http://schemas.microsoft.com/office/drawing/2014/main" id="{307805A5-A493-9CAF-CD36-33C2CDBD8291}"/>
                  </a:ext>
                </a:extLst>
              </p:cNvPr>
              <p:cNvSpPr>
                <a:spLocks noChangeArrowheads="1"/>
              </p:cNvSpPr>
              <p:nvPr/>
            </p:nvSpPr>
            <p:spPr bwMode="auto">
              <a:xfrm>
                <a:off x="2155" y="87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28" name="Oval 86">
                <a:extLst>
                  <a:ext uri="{FF2B5EF4-FFF2-40B4-BE49-F238E27FC236}">
                    <a16:creationId xmlns:a16="http://schemas.microsoft.com/office/drawing/2014/main" id="{4A8953CF-A746-0B2E-A450-19FB4789968F}"/>
                  </a:ext>
                </a:extLst>
              </p:cNvPr>
              <p:cNvSpPr>
                <a:spLocks noChangeArrowheads="1"/>
              </p:cNvSpPr>
              <p:nvPr/>
            </p:nvSpPr>
            <p:spPr bwMode="auto">
              <a:xfrm>
                <a:off x="2029" y="80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29" name="Oval 87">
                <a:extLst>
                  <a:ext uri="{FF2B5EF4-FFF2-40B4-BE49-F238E27FC236}">
                    <a16:creationId xmlns:a16="http://schemas.microsoft.com/office/drawing/2014/main" id="{65A9AF9A-7AE0-73F5-3B02-9157A461BC58}"/>
                  </a:ext>
                </a:extLst>
              </p:cNvPr>
              <p:cNvSpPr>
                <a:spLocks noChangeArrowheads="1"/>
              </p:cNvSpPr>
              <p:nvPr/>
            </p:nvSpPr>
            <p:spPr bwMode="auto">
              <a:xfrm>
                <a:off x="2077" y="79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30" name="Oval 88">
                <a:extLst>
                  <a:ext uri="{FF2B5EF4-FFF2-40B4-BE49-F238E27FC236}">
                    <a16:creationId xmlns:a16="http://schemas.microsoft.com/office/drawing/2014/main" id="{C5579B0B-C1BE-5BA3-2CBE-FAD04FD60EA0}"/>
                  </a:ext>
                </a:extLst>
              </p:cNvPr>
              <p:cNvSpPr>
                <a:spLocks noChangeArrowheads="1"/>
              </p:cNvSpPr>
              <p:nvPr/>
            </p:nvSpPr>
            <p:spPr bwMode="auto">
              <a:xfrm>
                <a:off x="2143"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31" name="Oval 89">
                <a:extLst>
                  <a:ext uri="{FF2B5EF4-FFF2-40B4-BE49-F238E27FC236}">
                    <a16:creationId xmlns:a16="http://schemas.microsoft.com/office/drawing/2014/main" id="{DAE48C83-C7D6-8DA9-92D9-7539FDDC7361}"/>
                  </a:ext>
                </a:extLst>
              </p:cNvPr>
              <p:cNvSpPr>
                <a:spLocks noChangeArrowheads="1"/>
              </p:cNvSpPr>
              <p:nvPr/>
            </p:nvSpPr>
            <p:spPr bwMode="auto">
              <a:xfrm>
                <a:off x="2041" y="69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32" name="Oval 90">
                <a:extLst>
                  <a:ext uri="{FF2B5EF4-FFF2-40B4-BE49-F238E27FC236}">
                    <a16:creationId xmlns:a16="http://schemas.microsoft.com/office/drawing/2014/main" id="{CC839CFB-11AF-9732-5B14-97E39089A31B}"/>
                  </a:ext>
                </a:extLst>
              </p:cNvPr>
              <p:cNvSpPr>
                <a:spLocks noChangeArrowheads="1"/>
              </p:cNvSpPr>
              <p:nvPr/>
            </p:nvSpPr>
            <p:spPr bwMode="auto">
              <a:xfrm>
                <a:off x="2055" y="74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33" name="Oval 91">
                <a:extLst>
                  <a:ext uri="{FF2B5EF4-FFF2-40B4-BE49-F238E27FC236}">
                    <a16:creationId xmlns:a16="http://schemas.microsoft.com/office/drawing/2014/main" id="{91EC07C3-5B50-F6FE-3D35-B03676D108A5}"/>
                  </a:ext>
                </a:extLst>
              </p:cNvPr>
              <p:cNvSpPr>
                <a:spLocks noChangeArrowheads="1"/>
              </p:cNvSpPr>
              <p:nvPr/>
            </p:nvSpPr>
            <p:spPr bwMode="auto">
              <a:xfrm>
                <a:off x="2168" y="71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34" name="Oval 92">
                <a:extLst>
                  <a:ext uri="{FF2B5EF4-FFF2-40B4-BE49-F238E27FC236}">
                    <a16:creationId xmlns:a16="http://schemas.microsoft.com/office/drawing/2014/main" id="{356A6A41-1288-552A-E1BE-438EC92ED6F3}"/>
                  </a:ext>
                </a:extLst>
              </p:cNvPr>
              <p:cNvSpPr>
                <a:spLocks noChangeArrowheads="1"/>
              </p:cNvSpPr>
              <p:nvPr/>
            </p:nvSpPr>
            <p:spPr bwMode="auto">
              <a:xfrm>
                <a:off x="2070" y="83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35" name="Oval 93">
                <a:extLst>
                  <a:ext uri="{FF2B5EF4-FFF2-40B4-BE49-F238E27FC236}">
                    <a16:creationId xmlns:a16="http://schemas.microsoft.com/office/drawing/2014/main" id="{9B30DE00-0109-689B-BC33-111D5090C11A}"/>
                  </a:ext>
                </a:extLst>
              </p:cNvPr>
              <p:cNvSpPr>
                <a:spLocks noChangeArrowheads="1"/>
              </p:cNvSpPr>
              <p:nvPr/>
            </p:nvSpPr>
            <p:spPr bwMode="auto">
              <a:xfrm>
                <a:off x="2144" y="74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36" name="Oval 94">
                <a:extLst>
                  <a:ext uri="{FF2B5EF4-FFF2-40B4-BE49-F238E27FC236}">
                    <a16:creationId xmlns:a16="http://schemas.microsoft.com/office/drawing/2014/main" id="{C96E3C3A-2E50-2C39-E420-5F74DCE55EFC}"/>
                  </a:ext>
                </a:extLst>
              </p:cNvPr>
              <p:cNvSpPr>
                <a:spLocks noChangeArrowheads="1"/>
              </p:cNvSpPr>
              <p:nvPr/>
            </p:nvSpPr>
            <p:spPr bwMode="auto">
              <a:xfrm>
                <a:off x="2180" y="7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37" name="Oval 95">
                <a:extLst>
                  <a:ext uri="{FF2B5EF4-FFF2-40B4-BE49-F238E27FC236}">
                    <a16:creationId xmlns:a16="http://schemas.microsoft.com/office/drawing/2014/main" id="{07BED8EE-7028-4EC7-5393-A18F4939BEAE}"/>
                  </a:ext>
                </a:extLst>
              </p:cNvPr>
              <p:cNvSpPr>
                <a:spLocks noChangeArrowheads="1"/>
              </p:cNvSpPr>
              <p:nvPr/>
            </p:nvSpPr>
            <p:spPr bwMode="auto">
              <a:xfrm>
                <a:off x="2180"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38" name="Oval 96">
                <a:extLst>
                  <a:ext uri="{FF2B5EF4-FFF2-40B4-BE49-F238E27FC236}">
                    <a16:creationId xmlns:a16="http://schemas.microsoft.com/office/drawing/2014/main" id="{94874248-606B-57E1-B9D1-CBFED9E91980}"/>
                  </a:ext>
                </a:extLst>
              </p:cNvPr>
              <p:cNvSpPr>
                <a:spLocks noChangeArrowheads="1"/>
              </p:cNvSpPr>
              <p:nvPr/>
            </p:nvSpPr>
            <p:spPr bwMode="auto">
              <a:xfrm>
                <a:off x="2195" y="71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39" name="Oval 97">
                <a:extLst>
                  <a:ext uri="{FF2B5EF4-FFF2-40B4-BE49-F238E27FC236}">
                    <a16:creationId xmlns:a16="http://schemas.microsoft.com/office/drawing/2014/main" id="{D77EA4BB-839D-7DA4-72D4-DB3E88FB7DD4}"/>
                  </a:ext>
                </a:extLst>
              </p:cNvPr>
              <p:cNvSpPr>
                <a:spLocks noChangeArrowheads="1"/>
              </p:cNvSpPr>
              <p:nvPr/>
            </p:nvSpPr>
            <p:spPr bwMode="auto">
              <a:xfrm>
                <a:off x="2228" y="82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40" name="Oval 98">
                <a:extLst>
                  <a:ext uri="{FF2B5EF4-FFF2-40B4-BE49-F238E27FC236}">
                    <a16:creationId xmlns:a16="http://schemas.microsoft.com/office/drawing/2014/main" id="{8859958F-3243-C1CE-C4E7-C90B9D6D60E1}"/>
                  </a:ext>
                </a:extLst>
              </p:cNvPr>
              <p:cNvSpPr>
                <a:spLocks noChangeArrowheads="1"/>
              </p:cNvSpPr>
              <p:nvPr/>
            </p:nvSpPr>
            <p:spPr bwMode="auto">
              <a:xfrm>
                <a:off x="2145" y="81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41" name="Oval 99">
                <a:extLst>
                  <a:ext uri="{FF2B5EF4-FFF2-40B4-BE49-F238E27FC236}">
                    <a16:creationId xmlns:a16="http://schemas.microsoft.com/office/drawing/2014/main" id="{E39E043F-9FB6-C3A5-0D07-8A53210F841C}"/>
                  </a:ext>
                </a:extLst>
              </p:cNvPr>
              <p:cNvSpPr>
                <a:spLocks noChangeArrowheads="1"/>
              </p:cNvSpPr>
              <p:nvPr/>
            </p:nvSpPr>
            <p:spPr bwMode="auto">
              <a:xfrm>
                <a:off x="2219" y="73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42" name="Oval 100">
                <a:extLst>
                  <a:ext uri="{FF2B5EF4-FFF2-40B4-BE49-F238E27FC236}">
                    <a16:creationId xmlns:a16="http://schemas.microsoft.com/office/drawing/2014/main" id="{0A134037-2642-3FEC-91E3-BB8B63B599F5}"/>
                  </a:ext>
                </a:extLst>
              </p:cNvPr>
              <p:cNvSpPr>
                <a:spLocks noChangeArrowheads="1"/>
              </p:cNvSpPr>
              <p:nvPr/>
            </p:nvSpPr>
            <p:spPr bwMode="auto">
              <a:xfrm>
                <a:off x="2153" y="89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43" name="Oval 101">
                <a:extLst>
                  <a:ext uri="{FF2B5EF4-FFF2-40B4-BE49-F238E27FC236}">
                    <a16:creationId xmlns:a16="http://schemas.microsoft.com/office/drawing/2014/main" id="{66F254CD-EDE7-5157-4E85-4034A6DF7F5E}"/>
                  </a:ext>
                </a:extLst>
              </p:cNvPr>
              <p:cNvSpPr>
                <a:spLocks noChangeArrowheads="1"/>
              </p:cNvSpPr>
              <p:nvPr/>
            </p:nvSpPr>
            <p:spPr bwMode="auto">
              <a:xfrm>
                <a:off x="2134" y="72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44" name="Oval 102">
                <a:extLst>
                  <a:ext uri="{FF2B5EF4-FFF2-40B4-BE49-F238E27FC236}">
                    <a16:creationId xmlns:a16="http://schemas.microsoft.com/office/drawing/2014/main" id="{A4DD457C-0583-4842-7F9A-D36BBB09D2A4}"/>
                  </a:ext>
                </a:extLst>
              </p:cNvPr>
              <p:cNvSpPr>
                <a:spLocks noChangeArrowheads="1"/>
              </p:cNvSpPr>
              <p:nvPr/>
            </p:nvSpPr>
            <p:spPr bwMode="auto">
              <a:xfrm>
                <a:off x="2176" y="81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45" name="Oval 103">
                <a:extLst>
                  <a:ext uri="{FF2B5EF4-FFF2-40B4-BE49-F238E27FC236}">
                    <a16:creationId xmlns:a16="http://schemas.microsoft.com/office/drawing/2014/main" id="{205FD2E1-2BF0-8569-4BBD-055CA5AE67D9}"/>
                  </a:ext>
                </a:extLst>
              </p:cNvPr>
              <p:cNvSpPr>
                <a:spLocks noChangeArrowheads="1"/>
              </p:cNvSpPr>
              <p:nvPr/>
            </p:nvSpPr>
            <p:spPr bwMode="auto">
              <a:xfrm>
                <a:off x="2071" y="79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46" name="Oval 104">
                <a:extLst>
                  <a:ext uri="{FF2B5EF4-FFF2-40B4-BE49-F238E27FC236}">
                    <a16:creationId xmlns:a16="http://schemas.microsoft.com/office/drawing/2014/main" id="{42F66F51-11B9-A290-5147-5FA4A1F7C346}"/>
                  </a:ext>
                </a:extLst>
              </p:cNvPr>
              <p:cNvSpPr>
                <a:spLocks noChangeArrowheads="1"/>
              </p:cNvSpPr>
              <p:nvPr/>
            </p:nvSpPr>
            <p:spPr bwMode="auto">
              <a:xfrm>
                <a:off x="2191" y="77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47" name="Oval 105">
                <a:extLst>
                  <a:ext uri="{FF2B5EF4-FFF2-40B4-BE49-F238E27FC236}">
                    <a16:creationId xmlns:a16="http://schemas.microsoft.com/office/drawing/2014/main" id="{21B0A421-95D2-13C2-65F9-0AAB5C633917}"/>
                  </a:ext>
                </a:extLst>
              </p:cNvPr>
              <p:cNvSpPr>
                <a:spLocks noChangeArrowheads="1"/>
              </p:cNvSpPr>
              <p:nvPr/>
            </p:nvSpPr>
            <p:spPr bwMode="auto">
              <a:xfrm>
                <a:off x="2059" y="70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48" name="Oval 106">
                <a:extLst>
                  <a:ext uri="{FF2B5EF4-FFF2-40B4-BE49-F238E27FC236}">
                    <a16:creationId xmlns:a16="http://schemas.microsoft.com/office/drawing/2014/main" id="{3EF06B02-A10D-759E-F168-843C97F362D3}"/>
                  </a:ext>
                </a:extLst>
              </p:cNvPr>
              <p:cNvSpPr>
                <a:spLocks noChangeArrowheads="1"/>
              </p:cNvSpPr>
              <p:nvPr/>
            </p:nvSpPr>
            <p:spPr bwMode="auto">
              <a:xfrm>
                <a:off x="2029" y="77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49" name="Oval 107">
                <a:extLst>
                  <a:ext uri="{FF2B5EF4-FFF2-40B4-BE49-F238E27FC236}">
                    <a16:creationId xmlns:a16="http://schemas.microsoft.com/office/drawing/2014/main" id="{C7811708-4434-AE39-604E-AD2A248E7E71}"/>
                  </a:ext>
                </a:extLst>
              </p:cNvPr>
              <p:cNvSpPr>
                <a:spLocks noChangeArrowheads="1"/>
              </p:cNvSpPr>
              <p:nvPr/>
            </p:nvSpPr>
            <p:spPr bwMode="auto">
              <a:xfrm>
                <a:off x="2050" y="85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50" name="Oval 108">
                <a:extLst>
                  <a:ext uri="{FF2B5EF4-FFF2-40B4-BE49-F238E27FC236}">
                    <a16:creationId xmlns:a16="http://schemas.microsoft.com/office/drawing/2014/main" id="{80630C70-C43A-990A-963B-7B384776FF2E}"/>
                  </a:ext>
                </a:extLst>
              </p:cNvPr>
              <p:cNvSpPr>
                <a:spLocks noChangeArrowheads="1"/>
              </p:cNvSpPr>
              <p:nvPr/>
            </p:nvSpPr>
            <p:spPr bwMode="auto">
              <a:xfrm>
                <a:off x="2185" y="66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51" name="Oval 109">
                <a:extLst>
                  <a:ext uri="{FF2B5EF4-FFF2-40B4-BE49-F238E27FC236}">
                    <a16:creationId xmlns:a16="http://schemas.microsoft.com/office/drawing/2014/main" id="{7E85F5F8-BFC7-ABE3-99CA-B915C976DE40}"/>
                  </a:ext>
                </a:extLst>
              </p:cNvPr>
              <p:cNvSpPr>
                <a:spLocks noChangeArrowheads="1"/>
              </p:cNvSpPr>
              <p:nvPr/>
            </p:nvSpPr>
            <p:spPr bwMode="auto">
              <a:xfrm>
                <a:off x="2228" y="86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52" name="Oval 110">
                <a:extLst>
                  <a:ext uri="{FF2B5EF4-FFF2-40B4-BE49-F238E27FC236}">
                    <a16:creationId xmlns:a16="http://schemas.microsoft.com/office/drawing/2014/main" id="{526CB234-BAE7-0133-9EC0-BEB3345F781F}"/>
                  </a:ext>
                </a:extLst>
              </p:cNvPr>
              <p:cNvSpPr>
                <a:spLocks noChangeArrowheads="1"/>
              </p:cNvSpPr>
              <p:nvPr/>
            </p:nvSpPr>
            <p:spPr bwMode="auto">
              <a:xfrm>
                <a:off x="2120" y="82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53" name="Oval 111">
                <a:extLst>
                  <a:ext uri="{FF2B5EF4-FFF2-40B4-BE49-F238E27FC236}">
                    <a16:creationId xmlns:a16="http://schemas.microsoft.com/office/drawing/2014/main" id="{E759AFF7-5BA4-DBC5-CC7C-5EC93D65CEDB}"/>
                  </a:ext>
                </a:extLst>
              </p:cNvPr>
              <p:cNvSpPr>
                <a:spLocks noChangeArrowheads="1"/>
              </p:cNvSpPr>
              <p:nvPr/>
            </p:nvSpPr>
            <p:spPr bwMode="auto">
              <a:xfrm>
                <a:off x="2171" y="73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54" name="Oval 112">
                <a:extLst>
                  <a:ext uri="{FF2B5EF4-FFF2-40B4-BE49-F238E27FC236}">
                    <a16:creationId xmlns:a16="http://schemas.microsoft.com/office/drawing/2014/main" id="{196F1E55-CA5A-0C9C-B9AC-64C2167E1266}"/>
                  </a:ext>
                </a:extLst>
              </p:cNvPr>
              <p:cNvSpPr>
                <a:spLocks noChangeArrowheads="1"/>
              </p:cNvSpPr>
              <p:nvPr/>
            </p:nvSpPr>
            <p:spPr bwMode="auto">
              <a:xfrm>
                <a:off x="2090" y="73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55" name="Oval 113">
                <a:extLst>
                  <a:ext uri="{FF2B5EF4-FFF2-40B4-BE49-F238E27FC236}">
                    <a16:creationId xmlns:a16="http://schemas.microsoft.com/office/drawing/2014/main" id="{F9A5F75E-B4A6-12A1-A358-E3EAEB17750A}"/>
                  </a:ext>
                </a:extLst>
              </p:cNvPr>
              <p:cNvSpPr>
                <a:spLocks noChangeArrowheads="1"/>
              </p:cNvSpPr>
              <p:nvPr/>
            </p:nvSpPr>
            <p:spPr bwMode="auto">
              <a:xfrm>
                <a:off x="2036" y="74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56" name="Oval 114">
                <a:extLst>
                  <a:ext uri="{FF2B5EF4-FFF2-40B4-BE49-F238E27FC236}">
                    <a16:creationId xmlns:a16="http://schemas.microsoft.com/office/drawing/2014/main" id="{D7EE2B24-6417-05E1-2E80-6266DDF5DB2F}"/>
                  </a:ext>
                </a:extLst>
              </p:cNvPr>
              <p:cNvSpPr>
                <a:spLocks noChangeArrowheads="1"/>
              </p:cNvSpPr>
              <p:nvPr/>
            </p:nvSpPr>
            <p:spPr bwMode="auto">
              <a:xfrm>
                <a:off x="2114" y="82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57" name="Oval 115">
                <a:extLst>
                  <a:ext uri="{FF2B5EF4-FFF2-40B4-BE49-F238E27FC236}">
                    <a16:creationId xmlns:a16="http://schemas.microsoft.com/office/drawing/2014/main" id="{041D7383-66C1-639A-A210-4902909BAC39}"/>
                  </a:ext>
                </a:extLst>
              </p:cNvPr>
              <p:cNvSpPr>
                <a:spLocks noChangeArrowheads="1"/>
              </p:cNvSpPr>
              <p:nvPr/>
            </p:nvSpPr>
            <p:spPr bwMode="auto">
              <a:xfrm>
                <a:off x="2078" y="83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58" name="Oval 116">
                <a:extLst>
                  <a:ext uri="{FF2B5EF4-FFF2-40B4-BE49-F238E27FC236}">
                    <a16:creationId xmlns:a16="http://schemas.microsoft.com/office/drawing/2014/main" id="{31C72BAB-2842-EF6B-9796-B9DEE2B58B27}"/>
                  </a:ext>
                </a:extLst>
              </p:cNvPr>
              <p:cNvSpPr>
                <a:spLocks noChangeArrowheads="1"/>
              </p:cNvSpPr>
              <p:nvPr/>
            </p:nvSpPr>
            <p:spPr bwMode="auto">
              <a:xfrm>
                <a:off x="2036" y="7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59" name="Oval 117">
                <a:extLst>
                  <a:ext uri="{FF2B5EF4-FFF2-40B4-BE49-F238E27FC236}">
                    <a16:creationId xmlns:a16="http://schemas.microsoft.com/office/drawing/2014/main" id="{2D42D614-AD02-6ECA-3F1B-E3AF52540A78}"/>
                  </a:ext>
                </a:extLst>
              </p:cNvPr>
              <p:cNvSpPr>
                <a:spLocks noChangeArrowheads="1"/>
              </p:cNvSpPr>
              <p:nvPr/>
            </p:nvSpPr>
            <p:spPr bwMode="auto">
              <a:xfrm>
                <a:off x="2041" y="76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60" name="Oval 118">
                <a:extLst>
                  <a:ext uri="{FF2B5EF4-FFF2-40B4-BE49-F238E27FC236}">
                    <a16:creationId xmlns:a16="http://schemas.microsoft.com/office/drawing/2014/main" id="{20C7919E-050A-24CF-A592-C727E4C9EF9E}"/>
                  </a:ext>
                </a:extLst>
              </p:cNvPr>
              <p:cNvSpPr>
                <a:spLocks noChangeArrowheads="1"/>
              </p:cNvSpPr>
              <p:nvPr/>
            </p:nvSpPr>
            <p:spPr bwMode="auto">
              <a:xfrm>
                <a:off x="2180"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61" name="Oval 119">
                <a:extLst>
                  <a:ext uri="{FF2B5EF4-FFF2-40B4-BE49-F238E27FC236}">
                    <a16:creationId xmlns:a16="http://schemas.microsoft.com/office/drawing/2014/main" id="{60F5C4A9-F90F-CA7A-B7BE-F66183EAEC79}"/>
                  </a:ext>
                </a:extLst>
              </p:cNvPr>
              <p:cNvSpPr>
                <a:spLocks noChangeArrowheads="1"/>
              </p:cNvSpPr>
              <p:nvPr/>
            </p:nvSpPr>
            <p:spPr bwMode="auto">
              <a:xfrm>
                <a:off x="2036"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62" name="Oval 120">
                <a:extLst>
                  <a:ext uri="{FF2B5EF4-FFF2-40B4-BE49-F238E27FC236}">
                    <a16:creationId xmlns:a16="http://schemas.microsoft.com/office/drawing/2014/main" id="{F99C1DC8-F5F1-A39D-9FB9-74BBCB076DA7}"/>
                  </a:ext>
                </a:extLst>
              </p:cNvPr>
              <p:cNvSpPr>
                <a:spLocks noChangeArrowheads="1"/>
              </p:cNvSpPr>
              <p:nvPr/>
            </p:nvSpPr>
            <p:spPr bwMode="auto">
              <a:xfrm>
                <a:off x="2153" y="87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63" name="Oval 121">
                <a:extLst>
                  <a:ext uri="{FF2B5EF4-FFF2-40B4-BE49-F238E27FC236}">
                    <a16:creationId xmlns:a16="http://schemas.microsoft.com/office/drawing/2014/main" id="{83399693-EC46-5A7C-F004-C86167FE3320}"/>
                  </a:ext>
                </a:extLst>
              </p:cNvPr>
              <p:cNvSpPr>
                <a:spLocks noChangeArrowheads="1"/>
              </p:cNvSpPr>
              <p:nvPr/>
            </p:nvSpPr>
            <p:spPr bwMode="auto">
              <a:xfrm>
                <a:off x="2275" y="82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64" name="Oval 122">
                <a:extLst>
                  <a:ext uri="{FF2B5EF4-FFF2-40B4-BE49-F238E27FC236}">
                    <a16:creationId xmlns:a16="http://schemas.microsoft.com/office/drawing/2014/main" id="{55CE5B69-212E-1491-CA1E-69C0EE55E6D9}"/>
                  </a:ext>
                </a:extLst>
              </p:cNvPr>
              <p:cNvSpPr>
                <a:spLocks noChangeArrowheads="1"/>
              </p:cNvSpPr>
              <p:nvPr/>
            </p:nvSpPr>
            <p:spPr bwMode="auto">
              <a:xfrm>
                <a:off x="2260" y="70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65" name="Oval 123">
                <a:extLst>
                  <a:ext uri="{FF2B5EF4-FFF2-40B4-BE49-F238E27FC236}">
                    <a16:creationId xmlns:a16="http://schemas.microsoft.com/office/drawing/2014/main" id="{E292D536-8CE5-67FA-3A70-1AE66380E45E}"/>
                  </a:ext>
                </a:extLst>
              </p:cNvPr>
              <p:cNvSpPr>
                <a:spLocks noChangeArrowheads="1"/>
              </p:cNvSpPr>
              <p:nvPr/>
            </p:nvSpPr>
            <p:spPr bwMode="auto">
              <a:xfrm>
                <a:off x="2180" y="6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66" name="Oval 124">
                <a:extLst>
                  <a:ext uri="{FF2B5EF4-FFF2-40B4-BE49-F238E27FC236}">
                    <a16:creationId xmlns:a16="http://schemas.microsoft.com/office/drawing/2014/main" id="{7399C13E-6377-0A9C-0F31-4B85DB13073C}"/>
                  </a:ext>
                </a:extLst>
              </p:cNvPr>
              <p:cNvSpPr>
                <a:spLocks noChangeArrowheads="1"/>
              </p:cNvSpPr>
              <p:nvPr/>
            </p:nvSpPr>
            <p:spPr bwMode="auto">
              <a:xfrm>
                <a:off x="2176" y="85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67" name="Oval 125">
                <a:extLst>
                  <a:ext uri="{FF2B5EF4-FFF2-40B4-BE49-F238E27FC236}">
                    <a16:creationId xmlns:a16="http://schemas.microsoft.com/office/drawing/2014/main" id="{B2F450F1-B713-EC59-366A-632E1684C1B0}"/>
                  </a:ext>
                </a:extLst>
              </p:cNvPr>
              <p:cNvSpPr>
                <a:spLocks noChangeArrowheads="1"/>
              </p:cNvSpPr>
              <p:nvPr/>
            </p:nvSpPr>
            <p:spPr bwMode="auto">
              <a:xfrm>
                <a:off x="2095" y="88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68" name="Oval 126">
                <a:extLst>
                  <a:ext uri="{FF2B5EF4-FFF2-40B4-BE49-F238E27FC236}">
                    <a16:creationId xmlns:a16="http://schemas.microsoft.com/office/drawing/2014/main" id="{10A2DD00-93E5-CD37-7037-6CF891EC37B0}"/>
                  </a:ext>
                </a:extLst>
              </p:cNvPr>
              <p:cNvSpPr>
                <a:spLocks noChangeArrowheads="1"/>
              </p:cNvSpPr>
              <p:nvPr/>
            </p:nvSpPr>
            <p:spPr bwMode="auto">
              <a:xfrm>
                <a:off x="2152" y="80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69" name="Oval 127">
                <a:extLst>
                  <a:ext uri="{FF2B5EF4-FFF2-40B4-BE49-F238E27FC236}">
                    <a16:creationId xmlns:a16="http://schemas.microsoft.com/office/drawing/2014/main" id="{9BEF78AC-0D90-79E4-5346-C5F852E54C29}"/>
                  </a:ext>
                </a:extLst>
              </p:cNvPr>
              <p:cNvSpPr>
                <a:spLocks noChangeArrowheads="1"/>
              </p:cNvSpPr>
              <p:nvPr/>
            </p:nvSpPr>
            <p:spPr bwMode="auto">
              <a:xfrm>
                <a:off x="2134" y="76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70" name="Oval 128">
                <a:extLst>
                  <a:ext uri="{FF2B5EF4-FFF2-40B4-BE49-F238E27FC236}">
                    <a16:creationId xmlns:a16="http://schemas.microsoft.com/office/drawing/2014/main" id="{DD2010CA-C656-8DCD-27C7-F71B6D605685}"/>
                  </a:ext>
                </a:extLst>
              </p:cNvPr>
              <p:cNvSpPr>
                <a:spLocks noChangeArrowheads="1"/>
              </p:cNvSpPr>
              <p:nvPr/>
            </p:nvSpPr>
            <p:spPr bwMode="auto">
              <a:xfrm>
                <a:off x="2029" y="81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71" name="Oval 129">
                <a:extLst>
                  <a:ext uri="{FF2B5EF4-FFF2-40B4-BE49-F238E27FC236}">
                    <a16:creationId xmlns:a16="http://schemas.microsoft.com/office/drawing/2014/main" id="{6FE6DA1D-909C-225A-E9AC-2D831E82C2C6}"/>
                  </a:ext>
                </a:extLst>
              </p:cNvPr>
              <p:cNvSpPr>
                <a:spLocks noChangeArrowheads="1"/>
              </p:cNvSpPr>
              <p:nvPr/>
            </p:nvSpPr>
            <p:spPr bwMode="auto">
              <a:xfrm>
                <a:off x="2143" y="88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72" name="Oval 130">
                <a:extLst>
                  <a:ext uri="{FF2B5EF4-FFF2-40B4-BE49-F238E27FC236}">
                    <a16:creationId xmlns:a16="http://schemas.microsoft.com/office/drawing/2014/main" id="{A3CAD073-2BE0-B672-3CB0-27B96C253584}"/>
                  </a:ext>
                </a:extLst>
              </p:cNvPr>
              <p:cNvSpPr>
                <a:spLocks noChangeArrowheads="1"/>
              </p:cNvSpPr>
              <p:nvPr/>
            </p:nvSpPr>
            <p:spPr bwMode="auto">
              <a:xfrm>
                <a:off x="2089"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73" name="Oval 131">
                <a:extLst>
                  <a:ext uri="{FF2B5EF4-FFF2-40B4-BE49-F238E27FC236}">
                    <a16:creationId xmlns:a16="http://schemas.microsoft.com/office/drawing/2014/main" id="{E1753F87-2E61-42B4-FB10-650223CE5922}"/>
                  </a:ext>
                </a:extLst>
              </p:cNvPr>
              <p:cNvSpPr>
                <a:spLocks noChangeArrowheads="1"/>
              </p:cNvSpPr>
              <p:nvPr/>
            </p:nvSpPr>
            <p:spPr bwMode="auto">
              <a:xfrm>
                <a:off x="2119" y="70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74" name="Oval 132">
                <a:extLst>
                  <a:ext uri="{FF2B5EF4-FFF2-40B4-BE49-F238E27FC236}">
                    <a16:creationId xmlns:a16="http://schemas.microsoft.com/office/drawing/2014/main" id="{31BA05CE-69A7-95BE-784D-466FCC814F07}"/>
                  </a:ext>
                </a:extLst>
              </p:cNvPr>
              <p:cNvSpPr>
                <a:spLocks noChangeArrowheads="1"/>
              </p:cNvSpPr>
              <p:nvPr/>
            </p:nvSpPr>
            <p:spPr bwMode="auto">
              <a:xfrm>
                <a:off x="2050" y="75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75" name="Oval 133">
                <a:extLst>
                  <a:ext uri="{FF2B5EF4-FFF2-40B4-BE49-F238E27FC236}">
                    <a16:creationId xmlns:a16="http://schemas.microsoft.com/office/drawing/2014/main" id="{46E278FD-BE8A-0FE6-1A4B-91EA750EF172}"/>
                  </a:ext>
                </a:extLst>
              </p:cNvPr>
              <p:cNvSpPr>
                <a:spLocks noChangeArrowheads="1"/>
              </p:cNvSpPr>
              <p:nvPr/>
            </p:nvSpPr>
            <p:spPr bwMode="auto">
              <a:xfrm>
                <a:off x="2155" y="85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76" name="Oval 134">
                <a:extLst>
                  <a:ext uri="{FF2B5EF4-FFF2-40B4-BE49-F238E27FC236}">
                    <a16:creationId xmlns:a16="http://schemas.microsoft.com/office/drawing/2014/main" id="{2EAF261E-F1A8-3149-71EB-FEEF586A759A}"/>
                  </a:ext>
                </a:extLst>
              </p:cNvPr>
              <p:cNvSpPr>
                <a:spLocks noChangeArrowheads="1"/>
              </p:cNvSpPr>
              <p:nvPr/>
            </p:nvSpPr>
            <p:spPr bwMode="auto">
              <a:xfrm>
                <a:off x="2077" y="81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77" name="Oval 135">
                <a:extLst>
                  <a:ext uri="{FF2B5EF4-FFF2-40B4-BE49-F238E27FC236}">
                    <a16:creationId xmlns:a16="http://schemas.microsoft.com/office/drawing/2014/main" id="{009E1ECD-9CBF-1086-9E6B-C471C1B4AAC9}"/>
                  </a:ext>
                </a:extLst>
              </p:cNvPr>
              <p:cNvSpPr>
                <a:spLocks noChangeArrowheads="1"/>
              </p:cNvSpPr>
              <p:nvPr/>
            </p:nvSpPr>
            <p:spPr bwMode="auto">
              <a:xfrm>
                <a:off x="1981" y="83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78" name="Oval 136">
                <a:extLst>
                  <a:ext uri="{FF2B5EF4-FFF2-40B4-BE49-F238E27FC236}">
                    <a16:creationId xmlns:a16="http://schemas.microsoft.com/office/drawing/2014/main" id="{A79AC007-B909-DBC2-700A-0A5014E5B693}"/>
                  </a:ext>
                </a:extLst>
              </p:cNvPr>
              <p:cNvSpPr>
                <a:spLocks noChangeArrowheads="1"/>
              </p:cNvSpPr>
              <p:nvPr/>
            </p:nvSpPr>
            <p:spPr bwMode="auto">
              <a:xfrm>
                <a:off x="2125" y="78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79" name="Oval 137">
                <a:extLst>
                  <a:ext uri="{FF2B5EF4-FFF2-40B4-BE49-F238E27FC236}">
                    <a16:creationId xmlns:a16="http://schemas.microsoft.com/office/drawing/2014/main" id="{45E45512-DB5A-598F-C319-25927E92933E}"/>
                  </a:ext>
                </a:extLst>
              </p:cNvPr>
              <p:cNvSpPr>
                <a:spLocks noChangeArrowheads="1"/>
              </p:cNvSpPr>
              <p:nvPr/>
            </p:nvSpPr>
            <p:spPr bwMode="auto">
              <a:xfrm>
                <a:off x="2101" y="82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80" name="Oval 138">
                <a:extLst>
                  <a:ext uri="{FF2B5EF4-FFF2-40B4-BE49-F238E27FC236}">
                    <a16:creationId xmlns:a16="http://schemas.microsoft.com/office/drawing/2014/main" id="{207E0C36-879C-CAE2-11EE-84620EAD98AA}"/>
                  </a:ext>
                </a:extLst>
              </p:cNvPr>
              <p:cNvSpPr>
                <a:spLocks noChangeArrowheads="1"/>
              </p:cNvSpPr>
              <p:nvPr/>
            </p:nvSpPr>
            <p:spPr bwMode="auto">
              <a:xfrm>
                <a:off x="2197" y="82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81" name="Oval 139">
                <a:extLst>
                  <a:ext uri="{FF2B5EF4-FFF2-40B4-BE49-F238E27FC236}">
                    <a16:creationId xmlns:a16="http://schemas.microsoft.com/office/drawing/2014/main" id="{E1CBDD80-346C-948D-0241-4D53DB571606}"/>
                  </a:ext>
                </a:extLst>
              </p:cNvPr>
              <p:cNvSpPr>
                <a:spLocks noChangeArrowheads="1"/>
              </p:cNvSpPr>
              <p:nvPr/>
            </p:nvSpPr>
            <p:spPr bwMode="auto">
              <a:xfrm>
                <a:off x="2072" y="86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82" name="Oval 140">
                <a:extLst>
                  <a:ext uri="{FF2B5EF4-FFF2-40B4-BE49-F238E27FC236}">
                    <a16:creationId xmlns:a16="http://schemas.microsoft.com/office/drawing/2014/main" id="{11F0D71F-9075-C1EA-69BE-ADFAD475946F}"/>
                  </a:ext>
                </a:extLst>
              </p:cNvPr>
              <p:cNvSpPr>
                <a:spLocks noChangeArrowheads="1"/>
              </p:cNvSpPr>
              <p:nvPr/>
            </p:nvSpPr>
            <p:spPr bwMode="auto">
              <a:xfrm>
                <a:off x="2026" y="79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83" name="Oval 141">
                <a:extLst>
                  <a:ext uri="{FF2B5EF4-FFF2-40B4-BE49-F238E27FC236}">
                    <a16:creationId xmlns:a16="http://schemas.microsoft.com/office/drawing/2014/main" id="{301E9DF4-459C-774E-9A45-97084DD989AE}"/>
                  </a:ext>
                </a:extLst>
              </p:cNvPr>
              <p:cNvSpPr>
                <a:spLocks noChangeArrowheads="1"/>
              </p:cNvSpPr>
              <p:nvPr/>
            </p:nvSpPr>
            <p:spPr bwMode="auto">
              <a:xfrm>
                <a:off x="2128" y="67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84" name="Oval 142">
                <a:extLst>
                  <a:ext uri="{FF2B5EF4-FFF2-40B4-BE49-F238E27FC236}">
                    <a16:creationId xmlns:a16="http://schemas.microsoft.com/office/drawing/2014/main" id="{B1D73B62-663D-410C-A1C7-376003C19317}"/>
                  </a:ext>
                </a:extLst>
              </p:cNvPr>
              <p:cNvSpPr>
                <a:spLocks noChangeArrowheads="1"/>
              </p:cNvSpPr>
              <p:nvPr/>
            </p:nvSpPr>
            <p:spPr bwMode="auto">
              <a:xfrm>
                <a:off x="2165" y="81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85" name="Oval 143">
                <a:extLst>
                  <a:ext uri="{FF2B5EF4-FFF2-40B4-BE49-F238E27FC236}">
                    <a16:creationId xmlns:a16="http://schemas.microsoft.com/office/drawing/2014/main" id="{79CD75BA-093B-365E-856E-779154074651}"/>
                  </a:ext>
                </a:extLst>
              </p:cNvPr>
              <p:cNvSpPr>
                <a:spLocks noChangeArrowheads="1"/>
              </p:cNvSpPr>
              <p:nvPr/>
            </p:nvSpPr>
            <p:spPr bwMode="auto">
              <a:xfrm>
                <a:off x="2269" y="74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86" name="Oval 144">
                <a:extLst>
                  <a:ext uri="{FF2B5EF4-FFF2-40B4-BE49-F238E27FC236}">
                    <a16:creationId xmlns:a16="http://schemas.microsoft.com/office/drawing/2014/main" id="{13F59A86-E57B-F647-1A1C-778B99E4D553}"/>
                  </a:ext>
                </a:extLst>
              </p:cNvPr>
              <p:cNvSpPr>
                <a:spLocks noChangeArrowheads="1"/>
              </p:cNvSpPr>
              <p:nvPr/>
            </p:nvSpPr>
            <p:spPr bwMode="auto">
              <a:xfrm>
                <a:off x="2120" y="85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87" name="Oval 145">
                <a:extLst>
                  <a:ext uri="{FF2B5EF4-FFF2-40B4-BE49-F238E27FC236}">
                    <a16:creationId xmlns:a16="http://schemas.microsoft.com/office/drawing/2014/main" id="{71013663-70E6-F628-EC44-32682D4B2C69}"/>
                  </a:ext>
                </a:extLst>
              </p:cNvPr>
              <p:cNvSpPr>
                <a:spLocks noChangeArrowheads="1"/>
              </p:cNvSpPr>
              <p:nvPr/>
            </p:nvSpPr>
            <p:spPr bwMode="auto">
              <a:xfrm>
                <a:off x="2120" y="78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88" name="Oval 146">
                <a:extLst>
                  <a:ext uri="{FF2B5EF4-FFF2-40B4-BE49-F238E27FC236}">
                    <a16:creationId xmlns:a16="http://schemas.microsoft.com/office/drawing/2014/main" id="{8CE1CD12-1281-139F-44BA-37DED8DD4958}"/>
                  </a:ext>
                </a:extLst>
              </p:cNvPr>
              <p:cNvSpPr>
                <a:spLocks noChangeArrowheads="1"/>
              </p:cNvSpPr>
              <p:nvPr/>
            </p:nvSpPr>
            <p:spPr bwMode="auto">
              <a:xfrm>
                <a:off x="2254" y="79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89" name="Oval 147">
                <a:extLst>
                  <a:ext uri="{FF2B5EF4-FFF2-40B4-BE49-F238E27FC236}">
                    <a16:creationId xmlns:a16="http://schemas.microsoft.com/office/drawing/2014/main" id="{C9E6B257-EB67-ABCE-07A6-5B4B01B37DCE}"/>
                  </a:ext>
                </a:extLst>
              </p:cNvPr>
              <p:cNvSpPr>
                <a:spLocks noChangeArrowheads="1"/>
              </p:cNvSpPr>
              <p:nvPr/>
            </p:nvSpPr>
            <p:spPr bwMode="auto">
              <a:xfrm>
                <a:off x="2027" y="73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90" name="Oval 148">
                <a:extLst>
                  <a:ext uri="{FF2B5EF4-FFF2-40B4-BE49-F238E27FC236}">
                    <a16:creationId xmlns:a16="http://schemas.microsoft.com/office/drawing/2014/main" id="{8B845CEE-E1A7-5AD4-73D7-744F98EDED08}"/>
                  </a:ext>
                </a:extLst>
              </p:cNvPr>
              <p:cNvSpPr>
                <a:spLocks noChangeArrowheads="1"/>
              </p:cNvSpPr>
              <p:nvPr/>
            </p:nvSpPr>
            <p:spPr bwMode="auto">
              <a:xfrm>
                <a:off x="2116"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91" name="Oval 149">
                <a:extLst>
                  <a:ext uri="{FF2B5EF4-FFF2-40B4-BE49-F238E27FC236}">
                    <a16:creationId xmlns:a16="http://schemas.microsoft.com/office/drawing/2014/main" id="{74AA066F-489D-BB8B-7F3C-F2347C3FA335}"/>
                  </a:ext>
                </a:extLst>
              </p:cNvPr>
              <p:cNvSpPr>
                <a:spLocks noChangeArrowheads="1"/>
              </p:cNvSpPr>
              <p:nvPr/>
            </p:nvSpPr>
            <p:spPr bwMode="auto">
              <a:xfrm>
                <a:off x="2137"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92" name="Oval 150">
                <a:extLst>
                  <a:ext uri="{FF2B5EF4-FFF2-40B4-BE49-F238E27FC236}">
                    <a16:creationId xmlns:a16="http://schemas.microsoft.com/office/drawing/2014/main" id="{FAC23AFC-8309-9333-5252-EBDC908E1110}"/>
                  </a:ext>
                </a:extLst>
              </p:cNvPr>
              <p:cNvSpPr>
                <a:spLocks noChangeArrowheads="1"/>
              </p:cNvSpPr>
              <p:nvPr/>
            </p:nvSpPr>
            <p:spPr bwMode="auto">
              <a:xfrm>
                <a:off x="2065"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93" name="Oval 151">
                <a:extLst>
                  <a:ext uri="{FF2B5EF4-FFF2-40B4-BE49-F238E27FC236}">
                    <a16:creationId xmlns:a16="http://schemas.microsoft.com/office/drawing/2014/main" id="{9F840913-7AEB-8D88-37AD-12FB9E3C0A11}"/>
                  </a:ext>
                </a:extLst>
              </p:cNvPr>
              <p:cNvSpPr>
                <a:spLocks noChangeArrowheads="1"/>
              </p:cNvSpPr>
              <p:nvPr/>
            </p:nvSpPr>
            <p:spPr bwMode="auto">
              <a:xfrm>
                <a:off x="2074" y="83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94" name="Oval 152">
                <a:extLst>
                  <a:ext uri="{FF2B5EF4-FFF2-40B4-BE49-F238E27FC236}">
                    <a16:creationId xmlns:a16="http://schemas.microsoft.com/office/drawing/2014/main" id="{BB988A08-4A74-1928-DCC2-104DBBDAC1BB}"/>
                  </a:ext>
                </a:extLst>
              </p:cNvPr>
              <p:cNvSpPr>
                <a:spLocks noChangeArrowheads="1"/>
              </p:cNvSpPr>
              <p:nvPr/>
            </p:nvSpPr>
            <p:spPr bwMode="auto">
              <a:xfrm>
                <a:off x="2102" y="79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95" name="Oval 153">
                <a:extLst>
                  <a:ext uri="{FF2B5EF4-FFF2-40B4-BE49-F238E27FC236}">
                    <a16:creationId xmlns:a16="http://schemas.microsoft.com/office/drawing/2014/main" id="{11F73548-A5F0-C9FB-7F43-319C49906186}"/>
                  </a:ext>
                </a:extLst>
              </p:cNvPr>
              <p:cNvSpPr>
                <a:spLocks noChangeArrowheads="1"/>
              </p:cNvSpPr>
              <p:nvPr/>
            </p:nvSpPr>
            <p:spPr bwMode="auto">
              <a:xfrm>
                <a:off x="2218" y="79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96" name="Oval 154">
                <a:extLst>
                  <a:ext uri="{FF2B5EF4-FFF2-40B4-BE49-F238E27FC236}">
                    <a16:creationId xmlns:a16="http://schemas.microsoft.com/office/drawing/2014/main" id="{C55F2383-640F-3DEF-3F16-2C2E03038229}"/>
                  </a:ext>
                </a:extLst>
              </p:cNvPr>
              <p:cNvSpPr>
                <a:spLocks noChangeArrowheads="1"/>
              </p:cNvSpPr>
              <p:nvPr/>
            </p:nvSpPr>
            <p:spPr bwMode="auto">
              <a:xfrm>
                <a:off x="2236" y="83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97" name="Oval 155">
                <a:extLst>
                  <a:ext uri="{FF2B5EF4-FFF2-40B4-BE49-F238E27FC236}">
                    <a16:creationId xmlns:a16="http://schemas.microsoft.com/office/drawing/2014/main" id="{889AD558-F60C-95E6-535B-7E84458C9DAE}"/>
                  </a:ext>
                </a:extLst>
              </p:cNvPr>
              <p:cNvSpPr>
                <a:spLocks noChangeArrowheads="1"/>
              </p:cNvSpPr>
              <p:nvPr/>
            </p:nvSpPr>
            <p:spPr bwMode="auto">
              <a:xfrm>
                <a:off x="2275" y="75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98" name="Oval 156">
                <a:extLst>
                  <a:ext uri="{FF2B5EF4-FFF2-40B4-BE49-F238E27FC236}">
                    <a16:creationId xmlns:a16="http://schemas.microsoft.com/office/drawing/2014/main" id="{6BD5B494-95CC-BD3C-8600-7C5D83ED2F26}"/>
                  </a:ext>
                </a:extLst>
              </p:cNvPr>
              <p:cNvSpPr>
                <a:spLocks noChangeArrowheads="1"/>
              </p:cNvSpPr>
              <p:nvPr/>
            </p:nvSpPr>
            <p:spPr bwMode="auto">
              <a:xfrm>
                <a:off x="2077" y="83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99" name="Oval 157">
                <a:extLst>
                  <a:ext uri="{FF2B5EF4-FFF2-40B4-BE49-F238E27FC236}">
                    <a16:creationId xmlns:a16="http://schemas.microsoft.com/office/drawing/2014/main" id="{981E8E98-6868-800C-1475-FD31B2F90C11}"/>
                  </a:ext>
                </a:extLst>
              </p:cNvPr>
              <p:cNvSpPr>
                <a:spLocks noChangeArrowheads="1"/>
              </p:cNvSpPr>
              <p:nvPr/>
            </p:nvSpPr>
            <p:spPr bwMode="auto">
              <a:xfrm>
                <a:off x="2056" y="89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00" name="Oval 158">
                <a:extLst>
                  <a:ext uri="{FF2B5EF4-FFF2-40B4-BE49-F238E27FC236}">
                    <a16:creationId xmlns:a16="http://schemas.microsoft.com/office/drawing/2014/main" id="{D5BEE4C8-493D-1B19-F936-7772261A4A4F}"/>
                  </a:ext>
                </a:extLst>
              </p:cNvPr>
              <p:cNvSpPr>
                <a:spLocks noChangeArrowheads="1"/>
              </p:cNvSpPr>
              <p:nvPr/>
            </p:nvSpPr>
            <p:spPr bwMode="auto">
              <a:xfrm>
                <a:off x="2065" y="90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01" name="Oval 159">
                <a:extLst>
                  <a:ext uri="{FF2B5EF4-FFF2-40B4-BE49-F238E27FC236}">
                    <a16:creationId xmlns:a16="http://schemas.microsoft.com/office/drawing/2014/main" id="{C24ECAF8-13F0-4222-5F27-DA2167C8EC05}"/>
                  </a:ext>
                </a:extLst>
              </p:cNvPr>
              <p:cNvSpPr>
                <a:spLocks noChangeArrowheads="1"/>
              </p:cNvSpPr>
              <p:nvPr/>
            </p:nvSpPr>
            <p:spPr bwMode="auto">
              <a:xfrm>
                <a:off x="2158" y="91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02" name="Oval 160">
                <a:extLst>
                  <a:ext uri="{FF2B5EF4-FFF2-40B4-BE49-F238E27FC236}">
                    <a16:creationId xmlns:a16="http://schemas.microsoft.com/office/drawing/2014/main" id="{39DD97A8-8581-6352-7E14-798137663C71}"/>
                  </a:ext>
                </a:extLst>
              </p:cNvPr>
              <p:cNvSpPr>
                <a:spLocks noChangeArrowheads="1"/>
              </p:cNvSpPr>
              <p:nvPr/>
            </p:nvSpPr>
            <p:spPr bwMode="auto">
              <a:xfrm>
                <a:off x="2200" y="89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03" name="Oval 161">
                <a:extLst>
                  <a:ext uri="{FF2B5EF4-FFF2-40B4-BE49-F238E27FC236}">
                    <a16:creationId xmlns:a16="http://schemas.microsoft.com/office/drawing/2014/main" id="{2AA53C84-B084-22CC-5AB8-A5E3AEABA81F}"/>
                  </a:ext>
                </a:extLst>
              </p:cNvPr>
              <p:cNvSpPr>
                <a:spLocks noChangeArrowheads="1"/>
              </p:cNvSpPr>
              <p:nvPr/>
            </p:nvSpPr>
            <p:spPr bwMode="auto">
              <a:xfrm>
                <a:off x="2242" y="88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04" name="Oval 162">
                <a:extLst>
                  <a:ext uri="{FF2B5EF4-FFF2-40B4-BE49-F238E27FC236}">
                    <a16:creationId xmlns:a16="http://schemas.microsoft.com/office/drawing/2014/main" id="{3CD3C5E9-0BBE-82D7-F028-BFF43EAA28FB}"/>
                  </a:ext>
                </a:extLst>
              </p:cNvPr>
              <p:cNvSpPr>
                <a:spLocks noChangeArrowheads="1"/>
              </p:cNvSpPr>
              <p:nvPr/>
            </p:nvSpPr>
            <p:spPr bwMode="auto">
              <a:xfrm>
                <a:off x="2285" y="76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05" name="Oval 163">
                <a:extLst>
                  <a:ext uri="{FF2B5EF4-FFF2-40B4-BE49-F238E27FC236}">
                    <a16:creationId xmlns:a16="http://schemas.microsoft.com/office/drawing/2014/main" id="{00D11121-D654-7351-8E8F-E2FB2CDE5CDF}"/>
                  </a:ext>
                </a:extLst>
              </p:cNvPr>
              <p:cNvSpPr>
                <a:spLocks noChangeArrowheads="1"/>
              </p:cNvSpPr>
              <p:nvPr/>
            </p:nvSpPr>
            <p:spPr bwMode="auto">
              <a:xfrm>
                <a:off x="2275" y="82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06" name="Oval 164">
                <a:extLst>
                  <a:ext uri="{FF2B5EF4-FFF2-40B4-BE49-F238E27FC236}">
                    <a16:creationId xmlns:a16="http://schemas.microsoft.com/office/drawing/2014/main" id="{CC6FB115-E0F8-EF4F-2369-87F495C34A8D}"/>
                  </a:ext>
                </a:extLst>
              </p:cNvPr>
              <p:cNvSpPr>
                <a:spLocks noChangeArrowheads="1"/>
              </p:cNvSpPr>
              <p:nvPr/>
            </p:nvSpPr>
            <p:spPr bwMode="auto">
              <a:xfrm>
                <a:off x="2234" y="70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07" name="Oval 165">
                <a:extLst>
                  <a:ext uri="{FF2B5EF4-FFF2-40B4-BE49-F238E27FC236}">
                    <a16:creationId xmlns:a16="http://schemas.microsoft.com/office/drawing/2014/main" id="{7A701C80-587E-0E2E-B9F6-9D4A3070C2D6}"/>
                  </a:ext>
                </a:extLst>
              </p:cNvPr>
              <p:cNvSpPr>
                <a:spLocks noChangeArrowheads="1"/>
              </p:cNvSpPr>
              <p:nvPr/>
            </p:nvSpPr>
            <p:spPr bwMode="auto">
              <a:xfrm>
                <a:off x="2117" y="61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08" name="Oval 166">
                <a:extLst>
                  <a:ext uri="{FF2B5EF4-FFF2-40B4-BE49-F238E27FC236}">
                    <a16:creationId xmlns:a16="http://schemas.microsoft.com/office/drawing/2014/main" id="{CFB99E04-550D-6E0F-17AD-87E5377B2B88}"/>
                  </a:ext>
                </a:extLst>
              </p:cNvPr>
              <p:cNvSpPr>
                <a:spLocks noChangeArrowheads="1"/>
              </p:cNvSpPr>
              <p:nvPr/>
            </p:nvSpPr>
            <p:spPr bwMode="auto">
              <a:xfrm>
                <a:off x="2185" y="64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09" name="Oval 167">
                <a:extLst>
                  <a:ext uri="{FF2B5EF4-FFF2-40B4-BE49-F238E27FC236}">
                    <a16:creationId xmlns:a16="http://schemas.microsoft.com/office/drawing/2014/main" id="{49595031-7AA7-F6D2-BEEB-3CD8D5D0F25E}"/>
                  </a:ext>
                </a:extLst>
              </p:cNvPr>
              <p:cNvSpPr>
                <a:spLocks noChangeArrowheads="1"/>
              </p:cNvSpPr>
              <p:nvPr/>
            </p:nvSpPr>
            <p:spPr bwMode="auto">
              <a:xfrm>
                <a:off x="2074" y="63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10" name="Oval 168">
                <a:extLst>
                  <a:ext uri="{FF2B5EF4-FFF2-40B4-BE49-F238E27FC236}">
                    <a16:creationId xmlns:a16="http://schemas.microsoft.com/office/drawing/2014/main" id="{BD90A40B-DF5A-1FCE-D9EC-FADB97105E9F}"/>
                  </a:ext>
                </a:extLst>
              </p:cNvPr>
              <p:cNvSpPr>
                <a:spLocks noChangeArrowheads="1"/>
              </p:cNvSpPr>
              <p:nvPr/>
            </p:nvSpPr>
            <p:spPr bwMode="auto">
              <a:xfrm>
                <a:off x="2213"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11" name="Oval 169">
                <a:extLst>
                  <a:ext uri="{FF2B5EF4-FFF2-40B4-BE49-F238E27FC236}">
                    <a16:creationId xmlns:a16="http://schemas.microsoft.com/office/drawing/2014/main" id="{7D85A0D4-CA9B-812F-F9A6-1FB73DE27742}"/>
                  </a:ext>
                </a:extLst>
              </p:cNvPr>
              <p:cNvSpPr>
                <a:spLocks noChangeArrowheads="1"/>
              </p:cNvSpPr>
              <p:nvPr/>
            </p:nvSpPr>
            <p:spPr bwMode="auto">
              <a:xfrm>
                <a:off x="2267"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12" name="Oval 170">
                <a:extLst>
                  <a:ext uri="{FF2B5EF4-FFF2-40B4-BE49-F238E27FC236}">
                    <a16:creationId xmlns:a16="http://schemas.microsoft.com/office/drawing/2014/main" id="{A580985E-2888-48E4-6707-C4F10A341653}"/>
                  </a:ext>
                </a:extLst>
              </p:cNvPr>
              <p:cNvSpPr>
                <a:spLocks noChangeArrowheads="1"/>
              </p:cNvSpPr>
              <p:nvPr/>
            </p:nvSpPr>
            <p:spPr bwMode="auto">
              <a:xfrm>
                <a:off x="2228" y="76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13" name="Oval 171">
                <a:extLst>
                  <a:ext uri="{FF2B5EF4-FFF2-40B4-BE49-F238E27FC236}">
                    <a16:creationId xmlns:a16="http://schemas.microsoft.com/office/drawing/2014/main" id="{2AED4AD7-FE5C-47CB-E96A-A0185D1B6A8A}"/>
                  </a:ext>
                </a:extLst>
              </p:cNvPr>
              <p:cNvSpPr>
                <a:spLocks noChangeArrowheads="1"/>
              </p:cNvSpPr>
              <p:nvPr/>
            </p:nvSpPr>
            <p:spPr bwMode="auto">
              <a:xfrm>
                <a:off x="2107" y="76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14" name="Oval 172">
                <a:extLst>
                  <a:ext uri="{FF2B5EF4-FFF2-40B4-BE49-F238E27FC236}">
                    <a16:creationId xmlns:a16="http://schemas.microsoft.com/office/drawing/2014/main" id="{29692577-D614-9B6D-5906-7865F627FB8D}"/>
                  </a:ext>
                </a:extLst>
              </p:cNvPr>
              <p:cNvSpPr>
                <a:spLocks noChangeArrowheads="1"/>
              </p:cNvSpPr>
              <p:nvPr/>
            </p:nvSpPr>
            <p:spPr bwMode="auto">
              <a:xfrm>
                <a:off x="2041" y="79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15" name="Oval 173">
                <a:extLst>
                  <a:ext uri="{FF2B5EF4-FFF2-40B4-BE49-F238E27FC236}">
                    <a16:creationId xmlns:a16="http://schemas.microsoft.com/office/drawing/2014/main" id="{DE1DD8F2-F2FD-7EB4-02B6-038326D3703C}"/>
                  </a:ext>
                </a:extLst>
              </p:cNvPr>
              <p:cNvSpPr>
                <a:spLocks noChangeArrowheads="1"/>
              </p:cNvSpPr>
              <p:nvPr/>
            </p:nvSpPr>
            <p:spPr bwMode="auto">
              <a:xfrm>
                <a:off x="1981" y="85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16" name="Oval 174">
                <a:extLst>
                  <a:ext uri="{FF2B5EF4-FFF2-40B4-BE49-F238E27FC236}">
                    <a16:creationId xmlns:a16="http://schemas.microsoft.com/office/drawing/2014/main" id="{3D92DF8A-6EA5-4DDF-E539-D0EA06FF196B}"/>
                  </a:ext>
                </a:extLst>
              </p:cNvPr>
              <p:cNvSpPr>
                <a:spLocks noChangeArrowheads="1"/>
              </p:cNvSpPr>
              <p:nvPr/>
            </p:nvSpPr>
            <p:spPr bwMode="auto">
              <a:xfrm>
                <a:off x="1924" y="75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17" name="Oval 175">
                <a:extLst>
                  <a:ext uri="{FF2B5EF4-FFF2-40B4-BE49-F238E27FC236}">
                    <a16:creationId xmlns:a16="http://schemas.microsoft.com/office/drawing/2014/main" id="{41A85109-A6B6-B265-8656-9416EA12A60B}"/>
                  </a:ext>
                </a:extLst>
              </p:cNvPr>
              <p:cNvSpPr>
                <a:spLocks noChangeArrowheads="1"/>
              </p:cNvSpPr>
              <p:nvPr/>
            </p:nvSpPr>
            <p:spPr bwMode="auto">
              <a:xfrm>
                <a:off x="1943" y="81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18" name="Oval 176">
                <a:extLst>
                  <a:ext uri="{FF2B5EF4-FFF2-40B4-BE49-F238E27FC236}">
                    <a16:creationId xmlns:a16="http://schemas.microsoft.com/office/drawing/2014/main" id="{7CFB8AAE-30D7-833D-8BF0-2012B7525CCF}"/>
                  </a:ext>
                </a:extLst>
              </p:cNvPr>
              <p:cNvSpPr>
                <a:spLocks noChangeArrowheads="1"/>
              </p:cNvSpPr>
              <p:nvPr/>
            </p:nvSpPr>
            <p:spPr bwMode="auto">
              <a:xfrm>
                <a:off x="2041"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19" name="Oval 177">
                <a:extLst>
                  <a:ext uri="{FF2B5EF4-FFF2-40B4-BE49-F238E27FC236}">
                    <a16:creationId xmlns:a16="http://schemas.microsoft.com/office/drawing/2014/main" id="{FC0DA858-7FCE-C9AD-8CDC-0900D0FA5163}"/>
                  </a:ext>
                </a:extLst>
              </p:cNvPr>
              <p:cNvSpPr>
                <a:spLocks noChangeArrowheads="1"/>
              </p:cNvSpPr>
              <p:nvPr/>
            </p:nvSpPr>
            <p:spPr bwMode="auto">
              <a:xfrm>
                <a:off x="2107" y="88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20" name="Oval 178">
                <a:extLst>
                  <a:ext uri="{FF2B5EF4-FFF2-40B4-BE49-F238E27FC236}">
                    <a16:creationId xmlns:a16="http://schemas.microsoft.com/office/drawing/2014/main" id="{2621C3E4-71D6-9D25-EB7C-AA44568E902C}"/>
                  </a:ext>
                </a:extLst>
              </p:cNvPr>
              <p:cNvSpPr>
                <a:spLocks noChangeArrowheads="1"/>
              </p:cNvSpPr>
              <p:nvPr/>
            </p:nvSpPr>
            <p:spPr bwMode="auto">
              <a:xfrm>
                <a:off x="2084" y="76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21" name="Oval 179">
                <a:extLst>
                  <a:ext uri="{FF2B5EF4-FFF2-40B4-BE49-F238E27FC236}">
                    <a16:creationId xmlns:a16="http://schemas.microsoft.com/office/drawing/2014/main" id="{1712E225-7603-6FDC-7286-6B211E188C70}"/>
                  </a:ext>
                </a:extLst>
              </p:cNvPr>
              <p:cNvSpPr>
                <a:spLocks noChangeArrowheads="1"/>
              </p:cNvSpPr>
              <p:nvPr/>
            </p:nvSpPr>
            <p:spPr bwMode="auto">
              <a:xfrm>
                <a:off x="1981" y="69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22" name="Oval 180">
                <a:extLst>
                  <a:ext uri="{FF2B5EF4-FFF2-40B4-BE49-F238E27FC236}">
                    <a16:creationId xmlns:a16="http://schemas.microsoft.com/office/drawing/2014/main" id="{25EC9B42-1F6F-6C68-FDEB-C0F1D14CD460}"/>
                  </a:ext>
                </a:extLst>
              </p:cNvPr>
              <p:cNvSpPr>
                <a:spLocks noChangeArrowheads="1"/>
              </p:cNvSpPr>
              <p:nvPr/>
            </p:nvSpPr>
            <p:spPr bwMode="auto">
              <a:xfrm>
                <a:off x="2081" y="62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23" name="Oval 181">
                <a:extLst>
                  <a:ext uri="{FF2B5EF4-FFF2-40B4-BE49-F238E27FC236}">
                    <a16:creationId xmlns:a16="http://schemas.microsoft.com/office/drawing/2014/main" id="{8120CD52-8BF1-C579-1A10-C9CD366506D2}"/>
                  </a:ext>
                </a:extLst>
              </p:cNvPr>
              <p:cNvSpPr>
                <a:spLocks noChangeArrowheads="1"/>
              </p:cNvSpPr>
              <p:nvPr/>
            </p:nvSpPr>
            <p:spPr bwMode="auto">
              <a:xfrm>
                <a:off x="2036"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24" name="Oval 182">
                <a:extLst>
                  <a:ext uri="{FF2B5EF4-FFF2-40B4-BE49-F238E27FC236}">
                    <a16:creationId xmlns:a16="http://schemas.microsoft.com/office/drawing/2014/main" id="{18210276-8DA1-35D9-18B2-60D540E80D91}"/>
                  </a:ext>
                </a:extLst>
              </p:cNvPr>
              <p:cNvSpPr>
                <a:spLocks noChangeArrowheads="1"/>
              </p:cNvSpPr>
              <p:nvPr/>
            </p:nvSpPr>
            <p:spPr bwMode="auto">
              <a:xfrm>
                <a:off x="2189" y="85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25" name="Oval 183">
                <a:extLst>
                  <a:ext uri="{FF2B5EF4-FFF2-40B4-BE49-F238E27FC236}">
                    <a16:creationId xmlns:a16="http://schemas.microsoft.com/office/drawing/2014/main" id="{E976639F-0447-195B-EABA-7B2749DE8A16}"/>
                  </a:ext>
                </a:extLst>
              </p:cNvPr>
              <p:cNvSpPr>
                <a:spLocks noChangeArrowheads="1"/>
              </p:cNvSpPr>
              <p:nvPr/>
            </p:nvSpPr>
            <p:spPr bwMode="auto">
              <a:xfrm>
                <a:off x="2008" y="74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26" name="Oval 184">
                <a:extLst>
                  <a:ext uri="{FF2B5EF4-FFF2-40B4-BE49-F238E27FC236}">
                    <a16:creationId xmlns:a16="http://schemas.microsoft.com/office/drawing/2014/main" id="{25047DFC-0298-2950-B08F-00636115DB7D}"/>
                  </a:ext>
                </a:extLst>
              </p:cNvPr>
              <p:cNvSpPr>
                <a:spLocks noChangeArrowheads="1"/>
              </p:cNvSpPr>
              <p:nvPr/>
            </p:nvSpPr>
            <p:spPr bwMode="auto">
              <a:xfrm>
                <a:off x="2242" y="90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27" name="Oval 185">
                <a:extLst>
                  <a:ext uri="{FF2B5EF4-FFF2-40B4-BE49-F238E27FC236}">
                    <a16:creationId xmlns:a16="http://schemas.microsoft.com/office/drawing/2014/main" id="{3A5BC5B8-3D15-1917-B825-2BA927DFA7E9}"/>
                  </a:ext>
                </a:extLst>
              </p:cNvPr>
              <p:cNvSpPr>
                <a:spLocks noChangeArrowheads="1"/>
              </p:cNvSpPr>
              <p:nvPr/>
            </p:nvSpPr>
            <p:spPr bwMode="auto">
              <a:xfrm>
                <a:off x="2156" y="93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28" name="Oval 186">
                <a:extLst>
                  <a:ext uri="{FF2B5EF4-FFF2-40B4-BE49-F238E27FC236}">
                    <a16:creationId xmlns:a16="http://schemas.microsoft.com/office/drawing/2014/main" id="{77EC585B-03E8-2BBC-8ACB-3C2EE6CE308A}"/>
                  </a:ext>
                </a:extLst>
              </p:cNvPr>
              <p:cNvSpPr>
                <a:spLocks noChangeArrowheads="1"/>
              </p:cNvSpPr>
              <p:nvPr/>
            </p:nvSpPr>
            <p:spPr bwMode="auto">
              <a:xfrm>
                <a:off x="2222" y="65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29" name="Oval 187">
                <a:extLst>
                  <a:ext uri="{FF2B5EF4-FFF2-40B4-BE49-F238E27FC236}">
                    <a16:creationId xmlns:a16="http://schemas.microsoft.com/office/drawing/2014/main" id="{E7F9ED3D-8056-711D-597B-76330A22D959}"/>
                  </a:ext>
                </a:extLst>
              </p:cNvPr>
              <p:cNvSpPr>
                <a:spLocks noChangeArrowheads="1"/>
              </p:cNvSpPr>
              <p:nvPr/>
            </p:nvSpPr>
            <p:spPr bwMode="auto">
              <a:xfrm>
                <a:off x="2242" y="69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30" name="Oval 188">
                <a:extLst>
                  <a:ext uri="{FF2B5EF4-FFF2-40B4-BE49-F238E27FC236}">
                    <a16:creationId xmlns:a16="http://schemas.microsoft.com/office/drawing/2014/main" id="{66D3B455-599F-59A2-6043-373490CA1AF6}"/>
                  </a:ext>
                </a:extLst>
              </p:cNvPr>
              <p:cNvSpPr>
                <a:spLocks noChangeArrowheads="1"/>
              </p:cNvSpPr>
              <p:nvPr/>
            </p:nvSpPr>
            <p:spPr bwMode="auto">
              <a:xfrm>
                <a:off x="2125" y="94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31" name="Oval 189">
                <a:extLst>
                  <a:ext uri="{FF2B5EF4-FFF2-40B4-BE49-F238E27FC236}">
                    <a16:creationId xmlns:a16="http://schemas.microsoft.com/office/drawing/2014/main" id="{88745073-44ED-7CC7-19E7-F078181EC943}"/>
                  </a:ext>
                </a:extLst>
              </p:cNvPr>
              <p:cNvSpPr>
                <a:spLocks noChangeArrowheads="1"/>
              </p:cNvSpPr>
              <p:nvPr/>
            </p:nvSpPr>
            <p:spPr bwMode="auto">
              <a:xfrm>
                <a:off x="2059" y="90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32" name="Oval 190">
                <a:extLst>
                  <a:ext uri="{FF2B5EF4-FFF2-40B4-BE49-F238E27FC236}">
                    <a16:creationId xmlns:a16="http://schemas.microsoft.com/office/drawing/2014/main" id="{500CA88C-1495-DFC9-CCA4-AD5BC08A9667}"/>
                  </a:ext>
                </a:extLst>
              </p:cNvPr>
              <p:cNvSpPr>
                <a:spLocks noChangeArrowheads="1"/>
              </p:cNvSpPr>
              <p:nvPr/>
            </p:nvSpPr>
            <p:spPr bwMode="auto">
              <a:xfrm>
                <a:off x="2206" y="63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33" name="Oval 191">
                <a:extLst>
                  <a:ext uri="{FF2B5EF4-FFF2-40B4-BE49-F238E27FC236}">
                    <a16:creationId xmlns:a16="http://schemas.microsoft.com/office/drawing/2014/main" id="{5C0768D3-3EDB-795C-9D51-A0BDED467874}"/>
                  </a:ext>
                </a:extLst>
              </p:cNvPr>
              <p:cNvSpPr>
                <a:spLocks noChangeArrowheads="1"/>
              </p:cNvSpPr>
              <p:nvPr/>
            </p:nvSpPr>
            <p:spPr bwMode="auto">
              <a:xfrm>
                <a:off x="2225" y="86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34" name="Oval 192">
                <a:extLst>
                  <a:ext uri="{FF2B5EF4-FFF2-40B4-BE49-F238E27FC236}">
                    <a16:creationId xmlns:a16="http://schemas.microsoft.com/office/drawing/2014/main" id="{FD8A9A42-5CD3-E2FB-2E4B-C07687E70108}"/>
                  </a:ext>
                </a:extLst>
              </p:cNvPr>
              <p:cNvSpPr>
                <a:spLocks noChangeArrowheads="1"/>
              </p:cNvSpPr>
              <p:nvPr/>
            </p:nvSpPr>
            <p:spPr bwMode="auto">
              <a:xfrm>
                <a:off x="1994" y="64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35" name="Oval 193">
                <a:extLst>
                  <a:ext uri="{FF2B5EF4-FFF2-40B4-BE49-F238E27FC236}">
                    <a16:creationId xmlns:a16="http://schemas.microsoft.com/office/drawing/2014/main" id="{175D382B-6250-C727-2102-AE4739E17F44}"/>
                  </a:ext>
                </a:extLst>
              </p:cNvPr>
              <p:cNvSpPr>
                <a:spLocks noChangeArrowheads="1"/>
              </p:cNvSpPr>
              <p:nvPr/>
            </p:nvSpPr>
            <p:spPr bwMode="auto">
              <a:xfrm>
                <a:off x="2140" y="84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36" name="Oval 194">
                <a:extLst>
                  <a:ext uri="{FF2B5EF4-FFF2-40B4-BE49-F238E27FC236}">
                    <a16:creationId xmlns:a16="http://schemas.microsoft.com/office/drawing/2014/main" id="{06FB1F16-31A7-1BD7-33D1-EDE6CE3C30F3}"/>
                  </a:ext>
                </a:extLst>
              </p:cNvPr>
              <p:cNvSpPr>
                <a:spLocks noChangeArrowheads="1"/>
              </p:cNvSpPr>
              <p:nvPr/>
            </p:nvSpPr>
            <p:spPr bwMode="auto">
              <a:xfrm>
                <a:off x="2116" y="60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37" name="Oval 195">
                <a:extLst>
                  <a:ext uri="{FF2B5EF4-FFF2-40B4-BE49-F238E27FC236}">
                    <a16:creationId xmlns:a16="http://schemas.microsoft.com/office/drawing/2014/main" id="{B0A6BF91-3A3B-CC54-5248-31C4258369EF}"/>
                  </a:ext>
                </a:extLst>
              </p:cNvPr>
              <p:cNvSpPr>
                <a:spLocks noChangeArrowheads="1"/>
              </p:cNvSpPr>
              <p:nvPr/>
            </p:nvSpPr>
            <p:spPr bwMode="auto">
              <a:xfrm>
                <a:off x="2021" y="92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38" name="Oval 196">
                <a:extLst>
                  <a:ext uri="{FF2B5EF4-FFF2-40B4-BE49-F238E27FC236}">
                    <a16:creationId xmlns:a16="http://schemas.microsoft.com/office/drawing/2014/main" id="{10A80606-AD0B-8094-E077-F0AC0E065070}"/>
                  </a:ext>
                </a:extLst>
              </p:cNvPr>
              <p:cNvSpPr>
                <a:spLocks noChangeArrowheads="1"/>
              </p:cNvSpPr>
              <p:nvPr/>
            </p:nvSpPr>
            <p:spPr bwMode="auto">
              <a:xfrm>
                <a:off x="2185" y="92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39" name="Oval 197">
                <a:extLst>
                  <a:ext uri="{FF2B5EF4-FFF2-40B4-BE49-F238E27FC236}">
                    <a16:creationId xmlns:a16="http://schemas.microsoft.com/office/drawing/2014/main" id="{8837EE72-9BFE-2ED6-AAA3-A1968B3B8628}"/>
                  </a:ext>
                </a:extLst>
              </p:cNvPr>
              <p:cNvSpPr>
                <a:spLocks noChangeArrowheads="1"/>
              </p:cNvSpPr>
              <p:nvPr/>
            </p:nvSpPr>
            <p:spPr bwMode="auto">
              <a:xfrm>
                <a:off x="2060" y="60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40" name="Oval 198">
                <a:extLst>
                  <a:ext uri="{FF2B5EF4-FFF2-40B4-BE49-F238E27FC236}">
                    <a16:creationId xmlns:a16="http://schemas.microsoft.com/office/drawing/2014/main" id="{C625EAD8-5350-6705-8EF1-8E0FC42B8354}"/>
                  </a:ext>
                </a:extLst>
              </p:cNvPr>
              <p:cNvSpPr>
                <a:spLocks noChangeArrowheads="1"/>
              </p:cNvSpPr>
              <p:nvPr/>
            </p:nvSpPr>
            <p:spPr bwMode="auto">
              <a:xfrm>
                <a:off x="1960" y="88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41" name="Oval 199">
                <a:extLst>
                  <a:ext uri="{FF2B5EF4-FFF2-40B4-BE49-F238E27FC236}">
                    <a16:creationId xmlns:a16="http://schemas.microsoft.com/office/drawing/2014/main" id="{BF4A3484-5BAF-C31A-F2AA-50A17BF91641}"/>
                  </a:ext>
                </a:extLst>
              </p:cNvPr>
              <p:cNvSpPr>
                <a:spLocks noChangeArrowheads="1"/>
              </p:cNvSpPr>
              <p:nvPr/>
            </p:nvSpPr>
            <p:spPr bwMode="auto">
              <a:xfrm>
                <a:off x="2174" y="61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42" name="Oval 200">
                <a:extLst>
                  <a:ext uri="{FF2B5EF4-FFF2-40B4-BE49-F238E27FC236}">
                    <a16:creationId xmlns:a16="http://schemas.microsoft.com/office/drawing/2014/main" id="{672F341F-536F-709D-A3EA-F2014B9D422D}"/>
                  </a:ext>
                </a:extLst>
              </p:cNvPr>
              <p:cNvSpPr>
                <a:spLocks noChangeArrowheads="1"/>
              </p:cNvSpPr>
              <p:nvPr/>
            </p:nvSpPr>
            <p:spPr bwMode="auto">
              <a:xfrm>
                <a:off x="2137" y="73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43" name="Oval 201">
                <a:extLst>
                  <a:ext uri="{FF2B5EF4-FFF2-40B4-BE49-F238E27FC236}">
                    <a16:creationId xmlns:a16="http://schemas.microsoft.com/office/drawing/2014/main" id="{F4C0365C-7DA8-D1BE-7936-74A81D96E18A}"/>
                  </a:ext>
                </a:extLst>
              </p:cNvPr>
              <p:cNvSpPr>
                <a:spLocks noChangeArrowheads="1"/>
              </p:cNvSpPr>
              <p:nvPr/>
            </p:nvSpPr>
            <p:spPr bwMode="auto">
              <a:xfrm>
                <a:off x="2119" y="94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44" name="Oval 202">
                <a:extLst>
                  <a:ext uri="{FF2B5EF4-FFF2-40B4-BE49-F238E27FC236}">
                    <a16:creationId xmlns:a16="http://schemas.microsoft.com/office/drawing/2014/main" id="{8BCB6DC9-48D9-6A93-CAC9-FF59A4C9A61E}"/>
                  </a:ext>
                </a:extLst>
              </p:cNvPr>
              <p:cNvSpPr>
                <a:spLocks noChangeArrowheads="1"/>
              </p:cNvSpPr>
              <p:nvPr/>
            </p:nvSpPr>
            <p:spPr bwMode="auto">
              <a:xfrm>
                <a:off x="2173"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45" name="Oval 203">
                <a:extLst>
                  <a:ext uri="{FF2B5EF4-FFF2-40B4-BE49-F238E27FC236}">
                    <a16:creationId xmlns:a16="http://schemas.microsoft.com/office/drawing/2014/main" id="{BC0DCA8D-A168-2082-E05F-D7632619E227}"/>
                  </a:ext>
                </a:extLst>
              </p:cNvPr>
              <p:cNvSpPr>
                <a:spLocks noChangeArrowheads="1"/>
              </p:cNvSpPr>
              <p:nvPr/>
            </p:nvSpPr>
            <p:spPr bwMode="auto">
              <a:xfrm>
                <a:off x="1934" y="70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46" name="Oval 204">
                <a:extLst>
                  <a:ext uri="{FF2B5EF4-FFF2-40B4-BE49-F238E27FC236}">
                    <a16:creationId xmlns:a16="http://schemas.microsoft.com/office/drawing/2014/main" id="{A0912245-71AA-82DA-12F9-BA6AD2BBFAD5}"/>
                  </a:ext>
                </a:extLst>
              </p:cNvPr>
              <p:cNvSpPr>
                <a:spLocks noChangeArrowheads="1"/>
              </p:cNvSpPr>
              <p:nvPr/>
            </p:nvSpPr>
            <p:spPr bwMode="auto">
              <a:xfrm>
                <a:off x="2150" y="83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47" name="Oval 205">
                <a:extLst>
                  <a:ext uri="{FF2B5EF4-FFF2-40B4-BE49-F238E27FC236}">
                    <a16:creationId xmlns:a16="http://schemas.microsoft.com/office/drawing/2014/main" id="{5DFD8551-84EE-99C9-E5C5-B8F5D303BE79}"/>
                  </a:ext>
                </a:extLst>
              </p:cNvPr>
              <p:cNvSpPr>
                <a:spLocks noChangeArrowheads="1"/>
              </p:cNvSpPr>
              <p:nvPr/>
            </p:nvSpPr>
            <p:spPr bwMode="auto">
              <a:xfrm>
                <a:off x="2155" y="80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48" name="Oval 206">
                <a:extLst>
                  <a:ext uri="{FF2B5EF4-FFF2-40B4-BE49-F238E27FC236}">
                    <a16:creationId xmlns:a16="http://schemas.microsoft.com/office/drawing/2014/main" id="{EF431977-FB86-E390-71E3-8CB0EF111803}"/>
                  </a:ext>
                </a:extLst>
              </p:cNvPr>
              <p:cNvSpPr>
                <a:spLocks noChangeArrowheads="1"/>
              </p:cNvSpPr>
              <p:nvPr/>
            </p:nvSpPr>
            <p:spPr bwMode="auto">
              <a:xfrm>
                <a:off x="2182" y="77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49" name="Oval 207">
                <a:extLst>
                  <a:ext uri="{FF2B5EF4-FFF2-40B4-BE49-F238E27FC236}">
                    <a16:creationId xmlns:a16="http://schemas.microsoft.com/office/drawing/2014/main" id="{E0C2F12C-F3E1-4780-3056-E6688C1B395A}"/>
                  </a:ext>
                </a:extLst>
              </p:cNvPr>
              <p:cNvSpPr>
                <a:spLocks noChangeArrowheads="1"/>
              </p:cNvSpPr>
              <p:nvPr/>
            </p:nvSpPr>
            <p:spPr bwMode="auto">
              <a:xfrm>
                <a:off x="2072" y="87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50" name="Oval 208">
                <a:extLst>
                  <a:ext uri="{FF2B5EF4-FFF2-40B4-BE49-F238E27FC236}">
                    <a16:creationId xmlns:a16="http://schemas.microsoft.com/office/drawing/2014/main" id="{2FCB9538-598A-7224-9C6B-A41D6A4EE679}"/>
                  </a:ext>
                </a:extLst>
              </p:cNvPr>
              <p:cNvSpPr>
                <a:spLocks noChangeArrowheads="1"/>
              </p:cNvSpPr>
              <p:nvPr/>
            </p:nvSpPr>
            <p:spPr bwMode="auto">
              <a:xfrm>
                <a:off x="2173"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51" name="Oval 209">
                <a:extLst>
                  <a:ext uri="{FF2B5EF4-FFF2-40B4-BE49-F238E27FC236}">
                    <a16:creationId xmlns:a16="http://schemas.microsoft.com/office/drawing/2014/main" id="{1AFA8697-6307-52F6-588D-1DA5F7C668FF}"/>
                  </a:ext>
                </a:extLst>
              </p:cNvPr>
              <p:cNvSpPr>
                <a:spLocks noChangeArrowheads="1"/>
              </p:cNvSpPr>
              <p:nvPr/>
            </p:nvSpPr>
            <p:spPr bwMode="auto">
              <a:xfrm>
                <a:off x="1967" y="69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52" name="Oval 210">
                <a:extLst>
                  <a:ext uri="{FF2B5EF4-FFF2-40B4-BE49-F238E27FC236}">
                    <a16:creationId xmlns:a16="http://schemas.microsoft.com/office/drawing/2014/main" id="{7D182EBD-3287-9FA1-E34E-F7AB89C9B82D}"/>
                  </a:ext>
                </a:extLst>
              </p:cNvPr>
              <p:cNvSpPr>
                <a:spLocks noChangeArrowheads="1"/>
              </p:cNvSpPr>
              <p:nvPr/>
            </p:nvSpPr>
            <p:spPr bwMode="auto">
              <a:xfrm>
                <a:off x="2140" y="81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53" name="Oval 211">
                <a:extLst>
                  <a:ext uri="{FF2B5EF4-FFF2-40B4-BE49-F238E27FC236}">
                    <a16:creationId xmlns:a16="http://schemas.microsoft.com/office/drawing/2014/main" id="{8D475BCC-047B-C267-1805-D7BCD29C363C}"/>
                  </a:ext>
                </a:extLst>
              </p:cNvPr>
              <p:cNvSpPr>
                <a:spLocks noChangeArrowheads="1"/>
              </p:cNvSpPr>
              <p:nvPr/>
            </p:nvSpPr>
            <p:spPr bwMode="auto">
              <a:xfrm>
                <a:off x="2179"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54" name="Oval 212">
                <a:extLst>
                  <a:ext uri="{FF2B5EF4-FFF2-40B4-BE49-F238E27FC236}">
                    <a16:creationId xmlns:a16="http://schemas.microsoft.com/office/drawing/2014/main" id="{1CFA26EF-1BAE-3A7B-9A1A-0E9EF41205B5}"/>
                  </a:ext>
                </a:extLst>
              </p:cNvPr>
              <p:cNvSpPr>
                <a:spLocks noChangeArrowheads="1"/>
              </p:cNvSpPr>
              <p:nvPr/>
            </p:nvSpPr>
            <p:spPr bwMode="auto">
              <a:xfrm>
                <a:off x="1985" y="74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55" name="Oval 213">
                <a:extLst>
                  <a:ext uri="{FF2B5EF4-FFF2-40B4-BE49-F238E27FC236}">
                    <a16:creationId xmlns:a16="http://schemas.microsoft.com/office/drawing/2014/main" id="{317B78CD-2A8A-0358-8F25-2314524BA0C1}"/>
                  </a:ext>
                </a:extLst>
              </p:cNvPr>
              <p:cNvSpPr>
                <a:spLocks noChangeArrowheads="1"/>
              </p:cNvSpPr>
              <p:nvPr/>
            </p:nvSpPr>
            <p:spPr bwMode="auto">
              <a:xfrm>
                <a:off x="2041" y="82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56" name="Oval 214">
                <a:extLst>
                  <a:ext uri="{FF2B5EF4-FFF2-40B4-BE49-F238E27FC236}">
                    <a16:creationId xmlns:a16="http://schemas.microsoft.com/office/drawing/2014/main" id="{5A7DA80C-9C8A-2FBE-7E28-6794DD967C95}"/>
                  </a:ext>
                </a:extLst>
              </p:cNvPr>
              <p:cNvSpPr>
                <a:spLocks noChangeArrowheads="1"/>
              </p:cNvSpPr>
              <p:nvPr/>
            </p:nvSpPr>
            <p:spPr bwMode="auto">
              <a:xfrm>
                <a:off x="2047" y="82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57" name="Oval 215">
                <a:extLst>
                  <a:ext uri="{FF2B5EF4-FFF2-40B4-BE49-F238E27FC236}">
                    <a16:creationId xmlns:a16="http://schemas.microsoft.com/office/drawing/2014/main" id="{BEBBADD2-6331-A9EA-1396-7FDE32C20A3D}"/>
                  </a:ext>
                </a:extLst>
              </p:cNvPr>
              <p:cNvSpPr>
                <a:spLocks noChangeArrowheads="1"/>
              </p:cNvSpPr>
              <p:nvPr/>
            </p:nvSpPr>
            <p:spPr bwMode="auto">
              <a:xfrm>
                <a:off x="2027" y="79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58" name="Oval 216">
                <a:extLst>
                  <a:ext uri="{FF2B5EF4-FFF2-40B4-BE49-F238E27FC236}">
                    <a16:creationId xmlns:a16="http://schemas.microsoft.com/office/drawing/2014/main" id="{F5E125E5-6F9C-D343-4F92-5B539102BDE6}"/>
                  </a:ext>
                </a:extLst>
              </p:cNvPr>
              <p:cNvSpPr>
                <a:spLocks noChangeArrowheads="1"/>
              </p:cNvSpPr>
              <p:nvPr/>
            </p:nvSpPr>
            <p:spPr bwMode="auto">
              <a:xfrm>
                <a:off x="2063"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59" name="Oval 217">
                <a:extLst>
                  <a:ext uri="{FF2B5EF4-FFF2-40B4-BE49-F238E27FC236}">
                    <a16:creationId xmlns:a16="http://schemas.microsoft.com/office/drawing/2014/main" id="{28D2F580-E031-D663-3C5A-8871719D6F6C}"/>
                  </a:ext>
                </a:extLst>
              </p:cNvPr>
              <p:cNvSpPr>
                <a:spLocks noChangeArrowheads="1"/>
              </p:cNvSpPr>
              <p:nvPr/>
            </p:nvSpPr>
            <p:spPr bwMode="auto">
              <a:xfrm>
                <a:off x="2165" y="84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60" name="Oval 218">
                <a:extLst>
                  <a:ext uri="{FF2B5EF4-FFF2-40B4-BE49-F238E27FC236}">
                    <a16:creationId xmlns:a16="http://schemas.microsoft.com/office/drawing/2014/main" id="{9C334CEA-03B5-36F0-407A-25F89FD6702F}"/>
                  </a:ext>
                </a:extLst>
              </p:cNvPr>
              <p:cNvSpPr>
                <a:spLocks noChangeArrowheads="1"/>
              </p:cNvSpPr>
              <p:nvPr/>
            </p:nvSpPr>
            <p:spPr bwMode="auto">
              <a:xfrm>
                <a:off x="2089" y="76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61" name="Oval 219">
                <a:extLst>
                  <a:ext uri="{FF2B5EF4-FFF2-40B4-BE49-F238E27FC236}">
                    <a16:creationId xmlns:a16="http://schemas.microsoft.com/office/drawing/2014/main" id="{821A37B9-D1A4-AAA1-435B-03D45E324FC4}"/>
                  </a:ext>
                </a:extLst>
              </p:cNvPr>
              <p:cNvSpPr>
                <a:spLocks noChangeArrowheads="1"/>
              </p:cNvSpPr>
              <p:nvPr/>
            </p:nvSpPr>
            <p:spPr bwMode="auto">
              <a:xfrm>
                <a:off x="2137"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62" name="Oval 220">
                <a:extLst>
                  <a:ext uri="{FF2B5EF4-FFF2-40B4-BE49-F238E27FC236}">
                    <a16:creationId xmlns:a16="http://schemas.microsoft.com/office/drawing/2014/main" id="{18555E49-3C88-AD8E-A7FB-5420AB8EB00C}"/>
                  </a:ext>
                </a:extLst>
              </p:cNvPr>
              <p:cNvSpPr>
                <a:spLocks noChangeArrowheads="1"/>
              </p:cNvSpPr>
              <p:nvPr/>
            </p:nvSpPr>
            <p:spPr bwMode="auto">
              <a:xfrm>
                <a:off x="2081" y="75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63" name="Oval 221">
                <a:extLst>
                  <a:ext uri="{FF2B5EF4-FFF2-40B4-BE49-F238E27FC236}">
                    <a16:creationId xmlns:a16="http://schemas.microsoft.com/office/drawing/2014/main" id="{31FAECBF-BD8A-74CF-6500-151643552FE4}"/>
                  </a:ext>
                </a:extLst>
              </p:cNvPr>
              <p:cNvSpPr>
                <a:spLocks noChangeArrowheads="1"/>
              </p:cNvSpPr>
              <p:nvPr/>
            </p:nvSpPr>
            <p:spPr bwMode="auto">
              <a:xfrm>
                <a:off x="2051" y="75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64" name="Oval 222">
                <a:extLst>
                  <a:ext uri="{FF2B5EF4-FFF2-40B4-BE49-F238E27FC236}">
                    <a16:creationId xmlns:a16="http://schemas.microsoft.com/office/drawing/2014/main" id="{DAA1EE06-9AAC-0E1E-25E1-1D8E444C8E10}"/>
                  </a:ext>
                </a:extLst>
              </p:cNvPr>
              <p:cNvSpPr>
                <a:spLocks noChangeArrowheads="1"/>
              </p:cNvSpPr>
              <p:nvPr/>
            </p:nvSpPr>
            <p:spPr bwMode="auto">
              <a:xfrm>
                <a:off x="1959" y="86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65" name="Oval 223">
                <a:extLst>
                  <a:ext uri="{FF2B5EF4-FFF2-40B4-BE49-F238E27FC236}">
                    <a16:creationId xmlns:a16="http://schemas.microsoft.com/office/drawing/2014/main" id="{54CD68AD-AB49-7654-7600-4B8DBC91951A}"/>
                  </a:ext>
                </a:extLst>
              </p:cNvPr>
              <p:cNvSpPr>
                <a:spLocks noChangeArrowheads="1"/>
              </p:cNvSpPr>
              <p:nvPr/>
            </p:nvSpPr>
            <p:spPr bwMode="auto">
              <a:xfrm>
                <a:off x="2095" y="86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66" name="Oval 224">
                <a:extLst>
                  <a:ext uri="{FF2B5EF4-FFF2-40B4-BE49-F238E27FC236}">
                    <a16:creationId xmlns:a16="http://schemas.microsoft.com/office/drawing/2014/main" id="{F1E1927A-0CAB-2F43-EDC4-5F9F8B594CA2}"/>
                  </a:ext>
                </a:extLst>
              </p:cNvPr>
              <p:cNvSpPr>
                <a:spLocks noChangeArrowheads="1"/>
              </p:cNvSpPr>
              <p:nvPr/>
            </p:nvSpPr>
            <p:spPr bwMode="auto">
              <a:xfrm>
                <a:off x="2150" y="80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67" name="Oval 225">
                <a:extLst>
                  <a:ext uri="{FF2B5EF4-FFF2-40B4-BE49-F238E27FC236}">
                    <a16:creationId xmlns:a16="http://schemas.microsoft.com/office/drawing/2014/main" id="{54AF8F71-4A53-39D8-BC6F-7CBA5A0A574D}"/>
                  </a:ext>
                </a:extLst>
              </p:cNvPr>
              <p:cNvSpPr>
                <a:spLocks noChangeArrowheads="1"/>
              </p:cNvSpPr>
              <p:nvPr/>
            </p:nvSpPr>
            <p:spPr bwMode="auto">
              <a:xfrm>
                <a:off x="2152" y="88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68" name="Oval 226">
                <a:extLst>
                  <a:ext uri="{FF2B5EF4-FFF2-40B4-BE49-F238E27FC236}">
                    <a16:creationId xmlns:a16="http://schemas.microsoft.com/office/drawing/2014/main" id="{BB03CDD1-5FAD-9CCD-23B0-65348CC510A2}"/>
                  </a:ext>
                </a:extLst>
              </p:cNvPr>
              <p:cNvSpPr>
                <a:spLocks noChangeArrowheads="1"/>
              </p:cNvSpPr>
              <p:nvPr/>
            </p:nvSpPr>
            <p:spPr bwMode="auto">
              <a:xfrm>
                <a:off x="2099" y="93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69" name="Oval 227">
                <a:extLst>
                  <a:ext uri="{FF2B5EF4-FFF2-40B4-BE49-F238E27FC236}">
                    <a16:creationId xmlns:a16="http://schemas.microsoft.com/office/drawing/2014/main" id="{40125237-6CB2-8DF4-C45A-16942733FAA8}"/>
                  </a:ext>
                </a:extLst>
              </p:cNvPr>
              <p:cNvSpPr>
                <a:spLocks noChangeArrowheads="1"/>
              </p:cNvSpPr>
              <p:nvPr/>
            </p:nvSpPr>
            <p:spPr bwMode="auto">
              <a:xfrm>
                <a:off x="2095" y="66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70" name="Oval 228">
                <a:extLst>
                  <a:ext uri="{FF2B5EF4-FFF2-40B4-BE49-F238E27FC236}">
                    <a16:creationId xmlns:a16="http://schemas.microsoft.com/office/drawing/2014/main" id="{10D18A79-7405-DB69-EE48-509D426569BB}"/>
                  </a:ext>
                </a:extLst>
              </p:cNvPr>
              <p:cNvSpPr>
                <a:spLocks noChangeArrowheads="1"/>
              </p:cNvSpPr>
              <p:nvPr/>
            </p:nvSpPr>
            <p:spPr bwMode="auto">
              <a:xfrm>
                <a:off x="2170"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71" name="Oval 229">
                <a:extLst>
                  <a:ext uri="{FF2B5EF4-FFF2-40B4-BE49-F238E27FC236}">
                    <a16:creationId xmlns:a16="http://schemas.microsoft.com/office/drawing/2014/main" id="{CC7A5BA3-341F-2C01-D656-194ED1CE3FE1}"/>
                  </a:ext>
                </a:extLst>
              </p:cNvPr>
              <p:cNvSpPr>
                <a:spLocks noChangeArrowheads="1"/>
              </p:cNvSpPr>
              <p:nvPr/>
            </p:nvSpPr>
            <p:spPr bwMode="auto">
              <a:xfrm>
                <a:off x="2206" y="71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72" name="Oval 230">
                <a:extLst>
                  <a:ext uri="{FF2B5EF4-FFF2-40B4-BE49-F238E27FC236}">
                    <a16:creationId xmlns:a16="http://schemas.microsoft.com/office/drawing/2014/main" id="{B2763F11-A141-1611-F1E7-AE2088DD059E}"/>
                  </a:ext>
                </a:extLst>
              </p:cNvPr>
              <p:cNvSpPr>
                <a:spLocks noChangeArrowheads="1"/>
              </p:cNvSpPr>
              <p:nvPr/>
            </p:nvSpPr>
            <p:spPr bwMode="auto">
              <a:xfrm>
                <a:off x="2120" y="72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73" name="Oval 231">
                <a:extLst>
                  <a:ext uri="{FF2B5EF4-FFF2-40B4-BE49-F238E27FC236}">
                    <a16:creationId xmlns:a16="http://schemas.microsoft.com/office/drawing/2014/main" id="{C8B6520C-CD5C-F0CE-0F5B-F186F30E08B0}"/>
                  </a:ext>
                </a:extLst>
              </p:cNvPr>
              <p:cNvSpPr>
                <a:spLocks noChangeArrowheads="1"/>
              </p:cNvSpPr>
              <p:nvPr/>
            </p:nvSpPr>
            <p:spPr bwMode="auto">
              <a:xfrm>
                <a:off x="2105"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74" name="Oval 232">
                <a:extLst>
                  <a:ext uri="{FF2B5EF4-FFF2-40B4-BE49-F238E27FC236}">
                    <a16:creationId xmlns:a16="http://schemas.microsoft.com/office/drawing/2014/main" id="{A38AA935-A925-AFE1-B6BD-6196B475D97A}"/>
                  </a:ext>
                </a:extLst>
              </p:cNvPr>
              <p:cNvSpPr>
                <a:spLocks noChangeArrowheads="1"/>
              </p:cNvSpPr>
              <p:nvPr/>
            </p:nvSpPr>
            <p:spPr bwMode="auto">
              <a:xfrm>
                <a:off x="2198" y="79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75" name="Oval 233">
                <a:extLst>
                  <a:ext uri="{FF2B5EF4-FFF2-40B4-BE49-F238E27FC236}">
                    <a16:creationId xmlns:a16="http://schemas.microsoft.com/office/drawing/2014/main" id="{A0F95223-5EC3-DEE6-7A25-1CA982DBA4A3}"/>
                  </a:ext>
                </a:extLst>
              </p:cNvPr>
              <p:cNvSpPr>
                <a:spLocks noChangeArrowheads="1"/>
              </p:cNvSpPr>
              <p:nvPr/>
            </p:nvSpPr>
            <p:spPr bwMode="auto">
              <a:xfrm>
                <a:off x="2174"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76" name="Oval 234">
                <a:extLst>
                  <a:ext uri="{FF2B5EF4-FFF2-40B4-BE49-F238E27FC236}">
                    <a16:creationId xmlns:a16="http://schemas.microsoft.com/office/drawing/2014/main" id="{D57A149B-C209-EDBA-57E1-F3289F2AB13C}"/>
                  </a:ext>
                </a:extLst>
              </p:cNvPr>
              <p:cNvSpPr>
                <a:spLocks noChangeArrowheads="1"/>
              </p:cNvSpPr>
              <p:nvPr/>
            </p:nvSpPr>
            <p:spPr bwMode="auto">
              <a:xfrm>
                <a:off x="2081" y="835"/>
                <a:ext cx="66"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77" name="Oval 235">
                <a:extLst>
                  <a:ext uri="{FF2B5EF4-FFF2-40B4-BE49-F238E27FC236}">
                    <a16:creationId xmlns:a16="http://schemas.microsoft.com/office/drawing/2014/main" id="{4B6EE8E4-4E4E-EF01-CD59-B6CE63F11989}"/>
                  </a:ext>
                </a:extLst>
              </p:cNvPr>
              <p:cNvSpPr>
                <a:spLocks noChangeArrowheads="1"/>
              </p:cNvSpPr>
              <p:nvPr/>
            </p:nvSpPr>
            <p:spPr bwMode="auto">
              <a:xfrm>
                <a:off x="1972" y="77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78" name="Oval 236">
                <a:extLst>
                  <a:ext uri="{FF2B5EF4-FFF2-40B4-BE49-F238E27FC236}">
                    <a16:creationId xmlns:a16="http://schemas.microsoft.com/office/drawing/2014/main" id="{1FC9AB07-BE52-4A3A-9370-8257011E3028}"/>
                  </a:ext>
                </a:extLst>
              </p:cNvPr>
              <p:cNvSpPr>
                <a:spLocks noChangeArrowheads="1"/>
              </p:cNvSpPr>
              <p:nvPr/>
            </p:nvSpPr>
            <p:spPr bwMode="auto">
              <a:xfrm>
                <a:off x="2019" y="86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79" name="Oval 237">
                <a:extLst>
                  <a:ext uri="{FF2B5EF4-FFF2-40B4-BE49-F238E27FC236}">
                    <a16:creationId xmlns:a16="http://schemas.microsoft.com/office/drawing/2014/main" id="{E5483467-0AB2-0CE1-27DE-264B5805E6E8}"/>
                  </a:ext>
                </a:extLst>
              </p:cNvPr>
              <p:cNvSpPr>
                <a:spLocks noChangeArrowheads="1"/>
              </p:cNvSpPr>
              <p:nvPr/>
            </p:nvSpPr>
            <p:spPr bwMode="auto">
              <a:xfrm>
                <a:off x="1972" y="82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80" name="Oval 238">
                <a:extLst>
                  <a:ext uri="{FF2B5EF4-FFF2-40B4-BE49-F238E27FC236}">
                    <a16:creationId xmlns:a16="http://schemas.microsoft.com/office/drawing/2014/main" id="{BF76B780-0EDE-4973-FA05-28D152E025DE}"/>
                  </a:ext>
                </a:extLst>
              </p:cNvPr>
              <p:cNvSpPr>
                <a:spLocks noChangeArrowheads="1"/>
              </p:cNvSpPr>
              <p:nvPr/>
            </p:nvSpPr>
            <p:spPr bwMode="auto">
              <a:xfrm>
                <a:off x="2019" y="82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81" name="Oval 239">
                <a:extLst>
                  <a:ext uri="{FF2B5EF4-FFF2-40B4-BE49-F238E27FC236}">
                    <a16:creationId xmlns:a16="http://schemas.microsoft.com/office/drawing/2014/main" id="{77A6ECDB-103D-352E-3E69-C1EEAD5FA605}"/>
                  </a:ext>
                </a:extLst>
              </p:cNvPr>
              <p:cNvSpPr>
                <a:spLocks noChangeArrowheads="1"/>
              </p:cNvSpPr>
              <p:nvPr/>
            </p:nvSpPr>
            <p:spPr bwMode="auto">
              <a:xfrm>
                <a:off x="2067" y="91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grpSp>
        <p:sp>
          <p:nvSpPr>
            <p:cNvPr id="7" name="Can 188">
              <a:extLst>
                <a:ext uri="{FF2B5EF4-FFF2-40B4-BE49-F238E27FC236}">
                  <a16:creationId xmlns:a16="http://schemas.microsoft.com/office/drawing/2014/main" id="{B290813C-DC3F-309D-A881-216F8166BD39}"/>
                </a:ext>
              </a:extLst>
            </p:cNvPr>
            <p:cNvSpPr/>
            <p:nvPr/>
          </p:nvSpPr>
          <p:spPr>
            <a:xfrm>
              <a:off x="1106747" y="4848502"/>
              <a:ext cx="90794" cy="1105373"/>
            </a:xfrm>
            <a:prstGeom prst="can">
              <a:avLst/>
            </a:prstGeom>
            <a:solidFill>
              <a:srgbClr val="7030A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8" name="Oval 7">
              <a:extLst>
                <a:ext uri="{FF2B5EF4-FFF2-40B4-BE49-F238E27FC236}">
                  <a16:creationId xmlns:a16="http://schemas.microsoft.com/office/drawing/2014/main" id="{48CABA73-5CFD-CC78-F50A-9EFFB9642E73}"/>
                </a:ext>
              </a:extLst>
            </p:cNvPr>
            <p:cNvSpPr/>
            <p:nvPr/>
          </p:nvSpPr>
          <p:spPr>
            <a:xfrm>
              <a:off x="0" y="4429464"/>
              <a:ext cx="2322736" cy="838075"/>
            </a:xfrm>
            <a:prstGeom prst="ellipse">
              <a:avLst/>
            </a:prstGeom>
            <a:solidFill>
              <a:schemeClr val="bg1"/>
            </a:solidFill>
            <a:ln w="38100">
              <a:solidFill>
                <a:srgbClr val="0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9" name="Oval 8">
              <a:extLst>
                <a:ext uri="{FF2B5EF4-FFF2-40B4-BE49-F238E27FC236}">
                  <a16:creationId xmlns:a16="http://schemas.microsoft.com/office/drawing/2014/main" id="{2B79A0F4-73BB-8A69-252D-AE90B0F096A7}"/>
                </a:ext>
              </a:extLst>
            </p:cNvPr>
            <p:cNvSpPr/>
            <p:nvPr/>
          </p:nvSpPr>
          <p:spPr>
            <a:xfrm>
              <a:off x="909769" y="4743187"/>
              <a:ext cx="481915" cy="181140"/>
            </a:xfrm>
            <a:prstGeom prst="ellipse">
              <a:avLst/>
            </a:prstGeom>
            <a:solidFill>
              <a:srgbClr val="C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61A20625-CA59-CFBC-023A-CB8EFCBAA9CD}"/>
                </a:ext>
              </a:extLst>
            </p:cNvPr>
            <p:cNvSpPr txBox="1"/>
            <p:nvPr/>
          </p:nvSpPr>
          <p:spPr>
            <a:xfrm>
              <a:off x="428255" y="3108091"/>
              <a:ext cx="1243683" cy="707886"/>
            </a:xfrm>
            <a:prstGeom prst="rect">
              <a:avLst/>
            </a:prstGeom>
            <a:noFill/>
          </p:spPr>
          <p:txBody>
            <a:bodyPr wrap="square" rtlCol="0">
              <a:spAutoFit/>
            </a:bodyPr>
            <a:lstStyle/>
            <a:p>
              <a:pPr algn="ctr"/>
              <a:r>
                <a:rPr lang="en-US" sz="2000" dirty="0">
                  <a:latin typeface="Calibri" panose="020F0502020204030204" pitchFamily="34" charset="0"/>
                  <a:ea typeface="Calibri" panose="020F0502020204030204" pitchFamily="34" charset="0"/>
                  <a:cs typeface="Calibri" panose="020F0502020204030204" pitchFamily="34" charset="0"/>
                </a:rPr>
                <a:t>Rotating </a:t>
              </a:r>
            </a:p>
            <a:p>
              <a:pPr algn="ctr"/>
              <a:r>
                <a:rPr lang="en-US" sz="2000" dirty="0">
                  <a:latin typeface="Calibri" panose="020F0502020204030204" pitchFamily="34" charset="0"/>
                  <a:ea typeface="Calibri" panose="020F0502020204030204" pitchFamily="34" charset="0"/>
                  <a:cs typeface="Calibri" panose="020F0502020204030204" pitchFamily="34" charset="0"/>
                </a:rPr>
                <a:t>Target</a:t>
              </a:r>
            </a:p>
          </p:txBody>
        </p:sp>
        <p:sp>
          <p:nvSpPr>
            <p:cNvPr id="11" name="TextBox 10">
              <a:extLst>
                <a:ext uri="{FF2B5EF4-FFF2-40B4-BE49-F238E27FC236}">
                  <a16:creationId xmlns:a16="http://schemas.microsoft.com/office/drawing/2014/main" id="{96AA9F0F-57CE-9B51-8104-CFD665E0FFC3}"/>
                </a:ext>
              </a:extLst>
            </p:cNvPr>
            <p:cNvSpPr txBox="1"/>
            <p:nvPr/>
          </p:nvSpPr>
          <p:spPr>
            <a:xfrm>
              <a:off x="1595562" y="2970891"/>
              <a:ext cx="901436" cy="400110"/>
            </a:xfrm>
            <a:prstGeom prst="rect">
              <a:avLst/>
            </a:prstGeom>
            <a:noFill/>
          </p:spPr>
          <p:txBody>
            <a:bodyPr wrap="square" rtlCol="0">
              <a:spAutoFit/>
            </a:bodyPr>
            <a:lstStyle/>
            <a:p>
              <a:pPr algn="ctr"/>
              <a:r>
                <a:rPr lang="en-US" sz="2000" dirty="0">
                  <a:latin typeface="Calibri" panose="020F0502020204030204" pitchFamily="34" charset="0"/>
                  <a:ea typeface="Calibri" panose="020F0502020204030204" pitchFamily="34" charset="0"/>
                  <a:cs typeface="Calibri" panose="020F0502020204030204" pitchFamily="34" charset="0"/>
                </a:rPr>
                <a:t>Beam</a:t>
              </a:r>
            </a:p>
          </p:txBody>
        </p:sp>
        <p:sp>
          <p:nvSpPr>
            <p:cNvPr id="12" name="Curved Right Arrow 179">
              <a:extLst>
                <a:ext uri="{FF2B5EF4-FFF2-40B4-BE49-F238E27FC236}">
                  <a16:creationId xmlns:a16="http://schemas.microsoft.com/office/drawing/2014/main" id="{C5FF352F-1BF3-EE19-9382-1826F66E8BC2}"/>
                </a:ext>
              </a:extLst>
            </p:cNvPr>
            <p:cNvSpPr/>
            <p:nvPr/>
          </p:nvSpPr>
          <p:spPr>
            <a:xfrm>
              <a:off x="908444" y="3847376"/>
              <a:ext cx="172393" cy="307905"/>
            </a:xfrm>
            <a:prstGeom prst="curvedRightArrow">
              <a:avLst/>
            </a:prstGeom>
            <a:solidFill>
              <a:srgbClr val="FF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Freeform 183">
              <a:extLst>
                <a:ext uri="{FF2B5EF4-FFF2-40B4-BE49-F238E27FC236}">
                  <a16:creationId xmlns:a16="http://schemas.microsoft.com/office/drawing/2014/main" id="{B88BB471-EC59-471D-3DED-4BA49C59F78E}"/>
                </a:ext>
              </a:extLst>
            </p:cNvPr>
            <p:cNvSpPr/>
            <p:nvPr/>
          </p:nvSpPr>
          <p:spPr>
            <a:xfrm>
              <a:off x="315137" y="4493058"/>
              <a:ext cx="1356800" cy="256003"/>
            </a:xfrm>
            <a:custGeom>
              <a:avLst/>
              <a:gdLst>
                <a:gd name="connsiteX0" fmla="*/ 4563 w 1079401"/>
                <a:gd name="connsiteY0" fmla="*/ 122776 h 176351"/>
                <a:gd name="connsiteX1" fmla="*/ 149343 w 1079401"/>
                <a:gd name="connsiteY1" fmla="*/ 54196 h 176351"/>
                <a:gd name="connsiteX2" fmla="*/ 374133 w 1079401"/>
                <a:gd name="connsiteY2" fmla="*/ 27526 h 176351"/>
                <a:gd name="connsiteX3" fmla="*/ 637023 w 1079401"/>
                <a:gd name="connsiteY3" fmla="*/ 856 h 176351"/>
                <a:gd name="connsiteX4" fmla="*/ 842763 w 1079401"/>
                <a:gd name="connsiteY4" fmla="*/ 8476 h 176351"/>
                <a:gd name="connsiteX5" fmla="*/ 1029453 w 1079401"/>
                <a:gd name="connsiteY5" fmla="*/ 27526 h 176351"/>
                <a:gd name="connsiteX6" fmla="*/ 1063743 w 1079401"/>
                <a:gd name="connsiteY6" fmla="*/ 38956 h 176351"/>
                <a:gd name="connsiteX7" fmla="*/ 1078983 w 1079401"/>
                <a:gd name="connsiteY7" fmla="*/ 54196 h 176351"/>
                <a:gd name="connsiteX8" fmla="*/ 1048503 w 1079401"/>
                <a:gd name="connsiteY8" fmla="*/ 80866 h 176351"/>
                <a:gd name="connsiteX9" fmla="*/ 998973 w 1079401"/>
                <a:gd name="connsiteY9" fmla="*/ 88486 h 176351"/>
                <a:gd name="connsiteX10" fmla="*/ 918963 w 1079401"/>
                <a:gd name="connsiteY10" fmla="*/ 88486 h 176351"/>
                <a:gd name="connsiteX11" fmla="*/ 865623 w 1079401"/>
                <a:gd name="connsiteY11" fmla="*/ 80866 h 176351"/>
                <a:gd name="connsiteX12" fmla="*/ 789423 w 1079401"/>
                <a:gd name="connsiteY12" fmla="*/ 61816 h 176351"/>
                <a:gd name="connsiteX13" fmla="*/ 644643 w 1079401"/>
                <a:gd name="connsiteY13" fmla="*/ 58006 h 176351"/>
                <a:gd name="connsiteX14" fmla="*/ 511293 w 1079401"/>
                <a:gd name="connsiteY14" fmla="*/ 65626 h 176351"/>
                <a:gd name="connsiteX15" fmla="*/ 377943 w 1079401"/>
                <a:gd name="connsiteY15" fmla="*/ 92296 h 176351"/>
                <a:gd name="connsiteX16" fmla="*/ 259833 w 1079401"/>
                <a:gd name="connsiteY16" fmla="*/ 118966 h 176351"/>
                <a:gd name="connsiteX17" fmla="*/ 160773 w 1079401"/>
                <a:gd name="connsiteY17" fmla="*/ 153256 h 176351"/>
                <a:gd name="connsiteX18" fmla="*/ 107433 w 1079401"/>
                <a:gd name="connsiteY18" fmla="*/ 176116 h 176351"/>
                <a:gd name="connsiteX19" fmla="*/ 42663 w 1079401"/>
                <a:gd name="connsiteY19" fmla="*/ 164686 h 176351"/>
                <a:gd name="connsiteX20" fmla="*/ 4563 w 1079401"/>
                <a:gd name="connsiteY20" fmla="*/ 122776 h 176351"/>
                <a:gd name="connsiteX0" fmla="*/ 4563 w 1079401"/>
                <a:gd name="connsiteY0" fmla="*/ 122119 h 175694"/>
                <a:gd name="connsiteX1" fmla="*/ 149343 w 1079401"/>
                <a:gd name="connsiteY1" fmla="*/ 53539 h 175694"/>
                <a:gd name="connsiteX2" fmla="*/ 374133 w 1079401"/>
                <a:gd name="connsiteY2" fmla="*/ 14963 h 175694"/>
                <a:gd name="connsiteX3" fmla="*/ 637023 w 1079401"/>
                <a:gd name="connsiteY3" fmla="*/ 199 h 175694"/>
                <a:gd name="connsiteX4" fmla="*/ 842763 w 1079401"/>
                <a:gd name="connsiteY4" fmla="*/ 7819 h 175694"/>
                <a:gd name="connsiteX5" fmla="*/ 1029453 w 1079401"/>
                <a:gd name="connsiteY5" fmla="*/ 26869 h 175694"/>
                <a:gd name="connsiteX6" fmla="*/ 1063743 w 1079401"/>
                <a:gd name="connsiteY6" fmla="*/ 38299 h 175694"/>
                <a:gd name="connsiteX7" fmla="*/ 1078983 w 1079401"/>
                <a:gd name="connsiteY7" fmla="*/ 53539 h 175694"/>
                <a:gd name="connsiteX8" fmla="*/ 1048503 w 1079401"/>
                <a:gd name="connsiteY8" fmla="*/ 80209 h 175694"/>
                <a:gd name="connsiteX9" fmla="*/ 998973 w 1079401"/>
                <a:gd name="connsiteY9" fmla="*/ 87829 h 175694"/>
                <a:gd name="connsiteX10" fmla="*/ 918963 w 1079401"/>
                <a:gd name="connsiteY10" fmla="*/ 87829 h 175694"/>
                <a:gd name="connsiteX11" fmla="*/ 865623 w 1079401"/>
                <a:gd name="connsiteY11" fmla="*/ 80209 h 175694"/>
                <a:gd name="connsiteX12" fmla="*/ 789423 w 1079401"/>
                <a:gd name="connsiteY12" fmla="*/ 61159 h 175694"/>
                <a:gd name="connsiteX13" fmla="*/ 644643 w 1079401"/>
                <a:gd name="connsiteY13" fmla="*/ 57349 h 175694"/>
                <a:gd name="connsiteX14" fmla="*/ 511293 w 1079401"/>
                <a:gd name="connsiteY14" fmla="*/ 64969 h 175694"/>
                <a:gd name="connsiteX15" fmla="*/ 377943 w 1079401"/>
                <a:gd name="connsiteY15" fmla="*/ 91639 h 175694"/>
                <a:gd name="connsiteX16" fmla="*/ 259833 w 1079401"/>
                <a:gd name="connsiteY16" fmla="*/ 118309 h 175694"/>
                <a:gd name="connsiteX17" fmla="*/ 160773 w 1079401"/>
                <a:gd name="connsiteY17" fmla="*/ 152599 h 175694"/>
                <a:gd name="connsiteX18" fmla="*/ 107433 w 1079401"/>
                <a:gd name="connsiteY18" fmla="*/ 175459 h 175694"/>
                <a:gd name="connsiteX19" fmla="*/ 42663 w 1079401"/>
                <a:gd name="connsiteY19" fmla="*/ 164029 h 175694"/>
                <a:gd name="connsiteX20" fmla="*/ 4563 w 1079401"/>
                <a:gd name="connsiteY20" fmla="*/ 122119 h 175694"/>
                <a:gd name="connsiteX0" fmla="*/ 4563 w 1079401"/>
                <a:gd name="connsiteY0" fmla="*/ 122119 h 175694"/>
                <a:gd name="connsiteX1" fmla="*/ 149343 w 1079401"/>
                <a:gd name="connsiteY1" fmla="*/ 53539 h 175694"/>
                <a:gd name="connsiteX2" fmla="*/ 374133 w 1079401"/>
                <a:gd name="connsiteY2" fmla="*/ 14963 h 175694"/>
                <a:gd name="connsiteX3" fmla="*/ 637023 w 1079401"/>
                <a:gd name="connsiteY3" fmla="*/ 199 h 175694"/>
                <a:gd name="connsiteX4" fmla="*/ 842763 w 1079401"/>
                <a:gd name="connsiteY4" fmla="*/ 7819 h 175694"/>
                <a:gd name="connsiteX5" fmla="*/ 1029453 w 1079401"/>
                <a:gd name="connsiteY5" fmla="*/ 26869 h 175694"/>
                <a:gd name="connsiteX6" fmla="*/ 1063743 w 1079401"/>
                <a:gd name="connsiteY6" fmla="*/ 38299 h 175694"/>
                <a:gd name="connsiteX7" fmla="*/ 1078983 w 1079401"/>
                <a:gd name="connsiteY7" fmla="*/ 53539 h 175694"/>
                <a:gd name="connsiteX8" fmla="*/ 1048503 w 1079401"/>
                <a:gd name="connsiteY8" fmla="*/ 80209 h 175694"/>
                <a:gd name="connsiteX9" fmla="*/ 998973 w 1079401"/>
                <a:gd name="connsiteY9" fmla="*/ 87829 h 175694"/>
                <a:gd name="connsiteX10" fmla="*/ 918963 w 1079401"/>
                <a:gd name="connsiteY10" fmla="*/ 87829 h 175694"/>
                <a:gd name="connsiteX11" fmla="*/ 865623 w 1079401"/>
                <a:gd name="connsiteY11" fmla="*/ 80209 h 175694"/>
                <a:gd name="connsiteX12" fmla="*/ 765610 w 1079401"/>
                <a:gd name="connsiteY12" fmla="*/ 63540 h 175694"/>
                <a:gd name="connsiteX13" fmla="*/ 644643 w 1079401"/>
                <a:gd name="connsiteY13" fmla="*/ 57349 h 175694"/>
                <a:gd name="connsiteX14" fmla="*/ 511293 w 1079401"/>
                <a:gd name="connsiteY14" fmla="*/ 64969 h 175694"/>
                <a:gd name="connsiteX15" fmla="*/ 377943 w 1079401"/>
                <a:gd name="connsiteY15" fmla="*/ 91639 h 175694"/>
                <a:gd name="connsiteX16" fmla="*/ 259833 w 1079401"/>
                <a:gd name="connsiteY16" fmla="*/ 118309 h 175694"/>
                <a:gd name="connsiteX17" fmla="*/ 160773 w 1079401"/>
                <a:gd name="connsiteY17" fmla="*/ 152599 h 175694"/>
                <a:gd name="connsiteX18" fmla="*/ 107433 w 1079401"/>
                <a:gd name="connsiteY18" fmla="*/ 175459 h 175694"/>
                <a:gd name="connsiteX19" fmla="*/ 42663 w 1079401"/>
                <a:gd name="connsiteY19" fmla="*/ 164029 h 175694"/>
                <a:gd name="connsiteX20" fmla="*/ 4563 w 1079401"/>
                <a:gd name="connsiteY20" fmla="*/ 122119 h 175694"/>
                <a:gd name="connsiteX0" fmla="*/ 4563 w 1079401"/>
                <a:gd name="connsiteY0" fmla="*/ 122119 h 175694"/>
                <a:gd name="connsiteX1" fmla="*/ 149343 w 1079401"/>
                <a:gd name="connsiteY1" fmla="*/ 53539 h 175694"/>
                <a:gd name="connsiteX2" fmla="*/ 374133 w 1079401"/>
                <a:gd name="connsiteY2" fmla="*/ 14963 h 175694"/>
                <a:gd name="connsiteX3" fmla="*/ 637023 w 1079401"/>
                <a:gd name="connsiteY3" fmla="*/ 199 h 175694"/>
                <a:gd name="connsiteX4" fmla="*/ 842763 w 1079401"/>
                <a:gd name="connsiteY4" fmla="*/ 7819 h 175694"/>
                <a:gd name="connsiteX5" fmla="*/ 1029453 w 1079401"/>
                <a:gd name="connsiteY5" fmla="*/ 26869 h 175694"/>
                <a:gd name="connsiteX6" fmla="*/ 1063743 w 1079401"/>
                <a:gd name="connsiteY6" fmla="*/ 38299 h 175694"/>
                <a:gd name="connsiteX7" fmla="*/ 1078983 w 1079401"/>
                <a:gd name="connsiteY7" fmla="*/ 53539 h 175694"/>
                <a:gd name="connsiteX8" fmla="*/ 1048503 w 1079401"/>
                <a:gd name="connsiteY8" fmla="*/ 80209 h 175694"/>
                <a:gd name="connsiteX9" fmla="*/ 998973 w 1079401"/>
                <a:gd name="connsiteY9" fmla="*/ 87829 h 175694"/>
                <a:gd name="connsiteX10" fmla="*/ 918963 w 1079401"/>
                <a:gd name="connsiteY10" fmla="*/ 87829 h 175694"/>
                <a:gd name="connsiteX11" fmla="*/ 865623 w 1079401"/>
                <a:gd name="connsiteY11" fmla="*/ 80209 h 175694"/>
                <a:gd name="connsiteX12" fmla="*/ 765610 w 1079401"/>
                <a:gd name="connsiteY12" fmla="*/ 63540 h 175694"/>
                <a:gd name="connsiteX13" fmla="*/ 644643 w 1079401"/>
                <a:gd name="connsiteY13" fmla="*/ 64493 h 175694"/>
                <a:gd name="connsiteX14" fmla="*/ 511293 w 1079401"/>
                <a:gd name="connsiteY14" fmla="*/ 64969 h 175694"/>
                <a:gd name="connsiteX15" fmla="*/ 377943 w 1079401"/>
                <a:gd name="connsiteY15" fmla="*/ 91639 h 175694"/>
                <a:gd name="connsiteX16" fmla="*/ 259833 w 1079401"/>
                <a:gd name="connsiteY16" fmla="*/ 118309 h 175694"/>
                <a:gd name="connsiteX17" fmla="*/ 160773 w 1079401"/>
                <a:gd name="connsiteY17" fmla="*/ 152599 h 175694"/>
                <a:gd name="connsiteX18" fmla="*/ 107433 w 1079401"/>
                <a:gd name="connsiteY18" fmla="*/ 175459 h 175694"/>
                <a:gd name="connsiteX19" fmla="*/ 42663 w 1079401"/>
                <a:gd name="connsiteY19" fmla="*/ 164029 h 175694"/>
                <a:gd name="connsiteX20" fmla="*/ 4563 w 1079401"/>
                <a:gd name="connsiteY20" fmla="*/ 122119 h 175694"/>
                <a:gd name="connsiteX0" fmla="*/ 4563 w 1079401"/>
                <a:gd name="connsiteY0" fmla="*/ 122119 h 175694"/>
                <a:gd name="connsiteX1" fmla="*/ 149343 w 1079401"/>
                <a:gd name="connsiteY1" fmla="*/ 53539 h 175694"/>
                <a:gd name="connsiteX2" fmla="*/ 374133 w 1079401"/>
                <a:gd name="connsiteY2" fmla="*/ 14963 h 175694"/>
                <a:gd name="connsiteX3" fmla="*/ 637023 w 1079401"/>
                <a:gd name="connsiteY3" fmla="*/ 199 h 175694"/>
                <a:gd name="connsiteX4" fmla="*/ 842763 w 1079401"/>
                <a:gd name="connsiteY4" fmla="*/ 7819 h 175694"/>
                <a:gd name="connsiteX5" fmla="*/ 1029453 w 1079401"/>
                <a:gd name="connsiteY5" fmla="*/ 26869 h 175694"/>
                <a:gd name="connsiteX6" fmla="*/ 1063743 w 1079401"/>
                <a:gd name="connsiteY6" fmla="*/ 38299 h 175694"/>
                <a:gd name="connsiteX7" fmla="*/ 1078983 w 1079401"/>
                <a:gd name="connsiteY7" fmla="*/ 53539 h 175694"/>
                <a:gd name="connsiteX8" fmla="*/ 1048503 w 1079401"/>
                <a:gd name="connsiteY8" fmla="*/ 80209 h 175694"/>
                <a:gd name="connsiteX9" fmla="*/ 998973 w 1079401"/>
                <a:gd name="connsiteY9" fmla="*/ 87829 h 175694"/>
                <a:gd name="connsiteX10" fmla="*/ 918963 w 1079401"/>
                <a:gd name="connsiteY10" fmla="*/ 87829 h 175694"/>
                <a:gd name="connsiteX11" fmla="*/ 865623 w 1079401"/>
                <a:gd name="connsiteY11" fmla="*/ 80209 h 175694"/>
                <a:gd name="connsiteX12" fmla="*/ 760848 w 1079401"/>
                <a:gd name="connsiteY12" fmla="*/ 68302 h 175694"/>
                <a:gd name="connsiteX13" fmla="*/ 644643 w 1079401"/>
                <a:gd name="connsiteY13" fmla="*/ 64493 h 175694"/>
                <a:gd name="connsiteX14" fmla="*/ 511293 w 1079401"/>
                <a:gd name="connsiteY14" fmla="*/ 64969 h 175694"/>
                <a:gd name="connsiteX15" fmla="*/ 377943 w 1079401"/>
                <a:gd name="connsiteY15" fmla="*/ 91639 h 175694"/>
                <a:gd name="connsiteX16" fmla="*/ 259833 w 1079401"/>
                <a:gd name="connsiteY16" fmla="*/ 118309 h 175694"/>
                <a:gd name="connsiteX17" fmla="*/ 160773 w 1079401"/>
                <a:gd name="connsiteY17" fmla="*/ 152599 h 175694"/>
                <a:gd name="connsiteX18" fmla="*/ 107433 w 1079401"/>
                <a:gd name="connsiteY18" fmla="*/ 175459 h 175694"/>
                <a:gd name="connsiteX19" fmla="*/ 42663 w 1079401"/>
                <a:gd name="connsiteY19" fmla="*/ 164029 h 175694"/>
                <a:gd name="connsiteX20" fmla="*/ 4563 w 1079401"/>
                <a:gd name="connsiteY20" fmla="*/ 122119 h 175694"/>
                <a:gd name="connsiteX0" fmla="*/ 4563 w 1079401"/>
                <a:gd name="connsiteY0" fmla="*/ 122119 h 175694"/>
                <a:gd name="connsiteX1" fmla="*/ 149343 w 1079401"/>
                <a:gd name="connsiteY1" fmla="*/ 53539 h 175694"/>
                <a:gd name="connsiteX2" fmla="*/ 374133 w 1079401"/>
                <a:gd name="connsiteY2" fmla="*/ 14963 h 175694"/>
                <a:gd name="connsiteX3" fmla="*/ 637023 w 1079401"/>
                <a:gd name="connsiteY3" fmla="*/ 199 h 175694"/>
                <a:gd name="connsiteX4" fmla="*/ 842763 w 1079401"/>
                <a:gd name="connsiteY4" fmla="*/ 7819 h 175694"/>
                <a:gd name="connsiteX5" fmla="*/ 1029453 w 1079401"/>
                <a:gd name="connsiteY5" fmla="*/ 26869 h 175694"/>
                <a:gd name="connsiteX6" fmla="*/ 1063743 w 1079401"/>
                <a:gd name="connsiteY6" fmla="*/ 38299 h 175694"/>
                <a:gd name="connsiteX7" fmla="*/ 1078983 w 1079401"/>
                <a:gd name="connsiteY7" fmla="*/ 53539 h 175694"/>
                <a:gd name="connsiteX8" fmla="*/ 1048503 w 1079401"/>
                <a:gd name="connsiteY8" fmla="*/ 80209 h 175694"/>
                <a:gd name="connsiteX9" fmla="*/ 998973 w 1079401"/>
                <a:gd name="connsiteY9" fmla="*/ 87829 h 175694"/>
                <a:gd name="connsiteX10" fmla="*/ 918963 w 1079401"/>
                <a:gd name="connsiteY10" fmla="*/ 87829 h 175694"/>
                <a:gd name="connsiteX11" fmla="*/ 865623 w 1079401"/>
                <a:gd name="connsiteY11" fmla="*/ 80209 h 175694"/>
                <a:gd name="connsiteX12" fmla="*/ 760848 w 1079401"/>
                <a:gd name="connsiteY12" fmla="*/ 68302 h 175694"/>
                <a:gd name="connsiteX13" fmla="*/ 644643 w 1079401"/>
                <a:gd name="connsiteY13" fmla="*/ 64493 h 175694"/>
                <a:gd name="connsiteX14" fmla="*/ 511293 w 1079401"/>
                <a:gd name="connsiteY14" fmla="*/ 76875 h 175694"/>
                <a:gd name="connsiteX15" fmla="*/ 377943 w 1079401"/>
                <a:gd name="connsiteY15" fmla="*/ 91639 h 175694"/>
                <a:gd name="connsiteX16" fmla="*/ 259833 w 1079401"/>
                <a:gd name="connsiteY16" fmla="*/ 118309 h 175694"/>
                <a:gd name="connsiteX17" fmla="*/ 160773 w 1079401"/>
                <a:gd name="connsiteY17" fmla="*/ 152599 h 175694"/>
                <a:gd name="connsiteX18" fmla="*/ 107433 w 1079401"/>
                <a:gd name="connsiteY18" fmla="*/ 175459 h 175694"/>
                <a:gd name="connsiteX19" fmla="*/ 42663 w 1079401"/>
                <a:gd name="connsiteY19" fmla="*/ 164029 h 175694"/>
                <a:gd name="connsiteX20" fmla="*/ 4563 w 1079401"/>
                <a:gd name="connsiteY20" fmla="*/ 122119 h 175694"/>
                <a:gd name="connsiteX0" fmla="*/ 4563 w 1079401"/>
                <a:gd name="connsiteY0" fmla="*/ 122119 h 175694"/>
                <a:gd name="connsiteX1" fmla="*/ 149343 w 1079401"/>
                <a:gd name="connsiteY1" fmla="*/ 53539 h 175694"/>
                <a:gd name="connsiteX2" fmla="*/ 374133 w 1079401"/>
                <a:gd name="connsiteY2" fmla="*/ 14963 h 175694"/>
                <a:gd name="connsiteX3" fmla="*/ 637023 w 1079401"/>
                <a:gd name="connsiteY3" fmla="*/ 199 h 175694"/>
                <a:gd name="connsiteX4" fmla="*/ 842763 w 1079401"/>
                <a:gd name="connsiteY4" fmla="*/ 7819 h 175694"/>
                <a:gd name="connsiteX5" fmla="*/ 1029453 w 1079401"/>
                <a:gd name="connsiteY5" fmla="*/ 26869 h 175694"/>
                <a:gd name="connsiteX6" fmla="*/ 1063743 w 1079401"/>
                <a:gd name="connsiteY6" fmla="*/ 38299 h 175694"/>
                <a:gd name="connsiteX7" fmla="*/ 1078983 w 1079401"/>
                <a:gd name="connsiteY7" fmla="*/ 53539 h 175694"/>
                <a:gd name="connsiteX8" fmla="*/ 1048503 w 1079401"/>
                <a:gd name="connsiteY8" fmla="*/ 80209 h 175694"/>
                <a:gd name="connsiteX9" fmla="*/ 998973 w 1079401"/>
                <a:gd name="connsiteY9" fmla="*/ 87829 h 175694"/>
                <a:gd name="connsiteX10" fmla="*/ 918963 w 1079401"/>
                <a:gd name="connsiteY10" fmla="*/ 87829 h 175694"/>
                <a:gd name="connsiteX11" fmla="*/ 865623 w 1079401"/>
                <a:gd name="connsiteY11" fmla="*/ 80209 h 175694"/>
                <a:gd name="connsiteX12" fmla="*/ 760848 w 1079401"/>
                <a:gd name="connsiteY12" fmla="*/ 68302 h 175694"/>
                <a:gd name="connsiteX13" fmla="*/ 644643 w 1079401"/>
                <a:gd name="connsiteY13" fmla="*/ 64493 h 175694"/>
                <a:gd name="connsiteX14" fmla="*/ 511293 w 1079401"/>
                <a:gd name="connsiteY14" fmla="*/ 76875 h 175694"/>
                <a:gd name="connsiteX15" fmla="*/ 377943 w 1079401"/>
                <a:gd name="connsiteY15" fmla="*/ 91639 h 175694"/>
                <a:gd name="connsiteX16" fmla="*/ 259833 w 1079401"/>
                <a:gd name="connsiteY16" fmla="*/ 118309 h 175694"/>
                <a:gd name="connsiteX17" fmla="*/ 160773 w 1079401"/>
                <a:gd name="connsiteY17" fmla="*/ 152599 h 175694"/>
                <a:gd name="connsiteX18" fmla="*/ 107433 w 1079401"/>
                <a:gd name="connsiteY18" fmla="*/ 175459 h 175694"/>
                <a:gd name="connsiteX19" fmla="*/ 42663 w 1079401"/>
                <a:gd name="connsiteY19" fmla="*/ 164029 h 175694"/>
                <a:gd name="connsiteX20" fmla="*/ 4563 w 1079401"/>
                <a:gd name="connsiteY20" fmla="*/ 122119 h 175694"/>
                <a:gd name="connsiteX0" fmla="*/ 4563 w 1079401"/>
                <a:gd name="connsiteY0" fmla="*/ 129157 h 182732"/>
                <a:gd name="connsiteX1" fmla="*/ 149343 w 1079401"/>
                <a:gd name="connsiteY1" fmla="*/ 60577 h 182732"/>
                <a:gd name="connsiteX2" fmla="*/ 374133 w 1079401"/>
                <a:gd name="connsiteY2" fmla="*/ 22001 h 182732"/>
                <a:gd name="connsiteX3" fmla="*/ 637023 w 1079401"/>
                <a:gd name="connsiteY3" fmla="*/ 94 h 182732"/>
                <a:gd name="connsiteX4" fmla="*/ 842763 w 1079401"/>
                <a:gd name="connsiteY4" fmla="*/ 14857 h 182732"/>
                <a:gd name="connsiteX5" fmla="*/ 1029453 w 1079401"/>
                <a:gd name="connsiteY5" fmla="*/ 33907 h 182732"/>
                <a:gd name="connsiteX6" fmla="*/ 1063743 w 1079401"/>
                <a:gd name="connsiteY6" fmla="*/ 45337 h 182732"/>
                <a:gd name="connsiteX7" fmla="*/ 1078983 w 1079401"/>
                <a:gd name="connsiteY7" fmla="*/ 60577 h 182732"/>
                <a:gd name="connsiteX8" fmla="*/ 1048503 w 1079401"/>
                <a:gd name="connsiteY8" fmla="*/ 87247 h 182732"/>
                <a:gd name="connsiteX9" fmla="*/ 998973 w 1079401"/>
                <a:gd name="connsiteY9" fmla="*/ 94867 h 182732"/>
                <a:gd name="connsiteX10" fmla="*/ 918963 w 1079401"/>
                <a:gd name="connsiteY10" fmla="*/ 94867 h 182732"/>
                <a:gd name="connsiteX11" fmla="*/ 865623 w 1079401"/>
                <a:gd name="connsiteY11" fmla="*/ 87247 h 182732"/>
                <a:gd name="connsiteX12" fmla="*/ 760848 w 1079401"/>
                <a:gd name="connsiteY12" fmla="*/ 75340 h 182732"/>
                <a:gd name="connsiteX13" fmla="*/ 644643 w 1079401"/>
                <a:gd name="connsiteY13" fmla="*/ 71531 h 182732"/>
                <a:gd name="connsiteX14" fmla="*/ 511293 w 1079401"/>
                <a:gd name="connsiteY14" fmla="*/ 83913 h 182732"/>
                <a:gd name="connsiteX15" fmla="*/ 377943 w 1079401"/>
                <a:gd name="connsiteY15" fmla="*/ 98677 h 182732"/>
                <a:gd name="connsiteX16" fmla="*/ 259833 w 1079401"/>
                <a:gd name="connsiteY16" fmla="*/ 125347 h 182732"/>
                <a:gd name="connsiteX17" fmla="*/ 160773 w 1079401"/>
                <a:gd name="connsiteY17" fmla="*/ 159637 h 182732"/>
                <a:gd name="connsiteX18" fmla="*/ 107433 w 1079401"/>
                <a:gd name="connsiteY18" fmla="*/ 182497 h 182732"/>
                <a:gd name="connsiteX19" fmla="*/ 42663 w 1079401"/>
                <a:gd name="connsiteY19" fmla="*/ 171067 h 182732"/>
                <a:gd name="connsiteX20" fmla="*/ 4563 w 1079401"/>
                <a:gd name="connsiteY20" fmla="*/ 129157 h 182732"/>
                <a:gd name="connsiteX0" fmla="*/ 4563 w 1079401"/>
                <a:gd name="connsiteY0" fmla="*/ 129727 h 183302"/>
                <a:gd name="connsiteX1" fmla="*/ 149343 w 1079401"/>
                <a:gd name="connsiteY1" fmla="*/ 61147 h 183302"/>
                <a:gd name="connsiteX2" fmla="*/ 374133 w 1079401"/>
                <a:gd name="connsiteY2" fmla="*/ 22571 h 183302"/>
                <a:gd name="connsiteX3" fmla="*/ 637023 w 1079401"/>
                <a:gd name="connsiteY3" fmla="*/ 664 h 183302"/>
                <a:gd name="connsiteX4" fmla="*/ 842763 w 1079401"/>
                <a:gd name="connsiteY4" fmla="*/ 8284 h 183302"/>
                <a:gd name="connsiteX5" fmla="*/ 1029453 w 1079401"/>
                <a:gd name="connsiteY5" fmla="*/ 34477 h 183302"/>
                <a:gd name="connsiteX6" fmla="*/ 1063743 w 1079401"/>
                <a:gd name="connsiteY6" fmla="*/ 45907 h 183302"/>
                <a:gd name="connsiteX7" fmla="*/ 1078983 w 1079401"/>
                <a:gd name="connsiteY7" fmla="*/ 61147 h 183302"/>
                <a:gd name="connsiteX8" fmla="*/ 1048503 w 1079401"/>
                <a:gd name="connsiteY8" fmla="*/ 87817 h 183302"/>
                <a:gd name="connsiteX9" fmla="*/ 998973 w 1079401"/>
                <a:gd name="connsiteY9" fmla="*/ 95437 h 183302"/>
                <a:gd name="connsiteX10" fmla="*/ 918963 w 1079401"/>
                <a:gd name="connsiteY10" fmla="*/ 95437 h 183302"/>
                <a:gd name="connsiteX11" fmla="*/ 865623 w 1079401"/>
                <a:gd name="connsiteY11" fmla="*/ 87817 h 183302"/>
                <a:gd name="connsiteX12" fmla="*/ 760848 w 1079401"/>
                <a:gd name="connsiteY12" fmla="*/ 75910 h 183302"/>
                <a:gd name="connsiteX13" fmla="*/ 644643 w 1079401"/>
                <a:gd name="connsiteY13" fmla="*/ 72101 h 183302"/>
                <a:gd name="connsiteX14" fmla="*/ 511293 w 1079401"/>
                <a:gd name="connsiteY14" fmla="*/ 84483 h 183302"/>
                <a:gd name="connsiteX15" fmla="*/ 377943 w 1079401"/>
                <a:gd name="connsiteY15" fmla="*/ 99247 h 183302"/>
                <a:gd name="connsiteX16" fmla="*/ 259833 w 1079401"/>
                <a:gd name="connsiteY16" fmla="*/ 125917 h 183302"/>
                <a:gd name="connsiteX17" fmla="*/ 160773 w 1079401"/>
                <a:gd name="connsiteY17" fmla="*/ 160207 h 183302"/>
                <a:gd name="connsiteX18" fmla="*/ 107433 w 1079401"/>
                <a:gd name="connsiteY18" fmla="*/ 183067 h 183302"/>
                <a:gd name="connsiteX19" fmla="*/ 42663 w 1079401"/>
                <a:gd name="connsiteY19" fmla="*/ 171637 h 183302"/>
                <a:gd name="connsiteX20" fmla="*/ 4563 w 1079401"/>
                <a:gd name="connsiteY20" fmla="*/ 129727 h 1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9401" h="183302">
                  <a:moveTo>
                    <a:pt x="4563" y="129727"/>
                  </a:moveTo>
                  <a:cubicBezTo>
                    <a:pt x="22343" y="111312"/>
                    <a:pt x="87748" y="79006"/>
                    <a:pt x="149343" y="61147"/>
                  </a:cubicBezTo>
                  <a:cubicBezTo>
                    <a:pt x="210938" y="43288"/>
                    <a:pt x="292853" y="32652"/>
                    <a:pt x="374133" y="22571"/>
                  </a:cubicBezTo>
                  <a:cubicBezTo>
                    <a:pt x="455413" y="12491"/>
                    <a:pt x="558918" y="3045"/>
                    <a:pt x="637023" y="664"/>
                  </a:cubicBezTo>
                  <a:cubicBezTo>
                    <a:pt x="715128" y="-1717"/>
                    <a:pt x="777358" y="2649"/>
                    <a:pt x="842763" y="8284"/>
                  </a:cubicBezTo>
                  <a:cubicBezTo>
                    <a:pt x="908168" y="13919"/>
                    <a:pt x="992623" y="28207"/>
                    <a:pt x="1029453" y="34477"/>
                  </a:cubicBezTo>
                  <a:cubicBezTo>
                    <a:pt x="1066283" y="40747"/>
                    <a:pt x="1055488" y="41462"/>
                    <a:pt x="1063743" y="45907"/>
                  </a:cubicBezTo>
                  <a:cubicBezTo>
                    <a:pt x="1071998" y="50352"/>
                    <a:pt x="1081523" y="54162"/>
                    <a:pt x="1078983" y="61147"/>
                  </a:cubicBezTo>
                  <a:cubicBezTo>
                    <a:pt x="1076443" y="68132"/>
                    <a:pt x="1061838" y="82102"/>
                    <a:pt x="1048503" y="87817"/>
                  </a:cubicBezTo>
                  <a:cubicBezTo>
                    <a:pt x="1035168" y="93532"/>
                    <a:pt x="1020563" y="94167"/>
                    <a:pt x="998973" y="95437"/>
                  </a:cubicBezTo>
                  <a:cubicBezTo>
                    <a:pt x="977383" y="96707"/>
                    <a:pt x="941188" y="96707"/>
                    <a:pt x="918963" y="95437"/>
                  </a:cubicBezTo>
                  <a:cubicBezTo>
                    <a:pt x="896738" y="94167"/>
                    <a:pt x="891975" y="91071"/>
                    <a:pt x="865623" y="87817"/>
                  </a:cubicBezTo>
                  <a:cubicBezTo>
                    <a:pt x="839271" y="84563"/>
                    <a:pt x="797678" y="78529"/>
                    <a:pt x="760848" y="75910"/>
                  </a:cubicBezTo>
                  <a:cubicBezTo>
                    <a:pt x="724018" y="73291"/>
                    <a:pt x="686235" y="70672"/>
                    <a:pt x="644643" y="72101"/>
                  </a:cubicBezTo>
                  <a:cubicBezTo>
                    <a:pt x="603051" y="73530"/>
                    <a:pt x="555743" y="79959"/>
                    <a:pt x="511293" y="84483"/>
                  </a:cubicBezTo>
                  <a:cubicBezTo>
                    <a:pt x="466843" y="89007"/>
                    <a:pt x="419853" y="92341"/>
                    <a:pt x="377943" y="99247"/>
                  </a:cubicBezTo>
                  <a:cubicBezTo>
                    <a:pt x="336033" y="106153"/>
                    <a:pt x="296028" y="115757"/>
                    <a:pt x="259833" y="125917"/>
                  </a:cubicBezTo>
                  <a:cubicBezTo>
                    <a:pt x="223638" y="136077"/>
                    <a:pt x="186173" y="150682"/>
                    <a:pt x="160773" y="160207"/>
                  </a:cubicBezTo>
                  <a:cubicBezTo>
                    <a:pt x="135373" y="169732"/>
                    <a:pt x="127118" y="181162"/>
                    <a:pt x="107433" y="183067"/>
                  </a:cubicBezTo>
                  <a:cubicBezTo>
                    <a:pt x="87748" y="184972"/>
                    <a:pt x="59808" y="174812"/>
                    <a:pt x="42663" y="171637"/>
                  </a:cubicBezTo>
                  <a:cubicBezTo>
                    <a:pt x="25518" y="168462"/>
                    <a:pt x="-13217" y="148142"/>
                    <a:pt x="4563" y="129727"/>
                  </a:cubicBezTo>
                  <a:close/>
                </a:path>
              </a:pathLst>
            </a:custGeom>
            <a:solidFill>
              <a:schemeClr val="tx1">
                <a:lumMod val="50000"/>
                <a:lumOff val="5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4" name="Freeform 184">
              <a:extLst>
                <a:ext uri="{FF2B5EF4-FFF2-40B4-BE49-F238E27FC236}">
                  <a16:creationId xmlns:a16="http://schemas.microsoft.com/office/drawing/2014/main" id="{9F782564-A6F4-F363-C1A3-DF4DCE9689BD}"/>
                </a:ext>
              </a:extLst>
            </p:cNvPr>
            <p:cNvSpPr/>
            <p:nvPr/>
          </p:nvSpPr>
          <p:spPr>
            <a:xfrm>
              <a:off x="214761" y="4808572"/>
              <a:ext cx="1099387" cy="350443"/>
            </a:xfrm>
            <a:custGeom>
              <a:avLst/>
              <a:gdLst>
                <a:gd name="connsiteX0" fmla="*/ 598 w 874616"/>
                <a:gd name="connsiteY0" fmla="*/ 45259 h 250923"/>
                <a:gd name="connsiteX1" fmla="*/ 64892 w 874616"/>
                <a:gd name="connsiteY1" fmla="*/ 111934 h 250923"/>
                <a:gd name="connsiteX2" fmla="*/ 183954 w 874616"/>
                <a:gd name="connsiteY2" fmla="*/ 173847 h 250923"/>
                <a:gd name="connsiteX3" fmla="*/ 333973 w 874616"/>
                <a:gd name="connsiteY3" fmla="*/ 214328 h 250923"/>
                <a:gd name="connsiteX4" fmla="*/ 503042 w 874616"/>
                <a:gd name="connsiteY4" fmla="*/ 240522 h 250923"/>
                <a:gd name="connsiteX5" fmla="*/ 664967 w 874616"/>
                <a:gd name="connsiteY5" fmla="*/ 245284 h 250923"/>
                <a:gd name="connsiteX6" fmla="*/ 817367 w 874616"/>
                <a:gd name="connsiteY6" fmla="*/ 250047 h 250923"/>
                <a:gd name="connsiteX7" fmla="*/ 869754 w 874616"/>
                <a:gd name="connsiteY7" fmla="*/ 226234 h 250923"/>
                <a:gd name="connsiteX8" fmla="*/ 862611 w 874616"/>
                <a:gd name="connsiteY8" fmla="*/ 197659 h 250923"/>
                <a:gd name="connsiteX9" fmla="*/ 784029 w 874616"/>
                <a:gd name="connsiteY9" fmla="*/ 185753 h 250923"/>
                <a:gd name="connsiteX10" fmla="*/ 581623 w 874616"/>
                <a:gd name="connsiteY10" fmla="*/ 183372 h 250923"/>
                <a:gd name="connsiteX11" fmla="*/ 429223 w 874616"/>
                <a:gd name="connsiteY11" fmla="*/ 164322 h 250923"/>
                <a:gd name="connsiteX12" fmla="*/ 291111 w 874616"/>
                <a:gd name="connsiteY12" fmla="*/ 119078 h 250923"/>
                <a:gd name="connsiteX13" fmla="*/ 217292 w 874616"/>
                <a:gd name="connsiteY13" fmla="*/ 59547 h 250923"/>
                <a:gd name="connsiteX14" fmla="*/ 195861 w 874616"/>
                <a:gd name="connsiteY14" fmla="*/ 11922 h 250923"/>
                <a:gd name="connsiteX15" fmla="*/ 100611 w 874616"/>
                <a:gd name="connsiteY15" fmla="*/ 16 h 250923"/>
                <a:gd name="connsiteX16" fmla="*/ 598 w 874616"/>
                <a:gd name="connsiteY16" fmla="*/ 45259 h 250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74616" h="250923">
                  <a:moveTo>
                    <a:pt x="598" y="45259"/>
                  </a:moveTo>
                  <a:cubicBezTo>
                    <a:pt x="-5355" y="63912"/>
                    <a:pt x="34333" y="90503"/>
                    <a:pt x="64892" y="111934"/>
                  </a:cubicBezTo>
                  <a:cubicBezTo>
                    <a:pt x="95451" y="133365"/>
                    <a:pt x="139107" y="156781"/>
                    <a:pt x="183954" y="173847"/>
                  </a:cubicBezTo>
                  <a:cubicBezTo>
                    <a:pt x="228801" y="190913"/>
                    <a:pt x="280792" y="203216"/>
                    <a:pt x="333973" y="214328"/>
                  </a:cubicBezTo>
                  <a:cubicBezTo>
                    <a:pt x="387154" y="225440"/>
                    <a:pt x="447876" y="235363"/>
                    <a:pt x="503042" y="240522"/>
                  </a:cubicBezTo>
                  <a:cubicBezTo>
                    <a:pt x="558208" y="245681"/>
                    <a:pt x="664967" y="245284"/>
                    <a:pt x="664967" y="245284"/>
                  </a:cubicBezTo>
                  <a:cubicBezTo>
                    <a:pt x="717354" y="246871"/>
                    <a:pt x="783236" y="253222"/>
                    <a:pt x="817367" y="250047"/>
                  </a:cubicBezTo>
                  <a:cubicBezTo>
                    <a:pt x="851498" y="246872"/>
                    <a:pt x="862213" y="234965"/>
                    <a:pt x="869754" y="226234"/>
                  </a:cubicBezTo>
                  <a:cubicBezTo>
                    <a:pt x="877295" y="217503"/>
                    <a:pt x="876898" y="204406"/>
                    <a:pt x="862611" y="197659"/>
                  </a:cubicBezTo>
                  <a:cubicBezTo>
                    <a:pt x="848324" y="190912"/>
                    <a:pt x="830860" y="188134"/>
                    <a:pt x="784029" y="185753"/>
                  </a:cubicBezTo>
                  <a:cubicBezTo>
                    <a:pt x="737198" y="183372"/>
                    <a:pt x="640757" y="186944"/>
                    <a:pt x="581623" y="183372"/>
                  </a:cubicBezTo>
                  <a:cubicBezTo>
                    <a:pt x="522489" y="179800"/>
                    <a:pt x="477642" y="175038"/>
                    <a:pt x="429223" y="164322"/>
                  </a:cubicBezTo>
                  <a:cubicBezTo>
                    <a:pt x="380804" y="153606"/>
                    <a:pt x="326433" y="136540"/>
                    <a:pt x="291111" y="119078"/>
                  </a:cubicBezTo>
                  <a:cubicBezTo>
                    <a:pt x="255789" y="101616"/>
                    <a:pt x="233167" y="77406"/>
                    <a:pt x="217292" y="59547"/>
                  </a:cubicBezTo>
                  <a:cubicBezTo>
                    <a:pt x="201417" y="41688"/>
                    <a:pt x="215308" y="21844"/>
                    <a:pt x="195861" y="11922"/>
                  </a:cubicBezTo>
                  <a:cubicBezTo>
                    <a:pt x="176414" y="2000"/>
                    <a:pt x="130377" y="810"/>
                    <a:pt x="100611" y="16"/>
                  </a:cubicBezTo>
                  <a:cubicBezTo>
                    <a:pt x="70845" y="-778"/>
                    <a:pt x="6551" y="26606"/>
                    <a:pt x="598" y="45259"/>
                  </a:cubicBezTo>
                  <a:close/>
                </a:path>
              </a:pathLst>
            </a:custGeom>
            <a:solidFill>
              <a:schemeClr val="tx1">
                <a:lumMod val="50000"/>
                <a:lumOff val="5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5" name="Freeform 185">
              <a:extLst>
                <a:ext uri="{FF2B5EF4-FFF2-40B4-BE49-F238E27FC236}">
                  <a16:creationId xmlns:a16="http://schemas.microsoft.com/office/drawing/2014/main" id="{AEA78672-8040-1BCF-AA0D-0C4FBA005F3D}"/>
                </a:ext>
              </a:extLst>
            </p:cNvPr>
            <p:cNvSpPr/>
            <p:nvPr/>
          </p:nvSpPr>
          <p:spPr>
            <a:xfrm>
              <a:off x="1495545" y="4645543"/>
              <a:ext cx="629857" cy="471612"/>
            </a:xfrm>
            <a:custGeom>
              <a:avLst/>
              <a:gdLst>
                <a:gd name="connsiteX0" fmla="*/ 217541 w 501082"/>
                <a:gd name="connsiteY0" fmla="*/ 40546 h 337682"/>
                <a:gd name="connsiteX1" fmla="*/ 286597 w 501082"/>
                <a:gd name="connsiteY1" fmla="*/ 83408 h 337682"/>
                <a:gd name="connsiteX2" fmla="*/ 310410 w 501082"/>
                <a:gd name="connsiteY2" fmla="*/ 135796 h 337682"/>
                <a:gd name="connsiteX3" fmla="*/ 298503 w 501082"/>
                <a:gd name="connsiteY3" fmla="*/ 181039 h 337682"/>
                <a:gd name="connsiteX4" fmla="*/ 229447 w 501082"/>
                <a:gd name="connsiteY4" fmla="*/ 219139 h 337682"/>
                <a:gd name="connsiteX5" fmla="*/ 117528 w 501082"/>
                <a:gd name="connsiteY5" fmla="*/ 262002 h 337682"/>
                <a:gd name="connsiteX6" fmla="*/ 10372 w 501082"/>
                <a:gd name="connsiteY6" fmla="*/ 285814 h 337682"/>
                <a:gd name="connsiteX7" fmla="*/ 10372 w 501082"/>
                <a:gd name="connsiteY7" fmla="*/ 309627 h 337682"/>
                <a:gd name="connsiteX8" fmla="*/ 65141 w 501082"/>
                <a:gd name="connsiteY8" fmla="*/ 335821 h 337682"/>
                <a:gd name="connsiteX9" fmla="*/ 181822 w 501082"/>
                <a:gd name="connsiteY9" fmla="*/ 328677 h 337682"/>
                <a:gd name="connsiteX10" fmla="*/ 348510 w 501082"/>
                <a:gd name="connsiteY10" fmla="*/ 273908 h 337682"/>
                <a:gd name="connsiteX11" fmla="*/ 458047 w 501082"/>
                <a:gd name="connsiteY11" fmla="*/ 211996 h 337682"/>
                <a:gd name="connsiteX12" fmla="*/ 500910 w 501082"/>
                <a:gd name="connsiteY12" fmla="*/ 152464 h 337682"/>
                <a:gd name="connsiteX13" fmla="*/ 469953 w 501082"/>
                <a:gd name="connsiteY13" fmla="*/ 61977 h 337682"/>
                <a:gd name="connsiteX14" fmla="*/ 396135 w 501082"/>
                <a:gd name="connsiteY14" fmla="*/ 16733 h 337682"/>
                <a:gd name="connsiteX15" fmla="*/ 319935 w 501082"/>
                <a:gd name="connsiteY15" fmla="*/ 64 h 337682"/>
                <a:gd name="connsiteX16" fmla="*/ 217541 w 501082"/>
                <a:gd name="connsiteY16" fmla="*/ 40546 h 337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1082" h="337682">
                  <a:moveTo>
                    <a:pt x="217541" y="40546"/>
                  </a:moveTo>
                  <a:cubicBezTo>
                    <a:pt x="211985" y="54437"/>
                    <a:pt x="271119" y="67533"/>
                    <a:pt x="286597" y="83408"/>
                  </a:cubicBezTo>
                  <a:cubicBezTo>
                    <a:pt x="302075" y="99283"/>
                    <a:pt x="308426" y="119524"/>
                    <a:pt x="310410" y="135796"/>
                  </a:cubicBezTo>
                  <a:cubicBezTo>
                    <a:pt x="312394" y="152068"/>
                    <a:pt x="311997" y="167149"/>
                    <a:pt x="298503" y="181039"/>
                  </a:cubicBezTo>
                  <a:cubicBezTo>
                    <a:pt x="285009" y="194929"/>
                    <a:pt x="259610" y="205645"/>
                    <a:pt x="229447" y="219139"/>
                  </a:cubicBezTo>
                  <a:cubicBezTo>
                    <a:pt x="199284" y="232633"/>
                    <a:pt x="154040" y="250890"/>
                    <a:pt x="117528" y="262002"/>
                  </a:cubicBezTo>
                  <a:cubicBezTo>
                    <a:pt x="81016" y="273114"/>
                    <a:pt x="28231" y="277877"/>
                    <a:pt x="10372" y="285814"/>
                  </a:cubicBezTo>
                  <a:cubicBezTo>
                    <a:pt x="-7487" y="293751"/>
                    <a:pt x="1244" y="301293"/>
                    <a:pt x="10372" y="309627"/>
                  </a:cubicBezTo>
                  <a:cubicBezTo>
                    <a:pt x="19500" y="317961"/>
                    <a:pt x="36566" y="332646"/>
                    <a:pt x="65141" y="335821"/>
                  </a:cubicBezTo>
                  <a:cubicBezTo>
                    <a:pt x="93716" y="338996"/>
                    <a:pt x="134594" y="338996"/>
                    <a:pt x="181822" y="328677"/>
                  </a:cubicBezTo>
                  <a:cubicBezTo>
                    <a:pt x="229050" y="318358"/>
                    <a:pt x="302473" y="293355"/>
                    <a:pt x="348510" y="273908"/>
                  </a:cubicBezTo>
                  <a:cubicBezTo>
                    <a:pt x="394548" y="254461"/>
                    <a:pt x="432647" y="232237"/>
                    <a:pt x="458047" y="211996"/>
                  </a:cubicBezTo>
                  <a:cubicBezTo>
                    <a:pt x="483447" y="191755"/>
                    <a:pt x="498926" y="177467"/>
                    <a:pt x="500910" y="152464"/>
                  </a:cubicBezTo>
                  <a:cubicBezTo>
                    <a:pt x="502894" y="127461"/>
                    <a:pt x="487415" y="84599"/>
                    <a:pt x="469953" y="61977"/>
                  </a:cubicBezTo>
                  <a:cubicBezTo>
                    <a:pt x="452491" y="39355"/>
                    <a:pt x="421138" y="27052"/>
                    <a:pt x="396135" y="16733"/>
                  </a:cubicBezTo>
                  <a:cubicBezTo>
                    <a:pt x="371132" y="6414"/>
                    <a:pt x="344938" y="1652"/>
                    <a:pt x="319935" y="64"/>
                  </a:cubicBezTo>
                  <a:cubicBezTo>
                    <a:pt x="294932" y="-1524"/>
                    <a:pt x="223097" y="26655"/>
                    <a:pt x="217541" y="40546"/>
                  </a:cubicBezTo>
                  <a:close/>
                </a:path>
              </a:pathLst>
            </a:custGeom>
            <a:solidFill>
              <a:schemeClr val="tx1">
                <a:lumMod val="50000"/>
                <a:lumOff val="5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6" name="Curved Right Arrow 186">
              <a:extLst>
                <a:ext uri="{FF2B5EF4-FFF2-40B4-BE49-F238E27FC236}">
                  <a16:creationId xmlns:a16="http://schemas.microsoft.com/office/drawing/2014/main" id="{0CD84C9C-94C4-0F5B-55D4-EE0D01FA383F}"/>
                </a:ext>
              </a:extLst>
            </p:cNvPr>
            <p:cNvSpPr/>
            <p:nvPr/>
          </p:nvSpPr>
          <p:spPr>
            <a:xfrm flipH="1" flipV="1">
              <a:off x="1214974" y="3836954"/>
              <a:ext cx="176709" cy="307905"/>
            </a:xfrm>
            <a:prstGeom prst="curvedRightArrow">
              <a:avLst/>
            </a:prstGeom>
            <a:solidFill>
              <a:srgbClr val="FF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Down Arrow 187">
              <a:extLst>
                <a:ext uri="{FF2B5EF4-FFF2-40B4-BE49-F238E27FC236}">
                  <a16:creationId xmlns:a16="http://schemas.microsoft.com/office/drawing/2014/main" id="{B7664045-1101-3827-DFDE-0B6A60341340}"/>
                </a:ext>
              </a:extLst>
            </p:cNvPr>
            <p:cNvSpPr/>
            <p:nvPr/>
          </p:nvSpPr>
          <p:spPr>
            <a:xfrm>
              <a:off x="1757549" y="3330825"/>
              <a:ext cx="430642" cy="1068849"/>
            </a:xfrm>
            <a:prstGeom prst="downArrow">
              <a:avLst/>
            </a:prstGeom>
            <a:gradFill flip="none" rotWithShape="1">
              <a:gsLst>
                <a:gs pos="0">
                  <a:srgbClr val="C00000"/>
                </a:gs>
                <a:gs pos="100000">
                  <a:schemeClr val="accent4"/>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8" name="Can 178">
              <a:extLst>
                <a:ext uri="{FF2B5EF4-FFF2-40B4-BE49-F238E27FC236}">
                  <a16:creationId xmlns:a16="http://schemas.microsoft.com/office/drawing/2014/main" id="{656D2799-69CC-414A-B27C-8BB7D8C4F9ED}"/>
                </a:ext>
              </a:extLst>
            </p:cNvPr>
            <p:cNvSpPr/>
            <p:nvPr/>
          </p:nvSpPr>
          <p:spPr>
            <a:xfrm>
              <a:off x="1106747" y="3743127"/>
              <a:ext cx="90794" cy="1105373"/>
            </a:xfrm>
            <a:prstGeom prst="can">
              <a:avLst/>
            </a:prstGeom>
            <a:solidFill>
              <a:srgbClr val="7030A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cxnSp>
          <p:nvCxnSpPr>
            <p:cNvPr id="19" name="Straight Arrow Connector 18">
              <a:extLst>
                <a:ext uri="{FF2B5EF4-FFF2-40B4-BE49-F238E27FC236}">
                  <a16:creationId xmlns:a16="http://schemas.microsoft.com/office/drawing/2014/main" id="{B04B2596-42DB-1AE8-BC57-73AE0E5746D7}"/>
                </a:ext>
              </a:extLst>
            </p:cNvPr>
            <p:cNvCxnSpPr/>
            <p:nvPr/>
          </p:nvCxnSpPr>
          <p:spPr>
            <a:xfrm>
              <a:off x="1954716" y="5307624"/>
              <a:ext cx="998" cy="4167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E34EF007-9E9C-B746-F774-26ECCB9940E2}"/>
                </a:ext>
              </a:extLst>
            </p:cNvPr>
            <p:cNvGrpSpPr/>
            <p:nvPr/>
          </p:nvGrpSpPr>
          <p:grpSpPr>
            <a:xfrm>
              <a:off x="1342956" y="5302911"/>
              <a:ext cx="2135008" cy="643451"/>
              <a:chOff x="1771676" y="5114027"/>
              <a:chExt cx="2135008" cy="643451"/>
            </a:xfrm>
            <a:noFill/>
          </p:grpSpPr>
          <p:sp>
            <p:nvSpPr>
              <p:cNvPr id="218" name="TextBox 217">
                <a:extLst>
                  <a:ext uri="{FF2B5EF4-FFF2-40B4-BE49-F238E27FC236}">
                    <a16:creationId xmlns:a16="http://schemas.microsoft.com/office/drawing/2014/main" id="{0920D689-1054-A6CF-B87D-3C3FA6FDC65E}"/>
                  </a:ext>
                </a:extLst>
              </p:cNvPr>
              <p:cNvSpPr txBox="1"/>
              <p:nvPr/>
            </p:nvSpPr>
            <p:spPr>
              <a:xfrm>
                <a:off x="2741577" y="5357368"/>
                <a:ext cx="1165107" cy="400110"/>
              </a:xfrm>
              <a:prstGeom prst="rect">
                <a:avLst/>
              </a:prstGeom>
              <a:grpFill/>
            </p:spPr>
            <p:txBody>
              <a:bodyPr wrap="square" rtlCol="0">
                <a:spAutoFit/>
              </a:bodyPr>
              <a:lstStyle/>
              <a:p>
                <a:pPr algn="ctr"/>
                <a:r>
                  <a:rPr lang="en-US" sz="2000" dirty="0">
                    <a:latin typeface="Calibri" panose="020F0502020204030204" pitchFamily="34" charset="0"/>
                    <a:ea typeface="Calibri" panose="020F0502020204030204" pitchFamily="34" charset="0"/>
                    <a:cs typeface="Calibri" panose="020F0502020204030204" pitchFamily="34" charset="0"/>
                  </a:rPr>
                  <a:t>Helium</a:t>
                </a:r>
              </a:p>
            </p:txBody>
          </p:sp>
          <p:sp>
            <p:nvSpPr>
              <p:cNvPr id="219" name="Curved Down Arrow 176">
                <a:extLst>
                  <a:ext uri="{FF2B5EF4-FFF2-40B4-BE49-F238E27FC236}">
                    <a16:creationId xmlns:a16="http://schemas.microsoft.com/office/drawing/2014/main" id="{5E8A7FC6-C165-3221-0010-C023F9279EAC}"/>
                  </a:ext>
                </a:extLst>
              </p:cNvPr>
              <p:cNvSpPr/>
              <p:nvPr/>
            </p:nvSpPr>
            <p:spPr>
              <a:xfrm>
                <a:off x="1771676" y="5135601"/>
                <a:ext cx="530689" cy="196116"/>
              </a:xfrm>
              <a:prstGeom prst="curvedDownArrow">
                <a:avLst>
                  <a:gd name="adj1" fmla="val 54698"/>
                  <a:gd name="adj2" fmla="val 109301"/>
                  <a:gd name="adj3" fmla="val 25000"/>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20" name="Curved Down Arrow 177">
                <a:extLst>
                  <a:ext uri="{FF2B5EF4-FFF2-40B4-BE49-F238E27FC236}">
                    <a16:creationId xmlns:a16="http://schemas.microsoft.com/office/drawing/2014/main" id="{997CD02D-A714-F6E3-7336-FD9EC7F779AC}"/>
                  </a:ext>
                </a:extLst>
              </p:cNvPr>
              <p:cNvSpPr/>
              <p:nvPr/>
            </p:nvSpPr>
            <p:spPr>
              <a:xfrm flipH="1">
                <a:off x="2500817" y="5114027"/>
                <a:ext cx="530689" cy="196116"/>
              </a:xfrm>
              <a:prstGeom prst="curvedDownArrow">
                <a:avLst>
                  <a:gd name="adj1" fmla="val 54698"/>
                  <a:gd name="adj2" fmla="val 109301"/>
                  <a:gd name="adj3" fmla="val 25000"/>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grpSp>
        <p:sp>
          <p:nvSpPr>
            <p:cNvPr id="22" name="Rectangle 21">
              <a:extLst>
                <a:ext uri="{FF2B5EF4-FFF2-40B4-BE49-F238E27FC236}">
                  <a16:creationId xmlns:a16="http://schemas.microsoft.com/office/drawing/2014/main" id="{BA629D2C-39F5-9F00-165A-2CE79895FC40}"/>
                </a:ext>
              </a:extLst>
            </p:cNvPr>
            <p:cNvSpPr/>
            <p:nvPr/>
          </p:nvSpPr>
          <p:spPr>
            <a:xfrm>
              <a:off x="1495544" y="5481760"/>
              <a:ext cx="100018" cy="1011259"/>
            </a:xfrm>
            <a:prstGeom prst="rect">
              <a:avLst/>
            </a:prstGeom>
            <a:solidFill>
              <a:schemeClr val="accent6">
                <a:lumMod val="7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C74A36A3-D9EE-2CE7-DF33-425AF5D2B887}"/>
                </a:ext>
              </a:extLst>
            </p:cNvPr>
            <p:cNvSpPr/>
            <p:nvPr/>
          </p:nvSpPr>
          <p:spPr>
            <a:xfrm rot="5400000">
              <a:off x="1905009" y="6082506"/>
              <a:ext cx="100018" cy="918949"/>
            </a:xfrm>
            <a:prstGeom prst="rect">
              <a:avLst/>
            </a:prstGeom>
            <a:solidFill>
              <a:schemeClr val="accent6">
                <a:lumMod val="7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4" name="Rectangle 23">
              <a:extLst>
                <a:ext uri="{FF2B5EF4-FFF2-40B4-BE49-F238E27FC236}">
                  <a16:creationId xmlns:a16="http://schemas.microsoft.com/office/drawing/2014/main" id="{84281C29-CA6B-05C4-F22D-B56E272FB195}"/>
                </a:ext>
              </a:extLst>
            </p:cNvPr>
            <p:cNvSpPr/>
            <p:nvPr/>
          </p:nvSpPr>
          <p:spPr>
            <a:xfrm>
              <a:off x="2314476" y="6356218"/>
              <a:ext cx="100018" cy="136801"/>
            </a:xfrm>
            <a:prstGeom prst="rect">
              <a:avLst/>
            </a:prstGeom>
            <a:solidFill>
              <a:schemeClr val="accent6">
                <a:lumMod val="7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D943F3E3-2084-AAA7-E0B5-E4A71A55FBE3}"/>
                </a:ext>
              </a:extLst>
            </p:cNvPr>
            <p:cNvSpPr/>
            <p:nvPr/>
          </p:nvSpPr>
          <p:spPr>
            <a:xfrm>
              <a:off x="2314476" y="5481760"/>
              <a:ext cx="100018" cy="757773"/>
            </a:xfrm>
            <a:prstGeom prst="rect">
              <a:avLst/>
            </a:prstGeom>
            <a:solidFill>
              <a:schemeClr val="accent6">
                <a:lumMod val="7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grpSp>
          <p:nvGrpSpPr>
            <p:cNvPr id="26" name="Group 78">
              <a:extLst>
                <a:ext uri="{FF2B5EF4-FFF2-40B4-BE49-F238E27FC236}">
                  <a16:creationId xmlns:a16="http://schemas.microsoft.com/office/drawing/2014/main" id="{F697CA23-66A1-8FE5-383F-87F155198B98}"/>
                </a:ext>
              </a:extLst>
            </p:cNvPr>
            <p:cNvGrpSpPr>
              <a:grpSpLocks noChangeAspect="1"/>
            </p:cNvGrpSpPr>
            <p:nvPr/>
          </p:nvGrpSpPr>
          <p:grpSpPr bwMode="auto">
            <a:xfrm>
              <a:off x="1831813" y="5786294"/>
              <a:ext cx="231332" cy="218959"/>
              <a:chOff x="1924" y="601"/>
              <a:chExt cx="430" cy="407"/>
            </a:xfrm>
            <a:effectLst>
              <a:outerShdw blurRad="50800" dist="38100" dir="2700000" algn="tl" rotWithShape="0">
                <a:prstClr val="black">
                  <a:alpha val="40000"/>
                </a:prstClr>
              </a:outerShdw>
            </a:effectLst>
          </p:grpSpPr>
          <p:sp>
            <p:nvSpPr>
              <p:cNvPr id="57" name="Oval 79">
                <a:extLst>
                  <a:ext uri="{FF2B5EF4-FFF2-40B4-BE49-F238E27FC236}">
                    <a16:creationId xmlns:a16="http://schemas.microsoft.com/office/drawing/2014/main" id="{06E5A72F-7B3C-055E-ADC7-07CAF872EB42}"/>
                  </a:ext>
                </a:extLst>
              </p:cNvPr>
              <p:cNvSpPr>
                <a:spLocks noChangeArrowheads="1"/>
              </p:cNvSpPr>
              <p:nvPr/>
            </p:nvSpPr>
            <p:spPr bwMode="auto">
              <a:xfrm>
                <a:off x="2089" y="71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58" name="Oval 80">
                <a:extLst>
                  <a:ext uri="{FF2B5EF4-FFF2-40B4-BE49-F238E27FC236}">
                    <a16:creationId xmlns:a16="http://schemas.microsoft.com/office/drawing/2014/main" id="{1F3B0018-B047-4638-1258-716F40535D4C}"/>
                  </a:ext>
                </a:extLst>
              </p:cNvPr>
              <p:cNvSpPr>
                <a:spLocks noChangeArrowheads="1"/>
              </p:cNvSpPr>
              <p:nvPr/>
            </p:nvSpPr>
            <p:spPr bwMode="auto">
              <a:xfrm>
                <a:off x="2160" y="73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59" name="Oval 81">
                <a:extLst>
                  <a:ext uri="{FF2B5EF4-FFF2-40B4-BE49-F238E27FC236}">
                    <a16:creationId xmlns:a16="http://schemas.microsoft.com/office/drawing/2014/main" id="{259B99F8-0BF4-ED41-F7FA-2A6E160D9C46}"/>
                  </a:ext>
                </a:extLst>
              </p:cNvPr>
              <p:cNvSpPr>
                <a:spLocks noChangeArrowheads="1"/>
              </p:cNvSpPr>
              <p:nvPr/>
            </p:nvSpPr>
            <p:spPr bwMode="auto">
              <a:xfrm>
                <a:off x="2065"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60" name="Oval 82">
                <a:extLst>
                  <a:ext uri="{FF2B5EF4-FFF2-40B4-BE49-F238E27FC236}">
                    <a16:creationId xmlns:a16="http://schemas.microsoft.com/office/drawing/2014/main" id="{5AB29C02-3018-C772-6879-DC04B8144BA6}"/>
                  </a:ext>
                </a:extLst>
              </p:cNvPr>
              <p:cNvSpPr>
                <a:spLocks noChangeArrowheads="1"/>
              </p:cNvSpPr>
              <p:nvPr/>
            </p:nvSpPr>
            <p:spPr bwMode="auto">
              <a:xfrm>
                <a:off x="2092" y="65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61" name="Oval 83">
                <a:extLst>
                  <a:ext uri="{FF2B5EF4-FFF2-40B4-BE49-F238E27FC236}">
                    <a16:creationId xmlns:a16="http://schemas.microsoft.com/office/drawing/2014/main" id="{14F32936-D09F-6849-FD41-D348240BB54A}"/>
                  </a:ext>
                </a:extLst>
              </p:cNvPr>
              <p:cNvSpPr>
                <a:spLocks noChangeArrowheads="1"/>
              </p:cNvSpPr>
              <p:nvPr/>
            </p:nvSpPr>
            <p:spPr bwMode="auto">
              <a:xfrm>
                <a:off x="2206" y="67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62" name="Oval 84">
                <a:extLst>
                  <a:ext uri="{FF2B5EF4-FFF2-40B4-BE49-F238E27FC236}">
                    <a16:creationId xmlns:a16="http://schemas.microsoft.com/office/drawing/2014/main" id="{21583CA1-C447-04C9-6C54-74150DABC2F3}"/>
                  </a:ext>
                </a:extLst>
              </p:cNvPr>
              <p:cNvSpPr>
                <a:spLocks noChangeArrowheads="1"/>
              </p:cNvSpPr>
              <p:nvPr/>
            </p:nvSpPr>
            <p:spPr bwMode="auto">
              <a:xfrm>
                <a:off x="2245" y="77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63" name="Oval 85">
                <a:extLst>
                  <a:ext uri="{FF2B5EF4-FFF2-40B4-BE49-F238E27FC236}">
                    <a16:creationId xmlns:a16="http://schemas.microsoft.com/office/drawing/2014/main" id="{3F681DCD-F2B4-1A0F-E64A-91536AEAE530}"/>
                  </a:ext>
                </a:extLst>
              </p:cNvPr>
              <p:cNvSpPr>
                <a:spLocks noChangeArrowheads="1"/>
              </p:cNvSpPr>
              <p:nvPr/>
            </p:nvSpPr>
            <p:spPr bwMode="auto">
              <a:xfrm>
                <a:off x="2155" y="87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64" name="Oval 86">
                <a:extLst>
                  <a:ext uri="{FF2B5EF4-FFF2-40B4-BE49-F238E27FC236}">
                    <a16:creationId xmlns:a16="http://schemas.microsoft.com/office/drawing/2014/main" id="{1844C19E-8C4A-E923-703C-EB0E595E05B7}"/>
                  </a:ext>
                </a:extLst>
              </p:cNvPr>
              <p:cNvSpPr>
                <a:spLocks noChangeArrowheads="1"/>
              </p:cNvSpPr>
              <p:nvPr/>
            </p:nvSpPr>
            <p:spPr bwMode="auto">
              <a:xfrm>
                <a:off x="2029" y="80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65" name="Oval 87">
                <a:extLst>
                  <a:ext uri="{FF2B5EF4-FFF2-40B4-BE49-F238E27FC236}">
                    <a16:creationId xmlns:a16="http://schemas.microsoft.com/office/drawing/2014/main" id="{C0C9F91B-7A73-382A-C295-036E0366D64E}"/>
                  </a:ext>
                </a:extLst>
              </p:cNvPr>
              <p:cNvSpPr>
                <a:spLocks noChangeArrowheads="1"/>
              </p:cNvSpPr>
              <p:nvPr/>
            </p:nvSpPr>
            <p:spPr bwMode="auto">
              <a:xfrm>
                <a:off x="2077" y="79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66" name="Oval 88">
                <a:extLst>
                  <a:ext uri="{FF2B5EF4-FFF2-40B4-BE49-F238E27FC236}">
                    <a16:creationId xmlns:a16="http://schemas.microsoft.com/office/drawing/2014/main" id="{AC070450-E310-E0F5-D3FB-02FAF1C0CC20}"/>
                  </a:ext>
                </a:extLst>
              </p:cNvPr>
              <p:cNvSpPr>
                <a:spLocks noChangeArrowheads="1"/>
              </p:cNvSpPr>
              <p:nvPr/>
            </p:nvSpPr>
            <p:spPr bwMode="auto">
              <a:xfrm>
                <a:off x="2143"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67" name="Oval 89">
                <a:extLst>
                  <a:ext uri="{FF2B5EF4-FFF2-40B4-BE49-F238E27FC236}">
                    <a16:creationId xmlns:a16="http://schemas.microsoft.com/office/drawing/2014/main" id="{51DFBCE9-3215-37FD-4E6A-4AFFD77028AE}"/>
                  </a:ext>
                </a:extLst>
              </p:cNvPr>
              <p:cNvSpPr>
                <a:spLocks noChangeArrowheads="1"/>
              </p:cNvSpPr>
              <p:nvPr/>
            </p:nvSpPr>
            <p:spPr bwMode="auto">
              <a:xfrm>
                <a:off x="2041" y="69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68" name="Oval 90">
                <a:extLst>
                  <a:ext uri="{FF2B5EF4-FFF2-40B4-BE49-F238E27FC236}">
                    <a16:creationId xmlns:a16="http://schemas.microsoft.com/office/drawing/2014/main" id="{9332658D-8E4B-2A1D-F9CA-FE32B835D499}"/>
                  </a:ext>
                </a:extLst>
              </p:cNvPr>
              <p:cNvSpPr>
                <a:spLocks noChangeArrowheads="1"/>
              </p:cNvSpPr>
              <p:nvPr/>
            </p:nvSpPr>
            <p:spPr bwMode="auto">
              <a:xfrm>
                <a:off x="2055" y="74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69" name="Oval 91">
                <a:extLst>
                  <a:ext uri="{FF2B5EF4-FFF2-40B4-BE49-F238E27FC236}">
                    <a16:creationId xmlns:a16="http://schemas.microsoft.com/office/drawing/2014/main" id="{55C4C180-E709-1E80-168F-9E055F1DEEF1}"/>
                  </a:ext>
                </a:extLst>
              </p:cNvPr>
              <p:cNvSpPr>
                <a:spLocks noChangeArrowheads="1"/>
              </p:cNvSpPr>
              <p:nvPr/>
            </p:nvSpPr>
            <p:spPr bwMode="auto">
              <a:xfrm>
                <a:off x="2168" y="71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70" name="Oval 92">
                <a:extLst>
                  <a:ext uri="{FF2B5EF4-FFF2-40B4-BE49-F238E27FC236}">
                    <a16:creationId xmlns:a16="http://schemas.microsoft.com/office/drawing/2014/main" id="{4DD81A88-8DC2-9BA5-4952-32082972D2CC}"/>
                  </a:ext>
                </a:extLst>
              </p:cNvPr>
              <p:cNvSpPr>
                <a:spLocks noChangeArrowheads="1"/>
              </p:cNvSpPr>
              <p:nvPr/>
            </p:nvSpPr>
            <p:spPr bwMode="auto">
              <a:xfrm>
                <a:off x="2070" y="83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71" name="Oval 93">
                <a:extLst>
                  <a:ext uri="{FF2B5EF4-FFF2-40B4-BE49-F238E27FC236}">
                    <a16:creationId xmlns:a16="http://schemas.microsoft.com/office/drawing/2014/main" id="{B6106E62-E424-6691-8754-9A576E69EFA1}"/>
                  </a:ext>
                </a:extLst>
              </p:cNvPr>
              <p:cNvSpPr>
                <a:spLocks noChangeArrowheads="1"/>
              </p:cNvSpPr>
              <p:nvPr/>
            </p:nvSpPr>
            <p:spPr bwMode="auto">
              <a:xfrm>
                <a:off x="2144" y="74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72" name="Oval 94">
                <a:extLst>
                  <a:ext uri="{FF2B5EF4-FFF2-40B4-BE49-F238E27FC236}">
                    <a16:creationId xmlns:a16="http://schemas.microsoft.com/office/drawing/2014/main" id="{2290E15B-A059-6966-F62C-3DACD6B0BDF2}"/>
                  </a:ext>
                </a:extLst>
              </p:cNvPr>
              <p:cNvSpPr>
                <a:spLocks noChangeArrowheads="1"/>
              </p:cNvSpPr>
              <p:nvPr/>
            </p:nvSpPr>
            <p:spPr bwMode="auto">
              <a:xfrm>
                <a:off x="2180" y="7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73" name="Oval 95">
                <a:extLst>
                  <a:ext uri="{FF2B5EF4-FFF2-40B4-BE49-F238E27FC236}">
                    <a16:creationId xmlns:a16="http://schemas.microsoft.com/office/drawing/2014/main" id="{85E9A59D-A0B3-099C-4E36-060A1B5F6497}"/>
                  </a:ext>
                </a:extLst>
              </p:cNvPr>
              <p:cNvSpPr>
                <a:spLocks noChangeArrowheads="1"/>
              </p:cNvSpPr>
              <p:nvPr/>
            </p:nvSpPr>
            <p:spPr bwMode="auto">
              <a:xfrm>
                <a:off x="2180"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74" name="Oval 96">
                <a:extLst>
                  <a:ext uri="{FF2B5EF4-FFF2-40B4-BE49-F238E27FC236}">
                    <a16:creationId xmlns:a16="http://schemas.microsoft.com/office/drawing/2014/main" id="{8DA212F9-2F8A-EC29-757E-E30F152CA467}"/>
                  </a:ext>
                </a:extLst>
              </p:cNvPr>
              <p:cNvSpPr>
                <a:spLocks noChangeArrowheads="1"/>
              </p:cNvSpPr>
              <p:nvPr/>
            </p:nvSpPr>
            <p:spPr bwMode="auto">
              <a:xfrm>
                <a:off x="2195" y="71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75" name="Oval 97">
                <a:extLst>
                  <a:ext uri="{FF2B5EF4-FFF2-40B4-BE49-F238E27FC236}">
                    <a16:creationId xmlns:a16="http://schemas.microsoft.com/office/drawing/2014/main" id="{51FF4EA7-65CA-EF7D-9B4B-650768C20089}"/>
                  </a:ext>
                </a:extLst>
              </p:cNvPr>
              <p:cNvSpPr>
                <a:spLocks noChangeArrowheads="1"/>
              </p:cNvSpPr>
              <p:nvPr/>
            </p:nvSpPr>
            <p:spPr bwMode="auto">
              <a:xfrm>
                <a:off x="2228" y="82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76" name="Oval 98">
                <a:extLst>
                  <a:ext uri="{FF2B5EF4-FFF2-40B4-BE49-F238E27FC236}">
                    <a16:creationId xmlns:a16="http://schemas.microsoft.com/office/drawing/2014/main" id="{5781A301-AC7A-0A58-5EE4-42C8015D514D}"/>
                  </a:ext>
                </a:extLst>
              </p:cNvPr>
              <p:cNvSpPr>
                <a:spLocks noChangeArrowheads="1"/>
              </p:cNvSpPr>
              <p:nvPr/>
            </p:nvSpPr>
            <p:spPr bwMode="auto">
              <a:xfrm>
                <a:off x="2145" y="81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77" name="Oval 99">
                <a:extLst>
                  <a:ext uri="{FF2B5EF4-FFF2-40B4-BE49-F238E27FC236}">
                    <a16:creationId xmlns:a16="http://schemas.microsoft.com/office/drawing/2014/main" id="{8111612C-9C4E-BCDD-7559-99BC8111202A}"/>
                  </a:ext>
                </a:extLst>
              </p:cNvPr>
              <p:cNvSpPr>
                <a:spLocks noChangeArrowheads="1"/>
              </p:cNvSpPr>
              <p:nvPr/>
            </p:nvSpPr>
            <p:spPr bwMode="auto">
              <a:xfrm>
                <a:off x="2219" y="73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78" name="Oval 100">
                <a:extLst>
                  <a:ext uri="{FF2B5EF4-FFF2-40B4-BE49-F238E27FC236}">
                    <a16:creationId xmlns:a16="http://schemas.microsoft.com/office/drawing/2014/main" id="{DBC05D8B-9AAC-B45E-7D6E-4FAF5D0C6DF6}"/>
                  </a:ext>
                </a:extLst>
              </p:cNvPr>
              <p:cNvSpPr>
                <a:spLocks noChangeArrowheads="1"/>
              </p:cNvSpPr>
              <p:nvPr/>
            </p:nvSpPr>
            <p:spPr bwMode="auto">
              <a:xfrm>
                <a:off x="2153" y="89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79" name="Oval 101">
                <a:extLst>
                  <a:ext uri="{FF2B5EF4-FFF2-40B4-BE49-F238E27FC236}">
                    <a16:creationId xmlns:a16="http://schemas.microsoft.com/office/drawing/2014/main" id="{910BFA72-71A6-FE79-5DA5-0C78E97CEDF8}"/>
                  </a:ext>
                </a:extLst>
              </p:cNvPr>
              <p:cNvSpPr>
                <a:spLocks noChangeArrowheads="1"/>
              </p:cNvSpPr>
              <p:nvPr/>
            </p:nvSpPr>
            <p:spPr bwMode="auto">
              <a:xfrm>
                <a:off x="2134" y="72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80" name="Oval 102">
                <a:extLst>
                  <a:ext uri="{FF2B5EF4-FFF2-40B4-BE49-F238E27FC236}">
                    <a16:creationId xmlns:a16="http://schemas.microsoft.com/office/drawing/2014/main" id="{EF7AA396-F5CD-4588-6A47-1B2E231F80EF}"/>
                  </a:ext>
                </a:extLst>
              </p:cNvPr>
              <p:cNvSpPr>
                <a:spLocks noChangeArrowheads="1"/>
              </p:cNvSpPr>
              <p:nvPr/>
            </p:nvSpPr>
            <p:spPr bwMode="auto">
              <a:xfrm>
                <a:off x="2176" y="81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81" name="Oval 103">
                <a:extLst>
                  <a:ext uri="{FF2B5EF4-FFF2-40B4-BE49-F238E27FC236}">
                    <a16:creationId xmlns:a16="http://schemas.microsoft.com/office/drawing/2014/main" id="{FC80CAC1-88D0-C18D-41E4-F2465B19DC08}"/>
                  </a:ext>
                </a:extLst>
              </p:cNvPr>
              <p:cNvSpPr>
                <a:spLocks noChangeArrowheads="1"/>
              </p:cNvSpPr>
              <p:nvPr/>
            </p:nvSpPr>
            <p:spPr bwMode="auto">
              <a:xfrm>
                <a:off x="2071" y="79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82" name="Oval 104">
                <a:extLst>
                  <a:ext uri="{FF2B5EF4-FFF2-40B4-BE49-F238E27FC236}">
                    <a16:creationId xmlns:a16="http://schemas.microsoft.com/office/drawing/2014/main" id="{C60CC3BF-8C3B-7E9B-261B-8DBF26C163FC}"/>
                  </a:ext>
                </a:extLst>
              </p:cNvPr>
              <p:cNvSpPr>
                <a:spLocks noChangeArrowheads="1"/>
              </p:cNvSpPr>
              <p:nvPr/>
            </p:nvSpPr>
            <p:spPr bwMode="auto">
              <a:xfrm>
                <a:off x="2191" y="77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83" name="Oval 105">
                <a:extLst>
                  <a:ext uri="{FF2B5EF4-FFF2-40B4-BE49-F238E27FC236}">
                    <a16:creationId xmlns:a16="http://schemas.microsoft.com/office/drawing/2014/main" id="{087D56B2-AFC9-3F4E-B068-A4723CABF076}"/>
                  </a:ext>
                </a:extLst>
              </p:cNvPr>
              <p:cNvSpPr>
                <a:spLocks noChangeArrowheads="1"/>
              </p:cNvSpPr>
              <p:nvPr/>
            </p:nvSpPr>
            <p:spPr bwMode="auto">
              <a:xfrm>
                <a:off x="2059" y="70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84" name="Oval 106">
                <a:extLst>
                  <a:ext uri="{FF2B5EF4-FFF2-40B4-BE49-F238E27FC236}">
                    <a16:creationId xmlns:a16="http://schemas.microsoft.com/office/drawing/2014/main" id="{085EC671-D5F3-E079-13EA-E77E66C76EAC}"/>
                  </a:ext>
                </a:extLst>
              </p:cNvPr>
              <p:cNvSpPr>
                <a:spLocks noChangeArrowheads="1"/>
              </p:cNvSpPr>
              <p:nvPr/>
            </p:nvSpPr>
            <p:spPr bwMode="auto">
              <a:xfrm>
                <a:off x="2029" y="77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85" name="Oval 107">
                <a:extLst>
                  <a:ext uri="{FF2B5EF4-FFF2-40B4-BE49-F238E27FC236}">
                    <a16:creationId xmlns:a16="http://schemas.microsoft.com/office/drawing/2014/main" id="{E970C6F1-7139-AD07-3E47-752D959C9AE8}"/>
                  </a:ext>
                </a:extLst>
              </p:cNvPr>
              <p:cNvSpPr>
                <a:spLocks noChangeArrowheads="1"/>
              </p:cNvSpPr>
              <p:nvPr/>
            </p:nvSpPr>
            <p:spPr bwMode="auto">
              <a:xfrm>
                <a:off x="2050" y="85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86" name="Oval 108">
                <a:extLst>
                  <a:ext uri="{FF2B5EF4-FFF2-40B4-BE49-F238E27FC236}">
                    <a16:creationId xmlns:a16="http://schemas.microsoft.com/office/drawing/2014/main" id="{9191AFFF-0405-38BE-A718-1D5B8E5FE8E5}"/>
                  </a:ext>
                </a:extLst>
              </p:cNvPr>
              <p:cNvSpPr>
                <a:spLocks noChangeArrowheads="1"/>
              </p:cNvSpPr>
              <p:nvPr/>
            </p:nvSpPr>
            <p:spPr bwMode="auto">
              <a:xfrm>
                <a:off x="2185" y="66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87" name="Oval 109">
                <a:extLst>
                  <a:ext uri="{FF2B5EF4-FFF2-40B4-BE49-F238E27FC236}">
                    <a16:creationId xmlns:a16="http://schemas.microsoft.com/office/drawing/2014/main" id="{506D28F3-ED97-2E71-C60B-5BBE06DE4A05}"/>
                  </a:ext>
                </a:extLst>
              </p:cNvPr>
              <p:cNvSpPr>
                <a:spLocks noChangeArrowheads="1"/>
              </p:cNvSpPr>
              <p:nvPr/>
            </p:nvSpPr>
            <p:spPr bwMode="auto">
              <a:xfrm>
                <a:off x="2228" y="86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88" name="Oval 110">
                <a:extLst>
                  <a:ext uri="{FF2B5EF4-FFF2-40B4-BE49-F238E27FC236}">
                    <a16:creationId xmlns:a16="http://schemas.microsoft.com/office/drawing/2014/main" id="{CE8F4906-2131-B8E5-BE4B-D4C45246026C}"/>
                  </a:ext>
                </a:extLst>
              </p:cNvPr>
              <p:cNvSpPr>
                <a:spLocks noChangeArrowheads="1"/>
              </p:cNvSpPr>
              <p:nvPr/>
            </p:nvSpPr>
            <p:spPr bwMode="auto">
              <a:xfrm>
                <a:off x="2120" y="82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89" name="Oval 111">
                <a:extLst>
                  <a:ext uri="{FF2B5EF4-FFF2-40B4-BE49-F238E27FC236}">
                    <a16:creationId xmlns:a16="http://schemas.microsoft.com/office/drawing/2014/main" id="{F21689CB-A318-88AD-3B90-D76C6046540A}"/>
                  </a:ext>
                </a:extLst>
              </p:cNvPr>
              <p:cNvSpPr>
                <a:spLocks noChangeArrowheads="1"/>
              </p:cNvSpPr>
              <p:nvPr/>
            </p:nvSpPr>
            <p:spPr bwMode="auto">
              <a:xfrm>
                <a:off x="2171" y="73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90" name="Oval 112">
                <a:extLst>
                  <a:ext uri="{FF2B5EF4-FFF2-40B4-BE49-F238E27FC236}">
                    <a16:creationId xmlns:a16="http://schemas.microsoft.com/office/drawing/2014/main" id="{85FAD0B1-E356-5D63-BF95-DA23CB556C2E}"/>
                  </a:ext>
                </a:extLst>
              </p:cNvPr>
              <p:cNvSpPr>
                <a:spLocks noChangeArrowheads="1"/>
              </p:cNvSpPr>
              <p:nvPr/>
            </p:nvSpPr>
            <p:spPr bwMode="auto">
              <a:xfrm>
                <a:off x="2090" y="73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91" name="Oval 113">
                <a:extLst>
                  <a:ext uri="{FF2B5EF4-FFF2-40B4-BE49-F238E27FC236}">
                    <a16:creationId xmlns:a16="http://schemas.microsoft.com/office/drawing/2014/main" id="{E34BDEA0-17A2-CDD8-39DE-A8F682588C37}"/>
                  </a:ext>
                </a:extLst>
              </p:cNvPr>
              <p:cNvSpPr>
                <a:spLocks noChangeArrowheads="1"/>
              </p:cNvSpPr>
              <p:nvPr/>
            </p:nvSpPr>
            <p:spPr bwMode="auto">
              <a:xfrm>
                <a:off x="2036" y="74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92" name="Oval 114">
                <a:extLst>
                  <a:ext uri="{FF2B5EF4-FFF2-40B4-BE49-F238E27FC236}">
                    <a16:creationId xmlns:a16="http://schemas.microsoft.com/office/drawing/2014/main" id="{1935B2E1-B5CE-009A-1D5F-62489F92A00A}"/>
                  </a:ext>
                </a:extLst>
              </p:cNvPr>
              <p:cNvSpPr>
                <a:spLocks noChangeArrowheads="1"/>
              </p:cNvSpPr>
              <p:nvPr/>
            </p:nvSpPr>
            <p:spPr bwMode="auto">
              <a:xfrm>
                <a:off x="2114" y="82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93" name="Oval 115">
                <a:extLst>
                  <a:ext uri="{FF2B5EF4-FFF2-40B4-BE49-F238E27FC236}">
                    <a16:creationId xmlns:a16="http://schemas.microsoft.com/office/drawing/2014/main" id="{EDC6020A-F78B-FE35-95E2-883954E3F3FF}"/>
                  </a:ext>
                </a:extLst>
              </p:cNvPr>
              <p:cNvSpPr>
                <a:spLocks noChangeArrowheads="1"/>
              </p:cNvSpPr>
              <p:nvPr/>
            </p:nvSpPr>
            <p:spPr bwMode="auto">
              <a:xfrm>
                <a:off x="2078" y="83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94" name="Oval 116">
                <a:extLst>
                  <a:ext uri="{FF2B5EF4-FFF2-40B4-BE49-F238E27FC236}">
                    <a16:creationId xmlns:a16="http://schemas.microsoft.com/office/drawing/2014/main" id="{41CFF0EE-8389-B005-255A-2A2AA8612707}"/>
                  </a:ext>
                </a:extLst>
              </p:cNvPr>
              <p:cNvSpPr>
                <a:spLocks noChangeArrowheads="1"/>
              </p:cNvSpPr>
              <p:nvPr/>
            </p:nvSpPr>
            <p:spPr bwMode="auto">
              <a:xfrm>
                <a:off x="2036" y="7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95" name="Oval 117">
                <a:extLst>
                  <a:ext uri="{FF2B5EF4-FFF2-40B4-BE49-F238E27FC236}">
                    <a16:creationId xmlns:a16="http://schemas.microsoft.com/office/drawing/2014/main" id="{E7DD25F4-8A64-4935-6513-A9343DDA80C7}"/>
                  </a:ext>
                </a:extLst>
              </p:cNvPr>
              <p:cNvSpPr>
                <a:spLocks noChangeArrowheads="1"/>
              </p:cNvSpPr>
              <p:nvPr/>
            </p:nvSpPr>
            <p:spPr bwMode="auto">
              <a:xfrm>
                <a:off x="2041" y="76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96" name="Oval 118">
                <a:extLst>
                  <a:ext uri="{FF2B5EF4-FFF2-40B4-BE49-F238E27FC236}">
                    <a16:creationId xmlns:a16="http://schemas.microsoft.com/office/drawing/2014/main" id="{54833E7A-8B6D-A0D5-7332-7630EB4B1899}"/>
                  </a:ext>
                </a:extLst>
              </p:cNvPr>
              <p:cNvSpPr>
                <a:spLocks noChangeArrowheads="1"/>
              </p:cNvSpPr>
              <p:nvPr/>
            </p:nvSpPr>
            <p:spPr bwMode="auto">
              <a:xfrm>
                <a:off x="2180"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97" name="Oval 119">
                <a:extLst>
                  <a:ext uri="{FF2B5EF4-FFF2-40B4-BE49-F238E27FC236}">
                    <a16:creationId xmlns:a16="http://schemas.microsoft.com/office/drawing/2014/main" id="{2785A8B3-766E-8FCE-E0A0-4A0A14A75711}"/>
                  </a:ext>
                </a:extLst>
              </p:cNvPr>
              <p:cNvSpPr>
                <a:spLocks noChangeArrowheads="1"/>
              </p:cNvSpPr>
              <p:nvPr/>
            </p:nvSpPr>
            <p:spPr bwMode="auto">
              <a:xfrm>
                <a:off x="2036"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98" name="Oval 120">
                <a:extLst>
                  <a:ext uri="{FF2B5EF4-FFF2-40B4-BE49-F238E27FC236}">
                    <a16:creationId xmlns:a16="http://schemas.microsoft.com/office/drawing/2014/main" id="{9D2CE1C5-B92A-DE38-BBDF-83922AC5F402}"/>
                  </a:ext>
                </a:extLst>
              </p:cNvPr>
              <p:cNvSpPr>
                <a:spLocks noChangeArrowheads="1"/>
              </p:cNvSpPr>
              <p:nvPr/>
            </p:nvSpPr>
            <p:spPr bwMode="auto">
              <a:xfrm>
                <a:off x="2153" y="87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99" name="Oval 121">
                <a:extLst>
                  <a:ext uri="{FF2B5EF4-FFF2-40B4-BE49-F238E27FC236}">
                    <a16:creationId xmlns:a16="http://schemas.microsoft.com/office/drawing/2014/main" id="{215A6BC3-F690-BD20-4807-61A79317C952}"/>
                  </a:ext>
                </a:extLst>
              </p:cNvPr>
              <p:cNvSpPr>
                <a:spLocks noChangeArrowheads="1"/>
              </p:cNvSpPr>
              <p:nvPr/>
            </p:nvSpPr>
            <p:spPr bwMode="auto">
              <a:xfrm>
                <a:off x="2275" y="82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00" name="Oval 122">
                <a:extLst>
                  <a:ext uri="{FF2B5EF4-FFF2-40B4-BE49-F238E27FC236}">
                    <a16:creationId xmlns:a16="http://schemas.microsoft.com/office/drawing/2014/main" id="{35B141BC-E2CD-F249-E8A3-A7AE36BC3426}"/>
                  </a:ext>
                </a:extLst>
              </p:cNvPr>
              <p:cNvSpPr>
                <a:spLocks noChangeArrowheads="1"/>
              </p:cNvSpPr>
              <p:nvPr/>
            </p:nvSpPr>
            <p:spPr bwMode="auto">
              <a:xfrm>
                <a:off x="2260" y="70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01" name="Oval 123">
                <a:extLst>
                  <a:ext uri="{FF2B5EF4-FFF2-40B4-BE49-F238E27FC236}">
                    <a16:creationId xmlns:a16="http://schemas.microsoft.com/office/drawing/2014/main" id="{493EF59F-F06F-4DA1-5CDB-33AC9DCC2435}"/>
                  </a:ext>
                </a:extLst>
              </p:cNvPr>
              <p:cNvSpPr>
                <a:spLocks noChangeArrowheads="1"/>
              </p:cNvSpPr>
              <p:nvPr/>
            </p:nvSpPr>
            <p:spPr bwMode="auto">
              <a:xfrm>
                <a:off x="2180" y="6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02" name="Oval 124">
                <a:extLst>
                  <a:ext uri="{FF2B5EF4-FFF2-40B4-BE49-F238E27FC236}">
                    <a16:creationId xmlns:a16="http://schemas.microsoft.com/office/drawing/2014/main" id="{3CAD82FF-D887-546B-2BDA-1C9844A7D63E}"/>
                  </a:ext>
                </a:extLst>
              </p:cNvPr>
              <p:cNvSpPr>
                <a:spLocks noChangeArrowheads="1"/>
              </p:cNvSpPr>
              <p:nvPr/>
            </p:nvSpPr>
            <p:spPr bwMode="auto">
              <a:xfrm>
                <a:off x="2176" y="85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03" name="Oval 125">
                <a:extLst>
                  <a:ext uri="{FF2B5EF4-FFF2-40B4-BE49-F238E27FC236}">
                    <a16:creationId xmlns:a16="http://schemas.microsoft.com/office/drawing/2014/main" id="{3F40EFAE-6A43-F29A-BF74-63D431BD8F42}"/>
                  </a:ext>
                </a:extLst>
              </p:cNvPr>
              <p:cNvSpPr>
                <a:spLocks noChangeArrowheads="1"/>
              </p:cNvSpPr>
              <p:nvPr/>
            </p:nvSpPr>
            <p:spPr bwMode="auto">
              <a:xfrm>
                <a:off x="2095" y="88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04" name="Oval 126">
                <a:extLst>
                  <a:ext uri="{FF2B5EF4-FFF2-40B4-BE49-F238E27FC236}">
                    <a16:creationId xmlns:a16="http://schemas.microsoft.com/office/drawing/2014/main" id="{F23D21D6-9B5F-66DA-2D02-3B4DDC385E28}"/>
                  </a:ext>
                </a:extLst>
              </p:cNvPr>
              <p:cNvSpPr>
                <a:spLocks noChangeArrowheads="1"/>
              </p:cNvSpPr>
              <p:nvPr/>
            </p:nvSpPr>
            <p:spPr bwMode="auto">
              <a:xfrm>
                <a:off x="2152" y="80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05" name="Oval 127">
                <a:extLst>
                  <a:ext uri="{FF2B5EF4-FFF2-40B4-BE49-F238E27FC236}">
                    <a16:creationId xmlns:a16="http://schemas.microsoft.com/office/drawing/2014/main" id="{DB87473D-4C5F-55C0-663B-42AC5CE25954}"/>
                  </a:ext>
                </a:extLst>
              </p:cNvPr>
              <p:cNvSpPr>
                <a:spLocks noChangeArrowheads="1"/>
              </p:cNvSpPr>
              <p:nvPr/>
            </p:nvSpPr>
            <p:spPr bwMode="auto">
              <a:xfrm>
                <a:off x="2134" y="76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06" name="Oval 128">
                <a:extLst>
                  <a:ext uri="{FF2B5EF4-FFF2-40B4-BE49-F238E27FC236}">
                    <a16:creationId xmlns:a16="http://schemas.microsoft.com/office/drawing/2014/main" id="{DB7C656D-1950-085E-EB18-A2C7004B1CE4}"/>
                  </a:ext>
                </a:extLst>
              </p:cNvPr>
              <p:cNvSpPr>
                <a:spLocks noChangeArrowheads="1"/>
              </p:cNvSpPr>
              <p:nvPr/>
            </p:nvSpPr>
            <p:spPr bwMode="auto">
              <a:xfrm>
                <a:off x="2029" y="81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07" name="Oval 129">
                <a:extLst>
                  <a:ext uri="{FF2B5EF4-FFF2-40B4-BE49-F238E27FC236}">
                    <a16:creationId xmlns:a16="http://schemas.microsoft.com/office/drawing/2014/main" id="{19339547-02D1-2CA1-E523-2C841591F84A}"/>
                  </a:ext>
                </a:extLst>
              </p:cNvPr>
              <p:cNvSpPr>
                <a:spLocks noChangeArrowheads="1"/>
              </p:cNvSpPr>
              <p:nvPr/>
            </p:nvSpPr>
            <p:spPr bwMode="auto">
              <a:xfrm>
                <a:off x="2143" y="88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08" name="Oval 130">
                <a:extLst>
                  <a:ext uri="{FF2B5EF4-FFF2-40B4-BE49-F238E27FC236}">
                    <a16:creationId xmlns:a16="http://schemas.microsoft.com/office/drawing/2014/main" id="{CBC7C20A-B368-A04B-F77B-28108DBC4879}"/>
                  </a:ext>
                </a:extLst>
              </p:cNvPr>
              <p:cNvSpPr>
                <a:spLocks noChangeArrowheads="1"/>
              </p:cNvSpPr>
              <p:nvPr/>
            </p:nvSpPr>
            <p:spPr bwMode="auto">
              <a:xfrm>
                <a:off x="2089"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09" name="Oval 131">
                <a:extLst>
                  <a:ext uri="{FF2B5EF4-FFF2-40B4-BE49-F238E27FC236}">
                    <a16:creationId xmlns:a16="http://schemas.microsoft.com/office/drawing/2014/main" id="{98F413FB-AB22-9FE0-4050-C7CFAE84E04B}"/>
                  </a:ext>
                </a:extLst>
              </p:cNvPr>
              <p:cNvSpPr>
                <a:spLocks noChangeArrowheads="1"/>
              </p:cNvSpPr>
              <p:nvPr/>
            </p:nvSpPr>
            <p:spPr bwMode="auto">
              <a:xfrm>
                <a:off x="2119" y="70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10" name="Oval 132">
                <a:extLst>
                  <a:ext uri="{FF2B5EF4-FFF2-40B4-BE49-F238E27FC236}">
                    <a16:creationId xmlns:a16="http://schemas.microsoft.com/office/drawing/2014/main" id="{21EAF943-D404-9BBA-299F-FC1B81892E51}"/>
                  </a:ext>
                </a:extLst>
              </p:cNvPr>
              <p:cNvSpPr>
                <a:spLocks noChangeArrowheads="1"/>
              </p:cNvSpPr>
              <p:nvPr/>
            </p:nvSpPr>
            <p:spPr bwMode="auto">
              <a:xfrm>
                <a:off x="2050" y="75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11" name="Oval 133">
                <a:extLst>
                  <a:ext uri="{FF2B5EF4-FFF2-40B4-BE49-F238E27FC236}">
                    <a16:creationId xmlns:a16="http://schemas.microsoft.com/office/drawing/2014/main" id="{DE11B35C-267A-1DE9-F242-E697D12DDBA3}"/>
                  </a:ext>
                </a:extLst>
              </p:cNvPr>
              <p:cNvSpPr>
                <a:spLocks noChangeArrowheads="1"/>
              </p:cNvSpPr>
              <p:nvPr/>
            </p:nvSpPr>
            <p:spPr bwMode="auto">
              <a:xfrm>
                <a:off x="2155" y="85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12" name="Oval 134">
                <a:extLst>
                  <a:ext uri="{FF2B5EF4-FFF2-40B4-BE49-F238E27FC236}">
                    <a16:creationId xmlns:a16="http://schemas.microsoft.com/office/drawing/2014/main" id="{29D2DF9C-B942-126D-E623-0738973D1A2C}"/>
                  </a:ext>
                </a:extLst>
              </p:cNvPr>
              <p:cNvSpPr>
                <a:spLocks noChangeArrowheads="1"/>
              </p:cNvSpPr>
              <p:nvPr/>
            </p:nvSpPr>
            <p:spPr bwMode="auto">
              <a:xfrm>
                <a:off x="2077" y="81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13" name="Oval 135">
                <a:extLst>
                  <a:ext uri="{FF2B5EF4-FFF2-40B4-BE49-F238E27FC236}">
                    <a16:creationId xmlns:a16="http://schemas.microsoft.com/office/drawing/2014/main" id="{5FA8F1A8-E435-9093-BEA1-09E26D5F1648}"/>
                  </a:ext>
                </a:extLst>
              </p:cNvPr>
              <p:cNvSpPr>
                <a:spLocks noChangeArrowheads="1"/>
              </p:cNvSpPr>
              <p:nvPr/>
            </p:nvSpPr>
            <p:spPr bwMode="auto">
              <a:xfrm>
                <a:off x="1981" y="83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14" name="Oval 136">
                <a:extLst>
                  <a:ext uri="{FF2B5EF4-FFF2-40B4-BE49-F238E27FC236}">
                    <a16:creationId xmlns:a16="http://schemas.microsoft.com/office/drawing/2014/main" id="{735476A0-CE56-39C6-05E1-FD69F05E9EA6}"/>
                  </a:ext>
                </a:extLst>
              </p:cNvPr>
              <p:cNvSpPr>
                <a:spLocks noChangeArrowheads="1"/>
              </p:cNvSpPr>
              <p:nvPr/>
            </p:nvSpPr>
            <p:spPr bwMode="auto">
              <a:xfrm>
                <a:off x="2125" y="78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15" name="Oval 137">
                <a:extLst>
                  <a:ext uri="{FF2B5EF4-FFF2-40B4-BE49-F238E27FC236}">
                    <a16:creationId xmlns:a16="http://schemas.microsoft.com/office/drawing/2014/main" id="{4C0B08D3-ECF3-07C7-3EDC-F6F2FAFF1F59}"/>
                  </a:ext>
                </a:extLst>
              </p:cNvPr>
              <p:cNvSpPr>
                <a:spLocks noChangeArrowheads="1"/>
              </p:cNvSpPr>
              <p:nvPr/>
            </p:nvSpPr>
            <p:spPr bwMode="auto">
              <a:xfrm>
                <a:off x="2101" y="82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16" name="Oval 138">
                <a:extLst>
                  <a:ext uri="{FF2B5EF4-FFF2-40B4-BE49-F238E27FC236}">
                    <a16:creationId xmlns:a16="http://schemas.microsoft.com/office/drawing/2014/main" id="{3E7F0CE5-78A4-4915-31D7-26C65B60C66B}"/>
                  </a:ext>
                </a:extLst>
              </p:cNvPr>
              <p:cNvSpPr>
                <a:spLocks noChangeArrowheads="1"/>
              </p:cNvSpPr>
              <p:nvPr/>
            </p:nvSpPr>
            <p:spPr bwMode="auto">
              <a:xfrm>
                <a:off x="2197" y="82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17" name="Oval 139">
                <a:extLst>
                  <a:ext uri="{FF2B5EF4-FFF2-40B4-BE49-F238E27FC236}">
                    <a16:creationId xmlns:a16="http://schemas.microsoft.com/office/drawing/2014/main" id="{93C12C39-9047-FC1B-63A2-66FB4F73EB34}"/>
                  </a:ext>
                </a:extLst>
              </p:cNvPr>
              <p:cNvSpPr>
                <a:spLocks noChangeArrowheads="1"/>
              </p:cNvSpPr>
              <p:nvPr/>
            </p:nvSpPr>
            <p:spPr bwMode="auto">
              <a:xfrm>
                <a:off x="2072" y="86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18" name="Oval 140">
                <a:extLst>
                  <a:ext uri="{FF2B5EF4-FFF2-40B4-BE49-F238E27FC236}">
                    <a16:creationId xmlns:a16="http://schemas.microsoft.com/office/drawing/2014/main" id="{2531D600-6FA3-9B50-9B01-394F87246207}"/>
                  </a:ext>
                </a:extLst>
              </p:cNvPr>
              <p:cNvSpPr>
                <a:spLocks noChangeArrowheads="1"/>
              </p:cNvSpPr>
              <p:nvPr/>
            </p:nvSpPr>
            <p:spPr bwMode="auto">
              <a:xfrm>
                <a:off x="2026" y="79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19" name="Oval 141">
                <a:extLst>
                  <a:ext uri="{FF2B5EF4-FFF2-40B4-BE49-F238E27FC236}">
                    <a16:creationId xmlns:a16="http://schemas.microsoft.com/office/drawing/2014/main" id="{8DD48460-1863-4C24-3D45-99DD3012A8B5}"/>
                  </a:ext>
                </a:extLst>
              </p:cNvPr>
              <p:cNvSpPr>
                <a:spLocks noChangeArrowheads="1"/>
              </p:cNvSpPr>
              <p:nvPr/>
            </p:nvSpPr>
            <p:spPr bwMode="auto">
              <a:xfrm>
                <a:off x="2128" y="67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20" name="Oval 142">
                <a:extLst>
                  <a:ext uri="{FF2B5EF4-FFF2-40B4-BE49-F238E27FC236}">
                    <a16:creationId xmlns:a16="http://schemas.microsoft.com/office/drawing/2014/main" id="{960582C5-17AA-9BC4-2366-30E407B14C09}"/>
                  </a:ext>
                </a:extLst>
              </p:cNvPr>
              <p:cNvSpPr>
                <a:spLocks noChangeArrowheads="1"/>
              </p:cNvSpPr>
              <p:nvPr/>
            </p:nvSpPr>
            <p:spPr bwMode="auto">
              <a:xfrm>
                <a:off x="2165" y="81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21" name="Oval 143">
                <a:extLst>
                  <a:ext uri="{FF2B5EF4-FFF2-40B4-BE49-F238E27FC236}">
                    <a16:creationId xmlns:a16="http://schemas.microsoft.com/office/drawing/2014/main" id="{95EC3452-664B-9549-D14C-A0613095BB2E}"/>
                  </a:ext>
                </a:extLst>
              </p:cNvPr>
              <p:cNvSpPr>
                <a:spLocks noChangeArrowheads="1"/>
              </p:cNvSpPr>
              <p:nvPr/>
            </p:nvSpPr>
            <p:spPr bwMode="auto">
              <a:xfrm>
                <a:off x="2269" y="74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22" name="Oval 144">
                <a:extLst>
                  <a:ext uri="{FF2B5EF4-FFF2-40B4-BE49-F238E27FC236}">
                    <a16:creationId xmlns:a16="http://schemas.microsoft.com/office/drawing/2014/main" id="{AA08C0A8-4A16-4A37-C1DF-D1AA5A8B719D}"/>
                  </a:ext>
                </a:extLst>
              </p:cNvPr>
              <p:cNvSpPr>
                <a:spLocks noChangeArrowheads="1"/>
              </p:cNvSpPr>
              <p:nvPr/>
            </p:nvSpPr>
            <p:spPr bwMode="auto">
              <a:xfrm>
                <a:off x="2120" y="85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23" name="Oval 145">
                <a:extLst>
                  <a:ext uri="{FF2B5EF4-FFF2-40B4-BE49-F238E27FC236}">
                    <a16:creationId xmlns:a16="http://schemas.microsoft.com/office/drawing/2014/main" id="{0B4E009B-50EB-F95F-B4B5-29466D40C088}"/>
                  </a:ext>
                </a:extLst>
              </p:cNvPr>
              <p:cNvSpPr>
                <a:spLocks noChangeArrowheads="1"/>
              </p:cNvSpPr>
              <p:nvPr/>
            </p:nvSpPr>
            <p:spPr bwMode="auto">
              <a:xfrm>
                <a:off x="2120" y="78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24" name="Oval 146">
                <a:extLst>
                  <a:ext uri="{FF2B5EF4-FFF2-40B4-BE49-F238E27FC236}">
                    <a16:creationId xmlns:a16="http://schemas.microsoft.com/office/drawing/2014/main" id="{DECED882-E133-A952-FDA7-8A18CF573A11}"/>
                  </a:ext>
                </a:extLst>
              </p:cNvPr>
              <p:cNvSpPr>
                <a:spLocks noChangeArrowheads="1"/>
              </p:cNvSpPr>
              <p:nvPr/>
            </p:nvSpPr>
            <p:spPr bwMode="auto">
              <a:xfrm>
                <a:off x="2254" y="79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25" name="Oval 147">
                <a:extLst>
                  <a:ext uri="{FF2B5EF4-FFF2-40B4-BE49-F238E27FC236}">
                    <a16:creationId xmlns:a16="http://schemas.microsoft.com/office/drawing/2014/main" id="{98F77C1D-4FBD-2E7F-99EF-02012F7F6A12}"/>
                  </a:ext>
                </a:extLst>
              </p:cNvPr>
              <p:cNvSpPr>
                <a:spLocks noChangeArrowheads="1"/>
              </p:cNvSpPr>
              <p:nvPr/>
            </p:nvSpPr>
            <p:spPr bwMode="auto">
              <a:xfrm>
                <a:off x="2027" y="73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26" name="Oval 148">
                <a:extLst>
                  <a:ext uri="{FF2B5EF4-FFF2-40B4-BE49-F238E27FC236}">
                    <a16:creationId xmlns:a16="http://schemas.microsoft.com/office/drawing/2014/main" id="{B2B7F8A7-3BEC-1431-F7B3-28389A12C3C7}"/>
                  </a:ext>
                </a:extLst>
              </p:cNvPr>
              <p:cNvSpPr>
                <a:spLocks noChangeArrowheads="1"/>
              </p:cNvSpPr>
              <p:nvPr/>
            </p:nvSpPr>
            <p:spPr bwMode="auto">
              <a:xfrm>
                <a:off x="2116"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27" name="Oval 149">
                <a:extLst>
                  <a:ext uri="{FF2B5EF4-FFF2-40B4-BE49-F238E27FC236}">
                    <a16:creationId xmlns:a16="http://schemas.microsoft.com/office/drawing/2014/main" id="{70C370DA-65E1-216C-737D-6693C94530B3}"/>
                  </a:ext>
                </a:extLst>
              </p:cNvPr>
              <p:cNvSpPr>
                <a:spLocks noChangeArrowheads="1"/>
              </p:cNvSpPr>
              <p:nvPr/>
            </p:nvSpPr>
            <p:spPr bwMode="auto">
              <a:xfrm>
                <a:off x="2137"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28" name="Oval 150">
                <a:extLst>
                  <a:ext uri="{FF2B5EF4-FFF2-40B4-BE49-F238E27FC236}">
                    <a16:creationId xmlns:a16="http://schemas.microsoft.com/office/drawing/2014/main" id="{DE9D8407-CF67-CAB8-DA77-12565E6E0E1D}"/>
                  </a:ext>
                </a:extLst>
              </p:cNvPr>
              <p:cNvSpPr>
                <a:spLocks noChangeArrowheads="1"/>
              </p:cNvSpPr>
              <p:nvPr/>
            </p:nvSpPr>
            <p:spPr bwMode="auto">
              <a:xfrm>
                <a:off x="2065"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29" name="Oval 151">
                <a:extLst>
                  <a:ext uri="{FF2B5EF4-FFF2-40B4-BE49-F238E27FC236}">
                    <a16:creationId xmlns:a16="http://schemas.microsoft.com/office/drawing/2014/main" id="{C566B33E-D431-ACEC-6AE7-E11BB2F6C432}"/>
                  </a:ext>
                </a:extLst>
              </p:cNvPr>
              <p:cNvSpPr>
                <a:spLocks noChangeArrowheads="1"/>
              </p:cNvSpPr>
              <p:nvPr/>
            </p:nvSpPr>
            <p:spPr bwMode="auto">
              <a:xfrm>
                <a:off x="2074" y="83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30" name="Oval 152">
                <a:extLst>
                  <a:ext uri="{FF2B5EF4-FFF2-40B4-BE49-F238E27FC236}">
                    <a16:creationId xmlns:a16="http://schemas.microsoft.com/office/drawing/2014/main" id="{3FF8A3A9-9954-DFE1-F022-052783CE1CAE}"/>
                  </a:ext>
                </a:extLst>
              </p:cNvPr>
              <p:cNvSpPr>
                <a:spLocks noChangeArrowheads="1"/>
              </p:cNvSpPr>
              <p:nvPr/>
            </p:nvSpPr>
            <p:spPr bwMode="auto">
              <a:xfrm>
                <a:off x="2102" y="79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31" name="Oval 153">
                <a:extLst>
                  <a:ext uri="{FF2B5EF4-FFF2-40B4-BE49-F238E27FC236}">
                    <a16:creationId xmlns:a16="http://schemas.microsoft.com/office/drawing/2014/main" id="{F63A5358-062D-7AA3-3D7F-B0F5729EBBC9}"/>
                  </a:ext>
                </a:extLst>
              </p:cNvPr>
              <p:cNvSpPr>
                <a:spLocks noChangeArrowheads="1"/>
              </p:cNvSpPr>
              <p:nvPr/>
            </p:nvSpPr>
            <p:spPr bwMode="auto">
              <a:xfrm>
                <a:off x="2218" y="79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32" name="Oval 154">
                <a:extLst>
                  <a:ext uri="{FF2B5EF4-FFF2-40B4-BE49-F238E27FC236}">
                    <a16:creationId xmlns:a16="http://schemas.microsoft.com/office/drawing/2014/main" id="{0EF1D374-A69F-E2DC-78E2-7EEDD99330BE}"/>
                  </a:ext>
                </a:extLst>
              </p:cNvPr>
              <p:cNvSpPr>
                <a:spLocks noChangeArrowheads="1"/>
              </p:cNvSpPr>
              <p:nvPr/>
            </p:nvSpPr>
            <p:spPr bwMode="auto">
              <a:xfrm>
                <a:off x="2236" y="83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33" name="Oval 155">
                <a:extLst>
                  <a:ext uri="{FF2B5EF4-FFF2-40B4-BE49-F238E27FC236}">
                    <a16:creationId xmlns:a16="http://schemas.microsoft.com/office/drawing/2014/main" id="{62CEE602-ECFE-4A05-6AA1-FCE570821641}"/>
                  </a:ext>
                </a:extLst>
              </p:cNvPr>
              <p:cNvSpPr>
                <a:spLocks noChangeArrowheads="1"/>
              </p:cNvSpPr>
              <p:nvPr/>
            </p:nvSpPr>
            <p:spPr bwMode="auto">
              <a:xfrm>
                <a:off x="2275" y="75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34" name="Oval 156">
                <a:extLst>
                  <a:ext uri="{FF2B5EF4-FFF2-40B4-BE49-F238E27FC236}">
                    <a16:creationId xmlns:a16="http://schemas.microsoft.com/office/drawing/2014/main" id="{17A89A92-BD90-A87B-5414-18D5B23879EE}"/>
                  </a:ext>
                </a:extLst>
              </p:cNvPr>
              <p:cNvSpPr>
                <a:spLocks noChangeArrowheads="1"/>
              </p:cNvSpPr>
              <p:nvPr/>
            </p:nvSpPr>
            <p:spPr bwMode="auto">
              <a:xfrm>
                <a:off x="2077" y="83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35" name="Oval 157">
                <a:extLst>
                  <a:ext uri="{FF2B5EF4-FFF2-40B4-BE49-F238E27FC236}">
                    <a16:creationId xmlns:a16="http://schemas.microsoft.com/office/drawing/2014/main" id="{8D0E2D2A-E695-8D26-31B0-F7FAC6A3AB5E}"/>
                  </a:ext>
                </a:extLst>
              </p:cNvPr>
              <p:cNvSpPr>
                <a:spLocks noChangeArrowheads="1"/>
              </p:cNvSpPr>
              <p:nvPr/>
            </p:nvSpPr>
            <p:spPr bwMode="auto">
              <a:xfrm>
                <a:off x="2056" y="89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36" name="Oval 158">
                <a:extLst>
                  <a:ext uri="{FF2B5EF4-FFF2-40B4-BE49-F238E27FC236}">
                    <a16:creationId xmlns:a16="http://schemas.microsoft.com/office/drawing/2014/main" id="{11704886-3488-38B6-E7C4-8B29C97AD820}"/>
                  </a:ext>
                </a:extLst>
              </p:cNvPr>
              <p:cNvSpPr>
                <a:spLocks noChangeArrowheads="1"/>
              </p:cNvSpPr>
              <p:nvPr/>
            </p:nvSpPr>
            <p:spPr bwMode="auto">
              <a:xfrm>
                <a:off x="2065" y="90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37" name="Oval 159">
                <a:extLst>
                  <a:ext uri="{FF2B5EF4-FFF2-40B4-BE49-F238E27FC236}">
                    <a16:creationId xmlns:a16="http://schemas.microsoft.com/office/drawing/2014/main" id="{00B7071D-C361-55E2-554C-C24EC2FD1AC2}"/>
                  </a:ext>
                </a:extLst>
              </p:cNvPr>
              <p:cNvSpPr>
                <a:spLocks noChangeArrowheads="1"/>
              </p:cNvSpPr>
              <p:nvPr/>
            </p:nvSpPr>
            <p:spPr bwMode="auto">
              <a:xfrm>
                <a:off x="2158" y="91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38" name="Oval 160">
                <a:extLst>
                  <a:ext uri="{FF2B5EF4-FFF2-40B4-BE49-F238E27FC236}">
                    <a16:creationId xmlns:a16="http://schemas.microsoft.com/office/drawing/2014/main" id="{7FDC7DD4-3FD9-C7A4-03E7-B50A8EA14DD7}"/>
                  </a:ext>
                </a:extLst>
              </p:cNvPr>
              <p:cNvSpPr>
                <a:spLocks noChangeArrowheads="1"/>
              </p:cNvSpPr>
              <p:nvPr/>
            </p:nvSpPr>
            <p:spPr bwMode="auto">
              <a:xfrm>
                <a:off x="2200" y="89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39" name="Oval 161">
                <a:extLst>
                  <a:ext uri="{FF2B5EF4-FFF2-40B4-BE49-F238E27FC236}">
                    <a16:creationId xmlns:a16="http://schemas.microsoft.com/office/drawing/2014/main" id="{103B13F6-E22F-57A8-1851-964896DB9D4A}"/>
                  </a:ext>
                </a:extLst>
              </p:cNvPr>
              <p:cNvSpPr>
                <a:spLocks noChangeArrowheads="1"/>
              </p:cNvSpPr>
              <p:nvPr/>
            </p:nvSpPr>
            <p:spPr bwMode="auto">
              <a:xfrm>
                <a:off x="2242" y="88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40" name="Oval 162">
                <a:extLst>
                  <a:ext uri="{FF2B5EF4-FFF2-40B4-BE49-F238E27FC236}">
                    <a16:creationId xmlns:a16="http://schemas.microsoft.com/office/drawing/2014/main" id="{1CEDD8C7-59DB-950D-46AA-DDF155833F9C}"/>
                  </a:ext>
                </a:extLst>
              </p:cNvPr>
              <p:cNvSpPr>
                <a:spLocks noChangeArrowheads="1"/>
              </p:cNvSpPr>
              <p:nvPr/>
            </p:nvSpPr>
            <p:spPr bwMode="auto">
              <a:xfrm>
                <a:off x="2285" y="76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41" name="Oval 163">
                <a:extLst>
                  <a:ext uri="{FF2B5EF4-FFF2-40B4-BE49-F238E27FC236}">
                    <a16:creationId xmlns:a16="http://schemas.microsoft.com/office/drawing/2014/main" id="{7380F864-CD2F-4A55-5FBA-1F2FDF5F0060}"/>
                  </a:ext>
                </a:extLst>
              </p:cNvPr>
              <p:cNvSpPr>
                <a:spLocks noChangeArrowheads="1"/>
              </p:cNvSpPr>
              <p:nvPr/>
            </p:nvSpPr>
            <p:spPr bwMode="auto">
              <a:xfrm>
                <a:off x="2275" y="82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42" name="Oval 164">
                <a:extLst>
                  <a:ext uri="{FF2B5EF4-FFF2-40B4-BE49-F238E27FC236}">
                    <a16:creationId xmlns:a16="http://schemas.microsoft.com/office/drawing/2014/main" id="{BC06595E-52C0-AF5E-6E8F-A8DA07509ACE}"/>
                  </a:ext>
                </a:extLst>
              </p:cNvPr>
              <p:cNvSpPr>
                <a:spLocks noChangeArrowheads="1"/>
              </p:cNvSpPr>
              <p:nvPr/>
            </p:nvSpPr>
            <p:spPr bwMode="auto">
              <a:xfrm>
                <a:off x="2234" y="70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43" name="Oval 165">
                <a:extLst>
                  <a:ext uri="{FF2B5EF4-FFF2-40B4-BE49-F238E27FC236}">
                    <a16:creationId xmlns:a16="http://schemas.microsoft.com/office/drawing/2014/main" id="{C1F2A346-8FCC-A451-B184-F181AA0406C4}"/>
                  </a:ext>
                </a:extLst>
              </p:cNvPr>
              <p:cNvSpPr>
                <a:spLocks noChangeArrowheads="1"/>
              </p:cNvSpPr>
              <p:nvPr/>
            </p:nvSpPr>
            <p:spPr bwMode="auto">
              <a:xfrm>
                <a:off x="2117" y="61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44" name="Oval 166">
                <a:extLst>
                  <a:ext uri="{FF2B5EF4-FFF2-40B4-BE49-F238E27FC236}">
                    <a16:creationId xmlns:a16="http://schemas.microsoft.com/office/drawing/2014/main" id="{5398FD61-46E6-F519-FC9D-F3ADD2CD2109}"/>
                  </a:ext>
                </a:extLst>
              </p:cNvPr>
              <p:cNvSpPr>
                <a:spLocks noChangeArrowheads="1"/>
              </p:cNvSpPr>
              <p:nvPr/>
            </p:nvSpPr>
            <p:spPr bwMode="auto">
              <a:xfrm>
                <a:off x="2185" y="64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45" name="Oval 167">
                <a:extLst>
                  <a:ext uri="{FF2B5EF4-FFF2-40B4-BE49-F238E27FC236}">
                    <a16:creationId xmlns:a16="http://schemas.microsoft.com/office/drawing/2014/main" id="{9513A39D-2B79-5523-55B8-C76A78F11C34}"/>
                  </a:ext>
                </a:extLst>
              </p:cNvPr>
              <p:cNvSpPr>
                <a:spLocks noChangeArrowheads="1"/>
              </p:cNvSpPr>
              <p:nvPr/>
            </p:nvSpPr>
            <p:spPr bwMode="auto">
              <a:xfrm>
                <a:off x="2074" y="63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46" name="Oval 168">
                <a:extLst>
                  <a:ext uri="{FF2B5EF4-FFF2-40B4-BE49-F238E27FC236}">
                    <a16:creationId xmlns:a16="http://schemas.microsoft.com/office/drawing/2014/main" id="{A7388C72-1976-A7D9-D720-388D61192050}"/>
                  </a:ext>
                </a:extLst>
              </p:cNvPr>
              <p:cNvSpPr>
                <a:spLocks noChangeArrowheads="1"/>
              </p:cNvSpPr>
              <p:nvPr/>
            </p:nvSpPr>
            <p:spPr bwMode="auto">
              <a:xfrm>
                <a:off x="2213"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47" name="Oval 169">
                <a:extLst>
                  <a:ext uri="{FF2B5EF4-FFF2-40B4-BE49-F238E27FC236}">
                    <a16:creationId xmlns:a16="http://schemas.microsoft.com/office/drawing/2014/main" id="{77EFA74B-4449-9AA1-056A-F2869F15DEBF}"/>
                  </a:ext>
                </a:extLst>
              </p:cNvPr>
              <p:cNvSpPr>
                <a:spLocks noChangeArrowheads="1"/>
              </p:cNvSpPr>
              <p:nvPr/>
            </p:nvSpPr>
            <p:spPr bwMode="auto">
              <a:xfrm>
                <a:off x="2267"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48" name="Oval 170">
                <a:extLst>
                  <a:ext uri="{FF2B5EF4-FFF2-40B4-BE49-F238E27FC236}">
                    <a16:creationId xmlns:a16="http://schemas.microsoft.com/office/drawing/2014/main" id="{5026D999-FCD0-C471-469E-DE73B85F5C4E}"/>
                  </a:ext>
                </a:extLst>
              </p:cNvPr>
              <p:cNvSpPr>
                <a:spLocks noChangeArrowheads="1"/>
              </p:cNvSpPr>
              <p:nvPr/>
            </p:nvSpPr>
            <p:spPr bwMode="auto">
              <a:xfrm>
                <a:off x="2228" y="76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49" name="Oval 171">
                <a:extLst>
                  <a:ext uri="{FF2B5EF4-FFF2-40B4-BE49-F238E27FC236}">
                    <a16:creationId xmlns:a16="http://schemas.microsoft.com/office/drawing/2014/main" id="{F1BB3B71-724B-0133-C2AB-96C899148005}"/>
                  </a:ext>
                </a:extLst>
              </p:cNvPr>
              <p:cNvSpPr>
                <a:spLocks noChangeArrowheads="1"/>
              </p:cNvSpPr>
              <p:nvPr/>
            </p:nvSpPr>
            <p:spPr bwMode="auto">
              <a:xfrm>
                <a:off x="2107" y="76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50" name="Oval 172">
                <a:extLst>
                  <a:ext uri="{FF2B5EF4-FFF2-40B4-BE49-F238E27FC236}">
                    <a16:creationId xmlns:a16="http://schemas.microsoft.com/office/drawing/2014/main" id="{B7E35A6B-0D50-BF29-C126-6616D9B969C8}"/>
                  </a:ext>
                </a:extLst>
              </p:cNvPr>
              <p:cNvSpPr>
                <a:spLocks noChangeArrowheads="1"/>
              </p:cNvSpPr>
              <p:nvPr/>
            </p:nvSpPr>
            <p:spPr bwMode="auto">
              <a:xfrm>
                <a:off x="2041" y="79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51" name="Oval 173">
                <a:extLst>
                  <a:ext uri="{FF2B5EF4-FFF2-40B4-BE49-F238E27FC236}">
                    <a16:creationId xmlns:a16="http://schemas.microsoft.com/office/drawing/2014/main" id="{B9756D6A-5B48-C86E-9F79-570E58FDDFE4}"/>
                  </a:ext>
                </a:extLst>
              </p:cNvPr>
              <p:cNvSpPr>
                <a:spLocks noChangeArrowheads="1"/>
              </p:cNvSpPr>
              <p:nvPr/>
            </p:nvSpPr>
            <p:spPr bwMode="auto">
              <a:xfrm>
                <a:off x="1981" y="85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52" name="Oval 174">
                <a:extLst>
                  <a:ext uri="{FF2B5EF4-FFF2-40B4-BE49-F238E27FC236}">
                    <a16:creationId xmlns:a16="http://schemas.microsoft.com/office/drawing/2014/main" id="{1A0D7F93-C27A-9511-284A-BF2E61714D66}"/>
                  </a:ext>
                </a:extLst>
              </p:cNvPr>
              <p:cNvSpPr>
                <a:spLocks noChangeArrowheads="1"/>
              </p:cNvSpPr>
              <p:nvPr/>
            </p:nvSpPr>
            <p:spPr bwMode="auto">
              <a:xfrm>
                <a:off x="1924" y="75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53" name="Oval 175">
                <a:extLst>
                  <a:ext uri="{FF2B5EF4-FFF2-40B4-BE49-F238E27FC236}">
                    <a16:creationId xmlns:a16="http://schemas.microsoft.com/office/drawing/2014/main" id="{BB8A237D-092D-37F7-1A24-AC19969F6E37}"/>
                  </a:ext>
                </a:extLst>
              </p:cNvPr>
              <p:cNvSpPr>
                <a:spLocks noChangeArrowheads="1"/>
              </p:cNvSpPr>
              <p:nvPr/>
            </p:nvSpPr>
            <p:spPr bwMode="auto">
              <a:xfrm>
                <a:off x="1943" y="81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54" name="Oval 176">
                <a:extLst>
                  <a:ext uri="{FF2B5EF4-FFF2-40B4-BE49-F238E27FC236}">
                    <a16:creationId xmlns:a16="http://schemas.microsoft.com/office/drawing/2014/main" id="{6F5F4DF7-6305-57BA-A50A-4639EE95B2E0}"/>
                  </a:ext>
                </a:extLst>
              </p:cNvPr>
              <p:cNvSpPr>
                <a:spLocks noChangeArrowheads="1"/>
              </p:cNvSpPr>
              <p:nvPr/>
            </p:nvSpPr>
            <p:spPr bwMode="auto">
              <a:xfrm>
                <a:off x="2041"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55" name="Oval 177">
                <a:extLst>
                  <a:ext uri="{FF2B5EF4-FFF2-40B4-BE49-F238E27FC236}">
                    <a16:creationId xmlns:a16="http://schemas.microsoft.com/office/drawing/2014/main" id="{2A48A5BA-AC04-F1BD-6398-B86DD1CC6489}"/>
                  </a:ext>
                </a:extLst>
              </p:cNvPr>
              <p:cNvSpPr>
                <a:spLocks noChangeArrowheads="1"/>
              </p:cNvSpPr>
              <p:nvPr/>
            </p:nvSpPr>
            <p:spPr bwMode="auto">
              <a:xfrm>
                <a:off x="2107" y="88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56" name="Oval 178">
                <a:extLst>
                  <a:ext uri="{FF2B5EF4-FFF2-40B4-BE49-F238E27FC236}">
                    <a16:creationId xmlns:a16="http://schemas.microsoft.com/office/drawing/2014/main" id="{0A25875B-1EA6-DFF1-C1E8-4B8EA521C510}"/>
                  </a:ext>
                </a:extLst>
              </p:cNvPr>
              <p:cNvSpPr>
                <a:spLocks noChangeArrowheads="1"/>
              </p:cNvSpPr>
              <p:nvPr/>
            </p:nvSpPr>
            <p:spPr bwMode="auto">
              <a:xfrm>
                <a:off x="2084" y="76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57" name="Oval 179">
                <a:extLst>
                  <a:ext uri="{FF2B5EF4-FFF2-40B4-BE49-F238E27FC236}">
                    <a16:creationId xmlns:a16="http://schemas.microsoft.com/office/drawing/2014/main" id="{901133B2-2184-A14C-BBA3-3640E591034F}"/>
                  </a:ext>
                </a:extLst>
              </p:cNvPr>
              <p:cNvSpPr>
                <a:spLocks noChangeArrowheads="1"/>
              </p:cNvSpPr>
              <p:nvPr/>
            </p:nvSpPr>
            <p:spPr bwMode="auto">
              <a:xfrm>
                <a:off x="1981" y="69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58" name="Oval 180">
                <a:extLst>
                  <a:ext uri="{FF2B5EF4-FFF2-40B4-BE49-F238E27FC236}">
                    <a16:creationId xmlns:a16="http://schemas.microsoft.com/office/drawing/2014/main" id="{E5AAB91B-BD51-EDC1-B18A-193FBC8A0E32}"/>
                  </a:ext>
                </a:extLst>
              </p:cNvPr>
              <p:cNvSpPr>
                <a:spLocks noChangeArrowheads="1"/>
              </p:cNvSpPr>
              <p:nvPr/>
            </p:nvSpPr>
            <p:spPr bwMode="auto">
              <a:xfrm>
                <a:off x="2081" y="62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59" name="Oval 181">
                <a:extLst>
                  <a:ext uri="{FF2B5EF4-FFF2-40B4-BE49-F238E27FC236}">
                    <a16:creationId xmlns:a16="http://schemas.microsoft.com/office/drawing/2014/main" id="{46D516A0-A0BC-3FAB-CF99-96BFCCB452C8}"/>
                  </a:ext>
                </a:extLst>
              </p:cNvPr>
              <p:cNvSpPr>
                <a:spLocks noChangeArrowheads="1"/>
              </p:cNvSpPr>
              <p:nvPr/>
            </p:nvSpPr>
            <p:spPr bwMode="auto">
              <a:xfrm>
                <a:off x="2036"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60" name="Oval 182">
                <a:extLst>
                  <a:ext uri="{FF2B5EF4-FFF2-40B4-BE49-F238E27FC236}">
                    <a16:creationId xmlns:a16="http://schemas.microsoft.com/office/drawing/2014/main" id="{5F62A39C-636D-1DEE-39F6-3342C8260614}"/>
                  </a:ext>
                </a:extLst>
              </p:cNvPr>
              <p:cNvSpPr>
                <a:spLocks noChangeArrowheads="1"/>
              </p:cNvSpPr>
              <p:nvPr/>
            </p:nvSpPr>
            <p:spPr bwMode="auto">
              <a:xfrm>
                <a:off x="2189" y="85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61" name="Oval 183">
                <a:extLst>
                  <a:ext uri="{FF2B5EF4-FFF2-40B4-BE49-F238E27FC236}">
                    <a16:creationId xmlns:a16="http://schemas.microsoft.com/office/drawing/2014/main" id="{E18FC569-F62A-7810-4479-F327E5C1A3AB}"/>
                  </a:ext>
                </a:extLst>
              </p:cNvPr>
              <p:cNvSpPr>
                <a:spLocks noChangeArrowheads="1"/>
              </p:cNvSpPr>
              <p:nvPr/>
            </p:nvSpPr>
            <p:spPr bwMode="auto">
              <a:xfrm>
                <a:off x="2008" y="74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62" name="Oval 184">
                <a:extLst>
                  <a:ext uri="{FF2B5EF4-FFF2-40B4-BE49-F238E27FC236}">
                    <a16:creationId xmlns:a16="http://schemas.microsoft.com/office/drawing/2014/main" id="{9143032B-622C-BFBC-7137-BCA8872CC822}"/>
                  </a:ext>
                </a:extLst>
              </p:cNvPr>
              <p:cNvSpPr>
                <a:spLocks noChangeArrowheads="1"/>
              </p:cNvSpPr>
              <p:nvPr/>
            </p:nvSpPr>
            <p:spPr bwMode="auto">
              <a:xfrm>
                <a:off x="2242" y="90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63" name="Oval 185">
                <a:extLst>
                  <a:ext uri="{FF2B5EF4-FFF2-40B4-BE49-F238E27FC236}">
                    <a16:creationId xmlns:a16="http://schemas.microsoft.com/office/drawing/2014/main" id="{1B7E4034-AD54-956D-FE68-156AF72665D3}"/>
                  </a:ext>
                </a:extLst>
              </p:cNvPr>
              <p:cNvSpPr>
                <a:spLocks noChangeArrowheads="1"/>
              </p:cNvSpPr>
              <p:nvPr/>
            </p:nvSpPr>
            <p:spPr bwMode="auto">
              <a:xfrm>
                <a:off x="2156" y="93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64" name="Oval 186">
                <a:extLst>
                  <a:ext uri="{FF2B5EF4-FFF2-40B4-BE49-F238E27FC236}">
                    <a16:creationId xmlns:a16="http://schemas.microsoft.com/office/drawing/2014/main" id="{C2A01E49-54F6-D1FC-5334-7CDC2FAB9C52}"/>
                  </a:ext>
                </a:extLst>
              </p:cNvPr>
              <p:cNvSpPr>
                <a:spLocks noChangeArrowheads="1"/>
              </p:cNvSpPr>
              <p:nvPr/>
            </p:nvSpPr>
            <p:spPr bwMode="auto">
              <a:xfrm>
                <a:off x="2222" y="65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65" name="Oval 187">
                <a:extLst>
                  <a:ext uri="{FF2B5EF4-FFF2-40B4-BE49-F238E27FC236}">
                    <a16:creationId xmlns:a16="http://schemas.microsoft.com/office/drawing/2014/main" id="{6C1503C2-8A0D-CED7-6667-0C5EACE2F976}"/>
                  </a:ext>
                </a:extLst>
              </p:cNvPr>
              <p:cNvSpPr>
                <a:spLocks noChangeArrowheads="1"/>
              </p:cNvSpPr>
              <p:nvPr/>
            </p:nvSpPr>
            <p:spPr bwMode="auto">
              <a:xfrm>
                <a:off x="2242" y="69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66" name="Oval 188">
                <a:extLst>
                  <a:ext uri="{FF2B5EF4-FFF2-40B4-BE49-F238E27FC236}">
                    <a16:creationId xmlns:a16="http://schemas.microsoft.com/office/drawing/2014/main" id="{B566A96C-A137-FAAE-690B-FEF36872E0F0}"/>
                  </a:ext>
                </a:extLst>
              </p:cNvPr>
              <p:cNvSpPr>
                <a:spLocks noChangeArrowheads="1"/>
              </p:cNvSpPr>
              <p:nvPr/>
            </p:nvSpPr>
            <p:spPr bwMode="auto">
              <a:xfrm>
                <a:off x="2125" y="94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67" name="Oval 189">
                <a:extLst>
                  <a:ext uri="{FF2B5EF4-FFF2-40B4-BE49-F238E27FC236}">
                    <a16:creationId xmlns:a16="http://schemas.microsoft.com/office/drawing/2014/main" id="{8FFF6139-1E22-2737-2F69-E1709CA9EDDE}"/>
                  </a:ext>
                </a:extLst>
              </p:cNvPr>
              <p:cNvSpPr>
                <a:spLocks noChangeArrowheads="1"/>
              </p:cNvSpPr>
              <p:nvPr/>
            </p:nvSpPr>
            <p:spPr bwMode="auto">
              <a:xfrm>
                <a:off x="2059" y="90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68" name="Oval 190">
                <a:extLst>
                  <a:ext uri="{FF2B5EF4-FFF2-40B4-BE49-F238E27FC236}">
                    <a16:creationId xmlns:a16="http://schemas.microsoft.com/office/drawing/2014/main" id="{AF8E51E6-BC3D-FF59-8489-C8F4CEB3E05A}"/>
                  </a:ext>
                </a:extLst>
              </p:cNvPr>
              <p:cNvSpPr>
                <a:spLocks noChangeArrowheads="1"/>
              </p:cNvSpPr>
              <p:nvPr/>
            </p:nvSpPr>
            <p:spPr bwMode="auto">
              <a:xfrm>
                <a:off x="2206" y="63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69" name="Oval 191">
                <a:extLst>
                  <a:ext uri="{FF2B5EF4-FFF2-40B4-BE49-F238E27FC236}">
                    <a16:creationId xmlns:a16="http://schemas.microsoft.com/office/drawing/2014/main" id="{6AC8B06F-10AE-2AD7-6F05-0FBE455EBD15}"/>
                  </a:ext>
                </a:extLst>
              </p:cNvPr>
              <p:cNvSpPr>
                <a:spLocks noChangeArrowheads="1"/>
              </p:cNvSpPr>
              <p:nvPr/>
            </p:nvSpPr>
            <p:spPr bwMode="auto">
              <a:xfrm>
                <a:off x="2225" y="86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70" name="Oval 192">
                <a:extLst>
                  <a:ext uri="{FF2B5EF4-FFF2-40B4-BE49-F238E27FC236}">
                    <a16:creationId xmlns:a16="http://schemas.microsoft.com/office/drawing/2014/main" id="{31EC8838-0F02-7B97-7446-9E9D01B11833}"/>
                  </a:ext>
                </a:extLst>
              </p:cNvPr>
              <p:cNvSpPr>
                <a:spLocks noChangeArrowheads="1"/>
              </p:cNvSpPr>
              <p:nvPr/>
            </p:nvSpPr>
            <p:spPr bwMode="auto">
              <a:xfrm>
                <a:off x="1994" y="64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71" name="Oval 193">
                <a:extLst>
                  <a:ext uri="{FF2B5EF4-FFF2-40B4-BE49-F238E27FC236}">
                    <a16:creationId xmlns:a16="http://schemas.microsoft.com/office/drawing/2014/main" id="{F6FDA3B5-F1E6-3D20-8254-36A0FF024DEF}"/>
                  </a:ext>
                </a:extLst>
              </p:cNvPr>
              <p:cNvSpPr>
                <a:spLocks noChangeArrowheads="1"/>
              </p:cNvSpPr>
              <p:nvPr/>
            </p:nvSpPr>
            <p:spPr bwMode="auto">
              <a:xfrm>
                <a:off x="2140" y="84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72" name="Oval 194">
                <a:extLst>
                  <a:ext uri="{FF2B5EF4-FFF2-40B4-BE49-F238E27FC236}">
                    <a16:creationId xmlns:a16="http://schemas.microsoft.com/office/drawing/2014/main" id="{3D2D4AC6-2BC3-6006-32A6-53F2FD4081D3}"/>
                  </a:ext>
                </a:extLst>
              </p:cNvPr>
              <p:cNvSpPr>
                <a:spLocks noChangeArrowheads="1"/>
              </p:cNvSpPr>
              <p:nvPr/>
            </p:nvSpPr>
            <p:spPr bwMode="auto">
              <a:xfrm>
                <a:off x="2116" y="60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73" name="Oval 195">
                <a:extLst>
                  <a:ext uri="{FF2B5EF4-FFF2-40B4-BE49-F238E27FC236}">
                    <a16:creationId xmlns:a16="http://schemas.microsoft.com/office/drawing/2014/main" id="{E0706777-2E65-E33A-1A27-B5B91BC9C140}"/>
                  </a:ext>
                </a:extLst>
              </p:cNvPr>
              <p:cNvSpPr>
                <a:spLocks noChangeArrowheads="1"/>
              </p:cNvSpPr>
              <p:nvPr/>
            </p:nvSpPr>
            <p:spPr bwMode="auto">
              <a:xfrm>
                <a:off x="2021" y="92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74" name="Oval 196">
                <a:extLst>
                  <a:ext uri="{FF2B5EF4-FFF2-40B4-BE49-F238E27FC236}">
                    <a16:creationId xmlns:a16="http://schemas.microsoft.com/office/drawing/2014/main" id="{246701AD-30C2-D9A4-BB54-537ECC4BDCAD}"/>
                  </a:ext>
                </a:extLst>
              </p:cNvPr>
              <p:cNvSpPr>
                <a:spLocks noChangeArrowheads="1"/>
              </p:cNvSpPr>
              <p:nvPr/>
            </p:nvSpPr>
            <p:spPr bwMode="auto">
              <a:xfrm>
                <a:off x="2185" y="92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75" name="Oval 197">
                <a:extLst>
                  <a:ext uri="{FF2B5EF4-FFF2-40B4-BE49-F238E27FC236}">
                    <a16:creationId xmlns:a16="http://schemas.microsoft.com/office/drawing/2014/main" id="{11566665-A38D-6610-A009-1B32FE229CBC}"/>
                  </a:ext>
                </a:extLst>
              </p:cNvPr>
              <p:cNvSpPr>
                <a:spLocks noChangeArrowheads="1"/>
              </p:cNvSpPr>
              <p:nvPr/>
            </p:nvSpPr>
            <p:spPr bwMode="auto">
              <a:xfrm>
                <a:off x="2060" y="60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76" name="Oval 198">
                <a:extLst>
                  <a:ext uri="{FF2B5EF4-FFF2-40B4-BE49-F238E27FC236}">
                    <a16:creationId xmlns:a16="http://schemas.microsoft.com/office/drawing/2014/main" id="{52795C8E-6620-ED55-B68B-6CFE02E08957}"/>
                  </a:ext>
                </a:extLst>
              </p:cNvPr>
              <p:cNvSpPr>
                <a:spLocks noChangeArrowheads="1"/>
              </p:cNvSpPr>
              <p:nvPr/>
            </p:nvSpPr>
            <p:spPr bwMode="auto">
              <a:xfrm>
                <a:off x="1960" y="88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77" name="Oval 199">
                <a:extLst>
                  <a:ext uri="{FF2B5EF4-FFF2-40B4-BE49-F238E27FC236}">
                    <a16:creationId xmlns:a16="http://schemas.microsoft.com/office/drawing/2014/main" id="{201A8B44-1BF0-3C62-B68E-61813082F6FE}"/>
                  </a:ext>
                </a:extLst>
              </p:cNvPr>
              <p:cNvSpPr>
                <a:spLocks noChangeArrowheads="1"/>
              </p:cNvSpPr>
              <p:nvPr/>
            </p:nvSpPr>
            <p:spPr bwMode="auto">
              <a:xfrm>
                <a:off x="2174" y="61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78" name="Oval 200">
                <a:extLst>
                  <a:ext uri="{FF2B5EF4-FFF2-40B4-BE49-F238E27FC236}">
                    <a16:creationId xmlns:a16="http://schemas.microsoft.com/office/drawing/2014/main" id="{F7DBB219-864B-96EA-B931-84D0A87113FA}"/>
                  </a:ext>
                </a:extLst>
              </p:cNvPr>
              <p:cNvSpPr>
                <a:spLocks noChangeArrowheads="1"/>
              </p:cNvSpPr>
              <p:nvPr/>
            </p:nvSpPr>
            <p:spPr bwMode="auto">
              <a:xfrm>
                <a:off x="2137" y="73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79" name="Oval 201">
                <a:extLst>
                  <a:ext uri="{FF2B5EF4-FFF2-40B4-BE49-F238E27FC236}">
                    <a16:creationId xmlns:a16="http://schemas.microsoft.com/office/drawing/2014/main" id="{1D714129-3F80-71E5-F73C-B909F09B7499}"/>
                  </a:ext>
                </a:extLst>
              </p:cNvPr>
              <p:cNvSpPr>
                <a:spLocks noChangeArrowheads="1"/>
              </p:cNvSpPr>
              <p:nvPr/>
            </p:nvSpPr>
            <p:spPr bwMode="auto">
              <a:xfrm>
                <a:off x="2119" y="94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80" name="Oval 202">
                <a:extLst>
                  <a:ext uri="{FF2B5EF4-FFF2-40B4-BE49-F238E27FC236}">
                    <a16:creationId xmlns:a16="http://schemas.microsoft.com/office/drawing/2014/main" id="{A42903DF-599E-EAF0-C8B1-38203B8D3F40}"/>
                  </a:ext>
                </a:extLst>
              </p:cNvPr>
              <p:cNvSpPr>
                <a:spLocks noChangeArrowheads="1"/>
              </p:cNvSpPr>
              <p:nvPr/>
            </p:nvSpPr>
            <p:spPr bwMode="auto">
              <a:xfrm>
                <a:off x="2173"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81" name="Oval 203">
                <a:extLst>
                  <a:ext uri="{FF2B5EF4-FFF2-40B4-BE49-F238E27FC236}">
                    <a16:creationId xmlns:a16="http://schemas.microsoft.com/office/drawing/2014/main" id="{49D01648-FEBD-0E40-1F60-C510B7C58D3F}"/>
                  </a:ext>
                </a:extLst>
              </p:cNvPr>
              <p:cNvSpPr>
                <a:spLocks noChangeArrowheads="1"/>
              </p:cNvSpPr>
              <p:nvPr/>
            </p:nvSpPr>
            <p:spPr bwMode="auto">
              <a:xfrm>
                <a:off x="1934" y="70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82" name="Oval 204">
                <a:extLst>
                  <a:ext uri="{FF2B5EF4-FFF2-40B4-BE49-F238E27FC236}">
                    <a16:creationId xmlns:a16="http://schemas.microsoft.com/office/drawing/2014/main" id="{5CA2C41C-2F1F-7C92-11D9-0CB4C7B4B994}"/>
                  </a:ext>
                </a:extLst>
              </p:cNvPr>
              <p:cNvSpPr>
                <a:spLocks noChangeArrowheads="1"/>
              </p:cNvSpPr>
              <p:nvPr/>
            </p:nvSpPr>
            <p:spPr bwMode="auto">
              <a:xfrm>
                <a:off x="2150" y="83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83" name="Oval 205">
                <a:extLst>
                  <a:ext uri="{FF2B5EF4-FFF2-40B4-BE49-F238E27FC236}">
                    <a16:creationId xmlns:a16="http://schemas.microsoft.com/office/drawing/2014/main" id="{4A272F74-B0C1-93E0-81AD-6E87E4FC70A3}"/>
                  </a:ext>
                </a:extLst>
              </p:cNvPr>
              <p:cNvSpPr>
                <a:spLocks noChangeArrowheads="1"/>
              </p:cNvSpPr>
              <p:nvPr/>
            </p:nvSpPr>
            <p:spPr bwMode="auto">
              <a:xfrm>
                <a:off x="2155" y="80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84" name="Oval 206">
                <a:extLst>
                  <a:ext uri="{FF2B5EF4-FFF2-40B4-BE49-F238E27FC236}">
                    <a16:creationId xmlns:a16="http://schemas.microsoft.com/office/drawing/2014/main" id="{66DFC60F-7614-18D3-6D73-12656F5CDCA3}"/>
                  </a:ext>
                </a:extLst>
              </p:cNvPr>
              <p:cNvSpPr>
                <a:spLocks noChangeArrowheads="1"/>
              </p:cNvSpPr>
              <p:nvPr/>
            </p:nvSpPr>
            <p:spPr bwMode="auto">
              <a:xfrm>
                <a:off x="2182" y="77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85" name="Oval 207">
                <a:extLst>
                  <a:ext uri="{FF2B5EF4-FFF2-40B4-BE49-F238E27FC236}">
                    <a16:creationId xmlns:a16="http://schemas.microsoft.com/office/drawing/2014/main" id="{A197AEA8-00A2-0F08-E570-0673B15BA343}"/>
                  </a:ext>
                </a:extLst>
              </p:cNvPr>
              <p:cNvSpPr>
                <a:spLocks noChangeArrowheads="1"/>
              </p:cNvSpPr>
              <p:nvPr/>
            </p:nvSpPr>
            <p:spPr bwMode="auto">
              <a:xfrm>
                <a:off x="2072" y="87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86" name="Oval 208">
                <a:extLst>
                  <a:ext uri="{FF2B5EF4-FFF2-40B4-BE49-F238E27FC236}">
                    <a16:creationId xmlns:a16="http://schemas.microsoft.com/office/drawing/2014/main" id="{D1F512E8-E6A3-8FAC-2688-0650AE7940E7}"/>
                  </a:ext>
                </a:extLst>
              </p:cNvPr>
              <p:cNvSpPr>
                <a:spLocks noChangeArrowheads="1"/>
              </p:cNvSpPr>
              <p:nvPr/>
            </p:nvSpPr>
            <p:spPr bwMode="auto">
              <a:xfrm>
                <a:off x="2173"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87" name="Oval 209">
                <a:extLst>
                  <a:ext uri="{FF2B5EF4-FFF2-40B4-BE49-F238E27FC236}">
                    <a16:creationId xmlns:a16="http://schemas.microsoft.com/office/drawing/2014/main" id="{2A038AA3-FF5B-B299-96EB-8C65A9672F7F}"/>
                  </a:ext>
                </a:extLst>
              </p:cNvPr>
              <p:cNvSpPr>
                <a:spLocks noChangeArrowheads="1"/>
              </p:cNvSpPr>
              <p:nvPr/>
            </p:nvSpPr>
            <p:spPr bwMode="auto">
              <a:xfrm>
                <a:off x="1967" y="69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88" name="Oval 210">
                <a:extLst>
                  <a:ext uri="{FF2B5EF4-FFF2-40B4-BE49-F238E27FC236}">
                    <a16:creationId xmlns:a16="http://schemas.microsoft.com/office/drawing/2014/main" id="{D911C03F-64AD-76CF-0F08-82AD592B136A}"/>
                  </a:ext>
                </a:extLst>
              </p:cNvPr>
              <p:cNvSpPr>
                <a:spLocks noChangeArrowheads="1"/>
              </p:cNvSpPr>
              <p:nvPr/>
            </p:nvSpPr>
            <p:spPr bwMode="auto">
              <a:xfrm>
                <a:off x="2140" y="81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89" name="Oval 211">
                <a:extLst>
                  <a:ext uri="{FF2B5EF4-FFF2-40B4-BE49-F238E27FC236}">
                    <a16:creationId xmlns:a16="http://schemas.microsoft.com/office/drawing/2014/main" id="{80185329-B421-456D-BC0B-71BCBACABDDD}"/>
                  </a:ext>
                </a:extLst>
              </p:cNvPr>
              <p:cNvSpPr>
                <a:spLocks noChangeArrowheads="1"/>
              </p:cNvSpPr>
              <p:nvPr/>
            </p:nvSpPr>
            <p:spPr bwMode="auto">
              <a:xfrm>
                <a:off x="2179"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90" name="Oval 212">
                <a:extLst>
                  <a:ext uri="{FF2B5EF4-FFF2-40B4-BE49-F238E27FC236}">
                    <a16:creationId xmlns:a16="http://schemas.microsoft.com/office/drawing/2014/main" id="{36E21B01-4856-F50F-2BA8-33C535F3D385}"/>
                  </a:ext>
                </a:extLst>
              </p:cNvPr>
              <p:cNvSpPr>
                <a:spLocks noChangeArrowheads="1"/>
              </p:cNvSpPr>
              <p:nvPr/>
            </p:nvSpPr>
            <p:spPr bwMode="auto">
              <a:xfrm>
                <a:off x="1985" y="74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91" name="Oval 213">
                <a:extLst>
                  <a:ext uri="{FF2B5EF4-FFF2-40B4-BE49-F238E27FC236}">
                    <a16:creationId xmlns:a16="http://schemas.microsoft.com/office/drawing/2014/main" id="{55DD874F-BE77-65C8-87B3-51DD410BD6AD}"/>
                  </a:ext>
                </a:extLst>
              </p:cNvPr>
              <p:cNvSpPr>
                <a:spLocks noChangeArrowheads="1"/>
              </p:cNvSpPr>
              <p:nvPr/>
            </p:nvSpPr>
            <p:spPr bwMode="auto">
              <a:xfrm>
                <a:off x="2041" y="82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92" name="Oval 214">
                <a:extLst>
                  <a:ext uri="{FF2B5EF4-FFF2-40B4-BE49-F238E27FC236}">
                    <a16:creationId xmlns:a16="http://schemas.microsoft.com/office/drawing/2014/main" id="{323D91C0-B943-7812-B593-A4B197C2D938}"/>
                  </a:ext>
                </a:extLst>
              </p:cNvPr>
              <p:cNvSpPr>
                <a:spLocks noChangeArrowheads="1"/>
              </p:cNvSpPr>
              <p:nvPr/>
            </p:nvSpPr>
            <p:spPr bwMode="auto">
              <a:xfrm>
                <a:off x="2047" y="82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93" name="Oval 215">
                <a:extLst>
                  <a:ext uri="{FF2B5EF4-FFF2-40B4-BE49-F238E27FC236}">
                    <a16:creationId xmlns:a16="http://schemas.microsoft.com/office/drawing/2014/main" id="{491CD179-2E84-28D7-32D5-C3698E350912}"/>
                  </a:ext>
                </a:extLst>
              </p:cNvPr>
              <p:cNvSpPr>
                <a:spLocks noChangeArrowheads="1"/>
              </p:cNvSpPr>
              <p:nvPr/>
            </p:nvSpPr>
            <p:spPr bwMode="auto">
              <a:xfrm>
                <a:off x="2027" y="79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94" name="Oval 216">
                <a:extLst>
                  <a:ext uri="{FF2B5EF4-FFF2-40B4-BE49-F238E27FC236}">
                    <a16:creationId xmlns:a16="http://schemas.microsoft.com/office/drawing/2014/main" id="{5D2E8B83-274A-B4DB-92EC-02BEE761D86B}"/>
                  </a:ext>
                </a:extLst>
              </p:cNvPr>
              <p:cNvSpPr>
                <a:spLocks noChangeArrowheads="1"/>
              </p:cNvSpPr>
              <p:nvPr/>
            </p:nvSpPr>
            <p:spPr bwMode="auto">
              <a:xfrm>
                <a:off x="2063"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95" name="Oval 217">
                <a:extLst>
                  <a:ext uri="{FF2B5EF4-FFF2-40B4-BE49-F238E27FC236}">
                    <a16:creationId xmlns:a16="http://schemas.microsoft.com/office/drawing/2014/main" id="{F7358053-A4A7-7B0B-D28F-BA7BE606BF4E}"/>
                  </a:ext>
                </a:extLst>
              </p:cNvPr>
              <p:cNvSpPr>
                <a:spLocks noChangeArrowheads="1"/>
              </p:cNvSpPr>
              <p:nvPr/>
            </p:nvSpPr>
            <p:spPr bwMode="auto">
              <a:xfrm>
                <a:off x="2165" y="84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96" name="Oval 218">
                <a:extLst>
                  <a:ext uri="{FF2B5EF4-FFF2-40B4-BE49-F238E27FC236}">
                    <a16:creationId xmlns:a16="http://schemas.microsoft.com/office/drawing/2014/main" id="{FF137A5F-4043-D590-6DE2-094567786D6C}"/>
                  </a:ext>
                </a:extLst>
              </p:cNvPr>
              <p:cNvSpPr>
                <a:spLocks noChangeArrowheads="1"/>
              </p:cNvSpPr>
              <p:nvPr/>
            </p:nvSpPr>
            <p:spPr bwMode="auto">
              <a:xfrm>
                <a:off x="2089" y="76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97" name="Oval 219">
                <a:extLst>
                  <a:ext uri="{FF2B5EF4-FFF2-40B4-BE49-F238E27FC236}">
                    <a16:creationId xmlns:a16="http://schemas.microsoft.com/office/drawing/2014/main" id="{38A38A2D-989E-98D7-4839-417637E17E07}"/>
                  </a:ext>
                </a:extLst>
              </p:cNvPr>
              <p:cNvSpPr>
                <a:spLocks noChangeArrowheads="1"/>
              </p:cNvSpPr>
              <p:nvPr/>
            </p:nvSpPr>
            <p:spPr bwMode="auto">
              <a:xfrm>
                <a:off x="2137"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98" name="Oval 220">
                <a:extLst>
                  <a:ext uri="{FF2B5EF4-FFF2-40B4-BE49-F238E27FC236}">
                    <a16:creationId xmlns:a16="http://schemas.microsoft.com/office/drawing/2014/main" id="{85AF8D29-1912-2E92-11E2-DD367FF8851C}"/>
                  </a:ext>
                </a:extLst>
              </p:cNvPr>
              <p:cNvSpPr>
                <a:spLocks noChangeArrowheads="1"/>
              </p:cNvSpPr>
              <p:nvPr/>
            </p:nvSpPr>
            <p:spPr bwMode="auto">
              <a:xfrm>
                <a:off x="2081" y="75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99" name="Oval 221">
                <a:extLst>
                  <a:ext uri="{FF2B5EF4-FFF2-40B4-BE49-F238E27FC236}">
                    <a16:creationId xmlns:a16="http://schemas.microsoft.com/office/drawing/2014/main" id="{06B4E6C9-8370-F371-7028-FFEB675FF190}"/>
                  </a:ext>
                </a:extLst>
              </p:cNvPr>
              <p:cNvSpPr>
                <a:spLocks noChangeArrowheads="1"/>
              </p:cNvSpPr>
              <p:nvPr/>
            </p:nvSpPr>
            <p:spPr bwMode="auto">
              <a:xfrm>
                <a:off x="2051" y="75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00" name="Oval 222">
                <a:extLst>
                  <a:ext uri="{FF2B5EF4-FFF2-40B4-BE49-F238E27FC236}">
                    <a16:creationId xmlns:a16="http://schemas.microsoft.com/office/drawing/2014/main" id="{9E154D6E-B1B2-213F-162D-F52FFD11FC27}"/>
                  </a:ext>
                </a:extLst>
              </p:cNvPr>
              <p:cNvSpPr>
                <a:spLocks noChangeArrowheads="1"/>
              </p:cNvSpPr>
              <p:nvPr/>
            </p:nvSpPr>
            <p:spPr bwMode="auto">
              <a:xfrm>
                <a:off x="1959" y="86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01" name="Oval 223">
                <a:extLst>
                  <a:ext uri="{FF2B5EF4-FFF2-40B4-BE49-F238E27FC236}">
                    <a16:creationId xmlns:a16="http://schemas.microsoft.com/office/drawing/2014/main" id="{F3828905-5CDD-1DA6-B280-769D0E76623A}"/>
                  </a:ext>
                </a:extLst>
              </p:cNvPr>
              <p:cNvSpPr>
                <a:spLocks noChangeArrowheads="1"/>
              </p:cNvSpPr>
              <p:nvPr/>
            </p:nvSpPr>
            <p:spPr bwMode="auto">
              <a:xfrm>
                <a:off x="2095" y="86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02" name="Oval 224">
                <a:extLst>
                  <a:ext uri="{FF2B5EF4-FFF2-40B4-BE49-F238E27FC236}">
                    <a16:creationId xmlns:a16="http://schemas.microsoft.com/office/drawing/2014/main" id="{134DAC00-BBE4-FF58-C544-B820BDA3B906}"/>
                  </a:ext>
                </a:extLst>
              </p:cNvPr>
              <p:cNvSpPr>
                <a:spLocks noChangeArrowheads="1"/>
              </p:cNvSpPr>
              <p:nvPr/>
            </p:nvSpPr>
            <p:spPr bwMode="auto">
              <a:xfrm>
                <a:off x="2150" y="80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03" name="Oval 225">
                <a:extLst>
                  <a:ext uri="{FF2B5EF4-FFF2-40B4-BE49-F238E27FC236}">
                    <a16:creationId xmlns:a16="http://schemas.microsoft.com/office/drawing/2014/main" id="{82C1F3AE-CD53-294E-8D6E-232EABD5F94F}"/>
                  </a:ext>
                </a:extLst>
              </p:cNvPr>
              <p:cNvSpPr>
                <a:spLocks noChangeArrowheads="1"/>
              </p:cNvSpPr>
              <p:nvPr/>
            </p:nvSpPr>
            <p:spPr bwMode="auto">
              <a:xfrm>
                <a:off x="2152" y="88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04" name="Oval 226">
                <a:extLst>
                  <a:ext uri="{FF2B5EF4-FFF2-40B4-BE49-F238E27FC236}">
                    <a16:creationId xmlns:a16="http://schemas.microsoft.com/office/drawing/2014/main" id="{45C025A1-990C-6D75-A2CC-3C367FE3D42D}"/>
                  </a:ext>
                </a:extLst>
              </p:cNvPr>
              <p:cNvSpPr>
                <a:spLocks noChangeArrowheads="1"/>
              </p:cNvSpPr>
              <p:nvPr/>
            </p:nvSpPr>
            <p:spPr bwMode="auto">
              <a:xfrm>
                <a:off x="2099" y="93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05" name="Oval 227">
                <a:extLst>
                  <a:ext uri="{FF2B5EF4-FFF2-40B4-BE49-F238E27FC236}">
                    <a16:creationId xmlns:a16="http://schemas.microsoft.com/office/drawing/2014/main" id="{7416182E-1434-4C8D-F6F0-E9A91A11D9B5}"/>
                  </a:ext>
                </a:extLst>
              </p:cNvPr>
              <p:cNvSpPr>
                <a:spLocks noChangeArrowheads="1"/>
              </p:cNvSpPr>
              <p:nvPr/>
            </p:nvSpPr>
            <p:spPr bwMode="auto">
              <a:xfrm>
                <a:off x="2095" y="66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06" name="Oval 228">
                <a:extLst>
                  <a:ext uri="{FF2B5EF4-FFF2-40B4-BE49-F238E27FC236}">
                    <a16:creationId xmlns:a16="http://schemas.microsoft.com/office/drawing/2014/main" id="{A16A9BC3-6A73-7A2B-65F7-EB0DB828715D}"/>
                  </a:ext>
                </a:extLst>
              </p:cNvPr>
              <p:cNvSpPr>
                <a:spLocks noChangeArrowheads="1"/>
              </p:cNvSpPr>
              <p:nvPr/>
            </p:nvSpPr>
            <p:spPr bwMode="auto">
              <a:xfrm>
                <a:off x="2170"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07" name="Oval 229">
                <a:extLst>
                  <a:ext uri="{FF2B5EF4-FFF2-40B4-BE49-F238E27FC236}">
                    <a16:creationId xmlns:a16="http://schemas.microsoft.com/office/drawing/2014/main" id="{D4F3CBF6-2B20-7316-1705-499E5AA54123}"/>
                  </a:ext>
                </a:extLst>
              </p:cNvPr>
              <p:cNvSpPr>
                <a:spLocks noChangeArrowheads="1"/>
              </p:cNvSpPr>
              <p:nvPr/>
            </p:nvSpPr>
            <p:spPr bwMode="auto">
              <a:xfrm>
                <a:off x="2206" y="71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08" name="Oval 230">
                <a:extLst>
                  <a:ext uri="{FF2B5EF4-FFF2-40B4-BE49-F238E27FC236}">
                    <a16:creationId xmlns:a16="http://schemas.microsoft.com/office/drawing/2014/main" id="{D322263B-AED2-4398-81AA-DCE4724E6A75}"/>
                  </a:ext>
                </a:extLst>
              </p:cNvPr>
              <p:cNvSpPr>
                <a:spLocks noChangeArrowheads="1"/>
              </p:cNvSpPr>
              <p:nvPr/>
            </p:nvSpPr>
            <p:spPr bwMode="auto">
              <a:xfrm>
                <a:off x="2120" y="72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09" name="Oval 231">
                <a:extLst>
                  <a:ext uri="{FF2B5EF4-FFF2-40B4-BE49-F238E27FC236}">
                    <a16:creationId xmlns:a16="http://schemas.microsoft.com/office/drawing/2014/main" id="{2D1B45A6-635B-A239-733D-0B8E4E21439C}"/>
                  </a:ext>
                </a:extLst>
              </p:cNvPr>
              <p:cNvSpPr>
                <a:spLocks noChangeArrowheads="1"/>
              </p:cNvSpPr>
              <p:nvPr/>
            </p:nvSpPr>
            <p:spPr bwMode="auto">
              <a:xfrm>
                <a:off x="2105"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10" name="Oval 232">
                <a:extLst>
                  <a:ext uri="{FF2B5EF4-FFF2-40B4-BE49-F238E27FC236}">
                    <a16:creationId xmlns:a16="http://schemas.microsoft.com/office/drawing/2014/main" id="{817D6AFE-71E9-E01B-3886-13C206794216}"/>
                  </a:ext>
                </a:extLst>
              </p:cNvPr>
              <p:cNvSpPr>
                <a:spLocks noChangeArrowheads="1"/>
              </p:cNvSpPr>
              <p:nvPr/>
            </p:nvSpPr>
            <p:spPr bwMode="auto">
              <a:xfrm>
                <a:off x="2198" y="79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11" name="Oval 233">
                <a:extLst>
                  <a:ext uri="{FF2B5EF4-FFF2-40B4-BE49-F238E27FC236}">
                    <a16:creationId xmlns:a16="http://schemas.microsoft.com/office/drawing/2014/main" id="{07FC475E-28B0-4955-00A4-06F20D5AD697}"/>
                  </a:ext>
                </a:extLst>
              </p:cNvPr>
              <p:cNvSpPr>
                <a:spLocks noChangeArrowheads="1"/>
              </p:cNvSpPr>
              <p:nvPr/>
            </p:nvSpPr>
            <p:spPr bwMode="auto">
              <a:xfrm>
                <a:off x="2174"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12" name="Oval 234">
                <a:extLst>
                  <a:ext uri="{FF2B5EF4-FFF2-40B4-BE49-F238E27FC236}">
                    <a16:creationId xmlns:a16="http://schemas.microsoft.com/office/drawing/2014/main" id="{2228A60C-A387-1903-63FA-CFA5380A1BB2}"/>
                  </a:ext>
                </a:extLst>
              </p:cNvPr>
              <p:cNvSpPr>
                <a:spLocks noChangeArrowheads="1"/>
              </p:cNvSpPr>
              <p:nvPr/>
            </p:nvSpPr>
            <p:spPr bwMode="auto">
              <a:xfrm>
                <a:off x="2081" y="835"/>
                <a:ext cx="66"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13" name="Oval 235">
                <a:extLst>
                  <a:ext uri="{FF2B5EF4-FFF2-40B4-BE49-F238E27FC236}">
                    <a16:creationId xmlns:a16="http://schemas.microsoft.com/office/drawing/2014/main" id="{73C47483-6733-7B8C-47FE-68453FF3A4BA}"/>
                  </a:ext>
                </a:extLst>
              </p:cNvPr>
              <p:cNvSpPr>
                <a:spLocks noChangeArrowheads="1"/>
              </p:cNvSpPr>
              <p:nvPr/>
            </p:nvSpPr>
            <p:spPr bwMode="auto">
              <a:xfrm>
                <a:off x="1972" y="77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14" name="Oval 236">
                <a:extLst>
                  <a:ext uri="{FF2B5EF4-FFF2-40B4-BE49-F238E27FC236}">
                    <a16:creationId xmlns:a16="http://schemas.microsoft.com/office/drawing/2014/main" id="{3808BC63-8E6E-ECB6-FAED-776A61663D8B}"/>
                  </a:ext>
                </a:extLst>
              </p:cNvPr>
              <p:cNvSpPr>
                <a:spLocks noChangeArrowheads="1"/>
              </p:cNvSpPr>
              <p:nvPr/>
            </p:nvSpPr>
            <p:spPr bwMode="auto">
              <a:xfrm>
                <a:off x="2019" y="86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15" name="Oval 237">
                <a:extLst>
                  <a:ext uri="{FF2B5EF4-FFF2-40B4-BE49-F238E27FC236}">
                    <a16:creationId xmlns:a16="http://schemas.microsoft.com/office/drawing/2014/main" id="{DDEA1F8C-780D-ECF0-3839-D969F0DCD779}"/>
                  </a:ext>
                </a:extLst>
              </p:cNvPr>
              <p:cNvSpPr>
                <a:spLocks noChangeArrowheads="1"/>
              </p:cNvSpPr>
              <p:nvPr/>
            </p:nvSpPr>
            <p:spPr bwMode="auto">
              <a:xfrm>
                <a:off x="1972" y="82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16" name="Oval 238">
                <a:extLst>
                  <a:ext uri="{FF2B5EF4-FFF2-40B4-BE49-F238E27FC236}">
                    <a16:creationId xmlns:a16="http://schemas.microsoft.com/office/drawing/2014/main" id="{D6ED2AE2-3227-CDB5-2DF8-E0D3655AA6C3}"/>
                  </a:ext>
                </a:extLst>
              </p:cNvPr>
              <p:cNvSpPr>
                <a:spLocks noChangeArrowheads="1"/>
              </p:cNvSpPr>
              <p:nvPr/>
            </p:nvSpPr>
            <p:spPr bwMode="auto">
              <a:xfrm>
                <a:off x="2019" y="82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17" name="Oval 239">
                <a:extLst>
                  <a:ext uri="{FF2B5EF4-FFF2-40B4-BE49-F238E27FC236}">
                    <a16:creationId xmlns:a16="http://schemas.microsoft.com/office/drawing/2014/main" id="{8C4E9DA0-D353-E7F2-D3FC-09ABF4261ACB}"/>
                  </a:ext>
                </a:extLst>
              </p:cNvPr>
              <p:cNvSpPr>
                <a:spLocks noChangeArrowheads="1"/>
              </p:cNvSpPr>
              <p:nvPr/>
            </p:nvSpPr>
            <p:spPr bwMode="auto">
              <a:xfrm>
                <a:off x="2067" y="91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grpSp>
        <p:cxnSp>
          <p:nvCxnSpPr>
            <p:cNvPr id="29" name="Straight Arrow Connector 28">
              <a:extLst>
                <a:ext uri="{FF2B5EF4-FFF2-40B4-BE49-F238E27FC236}">
                  <a16:creationId xmlns:a16="http://schemas.microsoft.com/office/drawing/2014/main" id="{9A05CE07-4083-13D7-2AF7-BBD90FB788F9}"/>
                </a:ext>
              </a:extLst>
            </p:cNvPr>
            <p:cNvCxnSpPr/>
            <p:nvPr/>
          </p:nvCxnSpPr>
          <p:spPr>
            <a:xfrm>
              <a:off x="2129309" y="6299888"/>
              <a:ext cx="36768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40679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9D69F-A32B-AAD6-46DE-3A75A3C8721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35F21D8-53C3-8C6A-DBC2-1E8D14393370}"/>
              </a:ext>
            </a:extLst>
          </p:cNvPr>
          <p:cNvSpPr>
            <a:spLocks noGrp="1"/>
          </p:cNvSpPr>
          <p:nvPr>
            <p:ph type="title"/>
          </p:nvPr>
        </p:nvSpPr>
        <p:spPr/>
        <p:txBody>
          <a:bodyPr/>
          <a:lstStyle/>
          <a:p>
            <a:r>
              <a:rPr lang="en-US" dirty="0"/>
              <a:t>Traditional Method: Ion Exchange Columns</a:t>
            </a:r>
          </a:p>
        </p:txBody>
      </p:sp>
      <p:sp>
        <p:nvSpPr>
          <p:cNvPr id="2" name="Content Placeholder 1">
            <a:extLst>
              <a:ext uri="{FF2B5EF4-FFF2-40B4-BE49-F238E27FC236}">
                <a16:creationId xmlns:a16="http://schemas.microsoft.com/office/drawing/2014/main" id="{337B1BAE-2FF2-22BC-9C42-DA9099367438}"/>
              </a:ext>
            </a:extLst>
          </p:cNvPr>
          <p:cNvSpPr>
            <a:spLocks noGrp="1"/>
          </p:cNvSpPr>
          <p:nvPr>
            <p:ph idx="1"/>
          </p:nvPr>
        </p:nvSpPr>
        <p:spPr>
          <a:xfrm>
            <a:off x="0" y="1314734"/>
            <a:ext cx="5099713" cy="4944778"/>
          </a:xfrm>
        </p:spPr>
        <p:txBody>
          <a:bodyPr/>
          <a:lstStyle/>
          <a:p>
            <a:pPr marL="0" indent="0"/>
            <a:r>
              <a:rPr lang="en-US" b="1" dirty="0"/>
              <a:t>Step 1: Get a SHE into liquid solution</a:t>
            </a:r>
          </a:p>
          <a:p>
            <a:pPr marL="0" indent="0"/>
            <a:r>
              <a:rPr lang="en-US" dirty="0"/>
              <a:t>Capture SHE in a gas jet</a:t>
            </a:r>
          </a:p>
          <a:p>
            <a:pPr marL="0" indent="0"/>
            <a:r>
              <a:rPr lang="en-US" dirty="0"/>
              <a:t>Automated system to extract from gas jet</a:t>
            </a:r>
          </a:p>
          <a:p>
            <a:pPr marL="0" indent="0"/>
            <a:endParaRPr lang="en-US" b="1" dirty="0"/>
          </a:p>
          <a:p>
            <a:pPr marL="0" indent="0"/>
            <a:r>
              <a:rPr lang="en-US" b="1" dirty="0"/>
              <a:t>Step 2: Load solution with SHE onto column</a:t>
            </a:r>
          </a:p>
          <a:p>
            <a:pPr marL="0" indent="0"/>
            <a:r>
              <a:rPr lang="en-US" dirty="0"/>
              <a:t>Negative molecules stick to the column</a:t>
            </a:r>
          </a:p>
          <a:p>
            <a:pPr marL="0" indent="0"/>
            <a:r>
              <a:rPr lang="en-US" dirty="0"/>
              <a:t>Positive ions pass through column</a:t>
            </a:r>
          </a:p>
          <a:p>
            <a:pPr marL="0" indent="0"/>
            <a:endParaRPr lang="en-US" b="1" dirty="0"/>
          </a:p>
          <a:p>
            <a:pPr marL="0" indent="0"/>
            <a:r>
              <a:rPr lang="en-US" b="1" dirty="0"/>
              <a:t>Step 3: Flush column with solution of different pH</a:t>
            </a:r>
          </a:p>
          <a:p>
            <a:pPr marL="0" indent="0"/>
            <a:r>
              <a:rPr lang="en-US" dirty="0"/>
              <a:t>Differences in ion affinity determine retention</a:t>
            </a:r>
          </a:p>
          <a:p>
            <a:pPr marL="0" indent="0"/>
            <a:endParaRPr lang="en-US" dirty="0"/>
          </a:p>
        </p:txBody>
      </p:sp>
      <p:sp>
        <p:nvSpPr>
          <p:cNvPr id="5" name="Slide Number Placeholder 4">
            <a:extLst>
              <a:ext uri="{FF2B5EF4-FFF2-40B4-BE49-F238E27FC236}">
                <a16:creationId xmlns:a16="http://schemas.microsoft.com/office/drawing/2014/main" id="{5ED32EC9-58AE-60E6-E1EE-04AA65B9E3A4}"/>
              </a:ext>
            </a:extLst>
          </p:cNvPr>
          <p:cNvSpPr>
            <a:spLocks noGrp="1"/>
          </p:cNvSpPr>
          <p:nvPr>
            <p:ph type="sldNum" sz="quarter" idx="4"/>
          </p:nvPr>
        </p:nvSpPr>
        <p:spPr/>
        <p:txBody>
          <a:bodyPr/>
          <a:lstStyle/>
          <a:p>
            <a:pPr algn="r"/>
            <a:fld id="{0EF2EA88-E9D4-0C4F-A5DF-5FE49FAF8E2F}" type="slidenum">
              <a:rPr lang="en-US" smtClean="0"/>
              <a:pPr algn="r"/>
              <a:t>36</a:t>
            </a:fld>
            <a:endParaRPr lang="en-US" dirty="0"/>
          </a:p>
        </p:txBody>
      </p:sp>
      <p:pic>
        <p:nvPicPr>
          <p:cNvPr id="3" name="Picture 2">
            <a:extLst>
              <a:ext uri="{FF2B5EF4-FFF2-40B4-BE49-F238E27FC236}">
                <a16:creationId xmlns:a16="http://schemas.microsoft.com/office/drawing/2014/main" id="{14842BA6-3219-AB9A-DE19-9C49773ADDED}"/>
              </a:ext>
            </a:extLst>
          </p:cNvPr>
          <p:cNvPicPr>
            <a:picLocks noChangeAspect="1"/>
          </p:cNvPicPr>
          <p:nvPr/>
        </p:nvPicPr>
        <p:blipFill>
          <a:blip r:embed="rId2"/>
          <a:srcRect r="26131"/>
          <a:stretch>
            <a:fillRect/>
          </a:stretch>
        </p:blipFill>
        <p:spPr>
          <a:xfrm>
            <a:off x="5346508" y="864583"/>
            <a:ext cx="6799999" cy="5178047"/>
          </a:xfrm>
          <a:prstGeom prst="rect">
            <a:avLst/>
          </a:prstGeom>
        </p:spPr>
      </p:pic>
    </p:spTree>
    <p:extLst>
      <p:ext uri="{BB962C8B-B14F-4D97-AF65-F5344CB8AC3E}">
        <p14:creationId xmlns:p14="http://schemas.microsoft.com/office/powerpoint/2010/main" val="10469605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2E939-0ECC-D794-9CE6-6589B6F5689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810B7D0-A3D7-1C42-4BD5-FA29DE5EED74}"/>
              </a:ext>
            </a:extLst>
          </p:cNvPr>
          <p:cNvSpPr>
            <a:spLocks noGrp="1"/>
          </p:cNvSpPr>
          <p:nvPr>
            <p:ph type="title"/>
          </p:nvPr>
        </p:nvSpPr>
        <p:spPr/>
        <p:txBody>
          <a:bodyPr/>
          <a:lstStyle/>
          <a:p>
            <a:r>
              <a:rPr lang="en-US" dirty="0"/>
              <a:t>Traditional Method: Ion Exchange Columns</a:t>
            </a:r>
          </a:p>
        </p:txBody>
      </p:sp>
      <p:sp>
        <p:nvSpPr>
          <p:cNvPr id="2" name="Content Placeholder 1">
            <a:extLst>
              <a:ext uri="{FF2B5EF4-FFF2-40B4-BE49-F238E27FC236}">
                <a16:creationId xmlns:a16="http://schemas.microsoft.com/office/drawing/2014/main" id="{916EA25B-B627-323B-DA46-7BD651E28532}"/>
              </a:ext>
            </a:extLst>
          </p:cNvPr>
          <p:cNvSpPr>
            <a:spLocks noGrp="1"/>
          </p:cNvSpPr>
          <p:nvPr>
            <p:ph idx="1"/>
          </p:nvPr>
        </p:nvSpPr>
        <p:spPr>
          <a:xfrm>
            <a:off x="0" y="647701"/>
            <a:ext cx="6458250" cy="5611811"/>
          </a:xfrm>
        </p:spPr>
        <p:txBody>
          <a:bodyPr/>
          <a:lstStyle/>
          <a:p>
            <a:r>
              <a:rPr lang="en-US" b="1" dirty="0"/>
              <a:t>Pros</a:t>
            </a:r>
          </a:p>
          <a:p>
            <a:r>
              <a:rPr lang="en-US" dirty="0"/>
              <a:t>Can detect if anion (-) or cation (+) complexes are formed</a:t>
            </a:r>
          </a:p>
          <a:p>
            <a:r>
              <a:rPr lang="en-US" dirty="0"/>
              <a:t>High chemically selectively</a:t>
            </a:r>
          </a:p>
          <a:p>
            <a:r>
              <a:rPr lang="en-US" dirty="0"/>
              <a:t>Detection techniques sensitive to single atoms</a:t>
            </a:r>
          </a:p>
          <a:p>
            <a:endParaRPr lang="en-US" dirty="0"/>
          </a:p>
          <a:p>
            <a:r>
              <a:rPr lang="en-US" b="1" dirty="0"/>
              <a:t>Cons</a:t>
            </a:r>
          </a:p>
          <a:p>
            <a:pPr marL="0" indent="0"/>
            <a:r>
              <a:rPr lang="en-US" dirty="0"/>
              <a:t>Qualative measurement – how does SHE compare to other members in its group</a:t>
            </a:r>
          </a:p>
          <a:p>
            <a:pPr marL="0" indent="0"/>
            <a:r>
              <a:rPr lang="en-US" dirty="0"/>
              <a:t>Can be slow </a:t>
            </a:r>
            <a:r>
              <a:rPr lang="en-US" dirty="0">
                <a:sym typeface="Wingdings" panose="05000000000000000000" pitchFamily="2" charset="2"/>
              </a:rPr>
              <a:t> limited by SHE lifetime</a:t>
            </a:r>
            <a:endParaRPr lang="en-US" dirty="0"/>
          </a:p>
          <a:p>
            <a:pPr marL="0" indent="0"/>
            <a:endParaRPr lang="en-US" dirty="0"/>
          </a:p>
          <a:p>
            <a:pPr marL="0" indent="0"/>
            <a:r>
              <a:rPr lang="en-US" b="1" dirty="0"/>
              <a:t>Elements investigated</a:t>
            </a:r>
          </a:p>
          <a:p>
            <a:pPr marL="0" indent="0"/>
            <a:r>
              <a:rPr lang="en-US" dirty="0"/>
              <a:t>Rf (104) – Sg (106)</a:t>
            </a:r>
          </a:p>
        </p:txBody>
      </p:sp>
      <p:sp>
        <p:nvSpPr>
          <p:cNvPr id="5" name="Slide Number Placeholder 4">
            <a:extLst>
              <a:ext uri="{FF2B5EF4-FFF2-40B4-BE49-F238E27FC236}">
                <a16:creationId xmlns:a16="http://schemas.microsoft.com/office/drawing/2014/main" id="{57E54C1E-8E43-E113-08FD-364C7DDA1B8A}"/>
              </a:ext>
            </a:extLst>
          </p:cNvPr>
          <p:cNvSpPr>
            <a:spLocks noGrp="1"/>
          </p:cNvSpPr>
          <p:nvPr>
            <p:ph type="sldNum" sz="quarter" idx="4"/>
          </p:nvPr>
        </p:nvSpPr>
        <p:spPr/>
        <p:txBody>
          <a:bodyPr/>
          <a:lstStyle/>
          <a:p>
            <a:pPr algn="r"/>
            <a:fld id="{0EF2EA88-E9D4-0C4F-A5DF-5FE49FAF8E2F}" type="slidenum">
              <a:rPr lang="en-US" smtClean="0"/>
              <a:pPr algn="r"/>
              <a:t>37</a:t>
            </a:fld>
            <a:endParaRPr lang="en-US" dirty="0"/>
          </a:p>
        </p:txBody>
      </p:sp>
      <p:pic>
        <p:nvPicPr>
          <p:cNvPr id="88" name="Picture 87">
            <a:extLst>
              <a:ext uri="{FF2B5EF4-FFF2-40B4-BE49-F238E27FC236}">
                <a16:creationId xmlns:a16="http://schemas.microsoft.com/office/drawing/2014/main" id="{DCC5F992-E6E0-5CCA-D222-1184E938E382}"/>
              </a:ext>
            </a:extLst>
          </p:cNvPr>
          <p:cNvPicPr>
            <a:picLocks noChangeAspect="1"/>
          </p:cNvPicPr>
          <p:nvPr/>
        </p:nvPicPr>
        <p:blipFill>
          <a:blip r:embed="rId2"/>
          <a:stretch>
            <a:fillRect/>
          </a:stretch>
        </p:blipFill>
        <p:spPr>
          <a:xfrm>
            <a:off x="6953456" y="793206"/>
            <a:ext cx="4479245" cy="2887934"/>
          </a:xfrm>
          <a:prstGeom prst="rect">
            <a:avLst/>
          </a:prstGeom>
          <a:effectLst>
            <a:outerShdw blurRad="50800" dist="38100" dir="2700000" algn="tl" rotWithShape="0">
              <a:prstClr val="black">
                <a:alpha val="40000"/>
              </a:prstClr>
            </a:outerShdw>
          </a:effectLst>
        </p:spPr>
      </p:pic>
      <p:pic>
        <p:nvPicPr>
          <p:cNvPr id="90" name="Picture 89">
            <a:extLst>
              <a:ext uri="{FF2B5EF4-FFF2-40B4-BE49-F238E27FC236}">
                <a16:creationId xmlns:a16="http://schemas.microsoft.com/office/drawing/2014/main" id="{40B0D472-A51E-F3C8-7B2E-A8E371505F30}"/>
              </a:ext>
            </a:extLst>
          </p:cNvPr>
          <p:cNvPicPr>
            <a:picLocks noChangeAspect="1"/>
          </p:cNvPicPr>
          <p:nvPr/>
        </p:nvPicPr>
        <p:blipFill>
          <a:blip r:embed="rId3"/>
          <a:stretch>
            <a:fillRect/>
          </a:stretch>
        </p:blipFill>
        <p:spPr>
          <a:xfrm>
            <a:off x="7192530" y="3869772"/>
            <a:ext cx="3881381" cy="262310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087967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7C3B1-A02F-FEB9-C264-EC0BBF86448D}"/>
              </a:ext>
            </a:extLst>
          </p:cNvPr>
          <p:cNvSpPr>
            <a:spLocks noGrp="1"/>
          </p:cNvSpPr>
          <p:nvPr>
            <p:ph type="title"/>
          </p:nvPr>
        </p:nvSpPr>
        <p:spPr/>
        <p:txBody>
          <a:bodyPr/>
          <a:lstStyle/>
          <a:p>
            <a:r>
              <a:rPr lang="en-US" dirty="0"/>
              <a:t>Traditional Method: Ion Exchange Example</a:t>
            </a:r>
          </a:p>
        </p:txBody>
      </p:sp>
      <p:sp>
        <p:nvSpPr>
          <p:cNvPr id="3" name="Content Placeholder 2">
            <a:extLst>
              <a:ext uri="{FF2B5EF4-FFF2-40B4-BE49-F238E27FC236}">
                <a16:creationId xmlns:a16="http://schemas.microsoft.com/office/drawing/2014/main" id="{FA78CF5B-B0CF-7318-418D-AE7108F5CDC6}"/>
              </a:ext>
            </a:extLst>
          </p:cNvPr>
          <p:cNvSpPr>
            <a:spLocks noGrp="1"/>
          </p:cNvSpPr>
          <p:nvPr>
            <p:ph idx="1"/>
          </p:nvPr>
        </p:nvSpPr>
        <p:spPr>
          <a:xfrm>
            <a:off x="-1" y="647701"/>
            <a:ext cx="5067870" cy="5611811"/>
          </a:xfrm>
        </p:spPr>
        <p:txBody>
          <a:bodyPr/>
          <a:lstStyle/>
          <a:p>
            <a:pPr marL="0" indent="0"/>
            <a:r>
              <a:rPr lang="en-US" dirty="0"/>
              <a:t>Experiment compared extraction of Zr, Hf and Rf from solutions with constant F</a:t>
            </a:r>
            <a:r>
              <a:rPr lang="en-US" baseline="30000" dirty="0"/>
              <a:t>-</a:t>
            </a:r>
            <a:r>
              <a:rPr lang="en-US" dirty="0"/>
              <a:t> concentration and varied [NO</a:t>
            </a:r>
            <a:r>
              <a:rPr lang="en-US" baseline="-25000" dirty="0"/>
              <a:t>3</a:t>
            </a:r>
            <a:r>
              <a:rPr lang="en-US" dirty="0"/>
              <a:t>]</a:t>
            </a:r>
            <a:r>
              <a:rPr lang="en-US" baseline="30000" dirty="0"/>
              <a:t>-</a:t>
            </a:r>
            <a:r>
              <a:rPr lang="en-US" dirty="0"/>
              <a:t> </a:t>
            </a:r>
          </a:p>
          <a:p>
            <a:endParaRPr lang="en-US" dirty="0"/>
          </a:p>
          <a:p>
            <a:pPr marL="0" indent="0"/>
            <a:r>
              <a:rPr lang="en-US" b="1" dirty="0"/>
              <a:t>Goal</a:t>
            </a:r>
            <a:r>
              <a:rPr lang="en-US" dirty="0"/>
              <a:t>: Compare ability of elements to bind with F</a:t>
            </a:r>
            <a:r>
              <a:rPr lang="en-US" baseline="30000" dirty="0"/>
              <a:t>-</a:t>
            </a:r>
            <a:endParaRPr lang="en-US" dirty="0"/>
          </a:p>
          <a:p>
            <a:endParaRPr lang="en-US" dirty="0"/>
          </a:p>
          <a:p>
            <a:r>
              <a:rPr lang="en-US" dirty="0" err="1"/>
              <a:t>K</a:t>
            </a:r>
            <a:r>
              <a:rPr lang="en-US" baseline="-25000" dirty="0" err="1"/>
              <a:t>d</a:t>
            </a:r>
            <a:r>
              <a:rPr lang="en-US" dirty="0"/>
              <a:t> = distribution constant ↑ </a:t>
            </a:r>
            <a:r>
              <a:rPr lang="en-US" dirty="0" err="1"/>
              <a:t>K</a:t>
            </a:r>
            <a:r>
              <a:rPr lang="en-US" baseline="-25000" dirty="0" err="1"/>
              <a:t>d</a:t>
            </a:r>
            <a:r>
              <a:rPr lang="en-US" dirty="0"/>
              <a:t> = ↑ extraction</a:t>
            </a:r>
          </a:p>
          <a:p>
            <a:r>
              <a:rPr lang="en-US" dirty="0"/>
              <a:t>[NO</a:t>
            </a:r>
            <a:r>
              <a:rPr lang="en-US" baseline="-25000" dirty="0"/>
              <a:t>3</a:t>
            </a:r>
            <a:r>
              <a:rPr lang="en-US" dirty="0"/>
              <a:t>]</a:t>
            </a:r>
            <a:r>
              <a:rPr lang="en-US" baseline="30000" dirty="0"/>
              <a:t>-</a:t>
            </a:r>
            <a:r>
              <a:rPr lang="en-US" dirty="0"/>
              <a:t> = concentration of anion in solution</a:t>
            </a:r>
          </a:p>
          <a:p>
            <a:endParaRPr lang="en-US" dirty="0"/>
          </a:p>
          <a:p>
            <a:pPr marL="0" indent="0"/>
            <a:r>
              <a:rPr lang="en-US" b="1" dirty="0"/>
              <a:t>Conclusion</a:t>
            </a:r>
            <a:r>
              <a:rPr lang="en-US" dirty="0"/>
              <a:t>: Rf has a weaker tendency to form F</a:t>
            </a:r>
            <a:r>
              <a:rPr lang="en-US" baseline="30000" dirty="0"/>
              <a:t>-</a:t>
            </a:r>
            <a:r>
              <a:rPr lang="en-US" dirty="0"/>
              <a:t> complexes compared with Hf and Zr</a:t>
            </a:r>
          </a:p>
        </p:txBody>
      </p:sp>
      <p:sp>
        <p:nvSpPr>
          <p:cNvPr id="4" name="Slide Number Placeholder 3">
            <a:extLst>
              <a:ext uri="{FF2B5EF4-FFF2-40B4-BE49-F238E27FC236}">
                <a16:creationId xmlns:a16="http://schemas.microsoft.com/office/drawing/2014/main" id="{E5F700C6-CD1E-F61A-69CA-3F4B0C58F9DD}"/>
              </a:ext>
            </a:extLst>
          </p:cNvPr>
          <p:cNvSpPr>
            <a:spLocks noGrp="1"/>
          </p:cNvSpPr>
          <p:nvPr>
            <p:ph type="sldNum" sz="quarter" idx="4"/>
          </p:nvPr>
        </p:nvSpPr>
        <p:spPr/>
        <p:txBody>
          <a:bodyPr/>
          <a:lstStyle/>
          <a:p>
            <a:pPr algn="r"/>
            <a:fld id="{0EF2EA88-E9D4-0C4F-A5DF-5FE49FAF8E2F}" type="slidenum">
              <a:rPr lang="en-US" smtClean="0"/>
              <a:pPr algn="r"/>
              <a:t>38</a:t>
            </a:fld>
            <a:endParaRPr lang="en-US" dirty="0"/>
          </a:p>
        </p:txBody>
      </p:sp>
      <p:pic>
        <p:nvPicPr>
          <p:cNvPr id="5" name="Picture 4" descr="Figure 2. Refer to the image caption for details.">
            <a:extLst>
              <a:ext uri="{FF2B5EF4-FFF2-40B4-BE49-F238E27FC236}">
                <a16:creationId xmlns:a16="http://schemas.microsoft.com/office/drawing/2014/main" id="{15C7015D-6D47-9ABC-86B4-72AC46DB704E}"/>
              </a:ext>
            </a:extLst>
          </p:cNvPr>
          <p:cNvPicPr>
            <a:picLocks noChangeAspect="1"/>
          </p:cNvPicPr>
          <p:nvPr/>
        </p:nvPicPr>
        <p:blipFill>
          <a:blip r:embed="rId2"/>
          <a:stretch>
            <a:fillRect/>
          </a:stretch>
        </p:blipFill>
        <p:spPr>
          <a:xfrm>
            <a:off x="6085380" y="1255593"/>
            <a:ext cx="5987430" cy="4308143"/>
          </a:xfrm>
          <a:prstGeom prst="rect">
            <a:avLst/>
          </a:prstGeom>
        </p:spPr>
      </p:pic>
      <p:pic>
        <p:nvPicPr>
          <p:cNvPr id="6" name="Picture 5">
            <a:extLst>
              <a:ext uri="{FF2B5EF4-FFF2-40B4-BE49-F238E27FC236}">
                <a16:creationId xmlns:a16="http://schemas.microsoft.com/office/drawing/2014/main" id="{DBF6057A-D21B-300F-BD62-620220DB2605}"/>
              </a:ext>
            </a:extLst>
          </p:cNvPr>
          <p:cNvPicPr>
            <a:picLocks noChangeAspect="1"/>
          </p:cNvPicPr>
          <p:nvPr/>
        </p:nvPicPr>
        <p:blipFill>
          <a:blip r:embed="rId3"/>
          <a:srcRect l="20536" t="40476" r="74539" b="30737"/>
          <a:stretch>
            <a:fillRect/>
          </a:stretch>
        </p:blipFill>
        <p:spPr>
          <a:xfrm>
            <a:off x="5513696" y="2292824"/>
            <a:ext cx="532263" cy="1674126"/>
          </a:xfrm>
          <a:prstGeom prst="rect">
            <a:avLst/>
          </a:prstGeom>
        </p:spPr>
      </p:pic>
    </p:spTree>
    <p:extLst>
      <p:ext uri="{BB962C8B-B14F-4D97-AF65-F5344CB8AC3E}">
        <p14:creationId xmlns:p14="http://schemas.microsoft.com/office/powerpoint/2010/main" val="1738682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D86E9-7154-ADB5-137E-28F9603AC259}"/>
              </a:ext>
            </a:extLst>
          </p:cNvPr>
          <p:cNvSpPr>
            <a:spLocks noGrp="1"/>
          </p:cNvSpPr>
          <p:nvPr>
            <p:ph type="title"/>
          </p:nvPr>
        </p:nvSpPr>
        <p:spPr/>
        <p:txBody>
          <a:bodyPr/>
          <a:lstStyle/>
          <a:p>
            <a:r>
              <a:rPr lang="en-US" dirty="0"/>
              <a:t>Traditional Method: Liquid/Liquid Extraction</a:t>
            </a:r>
          </a:p>
        </p:txBody>
      </p:sp>
      <p:sp>
        <p:nvSpPr>
          <p:cNvPr id="3" name="Content Placeholder 2">
            <a:extLst>
              <a:ext uri="{FF2B5EF4-FFF2-40B4-BE49-F238E27FC236}">
                <a16:creationId xmlns:a16="http://schemas.microsoft.com/office/drawing/2014/main" id="{18DA01E6-82E0-2EBF-0B21-B21AE584C6EC}"/>
              </a:ext>
            </a:extLst>
          </p:cNvPr>
          <p:cNvSpPr>
            <a:spLocks noGrp="1"/>
          </p:cNvSpPr>
          <p:nvPr>
            <p:ph idx="1"/>
          </p:nvPr>
        </p:nvSpPr>
        <p:spPr>
          <a:xfrm>
            <a:off x="0" y="647701"/>
            <a:ext cx="6332562" cy="5611811"/>
          </a:xfrm>
        </p:spPr>
        <p:txBody>
          <a:bodyPr/>
          <a:lstStyle/>
          <a:p>
            <a:pPr marL="0" indent="0"/>
            <a:r>
              <a:rPr lang="en-US" b="1" dirty="0"/>
              <a:t>Step 1: Get a SHE into liquid solution</a:t>
            </a:r>
          </a:p>
          <a:p>
            <a:pPr marL="0" indent="0"/>
            <a:r>
              <a:rPr lang="en-US" dirty="0"/>
              <a:t>Capture SHE in a gas jet</a:t>
            </a:r>
          </a:p>
          <a:p>
            <a:pPr marL="0" indent="0"/>
            <a:r>
              <a:rPr lang="en-US" dirty="0"/>
              <a:t>Automated system to extract from gas jet</a:t>
            </a:r>
          </a:p>
          <a:p>
            <a:pPr marL="0" indent="0"/>
            <a:endParaRPr lang="en-US" b="1" dirty="0"/>
          </a:p>
          <a:p>
            <a:pPr marL="0" indent="0"/>
            <a:r>
              <a:rPr lang="en-US" b="1" dirty="0"/>
              <a:t>Step 2: Add organic solution containing extractant</a:t>
            </a:r>
          </a:p>
          <a:p>
            <a:pPr marL="0" indent="0"/>
            <a:endParaRPr lang="en-US" dirty="0"/>
          </a:p>
          <a:p>
            <a:pPr marL="0" indent="0"/>
            <a:r>
              <a:rPr lang="en-US" b="1" dirty="0"/>
              <a:t>Step 3: Mix thoroughly</a:t>
            </a:r>
          </a:p>
          <a:p>
            <a:pPr marL="0" indent="0"/>
            <a:endParaRPr lang="en-US" b="1" dirty="0"/>
          </a:p>
          <a:p>
            <a:pPr marL="0" indent="0"/>
            <a:r>
              <a:rPr lang="en-US" b="1" dirty="0"/>
              <a:t>Step 4: Centrifuge solution to separate organic and aqueous</a:t>
            </a:r>
          </a:p>
          <a:p>
            <a:pPr marL="0" indent="0"/>
            <a:endParaRPr lang="en-US" b="1" dirty="0"/>
          </a:p>
          <a:p>
            <a:pPr marL="0" indent="0"/>
            <a:r>
              <a:rPr lang="en-US" b="1" dirty="0"/>
              <a:t>Step 5: Detect how many SHE are in each phase</a:t>
            </a:r>
          </a:p>
          <a:p>
            <a:pPr marL="0" indent="0"/>
            <a:r>
              <a:rPr lang="en-US" dirty="0"/>
              <a:t>Ratio of molecules in each phase depends on complexes that are formed and stability of those complexes</a:t>
            </a:r>
          </a:p>
          <a:p>
            <a:endParaRPr lang="en-US" dirty="0"/>
          </a:p>
        </p:txBody>
      </p:sp>
      <p:sp>
        <p:nvSpPr>
          <p:cNvPr id="4" name="Slide Number Placeholder 3">
            <a:extLst>
              <a:ext uri="{FF2B5EF4-FFF2-40B4-BE49-F238E27FC236}">
                <a16:creationId xmlns:a16="http://schemas.microsoft.com/office/drawing/2014/main" id="{A4D17B75-929A-58D7-C638-71FCC4550BFE}"/>
              </a:ext>
            </a:extLst>
          </p:cNvPr>
          <p:cNvSpPr>
            <a:spLocks noGrp="1"/>
          </p:cNvSpPr>
          <p:nvPr>
            <p:ph type="sldNum" sz="quarter" idx="4"/>
          </p:nvPr>
        </p:nvSpPr>
        <p:spPr/>
        <p:txBody>
          <a:bodyPr/>
          <a:lstStyle/>
          <a:p>
            <a:pPr algn="r"/>
            <a:fld id="{0EF2EA88-E9D4-0C4F-A5DF-5FE49FAF8E2F}" type="slidenum">
              <a:rPr lang="en-US" smtClean="0"/>
              <a:pPr algn="r"/>
              <a:t>39</a:t>
            </a:fld>
            <a:endParaRPr lang="en-US" dirty="0"/>
          </a:p>
        </p:txBody>
      </p:sp>
      <p:pic>
        <p:nvPicPr>
          <p:cNvPr id="6" name="Picture 5" descr="Liquid–Liquid and Solid-Phase Extraction Techniques | Springer Nature Link">
            <a:extLst>
              <a:ext uri="{FF2B5EF4-FFF2-40B4-BE49-F238E27FC236}">
                <a16:creationId xmlns:a16="http://schemas.microsoft.com/office/drawing/2014/main" id="{E8ABED8F-9C6B-BBBB-7C4D-24BAF57CE98D}"/>
              </a:ext>
            </a:extLst>
          </p:cNvPr>
          <p:cNvPicPr>
            <a:picLocks noChangeAspect="1"/>
          </p:cNvPicPr>
          <p:nvPr/>
        </p:nvPicPr>
        <p:blipFill>
          <a:blip r:embed="rId2"/>
          <a:stretch>
            <a:fillRect/>
          </a:stretch>
        </p:blipFill>
        <p:spPr>
          <a:xfrm>
            <a:off x="6793456" y="1633620"/>
            <a:ext cx="5219700" cy="3619500"/>
          </a:xfrm>
          <a:prstGeom prst="rect">
            <a:avLst/>
          </a:prstGeom>
        </p:spPr>
      </p:pic>
    </p:spTree>
    <p:extLst>
      <p:ext uri="{BB962C8B-B14F-4D97-AF65-F5344CB8AC3E}">
        <p14:creationId xmlns:p14="http://schemas.microsoft.com/office/powerpoint/2010/main" val="242950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E0E483-C3E5-6484-F299-1B160A27E20B}"/>
              </a:ext>
            </a:extLst>
          </p:cNvPr>
          <p:cNvSpPr>
            <a:spLocks noGrp="1"/>
          </p:cNvSpPr>
          <p:nvPr>
            <p:ph idx="1"/>
          </p:nvPr>
        </p:nvSpPr>
        <p:spPr>
          <a:xfrm>
            <a:off x="574325" y="905690"/>
            <a:ext cx="2589828" cy="1828800"/>
          </a:xfrm>
        </p:spPr>
        <p:txBody>
          <a:bodyPr/>
          <a:lstStyle/>
          <a:p>
            <a:r>
              <a:rPr lang="en-US" dirty="0"/>
              <a:t>Chemistry</a:t>
            </a:r>
          </a:p>
        </p:txBody>
      </p:sp>
      <p:sp>
        <p:nvSpPr>
          <p:cNvPr id="5" name="Content Placeholder 4">
            <a:extLst>
              <a:ext uri="{FF2B5EF4-FFF2-40B4-BE49-F238E27FC236}">
                <a16:creationId xmlns:a16="http://schemas.microsoft.com/office/drawing/2014/main" id="{1650799A-F1A3-3D5A-4FBD-47B76A4A4A36}"/>
              </a:ext>
            </a:extLst>
          </p:cNvPr>
          <p:cNvSpPr>
            <a:spLocks noGrp="1"/>
          </p:cNvSpPr>
          <p:nvPr>
            <p:ph idx="11"/>
          </p:nvPr>
        </p:nvSpPr>
        <p:spPr>
          <a:xfrm>
            <a:off x="3367354" y="905690"/>
            <a:ext cx="2589828" cy="1828800"/>
          </a:xfrm>
        </p:spPr>
        <p:txBody>
          <a:bodyPr/>
          <a:lstStyle/>
          <a:p>
            <a:r>
              <a:rPr lang="en-US" dirty="0"/>
              <a:t>Mass Measurements</a:t>
            </a:r>
          </a:p>
        </p:txBody>
      </p:sp>
      <p:sp>
        <p:nvSpPr>
          <p:cNvPr id="6" name="Content Placeholder 5">
            <a:extLst>
              <a:ext uri="{FF2B5EF4-FFF2-40B4-BE49-F238E27FC236}">
                <a16:creationId xmlns:a16="http://schemas.microsoft.com/office/drawing/2014/main" id="{721DEC47-D95E-55BA-317F-A064FC51C515}"/>
              </a:ext>
            </a:extLst>
          </p:cNvPr>
          <p:cNvSpPr>
            <a:spLocks noGrp="1"/>
          </p:cNvSpPr>
          <p:nvPr>
            <p:ph idx="12"/>
          </p:nvPr>
        </p:nvSpPr>
        <p:spPr>
          <a:xfrm>
            <a:off x="6160384" y="905690"/>
            <a:ext cx="2589828" cy="1828800"/>
          </a:xfrm>
        </p:spPr>
        <p:txBody>
          <a:bodyPr/>
          <a:lstStyle/>
          <a:p>
            <a:r>
              <a:rPr lang="en-US" dirty="0"/>
              <a:t>Spectroscopy</a:t>
            </a:r>
          </a:p>
        </p:txBody>
      </p:sp>
      <p:sp>
        <p:nvSpPr>
          <p:cNvPr id="7" name="Content Placeholder 6">
            <a:extLst>
              <a:ext uri="{FF2B5EF4-FFF2-40B4-BE49-F238E27FC236}">
                <a16:creationId xmlns:a16="http://schemas.microsoft.com/office/drawing/2014/main" id="{851A2D6A-DD07-53CB-910A-A05C47859ABC}"/>
              </a:ext>
            </a:extLst>
          </p:cNvPr>
          <p:cNvSpPr>
            <a:spLocks noGrp="1"/>
          </p:cNvSpPr>
          <p:nvPr>
            <p:ph idx="13"/>
          </p:nvPr>
        </p:nvSpPr>
        <p:spPr>
          <a:xfrm>
            <a:off x="8956588" y="905690"/>
            <a:ext cx="2589828" cy="1828800"/>
          </a:xfrm>
        </p:spPr>
        <p:txBody>
          <a:bodyPr/>
          <a:lstStyle/>
          <a:p>
            <a:r>
              <a:rPr lang="en-US" dirty="0"/>
              <a:t>Searching for New Elements</a:t>
            </a:r>
          </a:p>
        </p:txBody>
      </p:sp>
      <p:sp>
        <p:nvSpPr>
          <p:cNvPr id="2" name="Title 1">
            <a:extLst>
              <a:ext uri="{FF2B5EF4-FFF2-40B4-BE49-F238E27FC236}">
                <a16:creationId xmlns:a16="http://schemas.microsoft.com/office/drawing/2014/main" id="{92D72A9A-42D5-A5BB-036C-2AACA44E025E}"/>
              </a:ext>
            </a:extLst>
          </p:cNvPr>
          <p:cNvSpPr>
            <a:spLocks noGrp="1"/>
          </p:cNvSpPr>
          <p:nvPr>
            <p:ph type="title"/>
          </p:nvPr>
        </p:nvSpPr>
        <p:spPr/>
        <p:txBody>
          <a:bodyPr/>
          <a:lstStyle/>
          <a:p>
            <a:r>
              <a:rPr lang="en-US" dirty="0"/>
              <a:t>Science with Single Superheavy Element Atoms</a:t>
            </a:r>
          </a:p>
        </p:txBody>
      </p:sp>
      <p:sp>
        <p:nvSpPr>
          <p:cNvPr id="4" name="Slide Number Placeholder 3">
            <a:extLst>
              <a:ext uri="{FF2B5EF4-FFF2-40B4-BE49-F238E27FC236}">
                <a16:creationId xmlns:a16="http://schemas.microsoft.com/office/drawing/2014/main" id="{9F1D4F18-6565-3998-F1AD-03A230269B10}"/>
              </a:ext>
            </a:extLst>
          </p:cNvPr>
          <p:cNvSpPr>
            <a:spLocks noGrp="1"/>
          </p:cNvSpPr>
          <p:nvPr>
            <p:ph type="sldNum" sz="quarter" idx="4"/>
          </p:nvPr>
        </p:nvSpPr>
        <p:spPr/>
        <p:txBody>
          <a:bodyPr/>
          <a:lstStyle/>
          <a:p>
            <a:pPr algn="r"/>
            <a:fld id="{0EF2EA88-E9D4-0C4F-A5DF-5FE49FAF8E2F}" type="slidenum">
              <a:rPr lang="en-US" smtClean="0"/>
              <a:pPr algn="r"/>
              <a:t>4</a:t>
            </a:fld>
            <a:endParaRPr lang="en-US" dirty="0"/>
          </a:p>
        </p:txBody>
      </p:sp>
      <p:pic>
        <p:nvPicPr>
          <p:cNvPr id="10" name="Chemistry Picture"/>
          <p:cNvPicPr>
            <a:picLocks noChangeAspect="1"/>
          </p:cNvPicPr>
          <p:nvPr/>
        </p:nvPicPr>
        <p:blipFill>
          <a:blip r:embed="rId2"/>
          <a:srcRect t="5000" b="7478"/>
          <a:stretch>
            <a:fillRect/>
          </a:stretch>
        </p:blipFill>
        <p:spPr>
          <a:xfrm>
            <a:off x="574325" y="2850000"/>
            <a:ext cx="2589828" cy="3400000"/>
          </a:xfrm>
          <a:prstGeom prst="rect">
            <a:avLst/>
          </a:prstGeom>
        </p:spPr>
      </p:pic>
      <p:pic>
        <p:nvPicPr>
          <p:cNvPr id="11" name="Mass Measurements Picture"/>
          <p:cNvPicPr>
            <a:picLocks noChangeAspect="1"/>
          </p:cNvPicPr>
          <p:nvPr/>
        </p:nvPicPr>
        <p:blipFill>
          <a:blip r:embed="rId3"/>
          <a:srcRect t="5000" b="7478"/>
          <a:stretch>
            <a:fillRect/>
          </a:stretch>
        </p:blipFill>
        <p:spPr>
          <a:xfrm>
            <a:off x="3367354" y="2850000"/>
            <a:ext cx="2589828" cy="3400000"/>
          </a:xfrm>
          <a:prstGeom prst="rect">
            <a:avLst/>
          </a:prstGeom>
        </p:spPr>
      </p:pic>
      <p:pic>
        <p:nvPicPr>
          <p:cNvPr id="12" name="Spectroscopy Picture"/>
          <p:cNvPicPr>
            <a:picLocks noChangeAspect="1"/>
          </p:cNvPicPr>
          <p:nvPr/>
        </p:nvPicPr>
        <p:blipFill>
          <a:blip r:embed="rId4"/>
          <a:srcRect t="6239" b="6239"/>
          <a:stretch>
            <a:fillRect/>
          </a:stretch>
        </p:blipFill>
        <p:spPr>
          <a:xfrm>
            <a:off x="6160384" y="2850000"/>
            <a:ext cx="2589828" cy="3400000"/>
          </a:xfrm>
          <a:prstGeom prst="rect">
            <a:avLst/>
          </a:prstGeom>
        </p:spPr>
      </p:pic>
      <p:pic>
        <p:nvPicPr>
          <p:cNvPr id="13" name="Searching for New Elements Picture"/>
          <p:cNvPicPr>
            <a:picLocks noChangeAspect="1"/>
          </p:cNvPicPr>
          <p:nvPr/>
        </p:nvPicPr>
        <p:blipFill>
          <a:blip r:embed="rId5"/>
          <a:srcRect t="8000" b="4478"/>
          <a:stretch>
            <a:fillRect/>
          </a:stretch>
        </p:blipFill>
        <p:spPr>
          <a:xfrm>
            <a:off x="8956588" y="2850000"/>
            <a:ext cx="2589828" cy="3400000"/>
          </a:xfrm>
          <a:prstGeom prst="rect">
            <a:avLst/>
          </a:prstGeom>
        </p:spPr>
      </p:pic>
    </p:spTree>
    <p:extLst>
      <p:ext uri="{BB962C8B-B14F-4D97-AF65-F5344CB8AC3E}">
        <p14:creationId xmlns:p14="http://schemas.microsoft.com/office/powerpoint/2010/main" val="2481411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Picture 83" descr="Flow scheme of SISAK coupled to the BGS in Rf experiments [113]. Drawing courtesy of J. P. Omtvedt.">
            <a:extLst>
              <a:ext uri="{FF2B5EF4-FFF2-40B4-BE49-F238E27FC236}">
                <a16:creationId xmlns:a16="http://schemas.microsoft.com/office/drawing/2014/main" id="{FF93F500-BAE2-D50B-61AC-2AB5568CC830}"/>
              </a:ext>
            </a:extLst>
          </p:cNvPr>
          <p:cNvPicPr>
            <a:picLocks noChangeAspect="1"/>
          </p:cNvPicPr>
          <p:nvPr/>
        </p:nvPicPr>
        <p:blipFill>
          <a:blip r:embed="rId2"/>
          <a:stretch>
            <a:fillRect/>
          </a:stretch>
        </p:blipFill>
        <p:spPr>
          <a:xfrm>
            <a:off x="5424697" y="890458"/>
            <a:ext cx="6687516" cy="2612065"/>
          </a:xfrm>
          <a:prstGeom prst="rect">
            <a:avLst/>
          </a:prstGeom>
        </p:spPr>
      </p:pic>
      <p:sp>
        <p:nvSpPr>
          <p:cNvPr id="4" name="Title 3">
            <a:extLst>
              <a:ext uri="{FF2B5EF4-FFF2-40B4-BE49-F238E27FC236}">
                <a16:creationId xmlns:a16="http://schemas.microsoft.com/office/drawing/2014/main" id="{922190A8-626A-FFA6-E04E-FA20D8E5A8BE}"/>
              </a:ext>
            </a:extLst>
          </p:cNvPr>
          <p:cNvSpPr>
            <a:spLocks noGrp="1"/>
          </p:cNvSpPr>
          <p:nvPr>
            <p:ph type="title"/>
          </p:nvPr>
        </p:nvSpPr>
        <p:spPr/>
        <p:txBody>
          <a:bodyPr/>
          <a:lstStyle/>
          <a:p>
            <a:r>
              <a:rPr lang="en-US" dirty="0"/>
              <a:t>Traditional Method: Liquid/Liquid Extraction</a:t>
            </a:r>
          </a:p>
        </p:txBody>
      </p:sp>
      <p:sp>
        <p:nvSpPr>
          <p:cNvPr id="86" name="Content Placeholder 85">
            <a:extLst>
              <a:ext uri="{FF2B5EF4-FFF2-40B4-BE49-F238E27FC236}">
                <a16:creationId xmlns:a16="http://schemas.microsoft.com/office/drawing/2014/main" id="{203BDF33-37A6-B3BB-B6FB-468FF19D6C42}"/>
              </a:ext>
            </a:extLst>
          </p:cNvPr>
          <p:cNvSpPr>
            <a:spLocks noGrp="1"/>
          </p:cNvSpPr>
          <p:nvPr>
            <p:ph idx="1"/>
          </p:nvPr>
        </p:nvSpPr>
        <p:spPr>
          <a:xfrm>
            <a:off x="0" y="647701"/>
            <a:ext cx="5527344" cy="5611811"/>
          </a:xfrm>
        </p:spPr>
        <p:txBody>
          <a:bodyPr/>
          <a:lstStyle/>
          <a:p>
            <a:r>
              <a:rPr lang="en-US" b="1" dirty="0"/>
              <a:t>Pros</a:t>
            </a:r>
          </a:p>
          <a:p>
            <a:r>
              <a:rPr lang="en-US" dirty="0"/>
              <a:t>High chemically selectively</a:t>
            </a:r>
          </a:p>
          <a:p>
            <a:r>
              <a:rPr lang="en-US" dirty="0"/>
              <a:t>Detection techniques sensitive to single atoms</a:t>
            </a:r>
          </a:p>
          <a:p>
            <a:endParaRPr lang="en-US" dirty="0"/>
          </a:p>
          <a:p>
            <a:r>
              <a:rPr lang="en-US" b="1" dirty="0"/>
              <a:t>Cons</a:t>
            </a:r>
          </a:p>
          <a:p>
            <a:pPr marL="0" indent="0"/>
            <a:r>
              <a:rPr lang="en-US" dirty="0"/>
              <a:t>Qualative measurement – how does SHE compare to other members in its group</a:t>
            </a:r>
          </a:p>
          <a:p>
            <a:pPr marL="0" indent="0"/>
            <a:r>
              <a:rPr lang="en-US" dirty="0"/>
              <a:t>Can be slow </a:t>
            </a:r>
            <a:r>
              <a:rPr lang="en-US" dirty="0">
                <a:sym typeface="Wingdings" panose="05000000000000000000" pitchFamily="2" charset="2"/>
              </a:rPr>
              <a:t> </a:t>
            </a:r>
            <a:r>
              <a:rPr lang="en-US" dirty="0"/>
              <a:t>Limited by kinematics</a:t>
            </a:r>
          </a:p>
          <a:p>
            <a:pPr marL="0" indent="0"/>
            <a:endParaRPr lang="en-US" dirty="0"/>
          </a:p>
          <a:p>
            <a:pPr marL="0" indent="0"/>
            <a:r>
              <a:rPr lang="en-US" b="1" dirty="0"/>
              <a:t>Elements investigated</a:t>
            </a:r>
          </a:p>
          <a:p>
            <a:pPr marL="0" indent="0"/>
            <a:r>
              <a:rPr lang="en-US" dirty="0"/>
              <a:t>Rf (104) – Sg (105)</a:t>
            </a:r>
          </a:p>
          <a:p>
            <a:endParaRPr lang="en-US" dirty="0"/>
          </a:p>
        </p:txBody>
      </p:sp>
      <p:sp>
        <p:nvSpPr>
          <p:cNvPr id="5" name="Slide Number Placeholder 4">
            <a:extLst>
              <a:ext uri="{FF2B5EF4-FFF2-40B4-BE49-F238E27FC236}">
                <a16:creationId xmlns:a16="http://schemas.microsoft.com/office/drawing/2014/main" id="{B30958CD-9198-7C66-55F3-454D04100099}"/>
              </a:ext>
            </a:extLst>
          </p:cNvPr>
          <p:cNvSpPr>
            <a:spLocks noGrp="1"/>
          </p:cNvSpPr>
          <p:nvPr>
            <p:ph type="sldNum" sz="quarter" idx="4"/>
          </p:nvPr>
        </p:nvSpPr>
        <p:spPr/>
        <p:txBody>
          <a:bodyPr/>
          <a:lstStyle/>
          <a:p>
            <a:pPr algn="r"/>
            <a:fld id="{0EF2EA88-E9D4-0C4F-A5DF-5FE49FAF8E2F}" type="slidenum">
              <a:rPr lang="en-US" smtClean="0"/>
              <a:pPr algn="r"/>
              <a:t>40</a:t>
            </a:fld>
            <a:endParaRPr lang="en-US" dirty="0"/>
          </a:p>
        </p:txBody>
      </p:sp>
      <p:pic>
        <p:nvPicPr>
          <p:cNvPr id="90" name="Picture 89">
            <a:extLst>
              <a:ext uri="{FF2B5EF4-FFF2-40B4-BE49-F238E27FC236}">
                <a16:creationId xmlns:a16="http://schemas.microsoft.com/office/drawing/2014/main" id="{340B5E52-67AC-497A-B16B-11FB6555C21F}"/>
              </a:ext>
            </a:extLst>
          </p:cNvPr>
          <p:cNvPicPr>
            <a:picLocks noChangeAspect="1"/>
          </p:cNvPicPr>
          <p:nvPr/>
        </p:nvPicPr>
        <p:blipFill>
          <a:blip r:embed="rId3"/>
          <a:stretch>
            <a:fillRect/>
          </a:stretch>
        </p:blipFill>
        <p:spPr>
          <a:xfrm>
            <a:off x="7850065" y="3799376"/>
            <a:ext cx="3804138" cy="2853104"/>
          </a:xfrm>
          <a:prstGeom prst="roundRect">
            <a:avLst/>
          </a:prstGeom>
          <a:effectLst>
            <a:outerShdw blurRad="50800" dist="38100" dir="2700000" algn="tl" rotWithShape="0">
              <a:prstClr val="black">
                <a:alpha val="40000"/>
              </a:prstClr>
            </a:outerShdw>
          </a:effectLst>
        </p:spPr>
      </p:pic>
      <p:pic>
        <p:nvPicPr>
          <p:cNvPr id="92" name="Picture 91">
            <a:extLst>
              <a:ext uri="{FF2B5EF4-FFF2-40B4-BE49-F238E27FC236}">
                <a16:creationId xmlns:a16="http://schemas.microsoft.com/office/drawing/2014/main" id="{4AFE98B5-5EE3-09DE-81FB-89371B0E54A8}"/>
              </a:ext>
            </a:extLst>
          </p:cNvPr>
          <p:cNvPicPr>
            <a:picLocks noChangeAspect="1"/>
          </p:cNvPicPr>
          <p:nvPr/>
        </p:nvPicPr>
        <p:blipFill>
          <a:blip r:embed="rId4"/>
          <a:stretch>
            <a:fillRect/>
          </a:stretch>
        </p:blipFill>
        <p:spPr>
          <a:xfrm>
            <a:off x="3858358" y="3799376"/>
            <a:ext cx="3755781" cy="2816836"/>
          </a:xfrm>
          <a:prstGeom prst="round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492657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CDE50D-2EC6-52AE-7743-A1E69390BB84}"/>
              </a:ext>
            </a:extLst>
          </p:cNvPr>
          <p:cNvSpPr>
            <a:spLocks noGrp="1"/>
          </p:cNvSpPr>
          <p:nvPr>
            <p:ph type="body" sz="quarter" idx="10"/>
          </p:nvPr>
        </p:nvSpPr>
        <p:spPr>
          <a:xfrm>
            <a:off x="4510759" y="685799"/>
            <a:ext cx="7681241" cy="5638799"/>
          </a:xfrm>
        </p:spPr>
        <p:txBody>
          <a:bodyPr/>
          <a:lstStyle/>
          <a:p>
            <a:pPr marL="0" indent="0"/>
            <a:r>
              <a:rPr lang="en-US" b="1" dirty="0"/>
              <a:t>Step 1: Stop SHE</a:t>
            </a:r>
          </a:p>
          <a:p>
            <a:pPr marL="0" indent="0"/>
            <a:r>
              <a:rPr lang="en-US" dirty="0"/>
              <a:t>Usually high purity Helium, sometimes He + reactive gas (O, CO)</a:t>
            </a:r>
          </a:p>
          <a:p>
            <a:pPr marL="0" indent="0"/>
            <a:r>
              <a:rPr lang="en-US" b="1" dirty="0"/>
              <a:t>Step 2: flow gas through heater (optional)</a:t>
            </a:r>
          </a:p>
          <a:p>
            <a:pPr marL="0" indent="0"/>
            <a:r>
              <a:rPr lang="en-US" dirty="0"/>
              <a:t>SHE ions/atoms carried in the gas </a:t>
            </a:r>
          </a:p>
          <a:p>
            <a:pPr marL="0" indent="0"/>
            <a:r>
              <a:rPr lang="en-US" b="1" dirty="0"/>
              <a:t>Step 3: Flow gas over array of pin-diode detectors</a:t>
            </a:r>
          </a:p>
          <a:p>
            <a:pPr marL="0" indent="0"/>
            <a:r>
              <a:rPr lang="en-US" dirty="0"/>
              <a:t>Temperature gradient from room temp to LN temperature</a:t>
            </a:r>
          </a:p>
          <a:p>
            <a:pPr marL="0" indent="0"/>
            <a:r>
              <a:rPr lang="en-US" dirty="0"/>
              <a:t>Elements stick to column based on product and its adsorption enthalpy</a:t>
            </a:r>
          </a:p>
          <a:p>
            <a:pPr marL="0" indent="0"/>
            <a:r>
              <a:rPr lang="en-US" b="1" dirty="0"/>
              <a:t>Step 4: Detect decay of SHE</a:t>
            </a:r>
          </a:p>
          <a:p>
            <a:pPr marL="0" indent="0"/>
            <a:r>
              <a:rPr lang="en-US" dirty="0"/>
              <a:t>Decay indicates position of adsorption</a:t>
            </a:r>
          </a:p>
          <a:p>
            <a:pPr marL="0" indent="0"/>
            <a:endParaRPr lang="en-US" dirty="0"/>
          </a:p>
        </p:txBody>
      </p:sp>
      <p:sp>
        <p:nvSpPr>
          <p:cNvPr id="4" name="Title 3">
            <a:extLst>
              <a:ext uri="{FF2B5EF4-FFF2-40B4-BE49-F238E27FC236}">
                <a16:creationId xmlns:a16="http://schemas.microsoft.com/office/drawing/2014/main" id="{F355FAD1-0C1A-4DDB-C274-DA32566260F5}"/>
              </a:ext>
            </a:extLst>
          </p:cNvPr>
          <p:cNvSpPr>
            <a:spLocks noGrp="1"/>
          </p:cNvSpPr>
          <p:nvPr>
            <p:ph type="title"/>
          </p:nvPr>
        </p:nvSpPr>
        <p:spPr/>
        <p:txBody>
          <a:bodyPr/>
          <a:lstStyle/>
          <a:p>
            <a:r>
              <a:rPr lang="en-US" dirty="0"/>
              <a:t>Traditional Method: Gas Chromatography</a:t>
            </a:r>
          </a:p>
        </p:txBody>
      </p:sp>
      <p:sp>
        <p:nvSpPr>
          <p:cNvPr id="7" name="Slide Number Placeholder 5">
            <a:extLst>
              <a:ext uri="{FF2B5EF4-FFF2-40B4-BE49-F238E27FC236}">
                <a16:creationId xmlns:a16="http://schemas.microsoft.com/office/drawing/2014/main" id="{E62EAA88-3484-5FA6-1791-C69A0FB6B131}"/>
              </a:ext>
            </a:extLst>
          </p:cNvPr>
          <p:cNvSpPr>
            <a:spLocks noGrp="1"/>
          </p:cNvSpPr>
          <p:nvPr>
            <p:ph type="sldNum" sz="quarter" idx="4"/>
          </p:nvPr>
        </p:nvSpPr>
        <p:spPr>
          <a:xfrm>
            <a:off x="11483132" y="6492875"/>
            <a:ext cx="708868" cy="365125"/>
          </a:xfrm>
          <a:prstGeom prst="rect">
            <a:avLst/>
          </a:prstGeom>
        </p:spPr>
        <p:txBody>
          <a:bodyPr/>
          <a:lstStyle>
            <a:lvl1pPr algn="r">
              <a:defRPr sz="1400">
                <a:solidFill>
                  <a:schemeClr val="bg2"/>
                </a:solidFill>
              </a:defRPr>
            </a:lvl1pPr>
          </a:lstStyle>
          <a:p>
            <a:pPr algn="r"/>
            <a:fld id="{0EF2EA88-E9D4-0C4F-A5DF-5FE49FAF8E2F}" type="slidenum">
              <a:rPr lang="en-US" smtClean="0">
                <a:latin typeface="Calibri" panose="020F0502020204030204" pitchFamily="34" charset="0"/>
                <a:ea typeface="Calibri" panose="020F0502020204030204" pitchFamily="34" charset="0"/>
                <a:cs typeface="Calibri" panose="020F0502020204030204" pitchFamily="34" charset="0"/>
              </a:rPr>
              <a:pPr algn="r"/>
              <a:t>41</a:t>
            </a:fld>
            <a:endParaRPr lang="en-US" dirty="0">
              <a:latin typeface="Calibri" panose="020F0502020204030204" pitchFamily="34" charset="0"/>
              <a:ea typeface="Calibri" panose="020F0502020204030204" pitchFamily="34" charset="0"/>
              <a:cs typeface="Calibri" panose="020F0502020204030204" pitchFamily="34" charset="0"/>
            </a:endParaRPr>
          </a:p>
        </p:txBody>
      </p:sp>
      <p:grpSp>
        <p:nvGrpSpPr>
          <p:cNvPr id="8" name="Group 7">
            <a:extLst>
              <a:ext uri="{FF2B5EF4-FFF2-40B4-BE49-F238E27FC236}">
                <a16:creationId xmlns:a16="http://schemas.microsoft.com/office/drawing/2014/main" id="{5B64F612-3D79-977E-F7CC-884D452E630D}"/>
              </a:ext>
            </a:extLst>
          </p:cNvPr>
          <p:cNvGrpSpPr/>
          <p:nvPr/>
        </p:nvGrpSpPr>
        <p:grpSpPr>
          <a:xfrm>
            <a:off x="0" y="2970891"/>
            <a:ext cx="8453148" cy="3823280"/>
            <a:chOff x="444126" y="1941597"/>
            <a:chExt cx="8453148" cy="3823280"/>
          </a:xfrm>
        </p:grpSpPr>
        <p:grpSp>
          <p:nvGrpSpPr>
            <p:cNvPr id="9" name="Group 78">
              <a:extLst>
                <a:ext uri="{FF2B5EF4-FFF2-40B4-BE49-F238E27FC236}">
                  <a16:creationId xmlns:a16="http://schemas.microsoft.com/office/drawing/2014/main" id="{76A35E9F-E275-0575-7BB7-8CCDE6F7ED61}"/>
                </a:ext>
              </a:extLst>
            </p:cNvPr>
            <p:cNvGrpSpPr>
              <a:grpSpLocks noChangeAspect="1"/>
            </p:cNvGrpSpPr>
            <p:nvPr/>
          </p:nvGrpSpPr>
          <p:grpSpPr bwMode="auto">
            <a:xfrm>
              <a:off x="2280291" y="4087862"/>
              <a:ext cx="231332" cy="218959"/>
              <a:chOff x="1924" y="601"/>
              <a:chExt cx="430" cy="407"/>
            </a:xfrm>
            <a:effectLst>
              <a:outerShdw blurRad="50800" dist="38100" dir="2700000" algn="tl" rotWithShape="0">
                <a:prstClr val="black">
                  <a:alpha val="40000"/>
                </a:prstClr>
              </a:outerShdw>
            </a:effectLst>
          </p:grpSpPr>
          <p:sp>
            <p:nvSpPr>
              <p:cNvPr id="224" name="Oval 79">
                <a:extLst>
                  <a:ext uri="{FF2B5EF4-FFF2-40B4-BE49-F238E27FC236}">
                    <a16:creationId xmlns:a16="http://schemas.microsoft.com/office/drawing/2014/main" id="{BCEEFC10-075F-7D84-EA21-F5A291DB7614}"/>
                  </a:ext>
                </a:extLst>
              </p:cNvPr>
              <p:cNvSpPr>
                <a:spLocks noChangeArrowheads="1"/>
              </p:cNvSpPr>
              <p:nvPr/>
            </p:nvSpPr>
            <p:spPr bwMode="auto">
              <a:xfrm>
                <a:off x="2089" y="71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25" name="Oval 80">
                <a:extLst>
                  <a:ext uri="{FF2B5EF4-FFF2-40B4-BE49-F238E27FC236}">
                    <a16:creationId xmlns:a16="http://schemas.microsoft.com/office/drawing/2014/main" id="{F09A1822-5F19-09F9-C762-EA6F028415FC}"/>
                  </a:ext>
                </a:extLst>
              </p:cNvPr>
              <p:cNvSpPr>
                <a:spLocks noChangeArrowheads="1"/>
              </p:cNvSpPr>
              <p:nvPr/>
            </p:nvSpPr>
            <p:spPr bwMode="auto">
              <a:xfrm>
                <a:off x="2160" y="73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26" name="Oval 81">
                <a:extLst>
                  <a:ext uri="{FF2B5EF4-FFF2-40B4-BE49-F238E27FC236}">
                    <a16:creationId xmlns:a16="http://schemas.microsoft.com/office/drawing/2014/main" id="{9E84C4FD-B73D-8C73-697B-A8B827AFCB0A}"/>
                  </a:ext>
                </a:extLst>
              </p:cNvPr>
              <p:cNvSpPr>
                <a:spLocks noChangeArrowheads="1"/>
              </p:cNvSpPr>
              <p:nvPr/>
            </p:nvSpPr>
            <p:spPr bwMode="auto">
              <a:xfrm>
                <a:off x="2065"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27" name="Oval 82">
                <a:extLst>
                  <a:ext uri="{FF2B5EF4-FFF2-40B4-BE49-F238E27FC236}">
                    <a16:creationId xmlns:a16="http://schemas.microsoft.com/office/drawing/2014/main" id="{EF67FDA7-23A0-70A6-BB94-14AD7677E588}"/>
                  </a:ext>
                </a:extLst>
              </p:cNvPr>
              <p:cNvSpPr>
                <a:spLocks noChangeArrowheads="1"/>
              </p:cNvSpPr>
              <p:nvPr/>
            </p:nvSpPr>
            <p:spPr bwMode="auto">
              <a:xfrm>
                <a:off x="2092" y="65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28" name="Oval 83">
                <a:extLst>
                  <a:ext uri="{FF2B5EF4-FFF2-40B4-BE49-F238E27FC236}">
                    <a16:creationId xmlns:a16="http://schemas.microsoft.com/office/drawing/2014/main" id="{97BBFCFF-99DF-9443-9825-CFA8011B5743}"/>
                  </a:ext>
                </a:extLst>
              </p:cNvPr>
              <p:cNvSpPr>
                <a:spLocks noChangeArrowheads="1"/>
              </p:cNvSpPr>
              <p:nvPr/>
            </p:nvSpPr>
            <p:spPr bwMode="auto">
              <a:xfrm>
                <a:off x="2206" y="67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29" name="Oval 84">
                <a:extLst>
                  <a:ext uri="{FF2B5EF4-FFF2-40B4-BE49-F238E27FC236}">
                    <a16:creationId xmlns:a16="http://schemas.microsoft.com/office/drawing/2014/main" id="{698EDCD2-EAD3-F810-4E57-29DE86ED464E}"/>
                  </a:ext>
                </a:extLst>
              </p:cNvPr>
              <p:cNvSpPr>
                <a:spLocks noChangeArrowheads="1"/>
              </p:cNvSpPr>
              <p:nvPr/>
            </p:nvSpPr>
            <p:spPr bwMode="auto">
              <a:xfrm>
                <a:off x="2245" y="77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30" name="Oval 85">
                <a:extLst>
                  <a:ext uri="{FF2B5EF4-FFF2-40B4-BE49-F238E27FC236}">
                    <a16:creationId xmlns:a16="http://schemas.microsoft.com/office/drawing/2014/main" id="{BEFCCE5E-35F3-2484-7961-9A8200F92589}"/>
                  </a:ext>
                </a:extLst>
              </p:cNvPr>
              <p:cNvSpPr>
                <a:spLocks noChangeArrowheads="1"/>
              </p:cNvSpPr>
              <p:nvPr/>
            </p:nvSpPr>
            <p:spPr bwMode="auto">
              <a:xfrm>
                <a:off x="2155" y="87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31" name="Oval 86">
                <a:extLst>
                  <a:ext uri="{FF2B5EF4-FFF2-40B4-BE49-F238E27FC236}">
                    <a16:creationId xmlns:a16="http://schemas.microsoft.com/office/drawing/2014/main" id="{7FCF856F-B20B-248C-BD50-D020E45867D6}"/>
                  </a:ext>
                </a:extLst>
              </p:cNvPr>
              <p:cNvSpPr>
                <a:spLocks noChangeArrowheads="1"/>
              </p:cNvSpPr>
              <p:nvPr/>
            </p:nvSpPr>
            <p:spPr bwMode="auto">
              <a:xfrm>
                <a:off x="2029" y="80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32" name="Oval 87">
                <a:extLst>
                  <a:ext uri="{FF2B5EF4-FFF2-40B4-BE49-F238E27FC236}">
                    <a16:creationId xmlns:a16="http://schemas.microsoft.com/office/drawing/2014/main" id="{E03C82F6-211F-3090-A2FC-06D1BD147D20}"/>
                  </a:ext>
                </a:extLst>
              </p:cNvPr>
              <p:cNvSpPr>
                <a:spLocks noChangeArrowheads="1"/>
              </p:cNvSpPr>
              <p:nvPr/>
            </p:nvSpPr>
            <p:spPr bwMode="auto">
              <a:xfrm>
                <a:off x="2077" y="79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33" name="Oval 88">
                <a:extLst>
                  <a:ext uri="{FF2B5EF4-FFF2-40B4-BE49-F238E27FC236}">
                    <a16:creationId xmlns:a16="http://schemas.microsoft.com/office/drawing/2014/main" id="{BAB6F8EF-F518-61BA-277D-63E359F579E0}"/>
                  </a:ext>
                </a:extLst>
              </p:cNvPr>
              <p:cNvSpPr>
                <a:spLocks noChangeArrowheads="1"/>
              </p:cNvSpPr>
              <p:nvPr/>
            </p:nvSpPr>
            <p:spPr bwMode="auto">
              <a:xfrm>
                <a:off x="2143"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34" name="Oval 89">
                <a:extLst>
                  <a:ext uri="{FF2B5EF4-FFF2-40B4-BE49-F238E27FC236}">
                    <a16:creationId xmlns:a16="http://schemas.microsoft.com/office/drawing/2014/main" id="{E82E3BB5-8E7B-1952-9B90-AB9E385007DF}"/>
                  </a:ext>
                </a:extLst>
              </p:cNvPr>
              <p:cNvSpPr>
                <a:spLocks noChangeArrowheads="1"/>
              </p:cNvSpPr>
              <p:nvPr/>
            </p:nvSpPr>
            <p:spPr bwMode="auto">
              <a:xfrm>
                <a:off x="2041" y="69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35" name="Oval 90">
                <a:extLst>
                  <a:ext uri="{FF2B5EF4-FFF2-40B4-BE49-F238E27FC236}">
                    <a16:creationId xmlns:a16="http://schemas.microsoft.com/office/drawing/2014/main" id="{F817B1BA-351A-4367-D6B2-923757BD7479}"/>
                  </a:ext>
                </a:extLst>
              </p:cNvPr>
              <p:cNvSpPr>
                <a:spLocks noChangeArrowheads="1"/>
              </p:cNvSpPr>
              <p:nvPr/>
            </p:nvSpPr>
            <p:spPr bwMode="auto">
              <a:xfrm>
                <a:off x="2055" y="74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36" name="Oval 91">
                <a:extLst>
                  <a:ext uri="{FF2B5EF4-FFF2-40B4-BE49-F238E27FC236}">
                    <a16:creationId xmlns:a16="http://schemas.microsoft.com/office/drawing/2014/main" id="{D8970914-B976-BB6D-C06D-5F13A2F5594E}"/>
                  </a:ext>
                </a:extLst>
              </p:cNvPr>
              <p:cNvSpPr>
                <a:spLocks noChangeArrowheads="1"/>
              </p:cNvSpPr>
              <p:nvPr/>
            </p:nvSpPr>
            <p:spPr bwMode="auto">
              <a:xfrm>
                <a:off x="2168" y="71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37" name="Oval 92">
                <a:extLst>
                  <a:ext uri="{FF2B5EF4-FFF2-40B4-BE49-F238E27FC236}">
                    <a16:creationId xmlns:a16="http://schemas.microsoft.com/office/drawing/2014/main" id="{5C548852-B5C8-073F-F05C-13EC50BDDB11}"/>
                  </a:ext>
                </a:extLst>
              </p:cNvPr>
              <p:cNvSpPr>
                <a:spLocks noChangeArrowheads="1"/>
              </p:cNvSpPr>
              <p:nvPr/>
            </p:nvSpPr>
            <p:spPr bwMode="auto">
              <a:xfrm>
                <a:off x="2070" y="83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38" name="Oval 93">
                <a:extLst>
                  <a:ext uri="{FF2B5EF4-FFF2-40B4-BE49-F238E27FC236}">
                    <a16:creationId xmlns:a16="http://schemas.microsoft.com/office/drawing/2014/main" id="{1C649B76-B8CB-0F6D-A58B-C1A51AF486AE}"/>
                  </a:ext>
                </a:extLst>
              </p:cNvPr>
              <p:cNvSpPr>
                <a:spLocks noChangeArrowheads="1"/>
              </p:cNvSpPr>
              <p:nvPr/>
            </p:nvSpPr>
            <p:spPr bwMode="auto">
              <a:xfrm>
                <a:off x="2144" y="74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39" name="Oval 94">
                <a:extLst>
                  <a:ext uri="{FF2B5EF4-FFF2-40B4-BE49-F238E27FC236}">
                    <a16:creationId xmlns:a16="http://schemas.microsoft.com/office/drawing/2014/main" id="{DCA64957-605E-DB8B-4FFF-CE9DB4F6AF37}"/>
                  </a:ext>
                </a:extLst>
              </p:cNvPr>
              <p:cNvSpPr>
                <a:spLocks noChangeArrowheads="1"/>
              </p:cNvSpPr>
              <p:nvPr/>
            </p:nvSpPr>
            <p:spPr bwMode="auto">
              <a:xfrm>
                <a:off x="2180" y="7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40" name="Oval 95">
                <a:extLst>
                  <a:ext uri="{FF2B5EF4-FFF2-40B4-BE49-F238E27FC236}">
                    <a16:creationId xmlns:a16="http://schemas.microsoft.com/office/drawing/2014/main" id="{EB9BBBFB-68E7-A7C1-EDF9-7AE2CFDC77F5}"/>
                  </a:ext>
                </a:extLst>
              </p:cNvPr>
              <p:cNvSpPr>
                <a:spLocks noChangeArrowheads="1"/>
              </p:cNvSpPr>
              <p:nvPr/>
            </p:nvSpPr>
            <p:spPr bwMode="auto">
              <a:xfrm>
                <a:off x="2180"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41" name="Oval 96">
                <a:extLst>
                  <a:ext uri="{FF2B5EF4-FFF2-40B4-BE49-F238E27FC236}">
                    <a16:creationId xmlns:a16="http://schemas.microsoft.com/office/drawing/2014/main" id="{56B7EA4C-369D-DD6A-FCB4-389FEFA6B25D}"/>
                  </a:ext>
                </a:extLst>
              </p:cNvPr>
              <p:cNvSpPr>
                <a:spLocks noChangeArrowheads="1"/>
              </p:cNvSpPr>
              <p:nvPr/>
            </p:nvSpPr>
            <p:spPr bwMode="auto">
              <a:xfrm>
                <a:off x="2195" y="71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42" name="Oval 97">
                <a:extLst>
                  <a:ext uri="{FF2B5EF4-FFF2-40B4-BE49-F238E27FC236}">
                    <a16:creationId xmlns:a16="http://schemas.microsoft.com/office/drawing/2014/main" id="{9E136421-6CE7-B912-AC2B-8DC035A87121}"/>
                  </a:ext>
                </a:extLst>
              </p:cNvPr>
              <p:cNvSpPr>
                <a:spLocks noChangeArrowheads="1"/>
              </p:cNvSpPr>
              <p:nvPr/>
            </p:nvSpPr>
            <p:spPr bwMode="auto">
              <a:xfrm>
                <a:off x="2228" y="82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43" name="Oval 98">
                <a:extLst>
                  <a:ext uri="{FF2B5EF4-FFF2-40B4-BE49-F238E27FC236}">
                    <a16:creationId xmlns:a16="http://schemas.microsoft.com/office/drawing/2014/main" id="{D867F2D4-EF00-E019-F93A-1898304C3F52}"/>
                  </a:ext>
                </a:extLst>
              </p:cNvPr>
              <p:cNvSpPr>
                <a:spLocks noChangeArrowheads="1"/>
              </p:cNvSpPr>
              <p:nvPr/>
            </p:nvSpPr>
            <p:spPr bwMode="auto">
              <a:xfrm>
                <a:off x="2145" y="81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44" name="Oval 99">
                <a:extLst>
                  <a:ext uri="{FF2B5EF4-FFF2-40B4-BE49-F238E27FC236}">
                    <a16:creationId xmlns:a16="http://schemas.microsoft.com/office/drawing/2014/main" id="{7376024C-FF3A-56D4-F924-C2C97AD32065}"/>
                  </a:ext>
                </a:extLst>
              </p:cNvPr>
              <p:cNvSpPr>
                <a:spLocks noChangeArrowheads="1"/>
              </p:cNvSpPr>
              <p:nvPr/>
            </p:nvSpPr>
            <p:spPr bwMode="auto">
              <a:xfrm>
                <a:off x="2219" y="73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45" name="Oval 100">
                <a:extLst>
                  <a:ext uri="{FF2B5EF4-FFF2-40B4-BE49-F238E27FC236}">
                    <a16:creationId xmlns:a16="http://schemas.microsoft.com/office/drawing/2014/main" id="{4B6FE423-9288-A7F3-E341-9BF23AA77C53}"/>
                  </a:ext>
                </a:extLst>
              </p:cNvPr>
              <p:cNvSpPr>
                <a:spLocks noChangeArrowheads="1"/>
              </p:cNvSpPr>
              <p:nvPr/>
            </p:nvSpPr>
            <p:spPr bwMode="auto">
              <a:xfrm>
                <a:off x="2153" y="89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46" name="Oval 101">
                <a:extLst>
                  <a:ext uri="{FF2B5EF4-FFF2-40B4-BE49-F238E27FC236}">
                    <a16:creationId xmlns:a16="http://schemas.microsoft.com/office/drawing/2014/main" id="{5C306F94-6A9D-3A24-91B2-F3AFFBDD0333}"/>
                  </a:ext>
                </a:extLst>
              </p:cNvPr>
              <p:cNvSpPr>
                <a:spLocks noChangeArrowheads="1"/>
              </p:cNvSpPr>
              <p:nvPr/>
            </p:nvSpPr>
            <p:spPr bwMode="auto">
              <a:xfrm>
                <a:off x="2134" y="72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47" name="Oval 102">
                <a:extLst>
                  <a:ext uri="{FF2B5EF4-FFF2-40B4-BE49-F238E27FC236}">
                    <a16:creationId xmlns:a16="http://schemas.microsoft.com/office/drawing/2014/main" id="{A18B628D-A7D5-8CAB-8811-A8F0CC48ABF9}"/>
                  </a:ext>
                </a:extLst>
              </p:cNvPr>
              <p:cNvSpPr>
                <a:spLocks noChangeArrowheads="1"/>
              </p:cNvSpPr>
              <p:nvPr/>
            </p:nvSpPr>
            <p:spPr bwMode="auto">
              <a:xfrm>
                <a:off x="2176" y="81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48" name="Oval 103">
                <a:extLst>
                  <a:ext uri="{FF2B5EF4-FFF2-40B4-BE49-F238E27FC236}">
                    <a16:creationId xmlns:a16="http://schemas.microsoft.com/office/drawing/2014/main" id="{0E66AC34-9AB9-7126-AAB1-263A5064A9E9}"/>
                  </a:ext>
                </a:extLst>
              </p:cNvPr>
              <p:cNvSpPr>
                <a:spLocks noChangeArrowheads="1"/>
              </p:cNvSpPr>
              <p:nvPr/>
            </p:nvSpPr>
            <p:spPr bwMode="auto">
              <a:xfrm>
                <a:off x="2071" y="79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49" name="Oval 104">
                <a:extLst>
                  <a:ext uri="{FF2B5EF4-FFF2-40B4-BE49-F238E27FC236}">
                    <a16:creationId xmlns:a16="http://schemas.microsoft.com/office/drawing/2014/main" id="{84F3E1A6-C5C8-6CD0-3F06-03E15EB711C9}"/>
                  </a:ext>
                </a:extLst>
              </p:cNvPr>
              <p:cNvSpPr>
                <a:spLocks noChangeArrowheads="1"/>
              </p:cNvSpPr>
              <p:nvPr/>
            </p:nvSpPr>
            <p:spPr bwMode="auto">
              <a:xfrm>
                <a:off x="2191" y="77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50" name="Oval 105">
                <a:extLst>
                  <a:ext uri="{FF2B5EF4-FFF2-40B4-BE49-F238E27FC236}">
                    <a16:creationId xmlns:a16="http://schemas.microsoft.com/office/drawing/2014/main" id="{1A064253-AB74-E262-B9A1-2BE5C9C46D47}"/>
                  </a:ext>
                </a:extLst>
              </p:cNvPr>
              <p:cNvSpPr>
                <a:spLocks noChangeArrowheads="1"/>
              </p:cNvSpPr>
              <p:nvPr/>
            </p:nvSpPr>
            <p:spPr bwMode="auto">
              <a:xfrm>
                <a:off x="2059" y="70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51" name="Oval 106">
                <a:extLst>
                  <a:ext uri="{FF2B5EF4-FFF2-40B4-BE49-F238E27FC236}">
                    <a16:creationId xmlns:a16="http://schemas.microsoft.com/office/drawing/2014/main" id="{A27E5C7B-D181-9723-6640-514B1738D214}"/>
                  </a:ext>
                </a:extLst>
              </p:cNvPr>
              <p:cNvSpPr>
                <a:spLocks noChangeArrowheads="1"/>
              </p:cNvSpPr>
              <p:nvPr/>
            </p:nvSpPr>
            <p:spPr bwMode="auto">
              <a:xfrm>
                <a:off x="2029" y="77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52" name="Oval 107">
                <a:extLst>
                  <a:ext uri="{FF2B5EF4-FFF2-40B4-BE49-F238E27FC236}">
                    <a16:creationId xmlns:a16="http://schemas.microsoft.com/office/drawing/2014/main" id="{00116C35-6A12-FA20-6A04-33E25D6C7C76}"/>
                  </a:ext>
                </a:extLst>
              </p:cNvPr>
              <p:cNvSpPr>
                <a:spLocks noChangeArrowheads="1"/>
              </p:cNvSpPr>
              <p:nvPr/>
            </p:nvSpPr>
            <p:spPr bwMode="auto">
              <a:xfrm>
                <a:off x="2050" y="85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53" name="Oval 108">
                <a:extLst>
                  <a:ext uri="{FF2B5EF4-FFF2-40B4-BE49-F238E27FC236}">
                    <a16:creationId xmlns:a16="http://schemas.microsoft.com/office/drawing/2014/main" id="{152888A0-187D-604B-0900-E532A3D9DFE4}"/>
                  </a:ext>
                </a:extLst>
              </p:cNvPr>
              <p:cNvSpPr>
                <a:spLocks noChangeArrowheads="1"/>
              </p:cNvSpPr>
              <p:nvPr/>
            </p:nvSpPr>
            <p:spPr bwMode="auto">
              <a:xfrm>
                <a:off x="2185" y="66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54" name="Oval 109">
                <a:extLst>
                  <a:ext uri="{FF2B5EF4-FFF2-40B4-BE49-F238E27FC236}">
                    <a16:creationId xmlns:a16="http://schemas.microsoft.com/office/drawing/2014/main" id="{CA5EC2EB-D99C-5DD3-165C-B90B6147083E}"/>
                  </a:ext>
                </a:extLst>
              </p:cNvPr>
              <p:cNvSpPr>
                <a:spLocks noChangeArrowheads="1"/>
              </p:cNvSpPr>
              <p:nvPr/>
            </p:nvSpPr>
            <p:spPr bwMode="auto">
              <a:xfrm>
                <a:off x="2228" y="86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55" name="Oval 110">
                <a:extLst>
                  <a:ext uri="{FF2B5EF4-FFF2-40B4-BE49-F238E27FC236}">
                    <a16:creationId xmlns:a16="http://schemas.microsoft.com/office/drawing/2014/main" id="{788DF1B9-9668-E5D3-436E-B5034B05D73E}"/>
                  </a:ext>
                </a:extLst>
              </p:cNvPr>
              <p:cNvSpPr>
                <a:spLocks noChangeArrowheads="1"/>
              </p:cNvSpPr>
              <p:nvPr/>
            </p:nvSpPr>
            <p:spPr bwMode="auto">
              <a:xfrm>
                <a:off x="2120" y="82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56" name="Oval 111">
                <a:extLst>
                  <a:ext uri="{FF2B5EF4-FFF2-40B4-BE49-F238E27FC236}">
                    <a16:creationId xmlns:a16="http://schemas.microsoft.com/office/drawing/2014/main" id="{7024A29C-38D0-1311-E853-84909BC7D549}"/>
                  </a:ext>
                </a:extLst>
              </p:cNvPr>
              <p:cNvSpPr>
                <a:spLocks noChangeArrowheads="1"/>
              </p:cNvSpPr>
              <p:nvPr/>
            </p:nvSpPr>
            <p:spPr bwMode="auto">
              <a:xfrm>
                <a:off x="2171" y="73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57" name="Oval 112">
                <a:extLst>
                  <a:ext uri="{FF2B5EF4-FFF2-40B4-BE49-F238E27FC236}">
                    <a16:creationId xmlns:a16="http://schemas.microsoft.com/office/drawing/2014/main" id="{05E1486E-245A-2CDE-CCF0-61B30D83053B}"/>
                  </a:ext>
                </a:extLst>
              </p:cNvPr>
              <p:cNvSpPr>
                <a:spLocks noChangeArrowheads="1"/>
              </p:cNvSpPr>
              <p:nvPr/>
            </p:nvSpPr>
            <p:spPr bwMode="auto">
              <a:xfrm>
                <a:off x="2090" y="73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58" name="Oval 113">
                <a:extLst>
                  <a:ext uri="{FF2B5EF4-FFF2-40B4-BE49-F238E27FC236}">
                    <a16:creationId xmlns:a16="http://schemas.microsoft.com/office/drawing/2014/main" id="{1AC35D33-343D-EED3-E27F-DFE3C1B9B708}"/>
                  </a:ext>
                </a:extLst>
              </p:cNvPr>
              <p:cNvSpPr>
                <a:spLocks noChangeArrowheads="1"/>
              </p:cNvSpPr>
              <p:nvPr/>
            </p:nvSpPr>
            <p:spPr bwMode="auto">
              <a:xfrm>
                <a:off x="2036" y="74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59" name="Oval 114">
                <a:extLst>
                  <a:ext uri="{FF2B5EF4-FFF2-40B4-BE49-F238E27FC236}">
                    <a16:creationId xmlns:a16="http://schemas.microsoft.com/office/drawing/2014/main" id="{B94CCF7A-CED4-3FBC-71B5-55514ECE3145}"/>
                  </a:ext>
                </a:extLst>
              </p:cNvPr>
              <p:cNvSpPr>
                <a:spLocks noChangeArrowheads="1"/>
              </p:cNvSpPr>
              <p:nvPr/>
            </p:nvSpPr>
            <p:spPr bwMode="auto">
              <a:xfrm>
                <a:off x="2114" y="82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60" name="Oval 115">
                <a:extLst>
                  <a:ext uri="{FF2B5EF4-FFF2-40B4-BE49-F238E27FC236}">
                    <a16:creationId xmlns:a16="http://schemas.microsoft.com/office/drawing/2014/main" id="{62CEFD7D-603B-ED7C-8436-39431A5755A6}"/>
                  </a:ext>
                </a:extLst>
              </p:cNvPr>
              <p:cNvSpPr>
                <a:spLocks noChangeArrowheads="1"/>
              </p:cNvSpPr>
              <p:nvPr/>
            </p:nvSpPr>
            <p:spPr bwMode="auto">
              <a:xfrm>
                <a:off x="2078" y="83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61" name="Oval 116">
                <a:extLst>
                  <a:ext uri="{FF2B5EF4-FFF2-40B4-BE49-F238E27FC236}">
                    <a16:creationId xmlns:a16="http://schemas.microsoft.com/office/drawing/2014/main" id="{6C0B22B3-C190-C327-C995-5DE5EBCB829D}"/>
                  </a:ext>
                </a:extLst>
              </p:cNvPr>
              <p:cNvSpPr>
                <a:spLocks noChangeArrowheads="1"/>
              </p:cNvSpPr>
              <p:nvPr/>
            </p:nvSpPr>
            <p:spPr bwMode="auto">
              <a:xfrm>
                <a:off x="2036" y="7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62" name="Oval 117">
                <a:extLst>
                  <a:ext uri="{FF2B5EF4-FFF2-40B4-BE49-F238E27FC236}">
                    <a16:creationId xmlns:a16="http://schemas.microsoft.com/office/drawing/2014/main" id="{EFA5F4CC-4421-F239-D6C2-5653538D8A15}"/>
                  </a:ext>
                </a:extLst>
              </p:cNvPr>
              <p:cNvSpPr>
                <a:spLocks noChangeArrowheads="1"/>
              </p:cNvSpPr>
              <p:nvPr/>
            </p:nvSpPr>
            <p:spPr bwMode="auto">
              <a:xfrm>
                <a:off x="2041" y="76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63" name="Oval 118">
                <a:extLst>
                  <a:ext uri="{FF2B5EF4-FFF2-40B4-BE49-F238E27FC236}">
                    <a16:creationId xmlns:a16="http://schemas.microsoft.com/office/drawing/2014/main" id="{FAA91FBE-2AAF-07E4-B070-23A36F370EAE}"/>
                  </a:ext>
                </a:extLst>
              </p:cNvPr>
              <p:cNvSpPr>
                <a:spLocks noChangeArrowheads="1"/>
              </p:cNvSpPr>
              <p:nvPr/>
            </p:nvSpPr>
            <p:spPr bwMode="auto">
              <a:xfrm>
                <a:off x="2180"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64" name="Oval 119">
                <a:extLst>
                  <a:ext uri="{FF2B5EF4-FFF2-40B4-BE49-F238E27FC236}">
                    <a16:creationId xmlns:a16="http://schemas.microsoft.com/office/drawing/2014/main" id="{D1D849BA-44D1-D1FD-FC6D-BA7401BE08F4}"/>
                  </a:ext>
                </a:extLst>
              </p:cNvPr>
              <p:cNvSpPr>
                <a:spLocks noChangeArrowheads="1"/>
              </p:cNvSpPr>
              <p:nvPr/>
            </p:nvSpPr>
            <p:spPr bwMode="auto">
              <a:xfrm>
                <a:off x="2036"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65" name="Oval 120">
                <a:extLst>
                  <a:ext uri="{FF2B5EF4-FFF2-40B4-BE49-F238E27FC236}">
                    <a16:creationId xmlns:a16="http://schemas.microsoft.com/office/drawing/2014/main" id="{B4469789-E613-FE68-6712-C88673BF4EC0}"/>
                  </a:ext>
                </a:extLst>
              </p:cNvPr>
              <p:cNvSpPr>
                <a:spLocks noChangeArrowheads="1"/>
              </p:cNvSpPr>
              <p:nvPr/>
            </p:nvSpPr>
            <p:spPr bwMode="auto">
              <a:xfrm>
                <a:off x="2153" y="87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66" name="Oval 121">
                <a:extLst>
                  <a:ext uri="{FF2B5EF4-FFF2-40B4-BE49-F238E27FC236}">
                    <a16:creationId xmlns:a16="http://schemas.microsoft.com/office/drawing/2014/main" id="{42FF15D9-3962-5B1F-2ECF-47B479CBBD5A}"/>
                  </a:ext>
                </a:extLst>
              </p:cNvPr>
              <p:cNvSpPr>
                <a:spLocks noChangeArrowheads="1"/>
              </p:cNvSpPr>
              <p:nvPr/>
            </p:nvSpPr>
            <p:spPr bwMode="auto">
              <a:xfrm>
                <a:off x="2275" y="82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67" name="Oval 122">
                <a:extLst>
                  <a:ext uri="{FF2B5EF4-FFF2-40B4-BE49-F238E27FC236}">
                    <a16:creationId xmlns:a16="http://schemas.microsoft.com/office/drawing/2014/main" id="{121867F8-D859-49C9-DF09-C217E8FC3EC2}"/>
                  </a:ext>
                </a:extLst>
              </p:cNvPr>
              <p:cNvSpPr>
                <a:spLocks noChangeArrowheads="1"/>
              </p:cNvSpPr>
              <p:nvPr/>
            </p:nvSpPr>
            <p:spPr bwMode="auto">
              <a:xfrm>
                <a:off x="2260" y="70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68" name="Oval 123">
                <a:extLst>
                  <a:ext uri="{FF2B5EF4-FFF2-40B4-BE49-F238E27FC236}">
                    <a16:creationId xmlns:a16="http://schemas.microsoft.com/office/drawing/2014/main" id="{1974FE2F-2028-CEA4-D3B3-4204D8014119}"/>
                  </a:ext>
                </a:extLst>
              </p:cNvPr>
              <p:cNvSpPr>
                <a:spLocks noChangeArrowheads="1"/>
              </p:cNvSpPr>
              <p:nvPr/>
            </p:nvSpPr>
            <p:spPr bwMode="auto">
              <a:xfrm>
                <a:off x="2180" y="6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69" name="Oval 124">
                <a:extLst>
                  <a:ext uri="{FF2B5EF4-FFF2-40B4-BE49-F238E27FC236}">
                    <a16:creationId xmlns:a16="http://schemas.microsoft.com/office/drawing/2014/main" id="{693B2AD8-85CB-9896-8CB3-C259F3C9B675}"/>
                  </a:ext>
                </a:extLst>
              </p:cNvPr>
              <p:cNvSpPr>
                <a:spLocks noChangeArrowheads="1"/>
              </p:cNvSpPr>
              <p:nvPr/>
            </p:nvSpPr>
            <p:spPr bwMode="auto">
              <a:xfrm>
                <a:off x="2176" y="85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70" name="Oval 125">
                <a:extLst>
                  <a:ext uri="{FF2B5EF4-FFF2-40B4-BE49-F238E27FC236}">
                    <a16:creationId xmlns:a16="http://schemas.microsoft.com/office/drawing/2014/main" id="{E1F2423E-2B27-59F8-8530-F180621750E8}"/>
                  </a:ext>
                </a:extLst>
              </p:cNvPr>
              <p:cNvSpPr>
                <a:spLocks noChangeArrowheads="1"/>
              </p:cNvSpPr>
              <p:nvPr/>
            </p:nvSpPr>
            <p:spPr bwMode="auto">
              <a:xfrm>
                <a:off x="2095" y="88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71" name="Oval 126">
                <a:extLst>
                  <a:ext uri="{FF2B5EF4-FFF2-40B4-BE49-F238E27FC236}">
                    <a16:creationId xmlns:a16="http://schemas.microsoft.com/office/drawing/2014/main" id="{7795C146-A80D-F4C3-8E44-90D1B685CC7E}"/>
                  </a:ext>
                </a:extLst>
              </p:cNvPr>
              <p:cNvSpPr>
                <a:spLocks noChangeArrowheads="1"/>
              </p:cNvSpPr>
              <p:nvPr/>
            </p:nvSpPr>
            <p:spPr bwMode="auto">
              <a:xfrm>
                <a:off x="2152" y="80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72" name="Oval 127">
                <a:extLst>
                  <a:ext uri="{FF2B5EF4-FFF2-40B4-BE49-F238E27FC236}">
                    <a16:creationId xmlns:a16="http://schemas.microsoft.com/office/drawing/2014/main" id="{7A8F7F2C-6881-40C2-589C-C8DEB32248E0}"/>
                  </a:ext>
                </a:extLst>
              </p:cNvPr>
              <p:cNvSpPr>
                <a:spLocks noChangeArrowheads="1"/>
              </p:cNvSpPr>
              <p:nvPr/>
            </p:nvSpPr>
            <p:spPr bwMode="auto">
              <a:xfrm>
                <a:off x="2134" y="76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73" name="Oval 128">
                <a:extLst>
                  <a:ext uri="{FF2B5EF4-FFF2-40B4-BE49-F238E27FC236}">
                    <a16:creationId xmlns:a16="http://schemas.microsoft.com/office/drawing/2014/main" id="{022FB55D-0940-C9F9-7630-EDB3E1F0E200}"/>
                  </a:ext>
                </a:extLst>
              </p:cNvPr>
              <p:cNvSpPr>
                <a:spLocks noChangeArrowheads="1"/>
              </p:cNvSpPr>
              <p:nvPr/>
            </p:nvSpPr>
            <p:spPr bwMode="auto">
              <a:xfrm>
                <a:off x="2029" y="81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74" name="Oval 129">
                <a:extLst>
                  <a:ext uri="{FF2B5EF4-FFF2-40B4-BE49-F238E27FC236}">
                    <a16:creationId xmlns:a16="http://schemas.microsoft.com/office/drawing/2014/main" id="{85E4D993-49FC-58E8-D18E-A9ECECA257AD}"/>
                  </a:ext>
                </a:extLst>
              </p:cNvPr>
              <p:cNvSpPr>
                <a:spLocks noChangeArrowheads="1"/>
              </p:cNvSpPr>
              <p:nvPr/>
            </p:nvSpPr>
            <p:spPr bwMode="auto">
              <a:xfrm>
                <a:off x="2143" y="88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75" name="Oval 130">
                <a:extLst>
                  <a:ext uri="{FF2B5EF4-FFF2-40B4-BE49-F238E27FC236}">
                    <a16:creationId xmlns:a16="http://schemas.microsoft.com/office/drawing/2014/main" id="{C4BB087F-39A6-1A84-3EAA-047F8AC22C4A}"/>
                  </a:ext>
                </a:extLst>
              </p:cNvPr>
              <p:cNvSpPr>
                <a:spLocks noChangeArrowheads="1"/>
              </p:cNvSpPr>
              <p:nvPr/>
            </p:nvSpPr>
            <p:spPr bwMode="auto">
              <a:xfrm>
                <a:off x="2089"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76" name="Oval 131">
                <a:extLst>
                  <a:ext uri="{FF2B5EF4-FFF2-40B4-BE49-F238E27FC236}">
                    <a16:creationId xmlns:a16="http://schemas.microsoft.com/office/drawing/2014/main" id="{B69FF23D-6457-EFC6-47D1-6032A78F9796}"/>
                  </a:ext>
                </a:extLst>
              </p:cNvPr>
              <p:cNvSpPr>
                <a:spLocks noChangeArrowheads="1"/>
              </p:cNvSpPr>
              <p:nvPr/>
            </p:nvSpPr>
            <p:spPr bwMode="auto">
              <a:xfrm>
                <a:off x="2119" y="70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77" name="Oval 132">
                <a:extLst>
                  <a:ext uri="{FF2B5EF4-FFF2-40B4-BE49-F238E27FC236}">
                    <a16:creationId xmlns:a16="http://schemas.microsoft.com/office/drawing/2014/main" id="{548C57C3-F7AE-ACC3-DF1D-15AF4B022568}"/>
                  </a:ext>
                </a:extLst>
              </p:cNvPr>
              <p:cNvSpPr>
                <a:spLocks noChangeArrowheads="1"/>
              </p:cNvSpPr>
              <p:nvPr/>
            </p:nvSpPr>
            <p:spPr bwMode="auto">
              <a:xfrm>
                <a:off x="2050" y="75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78" name="Oval 133">
                <a:extLst>
                  <a:ext uri="{FF2B5EF4-FFF2-40B4-BE49-F238E27FC236}">
                    <a16:creationId xmlns:a16="http://schemas.microsoft.com/office/drawing/2014/main" id="{D7CF7BF3-7271-A2DA-15C1-5688382E5227}"/>
                  </a:ext>
                </a:extLst>
              </p:cNvPr>
              <p:cNvSpPr>
                <a:spLocks noChangeArrowheads="1"/>
              </p:cNvSpPr>
              <p:nvPr/>
            </p:nvSpPr>
            <p:spPr bwMode="auto">
              <a:xfrm>
                <a:off x="2155" y="85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79" name="Oval 134">
                <a:extLst>
                  <a:ext uri="{FF2B5EF4-FFF2-40B4-BE49-F238E27FC236}">
                    <a16:creationId xmlns:a16="http://schemas.microsoft.com/office/drawing/2014/main" id="{70B1B16B-EAA3-F097-9058-C361E4770019}"/>
                  </a:ext>
                </a:extLst>
              </p:cNvPr>
              <p:cNvSpPr>
                <a:spLocks noChangeArrowheads="1"/>
              </p:cNvSpPr>
              <p:nvPr/>
            </p:nvSpPr>
            <p:spPr bwMode="auto">
              <a:xfrm>
                <a:off x="2077" y="81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80" name="Oval 135">
                <a:extLst>
                  <a:ext uri="{FF2B5EF4-FFF2-40B4-BE49-F238E27FC236}">
                    <a16:creationId xmlns:a16="http://schemas.microsoft.com/office/drawing/2014/main" id="{2F2C974D-21C0-9A13-F703-09F74A89C503}"/>
                  </a:ext>
                </a:extLst>
              </p:cNvPr>
              <p:cNvSpPr>
                <a:spLocks noChangeArrowheads="1"/>
              </p:cNvSpPr>
              <p:nvPr/>
            </p:nvSpPr>
            <p:spPr bwMode="auto">
              <a:xfrm>
                <a:off x="1981" y="83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81" name="Oval 136">
                <a:extLst>
                  <a:ext uri="{FF2B5EF4-FFF2-40B4-BE49-F238E27FC236}">
                    <a16:creationId xmlns:a16="http://schemas.microsoft.com/office/drawing/2014/main" id="{C9FF0E1B-9BFF-3640-C2AE-E17C33CE830F}"/>
                  </a:ext>
                </a:extLst>
              </p:cNvPr>
              <p:cNvSpPr>
                <a:spLocks noChangeArrowheads="1"/>
              </p:cNvSpPr>
              <p:nvPr/>
            </p:nvSpPr>
            <p:spPr bwMode="auto">
              <a:xfrm>
                <a:off x="2125" y="78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82" name="Oval 137">
                <a:extLst>
                  <a:ext uri="{FF2B5EF4-FFF2-40B4-BE49-F238E27FC236}">
                    <a16:creationId xmlns:a16="http://schemas.microsoft.com/office/drawing/2014/main" id="{6EF7E7D3-6630-6A1A-1CAD-D1E3E86B7670}"/>
                  </a:ext>
                </a:extLst>
              </p:cNvPr>
              <p:cNvSpPr>
                <a:spLocks noChangeArrowheads="1"/>
              </p:cNvSpPr>
              <p:nvPr/>
            </p:nvSpPr>
            <p:spPr bwMode="auto">
              <a:xfrm>
                <a:off x="2101" y="82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83" name="Oval 138">
                <a:extLst>
                  <a:ext uri="{FF2B5EF4-FFF2-40B4-BE49-F238E27FC236}">
                    <a16:creationId xmlns:a16="http://schemas.microsoft.com/office/drawing/2014/main" id="{3C59AD41-67B3-760A-F991-CAF3ECB208EE}"/>
                  </a:ext>
                </a:extLst>
              </p:cNvPr>
              <p:cNvSpPr>
                <a:spLocks noChangeArrowheads="1"/>
              </p:cNvSpPr>
              <p:nvPr/>
            </p:nvSpPr>
            <p:spPr bwMode="auto">
              <a:xfrm>
                <a:off x="2197" y="82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84" name="Oval 139">
                <a:extLst>
                  <a:ext uri="{FF2B5EF4-FFF2-40B4-BE49-F238E27FC236}">
                    <a16:creationId xmlns:a16="http://schemas.microsoft.com/office/drawing/2014/main" id="{E8DB464A-05A1-1899-DE58-F592281352AA}"/>
                  </a:ext>
                </a:extLst>
              </p:cNvPr>
              <p:cNvSpPr>
                <a:spLocks noChangeArrowheads="1"/>
              </p:cNvSpPr>
              <p:nvPr/>
            </p:nvSpPr>
            <p:spPr bwMode="auto">
              <a:xfrm>
                <a:off x="2072" y="86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85" name="Oval 140">
                <a:extLst>
                  <a:ext uri="{FF2B5EF4-FFF2-40B4-BE49-F238E27FC236}">
                    <a16:creationId xmlns:a16="http://schemas.microsoft.com/office/drawing/2014/main" id="{4C4B2988-CD32-260A-5127-4E9CC5F75225}"/>
                  </a:ext>
                </a:extLst>
              </p:cNvPr>
              <p:cNvSpPr>
                <a:spLocks noChangeArrowheads="1"/>
              </p:cNvSpPr>
              <p:nvPr/>
            </p:nvSpPr>
            <p:spPr bwMode="auto">
              <a:xfrm>
                <a:off x="2026" y="79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86" name="Oval 141">
                <a:extLst>
                  <a:ext uri="{FF2B5EF4-FFF2-40B4-BE49-F238E27FC236}">
                    <a16:creationId xmlns:a16="http://schemas.microsoft.com/office/drawing/2014/main" id="{09258583-48CF-CA5E-025B-62F4990D9DE1}"/>
                  </a:ext>
                </a:extLst>
              </p:cNvPr>
              <p:cNvSpPr>
                <a:spLocks noChangeArrowheads="1"/>
              </p:cNvSpPr>
              <p:nvPr/>
            </p:nvSpPr>
            <p:spPr bwMode="auto">
              <a:xfrm>
                <a:off x="2128" y="67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87" name="Oval 142">
                <a:extLst>
                  <a:ext uri="{FF2B5EF4-FFF2-40B4-BE49-F238E27FC236}">
                    <a16:creationId xmlns:a16="http://schemas.microsoft.com/office/drawing/2014/main" id="{FB701D40-1A19-C79E-9A98-863EA5D87E95}"/>
                  </a:ext>
                </a:extLst>
              </p:cNvPr>
              <p:cNvSpPr>
                <a:spLocks noChangeArrowheads="1"/>
              </p:cNvSpPr>
              <p:nvPr/>
            </p:nvSpPr>
            <p:spPr bwMode="auto">
              <a:xfrm>
                <a:off x="2165" y="81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88" name="Oval 143">
                <a:extLst>
                  <a:ext uri="{FF2B5EF4-FFF2-40B4-BE49-F238E27FC236}">
                    <a16:creationId xmlns:a16="http://schemas.microsoft.com/office/drawing/2014/main" id="{FC5756BC-4BB2-7755-5412-4510604FE57C}"/>
                  </a:ext>
                </a:extLst>
              </p:cNvPr>
              <p:cNvSpPr>
                <a:spLocks noChangeArrowheads="1"/>
              </p:cNvSpPr>
              <p:nvPr/>
            </p:nvSpPr>
            <p:spPr bwMode="auto">
              <a:xfrm>
                <a:off x="2269" y="74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89" name="Oval 144">
                <a:extLst>
                  <a:ext uri="{FF2B5EF4-FFF2-40B4-BE49-F238E27FC236}">
                    <a16:creationId xmlns:a16="http://schemas.microsoft.com/office/drawing/2014/main" id="{8A813D46-6F83-49C9-183A-E50B197BF16A}"/>
                  </a:ext>
                </a:extLst>
              </p:cNvPr>
              <p:cNvSpPr>
                <a:spLocks noChangeArrowheads="1"/>
              </p:cNvSpPr>
              <p:nvPr/>
            </p:nvSpPr>
            <p:spPr bwMode="auto">
              <a:xfrm>
                <a:off x="2120" y="85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90" name="Oval 145">
                <a:extLst>
                  <a:ext uri="{FF2B5EF4-FFF2-40B4-BE49-F238E27FC236}">
                    <a16:creationId xmlns:a16="http://schemas.microsoft.com/office/drawing/2014/main" id="{D626601D-9FEC-E055-CB75-43C5027B6465}"/>
                  </a:ext>
                </a:extLst>
              </p:cNvPr>
              <p:cNvSpPr>
                <a:spLocks noChangeArrowheads="1"/>
              </p:cNvSpPr>
              <p:nvPr/>
            </p:nvSpPr>
            <p:spPr bwMode="auto">
              <a:xfrm>
                <a:off x="2120" y="78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91" name="Oval 146">
                <a:extLst>
                  <a:ext uri="{FF2B5EF4-FFF2-40B4-BE49-F238E27FC236}">
                    <a16:creationId xmlns:a16="http://schemas.microsoft.com/office/drawing/2014/main" id="{49BD21C0-E165-6FCF-145C-AD31F1E30B52}"/>
                  </a:ext>
                </a:extLst>
              </p:cNvPr>
              <p:cNvSpPr>
                <a:spLocks noChangeArrowheads="1"/>
              </p:cNvSpPr>
              <p:nvPr/>
            </p:nvSpPr>
            <p:spPr bwMode="auto">
              <a:xfrm>
                <a:off x="2254" y="79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92" name="Oval 147">
                <a:extLst>
                  <a:ext uri="{FF2B5EF4-FFF2-40B4-BE49-F238E27FC236}">
                    <a16:creationId xmlns:a16="http://schemas.microsoft.com/office/drawing/2014/main" id="{8D262DC8-4A2F-7723-C447-919F12093F49}"/>
                  </a:ext>
                </a:extLst>
              </p:cNvPr>
              <p:cNvSpPr>
                <a:spLocks noChangeArrowheads="1"/>
              </p:cNvSpPr>
              <p:nvPr/>
            </p:nvSpPr>
            <p:spPr bwMode="auto">
              <a:xfrm>
                <a:off x="2027" y="73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93" name="Oval 148">
                <a:extLst>
                  <a:ext uri="{FF2B5EF4-FFF2-40B4-BE49-F238E27FC236}">
                    <a16:creationId xmlns:a16="http://schemas.microsoft.com/office/drawing/2014/main" id="{0CD6E09E-FF42-7010-F7EF-1C34FADD0824}"/>
                  </a:ext>
                </a:extLst>
              </p:cNvPr>
              <p:cNvSpPr>
                <a:spLocks noChangeArrowheads="1"/>
              </p:cNvSpPr>
              <p:nvPr/>
            </p:nvSpPr>
            <p:spPr bwMode="auto">
              <a:xfrm>
                <a:off x="2116"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94" name="Oval 149">
                <a:extLst>
                  <a:ext uri="{FF2B5EF4-FFF2-40B4-BE49-F238E27FC236}">
                    <a16:creationId xmlns:a16="http://schemas.microsoft.com/office/drawing/2014/main" id="{7CF67465-19CA-ECDB-FAEF-BA1F48A8BD0B}"/>
                  </a:ext>
                </a:extLst>
              </p:cNvPr>
              <p:cNvSpPr>
                <a:spLocks noChangeArrowheads="1"/>
              </p:cNvSpPr>
              <p:nvPr/>
            </p:nvSpPr>
            <p:spPr bwMode="auto">
              <a:xfrm>
                <a:off x="2137"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95" name="Oval 150">
                <a:extLst>
                  <a:ext uri="{FF2B5EF4-FFF2-40B4-BE49-F238E27FC236}">
                    <a16:creationId xmlns:a16="http://schemas.microsoft.com/office/drawing/2014/main" id="{2CE189EB-02E1-DCAB-0D21-1F0C6CECA96A}"/>
                  </a:ext>
                </a:extLst>
              </p:cNvPr>
              <p:cNvSpPr>
                <a:spLocks noChangeArrowheads="1"/>
              </p:cNvSpPr>
              <p:nvPr/>
            </p:nvSpPr>
            <p:spPr bwMode="auto">
              <a:xfrm>
                <a:off x="2065"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96" name="Oval 151">
                <a:extLst>
                  <a:ext uri="{FF2B5EF4-FFF2-40B4-BE49-F238E27FC236}">
                    <a16:creationId xmlns:a16="http://schemas.microsoft.com/office/drawing/2014/main" id="{D8BC5AD3-099D-3383-0019-96F26EB32794}"/>
                  </a:ext>
                </a:extLst>
              </p:cNvPr>
              <p:cNvSpPr>
                <a:spLocks noChangeArrowheads="1"/>
              </p:cNvSpPr>
              <p:nvPr/>
            </p:nvSpPr>
            <p:spPr bwMode="auto">
              <a:xfrm>
                <a:off x="2074" y="83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97" name="Oval 152">
                <a:extLst>
                  <a:ext uri="{FF2B5EF4-FFF2-40B4-BE49-F238E27FC236}">
                    <a16:creationId xmlns:a16="http://schemas.microsoft.com/office/drawing/2014/main" id="{50CF7CA7-143C-70FF-A464-3824C910FC6E}"/>
                  </a:ext>
                </a:extLst>
              </p:cNvPr>
              <p:cNvSpPr>
                <a:spLocks noChangeArrowheads="1"/>
              </p:cNvSpPr>
              <p:nvPr/>
            </p:nvSpPr>
            <p:spPr bwMode="auto">
              <a:xfrm>
                <a:off x="2102" y="79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98" name="Oval 153">
                <a:extLst>
                  <a:ext uri="{FF2B5EF4-FFF2-40B4-BE49-F238E27FC236}">
                    <a16:creationId xmlns:a16="http://schemas.microsoft.com/office/drawing/2014/main" id="{9154FB02-1027-AA51-C60D-871ECDED6312}"/>
                  </a:ext>
                </a:extLst>
              </p:cNvPr>
              <p:cNvSpPr>
                <a:spLocks noChangeArrowheads="1"/>
              </p:cNvSpPr>
              <p:nvPr/>
            </p:nvSpPr>
            <p:spPr bwMode="auto">
              <a:xfrm>
                <a:off x="2218" y="79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99" name="Oval 154">
                <a:extLst>
                  <a:ext uri="{FF2B5EF4-FFF2-40B4-BE49-F238E27FC236}">
                    <a16:creationId xmlns:a16="http://schemas.microsoft.com/office/drawing/2014/main" id="{605D843E-7467-7EC9-C035-83689AB72FC3}"/>
                  </a:ext>
                </a:extLst>
              </p:cNvPr>
              <p:cNvSpPr>
                <a:spLocks noChangeArrowheads="1"/>
              </p:cNvSpPr>
              <p:nvPr/>
            </p:nvSpPr>
            <p:spPr bwMode="auto">
              <a:xfrm>
                <a:off x="2236" y="83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00" name="Oval 155">
                <a:extLst>
                  <a:ext uri="{FF2B5EF4-FFF2-40B4-BE49-F238E27FC236}">
                    <a16:creationId xmlns:a16="http://schemas.microsoft.com/office/drawing/2014/main" id="{8A1594D1-925E-EADD-BED9-361476DCD05C}"/>
                  </a:ext>
                </a:extLst>
              </p:cNvPr>
              <p:cNvSpPr>
                <a:spLocks noChangeArrowheads="1"/>
              </p:cNvSpPr>
              <p:nvPr/>
            </p:nvSpPr>
            <p:spPr bwMode="auto">
              <a:xfrm>
                <a:off x="2275" y="75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01" name="Oval 156">
                <a:extLst>
                  <a:ext uri="{FF2B5EF4-FFF2-40B4-BE49-F238E27FC236}">
                    <a16:creationId xmlns:a16="http://schemas.microsoft.com/office/drawing/2014/main" id="{E11843EF-5176-E3A0-6732-673A9BC21056}"/>
                  </a:ext>
                </a:extLst>
              </p:cNvPr>
              <p:cNvSpPr>
                <a:spLocks noChangeArrowheads="1"/>
              </p:cNvSpPr>
              <p:nvPr/>
            </p:nvSpPr>
            <p:spPr bwMode="auto">
              <a:xfrm>
                <a:off x="2077" y="83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02" name="Oval 157">
                <a:extLst>
                  <a:ext uri="{FF2B5EF4-FFF2-40B4-BE49-F238E27FC236}">
                    <a16:creationId xmlns:a16="http://schemas.microsoft.com/office/drawing/2014/main" id="{B9588B1A-3882-F94B-F0C8-494A297313E6}"/>
                  </a:ext>
                </a:extLst>
              </p:cNvPr>
              <p:cNvSpPr>
                <a:spLocks noChangeArrowheads="1"/>
              </p:cNvSpPr>
              <p:nvPr/>
            </p:nvSpPr>
            <p:spPr bwMode="auto">
              <a:xfrm>
                <a:off x="2056" y="89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03" name="Oval 158">
                <a:extLst>
                  <a:ext uri="{FF2B5EF4-FFF2-40B4-BE49-F238E27FC236}">
                    <a16:creationId xmlns:a16="http://schemas.microsoft.com/office/drawing/2014/main" id="{AC5B5B3D-C3FF-925C-ACF2-108F86A4E985}"/>
                  </a:ext>
                </a:extLst>
              </p:cNvPr>
              <p:cNvSpPr>
                <a:spLocks noChangeArrowheads="1"/>
              </p:cNvSpPr>
              <p:nvPr/>
            </p:nvSpPr>
            <p:spPr bwMode="auto">
              <a:xfrm>
                <a:off x="2065" y="90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04" name="Oval 159">
                <a:extLst>
                  <a:ext uri="{FF2B5EF4-FFF2-40B4-BE49-F238E27FC236}">
                    <a16:creationId xmlns:a16="http://schemas.microsoft.com/office/drawing/2014/main" id="{FA0AE61B-B461-74ED-6709-C5499F2A28D0}"/>
                  </a:ext>
                </a:extLst>
              </p:cNvPr>
              <p:cNvSpPr>
                <a:spLocks noChangeArrowheads="1"/>
              </p:cNvSpPr>
              <p:nvPr/>
            </p:nvSpPr>
            <p:spPr bwMode="auto">
              <a:xfrm>
                <a:off x="2158" y="91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05" name="Oval 160">
                <a:extLst>
                  <a:ext uri="{FF2B5EF4-FFF2-40B4-BE49-F238E27FC236}">
                    <a16:creationId xmlns:a16="http://schemas.microsoft.com/office/drawing/2014/main" id="{A4BA58E0-85CB-42AB-7086-10D7CD51A4D3}"/>
                  </a:ext>
                </a:extLst>
              </p:cNvPr>
              <p:cNvSpPr>
                <a:spLocks noChangeArrowheads="1"/>
              </p:cNvSpPr>
              <p:nvPr/>
            </p:nvSpPr>
            <p:spPr bwMode="auto">
              <a:xfrm>
                <a:off x="2200" y="89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06" name="Oval 161">
                <a:extLst>
                  <a:ext uri="{FF2B5EF4-FFF2-40B4-BE49-F238E27FC236}">
                    <a16:creationId xmlns:a16="http://schemas.microsoft.com/office/drawing/2014/main" id="{E00F4107-B381-2396-B1DF-DC18FCE02DEC}"/>
                  </a:ext>
                </a:extLst>
              </p:cNvPr>
              <p:cNvSpPr>
                <a:spLocks noChangeArrowheads="1"/>
              </p:cNvSpPr>
              <p:nvPr/>
            </p:nvSpPr>
            <p:spPr bwMode="auto">
              <a:xfrm>
                <a:off x="2242" y="88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07" name="Oval 162">
                <a:extLst>
                  <a:ext uri="{FF2B5EF4-FFF2-40B4-BE49-F238E27FC236}">
                    <a16:creationId xmlns:a16="http://schemas.microsoft.com/office/drawing/2014/main" id="{5AC2BAC2-6A4A-7378-588B-E2862996E05D}"/>
                  </a:ext>
                </a:extLst>
              </p:cNvPr>
              <p:cNvSpPr>
                <a:spLocks noChangeArrowheads="1"/>
              </p:cNvSpPr>
              <p:nvPr/>
            </p:nvSpPr>
            <p:spPr bwMode="auto">
              <a:xfrm>
                <a:off x="2285" y="76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08" name="Oval 163">
                <a:extLst>
                  <a:ext uri="{FF2B5EF4-FFF2-40B4-BE49-F238E27FC236}">
                    <a16:creationId xmlns:a16="http://schemas.microsoft.com/office/drawing/2014/main" id="{ACA36224-FCB5-0BC5-BA63-BF325A1D9AE3}"/>
                  </a:ext>
                </a:extLst>
              </p:cNvPr>
              <p:cNvSpPr>
                <a:spLocks noChangeArrowheads="1"/>
              </p:cNvSpPr>
              <p:nvPr/>
            </p:nvSpPr>
            <p:spPr bwMode="auto">
              <a:xfrm>
                <a:off x="2275" y="82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09" name="Oval 164">
                <a:extLst>
                  <a:ext uri="{FF2B5EF4-FFF2-40B4-BE49-F238E27FC236}">
                    <a16:creationId xmlns:a16="http://schemas.microsoft.com/office/drawing/2014/main" id="{A4537489-1E03-0C1D-17DA-60C53131BFA2}"/>
                  </a:ext>
                </a:extLst>
              </p:cNvPr>
              <p:cNvSpPr>
                <a:spLocks noChangeArrowheads="1"/>
              </p:cNvSpPr>
              <p:nvPr/>
            </p:nvSpPr>
            <p:spPr bwMode="auto">
              <a:xfrm>
                <a:off x="2234" y="70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10" name="Oval 165">
                <a:extLst>
                  <a:ext uri="{FF2B5EF4-FFF2-40B4-BE49-F238E27FC236}">
                    <a16:creationId xmlns:a16="http://schemas.microsoft.com/office/drawing/2014/main" id="{9EB2FFFA-6EB5-FD26-DECE-2730CEB85455}"/>
                  </a:ext>
                </a:extLst>
              </p:cNvPr>
              <p:cNvSpPr>
                <a:spLocks noChangeArrowheads="1"/>
              </p:cNvSpPr>
              <p:nvPr/>
            </p:nvSpPr>
            <p:spPr bwMode="auto">
              <a:xfrm>
                <a:off x="2117" y="61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11" name="Oval 166">
                <a:extLst>
                  <a:ext uri="{FF2B5EF4-FFF2-40B4-BE49-F238E27FC236}">
                    <a16:creationId xmlns:a16="http://schemas.microsoft.com/office/drawing/2014/main" id="{428670C8-CF37-BC5E-12DA-3306F32984E6}"/>
                  </a:ext>
                </a:extLst>
              </p:cNvPr>
              <p:cNvSpPr>
                <a:spLocks noChangeArrowheads="1"/>
              </p:cNvSpPr>
              <p:nvPr/>
            </p:nvSpPr>
            <p:spPr bwMode="auto">
              <a:xfrm>
                <a:off x="2185" y="64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12" name="Oval 167">
                <a:extLst>
                  <a:ext uri="{FF2B5EF4-FFF2-40B4-BE49-F238E27FC236}">
                    <a16:creationId xmlns:a16="http://schemas.microsoft.com/office/drawing/2014/main" id="{940CEB8C-20D3-12CF-B38A-7A28BD15DEB4}"/>
                  </a:ext>
                </a:extLst>
              </p:cNvPr>
              <p:cNvSpPr>
                <a:spLocks noChangeArrowheads="1"/>
              </p:cNvSpPr>
              <p:nvPr/>
            </p:nvSpPr>
            <p:spPr bwMode="auto">
              <a:xfrm>
                <a:off x="2074" y="63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13" name="Oval 168">
                <a:extLst>
                  <a:ext uri="{FF2B5EF4-FFF2-40B4-BE49-F238E27FC236}">
                    <a16:creationId xmlns:a16="http://schemas.microsoft.com/office/drawing/2014/main" id="{59004A95-70F5-6FB7-07E9-C6FA94D79696}"/>
                  </a:ext>
                </a:extLst>
              </p:cNvPr>
              <p:cNvSpPr>
                <a:spLocks noChangeArrowheads="1"/>
              </p:cNvSpPr>
              <p:nvPr/>
            </p:nvSpPr>
            <p:spPr bwMode="auto">
              <a:xfrm>
                <a:off x="2213"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14" name="Oval 169">
                <a:extLst>
                  <a:ext uri="{FF2B5EF4-FFF2-40B4-BE49-F238E27FC236}">
                    <a16:creationId xmlns:a16="http://schemas.microsoft.com/office/drawing/2014/main" id="{BA30272C-F234-600D-2644-97B773963920}"/>
                  </a:ext>
                </a:extLst>
              </p:cNvPr>
              <p:cNvSpPr>
                <a:spLocks noChangeArrowheads="1"/>
              </p:cNvSpPr>
              <p:nvPr/>
            </p:nvSpPr>
            <p:spPr bwMode="auto">
              <a:xfrm>
                <a:off x="2267"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15" name="Oval 170">
                <a:extLst>
                  <a:ext uri="{FF2B5EF4-FFF2-40B4-BE49-F238E27FC236}">
                    <a16:creationId xmlns:a16="http://schemas.microsoft.com/office/drawing/2014/main" id="{29C4A137-0501-8CF0-9734-5645DD5EF37C}"/>
                  </a:ext>
                </a:extLst>
              </p:cNvPr>
              <p:cNvSpPr>
                <a:spLocks noChangeArrowheads="1"/>
              </p:cNvSpPr>
              <p:nvPr/>
            </p:nvSpPr>
            <p:spPr bwMode="auto">
              <a:xfrm>
                <a:off x="2228" y="76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16" name="Oval 171">
                <a:extLst>
                  <a:ext uri="{FF2B5EF4-FFF2-40B4-BE49-F238E27FC236}">
                    <a16:creationId xmlns:a16="http://schemas.microsoft.com/office/drawing/2014/main" id="{5888B553-08C6-6408-0AD2-B9754A020DE9}"/>
                  </a:ext>
                </a:extLst>
              </p:cNvPr>
              <p:cNvSpPr>
                <a:spLocks noChangeArrowheads="1"/>
              </p:cNvSpPr>
              <p:nvPr/>
            </p:nvSpPr>
            <p:spPr bwMode="auto">
              <a:xfrm>
                <a:off x="2107" y="76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17" name="Oval 172">
                <a:extLst>
                  <a:ext uri="{FF2B5EF4-FFF2-40B4-BE49-F238E27FC236}">
                    <a16:creationId xmlns:a16="http://schemas.microsoft.com/office/drawing/2014/main" id="{B9C9BDB0-53CC-6CB4-70EA-0B0206673630}"/>
                  </a:ext>
                </a:extLst>
              </p:cNvPr>
              <p:cNvSpPr>
                <a:spLocks noChangeArrowheads="1"/>
              </p:cNvSpPr>
              <p:nvPr/>
            </p:nvSpPr>
            <p:spPr bwMode="auto">
              <a:xfrm>
                <a:off x="2041" y="79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18" name="Oval 173">
                <a:extLst>
                  <a:ext uri="{FF2B5EF4-FFF2-40B4-BE49-F238E27FC236}">
                    <a16:creationId xmlns:a16="http://schemas.microsoft.com/office/drawing/2014/main" id="{B228596E-5E21-C957-0C85-F6FC5A5392D6}"/>
                  </a:ext>
                </a:extLst>
              </p:cNvPr>
              <p:cNvSpPr>
                <a:spLocks noChangeArrowheads="1"/>
              </p:cNvSpPr>
              <p:nvPr/>
            </p:nvSpPr>
            <p:spPr bwMode="auto">
              <a:xfrm>
                <a:off x="1981" y="85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19" name="Oval 174">
                <a:extLst>
                  <a:ext uri="{FF2B5EF4-FFF2-40B4-BE49-F238E27FC236}">
                    <a16:creationId xmlns:a16="http://schemas.microsoft.com/office/drawing/2014/main" id="{9277118D-1E35-D242-FF60-3D6E8E955E96}"/>
                  </a:ext>
                </a:extLst>
              </p:cNvPr>
              <p:cNvSpPr>
                <a:spLocks noChangeArrowheads="1"/>
              </p:cNvSpPr>
              <p:nvPr/>
            </p:nvSpPr>
            <p:spPr bwMode="auto">
              <a:xfrm>
                <a:off x="1924" y="75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20" name="Oval 175">
                <a:extLst>
                  <a:ext uri="{FF2B5EF4-FFF2-40B4-BE49-F238E27FC236}">
                    <a16:creationId xmlns:a16="http://schemas.microsoft.com/office/drawing/2014/main" id="{94517FC5-9E23-40C8-1183-F716F9FF5202}"/>
                  </a:ext>
                </a:extLst>
              </p:cNvPr>
              <p:cNvSpPr>
                <a:spLocks noChangeArrowheads="1"/>
              </p:cNvSpPr>
              <p:nvPr/>
            </p:nvSpPr>
            <p:spPr bwMode="auto">
              <a:xfrm>
                <a:off x="1943" y="81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21" name="Oval 176">
                <a:extLst>
                  <a:ext uri="{FF2B5EF4-FFF2-40B4-BE49-F238E27FC236}">
                    <a16:creationId xmlns:a16="http://schemas.microsoft.com/office/drawing/2014/main" id="{A87E6812-5167-47C7-C0C4-A2C8D9C36CA1}"/>
                  </a:ext>
                </a:extLst>
              </p:cNvPr>
              <p:cNvSpPr>
                <a:spLocks noChangeArrowheads="1"/>
              </p:cNvSpPr>
              <p:nvPr/>
            </p:nvSpPr>
            <p:spPr bwMode="auto">
              <a:xfrm>
                <a:off x="2041"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22" name="Oval 177">
                <a:extLst>
                  <a:ext uri="{FF2B5EF4-FFF2-40B4-BE49-F238E27FC236}">
                    <a16:creationId xmlns:a16="http://schemas.microsoft.com/office/drawing/2014/main" id="{E18DAB90-CDCC-8183-6F06-3075B53C92E2}"/>
                  </a:ext>
                </a:extLst>
              </p:cNvPr>
              <p:cNvSpPr>
                <a:spLocks noChangeArrowheads="1"/>
              </p:cNvSpPr>
              <p:nvPr/>
            </p:nvSpPr>
            <p:spPr bwMode="auto">
              <a:xfrm>
                <a:off x="2107" y="88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23" name="Oval 178">
                <a:extLst>
                  <a:ext uri="{FF2B5EF4-FFF2-40B4-BE49-F238E27FC236}">
                    <a16:creationId xmlns:a16="http://schemas.microsoft.com/office/drawing/2014/main" id="{4DAE3358-C5BE-FE7D-716D-B7269B2A6977}"/>
                  </a:ext>
                </a:extLst>
              </p:cNvPr>
              <p:cNvSpPr>
                <a:spLocks noChangeArrowheads="1"/>
              </p:cNvSpPr>
              <p:nvPr/>
            </p:nvSpPr>
            <p:spPr bwMode="auto">
              <a:xfrm>
                <a:off x="2084" y="76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24" name="Oval 179">
                <a:extLst>
                  <a:ext uri="{FF2B5EF4-FFF2-40B4-BE49-F238E27FC236}">
                    <a16:creationId xmlns:a16="http://schemas.microsoft.com/office/drawing/2014/main" id="{826388F1-F065-3F58-1A6E-A201765B173A}"/>
                  </a:ext>
                </a:extLst>
              </p:cNvPr>
              <p:cNvSpPr>
                <a:spLocks noChangeArrowheads="1"/>
              </p:cNvSpPr>
              <p:nvPr/>
            </p:nvSpPr>
            <p:spPr bwMode="auto">
              <a:xfrm>
                <a:off x="1981" y="69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25" name="Oval 180">
                <a:extLst>
                  <a:ext uri="{FF2B5EF4-FFF2-40B4-BE49-F238E27FC236}">
                    <a16:creationId xmlns:a16="http://schemas.microsoft.com/office/drawing/2014/main" id="{46C6F111-B7AB-09B7-7C03-BA69B5AC99C7}"/>
                  </a:ext>
                </a:extLst>
              </p:cNvPr>
              <p:cNvSpPr>
                <a:spLocks noChangeArrowheads="1"/>
              </p:cNvSpPr>
              <p:nvPr/>
            </p:nvSpPr>
            <p:spPr bwMode="auto">
              <a:xfrm>
                <a:off x="2081" y="62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26" name="Oval 181">
                <a:extLst>
                  <a:ext uri="{FF2B5EF4-FFF2-40B4-BE49-F238E27FC236}">
                    <a16:creationId xmlns:a16="http://schemas.microsoft.com/office/drawing/2014/main" id="{B342100F-695B-E44F-B71E-6894B7FDD51B}"/>
                  </a:ext>
                </a:extLst>
              </p:cNvPr>
              <p:cNvSpPr>
                <a:spLocks noChangeArrowheads="1"/>
              </p:cNvSpPr>
              <p:nvPr/>
            </p:nvSpPr>
            <p:spPr bwMode="auto">
              <a:xfrm>
                <a:off x="2036"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27" name="Oval 182">
                <a:extLst>
                  <a:ext uri="{FF2B5EF4-FFF2-40B4-BE49-F238E27FC236}">
                    <a16:creationId xmlns:a16="http://schemas.microsoft.com/office/drawing/2014/main" id="{F44FF20D-5E5D-6894-CFC9-B1DCA3E9DA93}"/>
                  </a:ext>
                </a:extLst>
              </p:cNvPr>
              <p:cNvSpPr>
                <a:spLocks noChangeArrowheads="1"/>
              </p:cNvSpPr>
              <p:nvPr/>
            </p:nvSpPr>
            <p:spPr bwMode="auto">
              <a:xfrm>
                <a:off x="2189" y="85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28" name="Oval 183">
                <a:extLst>
                  <a:ext uri="{FF2B5EF4-FFF2-40B4-BE49-F238E27FC236}">
                    <a16:creationId xmlns:a16="http://schemas.microsoft.com/office/drawing/2014/main" id="{5D730C8D-5F4E-F770-9EBE-83E24A057A92}"/>
                  </a:ext>
                </a:extLst>
              </p:cNvPr>
              <p:cNvSpPr>
                <a:spLocks noChangeArrowheads="1"/>
              </p:cNvSpPr>
              <p:nvPr/>
            </p:nvSpPr>
            <p:spPr bwMode="auto">
              <a:xfrm>
                <a:off x="2008" y="74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29" name="Oval 184">
                <a:extLst>
                  <a:ext uri="{FF2B5EF4-FFF2-40B4-BE49-F238E27FC236}">
                    <a16:creationId xmlns:a16="http://schemas.microsoft.com/office/drawing/2014/main" id="{21575F7C-3F7C-22F4-09A2-5DEC59CCBA8F}"/>
                  </a:ext>
                </a:extLst>
              </p:cNvPr>
              <p:cNvSpPr>
                <a:spLocks noChangeArrowheads="1"/>
              </p:cNvSpPr>
              <p:nvPr/>
            </p:nvSpPr>
            <p:spPr bwMode="auto">
              <a:xfrm>
                <a:off x="2242" y="90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30" name="Oval 185">
                <a:extLst>
                  <a:ext uri="{FF2B5EF4-FFF2-40B4-BE49-F238E27FC236}">
                    <a16:creationId xmlns:a16="http://schemas.microsoft.com/office/drawing/2014/main" id="{4EDB8750-59BE-3BC6-74BC-A147D68C01CF}"/>
                  </a:ext>
                </a:extLst>
              </p:cNvPr>
              <p:cNvSpPr>
                <a:spLocks noChangeArrowheads="1"/>
              </p:cNvSpPr>
              <p:nvPr/>
            </p:nvSpPr>
            <p:spPr bwMode="auto">
              <a:xfrm>
                <a:off x="2156" y="93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31" name="Oval 186">
                <a:extLst>
                  <a:ext uri="{FF2B5EF4-FFF2-40B4-BE49-F238E27FC236}">
                    <a16:creationId xmlns:a16="http://schemas.microsoft.com/office/drawing/2014/main" id="{B69F3000-0B93-6BFD-DAE0-506F788B29CE}"/>
                  </a:ext>
                </a:extLst>
              </p:cNvPr>
              <p:cNvSpPr>
                <a:spLocks noChangeArrowheads="1"/>
              </p:cNvSpPr>
              <p:nvPr/>
            </p:nvSpPr>
            <p:spPr bwMode="auto">
              <a:xfrm>
                <a:off x="2222" y="65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32" name="Oval 187">
                <a:extLst>
                  <a:ext uri="{FF2B5EF4-FFF2-40B4-BE49-F238E27FC236}">
                    <a16:creationId xmlns:a16="http://schemas.microsoft.com/office/drawing/2014/main" id="{7E280F4F-16A7-60A1-E619-92E0C980B400}"/>
                  </a:ext>
                </a:extLst>
              </p:cNvPr>
              <p:cNvSpPr>
                <a:spLocks noChangeArrowheads="1"/>
              </p:cNvSpPr>
              <p:nvPr/>
            </p:nvSpPr>
            <p:spPr bwMode="auto">
              <a:xfrm>
                <a:off x="2242" y="69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33" name="Oval 188">
                <a:extLst>
                  <a:ext uri="{FF2B5EF4-FFF2-40B4-BE49-F238E27FC236}">
                    <a16:creationId xmlns:a16="http://schemas.microsoft.com/office/drawing/2014/main" id="{8273B9CF-52D4-B77D-0853-4597AD0B3098}"/>
                  </a:ext>
                </a:extLst>
              </p:cNvPr>
              <p:cNvSpPr>
                <a:spLocks noChangeArrowheads="1"/>
              </p:cNvSpPr>
              <p:nvPr/>
            </p:nvSpPr>
            <p:spPr bwMode="auto">
              <a:xfrm>
                <a:off x="2125" y="94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34" name="Oval 189">
                <a:extLst>
                  <a:ext uri="{FF2B5EF4-FFF2-40B4-BE49-F238E27FC236}">
                    <a16:creationId xmlns:a16="http://schemas.microsoft.com/office/drawing/2014/main" id="{B83E9787-44C0-2138-198D-584279005E2D}"/>
                  </a:ext>
                </a:extLst>
              </p:cNvPr>
              <p:cNvSpPr>
                <a:spLocks noChangeArrowheads="1"/>
              </p:cNvSpPr>
              <p:nvPr/>
            </p:nvSpPr>
            <p:spPr bwMode="auto">
              <a:xfrm>
                <a:off x="2059" y="90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35" name="Oval 190">
                <a:extLst>
                  <a:ext uri="{FF2B5EF4-FFF2-40B4-BE49-F238E27FC236}">
                    <a16:creationId xmlns:a16="http://schemas.microsoft.com/office/drawing/2014/main" id="{039DF055-E32F-FED3-4D9D-0E959BE43DAC}"/>
                  </a:ext>
                </a:extLst>
              </p:cNvPr>
              <p:cNvSpPr>
                <a:spLocks noChangeArrowheads="1"/>
              </p:cNvSpPr>
              <p:nvPr/>
            </p:nvSpPr>
            <p:spPr bwMode="auto">
              <a:xfrm>
                <a:off x="2206" y="63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36" name="Oval 191">
                <a:extLst>
                  <a:ext uri="{FF2B5EF4-FFF2-40B4-BE49-F238E27FC236}">
                    <a16:creationId xmlns:a16="http://schemas.microsoft.com/office/drawing/2014/main" id="{330BB3E1-6AB8-95AD-6160-6CFDEA33096F}"/>
                  </a:ext>
                </a:extLst>
              </p:cNvPr>
              <p:cNvSpPr>
                <a:spLocks noChangeArrowheads="1"/>
              </p:cNvSpPr>
              <p:nvPr/>
            </p:nvSpPr>
            <p:spPr bwMode="auto">
              <a:xfrm>
                <a:off x="2225" y="86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37" name="Oval 192">
                <a:extLst>
                  <a:ext uri="{FF2B5EF4-FFF2-40B4-BE49-F238E27FC236}">
                    <a16:creationId xmlns:a16="http://schemas.microsoft.com/office/drawing/2014/main" id="{E7ABF413-1895-E499-E520-C6853FE017F8}"/>
                  </a:ext>
                </a:extLst>
              </p:cNvPr>
              <p:cNvSpPr>
                <a:spLocks noChangeArrowheads="1"/>
              </p:cNvSpPr>
              <p:nvPr/>
            </p:nvSpPr>
            <p:spPr bwMode="auto">
              <a:xfrm>
                <a:off x="1994" y="64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38" name="Oval 193">
                <a:extLst>
                  <a:ext uri="{FF2B5EF4-FFF2-40B4-BE49-F238E27FC236}">
                    <a16:creationId xmlns:a16="http://schemas.microsoft.com/office/drawing/2014/main" id="{EAE916CA-B18E-C46D-95A1-E3A46C1149D5}"/>
                  </a:ext>
                </a:extLst>
              </p:cNvPr>
              <p:cNvSpPr>
                <a:spLocks noChangeArrowheads="1"/>
              </p:cNvSpPr>
              <p:nvPr/>
            </p:nvSpPr>
            <p:spPr bwMode="auto">
              <a:xfrm>
                <a:off x="2140" y="84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39" name="Oval 194">
                <a:extLst>
                  <a:ext uri="{FF2B5EF4-FFF2-40B4-BE49-F238E27FC236}">
                    <a16:creationId xmlns:a16="http://schemas.microsoft.com/office/drawing/2014/main" id="{503ED7B4-BC7D-4925-B5F1-430D98739DD5}"/>
                  </a:ext>
                </a:extLst>
              </p:cNvPr>
              <p:cNvSpPr>
                <a:spLocks noChangeArrowheads="1"/>
              </p:cNvSpPr>
              <p:nvPr/>
            </p:nvSpPr>
            <p:spPr bwMode="auto">
              <a:xfrm>
                <a:off x="2116" y="60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40" name="Oval 195">
                <a:extLst>
                  <a:ext uri="{FF2B5EF4-FFF2-40B4-BE49-F238E27FC236}">
                    <a16:creationId xmlns:a16="http://schemas.microsoft.com/office/drawing/2014/main" id="{19425C9A-5F1E-E0A4-EED3-87871E95338A}"/>
                  </a:ext>
                </a:extLst>
              </p:cNvPr>
              <p:cNvSpPr>
                <a:spLocks noChangeArrowheads="1"/>
              </p:cNvSpPr>
              <p:nvPr/>
            </p:nvSpPr>
            <p:spPr bwMode="auto">
              <a:xfrm>
                <a:off x="2021" y="92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41" name="Oval 196">
                <a:extLst>
                  <a:ext uri="{FF2B5EF4-FFF2-40B4-BE49-F238E27FC236}">
                    <a16:creationId xmlns:a16="http://schemas.microsoft.com/office/drawing/2014/main" id="{4A29B068-7A22-DCFB-32B3-C1C18B4BD340}"/>
                  </a:ext>
                </a:extLst>
              </p:cNvPr>
              <p:cNvSpPr>
                <a:spLocks noChangeArrowheads="1"/>
              </p:cNvSpPr>
              <p:nvPr/>
            </p:nvSpPr>
            <p:spPr bwMode="auto">
              <a:xfrm>
                <a:off x="2185" y="92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42" name="Oval 197">
                <a:extLst>
                  <a:ext uri="{FF2B5EF4-FFF2-40B4-BE49-F238E27FC236}">
                    <a16:creationId xmlns:a16="http://schemas.microsoft.com/office/drawing/2014/main" id="{2A96F91A-F329-6018-C658-F7C501107B89}"/>
                  </a:ext>
                </a:extLst>
              </p:cNvPr>
              <p:cNvSpPr>
                <a:spLocks noChangeArrowheads="1"/>
              </p:cNvSpPr>
              <p:nvPr/>
            </p:nvSpPr>
            <p:spPr bwMode="auto">
              <a:xfrm>
                <a:off x="2060" y="60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43" name="Oval 198">
                <a:extLst>
                  <a:ext uri="{FF2B5EF4-FFF2-40B4-BE49-F238E27FC236}">
                    <a16:creationId xmlns:a16="http://schemas.microsoft.com/office/drawing/2014/main" id="{56D95169-CF46-8A65-E006-775E2993E88D}"/>
                  </a:ext>
                </a:extLst>
              </p:cNvPr>
              <p:cNvSpPr>
                <a:spLocks noChangeArrowheads="1"/>
              </p:cNvSpPr>
              <p:nvPr/>
            </p:nvSpPr>
            <p:spPr bwMode="auto">
              <a:xfrm>
                <a:off x="1960" y="88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44" name="Oval 199">
                <a:extLst>
                  <a:ext uri="{FF2B5EF4-FFF2-40B4-BE49-F238E27FC236}">
                    <a16:creationId xmlns:a16="http://schemas.microsoft.com/office/drawing/2014/main" id="{F8CDC87C-2807-A2FA-0414-3E8E02BC3C17}"/>
                  </a:ext>
                </a:extLst>
              </p:cNvPr>
              <p:cNvSpPr>
                <a:spLocks noChangeArrowheads="1"/>
              </p:cNvSpPr>
              <p:nvPr/>
            </p:nvSpPr>
            <p:spPr bwMode="auto">
              <a:xfrm>
                <a:off x="2174" y="61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45" name="Oval 200">
                <a:extLst>
                  <a:ext uri="{FF2B5EF4-FFF2-40B4-BE49-F238E27FC236}">
                    <a16:creationId xmlns:a16="http://schemas.microsoft.com/office/drawing/2014/main" id="{34A7A3F9-AEE0-7B77-28D7-529FF5D95BE4}"/>
                  </a:ext>
                </a:extLst>
              </p:cNvPr>
              <p:cNvSpPr>
                <a:spLocks noChangeArrowheads="1"/>
              </p:cNvSpPr>
              <p:nvPr/>
            </p:nvSpPr>
            <p:spPr bwMode="auto">
              <a:xfrm>
                <a:off x="2137" y="73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46" name="Oval 201">
                <a:extLst>
                  <a:ext uri="{FF2B5EF4-FFF2-40B4-BE49-F238E27FC236}">
                    <a16:creationId xmlns:a16="http://schemas.microsoft.com/office/drawing/2014/main" id="{B48C4524-7F16-AE64-260A-FBBB53A53DF8}"/>
                  </a:ext>
                </a:extLst>
              </p:cNvPr>
              <p:cNvSpPr>
                <a:spLocks noChangeArrowheads="1"/>
              </p:cNvSpPr>
              <p:nvPr/>
            </p:nvSpPr>
            <p:spPr bwMode="auto">
              <a:xfrm>
                <a:off x="2119" y="94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47" name="Oval 202">
                <a:extLst>
                  <a:ext uri="{FF2B5EF4-FFF2-40B4-BE49-F238E27FC236}">
                    <a16:creationId xmlns:a16="http://schemas.microsoft.com/office/drawing/2014/main" id="{057B1D37-25C8-3775-96A5-5A35FDAAD45E}"/>
                  </a:ext>
                </a:extLst>
              </p:cNvPr>
              <p:cNvSpPr>
                <a:spLocks noChangeArrowheads="1"/>
              </p:cNvSpPr>
              <p:nvPr/>
            </p:nvSpPr>
            <p:spPr bwMode="auto">
              <a:xfrm>
                <a:off x="2173"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48" name="Oval 203">
                <a:extLst>
                  <a:ext uri="{FF2B5EF4-FFF2-40B4-BE49-F238E27FC236}">
                    <a16:creationId xmlns:a16="http://schemas.microsoft.com/office/drawing/2014/main" id="{D23AF97F-A189-1F81-ED39-E7C802524EDC}"/>
                  </a:ext>
                </a:extLst>
              </p:cNvPr>
              <p:cNvSpPr>
                <a:spLocks noChangeArrowheads="1"/>
              </p:cNvSpPr>
              <p:nvPr/>
            </p:nvSpPr>
            <p:spPr bwMode="auto">
              <a:xfrm>
                <a:off x="1934" y="70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49" name="Oval 204">
                <a:extLst>
                  <a:ext uri="{FF2B5EF4-FFF2-40B4-BE49-F238E27FC236}">
                    <a16:creationId xmlns:a16="http://schemas.microsoft.com/office/drawing/2014/main" id="{889F69DA-E1AF-EE8C-51D8-FD5F03562116}"/>
                  </a:ext>
                </a:extLst>
              </p:cNvPr>
              <p:cNvSpPr>
                <a:spLocks noChangeArrowheads="1"/>
              </p:cNvSpPr>
              <p:nvPr/>
            </p:nvSpPr>
            <p:spPr bwMode="auto">
              <a:xfrm>
                <a:off x="2150" y="83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50" name="Oval 205">
                <a:extLst>
                  <a:ext uri="{FF2B5EF4-FFF2-40B4-BE49-F238E27FC236}">
                    <a16:creationId xmlns:a16="http://schemas.microsoft.com/office/drawing/2014/main" id="{A9E850EF-ECA4-4EBA-776B-CD66D0D8E6BF}"/>
                  </a:ext>
                </a:extLst>
              </p:cNvPr>
              <p:cNvSpPr>
                <a:spLocks noChangeArrowheads="1"/>
              </p:cNvSpPr>
              <p:nvPr/>
            </p:nvSpPr>
            <p:spPr bwMode="auto">
              <a:xfrm>
                <a:off x="2155" y="80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51" name="Oval 206">
                <a:extLst>
                  <a:ext uri="{FF2B5EF4-FFF2-40B4-BE49-F238E27FC236}">
                    <a16:creationId xmlns:a16="http://schemas.microsoft.com/office/drawing/2014/main" id="{FEE05D41-643F-6821-E9DC-5C7352A2B652}"/>
                  </a:ext>
                </a:extLst>
              </p:cNvPr>
              <p:cNvSpPr>
                <a:spLocks noChangeArrowheads="1"/>
              </p:cNvSpPr>
              <p:nvPr/>
            </p:nvSpPr>
            <p:spPr bwMode="auto">
              <a:xfrm>
                <a:off x="2182" y="77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52" name="Oval 207">
                <a:extLst>
                  <a:ext uri="{FF2B5EF4-FFF2-40B4-BE49-F238E27FC236}">
                    <a16:creationId xmlns:a16="http://schemas.microsoft.com/office/drawing/2014/main" id="{DEED996C-49CF-4BA2-FC5D-A91170807EF1}"/>
                  </a:ext>
                </a:extLst>
              </p:cNvPr>
              <p:cNvSpPr>
                <a:spLocks noChangeArrowheads="1"/>
              </p:cNvSpPr>
              <p:nvPr/>
            </p:nvSpPr>
            <p:spPr bwMode="auto">
              <a:xfrm>
                <a:off x="2072" y="87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53" name="Oval 208">
                <a:extLst>
                  <a:ext uri="{FF2B5EF4-FFF2-40B4-BE49-F238E27FC236}">
                    <a16:creationId xmlns:a16="http://schemas.microsoft.com/office/drawing/2014/main" id="{251A2114-0945-7DB2-5F2F-B05F9DAE571E}"/>
                  </a:ext>
                </a:extLst>
              </p:cNvPr>
              <p:cNvSpPr>
                <a:spLocks noChangeArrowheads="1"/>
              </p:cNvSpPr>
              <p:nvPr/>
            </p:nvSpPr>
            <p:spPr bwMode="auto">
              <a:xfrm>
                <a:off x="2173"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54" name="Oval 209">
                <a:extLst>
                  <a:ext uri="{FF2B5EF4-FFF2-40B4-BE49-F238E27FC236}">
                    <a16:creationId xmlns:a16="http://schemas.microsoft.com/office/drawing/2014/main" id="{8EF58880-5C7F-54EF-372C-512F7C3C7D90}"/>
                  </a:ext>
                </a:extLst>
              </p:cNvPr>
              <p:cNvSpPr>
                <a:spLocks noChangeArrowheads="1"/>
              </p:cNvSpPr>
              <p:nvPr/>
            </p:nvSpPr>
            <p:spPr bwMode="auto">
              <a:xfrm>
                <a:off x="1967" y="69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55" name="Oval 210">
                <a:extLst>
                  <a:ext uri="{FF2B5EF4-FFF2-40B4-BE49-F238E27FC236}">
                    <a16:creationId xmlns:a16="http://schemas.microsoft.com/office/drawing/2014/main" id="{9F6C242C-3BFC-C79A-1112-9EA2EADCD38D}"/>
                  </a:ext>
                </a:extLst>
              </p:cNvPr>
              <p:cNvSpPr>
                <a:spLocks noChangeArrowheads="1"/>
              </p:cNvSpPr>
              <p:nvPr/>
            </p:nvSpPr>
            <p:spPr bwMode="auto">
              <a:xfrm>
                <a:off x="2140" y="81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56" name="Oval 211">
                <a:extLst>
                  <a:ext uri="{FF2B5EF4-FFF2-40B4-BE49-F238E27FC236}">
                    <a16:creationId xmlns:a16="http://schemas.microsoft.com/office/drawing/2014/main" id="{8F6F53F4-236B-D0B4-1BBA-4F5167D53740}"/>
                  </a:ext>
                </a:extLst>
              </p:cNvPr>
              <p:cNvSpPr>
                <a:spLocks noChangeArrowheads="1"/>
              </p:cNvSpPr>
              <p:nvPr/>
            </p:nvSpPr>
            <p:spPr bwMode="auto">
              <a:xfrm>
                <a:off x="2179"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57" name="Oval 212">
                <a:extLst>
                  <a:ext uri="{FF2B5EF4-FFF2-40B4-BE49-F238E27FC236}">
                    <a16:creationId xmlns:a16="http://schemas.microsoft.com/office/drawing/2014/main" id="{EC3F01AE-9EE3-944A-E361-9C49DEBC2653}"/>
                  </a:ext>
                </a:extLst>
              </p:cNvPr>
              <p:cNvSpPr>
                <a:spLocks noChangeArrowheads="1"/>
              </p:cNvSpPr>
              <p:nvPr/>
            </p:nvSpPr>
            <p:spPr bwMode="auto">
              <a:xfrm>
                <a:off x="1985" y="74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58" name="Oval 213">
                <a:extLst>
                  <a:ext uri="{FF2B5EF4-FFF2-40B4-BE49-F238E27FC236}">
                    <a16:creationId xmlns:a16="http://schemas.microsoft.com/office/drawing/2014/main" id="{73D9FEFD-9B64-C409-1756-A1E29B8ABF60}"/>
                  </a:ext>
                </a:extLst>
              </p:cNvPr>
              <p:cNvSpPr>
                <a:spLocks noChangeArrowheads="1"/>
              </p:cNvSpPr>
              <p:nvPr/>
            </p:nvSpPr>
            <p:spPr bwMode="auto">
              <a:xfrm>
                <a:off x="2041" y="82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59" name="Oval 214">
                <a:extLst>
                  <a:ext uri="{FF2B5EF4-FFF2-40B4-BE49-F238E27FC236}">
                    <a16:creationId xmlns:a16="http://schemas.microsoft.com/office/drawing/2014/main" id="{B974210A-BE49-52D6-2D3D-173BCB5C2ABF}"/>
                  </a:ext>
                </a:extLst>
              </p:cNvPr>
              <p:cNvSpPr>
                <a:spLocks noChangeArrowheads="1"/>
              </p:cNvSpPr>
              <p:nvPr/>
            </p:nvSpPr>
            <p:spPr bwMode="auto">
              <a:xfrm>
                <a:off x="2047" y="82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60" name="Oval 215">
                <a:extLst>
                  <a:ext uri="{FF2B5EF4-FFF2-40B4-BE49-F238E27FC236}">
                    <a16:creationId xmlns:a16="http://schemas.microsoft.com/office/drawing/2014/main" id="{7FC2E908-CF29-5825-5A2A-EB5F822DE5B2}"/>
                  </a:ext>
                </a:extLst>
              </p:cNvPr>
              <p:cNvSpPr>
                <a:spLocks noChangeArrowheads="1"/>
              </p:cNvSpPr>
              <p:nvPr/>
            </p:nvSpPr>
            <p:spPr bwMode="auto">
              <a:xfrm>
                <a:off x="2027" y="79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61" name="Oval 216">
                <a:extLst>
                  <a:ext uri="{FF2B5EF4-FFF2-40B4-BE49-F238E27FC236}">
                    <a16:creationId xmlns:a16="http://schemas.microsoft.com/office/drawing/2014/main" id="{FCED10DE-7840-87AE-9117-E2D8A9CD38A7}"/>
                  </a:ext>
                </a:extLst>
              </p:cNvPr>
              <p:cNvSpPr>
                <a:spLocks noChangeArrowheads="1"/>
              </p:cNvSpPr>
              <p:nvPr/>
            </p:nvSpPr>
            <p:spPr bwMode="auto">
              <a:xfrm>
                <a:off x="2063"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62" name="Oval 217">
                <a:extLst>
                  <a:ext uri="{FF2B5EF4-FFF2-40B4-BE49-F238E27FC236}">
                    <a16:creationId xmlns:a16="http://schemas.microsoft.com/office/drawing/2014/main" id="{25DC71BC-F7CA-873B-C5ED-28FC7C5EB653}"/>
                  </a:ext>
                </a:extLst>
              </p:cNvPr>
              <p:cNvSpPr>
                <a:spLocks noChangeArrowheads="1"/>
              </p:cNvSpPr>
              <p:nvPr/>
            </p:nvSpPr>
            <p:spPr bwMode="auto">
              <a:xfrm>
                <a:off x="2165" y="84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63" name="Oval 218">
                <a:extLst>
                  <a:ext uri="{FF2B5EF4-FFF2-40B4-BE49-F238E27FC236}">
                    <a16:creationId xmlns:a16="http://schemas.microsoft.com/office/drawing/2014/main" id="{F78FB9EE-A670-620A-E706-49DBC20E7D5B}"/>
                  </a:ext>
                </a:extLst>
              </p:cNvPr>
              <p:cNvSpPr>
                <a:spLocks noChangeArrowheads="1"/>
              </p:cNvSpPr>
              <p:nvPr/>
            </p:nvSpPr>
            <p:spPr bwMode="auto">
              <a:xfrm>
                <a:off x="2089" y="76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64" name="Oval 219">
                <a:extLst>
                  <a:ext uri="{FF2B5EF4-FFF2-40B4-BE49-F238E27FC236}">
                    <a16:creationId xmlns:a16="http://schemas.microsoft.com/office/drawing/2014/main" id="{204E0B66-7882-2E9C-DF7A-D14A74F47E12}"/>
                  </a:ext>
                </a:extLst>
              </p:cNvPr>
              <p:cNvSpPr>
                <a:spLocks noChangeArrowheads="1"/>
              </p:cNvSpPr>
              <p:nvPr/>
            </p:nvSpPr>
            <p:spPr bwMode="auto">
              <a:xfrm>
                <a:off x="2137"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65" name="Oval 220">
                <a:extLst>
                  <a:ext uri="{FF2B5EF4-FFF2-40B4-BE49-F238E27FC236}">
                    <a16:creationId xmlns:a16="http://schemas.microsoft.com/office/drawing/2014/main" id="{33E2AEE3-2D87-D13F-8334-BBF605F48E91}"/>
                  </a:ext>
                </a:extLst>
              </p:cNvPr>
              <p:cNvSpPr>
                <a:spLocks noChangeArrowheads="1"/>
              </p:cNvSpPr>
              <p:nvPr/>
            </p:nvSpPr>
            <p:spPr bwMode="auto">
              <a:xfrm>
                <a:off x="2081" y="75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66" name="Oval 221">
                <a:extLst>
                  <a:ext uri="{FF2B5EF4-FFF2-40B4-BE49-F238E27FC236}">
                    <a16:creationId xmlns:a16="http://schemas.microsoft.com/office/drawing/2014/main" id="{0A71F687-A055-44A1-7198-89EBBA037029}"/>
                  </a:ext>
                </a:extLst>
              </p:cNvPr>
              <p:cNvSpPr>
                <a:spLocks noChangeArrowheads="1"/>
              </p:cNvSpPr>
              <p:nvPr/>
            </p:nvSpPr>
            <p:spPr bwMode="auto">
              <a:xfrm>
                <a:off x="2051" y="75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67" name="Oval 222">
                <a:extLst>
                  <a:ext uri="{FF2B5EF4-FFF2-40B4-BE49-F238E27FC236}">
                    <a16:creationId xmlns:a16="http://schemas.microsoft.com/office/drawing/2014/main" id="{CE3FEC11-823E-844C-1D72-322A4B3C8E04}"/>
                  </a:ext>
                </a:extLst>
              </p:cNvPr>
              <p:cNvSpPr>
                <a:spLocks noChangeArrowheads="1"/>
              </p:cNvSpPr>
              <p:nvPr/>
            </p:nvSpPr>
            <p:spPr bwMode="auto">
              <a:xfrm>
                <a:off x="1959" y="86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68" name="Oval 223">
                <a:extLst>
                  <a:ext uri="{FF2B5EF4-FFF2-40B4-BE49-F238E27FC236}">
                    <a16:creationId xmlns:a16="http://schemas.microsoft.com/office/drawing/2014/main" id="{C5265317-B368-DE01-0323-B9DD381E1934}"/>
                  </a:ext>
                </a:extLst>
              </p:cNvPr>
              <p:cNvSpPr>
                <a:spLocks noChangeArrowheads="1"/>
              </p:cNvSpPr>
              <p:nvPr/>
            </p:nvSpPr>
            <p:spPr bwMode="auto">
              <a:xfrm>
                <a:off x="2095" y="86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69" name="Oval 224">
                <a:extLst>
                  <a:ext uri="{FF2B5EF4-FFF2-40B4-BE49-F238E27FC236}">
                    <a16:creationId xmlns:a16="http://schemas.microsoft.com/office/drawing/2014/main" id="{87B733C9-C9D9-0E58-7840-6FDFB08E691E}"/>
                  </a:ext>
                </a:extLst>
              </p:cNvPr>
              <p:cNvSpPr>
                <a:spLocks noChangeArrowheads="1"/>
              </p:cNvSpPr>
              <p:nvPr/>
            </p:nvSpPr>
            <p:spPr bwMode="auto">
              <a:xfrm>
                <a:off x="2150" y="80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70" name="Oval 225">
                <a:extLst>
                  <a:ext uri="{FF2B5EF4-FFF2-40B4-BE49-F238E27FC236}">
                    <a16:creationId xmlns:a16="http://schemas.microsoft.com/office/drawing/2014/main" id="{DE44AFE6-949F-96A8-2DD2-639A34016D15}"/>
                  </a:ext>
                </a:extLst>
              </p:cNvPr>
              <p:cNvSpPr>
                <a:spLocks noChangeArrowheads="1"/>
              </p:cNvSpPr>
              <p:nvPr/>
            </p:nvSpPr>
            <p:spPr bwMode="auto">
              <a:xfrm>
                <a:off x="2152" y="88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71" name="Oval 226">
                <a:extLst>
                  <a:ext uri="{FF2B5EF4-FFF2-40B4-BE49-F238E27FC236}">
                    <a16:creationId xmlns:a16="http://schemas.microsoft.com/office/drawing/2014/main" id="{BCC0D51D-D75C-AC89-231B-127547C9BE3F}"/>
                  </a:ext>
                </a:extLst>
              </p:cNvPr>
              <p:cNvSpPr>
                <a:spLocks noChangeArrowheads="1"/>
              </p:cNvSpPr>
              <p:nvPr/>
            </p:nvSpPr>
            <p:spPr bwMode="auto">
              <a:xfrm>
                <a:off x="2099" y="93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72" name="Oval 227">
                <a:extLst>
                  <a:ext uri="{FF2B5EF4-FFF2-40B4-BE49-F238E27FC236}">
                    <a16:creationId xmlns:a16="http://schemas.microsoft.com/office/drawing/2014/main" id="{827BB93E-9855-CAEE-BA02-2871511AEA6B}"/>
                  </a:ext>
                </a:extLst>
              </p:cNvPr>
              <p:cNvSpPr>
                <a:spLocks noChangeArrowheads="1"/>
              </p:cNvSpPr>
              <p:nvPr/>
            </p:nvSpPr>
            <p:spPr bwMode="auto">
              <a:xfrm>
                <a:off x="2095" y="66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73" name="Oval 228">
                <a:extLst>
                  <a:ext uri="{FF2B5EF4-FFF2-40B4-BE49-F238E27FC236}">
                    <a16:creationId xmlns:a16="http://schemas.microsoft.com/office/drawing/2014/main" id="{9A8CE1EF-71AF-AFF1-5E81-19B9EE0BC3F8}"/>
                  </a:ext>
                </a:extLst>
              </p:cNvPr>
              <p:cNvSpPr>
                <a:spLocks noChangeArrowheads="1"/>
              </p:cNvSpPr>
              <p:nvPr/>
            </p:nvSpPr>
            <p:spPr bwMode="auto">
              <a:xfrm>
                <a:off x="2170"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74" name="Oval 229">
                <a:extLst>
                  <a:ext uri="{FF2B5EF4-FFF2-40B4-BE49-F238E27FC236}">
                    <a16:creationId xmlns:a16="http://schemas.microsoft.com/office/drawing/2014/main" id="{DBAD2BE0-B115-B80D-FC19-1111040FED7A}"/>
                  </a:ext>
                </a:extLst>
              </p:cNvPr>
              <p:cNvSpPr>
                <a:spLocks noChangeArrowheads="1"/>
              </p:cNvSpPr>
              <p:nvPr/>
            </p:nvSpPr>
            <p:spPr bwMode="auto">
              <a:xfrm>
                <a:off x="2206" y="71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75" name="Oval 230">
                <a:extLst>
                  <a:ext uri="{FF2B5EF4-FFF2-40B4-BE49-F238E27FC236}">
                    <a16:creationId xmlns:a16="http://schemas.microsoft.com/office/drawing/2014/main" id="{A5E977AD-6581-21B9-59C8-B8A15C6165A6}"/>
                  </a:ext>
                </a:extLst>
              </p:cNvPr>
              <p:cNvSpPr>
                <a:spLocks noChangeArrowheads="1"/>
              </p:cNvSpPr>
              <p:nvPr/>
            </p:nvSpPr>
            <p:spPr bwMode="auto">
              <a:xfrm>
                <a:off x="2120" y="72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76" name="Oval 231">
                <a:extLst>
                  <a:ext uri="{FF2B5EF4-FFF2-40B4-BE49-F238E27FC236}">
                    <a16:creationId xmlns:a16="http://schemas.microsoft.com/office/drawing/2014/main" id="{84FA0094-7728-6BDE-41CB-BF0554E29BCA}"/>
                  </a:ext>
                </a:extLst>
              </p:cNvPr>
              <p:cNvSpPr>
                <a:spLocks noChangeArrowheads="1"/>
              </p:cNvSpPr>
              <p:nvPr/>
            </p:nvSpPr>
            <p:spPr bwMode="auto">
              <a:xfrm>
                <a:off x="2105"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77" name="Oval 232">
                <a:extLst>
                  <a:ext uri="{FF2B5EF4-FFF2-40B4-BE49-F238E27FC236}">
                    <a16:creationId xmlns:a16="http://schemas.microsoft.com/office/drawing/2014/main" id="{515D2B5C-FBED-B322-8FCE-862659519393}"/>
                  </a:ext>
                </a:extLst>
              </p:cNvPr>
              <p:cNvSpPr>
                <a:spLocks noChangeArrowheads="1"/>
              </p:cNvSpPr>
              <p:nvPr/>
            </p:nvSpPr>
            <p:spPr bwMode="auto">
              <a:xfrm>
                <a:off x="2198" y="79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78" name="Oval 233">
                <a:extLst>
                  <a:ext uri="{FF2B5EF4-FFF2-40B4-BE49-F238E27FC236}">
                    <a16:creationId xmlns:a16="http://schemas.microsoft.com/office/drawing/2014/main" id="{85A94CFC-1DA7-7B72-36F6-A1BD165D79CA}"/>
                  </a:ext>
                </a:extLst>
              </p:cNvPr>
              <p:cNvSpPr>
                <a:spLocks noChangeArrowheads="1"/>
              </p:cNvSpPr>
              <p:nvPr/>
            </p:nvSpPr>
            <p:spPr bwMode="auto">
              <a:xfrm>
                <a:off x="2174"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79" name="Oval 234">
                <a:extLst>
                  <a:ext uri="{FF2B5EF4-FFF2-40B4-BE49-F238E27FC236}">
                    <a16:creationId xmlns:a16="http://schemas.microsoft.com/office/drawing/2014/main" id="{B255910B-0067-00CE-622F-EB076E7159E1}"/>
                  </a:ext>
                </a:extLst>
              </p:cNvPr>
              <p:cNvSpPr>
                <a:spLocks noChangeArrowheads="1"/>
              </p:cNvSpPr>
              <p:nvPr/>
            </p:nvSpPr>
            <p:spPr bwMode="auto">
              <a:xfrm>
                <a:off x="2081" y="835"/>
                <a:ext cx="66"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80" name="Oval 235">
                <a:extLst>
                  <a:ext uri="{FF2B5EF4-FFF2-40B4-BE49-F238E27FC236}">
                    <a16:creationId xmlns:a16="http://schemas.microsoft.com/office/drawing/2014/main" id="{F6311FBF-0E08-2CF4-02E2-223ADB295279}"/>
                  </a:ext>
                </a:extLst>
              </p:cNvPr>
              <p:cNvSpPr>
                <a:spLocks noChangeArrowheads="1"/>
              </p:cNvSpPr>
              <p:nvPr/>
            </p:nvSpPr>
            <p:spPr bwMode="auto">
              <a:xfrm>
                <a:off x="1972" y="77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81" name="Oval 236">
                <a:extLst>
                  <a:ext uri="{FF2B5EF4-FFF2-40B4-BE49-F238E27FC236}">
                    <a16:creationId xmlns:a16="http://schemas.microsoft.com/office/drawing/2014/main" id="{A855797A-B771-2765-AED6-2F903F5B9487}"/>
                  </a:ext>
                </a:extLst>
              </p:cNvPr>
              <p:cNvSpPr>
                <a:spLocks noChangeArrowheads="1"/>
              </p:cNvSpPr>
              <p:nvPr/>
            </p:nvSpPr>
            <p:spPr bwMode="auto">
              <a:xfrm>
                <a:off x="2019" y="86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82" name="Oval 237">
                <a:extLst>
                  <a:ext uri="{FF2B5EF4-FFF2-40B4-BE49-F238E27FC236}">
                    <a16:creationId xmlns:a16="http://schemas.microsoft.com/office/drawing/2014/main" id="{49E7FCBE-D624-948F-F030-06314CC0902C}"/>
                  </a:ext>
                </a:extLst>
              </p:cNvPr>
              <p:cNvSpPr>
                <a:spLocks noChangeArrowheads="1"/>
              </p:cNvSpPr>
              <p:nvPr/>
            </p:nvSpPr>
            <p:spPr bwMode="auto">
              <a:xfrm>
                <a:off x="1972" y="82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83" name="Oval 238">
                <a:extLst>
                  <a:ext uri="{FF2B5EF4-FFF2-40B4-BE49-F238E27FC236}">
                    <a16:creationId xmlns:a16="http://schemas.microsoft.com/office/drawing/2014/main" id="{B49D3D17-75DD-E451-398A-9169379B8E62}"/>
                  </a:ext>
                </a:extLst>
              </p:cNvPr>
              <p:cNvSpPr>
                <a:spLocks noChangeArrowheads="1"/>
              </p:cNvSpPr>
              <p:nvPr/>
            </p:nvSpPr>
            <p:spPr bwMode="auto">
              <a:xfrm>
                <a:off x="2019" y="82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84" name="Oval 239">
                <a:extLst>
                  <a:ext uri="{FF2B5EF4-FFF2-40B4-BE49-F238E27FC236}">
                    <a16:creationId xmlns:a16="http://schemas.microsoft.com/office/drawing/2014/main" id="{E44BD921-2482-5185-C5A5-BE16820C3072}"/>
                  </a:ext>
                </a:extLst>
              </p:cNvPr>
              <p:cNvSpPr>
                <a:spLocks noChangeArrowheads="1"/>
              </p:cNvSpPr>
              <p:nvPr/>
            </p:nvSpPr>
            <p:spPr bwMode="auto">
              <a:xfrm>
                <a:off x="2067" y="91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grpSp>
        <p:sp>
          <p:nvSpPr>
            <p:cNvPr id="10" name="Can 188">
              <a:extLst>
                <a:ext uri="{FF2B5EF4-FFF2-40B4-BE49-F238E27FC236}">
                  <a16:creationId xmlns:a16="http://schemas.microsoft.com/office/drawing/2014/main" id="{6DE85247-A35D-885D-02DE-C5E168FEA944}"/>
                </a:ext>
              </a:extLst>
            </p:cNvPr>
            <p:cNvSpPr/>
            <p:nvPr/>
          </p:nvSpPr>
          <p:spPr>
            <a:xfrm>
              <a:off x="1550873" y="3819208"/>
              <a:ext cx="90794" cy="1105373"/>
            </a:xfrm>
            <a:prstGeom prst="can">
              <a:avLst/>
            </a:prstGeom>
            <a:solidFill>
              <a:srgbClr val="7030A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1" name="Oval 10">
              <a:extLst>
                <a:ext uri="{FF2B5EF4-FFF2-40B4-BE49-F238E27FC236}">
                  <a16:creationId xmlns:a16="http://schemas.microsoft.com/office/drawing/2014/main" id="{94C11E69-9A44-2EEE-A7D9-131EB4B0C688}"/>
                </a:ext>
              </a:extLst>
            </p:cNvPr>
            <p:cNvSpPr/>
            <p:nvPr/>
          </p:nvSpPr>
          <p:spPr>
            <a:xfrm>
              <a:off x="444126" y="3400170"/>
              <a:ext cx="2322736" cy="838075"/>
            </a:xfrm>
            <a:prstGeom prst="ellipse">
              <a:avLst/>
            </a:prstGeom>
            <a:solidFill>
              <a:schemeClr val="bg1"/>
            </a:solidFill>
            <a:ln w="38100">
              <a:solidFill>
                <a:srgbClr val="0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2" name="Oval 11">
              <a:extLst>
                <a:ext uri="{FF2B5EF4-FFF2-40B4-BE49-F238E27FC236}">
                  <a16:creationId xmlns:a16="http://schemas.microsoft.com/office/drawing/2014/main" id="{FEC6BD17-3C04-6039-161B-A00267B56094}"/>
                </a:ext>
              </a:extLst>
            </p:cNvPr>
            <p:cNvSpPr/>
            <p:nvPr/>
          </p:nvSpPr>
          <p:spPr>
            <a:xfrm>
              <a:off x="1353895" y="3713893"/>
              <a:ext cx="481915" cy="181140"/>
            </a:xfrm>
            <a:prstGeom prst="ellipse">
              <a:avLst/>
            </a:prstGeom>
            <a:solidFill>
              <a:srgbClr val="C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D10A3942-04FB-5484-0C7C-C8D9D3BFE8FC}"/>
                </a:ext>
              </a:extLst>
            </p:cNvPr>
            <p:cNvSpPr txBox="1"/>
            <p:nvPr/>
          </p:nvSpPr>
          <p:spPr>
            <a:xfrm>
              <a:off x="872381" y="2078797"/>
              <a:ext cx="1243683" cy="707886"/>
            </a:xfrm>
            <a:prstGeom prst="rect">
              <a:avLst/>
            </a:prstGeom>
            <a:noFill/>
          </p:spPr>
          <p:txBody>
            <a:bodyPr wrap="square" rtlCol="0">
              <a:spAutoFit/>
            </a:bodyPr>
            <a:lstStyle/>
            <a:p>
              <a:pPr algn="ctr"/>
              <a:r>
                <a:rPr lang="en-US" sz="2000" dirty="0">
                  <a:latin typeface="Calibri" panose="020F0502020204030204" pitchFamily="34" charset="0"/>
                  <a:ea typeface="Calibri" panose="020F0502020204030204" pitchFamily="34" charset="0"/>
                  <a:cs typeface="Calibri" panose="020F0502020204030204" pitchFamily="34" charset="0"/>
                </a:rPr>
                <a:t>Rotating </a:t>
              </a:r>
            </a:p>
            <a:p>
              <a:pPr algn="ctr"/>
              <a:r>
                <a:rPr lang="en-US" sz="2000" dirty="0">
                  <a:latin typeface="Calibri" panose="020F0502020204030204" pitchFamily="34" charset="0"/>
                  <a:ea typeface="Calibri" panose="020F0502020204030204" pitchFamily="34" charset="0"/>
                  <a:cs typeface="Calibri" panose="020F0502020204030204" pitchFamily="34" charset="0"/>
                </a:rPr>
                <a:t>Target</a:t>
              </a:r>
            </a:p>
          </p:txBody>
        </p:sp>
        <p:sp>
          <p:nvSpPr>
            <p:cNvPr id="14" name="TextBox 13">
              <a:extLst>
                <a:ext uri="{FF2B5EF4-FFF2-40B4-BE49-F238E27FC236}">
                  <a16:creationId xmlns:a16="http://schemas.microsoft.com/office/drawing/2014/main" id="{3F6B4AA9-30C1-7392-59B3-CFCA7F45FA10}"/>
                </a:ext>
              </a:extLst>
            </p:cNvPr>
            <p:cNvSpPr txBox="1"/>
            <p:nvPr/>
          </p:nvSpPr>
          <p:spPr>
            <a:xfrm>
              <a:off x="2039688" y="1941597"/>
              <a:ext cx="901436" cy="400110"/>
            </a:xfrm>
            <a:prstGeom prst="rect">
              <a:avLst/>
            </a:prstGeom>
            <a:noFill/>
          </p:spPr>
          <p:txBody>
            <a:bodyPr wrap="square" rtlCol="0">
              <a:spAutoFit/>
            </a:bodyPr>
            <a:lstStyle/>
            <a:p>
              <a:pPr algn="ctr"/>
              <a:r>
                <a:rPr lang="en-US" sz="2000" dirty="0">
                  <a:latin typeface="Calibri" panose="020F0502020204030204" pitchFamily="34" charset="0"/>
                  <a:ea typeface="Calibri" panose="020F0502020204030204" pitchFamily="34" charset="0"/>
                  <a:cs typeface="Calibri" panose="020F0502020204030204" pitchFamily="34" charset="0"/>
                </a:rPr>
                <a:t>Beam</a:t>
              </a:r>
            </a:p>
          </p:txBody>
        </p:sp>
        <p:sp>
          <p:nvSpPr>
            <p:cNvPr id="15" name="Curved Right Arrow 179">
              <a:extLst>
                <a:ext uri="{FF2B5EF4-FFF2-40B4-BE49-F238E27FC236}">
                  <a16:creationId xmlns:a16="http://schemas.microsoft.com/office/drawing/2014/main" id="{82A88D49-D488-A794-D721-09307D39F8F4}"/>
                </a:ext>
              </a:extLst>
            </p:cNvPr>
            <p:cNvSpPr/>
            <p:nvPr/>
          </p:nvSpPr>
          <p:spPr>
            <a:xfrm>
              <a:off x="1352570" y="2818082"/>
              <a:ext cx="172393" cy="307905"/>
            </a:xfrm>
            <a:prstGeom prst="curvedRightArrow">
              <a:avLst/>
            </a:prstGeom>
            <a:solidFill>
              <a:srgbClr val="FF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Freeform 183">
              <a:extLst>
                <a:ext uri="{FF2B5EF4-FFF2-40B4-BE49-F238E27FC236}">
                  <a16:creationId xmlns:a16="http://schemas.microsoft.com/office/drawing/2014/main" id="{236439EC-6ECB-0D61-9478-26D69EDFB23B}"/>
                </a:ext>
              </a:extLst>
            </p:cNvPr>
            <p:cNvSpPr/>
            <p:nvPr/>
          </p:nvSpPr>
          <p:spPr>
            <a:xfrm>
              <a:off x="759263" y="3463764"/>
              <a:ext cx="1356800" cy="256003"/>
            </a:xfrm>
            <a:custGeom>
              <a:avLst/>
              <a:gdLst>
                <a:gd name="connsiteX0" fmla="*/ 4563 w 1079401"/>
                <a:gd name="connsiteY0" fmla="*/ 122776 h 176351"/>
                <a:gd name="connsiteX1" fmla="*/ 149343 w 1079401"/>
                <a:gd name="connsiteY1" fmla="*/ 54196 h 176351"/>
                <a:gd name="connsiteX2" fmla="*/ 374133 w 1079401"/>
                <a:gd name="connsiteY2" fmla="*/ 27526 h 176351"/>
                <a:gd name="connsiteX3" fmla="*/ 637023 w 1079401"/>
                <a:gd name="connsiteY3" fmla="*/ 856 h 176351"/>
                <a:gd name="connsiteX4" fmla="*/ 842763 w 1079401"/>
                <a:gd name="connsiteY4" fmla="*/ 8476 h 176351"/>
                <a:gd name="connsiteX5" fmla="*/ 1029453 w 1079401"/>
                <a:gd name="connsiteY5" fmla="*/ 27526 h 176351"/>
                <a:gd name="connsiteX6" fmla="*/ 1063743 w 1079401"/>
                <a:gd name="connsiteY6" fmla="*/ 38956 h 176351"/>
                <a:gd name="connsiteX7" fmla="*/ 1078983 w 1079401"/>
                <a:gd name="connsiteY7" fmla="*/ 54196 h 176351"/>
                <a:gd name="connsiteX8" fmla="*/ 1048503 w 1079401"/>
                <a:gd name="connsiteY8" fmla="*/ 80866 h 176351"/>
                <a:gd name="connsiteX9" fmla="*/ 998973 w 1079401"/>
                <a:gd name="connsiteY9" fmla="*/ 88486 h 176351"/>
                <a:gd name="connsiteX10" fmla="*/ 918963 w 1079401"/>
                <a:gd name="connsiteY10" fmla="*/ 88486 h 176351"/>
                <a:gd name="connsiteX11" fmla="*/ 865623 w 1079401"/>
                <a:gd name="connsiteY11" fmla="*/ 80866 h 176351"/>
                <a:gd name="connsiteX12" fmla="*/ 789423 w 1079401"/>
                <a:gd name="connsiteY12" fmla="*/ 61816 h 176351"/>
                <a:gd name="connsiteX13" fmla="*/ 644643 w 1079401"/>
                <a:gd name="connsiteY13" fmla="*/ 58006 h 176351"/>
                <a:gd name="connsiteX14" fmla="*/ 511293 w 1079401"/>
                <a:gd name="connsiteY14" fmla="*/ 65626 h 176351"/>
                <a:gd name="connsiteX15" fmla="*/ 377943 w 1079401"/>
                <a:gd name="connsiteY15" fmla="*/ 92296 h 176351"/>
                <a:gd name="connsiteX16" fmla="*/ 259833 w 1079401"/>
                <a:gd name="connsiteY16" fmla="*/ 118966 h 176351"/>
                <a:gd name="connsiteX17" fmla="*/ 160773 w 1079401"/>
                <a:gd name="connsiteY17" fmla="*/ 153256 h 176351"/>
                <a:gd name="connsiteX18" fmla="*/ 107433 w 1079401"/>
                <a:gd name="connsiteY18" fmla="*/ 176116 h 176351"/>
                <a:gd name="connsiteX19" fmla="*/ 42663 w 1079401"/>
                <a:gd name="connsiteY19" fmla="*/ 164686 h 176351"/>
                <a:gd name="connsiteX20" fmla="*/ 4563 w 1079401"/>
                <a:gd name="connsiteY20" fmla="*/ 122776 h 176351"/>
                <a:gd name="connsiteX0" fmla="*/ 4563 w 1079401"/>
                <a:gd name="connsiteY0" fmla="*/ 122119 h 175694"/>
                <a:gd name="connsiteX1" fmla="*/ 149343 w 1079401"/>
                <a:gd name="connsiteY1" fmla="*/ 53539 h 175694"/>
                <a:gd name="connsiteX2" fmla="*/ 374133 w 1079401"/>
                <a:gd name="connsiteY2" fmla="*/ 14963 h 175694"/>
                <a:gd name="connsiteX3" fmla="*/ 637023 w 1079401"/>
                <a:gd name="connsiteY3" fmla="*/ 199 h 175694"/>
                <a:gd name="connsiteX4" fmla="*/ 842763 w 1079401"/>
                <a:gd name="connsiteY4" fmla="*/ 7819 h 175694"/>
                <a:gd name="connsiteX5" fmla="*/ 1029453 w 1079401"/>
                <a:gd name="connsiteY5" fmla="*/ 26869 h 175694"/>
                <a:gd name="connsiteX6" fmla="*/ 1063743 w 1079401"/>
                <a:gd name="connsiteY6" fmla="*/ 38299 h 175694"/>
                <a:gd name="connsiteX7" fmla="*/ 1078983 w 1079401"/>
                <a:gd name="connsiteY7" fmla="*/ 53539 h 175694"/>
                <a:gd name="connsiteX8" fmla="*/ 1048503 w 1079401"/>
                <a:gd name="connsiteY8" fmla="*/ 80209 h 175694"/>
                <a:gd name="connsiteX9" fmla="*/ 998973 w 1079401"/>
                <a:gd name="connsiteY9" fmla="*/ 87829 h 175694"/>
                <a:gd name="connsiteX10" fmla="*/ 918963 w 1079401"/>
                <a:gd name="connsiteY10" fmla="*/ 87829 h 175694"/>
                <a:gd name="connsiteX11" fmla="*/ 865623 w 1079401"/>
                <a:gd name="connsiteY11" fmla="*/ 80209 h 175694"/>
                <a:gd name="connsiteX12" fmla="*/ 789423 w 1079401"/>
                <a:gd name="connsiteY12" fmla="*/ 61159 h 175694"/>
                <a:gd name="connsiteX13" fmla="*/ 644643 w 1079401"/>
                <a:gd name="connsiteY13" fmla="*/ 57349 h 175694"/>
                <a:gd name="connsiteX14" fmla="*/ 511293 w 1079401"/>
                <a:gd name="connsiteY14" fmla="*/ 64969 h 175694"/>
                <a:gd name="connsiteX15" fmla="*/ 377943 w 1079401"/>
                <a:gd name="connsiteY15" fmla="*/ 91639 h 175694"/>
                <a:gd name="connsiteX16" fmla="*/ 259833 w 1079401"/>
                <a:gd name="connsiteY16" fmla="*/ 118309 h 175694"/>
                <a:gd name="connsiteX17" fmla="*/ 160773 w 1079401"/>
                <a:gd name="connsiteY17" fmla="*/ 152599 h 175694"/>
                <a:gd name="connsiteX18" fmla="*/ 107433 w 1079401"/>
                <a:gd name="connsiteY18" fmla="*/ 175459 h 175694"/>
                <a:gd name="connsiteX19" fmla="*/ 42663 w 1079401"/>
                <a:gd name="connsiteY19" fmla="*/ 164029 h 175694"/>
                <a:gd name="connsiteX20" fmla="*/ 4563 w 1079401"/>
                <a:gd name="connsiteY20" fmla="*/ 122119 h 175694"/>
                <a:gd name="connsiteX0" fmla="*/ 4563 w 1079401"/>
                <a:gd name="connsiteY0" fmla="*/ 122119 h 175694"/>
                <a:gd name="connsiteX1" fmla="*/ 149343 w 1079401"/>
                <a:gd name="connsiteY1" fmla="*/ 53539 h 175694"/>
                <a:gd name="connsiteX2" fmla="*/ 374133 w 1079401"/>
                <a:gd name="connsiteY2" fmla="*/ 14963 h 175694"/>
                <a:gd name="connsiteX3" fmla="*/ 637023 w 1079401"/>
                <a:gd name="connsiteY3" fmla="*/ 199 h 175694"/>
                <a:gd name="connsiteX4" fmla="*/ 842763 w 1079401"/>
                <a:gd name="connsiteY4" fmla="*/ 7819 h 175694"/>
                <a:gd name="connsiteX5" fmla="*/ 1029453 w 1079401"/>
                <a:gd name="connsiteY5" fmla="*/ 26869 h 175694"/>
                <a:gd name="connsiteX6" fmla="*/ 1063743 w 1079401"/>
                <a:gd name="connsiteY6" fmla="*/ 38299 h 175694"/>
                <a:gd name="connsiteX7" fmla="*/ 1078983 w 1079401"/>
                <a:gd name="connsiteY7" fmla="*/ 53539 h 175694"/>
                <a:gd name="connsiteX8" fmla="*/ 1048503 w 1079401"/>
                <a:gd name="connsiteY8" fmla="*/ 80209 h 175694"/>
                <a:gd name="connsiteX9" fmla="*/ 998973 w 1079401"/>
                <a:gd name="connsiteY9" fmla="*/ 87829 h 175694"/>
                <a:gd name="connsiteX10" fmla="*/ 918963 w 1079401"/>
                <a:gd name="connsiteY10" fmla="*/ 87829 h 175694"/>
                <a:gd name="connsiteX11" fmla="*/ 865623 w 1079401"/>
                <a:gd name="connsiteY11" fmla="*/ 80209 h 175694"/>
                <a:gd name="connsiteX12" fmla="*/ 765610 w 1079401"/>
                <a:gd name="connsiteY12" fmla="*/ 63540 h 175694"/>
                <a:gd name="connsiteX13" fmla="*/ 644643 w 1079401"/>
                <a:gd name="connsiteY13" fmla="*/ 57349 h 175694"/>
                <a:gd name="connsiteX14" fmla="*/ 511293 w 1079401"/>
                <a:gd name="connsiteY14" fmla="*/ 64969 h 175694"/>
                <a:gd name="connsiteX15" fmla="*/ 377943 w 1079401"/>
                <a:gd name="connsiteY15" fmla="*/ 91639 h 175694"/>
                <a:gd name="connsiteX16" fmla="*/ 259833 w 1079401"/>
                <a:gd name="connsiteY16" fmla="*/ 118309 h 175694"/>
                <a:gd name="connsiteX17" fmla="*/ 160773 w 1079401"/>
                <a:gd name="connsiteY17" fmla="*/ 152599 h 175694"/>
                <a:gd name="connsiteX18" fmla="*/ 107433 w 1079401"/>
                <a:gd name="connsiteY18" fmla="*/ 175459 h 175694"/>
                <a:gd name="connsiteX19" fmla="*/ 42663 w 1079401"/>
                <a:gd name="connsiteY19" fmla="*/ 164029 h 175694"/>
                <a:gd name="connsiteX20" fmla="*/ 4563 w 1079401"/>
                <a:gd name="connsiteY20" fmla="*/ 122119 h 175694"/>
                <a:gd name="connsiteX0" fmla="*/ 4563 w 1079401"/>
                <a:gd name="connsiteY0" fmla="*/ 122119 h 175694"/>
                <a:gd name="connsiteX1" fmla="*/ 149343 w 1079401"/>
                <a:gd name="connsiteY1" fmla="*/ 53539 h 175694"/>
                <a:gd name="connsiteX2" fmla="*/ 374133 w 1079401"/>
                <a:gd name="connsiteY2" fmla="*/ 14963 h 175694"/>
                <a:gd name="connsiteX3" fmla="*/ 637023 w 1079401"/>
                <a:gd name="connsiteY3" fmla="*/ 199 h 175694"/>
                <a:gd name="connsiteX4" fmla="*/ 842763 w 1079401"/>
                <a:gd name="connsiteY4" fmla="*/ 7819 h 175694"/>
                <a:gd name="connsiteX5" fmla="*/ 1029453 w 1079401"/>
                <a:gd name="connsiteY5" fmla="*/ 26869 h 175694"/>
                <a:gd name="connsiteX6" fmla="*/ 1063743 w 1079401"/>
                <a:gd name="connsiteY6" fmla="*/ 38299 h 175694"/>
                <a:gd name="connsiteX7" fmla="*/ 1078983 w 1079401"/>
                <a:gd name="connsiteY7" fmla="*/ 53539 h 175694"/>
                <a:gd name="connsiteX8" fmla="*/ 1048503 w 1079401"/>
                <a:gd name="connsiteY8" fmla="*/ 80209 h 175694"/>
                <a:gd name="connsiteX9" fmla="*/ 998973 w 1079401"/>
                <a:gd name="connsiteY9" fmla="*/ 87829 h 175694"/>
                <a:gd name="connsiteX10" fmla="*/ 918963 w 1079401"/>
                <a:gd name="connsiteY10" fmla="*/ 87829 h 175694"/>
                <a:gd name="connsiteX11" fmla="*/ 865623 w 1079401"/>
                <a:gd name="connsiteY11" fmla="*/ 80209 h 175694"/>
                <a:gd name="connsiteX12" fmla="*/ 765610 w 1079401"/>
                <a:gd name="connsiteY12" fmla="*/ 63540 h 175694"/>
                <a:gd name="connsiteX13" fmla="*/ 644643 w 1079401"/>
                <a:gd name="connsiteY13" fmla="*/ 64493 h 175694"/>
                <a:gd name="connsiteX14" fmla="*/ 511293 w 1079401"/>
                <a:gd name="connsiteY14" fmla="*/ 64969 h 175694"/>
                <a:gd name="connsiteX15" fmla="*/ 377943 w 1079401"/>
                <a:gd name="connsiteY15" fmla="*/ 91639 h 175694"/>
                <a:gd name="connsiteX16" fmla="*/ 259833 w 1079401"/>
                <a:gd name="connsiteY16" fmla="*/ 118309 h 175694"/>
                <a:gd name="connsiteX17" fmla="*/ 160773 w 1079401"/>
                <a:gd name="connsiteY17" fmla="*/ 152599 h 175694"/>
                <a:gd name="connsiteX18" fmla="*/ 107433 w 1079401"/>
                <a:gd name="connsiteY18" fmla="*/ 175459 h 175694"/>
                <a:gd name="connsiteX19" fmla="*/ 42663 w 1079401"/>
                <a:gd name="connsiteY19" fmla="*/ 164029 h 175694"/>
                <a:gd name="connsiteX20" fmla="*/ 4563 w 1079401"/>
                <a:gd name="connsiteY20" fmla="*/ 122119 h 175694"/>
                <a:gd name="connsiteX0" fmla="*/ 4563 w 1079401"/>
                <a:gd name="connsiteY0" fmla="*/ 122119 h 175694"/>
                <a:gd name="connsiteX1" fmla="*/ 149343 w 1079401"/>
                <a:gd name="connsiteY1" fmla="*/ 53539 h 175694"/>
                <a:gd name="connsiteX2" fmla="*/ 374133 w 1079401"/>
                <a:gd name="connsiteY2" fmla="*/ 14963 h 175694"/>
                <a:gd name="connsiteX3" fmla="*/ 637023 w 1079401"/>
                <a:gd name="connsiteY3" fmla="*/ 199 h 175694"/>
                <a:gd name="connsiteX4" fmla="*/ 842763 w 1079401"/>
                <a:gd name="connsiteY4" fmla="*/ 7819 h 175694"/>
                <a:gd name="connsiteX5" fmla="*/ 1029453 w 1079401"/>
                <a:gd name="connsiteY5" fmla="*/ 26869 h 175694"/>
                <a:gd name="connsiteX6" fmla="*/ 1063743 w 1079401"/>
                <a:gd name="connsiteY6" fmla="*/ 38299 h 175694"/>
                <a:gd name="connsiteX7" fmla="*/ 1078983 w 1079401"/>
                <a:gd name="connsiteY7" fmla="*/ 53539 h 175694"/>
                <a:gd name="connsiteX8" fmla="*/ 1048503 w 1079401"/>
                <a:gd name="connsiteY8" fmla="*/ 80209 h 175694"/>
                <a:gd name="connsiteX9" fmla="*/ 998973 w 1079401"/>
                <a:gd name="connsiteY9" fmla="*/ 87829 h 175694"/>
                <a:gd name="connsiteX10" fmla="*/ 918963 w 1079401"/>
                <a:gd name="connsiteY10" fmla="*/ 87829 h 175694"/>
                <a:gd name="connsiteX11" fmla="*/ 865623 w 1079401"/>
                <a:gd name="connsiteY11" fmla="*/ 80209 h 175694"/>
                <a:gd name="connsiteX12" fmla="*/ 760848 w 1079401"/>
                <a:gd name="connsiteY12" fmla="*/ 68302 h 175694"/>
                <a:gd name="connsiteX13" fmla="*/ 644643 w 1079401"/>
                <a:gd name="connsiteY13" fmla="*/ 64493 h 175694"/>
                <a:gd name="connsiteX14" fmla="*/ 511293 w 1079401"/>
                <a:gd name="connsiteY14" fmla="*/ 64969 h 175694"/>
                <a:gd name="connsiteX15" fmla="*/ 377943 w 1079401"/>
                <a:gd name="connsiteY15" fmla="*/ 91639 h 175694"/>
                <a:gd name="connsiteX16" fmla="*/ 259833 w 1079401"/>
                <a:gd name="connsiteY16" fmla="*/ 118309 h 175694"/>
                <a:gd name="connsiteX17" fmla="*/ 160773 w 1079401"/>
                <a:gd name="connsiteY17" fmla="*/ 152599 h 175694"/>
                <a:gd name="connsiteX18" fmla="*/ 107433 w 1079401"/>
                <a:gd name="connsiteY18" fmla="*/ 175459 h 175694"/>
                <a:gd name="connsiteX19" fmla="*/ 42663 w 1079401"/>
                <a:gd name="connsiteY19" fmla="*/ 164029 h 175694"/>
                <a:gd name="connsiteX20" fmla="*/ 4563 w 1079401"/>
                <a:gd name="connsiteY20" fmla="*/ 122119 h 175694"/>
                <a:gd name="connsiteX0" fmla="*/ 4563 w 1079401"/>
                <a:gd name="connsiteY0" fmla="*/ 122119 h 175694"/>
                <a:gd name="connsiteX1" fmla="*/ 149343 w 1079401"/>
                <a:gd name="connsiteY1" fmla="*/ 53539 h 175694"/>
                <a:gd name="connsiteX2" fmla="*/ 374133 w 1079401"/>
                <a:gd name="connsiteY2" fmla="*/ 14963 h 175694"/>
                <a:gd name="connsiteX3" fmla="*/ 637023 w 1079401"/>
                <a:gd name="connsiteY3" fmla="*/ 199 h 175694"/>
                <a:gd name="connsiteX4" fmla="*/ 842763 w 1079401"/>
                <a:gd name="connsiteY4" fmla="*/ 7819 h 175694"/>
                <a:gd name="connsiteX5" fmla="*/ 1029453 w 1079401"/>
                <a:gd name="connsiteY5" fmla="*/ 26869 h 175694"/>
                <a:gd name="connsiteX6" fmla="*/ 1063743 w 1079401"/>
                <a:gd name="connsiteY6" fmla="*/ 38299 h 175694"/>
                <a:gd name="connsiteX7" fmla="*/ 1078983 w 1079401"/>
                <a:gd name="connsiteY7" fmla="*/ 53539 h 175694"/>
                <a:gd name="connsiteX8" fmla="*/ 1048503 w 1079401"/>
                <a:gd name="connsiteY8" fmla="*/ 80209 h 175694"/>
                <a:gd name="connsiteX9" fmla="*/ 998973 w 1079401"/>
                <a:gd name="connsiteY9" fmla="*/ 87829 h 175694"/>
                <a:gd name="connsiteX10" fmla="*/ 918963 w 1079401"/>
                <a:gd name="connsiteY10" fmla="*/ 87829 h 175694"/>
                <a:gd name="connsiteX11" fmla="*/ 865623 w 1079401"/>
                <a:gd name="connsiteY11" fmla="*/ 80209 h 175694"/>
                <a:gd name="connsiteX12" fmla="*/ 760848 w 1079401"/>
                <a:gd name="connsiteY12" fmla="*/ 68302 h 175694"/>
                <a:gd name="connsiteX13" fmla="*/ 644643 w 1079401"/>
                <a:gd name="connsiteY13" fmla="*/ 64493 h 175694"/>
                <a:gd name="connsiteX14" fmla="*/ 511293 w 1079401"/>
                <a:gd name="connsiteY14" fmla="*/ 76875 h 175694"/>
                <a:gd name="connsiteX15" fmla="*/ 377943 w 1079401"/>
                <a:gd name="connsiteY15" fmla="*/ 91639 h 175694"/>
                <a:gd name="connsiteX16" fmla="*/ 259833 w 1079401"/>
                <a:gd name="connsiteY16" fmla="*/ 118309 h 175694"/>
                <a:gd name="connsiteX17" fmla="*/ 160773 w 1079401"/>
                <a:gd name="connsiteY17" fmla="*/ 152599 h 175694"/>
                <a:gd name="connsiteX18" fmla="*/ 107433 w 1079401"/>
                <a:gd name="connsiteY18" fmla="*/ 175459 h 175694"/>
                <a:gd name="connsiteX19" fmla="*/ 42663 w 1079401"/>
                <a:gd name="connsiteY19" fmla="*/ 164029 h 175694"/>
                <a:gd name="connsiteX20" fmla="*/ 4563 w 1079401"/>
                <a:gd name="connsiteY20" fmla="*/ 122119 h 175694"/>
                <a:gd name="connsiteX0" fmla="*/ 4563 w 1079401"/>
                <a:gd name="connsiteY0" fmla="*/ 122119 h 175694"/>
                <a:gd name="connsiteX1" fmla="*/ 149343 w 1079401"/>
                <a:gd name="connsiteY1" fmla="*/ 53539 h 175694"/>
                <a:gd name="connsiteX2" fmla="*/ 374133 w 1079401"/>
                <a:gd name="connsiteY2" fmla="*/ 14963 h 175694"/>
                <a:gd name="connsiteX3" fmla="*/ 637023 w 1079401"/>
                <a:gd name="connsiteY3" fmla="*/ 199 h 175694"/>
                <a:gd name="connsiteX4" fmla="*/ 842763 w 1079401"/>
                <a:gd name="connsiteY4" fmla="*/ 7819 h 175694"/>
                <a:gd name="connsiteX5" fmla="*/ 1029453 w 1079401"/>
                <a:gd name="connsiteY5" fmla="*/ 26869 h 175694"/>
                <a:gd name="connsiteX6" fmla="*/ 1063743 w 1079401"/>
                <a:gd name="connsiteY6" fmla="*/ 38299 h 175694"/>
                <a:gd name="connsiteX7" fmla="*/ 1078983 w 1079401"/>
                <a:gd name="connsiteY7" fmla="*/ 53539 h 175694"/>
                <a:gd name="connsiteX8" fmla="*/ 1048503 w 1079401"/>
                <a:gd name="connsiteY8" fmla="*/ 80209 h 175694"/>
                <a:gd name="connsiteX9" fmla="*/ 998973 w 1079401"/>
                <a:gd name="connsiteY9" fmla="*/ 87829 h 175694"/>
                <a:gd name="connsiteX10" fmla="*/ 918963 w 1079401"/>
                <a:gd name="connsiteY10" fmla="*/ 87829 h 175694"/>
                <a:gd name="connsiteX11" fmla="*/ 865623 w 1079401"/>
                <a:gd name="connsiteY11" fmla="*/ 80209 h 175694"/>
                <a:gd name="connsiteX12" fmla="*/ 760848 w 1079401"/>
                <a:gd name="connsiteY12" fmla="*/ 68302 h 175694"/>
                <a:gd name="connsiteX13" fmla="*/ 644643 w 1079401"/>
                <a:gd name="connsiteY13" fmla="*/ 64493 h 175694"/>
                <a:gd name="connsiteX14" fmla="*/ 511293 w 1079401"/>
                <a:gd name="connsiteY14" fmla="*/ 76875 h 175694"/>
                <a:gd name="connsiteX15" fmla="*/ 377943 w 1079401"/>
                <a:gd name="connsiteY15" fmla="*/ 91639 h 175694"/>
                <a:gd name="connsiteX16" fmla="*/ 259833 w 1079401"/>
                <a:gd name="connsiteY16" fmla="*/ 118309 h 175694"/>
                <a:gd name="connsiteX17" fmla="*/ 160773 w 1079401"/>
                <a:gd name="connsiteY17" fmla="*/ 152599 h 175694"/>
                <a:gd name="connsiteX18" fmla="*/ 107433 w 1079401"/>
                <a:gd name="connsiteY18" fmla="*/ 175459 h 175694"/>
                <a:gd name="connsiteX19" fmla="*/ 42663 w 1079401"/>
                <a:gd name="connsiteY19" fmla="*/ 164029 h 175694"/>
                <a:gd name="connsiteX20" fmla="*/ 4563 w 1079401"/>
                <a:gd name="connsiteY20" fmla="*/ 122119 h 175694"/>
                <a:gd name="connsiteX0" fmla="*/ 4563 w 1079401"/>
                <a:gd name="connsiteY0" fmla="*/ 129157 h 182732"/>
                <a:gd name="connsiteX1" fmla="*/ 149343 w 1079401"/>
                <a:gd name="connsiteY1" fmla="*/ 60577 h 182732"/>
                <a:gd name="connsiteX2" fmla="*/ 374133 w 1079401"/>
                <a:gd name="connsiteY2" fmla="*/ 22001 h 182732"/>
                <a:gd name="connsiteX3" fmla="*/ 637023 w 1079401"/>
                <a:gd name="connsiteY3" fmla="*/ 94 h 182732"/>
                <a:gd name="connsiteX4" fmla="*/ 842763 w 1079401"/>
                <a:gd name="connsiteY4" fmla="*/ 14857 h 182732"/>
                <a:gd name="connsiteX5" fmla="*/ 1029453 w 1079401"/>
                <a:gd name="connsiteY5" fmla="*/ 33907 h 182732"/>
                <a:gd name="connsiteX6" fmla="*/ 1063743 w 1079401"/>
                <a:gd name="connsiteY6" fmla="*/ 45337 h 182732"/>
                <a:gd name="connsiteX7" fmla="*/ 1078983 w 1079401"/>
                <a:gd name="connsiteY7" fmla="*/ 60577 h 182732"/>
                <a:gd name="connsiteX8" fmla="*/ 1048503 w 1079401"/>
                <a:gd name="connsiteY8" fmla="*/ 87247 h 182732"/>
                <a:gd name="connsiteX9" fmla="*/ 998973 w 1079401"/>
                <a:gd name="connsiteY9" fmla="*/ 94867 h 182732"/>
                <a:gd name="connsiteX10" fmla="*/ 918963 w 1079401"/>
                <a:gd name="connsiteY10" fmla="*/ 94867 h 182732"/>
                <a:gd name="connsiteX11" fmla="*/ 865623 w 1079401"/>
                <a:gd name="connsiteY11" fmla="*/ 87247 h 182732"/>
                <a:gd name="connsiteX12" fmla="*/ 760848 w 1079401"/>
                <a:gd name="connsiteY12" fmla="*/ 75340 h 182732"/>
                <a:gd name="connsiteX13" fmla="*/ 644643 w 1079401"/>
                <a:gd name="connsiteY13" fmla="*/ 71531 h 182732"/>
                <a:gd name="connsiteX14" fmla="*/ 511293 w 1079401"/>
                <a:gd name="connsiteY14" fmla="*/ 83913 h 182732"/>
                <a:gd name="connsiteX15" fmla="*/ 377943 w 1079401"/>
                <a:gd name="connsiteY15" fmla="*/ 98677 h 182732"/>
                <a:gd name="connsiteX16" fmla="*/ 259833 w 1079401"/>
                <a:gd name="connsiteY16" fmla="*/ 125347 h 182732"/>
                <a:gd name="connsiteX17" fmla="*/ 160773 w 1079401"/>
                <a:gd name="connsiteY17" fmla="*/ 159637 h 182732"/>
                <a:gd name="connsiteX18" fmla="*/ 107433 w 1079401"/>
                <a:gd name="connsiteY18" fmla="*/ 182497 h 182732"/>
                <a:gd name="connsiteX19" fmla="*/ 42663 w 1079401"/>
                <a:gd name="connsiteY19" fmla="*/ 171067 h 182732"/>
                <a:gd name="connsiteX20" fmla="*/ 4563 w 1079401"/>
                <a:gd name="connsiteY20" fmla="*/ 129157 h 182732"/>
                <a:gd name="connsiteX0" fmla="*/ 4563 w 1079401"/>
                <a:gd name="connsiteY0" fmla="*/ 129727 h 183302"/>
                <a:gd name="connsiteX1" fmla="*/ 149343 w 1079401"/>
                <a:gd name="connsiteY1" fmla="*/ 61147 h 183302"/>
                <a:gd name="connsiteX2" fmla="*/ 374133 w 1079401"/>
                <a:gd name="connsiteY2" fmla="*/ 22571 h 183302"/>
                <a:gd name="connsiteX3" fmla="*/ 637023 w 1079401"/>
                <a:gd name="connsiteY3" fmla="*/ 664 h 183302"/>
                <a:gd name="connsiteX4" fmla="*/ 842763 w 1079401"/>
                <a:gd name="connsiteY4" fmla="*/ 8284 h 183302"/>
                <a:gd name="connsiteX5" fmla="*/ 1029453 w 1079401"/>
                <a:gd name="connsiteY5" fmla="*/ 34477 h 183302"/>
                <a:gd name="connsiteX6" fmla="*/ 1063743 w 1079401"/>
                <a:gd name="connsiteY6" fmla="*/ 45907 h 183302"/>
                <a:gd name="connsiteX7" fmla="*/ 1078983 w 1079401"/>
                <a:gd name="connsiteY7" fmla="*/ 61147 h 183302"/>
                <a:gd name="connsiteX8" fmla="*/ 1048503 w 1079401"/>
                <a:gd name="connsiteY8" fmla="*/ 87817 h 183302"/>
                <a:gd name="connsiteX9" fmla="*/ 998973 w 1079401"/>
                <a:gd name="connsiteY9" fmla="*/ 95437 h 183302"/>
                <a:gd name="connsiteX10" fmla="*/ 918963 w 1079401"/>
                <a:gd name="connsiteY10" fmla="*/ 95437 h 183302"/>
                <a:gd name="connsiteX11" fmla="*/ 865623 w 1079401"/>
                <a:gd name="connsiteY11" fmla="*/ 87817 h 183302"/>
                <a:gd name="connsiteX12" fmla="*/ 760848 w 1079401"/>
                <a:gd name="connsiteY12" fmla="*/ 75910 h 183302"/>
                <a:gd name="connsiteX13" fmla="*/ 644643 w 1079401"/>
                <a:gd name="connsiteY13" fmla="*/ 72101 h 183302"/>
                <a:gd name="connsiteX14" fmla="*/ 511293 w 1079401"/>
                <a:gd name="connsiteY14" fmla="*/ 84483 h 183302"/>
                <a:gd name="connsiteX15" fmla="*/ 377943 w 1079401"/>
                <a:gd name="connsiteY15" fmla="*/ 99247 h 183302"/>
                <a:gd name="connsiteX16" fmla="*/ 259833 w 1079401"/>
                <a:gd name="connsiteY16" fmla="*/ 125917 h 183302"/>
                <a:gd name="connsiteX17" fmla="*/ 160773 w 1079401"/>
                <a:gd name="connsiteY17" fmla="*/ 160207 h 183302"/>
                <a:gd name="connsiteX18" fmla="*/ 107433 w 1079401"/>
                <a:gd name="connsiteY18" fmla="*/ 183067 h 183302"/>
                <a:gd name="connsiteX19" fmla="*/ 42663 w 1079401"/>
                <a:gd name="connsiteY19" fmla="*/ 171637 h 183302"/>
                <a:gd name="connsiteX20" fmla="*/ 4563 w 1079401"/>
                <a:gd name="connsiteY20" fmla="*/ 129727 h 1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79401" h="183302">
                  <a:moveTo>
                    <a:pt x="4563" y="129727"/>
                  </a:moveTo>
                  <a:cubicBezTo>
                    <a:pt x="22343" y="111312"/>
                    <a:pt x="87748" y="79006"/>
                    <a:pt x="149343" y="61147"/>
                  </a:cubicBezTo>
                  <a:cubicBezTo>
                    <a:pt x="210938" y="43288"/>
                    <a:pt x="292853" y="32652"/>
                    <a:pt x="374133" y="22571"/>
                  </a:cubicBezTo>
                  <a:cubicBezTo>
                    <a:pt x="455413" y="12491"/>
                    <a:pt x="558918" y="3045"/>
                    <a:pt x="637023" y="664"/>
                  </a:cubicBezTo>
                  <a:cubicBezTo>
                    <a:pt x="715128" y="-1717"/>
                    <a:pt x="777358" y="2649"/>
                    <a:pt x="842763" y="8284"/>
                  </a:cubicBezTo>
                  <a:cubicBezTo>
                    <a:pt x="908168" y="13919"/>
                    <a:pt x="992623" y="28207"/>
                    <a:pt x="1029453" y="34477"/>
                  </a:cubicBezTo>
                  <a:cubicBezTo>
                    <a:pt x="1066283" y="40747"/>
                    <a:pt x="1055488" y="41462"/>
                    <a:pt x="1063743" y="45907"/>
                  </a:cubicBezTo>
                  <a:cubicBezTo>
                    <a:pt x="1071998" y="50352"/>
                    <a:pt x="1081523" y="54162"/>
                    <a:pt x="1078983" y="61147"/>
                  </a:cubicBezTo>
                  <a:cubicBezTo>
                    <a:pt x="1076443" y="68132"/>
                    <a:pt x="1061838" y="82102"/>
                    <a:pt x="1048503" y="87817"/>
                  </a:cubicBezTo>
                  <a:cubicBezTo>
                    <a:pt x="1035168" y="93532"/>
                    <a:pt x="1020563" y="94167"/>
                    <a:pt x="998973" y="95437"/>
                  </a:cubicBezTo>
                  <a:cubicBezTo>
                    <a:pt x="977383" y="96707"/>
                    <a:pt x="941188" y="96707"/>
                    <a:pt x="918963" y="95437"/>
                  </a:cubicBezTo>
                  <a:cubicBezTo>
                    <a:pt x="896738" y="94167"/>
                    <a:pt x="891975" y="91071"/>
                    <a:pt x="865623" y="87817"/>
                  </a:cubicBezTo>
                  <a:cubicBezTo>
                    <a:pt x="839271" y="84563"/>
                    <a:pt x="797678" y="78529"/>
                    <a:pt x="760848" y="75910"/>
                  </a:cubicBezTo>
                  <a:cubicBezTo>
                    <a:pt x="724018" y="73291"/>
                    <a:pt x="686235" y="70672"/>
                    <a:pt x="644643" y="72101"/>
                  </a:cubicBezTo>
                  <a:cubicBezTo>
                    <a:pt x="603051" y="73530"/>
                    <a:pt x="555743" y="79959"/>
                    <a:pt x="511293" y="84483"/>
                  </a:cubicBezTo>
                  <a:cubicBezTo>
                    <a:pt x="466843" y="89007"/>
                    <a:pt x="419853" y="92341"/>
                    <a:pt x="377943" y="99247"/>
                  </a:cubicBezTo>
                  <a:cubicBezTo>
                    <a:pt x="336033" y="106153"/>
                    <a:pt x="296028" y="115757"/>
                    <a:pt x="259833" y="125917"/>
                  </a:cubicBezTo>
                  <a:cubicBezTo>
                    <a:pt x="223638" y="136077"/>
                    <a:pt x="186173" y="150682"/>
                    <a:pt x="160773" y="160207"/>
                  </a:cubicBezTo>
                  <a:cubicBezTo>
                    <a:pt x="135373" y="169732"/>
                    <a:pt x="127118" y="181162"/>
                    <a:pt x="107433" y="183067"/>
                  </a:cubicBezTo>
                  <a:cubicBezTo>
                    <a:pt x="87748" y="184972"/>
                    <a:pt x="59808" y="174812"/>
                    <a:pt x="42663" y="171637"/>
                  </a:cubicBezTo>
                  <a:cubicBezTo>
                    <a:pt x="25518" y="168462"/>
                    <a:pt x="-13217" y="148142"/>
                    <a:pt x="4563" y="129727"/>
                  </a:cubicBezTo>
                  <a:close/>
                </a:path>
              </a:pathLst>
            </a:custGeom>
            <a:solidFill>
              <a:schemeClr val="tx1">
                <a:lumMod val="50000"/>
                <a:lumOff val="5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7" name="Freeform 184">
              <a:extLst>
                <a:ext uri="{FF2B5EF4-FFF2-40B4-BE49-F238E27FC236}">
                  <a16:creationId xmlns:a16="http://schemas.microsoft.com/office/drawing/2014/main" id="{74CDEBCD-3490-6394-B6FD-BF4A0477E158}"/>
                </a:ext>
              </a:extLst>
            </p:cNvPr>
            <p:cNvSpPr/>
            <p:nvPr/>
          </p:nvSpPr>
          <p:spPr>
            <a:xfrm>
              <a:off x="658887" y="3779278"/>
              <a:ext cx="1099387" cy="350443"/>
            </a:xfrm>
            <a:custGeom>
              <a:avLst/>
              <a:gdLst>
                <a:gd name="connsiteX0" fmla="*/ 598 w 874616"/>
                <a:gd name="connsiteY0" fmla="*/ 45259 h 250923"/>
                <a:gd name="connsiteX1" fmla="*/ 64892 w 874616"/>
                <a:gd name="connsiteY1" fmla="*/ 111934 h 250923"/>
                <a:gd name="connsiteX2" fmla="*/ 183954 w 874616"/>
                <a:gd name="connsiteY2" fmla="*/ 173847 h 250923"/>
                <a:gd name="connsiteX3" fmla="*/ 333973 w 874616"/>
                <a:gd name="connsiteY3" fmla="*/ 214328 h 250923"/>
                <a:gd name="connsiteX4" fmla="*/ 503042 w 874616"/>
                <a:gd name="connsiteY4" fmla="*/ 240522 h 250923"/>
                <a:gd name="connsiteX5" fmla="*/ 664967 w 874616"/>
                <a:gd name="connsiteY5" fmla="*/ 245284 h 250923"/>
                <a:gd name="connsiteX6" fmla="*/ 817367 w 874616"/>
                <a:gd name="connsiteY6" fmla="*/ 250047 h 250923"/>
                <a:gd name="connsiteX7" fmla="*/ 869754 w 874616"/>
                <a:gd name="connsiteY7" fmla="*/ 226234 h 250923"/>
                <a:gd name="connsiteX8" fmla="*/ 862611 w 874616"/>
                <a:gd name="connsiteY8" fmla="*/ 197659 h 250923"/>
                <a:gd name="connsiteX9" fmla="*/ 784029 w 874616"/>
                <a:gd name="connsiteY9" fmla="*/ 185753 h 250923"/>
                <a:gd name="connsiteX10" fmla="*/ 581623 w 874616"/>
                <a:gd name="connsiteY10" fmla="*/ 183372 h 250923"/>
                <a:gd name="connsiteX11" fmla="*/ 429223 w 874616"/>
                <a:gd name="connsiteY11" fmla="*/ 164322 h 250923"/>
                <a:gd name="connsiteX12" fmla="*/ 291111 w 874616"/>
                <a:gd name="connsiteY12" fmla="*/ 119078 h 250923"/>
                <a:gd name="connsiteX13" fmla="*/ 217292 w 874616"/>
                <a:gd name="connsiteY13" fmla="*/ 59547 h 250923"/>
                <a:gd name="connsiteX14" fmla="*/ 195861 w 874616"/>
                <a:gd name="connsiteY14" fmla="*/ 11922 h 250923"/>
                <a:gd name="connsiteX15" fmla="*/ 100611 w 874616"/>
                <a:gd name="connsiteY15" fmla="*/ 16 h 250923"/>
                <a:gd name="connsiteX16" fmla="*/ 598 w 874616"/>
                <a:gd name="connsiteY16" fmla="*/ 45259 h 250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74616" h="250923">
                  <a:moveTo>
                    <a:pt x="598" y="45259"/>
                  </a:moveTo>
                  <a:cubicBezTo>
                    <a:pt x="-5355" y="63912"/>
                    <a:pt x="34333" y="90503"/>
                    <a:pt x="64892" y="111934"/>
                  </a:cubicBezTo>
                  <a:cubicBezTo>
                    <a:pt x="95451" y="133365"/>
                    <a:pt x="139107" y="156781"/>
                    <a:pt x="183954" y="173847"/>
                  </a:cubicBezTo>
                  <a:cubicBezTo>
                    <a:pt x="228801" y="190913"/>
                    <a:pt x="280792" y="203216"/>
                    <a:pt x="333973" y="214328"/>
                  </a:cubicBezTo>
                  <a:cubicBezTo>
                    <a:pt x="387154" y="225440"/>
                    <a:pt x="447876" y="235363"/>
                    <a:pt x="503042" y="240522"/>
                  </a:cubicBezTo>
                  <a:cubicBezTo>
                    <a:pt x="558208" y="245681"/>
                    <a:pt x="664967" y="245284"/>
                    <a:pt x="664967" y="245284"/>
                  </a:cubicBezTo>
                  <a:cubicBezTo>
                    <a:pt x="717354" y="246871"/>
                    <a:pt x="783236" y="253222"/>
                    <a:pt x="817367" y="250047"/>
                  </a:cubicBezTo>
                  <a:cubicBezTo>
                    <a:pt x="851498" y="246872"/>
                    <a:pt x="862213" y="234965"/>
                    <a:pt x="869754" y="226234"/>
                  </a:cubicBezTo>
                  <a:cubicBezTo>
                    <a:pt x="877295" y="217503"/>
                    <a:pt x="876898" y="204406"/>
                    <a:pt x="862611" y="197659"/>
                  </a:cubicBezTo>
                  <a:cubicBezTo>
                    <a:pt x="848324" y="190912"/>
                    <a:pt x="830860" y="188134"/>
                    <a:pt x="784029" y="185753"/>
                  </a:cubicBezTo>
                  <a:cubicBezTo>
                    <a:pt x="737198" y="183372"/>
                    <a:pt x="640757" y="186944"/>
                    <a:pt x="581623" y="183372"/>
                  </a:cubicBezTo>
                  <a:cubicBezTo>
                    <a:pt x="522489" y="179800"/>
                    <a:pt x="477642" y="175038"/>
                    <a:pt x="429223" y="164322"/>
                  </a:cubicBezTo>
                  <a:cubicBezTo>
                    <a:pt x="380804" y="153606"/>
                    <a:pt x="326433" y="136540"/>
                    <a:pt x="291111" y="119078"/>
                  </a:cubicBezTo>
                  <a:cubicBezTo>
                    <a:pt x="255789" y="101616"/>
                    <a:pt x="233167" y="77406"/>
                    <a:pt x="217292" y="59547"/>
                  </a:cubicBezTo>
                  <a:cubicBezTo>
                    <a:pt x="201417" y="41688"/>
                    <a:pt x="215308" y="21844"/>
                    <a:pt x="195861" y="11922"/>
                  </a:cubicBezTo>
                  <a:cubicBezTo>
                    <a:pt x="176414" y="2000"/>
                    <a:pt x="130377" y="810"/>
                    <a:pt x="100611" y="16"/>
                  </a:cubicBezTo>
                  <a:cubicBezTo>
                    <a:pt x="70845" y="-778"/>
                    <a:pt x="6551" y="26606"/>
                    <a:pt x="598" y="45259"/>
                  </a:cubicBezTo>
                  <a:close/>
                </a:path>
              </a:pathLst>
            </a:custGeom>
            <a:solidFill>
              <a:schemeClr val="tx1">
                <a:lumMod val="50000"/>
                <a:lumOff val="5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8" name="Freeform 185">
              <a:extLst>
                <a:ext uri="{FF2B5EF4-FFF2-40B4-BE49-F238E27FC236}">
                  <a16:creationId xmlns:a16="http://schemas.microsoft.com/office/drawing/2014/main" id="{4E612BF0-7D41-12BD-5B4B-465DB51CDBBB}"/>
                </a:ext>
              </a:extLst>
            </p:cNvPr>
            <p:cNvSpPr/>
            <p:nvPr/>
          </p:nvSpPr>
          <p:spPr>
            <a:xfrm>
              <a:off x="1939671" y="3616249"/>
              <a:ext cx="629857" cy="471612"/>
            </a:xfrm>
            <a:custGeom>
              <a:avLst/>
              <a:gdLst>
                <a:gd name="connsiteX0" fmla="*/ 217541 w 501082"/>
                <a:gd name="connsiteY0" fmla="*/ 40546 h 337682"/>
                <a:gd name="connsiteX1" fmla="*/ 286597 w 501082"/>
                <a:gd name="connsiteY1" fmla="*/ 83408 h 337682"/>
                <a:gd name="connsiteX2" fmla="*/ 310410 w 501082"/>
                <a:gd name="connsiteY2" fmla="*/ 135796 h 337682"/>
                <a:gd name="connsiteX3" fmla="*/ 298503 w 501082"/>
                <a:gd name="connsiteY3" fmla="*/ 181039 h 337682"/>
                <a:gd name="connsiteX4" fmla="*/ 229447 w 501082"/>
                <a:gd name="connsiteY4" fmla="*/ 219139 h 337682"/>
                <a:gd name="connsiteX5" fmla="*/ 117528 w 501082"/>
                <a:gd name="connsiteY5" fmla="*/ 262002 h 337682"/>
                <a:gd name="connsiteX6" fmla="*/ 10372 w 501082"/>
                <a:gd name="connsiteY6" fmla="*/ 285814 h 337682"/>
                <a:gd name="connsiteX7" fmla="*/ 10372 w 501082"/>
                <a:gd name="connsiteY7" fmla="*/ 309627 h 337682"/>
                <a:gd name="connsiteX8" fmla="*/ 65141 w 501082"/>
                <a:gd name="connsiteY8" fmla="*/ 335821 h 337682"/>
                <a:gd name="connsiteX9" fmla="*/ 181822 w 501082"/>
                <a:gd name="connsiteY9" fmla="*/ 328677 h 337682"/>
                <a:gd name="connsiteX10" fmla="*/ 348510 w 501082"/>
                <a:gd name="connsiteY10" fmla="*/ 273908 h 337682"/>
                <a:gd name="connsiteX11" fmla="*/ 458047 w 501082"/>
                <a:gd name="connsiteY11" fmla="*/ 211996 h 337682"/>
                <a:gd name="connsiteX12" fmla="*/ 500910 w 501082"/>
                <a:gd name="connsiteY12" fmla="*/ 152464 h 337682"/>
                <a:gd name="connsiteX13" fmla="*/ 469953 w 501082"/>
                <a:gd name="connsiteY13" fmla="*/ 61977 h 337682"/>
                <a:gd name="connsiteX14" fmla="*/ 396135 w 501082"/>
                <a:gd name="connsiteY14" fmla="*/ 16733 h 337682"/>
                <a:gd name="connsiteX15" fmla="*/ 319935 w 501082"/>
                <a:gd name="connsiteY15" fmla="*/ 64 h 337682"/>
                <a:gd name="connsiteX16" fmla="*/ 217541 w 501082"/>
                <a:gd name="connsiteY16" fmla="*/ 40546 h 337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1082" h="337682">
                  <a:moveTo>
                    <a:pt x="217541" y="40546"/>
                  </a:moveTo>
                  <a:cubicBezTo>
                    <a:pt x="211985" y="54437"/>
                    <a:pt x="271119" y="67533"/>
                    <a:pt x="286597" y="83408"/>
                  </a:cubicBezTo>
                  <a:cubicBezTo>
                    <a:pt x="302075" y="99283"/>
                    <a:pt x="308426" y="119524"/>
                    <a:pt x="310410" y="135796"/>
                  </a:cubicBezTo>
                  <a:cubicBezTo>
                    <a:pt x="312394" y="152068"/>
                    <a:pt x="311997" y="167149"/>
                    <a:pt x="298503" y="181039"/>
                  </a:cubicBezTo>
                  <a:cubicBezTo>
                    <a:pt x="285009" y="194929"/>
                    <a:pt x="259610" y="205645"/>
                    <a:pt x="229447" y="219139"/>
                  </a:cubicBezTo>
                  <a:cubicBezTo>
                    <a:pt x="199284" y="232633"/>
                    <a:pt x="154040" y="250890"/>
                    <a:pt x="117528" y="262002"/>
                  </a:cubicBezTo>
                  <a:cubicBezTo>
                    <a:pt x="81016" y="273114"/>
                    <a:pt x="28231" y="277877"/>
                    <a:pt x="10372" y="285814"/>
                  </a:cubicBezTo>
                  <a:cubicBezTo>
                    <a:pt x="-7487" y="293751"/>
                    <a:pt x="1244" y="301293"/>
                    <a:pt x="10372" y="309627"/>
                  </a:cubicBezTo>
                  <a:cubicBezTo>
                    <a:pt x="19500" y="317961"/>
                    <a:pt x="36566" y="332646"/>
                    <a:pt x="65141" y="335821"/>
                  </a:cubicBezTo>
                  <a:cubicBezTo>
                    <a:pt x="93716" y="338996"/>
                    <a:pt x="134594" y="338996"/>
                    <a:pt x="181822" y="328677"/>
                  </a:cubicBezTo>
                  <a:cubicBezTo>
                    <a:pt x="229050" y="318358"/>
                    <a:pt x="302473" y="293355"/>
                    <a:pt x="348510" y="273908"/>
                  </a:cubicBezTo>
                  <a:cubicBezTo>
                    <a:pt x="394548" y="254461"/>
                    <a:pt x="432647" y="232237"/>
                    <a:pt x="458047" y="211996"/>
                  </a:cubicBezTo>
                  <a:cubicBezTo>
                    <a:pt x="483447" y="191755"/>
                    <a:pt x="498926" y="177467"/>
                    <a:pt x="500910" y="152464"/>
                  </a:cubicBezTo>
                  <a:cubicBezTo>
                    <a:pt x="502894" y="127461"/>
                    <a:pt x="487415" y="84599"/>
                    <a:pt x="469953" y="61977"/>
                  </a:cubicBezTo>
                  <a:cubicBezTo>
                    <a:pt x="452491" y="39355"/>
                    <a:pt x="421138" y="27052"/>
                    <a:pt x="396135" y="16733"/>
                  </a:cubicBezTo>
                  <a:cubicBezTo>
                    <a:pt x="371132" y="6414"/>
                    <a:pt x="344938" y="1652"/>
                    <a:pt x="319935" y="64"/>
                  </a:cubicBezTo>
                  <a:cubicBezTo>
                    <a:pt x="294932" y="-1524"/>
                    <a:pt x="223097" y="26655"/>
                    <a:pt x="217541" y="40546"/>
                  </a:cubicBezTo>
                  <a:close/>
                </a:path>
              </a:pathLst>
            </a:custGeom>
            <a:solidFill>
              <a:schemeClr val="tx1">
                <a:lumMod val="50000"/>
                <a:lumOff val="5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9" name="Curved Right Arrow 186">
              <a:extLst>
                <a:ext uri="{FF2B5EF4-FFF2-40B4-BE49-F238E27FC236}">
                  <a16:creationId xmlns:a16="http://schemas.microsoft.com/office/drawing/2014/main" id="{6B6D39A1-2E9E-71E4-9916-774A2BD36E1E}"/>
                </a:ext>
              </a:extLst>
            </p:cNvPr>
            <p:cNvSpPr/>
            <p:nvPr/>
          </p:nvSpPr>
          <p:spPr>
            <a:xfrm flipH="1" flipV="1">
              <a:off x="1659100" y="2807660"/>
              <a:ext cx="176709" cy="307905"/>
            </a:xfrm>
            <a:prstGeom prst="curvedRightArrow">
              <a:avLst/>
            </a:prstGeom>
            <a:solidFill>
              <a:srgbClr val="FF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0" name="Down Arrow 187">
              <a:extLst>
                <a:ext uri="{FF2B5EF4-FFF2-40B4-BE49-F238E27FC236}">
                  <a16:creationId xmlns:a16="http://schemas.microsoft.com/office/drawing/2014/main" id="{2A920BB8-C55E-A6AB-3A7B-62579F33D930}"/>
                </a:ext>
              </a:extLst>
            </p:cNvPr>
            <p:cNvSpPr/>
            <p:nvPr/>
          </p:nvSpPr>
          <p:spPr>
            <a:xfrm>
              <a:off x="2201675" y="2301531"/>
              <a:ext cx="430642" cy="1068849"/>
            </a:xfrm>
            <a:prstGeom prst="downArrow">
              <a:avLst/>
            </a:prstGeom>
            <a:gradFill flip="none" rotWithShape="1">
              <a:gsLst>
                <a:gs pos="0">
                  <a:srgbClr val="C00000"/>
                </a:gs>
                <a:gs pos="100000">
                  <a:schemeClr val="accent4"/>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1" name="Can 178">
              <a:extLst>
                <a:ext uri="{FF2B5EF4-FFF2-40B4-BE49-F238E27FC236}">
                  <a16:creationId xmlns:a16="http://schemas.microsoft.com/office/drawing/2014/main" id="{A7EBCF5B-B4AC-11E8-D9D8-1AAA39250F18}"/>
                </a:ext>
              </a:extLst>
            </p:cNvPr>
            <p:cNvSpPr/>
            <p:nvPr/>
          </p:nvSpPr>
          <p:spPr>
            <a:xfrm>
              <a:off x="1550873" y="2713833"/>
              <a:ext cx="90794" cy="1105373"/>
            </a:xfrm>
            <a:prstGeom prst="can">
              <a:avLst/>
            </a:prstGeom>
            <a:solidFill>
              <a:srgbClr val="7030A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cxnSp>
          <p:nvCxnSpPr>
            <p:cNvPr id="22" name="Straight Arrow Connector 21">
              <a:extLst>
                <a:ext uri="{FF2B5EF4-FFF2-40B4-BE49-F238E27FC236}">
                  <a16:creationId xmlns:a16="http://schemas.microsoft.com/office/drawing/2014/main" id="{A0B582E3-E68A-60F9-DCBB-49A3C529EAD3}"/>
                </a:ext>
              </a:extLst>
            </p:cNvPr>
            <p:cNvCxnSpPr/>
            <p:nvPr/>
          </p:nvCxnSpPr>
          <p:spPr>
            <a:xfrm>
              <a:off x="2398842" y="4278330"/>
              <a:ext cx="998" cy="4167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CEF70FBA-4201-7C1A-955D-3C3F229C639C}"/>
                </a:ext>
              </a:extLst>
            </p:cNvPr>
            <p:cNvGrpSpPr/>
            <p:nvPr/>
          </p:nvGrpSpPr>
          <p:grpSpPr>
            <a:xfrm>
              <a:off x="1787082" y="4273617"/>
              <a:ext cx="7110192" cy="1491260"/>
              <a:chOff x="1771676" y="5206396"/>
              <a:chExt cx="7110192" cy="1491260"/>
            </a:xfrm>
          </p:grpSpPr>
          <p:grpSp>
            <p:nvGrpSpPr>
              <p:cNvPr id="24" name="Group 23">
                <a:extLst>
                  <a:ext uri="{FF2B5EF4-FFF2-40B4-BE49-F238E27FC236}">
                    <a16:creationId xmlns:a16="http://schemas.microsoft.com/office/drawing/2014/main" id="{2B6B4435-3B67-CB3E-B25B-45EE7A045F7B}"/>
                  </a:ext>
                </a:extLst>
              </p:cNvPr>
              <p:cNvGrpSpPr/>
              <p:nvPr/>
            </p:nvGrpSpPr>
            <p:grpSpPr>
              <a:xfrm>
                <a:off x="1771676" y="5206396"/>
                <a:ext cx="2135008" cy="643451"/>
                <a:chOff x="1771676" y="5114027"/>
                <a:chExt cx="2135008" cy="643451"/>
              </a:xfrm>
              <a:noFill/>
            </p:grpSpPr>
            <p:sp>
              <p:nvSpPr>
                <p:cNvPr id="221" name="TextBox 220">
                  <a:extLst>
                    <a:ext uri="{FF2B5EF4-FFF2-40B4-BE49-F238E27FC236}">
                      <a16:creationId xmlns:a16="http://schemas.microsoft.com/office/drawing/2014/main" id="{5B507B99-1C1D-C1D3-A3EE-ED2C433521FD}"/>
                    </a:ext>
                  </a:extLst>
                </p:cNvPr>
                <p:cNvSpPr txBox="1"/>
                <p:nvPr/>
              </p:nvSpPr>
              <p:spPr>
                <a:xfrm>
                  <a:off x="2741577" y="5357368"/>
                  <a:ext cx="1165107" cy="400110"/>
                </a:xfrm>
                <a:prstGeom prst="rect">
                  <a:avLst/>
                </a:prstGeom>
                <a:grpFill/>
              </p:spPr>
              <p:txBody>
                <a:bodyPr wrap="square" rtlCol="0">
                  <a:spAutoFit/>
                </a:bodyPr>
                <a:lstStyle/>
                <a:p>
                  <a:pPr algn="ctr"/>
                  <a:r>
                    <a:rPr lang="en-US" sz="2000" dirty="0">
                      <a:latin typeface="Calibri" panose="020F0502020204030204" pitchFamily="34" charset="0"/>
                      <a:ea typeface="Calibri" panose="020F0502020204030204" pitchFamily="34" charset="0"/>
                      <a:cs typeface="Calibri" panose="020F0502020204030204" pitchFamily="34" charset="0"/>
                    </a:rPr>
                    <a:t>Helium</a:t>
                  </a:r>
                </a:p>
              </p:txBody>
            </p:sp>
            <p:sp>
              <p:nvSpPr>
                <p:cNvPr id="222" name="Curved Down Arrow 176">
                  <a:extLst>
                    <a:ext uri="{FF2B5EF4-FFF2-40B4-BE49-F238E27FC236}">
                      <a16:creationId xmlns:a16="http://schemas.microsoft.com/office/drawing/2014/main" id="{DB5F3A19-9BAF-9995-443E-F11B1288B14D}"/>
                    </a:ext>
                  </a:extLst>
                </p:cNvPr>
                <p:cNvSpPr/>
                <p:nvPr/>
              </p:nvSpPr>
              <p:spPr>
                <a:xfrm>
                  <a:off x="1771676" y="5135601"/>
                  <a:ext cx="530689" cy="196116"/>
                </a:xfrm>
                <a:prstGeom prst="curvedDownArrow">
                  <a:avLst>
                    <a:gd name="adj1" fmla="val 54698"/>
                    <a:gd name="adj2" fmla="val 109301"/>
                    <a:gd name="adj3" fmla="val 25000"/>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23" name="Curved Down Arrow 177">
                  <a:extLst>
                    <a:ext uri="{FF2B5EF4-FFF2-40B4-BE49-F238E27FC236}">
                      <a16:creationId xmlns:a16="http://schemas.microsoft.com/office/drawing/2014/main" id="{ACB9F4C8-7FCF-672D-4929-34B001FB3960}"/>
                    </a:ext>
                  </a:extLst>
                </p:cNvPr>
                <p:cNvSpPr/>
                <p:nvPr/>
              </p:nvSpPr>
              <p:spPr>
                <a:xfrm flipH="1">
                  <a:off x="2500817" y="5114027"/>
                  <a:ext cx="530689" cy="196116"/>
                </a:xfrm>
                <a:prstGeom prst="curvedDownArrow">
                  <a:avLst>
                    <a:gd name="adj1" fmla="val 54698"/>
                    <a:gd name="adj2" fmla="val 109301"/>
                    <a:gd name="adj3" fmla="val 25000"/>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grpSp>
          <p:sp>
            <p:nvSpPr>
              <p:cNvPr id="25" name="Rectangle 24">
                <a:extLst>
                  <a:ext uri="{FF2B5EF4-FFF2-40B4-BE49-F238E27FC236}">
                    <a16:creationId xmlns:a16="http://schemas.microsoft.com/office/drawing/2014/main" id="{6CC27468-C918-F02B-0E60-3C8220BF41B6}"/>
                  </a:ext>
                </a:extLst>
              </p:cNvPr>
              <p:cNvSpPr/>
              <p:nvPr/>
            </p:nvSpPr>
            <p:spPr>
              <a:xfrm>
                <a:off x="1924264" y="5385245"/>
                <a:ext cx="100018" cy="1011259"/>
              </a:xfrm>
              <a:prstGeom prst="rect">
                <a:avLst/>
              </a:prstGeom>
              <a:solidFill>
                <a:schemeClr val="accent6">
                  <a:lumMod val="7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6" name="Rectangle 25">
                <a:extLst>
                  <a:ext uri="{FF2B5EF4-FFF2-40B4-BE49-F238E27FC236}">
                    <a16:creationId xmlns:a16="http://schemas.microsoft.com/office/drawing/2014/main" id="{39F7D0BD-489D-F512-1A43-A6CC892966F2}"/>
                  </a:ext>
                </a:extLst>
              </p:cNvPr>
              <p:cNvSpPr/>
              <p:nvPr/>
            </p:nvSpPr>
            <p:spPr>
              <a:xfrm rot="5400000">
                <a:off x="2333729" y="5985991"/>
                <a:ext cx="100018" cy="918949"/>
              </a:xfrm>
              <a:prstGeom prst="rect">
                <a:avLst/>
              </a:prstGeom>
              <a:solidFill>
                <a:schemeClr val="accent6">
                  <a:lumMod val="7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7" name="Rectangle 26">
                <a:extLst>
                  <a:ext uri="{FF2B5EF4-FFF2-40B4-BE49-F238E27FC236}">
                    <a16:creationId xmlns:a16="http://schemas.microsoft.com/office/drawing/2014/main" id="{C5DC3292-BE29-80E6-45D9-66C2217682C1}"/>
                  </a:ext>
                </a:extLst>
              </p:cNvPr>
              <p:cNvSpPr/>
              <p:nvPr/>
            </p:nvSpPr>
            <p:spPr>
              <a:xfrm>
                <a:off x="2743196" y="6259703"/>
                <a:ext cx="100018" cy="136801"/>
              </a:xfrm>
              <a:prstGeom prst="rect">
                <a:avLst/>
              </a:prstGeom>
              <a:solidFill>
                <a:schemeClr val="accent6">
                  <a:lumMod val="7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8" name="Rectangle 27">
                <a:extLst>
                  <a:ext uri="{FF2B5EF4-FFF2-40B4-BE49-F238E27FC236}">
                    <a16:creationId xmlns:a16="http://schemas.microsoft.com/office/drawing/2014/main" id="{BFA82B41-43A1-48D7-CD77-9761550B05D4}"/>
                  </a:ext>
                </a:extLst>
              </p:cNvPr>
              <p:cNvSpPr/>
              <p:nvPr/>
            </p:nvSpPr>
            <p:spPr>
              <a:xfrm>
                <a:off x="2743196" y="5385245"/>
                <a:ext cx="100018" cy="757773"/>
              </a:xfrm>
              <a:prstGeom prst="rect">
                <a:avLst/>
              </a:prstGeom>
              <a:solidFill>
                <a:schemeClr val="accent6">
                  <a:lumMod val="7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grpSp>
            <p:nvGrpSpPr>
              <p:cNvPr id="29" name="Group 78">
                <a:extLst>
                  <a:ext uri="{FF2B5EF4-FFF2-40B4-BE49-F238E27FC236}">
                    <a16:creationId xmlns:a16="http://schemas.microsoft.com/office/drawing/2014/main" id="{F76ECD6E-5874-B054-D849-52B71CD05FD8}"/>
                  </a:ext>
                </a:extLst>
              </p:cNvPr>
              <p:cNvGrpSpPr>
                <a:grpSpLocks noChangeAspect="1"/>
              </p:cNvGrpSpPr>
              <p:nvPr/>
            </p:nvGrpSpPr>
            <p:grpSpPr bwMode="auto">
              <a:xfrm>
                <a:off x="2260533" y="5689779"/>
                <a:ext cx="231332" cy="218959"/>
                <a:chOff x="1924" y="601"/>
                <a:chExt cx="430" cy="407"/>
              </a:xfrm>
              <a:effectLst>
                <a:outerShdw blurRad="50800" dist="38100" dir="2700000" algn="tl" rotWithShape="0">
                  <a:prstClr val="black">
                    <a:alpha val="40000"/>
                  </a:prstClr>
                </a:outerShdw>
              </a:effectLst>
            </p:grpSpPr>
            <p:sp>
              <p:nvSpPr>
                <p:cNvPr id="60" name="Oval 79">
                  <a:extLst>
                    <a:ext uri="{FF2B5EF4-FFF2-40B4-BE49-F238E27FC236}">
                      <a16:creationId xmlns:a16="http://schemas.microsoft.com/office/drawing/2014/main" id="{678ECA83-701B-E930-4E29-D12754043D9E}"/>
                    </a:ext>
                  </a:extLst>
                </p:cNvPr>
                <p:cNvSpPr>
                  <a:spLocks noChangeArrowheads="1"/>
                </p:cNvSpPr>
                <p:nvPr/>
              </p:nvSpPr>
              <p:spPr bwMode="auto">
                <a:xfrm>
                  <a:off x="2089" y="71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61" name="Oval 80">
                  <a:extLst>
                    <a:ext uri="{FF2B5EF4-FFF2-40B4-BE49-F238E27FC236}">
                      <a16:creationId xmlns:a16="http://schemas.microsoft.com/office/drawing/2014/main" id="{0AD5D5D1-37A9-0354-5FE6-BEF75B66D325}"/>
                    </a:ext>
                  </a:extLst>
                </p:cNvPr>
                <p:cNvSpPr>
                  <a:spLocks noChangeArrowheads="1"/>
                </p:cNvSpPr>
                <p:nvPr/>
              </p:nvSpPr>
              <p:spPr bwMode="auto">
                <a:xfrm>
                  <a:off x="2160" y="73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62" name="Oval 81">
                  <a:extLst>
                    <a:ext uri="{FF2B5EF4-FFF2-40B4-BE49-F238E27FC236}">
                      <a16:creationId xmlns:a16="http://schemas.microsoft.com/office/drawing/2014/main" id="{912AECE1-836C-1795-24CF-6D00F804F109}"/>
                    </a:ext>
                  </a:extLst>
                </p:cNvPr>
                <p:cNvSpPr>
                  <a:spLocks noChangeArrowheads="1"/>
                </p:cNvSpPr>
                <p:nvPr/>
              </p:nvSpPr>
              <p:spPr bwMode="auto">
                <a:xfrm>
                  <a:off x="2065"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63" name="Oval 82">
                  <a:extLst>
                    <a:ext uri="{FF2B5EF4-FFF2-40B4-BE49-F238E27FC236}">
                      <a16:creationId xmlns:a16="http://schemas.microsoft.com/office/drawing/2014/main" id="{43FA09CC-D36A-1E91-697B-A7B056C06742}"/>
                    </a:ext>
                  </a:extLst>
                </p:cNvPr>
                <p:cNvSpPr>
                  <a:spLocks noChangeArrowheads="1"/>
                </p:cNvSpPr>
                <p:nvPr/>
              </p:nvSpPr>
              <p:spPr bwMode="auto">
                <a:xfrm>
                  <a:off x="2092" y="65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64" name="Oval 83">
                  <a:extLst>
                    <a:ext uri="{FF2B5EF4-FFF2-40B4-BE49-F238E27FC236}">
                      <a16:creationId xmlns:a16="http://schemas.microsoft.com/office/drawing/2014/main" id="{8BF37D5C-64E1-DFB9-A2F2-C940EC062E91}"/>
                    </a:ext>
                  </a:extLst>
                </p:cNvPr>
                <p:cNvSpPr>
                  <a:spLocks noChangeArrowheads="1"/>
                </p:cNvSpPr>
                <p:nvPr/>
              </p:nvSpPr>
              <p:spPr bwMode="auto">
                <a:xfrm>
                  <a:off x="2206" y="67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65" name="Oval 84">
                  <a:extLst>
                    <a:ext uri="{FF2B5EF4-FFF2-40B4-BE49-F238E27FC236}">
                      <a16:creationId xmlns:a16="http://schemas.microsoft.com/office/drawing/2014/main" id="{2BE38B44-EBA1-F00D-EC9A-DD92AE8EED86}"/>
                    </a:ext>
                  </a:extLst>
                </p:cNvPr>
                <p:cNvSpPr>
                  <a:spLocks noChangeArrowheads="1"/>
                </p:cNvSpPr>
                <p:nvPr/>
              </p:nvSpPr>
              <p:spPr bwMode="auto">
                <a:xfrm>
                  <a:off x="2245" y="77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66" name="Oval 85">
                  <a:extLst>
                    <a:ext uri="{FF2B5EF4-FFF2-40B4-BE49-F238E27FC236}">
                      <a16:creationId xmlns:a16="http://schemas.microsoft.com/office/drawing/2014/main" id="{67B9E279-A16B-7046-4FFD-65052FA2D1DC}"/>
                    </a:ext>
                  </a:extLst>
                </p:cNvPr>
                <p:cNvSpPr>
                  <a:spLocks noChangeArrowheads="1"/>
                </p:cNvSpPr>
                <p:nvPr/>
              </p:nvSpPr>
              <p:spPr bwMode="auto">
                <a:xfrm>
                  <a:off x="2155" y="87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67" name="Oval 86">
                  <a:extLst>
                    <a:ext uri="{FF2B5EF4-FFF2-40B4-BE49-F238E27FC236}">
                      <a16:creationId xmlns:a16="http://schemas.microsoft.com/office/drawing/2014/main" id="{B704839F-34BB-C768-76D0-8BED80500511}"/>
                    </a:ext>
                  </a:extLst>
                </p:cNvPr>
                <p:cNvSpPr>
                  <a:spLocks noChangeArrowheads="1"/>
                </p:cNvSpPr>
                <p:nvPr/>
              </p:nvSpPr>
              <p:spPr bwMode="auto">
                <a:xfrm>
                  <a:off x="2029" y="80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68" name="Oval 87">
                  <a:extLst>
                    <a:ext uri="{FF2B5EF4-FFF2-40B4-BE49-F238E27FC236}">
                      <a16:creationId xmlns:a16="http://schemas.microsoft.com/office/drawing/2014/main" id="{92CFE7AE-F191-31FC-3C64-79658368DC8E}"/>
                    </a:ext>
                  </a:extLst>
                </p:cNvPr>
                <p:cNvSpPr>
                  <a:spLocks noChangeArrowheads="1"/>
                </p:cNvSpPr>
                <p:nvPr/>
              </p:nvSpPr>
              <p:spPr bwMode="auto">
                <a:xfrm>
                  <a:off x="2077" y="79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69" name="Oval 88">
                  <a:extLst>
                    <a:ext uri="{FF2B5EF4-FFF2-40B4-BE49-F238E27FC236}">
                      <a16:creationId xmlns:a16="http://schemas.microsoft.com/office/drawing/2014/main" id="{760099DC-F95A-FDA0-2D4F-C0C173E22A2A}"/>
                    </a:ext>
                  </a:extLst>
                </p:cNvPr>
                <p:cNvSpPr>
                  <a:spLocks noChangeArrowheads="1"/>
                </p:cNvSpPr>
                <p:nvPr/>
              </p:nvSpPr>
              <p:spPr bwMode="auto">
                <a:xfrm>
                  <a:off x="2143"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70" name="Oval 89">
                  <a:extLst>
                    <a:ext uri="{FF2B5EF4-FFF2-40B4-BE49-F238E27FC236}">
                      <a16:creationId xmlns:a16="http://schemas.microsoft.com/office/drawing/2014/main" id="{3302B1D4-C589-AAAD-FBCB-A47EC78E26D8}"/>
                    </a:ext>
                  </a:extLst>
                </p:cNvPr>
                <p:cNvSpPr>
                  <a:spLocks noChangeArrowheads="1"/>
                </p:cNvSpPr>
                <p:nvPr/>
              </p:nvSpPr>
              <p:spPr bwMode="auto">
                <a:xfrm>
                  <a:off x="2041" y="69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71" name="Oval 90">
                  <a:extLst>
                    <a:ext uri="{FF2B5EF4-FFF2-40B4-BE49-F238E27FC236}">
                      <a16:creationId xmlns:a16="http://schemas.microsoft.com/office/drawing/2014/main" id="{E5EE0765-AE58-EDB3-49B2-14E37B6A9C3A}"/>
                    </a:ext>
                  </a:extLst>
                </p:cNvPr>
                <p:cNvSpPr>
                  <a:spLocks noChangeArrowheads="1"/>
                </p:cNvSpPr>
                <p:nvPr/>
              </p:nvSpPr>
              <p:spPr bwMode="auto">
                <a:xfrm>
                  <a:off x="2055" y="74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72" name="Oval 91">
                  <a:extLst>
                    <a:ext uri="{FF2B5EF4-FFF2-40B4-BE49-F238E27FC236}">
                      <a16:creationId xmlns:a16="http://schemas.microsoft.com/office/drawing/2014/main" id="{533C6459-1C4B-6C04-2181-8E53C07A9D73}"/>
                    </a:ext>
                  </a:extLst>
                </p:cNvPr>
                <p:cNvSpPr>
                  <a:spLocks noChangeArrowheads="1"/>
                </p:cNvSpPr>
                <p:nvPr/>
              </p:nvSpPr>
              <p:spPr bwMode="auto">
                <a:xfrm>
                  <a:off x="2168" y="71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73" name="Oval 92">
                  <a:extLst>
                    <a:ext uri="{FF2B5EF4-FFF2-40B4-BE49-F238E27FC236}">
                      <a16:creationId xmlns:a16="http://schemas.microsoft.com/office/drawing/2014/main" id="{0FE97BAD-A3BA-AF92-4BF4-56A35E30FD66}"/>
                    </a:ext>
                  </a:extLst>
                </p:cNvPr>
                <p:cNvSpPr>
                  <a:spLocks noChangeArrowheads="1"/>
                </p:cNvSpPr>
                <p:nvPr/>
              </p:nvSpPr>
              <p:spPr bwMode="auto">
                <a:xfrm>
                  <a:off x="2070" y="83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74" name="Oval 93">
                  <a:extLst>
                    <a:ext uri="{FF2B5EF4-FFF2-40B4-BE49-F238E27FC236}">
                      <a16:creationId xmlns:a16="http://schemas.microsoft.com/office/drawing/2014/main" id="{5CD9408A-1E82-4FA0-2782-8E2F9CA0DFBC}"/>
                    </a:ext>
                  </a:extLst>
                </p:cNvPr>
                <p:cNvSpPr>
                  <a:spLocks noChangeArrowheads="1"/>
                </p:cNvSpPr>
                <p:nvPr/>
              </p:nvSpPr>
              <p:spPr bwMode="auto">
                <a:xfrm>
                  <a:off x="2144" y="74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75" name="Oval 94">
                  <a:extLst>
                    <a:ext uri="{FF2B5EF4-FFF2-40B4-BE49-F238E27FC236}">
                      <a16:creationId xmlns:a16="http://schemas.microsoft.com/office/drawing/2014/main" id="{46075572-47C2-A848-1B08-93B000CC91D4}"/>
                    </a:ext>
                  </a:extLst>
                </p:cNvPr>
                <p:cNvSpPr>
                  <a:spLocks noChangeArrowheads="1"/>
                </p:cNvSpPr>
                <p:nvPr/>
              </p:nvSpPr>
              <p:spPr bwMode="auto">
                <a:xfrm>
                  <a:off x="2180" y="7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76" name="Oval 95">
                  <a:extLst>
                    <a:ext uri="{FF2B5EF4-FFF2-40B4-BE49-F238E27FC236}">
                      <a16:creationId xmlns:a16="http://schemas.microsoft.com/office/drawing/2014/main" id="{B97585D3-E7D9-D47E-2494-9A664DA2D999}"/>
                    </a:ext>
                  </a:extLst>
                </p:cNvPr>
                <p:cNvSpPr>
                  <a:spLocks noChangeArrowheads="1"/>
                </p:cNvSpPr>
                <p:nvPr/>
              </p:nvSpPr>
              <p:spPr bwMode="auto">
                <a:xfrm>
                  <a:off x="2180"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77" name="Oval 96">
                  <a:extLst>
                    <a:ext uri="{FF2B5EF4-FFF2-40B4-BE49-F238E27FC236}">
                      <a16:creationId xmlns:a16="http://schemas.microsoft.com/office/drawing/2014/main" id="{D145AE91-3605-BCF1-8CA9-C740010FFB1A}"/>
                    </a:ext>
                  </a:extLst>
                </p:cNvPr>
                <p:cNvSpPr>
                  <a:spLocks noChangeArrowheads="1"/>
                </p:cNvSpPr>
                <p:nvPr/>
              </p:nvSpPr>
              <p:spPr bwMode="auto">
                <a:xfrm>
                  <a:off x="2195" y="71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78" name="Oval 97">
                  <a:extLst>
                    <a:ext uri="{FF2B5EF4-FFF2-40B4-BE49-F238E27FC236}">
                      <a16:creationId xmlns:a16="http://schemas.microsoft.com/office/drawing/2014/main" id="{FAB5383C-56EE-FC87-0FF2-F5D2AE6C8FD5}"/>
                    </a:ext>
                  </a:extLst>
                </p:cNvPr>
                <p:cNvSpPr>
                  <a:spLocks noChangeArrowheads="1"/>
                </p:cNvSpPr>
                <p:nvPr/>
              </p:nvSpPr>
              <p:spPr bwMode="auto">
                <a:xfrm>
                  <a:off x="2228" y="82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79" name="Oval 98">
                  <a:extLst>
                    <a:ext uri="{FF2B5EF4-FFF2-40B4-BE49-F238E27FC236}">
                      <a16:creationId xmlns:a16="http://schemas.microsoft.com/office/drawing/2014/main" id="{AD75E44B-04FB-AC6D-233A-E83C97425792}"/>
                    </a:ext>
                  </a:extLst>
                </p:cNvPr>
                <p:cNvSpPr>
                  <a:spLocks noChangeArrowheads="1"/>
                </p:cNvSpPr>
                <p:nvPr/>
              </p:nvSpPr>
              <p:spPr bwMode="auto">
                <a:xfrm>
                  <a:off x="2145" y="81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80" name="Oval 99">
                  <a:extLst>
                    <a:ext uri="{FF2B5EF4-FFF2-40B4-BE49-F238E27FC236}">
                      <a16:creationId xmlns:a16="http://schemas.microsoft.com/office/drawing/2014/main" id="{3AF38167-D739-620B-7430-E76FFD7493E1}"/>
                    </a:ext>
                  </a:extLst>
                </p:cNvPr>
                <p:cNvSpPr>
                  <a:spLocks noChangeArrowheads="1"/>
                </p:cNvSpPr>
                <p:nvPr/>
              </p:nvSpPr>
              <p:spPr bwMode="auto">
                <a:xfrm>
                  <a:off x="2219" y="73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81" name="Oval 100">
                  <a:extLst>
                    <a:ext uri="{FF2B5EF4-FFF2-40B4-BE49-F238E27FC236}">
                      <a16:creationId xmlns:a16="http://schemas.microsoft.com/office/drawing/2014/main" id="{BDEB3F8B-2989-174C-41F6-33D95E0593C0}"/>
                    </a:ext>
                  </a:extLst>
                </p:cNvPr>
                <p:cNvSpPr>
                  <a:spLocks noChangeArrowheads="1"/>
                </p:cNvSpPr>
                <p:nvPr/>
              </p:nvSpPr>
              <p:spPr bwMode="auto">
                <a:xfrm>
                  <a:off x="2153" y="89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82" name="Oval 101">
                  <a:extLst>
                    <a:ext uri="{FF2B5EF4-FFF2-40B4-BE49-F238E27FC236}">
                      <a16:creationId xmlns:a16="http://schemas.microsoft.com/office/drawing/2014/main" id="{8FD3F312-4D62-9CC0-C636-0CF50454DCDD}"/>
                    </a:ext>
                  </a:extLst>
                </p:cNvPr>
                <p:cNvSpPr>
                  <a:spLocks noChangeArrowheads="1"/>
                </p:cNvSpPr>
                <p:nvPr/>
              </p:nvSpPr>
              <p:spPr bwMode="auto">
                <a:xfrm>
                  <a:off x="2134" y="72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83" name="Oval 102">
                  <a:extLst>
                    <a:ext uri="{FF2B5EF4-FFF2-40B4-BE49-F238E27FC236}">
                      <a16:creationId xmlns:a16="http://schemas.microsoft.com/office/drawing/2014/main" id="{4FE8B8C7-7966-6BEB-A184-79001952077E}"/>
                    </a:ext>
                  </a:extLst>
                </p:cNvPr>
                <p:cNvSpPr>
                  <a:spLocks noChangeArrowheads="1"/>
                </p:cNvSpPr>
                <p:nvPr/>
              </p:nvSpPr>
              <p:spPr bwMode="auto">
                <a:xfrm>
                  <a:off x="2176" y="81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84" name="Oval 103">
                  <a:extLst>
                    <a:ext uri="{FF2B5EF4-FFF2-40B4-BE49-F238E27FC236}">
                      <a16:creationId xmlns:a16="http://schemas.microsoft.com/office/drawing/2014/main" id="{A1367652-66FC-28C7-87B4-034450479176}"/>
                    </a:ext>
                  </a:extLst>
                </p:cNvPr>
                <p:cNvSpPr>
                  <a:spLocks noChangeArrowheads="1"/>
                </p:cNvSpPr>
                <p:nvPr/>
              </p:nvSpPr>
              <p:spPr bwMode="auto">
                <a:xfrm>
                  <a:off x="2071" y="79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85" name="Oval 104">
                  <a:extLst>
                    <a:ext uri="{FF2B5EF4-FFF2-40B4-BE49-F238E27FC236}">
                      <a16:creationId xmlns:a16="http://schemas.microsoft.com/office/drawing/2014/main" id="{4E135465-6FEE-A692-8963-E1BAF00F3EC5}"/>
                    </a:ext>
                  </a:extLst>
                </p:cNvPr>
                <p:cNvSpPr>
                  <a:spLocks noChangeArrowheads="1"/>
                </p:cNvSpPr>
                <p:nvPr/>
              </p:nvSpPr>
              <p:spPr bwMode="auto">
                <a:xfrm>
                  <a:off x="2191" y="77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86" name="Oval 105">
                  <a:extLst>
                    <a:ext uri="{FF2B5EF4-FFF2-40B4-BE49-F238E27FC236}">
                      <a16:creationId xmlns:a16="http://schemas.microsoft.com/office/drawing/2014/main" id="{B70120F1-D94E-AA74-3B8B-3963E299308F}"/>
                    </a:ext>
                  </a:extLst>
                </p:cNvPr>
                <p:cNvSpPr>
                  <a:spLocks noChangeArrowheads="1"/>
                </p:cNvSpPr>
                <p:nvPr/>
              </p:nvSpPr>
              <p:spPr bwMode="auto">
                <a:xfrm>
                  <a:off x="2059" y="70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87" name="Oval 106">
                  <a:extLst>
                    <a:ext uri="{FF2B5EF4-FFF2-40B4-BE49-F238E27FC236}">
                      <a16:creationId xmlns:a16="http://schemas.microsoft.com/office/drawing/2014/main" id="{09CCC2D7-8A9E-5132-FCB1-DD1625DE1608}"/>
                    </a:ext>
                  </a:extLst>
                </p:cNvPr>
                <p:cNvSpPr>
                  <a:spLocks noChangeArrowheads="1"/>
                </p:cNvSpPr>
                <p:nvPr/>
              </p:nvSpPr>
              <p:spPr bwMode="auto">
                <a:xfrm>
                  <a:off x="2029" y="77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88" name="Oval 107">
                  <a:extLst>
                    <a:ext uri="{FF2B5EF4-FFF2-40B4-BE49-F238E27FC236}">
                      <a16:creationId xmlns:a16="http://schemas.microsoft.com/office/drawing/2014/main" id="{61D95419-50BC-8C78-9A3B-9E26152F48F7}"/>
                    </a:ext>
                  </a:extLst>
                </p:cNvPr>
                <p:cNvSpPr>
                  <a:spLocks noChangeArrowheads="1"/>
                </p:cNvSpPr>
                <p:nvPr/>
              </p:nvSpPr>
              <p:spPr bwMode="auto">
                <a:xfrm>
                  <a:off x="2050" y="85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89" name="Oval 108">
                  <a:extLst>
                    <a:ext uri="{FF2B5EF4-FFF2-40B4-BE49-F238E27FC236}">
                      <a16:creationId xmlns:a16="http://schemas.microsoft.com/office/drawing/2014/main" id="{3EFDF115-986C-65E8-57AF-F818A2AF71B3}"/>
                    </a:ext>
                  </a:extLst>
                </p:cNvPr>
                <p:cNvSpPr>
                  <a:spLocks noChangeArrowheads="1"/>
                </p:cNvSpPr>
                <p:nvPr/>
              </p:nvSpPr>
              <p:spPr bwMode="auto">
                <a:xfrm>
                  <a:off x="2185" y="66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90" name="Oval 109">
                  <a:extLst>
                    <a:ext uri="{FF2B5EF4-FFF2-40B4-BE49-F238E27FC236}">
                      <a16:creationId xmlns:a16="http://schemas.microsoft.com/office/drawing/2014/main" id="{0868A7C8-9D9F-0666-1821-9A7A710DC31A}"/>
                    </a:ext>
                  </a:extLst>
                </p:cNvPr>
                <p:cNvSpPr>
                  <a:spLocks noChangeArrowheads="1"/>
                </p:cNvSpPr>
                <p:nvPr/>
              </p:nvSpPr>
              <p:spPr bwMode="auto">
                <a:xfrm>
                  <a:off x="2228" y="86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91" name="Oval 110">
                  <a:extLst>
                    <a:ext uri="{FF2B5EF4-FFF2-40B4-BE49-F238E27FC236}">
                      <a16:creationId xmlns:a16="http://schemas.microsoft.com/office/drawing/2014/main" id="{EBC6B1CD-6AB4-7AA2-DBF1-F6EEB6826885}"/>
                    </a:ext>
                  </a:extLst>
                </p:cNvPr>
                <p:cNvSpPr>
                  <a:spLocks noChangeArrowheads="1"/>
                </p:cNvSpPr>
                <p:nvPr/>
              </p:nvSpPr>
              <p:spPr bwMode="auto">
                <a:xfrm>
                  <a:off x="2120" y="82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92" name="Oval 111">
                  <a:extLst>
                    <a:ext uri="{FF2B5EF4-FFF2-40B4-BE49-F238E27FC236}">
                      <a16:creationId xmlns:a16="http://schemas.microsoft.com/office/drawing/2014/main" id="{3853CE8E-7183-F418-8361-7F476D0167D3}"/>
                    </a:ext>
                  </a:extLst>
                </p:cNvPr>
                <p:cNvSpPr>
                  <a:spLocks noChangeArrowheads="1"/>
                </p:cNvSpPr>
                <p:nvPr/>
              </p:nvSpPr>
              <p:spPr bwMode="auto">
                <a:xfrm>
                  <a:off x="2171" y="73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93" name="Oval 112">
                  <a:extLst>
                    <a:ext uri="{FF2B5EF4-FFF2-40B4-BE49-F238E27FC236}">
                      <a16:creationId xmlns:a16="http://schemas.microsoft.com/office/drawing/2014/main" id="{3B4777CE-D020-BD72-9C46-1CE290572B98}"/>
                    </a:ext>
                  </a:extLst>
                </p:cNvPr>
                <p:cNvSpPr>
                  <a:spLocks noChangeArrowheads="1"/>
                </p:cNvSpPr>
                <p:nvPr/>
              </p:nvSpPr>
              <p:spPr bwMode="auto">
                <a:xfrm>
                  <a:off x="2090" y="73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94" name="Oval 113">
                  <a:extLst>
                    <a:ext uri="{FF2B5EF4-FFF2-40B4-BE49-F238E27FC236}">
                      <a16:creationId xmlns:a16="http://schemas.microsoft.com/office/drawing/2014/main" id="{A392495D-A281-5EFC-F52A-A5D012A8A1B1}"/>
                    </a:ext>
                  </a:extLst>
                </p:cNvPr>
                <p:cNvSpPr>
                  <a:spLocks noChangeArrowheads="1"/>
                </p:cNvSpPr>
                <p:nvPr/>
              </p:nvSpPr>
              <p:spPr bwMode="auto">
                <a:xfrm>
                  <a:off x="2036" y="74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95" name="Oval 114">
                  <a:extLst>
                    <a:ext uri="{FF2B5EF4-FFF2-40B4-BE49-F238E27FC236}">
                      <a16:creationId xmlns:a16="http://schemas.microsoft.com/office/drawing/2014/main" id="{37F4A2ED-90E1-8965-9AFD-ADB5AFAD29CB}"/>
                    </a:ext>
                  </a:extLst>
                </p:cNvPr>
                <p:cNvSpPr>
                  <a:spLocks noChangeArrowheads="1"/>
                </p:cNvSpPr>
                <p:nvPr/>
              </p:nvSpPr>
              <p:spPr bwMode="auto">
                <a:xfrm>
                  <a:off x="2114" y="82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96" name="Oval 115">
                  <a:extLst>
                    <a:ext uri="{FF2B5EF4-FFF2-40B4-BE49-F238E27FC236}">
                      <a16:creationId xmlns:a16="http://schemas.microsoft.com/office/drawing/2014/main" id="{7A2DB2A8-4309-1D02-6EE6-D536049910C1}"/>
                    </a:ext>
                  </a:extLst>
                </p:cNvPr>
                <p:cNvSpPr>
                  <a:spLocks noChangeArrowheads="1"/>
                </p:cNvSpPr>
                <p:nvPr/>
              </p:nvSpPr>
              <p:spPr bwMode="auto">
                <a:xfrm>
                  <a:off x="2078" y="83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97" name="Oval 116">
                  <a:extLst>
                    <a:ext uri="{FF2B5EF4-FFF2-40B4-BE49-F238E27FC236}">
                      <a16:creationId xmlns:a16="http://schemas.microsoft.com/office/drawing/2014/main" id="{A1D7A4BA-3E8D-A004-FB5B-A809F317D233}"/>
                    </a:ext>
                  </a:extLst>
                </p:cNvPr>
                <p:cNvSpPr>
                  <a:spLocks noChangeArrowheads="1"/>
                </p:cNvSpPr>
                <p:nvPr/>
              </p:nvSpPr>
              <p:spPr bwMode="auto">
                <a:xfrm>
                  <a:off x="2036" y="7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98" name="Oval 117">
                  <a:extLst>
                    <a:ext uri="{FF2B5EF4-FFF2-40B4-BE49-F238E27FC236}">
                      <a16:creationId xmlns:a16="http://schemas.microsoft.com/office/drawing/2014/main" id="{C026CE27-345C-7653-4189-BB7D8D47AC13}"/>
                    </a:ext>
                  </a:extLst>
                </p:cNvPr>
                <p:cNvSpPr>
                  <a:spLocks noChangeArrowheads="1"/>
                </p:cNvSpPr>
                <p:nvPr/>
              </p:nvSpPr>
              <p:spPr bwMode="auto">
                <a:xfrm>
                  <a:off x="2041" y="76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99" name="Oval 118">
                  <a:extLst>
                    <a:ext uri="{FF2B5EF4-FFF2-40B4-BE49-F238E27FC236}">
                      <a16:creationId xmlns:a16="http://schemas.microsoft.com/office/drawing/2014/main" id="{1F11186F-2A32-4EE5-7BBA-AEFC8F6EF71A}"/>
                    </a:ext>
                  </a:extLst>
                </p:cNvPr>
                <p:cNvSpPr>
                  <a:spLocks noChangeArrowheads="1"/>
                </p:cNvSpPr>
                <p:nvPr/>
              </p:nvSpPr>
              <p:spPr bwMode="auto">
                <a:xfrm>
                  <a:off x="2180"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00" name="Oval 119">
                  <a:extLst>
                    <a:ext uri="{FF2B5EF4-FFF2-40B4-BE49-F238E27FC236}">
                      <a16:creationId xmlns:a16="http://schemas.microsoft.com/office/drawing/2014/main" id="{B5527E1F-CBDA-F0D3-655A-F90669C156E1}"/>
                    </a:ext>
                  </a:extLst>
                </p:cNvPr>
                <p:cNvSpPr>
                  <a:spLocks noChangeArrowheads="1"/>
                </p:cNvSpPr>
                <p:nvPr/>
              </p:nvSpPr>
              <p:spPr bwMode="auto">
                <a:xfrm>
                  <a:off x="2036"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01" name="Oval 120">
                  <a:extLst>
                    <a:ext uri="{FF2B5EF4-FFF2-40B4-BE49-F238E27FC236}">
                      <a16:creationId xmlns:a16="http://schemas.microsoft.com/office/drawing/2014/main" id="{D5F74A9E-2A15-1DC2-02AA-5CABF04D13CE}"/>
                    </a:ext>
                  </a:extLst>
                </p:cNvPr>
                <p:cNvSpPr>
                  <a:spLocks noChangeArrowheads="1"/>
                </p:cNvSpPr>
                <p:nvPr/>
              </p:nvSpPr>
              <p:spPr bwMode="auto">
                <a:xfrm>
                  <a:off x="2153" y="87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02" name="Oval 121">
                  <a:extLst>
                    <a:ext uri="{FF2B5EF4-FFF2-40B4-BE49-F238E27FC236}">
                      <a16:creationId xmlns:a16="http://schemas.microsoft.com/office/drawing/2014/main" id="{A4A60A60-FDE2-17BB-70BE-B2D9F150C574}"/>
                    </a:ext>
                  </a:extLst>
                </p:cNvPr>
                <p:cNvSpPr>
                  <a:spLocks noChangeArrowheads="1"/>
                </p:cNvSpPr>
                <p:nvPr/>
              </p:nvSpPr>
              <p:spPr bwMode="auto">
                <a:xfrm>
                  <a:off x="2275" y="82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03" name="Oval 122">
                  <a:extLst>
                    <a:ext uri="{FF2B5EF4-FFF2-40B4-BE49-F238E27FC236}">
                      <a16:creationId xmlns:a16="http://schemas.microsoft.com/office/drawing/2014/main" id="{ADE8F6F4-0213-D0C0-4361-9AF01EF170DA}"/>
                    </a:ext>
                  </a:extLst>
                </p:cNvPr>
                <p:cNvSpPr>
                  <a:spLocks noChangeArrowheads="1"/>
                </p:cNvSpPr>
                <p:nvPr/>
              </p:nvSpPr>
              <p:spPr bwMode="auto">
                <a:xfrm>
                  <a:off x="2260" y="70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04" name="Oval 123">
                  <a:extLst>
                    <a:ext uri="{FF2B5EF4-FFF2-40B4-BE49-F238E27FC236}">
                      <a16:creationId xmlns:a16="http://schemas.microsoft.com/office/drawing/2014/main" id="{06C87DDC-D212-061B-4315-8EAE2423E004}"/>
                    </a:ext>
                  </a:extLst>
                </p:cNvPr>
                <p:cNvSpPr>
                  <a:spLocks noChangeArrowheads="1"/>
                </p:cNvSpPr>
                <p:nvPr/>
              </p:nvSpPr>
              <p:spPr bwMode="auto">
                <a:xfrm>
                  <a:off x="2180" y="67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05" name="Oval 124">
                  <a:extLst>
                    <a:ext uri="{FF2B5EF4-FFF2-40B4-BE49-F238E27FC236}">
                      <a16:creationId xmlns:a16="http://schemas.microsoft.com/office/drawing/2014/main" id="{E6A81824-ADD4-3FE3-EDAF-64F80673C1CB}"/>
                    </a:ext>
                  </a:extLst>
                </p:cNvPr>
                <p:cNvSpPr>
                  <a:spLocks noChangeArrowheads="1"/>
                </p:cNvSpPr>
                <p:nvPr/>
              </p:nvSpPr>
              <p:spPr bwMode="auto">
                <a:xfrm>
                  <a:off x="2176" y="85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06" name="Oval 125">
                  <a:extLst>
                    <a:ext uri="{FF2B5EF4-FFF2-40B4-BE49-F238E27FC236}">
                      <a16:creationId xmlns:a16="http://schemas.microsoft.com/office/drawing/2014/main" id="{8ACC6C13-CFF6-EB74-7A66-47F5F243A57C}"/>
                    </a:ext>
                  </a:extLst>
                </p:cNvPr>
                <p:cNvSpPr>
                  <a:spLocks noChangeArrowheads="1"/>
                </p:cNvSpPr>
                <p:nvPr/>
              </p:nvSpPr>
              <p:spPr bwMode="auto">
                <a:xfrm>
                  <a:off x="2095" y="88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07" name="Oval 126">
                  <a:extLst>
                    <a:ext uri="{FF2B5EF4-FFF2-40B4-BE49-F238E27FC236}">
                      <a16:creationId xmlns:a16="http://schemas.microsoft.com/office/drawing/2014/main" id="{8904CFAC-79E6-DD07-C08A-C6341DD45184}"/>
                    </a:ext>
                  </a:extLst>
                </p:cNvPr>
                <p:cNvSpPr>
                  <a:spLocks noChangeArrowheads="1"/>
                </p:cNvSpPr>
                <p:nvPr/>
              </p:nvSpPr>
              <p:spPr bwMode="auto">
                <a:xfrm>
                  <a:off x="2152" y="80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08" name="Oval 127">
                  <a:extLst>
                    <a:ext uri="{FF2B5EF4-FFF2-40B4-BE49-F238E27FC236}">
                      <a16:creationId xmlns:a16="http://schemas.microsoft.com/office/drawing/2014/main" id="{75D6423B-0847-05A9-8894-1AAF616D4735}"/>
                    </a:ext>
                  </a:extLst>
                </p:cNvPr>
                <p:cNvSpPr>
                  <a:spLocks noChangeArrowheads="1"/>
                </p:cNvSpPr>
                <p:nvPr/>
              </p:nvSpPr>
              <p:spPr bwMode="auto">
                <a:xfrm>
                  <a:off x="2134" y="76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09" name="Oval 128">
                  <a:extLst>
                    <a:ext uri="{FF2B5EF4-FFF2-40B4-BE49-F238E27FC236}">
                      <a16:creationId xmlns:a16="http://schemas.microsoft.com/office/drawing/2014/main" id="{B4933E39-9053-7426-3E6D-E5E8325333D4}"/>
                    </a:ext>
                  </a:extLst>
                </p:cNvPr>
                <p:cNvSpPr>
                  <a:spLocks noChangeArrowheads="1"/>
                </p:cNvSpPr>
                <p:nvPr/>
              </p:nvSpPr>
              <p:spPr bwMode="auto">
                <a:xfrm>
                  <a:off x="2029" y="81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10" name="Oval 129">
                  <a:extLst>
                    <a:ext uri="{FF2B5EF4-FFF2-40B4-BE49-F238E27FC236}">
                      <a16:creationId xmlns:a16="http://schemas.microsoft.com/office/drawing/2014/main" id="{63C60D9A-06B1-3F7E-DDEF-A784641BB3A9}"/>
                    </a:ext>
                  </a:extLst>
                </p:cNvPr>
                <p:cNvSpPr>
                  <a:spLocks noChangeArrowheads="1"/>
                </p:cNvSpPr>
                <p:nvPr/>
              </p:nvSpPr>
              <p:spPr bwMode="auto">
                <a:xfrm>
                  <a:off x="2143" y="88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11" name="Oval 130">
                  <a:extLst>
                    <a:ext uri="{FF2B5EF4-FFF2-40B4-BE49-F238E27FC236}">
                      <a16:creationId xmlns:a16="http://schemas.microsoft.com/office/drawing/2014/main" id="{140D0D03-F146-F128-B7EB-E92496C77904}"/>
                    </a:ext>
                  </a:extLst>
                </p:cNvPr>
                <p:cNvSpPr>
                  <a:spLocks noChangeArrowheads="1"/>
                </p:cNvSpPr>
                <p:nvPr/>
              </p:nvSpPr>
              <p:spPr bwMode="auto">
                <a:xfrm>
                  <a:off x="2089"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12" name="Oval 131">
                  <a:extLst>
                    <a:ext uri="{FF2B5EF4-FFF2-40B4-BE49-F238E27FC236}">
                      <a16:creationId xmlns:a16="http://schemas.microsoft.com/office/drawing/2014/main" id="{7CDE3995-D5FE-4CA6-5806-394D3C23A2DB}"/>
                    </a:ext>
                  </a:extLst>
                </p:cNvPr>
                <p:cNvSpPr>
                  <a:spLocks noChangeArrowheads="1"/>
                </p:cNvSpPr>
                <p:nvPr/>
              </p:nvSpPr>
              <p:spPr bwMode="auto">
                <a:xfrm>
                  <a:off x="2119" y="70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13" name="Oval 132">
                  <a:extLst>
                    <a:ext uri="{FF2B5EF4-FFF2-40B4-BE49-F238E27FC236}">
                      <a16:creationId xmlns:a16="http://schemas.microsoft.com/office/drawing/2014/main" id="{49E8755F-374C-D9F4-B867-F44740923F62}"/>
                    </a:ext>
                  </a:extLst>
                </p:cNvPr>
                <p:cNvSpPr>
                  <a:spLocks noChangeArrowheads="1"/>
                </p:cNvSpPr>
                <p:nvPr/>
              </p:nvSpPr>
              <p:spPr bwMode="auto">
                <a:xfrm>
                  <a:off x="2050" y="75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14" name="Oval 133">
                  <a:extLst>
                    <a:ext uri="{FF2B5EF4-FFF2-40B4-BE49-F238E27FC236}">
                      <a16:creationId xmlns:a16="http://schemas.microsoft.com/office/drawing/2014/main" id="{80F49903-261A-C0B2-DEC7-77230A2EE544}"/>
                    </a:ext>
                  </a:extLst>
                </p:cNvPr>
                <p:cNvSpPr>
                  <a:spLocks noChangeArrowheads="1"/>
                </p:cNvSpPr>
                <p:nvPr/>
              </p:nvSpPr>
              <p:spPr bwMode="auto">
                <a:xfrm>
                  <a:off x="2155" y="85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15" name="Oval 134">
                  <a:extLst>
                    <a:ext uri="{FF2B5EF4-FFF2-40B4-BE49-F238E27FC236}">
                      <a16:creationId xmlns:a16="http://schemas.microsoft.com/office/drawing/2014/main" id="{9CE32F47-0C4B-7BE8-9CA8-CAE0F74A983A}"/>
                    </a:ext>
                  </a:extLst>
                </p:cNvPr>
                <p:cNvSpPr>
                  <a:spLocks noChangeArrowheads="1"/>
                </p:cNvSpPr>
                <p:nvPr/>
              </p:nvSpPr>
              <p:spPr bwMode="auto">
                <a:xfrm>
                  <a:off x="2077" y="81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16" name="Oval 135">
                  <a:extLst>
                    <a:ext uri="{FF2B5EF4-FFF2-40B4-BE49-F238E27FC236}">
                      <a16:creationId xmlns:a16="http://schemas.microsoft.com/office/drawing/2014/main" id="{66C0FF2E-2A2E-211E-5EA2-B56B9C572D5D}"/>
                    </a:ext>
                  </a:extLst>
                </p:cNvPr>
                <p:cNvSpPr>
                  <a:spLocks noChangeArrowheads="1"/>
                </p:cNvSpPr>
                <p:nvPr/>
              </p:nvSpPr>
              <p:spPr bwMode="auto">
                <a:xfrm>
                  <a:off x="1981" y="83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17" name="Oval 136">
                  <a:extLst>
                    <a:ext uri="{FF2B5EF4-FFF2-40B4-BE49-F238E27FC236}">
                      <a16:creationId xmlns:a16="http://schemas.microsoft.com/office/drawing/2014/main" id="{916FD61E-A54B-5668-B455-7C94756BBB99}"/>
                    </a:ext>
                  </a:extLst>
                </p:cNvPr>
                <p:cNvSpPr>
                  <a:spLocks noChangeArrowheads="1"/>
                </p:cNvSpPr>
                <p:nvPr/>
              </p:nvSpPr>
              <p:spPr bwMode="auto">
                <a:xfrm>
                  <a:off x="2125" y="78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18" name="Oval 137">
                  <a:extLst>
                    <a:ext uri="{FF2B5EF4-FFF2-40B4-BE49-F238E27FC236}">
                      <a16:creationId xmlns:a16="http://schemas.microsoft.com/office/drawing/2014/main" id="{85695375-CDDE-AC99-76BC-925E550A358F}"/>
                    </a:ext>
                  </a:extLst>
                </p:cNvPr>
                <p:cNvSpPr>
                  <a:spLocks noChangeArrowheads="1"/>
                </p:cNvSpPr>
                <p:nvPr/>
              </p:nvSpPr>
              <p:spPr bwMode="auto">
                <a:xfrm>
                  <a:off x="2101" y="82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19" name="Oval 138">
                  <a:extLst>
                    <a:ext uri="{FF2B5EF4-FFF2-40B4-BE49-F238E27FC236}">
                      <a16:creationId xmlns:a16="http://schemas.microsoft.com/office/drawing/2014/main" id="{87ABC0B4-2801-B818-E78B-E7D8C190A072}"/>
                    </a:ext>
                  </a:extLst>
                </p:cNvPr>
                <p:cNvSpPr>
                  <a:spLocks noChangeArrowheads="1"/>
                </p:cNvSpPr>
                <p:nvPr/>
              </p:nvSpPr>
              <p:spPr bwMode="auto">
                <a:xfrm>
                  <a:off x="2197" y="82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20" name="Oval 139">
                  <a:extLst>
                    <a:ext uri="{FF2B5EF4-FFF2-40B4-BE49-F238E27FC236}">
                      <a16:creationId xmlns:a16="http://schemas.microsoft.com/office/drawing/2014/main" id="{F4CDD617-EFFE-8380-DF3D-2638B7DD60FE}"/>
                    </a:ext>
                  </a:extLst>
                </p:cNvPr>
                <p:cNvSpPr>
                  <a:spLocks noChangeArrowheads="1"/>
                </p:cNvSpPr>
                <p:nvPr/>
              </p:nvSpPr>
              <p:spPr bwMode="auto">
                <a:xfrm>
                  <a:off x="2072" y="86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21" name="Oval 140">
                  <a:extLst>
                    <a:ext uri="{FF2B5EF4-FFF2-40B4-BE49-F238E27FC236}">
                      <a16:creationId xmlns:a16="http://schemas.microsoft.com/office/drawing/2014/main" id="{F807854B-B49C-DCB5-0194-56453B80E40B}"/>
                    </a:ext>
                  </a:extLst>
                </p:cNvPr>
                <p:cNvSpPr>
                  <a:spLocks noChangeArrowheads="1"/>
                </p:cNvSpPr>
                <p:nvPr/>
              </p:nvSpPr>
              <p:spPr bwMode="auto">
                <a:xfrm>
                  <a:off x="2026" y="79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22" name="Oval 141">
                  <a:extLst>
                    <a:ext uri="{FF2B5EF4-FFF2-40B4-BE49-F238E27FC236}">
                      <a16:creationId xmlns:a16="http://schemas.microsoft.com/office/drawing/2014/main" id="{D5F52A3D-FE06-96DE-AAB6-74ADD619B49F}"/>
                    </a:ext>
                  </a:extLst>
                </p:cNvPr>
                <p:cNvSpPr>
                  <a:spLocks noChangeArrowheads="1"/>
                </p:cNvSpPr>
                <p:nvPr/>
              </p:nvSpPr>
              <p:spPr bwMode="auto">
                <a:xfrm>
                  <a:off x="2128" y="67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23" name="Oval 142">
                  <a:extLst>
                    <a:ext uri="{FF2B5EF4-FFF2-40B4-BE49-F238E27FC236}">
                      <a16:creationId xmlns:a16="http://schemas.microsoft.com/office/drawing/2014/main" id="{23D7A6DB-638B-829A-ED05-42450CEC38D1}"/>
                    </a:ext>
                  </a:extLst>
                </p:cNvPr>
                <p:cNvSpPr>
                  <a:spLocks noChangeArrowheads="1"/>
                </p:cNvSpPr>
                <p:nvPr/>
              </p:nvSpPr>
              <p:spPr bwMode="auto">
                <a:xfrm>
                  <a:off x="2165" y="81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24" name="Oval 143">
                  <a:extLst>
                    <a:ext uri="{FF2B5EF4-FFF2-40B4-BE49-F238E27FC236}">
                      <a16:creationId xmlns:a16="http://schemas.microsoft.com/office/drawing/2014/main" id="{79277CC2-158B-B721-2A07-8B769B20683E}"/>
                    </a:ext>
                  </a:extLst>
                </p:cNvPr>
                <p:cNvSpPr>
                  <a:spLocks noChangeArrowheads="1"/>
                </p:cNvSpPr>
                <p:nvPr/>
              </p:nvSpPr>
              <p:spPr bwMode="auto">
                <a:xfrm>
                  <a:off x="2269" y="74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25" name="Oval 144">
                  <a:extLst>
                    <a:ext uri="{FF2B5EF4-FFF2-40B4-BE49-F238E27FC236}">
                      <a16:creationId xmlns:a16="http://schemas.microsoft.com/office/drawing/2014/main" id="{B8D3C904-57B3-869C-BF99-04D9829CB46C}"/>
                    </a:ext>
                  </a:extLst>
                </p:cNvPr>
                <p:cNvSpPr>
                  <a:spLocks noChangeArrowheads="1"/>
                </p:cNvSpPr>
                <p:nvPr/>
              </p:nvSpPr>
              <p:spPr bwMode="auto">
                <a:xfrm>
                  <a:off x="2120" y="85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26" name="Oval 145">
                  <a:extLst>
                    <a:ext uri="{FF2B5EF4-FFF2-40B4-BE49-F238E27FC236}">
                      <a16:creationId xmlns:a16="http://schemas.microsoft.com/office/drawing/2014/main" id="{85E9319F-EAD1-7A18-ACA6-A88F59F7FFD2}"/>
                    </a:ext>
                  </a:extLst>
                </p:cNvPr>
                <p:cNvSpPr>
                  <a:spLocks noChangeArrowheads="1"/>
                </p:cNvSpPr>
                <p:nvPr/>
              </p:nvSpPr>
              <p:spPr bwMode="auto">
                <a:xfrm>
                  <a:off x="2120" y="78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27" name="Oval 146">
                  <a:extLst>
                    <a:ext uri="{FF2B5EF4-FFF2-40B4-BE49-F238E27FC236}">
                      <a16:creationId xmlns:a16="http://schemas.microsoft.com/office/drawing/2014/main" id="{1D0BC323-9D30-FA40-260E-6BCE76441186}"/>
                    </a:ext>
                  </a:extLst>
                </p:cNvPr>
                <p:cNvSpPr>
                  <a:spLocks noChangeArrowheads="1"/>
                </p:cNvSpPr>
                <p:nvPr/>
              </p:nvSpPr>
              <p:spPr bwMode="auto">
                <a:xfrm>
                  <a:off x="2254" y="79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28" name="Oval 147">
                  <a:extLst>
                    <a:ext uri="{FF2B5EF4-FFF2-40B4-BE49-F238E27FC236}">
                      <a16:creationId xmlns:a16="http://schemas.microsoft.com/office/drawing/2014/main" id="{976AA9CC-D4EF-1512-B4CE-BA9532F88FBB}"/>
                    </a:ext>
                  </a:extLst>
                </p:cNvPr>
                <p:cNvSpPr>
                  <a:spLocks noChangeArrowheads="1"/>
                </p:cNvSpPr>
                <p:nvPr/>
              </p:nvSpPr>
              <p:spPr bwMode="auto">
                <a:xfrm>
                  <a:off x="2027" y="73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29" name="Oval 148">
                  <a:extLst>
                    <a:ext uri="{FF2B5EF4-FFF2-40B4-BE49-F238E27FC236}">
                      <a16:creationId xmlns:a16="http://schemas.microsoft.com/office/drawing/2014/main" id="{DA9D6B3D-534C-8767-DDD6-2E7047A7BC04}"/>
                    </a:ext>
                  </a:extLst>
                </p:cNvPr>
                <p:cNvSpPr>
                  <a:spLocks noChangeArrowheads="1"/>
                </p:cNvSpPr>
                <p:nvPr/>
              </p:nvSpPr>
              <p:spPr bwMode="auto">
                <a:xfrm>
                  <a:off x="2116"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30" name="Oval 149">
                  <a:extLst>
                    <a:ext uri="{FF2B5EF4-FFF2-40B4-BE49-F238E27FC236}">
                      <a16:creationId xmlns:a16="http://schemas.microsoft.com/office/drawing/2014/main" id="{29BF5C2C-7686-09D7-32B4-AE7A45221770}"/>
                    </a:ext>
                  </a:extLst>
                </p:cNvPr>
                <p:cNvSpPr>
                  <a:spLocks noChangeArrowheads="1"/>
                </p:cNvSpPr>
                <p:nvPr/>
              </p:nvSpPr>
              <p:spPr bwMode="auto">
                <a:xfrm>
                  <a:off x="2137"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31" name="Oval 150">
                  <a:extLst>
                    <a:ext uri="{FF2B5EF4-FFF2-40B4-BE49-F238E27FC236}">
                      <a16:creationId xmlns:a16="http://schemas.microsoft.com/office/drawing/2014/main" id="{DD69997B-79C0-A9B6-23F3-72881FA7E6C3}"/>
                    </a:ext>
                  </a:extLst>
                </p:cNvPr>
                <p:cNvSpPr>
                  <a:spLocks noChangeArrowheads="1"/>
                </p:cNvSpPr>
                <p:nvPr/>
              </p:nvSpPr>
              <p:spPr bwMode="auto">
                <a:xfrm>
                  <a:off x="2065" y="78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32" name="Oval 151">
                  <a:extLst>
                    <a:ext uri="{FF2B5EF4-FFF2-40B4-BE49-F238E27FC236}">
                      <a16:creationId xmlns:a16="http://schemas.microsoft.com/office/drawing/2014/main" id="{0512283B-7954-8060-91FB-C5423BFC9E20}"/>
                    </a:ext>
                  </a:extLst>
                </p:cNvPr>
                <p:cNvSpPr>
                  <a:spLocks noChangeArrowheads="1"/>
                </p:cNvSpPr>
                <p:nvPr/>
              </p:nvSpPr>
              <p:spPr bwMode="auto">
                <a:xfrm>
                  <a:off x="2074" y="83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33" name="Oval 152">
                  <a:extLst>
                    <a:ext uri="{FF2B5EF4-FFF2-40B4-BE49-F238E27FC236}">
                      <a16:creationId xmlns:a16="http://schemas.microsoft.com/office/drawing/2014/main" id="{ABA5DA6F-FA06-5249-D138-692A9914ADDF}"/>
                    </a:ext>
                  </a:extLst>
                </p:cNvPr>
                <p:cNvSpPr>
                  <a:spLocks noChangeArrowheads="1"/>
                </p:cNvSpPr>
                <p:nvPr/>
              </p:nvSpPr>
              <p:spPr bwMode="auto">
                <a:xfrm>
                  <a:off x="2102" y="79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34" name="Oval 153">
                  <a:extLst>
                    <a:ext uri="{FF2B5EF4-FFF2-40B4-BE49-F238E27FC236}">
                      <a16:creationId xmlns:a16="http://schemas.microsoft.com/office/drawing/2014/main" id="{91430C9E-76D2-887F-C789-50FACEB38B68}"/>
                    </a:ext>
                  </a:extLst>
                </p:cNvPr>
                <p:cNvSpPr>
                  <a:spLocks noChangeArrowheads="1"/>
                </p:cNvSpPr>
                <p:nvPr/>
              </p:nvSpPr>
              <p:spPr bwMode="auto">
                <a:xfrm>
                  <a:off x="2218" y="79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35" name="Oval 154">
                  <a:extLst>
                    <a:ext uri="{FF2B5EF4-FFF2-40B4-BE49-F238E27FC236}">
                      <a16:creationId xmlns:a16="http://schemas.microsoft.com/office/drawing/2014/main" id="{8F2D76FC-093B-2BBC-B6A3-7E6F5274F9D2}"/>
                    </a:ext>
                  </a:extLst>
                </p:cNvPr>
                <p:cNvSpPr>
                  <a:spLocks noChangeArrowheads="1"/>
                </p:cNvSpPr>
                <p:nvPr/>
              </p:nvSpPr>
              <p:spPr bwMode="auto">
                <a:xfrm>
                  <a:off x="2236" y="83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36" name="Oval 155">
                  <a:extLst>
                    <a:ext uri="{FF2B5EF4-FFF2-40B4-BE49-F238E27FC236}">
                      <a16:creationId xmlns:a16="http://schemas.microsoft.com/office/drawing/2014/main" id="{9E0CDAD0-B7EB-D6E8-0CE8-D161CC789786}"/>
                    </a:ext>
                  </a:extLst>
                </p:cNvPr>
                <p:cNvSpPr>
                  <a:spLocks noChangeArrowheads="1"/>
                </p:cNvSpPr>
                <p:nvPr/>
              </p:nvSpPr>
              <p:spPr bwMode="auto">
                <a:xfrm>
                  <a:off x="2275" y="75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37" name="Oval 156">
                  <a:extLst>
                    <a:ext uri="{FF2B5EF4-FFF2-40B4-BE49-F238E27FC236}">
                      <a16:creationId xmlns:a16="http://schemas.microsoft.com/office/drawing/2014/main" id="{4D4EE24D-BEAE-6B8A-FC05-520F972EFEFF}"/>
                    </a:ext>
                  </a:extLst>
                </p:cNvPr>
                <p:cNvSpPr>
                  <a:spLocks noChangeArrowheads="1"/>
                </p:cNvSpPr>
                <p:nvPr/>
              </p:nvSpPr>
              <p:spPr bwMode="auto">
                <a:xfrm>
                  <a:off x="2077" y="83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38" name="Oval 157">
                  <a:extLst>
                    <a:ext uri="{FF2B5EF4-FFF2-40B4-BE49-F238E27FC236}">
                      <a16:creationId xmlns:a16="http://schemas.microsoft.com/office/drawing/2014/main" id="{3AAB155D-062D-17EE-842C-716196B79B45}"/>
                    </a:ext>
                  </a:extLst>
                </p:cNvPr>
                <p:cNvSpPr>
                  <a:spLocks noChangeArrowheads="1"/>
                </p:cNvSpPr>
                <p:nvPr/>
              </p:nvSpPr>
              <p:spPr bwMode="auto">
                <a:xfrm>
                  <a:off x="2056" y="89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39" name="Oval 158">
                  <a:extLst>
                    <a:ext uri="{FF2B5EF4-FFF2-40B4-BE49-F238E27FC236}">
                      <a16:creationId xmlns:a16="http://schemas.microsoft.com/office/drawing/2014/main" id="{CF35ACA3-30AE-DED6-ED5B-77E0DD673EB3}"/>
                    </a:ext>
                  </a:extLst>
                </p:cNvPr>
                <p:cNvSpPr>
                  <a:spLocks noChangeArrowheads="1"/>
                </p:cNvSpPr>
                <p:nvPr/>
              </p:nvSpPr>
              <p:spPr bwMode="auto">
                <a:xfrm>
                  <a:off x="2065" y="90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40" name="Oval 159">
                  <a:extLst>
                    <a:ext uri="{FF2B5EF4-FFF2-40B4-BE49-F238E27FC236}">
                      <a16:creationId xmlns:a16="http://schemas.microsoft.com/office/drawing/2014/main" id="{0E9679C7-9634-C751-1D19-A1BA4169B65F}"/>
                    </a:ext>
                  </a:extLst>
                </p:cNvPr>
                <p:cNvSpPr>
                  <a:spLocks noChangeArrowheads="1"/>
                </p:cNvSpPr>
                <p:nvPr/>
              </p:nvSpPr>
              <p:spPr bwMode="auto">
                <a:xfrm>
                  <a:off x="2158" y="91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41" name="Oval 160">
                  <a:extLst>
                    <a:ext uri="{FF2B5EF4-FFF2-40B4-BE49-F238E27FC236}">
                      <a16:creationId xmlns:a16="http://schemas.microsoft.com/office/drawing/2014/main" id="{5436DCA8-2ACC-7A8B-7AEA-8FA1FA62542B}"/>
                    </a:ext>
                  </a:extLst>
                </p:cNvPr>
                <p:cNvSpPr>
                  <a:spLocks noChangeArrowheads="1"/>
                </p:cNvSpPr>
                <p:nvPr/>
              </p:nvSpPr>
              <p:spPr bwMode="auto">
                <a:xfrm>
                  <a:off x="2200" y="89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42" name="Oval 161">
                  <a:extLst>
                    <a:ext uri="{FF2B5EF4-FFF2-40B4-BE49-F238E27FC236}">
                      <a16:creationId xmlns:a16="http://schemas.microsoft.com/office/drawing/2014/main" id="{45728951-270C-7A36-78AB-8ECD6D1980E0}"/>
                    </a:ext>
                  </a:extLst>
                </p:cNvPr>
                <p:cNvSpPr>
                  <a:spLocks noChangeArrowheads="1"/>
                </p:cNvSpPr>
                <p:nvPr/>
              </p:nvSpPr>
              <p:spPr bwMode="auto">
                <a:xfrm>
                  <a:off x="2242" y="88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43" name="Oval 162">
                  <a:extLst>
                    <a:ext uri="{FF2B5EF4-FFF2-40B4-BE49-F238E27FC236}">
                      <a16:creationId xmlns:a16="http://schemas.microsoft.com/office/drawing/2014/main" id="{9EC28D2D-ACEB-3CAE-19D0-2B5DA2854F3A}"/>
                    </a:ext>
                  </a:extLst>
                </p:cNvPr>
                <p:cNvSpPr>
                  <a:spLocks noChangeArrowheads="1"/>
                </p:cNvSpPr>
                <p:nvPr/>
              </p:nvSpPr>
              <p:spPr bwMode="auto">
                <a:xfrm>
                  <a:off x="2285" y="76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44" name="Oval 163">
                  <a:extLst>
                    <a:ext uri="{FF2B5EF4-FFF2-40B4-BE49-F238E27FC236}">
                      <a16:creationId xmlns:a16="http://schemas.microsoft.com/office/drawing/2014/main" id="{1EAF0B92-CD5A-EBAB-A711-739853BFC3A1}"/>
                    </a:ext>
                  </a:extLst>
                </p:cNvPr>
                <p:cNvSpPr>
                  <a:spLocks noChangeArrowheads="1"/>
                </p:cNvSpPr>
                <p:nvPr/>
              </p:nvSpPr>
              <p:spPr bwMode="auto">
                <a:xfrm>
                  <a:off x="2275" y="82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45" name="Oval 164">
                  <a:extLst>
                    <a:ext uri="{FF2B5EF4-FFF2-40B4-BE49-F238E27FC236}">
                      <a16:creationId xmlns:a16="http://schemas.microsoft.com/office/drawing/2014/main" id="{5AF5F858-1D78-FEC4-8050-97FE3E4131BE}"/>
                    </a:ext>
                  </a:extLst>
                </p:cNvPr>
                <p:cNvSpPr>
                  <a:spLocks noChangeArrowheads="1"/>
                </p:cNvSpPr>
                <p:nvPr/>
              </p:nvSpPr>
              <p:spPr bwMode="auto">
                <a:xfrm>
                  <a:off x="2234" y="70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46" name="Oval 165">
                  <a:extLst>
                    <a:ext uri="{FF2B5EF4-FFF2-40B4-BE49-F238E27FC236}">
                      <a16:creationId xmlns:a16="http://schemas.microsoft.com/office/drawing/2014/main" id="{0B9B3AD2-FEC2-E966-C946-798EA6C80439}"/>
                    </a:ext>
                  </a:extLst>
                </p:cNvPr>
                <p:cNvSpPr>
                  <a:spLocks noChangeArrowheads="1"/>
                </p:cNvSpPr>
                <p:nvPr/>
              </p:nvSpPr>
              <p:spPr bwMode="auto">
                <a:xfrm>
                  <a:off x="2117" y="61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47" name="Oval 166">
                  <a:extLst>
                    <a:ext uri="{FF2B5EF4-FFF2-40B4-BE49-F238E27FC236}">
                      <a16:creationId xmlns:a16="http://schemas.microsoft.com/office/drawing/2014/main" id="{32ACDE74-74F4-6D7A-E316-8675C1AFFA2C}"/>
                    </a:ext>
                  </a:extLst>
                </p:cNvPr>
                <p:cNvSpPr>
                  <a:spLocks noChangeArrowheads="1"/>
                </p:cNvSpPr>
                <p:nvPr/>
              </p:nvSpPr>
              <p:spPr bwMode="auto">
                <a:xfrm>
                  <a:off x="2185" y="64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48" name="Oval 167">
                  <a:extLst>
                    <a:ext uri="{FF2B5EF4-FFF2-40B4-BE49-F238E27FC236}">
                      <a16:creationId xmlns:a16="http://schemas.microsoft.com/office/drawing/2014/main" id="{190A1E4E-1B24-5587-95E7-B196701EEFAC}"/>
                    </a:ext>
                  </a:extLst>
                </p:cNvPr>
                <p:cNvSpPr>
                  <a:spLocks noChangeArrowheads="1"/>
                </p:cNvSpPr>
                <p:nvPr/>
              </p:nvSpPr>
              <p:spPr bwMode="auto">
                <a:xfrm>
                  <a:off x="2074" y="63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49" name="Oval 168">
                  <a:extLst>
                    <a:ext uri="{FF2B5EF4-FFF2-40B4-BE49-F238E27FC236}">
                      <a16:creationId xmlns:a16="http://schemas.microsoft.com/office/drawing/2014/main" id="{3183FA13-D61C-C070-EB70-DD745D63CE6F}"/>
                    </a:ext>
                  </a:extLst>
                </p:cNvPr>
                <p:cNvSpPr>
                  <a:spLocks noChangeArrowheads="1"/>
                </p:cNvSpPr>
                <p:nvPr/>
              </p:nvSpPr>
              <p:spPr bwMode="auto">
                <a:xfrm>
                  <a:off x="2213"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50" name="Oval 169">
                  <a:extLst>
                    <a:ext uri="{FF2B5EF4-FFF2-40B4-BE49-F238E27FC236}">
                      <a16:creationId xmlns:a16="http://schemas.microsoft.com/office/drawing/2014/main" id="{83DBA94B-50C6-A4A1-E5A6-FB258AEA4336}"/>
                    </a:ext>
                  </a:extLst>
                </p:cNvPr>
                <p:cNvSpPr>
                  <a:spLocks noChangeArrowheads="1"/>
                </p:cNvSpPr>
                <p:nvPr/>
              </p:nvSpPr>
              <p:spPr bwMode="auto">
                <a:xfrm>
                  <a:off x="2267"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51" name="Oval 170">
                  <a:extLst>
                    <a:ext uri="{FF2B5EF4-FFF2-40B4-BE49-F238E27FC236}">
                      <a16:creationId xmlns:a16="http://schemas.microsoft.com/office/drawing/2014/main" id="{2121EF5A-F31B-8E96-532A-493396C79771}"/>
                    </a:ext>
                  </a:extLst>
                </p:cNvPr>
                <p:cNvSpPr>
                  <a:spLocks noChangeArrowheads="1"/>
                </p:cNvSpPr>
                <p:nvPr/>
              </p:nvSpPr>
              <p:spPr bwMode="auto">
                <a:xfrm>
                  <a:off x="2228" y="76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52" name="Oval 171">
                  <a:extLst>
                    <a:ext uri="{FF2B5EF4-FFF2-40B4-BE49-F238E27FC236}">
                      <a16:creationId xmlns:a16="http://schemas.microsoft.com/office/drawing/2014/main" id="{BA408053-E350-CA6A-1C4B-318A2D7F0564}"/>
                    </a:ext>
                  </a:extLst>
                </p:cNvPr>
                <p:cNvSpPr>
                  <a:spLocks noChangeArrowheads="1"/>
                </p:cNvSpPr>
                <p:nvPr/>
              </p:nvSpPr>
              <p:spPr bwMode="auto">
                <a:xfrm>
                  <a:off x="2107" y="76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53" name="Oval 172">
                  <a:extLst>
                    <a:ext uri="{FF2B5EF4-FFF2-40B4-BE49-F238E27FC236}">
                      <a16:creationId xmlns:a16="http://schemas.microsoft.com/office/drawing/2014/main" id="{23F5142B-8E55-E37B-721F-8E69A87D0CCD}"/>
                    </a:ext>
                  </a:extLst>
                </p:cNvPr>
                <p:cNvSpPr>
                  <a:spLocks noChangeArrowheads="1"/>
                </p:cNvSpPr>
                <p:nvPr/>
              </p:nvSpPr>
              <p:spPr bwMode="auto">
                <a:xfrm>
                  <a:off x="2041" y="79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54" name="Oval 173">
                  <a:extLst>
                    <a:ext uri="{FF2B5EF4-FFF2-40B4-BE49-F238E27FC236}">
                      <a16:creationId xmlns:a16="http://schemas.microsoft.com/office/drawing/2014/main" id="{3308C609-5CEB-C8AC-259E-F00038E403BF}"/>
                    </a:ext>
                  </a:extLst>
                </p:cNvPr>
                <p:cNvSpPr>
                  <a:spLocks noChangeArrowheads="1"/>
                </p:cNvSpPr>
                <p:nvPr/>
              </p:nvSpPr>
              <p:spPr bwMode="auto">
                <a:xfrm>
                  <a:off x="1981" y="85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55" name="Oval 174">
                  <a:extLst>
                    <a:ext uri="{FF2B5EF4-FFF2-40B4-BE49-F238E27FC236}">
                      <a16:creationId xmlns:a16="http://schemas.microsoft.com/office/drawing/2014/main" id="{3BCFB4D1-75A0-1822-2716-6AFE009CD31C}"/>
                    </a:ext>
                  </a:extLst>
                </p:cNvPr>
                <p:cNvSpPr>
                  <a:spLocks noChangeArrowheads="1"/>
                </p:cNvSpPr>
                <p:nvPr/>
              </p:nvSpPr>
              <p:spPr bwMode="auto">
                <a:xfrm>
                  <a:off x="1924" y="75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56" name="Oval 175">
                  <a:extLst>
                    <a:ext uri="{FF2B5EF4-FFF2-40B4-BE49-F238E27FC236}">
                      <a16:creationId xmlns:a16="http://schemas.microsoft.com/office/drawing/2014/main" id="{D0E26D6D-3BEA-084F-DD99-AA85591DB2E6}"/>
                    </a:ext>
                  </a:extLst>
                </p:cNvPr>
                <p:cNvSpPr>
                  <a:spLocks noChangeArrowheads="1"/>
                </p:cNvSpPr>
                <p:nvPr/>
              </p:nvSpPr>
              <p:spPr bwMode="auto">
                <a:xfrm>
                  <a:off x="1943" y="81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57" name="Oval 176">
                  <a:extLst>
                    <a:ext uri="{FF2B5EF4-FFF2-40B4-BE49-F238E27FC236}">
                      <a16:creationId xmlns:a16="http://schemas.microsoft.com/office/drawing/2014/main" id="{F04E182C-B8C3-C464-99D9-5EFEC079DBEA}"/>
                    </a:ext>
                  </a:extLst>
                </p:cNvPr>
                <p:cNvSpPr>
                  <a:spLocks noChangeArrowheads="1"/>
                </p:cNvSpPr>
                <p:nvPr/>
              </p:nvSpPr>
              <p:spPr bwMode="auto">
                <a:xfrm>
                  <a:off x="2041"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58" name="Oval 177">
                  <a:extLst>
                    <a:ext uri="{FF2B5EF4-FFF2-40B4-BE49-F238E27FC236}">
                      <a16:creationId xmlns:a16="http://schemas.microsoft.com/office/drawing/2014/main" id="{536F7DCE-EC2E-9E3C-3223-11DB509FAE09}"/>
                    </a:ext>
                  </a:extLst>
                </p:cNvPr>
                <p:cNvSpPr>
                  <a:spLocks noChangeArrowheads="1"/>
                </p:cNvSpPr>
                <p:nvPr/>
              </p:nvSpPr>
              <p:spPr bwMode="auto">
                <a:xfrm>
                  <a:off x="2107" y="88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59" name="Oval 178">
                  <a:extLst>
                    <a:ext uri="{FF2B5EF4-FFF2-40B4-BE49-F238E27FC236}">
                      <a16:creationId xmlns:a16="http://schemas.microsoft.com/office/drawing/2014/main" id="{FB9386B4-C0CC-5745-C923-816D3DBBBF55}"/>
                    </a:ext>
                  </a:extLst>
                </p:cNvPr>
                <p:cNvSpPr>
                  <a:spLocks noChangeArrowheads="1"/>
                </p:cNvSpPr>
                <p:nvPr/>
              </p:nvSpPr>
              <p:spPr bwMode="auto">
                <a:xfrm>
                  <a:off x="2084" y="76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60" name="Oval 179">
                  <a:extLst>
                    <a:ext uri="{FF2B5EF4-FFF2-40B4-BE49-F238E27FC236}">
                      <a16:creationId xmlns:a16="http://schemas.microsoft.com/office/drawing/2014/main" id="{AE38F90D-96B0-FEC4-0D22-B1422321157C}"/>
                    </a:ext>
                  </a:extLst>
                </p:cNvPr>
                <p:cNvSpPr>
                  <a:spLocks noChangeArrowheads="1"/>
                </p:cNvSpPr>
                <p:nvPr/>
              </p:nvSpPr>
              <p:spPr bwMode="auto">
                <a:xfrm>
                  <a:off x="1981" y="69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61" name="Oval 180">
                  <a:extLst>
                    <a:ext uri="{FF2B5EF4-FFF2-40B4-BE49-F238E27FC236}">
                      <a16:creationId xmlns:a16="http://schemas.microsoft.com/office/drawing/2014/main" id="{202F00F4-A15D-B987-A79F-3674EEF07765}"/>
                    </a:ext>
                  </a:extLst>
                </p:cNvPr>
                <p:cNvSpPr>
                  <a:spLocks noChangeArrowheads="1"/>
                </p:cNvSpPr>
                <p:nvPr/>
              </p:nvSpPr>
              <p:spPr bwMode="auto">
                <a:xfrm>
                  <a:off x="2081" y="62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62" name="Oval 181">
                  <a:extLst>
                    <a:ext uri="{FF2B5EF4-FFF2-40B4-BE49-F238E27FC236}">
                      <a16:creationId xmlns:a16="http://schemas.microsoft.com/office/drawing/2014/main" id="{C955846A-8E51-AB6B-260A-60F58E1D5D6F}"/>
                    </a:ext>
                  </a:extLst>
                </p:cNvPr>
                <p:cNvSpPr>
                  <a:spLocks noChangeArrowheads="1"/>
                </p:cNvSpPr>
                <p:nvPr/>
              </p:nvSpPr>
              <p:spPr bwMode="auto">
                <a:xfrm>
                  <a:off x="2036"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63" name="Oval 182">
                  <a:extLst>
                    <a:ext uri="{FF2B5EF4-FFF2-40B4-BE49-F238E27FC236}">
                      <a16:creationId xmlns:a16="http://schemas.microsoft.com/office/drawing/2014/main" id="{DFA343EB-12A3-F6F0-B010-F4B772692BE8}"/>
                    </a:ext>
                  </a:extLst>
                </p:cNvPr>
                <p:cNvSpPr>
                  <a:spLocks noChangeArrowheads="1"/>
                </p:cNvSpPr>
                <p:nvPr/>
              </p:nvSpPr>
              <p:spPr bwMode="auto">
                <a:xfrm>
                  <a:off x="2189" y="856"/>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64" name="Oval 183">
                  <a:extLst>
                    <a:ext uri="{FF2B5EF4-FFF2-40B4-BE49-F238E27FC236}">
                      <a16:creationId xmlns:a16="http://schemas.microsoft.com/office/drawing/2014/main" id="{36A87F8C-2AF5-CEEC-6003-D648DE8C9110}"/>
                    </a:ext>
                  </a:extLst>
                </p:cNvPr>
                <p:cNvSpPr>
                  <a:spLocks noChangeArrowheads="1"/>
                </p:cNvSpPr>
                <p:nvPr/>
              </p:nvSpPr>
              <p:spPr bwMode="auto">
                <a:xfrm>
                  <a:off x="2008" y="74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65" name="Oval 184">
                  <a:extLst>
                    <a:ext uri="{FF2B5EF4-FFF2-40B4-BE49-F238E27FC236}">
                      <a16:creationId xmlns:a16="http://schemas.microsoft.com/office/drawing/2014/main" id="{4929932F-CE8D-5289-488C-71A27B43472B}"/>
                    </a:ext>
                  </a:extLst>
                </p:cNvPr>
                <p:cNvSpPr>
                  <a:spLocks noChangeArrowheads="1"/>
                </p:cNvSpPr>
                <p:nvPr/>
              </p:nvSpPr>
              <p:spPr bwMode="auto">
                <a:xfrm>
                  <a:off x="2242" y="90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66" name="Oval 185">
                  <a:extLst>
                    <a:ext uri="{FF2B5EF4-FFF2-40B4-BE49-F238E27FC236}">
                      <a16:creationId xmlns:a16="http://schemas.microsoft.com/office/drawing/2014/main" id="{CD467EC6-083F-A6F0-B31B-FB7AE40B18CC}"/>
                    </a:ext>
                  </a:extLst>
                </p:cNvPr>
                <p:cNvSpPr>
                  <a:spLocks noChangeArrowheads="1"/>
                </p:cNvSpPr>
                <p:nvPr/>
              </p:nvSpPr>
              <p:spPr bwMode="auto">
                <a:xfrm>
                  <a:off x="2156" y="93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67" name="Oval 186">
                  <a:extLst>
                    <a:ext uri="{FF2B5EF4-FFF2-40B4-BE49-F238E27FC236}">
                      <a16:creationId xmlns:a16="http://schemas.microsoft.com/office/drawing/2014/main" id="{379AB6E6-AA44-FC03-A6D7-4DEAEA651845}"/>
                    </a:ext>
                  </a:extLst>
                </p:cNvPr>
                <p:cNvSpPr>
                  <a:spLocks noChangeArrowheads="1"/>
                </p:cNvSpPr>
                <p:nvPr/>
              </p:nvSpPr>
              <p:spPr bwMode="auto">
                <a:xfrm>
                  <a:off x="2222" y="65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68" name="Oval 187">
                  <a:extLst>
                    <a:ext uri="{FF2B5EF4-FFF2-40B4-BE49-F238E27FC236}">
                      <a16:creationId xmlns:a16="http://schemas.microsoft.com/office/drawing/2014/main" id="{9E6CC7B6-04BD-E50D-1269-D38C79DA7EA0}"/>
                    </a:ext>
                  </a:extLst>
                </p:cNvPr>
                <p:cNvSpPr>
                  <a:spLocks noChangeArrowheads="1"/>
                </p:cNvSpPr>
                <p:nvPr/>
              </p:nvSpPr>
              <p:spPr bwMode="auto">
                <a:xfrm>
                  <a:off x="2242" y="69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69" name="Oval 188">
                  <a:extLst>
                    <a:ext uri="{FF2B5EF4-FFF2-40B4-BE49-F238E27FC236}">
                      <a16:creationId xmlns:a16="http://schemas.microsoft.com/office/drawing/2014/main" id="{C9135CBE-F2C2-443B-4A38-B0B92DEA1C83}"/>
                    </a:ext>
                  </a:extLst>
                </p:cNvPr>
                <p:cNvSpPr>
                  <a:spLocks noChangeArrowheads="1"/>
                </p:cNvSpPr>
                <p:nvPr/>
              </p:nvSpPr>
              <p:spPr bwMode="auto">
                <a:xfrm>
                  <a:off x="2125" y="94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70" name="Oval 189">
                  <a:extLst>
                    <a:ext uri="{FF2B5EF4-FFF2-40B4-BE49-F238E27FC236}">
                      <a16:creationId xmlns:a16="http://schemas.microsoft.com/office/drawing/2014/main" id="{A18C6AC1-012B-C513-81D7-0AD6C392A9E7}"/>
                    </a:ext>
                  </a:extLst>
                </p:cNvPr>
                <p:cNvSpPr>
                  <a:spLocks noChangeArrowheads="1"/>
                </p:cNvSpPr>
                <p:nvPr/>
              </p:nvSpPr>
              <p:spPr bwMode="auto">
                <a:xfrm>
                  <a:off x="2059" y="90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71" name="Oval 190">
                  <a:extLst>
                    <a:ext uri="{FF2B5EF4-FFF2-40B4-BE49-F238E27FC236}">
                      <a16:creationId xmlns:a16="http://schemas.microsoft.com/office/drawing/2014/main" id="{EADFE315-0185-39B6-911F-933153AA7044}"/>
                    </a:ext>
                  </a:extLst>
                </p:cNvPr>
                <p:cNvSpPr>
                  <a:spLocks noChangeArrowheads="1"/>
                </p:cNvSpPr>
                <p:nvPr/>
              </p:nvSpPr>
              <p:spPr bwMode="auto">
                <a:xfrm>
                  <a:off x="2206" y="63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72" name="Oval 191">
                  <a:extLst>
                    <a:ext uri="{FF2B5EF4-FFF2-40B4-BE49-F238E27FC236}">
                      <a16:creationId xmlns:a16="http://schemas.microsoft.com/office/drawing/2014/main" id="{D2F83F07-DB81-48D1-E06F-25D09D2BF02C}"/>
                    </a:ext>
                  </a:extLst>
                </p:cNvPr>
                <p:cNvSpPr>
                  <a:spLocks noChangeArrowheads="1"/>
                </p:cNvSpPr>
                <p:nvPr/>
              </p:nvSpPr>
              <p:spPr bwMode="auto">
                <a:xfrm>
                  <a:off x="2225" y="86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73" name="Oval 192">
                  <a:extLst>
                    <a:ext uri="{FF2B5EF4-FFF2-40B4-BE49-F238E27FC236}">
                      <a16:creationId xmlns:a16="http://schemas.microsoft.com/office/drawing/2014/main" id="{381C9F28-FBB4-90CE-9355-26F2339D4D53}"/>
                    </a:ext>
                  </a:extLst>
                </p:cNvPr>
                <p:cNvSpPr>
                  <a:spLocks noChangeArrowheads="1"/>
                </p:cNvSpPr>
                <p:nvPr/>
              </p:nvSpPr>
              <p:spPr bwMode="auto">
                <a:xfrm>
                  <a:off x="1994" y="640"/>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74" name="Oval 193">
                  <a:extLst>
                    <a:ext uri="{FF2B5EF4-FFF2-40B4-BE49-F238E27FC236}">
                      <a16:creationId xmlns:a16="http://schemas.microsoft.com/office/drawing/2014/main" id="{927129AB-EC8D-F62B-1C4C-430D8DCF7E85}"/>
                    </a:ext>
                  </a:extLst>
                </p:cNvPr>
                <p:cNvSpPr>
                  <a:spLocks noChangeArrowheads="1"/>
                </p:cNvSpPr>
                <p:nvPr/>
              </p:nvSpPr>
              <p:spPr bwMode="auto">
                <a:xfrm>
                  <a:off x="2140" y="84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75" name="Oval 194">
                  <a:extLst>
                    <a:ext uri="{FF2B5EF4-FFF2-40B4-BE49-F238E27FC236}">
                      <a16:creationId xmlns:a16="http://schemas.microsoft.com/office/drawing/2014/main" id="{E3312B9F-7973-33DA-96AB-E1D3BAE1BCA5}"/>
                    </a:ext>
                  </a:extLst>
                </p:cNvPr>
                <p:cNvSpPr>
                  <a:spLocks noChangeArrowheads="1"/>
                </p:cNvSpPr>
                <p:nvPr/>
              </p:nvSpPr>
              <p:spPr bwMode="auto">
                <a:xfrm>
                  <a:off x="2116" y="60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76" name="Oval 195">
                  <a:extLst>
                    <a:ext uri="{FF2B5EF4-FFF2-40B4-BE49-F238E27FC236}">
                      <a16:creationId xmlns:a16="http://schemas.microsoft.com/office/drawing/2014/main" id="{A07AAB56-012A-887F-9AEB-2A80F41CE028}"/>
                    </a:ext>
                  </a:extLst>
                </p:cNvPr>
                <p:cNvSpPr>
                  <a:spLocks noChangeArrowheads="1"/>
                </p:cNvSpPr>
                <p:nvPr/>
              </p:nvSpPr>
              <p:spPr bwMode="auto">
                <a:xfrm>
                  <a:off x="2021" y="925"/>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77" name="Oval 196">
                  <a:extLst>
                    <a:ext uri="{FF2B5EF4-FFF2-40B4-BE49-F238E27FC236}">
                      <a16:creationId xmlns:a16="http://schemas.microsoft.com/office/drawing/2014/main" id="{C9F7D22D-233E-EB72-6141-7D47CD107200}"/>
                    </a:ext>
                  </a:extLst>
                </p:cNvPr>
                <p:cNvSpPr>
                  <a:spLocks noChangeArrowheads="1"/>
                </p:cNvSpPr>
                <p:nvPr/>
              </p:nvSpPr>
              <p:spPr bwMode="auto">
                <a:xfrm>
                  <a:off x="2185" y="92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78" name="Oval 197">
                  <a:extLst>
                    <a:ext uri="{FF2B5EF4-FFF2-40B4-BE49-F238E27FC236}">
                      <a16:creationId xmlns:a16="http://schemas.microsoft.com/office/drawing/2014/main" id="{53A6A2A9-7FA3-02F0-0D64-2FC824920A97}"/>
                    </a:ext>
                  </a:extLst>
                </p:cNvPr>
                <p:cNvSpPr>
                  <a:spLocks noChangeArrowheads="1"/>
                </p:cNvSpPr>
                <p:nvPr/>
              </p:nvSpPr>
              <p:spPr bwMode="auto">
                <a:xfrm>
                  <a:off x="2060" y="60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79" name="Oval 198">
                  <a:extLst>
                    <a:ext uri="{FF2B5EF4-FFF2-40B4-BE49-F238E27FC236}">
                      <a16:creationId xmlns:a16="http://schemas.microsoft.com/office/drawing/2014/main" id="{C283FE0D-BFE9-5F1E-E73D-69FA9E5A4E57}"/>
                    </a:ext>
                  </a:extLst>
                </p:cNvPr>
                <p:cNvSpPr>
                  <a:spLocks noChangeArrowheads="1"/>
                </p:cNvSpPr>
                <p:nvPr/>
              </p:nvSpPr>
              <p:spPr bwMode="auto">
                <a:xfrm>
                  <a:off x="1960" y="88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80" name="Oval 199">
                  <a:extLst>
                    <a:ext uri="{FF2B5EF4-FFF2-40B4-BE49-F238E27FC236}">
                      <a16:creationId xmlns:a16="http://schemas.microsoft.com/office/drawing/2014/main" id="{6684666F-98F7-4BB1-105E-CE1A541E5C9F}"/>
                    </a:ext>
                  </a:extLst>
                </p:cNvPr>
                <p:cNvSpPr>
                  <a:spLocks noChangeArrowheads="1"/>
                </p:cNvSpPr>
                <p:nvPr/>
              </p:nvSpPr>
              <p:spPr bwMode="auto">
                <a:xfrm>
                  <a:off x="2174" y="619"/>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81" name="Oval 200">
                  <a:extLst>
                    <a:ext uri="{FF2B5EF4-FFF2-40B4-BE49-F238E27FC236}">
                      <a16:creationId xmlns:a16="http://schemas.microsoft.com/office/drawing/2014/main" id="{B10900CB-D9F7-BEFD-EC28-C2F2B41BD0F3}"/>
                    </a:ext>
                  </a:extLst>
                </p:cNvPr>
                <p:cNvSpPr>
                  <a:spLocks noChangeArrowheads="1"/>
                </p:cNvSpPr>
                <p:nvPr/>
              </p:nvSpPr>
              <p:spPr bwMode="auto">
                <a:xfrm>
                  <a:off x="2137" y="73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82" name="Oval 201">
                  <a:extLst>
                    <a:ext uri="{FF2B5EF4-FFF2-40B4-BE49-F238E27FC236}">
                      <a16:creationId xmlns:a16="http://schemas.microsoft.com/office/drawing/2014/main" id="{F0AB7368-5908-070D-0B43-26C8576D4A3B}"/>
                    </a:ext>
                  </a:extLst>
                </p:cNvPr>
                <p:cNvSpPr>
                  <a:spLocks noChangeArrowheads="1"/>
                </p:cNvSpPr>
                <p:nvPr/>
              </p:nvSpPr>
              <p:spPr bwMode="auto">
                <a:xfrm>
                  <a:off x="2119" y="94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83" name="Oval 202">
                  <a:extLst>
                    <a:ext uri="{FF2B5EF4-FFF2-40B4-BE49-F238E27FC236}">
                      <a16:creationId xmlns:a16="http://schemas.microsoft.com/office/drawing/2014/main" id="{77A7FE27-7906-74AF-EFD6-DBC52E15C30D}"/>
                    </a:ext>
                  </a:extLst>
                </p:cNvPr>
                <p:cNvSpPr>
                  <a:spLocks noChangeArrowheads="1"/>
                </p:cNvSpPr>
                <p:nvPr/>
              </p:nvSpPr>
              <p:spPr bwMode="auto">
                <a:xfrm>
                  <a:off x="2173"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84" name="Oval 203">
                  <a:extLst>
                    <a:ext uri="{FF2B5EF4-FFF2-40B4-BE49-F238E27FC236}">
                      <a16:creationId xmlns:a16="http://schemas.microsoft.com/office/drawing/2014/main" id="{3DC9842F-6C38-6823-EDC0-F9A916856940}"/>
                    </a:ext>
                  </a:extLst>
                </p:cNvPr>
                <p:cNvSpPr>
                  <a:spLocks noChangeArrowheads="1"/>
                </p:cNvSpPr>
                <p:nvPr/>
              </p:nvSpPr>
              <p:spPr bwMode="auto">
                <a:xfrm>
                  <a:off x="1934" y="70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85" name="Oval 204">
                  <a:extLst>
                    <a:ext uri="{FF2B5EF4-FFF2-40B4-BE49-F238E27FC236}">
                      <a16:creationId xmlns:a16="http://schemas.microsoft.com/office/drawing/2014/main" id="{13BA55F7-1FB4-2946-AF27-D82F54090569}"/>
                    </a:ext>
                  </a:extLst>
                </p:cNvPr>
                <p:cNvSpPr>
                  <a:spLocks noChangeArrowheads="1"/>
                </p:cNvSpPr>
                <p:nvPr/>
              </p:nvSpPr>
              <p:spPr bwMode="auto">
                <a:xfrm>
                  <a:off x="2150" y="838"/>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86" name="Oval 205">
                  <a:extLst>
                    <a:ext uri="{FF2B5EF4-FFF2-40B4-BE49-F238E27FC236}">
                      <a16:creationId xmlns:a16="http://schemas.microsoft.com/office/drawing/2014/main" id="{46337BD9-1216-F87C-FE7B-0EC90BD155C8}"/>
                    </a:ext>
                  </a:extLst>
                </p:cNvPr>
                <p:cNvSpPr>
                  <a:spLocks noChangeArrowheads="1"/>
                </p:cNvSpPr>
                <p:nvPr/>
              </p:nvSpPr>
              <p:spPr bwMode="auto">
                <a:xfrm>
                  <a:off x="2155" y="80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87" name="Oval 206">
                  <a:extLst>
                    <a:ext uri="{FF2B5EF4-FFF2-40B4-BE49-F238E27FC236}">
                      <a16:creationId xmlns:a16="http://schemas.microsoft.com/office/drawing/2014/main" id="{DFC7013C-25FC-A9BD-A3DC-B0F9121BB319}"/>
                    </a:ext>
                  </a:extLst>
                </p:cNvPr>
                <p:cNvSpPr>
                  <a:spLocks noChangeArrowheads="1"/>
                </p:cNvSpPr>
                <p:nvPr/>
              </p:nvSpPr>
              <p:spPr bwMode="auto">
                <a:xfrm>
                  <a:off x="2182" y="77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88" name="Oval 207">
                  <a:extLst>
                    <a:ext uri="{FF2B5EF4-FFF2-40B4-BE49-F238E27FC236}">
                      <a16:creationId xmlns:a16="http://schemas.microsoft.com/office/drawing/2014/main" id="{ABCD248B-BCEC-8D56-FC52-3BF101FF8769}"/>
                    </a:ext>
                  </a:extLst>
                </p:cNvPr>
                <p:cNvSpPr>
                  <a:spLocks noChangeArrowheads="1"/>
                </p:cNvSpPr>
                <p:nvPr/>
              </p:nvSpPr>
              <p:spPr bwMode="auto">
                <a:xfrm>
                  <a:off x="2072" y="87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89" name="Oval 208">
                  <a:extLst>
                    <a:ext uri="{FF2B5EF4-FFF2-40B4-BE49-F238E27FC236}">
                      <a16:creationId xmlns:a16="http://schemas.microsoft.com/office/drawing/2014/main" id="{C9184856-0C32-A236-6220-87F5DE47251E}"/>
                    </a:ext>
                  </a:extLst>
                </p:cNvPr>
                <p:cNvSpPr>
                  <a:spLocks noChangeArrowheads="1"/>
                </p:cNvSpPr>
                <p:nvPr/>
              </p:nvSpPr>
              <p:spPr bwMode="auto">
                <a:xfrm>
                  <a:off x="2173"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90" name="Oval 209">
                  <a:extLst>
                    <a:ext uri="{FF2B5EF4-FFF2-40B4-BE49-F238E27FC236}">
                      <a16:creationId xmlns:a16="http://schemas.microsoft.com/office/drawing/2014/main" id="{EECEEC0B-3276-AD8E-A791-6FEF5102E9D6}"/>
                    </a:ext>
                  </a:extLst>
                </p:cNvPr>
                <p:cNvSpPr>
                  <a:spLocks noChangeArrowheads="1"/>
                </p:cNvSpPr>
                <p:nvPr/>
              </p:nvSpPr>
              <p:spPr bwMode="auto">
                <a:xfrm>
                  <a:off x="1967" y="69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91" name="Oval 210">
                  <a:extLst>
                    <a:ext uri="{FF2B5EF4-FFF2-40B4-BE49-F238E27FC236}">
                      <a16:creationId xmlns:a16="http://schemas.microsoft.com/office/drawing/2014/main" id="{939A63FD-BE90-0141-09A2-A45485F75879}"/>
                    </a:ext>
                  </a:extLst>
                </p:cNvPr>
                <p:cNvSpPr>
                  <a:spLocks noChangeArrowheads="1"/>
                </p:cNvSpPr>
                <p:nvPr/>
              </p:nvSpPr>
              <p:spPr bwMode="auto">
                <a:xfrm>
                  <a:off x="2140" y="817"/>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92" name="Oval 211">
                  <a:extLst>
                    <a:ext uri="{FF2B5EF4-FFF2-40B4-BE49-F238E27FC236}">
                      <a16:creationId xmlns:a16="http://schemas.microsoft.com/office/drawing/2014/main" id="{29301992-8BCC-0D02-A521-6D41745D3925}"/>
                    </a:ext>
                  </a:extLst>
                </p:cNvPr>
                <p:cNvSpPr>
                  <a:spLocks noChangeArrowheads="1"/>
                </p:cNvSpPr>
                <p:nvPr/>
              </p:nvSpPr>
              <p:spPr bwMode="auto">
                <a:xfrm>
                  <a:off x="2179" y="73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93" name="Oval 212">
                  <a:extLst>
                    <a:ext uri="{FF2B5EF4-FFF2-40B4-BE49-F238E27FC236}">
                      <a16:creationId xmlns:a16="http://schemas.microsoft.com/office/drawing/2014/main" id="{8A4ECCEC-B549-E900-8233-32DA17CEBAC8}"/>
                    </a:ext>
                  </a:extLst>
                </p:cNvPr>
                <p:cNvSpPr>
                  <a:spLocks noChangeArrowheads="1"/>
                </p:cNvSpPr>
                <p:nvPr/>
              </p:nvSpPr>
              <p:spPr bwMode="auto">
                <a:xfrm>
                  <a:off x="1985" y="74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94" name="Oval 213">
                  <a:extLst>
                    <a:ext uri="{FF2B5EF4-FFF2-40B4-BE49-F238E27FC236}">
                      <a16:creationId xmlns:a16="http://schemas.microsoft.com/office/drawing/2014/main" id="{96A8BB7D-F7EA-1275-5857-D832954B309F}"/>
                    </a:ext>
                  </a:extLst>
                </p:cNvPr>
                <p:cNvSpPr>
                  <a:spLocks noChangeArrowheads="1"/>
                </p:cNvSpPr>
                <p:nvPr/>
              </p:nvSpPr>
              <p:spPr bwMode="auto">
                <a:xfrm>
                  <a:off x="2041" y="82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95" name="Oval 214">
                  <a:extLst>
                    <a:ext uri="{FF2B5EF4-FFF2-40B4-BE49-F238E27FC236}">
                      <a16:creationId xmlns:a16="http://schemas.microsoft.com/office/drawing/2014/main" id="{E8718282-E87D-7098-48EF-15B628CB1E29}"/>
                    </a:ext>
                  </a:extLst>
                </p:cNvPr>
                <p:cNvSpPr>
                  <a:spLocks noChangeArrowheads="1"/>
                </p:cNvSpPr>
                <p:nvPr/>
              </p:nvSpPr>
              <p:spPr bwMode="auto">
                <a:xfrm>
                  <a:off x="2047" y="823"/>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96" name="Oval 215">
                  <a:extLst>
                    <a:ext uri="{FF2B5EF4-FFF2-40B4-BE49-F238E27FC236}">
                      <a16:creationId xmlns:a16="http://schemas.microsoft.com/office/drawing/2014/main" id="{9DC152A7-570D-DB4C-E98F-0744D71B248B}"/>
                    </a:ext>
                  </a:extLst>
                </p:cNvPr>
                <p:cNvSpPr>
                  <a:spLocks noChangeArrowheads="1"/>
                </p:cNvSpPr>
                <p:nvPr/>
              </p:nvSpPr>
              <p:spPr bwMode="auto">
                <a:xfrm>
                  <a:off x="2027" y="79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97" name="Oval 216">
                  <a:extLst>
                    <a:ext uri="{FF2B5EF4-FFF2-40B4-BE49-F238E27FC236}">
                      <a16:creationId xmlns:a16="http://schemas.microsoft.com/office/drawing/2014/main" id="{791391C9-B114-2CC3-E9D4-D47F0D251884}"/>
                    </a:ext>
                  </a:extLst>
                </p:cNvPr>
                <p:cNvSpPr>
                  <a:spLocks noChangeArrowheads="1"/>
                </p:cNvSpPr>
                <p:nvPr/>
              </p:nvSpPr>
              <p:spPr bwMode="auto">
                <a:xfrm>
                  <a:off x="2063" y="85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98" name="Oval 217">
                  <a:extLst>
                    <a:ext uri="{FF2B5EF4-FFF2-40B4-BE49-F238E27FC236}">
                      <a16:creationId xmlns:a16="http://schemas.microsoft.com/office/drawing/2014/main" id="{AC922D07-E547-444D-B9CD-52A9BDD26D56}"/>
                    </a:ext>
                  </a:extLst>
                </p:cNvPr>
                <p:cNvSpPr>
                  <a:spLocks noChangeArrowheads="1"/>
                </p:cNvSpPr>
                <p:nvPr/>
              </p:nvSpPr>
              <p:spPr bwMode="auto">
                <a:xfrm>
                  <a:off x="2165" y="84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199" name="Oval 218">
                  <a:extLst>
                    <a:ext uri="{FF2B5EF4-FFF2-40B4-BE49-F238E27FC236}">
                      <a16:creationId xmlns:a16="http://schemas.microsoft.com/office/drawing/2014/main" id="{14517B79-6A08-63B7-079D-892AB3808B89}"/>
                    </a:ext>
                  </a:extLst>
                </p:cNvPr>
                <p:cNvSpPr>
                  <a:spLocks noChangeArrowheads="1"/>
                </p:cNvSpPr>
                <p:nvPr/>
              </p:nvSpPr>
              <p:spPr bwMode="auto">
                <a:xfrm>
                  <a:off x="2089" y="760"/>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00" name="Oval 219">
                  <a:extLst>
                    <a:ext uri="{FF2B5EF4-FFF2-40B4-BE49-F238E27FC236}">
                      <a16:creationId xmlns:a16="http://schemas.microsoft.com/office/drawing/2014/main" id="{563A8966-B5C8-1D9F-852C-954F7B7B8F6B}"/>
                    </a:ext>
                  </a:extLst>
                </p:cNvPr>
                <p:cNvSpPr>
                  <a:spLocks noChangeArrowheads="1"/>
                </p:cNvSpPr>
                <p:nvPr/>
              </p:nvSpPr>
              <p:spPr bwMode="auto">
                <a:xfrm>
                  <a:off x="2137" y="71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01" name="Oval 220">
                  <a:extLst>
                    <a:ext uri="{FF2B5EF4-FFF2-40B4-BE49-F238E27FC236}">
                      <a16:creationId xmlns:a16="http://schemas.microsoft.com/office/drawing/2014/main" id="{03E5A0DE-2D18-7FD5-A3A5-1B8721C87CE9}"/>
                    </a:ext>
                  </a:extLst>
                </p:cNvPr>
                <p:cNvSpPr>
                  <a:spLocks noChangeArrowheads="1"/>
                </p:cNvSpPr>
                <p:nvPr/>
              </p:nvSpPr>
              <p:spPr bwMode="auto">
                <a:xfrm>
                  <a:off x="2081" y="75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02" name="Oval 221">
                  <a:extLst>
                    <a:ext uri="{FF2B5EF4-FFF2-40B4-BE49-F238E27FC236}">
                      <a16:creationId xmlns:a16="http://schemas.microsoft.com/office/drawing/2014/main" id="{9A1EE403-3534-970F-FB05-0D66315A39AF}"/>
                    </a:ext>
                  </a:extLst>
                </p:cNvPr>
                <p:cNvSpPr>
                  <a:spLocks noChangeArrowheads="1"/>
                </p:cNvSpPr>
                <p:nvPr/>
              </p:nvSpPr>
              <p:spPr bwMode="auto">
                <a:xfrm>
                  <a:off x="2051" y="75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03" name="Oval 222">
                  <a:extLst>
                    <a:ext uri="{FF2B5EF4-FFF2-40B4-BE49-F238E27FC236}">
                      <a16:creationId xmlns:a16="http://schemas.microsoft.com/office/drawing/2014/main" id="{F02F705D-13AF-2900-FC0F-8E9C84071888}"/>
                    </a:ext>
                  </a:extLst>
                </p:cNvPr>
                <p:cNvSpPr>
                  <a:spLocks noChangeArrowheads="1"/>
                </p:cNvSpPr>
                <p:nvPr/>
              </p:nvSpPr>
              <p:spPr bwMode="auto">
                <a:xfrm>
                  <a:off x="1959" y="862"/>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04" name="Oval 223">
                  <a:extLst>
                    <a:ext uri="{FF2B5EF4-FFF2-40B4-BE49-F238E27FC236}">
                      <a16:creationId xmlns:a16="http://schemas.microsoft.com/office/drawing/2014/main" id="{E81C656E-9825-4D00-7EF5-F1AC968B7B8F}"/>
                    </a:ext>
                  </a:extLst>
                </p:cNvPr>
                <p:cNvSpPr>
                  <a:spLocks noChangeArrowheads="1"/>
                </p:cNvSpPr>
                <p:nvPr/>
              </p:nvSpPr>
              <p:spPr bwMode="auto">
                <a:xfrm>
                  <a:off x="2095" y="862"/>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05" name="Oval 224">
                  <a:extLst>
                    <a:ext uri="{FF2B5EF4-FFF2-40B4-BE49-F238E27FC236}">
                      <a16:creationId xmlns:a16="http://schemas.microsoft.com/office/drawing/2014/main" id="{56836BB3-D257-C098-CBE3-ED6BDBFAE304}"/>
                    </a:ext>
                  </a:extLst>
                </p:cNvPr>
                <p:cNvSpPr>
                  <a:spLocks noChangeArrowheads="1"/>
                </p:cNvSpPr>
                <p:nvPr/>
              </p:nvSpPr>
              <p:spPr bwMode="auto">
                <a:xfrm>
                  <a:off x="2150" y="808"/>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06" name="Oval 225">
                  <a:extLst>
                    <a:ext uri="{FF2B5EF4-FFF2-40B4-BE49-F238E27FC236}">
                      <a16:creationId xmlns:a16="http://schemas.microsoft.com/office/drawing/2014/main" id="{FAC5926C-AE6F-68CD-3BE1-C556400F856C}"/>
                    </a:ext>
                  </a:extLst>
                </p:cNvPr>
                <p:cNvSpPr>
                  <a:spLocks noChangeArrowheads="1"/>
                </p:cNvSpPr>
                <p:nvPr/>
              </p:nvSpPr>
              <p:spPr bwMode="auto">
                <a:xfrm>
                  <a:off x="2152" y="88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07" name="Oval 226">
                  <a:extLst>
                    <a:ext uri="{FF2B5EF4-FFF2-40B4-BE49-F238E27FC236}">
                      <a16:creationId xmlns:a16="http://schemas.microsoft.com/office/drawing/2014/main" id="{5E7201EB-A90A-CCCF-340D-5AAE5EABB16C}"/>
                    </a:ext>
                  </a:extLst>
                </p:cNvPr>
                <p:cNvSpPr>
                  <a:spLocks noChangeArrowheads="1"/>
                </p:cNvSpPr>
                <p:nvPr/>
              </p:nvSpPr>
              <p:spPr bwMode="auto">
                <a:xfrm>
                  <a:off x="2099" y="93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08" name="Oval 227">
                  <a:extLst>
                    <a:ext uri="{FF2B5EF4-FFF2-40B4-BE49-F238E27FC236}">
                      <a16:creationId xmlns:a16="http://schemas.microsoft.com/office/drawing/2014/main" id="{314F6D17-FE9F-DAEE-0354-C7399296BF46}"/>
                    </a:ext>
                  </a:extLst>
                </p:cNvPr>
                <p:cNvSpPr>
                  <a:spLocks noChangeArrowheads="1"/>
                </p:cNvSpPr>
                <p:nvPr/>
              </p:nvSpPr>
              <p:spPr bwMode="auto">
                <a:xfrm>
                  <a:off x="2095" y="66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09" name="Oval 228">
                  <a:extLst>
                    <a:ext uri="{FF2B5EF4-FFF2-40B4-BE49-F238E27FC236}">
                      <a16:creationId xmlns:a16="http://schemas.microsoft.com/office/drawing/2014/main" id="{7C66F6FC-01EE-6DED-C1DF-2FA6C75F4572}"/>
                    </a:ext>
                  </a:extLst>
                </p:cNvPr>
                <p:cNvSpPr>
                  <a:spLocks noChangeArrowheads="1"/>
                </p:cNvSpPr>
                <p:nvPr/>
              </p:nvSpPr>
              <p:spPr bwMode="auto">
                <a:xfrm>
                  <a:off x="2170" y="673"/>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10" name="Oval 229">
                  <a:extLst>
                    <a:ext uri="{FF2B5EF4-FFF2-40B4-BE49-F238E27FC236}">
                      <a16:creationId xmlns:a16="http://schemas.microsoft.com/office/drawing/2014/main" id="{89D56017-8DE4-F3BF-FC44-8FAAD54EFC7B}"/>
                    </a:ext>
                  </a:extLst>
                </p:cNvPr>
                <p:cNvSpPr>
                  <a:spLocks noChangeArrowheads="1"/>
                </p:cNvSpPr>
                <p:nvPr/>
              </p:nvSpPr>
              <p:spPr bwMode="auto">
                <a:xfrm>
                  <a:off x="2206" y="71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11" name="Oval 230">
                  <a:extLst>
                    <a:ext uri="{FF2B5EF4-FFF2-40B4-BE49-F238E27FC236}">
                      <a16:creationId xmlns:a16="http://schemas.microsoft.com/office/drawing/2014/main" id="{3E18F23C-A8FF-4E77-93EB-F57A01066573}"/>
                    </a:ext>
                  </a:extLst>
                </p:cNvPr>
                <p:cNvSpPr>
                  <a:spLocks noChangeArrowheads="1"/>
                </p:cNvSpPr>
                <p:nvPr/>
              </p:nvSpPr>
              <p:spPr bwMode="auto">
                <a:xfrm>
                  <a:off x="2120" y="724"/>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12" name="Oval 231">
                  <a:extLst>
                    <a:ext uri="{FF2B5EF4-FFF2-40B4-BE49-F238E27FC236}">
                      <a16:creationId xmlns:a16="http://schemas.microsoft.com/office/drawing/2014/main" id="{649D7D82-42F2-FDB1-52A0-DF0901768890}"/>
                    </a:ext>
                  </a:extLst>
                </p:cNvPr>
                <p:cNvSpPr>
                  <a:spLocks noChangeArrowheads="1"/>
                </p:cNvSpPr>
                <p:nvPr/>
              </p:nvSpPr>
              <p:spPr bwMode="auto">
                <a:xfrm>
                  <a:off x="2105"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13" name="Oval 232">
                  <a:extLst>
                    <a:ext uri="{FF2B5EF4-FFF2-40B4-BE49-F238E27FC236}">
                      <a16:creationId xmlns:a16="http://schemas.microsoft.com/office/drawing/2014/main" id="{4AF0EC07-145C-2745-6313-B4FCC1336859}"/>
                    </a:ext>
                  </a:extLst>
                </p:cNvPr>
                <p:cNvSpPr>
                  <a:spLocks noChangeArrowheads="1"/>
                </p:cNvSpPr>
                <p:nvPr/>
              </p:nvSpPr>
              <p:spPr bwMode="auto">
                <a:xfrm>
                  <a:off x="2198" y="796"/>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14" name="Oval 233">
                  <a:extLst>
                    <a:ext uri="{FF2B5EF4-FFF2-40B4-BE49-F238E27FC236}">
                      <a16:creationId xmlns:a16="http://schemas.microsoft.com/office/drawing/2014/main" id="{E39E5C51-5BB9-6A23-D161-A3BDD1E04A58}"/>
                    </a:ext>
                  </a:extLst>
                </p:cNvPr>
                <p:cNvSpPr>
                  <a:spLocks noChangeArrowheads="1"/>
                </p:cNvSpPr>
                <p:nvPr/>
              </p:nvSpPr>
              <p:spPr bwMode="auto">
                <a:xfrm>
                  <a:off x="2174" y="775"/>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15" name="Oval 234">
                  <a:extLst>
                    <a:ext uri="{FF2B5EF4-FFF2-40B4-BE49-F238E27FC236}">
                      <a16:creationId xmlns:a16="http://schemas.microsoft.com/office/drawing/2014/main" id="{45FD40AB-7219-5D3F-601B-CEEF32916430}"/>
                    </a:ext>
                  </a:extLst>
                </p:cNvPr>
                <p:cNvSpPr>
                  <a:spLocks noChangeArrowheads="1"/>
                </p:cNvSpPr>
                <p:nvPr/>
              </p:nvSpPr>
              <p:spPr bwMode="auto">
                <a:xfrm>
                  <a:off x="2081" y="835"/>
                  <a:ext cx="66"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16" name="Oval 235">
                  <a:extLst>
                    <a:ext uri="{FF2B5EF4-FFF2-40B4-BE49-F238E27FC236}">
                      <a16:creationId xmlns:a16="http://schemas.microsoft.com/office/drawing/2014/main" id="{B3A87983-7374-4AC4-63EE-908E4380D1E5}"/>
                    </a:ext>
                  </a:extLst>
                </p:cNvPr>
                <p:cNvSpPr>
                  <a:spLocks noChangeArrowheads="1"/>
                </p:cNvSpPr>
                <p:nvPr/>
              </p:nvSpPr>
              <p:spPr bwMode="auto">
                <a:xfrm>
                  <a:off x="1972" y="774"/>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17" name="Oval 236">
                  <a:extLst>
                    <a:ext uri="{FF2B5EF4-FFF2-40B4-BE49-F238E27FC236}">
                      <a16:creationId xmlns:a16="http://schemas.microsoft.com/office/drawing/2014/main" id="{5A0B6BC3-CFFD-9BE2-F50F-6ED0926A14E8}"/>
                    </a:ext>
                  </a:extLst>
                </p:cNvPr>
                <p:cNvSpPr>
                  <a:spLocks noChangeArrowheads="1"/>
                </p:cNvSpPr>
                <p:nvPr/>
              </p:nvSpPr>
              <p:spPr bwMode="auto">
                <a:xfrm>
                  <a:off x="2019" y="869"/>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18" name="Oval 237">
                  <a:extLst>
                    <a:ext uri="{FF2B5EF4-FFF2-40B4-BE49-F238E27FC236}">
                      <a16:creationId xmlns:a16="http://schemas.microsoft.com/office/drawing/2014/main" id="{8C95A458-1FCC-604F-05DE-DE05A25B8F23}"/>
                    </a:ext>
                  </a:extLst>
                </p:cNvPr>
                <p:cNvSpPr>
                  <a:spLocks noChangeArrowheads="1"/>
                </p:cNvSpPr>
                <p:nvPr/>
              </p:nvSpPr>
              <p:spPr bwMode="auto">
                <a:xfrm>
                  <a:off x="1972" y="821"/>
                  <a:ext cx="69" cy="68"/>
                </a:xfrm>
                <a:prstGeom prst="ellipse">
                  <a:avLst/>
                </a:prstGeom>
                <a:gradFill rotWithShape="1">
                  <a:gsLst>
                    <a:gs pos="0">
                      <a:srgbClr val="FF00FF"/>
                    </a:gs>
                    <a:gs pos="100000">
                      <a:srgbClr val="660066"/>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19" name="Oval 238">
                  <a:extLst>
                    <a:ext uri="{FF2B5EF4-FFF2-40B4-BE49-F238E27FC236}">
                      <a16:creationId xmlns:a16="http://schemas.microsoft.com/office/drawing/2014/main" id="{E1AD4213-24F0-4F82-4E09-06E914D925C4}"/>
                    </a:ext>
                  </a:extLst>
                </p:cNvPr>
                <p:cNvSpPr>
                  <a:spLocks noChangeArrowheads="1"/>
                </p:cNvSpPr>
                <p:nvPr/>
              </p:nvSpPr>
              <p:spPr bwMode="auto">
                <a:xfrm>
                  <a:off x="2019" y="821"/>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220" name="Oval 239">
                  <a:extLst>
                    <a:ext uri="{FF2B5EF4-FFF2-40B4-BE49-F238E27FC236}">
                      <a16:creationId xmlns:a16="http://schemas.microsoft.com/office/drawing/2014/main" id="{BD15568F-141D-B533-CCA7-510D56E10B97}"/>
                    </a:ext>
                  </a:extLst>
                </p:cNvPr>
                <p:cNvSpPr>
                  <a:spLocks noChangeArrowheads="1"/>
                </p:cNvSpPr>
                <p:nvPr/>
              </p:nvSpPr>
              <p:spPr bwMode="auto">
                <a:xfrm>
                  <a:off x="2067" y="917"/>
                  <a:ext cx="69" cy="68"/>
                </a:xfrm>
                <a:prstGeom prst="ellipse">
                  <a:avLst/>
                </a:prstGeom>
                <a:gradFill rotWithShape="1">
                  <a:gsLst>
                    <a:gs pos="0">
                      <a:srgbClr val="3366FF"/>
                    </a:gs>
                    <a:gs pos="100000">
                      <a:srgbClr val="0000CC"/>
                    </a:gs>
                  </a:gsLst>
                  <a:path path="shape">
                    <a:fillToRect l="50000" t="50000" r="50000" b="50000"/>
                  </a:path>
                </a:gradFill>
                <a:ln w="6350">
                  <a:solidFill>
                    <a:schemeClr val="tx1"/>
                  </a:solidFill>
                  <a:round/>
                  <a:headEnd/>
                  <a:tailEnd/>
                </a:ln>
                <a:effectLst/>
              </p:spPr>
              <p:txBody>
                <a:bodyPr wrap="none" anchor="ctr"/>
                <a:lstStyle/>
                <a:p>
                  <a:endParaRPr lang="en-US" sz="2000">
                    <a:latin typeface="Calibri" panose="020F0502020204030204" pitchFamily="34" charset="0"/>
                    <a:ea typeface="Calibri" panose="020F0502020204030204" pitchFamily="34" charset="0"/>
                    <a:cs typeface="Calibri" panose="020F0502020204030204" pitchFamily="34" charset="0"/>
                  </a:endParaRPr>
                </a:p>
              </p:txBody>
            </p:sp>
          </p:grpSp>
          <p:sp>
            <p:nvSpPr>
              <p:cNvPr id="30" name="Rectangle 29">
                <a:extLst>
                  <a:ext uri="{FF2B5EF4-FFF2-40B4-BE49-F238E27FC236}">
                    <a16:creationId xmlns:a16="http://schemas.microsoft.com/office/drawing/2014/main" id="{34D25B7F-3768-78F2-B280-0E695B623654}"/>
                  </a:ext>
                </a:extLst>
              </p:cNvPr>
              <p:cNvSpPr/>
              <p:nvPr/>
            </p:nvSpPr>
            <p:spPr>
              <a:xfrm>
                <a:off x="2845089" y="6097811"/>
                <a:ext cx="1738218" cy="45719"/>
              </a:xfrm>
              <a:prstGeom prst="rect">
                <a:avLst/>
              </a:prstGeom>
              <a:gradFill flip="none" rotWithShape="1">
                <a:gsLst>
                  <a:gs pos="50000">
                    <a:srgbClr val="C00000"/>
                  </a:gs>
                  <a:gs pos="0">
                    <a:srgbClr val="000099"/>
                  </a:gs>
                  <a:gs pos="99000">
                    <a:srgbClr val="000099"/>
                  </a:gs>
                </a:gsLst>
                <a:lin ang="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1" name="Rectangle 30">
                <a:extLst>
                  <a:ext uri="{FF2B5EF4-FFF2-40B4-BE49-F238E27FC236}">
                    <a16:creationId xmlns:a16="http://schemas.microsoft.com/office/drawing/2014/main" id="{314CCF25-4A53-895C-27EF-664EE9AB6DDF}"/>
                  </a:ext>
                </a:extLst>
              </p:cNvPr>
              <p:cNvSpPr/>
              <p:nvPr/>
            </p:nvSpPr>
            <p:spPr>
              <a:xfrm>
                <a:off x="2848368" y="6258797"/>
                <a:ext cx="1738218" cy="45719"/>
              </a:xfrm>
              <a:prstGeom prst="rect">
                <a:avLst/>
              </a:prstGeom>
              <a:gradFill>
                <a:gsLst>
                  <a:gs pos="50000">
                    <a:srgbClr val="C00000"/>
                  </a:gs>
                  <a:gs pos="0">
                    <a:srgbClr val="000099"/>
                  </a:gs>
                  <a:gs pos="99000">
                    <a:srgbClr val="000099"/>
                  </a:gs>
                </a:gsLst>
                <a:lin ang="0" scaled="1"/>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cxnSp>
            <p:nvCxnSpPr>
              <p:cNvPr id="32" name="Straight Arrow Connector 31">
                <a:extLst>
                  <a:ext uri="{FF2B5EF4-FFF2-40B4-BE49-F238E27FC236}">
                    <a16:creationId xmlns:a16="http://schemas.microsoft.com/office/drawing/2014/main" id="{69993444-3E0F-FAD5-CC46-1B9FAB77DD35}"/>
                  </a:ext>
                </a:extLst>
              </p:cNvPr>
              <p:cNvCxnSpPr/>
              <p:nvPr/>
            </p:nvCxnSpPr>
            <p:spPr>
              <a:xfrm>
                <a:off x="2558029" y="6203373"/>
                <a:ext cx="36768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Parallelogram 32">
                <a:extLst>
                  <a:ext uri="{FF2B5EF4-FFF2-40B4-BE49-F238E27FC236}">
                    <a16:creationId xmlns:a16="http://schemas.microsoft.com/office/drawing/2014/main" id="{5B91B357-DD13-5BDC-2744-16471040D902}"/>
                  </a:ext>
                </a:extLst>
              </p:cNvPr>
              <p:cNvSpPr/>
              <p:nvPr/>
            </p:nvSpPr>
            <p:spPr>
              <a:xfrm>
                <a:off x="4591740" y="6174971"/>
                <a:ext cx="413084" cy="109338"/>
              </a:xfrm>
              <a:prstGeom prst="parallelogram">
                <a:avLst>
                  <a:gd name="adj" fmla="val 84472"/>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4" name="Parallelogram 33">
                <a:extLst>
                  <a:ext uri="{FF2B5EF4-FFF2-40B4-BE49-F238E27FC236}">
                    <a16:creationId xmlns:a16="http://schemas.microsoft.com/office/drawing/2014/main" id="{24FD7BA5-C2BC-567B-BB04-3BA668EDE84B}"/>
                  </a:ext>
                </a:extLst>
              </p:cNvPr>
              <p:cNvSpPr/>
              <p:nvPr/>
            </p:nvSpPr>
            <p:spPr>
              <a:xfrm>
                <a:off x="4599811" y="6085728"/>
                <a:ext cx="413084" cy="109338"/>
              </a:xfrm>
              <a:prstGeom prst="parallelogram">
                <a:avLst>
                  <a:gd name="adj" fmla="val 84472"/>
                </a:avLst>
              </a:prstGeom>
              <a:solidFill>
                <a:schemeClr val="accent4">
                  <a:lumMod val="20000"/>
                  <a:lumOff val="80000"/>
                </a:schemeClr>
              </a:solidFill>
              <a:ln>
                <a:solidFill>
                  <a:schemeClr val="tx1"/>
                </a:solidFill>
              </a:ln>
              <a:effectLst>
                <a:outerShdw blurRad="152400" dist="76200" dir="5400000" sx="94000" sy="94000" rotWithShape="0">
                  <a:prstClr val="black">
                    <a:alpha val="8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5" name="Parallelogram 34">
                <a:extLst>
                  <a:ext uri="{FF2B5EF4-FFF2-40B4-BE49-F238E27FC236}">
                    <a16:creationId xmlns:a16="http://schemas.microsoft.com/office/drawing/2014/main" id="{C4D5071D-DAF8-C899-3457-74DE6EA5C951}"/>
                  </a:ext>
                </a:extLst>
              </p:cNvPr>
              <p:cNvSpPr/>
              <p:nvPr/>
            </p:nvSpPr>
            <p:spPr>
              <a:xfrm>
                <a:off x="4940425" y="6175664"/>
                <a:ext cx="413084" cy="109338"/>
              </a:xfrm>
              <a:prstGeom prst="parallelogram">
                <a:avLst>
                  <a:gd name="adj" fmla="val 84472"/>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6" name="Parallelogram 35">
                <a:extLst>
                  <a:ext uri="{FF2B5EF4-FFF2-40B4-BE49-F238E27FC236}">
                    <a16:creationId xmlns:a16="http://schemas.microsoft.com/office/drawing/2014/main" id="{F8844B55-B749-D18B-CE65-313F03AF689C}"/>
                  </a:ext>
                </a:extLst>
              </p:cNvPr>
              <p:cNvSpPr/>
              <p:nvPr/>
            </p:nvSpPr>
            <p:spPr>
              <a:xfrm>
                <a:off x="4948496" y="6086421"/>
                <a:ext cx="413084" cy="109338"/>
              </a:xfrm>
              <a:prstGeom prst="parallelogram">
                <a:avLst>
                  <a:gd name="adj" fmla="val 84472"/>
                </a:avLst>
              </a:prstGeom>
              <a:solidFill>
                <a:schemeClr val="accent4">
                  <a:lumMod val="20000"/>
                  <a:lumOff val="80000"/>
                </a:schemeClr>
              </a:solidFill>
              <a:ln>
                <a:solidFill>
                  <a:schemeClr val="tx1"/>
                </a:solidFill>
              </a:ln>
              <a:effectLst>
                <a:outerShdw blurRad="152400" dist="76200" dir="5400000" sx="94000" sy="94000" rotWithShape="0">
                  <a:prstClr val="black">
                    <a:alpha val="8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7" name="Parallelogram 36">
                <a:extLst>
                  <a:ext uri="{FF2B5EF4-FFF2-40B4-BE49-F238E27FC236}">
                    <a16:creationId xmlns:a16="http://schemas.microsoft.com/office/drawing/2014/main" id="{1787D9D1-8D15-4C7D-9B8D-8455E3B62BAD}"/>
                  </a:ext>
                </a:extLst>
              </p:cNvPr>
              <p:cNvSpPr/>
              <p:nvPr/>
            </p:nvSpPr>
            <p:spPr>
              <a:xfrm>
                <a:off x="5297181" y="6172106"/>
                <a:ext cx="413084" cy="109338"/>
              </a:xfrm>
              <a:prstGeom prst="parallelogram">
                <a:avLst>
                  <a:gd name="adj" fmla="val 84472"/>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8" name="Parallelogram 37">
                <a:extLst>
                  <a:ext uri="{FF2B5EF4-FFF2-40B4-BE49-F238E27FC236}">
                    <a16:creationId xmlns:a16="http://schemas.microsoft.com/office/drawing/2014/main" id="{FB3F44DC-7446-D606-62A2-D6623479BAD8}"/>
                  </a:ext>
                </a:extLst>
              </p:cNvPr>
              <p:cNvSpPr/>
              <p:nvPr/>
            </p:nvSpPr>
            <p:spPr>
              <a:xfrm>
                <a:off x="5305252" y="6082863"/>
                <a:ext cx="413084" cy="109338"/>
              </a:xfrm>
              <a:prstGeom prst="parallelogram">
                <a:avLst>
                  <a:gd name="adj" fmla="val 84472"/>
                </a:avLst>
              </a:prstGeom>
              <a:solidFill>
                <a:schemeClr val="accent4">
                  <a:lumMod val="20000"/>
                  <a:lumOff val="80000"/>
                </a:schemeClr>
              </a:solidFill>
              <a:ln>
                <a:solidFill>
                  <a:schemeClr val="tx1"/>
                </a:solidFill>
              </a:ln>
              <a:effectLst>
                <a:outerShdw blurRad="152400" dist="76200" dir="5400000" sx="94000" sy="94000" rotWithShape="0">
                  <a:prstClr val="black">
                    <a:alpha val="8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39" name="Parallelogram 38">
                <a:extLst>
                  <a:ext uri="{FF2B5EF4-FFF2-40B4-BE49-F238E27FC236}">
                    <a16:creationId xmlns:a16="http://schemas.microsoft.com/office/drawing/2014/main" id="{D28E0D3D-7F9F-B0C8-D91D-52C0BF10EADC}"/>
                  </a:ext>
                </a:extLst>
              </p:cNvPr>
              <p:cNvSpPr/>
              <p:nvPr/>
            </p:nvSpPr>
            <p:spPr>
              <a:xfrm>
                <a:off x="5645866" y="6172799"/>
                <a:ext cx="413084" cy="109338"/>
              </a:xfrm>
              <a:prstGeom prst="parallelogram">
                <a:avLst>
                  <a:gd name="adj" fmla="val 84472"/>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40" name="Parallelogram 39">
                <a:extLst>
                  <a:ext uri="{FF2B5EF4-FFF2-40B4-BE49-F238E27FC236}">
                    <a16:creationId xmlns:a16="http://schemas.microsoft.com/office/drawing/2014/main" id="{85215F5E-373C-20A6-DBE2-6A87AE6532E1}"/>
                  </a:ext>
                </a:extLst>
              </p:cNvPr>
              <p:cNvSpPr/>
              <p:nvPr/>
            </p:nvSpPr>
            <p:spPr>
              <a:xfrm>
                <a:off x="5653937" y="6083556"/>
                <a:ext cx="413084" cy="109338"/>
              </a:xfrm>
              <a:prstGeom prst="parallelogram">
                <a:avLst>
                  <a:gd name="adj" fmla="val 84472"/>
                </a:avLst>
              </a:prstGeom>
              <a:solidFill>
                <a:schemeClr val="accent4">
                  <a:lumMod val="20000"/>
                  <a:lumOff val="80000"/>
                </a:schemeClr>
              </a:solidFill>
              <a:ln>
                <a:solidFill>
                  <a:schemeClr val="tx1"/>
                </a:solidFill>
              </a:ln>
              <a:effectLst>
                <a:outerShdw blurRad="152400" dist="76200" dir="5400000" sx="94000" sy="94000" rotWithShape="0">
                  <a:prstClr val="black">
                    <a:alpha val="8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41" name="Parallelogram 40">
                <a:extLst>
                  <a:ext uri="{FF2B5EF4-FFF2-40B4-BE49-F238E27FC236}">
                    <a16:creationId xmlns:a16="http://schemas.microsoft.com/office/drawing/2014/main" id="{50E95DB6-F7CE-F20F-F8B1-C6A6F1E14C45}"/>
                  </a:ext>
                </a:extLst>
              </p:cNvPr>
              <p:cNvSpPr/>
              <p:nvPr/>
            </p:nvSpPr>
            <p:spPr>
              <a:xfrm>
                <a:off x="5997840" y="6168817"/>
                <a:ext cx="413084" cy="109338"/>
              </a:xfrm>
              <a:prstGeom prst="parallelogram">
                <a:avLst>
                  <a:gd name="adj" fmla="val 84472"/>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42" name="Parallelogram 41">
                <a:extLst>
                  <a:ext uri="{FF2B5EF4-FFF2-40B4-BE49-F238E27FC236}">
                    <a16:creationId xmlns:a16="http://schemas.microsoft.com/office/drawing/2014/main" id="{E70DB689-6EAF-2A42-28A9-BE7BCC5E6E47}"/>
                  </a:ext>
                </a:extLst>
              </p:cNvPr>
              <p:cNvSpPr/>
              <p:nvPr/>
            </p:nvSpPr>
            <p:spPr>
              <a:xfrm>
                <a:off x="6005911" y="6079574"/>
                <a:ext cx="413084" cy="109338"/>
              </a:xfrm>
              <a:prstGeom prst="parallelogram">
                <a:avLst>
                  <a:gd name="adj" fmla="val 84472"/>
                </a:avLst>
              </a:prstGeom>
              <a:solidFill>
                <a:schemeClr val="accent4">
                  <a:lumMod val="20000"/>
                  <a:lumOff val="80000"/>
                </a:schemeClr>
              </a:solidFill>
              <a:ln>
                <a:solidFill>
                  <a:schemeClr val="tx1"/>
                </a:solidFill>
              </a:ln>
              <a:effectLst>
                <a:outerShdw blurRad="152400" dist="76200" dir="5400000" sx="94000" sy="94000" rotWithShape="0">
                  <a:prstClr val="black">
                    <a:alpha val="8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43" name="Parallelogram 42">
                <a:extLst>
                  <a:ext uri="{FF2B5EF4-FFF2-40B4-BE49-F238E27FC236}">
                    <a16:creationId xmlns:a16="http://schemas.microsoft.com/office/drawing/2014/main" id="{58A95438-B379-23FE-D89B-6E6578E00D76}"/>
                  </a:ext>
                </a:extLst>
              </p:cNvPr>
              <p:cNvSpPr/>
              <p:nvPr/>
            </p:nvSpPr>
            <p:spPr>
              <a:xfrm>
                <a:off x="6346525" y="6169510"/>
                <a:ext cx="413084" cy="109338"/>
              </a:xfrm>
              <a:prstGeom prst="parallelogram">
                <a:avLst>
                  <a:gd name="adj" fmla="val 84472"/>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44" name="Parallelogram 43">
                <a:extLst>
                  <a:ext uri="{FF2B5EF4-FFF2-40B4-BE49-F238E27FC236}">
                    <a16:creationId xmlns:a16="http://schemas.microsoft.com/office/drawing/2014/main" id="{BB6ACD56-0EDA-15CE-269F-85EE5A75BC51}"/>
                  </a:ext>
                </a:extLst>
              </p:cNvPr>
              <p:cNvSpPr/>
              <p:nvPr/>
            </p:nvSpPr>
            <p:spPr>
              <a:xfrm>
                <a:off x="6354596" y="6080267"/>
                <a:ext cx="413084" cy="109338"/>
              </a:xfrm>
              <a:prstGeom prst="parallelogram">
                <a:avLst>
                  <a:gd name="adj" fmla="val 84472"/>
                </a:avLst>
              </a:prstGeom>
              <a:solidFill>
                <a:schemeClr val="accent4">
                  <a:lumMod val="20000"/>
                  <a:lumOff val="80000"/>
                </a:schemeClr>
              </a:solidFill>
              <a:ln>
                <a:solidFill>
                  <a:schemeClr val="tx1"/>
                </a:solidFill>
              </a:ln>
              <a:effectLst>
                <a:outerShdw blurRad="152400" dist="76200" dir="5400000" sx="94000" sy="94000" rotWithShape="0">
                  <a:prstClr val="black">
                    <a:alpha val="8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45" name="Parallelogram 44">
                <a:extLst>
                  <a:ext uri="{FF2B5EF4-FFF2-40B4-BE49-F238E27FC236}">
                    <a16:creationId xmlns:a16="http://schemas.microsoft.com/office/drawing/2014/main" id="{A8EE56DF-BD52-E8AF-A4C6-7E139D6F6A8F}"/>
                  </a:ext>
                </a:extLst>
              </p:cNvPr>
              <p:cNvSpPr/>
              <p:nvPr/>
            </p:nvSpPr>
            <p:spPr>
              <a:xfrm>
                <a:off x="6703281" y="6165952"/>
                <a:ext cx="413084" cy="109338"/>
              </a:xfrm>
              <a:prstGeom prst="parallelogram">
                <a:avLst>
                  <a:gd name="adj" fmla="val 84472"/>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46" name="Parallelogram 45">
                <a:extLst>
                  <a:ext uri="{FF2B5EF4-FFF2-40B4-BE49-F238E27FC236}">
                    <a16:creationId xmlns:a16="http://schemas.microsoft.com/office/drawing/2014/main" id="{6754A90E-D59A-6810-96D8-D97999966412}"/>
                  </a:ext>
                </a:extLst>
              </p:cNvPr>
              <p:cNvSpPr/>
              <p:nvPr/>
            </p:nvSpPr>
            <p:spPr>
              <a:xfrm>
                <a:off x="6711352" y="6076709"/>
                <a:ext cx="413084" cy="109338"/>
              </a:xfrm>
              <a:prstGeom prst="parallelogram">
                <a:avLst>
                  <a:gd name="adj" fmla="val 84472"/>
                </a:avLst>
              </a:prstGeom>
              <a:solidFill>
                <a:schemeClr val="accent4">
                  <a:lumMod val="20000"/>
                  <a:lumOff val="80000"/>
                </a:schemeClr>
              </a:solidFill>
              <a:ln>
                <a:solidFill>
                  <a:schemeClr val="tx1"/>
                </a:solidFill>
              </a:ln>
              <a:effectLst>
                <a:outerShdw blurRad="152400" dist="76200" dir="5400000" sx="94000" sy="94000" rotWithShape="0">
                  <a:prstClr val="black">
                    <a:alpha val="8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47" name="Parallelogram 46">
                <a:extLst>
                  <a:ext uri="{FF2B5EF4-FFF2-40B4-BE49-F238E27FC236}">
                    <a16:creationId xmlns:a16="http://schemas.microsoft.com/office/drawing/2014/main" id="{0FA879D3-2F5C-3524-B034-24D83CF33B1A}"/>
                  </a:ext>
                </a:extLst>
              </p:cNvPr>
              <p:cNvSpPr/>
              <p:nvPr/>
            </p:nvSpPr>
            <p:spPr>
              <a:xfrm>
                <a:off x="7051966" y="6166645"/>
                <a:ext cx="413084" cy="109338"/>
              </a:xfrm>
              <a:prstGeom prst="parallelogram">
                <a:avLst>
                  <a:gd name="adj" fmla="val 84472"/>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48" name="Parallelogram 47">
                <a:extLst>
                  <a:ext uri="{FF2B5EF4-FFF2-40B4-BE49-F238E27FC236}">
                    <a16:creationId xmlns:a16="http://schemas.microsoft.com/office/drawing/2014/main" id="{20B32623-2758-C807-BBD0-287CCE11B9B7}"/>
                  </a:ext>
                </a:extLst>
              </p:cNvPr>
              <p:cNvSpPr/>
              <p:nvPr/>
            </p:nvSpPr>
            <p:spPr>
              <a:xfrm>
                <a:off x="7060037" y="6077402"/>
                <a:ext cx="413084" cy="109338"/>
              </a:xfrm>
              <a:prstGeom prst="parallelogram">
                <a:avLst>
                  <a:gd name="adj" fmla="val 84472"/>
                </a:avLst>
              </a:prstGeom>
              <a:solidFill>
                <a:schemeClr val="accent4">
                  <a:lumMod val="20000"/>
                  <a:lumOff val="80000"/>
                </a:schemeClr>
              </a:solidFill>
              <a:ln>
                <a:solidFill>
                  <a:schemeClr val="tx1"/>
                </a:solidFill>
              </a:ln>
              <a:effectLst>
                <a:outerShdw blurRad="152400" dist="76200" dir="5400000" sx="94000" sy="94000" rotWithShape="0">
                  <a:prstClr val="black">
                    <a:alpha val="8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49" name="Parallelogram 48">
                <a:extLst>
                  <a:ext uri="{FF2B5EF4-FFF2-40B4-BE49-F238E27FC236}">
                    <a16:creationId xmlns:a16="http://schemas.microsoft.com/office/drawing/2014/main" id="{7548AF75-BAA5-1BBB-A4E2-418EA4E766D3}"/>
                  </a:ext>
                </a:extLst>
              </p:cNvPr>
              <p:cNvSpPr/>
              <p:nvPr/>
            </p:nvSpPr>
            <p:spPr>
              <a:xfrm>
                <a:off x="7406587" y="6165259"/>
                <a:ext cx="413084" cy="109338"/>
              </a:xfrm>
              <a:prstGeom prst="parallelogram">
                <a:avLst>
                  <a:gd name="adj" fmla="val 84472"/>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50" name="Parallelogram 49">
                <a:extLst>
                  <a:ext uri="{FF2B5EF4-FFF2-40B4-BE49-F238E27FC236}">
                    <a16:creationId xmlns:a16="http://schemas.microsoft.com/office/drawing/2014/main" id="{5A3B7FE4-83C6-8DFE-BD9F-873B7DA9B9B8}"/>
                  </a:ext>
                </a:extLst>
              </p:cNvPr>
              <p:cNvSpPr/>
              <p:nvPr/>
            </p:nvSpPr>
            <p:spPr>
              <a:xfrm>
                <a:off x="7414658" y="6076016"/>
                <a:ext cx="413084" cy="109338"/>
              </a:xfrm>
              <a:prstGeom prst="parallelogram">
                <a:avLst>
                  <a:gd name="adj" fmla="val 84472"/>
                </a:avLst>
              </a:prstGeom>
              <a:solidFill>
                <a:schemeClr val="accent4">
                  <a:lumMod val="20000"/>
                  <a:lumOff val="80000"/>
                </a:schemeClr>
              </a:solidFill>
              <a:ln>
                <a:solidFill>
                  <a:schemeClr val="tx1"/>
                </a:solidFill>
              </a:ln>
              <a:effectLst>
                <a:outerShdw blurRad="152400" dist="76200" dir="5400000" sx="94000" sy="94000" rotWithShape="0">
                  <a:prstClr val="black">
                    <a:alpha val="8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51" name="Parallelogram 50">
                <a:extLst>
                  <a:ext uri="{FF2B5EF4-FFF2-40B4-BE49-F238E27FC236}">
                    <a16:creationId xmlns:a16="http://schemas.microsoft.com/office/drawing/2014/main" id="{AE45EF4E-8EA8-795C-3678-1A0FF8E0E023}"/>
                  </a:ext>
                </a:extLst>
              </p:cNvPr>
              <p:cNvSpPr/>
              <p:nvPr/>
            </p:nvSpPr>
            <p:spPr>
              <a:xfrm>
                <a:off x="7755272" y="6165952"/>
                <a:ext cx="413084" cy="109338"/>
              </a:xfrm>
              <a:prstGeom prst="parallelogram">
                <a:avLst>
                  <a:gd name="adj" fmla="val 84472"/>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52" name="Parallelogram 51">
                <a:extLst>
                  <a:ext uri="{FF2B5EF4-FFF2-40B4-BE49-F238E27FC236}">
                    <a16:creationId xmlns:a16="http://schemas.microsoft.com/office/drawing/2014/main" id="{5029F46B-D7C1-1626-A26E-DA09D1EB8A25}"/>
                  </a:ext>
                </a:extLst>
              </p:cNvPr>
              <p:cNvSpPr/>
              <p:nvPr/>
            </p:nvSpPr>
            <p:spPr>
              <a:xfrm>
                <a:off x="7763343" y="6076709"/>
                <a:ext cx="413084" cy="109338"/>
              </a:xfrm>
              <a:prstGeom prst="parallelogram">
                <a:avLst>
                  <a:gd name="adj" fmla="val 84472"/>
                </a:avLst>
              </a:prstGeom>
              <a:solidFill>
                <a:schemeClr val="accent4">
                  <a:lumMod val="20000"/>
                  <a:lumOff val="80000"/>
                </a:schemeClr>
              </a:solidFill>
              <a:ln>
                <a:solidFill>
                  <a:schemeClr val="tx1"/>
                </a:solidFill>
              </a:ln>
              <a:effectLst>
                <a:outerShdw blurRad="152400" dist="76200" dir="5400000" sx="94000" sy="94000" rotWithShape="0">
                  <a:prstClr val="black">
                    <a:alpha val="8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53" name="Parallelogram 52">
                <a:extLst>
                  <a:ext uri="{FF2B5EF4-FFF2-40B4-BE49-F238E27FC236}">
                    <a16:creationId xmlns:a16="http://schemas.microsoft.com/office/drawing/2014/main" id="{6D4B968A-F895-45D1-3016-BE3573636279}"/>
                  </a:ext>
                </a:extLst>
              </p:cNvPr>
              <p:cNvSpPr/>
              <p:nvPr/>
            </p:nvSpPr>
            <p:spPr>
              <a:xfrm>
                <a:off x="8112028" y="6162394"/>
                <a:ext cx="413084" cy="109338"/>
              </a:xfrm>
              <a:prstGeom prst="parallelogram">
                <a:avLst>
                  <a:gd name="adj" fmla="val 84472"/>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54" name="Parallelogram 53">
                <a:extLst>
                  <a:ext uri="{FF2B5EF4-FFF2-40B4-BE49-F238E27FC236}">
                    <a16:creationId xmlns:a16="http://schemas.microsoft.com/office/drawing/2014/main" id="{CD6BF5DC-569C-4D7F-CE3D-698BD4436A0C}"/>
                  </a:ext>
                </a:extLst>
              </p:cNvPr>
              <p:cNvSpPr/>
              <p:nvPr/>
            </p:nvSpPr>
            <p:spPr>
              <a:xfrm>
                <a:off x="8120099" y="6073151"/>
                <a:ext cx="413084" cy="109338"/>
              </a:xfrm>
              <a:prstGeom prst="parallelogram">
                <a:avLst>
                  <a:gd name="adj" fmla="val 84472"/>
                </a:avLst>
              </a:prstGeom>
              <a:solidFill>
                <a:schemeClr val="accent4">
                  <a:lumMod val="20000"/>
                  <a:lumOff val="80000"/>
                </a:schemeClr>
              </a:solidFill>
              <a:ln>
                <a:solidFill>
                  <a:schemeClr val="tx1"/>
                </a:solidFill>
              </a:ln>
              <a:effectLst>
                <a:outerShdw blurRad="152400" dist="76200" dir="5400000" sx="94000" sy="94000" rotWithShape="0">
                  <a:prstClr val="black">
                    <a:alpha val="8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55" name="Parallelogram 54">
                <a:extLst>
                  <a:ext uri="{FF2B5EF4-FFF2-40B4-BE49-F238E27FC236}">
                    <a16:creationId xmlns:a16="http://schemas.microsoft.com/office/drawing/2014/main" id="{D90FBB8D-37E4-A006-740C-8CFF4B43FCDE}"/>
                  </a:ext>
                </a:extLst>
              </p:cNvPr>
              <p:cNvSpPr/>
              <p:nvPr/>
            </p:nvSpPr>
            <p:spPr>
              <a:xfrm>
                <a:off x="8460713" y="6163087"/>
                <a:ext cx="413084" cy="109338"/>
              </a:xfrm>
              <a:prstGeom prst="parallelogram">
                <a:avLst>
                  <a:gd name="adj" fmla="val 84472"/>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56" name="Parallelogram 55">
                <a:extLst>
                  <a:ext uri="{FF2B5EF4-FFF2-40B4-BE49-F238E27FC236}">
                    <a16:creationId xmlns:a16="http://schemas.microsoft.com/office/drawing/2014/main" id="{E578A2CF-78B5-A543-6348-08DD9CAD30C1}"/>
                  </a:ext>
                </a:extLst>
              </p:cNvPr>
              <p:cNvSpPr/>
              <p:nvPr/>
            </p:nvSpPr>
            <p:spPr>
              <a:xfrm>
                <a:off x="8468784" y="6073844"/>
                <a:ext cx="413084" cy="109338"/>
              </a:xfrm>
              <a:prstGeom prst="parallelogram">
                <a:avLst>
                  <a:gd name="adj" fmla="val 84472"/>
                </a:avLst>
              </a:prstGeom>
              <a:solidFill>
                <a:schemeClr val="accent4">
                  <a:lumMod val="20000"/>
                  <a:lumOff val="80000"/>
                </a:schemeClr>
              </a:solidFill>
              <a:ln>
                <a:solidFill>
                  <a:schemeClr val="tx1"/>
                </a:solidFill>
              </a:ln>
              <a:effectLst>
                <a:outerShdw blurRad="152400" dist="76200" dir="5400000" sx="94000" sy="94000" rotWithShape="0">
                  <a:prstClr val="black">
                    <a:alpha val="8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sp>
            <p:nvSpPr>
              <p:cNvPr id="57" name="TextBox 56">
                <a:extLst>
                  <a:ext uri="{FF2B5EF4-FFF2-40B4-BE49-F238E27FC236}">
                    <a16:creationId xmlns:a16="http://schemas.microsoft.com/office/drawing/2014/main" id="{28BA8E09-8D75-6232-1B8F-DE3433D575DD}"/>
                  </a:ext>
                </a:extLst>
              </p:cNvPr>
              <p:cNvSpPr txBox="1"/>
              <p:nvPr/>
            </p:nvSpPr>
            <p:spPr>
              <a:xfrm>
                <a:off x="5299403" y="6297546"/>
                <a:ext cx="2286460" cy="400110"/>
              </a:xfrm>
              <a:prstGeom prst="rect">
                <a:avLst/>
              </a:prstGeom>
              <a:noFill/>
            </p:spPr>
            <p:txBody>
              <a:bodyPr wrap="none" rtlCol="0">
                <a:spAutoFit/>
              </a:bodyPr>
              <a:lstStyle/>
              <a:p>
                <a:r>
                  <a:rPr lang="en-US" sz="2000" dirty="0">
                    <a:latin typeface="Calibri" panose="020F0502020204030204" pitchFamily="34" charset="0"/>
                    <a:ea typeface="Calibri" panose="020F0502020204030204" pitchFamily="34" charset="0"/>
                    <a:cs typeface="Calibri" panose="020F0502020204030204" pitchFamily="34" charset="0"/>
                  </a:rPr>
                  <a:t>PIN Diode Detectors</a:t>
                </a:r>
              </a:p>
            </p:txBody>
          </p:sp>
          <p:sp>
            <p:nvSpPr>
              <p:cNvPr id="58" name="TextBox 57">
                <a:extLst>
                  <a:ext uri="{FF2B5EF4-FFF2-40B4-BE49-F238E27FC236}">
                    <a16:creationId xmlns:a16="http://schemas.microsoft.com/office/drawing/2014/main" id="{D638DE4F-709D-1F2C-1EB7-427CF3262457}"/>
                  </a:ext>
                </a:extLst>
              </p:cNvPr>
              <p:cNvSpPr txBox="1"/>
              <p:nvPr/>
            </p:nvSpPr>
            <p:spPr>
              <a:xfrm>
                <a:off x="4691020" y="5362871"/>
                <a:ext cx="3185359" cy="400110"/>
              </a:xfrm>
              <a:prstGeom prst="rect">
                <a:avLst/>
              </a:prstGeom>
              <a:noFill/>
            </p:spPr>
            <p:txBody>
              <a:bodyPr wrap="none" rtlCol="0">
                <a:spAutoFit/>
              </a:bodyPr>
              <a:lstStyle/>
              <a:p>
                <a:r>
                  <a:rPr lang="en-US" sz="2000" dirty="0">
                    <a:latin typeface="Calibri" panose="020F0502020204030204" pitchFamily="34" charset="0"/>
                    <a:ea typeface="Calibri" panose="020F0502020204030204" pitchFamily="34" charset="0"/>
                    <a:cs typeface="Calibri" panose="020F0502020204030204" pitchFamily="34" charset="0"/>
                  </a:rPr>
                  <a:t>20°C – Temperature – -176°C</a:t>
                </a:r>
              </a:p>
            </p:txBody>
          </p:sp>
          <p:sp>
            <p:nvSpPr>
              <p:cNvPr id="59" name="Right Arrow 721">
                <a:extLst>
                  <a:ext uri="{FF2B5EF4-FFF2-40B4-BE49-F238E27FC236}">
                    <a16:creationId xmlns:a16="http://schemas.microsoft.com/office/drawing/2014/main" id="{39210142-9EBF-E9F9-3446-D0AF12A4A293}"/>
                  </a:ext>
                </a:extLst>
              </p:cNvPr>
              <p:cNvSpPr/>
              <p:nvPr/>
            </p:nvSpPr>
            <p:spPr>
              <a:xfrm>
                <a:off x="4806353" y="5655504"/>
                <a:ext cx="4067444" cy="341571"/>
              </a:xfrm>
              <a:prstGeom prst="rightArrow">
                <a:avLst/>
              </a:prstGeom>
              <a:gradFill>
                <a:gsLst>
                  <a:gs pos="0">
                    <a:srgbClr val="FF0000"/>
                  </a:gs>
                  <a:gs pos="99000">
                    <a:srgbClr val="000099"/>
                  </a:gs>
                </a:gsLst>
                <a:lin ang="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ea typeface="Calibri" panose="020F0502020204030204" pitchFamily="34" charset="0"/>
                  <a:cs typeface="Calibri" panose="020F0502020204030204" pitchFamily="34" charset="0"/>
                </a:endParaRPr>
              </a:p>
            </p:txBody>
          </p:sp>
        </p:grpSp>
      </p:grpSp>
      <p:pic>
        <p:nvPicPr>
          <p:cNvPr id="385" name="Picture 384">
            <a:extLst>
              <a:ext uri="{FF2B5EF4-FFF2-40B4-BE49-F238E27FC236}">
                <a16:creationId xmlns:a16="http://schemas.microsoft.com/office/drawing/2014/main" id="{438948C2-0C88-C945-4E69-B2D5E6292B08}"/>
              </a:ext>
            </a:extLst>
          </p:cNvPr>
          <p:cNvPicPr>
            <a:picLocks noChangeAspect="1"/>
          </p:cNvPicPr>
          <p:nvPr/>
        </p:nvPicPr>
        <p:blipFill>
          <a:blip r:embed="rId2"/>
          <a:stretch>
            <a:fillRect/>
          </a:stretch>
        </p:blipFill>
        <p:spPr>
          <a:xfrm>
            <a:off x="135048" y="650043"/>
            <a:ext cx="3288547" cy="2282750"/>
          </a:xfrm>
          <a:prstGeom prst="rect">
            <a:avLst/>
          </a:prstGeom>
        </p:spPr>
      </p:pic>
      <p:sp>
        <p:nvSpPr>
          <p:cNvPr id="387" name="TextBox 386">
            <a:extLst>
              <a:ext uri="{FF2B5EF4-FFF2-40B4-BE49-F238E27FC236}">
                <a16:creationId xmlns:a16="http://schemas.microsoft.com/office/drawing/2014/main" id="{2CFD6715-CAD3-36FC-42B7-EA7E8F1E36C0}"/>
              </a:ext>
            </a:extLst>
          </p:cNvPr>
          <p:cNvSpPr txBox="1"/>
          <p:nvPr/>
        </p:nvSpPr>
        <p:spPr>
          <a:xfrm flipH="1">
            <a:off x="1779321" y="1071259"/>
            <a:ext cx="1087165" cy="400110"/>
          </a:xfrm>
          <a:prstGeom prst="rect">
            <a:avLst/>
          </a:prstGeom>
          <a:noFill/>
        </p:spPr>
        <p:txBody>
          <a:bodyPr wrap="square" rtlCol="0">
            <a:spAutoFit/>
          </a:bodyPr>
          <a:lstStyle/>
          <a:p>
            <a:r>
              <a:rPr lang="en-US" sz="2000" dirty="0">
                <a:latin typeface="Calibri" panose="020F0502020204030204" pitchFamily="34" charset="0"/>
                <a:ea typeface="Calibri" panose="020F0502020204030204" pitchFamily="34" charset="0"/>
                <a:cs typeface="Calibri" panose="020F0502020204030204" pitchFamily="34" charset="0"/>
              </a:rPr>
              <a:t>Osmium</a:t>
            </a:r>
          </a:p>
        </p:txBody>
      </p:sp>
      <p:sp>
        <p:nvSpPr>
          <p:cNvPr id="389" name="TextBox 388">
            <a:extLst>
              <a:ext uri="{FF2B5EF4-FFF2-40B4-BE49-F238E27FC236}">
                <a16:creationId xmlns:a16="http://schemas.microsoft.com/office/drawing/2014/main" id="{89729D06-1492-CBB5-5BC2-074606BB68AC}"/>
              </a:ext>
            </a:extLst>
          </p:cNvPr>
          <p:cNvSpPr txBox="1"/>
          <p:nvPr/>
        </p:nvSpPr>
        <p:spPr>
          <a:xfrm flipH="1">
            <a:off x="670793" y="466695"/>
            <a:ext cx="1068109" cy="400110"/>
          </a:xfrm>
          <a:prstGeom prst="rect">
            <a:avLst/>
          </a:prstGeom>
          <a:noFill/>
        </p:spPr>
        <p:txBody>
          <a:bodyPr wrap="square" rtlCol="0">
            <a:spAutoFit/>
          </a:bodyPr>
          <a:lstStyle/>
          <a:p>
            <a:r>
              <a:rPr lang="en-US" sz="2000" dirty="0">
                <a:latin typeface="Calibri" panose="020F0502020204030204" pitchFamily="34" charset="0"/>
                <a:ea typeface="Calibri" panose="020F0502020204030204" pitchFamily="34" charset="0"/>
                <a:cs typeface="Calibri" panose="020F0502020204030204" pitchFamily="34" charset="0"/>
              </a:rPr>
              <a:t>Hassium</a:t>
            </a:r>
          </a:p>
        </p:txBody>
      </p:sp>
      <p:sp>
        <p:nvSpPr>
          <p:cNvPr id="391" name="TextBox 390">
            <a:extLst>
              <a:ext uri="{FF2B5EF4-FFF2-40B4-BE49-F238E27FC236}">
                <a16:creationId xmlns:a16="http://schemas.microsoft.com/office/drawing/2014/main" id="{F5FD3E6F-48B6-ACA7-716F-395B6C8462D0}"/>
              </a:ext>
            </a:extLst>
          </p:cNvPr>
          <p:cNvSpPr txBox="1"/>
          <p:nvPr/>
        </p:nvSpPr>
        <p:spPr>
          <a:xfrm>
            <a:off x="8644555" y="6231265"/>
            <a:ext cx="3193011" cy="523220"/>
          </a:xfrm>
          <a:prstGeom prst="rect">
            <a:avLst/>
          </a:prstGeom>
          <a:noFill/>
        </p:spPr>
        <p:txBody>
          <a:bodyPr wrap="square">
            <a:spAutoFit/>
          </a:bodyPr>
          <a:lstStyle/>
          <a:p>
            <a:r>
              <a:rPr lang="en-US" sz="1400" dirty="0" err="1">
                <a:latin typeface="Calibri" panose="020F0502020204030204" pitchFamily="34" charset="0"/>
                <a:ea typeface="Calibri" panose="020F0502020204030204" pitchFamily="34" charset="0"/>
                <a:cs typeface="Calibri" panose="020F0502020204030204" pitchFamily="34" charset="0"/>
              </a:rPr>
              <a:t>Duellmann</a:t>
            </a:r>
            <a:r>
              <a:rPr lang="en-US" sz="1400" dirty="0">
                <a:latin typeface="Calibri" panose="020F0502020204030204" pitchFamily="34" charset="0"/>
                <a:ea typeface="Calibri" panose="020F0502020204030204" pitchFamily="34" charset="0"/>
                <a:cs typeface="Calibri" panose="020F0502020204030204" pitchFamily="34" charset="0"/>
              </a:rPr>
              <a:t>, Ch.E. Nature </a:t>
            </a:r>
            <a:r>
              <a:rPr lang="en-US" sz="1400" b="1" dirty="0">
                <a:latin typeface="Calibri" panose="020F0502020204030204" pitchFamily="34" charset="0"/>
                <a:ea typeface="Calibri" panose="020F0502020204030204" pitchFamily="34" charset="0"/>
                <a:cs typeface="Calibri" panose="020F0502020204030204" pitchFamily="34" charset="0"/>
              </a:rPr>
              <a:t>418</a:t>
            </a:r>
            <a:r>
              <a:rPr lang="en-US" sz="1400" dirty="0">
                <a:latin typeface="Calibri" panose="020F0502020204030204" pitchFamily="34" charset="0"/>
                <a:ea typeface="Calibri" panose="020F0502020204030204" pitchFamily="34" charset="0"/>
                <a:cs typeface="Calibri" panose="020F0502020204030204" pitchFamily="34" charset="0"/>
              </a:rPr>
              <a:t> (2002) 859: </a:t>
            </a:r>
            <a:r>
              <a:rPr lang="en-US" sz="1400" dirty="0">
                <a:latin typeface="Calibri" panose="020F0502020204030204" pitchFamily="34" charset="0"/>
                <a:ea typeface="Calibri" panose="020F0502020204030204" pitchFamily="34" charset="0"/>
                <a:cs typeface="Calibri" panose="020F0502020204030204" pitchFamily="34" charset="0"/>
                <a:hlinkClick r:id="rId3"/>
              </a:rPr>
              <a:t>https://doi.org/10.1038/nature00980</a:t>
            </a:r>
            <a:endParaRPr lang="en-US" sz="1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921788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F624F7D-5F54-8CC1-6FC6-D62816851DC7}"/>
              </a:ext>
            </a:extLst>
          </p:cNvPr>
          <p:cNvSpPr>
            <a:spLocks noGrp="1"/>
          </p:cNvSpPr>
          <p:nvPr>
            <p:ph type="title"/>
          </p:nvPr>
        </p:nvSpPr>
        <p:spPr/>
        <p:txBody>
          <a:bodyPr/>
          <a:lstStyle/>
          <a:p>
            <a:r>
              <a:rPr lang="en-US" dirty="0"/>
              <a:t>Isothermal chromatography with short-lived radionuclides</a:t>
            </a:r>
          </a:p>
        </p:txBody>
      </p:sp>
      <p:sp>
        <p:nvSpPr>
          <p:cNvPr id="5" name="Slide Number Placeholder 4">
            <a:extLst>
              <a:ext uri="{FF2B5EF4-FFF2-40B4-BE49-F238E27FC236}">
                <a16:creationId xmlns:a16="http://schemas.microsoft.com/office/drawing/2014/main" id="{8822EE0A-FA0C-3282-CB39-B35A8BE205AE}"/>
              </a:ext>
            </a:extLst>
          </p:cNvPr>
          <p:cNvSpPr>
            <a:spLocks noGrp="1"/>
          </p:cNvSpPr>
          <p:nvPr>
            <p:ph type="sldNum" sz="quarter" idx="4"/>
          </p:nvPr>
        </p:nvSpPr>
        <p:spPr/>
        <p:txBody>
          <a:bodyPr/>
          <a:lstStyle/>
          <a:p>
            <a:pPr algn="r"/>
            <a:fld id="{0EF2EA88-E9D4-0C4F-A5DF-5FE49FAF8E2F}" type="slidenum">
              <a:rPr lang="en-US" smtClean="0"/>
              <a:pPr algn="r"/>
              <a:t>42</a:t>
            </a:fld>
            <a:endParaRPr lang="en-US" dirty="0"/>
          </a:p>
        </p:txBody>
      </p:sp>
      <p:grpSp>
        <p:nvGrpSpPr>
          <p:cNvPr id="6" name="Group 5">
            <a:extLst>
              <a:ext uri="{FF2B5EF4-FFF2-40B4-BE49-F238E27FC236}">
                <a16:creationId xmlns:a16="http://schemas.microsoft.com/office/drawing/2014/main" id="{BE9F3566-783F-2F3F-CAB1-60E983026B5D}"/>
              </a:ext>
            </a:extLst>
          </p:cNvPr>
          <p:cNvGrpSpPr/>
          <p:nvPr/>
        </p:nvGrpSpPr>
        <p:grpSpPr>
          <a:xfrm>
            <a:off x="1260273" y="1969077"/>
            <a:ext cx="726113" cy="576097"/>
            <a:chOff x="1515540" y="2636912"/>
            <a:chExt cx="544585" cy="432073"/>
          </a:xfrm>
        </p:grpSpPr>
        <p:cxnSp>
          <p:nvCxnSpPr>
            <p:cNvPr id="7" name="Straight Arrow Connector 6">
              <a:extLst>
                <a:ext uri="{FF2B5EF4-FFF2-40B4-BE49-F238E27FC236}">
                  <a16:creationId xmlns:a16="http://schemas.microsoft.com/office/drawing/2014/main" id="{D8FE50D7-C936-665A-5F8C-24516E770E84}"/>
                </a:ext>
              </a:extLst>
            </p:cNvPr>
            <p:cNvCxnSpPr>
              <a:cxnSpLocks/>
            </p:cNvCxnSpPr>
            <p:nvPr/>
          </p:nvCxnSpPr>
          <p:spPr bwMode="auto">
            <a:xfrm>
              <a:off x="1515540" y="2705572"/>
              <a:ext cx="432048" cy="0"/>
            </a:xfrm>
            <a:prstGeom prst="straightConnector1">
              <a:avLst/>
            </a:prstGeom>
            <a:solidFill>
              <a:schemeClr val="accent1"/>
            </a:solidFill>
            <a:ln w="12700" cap="flat" cmpd="sng" algn="ctr">
              <a:gradFill flip="none" rotWithShape="1">
                <a:gsLst>
                  <a:gs pos="14000">
                    <a:schemeClr val="accent1">
                      <a:lumMod val="5000"/>
                      <a:lumOff val="95000"/>
                    </a:schemeClr>
                  </a:gs>
                  <a:gs pos="69000">
                    <a:srgbClr val="0E2186"/>
                  </a:gs>
                </a:gsLst>
                <a:lin ang="0" scaled="1"/>
                <a:tileRect/>
              </a:gradFill>
              <a:prstDash val="solid"/>
              <a:round/>
              <a:headEnd type="none" w="med" len="med"/>
              <a:tailEnd type="triangle" w="sm" len="med"/>
            </a:ln>
            <a:effectLst/>
          </p:spPr>
        </p:cxnSp>
        <p:cxnSp>
          <p:nvCxnSpPr>
            <p:cNvPr id="8" name="Straight Arrow Connector 7">
              <a:extLst>
                <a:ext uri="{FF2B5EF4-FFF2-40B4-BE49-F238E27FC236}">
                  <a16:creationId xmlns:a16="http://schemas.microsoft.com/office/drawing/2014/main" id="{10E5519B-3791-6B07-8E91-704879928ACA}"/>
                </a:ext>
              </a:extLst>
            </p:cNvPr>
            <p:cNvCxnSpPr>
              <a:cxnSpLocks/>
            </p:cNvCxnSpPr>
            <p:nvPr/>
          </p:nvCxnSpPr>
          <p:spPr bwMode="auto">
            <a:xfrm>
              <a:off x="1515540" y="2780928"/>
              <a:ext cx="509227" cy="0"/>
            </a:xfrm>
            <a:prstGeom prst="straightConnector1">
              <a:avLst/>
            </a:prstGeom>
            <a:solidFill>
              <a:schemeClr val="accent1"/>
            </a:solidFill>
            <a:ln w="12700" cap="flat" cmpd="sng" algn="ctr">
              <a:gradFill flip="none" rotWithShape="1">
                <a:gsLst>
                  <a:gs pos="14000">
                    <a:schemeClr val="accent1">
                      <a:lumMod val="5000"/>
                      <a:lumOff val="95000"/>
                    </a:schemeClr>
                  </a:gs>
                  <a:gs pos="69000">
                    <a:srgbClr val="0E2186"/>
                  </a:gs>
                </a:gsLst>
                <a:lin ang="0" scaled="1"/>
                <a:tileRect/>
              </a:gradFill>
              <a:prstDash val="solid"/>
              <a:round/>
              <a:headEnd type="none" w="med" len="med"/>
              <a:tailEnd type="triangle" w="sm" len="med"/>
            </a:ln>
            <a:effectLst/>
          </p:spPr>
        </p:cxnSp>
        <p:cxnSp>
          <p:nvCxnSpPr>
            <p:cNvPr id="9" name="Straight Arrow Connector 8">
              <a:extLst>
                <a:ext uri="{FF2B5EF4-FFF2-40B4-BE49-F238E27FC236}">
                  <a16:creationId xmlns:a16="http://schemas.microsoft.com/office/drawing/2014/main" id="{7E6C8786-F714-C015-CC13-692AEED76D9D}"/>
                </a:ext>
              </a:extLst>
            </p:cNvPr>
            <p:cNvCxnSpPr>
              <a:cxnSpLocks/>
            </p:cNvCxnSpPr>
            <p:nvPr/>
          </p:nvCxnSpPr>
          <p:spPr bwMode="auto">
            <a:xfrm>
              <a:off x="1515540" y="2924944"/>
              <a:ext cx="509227" cy="0"/>
            </a:xfrm>
            <a:prstGeom prst="straightConnector1">
              <a:avLst/>
            </a:prstGeom>
            <a:solidFill>
              <a:schemeClr val="accent1"/>
            </a:solidFill>
            <a:ln w="12700" cap="flat" cmpd="sng" algn="ctr">
              <a:gradFill flip="none" rotWithShape="1">
                <a:gsLst>
                  <a:gs pos="14000">
                    <a:schemeClr val="accent1">
                      <a:lumMod val="5000"/>
                      <a:lumOff val="95000"/>
                    </a:schemeClr>
                  </a:gs>
                  <a:gs pos="69000">
                    <a:srgbClr val="0E2186"/>
                  </a:gs>
                </a:gsLst>
                <a:lin ang="0" scaled="1"/>
                <a:tileRect/>
              </a:gradFill>
              <a:prstDash val="solid"/>
              <a:round/>
              <a:headEnd type="none" w="med" len="med"/>
              <a:tailEnd type="triangle" w="sm" len="med"/>
            </a:ln>
            <a:effectLst/>
          </p:spPr>
        </p:cxnSp>
        <p:cxnSp>
          <p:nvCxnSpPr>
            <p:cNvPr id="10" name="Straight Arrow Connector 9">
              <a:extLst>
                <a:ext uri="{FF2B5EF4-FFF2-40B4-BE49-F238E27FC236}">
                  <a16:creationId xmlns:a16="http://schemas.microsoft.com/office/drawing/2014/main" id="{A8C8688E-9BBC-F911-5CBC-A9FE2C6528D1}"/>
                </a:ext>
              </a:extLst>
            </p:cNvPr>
            <p:cNvCxnSpPr>
              <a:cxnSpLocks/>
            </p:cNvCxnSpPr>
            <p:nvPr/>
          </p:nvCxnSpPr>
          <p:spPr bwMode="auto">
            <a:xfrm>
              <a:off x="1515540" y="2996977"/>
              <a:ext cx="432048" cy="0"/>
            </a:xfrm>
            <a:prstGeom prst="straightConnector1">
              <a:avLst/>
            </a:prstGeom>
            <a:solidFill>
              <a:schemeClr val="accent1"/>
            </a:solidFill>
            <a:ln w="12700" cap="flat" cmpd="sng" algn="ctr">
              <a:gradFill flip="none" rotWithShape="1">
                <a:gsLst>
                  <a:gs pos="14000">
                    <a:schemeClr val="accent1">
                      <a:lumMod val="5000"/>
                      <a:lumOff val="95000"/>
                    </a:schemeClr>
                  </a:gs>
                  <a:gs pos="69000">
                    <a:srgbClr val="0E2186"/>
                  </a:gs>
                </a:gsLst>
                <a:lin ang="0" scaled="1"/>
                <a:tileRect/>
              </a:gradFill>
              <a:prstDash val="solid"/>
              <a:round/>
              <a:headEnd type="none" w="med" len="med"/>
              <a:tailEnd type="triangle" w="sm" len="med"/>
            </a:ln>
            <a:effectLst/>
          </p:spPr>
        </p:cxnSp>
        <p:cxnSp>
          <p:nvCxnSpPr>
            <p:cNvPr id="11" name="Straight Arrow Connector 10">
              <a:extLst>
                <a:ext uri="{FF2B5EF4-FFF2-40B4-BE49-F238E27FC236}">
                  <a16:creationId xmlns:a16="http://schemas.microsoft.com/office/drawing/2014/main" id="{D53708FD-376B-85CA-8ACA-AD453131AD87}"/>
                </a:ext>
              </a:extLst>
            </p:cNvPr>
            <p:cNvCxnSpPr>
              <a:cxnSpLocks/>
            </p:cNvCxnSpPr>
            <p:nvPr/>
          </p:nvCxnSpPr>
          <p:spPr bwMode="auto">
            <a:xfrm>
              <a:off x="1515540" y="3068985"/>
              <a:ext cx="332249" cy="0"/>
            </a:xfrm>
            <a:prstGeom prst="straightConnector1">
              <a:avLst/>
            </a:prstGeom>
            <a:solidFill>
              <a:schemeClr val="accent1"/>
            </a:solidFill>
            <a:ln w="12700" cap="flat" cmpd="sng" algn="ctr">
              <a:gradFill flip="none" rotWithShape="1">
                <a:gsLst>
                  <a:gs pos="14000">
                    <a:schemeClr val="accent1">
                      <a:lumMod val="5000"/>
                      <a:lumOff val="95000"/>
                    </a:schemeClr>
                  </a:gs>
                  <a:gs pos="69000">
                    <a:srgbClr val="0E2186"/>
                  </a:gs>
                </a:gsLst>
                <a:lin ang="0" scaled="1"/>
                <a:tileRect/>
              </a:gradFill>
              <a:prstDash val="solid"/>
              <a:round/>
              <a:headEnd type="none" w="med" len="med"/>
              <a:tailEnd type="triangle" w="sm" len="med"/>
            </a:ln>
            <a:effectLst/>
          </p:spPr>
        </p:cxnSp>
        <p:cxnSp>
          <p:nvCxnSpPr>
            <p:cNvPr id="12" name="Straight Arrow Connector 11">
              <a:extLst>
                <a:ext uri="{FF2B5EF4-FFF2-40B4-BE49-F238E27FC236}">
                  <a16:creationId xmlns:a16="http://schemas.microsoft.com/office/drawing/2014/main" id="{267F228A-9FCE-0D1D-DF28-33BF2810212C}"/>
                </a:ext>
              </a:extLst>
            </p:cNvPr>
            <p:cNvCxnSpPr>
              <a:cxnSpLocks/>
            </p:cNvCxnSpPr>
            <p:nvPr/>
          </p:nvCxnSpPr>
          <p:spPr bwMode="auto">
            <a:xfrm>
              <a:off x="1515540" y="2636912"/>
              <a:ext cx="332249" cy="0"/>
            </a:xfrm>
            <a:prstGeom prst="straightConnector1">
              <a:avLst/>
            </a:prstGeom>
            <a:solidFill>
              <a:schemeClr val="accent1"/>
            </a:solidFill>
            <a:ln w="12700" cap="flat" cmpd="sng" algn="ctr">
              <a:gradFill flip="none" rotWithShape="1">
                <a:gsLst>
                  <a:gs pos="14000">
                    <a:schemeClr val="accent1">
                      <a:lumMod val="5000"/>
                      <a:lumOff val="95000"/>
                    </a:schemeClr>
                  </a:gs>
                  <a:gs pos="69000">
                    <a:srgbClr val="0E2186"/>
                  </a:gs>
                </a:gsLst>
                <a:lin ang="0" scaled="1"/>
                <a:tileRect/>
              </a:gradFill>
              <a:prstDash val="solid"/>
              <a:round/>
              <a:headEnd type="none" w="med" len="med"/>
              <a:tailEnd type="triangle" w="sm" len="med"/>
            </a:ln>
            <a:effectLst/>
          </p:spPr>
        </p:cxnSp>
        <p:cxnSp>
          <p:nvCxnSpPr>
            <p:cNvPr id="13" name="Straight Arrow Connector 12">
              <a:extLst>
                <a:ext uri="{FF2B5EF4-FFF2-40B4-BE49-F238E27FC236}">
                  <a16:creationId xmlns:a16="http://schemas.microsoft.com/office/drawing/2014/main" id="{30EA8662-86A4-6337-DD21-99EF872C6FD7}"/>
                </a:ext>
              </a:extLst>
            </p:cNvPr>
            <p:cNvCxnSpPr>
              <a:cxnSpLocks/>
            </p:cNvCxnSpPr>
            <p:nvPr/>
          </p:nvCxnSpPr>
          <p:spPr bwMode="auto">
            <a:xfrm>
              <a:off x="1515540" y="2852911"/>
              <a:ext cx="544585" cy="0"/>
            </a:xfrm>
            <a:prstGeom prst="straightConnector1">
              <a:avLst/>
            </a:prstGeom>
            <a:solidFill>
              <a:schemeClr val="accent1"/>
            </a:solidFill>
            <a:ln w="12700" cap="flat" cmpd="sng" algn="ctr">
              <a:gradFill flip="none" rotWithShape="1">
                <a:gsLst>
                  <a:gs pos="14000">
                    <a:schemeClr val="accent1">
                      <a:lumMod val="5000"/>
                      <a:lumOff val="95000"/>
                    </a:schemeClr>
                  </a:gs>
                  <a:gs pos="69000">
                    <a:srgbClr val="0E2186"/>
                  </a:gs>
                </a:gsLst>
                <a:lin ang="0" scaled="1"/>
                <a:tileRect/>
              </a:gradFill>
              <a:prstDash val="solid"/>
              <a:round/>
              <a:headEnd type="none" w="med" len="med"/>
              <a:tailEnd type="triangle" w="sm" len="med"/>
            </a:ln>
            <a:effectLst/>
          </p:spPr>
        </p:cxnSp>
      </p:grpSp>
      <p:sp>
        <p:nvSpPr>
          <p:cNvPr id="14" name="Rectangle 13">
            <a:extLst>
              <a:ext uri="{FF2B5EF4-FFF2-40B4-BE49-F238E27FC236}">
                <a16:creationId xmlns:a16="http://schemas.microsoft.com/office/drawing/2014/main" id="{B0C5AF15-D332-4E4B-5764-F3F87795EBCE}"/>
              </a:ext>
            </a:extLst>
          </p:cNvPr>
          <p:cNvSpPr/>
          <p:nvPr/>
        </p:nvSpPr>
        <p:spPr bwMode="auto">
          <a:xfrm>
            <a:off x="906075" y="1623011"/>
            <a:ext cx="1102311" cy="1270000"/>
          </a:xfrm>
          <a:prstGeom prst="rect">
            <a:avLst/>
          </a:prstGeom>
          <a:solidFill>
            <a:schemeClr val="bg1"/>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latin typeface="Times" charset="0"/>
            </a:endParaRPr>
          </a:p>
        </p:txBody>
      </p:sp>
      <p:sp>
        <p:nvSpPr>
          <p:cNvPr id="15" name="Rectangle 6">
            <a:extLst>
              <a:ext uri="{FF2B5EF4-FFF2-40B4-BE49-F238E27FC236}">
                <a16:creationId xmlns:a16="http://schemas.microsoft.com/office/drawing/2014/main" id="{A5515EAA-0E13-2ED0-08BE-EB8A69BE887E}"/>
              </a:ext>
            </a:extLst>
          </p:cNvPr>
          <p:cNvSpPr>
            <a:spLocks noChangeArrowheads="1"/>
          </p:cNvSpPr>
          <p:nvPr/>
        </p:nvSpPr>
        <p:spPr bwMode="auto">
          <a:xfrm>
            <a:off x="2016425" y="1621493"/>
            <a:ext cx="6578600" cy="196851"/>
          </a:xfrm>
          <a:prstGeom prst="rect">
            <a:avLst/>
          </a:prstGeom>
          <a:solidFill>
            <a:srgbClr val="237FFC"/>
          </a:solidFill>
          <a:ln>
            <a:noFill/>
          </a:ln>
          <a:effectLst/>
          <a:extLs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Times" pitchFamily="18" charset="0"/>
              <a:cs typeface="Arial" charset="0"/>
            </a:endParaRPr>
          </a:p>
        </p:txBody>
      </p:sp>
      <p:sp>
        <p:nvSpPr>
          <p:cNvPr id="16" name="Rectangle 7">
            <a:extLst>
              <a:ext uri="{FF2B5EF4-FFF2-40B4-BE49-F238E27FC236}">
                <a16:creationId xmlns:a16="http://schemas.microsoft.com/office/drawing/2014/main" id="{25972C9C-3D2A-B613-22CF-D8DDEA432D76}"/>
              </a:ext>
            </a:extLst>
          </p:cNvPr>
          <p:cNvSpPr>
            <a:spLocks noChangeArrowheads="1"/>
          </p:cNvSpPr>
          <p:nvPr/>
        </p:nvSpPr>
        <p:spPr bwMode="auto">
          <a:xfrm>
            <a:off x="2016425" y="2694645"/>
            <a:ext cx="6578600" cy="196849"/>
          </a:xfrm>
          <a:prstGeom prst="rect">
            <a:avLst/>
          </a:prstGeom>
          <a:solidFill>
            <a:srgbClr val="237FFC"/>
          </a:solidFill>
          <a:ln>
            <a:noFill/>
          </a:ln>
          <a:effectLst/>
          <a:extLs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Times" pitchFamily="18" charset="0"/>
              <a:cs typeface="Arial" charset="0"/>
            </a:endParaRPr>
          </a:p>
        </p:txBody>
      </p:sp>
      <p:sp>
        <p:nvSpPr>
          <p:cNvPr id="17" name="Line 8">
            <a:extLst>
              <a:ext uri="{FF2B5EF4-FFF2-40B4-BE49-F238E27FC236}">
                <a16:creationId xmlns:a16="http://schemas.microsoft.com/office/drawing/2014/main" id="{2A3FA3AE-30B8-4091-9747-DA72AB0DB792}"/>
              </a:ext>
            </a:extLst>
          </p:cNvPr>
          <p:cNvSpPr>
            <a:spLocks noChangeShapeType="1"/>
          </p:cNvSpPr>
          <p:nvPr/>
        </p:nvSpPr>
        <p:spPr bwMode="auto">
          <a:xfrm>
            <a:off x="2016425" y="1809877"/>
            <a:ext cx="6572251"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noProof="0" dirty="0"/>
          </a:p>
        </p:txBody>
      </p:sp>
      <p:sp>
        <p:nvSpPr>
          <p:cNvPr id="18" name="Line 9">
            <a:extLst>
              <a:ext uri="{FF2B5EF4-FFF2-40B4-BE49-F238E27FC236}">
                <a16:creationId xmlns:a16="http://schemas.microsoft.com/office/drawing/2014/main" id="{373FFF7F-B151-B47C-8F5F-F29A88AF1363}"/>
              </a:ext>
            </a:extLst>
          </p:cNvPr>
          <p:cNvSpPr>
            <a:spLocks noChangeShapeType="1"/>
          </p:cNvSpPr>
          <p:nvPr/>
        </p:nvSpPr>
        <p:spPr bwMode="auto">
          <a:xfrm>
            <a:off x="2016425" y="2700993"/>
            <a:ext cx="6572251"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noProof="0" dirty="0"/>
          </a:p>
        </p:txBody>
      </p:sp>
      <p:sp>
        <p:nvSpPr>
          <p:cNvPr id="19" name="Rectangle 18">
            <a:extLst>
              <a:ext uri="{FF2B5EF4-FFF2-40B4-BE49-F238E27FC236}">
                <a16:creationId xmlns:a16="http://schemas.microsoft.com/office/drawing/2014/main" id="{607DB44B-CABB-1DB2-0ECA-2CB31B7B82D6}"/>
              </a:ext>
            </a:extLst>
          </p:cNvPr>
          <p:cNvSpPr/>
          <p:nvPr/>
        </p:nvSpPr>
        <p:spPr bwMode="auto">
          <a:xfrm>
            <a:off x="8364305" y="1491945"/>
            <a:ext cx="476593" cy="1536161"/>
          </a:xfrm>
          <a:prstGeom prst="rect">
            <a:avLst/>
          </a:prstGeom>
          <a:solidFill>
            <a:schemeClr val="bg1"/>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latin typeface="Times" charset="0"/>
            </a:endParaRPr>
          </a:p>
        </p:txBody>
      </p:sp>
      <p:sp>
        <p:nvSpPr>
          <p:cNvPr id="20" name="Rectangle 19">
            <a:extLst>
              <a:ext uri="{FF2B5EF4-FFF2-40B4-BE49-F238E27FC236}">
                <a16:creationId xmlns:a16="http://schemas.microsoft.com/office/drawing/2014/main" id="{639D44F0-A713-3A46-E64D-0AC9C5B703C2}"/>
              </a:ext>
            </a:extLst>
          </p:cNvPr>
          <p:cNvSpPr/>
          <p:nvPr/>
        </p:nvSpPr>
        <p:spPr bwMode="auto">
          <a:xfrm>
            <a:off x="8587621" y="1623009"/>
            <a:ext cx="3604379" cy="1270000"/>
          </a:xfrm>
          <a:prstGeom prst="rect">
            <a:avLst/>
          </a:prstGeom>
          <a:solidFill>
            <a:schemeClr val="bg1"/>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latin typeface="Times" charset="0"/>
            </a:endParaRPr>
          </a:p>
        </p:txBody>
      </p:sp>
      <p:grpSp>
        <p:nvGrpSpPr>
          <p:cNvPr id="21" name="Group 20">
            <a:extLst>
              <a:ext uri="{FF2B5EF4-FFF2-40B4-BE49-F238E27FC236}">
                <a16:creationId xmlns:a16="http://schemas.microsoft.com/office/drawing/2014/main" id="{3AEF70FD-2B59-3195-F11D-131FAEE2BBD6}"/>
              </a:ext>
            </a:extLst>
          </p:cNvPr>
          <p:cNvGrpSpPr/>
          <p:nvPr/>
        </p:nvGrpSpPr>
        <p:grpSpPr>
          <a:xfrm>
            <a:off x="2400579" y="5351997"/>
            <a:ext cx="192021" cy="311905"/>
            <a:chOff x="2848952" y="5493247"/>
            <a:chExt cx="144016" cy="233929"/>
          </a:xfrm>
        </p:grpSpPr>
        <p:cxnSp>
          <p:nvCxnSpPr>
            <p:cNvPr id="22" name="Straight Connector 21">
              <a:extLst>
                <a:ext uri="{FF2B5EF4-FFF2-40B4-BE49-F238E27FC236}">
                  <a16:creationId xmlns:a16="http://schemas.microsoft.com/office/drawing/2014/main" id="{0178D215-5378-644E-CD84-B5A4C7D67CB6}"/>
                </a:ext>
              </a:extLst>
            </p:cNvPr>
            <p:cNvCxnSpPr/>
            <p:nvPr/>
          </p:nvCxnSpPr>
          <p:spPr bwMode="auto">
            <a:xfrm flipV="1">
              <a:off x="2922021" y="5493247"/>
              <a:ext cx="0" cy="144512"/>
            </a:xfrm>
            <a:prstGeom prst="line">
              <a:avLst/>
            </a:prstGeom>
            <a:noFill/>
            <a:ln w="12700" cap="flat" cmpd="sng" algn="ctr">
              <a:solidFill>
                <a:srgbClr val="0E2186"/>
              </a:solidFill>
              <a:prstDash val="solid"/>
              <a:round/>
              <a:headEnd type="none" w="med" len="med"/>
              <a:tailEnd type="none" w="med" len="med"/>
            </a:ln>
            <a:effectLst/>
          </p:spPr>
        </p:cxnSp>
        <p:cxnSp>
          <p:nvCxnSpPr>
            <p:cNvPr id="23" name="Straight Connector 22">
              <a:extLst>
                <a:ext uri="{FF2B5EF4-FFF2-40B4-BE49-F238E27FC236}">
                  <a16:creationId xmlns:a16="http://schemas.microsoft.com/office/drawing/2014/main" id="{1C0D9F4A-3E8E-BDB8-F487-B35E2510CDB5}"/>
                </a:ext>
              </a:extLst>
            </p:cNvPr>
            <p:cNvCxnSpPr/>
            <p:nvPr/>
          </p:nvCxnSpPr>
          <p:spPr bwMode="auto">
            <a:xfrm>
              <a:off x="2848952" y="5493247"/>
              <a:ext cx="144016" cy="0"/>
            </a:xfrm>
            <a:prstGeom prst="line">
              <a:avLst/>
            </a:prstGeom>
            <a:noFill/>
            <a:ln w="12700" cap="flat" cmpd="sng" algn="ctr">
              <a:solidFill>
                <a:srgbClr val="0E2186"/>
              </a:solidFill>
              <a:prstDash val="solid"/>
              <a:round/>
              <a:headEnd type="none" w="med" len="med"/>
              <a:tailEnd type="none" w="med" len="med"/>
            </a:ln>
            <a:effectLst/>
          </p:spPr>
        </p:cxnSp>
        <p:sp>
          <p:nvSpPr>
            <p:cNvPr id="24" name="Oval 18">
              <a:extLst>
                <a:ext uri="{FF2B5EF4-FFF2-40B4-BE49-F238E27FC236}">
                  <a16:creationId xmlns:a16="http://schemas.microsoft.com/office/drawing/2014/main" id="{127B234E-EBC1-B1B5-0A33-3209BFFF0EFB}"/>
                </a:ext>
              </a:extLst>
            </p:cNvPr>
            <p:cNvSpPr>
              <a:spLocks noChangeArrowheads="1"/>
            </p:cNvSpPr>
            <p:nvPr/>
          </p:nvSpPr>
          <p:spPr bwMode="auto">
            <a:xfrm>
              <a:off x="2876707" y="5635101"/>
              <a:ext cx="90488" cy="92075"/>
            </a:xfrm>
            <a:prstGeom prst="ellipse">
              <a:avLst/>
            </a:prstGeom>
            <a:noFill/>
            <a:ln w="12700" algn="ctr">
              <a:solidFill>
                <a:srgbClr val="0E2186"/>
              </a:solidFill>
              <a:round/>
              <a:headEnd/>
              <a:tailEnd/>
            </a:ln>
          </p:spPr>
          <p:txBody>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Times" pitchFamily="18" charset="0"/>
                <a:cs typeface="Arial" charset="0"/>
              </a:endParaRPr>
            </a:p>
          </p:txBody>
        </p:sp>
      </p:grpSp>
      <p:grpSp>
        <p:nvGrpSpPr>
          <p:cNvPr id="25" name="Group 24">
            <a:extLst>
              <a:ext uri="{FF2B5EF4-FFF2-40B4-BE49-F238E27FC236}">
                <a16:creationId xmlns:a16="http://schemas.microsoft.com/office/drawing/2014/main" id="{FF855A35-B36D-1984-340B-23D55F29E49E}"/>
              </a:ext>
            </a:extLst>
          </p:cNvPr>
          <p:cNvGrpSpPr/>
          <p:nvPr/>
        </p:nvGrpSpPr>
        <p:grpSpPr>
          <a:xfrm>
            <a:off x="2880601" y="3043594"/>
            <a:ext cx="4517779" cy="2622421"/>
            <a:chOff x="3208969" y="3761945"/>
            <a:chExt cx="3388334" cy="1966816"/>
          </a:xfrm>
        </p:grpSpPr>
        <p:cxnSp>
          <p:nvCxnSpPr>
            <p:cNvPr id="26" name="Straight Connector 25">
              <a:extLst>
                <a:ext uri="{FF2B5EF4-FFF2-40B4-BE49-F238E27FC236}">
                  <a16:creationId xmlns:a16="http://schemas.microsoft.com/office/drawing/2014/main" id="{0A7C5ABE-871E-F74B-B5B8-713E5B86AC8F}"/>
                </a:ext>
              </a:extLst>
            </p:cNvPr>
            <p:cNvCxnSpPr/>
            <p:nvPr/>
          </p:nvCxnSpPr>
          <p:spPr bwMode="auto">
            <a:xfrm flipV="1">
              <a:off x="3282038" y="5493322"/>
              <a:ext cx="0" cy="144512"/>
            </a:xfrm>
            <a:prstGeom prst="line">
              <a:avLst/>
            </a:prstGeom>
            <a:noFill/>
            <a:ln w="12700" cap="flat" cmpd="sng" algn="ctr">
              <a:solidFill>
                <a:srgbClr val="0E2186"/>
              </a:solidFill>
              <a:prstDash val="solid"/>
              <a:round/>
              <a:headEnd type="none" w="med" len="med"/>
              <a:tailEnd type="none" w="med" len="med"/>
            </a:ln>
            <a:effectLst/>
          </p:spPr>
        </p:cxnSp>
        <p:cxnSp>
          <p:nvCxnSpPr>
            <p:cNvPr id="27" name="Straight Connector 26">
              <a:extLst>
                <a:ext uri="{FF2B5EF4-FFF2-40B4-BE49-F238E27FC236}">
                  <a16:creationId xmlns:a16="http://schemas.microsoft.com/office/drawing/2014/main" id="{73707579-9867-91FC-CE97-D08026962460}"/>
                </a:ext>
              </a:extLst>
            </p:cNvPr>
            <p:cNvCxnSpPr/>
            <p:nvPr/>
          </p:nvCxnSpPr>
          <p:spPr bwMode="auto">
            <a:xfrm>
              <a:off x="3208969" y="5493322"/>
              <a:ext cx="144016" cy="0"/>
            </a:xfrm>
            <a:prstGeom prst="line">
              <a:avLst/>
            </a:prstGeom>
            <a:noFill/>
            <a:ln w="12700" cap="flat" cmpd="sng" algn="ctr">
              <a:solidFill>
                <a:srgbClr val="0E2186"/>
              </a:solidFill>
              <a:prstDash val="solid"/>
              <a:round/>
              <a:headEnd type="none" w="med" len="med"/>
              <a:tailEnd type="none" w="med" len="med"/>
            </a:ln>
            <a:effectLst/>
          </p:spPr>
        </p:cxnSp>
        <p:cxnSp>
          <p:nvCxnSpPr>
            <p:cNvPr id="28" name="Straight Connector 27">
              <a:extLst>
                <a:ext uri="{FF2B5EF4-FFF2-40B4-BE49-F238E27FC236}">
                  <a16:creationId xmlns:a16="http://schemas.microsoft.com/office/drawing/2014/main" id="{EDAEADF1-2F4B-BD72-FFD5-7D82A0DC05DD}"/>
                </a:ext>
              </a:extLst>
            </p:cNvPr>
            <p:cNvCxnSpPr/>
            <p:nvPr/>
          </p:nvCxnSpPr>
          <p:spPr bwMode="auto">
            <a:xfrm flipV="1">
              <a:off x="3637908" y="5491937"/>
              <a:ext cx="0" cy="144512"/>
            </a:xfrm>
            <a:prstGeom prst="line">
              <a:avLst/>
            </a:prstGeom>
            <a:noFill/>
            <a:ln w="12700" cap="flat" cmpd="sng" algn="ctr">
              <a:solidFill>
                <a:srgbClr val="0E2186"/>
              </a:solidFill>
              <a:prstDash val="solid"/>
              <a:round/>
              <a:headEnd type="none" w="med" len="med"/>
              <a:tailEnd type="none" w="med" len="med"/>
            </a:ln>
            <a:effectLst/>
          </p:spPr>
        </p:cxnSp>
        <p:cxnSp>
          <p:nvCxnSpPr>
            <p:cNvPr id="29" name="Straight Connector 28">
              <a:extLst>
                <a:ext uri="{FF2B5EF4-FFF2-40B4-BE49-F238E27FC236}">
                  <a16:creationId xmlns:a16="http://schemas.microsoft.com/office/drawing/2014/main" id="{58ECCC19-C90E-C9E5-BF89-7ED9B517F048}"/>
                </a:ext>
              </a:extLst>
            </p:cNvPr>
            <p:cNvCxnSpPr/>
            <p:nvPr/>
          </p:nvCxnSpPr>
          <p:spPr bwMode="auto">
            <a:xfrm>
              <a:off x="3564839" y="5491937"/>
              <a:ext cx="144016" cy="0"/>
            </a:xfrm>
            <a:prstGeom prst="line">
              <a:avLst/>
            </a:prstGeom>
            <a:noFill/>
            <a:ln w="12700" cap="flat" cmpd="sng" algn="ctr">
              <a:solidFill>
                <a:srgbClr val="0E2186"/>
              </a:solidFill>
              <a:prstDash val="solid"/>
              <a:round/>
              <a:headEnd type="none" w="med" len="med"/>
              <a:tailEnd type="none" w="med" len="med"/>
            </a:ln>
            <a:effectLst/>
          </p:spPr>
        </p:cxnSp>
        <p:cxnSp>
          <p:nvCxnSpPr>
            <p:cNvPr id="30" name="Straight Connector 29">
              <a:extLst>
                <a:ext uri="{FF2B5EF4-FFF2-40B4-BE49-F238E27FC236}">
                  <a16:creationId xmlns:a16="http://schemas.microsoft.com/office/drawing/2014/main" id="{41286638-B5D5-8C54-7946-0E1BB4EB2CF8}"/>
                </a:ext>
              </a:extLst>
            </p:cNvPr>
            <p:cNvCxnSpPr/>
            <p:nvPr/>
          </p:nvCxnSpPr>
          <p:spPr bwMode="auto">
            <a:xfrm flipV="1">
              <a:off x="4015462" y="5491937"/>
              <a:ext cx="0" cy="144512"/>
            </a:xfrm>
            <a:prstGeom prst="line">
              <a:avLst/>
            </a:prstGeom>
            <a:noFill/>
            <a:ln w="12700" cap="flat" cmpd="sng" algn="ctr">
              <a:solidFill>
                <a:srgbClr val="0E2186"/>
              </a:solidFill>
              <a:prstDash val="solid"/>
              <a:round/>
              <a:headEnd type="none" w="med" len="med"/>
              <a:tailEnd type="none" w="med" len="med"/>
            </a:ln>
            <a:effectLst/>
          </p:spPr>
        </p:cxnSp>
        <p:cxnSp>
          <p:nvCxnSpPr>
            <p:cNvPr id="31" name="Straight Connector 30">
              <a:extLst>
                <a:ext uri="{FF2B5EF4-FFF2-40B4-BE49-F238E27FC236}">
                  <a16:creationId xmlns:a16="http://schemas.microsoft.com/office/drawing/2014/main" id="{756BB13A-7818-72E8-1931-48D70B8E7354}"/>
                </a:ext>
              </a:extLst>
            </p:cNvPr>
            <p:cNvCxnSpPr/>
            <p:nvPr/>
          </p:nvCxnSpPr>
          <p:spPr bwMode="auto">
            <a:xfrm>
              <a:off x="3942393" y="5491937"/>
              <a:ext cx="144016" cy="0"/>
            </a:xfrm>
            <a:prstGeom prst="line">
              <a:avLst/>
            </a:prstGeom>
            <a:noFill/>
            <a:ln w="12700" cap="flat" cmpd="sng" algn="ctr">
              <a:solidFill>
                <a:srgbClr val="0E2186"/>
              </a:solidFill>
              <a:prstDash val="solid"/>
              <a:round/>
              <a:headEnd type="none" w="med" len="med"/>
              <a:tailEnd type="none" w="med" len="med"/>
            </a:ln>
            <a:effectLst/>
          </p:spPr>
        </p:cxnSp>
        <p:sp>
          <p:nvSpPr>
            <p:cNvPr id="32" name="Oval 81">
              <a:extLst>
                <a:ext uri="{FF2B5EF4-FFF2-40B4-BE49-F238E27FC236}">
                  <a16:creationId xmlns:a16="http://schemas.microsoft.com/office/drawing/2014/main" id="{F000A548-2C4B-E22D-6A92-2782A782094F}"/>
                </a:ext>
              </a:extLst>
            </p:cNvPr>
            <p:cNvSpPr>
              <a:spLocks noChangeArrowheads="1"/>
            </p:cNvSpPr>
            <p:nvPr/>
          </p:nvSpPr>
          <p:spPr bwMode="auto">
            <a:xfrm>
              <a:off x="3236000" y="5638125"/>
              <a:ext cx="90488" cy="90488"/>
            </a:xfrm>
            <a:prstGeom prst="ellipse">
              <a:avLst/>
            </a:prstGeom>
            <a:noFill/>
            <a:ln w="12700" algn="ctr">
              <a:solidFill>
                <a:srgbClr val="0E2186"/>
              </a:solidFill>
              <a:round/>
              <a:headEnd/>
              <a:tailEnd/>
            </a:ln>
          </p:spPr>
          <p:txBody>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Times" pitchFamily="18" charset="0"/>
                <a:cs typeface="Arial" charset="0"/>
              </a:endParaRPr>
            </a:p>
          </p:txBody>
        </p:sp>
        <p:sp>
          <p:nvSpPr>
            <p:cNvPr id="33" name="Oval 82">
              <a:extLst>
                <a:ext uri="{FF2B5EF4-FFF2-40B4-BE49-F238E27FC236}">
                  <a16:creationId xmlns:a16="http://schemas.microsoft.com/office/drawing/2014/main" id="{9DB74876-F579-D439-95C1-935B339ADA4F}"/>
                </a:ext>
              </a:extLst>
            </p:cNvPr>
            <p:cNvSpPr>
              <a:spLocks noChangeArrowheads="1"/>
            </p:cNvSpPr>
            <p:nvPr/>
          </p:nvSpPr>
          <p:spPr bwMode="auto">
            <a:xfrm>
              <a:off x="3595569" y="5636686"/>
              <a:ext cx="90487" cy="92075"/>
            </a:xfrm>
            <a:prstGeom prst="ellipse">
              <a:avLst/>
            </a:prstGeom>
            <a:noFill/>
            <a:ln w="12700" algn="ctr">
              <a:solidFill>
                <a:srgbClr val="0E2186"/>
              </a:solidFill>
              <a:round/>
              <a:headEnd/>
              <a:tailEnd/>
            </a:ln>
          </p:spPr>
          <p:txBody>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Times" pitchFamily="18" charset="0"/>
                <a:cs typeface="Arial" charset="0"/>
              </a:endParaRPr>
            </a:p>
          </p:txBody>
        </p:sp>
        <p:sp>
          <p:nvSpPr>
            <p:cNvPr id="34" name="Oval 83">
              <a:extLst>
                <a:ext uri="{FF2B5EF4-FFF2-40B4-BE49-F238E27FC236}">
                  <a16:creationId xmlns:a16="http://schemas.microsoft.com/office/drawing/2014/main" id="{BD671CBF-797D-349E-485E-9514F946E9B2}"/>
                </a:ext>
              </a:extLst>
            </p:cNvPr>
            <p:cNvSpPr>
              <a:spLocks noChangeArrowheads="1"/>
            </p:cNvSpPr>
            <p:nvPr/>
          </p:nvSpPr>
          <p:spPr bwMode="auto">
            <a:xfrm>
              <a:off x="3969425" y="5635176"/>
              <a:ext cx="92075" cy="92075"/>
            </a:xfrm>
            <a:prstGeom prst="ellipse">
              <a:avLst/>
            </a:prstGeom>
            <a:noFill/>
            <a:ln w="12700" algn="ctr">
              <a:solidFill>
                <a:srgbClr val="0E2186"/>
              </a:solidFill>
              <a:round/>
              <a:headEnd/>
              <a:tailEnd/>
            </a:ln>
          </p:spPr>
          <p:txBody>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Times" pitchFamily="18" charset="0"/>
                <a:cs typeface="Arial" charset="0"/>
              </a:endParaRPr>
            </a:p>
          </p:txBody>
        </p:sp>
        <p:sp>
          <p:nvSpPr>
            <p:cNvPr id="35" name="Oval 84">
              <a:extLst>
                <a:ext uri="{FF2B5EF4-FFF2-40B4-BE49-F238E27FC236}">
                  <a16:creationId xmlns:a16="http://schemas.microsoft.com/office/drawing/2014/main" id="{948698DD-002B-54B4-F69F-FF4F06970A66}"/>
                </a:ext>
              </a:extLst>
            </p:cNvPr>
            <p:cNvSpPr>
              <a:spLocks noChangeArrowheads="1"/>
            </p:cNvSpPr>
            <p:nvPr/>
          </p:nvSpPr>
          <p:spPr bwMode="auto">
            <a:xfrm>
              <a:off x="4312325" y="5413644"/>
              <a:ext cx="92075" cy="90488"/>
            </a:xfrm>
            <a:prstGeom prst="ellipse">
              <a:avLst/>
            </a:prstGeom>
            <a:noFill/>
            <a:ln w="12700" algn="ctr">
              <a:solidFill>
                <a:srgbClr val="0E2186"/>
              </a:solidFill>
              <a:round/>
              <a:headEnd/>
              <a:tailEnd/>
            </a:ln>
          </p:spPr>
          <p:txBody>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Times" pitchFamily="18" charset="0"/>
                <a:cs typeface="Arial" charset="0"/>
              </a:endParaRPr>
            </a:p>
          </p:txBody>
        </p:sp>
        <p:sp>
          <p:nvSpPr>
            <p:cNvPr id="36" name="Oval 86">
              <a:extLst>
                <a:ext uri="{FF2B5EF4-FFF2-40B4-BE49-F238E27FC236}">
                  <a16:creationId xmlns:a16="http://schemas.microsoft.com/office/drawing/2014/main" id="{32363210-8D74-2954-9E7D-2B7DA93759EF}"/>
                </a:ext>
              </a:extLst>
            </p:cNvPr>
            <p:cNvSpPr>
              <a:spLocks noChangeArrowheads="1"/>
            </p:cNvSpPr>
            <p:nvPr/>
          </p:nvSpPr>
          <p:spPr bwMode="auto">
            <a:xfrm>
              <a:off x="4675863" y="4604143"/>
              <a:ext cx="90487" cy="90488"/>
            </a:xfrm>
            <a:prstGeom prst="ellipse">
              <a:avLst/>
            </a:prstGeom>
            <a:noFill/>
            <a:ln w="12700" algn="ctr">
              <a:solidFill>
                <a:srgbClr val="0E2186"/>
              </a:solidFill>
              <a:round/>
              <a:headEnd/>
              <a:tailEnd/>
            </a:ln>
          </p:spPr>
          <p:txBody>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Times" pitchFamily="18" charset="0"/>
                <a:cs typeface="Arial" charset="0"/>
              </a:endParaRPr>
            </a:p>
          </p:txBody>
        </p:sp>
        <p:sp>
          <p:nvSpPr>
            <p:cNvPr id="37" name="Oval 87">
              <a:extLst>
                <a:ext uri="{FF2B5EF4-FFF2-40B4-BE49-F238E27FC236}">
                  <a16:creationId xmlns:a16="http://schemas.microsoft.com/office/drawing/2014/main" id="{4F906C35-B9A3-FE19-80F4-07C9421BBC2A}"/>
                </a:ext>
              </a:extLst>
            </p:cNvPr>
            <p:cNvSpPr>
              <a:spLocks noChangeArrowheads="1"/>
            </p:cNvSpPr>
            <p:nvPr/>
          </p:nvSpPr>
          <p:spPr bwMode="auto">
            <a:xfrm>
              <a:off x="5036225" y="4210447"/>
              <a:ext cx="90488" cy="90488"/>
            </a:xfrm>
            <a:prstGeom prst="ellipse">
              <a:avLst/>
            </a:prstGeom>
            <a:noFill/>
            <a:ln w="12700" algn="ctr">
              <a:solidFill>
                <a:srgbClr val="0E2186"/>
              </a:solidFill>
              <a:round/>
              <a:headEnd/>
              <a:tailEnd/>
            </a:ln>
          </p:spPr>
          <p:txBody>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Times" pitchFamily="18" charset="0"/>
                <a:cs typeface="Arial" charset="0"/>
              </a:endParaRPr>
            </a:p>
          </p:txBody>
        </p:sp>
        <p:sp>
          <p:nvSpPr>
            <p:cNvPr id="38" name="Oval 88">
              <a:extLst>
                <a:ext uri="{FF2B5EF4-FFF2-40B4-BE49-F238E27FC236}">
                  <a16:creationId xmlns:a16="http://schemas.microsoft.com/office/drawing/2014/main" id="{4F6D4F28-C840-01B9-21BF-A7A550917F9C}"/>
                </a:ext>
              </a:extLst>
            </p:cNvPr>
            <p:cNvSpPr>
              <a:spLocks noChangeArrowheads="1"/>
            </p:cNvSpPr>
            <p:nvPr/>
          </p:nvSpPr>
          <p:spPr bwMode="auto">
            <a:xfrm>
              <a:off x="5396588" y="4298900"/>
              <a:ext cx="90487" cy="90487"/>
            </a:xfrm>
            <a:prstGeom prst="ellipse">
              <a:avLst/>
            </a:prstGeom>
            <a:noFill/>
            <a:ln w="12700" algn="ctr">
              <a:solidFill>
                <a:srgbClr val="0E2186"/>
              </a:solidFill>
              <a:round/>
              <a:headEnd/>
              <a:tailEnd/>
            </a:ln>
          </p:spPr>
          <p:txBody>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Times" pitchFamily="18" charset="0"/>
                <a:cs typeface="Arial" charset="0"/>
              </a:endParaRPr>
            </a:p>
          </p:txBody>
        </p:sp>
        <p:sp>
          <p:nvSpPr>
            <p:cNvPr id="39" name="Oval 89">
              <a:extLst>
                <a:ext uri="{FF2B5EF4-FFF2-40B4-BE49-F238E27FC236}">
                  <a16:creationId xmlns:a16="http://schemas.microsoft.com/office/drawing/2014/main" id="{18A09D1F-4244-1DB1-793E-6A90C1C9BB03}"/>
                </a:ext>
              </a:extLst>
            </p:cNvPr>
            <p:cNvSpPr>
              <a:spLocks noChangeArrowheads="1"/>
            </p:cNvSpPr>
            <p:nvPr/>
          </p:nvSpPr>
          <p:spPr bwMode="auto">
            <a:xfrm>
              <a:off x="5755363" y="4045347"/>
              <a:ext cx="92075" cy="92075"/>
            </a:xfrm>
            <a:prstGeom prst="ellipse">
              <a:avLst/>
            </a:prstGeom>
            <a:noFill/>
            <a:ln w="12700" algn="ctr">
              <a:solidFill>
                <a:srgbClr val="0E2186"/>
              </a:solidFill>
              <a:round/>
              <a:headEnd/>
              <a:tailEnd/>
            </a:ln>
          </p:spPr>
          <p:txBody>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Times" pitchFamily="18" charset="0"/>
                <a:cs typeface="Arial" charset="0"/>
              </a:endParaRPr>
            </a:p>
          </p:txBody>
        </p:sp>
        <p:sp>
          <p:nvSpPr>
            <p:cNvPr id="40" name="Oval 90">
              <a:extLst>
                <a:ext uri="{FF2B5EF4-FFF2-40B4-BE49-F238E27FC236}">
                  <a16:creationId xmlns:a16="http://schemas.microsoft.com/office/drawing/2014/main" id="{A2EEAC10-2BD9-6F88-0B53-38D72550B94B}"/>
                </a:ext>
              </a:extLst>
            </p:cNvPr>
            <p:cNvSpPr>
              <a:spLocks noChangeArrowheads="1"/>
            </p:cNvSpPr>
            <p:nvPr/>
          </p:nvSpPr>
          <p:spPr bwMode="auto">
            <a:xfrm>
              <a:off x="6115725" y="4137422"/>
              <a:ext cx="92075" cy="90488"/>
            </a:xfrm>
            <a:prstGeom prst="ellipse">
              <a:avLst/>
            </a:prstGeom>
            <a:noFill/>
            <a:ln w="12700" algn="ctr">
              <a:solidFill>
                <a:srgbClr val="0E2186"/>
              </a:solidFill>
              <a:round/>
              <a:headEnd/>
              <a:tailEnd/>
            </a:ln>
          </p:spPr>
          <p:txBody>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Times" pitchFamily="18" charset="0"/>
                <a:cs typeface="Arial" charset="0"/>
              </a:endParaRPr>
            </a:p>
          </p:txBody>
        </p:sp>
        <p:sp>
          <p:nvSpPr>
            <p:cNvPr id="41" name="Oval 91">
              <a:extLst>
                <a:ext uri="{FF2B5EF4-FFF2-40B4-BE49-F238E27FC236}">
                  <a16:creationId xmlns:a16="http://schemas.microsoft.com/office/drawing/2014/main" id="{82374888-793E-A7D4-B780-C99061EADA05}"/>
                </a:ext>
              </a:extLst>
            </p:cNvPr>
            <p:cNvSpPr>
              <a:spLocks noChangeArrowheads="1"/>
            </p:cNvSpPr>
            <p:nvPr/>
          </p:nvSpPr>
          <p:spPr bwMode="auto">
            <a:xfrm>
              <a:off x="6479263" y="4034802"/>
              <a:ext cx="90487" cy="92075"/>
            </a:xfrm>
            <a:prstGeom prst="ellipse">
              <a:avLst/>
            </a:prstGeom>
            <a:noFill/>
            <a:ln w="12700" algn="ctr">
              <a:solidFill>
                <a:srgbClr val="0E2186"/>
              </a:solidFill>
              <a:round/>
              <a:headEnd/>
              <a:tailEnd/>
            </a:ln>
          </p:spPr>
          <p:txBody>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Times" pitchFamily="18" charset="0"/>
                <a:cs typeface="Arial" charset="0"/>
              </a:endParaRPr>
            </a:p>
          </p:txBody>
        </p:sp>
        <p:cxnSp>
          <p:nvCxnSpPr>
            <p:cNvPr id="42" name="Straight Connector 41">
              <a:extLst>
                <a:ext uri="{FF2B5EF4-FFF2-40B4-BE49-F238E27FC236}">
                  <a16:creationId xmlns:a16="http://schemas.microsoft.com/office/drawing/2014/main" id="{D27E0EAA-004E-3DCA-C138-3284FF2CBD84}"/>
                </a:ext>
              </a:extLst>
            </p:cNvPr>
            <p:cNvCxnSpPr>
              <a:stCxn id="35" idx="0"/>
            </p:cNvCxnSpPr>
            <p:nvPr/>
          </p:nvCxnSpPr>
          <p:spPr bwMode="auto">
            <a:xfrm flipH="1" flipV="1">
              <a:off x="4357839" y="5143025"/>
              <a:ext cx="524" cy="270619"/>
            </a:xfrm>
            <a:prstGeom prst="line">
              <a:avLst/>
            </a:prstGeom>
            <a:noFill/>
            <a:ln w="12700" cap="flat" cmpd="sng" algn="ctr">
              <a:solidFill>
                <a:srgbClr val="0E2186"/>
              </a:solidFill>
              <a:prstDash val="solid"/>
              <a:round/>
              <a:headEnd type="none" w="med" len="med"/>
              <a:tailEnd type="none" w="med" len="med"/>
            </a:ln>
            <a:effectLst/>
          </p:spPr>
        </p:cxnSp>
        <p:cxnSp>
          <p:nvCxnSpPr>
            <p:cNvPr id="43" name="Straight Connector 42">
              <a:extLst>
                <a:ext uri="{FF2B5EF4-FFF2-40B4-BE49-F238E27FC236}">
                  <a16:creationId xmlns:a16="http://schemas.microsoft.com/office/drawing/2014/main" id="{A894BFD1-4DDE-08B5-1D69-D72C7BB7664D}"/>
                </a:ext>
              </a:extLst>
            </p:cNvPr>
            <p:cNvCxnSpPr/>
            <p:nvPr/>
          </p:nvCxnSpPr>
          <p:spPr bwMode="auto">
            <a:xfrm>
              <a:off x="4284770" y="5143025"/>
              <a:ext cx="144016" cy="0"/>
            </a:xfrm>
            <a:prstGeom prst="line">
              <a:avLst/>
            </a:prstGeom>
            <a:noFill/>
            <a:ln w="12700" cap="flat" cmpd="sng" algn="ctr">
              <a:solidFill>
                <a:srgbClr val="0E2186"/>
              </a:solidFill>
              <a:prstDash val="solid"/>
              <a:round/>
              <a:headEnd type="none" w="med" len="med"/>
              <a:tailEnd type="none" w="med" len="med"/>
            </a:ln>
            <a:effectLst/>
          </p:spPr>
        </p:cxnSp>
        <p:cxnSp>
          <p:nvCxnSpPr>
            <p:cNvPr id="44" name="Straight Connector 43">
              <a:extLst>
                <a:ext uri="{FF2B5EF4-FFF2-40B4-BE49-F238E27FC236}">
                  <a16:creationId xmlns:a16="http://schemas.microsoft.com/office/drawing/2014/main" id="{92EC7F85-36AA-0469-77EF-238E1981A2AB}"/>
                </a:ext>
              </a:extLst>
            </p:cNvPr>
            <p:cNvCxnSpPr/>
            <p:nvPr/>
          </p:nvCxnSpPr>
          <p:spPr bwMode="auto">
            <a:xfrm rot="5400000">
              <a:off x="4360218" y="5579587"/>
              <a:ext cx="0" cy="144512"/>
            </a:xfrm>
            <a:prstGeom prst="line">
              <a:avLst/>
            </a:prstGeom>
            <a:noFill/>
            <a:ln w="12700" cap="flat" cmpd="sng" algn="ctr">
              <a:solidFill>
                <a:srgbClr val="0E2186"/>
              </a:solidFill>
              <a:prstDash val="solid"/>
              <a:round/>
              <a:headEnd type="none" w="med" len="med"/>
              <a:tailEnd type="none" w="med" len="med"/>
            </a:ln>
            <a:effectLst/>
          </p:spPr>
        </p:cxnSp>
        <p:cxnSp>
          <p:nvCxnSpPr>
            <p:cNvPr id="45" name="Straight Connector 44">
              <a:extLst>
                <a:ext uri="{FF2B5EF4-FFF2-40B4-BE49-F238E27FC236}">
                  <a16:creationId xmlns:a16="http://schemas.microsoft.com/office/drawing/2014/main" id="{095B95DD-5308-ED48-504F-86CFF673E41F}"/>
                </a:ext>
              </a:extLst>
            </p:cNvPr>
            <p:cNvCxnSpPr/>
            <p:nvPr/>
          </p:nvCxnSpPr>
          <p:spPr bwMode="auto">
            <a:xfrm rot="5400000" flipV="1">
              <a:off x="4287149" y="5579587"/>
              <a:ext cx="144016" cy="0"/>
            </a:xfrm>
            <a:prstGeom prst="line">
              <a:avLst/>
            </a:prstGeom>
            <a:noFill/>
            <a:ln w="12700" cap="flat" cmpd="sng" algn="ctr">
              <a:solidFill>
                <a:srgbClr val="0E2186"/>
              </a:solidFill>
              <a:prstDash val="solid"/>
              <a:round/>
              <a:headEnd type="none" w="med" len="med"/>
              <a:tailEnd type="none" w="med" len="med"/>
            </a:ln>
            <a:effectLst/>
          </p:spPr>
        </p:cxnSp>
        <p:cxnSp>
          <p:nvCxnSpPr>
            <p:cNvPr id="46" name="Straight Connector 45">
              <a:extLst>
                <a:ext uri="{FF2B5EF4-FFF2-40B4-BE49-F238E27FC236}">
                  <a16:creationId xmlns:a16="http://schemas.microsoft.com/office/drawing/2014/main" id="{1138F2B6-E723-AEC1-DD93-781FDD6D2CAB}"/>
                </a:ext>
              </a:extLst>
            </p:cNvPr>
            <p:cNvCxnSpPr/>
            <p:nvPr/>
          </p:nvCxnSpPr>
          <p:spPr bwMode="auto">
            <a:xfrm flipH="1" flipV="1">
              <a:off x="4720582" y="4333524"/>
              <a:ext cx="524" cy="270619"/>
            </a:xfrm>
            <a:prstGeom prst="line">
              <a:avLst/>
            </a:prstGeom>
            <a:noFill/>
            <a:ln w="12700" cap="flat" cmpd="sng" algn="ctr">
              <a:solidFill>
                <a:srgbClr val="0E2186"/>
              </a:solidFill>
              <a:prstDash val="solid"/>
              <a:round/>
              <a:headEnd type="none" w="med" len="med"/>
              <a:tailEnd type="none" w="med" len="med"/>
            </a:ln>
            <a:effectLst/>
          </p:spPr>
        </p:cxnSp>
        <p:cxnSp>
          <p:nvCxnSpPr>
            <p:cNvPr id="47" name="Straight Connector 46">
              <a:extLst>
                <a:ext uri="{FF2B5EF4-FFF2-40B4-BE49-F238E27FC236}">
                  <a16:creationId xmlns:a16="http://schemas.microsoft.com/office/drawing/2014/main" id="{87FF8F7C-B622-E34A-7649-D7BD09E5F173}"/>
                </a:ext>
              </a:extLst>
            </p:cNvPr>
            <p:cNvCxnSpPr/>
            <p:nvPr/>
          </p:nvCxnSpPr>
          <p:spPr bwMode="auto">
            <a:xfrm>
              <a:off x="4647513" y="4333524"/>
              <a:ext cx="144016" cy="0"/>
            </a:xfrm>
            <a:prstGeom prst="line">
              <a:avLst/>
            </a:prstGeom>
            <a:noFill/>
            <a:ln w="12700" cap="flat" cmpd="sng" algn="ctr">
              <a:solidFill>
                <a:srgbClr val="0E2186"/>
              </a:solidFill>
              <a:prstDash val="solid"/>
              <a:round/>
              <a:headEnd type="none" w="med" len="med"/>
              <a:tailEnd type="none" w="med" len="med"/>
            </a:ln>
            <a:effectLst/>
          </p:spPr>
        </p:cxnSp>
        <p:cxnSp>
          <p:nvCxnSpPr>
            <p:cNvPr id="48" name="Straight Connector 47">
              <a:extLst>
                <a:ext uri="{FF2B5EF4-FFF2-40B4-BE49-F238E27FC236}">
                  <a16:creationId xmlns:a16="http://schemas.microsoft.com/office/drawing/2014/main" id="{8C536CAA-A151-00CF-A65D-F7FEC01EA3BC}"/>
                </a:ext>
              </a:extLst>
            </p:cNvPr>
            <p:cNvCxnSpPr/>
            <p:nvPr/>
          </p:nvCxnSpPr>
          <p:spPr bwMode="auto">
            <a:xfrm rot="5400000">
              <a:off x="4720580" y="4770832"/>
              <a:ext cx="0" cy="144512"/>
            </a:xfrm>
            <a:prstGeom prst="line">
              <a:avLst/>
            </a:prstGeom>
            <a:noFill/>
            <a:ln w="12700" cap="flat" cmpd="sng" algn="ctr">
              <a:solidFill>
                <a:srgbClr val="0E2186"/>
              </a:solidFill>
              <a:prstDash val="solid"/>
              <a:round/>
              <a:headEnd type="none" w="med" len="med"/>
              <a:tailEnd type="none" w="med" len="med"/>
            </a:ln>
            <a:effectLst/>
          </p:spPr>
        </p:cxnSp>
        <p:cxnSp>
          <p:nvCxnSpPr>
            <p:cNvPr id="49" name="Straight Connector 48">
              <a:extLst>
                <a:ext uri="{FF2B5EF4-FFF2-40B4-BE49-F238E27FC236}">
                  <a16:creationId xmlns:a16="http://schemas.microsoft.com/office/drawing/2014/main" id="{3D25BCAF-7019-76A9-A086-ED7538C5B174}"/>
                </a:ext>
              </a:extLst>
            </p:cNvPr>
            <p:cNvCxnSpPr/>
            <p:nvPr/>
          </p:nvCxnSpPr>
          <p:spPr bwMode="auto">
            <a:xfrm rot="5400000" flipV="1">
              <a:off x="4647511" y="4770832"/>
              <a:ext cx="144016" cy="0"/>
            </a:xfrm>
            <a:prstGeom prst="line">
              <a:avLst/>
            </a:prstGeom>
            <a:noFill/>
            <a:ln w="12700" cap="flat" cmpd="sng" algn="ctr">
              <a:solidFill>
                <a:srgbClr val="0E2186"/>
              </a:solidFill>
              <a:prstDash val="solid"/>
              <a:round/>
              <a:headEnd type="none" w="med" len="med"/>
              <a:tailEnd type="none" w="med" len="med"/>
            </a:ln>
            <a:effectLst/>
          </p:spPr>
        </p:cxnSp>
        <p:cxnSp>
          <p:nvCxnSpPr>
            <p:cNvPr id="50" name="Straight Connector 49">
              <a:extLst>
                <a:ext uri="{FF2B5EF4-FFF2-40B4-BE49-F238E27FC236}">
                  <a16:creationId xmlns:a16="http://schemas.microsoft.com/office/drawing/2014/main" id="{47B6B619-853E-D773-C5A5-38AB79E36389}"/>
                </a:ext>
              </a:extLst>
            </p:cNvPr>
            <p:cNvCxnSpPr/>
            <p:nvPr/>
          </p:nvCxnSpPr>
          <p:spPr bwMode="auto">
            <a:xfrm flipH="1" flipV="1">
              <a:off x="5082532" y="3939755"/>
              <a:ext cx="524" cy="270619"/>
            </a:xfrm>
            <a:prstGeom prst="line">
              <a:avLst/>
            </a:prstGeom>
            <a:noFill/>
            <a:ln w="12700" cap="flat" cmpd="sng" algn="ctr">
              <a:solidFill>
                <a:srgbClr val="0E2186"/>
              </a:solidFill>
              <a:prstDash val="solid"/>
              <a:round/>
              <a:headEnd type="none" w="med" len="med"/>
              <a:tailEnd type="none" w="med" len="med"/>
            </a:ln>
            <a:effectLst/>
          </p:spPr>
        </p:cxnSp>
        <p:cxnSp>
          <p:nvCxnSpPr>
            <p:cNvPr id="51" name="Straight Connector 50">
              <a:extLst>
                <a:ext uri="{FF2B5EF4-FFF2-40B4-BE49-F238E27FC236}">
                  <a16:creationId xmlns:a16="http://schemas.microsoft.com/office/drawing/2014/main" id="{22286A92-02EA-1B2F-AB3F-A70D629D5FF3}"/>
                </a:ext>
              </a:extLst>
            </p:cNvPr>
            <p:cNvCxnSpPr/>
            <p:nvPr/>
          </p:nvCxnSpPr>
          <p:spPr bwMode="auto">
            <a:xfrm>
              <a:off x="5009463" y="3939755"/>
              <a:ext cx="144016" cy="0"/>
            </a:xfrm>
            <a:prstGeom prst="line">
              <a:avLst/>
            </a:prstGeom>
            <a:noFill/>
            <a:ln w="12700" cap="flat" cmpd="sng" algn="ctr">
              <a:solidFill>
                <a:srgbClr val="0E2186"/>
              </a:solidFill>
              <a:prstDash val="solid"/>
              <a:round/>
              <a:headEnd type="none" w="med" len="med"/>
              <a:tailEnd type="none" w="med" len="med"/>
            </a:ln>
            <a:effectLst/>
          </p:spPr>
        </p:cxnSp>
        <p:cxnSp>
          <p:nvCxnSpPr>
            <p:cNvPr id="52" name="Straight Connector 51">
              <a:extLst>
                <a:ext uri="{FF2B5EF4-FFF2-40B4-BE49-F238E27FC236}">
                  <a16:creationId xmlns:a16="http://schemas.microsoft.com/office/drawing/2014/main" id="{AF4A13ED-D201-4DCB-9BA6-6C838FF74900}"/>
                </a:ext>
              </a:extLst>
            </p:cNvPr>
            <p:cNvCxnSpPr/>
            <p:nvPr/>
          </p:nvCxnSpPr>
          <p:spPr bwMode="auto">
            <a:xfrm rot="5400000">
              <a:off x="5082530" y="4377063"/>
              <a:ext cx="0" cy="144512"/>
            </a:xfrm>
            <a:prstGeom prst="line">
              <a:avLst/>
            </a:prstGeom>
            <a:noFill/>
            <a:ln w="12700" cap="flat" cmpd="sng" algn="ctr">
              <a:solidFill>
                <a:srgbClr val="0E2186"/>
              </a:solidFill>
              <a:prstDash val="solid"/>
              <a:round/>
              <a:headEnd type="none" w="med" len="med"/>
              <a:tailEnd type="none" w="med" len="med"/>
            </a:ln>
            <a:effectLst/>
          </p:spPr>
        </p:cxnSp>
        <p:cxnSp>
          <p:nvCxnSpPr>
            <p:cNvPr id="53" name="Straight Connector 52">
              <a:extLst>
                <a:ext uri="{FF2B5EF4-FFF2-40B4-BE49-F238E27FC236}">
                  <a16:creationId xmlns:a16="http://schemas.microsoft.com/office/drawing/2014/main" id="{F807853B-B3D7-B8C2-A050-E1BE65100116}"/>
                </a:ext>
              </a:extLst>
            </p:cNvPr>
            <p:cNvCxnSpPr/>
            <p:nvPr/>
          </p:nvCxnSpPr>
          <p:spPr bwMode="auto">
            <a:xfrm rot="5400000" flipV="1">
              <a:off x="5009461" y="4377063"/>
              <a:ext cx="144016" cy="0"/>
            </a:xfrm>
            <a:prstGeom prst="line">
              <a:avLst/>
            </a:prstGeom>
            <a:noFill/>
            <a:ln w="12700" cap="flat" cmpd="sng" algn="ctr">
              <a:solidFill>
                <a:srgbClr val="0E2186"/>
              </a:solidFill>
              <a:prstDash val="solid"/>
              <a:round/>
              <a:headEnd type="none" w="med" len="med"/>
              <a:tailEnd type="none" w="med" len="med"/>
            </a:ln>
            <a:effectLst/>
          </p:spPr>
        </p:cxnSp>
        <p:cxnSp>
          <p:nvCxnSpPr>
            <p:cNvPr id="54" name="Straight Connector 53">
              <a:extLst>
                <a:ext uri="{FF2B5EF4-FFF2-40B4-BE49-F238E27FC236}">
                  <a16:creationId xmlns:a16="http://schemas.microsoft.com/office/drawing/2014/main" id="{8A24A86D-6D9B-4C9D-A818-56E4642EFC00}"/>
                </a:ext>
              </a:extLst>
            </p:cNvPr>
            <p:cNvCxnSpPr/>
            <p:nvPr/>
          </p:nvCxnSpPr>
          <p:spPr bwMode="auto">
            <a:xfrm flipH="1" flipV="1">
              <a:off x="5442374" y="4025874"/>
              <a:ext cx="524" cy="270619"/>
            </a:xfrm>
            <a:prstGeom prst="line">
              <a:avLst/>
            </a:prstGeom>
            <a:noFill/>
            <a:ln w="12700" cap="flat" cmpd="sng" algn="ctr">
              <a:solidFill>
                <a:srgbClr val="0E2186"/>
              </a:solidFill>
              <a:prstDash val="solid"/>
              <a:round/>
              <a:headEnd type="none" w="med" len="med"/>
              <a:tailEnd type="none" w="med" len="med"/>
            </a:ln>
            <a:effectLst/>
          </p:spPr>
        </p:cxnSp>
        <p:cxnSp>
          <p:nvCxnSpPr>
            <p:cNvPr id="55" name="Straight Connector 54">
              <a:extLst>
                <a:ext uri="{FF2B5EF4-FFF2-40B4-BE49-F238E27FC236}">
                  <a16:creationId xmlns:a16="http://schemas.microsoft.com/office/drawing/2014/main" id="{47889787-7719-6FC7-E3E9-02ED8CD5AB0C}"/>
                </a:ext>
              </a:extLst>
            </p:cNvPr>
            <p:cNvCxnSpPr/>
            <p:nvPr/>
          </p:nvCxnSpPr>
          <p:spPr bwMode="auto">
            <a:xfrm>
              <a:off x="5369305" y="4025874"/>
              <a:ext cx="144016" cy="0"/>
            </a:xfrm>
            <a:prstGeom prst="line">
              <a:avLst/>
            </a:prstGeom>
            <a:noFill/>
            <a:ln w="12700" cap="flat" cmpd="sng" algn="ctr">
              <a:solidFill>
                <a:srgbClr val="0E2186"/>
              </a:solidFill>
              <a:prstDash val="solid"/>
              <a:round/>
              <a:headEnd type="none" w="med" len="med"/>
              <a:tailEnd type="none" w="med" len="med"/>
            </a:ln>
            <a:effectLst/>
          </p:spPr>
        </p:cxnSp>
        <p:cxnSp>
          <p:nvCxnSpPr>
            <p:cNvPr id="56" name="Straight Connector 55">
              <a:extLst>
                <a:ext uri="{FF2B5EF4-FFF2-40B4-BE49-F238E27FC236}">
                  <a16:creationId xmlns:a16="http://schemas.microsoft.com/office/drawing/2014/main" id="{53C4B954-F139-ABF8-FF8C-CE651BADEBAC}"/>
                </a:ext>
              </a:extLst>
            </p:cNvPr>
            <p:cNvCxnSpPr/>
            <p:nvPr/>
          </p:nvCxnSpPr>
          <p:spPr bwMode="auto">
            <a:xfrm rot="5400000">
              <a:off x="5442372" y="4460801"/>
              <a:ext cx="0" cy="144512"/>
            </a:xfrm>
            <a:prstGeom prst="line">
              <a:avLst/>
            </a:prstGeom>
            <a:noFill/>
            <a:ln w="12700" cap="flat" cmpd="sng" algn="ctr">
              <a:solidFill>
                <a:srgbClr val="0E2186"/>
              </a:solidFill>
              <a:prstDash val="solid"/>
              <a:round/>
              <a:headEnd type="none" w="med" len="med"/>
              <a:tailEnd type="none" w="med" len="med"/>
            </a:ln>
            <a:effectLst/>
          </p:spPr>
        </p:cxnSp>
        <p:cxnSp>
          <p:nvCxnSpPr>
            <p:cNvPr id="57" name="Straight Connector 56">
              <a:extLst>
                <a:ext uri="{FF2B5EF4-FFF2-40B4-BE49-F238E27FC236}">
                  <a16:creationId xmlns:a16="http://schemas.microsoft.com/office/drawing/2014/main" id="{6B28B299-8428-A6EF-36A2-89CC52C50F0D}"/>
                </a:ext>
              </a:extLst>
            </p:cNvPr>
            <p:cNvCxnSpPr/>
            <p:nvPr/>
          </p:nvCxnSpPr>
          <p:spPr bwMode="auto">
            <a:xfrm rot="5400000" flipV="1">
              <a:off x="5369303" y="4460801"/>
              <a:ext cx="144016" cy="0"/>
            </a:xfrm>
            <a:prstGeom prst="line">
              <a:avLst/>
            </a:prstGeom>
            <a:noFill/>
            <a:ln w="12700" cap="flat" cmpd="sng" algn="ctr">
              <a:solidFill>
                <a:srgbClr val="0E2186"/>
              </a:solidFill>
              <a:prstDash val="solid"/>
              <a:round/>
              <a:headEnd type="none" w="med" len="med"/>
              <a:tailEnd type="none" w="med" len="med"/>
            </a:ln>
            <a:effectLst/>
          </p:spPr>
        </p:cxnSp>
        <p:cxnSp>
          <p:nvCxnSpPr>
            <p:cNvPr id="58" name="Straight Connector 57">
              <a:extLst>
                <a:ext uri="{FF2B5EF4-FFF2-40B4-BE49-F238E27FC236}">
                  <a16:creationId xmlns:a16="http://schemas.microsoft.com/office/drawing/2014/main" id="{32BBD9F2-CE32-EFA3-BB38-9F3F68A87704}"/>
                </a:ext>
              </a:extLst>
            </p:cNvPr>
            <p:cNvCxnSpPr/>
            <p:nvPr/>
          </p:nvCxnSpPr>
          <p:spPr bwMode="auto">
            <a:xfrm flipH="1" flipV="1">
              <a:off x="5800082" y="3772122"/>
              <a:ext cx="524" cy="270619"/>
            </a:xfrm>
            <a:prstGeom prst="line">
              <a:avLst/>
            </a:prstGeom>
            <a:noFill/>
            <a:ln w="12700" cap="flat" cmpd="sng" algn="ctr">
              <a:solidFill>
                <a:srgbClr val="0E2186"/>
              </a:solidFill>
              <a:prstDash val="solid"/>
              <a:round/>
              <a:headEnd type="none" w="med" len="med"/>
              <a:tailEnd type="none" w="med" len="med"/>
            </a:ln>
            <a:effectLst/>
          </p:spPr>
        </p:cxnSp>
        <p:cxnSp>
          <p:nvCxnSpPr>
            <p:cNvPr id="59" name="Straight Connector 58">
              <a:extLst>
                <a:ext uri="{FF2B5EF4-FFF2-40B4-BE49-F238E27FC236}">
                  <a16:creationId xmlns:a16="http://schemas.microsoft.com/office/drawing/2014/main" id="{6F922B17-A35E-09D5-E8EF-8200ED567B51}"/>
                </a:ext>
              </a:extLst>
            </p:cNvPr>
            <p:cNvCxnSpPr/>
            <p:nvPr/>
          </p:nvCxnSpPr>
          <p:spPr bwMode="auto">
            <a:xfrm>
              <a:off x="5727013" y="3772122"/>
              <a:ext cx="144016" cy="0"/>
            </a:xfrm>
            <a:prstGeom prst="line">
              <a:avLst/>
            </a:prstGeom>
            <a:noFill/>
            <a:ln w="12700" cap="flat" cmpd="sng" algn="ctr">
              <a:solidFill>
                <a:srgbClr val="0E2186"/>
              </a:solidFill>
              <a:prstDash val="solid"/>
              <a:round/>
              <a:headEnd type="none" w="med" len="med"/>
              <a:tailEnd type="none" w="med" len="med"/>
            </a:ln>
            <a:effectLst/>
          </p:spPr>
        </p:cxnSp>
        <p:cxnSp>
          <p:nvCxnSpPr>
            <p:cNvPr id="60" name="Straight Connector 59">
              <a:extLst>
                <a:ext uri="{FF2B5EF4-FFF2-40B4-BE49-F238E27FC236}">
                  <a16:creationId xmlns:a16="http://schemas.microsoft.com/office/drawing/2014/main" id="{2C15D2D0-CE78-184D-96B3-2EAB78C41472}"/>
                </a:ext>
              </a:extLst>
            </p:cNvPr>
            <p:cNvCxnSpPr/>
            <p:nvPr/>
          </p:nvCxnSpPr>
          <p:spPr bwMode="auto">
            <a:xfrm rot="5400000">
              <a:off x="5802461" y="4213824"/>
              <a:ext cx="0" cy="144512"/>
            </a:xfrm>
            <a:prstGeom prst="line">
              <a:avLst/>
            </a:prstGeom>
            <a:noFill/>
            <a:ln w="12700" cap="flat" cmpd="sng" algn="ctr">
              <a:solidFill>
                <a:srgbClr val="0E2186"/>
              </a:solidFill>
              <a:prstDash val="solid"/>
              <a:round/>
              <a:headEnd type="none" w="med" len="med"/>
              <a:tailEnd type="none" w="med" len="med"/>
            </a:ln>
            <a:effectLst/>
          </p:spPr>
        </p:cxnSp>
        <p:cxnSp>
          <p:nvCxnSpPr>
            <p:cNvPr id="61" name="Straight Connector 60">
              <a:extLst>
                <a:ext uri="{FF2B5EF4-FFF2-40B4-BE49-F238E27FC236}">
                  <a16:creationId xmlns:a16="http://schemas.microsoft.com/office/drawing/2014/main" id="{55A2A963-285C-DD4B-643C-428AEC85E1C1}"/>
                </a:ext>
              </a:extLst>
            </p:cNvPr>
            <p:cNvCxnSpPr/>
            <p:nvPr/>
          </p:nvCxnSpPr>
          <p:spPr bwMode="auto">
            <a:xfrm rot="5400000" flipV="1">
              <a:off x="5729392" y="4213824"/>
              <a:ext cx="144016" cy="0"/>
            </a:xfrm>
            <a:prstGeom prst="line">
              <a:avLst/>
            </a:prstGeom>
            <a:noFill/>
            <a:ln w="12700" cap="flat" cmpd="sng" algn="ctr">
              <a:solidFill>
                <a:srgbClr val="0E2186"/>
              </a:solidFill>
              <a:prstDash val="solid"/>
              <a:round/>
              <a:headEnd type="none" w="med" len="med"/>
              <a:tailEnd type="none" w="med" len="med"/>
            </a:ln>
            <a:effectLst/>
          </p:spPr>
        </p:cxnSp>
        <p:cxnSp>
          <p:nvCxnSpPr>
            <p:cNvPr id="62" name="Straight Connector 61">
              <a:extLst>
                <a:ext uri="{FF2B5EF4-FFF2-40B4-BE49-F238E27FC236}">
                  <a16:creationId xmlns:a16="http://schemas.microsoft.com/office/drawing/2014/main" id="{4617889D-ADAF-E582-03AF-F41CC4BF0EFD}"/>
                </a:ext>
              </a:extLst>
            </p:cNvPr>
            <p:cNvCxnSpPr/>
            <p:nvPr/>
          </p:nvCxnSpPr>
          <p:spPr bwMode="auto">
            <a:xfrm flipH="1" flipV="1">
              <a:off x="6162826" y="3863353"/>
              <a:ext cx="524" cy="270619"/>
            </a:xfrm>
            <a:prstGeom prst="line">
              <a:avLst/>
            </a:prstGeom>
            <a:noFill/>
            <a:ln w="12700" cap="flat" cmpd="sng" algn="ctr">
              <a:solidFill>
                <a:srgbClr val="0E2186"/>
              </a:solidFill>
              <a:prstDash val="solid"/>
              <a:round/>
              <a:headEnd type="none" w="med" len="med"/>
              <a:tailEnd type="none" w="med" len="med"/>
            </a:ln>
            <a:effectLst/>
          </p:spPr>
        </p:cxnSp>
        <p:cxnSp>
          <p:nvCxnSpPr>
            <p:cNvPr id="63" name="Straight Connector 62">
              <a:extLst>
                <a:ext uri="{FF2B5EF4-FFF2-40B4-BE49-F238E27FC236}">
                  <a16:creationId xmlns:a16="http://schemas.microsoft.com/office/drawing/2014/main" id="{FB20C5D6-198D-4D4E-F064-F49F9D9B5323}"/>
                </a:ext>
              </a:extLst>
            </p:cNvPr>
            <p:cNvCxnSpPr/>
            <p:nvPr/>
          </p:nvCxnSpPr>
          <p:spPr bwMode="auto">
            <a:xfrm>
              <a:off x="6089757" y="3863353"/>
              <a:ext cx="144016" cy="0"/>
            </a:xfrm>
            <a:prstGeom prst="line">
              <a:avLst/>
            </a:prstGeom>
            <a:noFill/>
            <a:ln w="12700" cap="flat" cmpd="sng" algn="ctr">
              <a:solidFill>
                <a:srgbClr val="0E2186"/>
              </a:solidFill>
              <a:prstDash val="solid"/>
              <a:round/>
              <a:headEnd type="none" w="med" len="med"/>
              <a:tailEnd type="none" w="med" len="med"/>
            </a:ln>
            <a:effectLst/>
          </p:spPr>
        </p:cxnSp>
        <p:cxnSp>
          <p:nvCxnSpPr>
            <p:cNvPr id="64" name="Straight Connector 63">
              <a:extLst>
                <a:ext uri="{FF2B5EF4-FFF2-40B4-BE49-F238E27FC236}">
                  <a16:creationId xmlns:a16="http://schemas.microsoft.com/office/drawing/2014/main" id="{C4708E58-50C6-495D-96BF-A0320F7CA28A}"/>
                </a:ext>
              </a:extLst>
            </p:cNvPr>
            <p:cNvCxnSpPr/>
            <p:nvPr/>
          </p:nvCxnSpPr>
          <p:spPr bwMode="auto">
            <a:xfrm rot="5400000">
              <a:off x="6165205" y="4300118"/>
              <a:ext cx="0" cy="144512"/>
            </a:xfrm>
            <a:prstGeom prst="line">
              <a:avLst/>
            </a:prstGeom>
            <a:noFill/>
            <a:ln w="12700" cap="flat" cmpd="sng" algn="ctr">
              <a:solidFill>
                <a:srgbClr val="0E2186"/>
              </a:solidFill>
              <a:prstDash val="solid"/>
              <a:round/>
              <a:headEnd type="none" w="med" len="med"/>
              <a:tailEnd type="none" w="med" len="med"/>
            </a:ln>
            <a:effectLst/>
          </p:spPr>
        </p:cxnSp>
        <p:cxnSp>
          <p:nvCxnSpPr>
            <p:cNvPr id="65" name="Straight Connector 64">
              <a:extLst>
                <a:ext uri="{FF2B5EF4-FFF2-40B4-BE49-F238E27FC236}">
                  <a16:creationId xmlns:a16="http://schemas.microsoft.com/office/drawing/2014/main" id="{95A31617-3C57-0327-933A-B1BDA5E5197E}"/>
                </a:ext>
              </a:extLst>
            </p:cNvPr>
            <p:cNvCxnSpPr/>
            <p:nvPr/>
          </p:nvCxnSpPr>
          <p:spPr bwMode="auto">
            <a:xfrm rot="5400000" flipV="1">
              <a:off x="6092136" y="4300118"/>
              <a:ext cx="144016" cy="0"/>
            </a:xfrm>
            <a:prstGeom prst="line">
              <a:avLst/>
            </a:prstGeom>
            <a:noFill/>
            <a:ln w="12700" cap="flat" cmpd="sng" algn="ctr">
              <a:solidFill>
                <a:srgbClr val="0E2186"/>
              </a:solidFill>
              <a:prstDash val="solid"/>
              <a:round/>
              <a:headEnd type="none" w="med" len="med"/>
              <a:tailEnd type="none" w="med" len="med"/>
            </a:ln>
            <a:effectLst/>
          </p:spPr>
        </p:cxnSp>
        <p:cxnSp>
          <p:nvCxnSpPr>
            <p:cNvPr id="66" name="Straight Connector 65">
              <a:extLst>
                <a:ext uri="{FF2B5EF4-FFF2-40B4-BE49-F238E27FC236}">
                  <a16:creationId xmlns:a16="http://schemas.microsoft.com/office/drawing/2014/main" id="{413ACB58-FD3C-121C-2D39-07991D58E131}"/>
                </a:ext>
              </a:extLst>
            </p:cNvPr>
            <p:cNvCxnSpPr/>
            <p:nvPr/>
          </p:nvCxnSpPr>
          <p:spPr bwMode="auto">
            <a:xfrm flipH="1" flipV="1">
              <a:off x="6525049" y="3761945"/>
              <a:ext cx="524" cy="270619"/>
            </a:xfrm>
            <a:prstGeom prst="line">
              <a:avLst/>
            </a:prstGeom>
            <a:noFill/>
            <a:ln w="12700" cap="flat" cmpd="sng" algn="ctr">
              <a:solidFill>
                <a:srgbClr val="0E2186"/>
              </a:solidFill>
              <a:prstDash val="solid"/>
              <a:round/>
              <a:headEnd type="none" w="med" len="med"/>
              <a:tailEnd type="none" w="med" len="med"/>
            </a:ln>
            <a:effectLst/>
          </p:spPr>
        </p:cxnSp>
        <p:cxnSp>
          <p:nvCxnSpPr>
            <p:cNvPr id="67" name="Straight Connector 66">
              <a:extLst>
                <a:ext uri="{FF2B5EF4-FFF2-40B4-BE49-F238E27FC236}">
                  <a16:creationId xmlns:a16="http://schemas.microsoft.com/office/drawing/2014/main" id="{22E482AE-FD79-7449-0EF9-88D34479E513}"/>
                </a:ext>
              </a:extLst>
            </p:cNvPr>
            <p:cNvCxnSpPr/>
            <p:nvPr/>
          </p:nvCxnSpPr>
          <p:spPr bwMode="auto">
            <a:xfrm>
              <a:off x="6451980" y="3761945"/>
              <a:ext cx="144016" cy="0"/>
            </a:xfrm>
            <a:prstGeom prst="line">
              <a:avLst/>
            </a:prstGeom>
            <a:noFill/>
            <a:ln w="12700" cap="flat" cmpd="sng" algn="ctr">
              <a:solidFill>
                <a:srgbClr val="0E2186"/>
              </a:solidFill>
              <a:prstDash val="solid"/>
              <a:round/>
              <a:headEnd type="none" w="med" len="med"/>
              <a:tailEnd type="none" w="med" len="med"/>
            </a:ln>
            <a:effectLst/>
          </p:spPr>
        </p:cxnSp>
        <p:cxnSp>
          <p:nvCxnSpPr>
            <p:cNvPr id="68" name="Straight Connector 67">
              <a:extLst>
                <a:ext uri="{FF2B5EF4-FFF2-40B4-BE49-F238E27FC236}">
                  <a16:creationId xmlns:a16="http://schemas.microsoft.com/office/drawing/2014/main" id="{FAE785B1-7A9E-711E-AB1D-11474B02600B}"/>
                </a:ext>
              </a:extLst>
            </p:cNvPr>
            <p:cNvCxnSpPr/>
            <p:nvPr/>
          </p:nvCxnSpPr>
          <p:spPr bwMode="auto">
            <a:xfrm rot="5400000">
              <a:off x="6525047" y="4194768"/>
              <a:ext cx="0" cy="144512"/>
            </a:xfrm>
            <a:prstGeom prst="line">
              <a:avLst/>
            </a:prstGeom>
            <a:noFill/>
            <a:ln w="12700" cap="flat" cmpd="sng" algn="ctr">
              <a:solidFill>
                <a:srgbClr val="0E2186"/>
              </a:solidFill>
              <a:prstDash val="solid"/>
              <a:round/>
              <a:headEnd type="none" w="med" len="med"/>
              <a:tailEnd type="none" w="med" len="med"/>
            </a:ln>
            <a:effectLst/>
          </p:spPr>
        </p:cxnSp>
        <p:cxnSp>
          <p:nvCxnSpPr>
            <p:cNvPr id="69" name="Straight Connector 68">
              <a:extLst>
                <a:ext uri="{FF2B5EF4-FFF2-40B4-BE49-F238E27FC236}">
                  <a16:creationId xmlns:a16="http://schemas.microsoft.com/office/drawing/2014/main" id="{DDEE5062-B6C7-9F24-6CD4-946C4BEB8573}"/>
                </a:ext>
              </a:extLst>
            </p:cNvPr>
            <p:cNvCxnSpPr/>
            <p:nvPr/>
          </p:nvCxnSpPr>
          <p:spPr bwMode="auto">
            <a:xfrm rot="5400000" flipV="1">
              <a:off x="6451978" y="4194768"/>
              <a:ext cx="144016" cy="0"/>
            </a:xfrm>
            <a:prstGeom prst="line">
              <a:avLst/>
            </a:prstGeom>
            <a:noFill/>
            <a:ln w="12700" cap="flat" cmpd="sng" algn="ctr">
              <a:solidFill>
                <a:srgbClr val="0E2186"/>
              </a:solidFill>
              <a:prstDash val="solid"/>
              <a:round/>
              <a:headEnd type="none" w="med" len="med"/>
              <a:tailEnd type="none" w="med" len="med"/>
            </a:ln>
            <a:effectLst/>
          </p:spPr>
        </p:cxnSp>
      </p:grpSp>
      <p:grpSp>
        <p:nvGrpSpPr>
          <p:cNvPr id="70" name="Group 69">
            <a:extLst>
              <a:ext uri="{FF2B5EF4-FFF2-40B4-BE49-F238E27FC236}">
                <a16:creationId xmlns:a16="http://schemas.microsoft.com/office/drawing/2014/main" id="{88F7C0AD-4552-1E59-D652-02F08F4D01A2}"/>
              </a:ext>
            </a:extLst>
          </p:cNvPr>
          <p:cNvGrpSpPr/>
          <p:nvPr/>
        </p:nvGrpSpPr>
        <p:grpSpPr>
          <a:xfrm>
            <a:off x="7680167" y="3076711"/>
            <a:ext cx="196939" cy="675524"/>
            <a:chOff x="6808643" y="3541976"/>
            <a:chExt cx="147704" cy="506643"/>
          </a:xfrm>
        </p:grpSpPr>
        <p:sp>
          <p:nvSpPr>
            <p:cNvPr id="71" name="Oval 92">
              <a:extLst>
                <a:ext uri="{FF2B5EF4-FFF2-40B4-BE49-F238E27FC236}">
                  <a16:creationId xmlns:a16="http://schemas.microsoft.com/office/drawing/2014/main" id="{8FD3E874-5C1B-6350-6EFD-56266BAF4F90}"/>
                </a:ext>
              </a:extLst>
            </p:cNvPr>
            <p:cNvSpPr>
              <a:spLocks noChangeArrowheads="1"/>
            </p:cNvSpPr>
            <p:nvPr/>
          </p:nvSpPr>
          <p:spPr bwMode="auto">
            <a:xfrm>
              <a:off x="6836450" y="3810269"/>
              <a:ext cx="90488" cy="90488"/>
            </a:xfrm>
            <a:prstGeom prst="ellipse">
              <a:avLst/>
            </a:prstGeom>
            <a:noFill/>
            <a:ln w="12700" algn="ctr">
              <a:solidFill>
                <a:srgbClr val="0E2186"/>
              </a:solidFill>
              <a:round/>
              <a:headEnd/>
              <a:tailEnd/>
            </a:ln>
          </p:spPr>
          <p:txBody>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Times" pitchFamily="18" charset="0"/>
                <a:cs typeface="Arial" charset="0"/>
              </a:endParaRPr>
            </a:p>
          </p:txBody>
        </p:sp>
        <p:cxnSp>
          <p:nvCxnSpPr>
            <p:cNvPr id="72" name="Straight Connector 71">
              <a:extLst>
                <a:ext uri="{FF2B5EF4-FFF2-40B4-BE49-F238E27FC236}">
                  <a16:creationId xmlns:a16="http://schemas.microsoft.com/office/drawing/2014/main" id="{904DE1E6-9F40-4C83-B083-163E75A1C94A}"/>
                </a:ext>
              </a:extLst>
            </p:cNvPr>
            <p:cNvCxnSpPr/>
            <p:nvPr/>
          </p:nvCxnSpPr>
          <p:spPr bwMode="auto">
            <a:xfrm flipH="1" flipV="1">
              <a:off x="6881712" y="3541976"/>
              <a:ext cx="524" cy="270619"/>
            </a:xfrm>
            <a:prstGeom prst="line">
              <a:avLst/>
            </a:prstGeom>
            <a:noFill/>
            <a:ln w="12700" cap="flat" cmpd="sng" algn="ctr">
              <a:solidFill>
                <a:srgbClr val="0E2186"/>
              </a:solidFill>
              <a:prstDash val="solid"/>
              <a:round/>
              <a:headEnd type="none" w="med" len="med"/>
              <a:tailEnd type="none" w="med" len="med"/>
            </a:ln>
            <a:effectLst/>
          </p:spPr>
        </p:cxnSp>
        <p:cxnSp>
          <p:nvCxnSpPr>
            <p:cNvPr id="73" name="Straight Connector 72">
              <a:extLst>
                <a:ext uri="{FF2B5EF4-FFF2-40B4-BE49-F238E27FC236}">
                  <a16:creationId xmlns:a16="http://schemas.microsoft.com/office/drawing/2014/main" id="{DBF6FCB0-0313-4A46-ED2A-90221567D223}"/>
                </a:ext>
              </a:extLst>
            </p:cNvPr>
            <p:cNvCxnSpPr/>
            <p:nvPr/>
          </p:nvCxnSpPr>
          <p:spPr bwMode="auto">
            <a:xfrm>
              <a:off x="6808643" y="3541976"/>
              <a:ext cx="144016" cy="0"/>
            </a:xfrm>
            <a:prstGeom prst="line">
              <a:avLst/>
            </a:prstGeom>
            <a:noFill/>
            <a:ln w="12700" cap="flat" cmpd="sng" algn="ctr">
              <a:solidFill>
                <a:srgbClr val="0E2186"/>
              </a:solidFill>
              <a:prstDash val="solid"/>
              <a:round/>
              <a:headEnd type="none" w="med" len="med"/>
              <a:tailEnd type="none" w="med" len="med"/>
            </a:ln>
            <a:effectLst/>
          </p:spPr>
        </p:cxnSp>
        <p:cxnSp>
          <p:nvCxnSpPr>
            <p:cNvPr id="74" name="Straight Connector 73">
              <a:extLst>
                <a:ext uri="{FF2B5EF4-FFF2-40B4-BE49-F238E27FC236}">
                  <a16:creationId xmlns:a16="http://schemas.microsoft.com/office/drawing/2014/main" id="{A1E992B7-3BDF-917C-B6B4-5939D2523DB1}"/>
                </a:ext>
              </a:extLst>
            </p:cNvPr>
            <p:cNvCxnSpPr/>
            <p:nvPr/>
          </p:nvCxnSpPr>
          <p:spPr bwMode="auto">
            <a:xfrm rot="5400000">
              <a:off x="6884091" y="3976363"/>
              <a:ext cx="0" cy="144512"/>
            </a:xfrm>
            <a:prstGeom prst="line">
              <a:avLst/>
            </a:prstGeom>
            <a:noFill/>
            <a:ln w="12700" cap="flat" cmpd="sng" algn="ctr">
              <a:solidFill>
                <a:srgbClr val="0E2186"/>
              </a:solidFill>
              <a:prstDash val="solid"/>
              <a:round/>
              <a:headEnd type="none" w="med" len="med"/>
              <a:tailEnd type="none" w="med" len="med"/>
            </a:ln>
            <a:effectLst/>
          </p:spPr>
        </p:cxnSp>
        <p:cxnSp>
          <p:nvCxnSpPr>
            <p:cNvPr id="75" name="Straight Connector 74">
              <a:extLst>
                <a:ext uri="{FF2B5EF4-FFF2-40B4-BE49-F238E27FC236}">
                  <a16:creationId xmlns:a16="http://schemas.microsoft.com/office/drawing/2014/main" id="{2F5BE95E-0CC0-81B3-287B-84078DAD25CD}"/>
                </a:ext>
              </a:extLst>
            </p:cNvPr>
            <p:cNvCxnSpPr/>
            <p:nvPr/>
          </p:nvCxnSpPr>
          <p:spPr bwMode="auto">
            <a:xfrm rot="5400000" flipV="1">
              <a:off x="6811022" y="3976363"/>
              <a:ext cx="144016" cy="0"/>
            </a:xfrm>
            <a:prstGeom prst="line">
              <a:avLst/>
            </a:prstGeom>
            <a:noFill/>
            <a:ln w="12700" cap="flat" cmpd="sng" algn="ctr">
              <a:solidFill>
                <a:srgbClr val="0E2186"/>
              </a:solidFill>
              <a:prstDash val="solid"/>
              <a:round/>
              <a:headEnd type="none" w="med" len="med"/>
              <a:tailEnd type="none" w="med" len="med"/>
            </a:ln>
            <a:effectLst/>
          </p:spPr>
        </p:cxnSp>
      </p:grpSp>
      <p:sp>
        <p:nvSpPr>
          <p:cNvPr id="76" name="Text Box 16">
            <a:extLst>
              <a:ext uri="{FF2B5EF4-FFF2-40B4-BE49-F238E27FC236}">
                <a16:creationId xmlns:a16="http://schemas.microsoft.com/office/drawing/2014/main" id="{F7BC150B-E01C-1D8F-EC6D-38B9183193FC}"/>
              </a:ext>
            </a:extLst>
          </p:cNvPr>
          <p:cNvSpPr txBox="1">
            <a:spLocks noChangeArrowheads="1"/>
          </p:cNvSpPr>
          <p:nvPr/>
        </p:nvSpPr>
        <p:spPr bwMode="auto">
          <a:xfrm>
            <a:off x="1893659" y="1202394"/>
            <a:ext cx="18473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Times" pitchFamily="18" charset="0"/>
              <a:cs typeface="Arial" charset="0"/>
            </a:endParaRPr>
          </a:p>
        </p:txBody>
      </p:sp>
      <p:sp>
        <p:nvSpPr>
          <p:cNvPr id="77" name="Text Box 21">
            <a:extLst>
              <a:ext uri="{FF2B5EF4-FFF2-40B4-BE49-F238E27FC236}">
                <a16:creationId xmlns:a16="http://schemas.microsoft.com/office/drawing/2014/main" id="{F6198BD8-61B0-AB6C-AABD-5CF525FC7DAE}"/>
              </a:ext>
            </a:extLst>
          </p:cNvPr>
          <p:cNvSpPr txBox="1">
            <a:spLocks noChangeArrowheads="1"/>
          </p:cNvSpPr>
          <p:nvPr/>
        </p:nvSpPr>
        <p:spPr bwMode="auto">
          <a:xfrm>
            <a:off x="1915459" y="1290246"/>
            <a:ext cx="317542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r>
              <a:rPr lang="en-US" sz="1600" noProof="0" dirty="0">
                <a:latin typeface="+mn-lt"/>
                <a:cs typeface="Arial" charset="0"/>
              </a:rPr>
              <a:t>Heat source (e.g. resistance oven)</a:t>
            </a:r>
          </a:p>
        </p:txBody>
      </p:sp>
      <p:cxnSp>
        <p:nvCxnSpPr>
          <p:cNvPr id="78" name="Straight Arrow Connector 8">
            <a:extLst>
              <a:ext uri="{FF2B5EF4-FFF2-40B4-BE49-F238E27FC236}">
                <a16:creationId xmlns:a16="http://schemas.microsoft.com/office/drawing/2014/main" id="{5C293E5E-DD30-3B27-79C2-A055F929C0D5}"/>
              </a:ext>
            </a:extLst>
          </p:cNvPr>
          <p:cNvCxnSpPr>
            <a:cxnSpLocks noChangeShapeType="1"/>
          </p:cNvCxnSpPr>
          <p:nvPr/>
        </p:nvCxnSpPr>
        <p:spPr bwMode="auto">
          <a:xfrm>
            <a:off x="2021294" y="5893559"/>
            <a:ext cx="6341533" cy="0"/>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79" name="Straight Connector 40">
            <a:extLst>
              <a:ext uri="{FF2B5EF4-FFF2-40B4-BE49-F238E27FC236}">
                <a16:creationId xmlns:a16="http://schemas.microsoft.com/office/drawing/2014/main" id="{B6D02016-B99E-E5A9-60FB-CD159231D44F}"/>
              </a:ext>
            </a:extLst>
          </p:cNvPr>
          <p:cNvCxnSpPr>
            <a:cxnSpLocks noChangeShapeType="1"/>
          </p:cNvCxnSpPr>
          <p:nvPr/>
        </p:nvCxnSpPr>
        <p:spPr bwMode="auto">
          <a:xfrm>
            <a:off x="2497543" y="5798309"/>
            <a:ext cx="0" cy="19261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0" name="Straight Connector 41">
            <a:extLst>
              <a:ext uri="{FF2B5EF4-FFF2-40B4-BE49-F238E27FC236}">
                <a16:creationId xmlns:a16="http://schemas.microsoft.com/office/drawing/2014/main" id="{830747F0-B6F8-1E97-3450-81251D4D1445}"/>
              </a:ext>
            </a:extLst>
          </p:cNvPr>
          <p:cNvCxnSpPr>
            <a:cxnSpLocks noChangeShapeType="1"/>
          </p:cNvCxnSpPr>
          <p:nvPr/>
        </p:nvCxnSpPr>
        <p:spPr bwMode="auto">
          <a:xfrm>
            <a:off x="2978027" y="5798309"/>
            <a:ext cx="0" cy="19261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1" name="Straight Connector 42">
            <a:extLst>
              <a:ext uri="{FF2B5EF4-FFF2-40B4-BE49-F238E27FC236}">
                <a16:creationId xmlns:a16="http://schemas.microsoft.com/office/drawing/2014/main" id="{E284A13D-DC90-545D-1918-F89D4D109176}"/>
              </a:ext>
            </a:extLst>
          </p:cNvPr>
          <p:cNvCxnSpPr>
            <a:cxnSpLocks noChangeShapeType="1"/>
          </p:cNvCxnSpPr>
          <p:nvPr/>
        </p:nvCxnSpPr>
        <p:spPr bwMode="auto">
          <a:xfrm>
            <a:off x="3456393" y="5798309"/>
            <a:ext cx="0" cy="19261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2" name="Straight Connector 43">
            <a:extLst>
              <a:ext uri="{FF2B5EF4-FFF2-40B4-BE49-F238E27FC236}">
                <a16:creationId xmlns:a16="http://schemas.microsoft.com/office/drawing/2014/main" id="{08EA5625-6A74-9CBD-2EDC-E3D5CC86167F}"/>
              </a:ext>
            </a:extLst>
          </p:cNvPr>
          <p:cNvCxnSpPr>
            <a:cxnSpLocks noChangeShapeType="1"/>
          </p:cNvCxnSpPr>
          <p:nvPr/>
        </p:nvCxnSpPr>
        <p:spPr bwMode="auto">
          <a:xfrm>
            <a:off x="3936876" y="5798309"/>
            <a:ext cx="0" cy="19261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3" name="Straight Connector 44">
            <a:extLst>
              <a:ext uri="{FF2B5EF4-FFF2-40B4-BE49-F238E27FC236}">
                <a16:creationId xmlns:a16="http://schemas.microsoft.com/office/drawing/2014/main" id="{242A747D-BDCA-7204-E404-E4E78DB1CADA}"/>
              </a:ext>
            </a:extLst>
          </p:cNvPr>
          <p:cNvCxnSpPr>
            <a:cxnSpLocks noChangeShapeType="1"/>
          </p:cNvCxnSpPr>
          <p:nvPr/>
        </p:nvCxnSpPr>
        <p:spPr bwMode="auto">
          <a:xfrm>
            <a:off x="4417360" y="5798309"/>
            <a:ext cx="0" cy="19261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4" name="Straight Connector 45">
            <a:extLst>
              <a:ext uri="{FF2B5EF4-FFF2-40B4-BE49-F238E27FC236}">
                <a16:creationId xmlns:a16="http://schemas.microsoft.com/office/drawing/2014/main" id="{A539037C-4041-F6FC-24A3-40DC6FBC92E6}"/>
              </a:ext>
            </a:extLst>
          </p:cNvPr>
          <p:cNvCxnSpPr>
            <a:cxnSpLocks noChangeShapeType="1"/>
          </p:cNvCxnSpPr>
          <p:nvPr/>
        </p:nvCxnSpPr>
        <p:spPr bwMode="auto">
          <a:xfrm>
            <a:off x="4897843" y="5798309"/>
            <a:ext cx="0" cy="19261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5" name="Straight Connector 46">
            <a:extLst>
              <a:ext uri="{FF2B5EF4-FFF2-40B4-BE49-F238E27FC236}">
                <a16:creationId xmlns:a16="http://schemas.microsoft.com/office/drawing/2014/main" id="{6BC720B4-966D-D76A-4B1A-5E90801D5149}"/>
              </a:ext>
            </a:extLst>
          </p:cNvPr>
          <p:cNvCxnSpPr>
            <a:cxnSpLocks noChangeShapeType="1"/>
          </p:cNvCxnSpPr>
          <p:nvPr/>
        </p:nvCxnSpPr>
        <p:spPr bwMode="auto">
          <a:xfrm>
            <a:off x="5376209" y="5798309"/>
            <a:ext cx="0" cy="19261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6" name="Straight Connector 47">
            <a:extLst>
              <a:ext uri="{FF2B5EF4-FFF2-40B4-BE49-F238E27FC236}">
                <a16:creationId xmlns:a16="http://schemas.microsoft.com/office/drawing/2014/main" id="{5674571C-3B56-EB06-9B90-8E77F8391DD4}"/>
              </a:ext>
            </a:extLst>
          </p:cNvPr>
          <p:cNvCxnSpPr>
            <a:cxnSpLocks noChangeShapeType="1"/>
          </p:cNvCxnSpPr>
          <p:nvPr/>
        </p:nvCxnSpPr>
        <p:spPr bwMode="auto">
          <a:xfrm>
            <a:off x="5856693" y="5798309"/>
            <a:ext cx="0" cy="19261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7" name="Straight Connector 48">
            <a:extLst>
              <a:ext uri="{FF2B5EF4-FFF2-40B4-BE49-F238E27FC236}">
                <a16:creationId xmlns:a16="http://schemas.microsoft.com/office/drawing/2014/main" id="{02054264-A583-77EF-9B60-A67FE9909E9E}"/>
              </a:ext>
            </a:extLst>
          </p:cNvPr>
          <p:cNvCxnSpPr>
            <a:cxnSpLocks noChangeShapeType="1"/>
          </p:cNvCxnSpPr>
          <p:nvPr/>
        </p:nvCxnSpPr>
        <p:spPr bwMode="auto">
          <a:xfrm>
            <a:off x="6337176" y="5798309"/>
            <a:ext cx="0" cy="19261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8" name="Straight Connector 49">
            <a:extLst>
              <a:ext uri="{FF2B5EF4-FFF2-40B4-BE49-F238E27FC236}">
                <a16:creationId xmlns:a16="http://schemas.microsoft.com/office/drawing/2014/main" id="{E248DB80-BE8A-E9F5-A24B-EBCC3A4671AA}"/>
              </a:ext>
            </a:extLst>
          </p:cNvPr>
          <p:cNvCxnSpPr>
            <a:cxnSpLocks noChangeShapeType="1"/>
          </p:cNvCxnSpPr>
          <p:nvPr/>
        </p:nvCxnSpPr>
        <p:spPr bwMode="auto">
          <a:xfrm>
            <a:off x="6817660" y="5798309"/>
            <a:ext cx="0" cy="19261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9" name="Straight Connector 50">
            <a:extLst>
              <a:ext uri="{FF2B5EF4-FFF2-40B4-BE49-F238E27FC236}">
                <a16:creationId xmlns:a16="http://schemas.microsoft.com/office/drawing/2014/main" id="{9F878FF5-E62A-BCEB-C7D2-2CB667AD449B}"/>
              </a:ext>
            </a:extLst>
          </p:cNvPr>
          <p:cNvCxnSpPr>
            <a:cxnSpLocks noChangeShapeType="1"/>
          </p:cNvCxnSpPr>
          <p:nvPr/>
        </p:nvCxnSpPr>
        <p:spPr bwMode="auto">
          <a:xfrm>
            <a:off x="7298143" y="5798309"/>
            <a:ext cx="0" cy="19261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0" name="Straight Connector 51">
            <a:extLst>
              <a:ext uri="{FF2B5EF4-FFF2-40B4-BE49-F238E27FC236}">
                <a16:creationId xmlns:a16="http://schemas.microsoft.com/office/drawing/2014/main" id="{DDB57953-FA43-E098-0DB3-B1C98340DAD2}"/>
              </a:ext>
            </a:extLst>
          </p:cNvPr>
          <p:cNvCxnSpPr>
            <a:cxnSpLocks noChangeShapeType="1"/>
          </p:cNvCxnSpPr>
          <p:nvPr/>
        </p:nvCxnSpPr>
        <p:spPr bwMode="auto">
          <a:xfrm>
            <a:off x="7776509" y="5798309"/>
            <a:ext cx="0" cy="19261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91" name="TextBox 15">
            <a:extLst>
              <a:ext uri="{FF2B5EF4-FFF2-40B4-BE49-F238E27FC236}">
                <a16:creationId xmlns:a16="http://schemas.microsoft.com/office/drawing/2014/main" id="{F62574F1-AC4F-87B9-DCFD-3685CAB8A6D1}"/>
              </a:ext>
            </a:extLst>
          </p:cNvPr>
          <p:cNvSpPr txBox="1">
            <a:spLocks noChangeArrowheads="1"/>
          </p:cNvSpPr>
          <p:nvPr/>
        </p:nvSpPr>
        <p:spPr bwMode="auto">
          <a:xfrm>
            <a:off x="2340910" y="5990926"/>
            <a:ext cx="327013" cy="26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mn-lt"/>
                <a:cs typeface="Arial" charset="0"/>
              </a:rPr>
              <a:t>300</a:t>
            </a:r>
          </a:p>
        </p:txBody>
      </p:sp>
      <p:sp>
        <p:nvSpPr>
          <p:cNvPr id="92" name="TextBox 53">
            <a:extLst>
              <a:ext uri="{FF2B5EF4-FFF2-40B4-BE49-F238E27FC236}">
                <a16:creationId xmlns:a16="http://schemas.microsoft.com/office/drawing/2014/main" id="{F7FE1544-9D1E-44ED-CA46-A3F3BD454630}"/>
              </a:ext>
            </a:extLst>
          </p:cNvPr>
          <p:cNvSpPr txBox="1">
            <a:spLocks noChangeArrowheads="1"/>
          </p:cNvSpPr>
          <p:nvPr/>
        </p:nvSpPr>
        <p:spPr bwMode="auto">
          <a:xfrm>
            <a:off x="2825628" y="5990926"/>
            <a:ext cx="327013" cy="26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mn-lt"/>
                <a:cs typeface="Arial" charset="0"/>
              </a:rPr>
              <a:t>350</a:t>
            </a:r>
          </a:p>
        </p:txBody>
      </p:sp>
      <p:sp>
        <p:nvSpPr>
          <p:cNvPr id="93" name="TextBox 54">
            <a:extLst>
              <a:ext uri="{FF2B5EF4-FFF2-40B4-BE49-F238E27FC236}">
                <a16:creationId xmlns:a16="http://schemas.microsoft.com/office/drawing/2014/main" id="{7BDAC112-678C-6B2A-4710-DCF8AE837AFC}"/>
              </a:ext>
            </a:extLst>
          </p:cNvPr>
          <p:cNvSpPr txBox="1">
            <a:spLocks noChangeArrowheads="1"/>
          </p:cNvSpPr>
          <p:nvPr/>
        </p:nvSpPr>
        <p:spPr bwMode="auto">
          <a:xfrm>
            <a:off x="3299761" y="5990926"/>
            <a:ext cx="327013" cy="26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mn-lt"/>
                <a:cs typeface="Arial" charset="0"/>
              </a:rPr>
              <a:t>400</a:t>
            </a:r>
          </a:p>
        </p:txBody>
      </p:sp>
      <p:sp>
        <p:nvSpPr>
          <p:cNvPr id="94" name="TextBox 55">
            <a:extLst>
              <a:ext uri="{FF2B5EF4-FFF2-40B4-BE49-F238E27FC236}">
                <a16:creationId xmlns:a16="http://schemas.microsoft.com/office/drawing/2014/main" id="{2F095AC0-6AF0-7CBB-F58E-E537571F11B3}"/>
              </a:ext>
            </a:extLst>
          </p:cNvPr>
          <p:cNvSpPr txBox="1">
            <a:spLocks noChangeArrowheads="1"/>
          </p:cNvSpPr>
          <p:nvPr/>
        </p:nvSpPr>
        <p:spPr bwMode="auto">
          <a:xfrm>
            <a:off x="3781306" y="5990926"/>
            <a:ext cx="327013" cy="26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mn-lt"/>
                <a:cs typeface="Arial" charset="0"/>
              </a:rPr>
              <a:t>450</a:t>
            </a:r>
          </a:p>
        </p:txBody>
      </p:sp>
      <p:sp>
        <p:nvSpPr>
          <p:cNvPr id="95" name="TextBox 56">
            <a:extLst>
              <a:ext uri="{FF2B5EF4-FFF2-40B4-BE49-F238E27FC236}">
                <a16:creationId xmlns:a16="http://schemas.microsoft.com/office/drawing/2014/main" id="{1980D654-1BA6-3604-E406-994D84AC0E39}"/>
              </a:ext>
            </a:extLst>
          </p:cNvPr>
          <p:cNvSpPr txBox="1">
            <a:spLocks noChangeArrowheads="1"/>
          </p:cNvSpPr>
          <p:nvPr/>
        </p:nvSpPr>
        <p:spPr bwMode="auto">
          <a:xfrm>
            <a:off x="4260729" y="5990926"/>
            <a:ext cx="327013" cy="26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mn-lt"/>
                <a:cs typeface="Arial" charset="0"/>
              </a:rPr>
              <a:t>500</a:t>
            </a:r>
          </a:p>
        </p:txBody>
      </p:sp>
      <p:sp>
        <p:nvSpPr>
          <p:cNvPr id="96" name="TextBox 57">
            <a:extLst>
              <a:ext uri="{FF2B5EF4-FFF2-40B4-BE49-F238E27FC236}">
                <a16:creationId xmlns:a16="http://schemas.microsoft.com/office/drawing/2014/main" id="{E0CD694C-98A8-FED2-7277-98AF77A3FC0A}"/>
              </a:ext>
            </a:extLst>
          </p:cNvPr>
          <p:cNvSpPr txBox="1">
            <a:spLocks noChangeArrowheads="1"/>
          </p:cNvSpPr>
          <p:nvPr/>
        </p:nvSpPr>
        <p:spPr bwMode="auto">
          <a:xfrm>
            <a:off x="4741213" y="5990926"/>
            <a:ext cx="327013" cy="26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mn-lt"/>
                <a:cs typeface="Arial" charset="0"/>
              </a:rPr>
              <a:t>550</a:t>
            </a:r>
          </a:p>
        </p:txBody>
      </p:sp>
      <p:sp>
        <p:nvSpPr>
          <p:cNvPr id="97" name="TextBox 58">
            <a:extLst>
              <a:ext uri="{FF2B5EF4-FFF2-40B4-BE49-F238E27FC236}">
                <a16:creationId xmlns:a16="http://schemas.microsoft.com/office/drawing/2014/main" id="{9838AA4F-A4F8-BA10-010B-4C4A70B053A8}"/>
              </a:ext>
            </a:extLst>
          </p:cNvPr>
          <p:cNvSpPr txBox="1">
            <a:spLocks noChangeArrowheads="1"/>
          </p:cNvSpPr>
          <p:nvPr/>
        </p:nvSpPr>
        <p:spPr bwMode="auto">
          <a:xfrm>
            <a:off x="5217465" y="5990926"/>
            <a:ext cx="327013" cy="26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mn-lt"/>
                <a:cs typeface="Arial" charset="0"/>
              </a:rPr>
              <a:t>600</a:t>
            </a:r>
          </a:p>
        </p:txBody>
      </p:sp>
      <p:sp>
        <p:nvSpPr>
          <p:cNvPr id="98" name="TextBox 59">
            <a:extLst>
              <a:ext uri="{FF2B5EF4-FFF2-40B4-BE49-F238E27FC236}">
                <a16:creationId xmlns:a16="http://schemas.microsoft.com/office/drawing/2014/main" id="{C88FCBB9-B4E5-131A-E42C-6C8BC9B52ECF}"/>
              </a:ext>
            </a:extLst>
          </p:cNvPr>
          <p:cNvSpPr txBox="1">
            <a:spLocks noChangeArrowheads="1"/>
          </p:cNvSpPr>
          <p:nvPr/>
        </p:nvSpPr>
        <p:spPr bwMode="auto">
          <a:xfrm>
            <a:off x="5701122" y="5990926"/>
            <a:ext cx="327013" cy="26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mn-lt"/>
                <a:cs typeface="Arial" charset="0"/>
              </a:rPr>
              <a:t>650</a:t>
            </a:r>
          </a:p>
        </p:txBody>
      </p:sp>
      <p:sp>
        <p:nvSpPr>
          <p:cNvPr id="99" name="TextBox 60">
            <a:extLst>
              <a:ext uri="{FF2B5EF4-FFF2-40B4-BE49-F238E27FC236}">
                <a16:creationId xmlns:a16="http://schemas.microsoft.com/office/drawing/2014/main" id="{0D8C8F7C-8A2D-C15B-BA17-93A0C703B76D}"/>
              </a:ext>
            </a:extLst>
          </p:cNvPr>
          <p:cNvSpPr txBox="1">
            <a:spLocks noChangeArrowheads="1"/>
          </p:cNvSpPr>
          <p:nvPr/>
        </p:nvSpPr>
        <p:spPr bwMode="auto">
          <a:xfrm>
            <a:off x="6180546" y="5990926"/>
            <a:ext cx="327013" cy="26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mn-lt"/>
                <a:cs typeface="Arial" charset="0"/>
              </a:rPr>
              <a:t>700</a:t>
            </a:r>
          </a:p>
        </p:txBody>
      </p:sp>
      <p:sp>
        <p:nvSpPr>
          <p:cNvPr id="100" name="TextBox 61">
            <a:extLst>
              <a:ext uri="{FF2B5EF4-FFF2-40B4-BE49-F238E27FC236}">
                <a16:creationId xmlns:a16="http://schemas.microsoft.com/office/drawing/2014/main" id="{B9F64466-DD15-BFE6-D79E-DCEC05551235}"/>
              </a:ext>
            </a:extLst>
          </p:cNvPr>
          <p:cNvSpPr txBox="1">
            <a:spLocks noChangeArrowheads="1"/>
          </p:cNvSpPr>
          <p:nvPr/>
        </p:nvSpPr>
        <p:spPr bwMode="auto">
          <a:xfrm>
            <a:off x="6659973" y="5990926"/>
            <a:ext cx="327013" cy="26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mn-lt"/>
                <a:cs typeface="Arial" charset="0"/>
              </a:rPr>
              <a:t>750</a:t>
            </a:r>
          </a:p>
        </p:txBody>
      </p:sp>
      <p:sp>
        <p:nvSpPr>
          <p:cNvPr id="101" name="TextBox 62">
            <a:extLst>
              <a:ext uri="{FF2B5EF4-FFF2-40B4-BE49-F238E27FC236}">
                <a16:creationId xmlns:a16="http://schemas.microsoft.com/office/drawing/2014/main" id="{D391CA4D-AFF0-4C64-8ED1-4EAEAC0B196E}"/>
              </a:ext>
            </a:extLst>
          </p:cNvPr>
          <p:cNvSpPr txBox="1">
            <a:spLocks noChangeArrowheads="1"/>
          </p:cNvSpPr>
          <p:nvPr/>
        </p:nvSpPr>
        <p:spPr bwMode="auto">
          <a:xfrm>
            <a:off x="7141513" y="5990926"/>
            <a:ext cx="327013" cy="26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mn-lt"/>
                <a:cs typeface="Arial" charset="0"/>
              </a:rPr>
              <a:t>800</a:t>
            </a:r>
          </a:p>
        </p:txBody>
      </p:sp>
      <p:sp>
        <p:nvSpPr>
          <p:cNvPr id="102" name="TextBox 63">
            <a:extLst>
              <a:ext uri="{FF2B5EF4-FFF2-40B4-BE49-F238E27FC236}">
                <a16:creationId xmlns:a16="http://schemas.microsoft.com/office/drawing/2014/main" id="{B79DD50F-128A-FD35-40DB-F5E7B45263E8}"/>
              </a:ext>
            </a:extLst>
          </p:cNvPr>
          <p:cNvSpPr txBox="1">
            <a:spLocks noChangeArrowheads="1"/>
          </p:cNvSpPr>
          <p:nvPr/>
        </p:nvSpPr>
        <p:spPr bwMode="auto">
          <a:xfrm>
            <a:off x="7617765" y="5990926"/>
            <a:ext cx="327013" cy="26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mn-lt"/>
                <a:cs typeface="Arial" charset="0"/>
              </a:rPr>
              <a:t>850</a:t>
            </a:r>
          </a:p>
        </p:txBody>
      </p:sp>
      <p:sp>
        <p:nvSpPr>
          <p:cNvPr id="103" name="TextBox 99">
            <a:extLst>
              <a:ext uri="{FF2B5EF4-FFF2-40B4-BE49-F238E27FC236}">
                <a16:creationId xmlns:a16="http://schemas.microsoft.com/office/drawing/2014/main" id="{DBB5EB23-24D4-27B7-440F-7338B02F2DFD}"/>
              </a:ext>
            </a:extLst>
          </p:cNvPr>
          <p:cNvSpPr txBox="1">
            <a:spLocks noChangeArrowheads="1"/>
          </p:cNvSpPr>
          <p:nvPr/>
        </p:nvSpPr>
        <p:spPr bwMode="auto">
          <a:xfrm>
            <a:off x="8241299" y="5989674"/>
            <a:ext cx="887872" cy="26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mn-lt"/>
                <a:cs typeface="Arial" charset="0"/>
              </a:rPr>
              <a:t>Temp.,  ⁰C</a:t>
            </a:r>
          </a:p>
        </p:txBody>
      </p:sp>
      <p:grpSp>
        <p:nvGrpSpPr>
          <p:cNvPr id="104" name="Group 103">
            <a:extLst>
              <a:ext uri="{FF2B5EF4-FFF2-40B4-BE49-F238E27FC236}">
                <a16:creationId xmlns:a16="http://schemas.microsoft.com/office/drawing/2014/main" id="{5F9A0FD2-1CAB-DA7B-D642-CD76F83C36B2}"/>
              </a:ext>
            </a:extLst>
          </p:cNvPr>
          <p:cNvGrpSpPr>
            <a:grpSpLocks/>
          </p:cNvGrpSpPr>
          <p:nvPr/>
        </p:nvGrpSpPr>
        <p:grpSpPr bwMode="auto">
          <a:xfrm>
            <a:off x="5970992" y="4293020"/>
            <a:ext cx="2129068" cy="1042597"/>
            <a:chOff x="4833938" y="4077072"/>
            <a:chExt cx="1419748" cy="781874"/>
          </a:xfrm>
        </p:grpSpPr>
        <p:sp>
          <p:nvSpPr>
            <p:cNvPr id="105" name="TextBox 3">
              <a:extLst>
                <a:ext uri="{FF2B5EF4-FFF2-40B4-BE49-F238E27FC236}">
                  <a16:creationId xmlns:a16="http://schemas.microsoft.com/office/drawing/2014/main" id="{2D0ACBE8-EFF9-4C35-D89A-8BF3B2547DA6}"/>
                </a:ext>
              </a:extLst>
            </p:cNvPr>
            <p:cNvSpPr txBox="1">
              <a:spLocks noChangeArrowheads="1"/>
            </p:cNvSpPr>
            <p:nvPr/>
          </p:nvSpPr>
          <p:spPr bwMode="auto">
            <a:xfrm>
              <a:off x="4896342" y="4077072"/>
              <a:ext cx="1280381" cy="192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solidFill>
                    <a:srgbClr val="EC171F"/>
                  </a:solidFill>
                  <a:latin typeface="+mn-lt"/>
                  <a:cs typeface="Arial" charset="0"/>
                </a:rPr>
                <a:t>-</a:t>
              </a:r>
              <a:r>
                <a:rPr lang="en-US" sz="1600" noProof="0" dirty="0" err="1">
                  <a:solidFill>
                    <a:srgbClr val="EC171F"/>
                  </a:solidFill>
                  <a:latin typeface="Symbol" panose="05050102010706020507" pitchFamily="18" charset="2"/>
                  <a:cs typeface="Arial" charset="0"/>
                </a:rPr>
                <a:t>D</a:t>
              </a:r>
              <a:r>
                <a:rPr lang="en-US" sz="1600" i="1" noProof="0" dirty="0" err="1">
                  <a:solidFill>
                    <a:srgbClr val="EC171F"/>
                  </a:solidFill>
                  <a:latin typeface="+mn-lt"/>
                  <a:cs typeface="Arial" charset="0"/>
                </a:rPr>
                <a:t>H</a:t>
              </a:r>
              <a:r>
                <a:rPr lang="en-US" sz="1600" i="1" baseline="-25000" noProof="0" dirty="0" err="1">
                  <a:solidFill>
                    <a:srgbClr val="EC171F"/>
                  </a:solidFill>
                  <a:latin typeface="+mn-lt"/>
                  <a:cs typeface="Arial" charset="0"/>
                </a:rPr>
                <a:t>ads</a:t>
              </a:r>
              <a:r>
                <a:rPr lang="en-US" sz="1600" noProof="0" dirty="0">
                  <a:solidFill>
                    <a:srgbClr val="EC171F"/>
                  </a:solidFill>
                  <a:latin typeface="+mn-lt"/>
                  <a:cs typeface="Arial" charset="0"/>
                </a:rPr>
                <a:t> = 150 kJ / mol</a:t>
              </a:r>
            </a:p>
          </p:txBody>
        </p:sp>
        <p:sp>
          <p:nvSpPr>
            <p:cNvPr id="106" name="TextBox 78">
              <a:extLst>
                <a:ext uri="{FF2B5EF4-FFF2-40B4-BE49-F238E27FC236}">
                  <a16:creationId xmlns:a16="http://schemas.microsoft.com/office/drawing/2014/main" id="{34042116-13BA-8B0C-8A80-404FAD2AFD67}"/>
                </a:ext>
              </a:extLst>
            </p:cNvPr>
            <p:cNvSpPr txBox="1">
              <a:spLocks noChangeArrowheads="1"/>
            </p:cNvSpPr>
            <p:nvPr/>
          </p:nvSpPr>
          <p:spPr bwMode="auto">
            <a:xfrm>
              <a:off x="4899787" y="4666027"/>
              <a:ext cx="1280381" cy="192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mn-lt"/>
                  <a:cs typeface="Arial" charset="0"/>
                </a:rPr>
                <a:t>-</a:t>
              </a:r>
              <a:r>
                <a:rPr lang="en-US" sz="1600" noProof="0" dirty="0" err="1">
                  <a:latin typeface="Symbol" panose="05050102010706020507" pitchFamily="18" charset="2"/>
                  <a:cs typeface="Arial" charset="0"/>
                </a:rPr>
                <a:t>D</a:t>
              </a:r>
              <a:r>
                <a:rPr lang="en-US" sz="1600" i="1" noProof="0" dirty="0" err="1">
                  <a:latin typeface="+mn-lt"/>
                  <a:cs typeface="Arial" charset="0"/>
                </a:rPr>
                <a:t>H</a:t>
              </a:r>
              <a:r>
                <a:rPr lang="en-US" sz="1600" i="1" baseline="-25000" noProof="0" dirty="0" err="1">
                  <a:latin typeface="+mn-lt"/>
                  <a:cs typeface="Arial" charset="0"/>
                </a:rPr>
                <a:t>ads</a:t>
              </a:r>
              <a:r>
                <a:rPr lang="en-US" sz="1600" noProof="0" dirty="0">
                  <a:latin typeface="+mn-lt"/>
                  <a:cs typeface="Arial" charset="0"/>
                </a:rPr>
                <a:t> = 170 kJ / mol</a:t>
              </a:r>
            </a:p>
          </p:txBody>
        </p:sp>
        <p:sp>
          <p:nvSpPr>
            <p:cNvPr id="107" name="TextBox 79">
              <a:extLst>
                <a:ext uri="{FF2B5EF4-FFF2-40B4-BE49-F238E27FC236}">
                  <a16:creationId xmlns:a16="http://schemas.microsoft.com/office/drawing/2014/main" id="{F0BF50EB-D722-C6E2-8D3B-724C98C06518}"/>
                </a:ext>
              </a:extLst>
            </p:cNvPr>
            <p:cNvSpPr txBox="1">
              <a:spLocks noChangeArrowheads="1"/>
            </p:cNvSpPr>
            <p:nvPr/>
          </p:nvSpPr>
          <p:spPr bwMode="auto">
            <a:xfrm>
              <a:off x="4888391" y="4365104"/>
              <a:ext cx="1326563" cy="192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b="1" noProof="0" dirty="0">
                  <a:solidFill>
                    <a:srgbClr val="92D050"/>
                  </a:solidFill>
                  <a:latin typeface="+mn-lt"/>
                  <a:cs typeface="Arial" charset="0"/>
                </a:rPr>
                <a:t>-</a:t>
              </a:r>
              <a:r>
                <a:rPr lang="en-US" sz="1600" b="1" noProof="0" dirty="0" err="1">
                  <a:solidFill>
                    <a:srgbClr val="92D050"/>
                  </a:solidFill>
                  <a:latin typeface="Symbol" panose="05050102010706020507" pitchFamily="18" charset="2"/>
                  <a:cs typeface="Arial" charset="0"/>
                </a:rPr>
                <a:t>D</a:t>
              </a:r>
              <a:r>
                <a:rPr lang="en-US" sz="1600" b="1" i="1" noProof="0" dirty="0" err="1">
                  <a:solidFill>
                    <a:srgbClr val="92D050"/>
                  </a:solidFill>
                  <a:latin typeface="+mn-lt"/>
                  <a:cs typeface="Arial" charset="0"/>
                </a:rPr>
                <a:t>H</a:t>
              </a:r>
              <a:r>
                <a:rPr lang="en-US" sz="1600" b="1" i="1" baseline="-25000" noProof="0" dirty="0" err="1">
                  <a:solidFill>
                    <a:srgbClr val="92D050"/>
                  </a:solidFill>
                  <a:latin typeface="+mn-lt"/>
                  <a:cs typeface="Arial" charset="0"/>
                </a:rPr>
                <a:t>ads</a:t>
              </a:r>
              <a:r>
                <a:rPr lang="en-US" sz="1600" b="1" noProof="0" dirty="0">
                  <a:solidFill>
                    <a:srgbClr val="92D050"/>
                  </a:solidFill>
                  <a:latin typeface="+mn-lt"/>
                  <a:cs typeface="Arial" charset="0"/>
                </a:rPr>
                <a:t> = 160 kJ / mol</a:t>
              </a:r>
            </a:p>
          </p:txBody>
        </p:sp>
        <p:sp>
          <p:nvSpPr>
            <p:cNvPr id="108" name="Rectangle 4">
              <a:extLst>
                <a:ext uri="{FF2B5EF4-FFF2-40B4-BE49-F238E27FC236}">
                  <a16:creationId xmlns:a16="http://schemas.microsoft.com/office/drawing/2014/main" id="{D0AA39BD-D96F-7E6F-EF62-C8218B6183EA}"/>
                </a:ext>
              </a:extLst>
            </p:cNvPr>
            <p:cNvSpPr>
              <a:spLocks noChangeArrowheads="1"/>
            </p:cNvSpPr>
            <p:nvPr/>
          </p:nvSpPr>
          <p:spPr bwMode="auto">
            <a:xfrm>
              <a:off x="4833938" y="4317398"/>
              <a:ext cx="1419748" cy="300923"/>
            </a:xfrm>
            <a:prstGeom prst="rect">
              <a:avLst/>
            </a:prstGeom>
            <a:noFill/>
            <a:ln w="952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mn-lt"/>
                <a:cs typeface="Arial" charset="0"/>
              </a:endParaRPr>
            </a:p>
          </p:txBody>
        </p:sp>
      </p:grpSp>
      <p:sp>
        <p:nvSpPr>
          <p:cNvPr id="109" name="AutoShape 17">
            <a:extLst>
              <a:ext uri="{FF2B5EF4-FFF2-40B4-BE49-F238E27FC236}">
                <a16:creationId xmlns:a16="http://schemas.microsoft.com/office/drawing/2014/main" id="{C401639C-F4CD-8A37-CB2A-1347D39433DE}"/>
              </a:ext>
            </a:extLst>
          </p:cNvPr>
          <p:cNvSpPr>
            <a:spLocks noChangeArrowheads="1"/>
          </p:cNvSpPr>
          <p:nvPr/>
        </p:nvSpPr>
        <p:spPr bwMode="auto">
          <a:xfrm>
            <a:off x="3645838" y="2371024"/>
            <a:ext cx="579967" cy="533400"/>
          </a:xfrm>
          <a:prstGeom prst="star32">
            <a:avLst>
              <a:gd name="adj" fmla="val 37500"/>
            </a:avLst>
          </a:prstGeom>
          <a:noFill/>
          <a:ln w="31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Times" pitchFamily="18" charset="0"/>
              <a:cs typeface="Arial" charset="0"/>
            </a:endParaRPr>
          </a:p>
        </p:txBody>
      </p:sp>
      <p:sp>
        <p:nvSpPr>
          <p:cNvPr id="110" name="Line 11">
            <a:extLst>
              <a:ext uri="{FF2B5EF4-FFF2-40B4-BE49-F238E27FC236}">
                <a16:creationId xmlns:a16="http://schemas.microsoft.com/office/drawing/2014/main" id="{DAAB9092-BBFC-409D-8512-AFCA4BB6C30A}"/>
              </a:ext>
            </a:extLst>
          </p:cNvPr>
          <p:cNvSpPr>
            <a:spLocks noChangeShapeType="1"/>
          </p:cNvSpPr>
          <p:nvPr/>
        </p:nvSpPr>
        <p:spPr bwMode="auto">
          <a:xfrm>
            <a:off x="8642678" y="2257777"/>
            <a:ext cx="1054100" cy="0"/>
          </a:xfrm>
          <a:prstGeom prst="line">
            <a:avLst/>
          </a:prstGeom>
          <a:noFill/>
          <a:ln w="9525">
            <a:solidFill>
              <a:schemeClr val="tx1"/>
            </a:solidFill>
            <a:round/>
            <a:headEnd/>
            <a:tailEnd type="non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noProof="0" dirty="0"/>
          </a:p>
        </p:txBody>
      </p:sp>
      <p:grpSp>
        <p:nvGrpSpPr>
          <p:cNvPr id="111" name="Group 12">
            <a:extLst>
              <a:ext uri="{FF2B5EF4-FFF2-40B4-BE49-F238E27FC236}">
                <a16:creationId xmlns:a16="http://schemas.microsoft.com/office/drawing/2014/main" id="{CE6909CF-5E5D-62E1-6539-A58370AABE0C}"/>
              </a:ext>
            </a:extLst>
          </p:cNvPr>
          <p:cNvGrpSpPr>
            <a:grpSpLocks/>
          </p:cNvGrpSpPr>
          <p:nvPr/>
        </p:nvGrpSpPr>
        <p:grpSpPr bwMode="auto">
          <a:xfrm>
            <a:off x="8532611" y="2128662"/>
            <a:ext cx="97367" cy="495300"/>
            <a:chOff x="4286" y="1588"/>
            <a:chExt cx="91" cy="242"/>
          </a:xfrm>
        </p:grpSpPr>
        <p:sp>
          <p:nvSpPr>
            <p:cNvPr id="112" name="Freeform 13">
              <a:extLst>
                <a:ext uri="{FF2B5EF4-FFF2-40B4-BE49-F238E27FC236}">
                  <a16:creationId xmlns:a16="http://schemas.microsoft.com/office/drawing/2014/main" id="{CD286354-81E9-A4E2-78EB-A3C122808CA5}"/>
                </a:ext>
              </a:extLst>
            </p:cNvPr>
            <p:cNvSpPr>
              <a:spLocks/>
            </p:cNvSpPr>
            <p:nvPr/>
          </p:nvSpPr>
          <p:spPr bwMode="auto">
            <a:xfrm>
              <a:off x="4286" y="1649"/>
              <a:ext cx="91" cy="181"/>
            </a:xfrm>
            <a:custGeom>
              <a:avLst/>
              <a:gdLst>
                <a:gd name="T0" fmla="*/ 0 w 91"/>
                <a:gd name="T1" fmla="*/ 0 h 181"/>
                <a:gd name="T2" fmla="*/ 45 w 91"/>
                <a:gd name="T3" fmla="*/ 181 h 181"/>
                <a:gd name="T4" fmla="*/ 91 w 91"/>
                <a:gd name="T5" fmla="*/ 0 h 181"/>
                <a:gd name="T6" fmla="*/ 0 60000 65536"/>
                <a:gd name="T7" fmla="*/ 0 60000 65536"/>
                <a:gd name="T8" fmla="*/ 0 60000 65536"/>
              </a:gdLst>
              <a:ahLst/>
              <a:cxnLst>
                <a:cxn ang="T6">
                  <a:pos x="T0" y="T1"/>
                </a:cxn>
                <a:cxn ang="T7">
                  <a:pos x="T2" y="T3"/>
                </a:cxn>
                <a:cxn ang="T8">
                  <a:pos x="T4" y="T5"/>
                </a:cxn>
              </a:cxnLst>
              <a:rect l="0" t="0" r="r" b="b"/>
              <a:pathLst>
                <a:path w="91" h="181">
                  <a:moveTo>
                    <a:pt x="0" y="0"/>
                  </a:moveTo>
                  <a:cubicBezTo>
                    <a:pt x="15" y="90"/>
                    <a:pt x="30" y="181"/>
                    <a:pt x="45" y="181"/>
                  </a:cubicBezTo>
                  <a:cubicBezTo>
                    <a:pt x="60" y="181"/>
                    <a:pt x="75" y="90"/>
                    <a:pt x="91" y="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noProof="0" dirty="0"/>
            </a:p>
          </p:txBody>
        </p:sp>
        <p:sp>
          <p:nvSpPr>
            <p:cNvPr id="113" name="Oval 14">
              <a:extLst>
                <a:ext uri="{FF2B5EF4-FFF2-40B4-BE49-F238E27FC236}">
                  <a16:creationId xmlns:a16="http://schemas.microsoft.com/office/drawing/2014/main" id="{513D6A78-30DC-F129-7C02-2D962DD53296}"/>
                </a:ext>
              </a:extLst>
            </p:cNvPr>
            <p:cNvSpPr>
              <a:spLocks noChangeArrowheads="1"/>
            </p:cNvSpPr>
            <p:nvPr/>
          </p:nvSpPr>
          <p:spPr bwMode="auto">
            <a:xfrm>
              <a:off x="4286" y="1588"/>
              <a:ext cx="91" cy="91"/>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Times" pitchFamily="18" charset="0"/>
                <a:cs typeface="Arial" charset="0"/>
              </a:endParaRPr>
            </a:p>
          </p:txBody>
        </p:sp>
      </p:grpSp>
      <p:sp>
        <p:nvSpPr>
          <p:cNvPr id="114" name="Rectangle 15" descr="Light upward diagonal">
            <a:extLst>
              <a:ext uri="{FF2B5EF4-FFF2-40B4-BE49-F238E27FC236}">
                <a16:creationId xmlns:a16="http://schemas.microsoft.com/office/drawing/2014/main" id="{90AA377D-DC5E-3214-B2D1-76D8E11333CF}"/>
              </a:ext>
            </a:extLst>
          </p:cNvPr>
          <p:cNvSpPr>
            <a:spLocks noChangeArrowheads="1"/>
          </p:cNvSpPr>
          <p:nvPr/>
        </p:nvSpPr>
        <p:spPr bwMode="auto">
          <a:xfrm>
            <a:off x="8532612" y="1872545"/>
            <a:ext cx="95249" cy="768351"/>
          </a:xfrm>
          <a:prstGeom prst="rect">
            <a:avLst/>
          </a:prstGeom>
          <a:pattFill prst="ltUpDiag">
            <a:fgClr>
              <a:schemeClr val="tx1"/>
            </a:fgClr>
            <a:bgClr>
              <a:schemeClr val="bg1"/>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Times" pitchFamily="18" charset="0"/>
              <a:cs typeface="Arial" charset="0"/>
            </a:endParaRPr>
          </a:p>
        </p:txBody>
      </p:sp>
      <p:sp>
        <p:nvSpPr>
          <p:cNvPr id="115" name="Text Box 20">
            <a:extLst>
              <a:ext uri="{FF2B5EF4-FFF2-40B4-BE49-F238E27FC236}">
                <a16:creationId xmlns:a16="http://schemas.microsoft.com/office/drawing/2014/main" id="{64D29FAF-00B9-99E5-C470-13494D28DB5C}"/>
              </a:ext>
            </a:extLst>
          </p:cNvPr>
          <p:cNvSpPr txBox="1">
            <a:spLocks noChangeArrowheads="1"/>
          </p:cNvSpPr>
          <p:nvPr/>
        </p:nvSpPr>
        <p:spPr bwMode="auto">
          <a:xfrm>
            <a:off x="8421515" y="1276380"/>
            <a:ext cx="162730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1600" noProof="0" dirty="0">
              <a:latin typeface="+mn-lt"/>
              <a:cs typeface="Arial" charset="0"/>
            </a:endParaRPr>
          </a:p>
          <a:p>
            <a:pPr>
              <a:lnSpc>
                <a:spcPct val="100000"/>
              </a:lnSpc>
              <a:buClrTx/>
            </a:pPr>
            <a:r>
              <a:rPr lang="en-US" sz="1600" noProof="0" dirty="0">
                <a:latin typeface="+mn-lt"/>
                <a:cs typeface="Arial" charset="0"/>
              </a:rPr>
              <a:t>Escape detector</a:t>
            </a:r>
          </a:p>
        </p:txBody>
      </p:sp>
      <p:sp>
        <p:nvSpPr>
          <p:cNvPr id="116" name="Rectangle 23">
            <a:extLst>
              <a:ext uri="{FF2B5EF4-FFF2-40B4-BE49-F238E27FC236}">
                <a16:creationId xmlns:a16="http://schemas.microsoft.com/office/drawing/2014/main" id="{6C365E69-D8D0-B1C9-4C93-4AACE78EC4B6}"/>
              </a:ext>
            </a:extLst>
          </p:cNvPr>
          <p:cNvSpPr>
            <a:spLocks noChangeArrowheads="1"/>
          </p:cNvSpPr>
          <p:nvPr/>
        </p:nvSpPr>
        <p:spPr bwMode="auto">
          <a:xfrm>
            <a:off x="9696777" y="1872545"/>
            <a:ext cx="1170305" cy="768351"/>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Times" pitchFamily="18" charset="0"/>
              <a:cs typeface="Arial" charset="0"/>
            </a:endParaRPr>
          </a:p>
        </p:txBody>
      </p:sp>
      <p:sp>
        <p:nvSpPr>
          <p:cNvPr id="117" name="Text Box 24">
            <a:extLst>
              <a:ext uri="{FF2B5EF4-FFF2-40B4-BE49-F238E27FC236}">
                <a16:creationId xmlns:a16="http://schemas.microsoft.com/office/drawing/2014/main" id="{10A5F3A3-447B-644A-CFAA-6309C9DB3A3F}"/>
              </a:ext>
            </a:extLst>
          </p:cNvPr>
          <p:cNvSpPr txBox="1">
            <a:spLocks noChangeArrowheads="1"/>
          </p:cNvSpPr>
          <p:nvPr/>
        </p:nvSpPr>
        <p:spPr bwMode="auto">
          <a:xfrm>
            <a:off x="9717740" y="1936651"/>
            <a:ext cx="117570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r>
              <a:rPr lang="en-US" sz="1600" noProof="0" dirty="0">
                <a:latin typeface="+mn-lt"/>
                <a:cs typeface="Arial" charset="0"/>
              </a:rPr>
              <a:t>Read-out</a:t>
            </a:r>
          </a:p>
          <a:p>
            <a:pPr>
              <a:lnSpc>
                <a:spcPct val="100000"/>
              </a:lnSpc>
              <a:buClrTx/>
            </a:pPr>
            <a:r>
              <a:rPr lang="en-US" sz="1600" noProof="0" dirty="0">
                <a:latin typeface="+mn-lt"/>
                <a:cs typeface="Arial" charset="0"/>
              </a:rPr>
              <a:t>electronics</a:t>
            </a:r>
          </a:p>
        </p:txBody>
      </p:sp>
      <p:sp>
        <p:nvSpPr>
          <p:cNvPr id="118" name="Oval 19">
            <a:extLst>
              <a:ext uri="{FF2B5EF4-FFF2-40B4-BE49-F238E27FC236}">
                <a16:creationId xmlns:a16="http://schemas.microsoft.com/office/drawing/2014/main" id="{E486E369-066F-B1B3-BE47-5C000FFF1488}"/>
              </a:ext>
            </a:extLst>
          </p:cNvPr>
          <p:cNvSpPr>
            <a:spLocks noChangeArrowheads="1"/>
          </p:cNvSpPr>
          <p:nvPr/>
        </p:nvSpPr>
        <p:spPr bwMode="auto">
          <a:xfrm>
            <a:off x="-157390" y="2222148"/>
            <a:ext cx="95249" cy="95251"/>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Times" pitchFamily="18" charset="0"/>
              <a:cs typeface="Arial" charset="0"/>
            </a:endParaRPr>
          </a:p>
        </p:txBody>
      </p:sp>
      <p:sp>
        <p:nvSpPr>
          <p:cNvPr id="119" name="Oval 19">
            <a:extLst>
              <a:ext uri="{FF2B5EF4-FFF2-40B4-BE49-F238E27FC236}">
                <a16:creationId xmlns:a16="http://schemas.microsoft.com/office/drawing/2014/main" id="{BF516DAA-956A-EB14-FD79-EA5BBE69F4CD}"/>
              </a:ext>
            </a:extLst>
          </p:cNvPr>
          <p:cNvSpPr>
            <a:spLocks noChangeArrowheads="1"/>
          </p:cNvSpPr>
          <p:nvPr/>
        </p:nvSpPr>
        <p:spPr bwMode="auto">
          <a:xfrm>
            <a:off x="-157392" y="2223264"/>
            <a:ext cx="95249" cy="95251"/>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Times" pitchFamily="18" charset="0"/>
              <a:cs typeface="Arial" charset="0"/>
            </a:endParaRPr>
          </a:p>
        </p:txBody>
      </p:sp>
      <p:sp>
        <p:nvSpPr>
          <p:cNvPr id="120" name="AutoShape 17">
            <a:extLst>
              <a:ext uri="{FF2B5EF4-FFF2-40B4-BE49-F238E27FC236}">
                <a16:creationId xmlns:a16="http://schemas.microsoft.com/office/drawing/2014/main" id="{CECA83DC-CEFC-65F9-C5E4-8BE898B652F2}"/>
              </a:ext>
            </a:extLst>
          </p:cNvPr>
          <p:cNvSpPr>
            <a:spLocks noChangeArrowheads="1"/>
          </p:cNvSpPr>
          <p:nvPr/>
        </p:nvSpPr>
        <p:spPr bwMode="auto">
          <a:xfrm>
            <a:off x="8183098" y="1991765"/>
            <a:ext cx="579967" cy="533400"/>
          </a:xfrm>
          <a:prstGeom prst="star32">
            <a:avLst>
              <a:gd name="adj" fmla="val 37500"/>
            </a:avLst>
          </a:prstGeom>
          <a:noFill/>
          <a:ln w="31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Times" pitchFamily="18" charset="0"/>
              <a:cs typeface="Arial" charset="0"/>
            </a:endParaRPr>
          </a:p>
        </p:txBody>
      </p:sp>
      <p:cxnSp>
        <p:nvCxnSpPr>
          <p:cNvPr id="121" name="Straight Arrow Connector 120">
            <a:extLst>
              <a:ext uri="{FF2B5EF4-FFF2-40B4-BE49-F238E27FC236}">
                <a16:creationId xmlns:a16="http://schemas.microsoft.com/office/drawing/2014/main" id="{CFED31F8-0671-3452-B875-700394B86DF5}"/>
              </a:ext>
            </a:extLst>
          </p:cNvPr>
          <p:cNvCxnSpPr>
            <a:cxnSpLocks/>
          </p:cNvCxnSpPr>
          <p:nvPr/>
        </p:nvCxnSpPr>
        <p:spPr bwMode="auto">
          <a:xfrm flipV="1">
            <a:off x="2496590" y="6341826"/>
            <a:ext cx="1415" cy="384041"/>
          </a:xfrm>
          <a:prstGeom prst="straightConnector1">
            <a:avLst/>
          </a:prstGeom>
          <a:solidFill>
            <a:schemeClr val="accent1"/>
          </a:solidFill>
          <a:ln w="38100" cap="rnd" cmpd="sng" algn="ctr">
            <a:solidFill>
              <a:srgbClr val="505050"/>
            </a:solidFill>
            <a:prstDash val="solid"/>
            <a:round/>
            <a:headEnd type="none" w="med" len="med"/>
            <a:tailEnd type="triangle"/>
          </a:ln>
          <a:effectLst/>
        </p:spPr>
      </p:cxnSp>
      <p:cxnSp>
        <p:nvCxnSpPr>
          <p:cNvPr id="122" name="Straight Arrow Connector 4">
            <a:extLst>
              <a:ext uri="{FF2B5EF4-FFF2-40B4-BE49-F238E27FC236}">
                <a16:creationId xmlns:a16="http://schemas.microsoft.com/office/drawing/2014/main" id="{088E0EA2-7EE6-E162-F802-9641C9474B11}"/>
              </a:ext>
            </a:extLst>
          </p:cNvPr>
          <p:cNvCxnSpPr>
            <a:cxnSpLocks noChangeShapeType="1"/>
          </p:cNvCxnSpPr>
          <p:nvPr/>
        </p:nvCxnSpPr>
        <p:spPr bwMode="auto">
          <a:xfrm flipV="1">
            <a:off x="2016396" y="3183689"/>
            <a:ext cx="0" cy="2707596"/>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23" name="Straight Connector 95">
            <a:extLst>
              <a:ext uri="{FF2B5EF4-FFF2-40B4-BE49-F238E27FC236}">
                <a16:creationId xmlns:a16="http://schemas.microsoft.com/office/drawing/2014/main" id="{2EDD43F3-EB2E-3E5E-586A-2ED4552B7304}"/>
              </a:ext>
            </a:extLst>
          </p:cNvPr>
          <p:cNvCxnSpPr>
            <a:cxnSpLocks noChangeShapeType="1"/>
          </p:cNvCxnSpPr>
          <p:nvPr/>
        </p:nvCxnSpPr>
        <p:spPr bwMode="auto">
          <a:xfrm rot="5400000">
            <a:off x="2016396" y="5508166"/>
            <a:ext cx="0" cy="1905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24" name="Straight Connector 96">
            <a:extLst>
              <a:ext uri="{FF2B5EF4-FFF2-40B4-BE49-F238E27FC236}">
                <a16:creationId xmlns:a16="http://schemas.microsoft.com/office/drawing/2014/main" id="{35AF35A6-0CEE-767C-C802-78374CDE3095}"/>
              </a:ext>
            </a:extLst>
          </p:cNvPr>
          <p:cNvCxnSpPr>
            <a:cxnSpLocks noChangeShapeType="1"/>
          </p:cNvCxnSpPr>
          <p:nvPr/>
        </p:nvCxnSpPr>
        <p:spPr bwMode="auto">
          <a:xfrm rot="5400000">
            <a:off x="2016396" y="3405241"/>
            <a:ext cx="0" cy="1905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125" name="TextBox 97">
            <a:extLst>
              <a:ext uri="{FF2B5EF4-FFF2-40B4-BE49-F238E27FC236}">
                <a16:creationId xmlns:a16="http://schemas.microsoft.com/office/drawing/2014/main" id="{9BEC7271-E946-B8D8-BB99-E89F674581B7}"/>
              </a:ext>
            </a:extLst>
          </p:cNvPr>
          <p:cNvSpPr txBox="1">
            <a:spLocks noChangeArrowheads="1"/>
          </p:cNvSpPr>
          <p:nvPr/>
        </p:nvSpPr>
        <p:spPr bwMode="auto">
          <a:xfrm>
            <a:off x="1385630" y="3371374"/>
            <a:ext cx="496931" cy="26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mn-lt"/>
                <a:cs typeface="Arial" charset="0"/>
              </a:rPr>
              <a:t>100%</a:t>
            </a:r>
          </a:p>
        </p:txBody>
      </p:sp>
      <p:sp>
        <p:nvSpPr>
          <p:cNvPr id="126" name="TextBox 98">
            <a:extLst>
              <a:ext uri="{FF2B5EF4-FFF2-40B4-BE49-F238E27FC236}">
                <a16:creationId xmlns:a16="http://schemas.microsoft.com/office/drawing/2014/main" id="{919B6B37-EF6C-1372-5AD7-6F53D9AE4A4E}"/>
              </a:ext>
            </a:extLst>
          </p:cNvPr>
          <p:cNvSpPr txBox="1">
            <a:spLocks noChangeArrowheads="1"/>
          </p:cNvSpPr>
          <p:nvPr/>
        </p:nvSpPr>
        <p:spPr bwMode="auto">
          <a:xfrm>
            <a:off x="1393348" y="5474300"/>
            <a:ext cx="278923" cy="26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mn-lt"/>
                <a:cs typeface="Arial" charset="0"/>
              </a:rPr>
              <a:t>0%</a:t>
            </a:r>
          </a:p>
        </p:txBody>
      </p:sp>
      <p:sp>
        <p:nvSpPr>
          <p:cNvPr id="127" name="TextBox 100">
            <a:extLst>
              <a:ext uri="{FF2B5EF4-FFF2-40B4-BE49-F238E27FC236}">
                <a16:creationId xmlns:a16="http://schemas.microsoft.com/office/drawing/2014/main" id="{B342A000-6170-AC0C-9171-79F9D9C071D8}"/>
              </a:ext>
            </a:extLst>
          </p:cNvPr>
          <p:cNvSpPr txBox="1">
            <a:spLocks noChangeArrowheads="1"/>
          </p:cNvSpPr>
          <p:nvPr/>
        </p:nvSpPr>
        <p:spPr bwMode="auto">
          <a:xfrm rot="16200000">
            <a:off x="749526" y="4411761"/>
            <a:ext cx="1437317" cy="26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mn-lt"/>
                <a:cs typeface="Arial" charset="0"/>
              </a:rPr>
              <a:t>Relative yield, %</a:t>
            </a:r>
          </a:p>
        </p:txBody>
      </p:sp>
      <p:sp>
        <p:nvSpPr>
          <p:cNvPr id="128" name="Freeform 17">
            <a:extLst>
              <a:ext uri="{FF2B5EF4-FFF2-40B4-BE49-F238E27FC236}">
                <a16:creationId xmlns:a16="http://schemas.microsoft.com/office/drawing/2014/main" id="{A65EA509-C73A-9F3D-28DF-70DA594AB2A6}"/>
              </a:ext>
            </a:extLst>
          </p:cNvPr>
          <p:cNvSpPr>
            <a:spLocks/>
          </p:cNvSpPr>
          <p:nvPr/>
        </p:nvSpPr>
        <p:spPr bwMode="auto">
          <a:xfrm>
            <a:off x="2502404" y="3498520"/>
            <a:ext cx="5289867" cy="2106872"/>
          </a:xfrm>
          <a:custGeom>
            <a:avLst/>
            <a:gdLst>
              <a:gd name="T0" fmla="*/ 0 w 3966358"/>
              <a:gd name="T1" fmla="*/ 92092 h 1985351"/>
              <a:gd name="T2" fmla="*/ 1483338 w 3966358"/>
              <a:gd name="T3" fmla="*/ 76667 h 1985351"/>
              <a:gd name="T4" fmla="*/ 1997721 w 3966358"/>
              <a:gd name="T5" fmla="*/ 12219 h 1985351"/>
              <a:gd name="T6" fmla="*/ 3995440 w 3966358"/>
              <a:gd name="T7" fmla="*/ 101 h 19853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66358" h="1985351">
                <a:moveTo>
                  <a:pt x="0" y="1985351"/>
                </a:moveTo>
                <a:cubicBezTo>
                  <a:pt x="571005" y="1962590"/>
                  <a:pt x="1142010" y="1939829"/>
                  <a:pt x="1472540" y="1652842"/>
                </a:cubicBezTo>
                <a:cubicBezTo>
                  <a:pt x="1803070" y="1365855"/>
                  <a:pt x="1567543" y="538541"/>
                  <a:pt x="1983179" y="263429"/>
                </a:cubicBezTo>
                <a:cubicBezTo>
                  <a:pt x="2398815" y="-11683"/>
                  <a:pt x="3182586" y="-4756"/>
                  <a:pt x="3966358" y="2171"/>
                </a:cubicBezTo>
              </a:path>
            </a:pathLst>
          </a:custGeom>
          <a:noFill/>
          <a:ln w="19050" cap="flat" cmpd="sng" algn="ctr">
            <a:solidFill>
              <a:srgbClr val="92D05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sz="2400" noProof="0" dirty="0"/>
          </a:p>
        </p:txBody>
      </p:sp>
      <p:sp>
        <p:nvSpPr>
          <p:cNvPr id="129" name="Freeform 73">
            <a:extLst>
              <a:ext uri="{FF2B5EF4-FFF2-40B4-BE49-F238E27FC236}">
                <a16:creationId xmlns:a16="http://schemas.microsoft.com/office/drawing/2014/main" id="{732594CB-D319-9CC2-DD0C-71A2089A6B8F}"/>
              </a:ext>
            </a:extLst>
          </p:cNvPr>
          <p:cNvSpPr>
            <a:spLocks/>
          </p:cNvSpPr>
          <p:nvPr/>
        </p:nvSpPr>
        <p:spPr bwMode="auto">
          <a:xfrm>
            <a:off x="2497544" y="3500489"/>
            <a:ext cx="4744361" cy="2098216"/>
          </a:xfrm>
          <a:custGeom>
            <a:avLst/>
            <a:gdLst>
              <a:gd name="T0" fmla="*/ 0 w 3966358"/>
              <a:gd name="T1" fmla="*/ 92092 h 1985351"/>
              <a:gd name="T2" fmla="*/ 29487 w 3966358"/>
              <a:gd name="T3" fmla="*/ 76667 h 1985351"/>
              <a:gd name="T4" fmla="*/ 39713 w 3966358"/>
              <a:gd name="T5" fmla="*/ 12219 h 1985351"/>
              <a:gd name="T6" fmla="*/ 79425 w 3966358"/>
              <a:gd name="T7" fmla="*/ 101 h 19853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66358" h="1985351">
                <a:moveTo>
                  <a:pt x="0" y="1985351"/>
                </a:moveTo>
                <a:cubicBezTo>
                  <a:pt x="571005" y="1962590"/>
                  <a:pt x="1142010" y="1939829"/>
                  <a:pt x="1472540" y="1652842"/>
                </a:cubicBezTo>
                <a:cubicBezTo>
                  <a:pt x="1803070" y="1365855"/>
                  <a:pt x="1567543" y="538541"/>
                  <a:pt x="1983179" y="263429"/>
                </a:cubicBezTo>
                <a:cubicBezTo>
                  <a:pt x="2398815" y="-11683"/>
                  <a:pt x="3182586" y="-4756"/>
                  <a:pt x="3966358" y="2171"/>
                </a:cubicBezTo>
              </a:path>
            </a:pathLst>
          </a:custGeom>
          <a:noFill/>
          <a:ln w="19050" cap="flat" cmpd="sng" algn="ctr">
            <a:solidFill>
              <a:srgbClr val="EC171F"/>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sz="2400" noProof="0" dirty="0"/>
          </a:p>
        </p:txBody>
      </p:sp>
      <p:sp>
        <p:nvSpPr>
          <p:cNvPr id="130" name="Freeform 75">
            <a:extLst>
              <a:ext uri="{FF2B5EF4-FFF2-40B4-BE49-F238E27FC236}">
                <a16:creationId xmlns:a16="http://schemas.microsoft.com/office/drawing/2014/main" id="{19974B5F-9B81-6CC9-82E9-A20B3F28AE31}"/>
              </a:ext>
            </a:extLst>
          </p:cNvPr>
          <p:cNvSpPr>
            <a:spLocks/>
          </p:cNvSpPr>
          <p:nvPr/>
        </p:nvSpPr>
        <p:spPr bwMode="auto">
          <a:xfrm>
            <a:off x="2776627" y="3498852"/>
            <a:ext cx="5289867" cy="2106837"/>
          </a:xfrm>
          <a:custGeom>
            <a:avLst/>
            <a:gdLst>
              <a:gd name="T0" fmla="*/ 0 w 3966358"/>
              <a:gd name="T1" fmla="*/ 92092 h 1985351"/>
              <a:gd name="T2" fmla="*/ 1483338 w 3966358"/>
              <a:gd name="T3" fmla="*/ 76667 h 1985351"/>
              <a:gd name="T4" fmla="*/ 1997721 w 3966358"/>
              <a:gd name="T5" fmla="*/ 12219 h 1985351"/>
              <a:gd name="T6" fmla="*/ 3995440 w 3966358"/>
              <a:gd name="T7" fmla="*/ 101 h 19853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66358" h="1985351">
                <a:moveTo>
                  <a:pt x="0" y="1985351"/>
                </a:moveTo>
                <a:cubicBezTo>
                  <a:pt x="571005" y="1962590"/>
                  <a:pt x="1142010" y="1939829"/>
                  <a:pt x="1472540" y="1652842"/>
                </a:cubicBezTo>
                <a:cubicBezTo>
                  <a:pt x="1803070" y="1365855"/>
                  <a:pt x="1567543" y="538541"/>
                  <a:pt x="1983179" y="263429"/>
                </a:cubicBezTo>
                <a:cubicBezTo>
                  <a:pt x="2398815" y="-11683"/>
                  <a:pt x="3182586" y="-4756"/>
                  <a:pt x="3966358" y="2171"/>
                </a:cubicBezTo>
              </a:path>
            </a:pathLst>
          </a:custGeom>
          <a:noFill/>
          <a:ln w="19050"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sz="2400" noProof="0" dirty="0"/>
          </a:p>
        </p:txBody>
      </p:sp>
      <p:sp>
        <p:nvSpPr>
          <p:cNvPr id="131" name="Rectangle 130">
            <a:extLst>
              <a:ext uri="{FF2B5EF4-FFF2-40B4-BE49-F238E27FC236}">
                <a16:creationId xmlns:a16="http://schemas.microsoft.com/office/drawing/2014/main" id="{ADC559C9-95CF-E32F-9ABB-DEF5D4C12619}"/>
              </a:ext>
            </a:extLst>
          </p:cNvPr>
          <p:cNvSpPr/>
          <p:nvPr/>
        </p:nvSpPr>
        <p:spPr bwMode="auto">
          <a:xfrm>
            <a:off x="8908921" y="5014755"/>
            <a:ext cx="3283080" cy="876285"/>
          </a:xfrm>
          <a:prstGeom prst="rect">
            <a:avLst/>
          </a:prstGeom>
          <a:solidFill>
            <a:srgbClr val="F14040"/>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latin typeface="Times" charset="0"/>
            </a:endParaRPr>
          </a:p>
        </p:txBody>
      </p:sp>
      <p:sp>
        <p:nvSpPr>
          <p:cNvPr id="132" name="TextBox 131">
            <a:extLst>
              <a:ext uri="{FF2B5EF4-FFF2-40B4-BE49-F238E27FC236}">
                <a16:creationId xmlns:a16="http://schemas.microsoft.com/office/drawing/2014/main" id="{8C240709-ED8C-6E7E-CC32-201FA095F7D1}"/>
              </a:ext>
            </a:extLst>
          </p:cNvPr>
          <p:cNvSpPr txBox="1"/>
          <p:nvPr/>
        </p:nvSpPr>
        <p:spPr>
          <a:xfrm>
            <a:off x="9083943" y="5131792"/>
            <a:ext cx="3648405" cy="1248139"/>
          </a:xfrm>
          <a:prstGeom prst="rect">
            <a:avLst/>
          </a:prstGeom>
          <a:noFill/>
        </p:spPr>
        <p:txBody>
          <a:bodyPr wrap="square" lIns="0" tIns="0" rIns="0" bIns="0" rtlCol="0">
            <a:noAutofit/>
          </a:bodyPr>
          <a:lstStyle/>
          <a:p>
            <a:pPr>
              <a:lnSpc>
                <a:spcPct val="110000"/>
              </a:lnSpc>
            </a:pPr>
            <a:r>
              <a:rPr lang="en-US" sz="1867" b="1" kern="1000" spc="40" noProof="0" dirty="0">
                <a:solidFill>
                  <a:schemeClr val="bg1"/>
                </a:solidFill>
                <a:cs typeface="Franklin Gothic Book"/>
              </a:rPr>
              <a:t>Rf – </a:t>
            </a:r>
            <a:r>
              <a:rPr lang="en-US" sz="1867" b="1" kern="1000" spc="40" noProof="0" dirty="0" err="1">
                <a:solidFill>
                  <a:schemeClr val="bg1"/>
                </a:solidFill>
                <a:cs typeface="Franklin Gothic Book"/>
              </a:rPr>
              <a:t>Bh</a:t>
            </a:r>
            <a:r>
              <a:rPr lang="en-US" sz="1867" b="1" kern="1000" spc="40" noProof="0" dirty="0">
                <a:solidFill>
                  <a:schemeClr val="bg1"/>
                </a:solidFill>
                <a:cs typeface="Franklin Gothic Book"/>
              </a:rPr>
              <a:t> </a:t>
            </a:r>
            <a:r>
              <a:rPr lang="en-US" sz="1867" kern="1000" spc="40" noProof="0" dirty="0">
                <a:solidFill>
                  <a:schemeClr val="bg1"/>
                </a:solidFill>
                <a:cs typeface="Franklin Gothic Book"/>
              </a:rPr>
              <a:t>as halides and </a:t>
            </a:r>
          </a:p>
          <a:p>
            <a:pPr>
              <a:lnSpc>
                <a:spcPct val="110000"/>
              </a:lnSpc>
            </a:pPr>
            <a:r>
              <a:rPr lang="en-US" sz="1867" kern="1000" spc="40" noProof="0" dirty="0">
                <a:solidFill>
                  <a:schemeClr val="bg1"/>
                </a:solidFill>
                <a:cs typeface="Franklin Gothic Book"/>
              </a:rPr>
              <a:t>oxyhalides</a:t>
            </a:r>
          </a:p>
        </p:txBody>
      </p:sp>
      <p:pic>
        <p:nvPicPr>
          <p:cNvPr id="133" name="Picture 132" descr="A pair of red dice&#10;&#10;Description automatically generated">
            <a:extLst>
              <a:ext uri="{FF2B5EF4-FFF2-40B4-BE49-F238E27FC236}">
                <a16:creationId xmlns:a16="http://schemas.microsoft.com/office/drawing/2014/main" id="{33FA8E4C-A6B8-0FB9-78C7-4E1D9EC994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5122" b="14887"/>
          <a:stretch/>
        </p:blipFill>
        <p:spPr>
          <a:xfrm>
            <a:off x="2841988" y="3877210"/>
            <a:ext cx="1057969" cy="740489"/>
          </a:xfrm>
          <a:prstGeom prst="rect">
            <a:avLst/>
          </a:prstGeom>
        </p:spPr>
      </p:pic>
      <p:sp>
        <p:nvSpPr>
          <p:cNvPr id="134" name="TextBox 133">
            <a:extLst>
              <a:ext uri="{FF2B5EF4-FFF2-40B4-BE49-F238E27FC236}">
                <a16:creationId xmlns:a16="http://schemas.microsoft.com/office/drawing/2014/main" id="{3F64EB83-6D71-D866-7B97-B792306A006D}"/>
              </a:ext>
            </a:extLst>
          </p:cNvPr>
          <p:cNvSpPr txBox="1"/>
          <p:nvPr/>
        </p:nvSpPr>
        <p:spPr>
          <a:xfrm>
            <a:off x="0" y="6450112"/>
            <a:ext cx="3670172" cy="400110"/>
          </a:xfrm>
          <a:prstGeom prst="rect">
            <a:avLst/>
          </a:prstGeom>
          <a:noFill/>
        </p:spPr>
        <p:txBody>
          <a:bodyPr wrap="none" rtlCol="0">
            <a:spAutoFit/>
          </a:bodyPr>
          <a:lstStyle/>
          <a:p>
            <a:r>
              <a:rPr lang="en-US" sz="2000" dirty="0"/>
              <a:t>Slide courtesy of P. </a:t>
            </a:r>
            <a:r>
              <a:rPr lang="en-US" sz="2000" dirty="0" err="1"/>
              <a:t>Steinegger</a:t>
            </a:r>
            <a:endParaRPr lang="en-US" sz="2000" dirty="0"/>
          </a:p>
        </p:txBody>
      </p:sp>
    </p:spTree>
    <p:extLst>
      <p:ext uri="{BB962C8B-B14F-4D97-AF65-F5344CB8AC3E}">
        <p14:creationId xmlns:p14="http://schemas.microsoft.com/office/powerpoint/2010/main" val="2535746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repeatCount="indefinite" fill="hold" nodeType="clickEffect">
                                  <p:stCondLst>
                                    <p:cond delay="0"/>
                                  </p:stCondLst>
                                  <p:childTnLst>
                                    <p:animMotion origin="layout" path="M -0.02136 -2.34568E-6 L 0.59236 -2.34568E-6 " pathEditMode="relative" rAng="0" ptsTypes="AA">
                                      <p:cBhvr>
                                        <p:cTn id="6" dur="3000" fill="hold"/>
                                        <p:tgtEl>
                                          <p:spTgt spid="6"/>
                                        </p:tgtEl>
                                        <p:attrNameLst>
                                          <p:attrName>ppt_x</p:attrName>
                                          <p:attrName>ppt_y</p:attrName>
                                        </p:attrNameLst>
                                      </p:cBhvr>
                                      <p:rCtr x="30677" y="0"/>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21"/>
                                        </p:tgtEl>
                                        <p:attrNameLst>
                                          <p:attrName>style.visibility</p:attrName>
                                        </p:attrNameLst>
                                      </p:cBhvr>
                                      <p:to>
                                        <p:strVal val="visible"/>
                                      </p:to>
                                    </p:set>
                                    <p:animEffect transition="in" filter="fade">
                                      <p:cBhvr>
                                        <p:cTn id="11" dur="500"/>
                                        <p:tgtEl>
                                          <p:spTgt spid="121"/>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18"/>
                                        </p:tgtEl>
                                        <p:attrNameLst>
                                          <p:attrName>style.visibility</p:attrName>
                                        </p:attrNameLst>
                                      </p:cBhvr>
                                      <p:to>
                                        <p:strVal val="visible"/>
                                      </p:to>
                                    </p:set>
                                    <p:animEffect transition="in" filter="fade">
                                      <p:cBhvr>
                                        <p:cTn id="15" dur="1000"/>
                                        <p:tgtEl>
                                          <p:spTgt spid="118"/>
                                        </p:tgtEl>
                                      </p:cBhvr>
                                    </p:animEffect>
                                  </p:childTnLst>
                                </p:cTn>
                              </p:par>
                              <p:par>
                                <p:cTn id="16" presetID="0" presetClass="path" presetSubtype="0" fill="hold" grpId="1" nodeType="withEffect">
                                  <p:stCondLst>
                                    <p:cond delay="0"/>
                                  </p:stCondLst>
                                  <p:childTnLst>
                                    <p:animMotion origin="layout" path="M -0.00018 0.01328 C 0.22066 0.01358 0.33159 0.01482 0.33159 0.05402 " pathEditMode="relative" rAng="0" ptsTypes="AA">
                                      <p:cBhvr>
                                        <p:cTn id="17" dur="1000" fill="hold"/>
                                        <p:tgtEl>
                                          <p:spTgt spid="118"/>
                                        </p:tgtEl>
                                        <p:attrNameLst>
                                          <p:attrName>ppt_x</p:attrName>
                                          <p:attrName>ppt_y</p:attrName>
                                        </p:attrNameLst>
                                      </p:cBhvr>
                                      <p:rCtr x="16580" y="2037"/>
                                    </p:animMotion>
                                  </p:childTnLst>
                                </p:cTn>
                              </p:par>
                            </p:childTnLst>
                          </p:cTn>
                        </p:par>
                        <p:par>
                          <p:cTn id="18" fill="hold">
                            <p:stCondLst>
                              <p:cond delay="1500"/>
                            </p:stCondLst>
                            <p:childTnLst>
                              <p:par>
                                <p:cTn id="19" presetID="53" presetClass="entr" presetSubtype="0" fill="hold" grpId="0" nodeType="afterEffect">
                                  <p:stCondLst>
                                    <p:cond delay="1000"/>
                                  </p:stCondLst>
                                  <p:childTnLst>
                                    <p:set>
                                      <p:cBhvr>
                                        <p:cTn id="20" dur="1" fill="hold">
                                          <p:stCondLst>
                                            <p:cond delay="0"/>
                                          </p:stCondLst>
                                        </p:cTn>
                                        <p:tgtEl>
                                          <p:spTgt spid="109"/>
                                        </p:tgtEl>
                                        <p:attrNameLst>
                                          <p:attrName>style.visibility</p:attrName>
                                        </p:attrNameLst>
                                      </p:cBhvr>
                                      <p:to>
                                        <p:strVal val="visible"/>
                                      </p:to>
                                    </p:set>
                                    <p:anim calcmode="lin" valueType="num">
                                      <p:cBhvr>
                                        <p:cTn id="21" dur="500" fill="hold"/>
                                        <p:tgtEl>
                                          <p:spTgt spid="109"/>
                                        </p:tgtEl>
                                        <p:attrNameLst>
                                          <p:attrName>ppt_w</p:attrName>
                                        </p:attrNameLst>
                                      </p:cBhvr>
                                      <p:tavLst>
                                        <p:tav tm="0">
                                          <p:val>
                                            <p:fltVal val="0"/>
                                          </p:val>
                                        </p:tav>
                                        <p:tav tm="100000">
                                          <p:val>
                                            <p:strVal val="#ppt_w"/>
                                          </p:val>
                                        </p:tav>
                                      </p:tavLst>
                                    </p:anim>
                                    <p:anim calcmode="lin" valueType="num">
                                      <p:cBhvr>
                                        <p:cTn id="22" dur="500" fill="hold"/>
                                        <p:tgtEl>
                                          <p:spTgt spid="109"/>
                                        </p:tgtEl>
                                        <p:attrNameLst>
                                          <p:attrName>ppt_h</p:attrName>
                                        </p:attrNameLst>
                                      </p:cBhvr>
                                      <p:tavLst>
                                        <p:tav tm="0">
                                          <p:val>
                                            <p:fltVal val="0"/>
                                          </p:val>
                                        </p:tav>
                                        <p:tav tm="100000">
                                          <p:val>
                                            <p:strVal val="#ppt_h"/>
                                          </p:val>
                                        </p:tav>
                                      </p:tavLst>
                                    </p:anim>
                                    <p:animEffect transition="in" filter="fade">
                                      <p:cBhvr>
                                        <p:cTn id="23" dur="500"/>
                                        <p:tgtEl>
                                          <p:spTgt spid="109"/>
                                        </p:tgtEl>
                                      </p:cBhvr>
                                    </p:animEffect>
                                  </p:childTnLst>
                                </p:cTn>
                              </p:par>
                            </p:childTnLst>
                          </p:cTn>
                        </p:par>
                        <p:par>
                          <p:cTn id="24" fill="hold">
                            <p:stCondLst>
                              <p:cond delay="3000"/>
                            </p:stCondLst>
                            <p:childTnLst>
                              <p:par>
                                <p:cTn id="25" presetID="10" presetClass="exit" presetSubtype="0" fill="hold" grpId="1" nodeType="afterEffect">
                                  <p:stCondLst>
                                    <p:cond delay="0"/>
                                  </p:stCondLst>
                                  <p:childTnLst>
                                    <p:animEffect transition="out" filter="fade">
                                      <p:cBhvr>
                                        <p:cTn id="26" dur="500"/>
                                        <p:tgtEl>
                                          <p:spTgt spid="109"/>
                                        </p:tgtEl>
                                      </p:cBhvr>
                                    </p:animEffect>
                                    <p:set>
                                      <p:cBhvr>
                                        <p:cTn id="27" dur="1" fill="hold">
                                          <p:stCondLst>
                                            <p:cond delay="499"/>
                                          </p:stCondLst>
                                        </p:cTn>
                                        <p:tgtEl>
                                          <p:spTgt spid="109"/>
                                        </p:tgtEl>
                                        <p:attrNameLst>
                                          <p:attrName>style.visibility</p:attrName>
                                        </p:attrNameLst>
                                      </p:cBhvr>
                                      <p:to>
                                        <p:strVal val="hidden"/>
                                      </p:to>
                                    </p:set>
                                  </p:childTnLst>
                                </p:cTn>
                              </p:par>
                              <p:par>
                                <p:cTn id="28" presetID="10" presetClass="exit" presetSubtype="0" fill="hold" grpId="2" nodeType="withEffect">
                                  <p:stCondLst>
                                    <p:cond delay="0"/>
                                  </p:stCondLst>
                                  <p:childTnLst>
                                    <p:animEffect transition="out" filter="fade">
                                      <p:cBhvr>
                                        <p:cTn id="29" dur="500"/>
                                        <p:tgtEl>
                                          <p:spTgt spid="118"/>
                                        </p:tgtEl>
                                      </p:cBhvr>
                                    </p:animEffect>
                                    <p:set>
                                      <p:cBhvr>
                                        <p:cTn id="30" dur="1" fill="hold">
                                          <p:stCondLst>
                                            <p:cond delay="499"/>
                                          </p:stCondLst>
                                        </p:cTn>
                                        <p:tgtEl>
                                          <p:spTgt spid="118"/>
                                        </p:tgtEl>
                                        <p:attrNameLst>
                                          <p:attrName>style.visibility</p:attrName>
                                        </p:attrNameLst>
                                      </p:cBhvr>
                                      <p:to>
                                        <p:strVal val="hidden"/>
                                      </p:to>
                                    </p:set>
                                  </p:childTnLst>
                                </p:cTn>
                              </p:par>
                            </p:childTnLst>
                          </p:cTn>
                        </p:par>
                        <p:par>
                          <p:cTn id="31" fill="hold">
                            <p:stCondLst>
                              <p:cond delay="3500"/>
                            </p:stCondLst>
                            <p:childTnLst>
                              <p:par>
                                <p:cTn id="32" presetID="1" presetClass="entr" presetSubtype="0" fill="hold" nodeType="afterEffect">
                                  <p:stCondLst>
                                    <p:cond delay="0"/>
                                  </p:stCondLst>
                                  <p:childTnLst>
                                    <p:set>
                                      <p:cBhvr>
                                        <p:cTn id="33" dur="1" fill="hold">
                                          <p:stCondLst>
                                            <p:cond delay="0"/>
                                          </p:stCondLst>
                                        </p:cTn>
                                        <p:tgtEl>
                                          <p:spTgt spid="21"/>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63" presetClass="path" presetSubtype="0" accel="50000" decel="50000" fill="hold" nodeType="clickEffect">
                                  <p:stCondLst>
                                    <p:cond delay="0"/>
                                  </p:stCondLst>
                                  <p:childTnLst>
                                    <p:animMotion origin="layout" path="M 2.5E-6 2.22222E-6 L 0.43316 2.22222E-6 " pathEditMode="relative" rAng="0" ptsTypes="AA">
                                      <p:cBhvr>
                                        <p:cTn id="37" dur="1000" fill="hold"/>
                                        <p:tgtEl>
                                          <p:spTgt spid="121"/>
                                        </p:tgtEl>
                                        <p:attrNameLst>
                                          <p:attrName>ppt_x</p:attrName>
                                          <p:attrName>ppt_y</p:attrName>
                                        </p:attrNameLst>
                                      </p:cBhvr>
                                      <p:rCtr x="21649" y="0"/>
                                    </p:animMotion>
                                  </p:childTnLst>
                                </p:cTn>
                              </p:par>
                              <p:par>
                                <p:cTn id="38" presetID="19" presetClass="emph" presetSubtype="0" fill="hold" grpId="0" nodeType="withEffect">
                                  <p:stCondLst>
                                    <p:cond delay="500"/>
                                  </p:stCondLst>
                                  <p:childTnLst>
                                    <p:animClr clrSpc="rgb" dir="cw">
                                      <p:cBhvr override="childStyle">
                                        <p:cTn id="39" dur="1000" fill="hold"/>
                                        <p:tgtEl>
                                          <p:spTgt spid="16"/>
                                        </p:tgtEl>
                                        <p:attrNameLst>
                                          <p:attrName>style.color</p:attrName>
                                        </p:attrNameLst>
                                      </p:cBhvr>
                                      <p:to>
                                        <a:srgbClr val="EC0000"/>
                                      </p:to>
                                    </p:animClr>
                                    <p:animClr clrSpc="rgb" dir="cw">
                                      <p:cBhvr>
                                        <p:cTn id="40" dur="1000" fill="hold"/>
                                        <p:tgtEl>
                                          <p:spTgt spid="16"/>
                                        </p:tgtEl>
                                        <p:attrNameLst>
                                          <p:attrName>fillcolor</p:attrName>
                                        </p:attrNameLst>
                                      </p:cBhvr>
                                      <p:to>
                                        <a:srgbClr val="EC0000"/>
                                      </p:to>
                                    </p:animClr>
                                    <p:set>
                                      <p:cBhvr>
                                        <p:cTn id="41" dur="1000" fill="hold"/>
                                        <p:tgtEl>
                                          <p:spTgt spid="16"/>
                                        </p:tgtEl>
                                        <p:attrNameLst>
                                          <p:attrName>fill.type</p:attrName>
                                        </p:attrNameLst>
                                      </p:cBhvr>
                                      <p:to>
                                        <p:strVal val="solid"/>
                                      </p:to>
                                    </p:set>
                                    <p:set>
                                      <p:cBhvr>
                                        <p:cTn id="42" dur="1000" fill="hold"/>
                                        <p:tgtEl>
                                          <p:spTgt spid="16"/>
                                        </p:tgtEl>
                                        <p:attrNameLst>
                                          <p:attrName>fill.on</p:attrName>
                                        </p:attrNameLst>
                                      </p:cBhvr>
                                      <p:to>
                                        <p:strVal val="true"/>
                                      </p:to>
                                    </p:set>
                                  </p:childTnLst>
                                </p:cTn>
                              </p:par>
                              <p:par>
                                <p:cTn id="43" presetID="19" presetClass="emph" presetSubtype="0" fill="hold" grpId="0" nodeType="withEffect">
                                  <p:stCondLst>
                                    <p:cond delay="500"/>
                                  </p:stCondLst>
                                  <p:childTnLst>
                                    <p:animClr clrSpc="rgb" dir="cw">
                                      <p:cBhvr override="childStyle">
                                        <p:cTn id="44" dur="1000" fill="hold"/>
                                        <p:tgtEl>
                                          <p:spTgt spid="15"/>
                                        </p:tgtEl>
                                        <p:attrNameLst>
                                          <p:attrName>style.color</p:attrName>
                                        </p:attrNameLst>
                                      </p:cBhvr>
                                      <p:to>
                                        <a:srgbClr val="EC0000"/>
                                      </p:to>
                                    </p:animClr>
                                    <p:animClr clrSpc="rgb" dir="cw">
                                      <p:cBhvr>
                                        <p:cTn id="45" dur="1000" fill="hold"/>
                                        <p:tgtEl>
                                          <p:spTgt spid="15"/>
                                        </p:tgtEl>
                                        <p:attrNameLst>
                                          <p:attrName>fillcolor</p:attrName>
                                        </p:attrNameLst>
                                      </p:cBhvr>
                                      <p:to>
                                        <a:srgbClr val="EC0000"/>
                                      </p:to>
                                    </p:animClr>
                                    <p:set>
                                      <p:cBhvr>
                                        <p:cTn id="46" dur="1000" fill="hold"/>
                                        <p:tgtEl>
                                          <p:spTgt spid="15"/>
                                        </p:tgtEl>
                                        <p:attrNameLst>
                                          <p:attrName>fill.type</p:attrName>
                                        </p:attrNameLst>
                                      </p:cBhvr>
                                      <p:to>
                                        <p:strVal val="solid"/>
                                      </p:to>
                                    </p:set>
                                    <p:set>
                                      <p:cBhvr>
                                        <p:cTn id="47" dur="1000" fill="hold"/>
                                        <p:tgtEl>
                                          <p:spTgt spid="15"/>
                                        </p:tgtEl>
                                        <p:attrNameLst>
                                          <p:attrName>fill.on</p:attrName>
                                        </p:attrNameLst>
                                      </p:cBhvr>
                                      <p:to>
                                        <p:strVal val="true"/>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19"/>
                                        </p:tgtEl>
                                        <p:attrNameLst>
                                          <p:attrName>style.visibility</p:attrName>
                                        </p:attrNameLst>
                                      </p:cBhvr>
                                      <p:to>
                                        <p:strVal val="visible"/>
                                      </p:to>
                                    </p:set>
                                    <p:animEffect transition="in" filter="fade">
                                      <p:cBhvr>
                                        <p:cTn id="52" dur="1000"/>
                                        <p:tgtEl>
                                          <p:spTgt spid="119"/>
                                        </p:tgtEl>
                                      </p:cBhvr>
                                    </p:animEffect>
                                  </p:childTnLst>
                                </p:cTn>
                              </p:par>
                              <p:par>
                                <p:cTn id="53" presetID="0" presetClass="path" presetSubtype="0" fill="hold" grpId="1" nodeType="withEffect">
                                  <p:stCondLst>
                                    <p:cond delay="0"/>
                                  </p:stCondLst>
                                  <p:childTnLst>
                                    <p:animMotion origin="layout" path="M 0.09253 0.0142 C 0.24114 0.0142 0.34965 0.01389 0.34965 0.05587 " pathEditMode="relative" rAng="0" ptsTypes="AA">
                                      <p:cBhvr>
                                        <p:cTn id="54" dur="1000" fill="hold"/>
                                        <p:tgtEl>
                                          <p:spTgt spid="119"/>
                                        </p:tgtEl>
                                        <p:attrNameLst>
                                          <p:attrName>ppt_x</p:attrName>
                                          <p:attrName>ppt_y</p:attrName>
                                        </p:attrNameLst>
                                      </p:cBhvr>
                                      <p:rCtr x="12847" y="2068"/>
                                    </p:animMotion>
                                  </p:childTnLst>
                                </p:cTn>
                              </p:par>
                            </p:childTnLst>
                          </p:cTn>
                        </p:par>
                        <p:par>
                          <p:cTn id="55" fill="hold">
                            <p:stCondLst>
                              <p:cond delay="1000"/>
                            </p:stCondLst>
                            <p:childTnLst>
                              <p:par>
                                <p:cTn id="56" presetID="64" presetClass="path" presetSubtype="0" repeatCount="2000" autoRev="1" fill="hold" grpId="2" nodeType="afterEffect">
                                  <p:stCondLst>
                                    <p:cond delay="0"/>
                                  </p:stCondLst>
                                  <p:childTnLst>
                                    <p:animMotion origin="layout" path="M 0.34965 0.05587 L 0.34965 0.03426 " pathEditMode="relative" rAng="0" ptsTypes="AA">
                                      <p:cBhvr>
                                        <p:cTn id="57" dur="200" fill="hold"/>
                                        <p:tgtEl>
                                          <p:spTgt spid="119"/>
                                        </p:tgtEl>
                                        <p:attrNameLst>
                                          <p:attrName>ppt_x</p:attrName>
                                          <p:attrName>ppt_y</p:attrName>
                                        </p:attrNameLst>
                                      </p:cBhvr>
                                      <p:rCtr x="0" y="-1080"/>
                                    </p:animMotion>
                                  </p:childTnLst>
                                </p:cTn>
                              </p:par>
                            </p:childTnLst>
                          </p:cTn>
                        </p:par>
                        <p:par>
                          <p:cTn id="58" fill="hold">
                            <p:stCondLst>
                              <p:cond delay="1800"/>
                            </p:stCondLst>
                            <p:childTnLst>
                              <p:par>
                                <p:cTn id="59" presetID="0" presetClass="path" presetSubtype="0" fill="hold" grpId="3" nodeType="afterEffect">
                                  <p:stCondLst>
                                    <p:cond delay="0"/>
                                  </p:stCondLst>
                                  <p:childTnLst>
                                    <p:animMotion origin="layout" path="M 0.34965 0.05525 C 0.36475 0.03241 0.38038 0.00957 0.3967 0.00988 C 0.41336 0.01019 0.42083 0.0213 0.45347 0.05371 " pathEditMode="relative" rAng="0" ptsTypes="AAA">
                                      <p:cBhvr>
                                        <p:cTn id="60" dur="500" fill="hold"/>
                                        <p:tgtEl>
                                          <p:spTgt spid="119"/>
                                        </p:tgtEl>
                                        <p:attrNameLst>
                                          <p:attrName>ppt_x</p:attrName>
                                          <p:attrName>ppt_y</p:attrName>
                                        </p:attrNameLst>
                                      </p:cBhvr>
                                      <p:rCtr x="5191" y="-2284"/>
                                    </p:animMotion>
                                  </p:childTnLst>
                                </p:cTn>
                              </p:par>
                            </p:childTnLst>
                          </p:cTn>
                        </p:par>
                        <p:par>
                          <p:cTn id="61" fill="hold">
                            <p:stCondLst>
                              <p:cond delay="2300"/>
                            </p:stCondLst>
                            <p:childTnLst>
                              <p:par>
                                <p:cTn id="62" presetID="42" presetClass="path" presetSubtype="0" repeatCount="2000" autoRev="1" fill="hold" grpId="4" nodeType="afterEffect">
                                  <p:stCondLst>
                                    <p:cond delay="0"/>
                                  </p:stCondLst>
                                  <p:childTnLst>
                                    <p:animMotion origin="layout" path="M 0.45347 0.05587 L 0.45347 0.03426 " pathEditMode="relative" rAng="0" ptsTypes="AA">
                                      <p:cBhvr>
                                        <p:cTn id="63" dur="200" fill="hold"/>
                                        <p:tgtEl>
                                          <p:spTgt spid="119"/>
                                        </p:tgtEl>
                                        <p:attrNameLst>
                                          <p:attrName>ppt_x</p:attrName>
                                          <p:attrName>ppt_y</p:attrName>
                                        </p:attrNameLst>
                                      </p:cBhvr>
                                      <p:rCtr x="0" y="-1080"/>
                                    </p:animMotion>
                                  </p:childTnLst>
                                </p:cTn>
                              </p:par>
                            </p:childTnLst>
                          </p:cTn>
                        </p:par>
                        <p:par>
                          <p:cTn id="64" fill="hold">
                            <p:stCondLst>
                              <p:cond delay="3100"/>
                            </p:stCondLst>
                            <p:childTnLst>
                              <p:par>
                                <p:cTn id="65" presetID="0" presetClass="path" presetSubtype="0" fill="hold" grpId="5" nodeType="afterEffect">
                                  <p:stCondLst>
                                    <p:cond delay="0"/>
                                  </p:stCondLst>
                                  <p:childTnLst>
                                    <p:animMotion origin="layout" path="M 0.45347 0.05618 C 0.45329 -0.00987 0.70382 -0.00061 0.70382 -0.00092 " pathEditMode="relative" rAng="0" ptsTypes="AA">
                                      <p:cBhvr>
                                        <p:cTn id="66" dur="1000" fill="hold"/>
                                        <p:tgtEl>
                                          <p:spTgt spid="119"/>
                                        </p:tgtEl>
                                        <p:attrNameLst>
                                          <p:attrName>ppt_x</p:attrName>
                                          <p:attrName>ppt_y</p:attrName>
                                        </p:attrNameLst>
                                      </p:cBhvr>
                                      <p:rCtr x="12500" y="-2870"/>
                                    </p:animMotion>
                                  </p:childTnLst>
                                </p:cTn>
                              </p:par>
                            </p:childTnLst>
                          </p:cTn>
                        </p:par>
                        <p:par>
                          <p:cTn id="67" fill="hold">
                            <p:stCondLst>
                              <p:cond delay="4100"/>
                            </p:stCondLst>
                            <p:childTnLst>
                              <p:par>
                                <p:cTn id="68" presetID="53" presetClass="entr" presetSubtype="0" fill="hold" grpId="0" nodeType="afterEffect">
                                  <p:stCondLst>
                                    <p:cond delay="0"/>
                                  </p:stCondLst>
                                  <p:childTnLst>
                                    <p:set>
                                      <p:cBhvr>
                                        <p:cTn id="69" dur="1" fill="hold">
                                          <p:stCondLst>
                                            <p:cond delay="0"/>
                                          </p:stCondLst>
                                        </p:cTn>
                                        <p:tgtEl>
                                          <p:spTgt spid="120"/>
                                        </p:tgtEl>
                                        <p:attrNameLst>
                                          <p:attrName>style.visibility</p:attrName>
                                        </p:attrNameLst>
                                      </p:cBhvr>
                                      <p:to>
                                        <p:strVal val="visible"/>
                                      </p:to>
                                    </p:set>
                                    <p:anim calcmode="lin" valueType="num">
                                      <p:cBhvr>
                                        <p:cTn id="70" dur="500" fill="hold"/>
                                        <p:tgtEl>
                                          <p:spTgt spid="120"/>
                                        </p:tgtEl>
                                        <p:attrNameLst>
                                          <p:attrName>ppt_w</p:attrName>
                                        </p:attrNameLst>
                                      </p:cBhvr>
                                      <p:tavLst>
                                        <p:tav tm="0">
                                          <p:val>
                                            <p:fltVal val="0"/>
                                          </p:val>
                                        </p:tav>
                                        <p:tav tm="100000">
                                          <p:val>
                                            <p:strVal val="#ppt_w"/>
                                          </p:val>
                                        </p:tav>
                                      </p:tavLst>
                                    </p:anim>
                                    <p:anim calcmode="lin" valueType="num">
                                      <p:cBhvr>
                                        <p:cTn id="71" dur="500" fill="hold"/>
                                        <p:tgtEl>
                                          <p:spTgt spid="120"/>
                                        </p:tgtEl>
                                        <p:attrNameLst>
                                          <p:attrName>ppt_h</p:attrName>
                                        </p:attrNameLst>
                                      </p:cBhvr>
                                      <p:tavLst>
                                        <p:tav tm="0">
                                          <p:val>
                                            <p:fltVal val="0"/>
                                          </p:val>
                                        </p:tav>
                                        <p:tav tm="100000">
                                          <p:val>
                                            <p:strVal val="#ppt_h"/>
                                          </p:val>
                                        </p:tav>
                                      </p:tavLst>
                                    </p:anim>
                                    <p:animEffect transition="in" filter="fade">
                                      <p:cBhvr>
                                        <p:cTn id="72" dur="500"/>
                                        <p:tgtEl>
                                          <p:spTgt spid="120"/>
                                        </p:tgtEl>
                                      </p:cBhvr>
                                    </p:animEffect>
                                  </p:childTnLst>
                                </p:cTn>
                              </p:par>
                            </p:childTnLst>
                          </p:cTn>
                        </p:par>
                        <p:par>
                          <p:cTn id="73" fill="hold">
                            <p:stCondLst>
                              <p:cond delay="4600"/>
                            </p:stCondLst>
                            <p:childTnLst>
                              <p:par>
                                <p:cTn id="74" presetID="10" presetClass="exit" presetSubtype="0" fill="hold" grpId="1" nodeType="afterEffect">
                                  <p:stCondLst>
                                    <p:cond delay="0"/>
                                  </p:stCondLst>
                                  <p:childTnLst>
                                    <p:animEffect transition="out" filter="fade">
                                      <p:cBhvr>
                                        <p:cTn id="75" dur="500"/>
                                        <p:tgtEl>
                                          <p:spTgt spid="120"/>
                                        </p:tgtEl>
                                      </p:cBhvr>
                                    </p:animEffect>
                                    <p:set>
                                      <p:cBhvr>
                                        <p:cTn id="76" dur="1" fill="hold">
                                          <p:stCondLst>
                                            <p:cond delay="499"/>
                                          </p:stCondLst>
                                        </p:cTn>
                                        <p:tgtEl>
                                          <p:spTgt spid="120"/>
                                        </p:tgtEl>
                                        <p:attrNameLst>
                                          <p:attrName>style.visibility</p:attrName>
                                        </p:attrNameLst>
                                      </p:cBhvr>
                                      <p:to>
                                        <p:strVal val="hidden"/>
                                      </p:to>
                                    </p:set>
                                  </p:childTnLst>
                                </p:cTn>
                              </p:par>
                              <p:par>
                                <p:cTn id="77" presetID="10" presetClass="exit" presetSubtype="0" fill="hold" grpId="6" nodeType="withEffect">
                                  <p:stCondLst>
                                    <p:cond delay="0"/>
                                  </p:stCondLst>
                                  <p:childTnLst>
                                    <p:animEffect transition="out" filter="fade">
                                      <p:cBhvr>
                                        <p:cTn id="78" dur="500"/>
                                        <p:tgtEl>
                                          <p:spTgt spid="119"/>
                                        </p:tgtEl>
                                      </p:cBhvr>
                                    </p:animEffect>
                                    <p:set>
                                      <p:cBhvr>
                                        <p:cTn id="79" dur="1" fill="hold">
                                          <p:stCondLst>
                                            <p:cond delay="499"/>
                                          </p:stCondLst>
                                        </p:cTn>
                                        <p:tgtEl>
                                          <p:spTgt spid="119"/>
                                        </p:tgtEl>
                                        <p:attrNameLst>
                                          <p:attrName>style.visibility</p:attrName>
                                        </p:attrNameLst>
                                      </p:cBhvr>
                                      <p:to>
                                        <p:strVal val="hidden"/>
                                      </p:to>
                                    </p:set>
                                  </p:childTnLst>
                                </p:cTn>
                              </p:par>
                              <p:par>
                                <p:cTn id="80" presetID="63" presetClass="path" presetSubtype="0" accel="50000" decel="50000" fill="hold" nodeType="withEffect">
                                  <p:stCondLst>
                                    <p:cond delay="0"/>
                                  </p:stCondLst>
                                  <p:childTnLst>
                                    <p:animMotion origin="layout" path="M -2.29167E-6 2.96296E-6 L 0.11862 2.96296E-6 " pathEditMode="relative" rAng="0" ptsTypes="AA">
                                      <p:cBhvr>
                                        <p:cTn id="81" dur="2000" fill="hold"/>
                                        <p:tgtEl>
                                          <p:spTgt spid="111"/>
                                        </p:tgtEl>
                                        <p:attrNameLst>
                                          <p:attrName>ppt_x</p:attrName>
                                          <p:attrName>ppt_y</p:attrName>
                                        </p:attrNameLst>
                                      </p:cBhvr>
                                      <p:rCtr x="5924" y="0"/>
                                    </p:animMotion>
                                  </p:childTnLst>
                                </p:cTn>
                              </p:par>
                            </p:childTnLst>
                          </p:cTn>
                        </p:par>
                        <p:par>
                          <p:cTn id="82" fill="hold">
                            <p:stCondLst>
                              <p:cond delay="6600"/>
                            </p:stCondLst>
                            <p:childTnLst>
                              <p:par>
                                <p:cTn id="83" presetID="1" presetClass="entr" presetSubtype="0" fill="hold" nodeType="afterEffect">
                                  <p:stCondLst>
                                    <p:cond delay="0"/>
                                  </p:stCondLst>
                                  <p:childTnLst>
                                    <p:set>
                                      <p:cBhvr>
                                        <p:cTn id="84" dur="1" fill="hold">
                                          <p:stCondLst>
                                            <p:cond delay="0"/>
                                          </p:stCondLst>
                                        </p:cTn>
                                        <p:tgtEl>
                                          <p:spTgt spid="70"/>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nodeType="clickEffect">
                                  <p:stCondLst>
                                    <p:cond delay="0"/>
                                  </p:stCondLst>
                                  <p:childTnLst>
                                    <p:set>
                                      <p:cBhvr>
                                        <p:cTn id="88" dur="1" fill="hold">
                                          <p:stCondLst>
                                            <p:cond delay="0"/>
                                          </p:stCondLst>
                                        </p:cTn>
                                        <p:tgtEl>
                                          <p:spTgt spid="25"/>
                                        </p:tgtEl>
                                        <p:attrNameLst>
                                          <p:attrName>style.visibility</p:attrName>
                                        </p:attrNameLst>
                                      </p:cBhvr>
                                      <p:to>
                                        <p:strVal val="visible"/>
                                      </p:to>
                                    </p:set>
                                    <p:animEffect transition="in" filter="wipe(left)">
                                      <p:cBhvr>
                                        <p:cTn id="89" dur="500"/>
                                        <p:tgtEl>
                                          <p:spTgt spid="25"/>
                                        </p:tgtEl>
                                      </p:cBhvr>
                                    </p:animEffec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nodeType="clickEffect">
                                  <p:stCondLst>
                                    <p:cond delay="0"/>
                                  </p:stCondLst>
                                  <p:childTnLst>
                                    <p:set>
                                      <p:cBhvr>
                                        <p:cTn id="93" dur="1" fill="hold">
                                          <p:stCondLst>
                                            <p:cond delay="0"/>
                                          </p:stCondLst>
                                        </p:cTn>
                                        <p:tgtEl>
                                          <p:spTgt spid="133"/>
                                        </p:tgtEl>
                                        <p:attrNameLst>
                                          <p:attrName>style.visibility</p:attrName>
                                        </p:attrNameLst>
                                      </p:cBhvr>
                                      <p:to>
                                        <p:strVal val="visible"/>
                                      </p:to>
                                    </p:set>
                                  </p:childTnLst>
                                </p:cTn>
                              </p:par>
                              <p:par>
                                <p:cTn id="94" presetID="22" presetClass="entr" presetSubtype="8" fill="hold" grpId="0" nodeType="withEffect">
                                  <p:stCondLst>
                                    <p:cond delay="0"/>
                                  </p:stCondLst>
                                  <p:childTnLst>
                                    <p:set>
                                      <p:cBhvr>
                                        <p:cTn id="95" dur="1" fill="hold">
                                          <p:stCondLst>
                                            <p:cond delay="0"/>
                                          </p:stCondLst>
                                        </p:cTn>
                                        <p:tgtEl>
                                          <p:spTgt spid="129"/>
                                        </p:tgtEl>
                                        <p:attrNameLst>
                                          <p:attrName>style.visibility</p:attrName>
                                        </p:attrNameLst>
                                      </p:cBhvr>
                                      <p:to>
                                        <p:strVal val="visible"/>
                                      </p:to>
                                    </p:set>
                                    <p:animEffect transition="in" filter="wipe(left)">
                                      <p:cBhvr>
                                        <p:cTn id="96" dur="500"/>
                                        <p:tgtEl>
                                          <p:spTgt spid="129"/>
                                        </p:tgtEl>
                                      </p:cBhvr>
                                    </p:animEffect>
                                  </p:childTnLst>
                                </p:cTn>
                              </p:par>
                            </p:childTnLst>
                          </p:cTn>
                        </p:par>
                        <p:par>
                          <p:cTn id="97" fill="hold">
                            <p:stCondLst>
                              <p:cond delay="500"/>
                            </p:stCondLst>
                            <p:childTnLst>
                              <p:par>
                                <p:cTn id="98" presetID="22" presetClass="entr" presetSubtype="8" fill="hold" grpId="0" nodeType="afterEffect">
                                  <p:stCondLst>
                                    <p:cond delay="0"/>
                                  </p:stCondLst>
                                  <p:childTnLst>
                                    <p:set>
                                      <p:cBhvr>
                                        <p:cTn id="99" dur="1" fill="hold">
                                          <p:stCondLst>
                                            <p:cond delay="0"/>
                                          </p:stCondLst>
                                        </p:cTn>
                                        <p:tgtEl>
                                          <p:spTgt spid="128"/>
                                        </p:tgtEl>
                                        <p:attrNameLst>
                                          <p:attrName>style.visibility</p:attrName>
                                        </p:attrNameLst>
                                      </p:cBhvr>
                                      <p:to>
                                        <p:strVal val="visible"/>
                                      </p:to>
                                    </p:set>
                                    <p:animEffect transition="in" filter="wipe(left)">
                                      <p:cBhvr>
                                        <p:cTn id="100" dur="500"/>
                                        <p:tgtEl>
                                          <p:spTgt spid="128"/>
                                        </p:tgtEl>
                                      </p:cBhvr>
                                    </p:animEffect>
                                  </p:childTnLst>
                                </p:cTn>
                              </p:par>
                            </p:childTnLst>
                          </p:cTn>
                        </p:par>
                        <p:par>
                          <p:cTn id="101" fill="hold">
                            <p:stCondLst>
                              <p:cond delay="1000"/>
                            </p:stCondLst>
                            <p:childTnLst>
                              <p:par>
                                <p:cTn id="102" presetID="22" presetClass="entr" presetSubtype="8" fill="hold" grpId="0" nodeType="afterEffect">
                                  <p:stCondLst>
                                    <p:cond delay="0"/>
                                  </p:stCondLst>
                                  <p:childTnLst>
                                    <p:set>
                                      <p:cBhvr>
                                        <p:cTn id="103" dur="1" fill="hold">
                                          <p:stCondLst>
                                            <p:cond delay="0"/>
                                          </p:stCondLst>
                                        </p:cTn>
                                        <p:tgtEl>
                                          <p:spTgt spid="130"/>
                                        </p:tgtEl>
                                        <p:attrNameLst>
                                          <p:attrName>style.visibility</p:attrName>
                                        </p:attrNameLst>
                                      </p:cBhvr>
                                      <p:to>
                                        <p:strVal val="visible"/>
                                      </p:to>
                                    </p:set>
                                    <p:animEffect transition="in" filter="wipe(left)">
                                      <p:cBhvr>
                                        <p:cTn id="104" dur="500"/>
                                        <p:tgtEl>
                                          <p:spTgt spid="130"/>
                                        </p:tgtEl>
                                      </p:cBhvr>
                                    </p:animEffect>
                                  </p:childTnLst>
                                </p:cTn>
                              </p:par>
                            </p:childTnLst>
                          </p:cTn>
                        </p:par>
                        <p:par>
                          <p:cTn id="105" fill="hold">
                            <p:stCondLst>
                              <p:cond delay="1500"/>
                            </p:stCondLst>
                            <p:childTnLst>
                              <p:par>
                                <p:cTn id="106" presetID="10" presetClass="entr" presetSubtype="0" fill="hold" nodeType="afterEffect">
                                  <p:stCondLst>
                                    <p:cond delay="0"/>
                                  </p:stCondLst>
                                  <p:childTnLst>
                                    <p:set>
                                      <p:cBhvr>
                                        <p:cTn id="107" dur="1" fill="hold">
                                          <p:stCondLst>
                                            <p:cond delay="0"/>
                                          </p:stCondLst>
                                        </p:cTn>
                                        <p:tgtEl>
                                          <p:spTgt spid="104"/>
                                        </p:tgtEl>
                                        <p:attrNameLst>
                                          <p:attrName>style.visibility</p:attrName>
                                        </p:attrNameLst>
                                      </p:cBhvr>
                                      <p:to>
                                        <p:strVal val="visible"/>
                                      </p:to>
                                    </p:set>
                                    <p:animEffect transition="in" filter="fade">
                                      <p:cBhvr>
                                        <p:cTn id="108" dur="500"/>
                                        <p:tgtEl>
                                          <p:spTgt spid="104"/>
                                        </p:tgtEl>
                                      </p:cBhvr>
                                    </p:animEffec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132"/>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1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09" grpId="0" animBg="1"/>
      <p:bldP spid="109" grpId="1" animBg="1"/>
      <p:bldP spid="118" grpId="0" animBg="1"/>
      <p:bldP spid="118" grpId="1" animBg="1"/>
      <p:bldP spid="118" grpId="2" animBg="1"/>
      <p:bldP spid="119" grpId="0" animBg="1"/>
      <p:bldP spid="119" grpId="1" animBg="1"/>
      <p:bldP spid="119" grpId="2" animBg="1"/>
      <p:bldP spid="119" grpId="3" animBg="1"/>
      <p:bldP spid="119" grpId="4" animBg="1"/>
      <p:bldP spid="119" grpId="5" animBg="1"/>
      <p:bldP spid="119" grpId="6" animBg="1"/>
      <p:bldP spid="120" grpId="0" animBg="1"/>
      <p:bldP spid="120" grpId="1" animBg="1"/>
      <p:bldP spid="128" grpId="0" animBg="1"/>
      <p:bldP spid="129" grpId="0" animBg="1"/>
      <p:bldP spid="130" grpId="0" animBg="1"/>
      <p:bldP spid="131" grpId="0" animBg="1"/>
      <p:bldP spid="13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842D416-D0F8-539F-8157-E92D83B00DCE}"/>
              </a:ext>
            </a:extLst>
          </p:cNvPr>
          <p:cNvSpPr>
            <a:spLocks noGrp="1"/>
          </p:cNvSpPr>
          <p:nvPr>
            <p:ph type="title"/>
          </p:nvPr>
        </p:nvSpPr>
        <p:spPr/>
        <p:txBody>
          <a:bodyPr/>
          <a:lstStyle/>
          <a:p>
            <a:r>
              <a:rPr lang="en-US" dirty="0"/>
              <a:t>Traditional Method: Gas Chromatography</a:t>
            </a:r>
          </a:p>
        </p:txBody>
      </p:sp>
      <p:sp>
        <p:nvSpPr>
          <p:cNvPr id="5" name="Slide Number Placeholder 4">
            <a:extLst>
              <a:ext uri="{FF2B5EF4-FFF2-40B4-BE49-F238E27FC236}">
                <a16:creationId xmlns:a16="http://schemas.microsoft.com/office/drawing/2014/main" id="{93EFC763-DB16-0389-0EFE-57309999495B}"/>
              </a:ext>
            </a:extLst>
          </p:cNvPr>
          <p:cNvSpPr>
            <a:spLocks noGrp="1"/>
          </p:cNvSpPr>
          <p:nvPr>
            <p:ph type="sldNum" sz="quarter" idx="4"/>
          </p:nvPr>
        </p:nvSpPr>
        <p:spPr/>
        <p:txBody>
          <a:bodyPr/>
          <a:lstStyle/>
          <a:p>
            <a:pPr algn="r"/>
            <a:fld id="{0EF2EA88-E9D4-0C4F-A5DF-5FE49FAF8E2F}" type="slidenum">
              <a:rPr lang="en-US" smtClean="0">
                <a:latin typeface="Calibri" panose="020F0502020204030204" pitchFamily="34" charset="0"/>
                <a:ea typeface="Calibri" panose="020F0502020204030204" pitchFamily="34" charset="0"/>
                <a:cs typeface="Calibri" panose="020F0502020204030204" pitchFamily="34" charset="0"/>
              </a:rPr>
              <a:pPr algn="r"/>
              <a:t>43</a:t>
            </a:fld>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7" name="Slide Number Placeholder 4">
            <a:extLst>
              <a:ext uri="{FF2B5EF4-FFF2-40B4-BE49-F238E27FC236}">
                <a16:creationId xmlns:a16="http://schemas.microsoft.com/office/drawing/2014/main" id="{AD048E88-4B9E-7BF5-B206-62202E0C7EB9}"/>
              </a:ext>
            </a:extLst>
          </p:cNvPr>
          <p:cNvSpPr txBox="1">
            <a:spLocks/>
          </p:cNvSpPr>
          <p:nvPr/>
        </p:nvSpPr>
        <p:spPr>
          <a:xfrm>
            <a:off x="11137585" y="6522444"/>
            <a:ext cx="322577" cy="216000"/>
          </a:xfrm>
          <a:prstGeom prst="rect">
            <a:avLst/>
          </a:prstGeom>
        </p:spPr>
        <p:txBody>
          <a:bodyPr/>
          <a:lstStyle>
            <a:defPPr>
              <a:defRPr lang="en-US"/>
            </a:defPPr>
            <a:lvl1pPr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fld id="{442AD375-037F-43D0-B059-5172DA06796A}" type="slidenum">
              <a:rPr lang="en-US" smtClean="0">
                <a:latin typeface="Calibri" panose="020F0502020204030204" pitchFamily="34" charset="0"/>
                <a:ea typeface="Calibri" panose="020F0502020204030204" pitchFamily="34" charset="0"/>
                <a:cs typeface="Calibri" panose="020F0502020204030204" pitchFamily="34" charset="0"/>
              </a:rPr>
              <a:pPr/>
              <a:t>43</a:t>
            </a:fld>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0430D04A-036C-59F3-F39F-3C689987F6A8}"/>
              </a:ext>
            </a:extLst>
          </p:cNvPr>
          <p:cNvSpPr/>
          <p:nvPr/>
        </p:nvSpPr>
        <p:spPr bwMode="auto">
          <a:xfrm>
            <a:off x="8717484" y="4937945"/>
            <a:ext cx="3283080" cy="1161567"/>
          </a:xfrm>
          <a:prstGeom prst="rect">
            <a:avLst/>
          </a:prstGeom>
          <a:solidFill>
            <a:srgbClr val="EF3D41"/>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noProof="0" dirty="0">
              <a:latin typeface="Calibri" panose="020F0502020204030204" pitchFamily="34" charset="0"/>
              <a:ea typeface="Calibri" panose="020F0502020204030204" pitchFamily="34" charset="0"/>
              <a:cs typeface="Calibri" panose="020F0502020204030204" pitchFamily="34" charset="0"/>
            </a:endParaRPr>
          </a:p>
        </p:txBody>
      </p:sp>
      <p:grpSp>
        <p:nvGrpSpPr>
          <p:cNvPr id="9" name="Group 8">
            <a:extLst>
              <a:ext uri="{FF2B5EF4-FFF2-40B4-BE49-F238E27FC236}">
                <a16:creationId xmlns:a16="http://schemas.microsoft.com/office/drawing/2014/main" id="{03B83B06-2FE9-255A-6B57-6A4450B56155}"/>
              </a:ext>
            </a:extLst>
          </p:cNvPr>
          <p:cNvGrpSpPr/>
          <p:nvPr/>
        </p:nvGrpSpPr>
        <p:grpSpPr>
          <a:xfrm>
            <a:off x="1224854" y="1976712"/>
            <a:ext cx="726113" cy="576097"/>
            <a:chOff x="1515540" y="2636912"/>
            <a:chExt cx="544585" cy="432073"/>
          </a:xfrm>
        </p:grpSpPr>
        <p:cxnSp>
          <p:nvCxnSpPr>
            <p:cNvPr id="10" name="Straight Arrow Connector 9">
              <a:extLst>
                <a:ext uri="{FF2B5EF4-FFF2-40B4-BE49-F238E27FC236}">
                  <a16:creationId xmlns:a16="http://schemas.microsoft.com/office/drawing/2014/main" id="{DA8A0FD0-26FD-31BE-DDD2-03E184D74DA6}"/>
                </a:ext>
              </a:extLst>
            </p:cNvPr>
            <p:cNvCxnSpPr>
              <a:cxnSpLocks/>
            </p:cNvCxnSpPr>
            <p:nvPr/>
          </p:nvCxnSpPr>
          <p:spPr bwMode="auto">
            <a:xfrm>
              <a:off x="1515540" y="2705572"/>
              <a:ext cx="432048" cy="0"/>
            </a:xfrm>
            <a:prstGeom prst="straightConnector1">
              <a:avLst/>
            </a:prstGeom>
            <a:solidFill>
              <a:schemeClr val="accent1"/>
            </a:solidFill>
            <a:ln w="12700" cap="flat" cmpd="sng" algn="ctr">
              <a:gradFill flip="none" rotWithShape="1">
                <a:gsLst>
                  <a:gs pos="14000">
                    <a:schemeClr val="accent1">
                      <a:lumMod val="5000"/>
                      <a:lumOff val="95000"/>
                    </a:schemeClr>
                  </a:gs>
                  <a:gs pos="69000">
                    <a:srgbClr val="0E2186"/>
                  </a:gs>
                </a:gsLst>
                <a:lin ang="0" scaled="1"/>
                <a:tileRect/>
              </a:gradFill>
              <a:prstDash val="solid"/>
              <a:round/>
              <a:headEnd type="none" w="med" len="med"/>
              <a:tailEnd type="triangle" w="sm" len="med"/>
            </a:ln>
            <a:effectLst/>
          </p:spPr>
        </p:cxnSp>
        <p:cxnSp>
          <p:nvCxnSpPr>
            <p:cNvPr id="11" name="Straight Arrow Connector 10">
              <a:extLst>
                <a:ext uri="{FF2B5EF4-FFF2-40B4-BE49-F238E27FC236}">
                  <a16:creationId xmlns:a16="http://schemas.microsoft.com/office/drawing/2014/main" id="{B39B2DEC-909B-3012-4BB9-DA9AC299CDE8}"/>
                </a:ext>
              </a:extLst>
            </p:cNvPr>
            <p:cNvCxnSpPr>
              <a:cxnSpLocks/>
            </p:cNvCxnSpPr>
            <p:nvPr/>
          </p:nvCxnSpPr>
          <p:spPr bwMode="auto">
            <a:xfrm>
              <a:off x="1515540" y="2780928"/>
              <a:ext cx="509227" cy="0"/>
            </a:xfrm>
            <a:prstGeom prst="straightConnector1">
              <a:avLst/>
            </a:prstGeom>
            <a:solidFill>
              <a:schemeClr val="accent1"/>
            </a:solidFill>
            <a:ln w="12700" cap="flat" cmpd="sng" algn="ctr">
              <a:gradFill flip="none" rotWithShape="1">
                <a:gsLst>
                  <a:gs pos="14000">
                    <a:schemeClr val="accent1">
                      <a:lumMod val="5000"/>
                      <a:lumOff val="95000"/>
                    </a:schemeClr>
                  </a:gs>
                  <a:gs pos="69000">
                    <a:srgbClr val="0E2186"/>
                  </a:gs>
                </a:gsLst>
                <a:lin ang="0" scaled="1"/>
                <a:tileRect/>
              </a:gradFill>
              <a:prstDash val="solid"/>
              <a:round/>
              <a:headEnd type="none" w="med" len="med"/>
              <a:tailEnd type="triangle" w="sm" len="med"/>
            </a:ln>
            <a:effectLst/>
          </p:spPr>
        </p:cxnSp>
        <p:cxnSp>
          <p:nvCxnSpPr>
            <p:cNvPr id="12" name="Straight Arrow Connector 11">
              <a:extLst>
                <a:ext uri="{FF2B5EF4-FFF2-40B4-BE49-F238E27FC236}">
                  <a16:creationId xmlns:a16="http://schemas.microsoft.com/office/drawing/2014/main" id="{868D5240-CC35-62A5-1B9E-EF2F3B0E6BB3}"/>
                </a:ext>
              </a:extLst>
            </p:cNvPr>
            <p:cNvCxnSpPr>
              <a:cxnSpLocks/>
            </p:cNvCxnSpPr>
            <p:nvPr/>
          </p:nvCxnSpPr>
          <p:spPr bwMode="auto">
            <a:xfrm>
              <a:off x="1515540" y="2924944"/>
              <a:ext cx="509227" cy="0"/>
            </a:xfrm>
            <a:prstGeom prst="straightConnector1">
              <a:avLst/>
            </a:prstGeom>
            <a:solidFill>
              <a:schemeClr val="accent1"/>
            </a:solidFill>
            <a:ln w="12700" cap="flat" cmpd="sng" algn="ctr">
              <a:gradFill flip="none" rotWithShape="1">
                <a:gsLst>
                  <a:gs pos="14000">
                    <a:schemeClr val="accent1">
                      <a:lumMod val="5000"/>
                      <a:lumOff val="95000"/>
                    </a:schemeClr>
                  </a:gs>
                  <a:gs pos="69000">
                    <a:srgbClr val="0E2186"/>
                  </a:gs>
                </a:gsLst>
                <a:lin ang="0" scaled="1"/>
                <a:tileRect/>
              </a:gradFill>
              <a:prstDash val="solid"/>
              <a:round/>
              <a:headEnd type="none" w="med" len="med"/>
              <a:tailEnd type="triangle" w="sm" len="med"/>
            </a:ln>
            <a:effectLst/>
          </p:spPr>
        </p:cxnSp>
        <p:cxnSp>
          <p:nvCxnSpPr>
            <p:cNvPr id="13" name="Straight Arrow Connector 12">
              <a:extLst>
                <a:ext uri="{FF2B5EF4-FFF2-40B4-BE49-F238E27FC236}">
                  <a16:creationId xmlns:a16="http://schemas.microsoft.com/office/drawing/2014/main" id="{526600FF-8B38-A497-AF8A-8575F17884E1}"/>
                </a:ext>
              </a:extLst>
            </p:cNvPr>
            <p:cNvCxnSpPr>
              <a:cxnSpLocks/>
            </p:cNvCxnSpPr>
            <p:nvPr/>
          </p:nvCxnSpPr>
          <p:spPr bwMode="auto">
            <a:xfrm>
              <a:off x="1515540" y="2996977"/>
              <a:ext cx="432048" cy="0"/>
            </a:xfrm>
            <a:prstGeom prst="straightConnector1">
              <a:avLst/>
            </a:prstGeom>
            <a:solidFill>
              <a:schemeClr val="accent1"/>
            </a:solidFill>
            <a:ln w="12700" cap="flat" cmpd="sng" algn="ctr">
              <a:gradFill flip="none" rotWithShape="1">
                <a:gsLst>
                  <a:gs pos="14000">
                    <a:schemeClr val="accent1">
                      <a:lumMod val="5000"/>
                      <a:lumOff val="95000"/>
                    </a:schemeClr>
                  </a:gs>
                  <a:gs pos="69000">
                    <a:srgbClr val="0E2186"/>
                  </a:gs>
                </a:gsLst>
                <a:lin ang="0" scaled="1"/>
                <a:tileRect/>
              </a:gradFill>
              <a:prstDash val="solid"/>
              <a:round/>
              <a:headEnd type="none" w="med" len="med"/>
              <a:tailEnd type="triangle" w="sm" len="med"/>
            </a:ln>
            <a:effectLst/>
          </p:spPr>
        </p:cxnSp>
        <p:cxnSp>
          <p:nvCxnSpPr>
            <p:cNvPr id="14" name="Straight Arrow Connector 13">
              <a:extLst>
                <a:ext uri="{FF2B5EF4-FFF2-40B4-BE49-F238E27FC236}">
                  <a16:creationId xmlns:a16="http://schemas.microsoft.com/office/drawing/2014/main" id="{9FD1CA1C-E586-6736-9047-204430409CDD}"/>
                </a:ext>
              </a:extLst>
            </p:cNvPr>
            <p:cNvCxnSpPr>
              <a:cxnSpLocks/>
            </p:cNvCxnSpPr>
            <p:nvPr/>
          </p:nvCxnSpPr>
          <p:spPr bwMode="auto">
            <a:xfrm>
              <a:off x="1515540" y="3068985"/>
              <a:ext cx="332249" cy="0"/>
            </a:xfrm>
            <a:prstGeom prst="straightConnector1">
              <a:avLst/>
            </a:prstGeom>
            <a:solidFill>
              <a:schemeClr val="accent1"/>
            </a:solidFill>
            <a:ln w="12700" cap="flat" cmpd="sng" algn="ctr">
              <a:gradFill flip="none" rotWithShape="1">
                <a:gsLst>
                  <a:gs pos="14000">
                    <a:schemeClr val="accent1">
                      <a:lumMod val="5000"/>
                      <a:lumOff val="95000"/>
                    </a:schemeClr>
                  </a:gs>
                  <a:gs pos="69000">
                    <a:srgbClr val="0E2186"/>
                  </a:gs>
                </a:gsLst>
                <a:lin ang="0" scaled="1"/>
                <a:tileRect/>
              </a:gradFill>
              <a:prstDash val="solid"/>
              <a:round/>
              <a:headEnd type="none" w="med" len="med"/>
              <a:tailEnd type="triangle" w="sm" len="med"/>
            </a:ln>
            <a:effectLst/>
          </p:spPr>
        </p:cxnSp>
        <p:cxnSp>
          <p:nvCxnSpPr>
            <p:cNvPr id="15" name="Straight Arrow Connector 14">
              <a:extLst>
                <a:ext uri="{FF2B5EF4-FFF2-40B4-BE49-F238E27FC236}">
                  <a16:creationId xmlns:a16="http://schemas.microsoft.com/office/drawing/2014/main" id="{1A86DA76-FF70-9B68-ECB1-2EF58BA7C3D7}"/>
                </a:ext>
              </a:extLst>
            </p:cNvPr>
            <p:cNvCxnSpPr>
              <a:cxnSpLocks/>
            </p:cNvCxnSpPr>
            <p:nvPr/>
          </p:nvCxnSpPr>
          <p:spPr bwMode="auto">
            <a:xfrm>
              <a:off x="1515540" y="2636912"/>
              <a:ext cx="332249" cy="0"/>
            </a:xfrm>
            <a:prstGeom prst="straightConnector1">
              <a:avLst/>
            </a:prstGeom>
            <a:solidFill>
              <a:schemeClr val="accent1"/>
            </a:solidFill>
            <a:ln w="12700" cap="flat" cmpd="sng" algn="ctr">
              <a:gradFill flip="none" rotWithShape="1">
                <a:gsLst>
                  <a:gs pos="14000">
                    <a:schemeClr val="accent1">
                      <a:lumMod val="5000"/>
                      <a:lumOff val="95000"/>
                    </a:schemeClr>
                  </a:gs>
                  <a:gs pos="69000">
                    <a:srgbClr val="0E2186"/>
                  </a:gs>
                </a:gsLst>
                <a:lin ang="0" scaled="1"/>
                <a:tileRect/>
              </a:gradFill>
              <a:prstDash val="solid"/>
              <a:round/>
              <a:headEnd type="none" w="med" len="med"/>
              <a:tailEnd type="triangle" w="sm" len="med"/>
            </a:ln>
            <a:effectLst/>
          </p:spPr>
        </p:cxnSp>
        <p:cxnSp>
          <p:nvCxnSpPr>
            <p:cNvPr id="16" name="Straight Arrow Connector 15">
              <a:extLst>
                <a:ext uri="{FF2B5EF4-FFF2-40B4-BE49-F238E27FC236}">
                  <a16:creationId xmlns:a16="http://schemas.microsoft.com/office/drawing/2014/main" id="{8BD8A500-6A85-6D2B-A163-D38A0FC5A1DA}"/>
                </a:ext>
              </a:extLst>
            </p:cNvPr>
            <p:cNvCxnSpPr>
              <a:cxnSpLocks/>
            </p:cNvCxnSpPr>
            <p:nvPr/>
          </p:nvCxnSpPr>
          <p:spPr bwMode="auto">
            <a:xfrm>
              <a:off x="1515540" y="2852911"/>
              <a:ext cx="544585" cy="0"/>
            </a:xfrm>
            <a:prstGeom prst="straightConnector1">
              <a:avLst/>
            </a:prstGeom>
            <a:solidFill>
              <a:schemeClr val="accent1"/>
            </a:solidFill>
            <a:ln w="12700" cap="flat" cmpd="sng" algn="ctr">
              <a:gradFill flip="none" rotWithShape="1">
                <a:gsLst>
                  <a:gs pos="14000">
                    <a:schemeClr val="accent1">
                      <a:lumMod val="5000"/>
                      <a:lumOff val="95000"/>
                    </a:schemeClr>
                  </a:gs>
                  <a:gs pos="69000">
                    <a:srgbClr val="0E2186"/>
                  </a:gs>
                </a:gsLst>
                <a:lin ang="0" scaled="1"/>
                <a:tileRect/>
              </a:gradFill>
              <a:prstDash val="solid"/>
              <a:round/>
              <a:headEnd type="none" w="med" len="med"/>
              <a:tailEnd type="triangle" w="sm" len="med"/>
            </a:ln>
            <a:effectLst/>
          </p:spPr>
        </p:cxnSp>
      </p:grpSp>
      <p:sp>
        <p:nvSpPr>
          <p:cNvPr id="17" name="Rectangle 16">
            <a:extLst>
              <a:ext uri="{FF2B5EF4-FFF2-40B4-BE49-F238E27FC236}">
                <a16:creationId xmlns:a16="http://schemas.microsoft.com/office/drawing/2014/main" id="{F307F882-C64A-37A3-2B7B-EA7D9A8BC74D}"/>
              </a:ext>
            </a:extLst>
          </p:cNvPr>
          <p:cNvSpPr/>
          <p:nvPr/>
        </p:nvSpPr>
        <p:spPr bwMode="auto">
          <a:xfrm>
            <a:off x="906466" y="1628104"/>
            <a:ext cx="1102311" cy="1270003"/>
          </a:xfrm>
          <a:prstGeom prst="rect">
            <a:avLst/>
          </a:prstGeom>
          <a:solidFill>
            <a:schemeClr val="bg1"/>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latin typeface="Calibri" panose="020F0502020204030204" pitchFamily="34" charset="0"/>
              <a:ea typeface="Calibri" panose="020F0502020204030204" pitchFamily="34" charset="0"/>
              <a:cs typeface="Calibri" panose="020F0502020204030204" pitchFamily="34" charset="0"/>
            </a:endParaRPr>
          </a:p>
        </p:txBody>
      </p:sp>
      <p:sp>
        <p:nvSpPr>
          <p:cNvPr id="18" name="Rectangle 6">
            <a:extLst>
              <a:ext uri="{FF2B5EF4-FFF2-40B4-BE49-F238E27FC236}">
                <a16:creationId xmlns:a16="http://schemas.microsoft.com/office/drawing/2014/main" id="{2B71F9D5-D83E-B3B0-F572-D75354EDDE61}"/>
              </a:ext>
            </a:extLst>
          </p:cNvPr>
          <p:cNvSpPr>
            <a:spLocks noChangeArrowheads="1"/>
          </p:cNvSpPr>
          <p:nvPr/>
        </p:nvSpPr>
        <p:spPr bwMode="auto">
          <a:xfrm>
            <a:off x="2015761" y="1628105"/>
            <a:ext cx="6578600" cy="196851"/>
          </a:xfrm>
          <a:prstGeom prst="rect">
            <a:avLst/>
          </a:prstGeom>
          <a:gradFill flip="none" rotWithShape="1">
            <a:gsLst>
              <a:gs pos="50000">
                <a:srgbClr val="0E2186"/>
              </a:gs>
              <a:gs pos="0">
                <a:srgbClr val="EC171F"/>
              </a:gs>
              <a:gs pos="100000">
                <a:srgbClr val="0E2186"/>
              </a:gs>
            </a:gsLst>
            <a:lin ang="0" scaled="1"/>
            <a:tileRect/>
          </a:gradFill>
          <a:ln>
            <a:noFill/>
          </a:ln>
          <a:effectLst/>
        </p:spPr>
        <p:txBody>
          <a:bodyPr wrap="none" anchor="ct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Calibri" panose="020F0502020204030204" pitchFamily="34" charset="0"/>
              <a:ea typeface="Calibri" panose="020F0502020204030204" pitchFamily="34" charset="0"/>
              <a:cs typeface="Calibri" panose="020F0502020204030204" pitchFamily="34" charset="0"/>
            </a:endParaRPr>
          </a:p>
        </p:txBody>
      </p:sp>
      <p:sp>
        <p:nvSpPr>
          <p:cNvPr id="19" name="Rectangle 7">
            <a:extLst>
              <a:ext uri="{FF2B5EF4-FFF2-40B4-BE49-F238E27FC236}">
                <a16:creationId xmlns:a16="http://schemas.microsoft.com/office/drawing/2014/main" id="{F99BCEED-B67B-FE85-8E4A-A1598F30A1D4}"/>
              </a:ext>
            </a:extLst>
          </p:cNvPr>
          <p:cNvSpPr>
            <a:spLocks noChangeArrowheads="1"/>
          </p:cNvSpPr>
          <p:nvPr/>
        </p:nvSpPr>
        <p:spPr bwMode="auto">
          <a:xfrm>
            <a:off x="2015761" y="2701257"/>
            <a:ext cx="6578600" cy="196849"/>
          </a:xfrm>
          <a:prstGeom prst="rect">
            <a:avLst/>
          </a:prstGeom>
          <a:gradFill>
            <a:gsLst>
              <a:gs pos="50000">
                <a:srgbClr val="0E2186"/>
              </a:gs>
              <a:gs pos="0">
                <a:srgbClr val="EC171F"/>
              </a:gs>
              <a:gs pos="100000">
                <a:srgbClr val="0E2186"/>
              </a:gs>
            </a:gsLst>
            <a:lin ang="0" scaled="1"/>
          </a:gradFill>
          <a:ln>
            <a:noFill/>
          </a:ln>
          <a:effectLst/>
        </p:spPr>
        <p:txBody>
          <a:bodyPr wrap="none" anchor="ct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Calibri" panose="020F0502020204030204" pitchFamily="34" charset="0"/>
              <a:ea typeface="Calibri" panose="020F0502020204030204" pitchFamily="34" charset="0"/>
              <a:cs typeface="Calibri" panose="020F0502020204030204" pitchFamily="34" charset="0"/>
            </a:endParaRPr>
          </a:p>
        </p:txBody>
      </p:sp>
      <p:sp>
        <p:nvSpPr>
          <p:cNvPr id="20" name="Line 8">
            <a:extLst>
              <a:ext uri="{FF2B5EF4-FFF2-40B4-BE49-F238E27FC236}">
                <a16:creationId xmlns:a16="http://schemas.microsoft.com/office/drawing/2014/main" id="{7CAC506B-A4B0-1300-5410-25E67A751C5F}"/>
              </a:ext>
            </a:extLst>
          </p:cNvPr>
          <p:cNvSpPr>
            <a:spLocks noChangeShapeType="1"/>
          </p:cNvSpPr>
          <p:nvPr/>
        </p:nvSpPr>
        <p:spPr bwMode="auto">
          <a:xfrm>
            <a:off x="2015761" y="1816489"/>
            <a:ext cx="6572251"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noProof="0" dirty="0">
              <a:latin typeface="Calibri" panose="020F0502020204030204" pitchFamily="34" charset="0"/>
              <a:ea typeface="Calibri" panose="020F0502020204030204" pitchFamily="34" charset="0"/>
              <a:cs typeface="Calibri" panose="020F0502020204030204" pitchFamily="34" charset="0"/>
            </a:endParaRPr>
          </a:p>
        </p:txBody>
      </p:sp>
      <p:sp>
        <p:nvSpPr>
          <p:cNvPr id="21" name="Line 9">
            <a:extLst>
              <a:ext uri="{FF2B5EF4-FFF2-40B4-BE49-F238E27FC236}">
                <a16:creationId xmlns:a16="http://schemas.microsoft.com/office/drawing/2014/main" id="{4D983AD1-7A60-B5CA-004E-B97DA010E0FD}"/>
              </a:ext>
            </a:extLst>
          </p:cNvPr>
          <p:cNvSpPr>
            <a:spLocks noChangeShapeType="1"/>
          </p:cNvSpPr>
          <p:nvPr/>
        </p:nvSpPr>
        <p:spPr bwMode="auto">
          <a:xfrm>
            <a:off x="2015761" y="2707605"/>
            <a:ext cx="6572251"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noProof="0" dirty="0">
              <a:latin typeface="Calibri" panose="020F0502020204030204" pitchFamily="34" charset="0"/>
              <a:ea typeface="Calibri" panose="020F0502020204030204" pitchFamily="34" charset="0"/>
              <a:cs typeface="Calibri" panose="020F0502020204030204" pitchFamily="34" charset="0"/>
            </a:endParaRPr>
          </a:p>
        </p:txBody>
      </p:sp>
      <p:sp>
        <p:nvSpPr>
          <p:cNvPr id="22" name="Text Box 16">
            <a:extLst>
              <a:ext uri="{FF2B5EF4-FFF2-40B4-BE49-F238E27FC236}">
                <a16:creationId xmlns:a16="http://schemas.microsoft.com/office/drawing/2014/main" id="{60631071-D381-640B-3B79-D0E873E51157}"/>
              </a:ext>
            </a:extLst>
          </p:cNvPr>
          <p:cNvSpPr txBox="1">
            <a:spLocks noChangeArrowheads="1"/>
          </p:cNvSpPr>
          <p:nvPr/>
        </p:nvSpPr>
        <p:spPr bwMode="auto">
          <a:xfrm>
            <a:off x="1892995" y="1209006"/>
            <a:ext cx="18473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Calibri" panose="020F0502020204030204" pitchFamily="34" charset="0"/>
              <a:ea typeface="Calibri" panose="020F0502020204030204" pitchFamily="34" charset="0"/>
              <a:cs typeface="Calibri" panose="020F0502020204030204" pitchFamily="34" charset="0"/>
            </a:endParaRPr>
          </a:p>
        </p:txBody>
      </p:sp>
      <p:sp>
        <p:nvSpPr>
          <p:cNvPr id="23" name="Text Box 21">
            <a:extLst>
              <a:ext uri="{FF2B5EF4-FFF2-40B4-BE49-F238E27FC236}">
                <a16:creationId xmlns:a16="http://schemas.microsoft.com/office/drawing/2014/main" id="{AEF60EF3-917B-5994-4849-729B19F0E18D}"/>
              </a:ext>
            </a:extLst>
          </p:cNvPr>
          <p:cNvSpPr txBox="1">
            <a:spLocks noChangeArrowheads="1"/>
          </p:cNvSpPr>
          <p:nvPr/>
        </p:nvSpPr>
        <p:spPr bwMode="auto">
          <a:xfrm>
            <a:off x="1915001" y="1304320"/>
            <a:ext cx="285623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r>
              <a:rPr lang="en-US" sz="1600" noProof="0" dirty="0">
                <a:latin typeface="Calibri" panose="020F0502020204030204" pitchFamily="34" charset="0"/>
                <a:ea typeface="Calibri" panose="020F0502020204030204" pitchFamily="34" charset="0"/>
                <a:cs typeface="Calibri" panose="020F0502020204030204" pitchFamily="34" charset="0"/>
              </a:rPr>
              <a:t>Negative temperature gradient</a:t>
            </a:r>
          </a:p>
        </p:txBody>
      </p:sp>
      <p:cxnSp>
        <p:nvCxnSpPr>
          <p:cNvPr id="24" name="Straight Arrow Connector 4">
            <a:extLst>
              <a:ext uri="{FF2B5EF4-FFF2-40B4-BE49-F238E27FC236}">
                <a16:creationId xmlns:a16="http://schemas.microsoft.com/office/drawing/2014/main" id="{16A9F25C-6BCB-5CFF-6B51-733BF37E8ACB}"/>
              </a:ext>
            </a:extLst>
          </p:cNvPr>
          <p:cNvCxnSpPr>
            <a:cxnSpLocks noChangeShapeType="1"/>
          </p:cNvCxnSpPr>
          <p:nvPr/>
        </p:nvCxnSpPr>
        <p:spPr bwMode="auto">
          <a:xfrm flipV="1">
            <a:off x="2016396" y="3183689"/>
            <a:ext cx="0" cy="2707596"/>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5" name="Straight Arrow Connector 8">
            <a:extLst>
              <a:ext uri="{FF2B5EF4-FFF2-40B4-BE49-F238E27FC236}">
                <a16:creationId xmlns:a16="http://schemas.microsoft.com/office/drawing/2014/main" id="{3C6E8871-ABF2-F299-6885-8586771416E6}"/>
              </a:ext>
            </a:extLst>
          </p:cNvPr>
          <p:cNvCxnSpPr>
            <a:cxnSpLocks noChangeShapeType="1"/>
          </p:cNvCxnSpPr>
          <p:nvPr/>
        </p:nvCxnSpPr>
        <p:spPr bwMode="auto">
          <a:xfrm>
            <a:off x="2020630" y="5891283"/>
            <a:ext cx="6341533" cy="0"/>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6" name="Straight Connector 40">
            <a:extLst>
              <a:ext uri="{FF2B5EF4-FFF2-40B4-BE49-F238E27FC236}">
                <a16:creationId xmlns:a16="http://schemas.microsoft.com/office/drawing/2014/main" id="{B8B9111E-7ACA-7036-3B8A-564D66CFEC5C}"/>
              </a:ext>
            </a:extLst>
          </p:cNvPr>
          <p:cNvCxnSpPr>
            <a:cxnSpLocks noChangeShapeType="1"/>
          </p:cNvCxnSpPr>
          <p:nvPr/>
        </p:nvCxnSpPr>
        <p:spPr bwMode="auto">
          <a:xfrm>
            <a:off x="2496879" y="5796033"/>
            <a:ext cx="0" cy="19261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7" name="Straight Connector 41">
            <a:extLst>
              <a:ext uri="{FF2B5EF4-FFF2-40B4-BE49-F238E27FC236}">
                <a16:creationId xmlns:a16="http://schemas.microsoft.com/office/drawing/2014/main" id="{C5659699-842D-5E1E-40FE-6FCEE8869794}"/>
              </a:ext>
            </a:extLst>
          </p:cNvPr>
          <p:cNvCxnSpPr>
            <a:cxnSpLocks noChangeShapeType="1"/>
          </p:cNvCxnSpPr>
          <p:nvPr/>
        </p:nvCxnSpPr>
        <p:spPr bwMode="auto">
          <a:xfrm>
            <a:off x="2977363" y="5796033"/>
            <a:ext cx="0" cy="19261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8" name="Straight Connector 42">
            <a:extLst>
              <a:ext uri="{FF2B5EF4-FFF2-40B4-BE49-F238E27FC236}">
                <a16:creationId xmlns:a16="http://schemas.microsoft.com/office/drawing/2014/main" id="{195006B2-9B5C-804C-6228-223536AFDAF4}"/>
              </a:ext>
            </a:extLst>
          </p:cNvPr>
          <p:cNvCxnSpPr>
            <a:cxnSpLocks noChangeShapeType="1"/>
          </p:cNvCxnSpPr>
          <p:nvPr/>
        </p:nvCxnSpPr>
        <p:spPr bwMode="auto">
          <a:xfrm>
            <a:off x="3455729" y="5796033"/>
            <a:ext cx="0" cy="19261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9" name="Straight Connector 43">
            <a:extLst>
              <a:ext uri="{FF2B5EF4-FFF2-40B4-BE49-F238E27FC236}">
                <a16:creationId xmlns:a16="http://schemas.microsoft.com/office/drawing/2014/main" id="{9FC17D8E-5218-9C7D-4FE4-3CF73DBA9747}"/>
              </a:ext>
            </a:extLst>
          </p:cNvPr>
          <p:cNvCxnSpPr>
            <a:cxnSpLocks noChangeShapeType="1"/>
          </p:cNvCxnSpPr>
          <p:nvPr/>
        </p:nvCxnSpPr>
        <p:spPr bwMode="auto">
          <a:xfrm>
            <a:off x="3936212" y="5796033"/>
            <a:ext cx="0" cy="19261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 name="Straight Connector 44">
            <a:extLst>
              <a:ext uri="{FF2B5EF4-FFF2-40B4-BE49-F238E27FC236}">
                <a16:creationId xmlns:a16="http://schemas.microsoft.com/office/drawing/2014/main" id="{A65AD96F-9CBC-8311-F62F-B577AFE1120B}"/>
              </a:ext>
            </a:extLst>
          </p:cNvPr>
          <p:cNvCxnSpPr>
            <a:cxnSpLocks noChangeShapeType="1"/>
          </p:cNvCxnSpPr>
          <p:nvPr/>
        </p:nvCxnSpPr>
        <p:spPr bwMode="auto">
          <a:xfrm>
            <a:off x="4416696" y="5796033"/>
            <a:ext cx="0" cy="19261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1" name="Straight Connector 45">
            <a:extLst>
              <a:ext uri="{FF2B5EF4-FFF2-40B4-BE49-F238E27FC236}">
                <a16:creationId xmlns:a16="http://schemas.microsoft.com/office/drawing/2014/main" id="{75FC51D0-D88B-888B-175A-2823CE9754F7}"/>
              </a:ext>
            </a:extLst>
          </p:cNvPr>
          <p:cNvCxnSpPr>
            <a:cxnSpLocks noChangeShapeType="1"/>
          </p:cNvCxnSpPr>
          <p:nvPr/>
        </p:nvCxnSpPr>
        <p:spPr bwMode="auto">
          <a:xfrm>
            <a:off x="4897179" y="5796033"/>
            <a:ext cx="0" cy="19261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2" name="Straight Connector 46">
            <a:extLst>
              <a:ext uri="{FF2B5EF4-FFF2-40B4-BE49-F238E27FC236}">
                <a16:creationId xmlns:a16="http://schemas.microsoft.com/office/drawing/2014/main" id="{9B68B14D-24C4-1B8C-07BF-935F3D484684}"/>
              </a:ext>
            </a:extLst>
          </p:cNvPr>
          <p:cNvCxnSpPr>
            <a:cxnSpLocks noChangeShapeType="1"/>
          </p:cNvCxnSpPr>
          <p:nvPr/>
        </p:nvCxnSpPr>
        <p:spPr bwMode="auto">
          <a:xfrm>
            <a:off x="5375545" y="5796033"/>
            <a:ext cx="0" cy="19261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3" name="Straight Connector 47">
            <a:extLst>
              <a:ext uri="{FF2B5EF4-FFF2-40B4-BE49-F238E27FC236}">
                <a16:creationId xmlns:a16="http://schemas.microsoft.com/office/drawing/2014/main" id="{78B4A252-6352-F3B0-38A3-C17CE34CD792}"/>
              </a:ext>
            </a:extLst>
          </p:cNvPr>
          <p:cNvCxnSpPr>
            <a:cxnSpLocks noChangeShapeType="1"/>
          </p:cNvCxnSpPr>
          <p:nvPr/>
        </p:nvCxnSpPr>
        <p:spPr bwMode="auto">
          <a:xfrm>
            <a:off x="5856029" y="5796033"/>
            <a:ext cx="0" cy="19261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4" name="Straight Connector 48">
            <a:extLst>
              <a:ext uri="{FF2B5EF4-FFF2-40B4-BE49-F238E27FC236}">
                <a16:creationId xmlns:a16="http://schemas.microsoft.com/office/drawing/2014/main" id="{0C73EA4D-1627-836E-5677-7A853A4EE841}"/>
              </a:ext>
            </a:extLst>
          </p:cNvPr>
          <p:cNvCxnSpPr>
            <a:cxnSpLocks noChangeShapeType="1"/>
          </p:cNvCxnSpPr>
          <p:nvPr/>
        </p:nvCxnSpPr>
        <p:spPr bwMode="auto">
          <a:xfrm>
            <a:off x="6336512" y="5796033"/>
            <a:ext cx="0" cy="19261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5" name="Straight Connector 49">
            <a:extLst>
              <a:ext uri="{FF2B5EF4-FFF2-40B4-BE49-F238E27FC236}">
                <a16:creationId xmlns:a16="http://schemas.microsoft.com/office/drawing/2014/main" id="{38D1DBFD-A184-8FD1-C79A-BC59D737F13E}"/>
              </a:ext>
            </a:extLst>
          </p:cNvPr>
          <p:cNvCxnSpPr>
            <a:cxnSpLocks noChangeShapeType="1"/>
          </p:cNvCxnSpPr>
          <p:nvPr/>
        </p:nvCxnSpPr>
        <p:spPr bwMode="auto">
          <a:xfrm>
            <a:off x="6816996" y="5796033"/>
            <a:ext cx="0" cy="19261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6" name="Straight Connector 50">
            <a:extLst>
              <a:ext uri="{FF2B5EF4-FFF2-40B4-BE49-F238E27FC236}">
                <a16:creationId xmlns:a16="http://schemas.microsoft.com/office/drawing/2014/main" id="{71F2FBCF-3B4A-3F1B-D9A0-A70A887FD8FB}"/>
              </a:ext>
            </a:extLst>
          </p:cNvPr>
          <p:cNvCxnSpPr>
            <a:cxnSpLocks noChangeShapeType="1"/>
          </p:cNvCxnSpPr>
          <p:nvPr/>
        </p:nvCxnSpPr>
        <p:spPr bwMode="auto">
          <a:xfrm>
            <a:off x="7297479" y="5796033"/>
            <a:ext cx="0" cy="19261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7" name="Straight Connector 51">
            <a:extLst>
              <a:ext uri="{FF2B5EF4-FFF2-40B4-BE49-F238E27FC236}">
                <a16:creationId xmlns:a16="http://schemas.microsoft.com/office/drawing/2014/main" id="{4BD773FC-51D3-501B-1026-6181ACBD8BA0}"/>
              </a:ext>
            </a:extLst>
          </p:cNvPr>
          <p:cNvCxnSpPr>
            <a:cxnSpLocks noChangeShapeType="1"/>
          </p:cNvCxnSpPr>
          <p:nvPr/>
        </p:nvCxnSpPr>
        <p:spPr bwMode="auto">
          <a:xfrm>
            <a:off x="7775845" y="5796033"/>
            <a:ext cx="0" cy="19261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38" name="TextBox 15">
            <a:extLst>
              <a:ext uri="{FF2B5EF4-FFF2-40B4-BE49-F238E27FC236}">
                <a16:creationId xmlns:a16="http://schemas.microsoft.com/office/drawing/2014/main" id="{017D3CC5-F410-B193-FC23-C785A236B6F8}"/>
              </a:ext>
            </a:extLst>
          </p:cNvPr>
          <p:cNvSpPr txBox="1">
            <a:spLocks noChangeArrowheads="1"/>
          </p:cNvSpPr>
          <p:nvPr/>
        </p:nvSpPr>
        <p:spPr bwMode="auto">
          <a:xfrm>
            <a:off x="2445501" y="5988650"/>
            <a:ext cx="104196" cy="2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Calibri" panose="020F0502020204030204" pitchFamily="34" charset="0"/>
                <a:ea typeface="Calibri" panose="020F0502020204030204" pitchFamily="34" charset="0"/>
                <a:cs typeface="Calibri" panose="020F0502020204030204" pitchFamily="34" charset="0"/>
              </a:rPr>
              <a:t>1</a:t>
            </a:r>
          </a:p>
        </p:txBody>
      </p:sp>
      <p:sp>
        <p:nvSpPr>
          <p:cNvPr id="39" name="TextBox 53">
            <a:extLst>
              <a:ext uri="{FF2B5EF4-FFF2-40B4-BE49-F238E27FC236}">
                <a16:creationId xmlns:a16="http://schemas.microsoft.com/office/drawing/2014/main" id="{1D06F337-B260-DE39-EB1F-ECB506612B4A}"/>
              </a:ext>
            </a:extLst>
          </p:cNvPr>
          <p:cNvSpPr txBox="1">
            <a:spLocks noChangeArrowheads="1"/>
          </p:cNvSpPr>
          <p:nvPr/>
        </p:nvSpPr>
        <p:spPr bwMode="auto">
          <a:xfrm>
            <a:off x="2930219" y="5988650"/>
            <a:ext cx="104196" cy="2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Calibri" panose="020F0502020204030204" pitchFamily="34" charset="0"/>
                <a:ea typeface="Calibri" panose="020F0502020204030204" pitchFamily="34" charset="0"/>
                <a:cs typeface="Calibri" panose="020F0502020204030204" pitchFamily="34" charset="0"/>
              </a:rPr>
              <a:t>2</a:t>
            </a:r>
          </a:p>
        </p:txBody>
      </p:sp>
      <p:sp>
        <p:nvSpPr>
          <p:cNvPr id="40" name="TextBox 54">
            <a:extLst>
              <a:ext uri="{FF2B5EF4-FFF2-40B4-BE49-F238E27FC236}">
                <a16:creationId xmlns:a16="http://schemas.microsoft.com/office/drawing/2014/main" id="{ACBF953E-FF08-438A-7635-4C4A24171CAB}"/>
              </a:ext>
            </a:extLst>
          </p:cNvPr>
          <p:cNvSpPr txBox="1">
            <a:spLocks noChangeArrowheads="1"/>
          </p:cNvSpPr>
          <p:nvPr/>
        </p:nvSpPr>
        <p:spPr bwMode="auto">
          <a:xfrm>
            <a:off x="3404352" y="5988650"/>
            <a:ext cx="104196" cy="2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Calibri" panose="020F0502020204030204" pitchFamily="34" charset="0"/>
                <a:ea typeface="Calibri" panose="020F0502020204030204" pitchFamily="34" charset="0"/>
                <a:cs typeface="Calibri" panose="020F0502020204030204" pitchFamily="34" charset="0"/>
              </a:rPr>
              <a:t>3</a:t>
            </a:r>
          </a:p>
        </p:txBody>
      </p:sp>
      <p:sp>
        <p:nvSpPr>
          <p:cNvPr id="41" name="TextBox 55">
            <a:extLst>
              <a:ext uri="{FF2B5EF4-FFF2-40B4-BE49-F238E27FC236}">
                <a16:creationId xmlns:a16="http://schemas.microsoft.com/office/drawing/2014/main" id="{A7AF26E4-70F9-EC0B-36A3-5FEB7BED9DA1}"/>
              </a:ext>
            </a:extLst>
          </p:cNvPr>
          <p:cNvSpPr txBox="1">
            <a:spLocks noChangeArrowheads="1"/>
          </p:cNvSpPr>
          <p:nvPr/>
        </p:nvSpPr>
        <p:spPr bwMode="auto">
          <a:xfrm>
            <a:off x="3885897" y="5988650"/>
            <a:ext cx="104196" cy="2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Calibri" panose="020F0502020204030204" pitchFamily="34" charset="0"/>
                <a:ea typeface="Calibri" panose="020F0502020204030204" pitchFamily="34" charset="0"/>
                <a:cs typeface="Calibri" panose="020F0502020204030204" pitchFamily="34" charset="0"/>
              </a:rPr>
              <a:t>4</a:t>
            </a:r>
          </a:p>
        </p:txBody>
      </p:sp>
      <p:sp>
        <p:nvSpPr>
          <p:cNvPr id="42" name="TextBox 56">
            <a:extLst>
              <a:ext uri="{FF2B5EF4-FFF2-40B4-BE49-F238E27FC236}">
                <a16:creationId xmlns:a16="http://schemas.microsoft.com/office/drawing/2014/main" id="{F254BF9D-9A76-904B-CC1D-822DF33C51C8}"/>
              </a:ext>
            </a:extLst>
          </p:cNvPr>
          <p:cNvSpPr txBox="1">
            <a:spLocks noChangeArrowheads="1"/>
          </p:cNvSpPr>
          <p:nvPr/>
        </p:nvSpPr>
        <p:spPr bwMode="auto">
          <a:xfrm>
            <a:off x="4365320" y="5988650"/>
            <a:ext cx="104196" cy="2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Calibri" panose="020F0502020204030204" pitchFamily="34" charset="0"/>
                <a:ea typeface="Calibri" panose="020F0502020204030204" pitchFamily="34" charset="0"/>
                <a:cs typeface="Calibri" panose="020F0502020204030204" pitchFamily="34" charset="0"/>
              </a:rPr>
              <a:t>5</a:t>
            </a:r>
          </a:p>
        </p:txBody>
      </p:sp>
      <p:sp>
        <p:nvSpPr>
          <p:cNvPr id="43" name="TextBox 57">
            <a:extLst>
              <a:ext uri="{FF2B5EF4-FFF2-40B4-BE49-F238E27FC236}">
                <a16:creationId xmlns:a16="http://schemas.microsoft.com/office/drawing/2014/main" id="{946B0A9E-0E54-BB2C-6C91-B915AF1CA85E}"/>
              </a:ext>
            </a:extLst>
          </p:cNvPr>
          <p:cNvSpPr txBox="1">
            <a:spLocks noChangeArrowheads="1"/>
          </p:cNvSpPr>
          <p:nvPr/>
        </p:nvSpPr>
        <p:spPr bwMode="auto">
          <a:xfrm>
            <a:off x="4845804" y="5988650"/>
            <a:ext cx="104196" cy="2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Calibri" panose="020F0502020204030204" pitchFamily="34" charset="0"/>
                <a:ea typeface="Calibri" panose="020F0502020204030204" pitchFamily="34" charset="0"/>
                <a:cs typeface="Calibri" panose="020F0502020204030204" pitchFamily="34" charset="0"/>
              </a:rPr>
              <a:t>6</a:t>
            </a:r>
          </a:p>
        </p:txBody>
      </p:sp>
      <p:sp>
        <p:nvSpPr>
          <p:cNvPr id="44" name="TextBox 58">
            <a:extLst>
              <a:ext uri="{FF2B5EF4-FFF2-40B4-BE49-F238E27FC236}">
                <a16:creationId xmlns:a16="http://schemas.microsoft.com/office/drawing/2014/main" id="{4E1EA266-FE41-CB40-ABE4-2FB160964794}"/>
              </a:ext>
            </a:extLst>
          </p:cNvPr>
          <p:cNvSpPr txBox="1">
            <a:spLocks noChangeArrowheads="1"/>
          </p:cNvSpPr>
          <p:nvPr/>
        </p:nvSpPr>
        <p:spPr bwMode="auto">
          <a:xfrm>
            <a:off x="5322056" y="5988650"/>
            <a:ext cx="104196" cy="2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Calibri" panose="020F0502020204030204" pitchFamily="34" charset="0"/>
                <a:ea typeface="Calibri" panose="020F0502020204030204" pitchFamily="34" charset="0"/>
                <a:cs typeface="Calibri" panose="020F0502020204030204" pitchFamily="34" charset="0"/>
              </a:rPr>
              <a:t>7</a:t>
            </a:r>
          </a:p>
        </p:txBody>
      </p:sp>
      <p:sp>
        <p:nvSpPr>
          <p:cNvPr id="45" name="TextBox 59">
            <a:extLst>
              <a:ext uri="{FF2B5EF4-FFF2-40B4-BE49-F238E27FC236}">
                <a16:creationId xmlns:a16="http://schemas.microsoft.com/office/drawing/2014/main" id="{7797E2EE-6664-40E1-FB9A-107189977566}"/>
              </a:ext>
            </a:extLst>
          </p:cNvPr>
          <p:cNvSpPr txBox="1">
            <a:spLocks noChangeArrowheads="1"/>
          </p:cNvSpPr>
          <p:nvPr/>
        </p:nvSpPr>
        <p:spPr bwMode="auto">
          <a:xfrm>
            <a:off x="5805713" y="5988650"/>
            <a:ext cx="104196" cy="2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Calibri" panose="020F0502020204030204" pitchFamily="34" charset="0"/>
                <a:ea typeface="Calibri" panose="020F0502020204030204" pitchFamily="34" charset="0"/>
                <a:cs typeface="Calibri" panose="020F0502020204030204" pitchFamily="34" charset="0"/>
              </a:rPr>
              <a:t>8</a:t>
            </a:r>
          </a:p>
        </p:txBody>
      </p:sp>
      <p:sp>
        <p:nvSpPr>
          <p:cNvPr id="46" name="TextBox 60">
            <a:extLst>
              <a:ext uri="{FF2B5EF4-FFF2-40B4-BE49-F238E27FC236}">
                <a16:creationId xmlns:a16="http://schemas.microsoft.com/office/drawing/2014/main" id="{55357860-FABE-6313-633D-AA7239D8E591}"/>
              </a:ext>
            </a:extLst>
          </p:cNvPr>
          <p:cNvSpPr txBox="1">
            <a:spLocks noChangeArrowheads="1"/>
          </p:cNvSpPr>
          <p:nvPr/>
        </p:nvSpPr>
        <p:spPr bwMode="auto">
          <a:xfrm>
            <a:off x="6285137" y="5988650"/>
            <a:ext cx="104196" cy="2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Calibri" panose="020F0502020204030204" pitchFamily="34" charset="0"/>
                <a:ea typeface="Calibri" panose="020F0502020204030204" pitchFamily="34" charset="0"/>
                <a:cs typeface="Calibri" panose="020F0502020204030204" pitchFamily="34" charset="0"/>
              </a:rPr>
              <a:t>9</a:t>
            </a:r>
          </a:p>
        </p:txBody>
      </p:sp>
      <p:sp>
        <p:nvSpPr>
          <p:cNvPr id="47" name="TextBox 61">
            <a:extLst>
              <a:ext uri="{FF2B5EF4-FFF2-40B4-BE49-F238E27FC236}">
                <a16:creationId xmlns:a16="http://schemas.microsoft.com/office/drawing/2014/main" id="{2F40AD84-1F52-F0B8-E100-26CD7DD40452}"/>
              </a:ext>
            </a:extLst>
          </p:cNvPr>
          <p:cNvSpPr txBox="1">
            <a:spLocks noChangeArrowheads="1"/>
          </p:cNvSpPr>
          <p:nvPr/>
        </p:nvSpPr>
        <p:spPr bwMode="auto">
          <a:xfrm>
            <a:off x="6718148" y="5988650"/>
            <a:ext cx="208390" cy="2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Calibri" panose="020F0502020204030204" pitchFamily="34" charset="0"/>
                <a:ea typeface="Calibri" panose="020F0502020204030204" pitchFamily="34" charset="0"/>
                <a:cs typeface="Calibri" panose="020F0502020204030204" pitchFamily="34" charset="0"/>
              </a:rPr>
              <a:t>10</a:t>
            </a:r>
          </a:p>
        </p:txBody>
      </p:sp>
      <p:sp>
        <p:nvSpPr>
          <p:cNvPr id="48" name="TextBox 62">
            <a:extLst>
              <a:ext uri="{FF2B5EF4-FFF2-40B4-BE49-F238E27FC236}">
                <a16:creationId xmlns:a16="http://schemas.microsoft.com/office/drawing/2014/main" id="{669313F7-D51B-DEB2-E390-3EDA4E1B9EC3}"/>
              </a:ext>
            </a:extLst>
          </p:cNvPr>
          <p:cNvSpPr txBox="1">
            <a:spLocks noChangeArrowheads="1"/>
          </p:cNvSpPr>
          <p:nvPr/>
        </p:nvSpPr>
        <p:spPr bwMode="auto">
          <a:xfrm>
            <a:off x="7199688" y="5988650"/>
            <a:ext cx="208390" cy="2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Calibri" panose="020F0502020204030204" pitchFamily="34" charset="0"/>
                <a:ea typeface="Calibri" panose="020F0502020204030204" pitchFamily="34" charset="0"/>
                <a:cs typeface="Calibri" panose="020F0502020204030204" pitchFamily="34" charset="0"/>
              </a:rPr>
              <a:t>11</a:t>
            </a:r>
          </a:p>
        </p:txBody>
      </p:sp>
      <p:sp>
        <p:nvSpPr>
          <p:cNvPr id="49" name="TextBox 63">
            <a:extLst>
              <a:ext uri="{FF2B5EF4-FFF2-40B4-BE49-F238E27FC236}">
                <a16:creationId xmlns:a16="http://schemas.microsoft.com/office/drawing/2014/main" id="{F92A2FE2-ECC2-4FDA-16C8-6631C4F0F0FD}"/>
              </a:ext>
            </a:extLst>
          </p:cNvPr>
          <p:cNvSpPr txBox="1">
            <a:spLocks noChangeArrowheads="1"/>
          </p:cNvSpPr>
          <p:nvPr/>
        </p:nvSpPr>
        <p:spPr bwMode="auto">
          <a:xfrm>
            <a:off x="7675940" y="5988650"/>
            <a:ext cx="208390" cy="2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Calibri" panose="020F0502020204030204" pitchFamily="34" charset="0"/>
                <a:ea typeface="Calibri" panose="020F0502020204030204" pitchFamily="34" charset="0"/>
                <a:cs typeface="Calibri" panose="020F0502020204030204" pitchFamily="34" charset="0"/>
              </a:rPr>
              <a:t>12</a:t>
            </a:r>
          </a:p>
        </p:txBody>
      </p:sp>
      <p:cxnSp>
        <p:nvCxnSpPr>
          <p:cNvPr id="50" name="Straight Connector 95">
            <a:extLst>
              <a:ext uri="{FF2B5EF4-FFF2-40B4-BE49-F238E27FC236}">
                <a16:creationId xmlns:a16="http://schemas.microsoft.com/office/drawing/2014/main" id="{E6472D20-A44F-A4C2-EEAA-18196AB92115}"/>
              </a:ext>
            </a:extLst>
          </p:cNvPr>
          <p:cNvCxnSpPr>
            <a:cxnSpLocks noChangeShapeType="1"/>
          </p:cNvCxnSpPr>
          <p:nvPr/>
        </p:nvCxnSpPr>
        <p:spPr bwMode="auto">
          <a:xfrm rot="5400000">
            <a:off x="2016396" y="5508166"/>
            <a:ext cx="0" cy="1905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51" name="Straight Connector 96">
            <a:extLst>
              <a:ext uri="{FF2B5EF4-FFF2-40B4-BE49-F238E27FC236}">
                <a16:creationId xmlns:a16="http://schemas.microsoft.com/office/drawing/2014/main" id="{A8DB419A-6848-C5CD-BE3D-7A4EDAA5AD31}"/>
              </a:ext>
            </a:extLst>
          </p:cNvPr>
          <p:cNvCxnSpPr>
            <a:cxnSpLocks noChangeShapeType="1"/>
          </p:cNvCxnSpPr>
          <p:nvPr/>
        </p:nvCxnSpPr>
        <p:spPr bwMode="auto">
          <a:xfrm rot="5400000">
            <a:off x="2016396" y="3405241"/>
            <a:ext cx="0" cy="1905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52" name="TextBox 97">
            <a:extLst>
              <a:ext uri="{FF2B5EF4-FFF2-40B4-BE49-F238E27FC236}">
                <a16:creationId xmlns:a16="http://schemas.microsoft.com/office/drawing/2014/main" id="{B8A9657F-E964-CE49-99F3-35077E3C0240}"/>
              </a:ext>
            </a:extLst>
          </p:cNvPr>
          <p:cNvSpPr txBox="1">
            <a:spLocks noChangeArrowheads="1"/>
          </p:cNvSpPr>
          <p:nvPr/>
        </p:nvSpPr>
        <p:spPr bwMode="auto">
          <a:xfrm>
            <a:off x="1385630" y="3371374"/>
            <a:ext cx="460062" cy="2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Calibri" panose="020F0502020204030204" pitchFamily="34" charset="0"/>
                <a:ea typeface="Calibri" panose="020F0502020204030204" pitchFamily="34" charset="0"/>
                <a:cs typeface="Calibri" panose="020F0502020204030204" pitchFamily="34" charset="0"/>
              </a:rPr>
              <a:t>100%</a:t>
            </a:r>
          </a:p>
        </p:txBody>
      </p:sp>
      <p:sp>
        <p:nvSpPr>
          <p:cNvPr id="53" name="TextBox 98">
            <a:extLst>
              <a:ext uri="{FF2B5EF4-FFF2-40B4-BE49-F238E27FC236}">
                <a16:creationId xmlns:a16="http://schemas.microsoft.com/office/drawing/2014/main" id="{682C7C44-A0D8-D587-F184-FD9FED7DAC90}"/>
              </a:ext>
            </a:extLst>
          </p:cNvPr>
          <p:cNvSpPr txBox="1">
            <a:spLocks noChangeArrowheads="1"/>
          </p:cNvSpPr>
          <p:nvPr/>
        </p:nvSpPr>
        <p:spPr bwMode="auto">
          <a:xfrm>
            <a:off x="1393348" y="5474300"/>
            <a:ext cx="251672" cy="2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Calibri" panose="020F0502020204030204" pitchFamily="34" charset="0"/>
                <a:ea typeface="Calibri" panose="020F0502020204030204" pitchFamily="34" charset="0"/>
                <a:cs typeface="Calibri" panose="020F0502020204030204" pitchFamily="34" charset="0"/>
              </a:rPr>
              <a:t>0%</a:t>
            </a:r>
          </a:p>
        </p:txBody>
      </p:sp>
      <p:sp>
        <p:nvSpPr>
          <p:cNvPr id="54" name="TextBox 99">
            <a:extLst>
              <a:ext uri="{FF2B5EF4-FFF2-40B4-BE49-F238E27FC236}">
                <a16:creationId xmlns:a16="http://schemas.microsoft.com/office/drawing/2014/main" id="{6552DF8B-EF83-0C34-C964-F59E72D36D16}"/>
              </a:ext>
            </a:extLst>
          </p:cNvPr>
          <p:cNvSpPr txBox="1">
            <a:spLocks noChangeArrowheads="1"/>
          </p:cNvSpPr>
          <p:nvPr/>
        </p:nvSpPr>
        <p:spPr bwMode="auto">
          <a:xfrm>
            <a:off x="4441421" y="6340016"/>
            <a:ext cx="1644809" cy="2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Calibri" panose="020F0502020204030204" pitchFamily="34" charset="0"/>
                <a:ea typeface="Calibri" panose="020F0502020204030204" pitchFamily="34" charset="0"/>
                <a:cs typeface="Calibri" panose="020F0502020204030204" pitchFamily="34" charset="0"/>
              </a:rPr>
              <a:t>Channel length,  cm</a:t>
            </a:r>
          </a:p>
        </p:txBody>
      </p:sp>
      <p:sp>
        <p:nvSpPr>
          <p:cNvPr id="55" name="TextBox 100">
            <a:extLst>
              <a:ext uri="{FF2B5EF4-FFF2-40B4-BE49-F238E27FC236}">
                <a16:creationId xmlns:a16="http://schemas.microsoft.com/office/drawing/2014/main" id="{22B5FD2F-EE7C-7A0B-1FEC-D79623805FC6}"/>
              </a:ext>
            </a:extLst>
          </p:cNvPr>
          <p:cNvSpPr txBox="1">
            <a:spLocks noChangeArrowheads="1"/>
          </p:cNvSpPr>
          <p:nvPr/>
        </p:nvSpPr>
        <p:spPr bwMode="auto">
          <a:xfrm rot="16200000">
            <a:off x="793064" y="4413140"/>
            <a:ext cx="1350241" cy="2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Calibri" panose="020F0502020204030204" pitchFamily="34" charset="0"/>
                <a:ea typeface="Calibri" panose="020F0502020204030204" pitchFamily="34" charset="0"/>
                <a:cs typeface="Calibri" panose="020F0502020204030204" pitchFamily="34" charset="0"/>
              </a:rPr>
              <a:t>Relative yield, %</a:t>
            </a:r>
          </a:p>
        </p:txBody>
      </p:sp>
      <p:sp>
        <p:nvSpPr>
          <p:cNvPr id="56" name="Rectangle 55">
            <a:extLst>
              <a:ext uri="{FF2B5EF4-FFF2-40B4-BE49-F238E27FC236}">
                <a16:creationId xmlns:a16="http://schemas.microsoft.com/office/drawing/2014/main" id="{CD49BAB3-FDA9-E08F-0F31-684A735D9DFA}"/>
              </a:ext>
            </a:extLst>
          </p:cNvPr>
          <p:cNvSpPr/>
          <p:nvPr/>
        </p:nvSpPr>
        <p:spPr bwMode="auto">
          <a:xfrm>
            <a:off x="3747315" y="5481496"/>
            <a:ext cx="365760" cy="121920"/>
          </a:xfrm>
          <a:prstGeom prst="rect">
            <a:avLst/>
          </a:prstGeom>
          <a:solidFill>
            <a:srgbClr val="0E2186"/>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solidFill>
                <a:srgbClr val="0E2186"/>
              </a:solidFill>
              <a:latin typeface="Calibri" panose="020F0502020204030204" pitchFamily="34" charset="0"/>
              <a:ea typeface="Calibri" panose="020F0502020204030204" pitchFamily="34" charset="0"/>
              <a:cs typeface="Calibri" panose="020F0502020204030204" pitchFamily="34" charset="0"/>
            </a:endParaRPr>
          </a:p>
        </p:txBody>
      </p:sp>
      <p:sp>
        <p:nvSpPr>
          <p:cNvPr id="57" name="Rectangle 56">
            <a:extLst>
              <a:ext uri="{FF2B5EF4-FFF2-40B4-BE49-F238E27FC236}">
                <a16:creationId xmlns:a16="http://schemas.microsoft.com/office/drawing/2014/main" id="{9AF76910-DC35-4ED1-AB32-256188963D3E}"/>
              </a:ext>
            </a:extLst>
          </p:cNvPr>
          <p:cNvSpPr/>
          <p:nvPr/>
        </p:nvSpPr>
        <p:spPr bwMode="auto">
          <a:xfrm>
            <a:off x="4234995" y="5481496"/>
            <a:ext cx="365760" cy="121920"/>
          </a:xfrm>
          <a:prstGeom prst="rect">
            <a:avLst/>
          </a:prstGeom>
          <a:solidFill>
            <a:srgbClr val="0E2186"/>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solidFill>
                <a:srgbClr val="0E2186"/>
              </a:solidFill>
              <a:latin typeface="Calibri" panose="020F0502020204030204" pitchFamily="34" charset="0"/>
              <a:ea typeface="Calibri" panose="020F0502020204030204" pitchFamily="34" charset="0"/>
              <a:cs typeface="Calibri" panose="020F0502020204030204" pitchFamily="34" charset="0"/>
            </a:endParaRPr>
          </a:p>
        </p:txBody>
      </p:sp>
      <p:sp>
        <p:nvSpPr>
          <p:cNvPr id="58" name="AutoShape 17">
            <a:extLst>
              <a:ext uri="{FF2B5EF4-FFF2-40B4-BE49-F238E27FC236}">
                <a16:creationId xmlns:a16="http://schemas.microsoft.com/office/drawing/2014/main" id="{06CCC6D0-2980-D8E2-DC2E-D69A4EC1E635}"/>
              </a:ext>
            </a:extLst>
          </p:cNvPr>
          <p:cNvSpPr>
            <a:spLocks noChangeArrowheads="1"/>
          </p:cNvSpPr>
          <p:nvPr/>
        </p:nvSpPr>
        <p:spPr bwMode="auto">
          <a:xfrm>
            <a:off x="3639879" y="2372945"/>
            <a:ext cx="579967" cy="533400"/>
          </a:xfrm>
          <a:prstGeom prst="star32">
            <a:avLst>
              <a:gd name="adj" fmla="val 37500"/>
            </a:avLst>
          </a:prstGeom>
          <a:noFill/>
          <a:ln w="31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Calibri" panose="020F0502020204030204" pitchFamily="34" charset="0"/>
              <a:ea typeface="Calibri" panose="020F0502020204030204" pitchFamily="34" charset="0"/>
              <a:cs typeface="Calibri" panose="020F0502020204030204" pitchFamily="34" charset="0"/>
            </a:endParaRPr>
          </a:p>
        </p:txBody>
      </p:sp>
      <p:sp>
        <p:nvSpPr>
          <p:cNvPr id="59" name="Rectangle 58">
            <a:extLst>
              <a:ext uri="{FF2B5EF4-FFF2-40B4-BE49-F238E27FC236}">
                <a16:creationId xmlns:a16="http://schemas.microsoft.com/office/drawing/2014/main" id="{6423793B-C77D-576A-2395-BB0A46243EA7}"/>
              </a:ext>
            </a:extLst>
          </p:cNvPr>
          <p:cNvSpPr/>
          <p:nvPr/>
        </p:nvSpPr>
        <p:spPr bwMode="auto">
          <a:xfrm>
            <a:off x="3747315" y="5337927"/>
            <a:ext cx="365760" cy="121920"/>
          </a:xfrm>
          <a:prstGeom prst="rect">
            <a:avLst/>
          </a:prstGeom>
          <a:solidFill>
            <a:srgbClr val="0E2186"/>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solidFill>
                <a:srgbClr val="0E2186"/>
              </a:solidFill>
              <a:latin typeface="Calibri" panose="020F0502020204030204" pitchFamily="34" charset="0"/>
              <a:ea typeface="Calibri" panose="020F0502020204030204" pitchFamily="34" charset="0"/>
              <a:cs typeface="Calibri" panose="020F0502020204030204" pitchFamily="34" charset="0"/>
            </a:endParaRPr>
          </a:p>
        </p:txBody>
      </p:sp>
      <p:sp>
        <p:nvSpPr>
          <p:cNvPr id="60" name="Rectangle 59">
            <a:extLst>
              <a:ext uri="{FF2B5EF4-FFF2-40B4-BE49-F238E27FC236}">
                <a16:creationId xmlns:a16="http://schemas.microsoft.com/office/drawing/2014/main" id="{B88BC078-AF0C-A63C-FEF2-B3FBAAB169D0}"/>
              </a:ext>
            </a:extLst>
          </p:cNvPr>
          <p:cNvSpPr/>
          <p:nvPr/>
        </p:nvSpPr>
        <p:spPr bwMode="auto">
          <a:xfrm>
            <a:off x="3747315" y="5191496"/>
            <a:ext cx="365760" cy="121920"/>
          </a:xfrm>
          <a:prstGeom prst="rect">
            <a:avLst/>
          </a:prstGeom>
          <a:solidFill>
            <a:srgbClr val="0E2186"/>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solidFill>
                <a:srgbClr val="0E2186"/>
              </a:solidFill>
              <a:latin typeface="Calibri" panose="020F0502020204030204" pitchFamily="34" charset="0"/>
              <a:ea typeface="Calibri" panose="020F0502020204030204" pitchFamily="34" charset="0"/>
              <a:cs typeface="Calibri" panose="020F0502020204030204" pitchFamily="34" charset="0"/>
            </a:endParaRPr>
          </a:p>
        </p:txBody>
      </p:sp>
      <p:sp>
        <p:nvSpPr>
          <p:cNvPr id="61" name="Rectangle 60">
            <a:extLst>
              <a:ext uri="{FF2B5EF4-FFF2-40B4-BE49-F238E27FC236}">
                <a16:creationId xmlns:a16="http://schemas.microsoft.com/office/drawing/2014/main" id="{ED324384-E562-AAE7-E433-3B38F2A6FA14}"/>
              </a:ext>
            </a:extLst>
          </p:cNvPr>
          <p:cNvSpPr/>
          <p:nvPr/>
        </p:nvSpPr>
        <p:spPr bwMode="auto">
          <a:xfrm>
            <a:off x="3270035" y="5485379"/>
            <a:ext cx="365760" cy="121920"/>
          </a:xfrm>
          <a:prstGeom prst="rect">
            <a:avLst/>
          </a:prstGeom>
          <a:solidFill>
            <a:srgbClr val="0E2186"/>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solidFill>
                <a:srgbClr val="0E2186"/>
              </a:solidFill>
              <a:latin typeface="Calibri" panose="020F0502020204030204" pitchFamily="34" charset="0"/>
              <a:ea typeface="Calibri" panose="020F0502020204030204" pitchFamily="34" charset="0"/>
              <a:cs typeface="Calibri" panose="020F0502020204030204" pitchFamily="34" charset="0"/>
            </a:endParaRPr>
          </a:p>
        </p:txBody>
      </p:sp>
      <p:sp>
        <p:nvSpPr>
          <p:cNvPr id="62" name="Rectangle 61">
            <a:extLst>
              <a:ext uri="{FF2B5EF4-FFF2-40B4-BE49-F238E27FC236}">
                <a16:creationId xmlns:a16="http://schemas.microsoft.com/office/drawing/2014/main" id="{8433BE30-E756-AE20-2497-85A4769859B7}"/>
              </a:ext>
            </a:extLst>
          </p:cNvPr>
          <p:cNvSpPr/>
          <p:nvPr/>
        </p:nvSpPr>
        <p:spPr bwMode="auto">
          <a:xfrm>
            <a:off x="4234995" y="5338613"/>
            <a:ext cx="365760" cy="121920"/>
          </a:xfrm>
          <a:prstGeom prst="rect">
            <a:avLst/>
          </a:prstGeom>
          <a:solidFill>
            <a:srgbClr val="0E2186"/>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solidFill>
                <a:srgbClr val="0E2186"/>
              </a:solidFill>
              <a:latin typeface="Calibri" panose="020F0502020204030204" pitchFamily="34" charset="0"/>
              <a:ea typeface="Calibri" panose="020F0502020204030204" pitchFamily="34" charset="0"/>
              <a:cs typeface="Calibri" panose="020F0502020204030204" pitchFamily="34" charset="0"/>
            </a:endParaRPr>
          </a:p>
        </p:txBody>
      </p:sp>
      <p:sp>
        <p:nvSpPr>
          <p:cNvPr id="63" name="Rectangle 62">
            <a:extLst>
              <a:ext uri="{FF2B5EF4-FFF2-40B4-BE49-F238E27FC236}">
                <a16:creationId xmlns:a16="http://schemas.microsoft.com/office/drawing/2014/main" id="{DB39C069-B2CB-0EA7-D77A-2063AC0AAE67}"/>
              </a:ext>
            </a:extLst>
          </p:cNvPr>
          <p:cNvSpPr/>
          <p:nvPr/>
        </p:nvSpPr>
        <p:spPr bwMode="auto">
          <a:xfrm>
            <a:off x="3747315" y="5046496"/>
            <a:ext cx="365760" cy="121920"/>
          </a:xfrm>
          <a:prstGeom prst="rect">
            <a:avLst/>
          </a:prstGeom>
          <a:solidFill>
            <a:srgbClr val="0E2186"/>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solidFill>
                <a:srgbClr val="0E2186"/>
              </a:solidFill>
              <a:latin typeface="Calibri" panose="020F0502020204030204" pitchFamily="34" charset="0"/>
              <a:ea typeface="Calibri" panose="020F0502020204030204" pitchFamily="34" charset="0"/>
              <a:cs typeface="Calibri" panose="020F0502020204030204" pitchFamily="34" charset="0"/>
            </a:endParaRPr>
          </a:p>
        </p:txBody>
      </p:sp>
      <p:sp>
        <p:nvSpPr>
          <p:cNvPr id="64" name="Rectangle 63">
            <a:extLst>
              <a:ext uri="{FF2B5EF4-FFF2-40B4-BE49-F238E27FC236}">
                <a16:creationId xmlns:a16="http://schemas.microsoft.com/office/drawing/2014/main" id="{79EB1B11-5CF5-974D-EB68-F8988901A2A4}"/>
              </a:ext>
            </a:extLst>
          </p:cNvPr>
          <p:cNvSpPr/>
          <p:nvPr/>
        </p:nvSpPr>
        <p:spPr bwMode="auto">
          <a:xfrm>
            <a:off x="3268720" y="5337927"/>
            <a:ext cx="365760" cy="121920"/>
          </a:xfrm>
          <a:prstGeom prst="rect">
            <a:avLst/>
          </a:prstGeom>
          <a:solidFill>
            <a:srgbClr val="0E2186"/>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solidFill>
                <a:srgbClr val="0E2186"/>
              </a:solidFill>
              <a:latin typeface="Calibri" panose="020F0502020204030204" pitchFamily="34" charset="0"/>
              <a:ea typeface="Calibri" panose="020F0502020204030204" pitchFamily="34" charset="0"/>
              <a:cs typeface="Calibri" panose="020F0502020204030204" pitchFamily="34" charset="0"/>
            </a:endParaRPr>
          </a:p>
        </p:txBody>
      </p:sp>
      <p:sp>
        <p:nvSpPr>
          <p:cNvPr id="65" name="Rectangle 64">
            <a:extLst>
              <a:ext uri="{FF2B5EF4-FFF2-40B4-BE49-F238E27FC236}">
                <a16:creationId xmlns:a16="http://schemas.microsoft.com/office/drawing/2014/main" id="{FD098DE4-2735-D409-7739-6FA09942FDED}"/>
              </a:ext>
            </a:extLst>
          </p:cNvPr>
          <p:cNvSpPr/>
          <p:nvPr/>
        </p:nvSpPr>
        <p:spPr bwMode="auto">
          <a:xfrm>
            <a:off x="3747315" y="4900781"/>
            <a:ext cx="365760" cy="121920"/>
          </a:xfrm>
          <a:prstGeom prst="rect">
            <a:avLst/>
          </a:prstGeom>
          <a:solidFill>
            <a:srgbClr val="0E2186"/>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solidFill>
                <a:srgbClr val="0E2186"/>
              </a:solidFill>
              <a:latin typeface="Calibri" panose="020F0502020204030204" pitchFamily="34" charset="0"/>
              <a:ea typeface="Calibri" panose="020F0502020204030204" pitchFamily="34" charset="0"/>
              <a:cs typeface="Calibri" panose="020F0502020204030204" pitchFamily="34" charset="0"/>
            </a:endParaRPr>
          </a:p>
        </p:txBody>
      </p:sp>
      <p:sp>
        <p:nvSpPr>
          <p:cNvPr id="66" name="Rectangle 65">
            <a:extLst>
              <a:ext uri="{FF2B5EF4-FFF2-40B4-BE49-F238E27FC236}">
                <a16:creationId xmlns:a16="http://schemas.microsoft.com/office/drawing/2014/main" id="{1703959E-3868-2FF4-D8EE-7587C79822A1}"/>
              </a:ext>
            </a:extLst>
          </p:cNvPr>
          <p:cNvSpPr/>
          <p:nvPr/>
        </p:nvSpPr>
        <p:spPr bwMode="auto">
          <a:xfrm>
            <a:off x="4234995" y="5191496"/>
            <a:ext cx="365760" cy="121920"/>
          </a:xfrm>
          <a:prstGeom prst="rect">
            <a:avLst/>
          </a:prstGeom>
          <a:solidFill>
            <a:srgbClr val="0E2186"/>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solidFill>
                <a:srgbClr val="0E2186"/>
              </a:solidFill>
              <a:latin typeface="Calibri" panose="020F0502020204030204" pitchFamily="34" charset="0"/>
              <a:ea typeface="Calibri" panose="020F0502020204030204" pitchFamily="34" charset="0"/>
              <a:cs typeface="Calibri" panose="020F0502020204030204" pitchFamily="34" charset="0"/>
            </a:endParaRPr>
          </a:p>
        </p:txBody>
      </p:sp>
      <p:sp>
        <p:nvSpPr>
          <p:cNvPr id="67" name="Rectangle 66">
            <a:extLst>
              <a:ext uri="{FF2B5EF4-FFF2-40B4-BE49-F238E27FC236}">
                <a16:creationId xmlns:a16="http://schemas.microsoft.com/office/drawing/2014/main" id="{26C3056E-A9CE-AE25-840B-4A15A7D5FD80}"/>
              </a:ext>
            </a:extLst>
          </p:cNvPr>
          <p:cNvSpPr/>
          <p:nvPr/>
        </p:nvSpPr>
        <p:spPr bwMode="auto">
          <a:xfrm>
            <a:off x="3747315" y="4753859"/>
            <a:ext cx="365760" cy="121920"/>
          </a:xfrm>
          <a:prstGeom prst="rect">
            <a:avLst/>
          </a:prstGeom>
          <a:solidFill>
            <a:srgbClr val="0E2186"/>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solidFill>
                <a:srgbClr val="0E2186"/>
              </a:solidFill>
              <a:latin typeface="Calibri" panose="020F0502020204030204" pitchFamily="34" charset="0"/>
              <a:ea typeface="Calibri" panose="020F0502020204030204" pitchFamily="34" charset="0"/>
              <a:cs typeface="Calibri" panose="020F0502020204030204" pitchFamily="34" charset="0"/>
            </a:endParaRPr>
          </a:p>
        </p:txBody>
      </p:sp>
      <p:sp>
        <p:nvSpPr>
          <p:cNvPr id="68" name="Rectangle 67">
            <a:extLst>
              <a:ext uri="{FF2B5EF4-FFF2-40B4-BE49-F238E27FC236}">
                <a16:creationId xmlns:a16="http://schemas.microsoft.com/office/drawing/2014/main" id="{92BBB34F-F726-7858-C023-F8C8B0BDABC0}"/>
              </a:ext>
            </a:extLst>
          </p:cNvPr>
          <p:cNvSpPr/>
          <p:nvPr/>
        </p:nvSpPr>
        <p:spPr bwMode="auto">
          <a:xfrm>
            <a:off x="3747315" y="4607555"/>
            <a:ext cx="365760" cy="121920"/>
          </a:xfrm>
          <a:prstGeom prst="rect">
            <a:avLst/>
          </a:prstGeom>
          <a:solidFill>
            <a:srgbClr val="0E2186"/>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solidFill>
                <a:srgbClr val="0E2186"/>
              </a:solidFill>
              <a:latin typeface="Calibri" panose="020F0502020204030204" pitchFamily="34" charset="0"/>
              <a:ea typeface="Calibri" panose="020F0502020204030204" pitchFamily="34" charset="0"/>
              <a:cs typeface="Calibri" panose="020F0502020204030204" pitchFamily="34" charset="0"/>
            </a:endParaRPr>
          </a:p>
        </p:txBody>
      </p:sp>
      <p:sp>
        <p:nvSpPr>
          <p:cNvPr id="69" name="Rectangle 68">
            <a:extLst>
              <a:ext uri="{FF2B5EF4-FFF2-40B4-BE49-F238E27FC236}">
                <a16:creationId xmlns:a16="http://schemas.microsoft.com/office/drawing/2014/main" id="{553AF6BC-C660-3C27-2477-4A971FA262D3}"/>
              </a:ext>
            </a:extLst>
          </p:cNvPr>
          <p:cNvSpPr/>
          <p:nvPr/>
        </p:nvSpPr>
        <p:spPr bwMode="auto">
          <a:xfrm>
            <a:off x="3747315" y="4461251"/>
            <a:ext cx="365760" cy="121920"/>
          </a:xfrm>
          <a:prstGeom prst="rect">
            <a:avLst/>
          </a:prstGeom>
          <a:solidFill>
            <a:srgbClr val="0E2186"/>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solidFill>
                <a:srgbClr val="0E2186"/>
              </a:solidFill>
              <a:latin typeface="Calibri" panose="020F0502020204030204" pitchFamily="34" charset="0"/>
              <a:ea typeface="Calibri" panose="020F0502020204030204" pitchFamily="34" charset="0"/>
              <a:cs typeface="Calibri" panose="020F0502020204030204" pitchFamily="34" charset="0"/>
            </a:endParaRPr>
          </a:p>
        </p:txBody>
      </p:sp>
      <p:sp>
        <p:nvSpPr>
          <p:cNvPr id="70" name="Rectangle 69">
            <a:extLst>
              <a:ext uri="{FF2B5EF4-FFF2-40B4-BE49-F238E27FC236}">
                <a16:creationId xmlns:a16="http://schemas.microsoft.com/office/drawing/2014/main" id="{4169ECE0-F0AE-A208-6FFB-839CAAAA6CBF}"/>
              </a:ext>
            </a:extLst>
          </p:cNvPr>
          <p:cNvSpPr/>
          <p:nvPr/>
        </p:nvSpPr>
        <p:spPr bwMode="auto">
          <a:xfrm>
            <a:off x="3267009" y="5189263"/>
            <a:ext cx="365760" cy="121920"/>
          </a:xfrm>
          <a:prstGeom prst="rect">
            <a:avLst/>
          </a:prstGeom>
          <a:solidFill>
            <a:srgbClr val="0E2186"/>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solidFill>
                <a:srgbClr val="0E2186"/>
              </a:solidFill>
              <a:latin typeface="Calibri" panose="020F0502020204030204" pitchFamily="34" charset="0"/>
              <a:ea typeface="Calibri" panose="020F0502020204030204" pitchFamily="34" charset="0"/>
              <a:cs typeface="Calibri" panose="020F0502020204030204" pitchFamily="34" charset="0"/>
            </a:endParaRPr>
          </a:p>
        </p:txBody>
      </p:sp>
      <p:sp>
        <p:nvSpPr>
          <p:cNvPr id="71" name="Rectangle 70">
            <a:extLst>
              <a:ext uri="{FF2B5EF4-FFF2-40B4-BE49-F238E27FC236}">
                <a16:creationId xmlns:a16="http://schemas.microsoft.com/office/drawing/2014/main" id="{68301909-FE0C-38C8-13DA-2367519598A8}"/>
              </a:ext>
            </a:extLst>
          </p:cNvPr>
          <p:cNvSpPr/>
          <p:nvPr/>
        </p:nvSpPr>
        <p:spPr bwMode="auto">
          <a:xfrm>
            <a:off x="4234995" y="5045105"/>
            <a:ext cx="365760" cy="121920"/>
          </a:xfrm>
          <a:prstGeom prst="rect">
            <a:avLst/>
          </a:prstGeom>
          <a:solidFill>
            <a:srgbClr val="0E2186"/>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solidFill>
                <a:srgbClr val="0E2186"/>
              </a:solidFill>
              <a:latin typeface="Calibri" panose="020F0502020204030204" pitchFamily="34" charset="0"/>
              <a:ea typeface="Calibri" panose="020F0502020204030204" pitchFamily="34" charset="0"/>
              <a:cs typeface="Calibri" panose="020F0502020204030204" pitchFamily="34" charset="0"/>
            </a:endParaRPr>
          </a:p>
        </p:txBody>
      </p:sp>
      <p:grpSp>
        <p:nvGrpSpPr>
          <p:cNvPr id="72" name="Group 71">
            <a:extLst>
              <a:ext uri="{FF2B5EF4-FFF2-40B4-BE49-F238E27FC236}">
                <a16:creationId xmlns:a16="http://schemas.microsoft.com/office/drawing/2014/main" id="{B4DF61E8-E033-CAC5-D170-528EF708EDF2}"/>
              </a:ext>
            </a:extLst>
          </p:cNvPr>
          <p:cNvGrpSpPr>
            <a:grpSpLocks/>
          </p:cNvGrpSpPr>
          <p:nvPr/>
        </p:nvGrpSpPr>
        <p:grpSpPr bwMode="auto">
          <a:xfrm>
            <a:off x="5970328" y="3876216"/>
            <a:ext cx="2039900" cy="1042597"/>
            <a:chOff x="4833938" y="4077072"/>
            <a:chExt cx="1354137" cy="781874"/>
          </a:xfrm>
        </p:grpSpPr>
        <p:sp>
          <p:nvSpPr>
            <p:cNvPr id="73" name="TextBox 3">
              <a:extLst>
                <a:ext uri="{FF2B5EF4-FFF2-40B4-BE49-F238E27FC236}">
                  <a16:creationId xmlns:a16="http://schemas.microsoft.com/office/drawing/2014/main" id="{D95A6297-850D-60CD-ADF3-FF91D36896A3}"/>
                </a:ext>
              </a:extLst>
            </p:cNvPr>
            <p:cNvSpPr txBox="1">
              <a:spLocks noChangeArrowheads="1"/>
            </p:cNvSpPr>
            <p:nvPr/>
          </p:nvSpPr>
          <p:spPr bwMode="auto">
            <a:xfrm>
              <a:off x="4896342" y="4077072"/>
              <a:ext cx="1069434" cy="192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solidFill>
                    <a:srgbClr val="EC171F"/>
                  </a:solidFill>
                  <a:latin typeface="Calibri" panose="020F0502020204030204" pitchFamily="34" charset="0"/>
                  <a:ea typeface="Calibri" panose="020F0502020204030204" pitchFamily="34" charset="0"/>
                  <a:cs typeface="Calibri" panose="020F0502020204030204" pitchFamily="34" charset="0"/>
                </a:rPr>
                <a:t>-</a:t>
              </a:r>
              <a:r>
                <a:rPr lang="en-US" sz="1600" noProof="0" dirty="0" err="1">
                  <a:solidFill>
                    <a:srgbClr val="EC171F"/>
                  </a:solidFill>
                  <a:latin typeface="Calibri" panose="020F0502020204030204" pitchFamily="34" charset="0"/>
                  <a:ea typeface="Calibri" panose="020F0502020204030204" pitchFamily="34" charset="0"/>
                  <a:cs typeface="Calibri" panose="020F0502020204030204" pitchFamily="34" charset="0"/>
                </a:rPr>
                <a:t>D</a:t>
              </a:r>
              <a:r>
                <a:rPr lang="en-US" sz="1600" i="1" noProof="0" dirty="0" err="1">
                  <a:solidFill>
                    <a:srgbClr val="EC171F"/>
                  </a:solidFill>
                  <a:latin typeface="Calibri" panose="020F0502020204030204" pitchFamily="34" charset="0"/>
                  <a:ea typeface="Calibri" panose="020F0502020204030204" pitchFamily="34" charset="0"/>
                  <a:cs typeface="Calibri" panose="020F0502020204030204" pitchFamily="34" charset="0"/>
                </a:rPr>
                <a:t>H</a:t>
              </a:r>
              <a:r>
                <a:rPr lang="en-US" sz="1600" i="1" baseline="-25000" noProof="0" dirty="0" err="1">
                  <a:solidFill>
                    <a:srgbClr val="EC171F"/>
                  </a:solidFill>
                  <a:latin typeface="Calibri" panose="020F0502020204030204" pitchFamily="34" charset="0"/>
                  <a:ea typeface="Calibri" panose="020F0502020204030204" pitchFamily="34" charset="0"/>
                  <a:cs typeface="Calibri" panose="020F0502020204030204" pitchFamily="34" charset="0"/>
                </a:rPr>
                <a:t>ads</a:t>
              </a:r>
              <a:r>
                <a:rPr lang="en-US" sz="1600" noProof="0" dirty="0">
                  <a:solidFill>
                    <a:srgbClr val="EC171F"/>
                  </a:solidFill>
                  <a:latin typeface="Calibri" panose="020F0502020204030204" pitchFamily="34" charset="0"/>
                  <a:ea typeface="Calibri" panose="020F0502020204030204" pitchFamily="34" charset="0"/>
                  <a:cs typeface="Calibri" panose="020F0502020204030204" pitchFamily="34" charset="0"/>
                </a:rPr>
                <a:t> = 60 kJ / mol</a:t>
              </a:r>
            </a:p>
          </p:txBody>
        </p:sp>
        <p:sp>
          <p:nvSpPr>
            <p:cNvPr id="74" name="TextBox 78">
              <a:extLst>
                <a:ext uri="{FF2B5EF4-FFF2-40B4-BE49-F238E27FC236}">
                  <a16:creationId xmlns:a16="http://schemas.microsoft.com/office/drawing/2014/main" id="{C189DBAB-0E95-191C-578C-936CC7681E12}"/>
                </a:ext>
              </a:extLst>
            </p:cNvPr>
            <p:cNvSpPr txBox="1">
              <a:spLocks noChangeArrowheads="1"/>
            </p:cNvSpPr>
            <p:nvPr/>
          </p:nvSpPr>
          <p:spPr bwMode="auto">
            <a:xfrm>
              <a:off x="4899787" y="4666027"/>
              <a:ext cx="1069434" cy="192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noProof="0" dirty="0">
                  <a:latin typeface="Calibri" panose="020F0502020204030204" pitchFamily="34" charset="0"/>
                  <a:ea typeface="Calibri" panose="020F0502020204030204" pitchFamily="34" charset="0"/>
                  <a:cs typeface="Calibri" panose="020F0502020204030204" pitchFamily="34" charset="0"/>
                </a:rPr>
                <a:t>-</a:t>
              </a:r>
              <a:r>
                <a:rPr lang="en-US" sz="1600" noProof="0" dirty="0" err="1">
                  <a:latin typeface="Calibri" panose="020F0502020204030204" pitchFamily="34" charset="0"/>
                  <a:ea typeface="Calibri" panose="020F0502020204030204" pitchFamily="34" charset="0"/>
                  <a:cs typeface="Calibri" panose="020F0502020204030204" pitchFamily="34" charset="0"/>
                </a:rPr>
                <a:t>D</a:t>
              </a:r>
              <a:r>
                <a:rPr lang="en-US" sz="1600" i="1" noProof="0" dirty="0" err="1">
                  <a:latin typeface="Calibri" panose="020F0502020204030204" pitchFamily="34" charset="0"/>
                  <a:ea typeface="Calibri" panose="020F0502020204030204" pitchFamily="34" charset="0"/>
                  <a:cs typeface="Calibri" panose="020F0502020204030204" pitchFamily="34" charset="0"/>
                </a:rPr>
                <a:t>H</a:t>
              </a:r>
              <a:r>
                <a:rPr lang="en-US" sz="1600" i="1" baseline="-25000" noProof="0" dirty="0" err="1">
                  <a:latin typeface="Calibri" panose="020F0502020204030204" pitchFamily="34" charset="0"/>
                  <a:ea typeface="Calibri" panose="020F0502020204030204" pitchFamily="34" charset="0"/>
                  <a:cs typeface="Calibri" panose="020F0502020204030204" pitchFamily="34" charset="0"/>
                </a:rPr>
                <a:t>ads</a:t>
              </a:r>
              <a:r>
                <a:rPr lang="en-US" sz="1600" noProof="0" dirty="0">
                  <a:latin typeface="Calibri" panose="020F0502020204030204" pitchFamily="34" charset="0"/>
                  <a:ea typeface="Calibri" panose="020F0502020204030204" pitchFamily="34" charset="0"/>
                  <a:cs typeface="Calibri" panose="020F0502020204030204" pitchFamily="34" charset="0"/>
                </a:rPr>
                <a:t> = 80 kJ / mol</a:t>
              </a:r>
            </a:p>
          </p:txBody>
        </p:sp>
        <p:sp>
          <p:nvSpPr>
            <p:cNvPr id="75" name="TextBox 79">
              <a:extLst>
                <a:ext uri="{FF2B5EF4-FFF2-40B4-BE49-F238E27FC236}">
                  <a16:creationId xmlns:a16="http://schemas.microsoft.com/office/drawing/2014/main" id="{FCEF3159-FF0D-15D0-499E-804298A96920}"/>
                </a:ext>
              </a:extLst>
            </p:cNvPr>
            <p:cNvSpPr txBox="1">
              <a:spLocks noChangeArrowheads="1"/>
            </p:cNvSpPr>
            <p:nvPr/>
          </p:nvSpPr>
          <p:spPr bwMode="auto">
            <a:xfrm>
              <a:off x="4888391" y="4365104"/>
              <a:ext cx="1091781" cy="192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buClrTx/>
              </a:pPr>
              <a:r>
                <a:rPr lang="en-US" sz="1600" b="1" noProof="0" dirty="0">
                  <a:solidFill>
                    <a:srgbClr val="92D050"/>
                  </a:solidFill>
                  <a:latin typeface="Calibri" panose="020F0502020204030204" pitchFamily="34" charset="0"/>
                  <a:ea typeface="Calibri" panose="020F0502020204030204" pitchFamily="34" charset="0"/>
                  <a:cs typeface="Calibri" panose="020F0502020204030204" pitchFamily="34" charset="0"/>
                </a:rPr>
                <a:t>-</a:t>
              </a:r>
              <a:r>
                <a:rPr lang="en-US" sz="1600" b="1" noProof="0" dirty="0" err="1">
                  <a:solidFill>
                    <a:srgbClr val="92D050"/>
                  </a:solidFill>
                  <a:latin typeface="Calibri" panose="020F0502020204030204" pitchFamily="34" charset="0"/>
                  <a:ea typeface="Calibri" panose="020F0502020204030204" pitchFamily="34" charset="0"/>
                  <a:cs typeface="Calibri" panose="020F0502020204030204" pitchFamily="34" charset="0"/>
                </a:rPr>
                <a:t>D</a:t>
              </a:r>
              <a:r>
                <a:rPr lang="en-US" sz="1600" b="1" i="1" noProof="0" dirty="0" err="1">
                  <a:solidFill>
                    <a:srgbClr val="92D050"/>
                  </a:solidFill>
                  <a:latin typeface="Calibri" panose="020F0502020204030204" pitchFamily="34" charset="0"/>
                  <a:ea typeface="Calibri" panose="020F0502020204030204" pitchFamily="34" charset="0"/>
                  <a:cs typeface="Calibri" panose="020F0502020204030204" pitchFamily="34" charset="0"/>
                </a:rPr>
                <a:t>H</a:t>
              </a:r>
              <a:r>
                <a:rPr lang="en-US" sz="1600" b="1" i="1" baseline="-25000" noProof="0" dirty="0" err="1">
                  <a:solidFill>
                    <a:srgbClr val="92D050"/>
                  </a:solidFill>
                  <a:latin typeface="Calibri" panose="020F0502020204030204" pitchFamily="34" charset="0"/>
                  <a:ea typeface="Calibri" panose="020F0502020204030204" pitchFamily="34" charset="0"/>
                  <a:cs typeface="Calibri" panose="020F0502020204030204" pitchFamily="34" charset="0"/>
                </a:rPr>
                <a:t>ads</a:t>
              </a:r>
              <a:r>
                <a:rPr lang="en-US" sz="1600" b="1" noProof="0" dirty="0">
                  <a:solidFill>
                    <a:srgbClr val="92D050"/>
                  </a:solidFill>
                  <a:latin typeface="Calibri" panose="020F0502020204030204" pitchFamily="34" charset="0"/>
                  <a:ea typeface="Calibri" panose="020F0502020204030204" pitchFamily="34" charset="0"/>
                  <a:cs typeface="Calibri" panose="020F0502020204030204" pitchFamily="34" charset="0"/>
                </a:rPr>
                <a:t> = 70 kJ / mol</a:t>
              </a:r>
            </a:p>
          </p:txBody>
        </p:sp>
        <p:sp>
          <p:nvSpPr>
            <p:cNvPr id="76" name="Rectangle 4">
              <a:extLst>
                <a:ext uri="{FF2B5EF4-FFF2-40B4-BE49-F238E27FC236}">
                  <a16:creationId xmlns:a16="http://schemas.microsoft.com/office/drawing/2014/main" id="{0E951D50-411B-F945-8A67-DBD1306FBF43}"/>
                </a:ext>
              </a:extLst>
            </p:cNvPr>
            <p:cNvSpPr>
              <a:spLocks noChangeArrowheads="1"/>
            </p:cNvSpPr>
            <p:nvPr/>
          </p:nvSpPr>
          <p:spPr bwMode="auto">
            <a:xfrm>
              <a:off x="4833938" y="4317398"/>
              <a:ext cx="1354137" cy="300923"/>
            </a:xfrm>
            <a:prstGeom prst="rect">
              <a:avLst/>
            </a:prstGeom>
            <a:noFill/>
            <a:ln w="9525" algn="ctr">
              <a:solidFill>
                <a:srgbClr val="92D05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Calibri" panose="020F0502020204030204" pitchFamily="34" charset="0"/>
                <a:ea typeface="Calibri" panose="020F0502020204030204" pitchFamily="34" charset="0"/>
                <a:cs typeface="Calibri" panose="020F0502020204030204" pitchFamily="34" charset="0"/>
              </a:endParaRPr>
            </a:p>
          </p:txBody>
        </p:sp>
      </p:grpSp>
      <p:sp>
        <p:nvSpPr>
          <p:cNvPr id="77" name="Rectangle 76">
            <a:extLst>
              <a:ext uri="{FF2B5EF4-FFF2-40B4-BE49-F238E27FC236}">
                <a16:creationId xmlns:a16="http://schemas.microsoft.com/office/drawing/2014/main" id="{3CB4BEA0-A576-A9AB-59C8-51B617D708D3}"/>
              </a:ext>
            </a:extLst>
          </p:cNvPr>
          <p:cNvSpPr/>
          <p:nvPr/>
        </p:nvSpPr>
        <p:spPr bwMode="auto">
          <a:xfrm>
            <a:off x="3268171" y="5040599"/>
            <a:ext cx="365760" cy="121920"/>
          </a:xfrm>
          <a:prstGeom prst="rect">
            <a:avLst/>
          </a:prstGeom>
          <a:solidFill>
            <a:srgbClr val="0E2186"/>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solidFill>
                <a:srgbClr val="0E2186"/>
              </a:solidFill>
              <a:latin typeface="Calibri" panose="020F0502020204030204" pitchFamily="34" charset="0"/>
              <a:ea typeface="Calibri" panose="020F0502020204030204" pitchFamily="34" charset="0"/>
              <a:cs typeface="Calibri" panose="020F0502020204030204" pitchFamily="34" charset="0"/>
            </a:endParaRPr>
          </a:p>
        </p:txBody>
      </p:sp>
      <p:sp>
        <p:nvSpPr>
          <p:cNvPr id="78" name="Rectangle 77">
            <a:extLst>
              <a:ext uri="{FF2B5EF4-FFF2-40B4-BE49-F238E27FC236}">
                <a16:creationId xmlns:a16="http://schemas.microsoft.com/office/drawing/2014/main" id="{3CBA8283-5C24-230E-8EAA-0B6137801888}"/>
              </a:ext>
            </a:extLst>
          </p:cNvPr>
          <p:cNvSpPr/>
          <p:nvPr/>
        </p:nvSpPr>
        <p:spPr bwMode="auto">
          <a:xfrm>
            <a:off x="3747315" y="4314947"/>
            <a:ext cx="365760" cy="121920"/>
          </a:xfrm>
          <a:prstGeom prst="rect">
            <a:avLst/>
          </a:prstGeom>
          <a:solidFill>
            <a:srgbClr val="0E2186"/>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solidFill>
                <a:srgbClr val="0E2186"/>
              </a:solidFill>
              <a:latin typeface="Calibri" panose="020F0502020204030204" pitchFamily="34" charset="0"/>
              <a:ea typeface="Calibri" panose="020F0502020204030204" pitchFamily="34" charset="0"/>
              <a:cs typeface="Calibri" panose="020F0502020204030204" pitchFamily="34" charset="0"/>
            </a:endParaRPr>
          </a:p>
        </p:txBody>
      </p:sp>
      <p:sp>
        <p:nvSpPr>
          <p:cNvPr id="79" name="Rectangle 78">
            <a:extLst>
              <a:ext uri="{FF2B5EF4-FFF2-40B4-BE49-F238E27FC236}">
                <a16:creationId xmlns:a16="http://schemas.microsoft.com/office/drawing/2014/main" id="{B66A108A-E06C-A8DA-1AA4-AF2056FE467D}"/>
              </a:ext>
            </a:extLst>
          </p:cNvPr>
          <p:cNvSpPr/>
          <p:nvPr/>
        </p:nvSpPr>
        <p:spPr bwMode="auto">
          <a:xfrm>
            <a:off x="3747315" y="4168643"/>
            <a:ext cx="365760" cy="121920"/>
          </a:xfrm>
          <a:prstGeom prst="rect">
            <a:avLst/>
          </a:prstGeom>
          <a:solidFill>
            <a:srgbClr val="0E2186"/>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solidFill>
                <a:srgbClr val="0E2186"/>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Rectangle 79">
            <a:extLst>
              <a:ext uri="{FF2B5EF4-FFF2-40B4-BE49-F238E27FC236}">
                <a16:creationId xmlns:a16="http://schemas.microsoft.com/office/drawing/2014/main" id="{F98F7C49-0D27-B31F-2E40-016AB33A104D}"/>
              </a:ext>
            </a:extLst>
          </p:cNvPr>
          <p:cNvSpPr/>
          <p:nvPr/>
        </p:nvSpPr>
        <p:spPr bwMode="auto">
          <a:xfrm>
            <a:off x="4234995" y="4899404"/>
            <a:ext cx="365760" cy="121920"/>
          </a:xfrm>
          <a:prstGeom prst="rect">
            <a:avLst/>
          </a:prstGeom>
          <a:solidFill>
            <a:srgbClr val="0E2186"/>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solidFill>
                <a:srgbClr val="0E2186"/>
              </a:solidFill>
              <a:latin typeface="Calibri" panose="020F0502020204030204" pitchFamily="34" charset="0"/>
              <a:ea typeface="Calibri" panose="020F0502020204030204" pitchFamily="34" charset="0"/>
              <a:cs typeface="Calibri" panose="020F0502020204030204" pitchFamily="34" charset="0"/>
            </a:endParaRPr>
          </a:p>
        </p:txBody>
      </p:sp>
      <p:sp>
        <p:nvSpPr>
          <p:cNvPr id="81" name="Rectangle 80">
            <a:extLst>
              <a:ext uri="{FF2B5EF4-FFF2-40B4-BE49-F238E27FC236}">
                <a16:creationId xmlns:a16="http://schemas.microsoft.com/office/drawing/2014/main" id="{EB81DC61-752B-0595-B337-BD953E38C3FA}"/>
              </a:ext>
            </a:extLst>
          </p:cNvPr>
          <p:cNvSpPr/>
          <p:nvPr/>
        </p:nvSpPr>
        <p:spPr bwMode="auto">
          <a:xfrm>
            <a:off x="3747315" y="4022339"/>
            <a:ext cx="365760" cy="121920"/>
          </a:xfrm>
          <a:prstGeom prst="rect">
            <a:avLst/>
          </a:prstGeom>
          <a:solidFill>
            <a:srgbClr val="0E2186"/>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solidFill>
                <a:srgbClr val="0E2186"/>
              </a:solidFill>
              <a:latin typeface="Calibri" panose="020F0502020204030204" pitchFamily="34" charset="0"/>
              <a:ea typeface="Calibri" panose="020F0502020204030204" pitchFamily="34" charset="0"/>
              <a:cs typeface="Calibri" panose="020F0502020204030204" pitchFamily="34" charset="0"/>
            </a:endParaRPr>
          </a:p>
        </p:txBody>
      </p:sp>
      <p:sp>
        <p:nvSpPr>
          <p:cNvPr id="82" name="Rectangle 81">
            <a:extLst>
              <a:ext uri="{FF2B5EF4-FFF2-40B4-BE49-F238E27FC236}">
                <a16:creationId xmlns:a16="http://schemas.microsoft.com/office/drawing/2014/main" id="{5C0C4144-C2DD-760F-2A6E-027E48050798}"/>
              </a:ext>
            </a:extLst>
          </p:cNvPr>
          <p:cNvSpPr/>
          <p:nvPr/>
        </p:nvSpPr>
        <p:spPr bwMode="auto">
          <a:xfrm>
            <a:off x="2793035" y="5484909"/>
            <a:ext cx="365760" cy="121920"/>
          </a:xfrm>
          <a:prstGeom prst="rect">
            <a:avLst/>
          </a:prstGeom>
          <a:solidFill>
            <a:srgbClr val="0E2186"/>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solidFill>
                <a:srgbClr val="0E2186"/>
              </a:solidFill>
              <a:latin typeface="Calibri" panose="020F0502020204030204" pitchFamily="34" charset="0"/>
              <a:ea typeface="Calibri" panose="020F0502020204030204" pitchFamily="34" charset="0"/>
              <a:cs typeface="Calibri" panose="020F0502020204030204" pitchFamily="34" charset="0"/>
            </a:endParaRPr>
          </a:p>
        </p:txBody>
      </p:sp>
      <p:sp>
        <p:nvSpPr>
          <p:cNvPr id="83" name="Rectangle 82">
            <a:extLst>
              <a:ext uri="{FF2B5EF4-FFF2-40B4-BE49-F238E27FC236}">
                <a16:creationId xmlns:a16="http://schemas.microsoft.com/office/drawing/2014/main" id="{725E7DA6-88A3-47BF-61FA-65EB8BB5A76E}"/>
              </a:ext>
            </a:extLst>
          </p:cNvPr>
          <p:cNvSpPr/>
          <p:nvPr/>
        </p:nvSpPr>
        <p:spPr bwMode="auto">
          <a:xfrm>
            <a:off x="4714299" y="5481048"/>
            <a:ext cx="365760" cy="121920"/>
          </a:xfrm>
          <a:prstGeom prst="rect">
            <a:avLst/>
          </a:prstGeom>
          <a:solidFill>
            <a:srgbClr val="0E2186"/>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solidFill>
                <a:srgbClr val="0E2186"/>
              </a:solidFill>
              <a:latin typeface="Calibri" panose="020F0502020204030204" pitchFamily="34" charset="0"/>
              <a:ea typeface="Calibri" panose="020F0502020204030204" pitchFamily="34" charset="0"/>
              <a:cs typeface="Calibri" panose="020F0502020204030204" pitchFamily="34" charset="0"/>
            </a:endParaRPr>
          </a:p>
        </p:txBody>
      </p:sp>
      <p:sp>
        <p:nvSpPr>
          <p:cNvPr id="84" name="Freeform: Shape 249">
            <a:extLst>
              <a:ext uri="{FF2B5EF4-FFF2-40B4-BE49-F238E27FC236}">
                <a16:creationId xmlns:a16="http://schemas.microsoft.com/office/drawing/2014/main" id="{8521D01B-DDC4-544A-5302-A37F328088FF}"/>
              </a:ext>
            </a:extLst>
          </p:cNvPr>
          <p:cNvSpPr/>
          <p:nvPr/>
        </p:nvSpPr>
        <p:spPr bwMode="auto">
          <a:xfrm>
            <a:off x="2755509" y="4019626"/>
            <a:ext cx="2371113" cy="1582213"/>
          </a:xfrm>
          <a:custGeom>
            <a:avLst/>
            <a:gdLst>
              <a:gd name="connsiteX0" fmla="*/ 0 w 5202254"/>
              <a:gd name="connsiteY0" fmla="*/ 2257451 h 2516437"/>
              <a:gd name="connsiteX1" fmla="*/ 2495550 w 5202254"/>
              <a:gd name="connsiteY1" fmla="*/ 26 h 2516437"/>
              <a:gd name="connsiteX2" fmla="*/ 4953000 w 5202254"/>
              <a:gd name="connsiteY2" fmla="*/ 2295551 h 2516437"/>
              <a:gd name="connsiteX3" fmla="*/ 4991100 w 5202254"/>
              <a:gd name="connsiteY3" fmla="*/ 2295551 h 2516437"/>
              <a:gd name="connsiteX0" fmla="*/ 0 w 4953000"/>
              <a:gd name="connsiteY0" fmla="*/ 2257451 h 2295551"/>
              <a:gd name="connsiteX1" fmla="*/ 2495550 w 4953000"/>
              <a:gd name="connsiteY1" fmla="*/ 26 h 2295551"/>
              <a:gd name="connsiteX2" fmla="*/ 4953000 w 4953000"/>
              <a:gd name="connsiteY2" fmla="*/ 2295551 h 2295551"/>
              <a:gd name="connsiteX0" fmla="*/ 0 w 4953000"/>
              <a:gd name="connsiteY0" fmla="*/ 2306577 h 2344677"/>
              <a:gd name="connsiteX1" fmla="*/ 2495550 w 4953000"/>
              <a:gd name="connsiteY1" fmla="*/ 49152 h 2344677"/>
              <a:gd name="connsiteX2" fmla="*/ 3705225 w 4953000"/>
              <a:gd name="connsiteY2" fmla="*/ 877827 h 2344677"/>
              <a:gd name="connsiteX3" fmla="*/ 4953000 w 4953000"/>
              <a:gd name="connsiteY3" fmla="*/ 2344677 h 2344677"/>
              <a:gd name="connsiteX0" fmla="*/ 0 w 4953000"/>
              <a:gd name="connsiteY0" fmla="*/ 2272042 h 2310142"/>
              <a:gd name="connsiteX1" fmla="*/ 2495550 w 4953000"/>
              <a:gd name="connsiteY1" fmla="*/ 14617 h 2310142"/>
              <a:gd name="connsiteX2" fmla="*/ 3629025 w 4953000"/>
              <a:gd name="connsiteY2" fmla="*/ 1348117 h 2310142"/>
              <a:gd name="connsiteX3" fmla="*/ 4953000 w 4953000"/>
              <a:gd name="connsiteY3" fmla="*/ 2310142 h 2310142"/>
              <a:gd name="connsiteX0" fmla="*/ 0 w 4953000"/>
              <a:gd name="connsiteY0" fmla="*/ 2265021 h 2303121"/>
              <a:gd name="connsiteX1" fmla="*/ 1219200 w 4953000"/>
              <a:gd name="connsiteY1" fmla="*/ 864845 h 2303121"/>
              <a:gd name="connsiteX2" fmla="*/ 2495550 w 4953000"/>
              <a:gd name="connsiteY2" fmla="*/ 7596 h 2303121"/>
              <a:gd name="connsiteX3" fmla="*/ 3629025 w 4953000"/>
              <a:gd name="connsiteY3" fmla="*/ 1341096 h 2303121"/>
              <a:gd name="connsiteX4" fmla="*/ 4953000 w 4953000"/>
              <a:gd name="connsiteY4" fmla="*/ 2303121 h 2303121"/>
              <a:gd name="connsiteX0" fmla="*/ 0 w 4953000"/>
              <a:gd name="connsiteY0" fmla="*/ 2258249 h 2296349"/>
              <a:gd name="connsiteX1" fmla="*/ 1600200 w 4953000"/>
              <a:gd name="connsiteY1" fmla="*/ 1153348 h 2296349"/>
              <a:gd name="connsiteX2" fmla="*/ 2495550 w 4953000"/>
              <a:gd name="connsiteY2" fmla="*/ 824 h 2296349"/>
              <a:gd name="connsiteX3" fmla="*/ 3629025 w 4953000"/>
              <a:gd name="connsiteY3" fmla="*/ 1334324 h 2296349"/>
              <a:gd name="connsiteX4" fmla="*/ 4953000 w 4953000"/>
              <a:gd name="connsiteY4" fmla="*/ 2296349 h 2296349"/>
              <a:gd name="connsiteX0" fmla="*/ 0 w 4953000"/>
              <a:gd name="connsiteY0" fmla="*/ 2258431 h 2296531"/>
              <a:gd name="connsiteX1" fmla="*/ 1600200 w 4953000"/>
              <a:gd name="connsiteY1" fmla="*/ 1153530 h 2296531"/>
              <a:gd name="connsiteX2" fmla="*/ 2495550 w 4953000"/>
              <a:gd name="connsiteY2" fmla="*/ 1006 h 2296531"/>
              <a:gd name="connsiteX3" fmla="*/ 3629025 w 4953000"/>
              <a:gd name="connsiteY3" fmla="*/ 1334506 h 2296531"/>
              <a:gd name="connsiteX4" fmla="*/ 4953000 w 4953000"/>
              <a:gd name="connsiteY4" fmla="*/ 2296531 h 2296531"/>
              <a:gd name="connsiteX0" fmla="*/ 0 w 4953000"/>
              <a:gd name="connsiteY0" fmla="*/ 2258431 h 2296531"/>
              <a:gd name="connsiteX1" fmla="*/ 1600200 w 4953000"/>
              <a:gd name="connsiteY1" fmla="*/ 1153530 h 2296531"/>
              <a:gd name="connsiteX2" fmla="*/ 2495550 w 4953000"/>
              <a:gd name="connsiteY2" fmla="*/ 1006 h 2296531"/>
              <a:gd name="connsiteX3" fmla="*/ 3629025 w 4953000"/>
              <a:gd name="connsiteY3" fmla="*/ 1334506 h 2296531"/>
              <a:gd name="connsiteX4" fmla="*/ 4953000 w 4953000"/>
              <a:gd name="connsiteY4" fmla="*/ 2296531 h 2296531"/>
              <a:gd name="connsiteX0" fmla="*/ 0 w 4886325"/>
              <a:gd name="connsiteY0" fmla="*/ 2306056 h 2306056"/>
              <a:gd name="connsiteX1" fmla="*/ 1533525 w 4886325"/>
              <a:gd name="connsiteY1" fmla="*/ 1153530 h 2306056"/>
              <a:gd name="connsiteX2" fmla="*/ 2428875 w 4886325"/>
              <a:gd name="connsiteY2" fmla="*/ 1006 h 2306056"/>
              <a:gd name="connsiteX3" fmla="*/ 3562350 w 4886325"/>
              <a:gd name="connsiteY3" fmla="*/ 1334506 h 2306056"/>
              <a:gd name="connsiteX4" fmla="*/ 4886325 w 4886325"/>
              <a:gd name="connsiteY4" fmla="*/ 2296531 h 2306056"/>
              <a:gd name="connsiteX0" fmla="*/ 0 w 4886325"/>
              <a:gd name="connsiteY0" fmla="*/ 2306056 h 2311011"/>
              <a:gd name="connsiteX1" fmla="*/ 1533525 w 4886325"/>
              <a:gd name="connsiteY1" fmla="*/ 1153530 h 2311011"/>
              <a:gd name="connsiteX2" fmla="*/ 2428875 w 4886325"/>
              <a:gd name="connsiteY2" fmla="*/ 1006 h 2311011"/>
              <a:gd name="connsiteX3" fmla="*/ 3562350 w 4886325"/>
              <a:gd name="connsiteY3" fmla="*/ 1334506 h 2311011"/>
              <a:gd name="connsiteX4" fmla="*/ 4886325 w 4886325"/>
              <a:gd name="connsiteY4" fmla="*/ 2296531 h 2311011"/>
              <a:gd name="connsiteX0" fmla="*/ 0 w 4886325"/>
              <a:gd name="connsiteY0" fmla="*/ 2306056 h 2349107"/>
              <a:gd name="connsiteX1" fmla="*/ 1533525 w 4886325"/>
              <a:gd name="connsiteY1" fmla="*/ 1153530 h 2349107"/>
              <a:gd name="connsiteX2" fmla="*/ 2428875 w 4886325"/>
              <a:gd name="connsiteY2" fmla="*/ 1006 h 2349107"/>
              <a:gd name="connsiteX3" fmla="*/ 3562350 w 4886325"/>
              <a:gd name="connsiteY3" fmla="*/ 1334506 h 2349107"/>
              <a:gd name="connsiteX4" fmla="*/ 4886325 w 4886325"/>
              <a:gd name="connsiteY4" fmla="*/ 2296531 h 2349107"/>
              <a:gd name="connsiteX0" fmla="*/ 0 w 4886325"/>
              <a:gd name="connsiteY0" fmla="*/ 2306056 h 2307026"/>
              <a:gd name="connsiteX1" fmla="*/ 1533525 w 4886325"/>
              <a:gd name="connsiteY1" fmla="*/ 1153530 h 2307026"/>
              <a:gd name="connsiteX2" fmla="*/ 2428875 w 4886325"/>
              <a:gd name="connsiteY2" fmla="*/ 1006 h 2307026"/>
              <a:gd name="connsiteX3" fmla="*/ 3562350 w 4886325"/>
              <a:gd name="connsiteY3" fmla="*/ 1334506 h 2307026"/>
              <a:gd name="connsiteX4" fmla="*/ 4886325 w 4886325"/>
              <a:gd name="connsiteY4" fmla="*/ 2296531 h 2307026"/>
              <a:gd name="connsiteX0" fmla="*/ 0 w 4860925"/>
              <a:gd name="connsiteY0" fmla="*/ 2280656 h 2296531"/>
              <a:gd name="connsiteX1" fmla="*/ 1508125 w 4860925"/>
              <a:gd name="connsiteY1" fmla="*/ 1153530 h 2296531"/>
              <a:gd name="connsiteX2" fmla="*/ 2403475 w 4860925"/>
              <a:gd name="connsiteY2" fmla="*/ 1006 h 2296531"/>
              <a:gd name="connsiteX3" fmla="*/ 3536950 w 4860925"/>
              <a:gd name="connsiteY3" fmla="*/ 1334506 h 2296531"/>
              <a:gd name="connsiteX4" fmla="*/ 4860925 w 4860925"/>
              <a:gd name="connsiteY4" fmla="*/ 2296531 h 2296531"/>
              <a:gd name="connsiteX0" fmla="*/ 0 w 4860925"/>
              <a:gd name="connsiteY0" fmla="*/ 2280656 h 2296531"/>
              <a:gd name="connsiteX1" fmla="*/ 1489075 w 4860925"/>
              <a:gd name="connsiteY1" fmla="*/ 1153530 h 2296531"/>
              <a:gd name="connsiteX2" fmla="*/ 2403475 w 4860925"/>
              <a:gd name="connsiteY2" fmla="*/ 1006 h 2296531"/>
              <a:gd name="connsiteX3" fmla="*/ 3536950 w 4860925"/>
              <a:gd name="connsiteY3" fmla="*/ 1334506 h 2296531"/>
              <a:gd name="connsiteX4" fmla="*/ 4860925 w 4860925"/>
              <a:gd name="connsiteY4" fmla="*/ 2296531 h 2296531"/>
              <a:gd name="connsiteX0" fmla="*/ 0 w 4860925"/>
              <a:gd name="connsiteY0" fmla="*/ 2261636 h 2277511"/>
              <a:gd name="connsiteX1" fmla="*/ 1489075 w 4860925"/>
              <a:gd name="connsiteY1" fmla="*/ 1134510 h 2277511"/>
              <a:gd name="connsiteX2" fmla="*/ 2454275 w 4860925"/>
              <a:gd name="connsiteY2" fmla="*/ 1036 h 2277511"/>
              <a:gd name="connsiteX3" fmla="*/ 3536950 w 4860925"/>
              <a:gd name="connsiteY3" fmla="*/ 1315486 h 2277511"/>
              <a:gd name="connsiteX4" fmla="*/ 4860925 w 4860925"/>
              <a:gd name="connsiteY4" fmla="*/ 2277511 h 2277511"/>
              <a:gd name="connsiteX0" fmla="*/ 0 w 4860925"/>
              <a:gd name="connsiteY0" fmla="*/ 2260603 h 2276478"/>
              <a:gd name="connsiteX1" fmla="*/ 1489075 w 4860925"/>
              <a:gd name="connsiteY1" fmla="*/ 1133477 h 2276478"/>
              <a:gd name="connsiteX2" fmla="*/ 2454275 w 4860925"/>
              <a:gd name="connsiteY2" fmla="*/ 3 h 2276478"/>
              <a:gd name="connsiteX3" fmla="*/ 3536950 w 4860925"/>
              <a:gd name="connsiteY3" fmla="*/ 1314453 h 2276478"/>
              <a:gd name="connsiteX4" fmla="*/ 4860925 w 4860925"/>
              <a:gd name="connsiteY4" fmla="*/ 2276478 h 2276478"/>
              <a:gd name="connsiteX0" fmla="*/ 0 w 4860925"/>
              <a:gd name="connsiteY0" fmla="*/ 2260613 h 2276488"/>
              <a:gd name="connsiteX1" fmla="*/ 1489075 w 4860925"/>
              <a:gd name="connsiteY1" fmla="*/ 1133487 h 2276488"/>
              <a:gd name="connsiteX2" fmla="*/ 2454275 w 4860925"/>
              <a:gd name="connsiteY2" fmla="*/ 13 h 2276488"/>
              <a:gd name="connsiteX3" fmla="*/ 3384550 w 4860925"/>
              <a:gd name="connsiteY3" fmla="*/ 1111263 h 2276488"/>
              <a:gd name="connsiteX4" fmla="*/ 4860925 w 4860925"/>
              <a:gd name="connsiteY4" fmla="*/ 2276488 h 2276488"/>
              <a:gd name="connsiteX0" fmla="*/ 0 w 4860925"/>
              <a:gd name="connsiteY0" fmla="*/ 2260616 h 2276491"/>
              <a:gd name="connsiteX1" fmla="*/ 1489075 w 4860925"/>
              <a:gd name="connsiteY1" fmla="*/ 1133490 h 2276491"/>
              <a:gd name="connsiteX2" fmla="*/ 2454275 w 4860925"/>
              <a:gd name="connsiteY2" fmla="*/ 16 h 2276491"/>
              <a:gd name="connsiteX3" fmla="*/ 3384550 w 4860925"/>
              <a:gd name="connsiteY3" fmla="*/ 1111266 h 2276491"/>
              <a:gd name="connsiteX4" fmla="*/ 4860925 w 4860925"/>
              <a:gd name="connsiteY4" fmla="*/ 2276491 h 2276491"/>
              <a:gd name="connsiteX0" fmla="*/ 0 w 4860925"/>
              <a:gd name="connsiteY0" fmla="*/ 2260616 h 2276491"/>
              <a:gd name="connsiteX1" fmla="*/ 1489075 w 4860925"/>
              <a:gd name="connsiteY1" fmla="*/ 1133490 h 2276491"/>
              <a:gd name="connsiteX2" fmla="*/ 2454275 w 4860925"/>
              <a:gd name="connsiteY2" fmla="*/ 16 h 2276491"/>
              <a:gd name="connsiteX3" fmla="*/ 3384550 w 4860925"/>
              <a:gd name="connsiteY3" fmla="*/ 1111266 h 2276491"/>
              <a:gd name="connsiteX4" fmla="*/ 4860925 w 4860925"/>
              <a:gd name="connsiteY4" fmla="*/ 2276491 h 2276491"/>
              <a:gd name="connsiteX0" fmla="*/ 0 w 4860925"/>
              <a:gd name="connsiteY0" fmla="*/ 2260616 h 2276641"/>
              <a:gd name="connsiteX1" fmla="*/ 1489075 w 4860925"/>
              <a:gd name="connsiteY1" fmla="*/ 1133490 h 2276641"/>
              <a:gd name="connsiteX2" fmla="*/ 2454275 w 4860925"/>
              <a:gd name="connsiteY2" fmla="*/ 16 h 2276641"/>
              <a:gd name="connsiteX3" fmla="*/ 3384550 w 4860925"/>
              <a:gd name="connsiteY3" fmla="*/ 1111266 h 2276641"/>
              <a:gd name="connsiteX4" fmla="*/ 4860925 w 4860925"/>
              <a:gd name="connsiteY4" fmla="*/ 2276491 h 2276641"/>
              <a:gd name="connsiteX0" fmla="*/ 0 w 4911725"/>
              <a:gd name="connsiteY0" fmla="*/ 2260616 h 2276641"/>
              <a:gd name="connsiteX1" fmla="*/ 1489075 w 4911725"/>
              <a:gd name="connsiteY1" fmla="*/ 1133490 h 2276641"/>
              <a:gd name="connsiteX2" fmla="*/ 2454275 w 4911725"/>
              <a:gd name="connsiteY2" fmla="*/ 16 h 2276641"/>
              <a:gd name="connsiteX3" fmla="*/ 3384550 w 4911725"/>
              <a:gd name="connsiteY3" fmla="*/ 1111266 h 2276641"/>
              <a:gd name="connsiteX4" fmla="*/ 4911725 w 4911725"/>
              <a:gd name="connsiteY4" fmla="*/ 2276491 h 2276641"/>
              <a:gd name="connsiteX0" fmla="*/ 0 w 4911725"/>
              <a:gd name="connsiteY0" fmla="*/ 2260616 h 2277184"/>
              <a:gd name="connsiteX1" fmla="*/ 1489075 w 4911725"/>
              <a:gd name="connsiteY1" fmla="*/ 1133490 h 2277184"/>
              <a:gd name="connsiteX2" fmla="*/ 2454275 w 4911725"/>
              <a:gd name="connsiteY2" fmla="*/ 16 h 2277184"/>
              <a:gd name="connsiteX3" fmla="*/ 3384550 w 4911725"/>
              <a:gd name="connsiteY3" fmla="*/ 1111266 h 2277184"/>
              <a:gd name="connsiteX4" fmla="*/ 4911725 w 4911725"/>
              <a:gd name="connsiteY4" fmla="*/ 2276491 h 22771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1725" h="2277184">
                <a:moveTo>
                  <a:pt x="0" y="2260616"/>
                </a:moveTo>
                <a:cubicBezTo>
                  <a:pt x="12700" y="2265378"/>
                  <a:pt x="806450" y="2319352"/>
                  <a:pt x="1489075" y="1133490"/>
                </a:cubicBezTo>
                <a:cubicBezTo>
                  <a:pt x="1790700" y="604853"/>
                  <a:pt x="2138363" y="3720"/>
                  <a:pt x="2454275" y="16"/>
                </a:cubicBezTo>
                <a:cubicBezTo>
                  <a:pt x="2770187" y="-3688"/>
                  <a:pt x="3101975" y="608028"/>
                  <a:pt x="3384550" y="1111266"/>
                </a:cubicBezTo>
                <a:cubicBezTo>
                  <a:pt x="4048125" y="2313004"/>
                  <a:pt x="4900613" y="2279666"/>
                  <a:pt x="4911725" y="2276491"/>
                </a:cubicBezTo>
              </a:path>
            </a:pathLst>
          </a:custGeom>
          <a:noFill/>
          <a:ln w="19050" cap="rnd" cmpd="sng" algn="ctr">
            <a:solidFill>
              <a:srgbClr val="92D050"/>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latin typeface="Calibri" panose="020F0502020204030204" pitchFamily="34" charset="0"/>
              <a:ea typeface="Calibri" panose="020F0502020204030204" pitchFamily="34" charset="0"/>
              <a:cs typeface="Calibri" panose="020F0502020204030204" pitchFamily="34" charset="0"/>
            </a:endParaRPr>
          </a:p>
        </p:txBody>
      </p:sp>
      <p:sp>
        <p:nvSpPr>
          <p:cNvPr id="85" name="Freeform: Shape 250">
            <a:extLst>
              <a:ext uri="{FF2B5EF4-FFF2-40B4-BE49-F238E27FC236}">
                <a16:creationId xmlns:a16="http://schemas.microsoft.com/office/drawing/2014/main" id="{DE6E1CEA-5893-13CD-D5F7-5A6063AF0B58}"/>
              </a:ext>
            </a:extLst>
          </p:cNvPr>
          <p:cNvSpPr/>
          <p:nvPr/>
        </p:nvSpPr>
        <p:spPr bwMode="auto">
          <a:xfrm>
            <a:off x="2317070" y="4020755"/>
            <a:ext cx="2371113" cy="1582213"/>
          </a:xfrm>
          <a:custGeom>
            <a:avLst/>
            <a:gdLst>
              <a:gd name="connsiteX0" fmla="*/ 0 w 5202254"/>
              <a:gd name="connsiteY0" fmla="*/ 2257451 h 2516437"/>
              <a:gd name="connsiteX1" fmla="*/ 2495550 w 5202254"/>
              <a:gd name="connsiteY1" fmla="*/ 26 h 2516437"/>
              <a:gd name="connsiteX2" fmla="*/ 4953000 w 5202254"/>
              <a:gd name="connsiteY2" fmla="*/ 2295551 h 2516437"/>
              <a:gd name="connsiteX3" fmla="*/ 4991100 w 5202254"/>
              <a:gd name="connsiteY3" fmla="*/ 2295551 h 2516437"/>
              <a:gd name="connsiteX0" fmla="*/ 0 w 4953000"/>
              <a:gd name="connsiteY0" fmla="*/ 2257451 h 2295551"/>
              <a:gd name="connsiteX1" fmla="*/ 2495550 w 4953000"/>
              <a:gd name="connsiteY1" fmla="*/ 26 h 2295551"/>
              <a:gd name="connsiteX2" fmla="*/ 4953000 w 4953000"/>
              <a:gd name="connsiteY2" fmla="*/ 2295551 h 2295551"/>
              <a:gd name="connsiteX0" fmla="*/ 0 w 4953000"/>
              <a:gd name="connsiteY0" fmla="*/ 2306577 h 2344677"/>
              <a:gd name="connsiteX1" fmla="*/ 2495550 w 4953000"/>
              <a:gd name="connsiteY1" fmla="*/ 49152 h 2344677"/>
              <a:gd name="connsiteX2" fmla="*/ 3705225 w 4953000"/>
              <a:gd name="connsiteY2" fmla="*/ 877827 h 2344677"/>
              <a:gd name="connsiteX3" fmla="*/ 4953000 w 4953000"/>
              <a:gd name="connsiteY3" fmla="*/ 2344677 h 2344677"/>
              <a:gd name="connsiteX0" fmla="*/ 0 w 4953000"/>
              <a:gd name="connsiteY0" fmla="*/ 2272042 h 2310142"/>
              <a:gd name="connsiteX1" fmla="*/ 2495550 w 4953000"/>
              <a:gd name="connsiteY1" fmla="*/ 14617 h 2310142"/>
              <a:gd name="connsiteX2" fmla="*/ 3629025 w 4953000"/>
              <a:gd name="connsiteY2" fmla="*/ 1348117 h 2310142"/>
              <a:gd name="connsiteX3" fmla="*/ 4953000 w 4953000"/>
              <a:gd name="connsiteY3" fmla="*/ 2310142 h 2310142"/>
              <a:gd name="connsiteX0" fmla="*/ 0 w 4953000"/>
              <a:gd name="connsiteY0" fmla="*/ 2265021 h 2303121"/>
              <a:gd name="connsiteX1" fmla="*/ 1219200 w 4953000"/>
              <a:gd name="connsiteY1" fmla="*/ 864845 h 2303121"/>
              <a:gd name="connsiteX2" fmla="*/ 2495550 w 4953000"/>
              <a:gd name="connsiteY2" fmla="*/ 7596 h 2303121"/>
              <a:gd name="connsiteX3" fmla="*/ 3629025 w 4953000"/>
              <a:gd name="connsiteY3" fmla="*/ 1341096 h 2303121"/>
              <a:gd name="connsiteX4" fmla="*/ 4953000 w 4953000"/>
              <a:gd name="connsiteY4" fmla="*/ 2303121 h 2303121"/>
              <a:gd name="connsiteX0" fmla="*/ 0 w 4953000"/>
              <a:gd name="connsiteY0" fmla="*/ 2258249 h 2296349"/>
              <a:gd name="connsiteX1" fmla="*/ 1600200 w 4953000"/>
              <a:gd name="connsiteY1" fmla="*/ 1153348 h 2296349"/>
              <a:gd name="connsiteX2" fmla="*/ 2495550 w 4953000"/>
              <a:gd name="connsiteY2" fmla="*/ 824 h 2296349"/>
              <a:gd name="connsiteX3" fmla="*/ 3629025 w 4953000"/>
              <a:gd name="connsiteY3" fmla="*/ 1334324 h 2296349"/>
              <a:gd name="connsiteX4" fmla="*/ 4953000 w 4953000"/>
              <a:gd name="connsiteY4" fmla="*/ 2296349 h 2296349"/>
              <a:gd name="connsiteX0" fmla="*/ 0 w 4953000"/>
              <a:gd name="connsiteY0" fmla="*/ 2258431 h 2296531"/>
              <a:gd name="connsiteX1" fmla="*/ 1600200 w 4953000"/>
              <a:gd name="connsiteY1" fmla="*/ 1153530 h 2296531"/>
              <a:gd name="connsiteX2" fmla="*/ 2495550 w 4953000"/>
              <a:gd name="connsiteY2" fmla="*/ 1006 h 2296531"/>
              <a:gd name="connsiteX3" fmla="*/ 3629025 w 4953000"/>
              <a:gd name="connsiteY3" fmla="*/ 1334506 h 2296531"/>
              <a:gd name="connsiteX4" fmla="*/ 4953000 w 4953000"/>
              <a:gd name="connsiteY4" fmla="*/ 2296531 h 2296531"/>
              <a:gd name="connsiteX0" fmla="*/ 0 w 4953000"/>
              <a:gd name="connsiteY0" fmla="*/ 2258431 h 2296531"/>
              <a:gd name="connsiteX1" fmla="*/ 1600200 w 4953000"/>
              <a:gd name="connsiteY1" fmla="*/ 1153530 h 2296531"/>
              <a:gd name="connsiteX2" fmla="*/ 2495550 w 4953000"/>
              <a:gd name="connsiteY2" fmla="*/ 1006 h 2296531"/>
              <a:gd name="connsiteX3" fmla="*/ 3629025 w 4953000"/>
              <a:gd name="connsiteY3" fmla="*/ 1334506 h 2296531"/>
              <a:gd name="connsiteX4" fmla="*/ 4953000 w 4953000"/>
              <a:gd name="connsiteY4" fmla="*/ 2296531 h 2296531"/>
              <a:gd name="connsiteX0" fmla="*/ 0 w 4886325"/>
              <a:gd name="connsiteY0" fmla="*/ 2306056 h 2306056"/>
              <a:gd name="connsiteX1" fmla="*/ 1533525 w 4886325"/>
              <a:gd name="connsiteY1" fmla="*/ 1153530 h 2306056"/>
              <a:gd name="connsiteX2" fmla="*/ 2428875 w 4886325"/>
              <a:gd name="connsiteY2" fmla="*/ 1006 h 2306056"/>
              <a:gd name="connsiteX3" fmla="*/ 3562350 w 4886325"/>
              <a:gd name="connsiteY3" fmla="*/ 1334506 h 2306056"/>
              <a:gd name="connsiteX4" fmla="*/ 4886325 w 4886325"/>
              <a:gd name="connsiteY4" fmla="*/ 2296531 h 2306056"/>
              <a:gd name="connsiteX0" fmla="*/ 0 w 4886325"/>
              <a:gd name="connsiteY0" fmla="*/ 2306056 h 2311011"/>
              <a:gd name="connsiteX1" fmla="*/ 1533525 w 4886325"/>
              <a:gd name="connsiteY1" fmla="*/ 1153530 h 2311011"/>
              <a:gd name="connsiteX2" fmla="*/ 2428875 w 4886325"/>
              <a:gd name="connsiteY2" fmla="*/ 1006 h 2311011"/>
              <a:gd name="connsiteX3" fmla="*/ 3562350 w 4886325"/>
              <a:gd name="connsiteY3" fmla="*/ 1334506 h 2311011"/>
              <a:gd name="connsiteX4" fmla="*/ 4886325 w 4886325"/>
              <a:gd name="connsiteY4" fmla="*/ 2296531 h 2311011"/>
              <a:gd name="connsiteX0" fmla="*/ 0 w 4886325"/>
              <a:gd name="connsiteY0" fmla="*/ 2306056 h 2349107"/>
              <a:gd name="connsiteX1" fmla="*/ 1533525 w 4886325"/>
              <a:gd name="connsiteY1" fmla="*/ 1153530 h 2349107"/>
              <a:gd name="connsiteX2" fmla="*/ 2428875 w 4886325"/>
              <a:gd name="connsiteY2" fmla="*/ 1006 h 2349107"/>
              <a:gd name="connsiteX3" fmla="*/ 3562350 w 4886325"/>
              <a:gd name="connsiteY3" fmla="*/ 1334506 h 2349107"/>
              <a:gd name="connsiteX4" fmla="*/ 4886325 w 4886325"/>
              <a:gd name="connsiteY4" fmla="*/ 2296531 h 2349107"/>
              <a:gd name="connsiteX0" fmla="*/ 0 w 4886325"/>
              <a:gd name="connsiteY0" fmla="*/ 2306056 h 2307026"/>
              <a:gd name="connsiteX1" fmla="*/ 1533525 w 4886325"/>
              <a:gd name="connsiteY1" fmla="*/ 1153530 h 2307026"/>
              <a:gd name="connsiteX2" fmla="*/ 2428875 w 4886325"/>
              <a:gd name="connsiteY2" fmla="*/ 1006 h 2307026"/>
              <a:gd name="connsiteX3" fmla="*/ 3562350 w 4886325"/>
              <a:gd name="connsiteY3" fmla="*/ 1334506 h 2307026"/>
              <a:gd name="connsiteX4" fmla="*/ 4886325 w 4886325"/>
              <a:gd name="connsiteY4" fmla="*/ 2296531 h 2307026"/>
              <a:gd name="connsiteX0" fmla="*/ 0 w 4860925"/>
              <a:gd name="connsiteY0" fmla="*/ 2280656 h 2296531"/>
              <a:gd name="connsiteX1" fmla="*/ 1508125 w 4860925"/>
              <a:gd name="connsiteY1" fmla="*/ 1153530 h 2296531"/>
              <a:gd name="connsiteX2" fmla="*/ 2403475 w 4860925"/>
              <a:gd name="connsiteY2" fmla="*/ 1006 h 2296531"/>
              <a:gd name="connsiteX3" fmla="*/ 3536950 w 4860925"/>
              <a:gd name="connsiteY3" fmla="*/ 1334506 h 2296531"/>
              <a:gd name="connsiteX4" fmla="*/ 4860925 w 4860925"/>
              <a:gd name="connsiteY4" fmla="*/ 2296531 h 2296531"/>
              <a:gd name="connsiteX0" fmla="*/ 0 w 4860925"/>
              <a:gd name="connsiteY0" fmla="*/ 2280656 h 2296531"/>
              <a:gd name="connsiteX1" fmla="*/ 1489075 w 4860925"/>
              <a:gd name="connsiteY1" fmla="*/ 1153530 h 2296531"/>
              <a:gd name="connsiteX2" fmla="*/ 2403475 w 4860925"/>
              <a:gd name="connsiteY2" fmla="*/ 1006 h 2296531"/>
              <a:gd name="connsiteX3" fmla="*/ 3536950 w 4860925"/>
              <a:gd name="connsiteY3" fmla="*/ 1334506 h 2296531"/>
              <a:gd name="connsiteX4" fmla="*/ 4860925 w 4860925"/>
              <a:gd name="connsiteY4" fmla="*/ 2296531 h 2296531"/>
              <a:gd name="connsiteX0" fmla="*/ 0 w 4860925"/>
              <a:gd name="connsiteY0" fmla="*/ 2261636 h 2277511"/>
              <a:gd name="connsiteX1" fmla="*/ 1489075 w 4860925"/>
              <a:gd name="connsiteY1" fmla="*/ 1134510 h 2277511"/>
              <a:gd name="connsiteX2" fmla="*/ 2454275 w 4860925"/>
              <a:gd name="connsiteY2" fmla="*/ 1036 h 2277511"/>
              <a:gd name="connsiteX3" fmla="*/ 3536950 w 4860925"/>
              <a:gd name="connsiteY3" fmla="*/ 1315486 h 2277511"/>
              <a:gd name="connsiteX4" fmla="*/ 4860925 w 4860925"/>
              <a:gd name="connsiteY4" fmla="*/ 2277511 h 2277511"/>
              <a:gd name="connsiteX0" fmla="*/ 0 w 4860925"/>
              <a:gd name="connsiteY0" fmla="*/ 2260603 h 2276478"/>
              <a:gd name="connsiteX1" fmla="*/ 1489075 w 4860925"/>
              <a:gd name="connsiteY1" fmla="*/ 1133477 h 2276478"/>
              <a:gd name="connsiteX2" fmla="*/ 2454275 w 4860925"/>
              <a:gd name="connsiteY2" fmla="*/ 3 h 2276478"/>
              <a:gd name="connsiteX3" fmla="*/ 3536950 w 4860925"/>
              <a:gd name="connsiteY3" fmla="*/ 1314453 h 2276478"/>
              <a:gd name="connsiteX4" fmla="*/ 4860925 w 4860925"/>
              <a:gd name="connsiteY4" fmla="*/ 2276478 h 2276478"/>
              <a:gd name="connsiteX0" fmla="*/ 0 w 4860925"/>
              <a:gd name="connsiteY0" fmla="*/ 2260613 h 2276488"/>
              <a:gd name="connsiteX1" fmla="*/ 1489075 w 4860925"/>
              <a:gd name="connsiteY1" fmla="*/ 1133487 h 2276488"/>
              <a:gd name="connsiteX2" fmla="*/ 2454275 w 4860925"/>
              <a:gd name="connsiteY2" fmla="*/ 13 h 2276488"/>
              <a:gd name="connsiteX3" fmla="*/ 3384550 w 4860925"/>
              <a:gd name="connsiteY3" fmla="*/ 1111263 h 2276488"/>
              <a:gd name="connsiteX4" fmla="*/ 4860925 w 4860925"/>
              <a:gd name="connsiteY4" fmla="*/ 2276488 h 2276488"/>
              <a:gd name="connsiteX0" fmla="*/ 0 w 4860925"/>
              <a:gd name="connsiteY0" fmla="*/ 2260616 h 2276491"/>
              <a:gd name="connsiteX1" fmla="*/ 1489075 w 4860925"/>
              <a:gd name="connsiteY1" fmla="*/ 1133490 h 2276491"/>
              <a:gd name="connsiteX2" fmla="*/ 2454275 w 4860925"/>
              <a:gd name="connsiteY2" fmla="*/ 16 h 2276491"/>
              <a:gd name="connsiteX3" fmla="*/ 3384550 w 4860925"/>
              <a:gd name="connsiteY3" fmla="*/ 1111266 h 2276491"/>
              <a:gd name="connsiteX4" fmla="*/ 4860925 w 4860925"/>
              <a:gd name="connsiteY4" fmla="*/ 2276491 h 2276491"/>
              <a:gd name="connsiteX0" fmla="*/ 0 w 4860925"/>
              <a:gd name="connsiteY0" fmla="*/ 2260616 h 2276491"/>
              <a:gd name="connsiteX1" fmla="*/ 1489075 w 4860925"/>
              <a:gd name="connsiteY1" fmla="*/ 1133490 h 2276491"/>
              <a:gd name="connsiteX2" fmla="*/ 2454275 w 4860925"/>
              <a:gd name="connsiteY2" fmla="*/ 16 h 2276491"/>
              <a:gd name="connsiteX3" fmla="*/ 3384550 w 4860925"/>
              <a:gd name="connsiteY3" fmla="*/ 1111266 h 2276491"/>
              <a:gd name="connsiteX4" fmla="*/ 4860925 w 4860925"/>
              <a:gd name="connsiteY4" fmla="*/ 2276491 h 2276491"/>
              <a:gd name="connsiteX0" fmla="*/ 0 w 4860925"/>
              <a:gd name="connsiteY0" fmla="*/ 2260616 h 2276641"/>
              <a:gd name="connsiteX1" fmla="*/ 1489075 w 4860925"/>
              <a:gd name="connsiteY1" fmla="*/ 1133490 h 2276641"/>
              <a:gd name="connsiteX2" fmla="*/ 2454275 w 4860925"/>
              <a:gd name="connsiteY2" fmla="*/ 16 h 2276641"/>
              <a:gd name="connsiteX3" fmla="*/ 3384550 w 4860925"/>
              <a:gd name="connsiteY3" fmla="*/ 1111266 h 2276641"/>
              <a:gd name="connsiteX4" fmla="*/ 4860925 w 4860925"/>
              <a:gd name="connsiteY4" fmla="*/ 2276491 h 2276641"/>
              <a:gd name="connsiteX0" fmla="*/ 0 w 4911725"/>
              <a:gd name="connsiteY0" fmla="*/ 2260616 h 2276641"/>
              <a:gd name="connsiteX1" fmla="*/ 1489075 w 4911725"/>
              <a:gd name="connsiteY1" fmla="*/ 1133490 h 2276641"/>
              <a:gd name="connsiteX2" fmla="*/ 2454275 w 4911725"/>
              <a:gd name="connsiteY2" fmla="*/ 16 h 2276641"/>
              <a:gd name="connsiteX3" fmla="*/ 3384550 w 4911725"/>
              <a:gd name="connsiteY3" fmla="*/ 1111266 h 2276641"/>
              <a:gd name="connsiteX4" fmla="*/ 4911725 w 4911725"/>
              <a:gd name="connsiteY4" fmla="*/ 2276491 h 2276641"/>
              <a:gd name="connsiteX0" fmla="*/ 0 w 4911725"/>
              <a:gd name="connsiteY0" fmla="*/ 2260616 h 2277184"/>
              <a:gd name="connsiteX1" fmla="*/ 1489075 w 4911725"/>
              <a:gd name="connsiteY1" fmla="*/ 1133490 h 2277184"/>
              <a:gd name="connsiteX2" fmla="*/ 2454275 w 4911725"/>
              <a:gd name="connsiteY2" fmla="*/ 16 h 2277184"/>
              <a:gd name="connsiteX3" fmla="*/ 3384550 w 4911725"/>
              <a:gd name="connsiteY3" fmla="*/ 1111266 h 2277184"/>
              <a:gd name="connsiteX4" fmla="*/ 4911725 w 4911725"/>
              <a:gd name="connsiteY4" fmla="*/ 2276491 h 22771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1725" h="2277184">
                <a:moveTo>
                  <a:pt x="0" y="2260616"/>
                </a:moveTo>
                <a:cubicBezTo>
                  <a:pt x="12700" y="2265378"/>
                  <a:pt x="806450" y="2319352"/>
                  <a:pt x="1489075" y="1133490"/>
                </a:cubicBezTo>
                <a:cubicBezTo>
                  <a:pt x="1790700" y="604853"/>
                  <a:pt x="2138363" y="3720"/>
                  <a:pt x="2454275" y="16"/>
                </a:cubicBezTo>
                <a:cubicBezTo>
                  <a:pt x="2770187" y="-3688"/>
                  <a:pt x="3101975" y="608028"/>
                  <a:pt x="3384550" y="1111266"/>
                </a:cubicBezTo>
                <a:cubicBezTo>
                  <a:pt x="4048125" y="2313004"/>
                  <a:pt x="4900613" y="2279666"/>
                  <a:pt x="4911725" y="2276491"/>
                </a:cubicBezTo>
              </a:path>
            </a:pathLst>
          </a:custGeom>
          <a:noFill/>
          <a:ln w="19050" cap="rnd" cmpd="sng" algn="ctr">
            <a:solidFill>
              <a:schemeClr val="tx1"/>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latin typeface="Calibri" panose="020F0502020204030204" pitchFamily="34" charset="0"/>
              <a:ea typeface="Calibri" panose="020F0502020204030204" pitchFamily="34" charset="0"/>
              <a:cs typeface="Calibri" panose="020F0502020204030204" pitchFamily="34" charset="0"/>
            </a:endParaRPr>
          </a:p>
        </p:txBody>
      </p:sp>
      <p:sp>
        <p:nvSpPr>
          <p:cNvPr id="86" name="Freeform: Shape 251">
            <a:extLst>
              <a:ext uri="{FF2B5EF4-FFF2-40B4-BE49-F238E27FC236}">
                <a16:creationId xmlns:a16="http://schemas.microsoft.com/office/drawing/2014/main" id="{63C1CC5D-B80E-C22A-2CA2-11EBE78120AA}"/>
              </a:ext>
            </a:extLst>
          </p:cNvPr>
          <p:cNvSpPr/>
          <p:nvPr/>
        </p:nvSpPr>
        <p:spPr bwMode="auto">
          <a:xfrm>
            <a:off x="3229222" y="4027748"/>
            <a:ext cx="2371113" cy="1582213"/>
          </a:xfrm>
          <a:custGeom>
            <a:avLst/>
            <a:gdLst>
              <a:gd name="connsiteX0" fmla="*/ 0 w 5202254"/>
              <a:gd name="connsiteY0" fmla="*/ 2257451 h 2516437"/>
              <a:gd name="connsiteX1" fmla="*/ 2495550 w 5202254"/>
              <a:gd name="connsiteY1" fmla="*/ 26 h 2516437"/>
              <a:gd name="connsiteX2" fmla="*/ 4953000 w 5202254"/>
              <a:gd name="connsiteY2" fmla="*/ 2295551 h 2516437"/>
              <a:gd name="connsiteX3" fmla="*/ 4991100 w 5202254"/>
              <a:gd name="connsiteY3" fmla="*/ 2295551 h 2516437"/>
              <a:gd name="connsiteX0" fmla="*/ 0 w 4953000"/>
              <a:gd name="connsiteY0" fmla="*/ 2257451 h 2295551"/>
              <a:gd name="connsiteX1" fmla="*/ 2495550 w 4953000"/>
              <a:gd name="connsiteY1" fmla="*/ 26 h 2295551"/>
              <a:gd name="connsiteX2" fmla="*/ 4953000 w 4953000"/>
              <a:gd name="connsiteY2" fmla="*/ 2295551 h 2295551"/>
              <a:gd name="connsiteX0" fmla="*/ 0 w 4953000"/>
              <a:gd name="connsiteY0" fmla="*/ 2306577 h 2344677"/>
              <a:gd name="connsiteX1" fmla="*/ 2495550 w 4953000"/>
              <a:gd name="connsiteY1" fmla="*/ 49152 h 2344677"/>
              <a:gd name="connsiteX2" fmla="*/ 3705225 w 4953000"/>
              <a:gd name="connsiteY2" fmla="*/ 877827 h 2344677"/>
              <a:gd name="connsiteX3" fmla="*/ 4953000 w 4953000"/>
              <a:gd name="connsiteY3" fmla="*/ 2344677 h 2344677"/>
              <a:gd name="connsiteX0" fmla="*/ 0 w 4953000"/>
              <a:gd name="connsiteY0" fmla="*/ 2272042 h 2310142"/>
              <a:gd name="connsiteX1" fmla="*/ 2495550 w 4953000"/>
              <a:gd name="connsiteY1" fmla="*/ 14617 h 2310142"/>
              <a:gd name="connsiteX2" fmla="*/ 3629025 w 4953000"/>
              <a:gd name="connsiteY2" fmla="*/ 1348117 h 2310142"/>
              <a:gd name="connsiteX3" fmla="*/ 4953000 w 4953000"/>
              <a:gd name="connsiteY3" fmla="*/ 2310142 h 2310142"/>
              <a:gd name="connsiteX0" fmla="*/ 0 w 4953000"/>
              <a:gd name="connsiteY0" fmla="*/ 2265021 h 2303121"/>
              <a:gd name="connsiteX1" fmla="*/ 1219200 w 4953000"/>
              <a:gd name="connsiteY1" fmla="*/ 864845 h 2303121"/>
              <a:gd name="connsiteX2" fmla="*/ 2495550 w 4953000"/>
              <a:gd name="connsiteY2" fmla="*/ 7596 h 2303121"/>
              <a:gd name="connsiteX3" fmla="*/ 3629025 w 4953000"/>
              <a:gd name="connsiteY3" fmla="*/ 1341096 h 2303121"/>
              <a:gd name="connsiteX4" fmla="*/ 4953000 w 4953000"/>
              <a:gd name="connsiteY4" fmla="*/ 2303121 h 2303121"/>
              <a:gd name="connsiteX0" fmla="*/ 0 w 4953000"/>
              <a:gd name="connsiteY0" fmla="*/ 2258249 h 2296349"/>
              <a:gd name="connsiteX1" fmla="*/ 1600200 w 4953000"/>
              <a:gd name="connsiteY1" fmla="*/ 1153348 h 2296349"/>
              <a:gd name="connsiteX2" fmla="*/ 2495550 w 4953000"/>
              <a:gd name="connsiteY2" fmla="*/ 824 h 2296349"/>
              <a:gd name="connsiteX3" fmla="*/ 3629025 w 4953000"/>
              <a:gd name="connsiteY3" fmla="*/ 1334324 h 2296349"/>
              <a:gd name="connsiteX4" fmla="*/ 4953000 w 4953000"/>
              <a:gd name="connsiteY4" fmla="*/ 2296349 h 2296349"/>
              <a:gd name="connsiteX0" fmla="*/ 0 w 4953000"/>
              <a:gd name="connsiteY0" fmla="*/ 2258431 h 2296531"/>
              <a:gd name="connsiteX1" fmla="*/ 1600200 w 4953000"/>
              <a:gd name="connsiteY1" fmla="*/ 1153530 h 2296531"/>
              <a:gd name="connsiteX2" fmla="*/ 2495550 w 4953000"/>
              <a:gd name="connsiteY2" fmla="*/ 1006 h 2296531"/>
              <a:gd name="connsiteX3" fmla="*/ 3629025 w 4953000"/>
              <a:gd name="connsiteY3" fmla="*/ 1334506 h 2296531"/>
              <a:gd name="connsiteX4" fmla="*/ 4953000 w 4953000"/>
              <a:gd name="connsiteY4" fmla="*/ 2296531 h 2296531"/>
              <a:gd name="connsiteX0" fmla="*/ 0 w 4953000"/>
              <a:gd name="connsiteY0" fmla="*/ 2258431 h 2296531"/>
              <a:gd name="connsiteX1" fmla="*/ 1600200 w 4953000"/>
              <a:gd name="connsiteY1" fmla="*/ 1153530 h 2296531"/>
              <a:gd name="connsiteX2" fmla="*/ 2495550 w 4953000"/>
              <a:gd name="connsiteY2" fmla="*/ 1006 h 2296531"/>
              <a:gd name="connsiteX3" fmla="*/ 3629025 w 4953000"/>
              <a:gd name="connsiteY3" fmla="*/ 1334506 h 2296531"/>
              <a:gd name="connsiteX4" fmla="*/ 4953000 w 4953000"/>
              <a:gd name="connsiteY4" fmla="*/ 2296531 h 2296531"/>
              <a:gd name="connsiteX0" fmla="*/ 0 w 4886325"/>
              <a:gd name="connsiteY0" fmla="*/ 2306056 h 2306056"/>
              <a:gd name="connsiteX1" fmla="*/ 1533525 w 4886325"/>
              <a:gd name="connsiteY1" fmla="*/ 1153530 h 2306056"/>
              <a:gd name="connsiteX2" fmla="*/ 2428875 w 4886325"/>
              <a:gd name="connsiteY2" fmla="*/ 1006 h 2306056"/>
              <a:gd name="connsiteX3" fmla="*/ 3562350 w 4886325"/>
              <a:gd name="connsiteY3" fmla="*/ 1334506 h 2306056"/>
              <a:gd name="connsiteX4" fmla="*/ 4886325 w 4886325"/>
              <a:gd name="connsiteY4" fmla="*/ 2296531 h 2306056"/>
              <a:gd name="connsiteX0" fmla="*/ 0 w 4886325"/>
              <a:gd name="connsiteY0" fmla="*/ 2306056 h 2311011"/>
              <a:gd name="connsiteX1" fmla="*/ 1533525 w 4886325"/>
              <a:gd name="connsiteY1" fmla="*/ 1153530 h 2311011"/>
              <a:gd name="connsiteX2" fmla="*/ 2428875 w 4886325"/>
              <a:gd name="connsiteY2" fmla="*/ 1006 h 2311011"/>
              <a:gd name="connsiteX3" fmla="*/ 3562350 w 4886325"/>
              <a:gd name="connsiteY3" fmla="*/ 1334506 h 2311011"/>
              <a:gd name="connsiteX4" fmla="*/ 4886325 w 4886325"/>
              <a:gd name="connsiteY4" fmla="*/ 2296531 h 2311011"/>
              <a:gd name="connsiteX0" fmla="*/ 0 w 4886325"/>
              <a:gd name="connsiteY0" fmla="*/ 2306056 h 2349107"/>
              <a:gd name="connsiteX1" fmla="*/ 1533525 w 4886325"/>
              <a:gd name="connsiteY1" fmla="*/ 1153530 h 2349107"/>
              <a:gd name="connsiteX2" fmla="*/ 2428875 w 4886325"/>
              <a:gd name="connsiteY2" fmla="*/ 1006 h 2349107"/>
              <a:gd name="connsiteX3" fmla="*/ 3562350 w 4886325"/>
              <a:gd name="connsiteY3" fmla="*/ 1334506 h 2349107"/>
              <a:gd name="connsiteX4" fmla="*/ 4886325 w 4886325"/>
              <a:gd name="connsiteY4" fmla="*/ 2296531 h 2349107"/>
              <a:gd name="connsiteX0" fmla="*/ 0 w 4886325"/>
              <a:gd name="connsiteY0" fmla="*/ 2306056 h 2307026"/>
              <a:gd name="connsiteX1" fmla="*/ 1533525 w 4886325"/>
              <a:gd name="connsiteY1" fmla="*/ 1153530 h 2307026"/>
              <a:gd name="connsiteX2" fmla="*/ 2428875 w 4886325"/>
              <a:gd name="connsiteY2" fmla="*/ 1006 h 2307026"/>
              <a:gd name="connsiteX3" fmla="*/ 3562350 w 4886325"/>
              <a:gd name="connsiteY3" fmla="*/ 1334506 h 2307026"/>
              <a:gd name="connsiteX4" fmla="*/ 4886325 w 4886325"/>
              <a:gd name="connsiteY4" fmla="*/ 2296531 h 2307026"/>
              <a:gd name="connsiteX0" fmla="*/ 0 w 4860925"/>
              <a:gd name="connsiteY0" fmla="*/ 2280656 h 2296531"/>
              <a:gd name="connsiteX1" fmla="*/ 1508125 w 4860925"/>
              <a:gd name="connsiteY1" fmla="*/ 1153530 h 2296531"/>
              <a:gd name="connsiteX2" fmla="*/ 2403475 w 4860925"/>
              <a:gd name="connsiteY2" fmla="*/ 1006 h 2296531"/>
              <a:gd name="connsiteX3" fmla="*/ 3536950 w 4860925"/>
              <a:gd name="connsiteY3" fmla="*/ 1334506 h 2296531"/>
              <a:gd name="connsiteX4" fmla="*/ 4860925 w 4860925"/>
              <a:gd name="connsiteY4" fmla="*/ 2296531 h 2296531"/>
              <a:gd name="connsiteX0" fmla="*/ 0 w 4860925"/>
              <a:gd name="connsiteY0" fmla="*/ 2280656 h 2296531"/>
              <a:gd name="connsiteX1" fmla="*/ 1489075 w 4860925"/>
              <a:gd name="connsiteY1" fmla="*/ 1153530 h 2296531"/>
              <a:gd name="connsiteX2" fmla="*/ 2403475 w 4860925"/>
              <a:gd name="connsiteY2" fmla="*/ 1006 h 2296531"/>
              <a:gd name="connsiteX3" fmla="*/ 3536950 w 4860925"/>
              <a:gd name="connsiteY3" fmla="*/ 1334506 h 2296531"/>
              <a:gd name="connsiteX4" fmla="*/ 4860925 w 4860925"/>
              <a:gd name="connsiteY4" fmla="*/ 2296531 h 2296531"/>
              <a:gd name="connsiteX0" fmla="*/ 0 w 4860925"/>
              <a:gd name="connsiteY0" fmla="*/ 2261636 h 2277511"/>
              <a:gd name="connsiteX1" fmla="*/ 1489075 w 4860925"/>
              <a:gd name="connsiteY1" fmla="*/ 1134510 h 2277511"/>
              <a:gd name="connsiteX2" fmla="*/ 2454275 w 4860925"/>
              <a:gd name="connsiteY2" fmla="*/ 1036 h 2277511"/>
              <a:gd name="connsiteX3" fmla="*/ 3536950 w 4860925"/>
              <a:gd name="connsiteY3" fmla="*/ 1315486 h 2277511"/>
              <a:gd name="connsiteX4" fmla="*/ 4860925 w 4860925"/>
              <a:gd name="connsiteY4" fmla="*/ 2277511 h 2277511"/>
              <a:gd name="connsiteX0" fmla="*/ 0 w 4860925"/>
              <a:gd name="connsiteY0" fmla="*/ 2260603 h 2276478"/>
              <a:gd name="connsiteX1" fmla="*/ 1489075 w 4860925"/>
              <a:gd name="connsiteY1" fmla="*/ 1133477 h 2276478"/>
              <a:gd name="connsiteX2" fmla="*/ 2454275 w 4860925"/>
              <a:gd name="connsiteY2" fmla="*/ 3 h 2276478"/>
              <a:gd name="connsiteX3" fmla="*/ 3536950 w 4860925"/>
              <a:gd name="connsiteY3" fmla="*/ 1314453 h 2276478"/>
              <a:gd name="connsiteX4" fmla="*/ 4860925 w 4860925"/>
              <a:gd name="connsiteY4" fmla="*/ 2276478 h 2276478"/>
              <a:gd name="connsiteX0" fmla="*/ 0 w 4860925"/>
              <a:gd name="connsiteY0" fmla="*/ 2260613 h 2276488"/>
              <a:gd name="connsiteX1" fmla="*/ 1489075 w 4860925"/>
              <a:gd name="connsiteY1" fmla="*/ 1133487 h 2276488"/>
              <a:gd name="connsiteX2" fmla="*/ 2454275 w 4860925"/>
              <a:gd name="connsiteY2" fmla="*/ 13 h 2276488"/>
              <a:gd name="connsiteX3" fmla="*/ 3384550 w 4860925"/>
              <a:gd name="connsiteY3" fmla="*/ 1111263 h 2276488"/>
              <a:gd name="connsiteX4" fmla="*/ 4860925 w 4860925"/>
              <a:gd name="connsiteY4" fmla="*/ 2276488 h 2276488"/>
              <a:gd name="connsiteX0" fmla="*/ 0 w 4860925"/>
              <a:gd name="connsiteY0" fmla="*/ 2260616 h 2276491"/>
              <a:gd name="connsiteX1" fmla="*/ 1489075 w 4860925"/>
              <a:gd name="connsiteY1" fmla="*/ 1133490 h 2276491"/>
              <a:gd name="connsiteX2" fmla="*/ 2454275 w 4860925"/>
              <a:gd name="connsiteY2" fmla="*/ 16 h 2276491"/>
              <a:gd name="connsiteX3" fmla="*/ 3384550 w 4860925"/>
              <a:gd name="connsiteY3" fmla="*/ 1111266 h 2276491"/>
              <a:gd name="connsiteX4" fmla="*/ 4860925 w 4860925"/>
              <a:gd name="connsiteY4" fmla="*/ 2276491 h 2276491"/>
              <a:gd name="connsiteX0" fmla="*/ 0 w 4860925"/>
              <a:gd name="connsiteY0" fmla="*/ 2260616 h 2276491"/>
              <a:gd name="connsiteX1" fmla="*/ 1489075 w 4860925"/>
              <a:gd name="connsiteY1" fmla="*/ 1133490 h 2276491"/>
              <a:gd name="connsiteX2" fmla="*/ 2454275 w 4860925"/>
              <a:gd name="connsiteY2" fmla="*/ 16 h 2276491"/>
              <a:gd name="connsiteX3" fmla="*/ 3384550 w 4860925"/>
              <a:gd name="connsiteY3" fmla="*/ 1111266 h 2276491"/>
              <a:gd name="connsiteX4" fmla="*/ 4860925 w 4860925"/>
              <a:gd name="connsiteY4" fmla="*/ 2276491 h 2276491"/>
              <a:gd name="connsiteX0" fmla="*/ 0 w 4860925"/>
              <a:gd name="connsiteY0" fmla="*/ 2260616 h 2276641"/>
              <a:gd name="connsiteX1" fmla="*/ 1489075 w 4860925"/>
              <a:gd name="connsiteY1" fmla="*/ 1133490 h 2276641"/>
              <a:gd name="connsiteX2" fmla="*/ 2454275 w 4860925"/>
              <a:gd name="connsiteY2" fmla="*/ 16 h 2276641"/>
              <a:gd name="connsiteX3" fmla="*/ 3384550 w 4860925"/>
              <a:gd name="connsiteY3" fmla="*/ 1111266 h 2276641"/>
              <a:gd name="connsiteX4" fmla="*/ 4860925 w 4860925"/>
              <a:gd name="connsiteY4" fmla="*/ 2276491 h 2276641"/>
              <a:gd name="connsiteX0" fmla="*/ 0 w 4911725"/>
              <a:gd name="connsiteY0" fmla="*/ 2260616 h 2276641"/>
              <a:gd name="connsiteX1" fmla="*/ 1489075 w 4911725"/>
              <a:gd name="connsiteY1" fmla="*/ 1133490 h 2276641"/>
              <a:gd name="connsiteX2" fmla="*/ 2454275 w 4911725"/>
              <a:gd name="connsiteY2" fmla="*/ 16 h 2276641"/>
              <a:gd name="connsiteX3" fmla="*/ 3384550 w 4911725"/>
              <a:gd name="connsiteY3" fmla="*/ 1111266 h 2276641"/>
              <a:gd name="connsiteX4" fmla="*/ 4911725 w 4911725"/>
              <a:gd name="connsiteY4" fmla="*/ 2276491 h 2276641"/>
              <a:gd name="connsiteX0" fmla="*/ 0 w 4911725"/>
              <a:gd name="connsiteY0" fmla="*/ 2260616 h 2277184"/>
              <a:gd name="connsiteX1" fmla="*/ 1489075 w 4911725"/>
              <a:gd name="connsiteY1" fmla="*/ 1133490 h 2277184"/>
              <a:gd name="connsiteX2" fmla="*/ 2454275 w 4911725"/>
              <a:gd name="connsiteY2" fmla="*/ 16 h 2277184"/>
              <a:gd name="connsiteX3" fmla="*/ 3384550 w 4911725"/>
              <a:gd name="connsiteY3" fmla="*/ 1111266 h 2277184"/>
              <a:gd name="connsiteX4" fmla="*/ 4911725 w 4911725"/>
              <a:gd name="connsiteY4" fmla="*/ 2276491 h 22771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1725" h="2277184">
                <a:moveTo>
                  <a:pt x="0" y="2260616"/>
                </a:moveTo>
                <a:cubicBezTo>
                  <a:pt x="12700" y="2265378"/>
                  <a:pt x="806450" y="2319352"/>
                  <a:pt x="1489075" y="1133490"/>
                </a:cubicBezTo>
                <a:cubicBezTo>
                  <a:pt x="1790700" y="604853"/>
                  <a:pt x="2138363" y="3720"/>
                  <a:pt x="2454275" y="16"/>
                </a:cubicBezTo>
                <a:cubicBezTo>
                  <a:pt x="2770187" y="-3688"/>
                  <a:pt x="3101975" y="608028"/>
                  <a:pt x="3384550" y="1111266"/>
                </a:cubicBezTo>
                <a:cubicBezTo>
                  <a:pt x="4048125" y="2313004"/>
                  <a:pt x="4900613" y="2279666"/>
                  <a:pt x="4911725" y="2276491"/>
                </a:cubicBezTo>
              </a:path>
            </a:pathLst>
          </a:custGeom>
          <a:noFill/>
          <a:ln w="19050" cap="rnd" cmpd="sng" algn="ctr">
            <a:solidFill>
              <a:srgbClr val="EC171F"/>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latin typeface="Calibri" panose="020F0502020204030204" pitchFamily="34" charset="0"/>
              <a:ea typeface="Calibri" panose="020F0502020204030204" pitchFamily="34" charset="0"/>
              <a:cs typeface="Calibri" panose="020F0502020204030204" pitchFamily="34" charset="0"/>
            </a:endParaRPr>
          </a:p>
        </p:txBody>
      </p:sp>
      <p:sp>
        <p:nvSpPr>
          <p:cNvPr id="87" name="Oval 19">
            <a:extLst>
              <a:ext uri="{FF2B5EF4-FFF2-40B4-BE49-F238E27FC236}">
                <a16:creationId xmlns:a16="http://schemas.microsoft.com/office/drawing/2014/main" id="{6DAA27E6-33C8-8E92-35BC-BD9591A3FD36}"/>
              </a:ext>
            </a:extLst>
          </p:cNvPr>
          <p:cNvSpPr>
            <a:spLocks noChangeArrowheads="1"/>
          </p:cNvSpPr>
          <p:nvPr/>
        </p:nvSpPr>
        <p:spPr bwMode="auto">
          <a:xfrm>
            <a:off x="-157000" y="2227244"/>
            <a:ext cx="95249" cy="95251"/>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Calibri" panose="020F0502020204030204" pitchFamily="34" charset="0"/>
              <a:ea typeface="Calibri" panose="020F0502020204030204" pitchFamily="34" charset="0"/>
              <a:cs typeface="Calibri" panose="020F0502020204030204" pitchFamily="34" charset="0"/>
            </a:endParaRPr>
          </a:p>
        </p:txBody>
      </p:sp>
      <p:sp>
        <p:nvSpPr>
          <p:cNvPr id="88" name="Oval 19">
            <a:extLst>
              <a:ext uri="{FF2B5EF4-FFF2-40B4-BE49-F238E27FC236}">
                <a16:creationId xmlns:a16="http://schemas.microsoft.com/office/drawing/2014/main" id="{B3146D08-9D95-CA05-1116-5DDCF1D6D788}"/>
              </a:ext>
            </a:extLst>
          </p:cNvPr>
          <p:cNvSpPr>
            <a:spLocks noChangeArrowheads="1"/>
          </p:cNvSpPr>
          <p:nvPr/>
        </p:nvSpPr>
        <p:spPr bwMode="auto">
          <a:xfrm>
            <a:off x="-157001" y="2228360"/>
            <a:ext cx="95249" cy="95251"/>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Calibri" panose="020F0502020204030204" pitchFamily="34" charset="0"/>
              <a:ea typeface="Calibri" panose="020F0502020204030204" pitchFamily="34" charset="0"/>
              <a:cs typeface="Calibri" panose="020F0502020204030204" pitchFamily="34" charset="0"/>
            </a:endParaRPr>
          </a:p>
        </p:txBody>
      </p:sp>
      <p:sp>
        <p:nvSpPr>
          <p:cNvPr id="89" name="AutoShape 17">
            <a:extLst>
              <a:ext uri="{FF2B5EF4-FFF2-40B4-BE49-F238E27FC236}">
                <a16:creationId xmlns:a16="http://schemas.microsoft.com/office/drawing/2014/main" id="{1F3BAC31-4DBE-5BB1-D8DE-8BE08BE96627}"/>
              </a:ext>
            </a:extLst>
          </p:cNvPr>
          <p:cNvSpPr>
            <a:spLocks noChangeArrowheads="1"/>
          </p:cNvSpPr>
          <p:nvPr/>
        </p:nvSpPr>
        <p:spPr bwMode="auto">
          <a:xfrm>
            <a:off x="4121047" y="2370311"/>
            <a:ext cx="579967" cy="533400"/>
          </a:xfrm>
          <a:prstGeom prst="star32">
            <a:avLst>
              <a:gd name="adj" fmla="val 37500"/>
            </a:avLst>
          </a:prstGeom>
          <a:noFill/>
          <a:ln w="31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3200" noProof="0" dirty="0">
              <a:latin typeface="Calibri" panose="020F0502020204030204" pitchFamily="34" charset="0"/>
              <a:ea typeface="Calibri" panose="020F0502020204030204" pitchFamily="34" charset="0"/>
              <a:cs typeface="Calibri" panose="020F0502020204030204" pitchFamily="34" charset="0"/>
            </a:endParaRPr>
          </a:p>
        </p:txBody>
      </p:sp>
      <p:sp>
        <p:nvSpPr>
          <p:cNvPr id="90" name="Rectangle 89">
            <a:extLst>
              <a:ext uri="{FF2B5EF4-FFF2-40B4-BE49-F238E27FC236}">
                <a16:creationId xmlns:a16="http://schemas.microsoft.com/office/drawing/2014/main" id="{AD4B8B16-70D6-EC00-0094-1262EAE8F955}"/>
              </a:ext>
            </a:extLst>
          </p:cNvPr>
          <p:cNvSpPr/>
          <p:nvPr/>
        </p:nvSpPr>
        <p:spPr bwMode="auto">
          <a:xfrm>
            <a:off x="8588013" y="1628105"/>
            <a:ext cx="3603987" cy="1270000"/>
          </a:xfrm>
          <a:prstGeom prst="rect">
            <a:avLst/>
          </a:prstGeom>
          <a:solidFill>
            <a:schemeClr val="bg1"/>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noProof="0" dirty="0">
              <a:latin typeface="Calibri" panose="020F0502020204030204" pitchFamily="34" charset="0"/>
              <a:ea typeface="Calibri" panose="020F0502020204030204" pitchFamily="34" charset="0"/>
              <a:cs typeface="Calibri" panose="020F0502020204030204" pitchFamily="34" charset="0"/>
            </a:endParaRPr>
          </a:p>
        </p:txBody>
      </p:sp>
      <p:pic>
        <p:nvPicPr>
          <p:cNvPr id="91" name="Picture 90" descr="A picture containing measuring stick, object&#10;&#10;Description automatically generated">
            <a:extLst>
              <a:ext uri="{FF2B5EF4-FFF2-40B4-BE49-F238E27FC236}">
                <a16:creationId xmlns:a16="http://schemas.microsoft.com/office/drawing/2014/main" id="{90762C7B-A292-C3A6-8BEF-C9F00C92E76E}"/>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98375" l="5426" r="93901">
                        <a14:foregroundMark x1="15881" y1="74512" x2="15881" y2="74512"/>
                        <a14:foregroundMark x1="14733" y1="73537" x2="10653" y2="78349"/>
                        <a14:foregroundMark x1="17347" y1="69246" x2="17347" y2="69246"/>
                        <a14:foregroundMark x1="86891" y1="16710" x2="83129" y2="24317"/>
                      </a14:backgroundRemoval>
                    </a14:imgEffect>
                  </a14:imgLayer>
                </a14:imgProps>
              </a:ext>
            </a:extLst>
          </a:blip>
          <a:stretch>
            <a:fillRect/>
          </a:stretch>
        </p:blipFill>
        <p:spPr>
          <a:xfrm>
            <a:off x="8791609" y="2742696"/>
            <a:ext cx="3491107" cy="2126465"/>
          </a:xfrm>
          <a:prstGeom prst="rect">
            <a:avLst/>
          </a:prstGeom>
        </p:spPr>
      </p:pic>
      <p:pic>
        <p:nvPicPr>
          <p:cNvPr id="92" name="Picture 372" descr="KC97819A">
            <a:extLst>
              <a:ext uri="{FF2B5EF4-FFF2-40B4-BE49-F238E27FC236}">
                <a16:creationId xmlns:a16="http://schemas.microsoft.com/office/drawing/2014/main" id="{BD94721F-E021-40BF-918F-1C13729A27C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084" t="225" r="41983" b="7502"/>
          <a:stretch/>
        </p:blipFill>
        <p:spPr bwMode="auto">
          <a:xfrm>
            <a:off x="9692842" y="1991475"/>
            <a:ext cx="1432260" cy="143226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3" name="TextBox 92">
            <a:extLst>
              <a:ext uri="{FF2B5EF4-FFF2-40B4-BE49-F238E27FC236}">
                <a16:creationId xmlns:a16="http://schemas.microsoft.com/office/drawing/2014/main" id="{F38EB5E8-8B5E-A9E2-0F18-1841A13B1554}"/>
              </a:ext>
            </a:extLst>
          </p:cNvPr>
          <p:cNvSpPr txBox="1"/>
          <p:nvPr/>
        </p:nvSpPr>
        <p:spPr>
          <a:xfrm>
            <a:off x="8768046" y="4925289"/>
            <a:ext cx="3020355" cy="1147177"/>
          </a:xfrm>
          <a:prstGeom prst="rect">
            <a:avLst/>
          </a:prstGeom>
          <a:noFill/>
        </p:spPr>
        <p:txBody>
          <a:bodyPr wrap="square" lIns="0" tIns="0" rIns="0" bIns="0" rtlCol="0">
            <a:noAutofit/>
          </a:bodyPr>
          <a:lstStyle/>
          <a:p>
            <a:pPr>
              <a:lnSpc>
                <a:spcPct val="110000"/>
              </a:lnSpc>
            </a:pPr>
            <a:r>
              <a:rPr lang="en-US" b="1" kern="1000" spc="40" noProof="0" dirty="0">
                <a:solidFill>
                  <a:schemeClr val="bg1"/>
                </a:solidFill>
                <a:latin typeface="Calibri" panose="020F0502020204030204" pitchFamily="34" charset="0"/>
                <a:ea typeface="Calibri" panose="020F0502020204030204" pitchFamily="34" charset="0"/>
                <a:cs typeface="Calibri" panose="020F0502020204030204" pitchFamily="34" charset="0"/>
              </a:rPr>
              <a:t>Rf – Hs </a:t>
            </a:r>
            <a:r>
              <a:rPr lang="en-US" kern="1000" spc="40" noProof="0" dirty="0">
                <a:solidFill>
                  <a:schemeClr val="bg1"/>
                </a:solidFill>
                <a:latin typeface="Calibri" panose="020F0502020204030204" pitchFamily="34" charset="0"/>
                <a:ea typeface="Calibri" panose="020F0502020204030204" pitchFamily="34" charset="0"/>
                <a:cs typeface="Calibri" panose="020F0502020204030204" pitchFamily="34" charset="0"/>
              </a:rPr>
              <a:t>as halides, oxyhalides, and oxides +</a:t>
            </a:r>
            <a:r>
              <a:rPr lang="en-US" b="1" kern="1000" spc="40" noProof="0" dirty="0">
                <a:solidFill>
                  <a:schemeClr val="bg1"/>
                </a:solidFill>
                <a:latin typeface="Calibri" panose="020F0502020204030204" pitchFamily="34" charset="0"/>
                <a:ea typeface="Calibri" panose="020F0502020204030204" pitchFamily="34" charset="0"/>
                <a:cs typeface="Calibri" panose="020F0502020204030204" pitchFamily="34" charset="0"/>
              </a:rPr>
              <a:t> Cn, Fl, and Nh </a:t>
            </a:r>
            <a:r>
              <a:rPr lang="en-US" kern="1000" spc="40" noProof="0" dirty="0">
                <a:solidFill>
                  <a:schemeClr val="bg1"/>
                </a:solidFill>
                <a:latin typeface="Calibri" panose="020F0502020204030204" pitchFamily="34" charset="0"/>
                <a:ea typeface="Calibri" panose="020F0502020204030204" pitchFamily="34" charset="0"/>
                <a:cs typeface="Calibri" panose="020F0502020204030204" pitchFamily="34" charset="0"/>
              </a:rPr>
              <a:t>(elemental?)</a:t>
            </a:r>
          </a:p>
        </p:txBody>
      </p:sp>
      <p:sp>
        <p:nvSpPr>
          <p:cNvPr id="94" name="Text Box 20">
            <a:extLst>
              <a:ext uri="{FF2B5EF4-FFF2-40B4-BE49-F238E27FC236}">
                <a16:creationId xmlns:a16="http://schemas.microsoft.com/office/drawing/2014/main" id="{35475F7E-F86E-BBDE-ACF6-325FBD62A799}"/>
              </a:ext>
            </a:extLst>
          </p:cNvPr>
          <p:cNvSpPr txBox="1">
            <a:spLocks noChangeArrowheads="1"/>
          </p:cNvSpPr>
          <p:nvPr/>
        </p:nvSpPr>
        <p:spPr bwMode="auto">
          <a:xfrm>
            <a:off x="6979144" y="2603578"/>
            <a:ext cx="161890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110000"/>
              </a:lnSpc>
              <a:buClr>
                <a:schemeClr val="accent2"/>
              </a:buClr>
              <a:defRPr sz="1700">
                <a:solidFill>
                  <a:schemeClr val="tx1"/>
                </a:solidFill>
                <a:latin typeface="Arial Narrow" pitchFamily="34" charset="0"/>
                <a:ea typeface="ヒラギノ角ゴ Pro W3" charset="-128"/>
                <a:cs typeface="Arial Narrow" pitchFamily="34" charset="0"/>
              </a:defRPr>
            </a:lvl1pPr>
            <a:lvl2pPr marL="742950" indent="-285750" eaLnBrk="0" hangingPunct="0">
              <a:lnSpc>
                <a:spcPct val="110000"/>
              </a:lnSpc>
              <a:buClr>
                <a:schemeClr val="tx1"/>
              </a:buClr>
              <a:buSzPct val="80000"/>
              <a:buFont typeface="Lucida Grande" charset="0"/>
              <a:buChar char="•"/>
              <a:defRPr sz="1700">
                <a:solidFill>
                  <a:schemeClr val="tx1"/>
                </a:solidFill>
                <a:latin typeface="Arial Narrow" pitchFamily="34" charset="0"/>
                <a:ea typeface="ヒラギノ角ゴ Pro W3" charset="-128"/>
                <a:cs typeface="Arial Narrow" pitchFamily="34" charset="0"/>
              </a:defRPr>
            </a:lvl2pPr>
            <a:lvl3pPr marL="1143000" indent="-228600" eaLnBrk="0" hangingPunct="0">
              <a:lnSpc>
                <a:spcPct val="110000"/>
              </a:lnSpc>
              <a:buFont typeface="Times" pitchFamily="18" charset="0"/>
              <a:buChar char="–"/>
              <a:defRPr sz="1700">
                <a:solidFill>
                  <a:schemeClr val="tx1"/>
                </a:solidFill>
                <a:latin typeface="Arial Narrow" pitchFamily="34" charset="0"/>
                <a:ea typeface="ヒラギノ角ゴ Pro W3" charset="-128"/>
                <a:cs typeface="ＭＳ Ｐゴシック" pitchFamily="-107" charset="-128"/>
              </a:defRPr>
            </a:lvl3pPr>
            <a:lvl4pPr marL="16002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4pPr>
            <a:lvl5pPr marL="2057400" indent="-228600" eaLnBrk="0" hangingPunct="0">
              <a:lnSpc>
                <a:spcPct val="110000"/>
              </a:lnSpc>
              <a:buFont typeface="Lucida Grande" charset="0"/>
              <a:buChar char="–"/>
              <a:defRPr sz="1700">
                <a:solidFill>
                  <a:schemeClr val="tx1"/>
                </a:solidFill>
                <a:latin typeface="Arial Narrow" pitchFamily="34" charset="0"/>
                <a:ea typeface="ヒラギノ角ゴ Pro W3" charset="-128"/>
                <a:cs typeface="Arial Narrow" pitchFamily="34" charset="0"/>
              </a:defRPr>
            </a:lvl5pPr>
            <a:lvl6pPr marL="25146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6pPr>
            <a:lvl7pPr marL="29718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7pPr>
            <a:lvl8pPr marL="34290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8pPr>
            <a:lvl9pPr marL="3886200" indent="-228600" eaLnBrk="0" fontAlgn="base" hangingPunct="0">
              <a:lnSpc>
                <a:spcPct val="110000"/>
              </a:lnSpc>
              <a:spcBef>
                <a:spcPct val="0"/>
              </a:spcBef>
              <a:spcAft>
                <a:spcPct val="0"/>
              </a:spcAft>
              <a:buFont typeface="Lucida Grande" charset="0"/>
              <a:buChar char="–"/>
              <a:defRPr sz="1700">
                <a:solidFill>
                  <a:schemeClr val="tx1"/>
                </a:solidFill>
                <a:latin typeface="Arial Narrow" pitchFamily="34" charset="0"/>
                <a:ea typeface="ヒラギノ角ゴ Pro W3" charset="-128"/>
                <a:cs typeface="Arial Narrow" pitchFamily="34" charset="0"/>
              </a:defRPr>
            </a:lvl9pPr>
          </a:lstStyle>
          <a:p>
            <a:pPr>
              <a:lnSpc>
                <a:spcPct val="100000"/>
              </a:lnSpc>
              <a:buClrTx/>
            </a:pPr>
            <a:endParaRPr lang="en-US" sz="1600" noProof="0" dirty="0">
              <a:latin typeface="Calibri" panose="020F0502020204030204" pitchFamily="34" charset="0"/>
              <a:ea typeface="Calibri" panose="020F0502020204030204" pitchFamily="34" charset="0"/>
              <a:cs typeface="Calibri" panose="020F0502020204030204" pitchFamily="34" charset="0"/>
            </a:endParaRPr>
          </a:p>
          <a:p>
            <a:pPr>
              <a:lnSpc>
                <a:spcPct val="100000"/>
              </a:lnSpc>
              <a:buClrTx/>
            </a:pPr>
            <a:r>
              <a:rPr lang="en-US" sz="1600" noProof="0" dirty="0">
                <a:latin typeface="Calibri" panose="020F0502020204030204" pitchFamily="34" charset="0"/>
                <a:ea typeface="Calibri" panose="020F0502020204030204" pitchFamily="34" charset="0"/>
                <a:cs typeface="Calibri" panose="020F0502020204030204" pitchFamily="34" charset="0"/>
              </a:rPr>
              <a:t>Detector channel</a:t>
            </a:r>
          </a:p>
        </p:txBody>
      </p:sp>
      <p:pic>
        <p:nvPicPr>
          <p:cNvPr id="95" name="Picture 94" descr="A pair of red dice&#10;&#10;Description automatically generated">
            <a:extLst>
              <a:ext uri="{FF2B5EF4-FFF2-40B4-BE49-F238E27FC236}">
                <a16:creationId xmlns:a16="http://schemas.microsoft.com/office/drawing/2014/main" id="{D572B515-4423-B23C-3ACE-5E51285FCB4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5122" b="14887"/>
          <a:stretch/>
        </p:blipFill>
        <p:spPr>
          <a:xfrm>
            <a:off x="4856748" y="3397560"/>
            <a:ext cx="1057969" cy="740489"/>
          </a:xfrm>
          <a:prstGeom prst="rect">
            <a:avLst/>
          </a:prstGeom>
        </p:spPr>
      </p:pic>
      <p:sp>
        <p:nvSpPr>
          <p:cNvPr id="97" name="TextBox 96">
            <a:extLst>
              <a:ext uri="{FF2B5EF4-FFF2-40B4-BE49-F238E27FC236}">
                <a16:creationId xmlns:a16="http://schemas.microsoft.com/office/drawing/2014/main" id="{CAA1DC13-1803-2641-5CFA-F7EED1441CAA}"/>
              </a:ext>
            </a:extLst>
          </p:cNvPr>
          <p:cNvSpPr txBox="1"/>
          <p:nvPr/>
        </p:nvSpPr>
        <p:spPr>
          <a:xfrm>
            <a:off x="0" y="6450112"/>
            <a:ext cx="3670172" cy="400110"/>
          </a:xfrm>
          <a:prstGeom prst="rect">
            <a:avLst/>
          </a:prstGeom>
          <a:noFill/>
        </p:spPr>
        <p:txBody>
          <a:bodyPr wrap="none" rtlCol="0">
            <a:spAutoFit/>
          </a:bodyPr>
          <a:lstStyle/>
          <a:p>
            <a:r>
              <a:rPr lang="en-US" sz="2000" dirty="0"/>
              <a:t>Slide courtesy of P. </a:t>
            </a:r>
            <a:r>
              <a:rPr lang="en-US" sz="2000" dirty="0" err="1"/>
              <a:t>Steinegger</a:t>
            </a:r>
            <a:endParaRPr lang="en-US" sz="2000" dirty="0"/>
          </a:p>
        </p:txBody>
      </p:sp>
    </p:spTree>
    <p:extLst>
      <p:ext uri="{BB962C8B-B14F-4D97-AF65-F5344CB8AC3E}">
        <p14:creationId xmlns:p14="http://schemas.microsoft.com/office/powerpoint/2010/main" val="839454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repeatCount="indefinite" fill="hold" nodeType="clickEffect">
                                  <p:stCondLst>
                                    <p:cond delay="0"/>
                                  </p:stCondLst>
                                  <p:childTnLst>
                                    <p:animMotion origin="layout" path="M -0.02135 -1.48148E-6 L 0.59232 -1.48148E-6 " pathEditMode="relative" rAng="0" ptsTypes="AA">
                                      <p:cBhvr>
                                        <p:cTn id="6" dur="3000" fill="hold"/>
                                        <p:tgtEl>
                                          <p:spTgt spid="9"/>
                                        </p:tgtEl>
                                        <p:attrNameLst>
                                          <p:attrName>ppt_x</p:attrName>
                                          <p:attrName>ppt_y</p:attrName>
                                        </p:attrNameLst>
                                      </p:cBhvr>
                                      <p:rCtr x="30677" y="0"/>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1" nodeType="clickEffect">
                                  <p:stCondLst>
                                    <p:cond delay="0"/>
                                  </p:stCondLst>
                                  <p:childTnLst>
                                    <p:set>
                                      <p:cBhvr>
                                        <p:cTn id="10" dur="1" fill="hold">
                                          <p:stCondLst>
                                            <p:cond delay="0"/>
                                          </p:stCondLst>
                                        </p:cTn>
                                        <p:tgtEl>
                                          <p:spTgt spid="87"/>
                                        </p:tgtEl>
                                        <p:attrNameLst>
                                          <p:attrName>style.visibility</p:attrName>
                                        </p:attrNameLst>
                                      </p:cBhvr>
                                      <p:to>
                                        <p:strVal val="visible"/>
                                      </p:to>
                                    </p:set>
                                    <p:animEffect transition="in" filter="fade">
                                      <p:cBhvr>
                                        <p:cTn id="11" dur="1000"/>
                                        <p:tgtEl>
                                          <p:spTgt spid="87"/>
                                        </p:tgtEl>
                                      </p:cBhvr>
                                    </p:animEffect>
                                  </p:childTnLst>
                                </p:cTn>
                              </p:par>
                              <p:par>
                                <p:cTn id="12" presetID="0" presetClass="path" presetSubtype="0" fill="hold" grpId="2" nodeType="withEffect">
                                  <p:stCondLst>
                                    <p:cond delay="0"/>
                                  </p:stCondLst>
                                  <p:childTnLst>
                                    <p:animMotion origin="layout" path="M -0.00052 0.01296 C 0.14861 0.01327 0.22309 0.01451 0.22309 0.05371 " pathEditMode="relative" rAng="0" ptsTypes="AA">
                                      <p:cBhvr>
                                        <p:cTn id="13" dur="1000" fill="hold"/>
                                        <p:tgtEl>
                                          <p:spTgt spid="87"/>
                                        </p:tgtEl>
                                        <p:attrNameLst>
                                          <p:attrName>ppt_x</p:attrName>
                                          <p:attrName>ppt_y</p:attrName>
                                        </p:attrNameLst>
                                      </p:cBhvr>
                                      <p:rCtr x="11181" y="2037"/>
                                    </p:animMotion>
                                  </p:childTnLst>
                                </p:cTn>
                              </p:par>
                            </p:childTnLst>
                          </p:cTn>
                        </p:par>
                        <p:par>
                          <p:cTn id="14" fill="hold">
                            <p:stCondLst>
                              <p:cond delay="1000"/>
                            </p:stCondLst>
                            <p:childTnLst>
                              <p:par>
                                <p:cTn id="15" presetID="64" presetClass="path" presetSubtype="0" repeatCount="4000" autoRev="1" fill="hold" grpId="3" nodeType="afterEffect">
                                  <p:stCondLst>
                                    <p:cond delay="0"/>
                                  </p:stCondLst>
                                  <p:childTnLst>
                                    <p:animMotion origin="layout" path="M 0.22327 0.05371 L 0.22361 0.0321 " pathEditMode="relative" rAng="0" ptsTypes="AA">
                                      <p:cBhvr>
                                        <p:cTn id="16" dur="200" fill="hold"/>
                                        <p:tgtEl>
                                          <p:spTgt spid="87"/>
                                        </p:tgtEl>
                                        <p:attrNameLst>
                                          <p:attrName>ppt_x</p:attrName>
                                          <p:attrName>ppt_y</p:attrName>
                                        </p:attrNameLst>
                                      </p:cBhvr>
                                      <p:rCtr x="17" y="-1080"/>
                                    </p:animMotion>
                                  </p:childTnLst>
                                </p:cTn>
                              </p:par>
                            </p:childTnLst>
                          </p:cTn>
                        </p:par>
                        <p:par>
                          <p:cTn id="17" fill="hold">
                            <p:stCondLst>
                              <p:cond delay="2600"/>
                            </p:stCondLst>
                            <p:childTnLst>
                              <p:par>
                                <p:cTn id="18" presetID="0" presetClass="path" presetSubtype="0" fill="hold" grpId="4" nodeType="afterEffect">
                                  <p:stCondLst>
                                    <p:cond delay="0"/>
                                  </p:stCondLst>
                                  <p:childTnLst>
                                    <p:animMotion origin="layout" path="M 0.22292 0.05432 C 0.23959 0.03766 0.25677 0.0213 0.275 0.02161 C 0.29323 0.02192 0.31198 0.03704 0.33125 0.05401 " pathEditMode="relative" rAng="0" ptsTypes="AAA">
                                      <p:cBhvr>
                                        <p:cTn id="19" dur="1000" fill="hold"/>
                                        <p:tgtEl>
                                          <p:spTgt spid="87"/>
                                        </p:tgtEl>
                                        <p:attrNameLst>
                                          <p:attrName>ppt_x</p:attrName>
                                          <p:attrName>ppt_y</p:attrName>
                                        </p:attrNameLst>
                                      </p:cBhvr>
                                      <p:rCtr x="5417" y="-1667"/>
                                    </p:animMotion>
                                  </p:childTnLst>
                                </p:cTn>
                              </p:par>
                            </p:childTnLst>
                          </p:cTn>
                        </p:par>
                        <p:par>
                          <p:cTn id="20" fill="hold">
                            <p:stCondLst>
                              <p:cond delay="3600"/>
                            </p:stCondLst>
                            <p:childTnLst>
                              <p:par>
                                <p:cTn id="21" presetID="53" presetClass="entr" presetSubtype="0" fill="hold" grpId="0" nodeType="afterEffect">
                                  <p:stCondLst>
                                    <p:cond delay="0"/>
                                  </p:stCondLst>
                                  <p:childTnLst>
                                    <p:set>
                                      <p:cBhvr>
                                        <p:cTn id="22" dur="1" fill="hold">
                                          <p:stCondLst>
                                            <p:cond delay="0"/>
                                          </p:stCondLst>
                                        </p:cTn>
                                        <p:tgtEl>
                                          <p:spTgt spid="58"/>
                                        </p:tgtEl>
                                        <p:attrNameLst>
                                          <p:attrName>style.visibility</p:attrName>
                                        </p:attrNameLst>
                                      </p:cBhvr>
                                      <p:to>
                                        <p:strVal val="visible"/>
                                      </p:to>
                                    </p:set>
                                    <p:anim calcmode="lin" valueType="num">
                                      <p:cBhvr>
                                        <p:cTn id="23" dur="500" fill="hold"/>
                                        <p:tgtEl>
                                          <p:spTgt spid="58"/>
                                        </p:tgtEl>
                                        <p:attrNameLst>
                                          <p:attrName>ppt_w</p:attrName>
                                        </p:attrNameLst>
                                      </p:cBhvr>
                                      <p:tavLst>
                                        <p:tav tm="0">
                                          <p:val>
                                            <p:fltVal val="0"/>
                                          </p:val>
                                        </p:tav>
                                        <p:tav tm="100000">
                                          <p:val>
                                            <p:strVal val="#ppt_w"/>
                                          </p:val>
                                        </p:tav>
                                      </p:tavLst>
                                    </p:anim>
                                    <p:anim calcmode="lin" valueType="num">
                                      <p:cBhvr>
                                        <p:cTn id="24" dur="500" fill="hold"/>
                                        <p:tgtEl>
                                          <p:spTgt spid="58"/>
                                        </p:tgtEl>
                                        <p:attrNameLst>
                                          <p:attrName>ppt_h</p:attrName>
                                        </p:attrNameLst>
                                      </p:cBhvr>
                                      <p:tavLst>
                                        <p:tav tm="0">
                                          <p:val>
                                            <p:fltVal val="0"/>
                                          </p:val>
                                        </p:tav>
                                        <p:tav tm="100000">
                                          <p:val>
                                            <p:strVal val="#ppt_h"/>
                                          </p:val>
                                        </p:tav>
                                      </p:tavLst>
                                    </p:anim>
                                    <p:animEffect transition="in" filter="fade">
                                      <p:cBhvr>
                                        <p:cTn id="25" dur="500"/>
                                        <p:tgtEl>
                                          <p:spTgt spid="58"/>
                                        </p:tgtEl>
                                      </p:cBhvr>
                                    </p:animEffect>
                                  </p:childTnLst>
                                </p:cTn>
                              </p:par>
                            </p:childTnLst>
                          </p:cTn>
                        </p:par>
                        <p:par>
                          <p:cTn id="26" fill="hold">
                            <p:stCondLst>
                              <p:cond delay="4100"/>
                            </p:stCondLst>
                            <p:childTnLst>
                              <p:par>
                                <p:cTn id="27" presetID="10" presetClass="exit" presetSubtype="0" fill="hold" grpId="1" nodeType="afterEffect">
                                  <p:stCondLst>
                                    <p:cond delay="0"/>
                                  </p:stCondLst>
                                  <p:childTnLst>
                                    <p:animEffect transition="out" filter="fade">
                                      <p:cBhvr>
                                        <p:cTn id="28" dur="500"/>
                                        <p:tgtEl>
                                          <p:spTgt spid="58"/>
                                        </p:tgtEl>
                                      </p:cBhvr>
                                    </p:animEffect>
                                    <p:set>
                                      <p:cBhvr>
                                        <p:cTn id="29" dur="1" fill="hold">
                                          <p:stCondLst>
                                            <p:cond delay="499"/>
                                          </p:stCondLst>
                                        </p:cTn>
                                        <p:tgtEl>
                                          <p:spTgt spid="58"/>
                                        </p:tgtEl>
                                        <p:attrNameLst>
                                          <p:attrName>style.visibility</p:attrName>
                                        </p:attrNameLst>
                                      </p:cBhvr>
                                      <p:to>
                                        <p:strVal val="hidden"/>
                                      </p:to>
                                    </p:set>
                                  </p:childTnLst>
                                </p:cTn>
                              </p:par>
                              <p:par>
                                <p:cTn id="30" presetID="10" presetClass="exit" presetSubtype="0" fill="hold" grpId="5" nodeType="withEffect">
                                  <p:stCondLst>
                                    <p:cond delay="0"/>
                                  </p:stCondLst>
                                  <p:childTnLst>
                                    <p:animEffect transition="out" filter="fade">
                                      <p:cBhvr>
                                        <p:cTn id="31" dur="500"/>
                                        <p:tgtEl>
                                          <p:spTgt spid="87"/>
                                        </p:tgtEl>
                                      </p:cBhvr>
                                    </p:animEffect>
                                    <p:set>
                                      <p:cBhvr>
                                        <p:cTn id="32" dur="1" fill="hold">
                                          <p:stCondLst>
                                            <p:cond delay="499"/>
                                          </p:stCondLst>
                                        </p:cTn>
                                        <p:tgtEl>
                                          <p:spTgt spid="87"/>
                                        </p:tgtEl>
                                        <p:attrNameLst>
                                          <p:attrName>style.visibility</p:attrName>
                                        </p:attrNameLst>
                                      </p:cBhvr>
                                      <p:to>
                                        <p:strVal val="hidden"/>
                                      </p:to>
                                    </p:set>
                                  </p:childTnLst>
                                </p:cTn>
                              </p:par>
                            </p:childTnLst>
                          </p:cTn>
                        </p:par>
                        <p:par>
                          <p:cTn id="33" fill="hold">
                            <p:stCondLst>
                              <p:cond delay="4600"/>
                            </p:stCondLst>
                            <p:childTnLst>
                              <p:par>
                                <p:cTn id="34" presetID="22" presetClass="entr" presetSubtype="4" fill="hold" grpId="0" nodeType="afterEffect">
                                  <p:stCondLst>
                                    <p:cond delay="0"/>
                                  </p:stCondLst>
                                  <p:childTnLst>
                                    <p:set>
                                      <p:cBhvr>
                                        <p:cTn id="35" dur="1" fill="hold">
                                          <p:stCondLst>
                                            <p:cond delay="0"/>
                                          </p:stCondLst>
                                        </p:cTn>
                                        <p:tgtEl>
                                          <p:spTgt spid="56"/>
                                        </p:tgtEl>
                                        <p:attrNameLst>
                                          <p:attrName>style.visibility</p:attrName>
                                        </p:attrNameLst>
                                      </p:cBhvr>
                                      <p:to>
                                        <p:strVal val="visible"/>
                                      </p:to>
                                    </p:set>
                                    <p:animEffect transition="in" filter="wipe(down)">
                                      <p:cBhvr>
                                        <p:cTn id="36" dur="500"/>
                                        <p:tgtEl>
                                          <p:spTgt spid="56"/>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1" nodeType="clickEffect">
                                  <p:stCondLst>
                                    <p:cond delay="0"/>
                                  </p:stCondLst>
                                  <p:childTnLst>
                                    <p:set>
                                      <p:cBhvr>
                                        <p:cTn id="40" dur="1" fill="hold">
                                          <p:stCondLst>
                                            <p:cond delay="0"/>
                                          </p:stCondLst>
                                        </p:cTn>
                                        <p:tgtEl>
                                          <p:spTgt spid="88"/>
                                        </p:tgtEl>
                                        <p:attrNameLst>
                                          <p:attrName>style.visibility</p:attrName>
                                        </p:attrNameLst>
                                      </p:cBhvr>
                                      <p:to>
                                        <p:strVal val="visible"/>
                                      </p:to>
                                    </p:set>
                                    <p:animEffect transition="in" filter="fade">
                                      <p:cBhvr>
                                        <p:cTn id="41" dur="1000"/>
                                        <p:tgtEl>
                                          <p:spTgt spid="88"/>
                                        </p:tgtEl>
                                      </p:cBhvr>
                                    </p:animEffect>
                                  </p:childTnLst>
                                </p:cTn>
                              </p:par>
                              <p:par>
                                <p:cTn id="42" presetID="0" presetClass="path" presetSubtype="0" fill="hold" grpId="2" nodeType="withEffect">
                                  <p:stCondLst>
                                    <p:cond delay="0"/>
                                  </p:stCondLst>
                                  <p:childTnLst>
                                    <p:animMotion origin="layout" path="M 0.01059 0.01235 C 0.1592 0.01235 0.26771 0.01204 0.26771 0.0537 " pathEditMode="relative" rAng="0" ptsTypes="AA">
                                      <p:cBhvr>
                                        <p:cTn id="43" dur="1000" fill="hold"/>
                                        <p:tgtEl>
                                          <p:spTgt spid="88"/>
                                        </p:tgtEl>
                                        <p:attrNameLst>
                                          <p:attrName>ppt_x</p:attrName>
                                          <p:attrName>ppt_y</p:attrName>
                                        </p:attrNameLst>
                                      </p:cBhvr>
                                      <p:rCtr x="12847" y="2037"/>
                                    </p:animMotion>
                                  </p:childTnLst>
                                </p:cTn>
                              </p:par>
                            </p:childTnLst>
                          </p:cTn>
                        </p:par>
                        <p:par>
                          <p:cTn id="44" fill="hold">
                            <p:stCondLst>
                              <p:cond delay="1000"/>
                            </p:stCondLst>
                            <p:childTnLst>
                              <p:par>
                                <p:cTn id="45" presetID="64" presetClass="path" presetSubtype="0" repeatCount="2000" autoRev="1" fill="hold" grpId="3" nodeType="afterEffect">
                                  <p:stCondLst>
                                    <p:cond delay="0"/>
                                  </p:stCondLst>
                                  <p:childTnLst>
                                    <p:animMotion origin="layout" path="M 0.26771 0.0537 L 0.26806 0.0321 " pathEditMode="relative" rAng="0" ptsTypes="AA">
                                      <p:cBhvr>
                                        <p:cTn id="46" dur="200" fill="hold"/>
                                        <p:tgtEl>
                                          <p:spTgt spid="88"/>
                                        </p:tgtEl>
                                        <p:attrNameLst>
                                          <p:attrName>ppt_x</p:attrName>
                                          <p:attrName>ppt_y</p:attrName>
                                        </p:attrNameLst>
                                      </p:cBhvr>
                                      <p:rCtr x="17" y="-1080"/>
                                    </p:animMotion>
                                  </p:childTnLst>
                                </p:cTn>
                              </p:par>
                            </p:childTnLst>
                          </p:cTn>
                        </p:par>
                        <p:par>
                          <p:cTn id="47" fill="hold">
                            <p:stCondLst>
                              <p:cond delay="1800"/>
                            </p:stCondLst>
                            <p:childTnLst>
                              <p:par>
                                <p:cTn id="48" presetID="0" presetClass="path" presetSubtype="0" fill="hold" grpId="4" nodeType="afterEffect">
                                  <p:stCondLst>
                                    <p:cond delay="0"/>
                                  </p:stCondLst>
                                  <p:childTnLst>
                                    <p:animMotion origin="layout" path="M 0.26702 0.05463 C 0.28212 0.03796 0.29775 0.0213 0.31407 0.02161 C 0.33073 0.02191 0.3382 0.02994 0.37084 0.0537 " pathEditMode="relative" rAng="0" ptsTypes="AAA">
                                      <p:cBhvr>
                                        <p:cTn id="49" dur="1000" fill="hold"/>
                                        <p:tgtEl>
                                          <p:spTgt spid="88"/>
                                        </p:tgtEl>
                                        <p:attrNameLst>
                                          <p:attrName>ppt_x</p:attrName>
                                          <p:attrName>ppt_y</p:attrName>
                                        </p:attrNameLst>
                                      </p:cBhvr>
                                      <p:rCtr x="5191" y="-1667"/>
                                    </p:animMotion>
                                  </p:childTnLst>
                                </p:cTn>
                              </p:par>
                            </p:childTnLst>
                          </p:cTn>
                        </p:par>
                        <p:par>
                          <p:cTn id="50" fill="hold">
                            <p:stCondLst>
                              <p:cond delay="2800"/>
                            </p:stCondLst>
                            <p:childTnLst>
                              <p:par>
                                <p:cTn id="51" presetID="53" presetClass="entr" presetSubtype="0" fill="hold" grpId="0" nodeType="afterEffect">
                                  <p:stCondLst>
                                    <p:cond delay="0"/>
                                  </p:stCondLst>
                                  <p:childTnLst>
                                    <p:set>
                                      <p:cBhvr>
                                        <p:cTn id="52" dur="1" fill="hold">
                                          <p:stCondLst>
                                            <p:cond delay="0"/>
                                          </p:stCondLst>
                                        </p:cTn>
                                        <p:tgtEl>
                                          <p:spTgt spid="89"/>
                                        </p:tgtEl>
                                        <p:attrNameLst>
                                          <p:attrName>style.visibility</p:attrName>
                                        </p:attrNameLst>
                                      </p:cBhvr>
                                      <p:to>
                                        <p:strVal val="visible"/>
                                      </p:to>
                                    </p:set>
                                    <p:anim calcmode="lin" valueType="num">
                                      <p:cBhvr>
                                        <p:cTn id="53" dur="500" fill="hold"/>
                                        <p:tgtEl>
                                          <p:spTgt spid="89"/>
                                        </p:tgtEl>
                                        <p:attrNameLst>
                                          <p:attrName>ppt_w</p:attrName>
                                        </p:attrNameLst>
                                      </p:cBhvr>
                                      <p:tavLst>
                                        <p:tav tm="0">
                                          <p:val>
                                            <p:fltVal val="0"/>
                                          </p:val>
                                        </p:tav>
                                        <p:tav tm="100000">
                                          <p:val>
                                            <p:strVal val="#ppt_w"/>
                                          </p:val>
                                        </p:tav>
                                      </p:tavLst>
                                    </p:anim>
                                    <p:anim calcmode="lin" valueType="num">
                                      <p:cBhvr>
                                        <p:cTn id="54" dur="500" fill="hold"/>
                                        <p:tgtEl>
                                          <p:spTgt spid="89"/>
                                        </p:tgtEl>
                                        <p:attrNameLst>
                                          <p:attrName>ppt_h</p:attrName>
                                        </p:attrNameLst>
                                      </p:cBhvr>
                                      <p:tavLst>
                                        <p:tav tm="0">
                                          <p:val>
                                            <p:fltVal val="0"/>
                                          </p:val>
                                        </p:tav>
                                        <p:tav tm="100000">
                                          <p:val>
                                            <p:strVal val="#ppt_h"/>
                                          </p:val>
                                        </p:tav>
                                      </p:tavLst>
                                    </p:anim>
                                    <p:animEffect transition="in" filter="fade">
                                      <p:cBhvr>
                                        <p:cTn id="55" dur="500"/>
                                        <p:tgtEl>
                                          <p:spTgt spid="89"/>
                                        </p:tgtEl>
                                      </p:cBhvr>
                                    </p:animEffect>
                                  </p:childTnLst>
                                </p:cTn>
                              </p:par>
                            </p:childTnLst>
                          </p:cTn>
                        </p:par>
                        <p:par>
                          <p:cTn id="56" fill="hold">
                            <p:stCondLst>
                              <p:cond delay="3300"/>
                            </p:stCondLst>
                            <p:childTnLst>
                              <p:par>
                                <p:cTn id="57" presetID="10" presetClass="exit" presetSubtype="0" fill="hold" grpId="1" nodeType="afterEffect">
                                  <p:stCondLst>
                                    <p:cond delay="0"/>
                                  </p:stCondLst>
                                  <p:childTnLst>
                                    <p:animEffect transition="out" filter="fade">
                                      <p:cBhvr>
                                        <p:cTn id="58" dur="500"/>
                                        <p:tgtEl>
                                          <p:spTgt spid="89"/>
                                        </p:tgtEl>
                                      </p:cBhvr>
                                    </p:animEffect>
                                    <p:set>
                                      <p:cBhvr>
                                        <p:cTn id="59" dur="1" fill="hold">
                                          <p:stCondLst>
                                            <p:cond delay="499"/>
                                          </p:stCondLst>
                                        </p:cTn>
                                        <p:tgtEl>
                                          <p:spTgt spid="89"/>
                                        </p:tgtEl>
                                        <p:attrNameLst>
                                          <p:attrName>style.visibility</p:attrName>
                                        </p:attrNameLst>
                                      </p:cBhvr>
                                      <p:to>
                                        <p:strVal val="hidden"/>
                                      </p:to>
                                    </p:set>
                                  </p:childTnLst>
                                </p:cTn>
                              </p:par>
                              <p:par>
                                <p:cTn id="60" presetID="10" presetClass="exit" presetSubtype="0" fill="hold" grpId="0" nodeType="withEffect">
                                  <p:stCondLst>
                                    <p:cond delay="0"/>
                                  </p:stCondLst>
                                  <p:childTnLst>
                                    <p:animEffect transition="out" filter="fade">
                                      <p:cBhvr>
                                        <p:cTn id="61" dur="500"/>
                                        <p:tgtEl>
                                          <p:spTgt spid="88"/>
                                        </p:tgtEl>
                                      </p:cBhvr>
                                    </p:animEffect>
                                    <p:set>
                                      <p:cBhvr>
                                        <p:cTn id="62" dur="1" fill="hold">
                                          <p:stCondLst>
                                            <p:cond delay="499"/>
                                          </p:stCondLst>
                                        </p:cTn>
                                        <p:tgtEl>
                                          <p:spTgt spid="88"/>
                                        </p:tgtEl>
                                        <p:attrNameLst>
                                          <p:attrName>style.visibility</p:attrName>
                                        </p:attrNameLst>
                                      </p:cBhvr>
                                      <p:to>
                                        <p:strVal val="hidden"/>
                                      </p:to>
                                    </p:set>
                                  </p:childTnLst>
                                </p:cTn>
                              </p:par>
                            </p:childTnLst>
                          </p:cTn>
                        </p:par>
                        <p:par>
                          <p:cTn id="63" fill="hold">
                            <p:stCondLst>
                              <p:cond delay="3800"/>
                            </p:stCondLst>
                            <p:childTnLst>
                              <p:par>
                                <p:cTn id="64" presetID="22" presetClass="entr" presetSubtype="4" fill="hold" grpId="0" nodeType="afterEffect">
                                  <p:stCondLst>
                                    <p:cond delay="0"/>
                                  </p:stCondLst>
                                  <p:childTnLst>
                                    <p:set>
                                      <p:cBhvr>
                                        <p:cTn id="65" dur="1" fill="hold">
                                          <p:stCondLst>
                                            <p:cond delay="0"/>
                                          </p:stCondLst>
                                        </p:cTn>
                                        <p:tgtEl>
                                          <p:spTgt spid="57"/>
                                        </p:tgtEl>
                                        <p:attrNameLst>
                                          <p:attrName>style.visibility</p:attrName>
                                        </p:attrNameLst>
                                      </p:cBhvr>
                                      <p:to>
                                        <p:strVal val="visible"/>
                                      </p:to>
                                    </p:set>
                                    <p:animEffect transition="in" filter="wipe(down)">
                                      <p:cBhvr>
                                        <p:cTn id="66" dur="500"/>
                                        <p:tgtEl>
                                          <p:spTgt spid="57"/>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59"/>
                                        </p:tgtEl>
                                        <p:attrNameLst>
                                          <p:attrName>style.visibility</p:attrName>
                                        </p:attrNameLst>
                                      </p:cBhvr>
                                      <p:to>
                                        <p:strVal val="visible"/>
                                      </p:to>
                                    </p:set>
                                    <p:animEffect transition="in" filter="wipe(down)">
                                      <p:cBhvr>
                                        <p:cTn id="71" dur="100"/>
                                        <p:tgtEl>
                                          <p:spTgt spid="59"/>
                                        </p:tgtEl>
                                      </p:cBhvr>
                                    </p:animEffect>
                                  </p:childTnLst>
                                </p:cTn>
                              </p:par>
                            </p:childTnLst>
                          </p:cTn>
                        </p:par>
                        <p:par>
                          <p:cTn id="72" fill="hold">
                            <p:stCondLst>
                              <p:cond delay="100"/>
                            </p:stCondLst>
                            <p:childTnLst>
                              <p:par>
                                <p:cTn id="73" presetID="22" presetClass="entr" presetSubtype="4" fill="hold" grpId="0" nodeType="afterEffect">
                                  <p:stCondLst>
                                    <p:cond delay="0"/>
                                  </p:stCondLst>
                                  <p:childTnLst>
                                    <p:set>
                                      <p:cBhvr>
                                        <p:cTn id="74" dur="1" fill="hold">
                                          <p:stCondLst>
                                            <p:cond delay="0"/>
                                          </p:stCondLst>
                                        </p:cTn>
                                        <p:tgtEl>
                                          <p:spTgt spid="60"/>
                                        </p:tgtEl>
                                        <p:attrNameLst>
                                          <p:attrName>style.visibility</p:attrName>
                                        </p:attrNameLst>
                                      </p:cBhvr>
                                      <p:to>
                                        <p:strVal val="visible"/>
                                      </p:to>
                                    </p:set>
                                    <p:animEffect transition="in" filter="wipe(down)">
                                      <p:cBhvr>
                                        <p:cTn id="75" dur="100"/>
                                        <p:tgtEl>
                                          <p:spTgt spid="60"/>
                                        </p:tgtEl>
                                      </p:cBhvr>
                                    </p:animEffect>
                                  </p:childTnLst>
                                </p:cTn>
                              </p:par>
                            </p:childTnLst>
                          </p:cTn>
                        </p:par>
                        <p:par>
                          <p:cTn id="76" fill="hold">
                            <p:stCondLst>
                              <p:cond delay="200"/>
                            </p:stCondLst>
                            <p:childTnLst>
                              <p:par>
                                <p:cTn id="77" presetID="22" presetClass="entr" presetSubtype="4" fill="hold" grpId="0" nodeType="afterEffect">
                                  <p:stCondLst>
                                    <p:cond delay="0"/>
                                  </p:stCondLst>
                                  <p:childTnLst>
                                    <p:set>
                                      <p:cBhvr>
                                        <p:cTn id="78" dur="1" fill="hold">
                                          <p:stCondLst>
                                            <p:cond delay="0"/>
                                          </p:stCondLst>
                                        </p:cTn>
                                        <p:tgtEl>
                                          <p:spTgt spid="61"/>
                                        </p:tgtEl>
                                        <p:attrNameLst>
                                          <p:attrName>style.visibility</p:attrName>
                                        </p:attrNameLst>
                                      </p:cBhvr>
                                      <p:to>
                                        <p:strVal val="visible"/>
                                      </p:to>
                                    </p:set>
                                    <p:animEffect transition="in" filter="wipe(down)">
                                      <p:cBhvr>
                                        <p:cTn id="79" dur="100"/>
                                        <p:tgtEl>
                                          <p:spTgt spid="61"/>
                                        </p:tgtEl>
                                      </p:cBhvr>
                                    </p:animEffect>
                                  </p:childTnLst>
                                </p:cTn>
                              </p:par>
                            </p:childTnLst>
                          </p:cTn>
                        </p:par>
                        <p:par>
                          <p:cTn id="80" fill="hold">
                            <p:stCondLst>
                              <p:cond delay="300"/>
                            </p:stCondLst>
                            <p:childTnLst>
                              <p:par>
                                <p:cTn id="81" presetID="22" presetClass="entr" presetSubtype="4" fill="hold" grpId="0" nodeType="afterEffect">
                                  <p:stCondLst>
                                    <p:cond delay="0"/>
                                  </p:stCondLst>
                                  <p:childTnLst>
                                    <p:set>
                                      <p:cBhvr>
                                        <p:cTn id="82" dur="1" fill="hold">
                                          <p:stCondLst>
                                            <p:cond delay="0"/>
                                          </p:stCondLst>
                                        </p:cTn>
                                        <p:tgtEl>
                                          <p:spTgt spid="62"/>
                                        </p:tgtEl>
                                        <p:attrNameLst>
                                          <p:attrName>style.visibility</p:attrName>
                                        </p:attrNameLst>
                                      </p:cBhvr>
                                      <p:to>
                                        <p:strVal val="visible"/>
                                      </p:to>
                                    </p:set>
                                    <p:animEffect transition="in" filter="wipe(down)">
                                      <p:cBhvr>
                                        <p:cTn id="83" dur="100"/>
                                        <p:tgtEl>
                                          <p:spTgt spid="62"/>
                                        </p:tgtEl>
                                      </p:cBhvr>
                                    </p:animEffect>
                                  </p:childTnLst>
                                </p:cTn>
                              </p:par>
                            </p:childTnLst>
                          </p:cTn>
                        </p:par>
                        <p:par>
                          <p:cTn id="84" fill="hold">
                            <p:stCondLst>
                              <p:cond delay="400"/>
                            </p:stCondLst>
                            <p:childTnLst>
                              <p:par>
                                <p:cTn id="85" presetID="22" presetClass="entr" presetSubtype="4" fill="hold" grpId="0" nodeType="afterEffect">
                                  <p:stCondLst>
                                    <p:cond delay="0"/>
                                  </p:stCondLst>
                                  <p:childTnLst>
                                    <p:set>
                                      <p:cBhvr>
                                        <p:cTn id="86" dur="1" fill="hold">
                                          <p:stCondLst>
                                            <p:cond delay="0"/>
                                          </p:stCondLst>
                                        </p:cTn>
                                        <p:tgtEl>
                                          <p:spTgt spid="63"/>
                                        </p:tgtEl>
                                        <p:attrNameLst>
                                          <p:attrName>style.visibility</p:attrName>
                                        </p:attrNameLst>
                                      </p:cBhvr>
                                      <p:to>
                                        <p:strVal val="visible"/>
                                      </p:to>
                                    </p:set>
                                    <p:animEffect transition="in" filter="wipe(down)">
                                      <p:cBhvr>
                                        <p:cTn id="87" dur="100"/>
                                        <p:tgtEl>
                                          <p:spTgt spid="63"/>
                                        </p:tgtEl>
                                      </p:cBhvr>
                                    </p:animEffect>
                                  </p:childTnLst>
                                </p:cTn>
                              </p:par>
                            </p:childTnLst>
                          </p:cTn>
                        </p:par>
                        <p:par>
                          <p:cTn id="88" fill="hold">
                            <p:stCondLst>
                              <p:cond delay="500"/>
                            </p:stCondLst>
                            <p:childTnLst>
                              <p:par>
                                <p:cTn id="89" presetID="22" presetClass="entr" presetSubtype="4" fill="hold" grpId="0" nodeType="afterEffect">
                                  <p:stCondLst>
                                    <p:cond delay="0"/>
                                  </p:stCondLst>
                                  <p:childTnLst>
                                    <p:set>
                                      <p:cBhvr>
                                        <p:cTn id="90" dur="1" fill="hold">
                                          <p:stCondLst>
                                            <p:cond delay="0"/>
                                          </p:stCondLst>
                                        </p:cTn>
                                        <p:tgtEl>
                                          <p:spTgt spid="64"/>
                                        </p:tgtEl>
                                        <p:attrNameLst>
                                          <p:attrName>style.visibility</p:attrName>
                                        </p:attrNameLst>
                                      </p:cBhvr>
                                      <p:to>
                                        <p:strVal val="visible"/>
                                      </p:to>
                                    </p:set>
                                    <p:animEffect transition="in" filter="wipe(down)">
                                      <p:cBhvr>
                                        <p:cTn id="91" dur="100"/>
                                        <p:tgtEl>
                                          <p:spTgt spid="64"/>
                                        </p:tgtEl>
                                      </p:cBhvr>
                                    </p:animEffect>
                                  </p:childTnLst>
                                </p:cTn>
                              </p:par>
                            </p:childTnLst>
                          </p:cTn>
                        </p:par>
                        <p:par>
                          <p:cTn id="92" fill="hold">
                            <p:stCondLst>
                              <p:cond delay="600"/>
                            </p:stCondLst>
                            <p:childTnLst>
                              <p:par>
                                <p:cTn id="93" presetID="22" presetClass="entr" presetSubtype="4" fill="hold" grpId="0" nodeType="afterEffect">
                                  <p:stCondLst>
                                    <p:cond delay="0"/>
                                  </p:stCondLst>
                                  <p:childTnLst>
                                    <p:set>
                                      <p:cBhvr>
                                        <p:cTn id="94" dur="1" fill="hold">
                                          <p:stCondLst>
                                            <p:cond delay="0"/>
                                          </p:stCondLst>
                                        </p:cTn>
                                        <p:tgtEl>
                                          <p:spTgt spid="65"/>
                                        </p:tgtEl>
                                        <p:attrNameLst>
                                          <p:attrName>style.visibility</p:attrName>
                                        </p:attrNameLst>
                                      </p:cBhvr>
                                      <p:to>
                                        <p:strVal val="visible"/>
                                      </p:to>
                                    </p:set>
                                    <p:animEffect transition="in" filter="wipe(down)">
                                      <p:cBhvr>
                                        <p:cTn id="95" dur="100"/>
                                        <p:tgtEl>
                                          <p:spTgt spid="65"/>
                                        </p:tgtEl>
                                      </p:cBhvr>
                                    </p:animEffect>
                                  </p:childTnLst>
                                </p:cTn>
                              </p:par>
                            </p:childTnLst>
                          </p:cTn>
                        </p:par>
                        <p:par>
                          <p:cTn id="96" fill="hold">
                            <p:stCondLst>
                              <p:cond delay="700"/>
                            </p:stCondLst>
                            <p:childTnLst>
                              <p:par>
                                <p:cTn id="97" presetID="22" presetClass="entr" presetSubtype="4" fill="hold" grpId="0" nodeType="afterEffect">
                                  <p:stCondLst>
                                    <p:cond delay="0"/>
                                  </p:stCondLst>
                                  <p:childTnLst>
                                    <p:set>
                                      <p:cBhvr>
                                        <p:cTn id="98" dur="1" fill="hold">
                                          <p:stCondLst>
                                            <p:cond delay="0"/>
                                          </p:stCondLst>
                                        </p:cTn>
                                        <p:tgtEl>
                                          <p:spTgt spid="66"/>
                                        </p:tgtEl>
                                        <p:attrNameLst>
                                          <p:attrName>style.visibility</p:attrName>
                                        </p:attrNameLst>
                                      </p:cBhvr>
                                      <p:to>
                                        <p:strVal val="visible"/>
                                      </p:to>
                                    </p:set>
                                    <p:animEffect transition="in" filter="wipe(down)">
                                      <p:cBhvr>
                                        <p:cTn id="99" dur="100"/>
                                        <p:tgtEl>
                                          <p:spTgt spid="66"/>
                                        </p:tgtEl>
                                      </p:cBhvr>
                                    </p:animEffect>
                                  </p:childTnLst>
                                </p:cTn>
                              </p:par>
                            </p:childTnLst>
                          </p:cTn>
                        </p:par>
                        <p:par>
                          <p:cTn id="100" fill="hold">
                            <p:stCondLst>
                              <p:cond delay="800"/>
                            </p:stCondLst>
                            <p:childTnLst>
                              <p:par>
                                <p:cTn id="101" presetID="22" presetClass="entr" presetSubtype="4" fill="hold" grpId="0" nodeType="afterEffect">
                                  <p:stCondLst>
                                    <p:cond delay="0"/>
                                  </p:stCondLst>
                                  <p:childTnLst>
                                    <p:set>
                                      <p:cBhvr>
                                        <p:cTn id="102" dur="1" fill="hold">
                                          <p:stCondLst>
                                            <p:cond delay="0"/>
                                          </p:stCondLst>
                                        </p:cTn>
                                        <p:tgtEl>
                                          <p:spTgt spid="67"/>
                                        </p:tgtEl>
                                        <p:attrNameLst>
                                          <p:attrName>style.visibility</p:attrName>
                                        </p:attrNameLst>
                                      </p:cBhvr>
                                      <p:to>
                                        <p:strVal val="visible"/>
                                      </p:to>
                                    </p:set>
                                    <p:animEffect transition="in" filter="wipe(down)">
                                      <p:cBhvr>
                                        <p:cTn id="103" dur="100"/>
                                        <p:tgtEl>
                                          <p:spTgt spid="67"/>
                                        </p:tgtEl>
                                      </p:cBhvr>
                                    </p:animEffect>
                                  </p:childTnLst>
                                </p:cTn>
                              </p:par>
                            </p:childTnLst>
                          </p:cTn>
                        </p:par>
                        <p:par>
                          <p:cTn id="104" fill="hold">
                            <p:stCondLst>
                              <p:cond delay="900"/>
                            </p:stCondLst>
                            <p:childTnLst>
                              <p:par>
                                <p:cTn id="105" presetID="22" presetClass="entr" presetSubtype="4" fill="hold" grpId="0" nodeType="afterEffect">
                                  <p:stCondLst>
                                    <p:cond delay="0"/>
                                  </p:stCondLst>
                                  <p:childTnLst>
                                    <p:set>
                                      <p:cBhvr>
                                        <p:cTn id="106" dur="1" fill="hold">
                                          <p:stCondLst>
                                            <p:cond delay="0"/>
                                          </p:stCondLst>
                                        </p:cTn>
                                        <p:tgtEl>
                                          <p:spTgt spid="68"/>
                                        </p:tgtEl>
                                        <p:attrNameLst>
                                          <p:attrName>style.visibility</p:attrName>
                                        </p:attrNameLst>
                                      </p:cBhvr>
                                      <p:to>
                                        <p:strVal val="visible"/>
                                      </p:to>
                                    </p:set>
                                    <p:animEffect transition="in" filter="wipe(down)">
                                      <p:cBhvr>
                                        <p:cTn id="107" dur="100"/>
                                        <p:tgtEl>
                                          <p:spTgt spid="68"/>
                                        </p:tgtEl>
                                      </p:cBhvr>
                                    </p:animEffect>
                                  </p:childTnLst>
                                </p:cTn>
                              </p:par>
                            </p:childTnLst>
                          </p:cTn>
                        </p:par>
                        <p:par>
                          <p:cTn id="108" fill="hold">
                            <p:stCondLst>
                              <p:cond delay="1000"/>
                            </p:stCondLst>
                            <p:childTnLst>
                              <p:par>
                                <p:cTn id="109" presetID="22" presetClass="entr" presetSubtype="4" fill="hold" grpId="0" nodeType="afterEffect">
                                  <p:stCondLst>
                                    <p:cond delay="0"/>
                                  </p:stCondLst>
                                  <p:childTnLst>
                                    <p:set>
                                      <p:cBhvr>
                                        <p:cTn id="110" dur="1" fill="hold">
                                          <p:stCondLst>
                                            <p:cond delay="0"/>
                                          </p:stCondLst>
                                        </p:cTn>
                                        <p:tgtEl>
                                          <p:spTgt spid="69"/>
                                        </p:tgtEl>
                                        <p:attrNameLst>
                                          <p:attrName>style.visibility</p:attrName>
                                        </p:attrNameLst>
                                      </p:cBhvr>
                                      <p:to>
                                        <p:strVal val="visible"/>
                                      </p:to>
                                    </p:set>
                                    <p:animEffect transition="in" filter="wipe(down)">
                                      <p:cBhvr>
                                        <p:cTn id="111" dur="100"/>
                                        <p:tgtEl>
                                          <p:spTgt spid="69"/>
                                        </p:tgtEl>
                                      </p:cBhvr>
                                    </p:animEffect>
                                  </p:childTnLst>
                                </p:cTn>
                              </p:par>
                            </p:childTnLst>
                          </p:cTn>
                        </p:par>
                        <p:par>
                          <p:cTn id="112" fill="hold">
                            <p:stCondLst>
                              <p:cond delay="1100"/>
                            </p:stCondLst>
                            <p:childTnLst>
                              <p:par>
                                <p:cTn id="113" presetID="22" presetClass="entr" presetSubtype="4" fill="hold" grpId="0" nodeType="afterEffect">
                                  <p:stCondLst>
                                    <p:cond delay="0"/>
                                  </p:stCondLst>
                                  <p:childTnLst>
                                    <p:set>
                                      <p:cBhvr>
                                        <p:cTn id="114" dur="1" fill="hold">
                                          <p:stCondLst>
                                            <p:cond delay="0"/>
                                          </p:stCondLst>
                                        </p:cTn>
                                        <p:tgtEl>
                                          <p:spTgt spid="70"/>
                                        </p:tgtEl>
                                        <p:attrNameLst>
                                          <p:attrName>style.visibility</p:attrName>
                                        </p:attrNameLst>
                                      </p:cBhvr>
                                      <p:to>
                                        <p:strVal val="visible"/>
                                      </p:to>
                                    </p:set>
                                    <p:animEffect transition="in" filter="wipe(down)">
                                      <p:cBhvr>
                                        <p:cTn id="115" dur="100"/>
                                        <p:tgtEl>
                                          <p:spTgt spid="70"/>
                                        </p:tgtEl>
                                      </p:cBhvr>
                                    </p:animEffect>
                                  </p:childTnLst>
                                </p:cTn>
                              </p:par>
                            </p:childTnLst>
                          </p:cTn>
                        </p:par>
                        <p:par>
                          <p:cTn id="116" fill="hold">
                            <p:stCondLst>
                              <p:cond delay="1200"/>
                            </p:stCondLst>
                            <p:childTnLst>
                              <p:par>
                                <p:cTn id="117" presetID="22" presetClass="entr" presetSubtype="4" fill="hold" grpId="0" nodeType="afterEffect">
                                  <p:stCondLst>
                                    <p:cond delay="0"/>
                                  </p:stCondLst>
                                  <p:childTnLst>
                                    <p:set>
                                      <p:cBhvr>
                                        <p:cTn id="118" dur="1" fill="hold">
                                          <p:stCondLst>
                                            <p:cond delay="0"/>
                                          </p:stCondLst>
                                        </p:cTn>
                                        <p:tgtEl>
                                          <p:spTgt spid="71"/>
                                        </p:tgtEl>
                                        <p:attrNameLst>
                                          <p:attrName>style.visibility</p:attrName>
                                        </p:attrNameLst>
                                      </p:cBhvr>
                                      <p:to>
                                        <p:strVal val="visible"/>
                                      </p:to>
                                    </p:set>
                                    <p:animEffect transition="in" filter="wipe(down)">
                                      <p:cBhvr>
                                        <p:cTn id="119" dur="100"/>
                                        <p:tgtEl>
                                          <p:spTgt spid="71"/>
                                        </p:tgtEl>
                                      </p:cBhvr>
                                    </p:animEffect>
                                  </p:childTnLst>
                                </p:cTn>
                              </p:par>
                            </p:childTnLst>
                          </p:cTn>
                        </p:par>
                        <p:par>
                          <p:cTn id="120" fill="hold">
                            <p:stCondLst>
                              <p:cond delay="1300"/>
                            </p:stCondLst>
                            <p:childTnLst>
                              <p:par>
                                <p:cTn id="121" presetID="22" presetClass="entr" presetSubtype="4" fill="hold" grpId="0" nodeType="afterEffect">
                                  <p:stCondLst>
                                    <p:cond delay="0"/>
                                  </p:stCondLst>
                                  <p:childTnLst>
                                    <p:set>
                                      <p:cBhvr>
                                        <p:cTn id="122" dur="1" fill="hold">
                                          <p:stCondLst>
                                            <p:cond delay="0"/>
                                          </p:stCondLst>
                                        </p:cTn>
                                        <p:tgtEl>
                                          <p:spTgt spid="77"/>
                                        </p:tgtEl>
                                        <p:attrNameLst>
                                          <p:attrName>style.visibility</p:attrName>
                                        </p:attrNameLst>
                                      </p:cBhvr>
                                      <p:to>
                                        <p:strVal val="visible"/>
                                      </p:to>
                                    </p:set>
                                    <p:animEffect transition="in" filter="wipe(down)">
                                      <p:cBhvr>
                                        <p:cTn id="123" dur="100"/>
                                        <p:tgtEl>
                                          <p:spTgt spid="77"/>
                                        </p:tgtEl>
                                      </p:cBhvr>
                                    </p:animEffect>
                                  </p:childTnLst>
                                </p:cTn>
                              </p:par>
                            </p:childTnLst>
                          </p:cTn>
                        </p:par>
                        <p:par>
                          <p:cTn id="124" fill="hold">
                            <p:stCondLst>
                              <p:cond delay="1400"/>
                            </p:stCondLst>
                            <p:childTnLst>
                              <p:par>
                                <p:cTn id="125" presetID="22" presetClass="entr" presetSubtype="4" fill="hold" grpId="0" nodeType="afterEffect">
                                  <p:stCondLst>
                                    <p:cond delay="0"/>
                                  </p:stCondLst>
                                  <p:childTnLst>
                                    <p:set>
                                      <p:cBhvr>
                                        <p:cTn id="126" dur="1" fill="hold">
                                          <p:stCondLst>
                                            <p:cond delay="0"/>
                                          </p:stCondLst>
                                        </p:cTn>
                                        <p:tgtEl>
                                          <p:spTgt spid="78"/>
                                        </p:tgtEl>
                                        <p:attrNameLst>
                                          <p:attrName>style.visibility</p:attrName>
                                        </p:attrNameLst>
                                      </p:cBhvr>
                                      <p:to>
                                        <p:strVal val="visible"/>
                                      </p:to>
                                    </p:set>
                                    <p:animEffect transition="in" filter="wipe(down)">
                                      <p:cBhvr>
                                        <p:cTn id="127" dur="100"/>
                                        <p:tgtEl>
                                          <p:spTgt spid="78"/>
                                        </p:tgtEl>
                                      </p:cBhvr>
                                    </p:animEffect>
                                  </p:childTnLst>
                                </p:cTn>
                              </p:par>
                            </p:childTnLst>
                          </p:cTn>
                        </p:par>
                        <p:par>
                          <p:cTn id="128" fill="hold">
                            <p:stCondLst>
                              <p:cond delay="1500"/>
                            </p:stCondLst>
                            <p:childTnLst>
                              <p:par>
                                <p:cTn id="129" presetID="22" presetClass="entr" presetSubtype="4" fill="hold" grpId="0" nodeType="afterEffect">
                                  <p:stCondLst>
                                    <p:cond delay="0"/>
                                  </p:stCondLst>
                                  <p:childTnLst>
                                    <p:set>
                                      <p:cBhvr>
                                        <p:cTn id="130" dur="1" fill="hold">
                                          <p:stCondLst>
                                            <p:cond delay="0"/>
                                          </p:stCondLst>
                                        </p:cTn>
                                        <p:tgtEl>
                                          <p:spTgt spid="79"/>
                                        </p:tgtEl>
                                        <p:attrNameLst>
                                          <p:attrName>style.visibility</p:attrName>
                                        </p:attrNameLst>
                                      </p:cBhvr>
                                      <p:to>
                                        <p:strVal val="visible"/>
                                      </p:to>
                                    </p:set>
                                    <p:animEffect transition="in" filter="wipe(down)">
                                      <p:cBhvr>
                                        <p:cTn id="131" dur="100"/>
                                        <p:tgtEl>
                                          <p:spTgt spid="79"/>
                                        </p:tgtEl>
                                      </p:cBhvr>
                                    </p:animEffect>
                                  </p:childTnLst>
                                </p:cTn>
                              </p:par>
                            </p:childTnLst>
                          </p:cTn>
                        </p:par>
                        <p:par>
                          <p:cTn id="132" fill="hold">
                            <p:stCondLst>
                              <p:cond delay="1600"/>
                            </p:stCondLst>
                            <p:childTnLst>
                              <p:par>
                                <p:cTn id="133" presetID="22" presetClass="entr" presetSubtype="4" fill="hold" grpId="0" nodeType="afterEffect">
                                  <p:stCondLst>
                                    <p:cond delay="0"/>
                                  </p:stCondLst>
                                  <p:childTnLst>
                                    <p:set>
                                      <p:cBhvr>
                                        <p:cTn id="134" dur="1" fill="hold">
                                          <p:stCondLst>
                                            <p:cond delay="0"/>
                                          </p:stCondLst>
                                        </p:cTn>
                                        <p:tgtEl>
                                          <p:spTgt spid="80"/>
                                        </p:tgtEl>
                                        <p:attrNameLst>
                                          <p:attrName>style.visibility</p:attrName>
                                        </p:attrNameLst>
                                      </p:cBhvr>
                                      <p:to>
                                        <p:strVal val="visible"/>
                                      </p:to>
                                    </p:set>
                                    <p:animEffect transition="in" filter="wipe(down)">
                                      <p:cBhvr>
                                        <p:cTn id="135" dur="100"/>
                                        <p:tgtEl>
                                          <p:spTgt spid="80"/>
                                        </p:tgtEl>
                                      </p:cBhvr>
                                    </p:animEffect>
                                  </p:childTnLst>
                                </p:cTn>
                              </p:par>
                            </p:childTnLst>
                          </p:cTn>
                        </p:par>
                        <p:par>
                          <p:cTn id="136" fill="hold">
                            <p:stCondLst>
                              <p:cond delay="1700"/>
                            </p:stCondLst>
                            <p:childTnLst>
                              <p:par>
                                <p:cTn id="137" presetID="22" presetClass="entr" presetSubtype="4" fill="hold" grpId="0" nodeType="afterEffect">
                                  <p:stCondLst>
                                    <p:cond delay="0"/>
                                  </p:stCondLst>
                                  <p:childTnLst>
                                    <p:set>
                                      <p:cBhvr>
                                        <p:cTn id="138" dur="1" fill="hold">
                                          <p:stCondLst>
                                            <p:cond delay="0"/>
                                          </p:stCondLst>
                                        </p:cTn>
                                        <p:tgtEl>
                                          <p:spTgt spid="81"/>
                                        </p:tgtEl>
                                        <p:attrNameLst>
                                          <p:attrName>style.visibility</p:attrName>
                                        </p:attrNameLst>
                                      </p:cBhvr>
                                      <p:to>
                                        <p:strVal val="visible"/>
                                      </p:to>
                                    </p:set>
                                    <p:animEffect transition="in" filter="wipe(down)">
                                      <p:cBhvr>
                                        <p:cTn id="139" dur="100"/>
                                        <p:tgtEl>
                                          <p:spTgt spid="81"/>
                                        </p:tgtEl>
                                      </p:cBhvr>
                                    </p:animEffect>
                                  </p:childTnLst>
                                </p:cTn>
                              </p:par>
                            </p:childTnLst>
                          </p:cTn>
                        </p:par>
                        <p:par>
                          <p:cTn id="140" fill="hold">
                            <p:stCondLst>
                              <p:cond delay="1800"/>
                            </p:stCondLst>
                            <p:childTnLst>
                              <p:par>
                                <p:cTn id="141" presetID="22" presetClass="entr" presetSubtype="4" fill="hold" grpId="0" nodeType="afterEffect">
                                  <p:stCondLst>
                                    <p:cond delay="0"/>
                                  </p:stCondLst>
                                  <p:childTnLst>
                                    <p:set>
                                      <p:cBhvr>
                                        <p:cTn id="142" dur="1" fill="hold">
                                          <p:stCondLst>
                                            <p:cond delay="0"/>
                                          </p:stCondLst>
                                        </p:cTn>
                                        <p:tgtEl>
                                          <p:spTgt spid="82"/>
                                        </p:tgtEl>
                                        <p:attrNameLst>
                                          <p:attrName>style.visibility</p:attrName>
                                        </p:attrNameLst>
                                      </p:cBhvr>
                                      <p:to>
                                        <p:strVal val="visible"/>
                                      </p:to>
                                    </p:set>
                                    <p:animEffect transition="in" filter="wipe(down)">
                                      <p:cBhvr>
                                        <p:cTn id="143" dur="100"/>
                                        <p:tgtEl>
                                          <p:spTgt spid="82"/>
                                        </p:tgtEl>
                                      </p:cBhvr>
                                    </p:animEffect>
                                  </p:childTnLst>
                                </p:cTn>
                              </p:par>
                            </p:childTnLst>
                          </p:cTn>
                        </p:par>
                        <p:par>
                          <p:cTn id="144" fill="hold">
                            <p:stCondLst>
                              <p:cond delay="1900"/>
                            </p:stCondLst>
                            <p:childTnLst>
                              <p:par>
                                <p:cTn id="145" presetID="22" presetClass="entr" presetSubtype="4" fill="hold" grpId="0" nodeType="afterEffect">
                                  <p:stCondLst>
                                    <p:cond delay="0"/>
                                  </p:stCondLst>
                                  <p:childTnLst>
                                    <p:set>
                                      <p:cBhvr>
                                        <p:cTn id="146" dur="1" fill="hold">
                                          <p:stCondLst>
                                            <p:cond delay="0"/>
                                          </p:stCondLst>
                                        </p:cTn>
                                        <p:tgtEl>
                                          <p:spTgt spid="83"/>
                                        </p:tgtEl>
                                        <p:attrNameLst>
                                          <p:attrName>style.visibility</p:attrName>
                                        </p:attrNameLst>
                                      </p:cBhvr>
                                      <p:to>
                                        <p:strVal val="visible"/>
                                      </p:to>
                                    </p:set>
                                    <p:animEffect transition="in" filter="wipe(down)">
                                      <p:cBhvr>
                                        <p:cTn id="147" dur="100"/>
                                        <p:tgtEl>
                                          <p:spTgt spid="83"/>
                                        </p:tgtEl>
                                      </p:cBhvr>
                                    </p:animEffect>
                                  </p:childTnLst>
                                </p:cTn>
                              </p:par>
                            </p:childTnLst>
                          </p:cTn>
                        </p:par>
                      </p:childTnLst>
                    </p:cTn>
                  </p:par>
                  <p:par>
                    <p:cTn id="148" fill="hold">
                      <p:stCondLst>
                        <p:cond delay="indefinite"/>
                      </p:stCondLst>
                      <p:childTnLst>
                        <p:par>
                          <p:cTn id="149" fill="hold">
                            <p:stCondLst>
                              <p:cond delay="0"/>
                            </p:stCondLst>
                            <p:childTnLst>
                              <p:par>
                                <p:cTn id="150" presetID="1" presetClass="entr" presetSubtype="0" fill="hold" nodeType="clickEffect">
                                  <p:stCondLst>
                                    <p:cond delay="0"/>
                                  </p:stCondLst>
                                  <p:childTnLst>
                                    <p:set>
                                      <p:cBhvr>
                                        <p:cTn id="151" dur="1" fill="hold">
                                          <p:stCondLst>
                                            <p:cond delay="0"/>
                                          </p:stCondLst>
                                        </p:cTn>
                                        <p:tgtEl>
                                          <p:spTgt spid="95"/>
                                        </p:tgtEl>
                                        <p:attrNameLst>
                                          <p:attrName>style.visibility</p:attrName>
                                        </p:attrNameLst>
                                      </p:cBhvr>
                                      <p:to>
                                        <p:strVal val="visible"/>
                                      </p:to>
                                    </p:set>
                                  </p:childTnLst>
                                </p:cTn>
                              </p:par>
                              <p:par>
                                <p:cTn id="152" presetID="22" presetClass="entr" presetSubtype="8" fill="hold" grpId="0" nodeType="withEffect">
                                  <p:stCondLst>
                                    <p:cond delay="0"/>
                                  </p:stCondLst>
                                  <p:childTnLst>
                                    <p:set>
                                      <p:cBhvr>
                                        <p:cTn id="153" dur="1" fill="hold">
                                          <p:stCondLst>
                                            <p:cond delay="0"/>
                                          </p:stCondLst>
                                        </p:cTn>
                                        <p:tgtEl>
                                          <p:spTgt spid="85"/>
                                        </p:tgtEl>
                                        <p:attrNameLst>
                                          <p:attrName>style.visibility</p:attrName>
                                        </p:attrNameLst>
                                      </p:cBhvr>
                                      <p:to>
                                        <p:strVal val="visible"/>
                                      </p:to>
                                    </p:set>
                                    <p:animEffect transition="in" filter="wipe(left)">
                                      <p:cBhvr>
                                        <p:cTn id="154" dur="500"/>
                                        <p:tgtEl>
                                          <p:spTgt spid="85"/>
                                        </p:tgtEl>
                                      </p:cBhvr>
                                    </p:animEffect>
                                  </p:childTnLst>
                                </p:cTn>
                              </p:par>
                            </p:childTnLst>
                          </p:cTn>
                        </p:par>
                        <p:par>
                          <p:cTn id="155" fill="hold">
                            <p:stCondLst>
                              <p:cond delay="500"/>
                            </p:stCondLst>
                            <p:childTnLst>
                              <p:par>
                                <p:cTn id="156" presetID="22" presetClass="entr" presetSubtype="8" fill="hold" grpId="0" nodeType="afterEffect">
                                  <p:stCondLst>
                                    <p:cond delay="0"/>
                                  </p:stCondLst>
                                  <p:childTnLst>
                                    <p:set>
                                      <p:cBhvr>
                                        <p:cTn id="157" dur="1" fill="hold">
                                          <p:stCondLst>
                                            <p:cond delay="0"/>
                                          </p:stCondLst>
                                        </p:cTn>
                                        <p:tgtEl>
                                          <p:spTgt spid="84"/>
                                        </p:tgtEl>
                                        <p:attrNameLst>
                                          <p:attrName>style.visibility</p:attrName>
                                        </p:attrNameLst>
                                      </p:cBhvr>
                                      <p:to>
                                        <p:strVal val="visible"/>
                                      </p:to>
                                    </p:set>
                                    <p:animEffect transition="in" filter="wipe(left)">
                                      <p:cBhvr>
                                        <p:cTn id="158" dur="500"/>
                                        <p:tgtEl>
                                          <p:spTgt spid="84"/>
                                        </p:tgtEl>
                                      </p:cBhvr>
                                    </p:animEffect>
                                  </p:childTnLst>
                                </p:cTn>
                              </p:par>
                            </p:childTnLst>
                          </p:cTn>
                        </p:par>
                        <p:par>
                          <p:cTn id="159" fill="hold">
                            <p:stCondLst>
                              <p:cond delay="1000"/>
                            </p:stCondLst>
                            <p:childTnLst>
                              <p:par>
                                <p:cTn id="160" presetID="22" presetClass="entr" presetSubtype="8" fill="hold" grpId="0" nodeType="afterEffect">
                                  <p:stCondLst>
                                    <p:cond delay="0"/>
                                  </p:stCondLst>
                                  <p:childTnLst>
                                    <p:set>
                                      <p:cBhvr>
                                        <p:cTn id="161" dur="1" fill="hold">
                                          <p:stCondLst>
                                            <p:cond delay="0"/>
                                          </p:stCondLst>
                                        </p:cTn>
                                        <p:tgtEl>
                                          <p:spTgt spid="86"/>
                                        </p:tgtEl>
                                        <p:attrNameLst>
                                          <p:attrName>style.visibility</p:attrName>
                                        </p:attrNameLst>
                                      </p:cBhvr>
                                      <p:to>
                                        <p:strVal val="visible"/>
                                      </p:to>
                                    </p:set>
                                    <p:animEffect transition="in" filter="wipe(left)">
                                      <p:cBhvr>
                                        <p:cTn id="162" dur="500"/>
                                        <p:tgtEl>
                                          <p:spTgt spid="86"/>
                                        </p:tgtEl>
                                      </p:cBhvr>
                                    </p:animEffect>
                                  </p:childTnLst>
                                </p:cTn>
                              </p:par>
                            </p:childTnLst>
                          </p:cTn>
                        </p:par>
                        <p:par>
                          <p:cTn id="163" fill="hold">
                            <p:stCondLst>
                              <p:cond delay="1500"/>
                            </p:stCondLst>
                            <p:childTnLst>
                              <p:par>
                                <p:cTn id="164" presetID="10" presetClass="entr" presetSubtype="0" fill="hold" nodeType="afterEffect">
                                  <p:stCondLst>
                                    <p:cond delay="0"/>
                                  </p:stCondLst>
                                  <p:childTnLst>
                                    <p:set>
                                      <p:cBhvr>
                                        <p:cTn id="165" dur="1" fill="hold">
                                          <p:stCondLst>
                                            <p:cond delay="0"/>
                                          </p:stCondLst>
                                        </p:cTn>
                                        <p:tgtEl>
                                          <p:spTgt spid="72"/>
                                        </p:tgtEl>
                                        <p:attrNameLst>
                                          <p:attrName>style.visibility</p:attrName>
                                        </p:attrNameLst>
                                      </p:cBhvr>
                                      <p:to>
                                        <p:strVal val="visible"/>
                                      </p:to>
                                    </p:set>
                                    <p:animEffect transition="in" filter="fade">
                                      <p:cBhvr>
                                        <p:cTn id="166" dur="500"/>
                                        <p:tgtEl>
                                          <p:spTgt spid="72"/>
                                        </p:tgtEl>
                                      </p:cBhvr>
                                    </p:animEffect>
                                  </p:childTnLst>
                                </p:cTn>
                              </p:par>
                            </p:childTnLst>
                          </p:cTn>
                        </p:par>
                        <p:par>
                          <p:cTn id="167" fill="hold">
                            <p:stCondLst>
                              <p:cond delay="2000"/>
                            </p:stCondLst>
                            <p:childTnLst>
                              <p:par>
                                <p:cTn id="168" presetID="10" presetClass="exit" presetSubtype="0" fill="hold" grpId="0" nodeType="afterEffect">
                                  <p:stCondLst>
                                    <p:cond delay="0"/>
                                  </p:stCondLst>
                                  <p:childTnLst>
                                    <p:animEffect transition="out" filter="fade">
                                      <p:cBhvr>
                                        <p:cTn id="169" dur="500"/>
                                        <p:tgtEl>
                                          <p:spTgt spid="87"/>
                                        </p:tgtEl>
                                      </p:cBhvr>
                                    </p:animEffect>
                                    <p:set>
                                      <p:cBhvr>
                                        <p:cTn id="170" dur="1" fill="hold">
                                          <p:stCondLst>
                                            <p:cond delay="499"/>
                                          </p:stCondLst>
                                        </p:cTn>
                                        <p:tgtEl>
                                          <p:spTgt spid="87"/>
                                        </p:tgtEl>
                                        <p:attrNameLst>
                                          <p:attrName>style.visibility</p:attrName>
                                        </p:attrNameLst>
                                      </p:cBhvr>
                                      <p:to>
                                        <p:strVal val="hidden"/>
                                      </p:to>
                                    </p:set>
                                  </p:childTnLst>
                                </p:cTn>
                              </p:par>
                            </p:childTnLst>
                          </p:cTn>
                        </p:par>
                      </p:childTnLst>
                    </p:cTn>
                  </p:par>
                  <p:par>
                    <p:cTn id="171" fill="hold">
                      <p:stCondLst>
                        <p:cond delay="indefinite"/>
                      </p:stCondLst>
                      <p:childTnLst>
                        <p:par>
                          <p:cTn id="172" fill="hold">
                            <p:stCondLst>
                              <p:cond delay="0"/>
                            </p:stCondLst>
                            <p:childTnLst>
                              <p:par>
                                <p:cTn id="173" presetID="1" presetClass="entr" presetSubtype="0" fill="hold" nodeType="clickEffect">
                                  <p:stCondLst>
                                    <p:cond delay="0"/>
                                  </p:stCondLst>
                                  <p:childTnLst>
                                    <p:set>
                                      <p:cBhvr>
                                        <p:cTn id="174" dur="1" fill="hold">
                                          <p:stCondLst>
                                            <p:cond delay="0"/>
                                          </p:stCondLst>
                                        </p:cTn>
                                        <p:tgtEl>
                                          <p:spTgt spid="91"/>
                                        </p:tgtEl>
                                        <p:attrNameLst>
                                          <p:attrName>style.visibility</p:attrName>
                                        </p:attrNameLst>
                                      </p:cBhvr>
                                      <p:to>
                                        <p:strVal val="visible"/>
                                      </p:to>
                                    </p:set>
                                  </p:childTnLst>
                                </p:cTn>
                              </p:par>
                              <p:par>
                                <p:cTn id="175" presetID="1" presetClass="entr" presetSubtype="0" fill="hold" nodeType="withEffect">
                                  <p:stCondLst>
                                    <p:cond delay="0"/>
                                  </p:stCondLst>
                                  <p:childTnLst>
                                    <p:set>
                                      <p:cBhvr>
                                        <p:cTn id="176" dur="1" fill="hold">
                                          <p:stCondLst>
                                            <p:cond delay="0"/>
                                          </p:stCondLst>
                                        </p:cTn>
                                        <p:tgtEl>
                                          <p:spTgt spid="92"/>
                                        </p:tgtEl>
                                        <p:attrNameLst>
                                          <p:attrName>style.visibility</p:attrName>
                                        </p:attrNameLst>
                                      </p:cBhvr>
                                      <p:to>
                                        <p:strVal val="visible"/>
                                      </p:to>
                                    </p:set>
                                  </p:childTnLst>
                                </p:cTn>
                              </p:par>
                            </p:childTnLst>
                          </p:cTn>
                        </p:par>
                      </p:childTnLst>
                    </p:cTn>
                  </p:par>
                  <p:par>
                    <p:cTn id="177" fill="hold">
                      <p:stCondLst>
                        <p:cond delay="indefinite"/>
                      </p:stCondLst>
                      <p:childTnLst>
                        <p:par>
                          <p:cTn id="178" fill="hold">
                            <p:stCondLst>
                              <p:cond delay="0"/>
                            </p:stCondLst>
                            <p:childTnLst>
                              <p:par>
                                <p:cTn id="179" presetID="1" presetClass="entr" presetSubtype="0" fill="hold" grpId="0" nodeType="clickEffect">
                                  <p:stCondLst>
                                    <p:cond delay="0"/>
                                  </p:stCondLst>
                                  <p:childTnLst>
                                    <p:set>
                                      <p:cBhvr>
                                        <p:cTn id="180" dur="1" fill="hold">
                                          <p:stCondLst>
                                            <p:cond delay="0"/>
                                          </p:stCondLst>
                                        </p:cTn>
                                        <p:tgtEl>
                                          <p:spTgt spid="93"/>
                                        </p:tgtEl>
                                        <p:attrNameLst>
                                          <p:attrName>style.visibility</p:attrName>
                                        </p:attrNameLst>
                                      </p:cBhvr>
                                      <p:to>
                                        <p:strVal val="visible"/>
                                      </p:to>
                                    </p:set>
                                  </p:childTnLst>
                                </p:cTn>
                              </p:par>
                              <p:par>
                                <p:cTn id="181" presetID="1" presetClass="entr" presetSubtype="0" fill="hold" grpId="0" nodeType="withEffect">
                                  <p:stCondLst>
                                    <p:cond delay="0"/>
                                  </p:stCondLst>
                                  <p:childTnLst>
                                    <p:set>
                                      <p:cBhvr>
                                        <p:cTn id="18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6" grpId="0" animBg="1"/>
      <p:bldP spid="57" grpId="0" animBg="1"/>
      <p:bldP spid="58" grpId="0" animBg="1"/>
      <p:bldP spid="58" grpId="1"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7" grpId="1" animBg="1"/>
      <p:bldP spid="87" grpId="2" animBg="1"/>
      <p:bldP spid="87" grpId="3" animBg="1"/>
      <p:bldP spid="87" grpId="4" animBg="1"/>
      <p:bldP spid="87" grpId="5" animBg="1"/>
      <p:bldP spid="88" grpId="0" animBg="1"/>
      <p:bldP spid="88" grpId="1" animBg="1"/>
      <p:bldP spid="88" grpId="2" animBg="1"/>
      <p:bldP spid="88" grpId="3" animBg="1"/>
      <p:bldP spid="88" grpId="4" animBg="1"/>
      <p:bldP spid="89" grpId="0" animBg="1"/>
      <p:bldP spid="89" grpId="1" animBg="1"/>
      <p:bldP spid="9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4B0A7-3818-9B94-7CC5-044DF53BFC7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17A8B86-4858-886D-84A2-3593DDD63538}"/>
              </a:ext>
            </a:extLst>
          </p:cNvPr>
          <p:cNvSpPr>
            <a:spLocks noGrp="1"/>
          </p:cNvSpPr>
          <p:nvPr>
            <p:ph type="body" sz="quarter" idx="10"/>
          </p:nvPr>
        </p:nvSpPr>
        <p:spPr>
          <a:xfrm>
            <a:off x="29493" y="685799"/>
            <a:ext cx="6295107" cy="5638799"/>
          </a:xfrm>
        </p:spPr>
        <p:txBody>
          <a:bodyPr/>
          <a:lstStyle/>
          <a:p>
            <a:r>
              <a:rPr lang="en-US" b="1" dirty="0"/>
              <a:t>Pros</a:t>
            </a:r>
          </a:p>
          <a:p>
            <a:r>
              <a:rPr lang="en-US" dirty="0"/>
              <a:t>Detection techniques sensitive to single atoms</a:t>
            </a:r>
          </a:p>
          <a:p>
            <a:r>
              <a:rPr lang="en-US" dirty="0"/>
              <a:t>Faster </a:t>
            </a:r>
            <a:r>
              <a:rPr lang="en-US" dirty="0">
                <a:sym typeface="Wingdings" panose="05000000000000000000" pitchFamily="2" charset="2"/>
              </a:rPr>
              <a:t> can be used with lifetimes of ~150 </a:t>
            </a:r>
            <a:r>
              <a:rPr lang="en-US" dirty="0" err="1">
                <a:sym typeface="Wingdings" panose="05000000000000000000" pitchFamily="2" charset="2"/>
              </a:rPr>
              <a:t>ms</a:t>
            </a:r>
            <a:endParaRPr lang="en-US" dirty="0">
              <a:sym typeface="Wingdings" panose="05000000000000000000" pitchFamily="2" charset="2"/>
            </a:endParaRPr>
          </a:p>
          <a:p>
            <a:endParaRPr lang="en-US" dirty="0"/>
          </a:p>
          <a:p>
            <a:r>
              <a:rPr lang="en-US" b="1" dirty="0"/>
              <a:t>Cons</a:t>
            </a:r>
          </a:p>
          <a:p>
            <a:pPr marL="0" indent="0"/>
            <a:r>
              <a:rPr lang="en-US" dirty="0"/>
              <a:t>Qualative measurement – how does SHE compare to other members in its group</a:t>
            </a:r>
          </a:p>
          <a:p>
            <a:pPr marL="0" indent="0"/>
            <a:r>
              <a:rPr lang="en-US" dirty="0"/>
              <a:t>Results can be ambiguous</a:t>
            </a:r>
          </a:p>
          <a:p>
            <a:pPr marL="0" indent="0"/>
            <a:endParaRPr lang="en-US" dirty="0"/>
          </a:p>
          <a:p>
            <a:pPr marL="0" indent="0"/>
            <a:r>
              <a:rPr lang="en-US" b="1" dirty="0"/>
              <a:t>Elements investigated</a:t>
            </a:r>
          </a:p>
          <a:p>
            <a:pPr marL="0" indent="0"/>
            <a:r>
              <a:rPr lang="en-US" dirty="0"/>
              <a:t>Rf (104) – Mc (115)</a:t>
            </a:r>
          </a:p>
          <a:p>
            <a:endParaRPr lang="en-US" dirty="0"/>
          </a:p>
        </p:txBody>
      </p:sp>
      <p:sp>
        <p:nvSpPr>
          <p:cNvPr id="4" name="Title 3">
            <a:extLst>
              <a:ext uri="{FF2B5EF4-FFF2-40B4-BE49-F238E27FC236}">
                <a16:creationId xmlns:a16="http://schemas.microsoft.com/office/drawing/2014/main" id="{6C4B67BB-D99A-9DE7-C7D7-65B3C760E411}"/>
              </a:ext>
            </a:extLst>
          </p:cNvPr>
          <p:cNvSpPr>
            <a:spLocks noGrp="1"/>
          </p:cNvSpPr>
          <p:nvPr>
            <p:ph type="title"/>
          </p:nvPr>
        </p:nvSpPr>
        <p:spPr/>
        <p:txBody>
          <a:bodyPr/>
          <a:lstStyle/>
          <a:p>
            <a:r>
              <a:rPr lang="en-US" dirty="0"/>
              <a:t>Traditional Method: Gas Chromatography</a:t>
            </a:r>
          </a:p>
        </p:txBody>
      </p:sp>
      <p:pic>
        <p:nvPicPr>
          <p:cNvPr id="5" name="Picture 4">
            <a:extLst>
              <a:ext uri="{FF2B5EF4-FFF2-40B4-BE49-F238E27FC236}">
                <a16:creationId xmlns:a16="http://schemas.microsoft.com/office/drawing/2014/main" id="{026770CF-FFCF-B327-CD38-9194A3CC9FB2}"/>
              </a:ext>
            </a:extLst>
          </p:cNvPr>
          <p:cNvPicPr>
            <a:picLocks noChangeAspect="1"/>
          </p:cNvPicPr>
          <p:nvPr/>
        </p:nvPicPr>
        <p:blipFill>
          <a:blip r:embed="rId2"/>
          <a:stretch>
            <a:fillRect/>
          </a:stretch>
        </p:blipFill>
        <p:spPr>
          <a:xfrm>
            <a:off x="6275824" y="870719"/>
            <a:ext cx="5758693" cy="5301482"/>
          </a:xfrm>
          <a:prstGeom prst="rect">
            <a:avLst/>
          </a:prstGeom>
        </p:spPr>
      </p:pic>
      <p:sp>
        <p:nvSpPr>
          <p:cNvPr id="7" name="Slide Number Placeholder 5">
            <a:extLst>
              <a:ext uri="{FF2B5EF4-FFF2-40B4-BE49-F238E27FC236}">
                <a16:creationId xmlns:a16="http://schemas.microsoft.com/office/drawing/2014/main" id="{3C7ED68D-8042-3A07-3477-0CB627F585D3}"/>
              </a:ext>
            </a:extLst>
          </p:cNvPr>
          <p:cNvSpPr>
            <a:spLocks noGrp="1"/>
          </p:cNvSpPr>
          <p:nvPr>
            <p:ph type="sldNum" sz="quarter" idx="4"/>
          </p:nvPr>
        </p:nvSpPr>
        <p:spPr>
          <a:xfrm>
            <a:off x="11483132" y="6492875"/>
            <a:ext cx="708868" cy="365125"/>
          </a:xfrm>
          <a:prstGeom prst="rect">
            <a:avLst/>
          </a:prstGeom>
        </p:spPr>
        <p:txBody>
          <a:bodyPr/>
          <a:lstStyle>
            <a:lvl1pPr algn="r">
              <a:defRPr sz="1400">
                <a:solidFill>
                  <a:schemeClr val="bg2"/>
                </a:solidFill>
              </a:defRPr>
            </a:lvl1pPr>
          </a:lstStyle>
          <a:p>
            <a:pPr algn="r"/>
            <a:fld id="{0EF2EA88-E9D4-0C4F-A5DF-5FE49FAF8E2F}" type="slidenum">
              <a:rPr lang="en-US" smtClean="0"/>
              <a:pPr algn="r"/>
              <a:t>44</a:t>
            </a:fld>
            <a:endParaRPr lang="en-US" dirty="0"/>
          </a:p>
        </p:txBody>
      </p:sp>
    </p:spTree>
    <p:extLst>
      <p:ext uri="{BB962C8B-B14F-4D97-AF65-F5344CB8AC3E}">
        <p14:creationId xmlns:p14="http://schemas.microsoft.com/office/powerpoint/2010/main" val="5328359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962A41-A14C-0E0E-602A-D7B259DB96E9}"/>
              </a:ext>
            </a:extLst>
          </p:cNvPr>
          <p:cNvSpPr>
            <a:spLocks noGrp="1"/>
          </p:cNvSpPr>
          <p:nvPr>
            <p:ph type="body" sz="quarter" idx="10"/>
          </p:nvPr>
        </p:nvSpPr>
        <p:spPr/>
        <p:txBody>
          <a:bodyPr/>
          <a:lstStyle/>
          <a:p>
            <a:pPr marL="0" indent="0"/>
            <a:r>
              <a:rPr lang="en-US" dirty="0"/>
              <a:t>Experiment compared extraction where Pb, Hg, Rn, and Fl decay on a thermochromatography column </a:t>
            </a:r>
            <a:r>
              <a:rPr lang="en-US" dirty="0">
                <a:sym typeface="Wingdings" panose="05000000000000000000" pitchFamily="2" charset="2"/>
              </a:rPr>
              <a:t> temperate at decay correlated with adsorption enthalpy</a:t>
            </a:r>
            <a:endParaRPr lang="en-US" dirty="0"/>
          </a:p>
          <a:p>
            <a:endParaRPr lang="en-US" dirty="0"/>
          </a:p>
          <a:p>
            <a:pPr marL="0" indent="0"/>
            <a:r>
              <a:rPr lang="en-US" b="1" dirty="0"/>
              <a:t>Goal</a:t>
            </a:r>
            <a:r>
              <a:rPr lang="en-US" dirty="0"/>
              <a:t>: Compare adsorption enthalpies of Fl homologues</a:t>
            </a:r>
          </a:p>
          <a:p>
            <a:endParaRPr lang="en-US" dirty="0"/>
          </a:p>
          <a:p>
            <a:pPr marL="0" indent="0"/>
            <a:r>
              <a:rPr lang="en-US" b="1" dirty="0"/>
              <a:t>Result: </a:t>
            </a:r>
            <a:r>
              <a:rPr lang="en-US" dirty="0"/>
              <a:t>Fl adsorbs to gold column at 2 temperatures</a:t>
            </a:r>
          </a:p>
          <a:p>
            <a:pPr marL="342900" indent="-342900">
              <a:buFont typeface="Arial" panose="020B0604020202020204" pitchFamily="34" charset="0"/>
              <a:buChar char="•"/>
            </a:pPr>
            <a:r>
              <a:rPr lang="en-US" dirty="0"/>
              <a:t>Room temperature (Hg-like behavior)</a:t>
            </a:r>
          </a:p>
          <a:p>
            <a:pPr marL="342900" indent="-342900">
              <a:buFont typeface="Arial" panose="020B0604020202020204" pitchFamily="34" charset="0"/>
              <a:buChar char="•"/>
            </a:pPr>
            <a:r>
              <a:rPr lang="en-US" dirty="0"/>
              <a:t>-150 C (Rn-like behavior)</a:t>
            </a:r>
          </a:p>
          <a:p>
            <a:pPr marL="342900" indent="-342900">
              <a:buFont typeface="Arial" panose="020B0604020202020204" pitchFamily="34" charset="0"/>
              <a:buChar char="•"/>
            </a:pPr>
            <a:r>
              <a:rPr lang="en-US" dirty="0"/>
              <a:t>Has been repeated by multiple laboratories</a:t>
            </a:r>
          </a:p>
          <a:p>
            <a:pPr marL="0" indent="0"/>
            <a:endParaRPr lang="en-US" dirty="0"/>
          </a:p>
          <a:p>
            <a:pPr marL="0" indent="0"/>
            <a:r>
              <a:rPr lang="en-US" b="1" dirty="0"/>
              <a:t>Conclusion</a:t>
            </a:r>
            <a:r>
              <a:rPr lang="en-US" dirty="0"/>
              <a:t>: Still being discussed</a:t>
            </a:r>
          </a:p>
          <a:p>
            <a:endParaRPr lang="en-US" dirty="0"/>
          </a:p>
        </p:txBody>
      </p:sp>
      <p:sp>
        <p:nvSpPr>
          <p:cNvPr id="4" name="Title 3">
            <a:extLst>
              <a:ext uri="{FF2B5EF4-FFF2-40B4-BE49-F238E27FC236}">
                <a16:creationId xmlns:a16="http://schemas.microsoft.com/office/drawing/2014/main" id="{290DF1EE-72D2-29A5-E5CF-4D0BAA8BEB1F}"/>
              </a:ext>
            </a:extLst>
          </p:cNvPr>
          <p:cNvSpPr>
            <a:spLocks noGrp="1"/>
          </p:cNvSpPr>
          <p:nvPr>
            <p:ph type="title"/>
          </p:nvPr>
        </p:nvSpPr>
        <p:spPr/>
        <p:txBody>
          <a:bodyPr/>
          <a:lstStyle/>
          <a:p>
            <a:r>
              <a:rPr lang="en-US" dirty="0"/>
              <a:t>Traditional Method: Gas Chromatography Examples</a:t>
            </a:r>
          </a:p>
        </p:txBody>
      </p:sp>
      <p:sp>
        <p:nvSpPr>
          <p:cNvPr id="5" name="Slide Number Placeholder 4">
            <a:extLst>
              <a:ext uri="{FF2B5EF4-FFF2-40B4-BE49-F238E27FC236}">
                <a16:creationId xmlns:a16="http://schemas.microsoft.com/office/drawing/2014/main" id="{66A34198-CF00-5543-73EE-0396079772A4}"/>
              </a:ext>
            </a:extLst>
          </p:cNvPr>
          <p:cNvSpPr>
            <a:spLocks noGrp="1"/>
          </p:cNvSpPr>
          <p:nvPr>
            <p:ph type="sldNum" sz="quarter" idx="4"/>
          </p:nvPr>
        </p:nvSpPr>
        <p:spPr/>
        <p:txBody>
          <a:bodyPr/>
          <a:lstStyle/>
          <a:p>
            <a:pPr algn="r"/>
            <a:fld id="{0EF2EA88-E9D4-0C4F-A5DF-5FE49FAF8E2F}" type="slidenum">
              <a:rPr lang="en-US" smtClean="0"/>
              <a:pPr algn="r"/>
              <a:t>45</a:t>
            </a:fld>
            <a:endParaRPr lang="en-US" dirty="0"/>
          </a:p>
        </p:txBody>
      </p:sp>
      <p:pic>
        <p:nvPicPr>
          <p:cNvPr id="7" name="Picture 6">
            <a:extLst>
              <a:ext uri="{FF2B5EF4-FFF2-40B4-BE49-F238E27FC236}">
                <a16:creationId xmlns:a16="http://schemas.microsoft.com/office/drawing/2014/main" id="{2E6551DA-E3B7-5896-02A9-3D9194C68925}"/>
              </a:ext>
            </a:extLst>
          </p:cNvPr>
          <p:cNvPicPr>
            <a:picLocks noChangeAspect="1"/>
          </p:cNvPicPr>
          <p:nvPr/>
        </p:nvPicPr>
        <p:blipFill>
          <a:blip r:embed="rId2"/>
          <a:stretch>
            <a:fillRect/>
          </a:stretch>
        </p:blipFill>
        <p:spPr>
          <a:xfrm>
            <a:off x="6154994" y="885966"/>
            <a:ext cx="5839773" cy="3954439"/>
          </a:xfrm>
          <a:prstGeom prst="rect">
            <a:avLst/>
          </a:prstGeom>
        </p:spPr>
      </p:pic>
      <p:pic>
        <p:nvPicPr>
          <p:cNvPr id="8" name="Picture 7">
            <a:extLst>
              <a:ext uri="{FF2B5EF4-FFF2-40B4-BE49-F238E27FC236}">
                <a16:creationId xmlns:a16="http://schemas.microsoft.com/office/drawing/2014/main" id="{A87308BF-FFD8-3F25-0D79-ACD6CBDA9E0E}"/>
              </a:ext>
            </a:extLst>
          </p:cNvPr>
          <p:cNvPicPr>
            <a:picLocks noChangeAspect="1"/>
          </p:cNvPicPr>
          <p:nvPr/>
        </p:nvPicPr>
        <p:blipFill>
          <a:blip r:embed="rId3"/>
          <a:stretch>
            <a:fillRect/>
          </a:stretch>
        </p:blipFill>
        <p:spPr>
          <a:xfrm>
            <a:off x="5904931" y="4522206"/>
            <a:ext cx="4235366" cy="2278928"/>
          </a:xfrm>
          <a:prstGeom prst="rect">
            <a:avLst/>
          </a:prstGeom>
        </p:spPr>
      </p:pic>
      <p:sp>
        <p:nvSpPr>
          <p:cNvPr id="10" name="TextBox 9">
            <a:extLst>
              <a:ext uri="{FF2B5EF4-FFF2-40B4-BE49-F238E27FC236}">
                <a16:creationId xmlns:a16="http://schemas.microsoft.com/office/drawing/2014/main" id="{4AC71329-CA03-7AC5-442B-558721B03517}"/>
              </a:ext>
            </a:extLst>
          </p:cNvPr>
          <p:cNvSpPr txBox="1"/>
          <p:nvPr/>
        </p:nvSpPr>
        <p:spPr>
          <a:xfrm>
            <a:off x="18052" y="6457888"/>
            <a:ext cx="3948897" cy="338554"/>
          </a:xfrm>
          <a:prstGeom prst="rect">
            <a:avLst/>
          </a:prstGeom>
          <a:noFill/>
        </p:spPr>
        <p:txBody>
          <a:bodyPr wrap="square">
            <a:spAutoFit/>
          </a:bodyPr>
          <a:lstStyle/>
          <a:p>
            <a:pPr>
              <a:buNone/>
            </a:pPr>
            <a:r>
              <a:rPr lang="en-US" sz="1600" dirty="0">
                <a:solidFill>
                  <a:schemeClr val="tx2"/>
                </a:solidFill>
                <a:latin typeface="Calibri" panose="020F0502020204030204" pitchFamily="34" charset="0"/>
                <a:ea typeface="Calibri" panose="020F0502020204030204" pitchFamily="34" charset="0"/>
                <a:cs typeface="Calibri" panose="020F0502020204030204" pitchFamily="34" charset="0"/>
              </a:rPr>
              <a:t>Yakushev: DOI: 10.3389/fchem.2022.976635</a:t>
            </a:r>
          </a:p>
        </p:txBody>
      </p:sp>
      <p:sp>
        <p:nvSpPr>
          <p:cNvPr id="11" name="Oval 10">
            <a:extLst>
              <a:ext uri="{FF2B5EF4-FFF2-40B4-BE49-F238E27FC236}">
                <a16:creationId xmlns:a16="http://schemas.microsoft.com/office/drawing/2014/main" id="{75DDED2C-CF54-E7B1-5792-DD14659F2B2B}"/>
              </a:ext>
            </a:extLst>
          </p:cNvPr>
          <p:cNvSpPr/>
          <p:nvPr/>
        </p:nvSpPr>
        <p:spPr bwMode="auto">
          <a:xfrm>
            <a:off x="8819962" y="5855535"/>
            <a:ext cx="290146" cy="259373"/>
          </a:xfrm>
          <a:prstGeom prst="ellipse">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3" name="Oval 12">
            <a:extLst>
              <a:ext uri="{FF2B5EF4-FFF2-40B4-BE49-F238E27FC236}">
                <a16:creationId xmlns:a16="http://schemas.microsoft.com/office/drawing/2014/main" id="{88330F7F-59B6-7E23-FBF0-6C33EEC6A7BD}"/>
              </a:ext>
            </a:extLst>
          </p:cNvPr>
          <p:cNvSpPr/>
          <p:nvPr/>
        </p:nvSpPr>
        <p:spPr bwMode="auto">
          <a:xfrm>
            <a:off x="9645244" y="5652878"/>
            <a:ext cx="290146" cy="259373"/>
          </a:xfrm>
          <a:prstGeom prst="ellipse">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5" name="Oval 14">
            <a:extLst>
              <a:ext uri="{FF2B5EF4-FFF2-40B4-BE49-F238E27FC236}">
                <a16:creationId xmlns:a16="http://schemas.microsoft.com/office/drawing/2014/main" id="{C2887C85-6343-CEE1-B91D-F206757A2D74}"/>
              </a:ext>
            </a:extLst>
          </p:cNvPr>
          <p:cNvSpPr/>
          <p:nvPr/>
        </p:nvSpPr>
        <p:spPr bwMode="auto">
          <a:xfrm>
            <a:off x="8386107" y="5652877"/>
            <a:ext cx="290146" cy="259373"/>
          </a:xfrm>
          <a:prstGeom prst="ellipse">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7" name="Oval 16">
            <a:extLst>
              <a:ext uri="{FF2B5EF4-FFF2-40B4-BE49-F238E27FC236}">
                <a16:creationId xmlns:a16="http://schemas.microsoft.com/office/drawing/2014/main" id="{B04FC559-E4F9-148B-B443-4C2DB728FD21}"/>
              </a:ext>
            </a:extLst>
          </p:cNvPr>
          <p:cNvSpPr/>
          <p:nvPr/>
        </p:nvSpPr>
        <p:spPr bwMode="auto">
          <a:xfrm>
            <a:off x="8819962" y="5648480"/>
            <a:ext cx="290146" cy="259373"/>
          </a:xfrm>
          <a:prstGeom prst="ellipse">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627573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34B5A-73D9-A134-EE9F-23C9239B63E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037622E-57A4-728F-27CF-371462ADFB1E}"/>
              </a:ext>
            </a:extLst>
          </p:cNvPr>
          <p:cNvSpPr>
            <a:spLocks noGrp="1"/>
          </p:cNvSpPr>
          <p:nvPr>
            <p:ph type="body" sz="quarter" idx="10"/>
          </p:nvPr>
        </p:nvSpPr>
        <p:spPr/>
        <p:txBody>
          <a:bodyPr/>
          <a:lstStyle/>
          <a:p>
            <a:pPr marL="0" indent="0"/>
            <a:r>
              <a:rPr lang="en-US" dirty="0"/>
              <a:t>Experiment compared extraction where Tl, Bi, Nh, and Mc decay on a thermochromatography column </a:t>
            </a:r>
            <a:r>
              <a:rPr lang="en-US" dirty="0">
                <a:sym typeface="Wingdings" panose="05000000000000000000" pitchFamily="2" charset="2"/>
              </a:rPr>
              <a:t> temperate at decay correlated with adsorption enthalpy</a:t>
            </a:r>
            <a:endParaRPr lang="en-US" dirty="0"/>
          </a:p>
          <a:p>
            <a:endParaRPr lang="en-US" dirty="0"/>
          </a:p>
          <a:p>
            <a:pPr marL="0" indent="0"/>
            <a:r>
              <a:rPr lang="en-US" b="1" dirty="0"/>
              <a:t>Goal</a:t>
            </a:r>
            <a:r>
              <a:rPr lang="en-US" dirty="0"/>
              <a:t>: Compare adsorption enthalpies of Mc and Nh with their homologues</a:t>
            </a:r>
          </a:p>
          <a:p>
            <a:endParaRPr lang="en-US" dirty="0"/>
          </a:p>
          <a:p>
            <a:pPr marL="0" indent="0"/>
            <a:r>
              <a:rPr lang="en-US" b="1" dirty="0"/>
              <a:t>Result: </a:t>
            </a:r>
            <a:r>
              <a:rPr lang="en-US" dirty="0"/>
              <a:t>Fl adsorbs to gold column at 2 temperatures</a:t>
            </a:r>
          </a:p>
          <a:p>
            <a:pPr marL="342900" indent="-342900">
              <a:buFont typeface="Arial" panose="020B0604020202020204" pitchFamily="34" charset="0"/>
              <a:buChar char="•"/>
            </a:pPr>
            <a:r>
              <a:rPr lang="en-US" dirty="0"/>
              <a:t>Room temperature (Hg-like behavior)</a:t>
            </a:r>
          </a:p>
          <a:p>
            <a:pPr marL="342900" indent="-342900">
              <a:buFont typeface="Arial" panose="020B0604020202020204" pitchFamily="34" charset="0"/>
              <a:buChar char="•"/>
            </a:pPr>
            <a:r>
              <a:rPr lang="en-US" dirty="0"/>
              <a:t>-150 C (Rn-like behavior)</a:t>
            </a:r>
          </a:p>
          <a:p>
            <a:pPr marL="342900" indent="-342900">
              <a:buFont typeface="Arial" panose="020B0604020202020204" pitchFamily="34" charset="0"/>
              <a:buChar char="•"/>
            </a:pPr>
            <a:r>
              <a:rPr lang="en-US" dirty="0"/>
              <a:t>Has been repeated by multiple laboratories</a:t>
            </a:r>
          </a:p>
          <a:p>
            <a:pPr marL="0" indent="0"/>
            <a:endParaRPr lang="en-US" dirty="0"/>
          </a:p>
          <a:p>
            <a:pPr marL="0" indent="0"/>
            <a:r>
              <a:rPr lang="en-US" b="1" dirty="0"/>
              <a:t>Conclusion</a:t>
            </a:r>
            <a:r>
              <a:rPr lang="en-US" dirty="0"/>
              <a:t>: Still being discussed</a:t>
            </a:r>
          </a:p>
          <a:p>
            <a:endParaRPr lang="en-US" dirty="0"/>
          </a:p>
        </p:txBody>
      </p:sp>
      <p:sp>
        <p:nvSpPr>
          <p:cNvPr id="4" name="Title 3">
            <a:extLst>
              <a:ext uri="{FF2B5EF4-FFF2-40B4-BE49-F238E27FC236}">
                <a16:creationId xmlns:a16="http://schemas.microsoft.com/office/drawing/2014/main" id="{9F9B5E47-1212-FDCB-EA52-D0479ADA1A39}"/>
              </a:ext>
            </a:extLst>
          </p:cNvPr>
          <p:cNvSpPr>
            <a:spLocks noGrp="1"/>
          </p:cNvSpPr>
          <p:nvPr>
            <p:ph type="title"/>
          </p:nvPr>
        </p:nvSpPr>
        <p:spPr/>
        <p:txBody>
          <a:bodyPr/>
          <a:lstStyle/>
          <a:p>
            <a:r>
              <a:rPr lang="en-US" dirty="0"/>
              <a:t>Traditional Method: Gas Chromatography Examples</a:t>
            </a:r>
          </a:p>
        </p:txBody>
      </p:sp>
      <p:sp>
        <p:nvSpPr>
          <p:cNvPr id="5" name="Slide Number Placeholder 4">
            <a:extLst>
              <a:ext uri="{FF2B5EF4-FFF2-40B4-BE49-F238E27FC236}">
                <a16:creationId xmlns:a16="http://schemas.microsoft.com/office/drawing/2014/main" id="{545F097B-87D3-3018-FB3A-6E59C6522464}"/>
              </a:ext>
            </a:extLst>
          </p:cNvPr>
          <p:cNvSpPr>
            <a:spLocks noGrp="1"/>
          </p:cNvSpPr>
          <p:nvPr>
            <p:ph type="sldNum" sz="quarter" idx="4"/>
          </p:nvPr>
        </p:nvSpPr>
        <p:spPr/>
        <p:txBody>
          <a:bodyPr/>
          <a:lstStyle/>
          <a:p>
            <a:pPr algn="r"/>
            <a:fld id="{0EF2EA88-E9D4-0C4F-A5DF-5FE49FAF8E2F}" type="slidenum">
              <a:rPr lang="en-US" smtClean="0"/>
              <a:pPr algn="r"/>
              <a:t>46</a:t>
            </a:fld>
            <a:endParaRPr lang="en-US" dirty="0"/>
          </a:p>
        </p:txBody>
      </p:sp>
      <p:pic>
        <p:nvPicPr>
          <p:cNvPr id="8" name="Picture 7">
            <a:extLst>
              <a:ext uri="{FF2B5EF4-FFF2-40B4-BE49-F238E27FC236}">
                <a16:creationId xmlns:a16="http://schemas.microsoft.com/office/drawing/2014/main" id="{D333D80C-CAEE-188D-E77E-FC8BFA16B28A}"/>
              </a:ext>
            </a:extLst>
          </p:cNvPr>
          <p:cNvPicPr>
            <a:picLocks noChangeAspect="1"/>
          </p:cNvPicPr>
          <p:nvPr/>
        </p:nvPicPr>
        <p:blipFill>
          <a:blip r:embed="rId2"/>
          <a:stretch>
            <a:fillRect/>
          </a:stretch>
        </p:blipFill>
        <p:spPr>
          <a:xfrm>
            <a:off x="6996821" y="4396509"/>
            <a:ext cx="4235366" cy="2278928"/>
          </a:xfrm>
          <a:prstGeom prst="rect">
            <a:avLst/>
          </a:prstGeom>
        </p:spPr>
      </p:pic>
      <p:pic>
        <p:nvPicPr>
          <p:cNvPr id="10" name="Picture 9">
            <a:extLst>
              <a:ext uri="{FF2B5EF4-FFF2-40B4-BE49-F238E27FC236}">
                <a16:creationId xmlns:a16="http://schemas.microsoft.com/office/drawing/2014/main" id="{0D62332E-0139-C9AC-48F2-6BB1CC557BE9}"/>
              </a:ext>
            </a:extLst>
          </p:cNvPr>
          <p:cNvPicPr>
            <a:picLocks noChangeAspect="1"/>
          </p:cNvPicPr>
          <p:nvPr/>
        </p:nvPicPr>
        <p:blipFill>
          <a:blip r:embed="rId3"/>
          <a:stretch>
            <a:fillRect/>
          </a:stretch>
        </p:blipFill>
        <p:spPr>
          <a:xfrm>
            <a:off x="6460839" y="857281"/>
            <a:ext cx="5731160" cy="3132416"/>
          </a:xfrm>
          <a:prstGeom prst="rect">
            <a:avLst/>
          </a:prstGeom>
        </p:spPr>
      </p:pic>
      <p:sp>
        <p:nvSpPr>
          <p:cNvPr id="12" name="TextBox 11">
            <a:extLst>
              <a:ext uri="{FF2B5EF4-FFF2-40B4-BE49-F238E27FC236}">
                <a16:creationId xmlns:a16="http://schemas.microsoft.com/office/drawing/2014/main" id="{798D7E1B-6704-CA80-C576-59B2C78D4658}"/>
              </a:ext>
            </a:extLst>
          </p:cNvPr>
          <p:cNvSpPr txBox="1"/>
          <p:nvPr/>
        </p:nvSpPr>
        <p:spPr>
          <a:xfrm>
            <a:off x="18052" y="6457888"/>
            <a:ext cx="3957996" cy="338554"/>
          </a:xfrm>
          <a:prstGeom prst="rect">
            <a:avLst/>
          </a:prstGeom>
          <a:noFill/>
        </p:spPr>
        <p:txBody>
          <a:bodyPr wrap="square">
            <a:spAutoFit/>
          </a:bodyPr>
          <a:lstStyle/>
          <a:p>
            <a:pPr>
              <a:buNone/>
            </a:pPr>
            <a:r>
              <a:rPr lang="en-US" sz="1600" dirty="0">
                <a:solidFill>
                  <a:schemeClr val="tx2"/>
                </a:solidFill>
                <a:latin typeface="Calibri" panose="020F0502020204030204" pitchFamily="34" charset="0"/>
                <a:ea typeface="Calibri" panose="020F0502020204030204" pitchFamily="34" charset="0"/>
                <a:cs typeface="Calibri" panose="020F0502020204030204" pitchFamily="34" charset="0"/>
              </a:rPr>
              <a:t>Yakushev: DOI: 10.3389/fchem.2024.1474820</a:t>
            </a:r>
          </a:p>
        </p:txBody>
      </p:sp>
      <p:sp>
        <p:nvSpPr>
          <p:cNvPr id="14" name="Oval 13">
            <a:extLst>
              <a:ext uri="{FF2B5EF4-FFF2-40B4-BE49-F238E27FC236}">
                <a16:creationId xmlns:a16="http://schemas.microsoft.com/office/drawing/2014/main" id="{3CF9E36A-38DF-D5A6-7FFF-765CA1458932}"/>
              </a:ext>
            </a:extLst>
          </p:cNvPr>
          <p:cNvSpPr/>
          <p:nvPr/>
        </p:nvSpPr>
        <p:spPr bwMode="auto">
          <a:xfrm>
            <a:off x="10113795" y="5741346"/>
            <a:ext cx="290146" cy="259373"/>
          </a:xfrm>
          <a:prstGeom prst="ellipse">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6" name="Oval 15">
            <a:extLst>
              <a:ext uri="{FF2B5EF4-FFF2-40B4-BE49-F238E27FC236}">
                <a16:creationId xmlns:a16="http://schemas.microsoft.com/office/drawing/2014/main" id="{30224B76-7801-18ED-3492-6A3B8C924841}"/>
              </a:ext>
            </a:extLst>
          </p:cNvPr>
          <p:cNvSpPr/>
          <p:nvPr/>
        </p:nvSpPr>
        <p:spPr bwMode="auto">
          <a:xfrm>
            <a:off x="9696160" y="5741345"/>
            <a:ext cx="290146" cy="259373"/>
          </a:xfrm>
          <a:prstGeom prst="ellipse">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8" name="Oval 17">
            <a:extLst>
              <a:ext uri="{FF2B5EF4-FFF2-40B4-BE49-F238E27FC236}">
                <a16:creationId xmlns:a16="http://schemas.microsoft.com/office/drawing/2014/main" id="{29A6E2CF-3EBF-1011-3827-90C1BE7C80E3}"/>
              </a:ext>
            </a:extLst>
          </p:cNvPr>
          <p:cNvSpPr/>
          <p:nvPr/>
        </p:nvSpPr>
        <p:spPr bwMode="auto">
          <a:xfrm>
            <a:off x="9696160" y="5527119"/>
            <a:ext cx="290146" cy="259373"/>
          </a:xfrm>
          <a:prstGeom prst="ellipse">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0" name="Oval 19">
            <a:extLst>
              <a:ext uri="{FF2B5EF4-FFF2-40B4-BE49-F238E27FC236}">
                <a16:creationId xmlns:a16="http://schemas.microsoft.com/office/drawing/2014/main" id="{D72920E2-4A5C-0031-71D0-AE82E04BED93}"/>
              </a:ext>
            </a:extLst>
          </p:cNvPr>
          <p:cNvSpPr/>
          <p:nvPr/>
        </p:nvSpPr>
        <p:spPr bwMode="auto">
          <a:xfrm>
            <a:off x="10110283" y="5526875"/>
            <a:ext cx="290146" cy="259373"/>
          </a:xfrm>
          <a:prstGeom prst="ellipse">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4047933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128EA79-3AD4-4F91-0779-3DF3F1A36741}"/>
              </a:ext>
            </a:extLst>
          </p:cNvPr>
          <p:cNvSpPr>
            <a:spLocks noGrp="1"/>
          </p:cNvSpPr>
          <p:nvPr>
            <p:ph type="title"/>
          </p:nvPr>
        </p:nvSpPr>
        <p:spPr/>
        <p:txBody>
          <a:bodyPr/>
          <a:lstStyle/>
          <a:p>
            <a:r>
              <a:rPr lang="en-US" dirty="0"/>
              <a:t>New(</a:t>
            </a:r>
            <a:r>
              <a:rPr lang="en-US" dirty="0" err="1"/>
              <a:t>ish</a:t>
            </a:r>
            <a:r>
              <a:rPr lang="en-US" dirty="0"/>
              <a:t>) Technique: Ionization Potentials</a:t>
            </a:r>
          </a:p>
        </p:txBody>
      </p:sp>
      <p:sp>
        <p:nvSpPr>
          <p:cNvPr id="3" name="Text Placeholder 2">
            <a:extLst>
              <a:ext uri="{FF2B5EF4-FFF2-40B4-BE49-F238E27FC236}">
                <a16:creationId xmlns:a16="http://schemas.microsoft.com/office/drawing/2014/main" id="{01D36450-1647-43CD-BB9A-5AF4532A7ADD}"/>
              </a:ext>
            </a:extLst>
          </p:cNvPr>
          <p:cNvSpPr>
            <a:spLocks noGrp="1"/>
          </p:cNvSpPr>
          <p:nvPr>
            <p:ph idx="1"/>
          </p:nvPr>
        </p:nvSpPr>
        <p:spPr>
          <a:xfrm>
            <a:off x="-1" y="647701"/>
            <a:ext cx="5434919" cy="5611811"/>
          </a:xfrm>
        </p:spPr>
        <p:txBody>
          <a:bodyPr/>
          <a:lstStyle/>
          <a:p>
            <a:pPr marL="112713" indent="0"/>
            <a:r>
              <a:rPr lang="en-US" dirty="0"/>
              <a:t>Ionization potential </a:t>
            </a:r>
            <a:r>
              <a:rPr lang="en-US" dirty="0">
                <a:sym typeface="Wingdings" panose="05000000000000000000" pitchFamily="2" charset="2"/>
              </a:rPr>
              <a:t> How much energy is required to remove electron from an element</a:t>
            </a:r>
          </a:p>
          <a:p>
            <a:pPr marL="112713" indent="0"/>
            <a:endParaRPr lang="en-US" dirty="0"/>
          </a:p>
          <a:p>
            <a:pPr marL="569913" indent="-457200">
              <a:buFont typeface="+mj-lt"/>
              <a:buAutoNum type="arabicPeriod"/>
            </a:pPr>
            <a:r>
              <a:rPr lang="en-US" b="0" dirty="0"/>
              <a:t>Produced </a:t>
            </a:r>
            <a:r>
              <a:rPr lang="en-US" b="0" baseline="30000" dirty="0"/>
              <a:t>256</a:t>
            </a:r>
            <a:r>
              <a:rPr lang="en-US" b="0" dirty="0"/>
              <a:t>Lr and neutralized it in a He/CdI</a:t>
            </a:r>
            <a:r>
              <a:rPr lang="en-US" b="0" baseline="-25000" dirty="0"/>
              <a:t>2</a:t>
            </a:r>
            <a:r>
              <a:rPr lang="en-US" b="0" dirty="0"/>
              <a:t> gas mixture</a:t>
            </a:r>
          </a:p>
          <a:p>
            <a:pPr marL="569913" indent="-457200">
              <a:buFont typeface="+mj-lt"/>
              <a:buAutoNum type="arabicPeriod"/>
            </a:pPr>
            <a:r>
              <a:rPr lang="en-US" b="0" dirty="0"/>
              <a:t>Transported </a:t>
            </a:r>
            <a:r>
              <a:rPr lang="en-US" b="0" baseline="30000" dirty="0"/>
              <a:t>256</a:t>
            </a:r>
            <a:r>
              <a:rPr lang="en-US" b="0" dirty="0"/>
              <a:t>Lr atoms to ionization cavity</a:t>
            </a:r>
          </a:p>
          <a:p>
            <a:pPr marL="569913" indent="-457200">
              <a:buFont typeface="+mj-lt"/>
              <a:buAutoNum type="arabicPeriod"/>
            </a:pPr>
            <a:r>
              <a:rPr lang="en-US" b="0" dirty="0"/>
              <a:t>Ionized </a:t>
            </a:r>
            <a:r>
              <a:rPr lang="en-US" b="0" baseline="30000" dirty="0"/>
              <a:t>256</a:t>
            </a:r>
            <a:r>
              <a:rPr lang="en-US" b="0" dirty="0"/>
              <a:t>Lr on tantalum surface</a:t>
            </a:r>
          </a:p>
          <a:p>
            <a:pPr marL="569913" indent="-457200">
              <a:buFont typeface="+mj-lt"/>
              <a:buAutoNum type="arabicPeriod"/>
            </a:pPr>
            <a:r>
              <a:rPr lang="en-US" b="0" dirty="0"/>
              <a:t>Counted number of </a:t>
            </a:r>
            <a:r>
              <a:rPr lang="en-US" b="0" baseline="30000" dirty="0"/>
              <a:t>256</a:t>
            </a:r>
            <a:r>
              <a:rPr lang="en-US" b="0" dirty="0"/>
              <a:t>Lr ionized</a:t>
            </a:r>
          </a:p>
        </p:txBody>
      </p:sp>
      <p:grpSp>
        <p:nvGrpSpPr>
          <p:cNvPr id="7" name="Group 6">
            <a:extLst>
              <a:ext uri="{FF2B5EF4-FFF2-40B4-BE49-F238E27FC236}">
                <a16:creationId xmlns:a16="http://schemas.microsoft.com/office/drawing/2014/main" id="{16B9064C-2A99-46E8-9A23-1C468CBC25E7}"/>
              </a:ext>
            </a:extLst>
          </p:cNvPr>
          <p:cNvGrpSpPr/>
          <p:nvPr/>
        </p:nvGrpSpPr>
        <p:grpSpPr>
          <a:xfrm>
            <a:off x="5434918" y="1086400"/>
            <a:ext cx="6301339" cy="4429784"/>
            <a:chOff x="3077099" y="692222"/>
            <a:chExt cx="7811295" cy="5633570"/>
          </a:xfrm>
        </p:grpSpPr>
        <p:pic>
          <p:nvPicPr>
            <p:cNvPr id="4" name="Picture 3">
              <a:extLst>
                <a:ext uri="{FF2B5EF4-FFF2-40B4-BE49-F238E27FC236}">
                  <a16:creationId xmlns:a16="http://schemas.microsoft.com/office/drawing/2014/main" id="{A22B44AD-DBFE-4967-9932-8A1C59244AC8}"/>
                </a:ext>
              </a:extLst>
            </p:cNvPr>
            <p:cNvPicPr>
              <a:picLocks noChangeAspect="1"/>
            </p:cNvPicPr>
            <p:nvPr/>
          </p:nvPicPr>
          <p:blipFill>
            <a:blip r:embed="rId2"/>
            <a:stretch>
              <a:fillRect/>
            </a:stretch>
          </p:blipFill>
          <p:spPr>
            <a:xfrm>
              <a:off x="3077099" y="692222"/>
              <a:ext cx="7811295" cy="5589048"/>
            </a:xfrm>
            <a:prstGeom prst="rect">
              <a:avLst/>
            </a:prstGeom>
          </p:spPr>
        </p:pic>
        <p:sp>
          <p:nvSpPr>
            <p:cNvPr id="5" name="Rectangle 4">
              <a:extLst>
                <a:ext uri="{FF2B5EF4-FFF2-40B4-BE49-F238E27FC236}">
                  <a16:creationId xmlns:a16="http://schemas.microsoft.com/office/drawing/2014/main" id="{B013C878-F549-48FF-9AAF-8580AEBEAA4A}"/>
                </a:ext>
              </a:extLst>
            </p:cNvPr>
            <p:cNvSpPr/>
            <p:nvPr/>
          </p:nvSpPr>
          <p:spPr bwMode="auto">
            <a:xfrm>
              <a:off x="6567406" y="695958"/>
              <a:ext cx="4320988" cy="152773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6" name="Rectangle 5">
              <a:extLst>
                <a:ext uri="{FF2B5EF4-FFF2-40B4-BE49-F238E27FC236}">
                  <a16:creationId xmlns:a16="http://schemas.microsoft.com/office/drawing/2014/main" id="{9B15E6AB-EBAC-4349-839F-E56CB1800FDF}"/>
                </a:ext>
              </a:extLst>
            </p:cNvPr>
            <p:cNvSpPr/>
            <p:nvPr/>
          </p:nvSpPr>
          <p:spPr bwMode="auto">
            <a:xfrm>
              <a:off x="3295288" y="5127812"/>
              <a:ext cx="5920430" cy="119798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sp>
        <p:nvSpPr>
          <p:cNvPr id="9" name="TextBox 8">
            <a:extLst>
              <a:ext uri="{FF2B5EF4-FFF2-40B4-BE49-F238E27FC236}">
                <a16:creationId xmlns:a16="http://schemas.microsoft.com/office/drawing/2014/main" id="{562B8AF5-DC56-69BB-4D0B-4E0FC6E0A622}"/>
              </a:ext>
            </a:extLst>
          </p:cNvPr>
          <p:cNvSpPr txBox="1"/>
          <p:nvPr/>
        </p:nvSpPr>
        <p:spPr>
          <a:xfrm>
            <a:off x="60773" y="6259512"/>
            <a:ext cx="5982833" cy="523220"/>
          </a:xfrm>
          <a:prstGeom prst="rect">
            <a:avLst/>
          </a:prstGeom>
          <a:noFill/>
        </p:spPr>
        <p:txBody>
          <a:bodyPr wrap="square" rtlCol="0">
            <a:spAutoFit/>
          </a:bodyPr>
          <a:lstStyle/>
          <a:p>
            <a:r>
              <a:rPr lang="en-US" sz="1400" dirty="0"/>
              <a:t>Sato, T.K.: Nature </a:t>
            </a:r>
            <a:r>
              <a:rPr lang="en-US" sz="1400" b="1" dirty="0"/>
              <a:t>520,</a:t>
            </a:r>
            <a:r>
              <a:rPr lang="en-US" sz="1400" dirty="0"/>
              <a:t> 209 (2015):</a:t>
            </a:r>
            <a:r>
              <a:rPr lang="en-US" sz="1400" dirty="0">
                <a:solidFill>
                  <a:schemeClr val="bg1">
                    <a:lumMod val="50000"/>
                  </a:schemeClr>
                </a:solidFill>
              </a:rPr>
              <a:t> </a:t>
            </a:r>
            <a:r>
              <a:rPr lang="en-US" sz="1400" dirty="0">
                <a:solidFill>
                  <a:schemeClr val="bg1">
                    <a:lumMod val="50000"/>
                  </a:schemeClr>
                </a:solidFill>
                <a:hlinkClick r:id="rId3"/>
              </a:rPr>
              <a:t>https://doi.org/10.1038/nature14342</a:t>
            </a:r>
            <a:endParaRPr lang="en-US" sz="1400" dirty="0">
              <a:solidFill>
                <a:schemeClr val="bg1">
                  <a:lumMod val="50000"/>
                </a:schemeClr>
              </a:solidFill>
            </a:endParaRPr>
          </a:p>
          <a:p>
            <a:r>
              <a:rPr lang="en-US" sz="1400" dirty="0"/>
              <a:t>Sato, T.K.: JACS </a:t>
            </a:r>
            <a:r>
              <a:rPr lang="en-US" sz="1400" b="1" dirty="0"/>
              <a:t>140 </a:t>
            </a:r>
            <a:r>
              <a:rPr lang="en-US" sz="1400" dirty="0"/>
              <a:t>(2018) 14609: </a:t>
            </a:r>
            <a:r>
              <a:rPr lang="en-US" sz="1400" dirty="0">
                <a:hlinkClick r:id="rId4"/>
              </a:rPr>
              <a:t>https://doi.org/10.1021/jacs.8b09068</a:t>
            </a:r>
            <a:endParaRPr lang="en-US" sz="1400" dirty="0"/>
          </a:p>
        </p:txBody>
      </p:sp>
      <p:pic>
        <p:nvPicPr>
          <p:cNvPr id="13" name="Picture 2" descr="Image showing periodicity of the chemical elements for ionization energy: 1st in a periodic table cityscape style.">
            <a:extLst>
              <a:ext uri="{FF2B5EF4-FFF2-40B4-BE49-F238E27FC236}">
                <a16:creationId xmlns:a16="http://schemas.microsoft.com/office/drawing/2014/main" id="{4B64B098-52CB-6CF5-E24F-90A1C3A065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5333" y="3697164"/>
            <a:ext cx="3964333" cy="2477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89681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85895CCD-C293-4976-98A6-C8972BF227E9}"/>
              </a:ext>
            </a:extLst>
          </p:cNvPr>
          <p:cNvSpPr txBox="1"/>
          <p:nvPr/>
        </p:nvSpPr>
        <p:spPr>
          <a:xfrm>
            <a:off x="0" y="6334780"/>
            <a:ext cx="5982833" cy="523220"/>
          </a:xfrm>
          <a:prstGeom prst="rect">
            <a:avLst/>
          </a:prstGeom>
          <a:noFill/>
        </p:spPr>
        <p:txBody>
          <a:bodyPr wrap="square" rtlCol="0">
            <a:spAutoFit/>
          </a:bodyPr>
          <a:lstStyle/>
          <a:p>
            <a:r>
              <a:rPr lang="en-US" sz="1400" dirty="0"/>
              <a:t>Sato, T.K.: Nature </a:t>
            </a:r>
            <a:r>
              <a:rPr lang="en-US" sz="1400" b="1" dirty="0"/>
              <a:t>520,</a:t>
            </a:r>
            <a:r>
              <a:rPr lang="en-US" sz="1400" dirty="0"/>
              <a:t> 209 (2015):</a:t>
            </a:r>
            <a:r>
              <a:rPr lang="en-US" sz="1400" dirty="0">
                <a:solidFill>
                  <a:schemeClr val="bg1">
                    <a:lumMod val="50000"/>
                  </a:schemeClr>
                </a:solidFill>
              </a:rPr>
              <a:t> </a:t>
            </a:r>
            <a:r>
              <a:rPr lang="en-US" sz="1400" dirty="0">
                <a:solidFill>
                  <a:schemeClr val="bg1">
                    <a:lumMod val="50000"/>
                  </a:schemeClr>
                </a:solidFill>
                <a:hlinkClick r:id="rId2"/>
              </a:rPr>
              <a:t>https://doi.org/10.1038/nature14342</a:t>
            </a:r>
            <a:endParaRPr lang="en-US" sz="1400" dirty="0">
              <a:solidFill>
                <a:schemeClr val="bg1">
                  <a:lumMod val="50000"/>
                </a:schemeClr>
              </a:solidFill>
            </a:endParaRPr>
          </a:p>
          <a:p>
            <a:r>
              <a:rPr lang="en-US" sz="1400" dirty="0"/>
              <a:t>Sato, T.K.: JACS </a:t>
            </a:r>
            <a:r>
              <a:rPr lang="en-US" sz="1400" b="1" dirty="0"/>
              <a:t>140 </a:t>
            </a:r>
            <a:r>
              <a:rPr lang="en-US" sz="1400" dirty="0"/>
              <a:t>(2018) 14609: </a:t>
            </a:r>
            <a:r>
              <a:rPr lang="en-US" sz="1400" dirty="0">
                <a:hlinkClick r:id="rId3"/>
              </a:rPr>
              <a:t>https://doi.org/10.1021/jacs.8b09068</a:t>
            </a:r>
            <a:endParaRPr lang="en-US" sz="1400" dirty="0"/>
          </a:p>
        </p:txBody>
      </p:sp>
      <p:sp>
        <p:nvSpPr>
          <p:cNvPr id="5" name="Title 4">
            <a:extLst>
              <a:ext uri="{FF2B5EF4-FFF2-40B4-BE49-F238E27FC236}">
                <a16:creationId xmlns:a16="http://schemas.microsoft.com/office/drawing/2014/main" id="{359FC5EC-C5B9-5C2D-CDD6-7163C65F7371}"/>
              </a:ext>
            </a:extLst>
          </p:cNvPr>
          <p:cNvSpPr>
            <a:spLocks noGrp="1"/>
          </p:cNvSpPr>
          <p:nvPr>
            <p:ph type="title"/>
          </p:nvPr>
        </p:nvSpPr>
        <p:spPr/>
        <p:txBody>
          <a:bodyPr/>
          <a:lstStyle/>
          <a:p>
            <a:r>
              <a:rPr lang="en-US" dirty="0"/>
              <a:t>New(</a:t>
            </a:r>
            <a:r>
              <a:rPr lang="en-US" dirty="0" err="1"/>
              <a:t>ish</a:t>
            </a:r>
            <a:r>
              <a:rPr lang="en-US" dirty="0"/>
              <a:t>) Ionization Potentials</a:t>
            </a:r>
          </a:p>
        </p:txBody>
      </p:sp>
      <p:sp>
        <p:nvSpPr>
          <p:cNvPr id="9" name="Text Placeholder 8">
            <a:extLst>
              <a:ext uri="{FF2B5EF4-FFF2-40B4-BE49-F238E27FC236}">
                <a16:creationId xmlns:a16="http://schemas.microsoft.com/office/drawing/2014/main" id="{6988F864-AC77-C00E-488E-48375C6F6DEE}"/>
              </a:ext>
            </a:extLst>
          </p:cNvPr>
          <p:cNvSpPr>
            <a:spLocks noGrp="1"/>
          </p:cNvSpPr>
          <p:nvPr>
            <p:ph idx="1"/>
          </p:nvPr>
        </p:nvSpPr>
        <p:spPr>
          <a:xfrm>
            <a:off x="0" y="647701"/>
            <a:ext cx="5679832" cy="5611811"/>
          </a:xfrm>
        </p:spPr>
        <p:txBody>
          <a:bodyPr/>
          <a:lstStyle/>
          <a:p>
            <a:pPr marL="0" indent="0" algn="ctr"/>
            <a:r>
              <a:rPr lang="en-US" b="0" dirty="0"/>
              <a:t>Well-known relationship between ionization efficiency and ionization potential </a:t>
            </a:r>
          </a:p>
          <a:p>
            <a:endParaRPr lang="en-US" b="0" dirty="0"/>
          </a:p>
          <a:p>
            <a:endParaRPr lang="en-US" b="0" dirty="0"/>
          </a:p>
          <a:p>
            <a:endParaRPr lang="en-US" b="0" dirty="0"/>
          </a:p>
          <a:p>
            <a:endParaRPr lang="en-US" b="0" dirty="0"/>
          </a:p>
          <a:p>
            <a:endParaRPr lang="en-US" b="0" dirty="0"/>
          </a:p>
          <a:p>
            <a:r>
              <a:rPr lang="en-US" b="0" i="1" dirty="0">
                <a:latin typeface="Symbol" panose="05050102010706020507" pitchFamily="18" charset="2"/>
              </a:rPr>
              <a:t>f</a:t>
            </a:r>
            <a:r>
              <a:rPr lang="en-US" b="0" dirty="0"/>
              <a:t> = material dependent work function</a:t>
            </a:r>
          </a:p>
          <a:p>
            <a:r>
              <a:rPr lang="en-US" b="0" dirty="0"/>
              <a:t>K = Boltzmann constant</a:t>
            </a:r>
          </a:p>
          <a:p>
            <a:r>
              <a:rPr lang="en-US" b="0" dirty="0"/>
              <a:t>T = temperature of ionizing surface</a:t>
            </a:r>
          </a:p>
          <a:p>
            <a:r>
              <a:rPr lang="en-US" b="0" dirty="0"/>
              <a:t>N = effective number of atom-surface interactions</a:t>
            </a:r>
          </a:p>
        </p:txBody>
      </p:sp>
      <p:pic>
        <p:nvPicPr>
          <p:cNvPr id="12" name="Picture 11">
            <a:extLst>
              <a:ext uri="{FF2B5EF4-FFF2-40B4-BE49-F238E27FC236}">
                <a16:creationId xmlns:a16="http://schemas.microsoft.com/office/drawing/2014/main" id="{4FD0F7BE-7BBE-959D-8ED2-B44C638A2121}"/>
              </a:ext>
            </a:extLst>
          </p:cNvPr>
          <p:cNvPicPr>
            <a:picLocks noChangeAspect="1"/>
          </p:cNvPicPr>
          <p:nvPr/>
        </p:nvPicPr>
        <p:blipFill>
          <a:blip r:embed="rId4"/>
          <a:stretch>
            <a:fillRect/>
          </a:stretch>
        </p:blipFill>
        <p:spPr>
          <a:xfrm>
            <a:off x="6828275" y="814063"/>
            <a:ext cx="5209725" cy="5053720"/>
          </a:xfrm>
          <a:prstGeom prst="rect">
            <a:avLst/>
          </a:prstGeom>
        </p:spPr>
      </p:pic>
      <p:pic>
        <p:nvPicPr>
          <p:cNvPr id="14" name="Picture 13">
            <a:extLst>
              <a:ext uri="{FF2B5EF4-FFF2-40B4-BE49-F238E27FC236}">
                <a16:creationId xmlns:a16="http://schemas.microsoft.com/office/drawing/2014/main" id="{5BCA12CA-B00C-8734-C9ED-092BFF8732EC}"/>
              </a:ext>
            </a:extLst>
          </p:cNvPr>
          <p:cNvPicPr>
            <a:picLocks noChangeAspect="1"/>
          </p:cNvPicPr>
          <p:nvPr/>
        </p:nvPicPr>
        <p:blipFill>
          <a:blip r:embed="rId5"/>
          <a:stretch>
            <a:fillRect/>
          </a:stretch>
        </p:blipFill>
        <p:spPr>
          <a:xfrm>
            <a:off x="981953" y="1581726"/>
            <a:ext cx="5501558" cy="1616377"/>
          </a:xfrm>
          <a:prstGeom prst="rect">
            <a:avLst/>
          </a:prstGeom>
        </p:spPr>
      </p:pic>
    </p:spTree>
    <p:extLst>
      <p:ext uri="{BB962C8B-B14F-4D97-AF65-F5344CB8AC3E}">
        <p14:creationId xmlns:p14="http://schemas.microsoft.com/office/powerpoint/2010/main" val="14561342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118CB-E3F0-4AC0-B3B7-F3A8092885BF}"/>
              </a:ext>
            </a:extLst>
          </p:cNvPr>
          <p:cNvSpPr>
            <a:spLocks noGrp="1"/>
          </p:cNvSpPr>
          <p:nvPr>
            <p:ph type="title"/>
          </p:nvPr>
        </p:nvSpPr>
        <p:spPr/>
        <p:txBody>
          <a:bodyPr/>
          <a:lstStyle/>
          <a:p>
            <a:r>
              <a:rPr lang="en-US" dirty="0"/>
              <a:t>New(</a:t>
            </a:r>
            <a:r>
              <a:rPr lang="en-US" dirty="0" err="1"/>
              <a:t>ish</a:t>
            </a:r>
            <a:r>
              <a:rPr lang="en-US" dirty="0"/>
              <a:t>) Technique: Ionization Potentials</a:t>
            </a:r>
          </a:p>
        </p:txBody>
      </p:sp>
      <p:sp>
        <p:nvSpPr>
          <p:cNvPr id="9" name="Content Placeholder 8">
            <a:extLst>
              <a:ext uri="{FF2B5EF4-FFF2-40B4-BE49-F238E27FC236}">
                <a16:creationId xmlns:a16="http://schemas.microsoft.com/office/drawing/2014/main" id="{6204CE09-53D0-1AC3-899C-29F7F1E97DE8}"/>
              </a:ext>
            </a:extLst>
          </p:cNvPr>
          <p:cNvSpPr>
            <a:spLocks noGrp="1"/>
          </p:cNvSpPr>
          <p:nvPr>
            <p:ph idx="1"/>
          </p:nvPr>
        </p:nvSpPr>
        <p:spPr>
          <a:xfrm>
            <a:off x="0" y="647701"/>
            <a:ext cx="6545874" cy="5611811"/>
          </a:xfrm>
        </p:spPr>
        <p:txBody>
          <a:bodyPr/>
          <a:lstStyle/>
          <a:p>
            <a:r>
              <a:rPr lang="en-US" b="1" dirty="0"/>
              <a:t>Pros</a:t>
            </a:r>
          </a:p>
          <a:p>
            <a:r>
              <a:rPr lang="en-US" dirty="0"/>
              <a:t>Quantitative measurement</a:t>
            </a:r>
          </a:p>
          <a:p>
            <a:endParaRPr lang="en-US" b="1" dirty="0"/>
          </a:p>
          <a:p>
            <a:r>
              <a:rPr lang="en-US" b="1" dirty="0"/>
              <a:t>Cons</a:t>
            </a:r>
          </a:p>
          <a:p>
            <a:pPr marL="0" indent="0"/>
            <a:r>
              <a:rPr lang="en-US" dirty="0"/>
              <a:t>Low efficiency</a:t>
            </a:r>
          </a:p>
          <a:p>
            <a:pPr marL="0" indent="0"/>
            <a:r>
              <a:rPr lang="en-US" dirty="0"/>
              <a:t>Ionization potential not precisely known </a:t>
            </a:r>
            <a:r>
              <a:rPr lang="en-US" dirty="0">
                <a:sym typeface="Wingdings" panose="05000000000000000000" pitchFamily="2" charset="2"/>
              </a:rPr>
              <a:t> scan over temperatures</a:t>
            </a:r>
            <a:endParaRPr lang="en-US" dirty="0"/>
          </a:p>
          <a:p>
            <a:pPr marL="0" indent="0"/>
            <a:endParaRPr lang="en-US" dirty="0"/>
          </a:p>
          <a:p>
            <a:pPr marL="0" indent="0"/>
            <a:r>
              <a:rPr lang="en-US" b="1" dirty="0"/>
              <a:t>Elements investigated</a:t>
            </a:r>
          </a:p>
          <a:p>
            <a:pPr marL="0" indent="0"/>
            <a:r>
              <a:rPr lang="en-US" dirty="0"/>
              <a:t>No (103) and below</a:t>
            </a:r>
          </a:p>
          <a:p>
            <a:endParaRPr lang="en-US" dirty="0"/>
          </a:p>
          <a:p>
            <a:endParaRPr lang="en-US" dirty="0"/>
          </a:p>
          <a:p>
            <a:endParaRPr lang="en-US" dirty="0"/>
          </a:p>
        </p:txBody>
      </p:sp>
      <p:pic>
        <p:nvPicPr>
          <p:cNvPr id="8" name="Picture 7" descr="A picture containing indoor&#10;&#10;Description automatically generated">
            <a:extLst>
              <a:ext uri="{FF2B5EF4-FFF2-40B4-BE49-F238E27FC236}">
                <a16:creationId xmlns:a16="http://schemas.microsoft.com/office/drawing/2014/main" id="{2A81563A-DD88-933C-273E-E0E8C9E942AC}"/>
              </a:ext>
            </a:extLst>
          </p:cNvPr>
          <p:cNvPicPr>
            <a:picLocks noChangeAspect="1"/>
          </p:cNvPicPr>
          <p:nvPr/>
        </p:nvPicPr>
        <p:blipFill>
          <a:blip r:embed="rId2"/>
          <a:stretch>
            <a:fillRect/>
          </a:stretch>
        </p:blipFill>
        <p:spPr>
          <a:xfrm>
            <a:off x="8125304" y="749845"/>
            <a:ext cx="3651617" cy="5097049"/>
          </a:xfrm>
          <a:prstGeom prst="rect">
            <a:avLst/>
          </a:prstGeom>
        </p:spPr>
      </p:pic>
      <p:sp>
        <p:nvSpPr>
          <p:cNvPr id="11" name="TextBox 10">
            <a:extLst>
              <a:ext uri="{FF2B5EF4-FFF2-40B4-BE49-F238E27FC236}">
                <a16:creationId xmlns:a16="http://schemas.microsoft.com/office/drawing/2014/main" id="{952347DA-C5F5-F03A-34C1-3485D7A8108E}"/>
              </a:ext>
            </a:extLst>
          </p:cNvPr>
          <p:cNvSpPr txBox="1"/>
          <p:nvPr/>
        </p:nvSpPr>
        <p:spPr>
          <a:xfrm>
            <a:off x="-1" y="6334778"/>
            <a:ext cx="5982833" cy="523220"/>
          </a:xfrm>
          <a:prstGeom prst="rect">
            <a:avLst/>
          </a:prstGeom>
          <a:noFill/>
        </p:spPr>
        <p:txBody>
          <a:bodyPr wrap="square" rtlCol="0">
            <a:spAutoFit/>
          </a:bodyPr>
          <a:lstStyle/>
          <a:p>
            <a:r>
              <a:rPr lang="en-US" sz="1400" dirty="0"/>
              <a:t>Sato, T.K.: Nature </a:t>
            </a:r>
            <a:r>
              <a:rPr lang="en-US" sz="1400" b="1" dirty="0"/>
              <a:t>520,</a:t>
            </a:r>
            <a:r>
              <a:rPr lang="en-US" sz="1400" dirty="0"/>
              <a:t> 209 (2015):</a:t>
            </a:r>
            <a:r>
              <a:rPr lang="en-US" sz="1400" dirty="0">
                <a:solidFill>
                  <a:schemeClr val="bg1">
                    <a:lumMod val="50000"/>
                  </a:schemeClr>
                </a:solidFill>
              </a:rPr>
              <a:t> </a:t>
            </a:r>
            <a:r>
              <a:rPr lang="en-US" sz="1400" dirty="0">
                <a:solidFill>
                  <a:schemeClr val="bg1">
                    <a:lumMod val="50000"/>
                  </a:schemeClr>
                </a:solidFill>
                <a:hlinkClick r:id="rId3"/>
              </a:rPr>
              <a:t>https://doi.org/10.1038/nature14342</a:t>
            </a:r>
            <a:endParaRPr lang="en-US" sz="1400" dirty="0">
              <a:solidFill>
                <a:schemeClr val="bg1">
                  <a:lumMod val="50000"/>
                </a:schemeClr>
              </a:solidFill>
            </a:endParaRPr>
          </a:p>
          <a:p>
            <a:r>
              <a:rPr lang="en-US" sz="1400" dirty="0"/>
              <a:t>Sato, T.K.: JACS </a:t>
            </a:r>
            <a:r>
              <a:rPr lang="en-US" sz="1400" b="1" dirty="0"/>
              <a:t>140 </a:t>
            </a:r>
            <a:r>
              <a:rPr lang="en-US" sz="1400" dirty="0"/>
              <a:t>(2018) 14609: </a:t>
            </a:r>
            <a:r>
              <a:rPr lang="en-US" sz="1400" dirty="0">
                <a:hlinkClick r:id="rId4"/>
              </a:rPr>
              <a:t>https://doi.org/10.1021/jacs.8b09068</a:t>
            </a:r>
            <a:endParaRPr lang="en-US" sz="1400" dirty="0"/>
          </a:p>
        </p:txBody>
      </p:sp>
    </p:spTree>
    <p:extLst>
      <p:ext uri="{BB962C8B-B14F-4D97-AF65-F5344CB8AC3E}">
        <p14:creationId xmlns:p14="http://schemas.microsoft.com/office/powerpoint/2010/main" val="1493050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5145E-E477-854E-D66A-BA103ADD7112}"/>
            </a:ext>
          </a:extLst>
        </p:cNvPr>
        <p:cNvGrpSpPr/>
        <p:nvPr/>
      </p:nvGrpSpPr>
      <p:grpSpPr>
        <a:xfrm>
          <a:off x="0" y="0"/>
          <a:ext cx="0" cy="0"/>
          <a:chOff x="0" y="0"/>
          <a:chExt cx="0" cy="0"/>
        </a:xfrm>
      </p:grpSpPr>
      <p:pic>
        <p:nvPicPr>
          <p:cNvPr id="40" name="Picture 39" descr="A yellow and green squares with black letters&#10;&#10;AI-generated content may be incorrect.">
            <a:extLst>
              <a:ext uri="{FF2B5EF4-FFF2-40B4-BE49-F238E27FC236}">
                <a16:creationId xmlns:a16="http://schemas.microsoft.com/office/drawing/2014/main" id="{053BF4E0-353C-5250-1873-1C064E60AC30}"/>
              </a:ext>
            </a:extLst>
          </p:cNvPr>
          <p:cNvPicPr>
            <a:picLocks noChangeAspect="1"/>
          </p:cNvPicPr>
          <p:nvPr/>
        </p:nvPicPr>
        <p:blipFill>
          <a:blip r:embed="rId2">
            <a:alphaModFix/>
          </a:blip>
          <a:srcRect l="3429" b="10101"/>
          <a:stretch>
            <a:fillRect/>
          </a:stretch>
        </p:blipFill>
        <p:spPr>
          <a:xfrm>
            <a:off x="6426" y="2123969"/>
            <a:ext cx="8586855" cy="4308754"/>
          </a:xfrm>
          <a:prstGeom prst="rect">
            <a:avLst/>
          </a:prstGeom>
        </p:spPr>
      </p:pic>
      <p:sp>
        <p:nvSpPr>
          <p:cNvPr id="5" name="Title 4">
            <a:extLst>
              <a:ext uri="{FF2B5EF4-FFF2-40B4-BE49-F238E27FC236}">
                <a16:creationId xmlns:a16="http://schemas.microsoft.com/office/drawing/2014/main" id="{946AC123-183D-EAA0-212C-EC62C31742C4}"/>
              </a:ext>
            </a:extLst>
          </p:cNvPr>
          <p:cNvSpPr>
            <a:spLocks noGrp="1"/>
          </p:cNvSpPr>
          <p:nvPr>
            <p:ph type="title"/>
          </p:nvPr>
        </p:nvSpPr>
        <p:spPr/>
        <p:txBody>
          <a:bodyPr/>
          <a:lstStyle/>
          <a:p>
            <a:r>
              <a:rPr lang="en-US" dirty="0"/>
              <a:t>Chart of the Nuclides: 2025</a:t>
            </a:r>
          </a:p>
        </p:txBody>
      </p:sp>
      <p:sp>
        <p:nvSpPr>
          <p:cNvPr id="7" name="TextBox 6">
            <a:extLst>
              <a:ext uri="{FF2B5EF4-FFF2-40B4-BE49-F238E27FC236}">
                <a16:creationId xmlns:a16="http://schemas.microsoft.com/office/drawing/2014/main" id="{34E4585E-5ED3-476C-8CEC-44160FB02FEF}"/>
              </a:ext>
            </a:extLst>
          </p:cNvPr>
          <p:cNvSpPr txBox="1"/>
          <p:nvPr/>
        </p:nvSpPr>
        <p:spPr>
          <a:xfrm rot="16200000">
            <a:off x="-180591" y="4891209"/>
            <a:ext cx="763351" cy="523220"/>
          </a:xfrm>
          <a:prstGeom prst="rect">
            <a:avLst/>
          </a:prstGeom>
          <a:noFill/>
        </p:spPr>
        <p:txBody>
          <a:bodyPr wrap="none" rtlCol="0">
            <a:spAutoFit/>
          </a:bodyPr>
          <a:lstStyle/>
          <a:p>
            <a:r>
              <a:rPr lang="en-US" sz="2800" b="1" dirty="0">
                <a:latin typeface="Calibri" panose="020F0502020204030204" pitchFamily="34" charset="0"/>
                <a:ea typeface="Calibri" panose="020F0502020204030204" pitchFamily="34" charset="0"/>
                <a:cs typeface="Calibri" panose="020F0502020204030204" pitchFamily="34" charset="0"/>
              </a:rPr>
              <a:t>Z →</a:t>
            </a:r>
          </a:p>
        </p:txBody>
      </p:sp>
      <p:grpSp>
        <p:nvGrpSpPr>
          <p:cNvPr id="9" name="Group 8">
            <a:extLst>
              <a:ext uri="{FF2B5EF4-FFF2-40B4-BE49-F238E27FC236}">
                <a16:creationId xmlns:a16="http://schemas.microsoft.com/office/drawing/2014/main" id="{FC2F18F8-53EB-ED96-ED57-42745A6AD132}"/>
              </a:ext>
            </a:extLst>
          </p:cNvPr>
          <p:cNvGrpSpPr/>
          <p:nvPr/>
        </p:nvGrpSpPr>
        <p:grpSpPr>
          <a:xfrm>
            <a:off x="75077" y="685058"/>
            <a:ext cx="2399001" cy="1820119"/>
            <a:chOff x="81359" y="702565"/>
            <a:chExt cx="2399001" cy="1820119"/>
          </a:xfrm>
        </p:grpSpPr>
        <p:sp>
          <p:nvSpPr>
            <p:cNvPr id="10" name="Rectangle 253">
              <a:extLst>
                <a:ext uri="{FF2B5EF4-FFF2-40B4-BE49-F238E27FC236}">
                  <a16:creationId xmlns:a16="http://schemas.microsoft.com/office/drawing/2014/main" id="{C0A48BE1-DA23-B050-97EC-8A9B541F38C5}"/>
                </a:ext>
              </a:extLst>
            </p:cNvPr>
            <p:cNvSpPr>
              <a:spLocks noChangeArrowheads="1"/>
            </p:cNvSpPr>
            <p:nvPr/>
          </p:nvSpPr>
          <p:spPr bwMode="auto">
            <a:xfrm>
              <a:off x="81359" y="1194940"/>
              <a:ext cx="252016" cy="311374"/>
            </a:xfrm>
            <a:prstGeom prst="rect">
              <a:avLst/>
            </a:prstGeom>
            <a:solidFill>
              <a:srgbClr val="00B050"/>
            </a:solidFill>
            <a:ln w="9525" algn="ctr">
              <a:solidFill>
                <a:schemeClr val="tx1"/>
              </a:solidFill>
              <a:round/>
              <a:headEnd/>
              <a:tailEnd/>
            </a:ln>
          </p:spPr>
          <p:txBody>
            <a:bodyPr wrap="none" anchor="ctr" anchorCtr="0"/>
            <a:lstStyle/>
            <a:p>
              <a:pPr algn="ctr" defTabSz="2663825"/>
              <a:endParaRPr lang="en-US" sz="1400" b="1" dirty="0">
                <a:latin typeface="Calibri" panose="020F0502020204030204" pitchFamily="34" charset="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05FD5B51-7043-999F-C2BB-FA9DB64122B5}"/>
                </a:ext>
              </a:extLst>
            </p:cNvPr>
            <p:cNvSpPr txBox="1"/>
            <p:nvPr/>
          </p:nvSpPr>
          <p:spPr>
            <a:xfrm>
              <a:off x="333375" y="1194940"/>
              <a:ext cx="1673215" cy="307777"/>
            </a:xfrm>
            <a:prstGeom prst="rect">
              <a:avLst/>
            </a:prstGeom>
            <a:noFill/>
          </p:spPr>
          <p:txBody>
            <a:bodyPr wrap="none" rtlCol="0">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Spontaneous Fission</a:t>
              </a:r>
            </a:p>
          </p:txBody>
        </p:sp>
        <p:sp>
          <p:nvSpPr>
            <p:cNvPr id="12" name="TextBox 11">
              <a:extLst>
                <a:ext uri="{FF2B5EF4-FFF2-40B4-BE49-F238E27FC236}">
                  <a16:creationId xmlns:a16="http://schemas.microsoft.com/office/drawing/2014/main" id="{0D89F3B7-C787-0A81-2E8A-3C15DFA63923}"/>
                </a:ext>
              </a:extLst>
            </p:cNvPr>
            <p:cNvSpPr txBox="1"/>
            <p:nvPr/>
          </p:nvSpPr>
          <p:spPr>
            <a:xfrm>
              <a:off x="333375" y="1888080"/>
              <a:ext cx="606256" cy="307777"/>
            </a:xfrm>
            <a:prstGeom prst="rect">
              <a:avLst/>
            </a:prstGeom>
            <a:noFill/>
          </p:spPr>
          <p:txBody>
            <a:bodyPr wrap="none" rtlCol="0">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Alpha</a:t>
              </a:r>
            </a:p>
          </p:txBody>
        </p:sp>
        <p:sp>
          <p:nvSpPr>
            <p:cNvPr id="13" name="TextBox 12">
              <a:extLst>
                <a:ext uri="{FF2B5EF4-FFF2-40B4-BE49-F238E27FC236}">
                  <a16:creationId xmlns:a16="http://schemas.microsoft.com/office/drawing/2014/main" id="{506E5404-1AC4-DFBE-E98C-72039EE4156A}"/>
                </a:ext>
              </a:extLst>
            </p:cNvPr>
            <p:cNvSpPr txBox="1"/>
            <p:nvPr/>
          </p:nvSpPr>
          <p:spPr>
            <a:xfrm>
              <a:off x="333375" y="1544414"/>
              <a:ext cx="1805687" cy="307777"/>
            </a:xfrm>
            <a:prstGeom prst="rect">
              <a:avLst/>
            </a:prstGeom>
            <a:noFill/>
          </p:spPr>
          <p:txBody>
            <a:bodyPr wrap="none" rtlCol="0">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Electron Capture or b</a:t>
              </a:r>
              <a:r>
                <a:rPr lang="en-US" sz="1400" baseline="30000" dirty="0">
                  <a:latin typeface="Calibri" panose="020F0502020204030204" pitchFamily="34" charset="0"/>
                  <a:ea typeface="Calibri" panose="020F0502020204030204" pitchFamily="34" charset="0"/>
                  <a:cs typeface="Calibri" panose="020F0502020204030204" pitchFamily="34" charset="0"/>
                </a:rPr>
                <a:t>+</a:t>
              </a:r>
              <a:endParaRPr lang="en-US" sz="1400" dirty="0">
                <a:latin typeface="Calibri" panose="020F0502020204030204" pitchFamily="34" charset="0"/>
                <a:ea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4430D64A-9DBE-1332-BC07-CDB22EA94870}"/>
                </a:ext>
              </a:extLst>
            </p:cNvPr>
            <p:cNvSpPr txBox="1"/>
            <p:nvPr/>
          </p:nvSpPr>
          <p:spPr>
            <a:xfrm>
              <a:off x="333375" y="2214907"/>
              <a:ext cx="322524" cy="307777"/>
            </a:xfrm>
            <a:prstGeom prst="rect">
              <a:avLst/>
            </a:prstGeom>
            <a:noFill/>
          </p:spPr>
          <p:txBody>
            <a:bodyPr wrap="none" rtlCol="0">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b</a:t>
              </a:r>
              <a:r>
                <a:rPr lang="en-US" sz="1400" baseline="30000" dirty="0">
                  <a:latin typeface="Calibri" panose="020F0502020204030204" pitchFamily="34" charset="0"/>
                  <a:ea typeface="Calibri" panose="020F0502020204030204" pitchFamily="34" charset="0"/>
                  <a:cs typeface="Calibri" panose="020F0502020204030204" pitchFamily="34" charset="0"/>
                </a:rPr>
                <a:t>-</a:t>
              </a:r>
            </a:p>
          </p:txBody>
        </p:sp>
        <p:sp>
          <p:nvSpPr>
            <p:cNvPr id="15" name="TextBox 14">
              <a:extLst>
                <a:ext uri="{FF2B5EF4-FFF2-40B4-BE49-F238E27FC236}">
                  <a16:creationId xmlns:a16="http://schemas.microsoft.com/office/drawing/2014/main" id="{C99DF716-900B-9CE6-DF9C-B2632E44C0D7}"/>
                </a:ext>
              </a:extLst>
            </p:cNvPr>
            <p:cNvSpPr txBox="1"/>
            <p:nvPr/>
          </p:nvSpPr>
          <p:spPr>
            <a:xfrm>
              <a:off x="277183" y="702565"/>
              <a:ext cx="2203177" cy="461665"/>
            </a:xfrm>
            <a:prstGeom prst="rect">
              <a:avLst/>
            </a:prstGeom>
            <a:noFill/>
          </p:spPr>
          <p:txBody>
            <a:bodyPr wrap="squar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Decay Mode</a:t>
              </a:r>
            </a:p>
          </p:txBody>
        </p:sp>
        <p:sp>
          <p:nvSpPr>
            <p:cNvPr id="16" name="Rectangle 253">
              <a:extLst>
                <a:ext uri="{FF2B5EF4-FFF2-40B4-BE49-F238E27FC236}">
                  <a16:creationId xmlns:a16="http://schemas.microsoft.com/office/drawing/2014/main" id="{FA698C8D-D70A-E5F1-9BC7-7EB4EF8CF6E5}"/>
                </a:ext>
              </a:extLst>
            </p:cNvPr>
            <p:cNvSpPr>
              <a:spLocks noChangeArrowheads="1"/>
            </p:cNvSpPr>
            <p:nvPr/>
          </p:nvSpPr>
          <p:spPr bwMode="auto">
            <a:xfrm>
              <a:off x="81359" y="1529081"/>
              <a:ext cx="252016" cy="311374"/>
            </a:xfrm>
            <a:prstGeom prst="rect">
              <a:avLst/>
            </a:prstGeom>
            <a:solidFill>
              <a:srgbClr val="CC0066"/>
            </a:solidFill>
            <a:ln w="9525" algn="ctr">
              <a:solidFill>
                <a:schemeClr val="tx1"/>
              </a:solidFill>
              <a:round/>
              <a:headEnd/>
              <a:tailEnd/>
            </a:ln>
          </p:spPr>
          <p:txBody>
            <a:bodyPr wrap="none" anchor="ctr" anchorCtr="0"/>
            <a:lstStyle/>
            <a:p>
              <a:pPr algn="ctr" defTabSz="2663825"/>
              <a:endParaRPr lang="en-US" sz="1400" b="1" dirty="0">
                <a:latin typeface="Calibri" panose="020F0502020204030204" pitchFamily="34" charset="0"/>
                <a:ea typeface="Calibri" panose="020F0502020204030204" pitchFamily="34" charset="0"/>
                <a:cs typeface="Calibri" panose="020F0502020204030204" pitchFamily="34" charset="0"/>
              </a:endParaRPr>
            </a:p>
          </p:txBody>
        </p:sp>
        <p:sp>
          <p:nvSpPr>
            <p:cNvPr id="17" name="Rectangle 253">
              <a:extLst>
                <a:ext uri="{FF2B5EF4-FFF2-40B4-BE49-F238E27FC236}">
                  <a16:creationId xmlns:a16="http://schemas.microsoft.com/office/drawing/2014/main" id="{D4435725-758E-EFB6-6BC6-A6A700D71BB4}"/>
                </a:ext>
              </a:extLst>
            </p:cNvPr>
            <p:cNvSpPr>
              <a:spLocks noChangeArrowheads="1"/>
            </p:cNvSpPr>
            <p:nvPr/>
          </p:nvSpPr>
          <p:spPr bwMode="auto">
            <a:xfrm>
              <a:off x="81359" y="1869030"/>
              <a:ext cx="252016" cy="311374"/>
            </a:xfrm>
            <a:prstGeom prst="rect">
              <a:avLst/>
            </a:prstGeom>
            <a:solidFill>
              <a:srgbClr val="FFC000"/>
            </a:solidFill>
            <a:ln w="9525" algn="ctr">
              <a:solidFill>
                <a:schemeClr val="tx1"/>
              </a:solidFill>
              <a:round/>
              <a:headEnd/>
              <a:tailEnd/>
            </a:ln>
          </p:spPr>
          <p:txBody>
            <a:bodyPr wrap="none" anchor="ctr" anchorCtr="0"/>
            <a:lstStyle/>
            <a:p>
              <a:pPr algn="ctr" defTabSz="2663825"/>
              <a:endParaRPr lang="en-US" sz="1400" b="1" dirty="0">
                <a:latin typeface="Calibri" panose="020F0502020204030204" pitchFamily="34" charset="0"/>
                <a:ea typeface="Calibri" panose="020F0502020204030204" pitchFamily="34" charset="0"/>
                <a:cs typeface="Calibri" panose="020F0502020204030204" pitchFamily="34" charset="0"/>
              </a:endParaRPr>
            </a:p>
          </p:txBody>
        </p:sp>
        <p:sp>
          <p:nvSpPr>
            <p:cNvPr id="18" name="Rectangle 253">
              <a:extLst>
                <a:ext uri="{FF2B5EF4-FFF2-40B4-BE49-F238E27FC236}">
                  <a16:creationId xmlns:a16="http://schemas.microsoft.com/office/drawing/2014/main" id="{312CD4C0-61A8-F0CB-6612-CA2F490AA7F6}"/>
                </a:ext>
              </a:extLst>
            </p:cNvPr>
            <p:cNvSpPr>
              <a:spLocks noChangeArrowheads="1"/>
            </p:cNvSpPr>
            <p:nvPr/>
          </p:nvSpPr>
          <p:spPr bwMode="auto">
            <a:xfrm>
              <a:off x="81359" y="2205072"/>
              <a:ext cx="252016" cy="311374"/>
            </a:xfrm>
            <a:prstGeom prst="rect">
              <a:avLst/>
            </a:prstGeom>
            <a:solidFill>
              <a:srgbClr val="00B0F0"/>
            </a:solidFill>
            <a:ln w="9525" algn="ctr">
              <a:solidFill>
                <a:schemeClr val="tx1"/>
              </a:solidFill>
              <a:round/>
              <a:headEnd/>
              <a:tailEnd/>
            </a:ln>
          </p:spPr>
          <p:txBody>
            <a:bodyPr wrap="none" anchor="ctr" anchorCtr="0"/>
            <a:lstStyle/>
            <a:p>
              <a:pPr algn="ctr" defTabSz="2663825"/>
              <a:endParaRPr lang="en-US" sz="1400" b="1"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19" name="Group 18">
            <a:extLst>
              <a:ext uri="{FF2B5EF4-FFF2-40B4-BE49-F238E27FC236}">
                <a16:creationId xmlns:a16="http://schemas.microsoft.com/office/drawing/2014/main" id="{0955F30E-B762-424A-2B55-CEED5875E7E2}"/>
              </a:ext>
            </a:extLst>
          </p:cNvPr>
          <p:cNvGrpSpPr/>
          <p:nvPr/>
        </p:nvGrpSpPr>
        <p:grpSpPr>
          <a:xfrm>
            <a:off x="7959764" y="1982090"/>
            <a:ext cx="3391250" cy="2768367"/>
            <a:chOff x="2348917" y="3531764"/>
            <a:chExt cx="3391250" cy="2768367"/>
          </a:xfrm>
        </p:grpSpPr>
        <p:sp>
          <p:nvSpPr>
            <p:cNvPr id="20" name="Rectangle 19">
              <a:extLst>
                <a:ext uri="{FF2B5EF4-FFF2-40B4-BE49-F238E27FC236}">
                  <a16:creationId xmlns:a16="http://schemas.microsoft.com/office/drawing/2014/main" id="{3E922B50-D030-C0DE-3B81-D335046BC550}"/>
                </a:ext>
              </a:extLst>
            </p:cNvPr>
            <p:cNvSpPr/>
            <p:nvPr/>
          </p:nvSpPr>
          <p:spPr bwMode="auto">
            <a:xfrm>
              <a:off x="3921853" y="3531764"/>
              <a:ext cx="234892" cy="2768367"/>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59CDDF2C-8367-01BC-C5C3-A5AB7590F636}"/>
                </a:ext>
              </a:extLst>
            </p:cNvPr>
            <p:cNvSpPr/>
            <p:nvPr/>
          </p:nvSpPr>
          <p:spPr bwMode="auto">
            <a:xfrm rot="16200000">
              <a:off x="3927096" y="3217618"/>
              <a:ext cx="234892" cy="3391250"/>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22" name="Group 21">
            <a:extLst>
              <a:ext uri="{FF2B5EF4-FFF2-40B4-BE49-F238E27FC236}">
                <a16:creationId xmlns:a16="http://schemas.microsoft.com/office/drawing/2014/main" id="{34B6B366-A8E2-05BA-FC40-B0C826EE8216}"/>
              </a:ext>
            </a:extLst>
          </p:cNvPr>
          <p:cNvGrpSpPr/>
          <p:nvPr/>
        </p:nvGrpSpPr>
        <p:grpSpPr>
          <a:xfrm>
            <a:off x="4931741" y="425208"/>
            <a:ext cx="3391250" cy="2768367"/>
            <a:chOff x="2348917" y="3531764"/>
            <a:chExt cx="3391250" cy="2768367"/>
          </a:xfrm>
        </p:grpSpPr>
        <p:sp>
          <p:nvSpPr>
            <p:cNvPr id="23" name="Rectangle 22">
              <a:extLst>
                <a:ext uri="{FF2B5EF4-FFF2-40B4-BE49-F238E27FC236}">
                  <a16:creationId xmlns:a16="http://schemas.microsoft.com/office/drawing/2014/main" id="{4213B70D-4146-7DE3-A7DA-E007AC591D9A}"/>
                </a:ext>
              </a:extLst>
            </p:cNvPr>
            <p:cNvSpPr/>
            <p:nvPr/>
          </p:nvSpPr>
          <p:spPr bwMode="auto">
            <a:xfrm>
              <a:off x="3921853" y="3531764"/>
              <a:ext cx="234892" cy="2768367"/>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4" name="Rectangle 23">
              <a:extLst>
                <a:ext uri="{FF2B5EF4-FFF2-40B4-BE49-F238E27FC236}">
                  <a16:creationId xmlns:a16="http://schemas.microsoft.com/office/drawing/2014/main" id="{99E28D53-6161-96B7-D061-C517FB635FDC}"/>
                </a:ext>
              </a:extLst>
            </p:cNvPr>
            <p:cNvSpPr/>
            <p:nvPr/>
          </p:nvSpPr>
          <p:spPr bwMode="auto">
            <a:xfrm rot="16200000">
              <a:off x="3927096" y="3217618"/>
              <a:ext cx="234892" cy="3391250"/>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25" name="Group 24">
            <a:extLst>
              <a:ext uri="{FF2B5EF4-FFF2-40B4-BE49-F238E27FC236}">
                <a16:creationId xmlns:a16="http://schemas.microsoft.com/office/drawing/2014/main" id="{597046F8-32B2-F9D1-F6A5-823F97F1DE43}"/>
              </a:ext>
            </a:extLst>
          </p:cNvPr>
          <p:cNvGrpSpPr/>
          <p:nvPr/>
        </p:nvGrpSpPr>
        <p:grpSpPr>
          <a:xfrm>
            <a:off x="7961377" y="-600926"/>
            <a:ext cx="3391250" cy="2768367"/>
            <a:chOff x="2348917" y="3531764"/>
            <a:chExt cx="3391250" cy="2768367"/>
          </a:xfrm>
        </p:grpSpPr>
        <p:sp>
          <p:nvSpPr>
            <p:cNvPr id="26" name="Rectangle 25">
              <a:extLst>
                <a:ext uri="{FF2B5EF4-FFF2-40B4-BE49-F238E27FC236}">
                  <a16:creationId xmlns:a16="http://schemas.microsoft.com/office/drawing/2014/main" id="{160A0431-9578-92BD-37A8-3BAF71D695A0}"/>
                </a:ext>
              </a:extLst>
            </p:cNvPr>
            <p:cNvSpPr/>
            <p:nvPr/>
          </p:nvSpPr>
          <p:spPr bwMode="auto">
            <a:xfrm>
              <a:off x="3921853" y="3531764"/>
              <a:ext cx="234892" cy="2768367"/>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7" name="Rectangle 26">
              <a:extLst>
                <a:ext uri="{FF2B5EF4-FFF2-40B4-BE49-F238E27FC236}">
                  <a16:creationId xmlns:a16="http://schemas.microsoft.com/office/drawing/2014/main" id="{F270CFB4-40A9-3946-DBC9-F416BAA5A697}"/>
                </a:ext>
              </a:extLst>
            </p:cNvPr>
            <p:cNvSpPr/>
            <p:nvPr/>
          </p:nvSpPr>
          <p:spPr bwMode="auto">
            <a:xfrm rot="16200000">
              <a:off x="3927096" y="3217618"/>
              <a:ext cx="234892" cy="3391250"/>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28" name="Group 27">
            <a:extLst>
              <a:ext uri="{FF2B5EF4-FFF2-40B4-BE49-F238E27FC236}">
                <a16:creationId xmlns:a16="http://schemas.microsoft.com/office/drawing/2014/main" id="{7A5746EE-34C1-5BF6-776F-35BCE8C1BDE4}"/>
              </a:ext>
            </a:extLst>
          </p:cNvPr>
          <p:cNvGrpSpPr/>
          <p:nvPr/>
        </p:nvGrpSpPr>
        <p:grpSpPr>
          <a:xfrm>
            <a:off x="7971729" y="421500"/>
            <a:ext cx="3391250" cy="2768367"/>
            <a:chOff x="2348917" y="3531764"/>
            <a:chExt cx="3391250" cy="2768367"/>
          </a:xfrm>
        </p:grpSpPr>
        <p:sp>
          <p:nvSpPr>
            <p:cNvPr id="29" name="Rectangle 28">
              <a:extLst>
                <a:ext uri="{FF2B5EF4-FFF2-40B4-BE49-F238E27FC236}">
                  <a16:creationId xmlns:a16="http://schemas.microsoft.com/office/drawing/2014/main" id="{56505A0B-81F6-1B19-924B-9B4755FC9E9A}"/>
                </a:ext>
              </a:extLst>
            </p:cNvPr>
            <p:cNvSpPr/>
            <p:nvPr/>
          </p:nvSpPr>
          <p:spPr bwMode="auto">
            <a:xfrm>
              <a:off x="3921853" y="3531764"/>
              <a:ext cx="234892" cy="2768367"/>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0" name="Rectangle 29">
              <a:extLst>
                <a:ext uri="{FF2B5EF4-FFF2-40B4-BE49-F238E27FC236}">
                  <a16:creationId xmlns:a16="http://schemas.microsoft.com/office/drawing/2014/main" id="{4326273A-6899-1E6F-5A1B-4DA3825C3C9B}"/>
                </a:ext>
              </a:extLst>
            </p:cNvPr>
            <p:cNvSpPr/>
            <p:nvPr/>
          </p:nvSpPr>
          <p:spPr bwMode="auto">
            <a:xfrm rot="16200000">
              <a:off x="3927096" y="3217618"/>
              <a:ext cx="234892" cy="3391250"/>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8" name="TextBox 7">
            <a:extLst>
              <a:ext uri="{FF2B5EF4-FFF2-40B4-BE49-F238E27FC236}">
                <a16:creationId xmlns:a16="http://schemas.microsoft.com/office/drawing/2014/main" id="{3B92BFC3-B900-CDD8-FA55-73258382F646}"/>
              </a:ext>
            </a:extLst>
          </p:cNvPr>
          <p:cNvSpPr txBox="1"/>
          <p:nvPr/>
        </p:nvSpPr>
        <p:spPr>
          <a:xfrm>
            <a:off x="4898286" y="5917419"/>
            <a:ext cx="944771" cy="523220"/>
          </a:xfrm>
          <a:prstGeom prst="rect">
            <a:avLst/>
          </a:prstGeom>
          <a:noFill/>
        </p:spPr>
        <p:txBody>
          <a:bodyPr wrap="square" rtlCol="0">
            <a:spAutoFit/>
          </a:bodyPr>
          <a:lstStyle/>
          <a:p>
            <a:r>
              <a:rPr lang="en-US" sz="2800" b="1" dirty="0">
                <a:latin typeface="Calibri" panose="020F0502020204030204" pitchFamily="34" charset="0"/>
                <a:ea typeface="Calibri" panose="020F0502020204030204" pitchFamily="34" charset="0"/>
                <a:cs typeface="Calibri" panose="020F0502020204030204" pitchFamily="34" charset="0"/>
              </a:rPr>
              <a:t>N →</a:t>
            </a:r>
          </a:p>
        </p:txBody>
      </p:sp>
      <p:sp>
        <p:nvSpPr>
          <p:cNvPr id="34" name="Oval 33">
            <a:extLst>
              <a:ext uri="{FF2B5EF4-FFF2-40B4-BE49-F238E27FC236}">
                <a16:creationId xmlns:a16="http://schemas.microsoft.com/office/drawing/2014/main" id="{F069052C-5829-EA8D-55FE-F4F801A260A8}"/>
              </a:ext>
            </a:extLst>
          </p:cNvPr>
          <p:cNvSpPr/>
          <p:nvPr/>
        </p:nvSpPr>
        <p:spPr>
          <a:xfrm>
            <a:off x="9005047" y="1931378"/>
            <a:ext cx="856129" cy="1445558"/>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35" name="TextBox 34">
            <a:extLst>
              <a:ext uri="{FF2B5EF4-FFF2-40B4-BE49-F238E27FC236}">
                <a16:creationId xmlns:a16="http://schemas.microsoft.com/office/drawing/2014/main" id="{FC0B47D6-034A-076F-E8B3-AC974481D343}"/>
              </a:ext>
            </a:extLst>
          </p:cNvPr>
          <p:cNvSpPr txBox="1"/>
          <p:nvPr/>
        </p:nvSpPr>
        <p:spPr>
          <a:xfrm>
            <a:off x="9919447" y="2187565"/>
            <a:ext cx="2028528" cy="830997"/>
          </a:xfrm>
          <a:prstGeom prst="rect">
            <a:avLst/>
          </a:prstGeom>
          <a:noFill/>
        </p:spPr>
        <p:txBody>
          <a:bodyPr wrap="square" rtlCol="0">
            <a:spAutoFit/>
          </a:bodyPr>
          <a:lstStyle/>
          <a:p>
            <a:pPr algn="ctr"/>
            <a:r>
              <a:rPr lang="en-US" b="1" dirty="0">
                <a:latin typeface="Calibri" panose="020F0502020204030204" pitchFamily="34" charset="0"/>
                <a:ea typeface="Calibri" panose="020F0502020204030204" pitchFamily="34" charset="0"/>
                <a:cs typeface="Calibri" panose="020F0502020204030204" pitchFamily="34" charset="0"/>
              </a:rPr>
              <a:t>Milliseconds to days</a:t>
            </a:r>
          </a:p>
        </p:txBody>
      </p:sp>
      <p:sp>
        <p:nvSpPr>
          <p:cNvPr id="6" name="Oval 5">
            <a:extLst>
              <a:ext uri="{FF2B5EF4-FFF2-40B4-BE49-F238E27FC236}">
                <a16:creationId xmlns:a16="http://schemas.microsoft.com/office/drawing/2014/main" id="{65B59447-A89D-CC16-EF27-AF4CB4B648A9}"/>
              </a:ext>
            </a:extLst>
          </p:cNvPr>
          <p:cNvSpPr/>
          <p:nvPr/>
        </p:nvSpPr>
        <p:spPr>
          <a:xfrm>
            <a:off x="9005047" y="3281082"/>
            <a:ext cx="856129" cy="1445558"/>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31" name="TextBox 30">
            <a:extLst>
              <a:ext uri="{FF2B5EF4-FFF2-40B4-BE49-F238E27FC236}">
                <a16:creationId xmlns:a16="http://schemas.microsoft.com/office/drawing/2014/main" id="{C8D02A43-D528-116B-7875-A495915C12D7}"/>
              </a:ext>
            </a:extLst>
          </p:cNvPr>
          <p:cNvSpPr txBox="1"/>
          <p:nvPr/>
        </p:nvSpPr>
        <p:spPr>
          <a:xfrm>
            <a:off x="10151868" y="3568816"/>
            <a:ext cx="1563685" cy="830997"/>
          </a:xfrm>
          <a:prstGeom prst="rect">
            <a:avLst/>
          </a:prstGeom>
          <a:noFill/>
        </p:spPr>
        <p:txBody>
          <a:bodyPr wrap="square" rtlCol="0">
            <a:spAutoFit/>
          </a:bodyPr>
          <a:lstStyle/>
          <a:p>
            <a:pPr algn="ctr"/>
            <a:r>
              <a:rPr lang="en-US" b="1" dirty="0">
                <a:latin typeface="Calibri" panose="020F0502020204030204" pitchFamily="34" charset="0"/>
                <a:ea typeface="Calibri" panose="020F0502020204030204" pitchFamily="34" charset="0"/>
                <a:cs typeface="Calibri" panose="020F0502020204030204" pitchFamily="34" charset="0"/>
              </a:rPr>
              <a:t>Days to years</a:t>
            </a:r>
          </a:p>
        </p:txBody>
      </p:sp>
      <p:sp>
        <p:nvSpPr>
          <p:cNvPr id="32" name="Oval 31">
            <a:extLst>
              <a:ext uri="{FF2B5EF4-FFF2-40B4-BE49-F238E27FC236}">
                <a16:creationId xmlns:a16="http://schemas.microsoft.com/office/drawing/2014/main" id="{26A4A046-A6F3-AA32-D224-F1FA24467C3A}"/>
              </a:ext>
            </a:extLst>
          </p:cNvPr>
          <p:cNvSpPr/>
          <p:nvPr/>
        </p:nvSpPr>
        <p:spPr>
          <a:xfrm>
            <a:off x="9005047" y="4399813"/>
            <a:ext cx="856129" cy="166538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33" name="TextBox 32">
            <a:extLst>
              <a:ext uri="{FF2B5EF4-FFF2-40B4-BE49-F238E27FC236}">
                <a16:creationId xmlns:a16="http://schemas.microsoft.com/office/drawing/2014/main" id="{B11A61D3-EF9C-1CB6-A202-C33D291E5475}"/>
              </a:ext>
            </a:extLst>
          </p:cNvPr>
          <p:cNvSpPr txBox="1"/>
          <p:nvPr/>
        </p:nvSpPr>
        <p:spPr>
          <a:xfrm>
            <a:off x="10052546" y="4846179"/>
            <a:ext cx="1895429" cy="1200329"/>
          </a:xfrm>
          <a:prstGeom prst="rect">
            <a:avLst/>
          </a:prstGeom>
          <a:noFill/>
        </p:spPr>
        <p:txBody>
          <a:bodyPr wrap="square" rtlCol="0">
            <a:spAutoFit/>
          </a:bodyPr>
          <a:lstStyle/>
          <a:p>
            <a:pPr algn="ctr"/>
            <a:r>
              <a:rPr lang="en-US" b="1" dirty="0">
                <a:latin typeface="Calibri" panose="020F0502020204030204" pitchFamily="34" charset="0"/>
                <a:ea typeface="Calibri" panose="020F0502020204030204" pitchFamily="34" charset="0"/>
                <a:cs typeface="Calibri" panose="020F0502020204030204" pitchFamily="34" charset="0"/>
              </a:rPr>
              <a:t>Years to centuries or longer</a:t>
            </a:r>
          </a:p>
        </p:txBody>
      </p:sp>
      <p:sp>
        <p:nvSpPr>
          <p:cNvPr id="36" name="Slide Number Placeholder 5">
            <a:extLst>
              <a:ext uri="{FF2B5EF4-FFF2-40B4-BE49-F238E27FC236}">
                <a16:creationId xmlns:a16="http://schemas.microsoft.com/office/drawing/2014/main" id="{D7327871-1458-B812-1728-6F4E324F862D}"/>
              </a:ext>
            </a:extLst>
          </p:cNvPr>
          <p:cNvSpPr txBox="1">
            <a:spLocks/>
          </p:cNvSpPr>
          <p:nvPr/>
        </p:nvSpPr>
        <p:spPr>
          <a:xfrm>
            <a:off x="11483132" y="6492875"/>
            <a:ext cx="708868" cy="365125"/>
          </a:xfrm>
          <a:prstGeom prst="rect">
            <a:avLst/>
          </a:prstGeom>
        </p:spPr>
        <p:txBody>
          <a:bodyPr vert="horz" lIns="91440" tIns="45720" rIns="91440" bIns="45720" rtlCol="0">
            <a:noAutofit/>
          </a:bodyPr>
          <a:lstStyle>
            <a:lvl1pPr marL="225425" indent="-225425" algn="r" defTabSz="457200" rtl="0" eaLnBrk="1" latinLnBrk="0" hangingPunct="1">
              <a:lnSpc>
                <a:spcPct val="110000"/>
              </a:lnSpc>
              <a:spcBef>
                <a:spcPts val="800"/>
              </a:spcBef>
              <a:buClr>
                <a:schemeClr val="accent2"/>
              </a:buClr>
              <a:buFont typeface="Arial"/>
              <a:buChar char="•"/>
              <a:defRPr sz="1400" kern="1200">
                <a:solidFill>
                  <a:schemeClr val="bg2"/>
                </a:solidFill>
                <a:latin typeface="+mn-lt"/>
                <a:ea typeface="+mn-ea"/>
                <a:cs typeface="+mn-cs"/>
              </a:defRPr>
            </a:lvl1pPr>
            <a:lvl2pPr marL="457200" indent="-228600" algn="l" defTabSz="457200" rtl="0" eaLnBrk="1" latinLnBrk="0" hangingPunct="1">
              <a:lnSpc>
                <a:spcPct val="110000"/>
              </a:lnSpc>
              <a:spcBef>
                <a:spcPts val="400"/>
              </a:spcBef>
              <a:buClr>
                <a:schemeClr val="accent2"/>
              </a:buClr>
              <a:buFont typeface="Arial"/>
              <a:buChar char="–"/>
              <a:defRPr sz="1800" kern="1200" baseline="0">
                <a:solidFill>
                  <a:schemeClr val="tx1"/>
                </a:solidFill>
                <a:latin typeface="+mn-lt"/>
                <a:ea typeface="+mn-ea"/>
                <a:cs typeface="+mn-cs"/>
              </a:defRPr>
            </a:lvl2pPr>
            <a:lvl3pPr marL="687388" indent="-227013"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3pPr>
            <a:lvl4pPr marL="912813" indent="-225425" algn="l" defTabSz="457200" rtl="0" eaLnBrk="1" latinLnBrk="0" hangingPunct="1">
              <a:spcBef>
                <a:spcPts val="400"/>
              </a:spcBef>
              <a:buClr>
                <a:schemeClr val="accent2"/>
              </a:buClr>
              <a:buSzPct val="85000"/>
              <a:buFont typeface="Arial"/>
              <a:buChar char="–"/>
              <a:defRPr sz="1800" kern="1200">
                <a:solidFill>
                  <a:schemeClr val="tx1"/>
                </a:solidFill>
                <a:latin typeface="+mn-lt"/>
                <a:ea typeface="+mn-ea"/>
                <a:cs typeface="+mn-cs"/>
              </a:defRPr>
            </a:lvl4pPr>
            <a:lvl5pPr marL="1139825" indent="-227013" algn="l" defTabSz="457200" rtl="0" eaLnBrk="1" latinLnBrk="0" hangingPunct="1">
              <a:spcBef>
                <a:spcPct val="20000"/>
              </a:spcBef>
              <a:buClr>
                <a:schemeClr val="accent2"/>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fld id="{0EF2EA88-E9D4-0C4F-A5DF-5FE49FAF8E2F}" type="slidenum">
              <a:rPr lang="en-US" smtClean="0">
                <a:latin typeface="Calibri" panose="020F0502020204030204" pitchFamily="34" charset="0"/>
                <a:ea typeface="Calibri" panose="020F0502020204030204" pitchFamily="34" charset="0"/>
                <a:cs typeface="Calibri" panose="020F0502020204030204" pitchFamily="34" charset="0"/>
              </a:rPr>
              <a:pPr marL="0" indent="0">
                <a:buNone/>
              </a:pPr>
              <a:t>5</a:t>
            </a:fld>
            <a:endParaRPr lang="en-US" dirty="0">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Arrow Connector 3">
            <a:extLst>
              <a:ext uri="{FF2B5EF4-FFF2-40B4-BE49-F238E27FC236}">
                <a16:creationId xmlns:a16="http://schemas.microsoft.com/office/drawing/2014/main" id="{A08E1F63-5C3E-BD10-2E2F-26C691C5E55C}"/>
              </a:ext>
            </a:extLst>
          </p:cNvPr>
          <p:cNvCxnSpPr/>
          <p:nvPr/>
        </p:nvCxnSpPr>
        <p:spPr bwMode="auto">
          <a:xfrm flipV="1">
            <a:off x="7971729" y="1526907"/>
            <a:ext cx="801011" cy="748780"/>
          </a:xfrm>
          <a:prstGeom prst="straightConnector1">
            <a:avLst/>
          </a:prstGeom>
          <a:solidFill>
            <a:schemeClr val="accent1"/>
          </a:solidFill>
          <a:ln w="76200" cap="flat" cmpd="sng" algn="ctr">
            <a:solidFill>
              <a:srgbClr val="C00000"/>
            </a:solidFill>
            <a:prstDash val="solid"/>
            <a:round/>
            <a:headEnd type="none" w="med" len="med"/>
            <a:tailEnd type="triangle"/>
          </a:ln>
          <a:effectLst/>
        </p:spPr>
      </p:cxnSp>
      <p:cxnSp>
        <p:nvCxnSpPr>
          <p:cNvPr id="38" name="Straight Arrow Connector 37">
            <a:extLst>
              <a:ext uri="{FF2B5EF4-FFF2-40B4-BE49-F238E27FC236}">
                <a16:creationId xmlns:a16="http://schemas.microsoft.com/office/drawing/2014/main" id="{3C7EDE4C-739F-6453-4A6A-D873FBC381AD}"/>
              </a:ext>
            </a:extLst>
          </p:cNvPr>
          <p:cNvCxnSpPr/>
          <p:nvPr/>
        </p:nvCxnSpPr>
        <p:spPr bwMode="auto">
          <a:xfrm>
            <a:off x="6882063" y="4461997"/>
            <a:ext cx="1306286" cy="0"/>
          </a:xfrm>
          <a:prstGeom prst="straightConnector1">
            <a:avLst/>
          </a:prstGeom>
          <a:solidFill>
            <a:schemeClr val="accent1"/>
          </a:solidFill>
          <a:ln w="76200" cap="flat" cmpd="sng" algn="ctr">
            <a:solidFill>
              <a:srgbClr val="C00000"/>
            </a:solidFill>
            <a:prstDash val="solid"/>
            <a:round/>
            <a:headEnd type="none" w="med" len="med"/>
            <a:tailEnd type="triangle"/>
          </a:ln>
          <a:effectLst/>
        </p:spPr>
      </p:cxnSp>
    </p:spTree>
    <p:extLst>
      <p:ext uri="{BB962C8B-B14F-4D97-AF65-F5344CB8AC3E}">
        <p14:creationId xmlns:p14="http://schemas.microsoft.com/office/powerpoint/2010/main" val="3952172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118CB-E3F0-4AC0-B3B7-F3A8092885BF}"/>
              </a:ext>
            </a:extLst>
          </p:cNvPr>
          <p:cNvSpPr>
            <a:spLocks noGrp="1"/>
          </p:cNvSpPr>
          <p:nvPr>
            <p:ph type="title"/>
          </p:nvPr>
        </p:nvSpPr>
        <p:spPr/>
        <p:txBody>
          <a:bodyPr/>
          <a:lstStyle/>
          <a:p>
            <a:r>
              <a:rPr lang="en-US" dirty="0"/>
              <a:t>New(</a:t>
            </a:r>
            <a:r>
              <a:rPr lang="en-US" dirty="0" err="1"/>
              <a:t>ish</a:t>
            </a:r>
            <a:r>
              <a:rPr lang="en-US" dirty="0"/>
              <a:t>) Technique: Ionization Potential Results</a:t>
            </a:r>
          </a:p>
        </p:txBody>
      </p:sp>
      <p:sp>
        <p:nvSpPr>
          <p:cNvPr id="3" name="Text Placeholder 2">
            <a:extLst>
              <a:ext uri="{FF2B5EF4-FFF2-40B4-BE49-F238E27FC236}">
                <a16:creationId xmlns:a16="http://schemas.microsoft.com/office/drawing/2014/main" id="{01D36450-1647-43CD-BB9A-5AF4532A7ADD}"/>
              </a:ext>
            </a:extLst>
          </p:cNvPr>
          <p:cNvSpPr>
            <a:spLocks noGrp="1"/>
          </p:cNvSpPr>
          <p:nvPr>
            <p:ph idx="1"/>
          </p:nvPr>
        </p:nvSpPr>
        <p:spPr>
          <a:xfrm>
            <a:off x="0" y="2053004"/>
            <a:ext cx="4998428" cy="4206508"/>
          </a:xfrm>
        </p:spPr>
        <p:txBody>
          <a:bodyPr/>
          <a:lstStyle/>
          <a:p>
            <a:pPr marL="455613" indent="-342900">
              <a:buFont typeface="Arial" panose="020B0604020202020204" pitchFamily="34" charset="0"/>
              <a:buChar char="•"/>
            </a:pPr>
            <a:r>
              <a:rPr lang="en-US" b="0" dirty="0"/>
              <a:t>Measured No and Lr ionization potentials</a:t>
            </a:r>
          </a:p>
          <a:p>
            <a:pPr marL="455613" indent="-342900">
              <a:buFont typeface="Arial" panose="020B0604020202020204" pitchFamily="34" charset="0"/>
              <a:buChar char="•"/>
            </a:pPr>
            <a:r>
              <a:rPr lang="en-US" b="0" dirty="0" err="1"/>
              <a:t>Lr</a:t>
            </a:r>
            <a:r>
              <a:rPr lang="en-US" b="0" dirty="0"/>
              <a:t> has the most weakly-bound valence electron among all actinides</a:t>
            </a:r>
          </a:p>
          <a:p>
            <a:pPr marL="455613" indent="-342900">
              <a:buFont typeface="Arial" panose="020B0604020202020204" pitchFamily="34" charset="0"/>
              <a:buChar char="•"/>
            </a:pPr>
            <a:r>
              <a:rPr lang="en-US" b="0" dirty="0"/>
              <a:t>Confirmed that No closes out the actinide series</a:t>
            </a:r>
          </a:p>
        </p:txBody>
      </p:sp>
      <p:pic>
        <p:nvPicPr>
          <p:cNvPr id="12" name="Picture 11">
            <a:extLst>
              <a:ext uri="{FF2B5EF4-FFF2-40B4-BE49-F238E27FC236}">
                <a16:creationId xmlns:a16="http://schemas.microsoft.com/office/drawing/2014/main" id="{DCBEFD84-BF06-1342-7A7A-68BE164F1C8C}"/>
              </a:ext>
            </a:extLst>
          </p:cNvPr>
          <p:cNvPicPr>
            <a:picLocks noChangeAspect="1"/>
          </p:cNvPicPr>
          <p:nvPr/>
        </p:nvPicPr>
        <p:blipFill rotWithShape="1">
          <a:blip r:embed="rId2"/>
          <a:srcRect t="1139"/>
          <a:stretch/>
        </p:blipFill>
        <p:spPr>
          <a:xfrm>
            <a:off x="5215297" y="1185504"/>
            <a:ext cx="6850238" cy="3912834"/>
          </a:xfrm>
          <a:prstGeom prst="rect">
            <a:avLst/>
          </a:prstGeom>
        </p:spPr>
      </p:pic>
      <p:sp>
        <p:nvSpPr>
          <p:cNvPr id="13" name="TextBox 12">
            <a:extLst>
              <a:ext uri="{FF2B5EF4-FFF2-40B4-BE49-F238E27FC236}">
                <a16:creationId xmlns:a16="http://schemas.microsoft.com/office/drawing/2014/main" id="{F541F19A-814F-23B2-9DCF-0573B6271BB7}"/>
              </a:ext>
            </a:extLst>
          </p:cNvPr>
          <p:cNvSpPr txBox="1"/>
          <p:nvPr/>
        </p:nvSpPr>
        <p:spPr>
          <a:xfrm>
            <a:off x="0" y="6334778"/>
            <a:ext cx="5982833" cy="523220"/>
          </a:xfrm>
          <a:prstGeom prst="rect">
            <a:avLst/>
          </a:prstGeom>
          <a:noFill/>
        </p:spPr>
        <p:txBody>
          <a:bodyPr wrap="square" rtlCol="0">
            <a:spAutoFit/>
          </a:bodyPr>
          <a:lstStyle/>
          <a:p>
            <a:r>
              <a:rPr lang="en-US" sz="1400" dirty="0"/>
              <a:t>Sato, T.K.: Nature </a:t>
            </a:r>
            <a:r>
              <a:rPr lang="en-US" sz="1400" b="1" dirty="0"/>
              <a:t>520,</a:t>
            </a:r>
            <a:r>
              <a:rPr lang="en-US" sz="1400" dirty="0"/>
              <a:t> 209 (2015):</a:t>
            </a:r>
            <a:r>
              <a:rPr lang="en-US" sz="1400" dirty="0">
                <a:solidFill>
                  <a:schemeClr val="bg1">
                    <a:lumMod val="50000"/>
                  </a:schemeClr>
                </a:solidFill>
              </a:rPr>
              <a:t> </a:t>
            </a:r>
            <a:r>
              <a:rPr lang="en-US" sz="1400" dirty="0">
                <a:solidFill>
                  <a:schemeClr val="bg1">
                    <a:lumMod val="50000"/>
                  </a:schemeClr>
                </a:solidFill>
                <a:hlinkClick r:id="rId3"/>
              </a:rPr>
              <a:t>https://doi.org/10.1038/nature14342</a:t>
            </a:r>
            <a:endParaRPr lang="en-US" sz="1400" dirty="0">
              <a:solidFill>
                <a:schemeClr val="bg1">
                  <a:lumMod val="50000"/>
                </a:schemeClr>
              </a:solidFill>
            </a:endParaRPr>
          </a:p>
          <a:p>
            <a:r>
              <a:rPr lang="en-US" sz="1400" dirty="0"/>
              <a:t>Sato, T.K.: JACS </a:t>
            </a:r>
            <a:r>
              <a:rPr lang="en-US" sz="1400" b="1" dirty="0"/>
              <a:t>140 </a:t>
            </a:r>
            <a:r>
              <a:rPr lang="en-US" sz="1400" dirty="0"/>
              <a:t>(2018) 14609: </a:t>
            </a:r>
            <a:r>
              <a:rPr lang="en-US" sz="1400" dirty="0">
                <a:hlinkClick r:id="rId4"/>
              </a:rPr>
              <a:t>https://doi.org/10.1021/jacs.8b09068</a:t>
            </a:r>
            <a:endParaRPr lang="en-US" sz="1400" dirty="0"/>
          </a:p>
        </p:txBody>
      </p:sp>
    </p:spTree>
    <p:extLst>
      <p:ext uri="{BB962C8B-B14F-4D97-AF65-F5344CB8AC3E}">
        <p14:creationId xmlns:p14="http://schemas.microsoft.com/office/powerpoint/2010/main" val="5644342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pic>
        <p:nvPicPr>
          <p:cNvPr id="25" name="Picture 24">
            <a:extLst>
              <a:ext uri="{FF2B5EF4-FFF2-40B4-BE49-F238E27FC236}">
                <a16:creationId xmlns:a16="http://schemas.microsoft.com/office/drawing/2014/main" id="{42C121E6-5FFA-4656-44F4-53223D5C87CB}"/>
              </a:ext>
            </a:extLst>
          </p:cNvPr>
          <p:cNvPicPr>
            <a:picLocks noChangeAspect="1"/>
          </p:cNvPicPr>
          <p:nvPr/>
        </p:nvPicPr>
        <p:blipFill>
          <a:blip r:embed="rId3"/>
          <a:stretch>
            <a:fillRect/>
          </a:stretch>
        </p:blipFill>
        <p:spPr>
          <a:xfrm>
            <a:off x="1149531" y="611024"/>
            <a:ext cx="10284808" cy="6181662"/>
          </a:xfrm>
          <a:prstGeom prst="rect">
            <a:avLst/>
          </a:prstGeom>
        </p:spPr>
      </p:pic>
      <p:sp>
        <p:nvSpPr>
          <p:cNvPr id="366" name="Google Shape;366;p30"/>
          <p:cNvSpPr txBox="1">
            <a:spLocks noGrp="1"/>
          </p:cNvSpPr>
          <p:nvPr>
            <p:ph type="title"/>
          </p:nvPr>
        </p:nvSpPr>
        <p:spPr>
          <a:prstGeom prst="rect">
            <a:avLst/>
          </a:prstGeom>
        </p:spPr>
        <p:txBody>
          <a:bodyPr spcFirstLastPara="1" wrap="square" lIns="91433" tIns="45700" rIns="91433" bIns="45700" anchor="t" anchorCtr="0">
            <a:noAutofit/>
          </a:bodyPr>
          <a:lstStyle/>
          <a:p>
            <a:r>
              <a:rPr lang="en-US" sz="3400" dirty="0"/>
              <a:t>New Technique: Mass Number Measurements in FIONA</a:t>
            </a:r>
            <a:endParaRPr sz="3400" dirty="0"/>
          </a:p>
        </p:txBody>
      </p:sp>
      <p:sp>
        <p:nvSpPr>
          <p:cNvPr id="2" name="Slide Number Placeholder 2">
            <a:extLst>
              <a:ext uri="{FF2B5EF4-FFF2-40B4-BE49-F238E27FC236}">
                <a16:creationId xmlns:a16="http://schemas.microsoft.com/office/drawing/2014/main" id="{A44B827F-85D4-C3D7-B379-44DA4F0C976D}"/>
              </a:ext>
            </a:extLst>
          </p:cNvPr>
          <p:cNvSpPr>
            <a:spLocks noGrp="1"/>
          </p:cNvSpPr>
          <p:nvPr>
            <p:ph type="sldNum" sz="quarter" idx="4"/>
          </p:nvPr>
        </p:nvSpPr>
        <p:spPr/>
        <p:txBody>
          <a:bodyPr/>
          <a:lstStyle/>
          <a:p>
            <a:fld id="{00000000-1234-1234-1234-123412341234}" type="slidenum">
              <a:rPr lang="en-US" smtClean="0">
                <a:latin typeface="Calibri" panose="020F0502020204030204" pitchFamily="34" charset="0"/>
                <a:ea typeface="Calibri" panose="020F0502020204030204" pitchFamily="34" charset="0"/>
                <a:cs typeface="Calibri" panose="020F0502020204030204" pitchFamily="34" charset="0"/>
              </a:rPr>
              <a:pPr/>
              <a:t>51</a:t>
            </a:fld>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ECB611E0-C1D6-1FCA-245C-24651F71E2D7}"/>
              </a:ext>
            </a:extLst>
          </p:cNvPr>
          <p:cNvSpPr txBox="1"/>
          <p:nvPr/>
        </p:nvSpPr>
        <p:spPr>
          <a:xfrm>
            <a:off x="143691" y="1540883"/>
            <a:ext cx="1405367" cy="830997"/>
          </a:xfrm>
          <a:prstGeom prst="rect">
            <a:avLst/>
          </a:prstGeom>
          <a:noFill/>
        </p:spPr>
        <p:txBody>
          <a:bodyPr wrap="squar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Produce SHE</a:t>
            </a:r>
          </a:p>
        </p:txBody>
      </p:sp>
      <p:cxnSp>
        <p:nvCxnSpPr>
          <p:cNvPr id="8" name="Straight Arrow Connector 7">
            <a:extLst>
              <a:ext uri="{FF2B5EF4-FFF2-40B4-BE49-F238E27FC236}">
                <a16:creationId xmlns:a16="http://schemas.microsoft.com/office/drawing/2014/main" id="{C3439B02-5A01-3721-369F-0802E0C891E4}"/>
              </a:ext>
            </a:extLst>
          </p:cNvPr>
          <p:cNvCxnSpPr>
            <a:cxnSpLocks/>
            <a:stCxn id="6" idx="3"/>
          </p:cNvCxnSpPr>
          <p:nvPr/>
        </p:nvCxnSpPr>
        <p:spPr>
          <a:xfrm flipV="1">
            <a:off x="1549058" y="1874372"/>
            <a:ext cx="461945" cy="82010"/>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E815B8A-5BA0-05B4-DBF6-AA32E74FF89C}"/>
              </a:ext>
            </a:extLst>
          </p:cNvPr>
          <p:cNvSpPr txBox="1"/>
          <p:nvPr/>
        </p:nvSpPr>
        <p:spPr>
          <a:xfrm>
            <a:off x="5160146" y="3269879"/>
            <a:ext cx="1327212" cy="1200329"/>
          </a:xfrm>
          <a:prstGeom prst="rect">
            <a:avLst/>
          </a:prstGeom>
          <a:noFill/>
        </p:spPr>
        <p:txBody>
          <a:bodyPr wrap="squar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Stop SHE in Gas Catcher</a:t>
            </a:r>
          </a:p>
        </p:txBody>
      </p:sp>
      <p:cxnSp>
        <p:nvCxnSpPr>
          <p:cNvPr id="12" name="Straight Arrow Connector 11">
            <a:extLst>
              <a:ext uri="{FF2B5EF4-FFF2-40B4-BE49-F238E27FC236}">
                <a16:creationId xmlns:a16="http://schemas.microsoft.com/office/drawing/2014/main" id="{B1651707-74E3-07FB-4AAE-560FADAC9CC6}"/>
              </a:ext>
            </a:extLst>
          </p:cNvPr>
          <p:cNvCxnSpPr>
            <a:cxnSpLocks/>
          </p:cNvCxnSpPr>
          <p:nvPr/>
        </p:nvCxnSpPr>
        <p:spPr>
          <a:xfrm>
            <a:off x="5894435" y="4403396"/>
            <a:ext cx="0" cy="466078"/>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BFE1376F-6D16-B674-027A-F9D8AC57FB43}"/>
              </a:ext>
            </a:extLst>
          </p:cNvPr>
          <p:cNvSpPr txBox="1"/>
          <p:nvPr/>
        </p:nvSpPr>
        <p:spPr>
          <a:xfrm>
            <a:off x="5627213" y="5586673"/>
            <a:ext cx="1843804" cy="1200329"/>
          </a:xfrm>
          <a:prstGeom prst="rect">
            <a:avLst/>
          </a:prstGeom>
          <a:noFill/>
        </p:spPr>
        <p:txBody>
          <a:bodyPr wrap="squar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Perform Chemistry in an RFQ Trap</a:t>
            </a:r>
          </a:p>
        </p:txBody>
      </p:sp>
      <p:cxnSp>
        <p:nvCxnSpPr>
          <p:cNvPr id="16" name="Straight Arrow Connector 15">
            <a:extLst>
              <a:ext uri="{FF2B5EF4-FFF2-40B4-BE49-F238E27FC236}">
                <a16:creationId xmlns:a16="http://schemas.microsoft.com/office/drawing/2014/main" id="{B3CADAB6-ED77-D36F-F65A-A1CC75A870C5}"/>
              </a:ext>
            </a:extLst>
          </p:cNvPr>
          <p:cNvCxnSpPr>
            <a:cxnSpLocks/>
          </p:cNvCxnSpPr>
          <p:nvPr/>
        </p:nvCxnSpPr>
        <p:spPr>
          <a:xfrm flipV="1">
            <a:off x="6549115" y="5228417"/>
            <a:ext cx="0" cy="375308"/>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7E46723-AE30-E47E-6CF9-46DF561B9F12}"/>
              </a:ext>
            </a:extLst>
          </p:cNvPr>
          <p:cNvSpPr txBox="1"/>
          <p:nvPr/>
        </p:nvSpPr>
        <p:spPr>
          <a:xfrm>
            <a:off x="2074847" y="4770776"/>
            <a:ext cx="1327211" cy="1200329"/>
          </a:xfrm>
          <a:prstGeom prst="rect">
            <a:avLst/>
          </a:prstGeom>
          <a:noFill/>
        </p:spPr>
        <p:txBody>
          <a:bodyPr wrap="squar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Separate SHE with the BGS</a:t>
            </a:r>
          </a:p>
        </p:txBody>
      </p:sp>
      <p:sp>
        <p:nvSpPr>
          <p:cNvPr id="19" name="TextBox 18">
            <a:extLst>
              <a:ext uri="{FF2B5EF4-FFF2-40B4-BE49-F238E27FC236}">
                <a16:creationId xmlns:a16="http://schemas.microsoft.com/office/drawing/2014/main" id="{F8BAE0C7-AC6A-2C12-4C76-744FF8A120A3}"/>
              </a:ext>
            </a:extLst>
          </p:cNvPr>
          <p:cNvSpPr txBox="1"/>
          <p:nvPr/>
        </p:nvSpPr>
        <p:spPr>
          <a:xfrm>
            <a:off x="8974000" y="5466834"/>
            <a:ext cx="2610963" cy="1200329"/>
          </a:xfrm>
          <a:prstGeom prst="rect">
            <a:avLst/>
          </a:prstGeom>
          <a:noFill/>
        </p:spPr>
        <p:txBody>
          <a:bodyPr wrap="squar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Separate Reaction Products by Mass Number in FIONA</a:t>
            </a:r>
          </a:p>
        </p:txBody>
      </p:sp>
      <p:cxnSp>
        <p:nvCxnSpPr>
          <p:cNvPr id="20" name="Straight Arrow Connector 19">
            <a:extLst>
              <a:ext uri="{FF2B5EF4-FFF2-40B4-BE49-F238E27FC236}">
                <a16:creationId xmlns:a16="http://schemas.microsoft.com/office/drawing/2014/main" id="{8CD08E27-62EE-F8F4-C8C3-C6C7B93DB3AF}"/>
              </a:ext>
            </a:extLst>
          </p:cNvPr>
          <p:cNvCxnSpPr>
            <a:cxnSpLocks/>
            <a:stCxn id="19" idx="0"/>
          </p:cNvCxnSpPr>
          <p:nvPr/>
        </p:nvCxnSpPr>
        <p:spPr>
          <a:xfrm flipH="1" flipV="1">
            <a:off x="10153254" y="5120555"/>
            <a:ext cx="126228" cy="346279"/>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6DD0FF11-FCDB-8E3C-5E63-D3C0D41E7152}"/>
              </a:ext>
            </a:extLst>
          </p:cNvPr>
          <p:cNvSpPr txBox="1"/>
          <p:nvPr/>
        </p:nvSpPr>
        <p:spPr>
          <a:xfrm>
            <a:off x="9766784" y="3822915"/>
            <a:ext cx="1127968" cy="461665"/>
          </a:xfrm>
          <a:prstGeom prst="rect">
            <a:avLst/>
          </a:prstGeom>
          <a:noFill/>
        </p:spPr>
        <p:txBody>
          <a:bodyPr wrap="squar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Detect </a:t>
            </a:r>
          </a:p>
        </p:txBody>
      </p:sp>
      <p:cxnSp>
        <p:nvCxnSpPr>
          <p:cNvPr id="26" name="Straight Arrow Connector 25">
            <a:extLst>
              <a:ext uri="{FF2B5EF4-FFF2-40B4-BE49-F238E27FC236}">
                <a16:creationId xmlns:a16="http://schemas.microsoft.com/office/drawing/2014/main" id="{C9FB43EB-A90A-410B-3AE1-2CBB39B5BBB2}"/>
              </a:ext>
            </a:extLst>
          </p:cNvPr>
          <p:cNvCxnSpPr>
            <a:cxnSpLocks/>
            <a:stCxn id="23" idx="2"/>
          </p:cNvCxnSpPr>
          <p:nvPr/>
        </p:nvCxnSpPr>
        <p:spPr>
          <a:xfrm flipH="1">
            <a:off x="10220560" y="4284580"/>
            <a:ext cx="110208" cy="260393"/>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pic>
        <p:nvPicPr>
          <p:cNvPr id="37" name="Picture 36">
            <a:extLst>
              <a:ext uri="{FF2B5EF4-FFF2-40B4-BE49-F238E27FC236}">
                <a16:creationId xmlns:a16="http://schemas.microsoft.com/office/drawing/2014/main" id="{4978838D-362F-DB5E-27E3-9B93CAEEDD3C}"/>
              </a:ext>
            </a:extLst>
          </p:cNvPr>
          <p:cNvPicPr>
            <a:picLocks noChangeAspect="1"/>
          </p:cNvPicPr>
          <p:nvPr/>
        </p:nvPicPr>
        <p:blipFill>
          <a:blip r:embed="rId4"/>
          <a:srcRect l="5278" t="5267" r="5224" b="4827"/>
          <a:stretch>
            <a:fillRect/>
          </a:stretch>
        </p:blipFill>
        <p:spPr>
          <a:xfrm>
            <a:off x="8544759" y="532660"/>
            <a:ext cx="3142693" cy="1698716"/>
          </a:xfrm>
          <a:prstGeom prst="rect">
            <a:avLst/>
          </a:prstGeom>
        </p:spPr>
      </p:pic>
      <p:sp>
        <p:nvSpPr>
          <p:cNvPr id="15" name="TextBox 14">
            <a:extLst>
              <a:ext uri="{FF2B5EF4-FFF2-40B4-BE49-F238E27FC236}">
                <a16:creationId xmlns:a16="http://schemas.microsoft.com/office/drawing/2014/main" id="{4D3B845E-A40F-873D-934D-0F5E042FF876}"/>
              </a:ext>
            </a:extLst>
          </p:cNvPr>
          <p:cNvSpPr txBox="1"/>
          <p:nvPr/>
        </p:nvSpPr>
        <p:spPr>
          <a:xfrm>
            <a:off x="6487358" y="4151277"/>
            <a:ext cx="1843804" cy="461665"/>
          </a:xfrm>
          <a:prstGeom prst="rect">
            <a:avLst/>
          </a:prstGeom>
          <a:noFill/>
        </p:spPr>
        <p:txBody>
          <a:bodyPr wrap="squar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Reaccelerate</a:t>
            </a:r>
          </a:p>
        </p:txBody>
      </p:sp>
      <p:cxnSp>
        <p:nvCxnSpPr>
          <p:cNvPr id="17" name="Straight Arrow Connector 16">
            <a:extLst>
              <a:ext uri="{FF2B5EF4-FFF2-40B4-BE49-F238E27FC236}">
                <a16:creationId xmlns:a16="http://schemas.microsoft.com/office/drawing/2014/main" id="{E8232909-F332-07BE-37AA-55A185682F5D}"/>
              </a:ext>
            </a:extLst>
          </p:cNvPr>
          <p:cNvCxnSpPr>
            <a:cxnSpLocks/>
          </p:cNvCxnSpPr>
          <p:nvPr/>
        </p:nvCxnSpPr>
        <p:spPr>
          <a:xfrm flipH="1">
            <a:off x="7089978" y="4612942"/>
            <a:ext cx="274237" cy="332926"/>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308AF22-72DA-CA9B-B9C8-5079CE2467C3}"/>
              </a:ext>
            </a:extLst>
          </p:cNvPr>
          <p:cNvSpPr>
            <a:spLocks noGrp="1"/>
          </p:cNvSpPr>
          <p:nvPr>
            <p:ph type="title"/>
          </p:nvPr>
        </p:nvSpPr>
        <p:spPr/>
        <p:txBody>
          <a:bodyPr/>
          <a:lstStyle/>
          <a:p>
            <a:r>
              <a:rPr lang="en-US" dirty="0">
                <a:latin typeface="Libre Franklin" pitchFamily="2" charset="0"/>
              </a:rPr>
              <a:t>First Direct Molecule Identifications</a:t>
            </a:r>
          </a:p>
        </p:txBody>
      </p:sp>
      <p:sp>
        <p:nvSpPr>
          <p:cNvPr id="5" name="Slide Number Placeholder 4">
            <a:extLst>
              <a:ext uri="{FF2B5EF4-FFF2-40B4-BE49-F238E27FC236}">
                <a16:creationId xmlns:a16="http://schemas.microsoft.com/office/drawing/2014/main" id="{579EA67D-7250-B71D-2E27-1994A877B800}"/>
              </a:ext>
            </a:extLst>
          </p:cNvPr>
          <p:cNvSpPr>
            <a:spLocks noGrp="1"/>
          </p:cNvSpPr>
          <p:nvPr>
            <p:ph type="sldNum" idx="4294967295"/>
          </p:nvPr>
        </p:nvSpPr>
        <p:spPr>
          <a:xfrm>
            <a:off x="5730200" y="6462199"/>
            <a:ext cx="731600" cy="365200"/>
          </a:xfrm>
        </p:spPr>
        <p:txBody>
          <a:bodyPr/>
          <a:lstStyle/>
          <a:p>
            <a:fld id="{00000000-1234-1234-1234-123412341234}" type="slidenum">
              <a:rPr lang="en-US" smtClean="0">
                <a:latin typeface="Libre Franklin" pitchFamily="2" charset="0"/>
              </a:rPr>
              <a:pPr/>
              <a:t>52</a:t>
            </a:fld>
            <a:endParaRPr lang="en-US" dirty="0">
              <a:latin typeface="Libre Franklin" pitchFamily="2" charset="0"/>
            </a:endParaRPr>
          </a:p>
        </p:txBody>
      </p:sp>
      <p:grpSp>
        <p:nvGrpSpPr>
          <p:cNvPr id="6" name="Group 5">
            <a:extLst>
              <a:ext uri="{FF2B5EF4-FFF2-40B4-BE49-F238E27FC236}">
                <a16:creationId xmlns:a16="http://schemas.microsoft.com/office/drawing/2014/main" id="{FB596A46-5924-33D5-06C7-4F0E5AA8392F}"/>
              </a:ext>
            </a:extLst>
          </p:cNvPr>
          <p:cNvGrpSpPr/>
          <p:nvPr/>
        </p:nvGrpSpPr>
        <p:grpSpPr>
          <a:xfrm>
            <a:off x="504853" y="606013"/>
            <a:ext cx="11150600" cy="749300"/>
            <a:chOff x="302986" y="1225550"/>
            <a:chExt cx="11150600" cy="749300"/>
          </a:xfrm>
        </p:grpSpPr>
        <p:pic>
          <p:nvPicPr>
            <p:cNvPr id="7" name="Picture 6">
              <a:extLst>
                <a:ext uri="{FF2B5EF4-FFF2-40B4-BE49-F238E27FC236}">
                  <a16:creationId xmlns:a16="http://schemas.microsoft.com/office/drawing/2014/main" id="{960306B0-AEE6-ADCE-7AC4-75B93CBA111F}"/>
                </a:ext>
              </a:extLst>
            </p:cNvPr>
            <p:cNvPicPr>
              <a:picLocks noChangeAspect="1"/>
            </p:cNvPicPr>
            <p:nvPr/>
          </p:nvPicPr>
          <p:blipFill>
            <a:blip r:embed="rId2"/>
            <a:stretch>
              <a:fillRect/>
            </a:stretch>
          </p:blipFill>
          <p:spPr>
            <a:xfrm>
              <a:off x="302986" y="1229965"/>
              <a:ext cx="11150600" cy="740469"/>
            </a:xfrm>
            <a:prstGeom prst="rect">
              <a:avLst/>
            </a:prstGeom>
          </p:spPr>
        </p:pic>
        <p:sp>
          <p:nvSpPr>
            <p:cNvPr id="8" name="Frame 7">
              <a:extLst>
                <a:ext uri="{FF2B5EF4-FFF2-40B4-BE49-F238E27FC236}">
                  <a16:creationId xmlns:a16="http://schemas.microsoft.com/office/drawing/2014/main" id="{0BA9DB9F-B6C9-7A24-2E5B-620ADB68ABE0}"/>
                </a:ext>
              </a:extLst>
            </p:cNvPr>
            <p:cNvSpPr/>
            <p:nvPr/>
          </p:nvSpPr>
          <p:spPr>
            <a:xfrm>
              <a:off x="9927772" y="1225550"/>
              <a:ext cx="805542" cy="749300"/>
            </a:xfrm>
            <a:prstGeom prst="frame">
              <a:avLst>
                <a:gd name="adj1" fmla="val 6394"/>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Libre Franklin" pitchFamily="2" charset="0"/>
              </a:endParaRPr>
            </a:p>
          </p:txBody>
        </p:sp>
        <p:sp>
          <p:nvSpPr>
            <p:cNvPr id="9" name="Frame 8">
              <a:extLst>
                <a:ext uri="{FF2B5EF4-FFF2-40B4-BE49-F238E27FC236}">
                  <a16:creationId xmlns:a16="http://schemas.microsoft.com/office/drawing/2014/main" id="{C532F78C-8821-99B2-9D1D-DFCBA489F716}"/>
                </a:ext>
              </a:extLst>
            </p:cNvPr>
            <p:cNvSpPr/>
            <p:nvPr/>
          </p:nvSpPr>
          <p:spPr>
            <a:xfrm>
              <a:off x="302986" y="1225550"/>
              <a:ext cx="805542" cy="749300"/>
            </a:xfrm>
            <a:prstGeom prst="frame">
              <a:avLst>
                <a:gd name="adj1" fmla="val 6394"/>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Libre Franklin" pitchFamily="2" charset="0"/>
              </a:endParaRPr>
            </a:p>
          </p:txBody>
        </p:sp>
      </p:grpSp>
      <p:grpSp>
        <p:nvGrpSpPr>
          <p:cNvPr id="10" name="Group 9">
            <a:extLst>
              <a:ext uri="{FF2B5EF4-FFF2-40B4-BE49-F238E27FC236}">
                <a16:creationId xmlns:a16="http://schemas.microsoft.com/office/drawing/2014/main" id="{EA36F3DA-EEEE-7E4F-3F91-34727992849D}"/>
              </a:ext>
            </a:extLst>
          </p:cNvPr>
          <p:cNvGrpSpPr/>
          <p:nvPr/>
        </p:nvGrpSpPr>
        <p:grpSpPr>
          <a:xfrm>
            <a:off x="-295183" y="1814503"/>
            <a:ext cx="12192000" cy="4433455"/>
            <a:chOff x="-152943" y="1922894"/>
            <a:chExt cx="12192000" cy="4433455"/>
          </a:xfrm>
        </p:grpSpPr>
        <p:pic>
          <p:nvPicPr>
            <p:cNvPr id="11" name="Picture 10">
              <a:extLst>
                <a:ext uri="{FF2B5EF4-FFF2-40B4-BE49-F238E27FC236}">
                  <a16:creationId xmlns:a16="http://schemas.microsoft.com/office/drawing/2014/main" id="{BF9745B8-32EB-4A11-3701-C7F11C2EE294}"/>
                </a:ext>
              </a:extLst>
            </p:cNvPr>
            <p:cNvPicPr>
              <a:picLocks noChangeAspect="1"/>
            </p:cNvPicPr>
            <p:nvPr/>
          </p:nvPicPr>
          <p:blipFill>
            <a:blip r:embed="rId3"/>
            <a:stretch>
              <a:fillRect/>
            </a:stretch>
          </p:blipFill>
          <p:spPr>
            <a:xfrm>
              <a:off x="-152943" y="1922894"/>
              <a:ext cx="12192000" cy="4433455"/>
            </a:xfrm>
            <a:prstGeom prst="rect">
              <a:avLst/>
            </a:prstGeom>
          </p:spPr>
        </p:pic>
        <p:pic>
          <p:nvPicPr>
            <p:cNvPr id="12" name="Picture 11" descr="A molecule model with white and red balls&#10;&#10;Description automatically generated">
              <a:extLst>
                <a:ext uri="{FF2B5EF4-FFF2-40B4-BE49-F238E27FC236}">
                  <a16:creationId xmlns:a16="http://schemas.microsoft.com/office/drawing/2014/main" id="{924FFFF0-E826-AA88-A8B3-71365B947BA2}"/>
                </a:ext>
              </a:extLst>
            </p:cNvPr>
            <p:cNvPicPr>
              <a:picLocks noChangeAspect="1"/>
            </p:cNvPicPr>
            <p:nvPr/>
          </p:nvPicPr>
          <p:blipFill rotWithShape="1">
            <a:blip r:embed="rId4">
              <a:extLst>
                <a:ext uri="{28A0092B-C50C-407E-A947-70E740481C1C}">
                  <a14:useLocalDpi xmlns:a14="http://schemas.microsoft.com/office/drawing/2010/main" val="0"/>
                </a:ext>
              </a:extLst>
            </a:blip>
            <a:srcRect l="25029" t="15171" r="22629" b="15170"/>
            <a:stretch/>
          </p:blipFill>
          <p:spPr>
            <a:xfrm>
              <a:off x="7769178" y="2336801"/>
              <a:ext cx="738771" cy="650239"/>
            </a:xfrm>
            <a:prstGeom prst="rect">
              <a:avLst/>
            </a:prstGeom>
          </p:spPr>
        </p:pic>
        <p:pic>
          <p:nvPicPr>
            <p:cNvPr id="13" name="Picture 12" descr="A molecule model of a molecule&#10;&#10;Description automatically generated">
              <a:extLst>
                <a:ext uri="{FF2B5EF4-FFF2-40B4-BE49-F238E27FC236}">
                  <a16:creationId xmlns:a16="http://schemas.microsoft.com/office/drawing/2014/main" id="{7A74E5B2-8229-B44E-92F2-CB2E123217C3}"/>
                </a:ext>
              </a:extLst>
            </p:cNvPr>
            <p:cNvPicPr>
              <a:picLocks noChangeAspect="1"/>
            </p:cNvPicPr>
            <p:nvPr/>
          </p:nvPicPr>
          <p:blipFill rotWithShape="1">
            <a:blip r:embed="rId5">
              <a:extLst>
                <a:ext uri="{28A0092B-C50C-407E-A947-70E740481C1C}">
                  <a14:useLocalDpi xmlns:a14="http://schemas.microsoft.com/office/drawing/2010/main" val="0"/>
                </a:ext>
              </a:extLst>
            </a:blip>
            <a:srcRect l="21129" t="24587" r="17958" b="18631"/>
            <a:stretch/>
          </p:blipFill>
          <p:spPr>
            <a:xfrm>
              <a:off x="5410276" y="2336801"/>
              <a:ext cx="812117" cy="506730"/>
            </a:xfrm>
            <a:prstGeom prst="rect">
              <a:avLst/>
            </a:prstGeom>
          </p:spPr>
        </p:pic>
        <p:pic>
          <p:nvPicPr>
            <p:cNvPr id="14" name="Picture 13" descr="A molecule model with white and red balls&#10;&#10;Description automatically generated">
              <a:extLst>
                <a:ext uri="{FF2B5EF4-FFF2-40B4-BE49-F238E27FC236}">
                  <a16:creationId xmlns:a16="http://schemas.microsoft.com/office/drawing/2014/main" id="{AA763C7C-9404-B8AF-DD74-C623D19ADD8C}"/>
                </a:ext>
              </a:extLst>
            </p:cNvPr>
            <p:cNvPicPr>
              <a:picLocks noChangeAspect="1"/>
            </p:cNvPicPr>
            <p:nvPr/>
          </p:nvPicPr>
          <p:blipFill rotWithShape="1">
            <a:blip r:embed="rId6">
              <a:extLst>
                <a:ext uri="{28A0092B-C50C-407E-A947-70E740481C1C}">
                  <a14:useLocalDpi xmlns:a14="http://schemas.microsoft.com/office/drawing/2010/main" val="0"/>
                </a:ext>
              </a:extLst>
            </a:blip>
            <a:srcRect l="19469" t="31489" r="14861" b="32399"/>
            <a:stretch/>
          </p:blipFill>
          <p:spPr>
            <a:xfrm rot="19139148">
              <a:off x="3189856" y="2450058"/>
              <a:ext cx="761317" cy="280217"/>
            </a:xfrm>
            <a:prstGeom prst="rect">
              <a:avLst/>
            </a:prstGeom>
          </p:spPr>
        </p:pic>
        <p:pic>
          <p:nvPicPr>
            <p:cNvPr id="15" name="Picture 14">
              <a:extLst>
                <a:ext uri="{FF2B5EF4-FFF2-40B4-BE49-F238E27FC236}">
                  <a16:creationId xmlns:a16="http://schemas.microsoft.com/office/drawing/2014/main" id="{A6DC11F3-BE92-F315-0FD5-EFFBB541D803}"/>
                </a:ext>
              </a:extLst>
            </p:cNvPr>
            <p:cNvPicPr>
              <a:picLocks noChangeAspect="1"/>
            </p:cNvPicPr>
            <p:nvPr/>
          </p:nvPicPr>
          <p:blipFill rotWithShape="1">
            <a:blip r:embed="rId7">
              <a:extLst>
                <a:ext uri="{28A0092B-C50C-407E-A947-70E740481C1C}">
                  <a14:useLocalDpi xmlns:a14="http://schemas.microsoft.com/office/drawing/2010/main" val="0"/>
                </a:ext>
              </a:extLst>
            </a:blip>
            <a:srcRect l="27759" t="25144" r="19906" b="24011"/>
            <a:stretch/>
          </p:blipFill>
          <p:spPr>
            <a:xfrm rot="19075300">
              <a:off x="800578" y="2395733"/>
              <a:ext cx="733346" cy="476899"/>
            </a:xfrm>
            <a:prstGeom prst="rect">
              <a:avLst/>
            </a:prstGeom>
          </p:spPr>
        </p:pic>
        <p:pic>
          <p:nvPicPr>
            <p:cNvPr id="16" name="Picture 15" descr="A molecule model with white and red balls&#10;&#10;Description automatically generated">
              <a:extLst>
                <a:ext uri="{FF2B5EF4-FFF2-40B4-BE49-F238E27FC236}">
                  <a16:creationId xmlns:a16="http://schemas.microsoft.com/office/drawing/2014/main" id="{D3857DCB-A9BC-A6B1-0FBD-AEDC7B792249}"/>
                </a:ext>
              </a:extLst>
            </p:cNvPr>
            <p:cNvPicPr>
              <a:picLocks noChangeAspect="1"/>
            </p:cNvPicPr>
            <p:nvPr/>
          </p:nvPicPr>
          <p:blipFill rotWithShape="1">
            <a:blip r:embed="rId8">
              <a:extLst>
                <a:ext uri="{28A0092B-C50C-407E-A947-70E740481C1C}">
                  <a14:useLocalDpi xmlns:a14="http://schemas.microsoft.com/office/drawing/2010/main" val="0"/>
                </a:ext>
              </a:extLst>
            </a:blip>
            <a:srcRect l="21129" t="8163" r="18285" b="18631"/>
            <a:stretch/>
          </p:blipFill>
          <p:spPr>
            <a:xfrm flipH="1">
              <a:off x="10659190" y="2766942"/>
              <a:ext cx="898663" cy="726828"/>
            </a:xfrm>
            <a:prstGeom prst="rect">
              <a:avLst/>
            </a:prstGeom>
          </p:spPr>
        </p:pic>
      </p:grpSp>
      <p:sp>
        <p:nvSpPr>
          <p:cNvPr id="17" name="TextBox 16">
            <a:extLst>
              <a:ext uri="{FF2B5EF4-FFF2-40B4-BE49-F238E27FC236}">
                <a16:creationId xmlns:a16="http://schemas.microsoft.com/office/drawing/2014/main" id="{ED3BD6B9-37AC-8A67-4EDB-33412E699CD1}"/>
              </a:ext>
            </a:extLst>
          </p:cNvPr>
          <p:cNvSpPr txBox="1"/>
          <p:nvPr/>
        </p:nvSpPr>
        <p:spPr>
          <a:xfrm>
            <a:off x="27663" y="6092867"/>
            <a:ext cx="6322565" cy="291117"/>
          </a:xfrm>
          <a:prstGeom prst="rect">
            <a:avLst/>
          </a:prstGeom>
          <a:noFill/>
        </p:spPr>
        <p:txBody>
          <a:bodyPr wrap="none" rtlCol="0">
            <a:normAutofit fontScale="92500" lnSpcReduction="10000"/>
          </a:bodyPr>
          <a:lstStyle/>
          <a:p>
            <a:r>
              <a:rPr lang="en-US" sz="1470" dirty="0">
                <a:latin typeface="Libre Franklin" pitchFamily="2" charset="0"/>
              </a:rPr>
              <a:t>Supporting calculations performed by D. Dixon (University of Alabama)</a:t>
            </a:r>
          </a:p>
        </p:txBody>
      </p:sp>
      <p:sp>
        <p:nvSpPr>
          <p:cNvPr id="18" name="TextBox 17">
            <a:extLst>
              <a:ext uri="{FF2B5EF4-FFF2-40B4-BE49-F238E27FC236}">
                <a16:creationId xmlns:a16="http://schemas.microsoft.com/office/drawing/2014/main" id="{F35EA1D2-E89B-D3FB-0A6D-251332673D25}"/>
              </a:ext>
            </a:extLst>
          </p:cNvPr>
          <p:cNvSpPr txBox="1"/>
          <p:nvPr/>
        </p:nvSpPr>
        <p:spPr>
          <a:xfrm>
            <a:off x="3807445" y="1444817"/>
            <a:ext cx="4532010" cy="318549"/>
          </a:xfrm>
          <a:prstGeom prst="rect">
            <a:avLst/>
          </a:prstGeom>
          <a:noFill/>
        </p:spPr>
        <p:txBody>
          <a:bodyPr wrap="none" rtlCol="0">
            <a:spAutoFit/>
          </a:bodyPr>
          <a:lstStyle/>
          <a:p>
            <a:r>
              <a:rPr lang="en-US" sz="1470" dirty="0">
                <a:latin typeface="Libre Franklin" pitchFamily="2" charset="0"/>
              </a:rPr>
              <a:t>Observe Similar Chemical Behavior for Ac and No </a:t>
            </a:r>
          </a:p>
        </p:txBody>
      </p:sp>
      <p:sp>
        <p:nvSpPr>
          <p:cNvPr id="3" name="TextBox 2">
            <a:extLst>
              <a:ext uri="{FF2B5EF4-FFF2-40B4-BE49-F238E27FC236}">
                <a16:creationId xmlns:a16="http://schemas.microsoft.com/office/drawing/2014/main" id="{48D0FA21-406D-D00A-A71A-08053F1FCB19}"/>
              </a:ext>
            </a:extLst>
          </p:cNvPr>
          <p:cNvSpPr txBox="1"/>
          <p:nvPr/>
        </p:nvSpPr>
        <p:spPr>
          <a:xfrm>
            <a:off x="105531" y="6411416"/>
            <a:ext cx="3607078" cy="323165"/>
          </a:xfrm>
          <a:prstGeom prst="rect">
            <a:avLst/>
          </a:prstGeom>
          <a:noFill/>
          <a:ln>
            <a:noFill/>
          </a:ln>
        </p:spPr>
        <p:txBody>
          <a:bodyPr wrap="none" rtlCol="0">
            <a:spAutoFit/>
          </a:bodyPr>
          <a:lstStyle/>
          <a:p>
            <a:r>
              <a:rPr lang="en-US" sz="1500" dirty="0">
                <a:latin typeface="Libre Franklin" pitchFamily="2" charset="0"/>
              </a:rPr>
              <a:t>J.L. Pore et al., </a:t>
            </a:r>
            <a:r>
              <a:rPr lang="en-US" sz="1500" dirty="0">
                <a:latin typeface="Libre Franklin" pitchFamily="2" charset="0"/>
                <a:hlinkClick r:id="rId9"/>
              </a:rPr>
              <a:t>Nature 644, 376 (2025)</a:t>
            </a:r>
            <a:endParaRPr lang="en-US" sz="1500" dirty="0">
              <a:latin typeface="Libre Franklin" pitchFamily="2" charset="0"/>
            </a:endParaRPr>
          </a:p>
        </p:txBody>
      </p:sp>
    </p:spTree>
    <p:extLst>
      <p:ext uri="{BB962C8B-B14F-4D97-AF65-F5344CB8AC3E}">
        <p14:creationId xmlns:p14="http://schemas.microsoft.com/office/powerpoint/2010/main" val="19332068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CCA72-C5C7-ADEB-2961-2E68028FC4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DDE273-3189-ADBA-418D-E087E77AC144}"/>
              </a:ext>
            </a:extLst>
          </p:cNvPr>
          <p:cNvSpPr>
            <a:spLocks noGrp="1"/>
          </p:cNvSpPr>
          <p:nvPr>
            <p:ph type="title"/>
          </p:nvPr>
        </p:nvSpPr>
        <p:spPr/>
        <p:txBody>
          <a:bodyPr/>
          <a:lstStyle/>
          <a:p>
            <a:r>
              <a:rPr lang="en-US" dirty="0"/>
              <a:t>Chemistry Techniques</a:t>
            </a:r>
          </a:p>
        </p:txBody>
      </p:sp>
      <p:sp>
        <p:nvSpPr>
          <p:cNvPr id="4" name="Slide Number Placeholder 3">
            <a:extLst>
              <a:ext uri="{FF2B5EF4-FFF2-40B4-BE49-F238E27FC236}">
                <a16:creationId xmlns:a16="http://schemas.microsoft.com/office/drawing/2014/main" id="{060626F0-2837-5A5D-8F04-DBF27D1C8DC2}"/>
              </a:ext>
            </a:extLst>
          </p:cNvPr>
          <p:cNvSpPr>
            <a:spLocks noGrp="1"/>
          </p:cNvSpPr>
          <p:nvPr>
            <p:ph type="sldNum" sz="quarter" idx="4"/>
          </p:nvPr>
        </p:nvSpPr>
        <p:spPr/>
        <p:txBody>
          <a:bodyPr/>
          <a:lstStyle/>
          <a:p>
            <a:pPr algn="r"/>
            <a:fld id="{0EF2EA88-E9D4-0C4F-A5DF-5FE49FAF8E2F}" type="slidenum">
              <a:rPr lang="en-US" smtClean="0"/>
              <a:pPr algn="r"/>
              <a:t>53</a:t>
            </a:fld>
            <a:endParaRPr lang="en-US" dirty="0"/>
          </a:p>
        </p:txBody>
      </p:sp>
      <p:pic>
        <p:nvPicPr>
          <p:cNvPr id="6" name="Picture 5" descr="A yellow and green squares with black letters&#10;&#10;AI-generated content may be incorrect.">
            <a:extLst>
              <a:ext uri="{FF2B5EF4-FFF2-40B4-BE49-F238E27FC236}">
                <a16:creationId xmlns:a16="http://schemas.microsoft.com/office/drawing/2014/main" id="{A7E8FFC4-49A2-B325-C1D8-8FAA7F508901}"/>
              </a:ext>
            </a:extLst>
          </p:cNvPr>
          <p:cNvPicPr>
            <a:picLocks noChangeAspect="1"/>
          </p:cNvPicPr>
          <p:nvPr/>
        </p:nvPicPr>
        <p:blipFill>
          <a:blip r:embed="rId2">
            <a:alphaModFix/>
          </a:blip>
          <a:srcRect l="3429" b="10101"/>
          <a:stretch>
            <a:fillRect/>
          </a:stretch>
        </p:blipFill>
        <p:spPr>
          <a:xfrm>
            <a:off x="36035" y="702616"/>
            <a:ext cx="12155965" cy="6099679"/>
          </a:xfrm>
          <a:prstGeom prst="rect">
            <a:avLst/>
          </a:prstGeom>
        </p:spPr>
      </p:pic>
      <p:grpSp>
        <p:nvGrpSpPr>
          <p:cNvPr id="34" name="Group 33">
            <a:extLst>
              <a:ext uri="{FF2B5EF4-FFF2-40B4-BE49-F238E27FC236}">
                <a16:creationId xmlns:a16="http://schemas.microsoft.com/office/drawing/2014/main" id="{41472040-74A1-29DE-E268-15AADF3BAAC3}"/>
              </a:ext>
            </a:extLst>
          </p:cNvPr>
          <p:cNvGrpSpPr/>
          <p:nvPr/>
        </p:nvGrpSpPr>
        <p:grpSpPr>
          <a:xfrm>
            <a:off x="215537" y="3011451"/>
            <a:ext cx="4789600" cy="3846549"/>
            <a:chOff x="215537" y="3011451"/>
            <a:chExt cx="4789600" cy="3846549"/>
          </a:xfrm>
        </p:grpSpPr>
        <p:sp>
          <p:nvSpPr>
            <p:cNvPr id="7" name="Oval 6">
              <a:extLst>
                <a:ext uri="{FF2B5EF4-FFF2-40B4-BE49-F238E27FC236}">
                  <a16:creationId xmlns:a16="http://schemas.microsoft.com/office/drawing/2014/main" id="{6B6DE7B7-DB23-D2F8-48EE-D8DC3BCF381A}"/>
                </a:ext>
              </a:extLst>
            </p:cNvPr>
            <p:cNvSpPr/>
            <p:nvPr/>
          </p:nvSpPr>
          <p:spPr bwMode="auto">
            <a:xfrm>
              <a:off x="501889" y="5202622"/>
              <a:ext cx="4503248" cy="1655378"/>
            </a:xfrm>
            <a:prstGeom prst="ellips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0" name="TextBox 9">
              <a:extLst>
                <a:ext uri="{FF2B5EF4-FFF2-40B4-BE49-F238E27FC236}">
                  <a16:creationId xmlns:a16="http://schemas.microsoft.com/office/drawing/2014/main" id="{83B73E7A-D7E9-0923-3AF3-EE1AF1C6D11B}"/>
                </a:ext>
              </a:extLst>
            </p:cNvPr>
            <p:cNvSpPr txBox="1"/>
            <p:nvPr/>
          </p:nvSpPr>
          <p:spPr>
            <a:xfrm rot="20908398">
              <a:off x="215537" y="3011451"/>
              <a:ext cx="3769009" cy="1200329"/>
            </a:xfrm>
            <a:prstGeom prst="rect">
              <a:avLst/>
            </a:prstGeom>
            <a:noFill/>
          </p:spPr>
          <p:txBody>
            <a:bodyPr wrap="square" rtlCol="0">
              <a:spAutoFit/>
            </a:bodyPr>
            <a:lstStyle/>
            <a:p>
              <a:pPr algn="ctr"/>
              <a:r>
                <a:rPr lang="en-US" dirty="0">
                  <a:solidFill>
                    <a:srgbClr val="C00000"/>
                  </a:solidFill>
                </a:rPr>
                <a:t>Ion Exchange, Liquid/Liquid Extraction, FIONA</a:t>
              </a:r>
            </a:p>
          </p:txBody>
        </p:sp>
        <p:cxnSp>
          <p:nvCxnSpPr>
            <p:cNvPr id="14" name="Straight Arrow Connector 13">
              <a:extLst>
                <a:ext uri="{FF2B5EF4-FFF2-40B4-BE49-F238E27FC236}">
                  <a16:creationId xmlns:a16="http://schemas.microsoft.com/office/drawing/2014/main" id="{BFA41AD1-E79A-9396-F85D-9AD286272A86}"/>
                </a:ext>
              </a:extLst>
            </p:cNvPr>
            <p:cNvCxnSpPr>
              <a:cxnSpLocks/>
              <a:endCxn id="7" idx="0"/>
            </p:cNvCxnSpPr>
            <p:nvPr/>
          </p:nvCxnSpPr>
          <p:spPr bwMode="auto">
            <a:xfrm>
              <a:off x="2373836" y="4130566"/>
              <a:ext cx="379677" cy="1072056"/>
            </a:xfrm>
            <a:prstGeom prst="straightConnector1">
              <a:avLst/>
            </a:prstGeom>
            <a:solidFill>
              <a:schemeClr val="accent1"/>
            </a:solidFill>
            <a:ln w="38100" cap="flat" cmpd="sng" algn="ctr">
              <a:solidFill>
                <a:srgbClr val="C00000"/>
              </a:solidFill>
              <a:prstDash val="solid"/>
              <a:round/>
              <a:headEnd type="none" w="med" len="med"/>
              <a:tailEnd type="triangle"/>
            </a:ln>
            <a:effectLst/>
          </p:spPr>
        </p:cxnSp>
      </p:grpSp>
      <p:grpSp>
        <p:nvGrpSpPr>
          <p:cNvPr id="35" name="Group 34">
            <a:extLst>
              <a:ext uri="{FF2B5EF4-FFF2-40B4-BE49-F238E27FC236}">
                <a16:creationId xmlns:a16="http://schemas.microsoft.com/office/drawing/2014/main" id="{D4203B26-6497-EEF2-912D-B1DE2A674996}"/>
              </a:ext>
            </a:extLst>
          </p:cNvPr>
          <p:cNvGrpSpPr/>
          <p:nvPr/>
        </p:nvGrpSpPr>
        <p:grpSpPr>
          <a:xfrm>
            <a:off x="-176486" y="4487179"/>
            <a:ext cx="2782182" cy="2370821"/>
            <a:chOff x="-176486" y="4487179"/>
            <a:chExt cx="2782182" cy="2370821"/>
          </a:xfrm>
        </p:grpSpPr>
        <p:sp>
          <p:nvSpPr>
            <p:cNvPr id="16" name="Oval 15">
              <a:extLst>
                <a:ext uri="{FF2B5EF4-FFF2-40B4-BE49-F238E27FC236}">
                  <a16:creationId xmlns:a16="http://schemas.microsoft.com/office/drawing/2014/main" id="{23C3F79E-1C8F-4419-746A-D2ABB1BD0570}"/>
                </a:ext>
              </a:extLst>
            </p:cNvPr>
            <p:cNvSpPr/>
            <p:nvPr/>
          </p:nvSpPr>
          <p:spPr bwMode="auto">
            <a:xfrm>
              <a:off x="1761194" y="5942851"/>
              <a:ext cx="844502" cy="915149"/>
            </a:xfrm>
            <a:prstGeom prst="ellips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7" name="TextBox 16">
              <a:extLst>
                <a:ext uri="{FF2B5EF4-FFF2-40B4-BE49-F238E27FC236}">
                  <a16:creationId xmlns:a16="http://schemas.microsoft.com/office/drawing/2014/main" id="{E117925D-6D30-7380-B699-DD238DEFA115}"/>
                </a:ext>
              </a:extLst>
            </p:cNvPr>
            <p:cNvSpPr txBox="1"/>
            <p:nvPr/>
          </p:nvSpPr>
          <p:spPr>
            <a:xfrm rot="20203268">
              <a:off x="-176486" y="4487179"/>
              <a:ext cx="1975868" cy="830997"/>
            </a:xfrm>
            <a:prstGeom prst="rect">
              <a:avLst/>
            </a:prstGeom>
            <a:noFill/>
          </p:spPr>
          <p:txBody>
            <a:bodyPr wrap="square" rtlCol="0">
              <a:spAutoFit/>
            </a:bodyPr>
            <a:lstStyle/>
            <a:p>
              <a:pPr algn="ctr"/>
              <a:r>
                <a:rPr lang="en-US" dirty="0">
                  <a:solidFill>
                    <a:srgbClr val="C00000"/>
                  </a:solidFill>
                </a:rPr>
                <a:t>Ionization Potentials</a:t>
              </a:r>
            </a:p>
          </p:txBody>
        </p:sp>
        <p:cxnSp>
          <p:nvCxnSpPr>
            <p:cNvPr id="18" name="Straight Arrow Connector 17">
              <a:extLst>
                <a:ext uri="{FF2B5EF4-FFF2-40B4-BE49-F238E27FC236}">
                  <a16:creationId xmlns:a16="http://schemas.microsoft.com/office/drawing/2014/main" id="{8D62F72B-6473-6568-3008-58824B6D08E0}"/>
                </a:ext>
              </a:extLst>
            </p:cNvPr>
            <p:cNvCxnSpPr>
              <a:cxnSpLocks/>
              <a:endCxn id="16" idx="0"/>
            </p:cNvCxnSpPr>
            <p:nvPr/>
          </p:nvCxnSpPr>
          <p:spPr bwMode="auto">
            <a:xfrm>
              <a:off x="1237534" y="5147707"/>
              <a:ext cx="945911" cy="795144"/>
            </a:xfrm>
            <a:prstGeom prst="straightConnector1">
              <a:avLst/>
            </a:prstGeom>
            <a:solidFill>
              <a:schemeClr val="accent1"/>
            </a:solidFill>
            <a:ln w="38100" cap="flat" cmpd="sng" algn="ctr">
              <a:solidFill>
                <a:srgbClr val="C00000"/>
              </a:solidFill>
              <a:prstDash val="solid"/>
              <a:round/>
              <a:headEnd type="none" w="med" len="med"/>
              <a:tailEnd type="triangle"/>
            </a:ln>
            <a:effectLst/>
          </p:spPr>
        </p:cxnSp>
      </p:grpSp>
      <p:grpSp>
        <p:nvGrpSpPr>
          <p:cNvPr id="33" name="Group 32">
            <a:extLst>
              <a:ext uri="{FF2B5EF4-FFF2-40B4-BE49-F238E27FC236}">
                <a16:creationId xmlns:a16="http://schemas.microsoft.com/office/drawing/2014/main" id="{B956A098-9B60-2E01-5C1F-17570207B989}"/>
              </a:ext>
            </a:extLst>
          </p:cNvPr>
          <p:cNvGrpSpPr/>
          <p:nvPr/>
        </p:nvGrpSpPr>
        <p:grpSpPr>
          <a:xfrm>
            <a:off x="4836191" y="1267784"/>
            <a:ext cx="5199013" cy="4783738"/>
            <a:chOff x="4836191" y="1267784"/>
            <a:chExt cx="5199013" cy="4783738"/>
          </a:xfrm>
        </p:grpSpPr>
        <p:sp>
          <p:nvSpPr>
            <p:cNvPr id="24" name="TextBox 23">
              <a:extLst>
                <a:ext uri="{FF2B5EF4-FFF2-40B4-BE49-F238E27FC236}">
                  <a16:creationId xmlns:a16="http://schemas.microsoft.com/office/drawing/2014/main" id="{FD5AAF0F-9336-2FEF-E694-67CC37B6060E}"/>
                </a:ext>
              </a:extLst>
            </p:cNvPr>
            <p:cNvSpPr txBox="1"/>
            <p:nvPr/>
          </p:nvSpPr>
          <p:spPr>
            <a:xfrm rot="20908398">
              <a:off x="4984191" y="1476436"/>
              <a:ext cx="3370098" cy="461665"/>
            </a:xfrm>
            <a:prstGeom prst="rect">
              <a:avLst/>
            </a:prstGeom>
            <a:noFill/>
          </p:spPr>
          <p:txBody>
            <a:bodyPr wrap="square" rtlCol="0">
              <a:spAutoFit/>
            </a:bodyPr>
            <a:lstStyle/>
            <a:p>
              <a:pPr algn="ctr"/>
              <a:r>
                <a:rPr lang="en-US" dirty="0">
                  <a:solidFill>
                    <a:srgbClr val="C00000"/>
                  </a:solidFill>
                </a:rPr>
                <a:t>Gas Chromatography</a:t>
              </a:r>
            </a:p>
          </p:txBody>
        </p:sp>
        <p:sp>
          <p:nvSpPr>
            <p:cNvPr id="25" name="Oval 24">
              <a:extLst>
                <a:ext uri="{FF2B5EF4-FFF2-40B4-BE49-F238E27FC236}">
                  <a16:creationId xmlns:a16="http://schemas.microsoft.com/office/drawing/2014/main" id="{7CFB3A43-78F3-CD8C-154A-9AD9568F7988}"/>
                </a:ext>
              </a:extLst>
            </p:cNvPr>
            <p:cNvSpPr/>
            <p:nvPr/>
          </p:nvSpPr>
          <p:spPr bwMode="auto">
            <a:xfrm rot="2617114">
              <a:off x="7661368" y="1267784"/>
              <a:ext cx="2373836" cy="3615002"/>
            </a:xfrm>
            <a:prstGeom prst="ellips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26" name="Straight Arrow Connector 25">
              <a:extLst>
                <a:ext uri="{FF2B5EF4-FFF2-40B4-BE49-F238E27FC236}">
                  <a16:creationId xmlns:a16="http://schemas.microsoft.com/office/drawing/2014/main" id="{422B7B3B-26C6-D45D-782C-990AF138A57C}"/>
                </a:ext>
              </a:extLst>
            </p:cNvPr>
            <p:cNvCxnSpPr>
              <a:cxnSpLocks/>
            </p:cNvCxnSpPr>
            <p:nvPr/>
          </p:nvCxnSpPr>
          <p:spPr bwMode="auto">
            <a:xfrm>
              <a:off x="6824374" y="1913122"/>
              <a:ext cx="910212" cy="553468"/>
            </a:xfrm>
            <a:prstGeom prst="straightConnector1">
              <a:avLst/>
            </a:prstGeom>
            <a:solidFill>
              <a:schemeClr val="accent1"/>
            </a:solidFill>
            <a:ln w="38100" cap="flat" cmpd="sng" algn="ctr">
              <a:solidFill>
                <a:srgbClr val="C00000"/>
              </a:solidFill>
              <a:prstDash val="solid"/>
              <a:round/>
              <a:headEnd type="none" w="med" len="med"/>
              <a:tailEnd type="triangle"/>
            </a:ln>
            <a:effectLst/>
          </p:spPr>
        </p:cxnSp>
        <p:sp>
          <p:nvSpPr>
            <p:cNvPr id="29" name="Oval 28">
              <a:extLst>
                <a:ext uri="{FF2B5EF4-FFF2-40B4-BE49-F238E27FC236}">
                  <a16:creationId xmlns:a16="http://schemas.microsoft.com/office/drawing/2014/main" id="{69F4FAC2-868A-1B9B-C5DF-DD445F52E623}"/>
                </a:ext>
              </a:extLst>
            </p:cNvPr>
            <p:cNvSpPr/>
            <p:nvPr/>
          </p:nvSpPr>
          <p:spPr bwMode="auto">
            <a:xfrm rot="2617114">
              <a:off x="4836191" y="4204448"/>
              <a:ext cx="1040238" cy="1847074"/>
            </a:xfrm>
            <a:prstGeom prst="ellips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cxnSp>
          <p:nvCxnSpPr>
            <p:cNvPr id="31" name="Straight Arrow Connector 30">
              <a:extLst>
                <a:ext uri="{FF2B5EF4-FFF2-40B4-BE49-F238E27FC236}">
                  <a16:creationId xmlns:a16="http://schemas.microsoft.com/office/drawing/2014/main" id="{8E24DC5B-874D-E75B-75C8-E7ABB26FED46}"/>
                </a:ext>
              </a:extLst>
            </p:cNvPr>
            <p:cNvCxnSpPr>
              <a:cxnSpLocks/>
            </p:cNvCxnSpPr>
            <p:nvPr/>
          </p:nvCxnSpPr>
          <p:spPr bwMode="auto">
            <a:xfrm flipH="1">
              <a:off x="5850785" y="1913122"/>
              <a:ext cx="973589" cy="2480123"/>
            </a:xfrm>
            <a:prstGeom prst="straightConnector1">
              <a:avLst/>
            </a:prstGeom>
            <a:solidFill>
              <a:schemeClr val="accent1"/>
            </a:solidFill>
            <a:ln w="38100" cap="flat" cmpd="sng" algn="ctr">
              <a:solidFill>
                <a:srgbClr val="C00000"/>
              </a:solidFill>
              <a:prstDash val="solid"/>
              <a:round/>
              <a:headEnd type="none" w="med" len="med"/>
              <a:tailEnd type="triangle"/>
            </a:ln>
            <a:effectLst/>
          </p:spPr>
        </p:cxnSp>
      </p:grpSp>
    </p:spTree>
    <p:extLst>
      <p:ext uri="{BB962C8B-B14F-4D97-AF65-F5344CB8AC3E}">
        <p14:creationId xmlns:p14="http://schemas.microsoft.com/office/powerpoint/2010/main" val="135604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429B8-AE6C-8916-DCFB-FC4D2771B306}"/>
            </a:ext>
          </a:extLst>
        </p:cNvPr>
        <p:cNvGrpSpPr/>
        <p:nvPr/>
      </p:nvGrpSpPr>
      <p:grpSpPr>
        <a:xfrm>
          <a:off x="0" y="0"/>
          <a:ext cx="0" cy="0"/>
          <a:chOff x="0" y="0"/>
          <a:chExt cx="0" cy="0"/>
        </a:xfrm>
      </p:grpSpPr>
      <p:pic>
        <p:nvPicPr>
          <p:cNvPr id="15" name="Picture 14" descr="A molecule model with white and red balls&#10;&#10;Description automatically generated">
            <a:extLst>
              <a:ext uri="{FF2B5EF4-FFF2-40B4-BE49-F238E27FC236}">
                <a16:creationId xmlns:a16="http://schemas.microsoft.com/office/drawing/2014/main" id="{5E939BCB-235B-0505-2AC6-E9F35C4E3B4E}"/>
              </a:ext>
            </a:extLst>
          </p:cNvPr>
          <p:cNvPicPr>
            <a:picLocks noChangeAspect="1"/>
          </p:cNvPicPr>
          <p:nvPr/>
        </p:nvPicPr>
        <p:blipFill rotWithShape="1">
          <a:blip r:embed="rId2">
            <a:extLst>
              <a:ext uri="{28A0092B-C50C-407E-A947-70E740481C1C}">
                <a14:useLocalDpi xmlns:a14="http://schemas.microsoft.com/office/drawing/2010/main" val="0"/>
              </a:ext>
            </a:extLst>
          </a:blip>
          <a:srcRect l="25029" t="15171" r="22629" b="15170"/>
          <a:stretch/>
        </p:blipFill>
        <p:spPr>
          <a:xfrm>
            <a:off x="4916113" y="2398207"/>
            <a:ext cx="738771" cy="650239"/>
          </a:xfrm>
          <a:prstGeom prst="rect">
            <a:avLst/>
          </a:prstGeom>
        </p:spPr>
      </p:pic>
      <p:pic>
        <p:nvPicPr>
          <p:cNvPr id="21" name="Picture 20">
            <a:extLst>
              <a:ext uri="{FF2B5EF4-FFF2-40B4-BE49-F238E27FC236}">
                <a16:creationId xmlns:a16="http://schemas.microsoft.com/office/drawing/2014/main" id="{F21765CE-AD4E-8B84-1478-F0CF1E5B15E1}"/>
              </a:ext>
            </a:extLst>
          </p:cNvPr>
          <p:cNvPicPr>
            <a:picLocks noChangeAspect="1"/>
          </p:cNvPicPr>
          <p:nvPr/>
        </p:nvPicPr>
        <p:blipFill>
          <a:blip r:embed="rId3"/>
          <a:stretch>
            <a:fillRect/>
          </a:stretch>
        </p:blipFill>
        <p:spPr>
          <a:xfrm>
            <a:off x="3761488" y="3048255"/>
            <a:ext cx="1893396" cy="1282125"/>
          </a:xfrm>
          <a:prstGeom prst="rect">
            <a:avLst/>
          </a:prstGeom>
        </p:spPr>
      </p:pic>
      <p:sp>
        <p:nvSpPr>
          <p:cNvPr id="3" name="Content Placeholder 2">
            <a:extLst>
              <a:ext uri="{FF2B5EF4-FFF2-40B4-BE49-F238E27FC236}">
                <a16:creationId xmlns:a16="http://schemas.microsoft.com/office/drawing/2014/main" id="{13012557-C129-00D8-FCDE-F98934A58357}"/>
              </a:ext>
            </a:extLst>
          </p:cNvPr>
          <p:cNvSpPr>
            <a:spLocks noGrp="1"/>
          </p:cNvSpPr>
          <p:nvPr>
            <p:ph idx="1"/>
          </p:nvPr>
        </p:nvSpPr>
        <p:spPr>
          <a:xfrm>
            <a:off x="574325" y="905690"/>
            <a:ext cx="2589828" cy="1828800"/>
          </a:xfrm>
        </p:spPr>
        <p:txBody>
          <a:bodyPr/>
          <a:lstStyle/>
          <a:p>
            <a:pPr algn="ctr"/>
            <a:r>
              <a:rPr lang="en-US" dirty="0"/>
              <a:t>Searching for New Elements</a:t>
            </a:r>
          </a:p>
        </p:txBody>
      </p:sp>
      <p:sp>
        <p:nvSpPr>
          <p:cNvPr id="5" name="Content Placeholder 4">
            <a:extLst>
              <a:ext uri="{FF2B5EF4-FFF2-40B4-BE49-F238E27FC236}">
                <a16:creationId xmlns:a16="http://schemas.microsoft.com/office/drawing/2014/main" id="{B4E35EC0-38C1-7336-A71D-CB57939ADC4A}"/>
              </a:ext>
            </a:extLst>
          </p:cNvPr>
          <p:cNvSpPr>
            <a:spLocks noGrp="1"/>
          </p:cNvSpPr>
          <p:nvPr>
            <p:ph idx="11"/>
          </p:nvPr>
        </p:nvSpPr>
        <p:spPr>
          <a:xfrm>
            <a:off x="3367354" y="905690"/>
            <a:ext cx="2589828" cy="1828800"/>
          </a:xfrm>
        </p:spPr>
        <p:txBody>
          <a:bodyPr/>
          <a:lstStyle/>
          <a:p>
            <a:pPr algn="ctr"/>
            <a:r>
              <a:rPr lang="en-US" dirty="0"/>
              <a:t>Chemistry</a:t>
            </a:r>
          </a:p>
        </p:txBody>
      </p:sp>
      <p:sp>
        <p:nvSpPr>
          <p:cNvPr id="6" name="Content Placeholder 5">
            <a:extLst>
              <a:ext uri="{FF2B5EF4-FFF2-40B4-BE49-F238E27FC236}">
                <a16:creationId xmlns:a16="http://schemas.microsoft.com/office/drawing/2014/main" id="{79519DD0-FE27-5181-909C-CE8D884D3405}"/>
              </a:ext>
            </a:extLst>
          </p:cNvPr>
          <p:cNvSpPr>
            <a:spLocks noGrp="1"/>
          </p:cNvSpPr>
          <p:nvPr>
            <p:ph idx="12"/>
          </p:nvPr>
        </p:nvSpPr>
        <p:spPr>
          <a:xfrm>
            <a:off x="6160384" y="905690"/>
            <a:ext cx="2589828" cy="1828800"/>
          </a:xfrm>
        </p:spPr>
        <p:txBody>
          <a:bodyPr/>
          <a:lstStyle/>
          <a:p>
            <a:pPr algn="ctr"/>
            <a:r>
              <a:rPr lang="en-US" dirty="0"/>
              <a:t>Alpha/Gamma Spectroscopy</a:t>
            </a:r>
          </a:p>
        </p:txBody>
      </p:sp>
      <p:sp>
        <p:nvSpPr>
          <p:cNvPr id="7" name="Content Placeholder 6">
            <a:extLst>
              <a:ext uri="{FF2B5EF4-FFF2-40B4-BE49-F238E27FC236}">
                <a16:creationId xmlns:a16="http://schemas.microsoft.com/office/drawing/2014/main" id="{6ECF660D-EC05-5E59-5FCE-A9C2FAEB362C}"/>
              </a:ext>
            </a:extLst>
          </p:cNvPr>
          <p:cNvSpPr>
            <a:spLocks noGrp="1"/>
          </p:cNvSpPr>
          <p:nvPr>
            <p:ph idx="13"/>
          </p:nvPr>
        </p:nvSpPr>
        <p:spPr>
          <a:xfrm>
            <a:off x="8956588" y="905690"/>
            <a:ext cx="2589828" cy="1828800"/>
          </a:xfrm>
        </p:spPr>
        <p:txBody>
          <a:bodyPr/>
          <a:lstStyle/>
          <a:p>
            <a:pPr algn="ctr"/>
            <a:r>
              <a:rPr lang="en-US" dirty="0"/>
              <a:t>Mass Measurements</a:t>
            </a:r>
          </a:p>
        </p:txBody>
      </p:sp>
      <p:sp>
        <p:nvSpPr>
          <p:cNvPr id="2" name="Title 1">
            <a:extLst>
              <a:ext uri="{FF2B5EF4-FFF2-40B4-BE49-F238E27FC236}">
                <a16:creationId xmlns:a16="http://schemas.microsoft.com/office/drawing/2014/main" id="{998A7453-6691-24F8-492A-95F9A8117990}"/>
              </a:ext>
            </a:extLst>
          </p:cNvPr>
          <p:cNvSpPr>
            <a:spLocks noGrp="1"/>
          </p:cNvSpPr>
          <p:nvPr>
            <p:ph type="title"/>
          </p:nvPr>
        </p:nvSpPr>
        <p:spPr/>
        <p:txBody>
          <a:bodyPr/>
          <a:lstStyle/>
          <a:p>
            <a:r>
              <a:rPr lang="en-US" dirty="0"/>
              <a:t>Science with Single Superheavy Element Atoms</a:t>
            </a:r>
          </a:p>
        </p:txBody>
      </p:sp>
      <p:sp>
        <p:nvSpPr>
          <p:cNvPr id="4" name="Slide Number Placeholder 3">
            <a:extLst>
              <a:ext uri="{FF2B5EF4-FFF2-40B4-BE49-F238E27FC236}">
                <a16:creationId xmlns:a16="http://schemas.microsoft.com/office/drawing/2014/main" id="{F64738BB-B289-C9BF-D325-706D2B766706}"/>
              </a:ext>
            </a:extLst>
          </p:cNvPr>
          <p:cNvSpPr>
            <a:spLocks noGrp="1"/>
          </p:cNvSpPr>
          <p:nvPr>
            <p:ph type="sldNum" sz="quarter" idx="4"/>
          </p:nvPr>
        </p:nvSpPr>
        <p:spPr/>
        <p:txBody>
          <a:bodyPr/>
          <a:lstStyle/>
          <a:p>
            <a:pPr algn="ctr"/>
            <a:fld id="{0EF2EA88-E9D4-0C4F-A5DF-5FE49FAF8E2F}" type="slidenum">
              <a:rPr lang="en-US" smtClean="0"/>
              <a:pPr algn="ctr"/>
              <a:t>54</a:t>
            </a:fld>
            <a:endParaRPr lang="en-US" dirty="0"/>
          </a:p>
        </p:txBody>
      </p:sp>
      <p:pic>
        <p:nvPicPr>
          <p:cNvPr id="9" name="Picture 8">
            <a:extLst>
              <a:ext uri="{FF2B5EF4-FFF2-40B4-BE49-F238E27FC236}">
                <a16:creationId xmlns:a16="http://schemas.microsoft.com/office/drawing/2014/main" id="{2C3831B3-9A68-DEE9-AFC4-9EEEA6075120}"/>
              </a:ext>
            </a:extLst>
          </p:cNvPr>
          <p:cNvPicPr>
            <a:picLocks noChangeAspect="1"/>
          </p:cNvPicPr>
          <p:nvPr/>
        </p:nvPicPr>
        <p:blipFill>
          <a:blip r:embed="rId4"/>
          <a:stretch>
            <a:fillRect/>
          </a:stretch>
        </p:blipFill>
        <p:spPr>
          <a:xfrm>
            <a:off x="3613547" y="1185663"/>
            <a:ext cx="2189278" cy="1315861"/>
          </a:xfrm>
          <a:prstGeom prst="rect">
            <a:avLst/>
          </a:prstGeom>
        </p:spPr>
      </p:pic>
      <p:pic>
        <p:nvPicPr>
          <p:cNvPr id="17" name="Picture 16" descr="A molecule model of a molecule&#10;&#10;Description automatically generated">
            <a:extLst>
              <a:ext uri="{FF2B5EF4-FFF2-40B4-BE49-F238E27FC236}">
                <a16:creationId xmlns:a16="http://schemas.microsoft.com/office/drawing/2014/main" id="{CBBEF33F-25DD-535A-121D-98B8D31F3410}"/>
              </a:ext>
            </a:extLst>
          </p:cNvPr>
          <p:cNvPicPr>
            <a:picLocks noChangeAspect="1"/>
          </p:cNvPicPr>
          <p:nvPr/>
        </p:nvPicPr>
        <p:blipFill rotWithShape="1">
          <a:blip r:embed="rId5">
            <a:extLst>
              <a:ext uri="{28A0092B-C50C-407E-A947-70E740481C1C}">
                <a14:useLocalDpi xmlns:a14="http://schemas.microsoft.com/office/drawing/2010/main" val="0"/>
              </a:ext>
            </a:extLst>
          </a:blip>
          <a:srcRect l="21129" t="24587" r="17958" b="18631"/>
          <a:stretch/>
        </p:blipFill>
        <p:spPr>
          <a:xfrm>
            <a:off x="3487432" y="2438398"/>
            <a:ext cx="812117" cy="506730"/>
          </a:xfrm>
          <a:prstGeom prst="rect">
            <a:avLst/>
          </a:prstGeom>
        </p:spPr>
      </p:pic>
      <p:pic>
        <p:nvPicPr>
          <p:cNvPr id="10" name="Picture 9" descr="Fig. 2">
            <a:extLst>
              <a:ext uri="{FF2B5EF4-FFF2-40B4-BE49-F238E27FC236}">
                <a16:creationId xmlns:a16="http://schemas.microsoft.com/office/drawing/2014/main" id="{F1F5A492-6660-2836-5FD5-34038F2F6C45}"/>
              </a:ext>
            </a:extLst>
          </p:cNvPr>
          <p:cNvPicPr>
            <a:picLocks noChangeAspect="1"/>
          </p:cNvPicPr>
          <p:nvPr/>
        </p:nvPicPr>
        <p:blipFill>
          <a:blip r:embed="rId6"/>
          <a:stretch>
            <a:fillRect/>
          </a:stretch>
        </p:blipFill>
        <p:spPr>
          <a:xfrm>
            <a:off x="2481950" y="4820253"/>
            <a:ext cx="1836117" cy="1855184"/>
          </a:xfrm>
          <a:prstGeom prst="rect">
            <a:avLst/>
          </a:prstGeom>
        </p:spPr>
      </p:pic>
      <p:sp>
        <p:nvSpPr>
          <p:cNvPr id="11" name="Content Placeholder 5">
            <a:extLst>
              <a:ext uri="{FF2B5EF4-FFF2-40B4-BE49-F238E27FC236}">
                <a16:creationId xmlns:a16="http://schemas.microsoft.com/office/drawing/2014/main" id="{C4BE4343-4A58-E1C6-9A3F-3231AED0F34B}"/>
              </a:ext>
            </a:extLst>
          </p:cNvPr>
          <p:cNvSpPr txBox="1">
            <a:spLocks/>
          </p:cNvSpPr>
          <p:nvPr/>
        </p:nvSpPr>
        <p:spPr>
          <a:xfrm>
            <a:off x="2774392" y="4496627"/>
            <a:ext cx="2589828" cy="1828800"/>
          </a:xfrm>
        </p:spPr>
        <p:txBody>
          <a:bodyPr>
            <a:noAutofit/>
          </a:bodyPr>
          <a:lstStyle>
            <a:lvl1pPr marL="0" indent="0" algn="l" rtl="0" eaLnBrk="0" fontAlgn="base" hangingPunct="0">
              <a:spcBef>
                <a:spcPts val="900"/>
              </a:spcBef>
              <a:spcAft>
                <a:spcPct val="0"/>
              </a:spcAft>
              <a:buNone/>
              <a:defRPr sz="1400">
                <a:solidFill>
                  <a:srgbClr val="003366"/>
                </a:solidFill>
                <a:latin typeface="+mn-lt"/>
                <a:ea typeface="+mn-ea"/>
                <a:cs typeface="+mn-cs"/>
              </a:defRPr>
            </a:lvl1pPr>
            <a:lvl2pPr marL="225425" indent="0" algn="l" rtl="0" eaLnBrk="0" fontAlgn="base" hangingPunct="0">
              <a:spcBef>
                <a:spcPts val="500"/>
              </a:spcBef>
              <a:spcAft>
                <a:spcPct val="0"/>
              </a:spcAft>
              <a:buSzPct val="85000"/>
              <a:buNone/>
              <a:defRPr sz="1400">
                <a:solidFill>
                  <a:srgbClr val="003366"/>
                </a:solidFill>
                <a:latin typeface="+mn-lt"/>
                <a:ea typeface="+mn-ea"/>
                <a:cs typeface="ＭＳ Ｐゴシック"/>
              </a:defRPr>
            </a:lvl2pPr>
            <a:lvl3pPr marL="460375" indent="0" algn="l" rtl="0" eaLnBrk="0" fontAlgn="base" hangingPunct="0">
              <a:spcBef>
                <a:spcPts val="400"/>
              </a:spcBef>
              <a:spcAft>
                <a:spcPct val="0"/>
              </a:spcAft>
              <a:buSzPct val="75000"/>
              <a:buFont typeface="Lucida Grande"/>
              <a:buNone/>
              <a:defRPr sz="1400">
                <a:solidFill>
                  <a:srgbClr val="003366"/>
                </a:solidFill>
                <a:latin typeface="+mn-lt"/>
                <a:ea typeface="+mn-ea"/>
                <a:cs typeface="ＭＳ Ｐゴシック"/>
              </a:defRPr>
            </a:lvl3pPr>
            <a:lvl4pPr marL="687388" indent="0" algn="l" rtl="0" eaLnBrk="0" fontAlgn="base" hangingPunct="0">
              <a:spcBef>
                <a:spcPct val="20000"/>
              </a:spcBef>
              <a:spcAft>
                <a:spcPct val="0"/>
              </a:spcAft>
              <a:buSzPct val="75000"/>
              <a:buFont typeface="Lucida Grande"/>
              <a:buNone/>
              <a:defRPr sz="1400">
                <a:solidFill>
                  <a:srgbClr val="003366"/>
                </a:solidFill>
                <a:latin typeface="+mn-lt"/>
                <a:ea typeface="+mn-ea"/>
                <a:cs typeface="ＭＳ Ｐゴシック"/>
              </a:defRPr>
            </a:lvl4pPr>
            <a:lvl5pPr marL="912812" indent="0" algn="l" rtl="0" eaLnBrk="0" fontAlgn="base" hangingPunct="0">
              <a:spcBef>
                <a:spcPct val="20000"/>
              </a:spcBef>
              <a:spcAft>
                <a:spcPct val="0"/>
              </a:spcAft>
              <a:buNone/>
              <a:defRPr sz="1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algn="ctr"/>
            <a:r>
              <a:rPr lang="en-US" kern="0" dirty="0"/>
              <a:t>Atomic Spectroscopy</a:t>
            </a:r>
          </a:p>
        </p:txBody>
      </p:sp>
      <p:pic>
        <p:nvPicPr>
          <p:cNvPr id="13" name="Picture 12" descr="A picture containing object&#10;&#10;Description automatically generated">
            <a:extLst>
              <a:ext uri="{FF2B5EF4-FFF2-40B4-BE49-F238E27FC236}">
                <a16:creationId xmlns:a16="http://schemas.microsoft.com/office/drawing/2014/main" id="{4BDF1363-9526-AE6C-8D7D-6136FA7688C1}"/>
              </a:ext>
            </a:extLst>
          </p:cNvPr>
          <p:cNvPicPr>
            <a:picLocks noChangeAspect="1"/>
          </p:cNvPicPr>
          <p:nvPr/>
        </p:nvPicPr>
        <p:blipFill>
          <a:blip r:embed="rId7"/>
          <a:stretch>
            <a:fillRect/>
          </a:stretch>
        </p:blipFill>
        <p:spPr>
          <a:xfrm>
            <a:off x="4416892" y="5232528"/>
            <a:ext cx="1784945" cy="1175089"/>
          </a:xfrm>
          <a:prstGeom prst="roundRect">
            <a:avLst/>
          </a:prstGeom>
          <a:effectLst>
            <a:outerShdw blurRad="50800" dist="38100" dir="2700000" algn="tl" rotWithShape="0">
              <a:prstClr val="black">
                <a:alpha val="40000"/>
              </a:prstClr>
            </a:outerShdw>
          </a:effectLst>
        </p:spPr>
      </p:pic>
      <p:grpSp>
        <p:nvGrpSpPr>
          <p:cNvPr id="14" name="Group 13">
            <a:extLst>
              <a:ext uri="{FF2B5EF4-FFF2-40B4-BE49-F238E27FC236}">
                <a16:creationId xmlns:a16="http://schemas.microsoft.com/office/drawing/2014/main" id="{1F64D036-C30A-A08A-84C2-401B1B72B86E}"/>
              </a:ext>
            </a:extLst>
          </p:cNvPr>
          <p:cNvGrpSpPr/>
          <p:nvPr/>
        </p:nvGrpSpPr>
        <p:grpSpPr>
          <a:xfrm>
            <a:off x="9110254" y="2703795"/>
            <a:ext cx="2282495" cy="2019882"/>
            <a:chOff x="4590355" y="1897865"/>
            <a:chExt cx="3680013" cy="2976693"/>
          </a:xfrm>
        </p:grpSpPr>
        <p:pic>
          <p:nvPicPr>
            <p:cNvPr id="16" name="Picture 2" descr="Fig. 3">
              <a:extLst>
                <a:ext uri="{FF2B5EF4-FFF2-40B4-BE49-F238E27FC236}">
                  <a16:creationId xmlns:a16="http://schemas.microsoft.com/office/drawing/2014/main" id="{3165E45F-E3DB-E06B-6273-84C8013FCE9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40625" r="29191" b="7617"/>
            <a:stretch/>
          </p:blipFill>
          <p:spPr bwMode="auto">
            <a:xfrm>
              <a:off x="4590355" y="1897865"/>
              <a:ext cx="3680013" cy="274544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Fig. 3">
              <a:extLst>
                <a:ext uri="{FF2B5EF4-FFF2-40B4-BE49-F238E27FC236}">
                  <a16:creationId xmlns:a16="http://schemas.microsoft.com/office/drawing/2014/main" id="{039F1F8A-5BF6-72CF-68A1-DFF914F0D0A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66728" t="92232" r="24228"/>
            <a:stretch/>
          </p:blipFill>
          <p:spPr bwMode="auto">
            <a:xfrm>
              <a:off x="6373906" y="4643717"/>
              <a:ext cx="1102657" cy="230841"/>
            </a:xfrm>
            <a:prstGeom prst="rect">
              <a:avLst/>
            </a:prstGeom>
            <a:noFill/>
            <a:extLst>
              <a:ext uri="{909E8E84-426E-40DD-AFC4-6F175D3DCCD1}">
                <a14:hiddenFill xmlns:a14="http://schemas.microsoft.com/office/drawing/2010/main">
                  <a:solidFill>
                    <a:srgbClr val="FFFFFF"/>
                  </a:solidFill>
                </a14:hiddenFill>
              </a:ext>
            </a:extLst>
          </p:spPr>
        </p:pic>
      </p:grpSp>
      <p:pic>
        <p:nvPicPr>
          <p:cNvPr id="20" name="Picture 4" descr="Fig. 4">
            <a:extLst>
              <a:ext uri="{FF2B5EF4-FFF2-40B4-BE49-F238E27FC236}">
                <a16:creationId xmlns:a16="http://schemas.microsoft.com/office/drawing/2014/main" id="{C2D3B93A-3F4D-5D69-BBB9-159E14B8BC4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920660" y="1326140"/>
            <a:ext cx="2936690" cy="1282125"/>
          </a:xfrm>
          <a:prstGeom prst="rect">
            <a:avLst/>
          </a:prstGeom>
          <a:noFill/>
          <a:extLst>
            <a:ext uri="{909E8E84-426E-40DD-AFC4-6F175D3DCCD1}">
              <a14:hiddenFill xmlns:a14="http://schemas.microsoft.com/office/drawing/2010/main">
                <a:solidFill>
                  <a:srgbClr val="FFFFFF"/>
                </a:solidFill>
              </a14:hiddenFill>
            </a:ext>
          </a:extLst>
        </p:spPr>
      </p:pic>
      <p:sp>
        <p:nvSpPr>
          <p:cNvPr id="23" name="Content Placeholder 5">
            <a:extLst>
              <a:ext uri="{FF2B5EF4-FFF2-40B4-BE49-F238E27FC236}">
                <a16:creationId xmlns:a16="http://schemas.microsoft.com/office/drawing/2014/main" id="{AF3B0D3E-1365-3CDE-2DBD-9EDF6FE33419}"/>
              </a:ext>
            </a:extLst>
          </p:cNvPr>
          <p:cNvSpPr txBox="1">
            <a:spLocks/>
          </p:cNvSpPr>
          <p:nvPr/>
        </p:nvSpPr>
        <p:spPr>
          <a:xfrm>
            <a:off x="6738046" y="4516010"/>
            <a:ext cx="2589828" cy="1828800"/>
          </a:xfrm>
        </p:spPr>
        <p:txBody>
          <a:bodyPr>
            <a:noAutofit/>
          </a:bodyPr>
          <a:lstStyle>
            <a:lvl1pPr marL="0" indent="0" algn="l" rtl="0" eaLnBrk="0" fontAlgn="base" hangingPunct="0">
              <a:spcBef>
                <a:spcPts val="900"/>
              </a:spcBef>
              <a:spcAft>
                <a:spcPct val="0"/>
              </a:spcAft>
              <a:buNone/>
              <a:defRPr sz="1400">
                <a:solidFill>
                  <a:srgbClr val="003366"/>
                </a:solidFill>
                <a:latin typeface="+mn-lt"/>
                <a:ea typeface="+mn-ea"/>
                <a:cs typeface="+mn-cs"/>
              </a:defRPr>
            </a:lvl1pPr>
            <a:lvl2pPr marL="225425" indent="0" algn="l" rtl="0" eaLnBrk="0" fontAlgn="base" hangingPunct="0">
              <a:spcBef>
                <a:spcPts val="500"/>
              </a:spcBef>
              <a:spcAft>
                <a:spcPct val="0"/>
              </a:spcAft>
              <a:buSzPct val="85000"/>
              <a:buNone/>
              <a:defRPr sz="1400">
                <a:solidFill>
                  <a:srgbClr val="003366"/>
                </a:solidFill>
                <a:latin typeface="+mn-lt"/>
                <a:ea typeface="+mn-ea"/>
                <a:cs typeface="ＭＳ Ｐゴシック"/>
              </a:defRPr>
            </a:lvl2pPr>
            <a:lvl3pPr marL="460375" indent="0" algn="l" rtl="0" eaLnBrk="0" fontAlgn="base" hangingPunct="0">
              <a:spcBef>
                <a:spcPts val="400"/>
              </a:spcBef>
              <a:spcAft>
                <a:spcPct val="0"/>
              </a:spcAft>
              <a:buSzPct val="75000"/>
              <a:buFont typeface="Lucida Grande"/>
              <a:buNone/>
              <a:defRPr sz="1400">
                <a:solidFill>
                  <a:srgbClr val="003366"/>
                </a:solidFill>
                <a:latin typeface="+mn-lt"/>
                <a:ea typeface="+mn-ea"/>
                <a:cs typeface="ＭＳ Ｐゴシック"/>
              </a:defRPr>
            </a:lvl3pPr>
            <a:lvl4pPr marL="687388" indent="0" algn="l" rtl="0" eaLnBrk="0" fontAlgn="base" hangingPunct="0">
              <a:spcBef>
                <a:spcPct val="20000"/>
              </a:spcBef>
              <a:spcAft>
                <a:spcPct val="0"/>
              </a:spcAft>
              <a:buSzPct val="75000"/>
              <a:buFont typeface="Lucida Grande"/>
              <a:buNone/>
              <a:defRPr sz="1400">
                <a:solidFill>
                  <a:srgbClr val="003366"/>
                </a:solidFill>
                <a:latin typeface="+mn-lt"/>
                <a:ea typeface="+mn-ea"/>
                <a:cs typeface="ＭＳ Ｐゴシック"/>
              </a:defRPr>
            </a:lvl4pPr>
            <a:lvl5pPr marL="912812" indent="0" algn="l" rtl="0" eaLnBrk="0" fontAlgn="base" hangingPunct="0">
              <a:spcBef>
                <a:spcPct val="20000"/>
              </a:spcBef>
              <a:spcAft>
                <a:spcPct val="0"/>
              </a:spcAft>
              <a:buNone/>
              <a:defRPr sz="1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algn="ctr"/>
            <a:r>
              <a:rPr lang="en-US" kern="0" dirty="0"/>
              <a:t>Alpha/Fission Systematics</a:t>
            </a:r>
          </a:p>
        </p:txBody>
      </p:sp>
      <p:pic>
        <p:nvPicPr>
          <p:cNvPr id="25" name="Picture 24" descr="The image shows a graph with two peaks, one representing the decay of 208Pb (Lead-208) and the other representing the decay of 256Rf (Rhenium-256), with the energy levels and counts plotted on a scale from 0 to 500 keV.&#10;&#10;AI-generated content may be incorrect.">
            <a:extLst>
              <a:ext uri="{FF2B5EF4-FFF2-40B4-BE49-F238E27FC236}">
                <a16:creationId xmlns:a16="http://schemas.microsoft.com/office/drawing/2014/main" id="{129BF59D-6363-53A2-5707-717C52D5590F}"/>
              </a:ext>
            </a:extLst>
          </p:cNvPr>
          <p:cNvPicPr>
            <a:picLocks noChangeAspect="1"/>
          </p:cNvPicPr>
          <p:nvPr/>
        </p:nvPicPr>
        <p:blipFill>
          <a:blip r:embed="rId10"/>
          <a:srcRect l="53157" t="7316" b="65850"/>
          <a:stretch>
            <a:fillRect/>
          </a:stretch>
        </p:blipFill>
        <p:spPr>
          <a:xfrm>
            <a:off x="6380110" y="1258704"/>
            <a:ext cx="2370102" cy="1122772"/>
          </a:xfrm>
          <a:prstGeom prst="rect">
            <a:avLst/>
          </a:prstGeom>
        </p:spPr>
      </p:pic>
      <p:pic>
        <p:nvPicPr>
          <p:cNvPr id="27" name="Picture 2" descr="GRETINA+S800.">
            <a:extLst>
              <a:ext uri="{FF2B5EF4-FFF2-40B4-BE49-F238E27FC236}">
                <a16:creationId xmlns:a16="http://schemas.microsoft.com/office/drawing/2014/main" id="{70D2DD7F-4069-F4D0-35A3-CBE84579C00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186739" y="2527620"/>
            <a:ext cx="2589828" cy="1734582"/>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1AFB0A70-2943-A80B-0F67-EC775B277F79}"/>
              </a:ext>
            </a:extLst>
          </p:cNvPr>
          <p:cNvSpPr/>
          <p:nvPr/>
        </p:nvSpPr>
        <p:spPr bwMode="auto">
          <a:xfrm>
            <a:off x="6304547" y="1185663"/>
            <a:ext cx="412512" cy="47125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0" name="Rectangle 29">
            <a:extLst>
              <a:ext uri="{FF2B5EF4-FFF2-40B4-BE49-F238E27FC236}">
                <a16:creationId xmlns:a16="http://schemas.microsoft.com/office/drawing/2014/main" id="{9E7C23E3-17EA-3D48-81FD-41BA22F92807}"/>
              </a:ext>
            </a:extLst>
          </p:cNvPr>
          <p:cNvSpPr/>
          <p:nvPr/>
        </p:nvSpPr>
        <p:spPr bwMode="auto">
          <a:xfrm>
            <a:off x="6174491" y="1538677"/>
            <a:ext cx="412512" cy="47125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pic>
        <p:nvPicPr>
          <p:cNvPr id="32" name="Picture 31" descr="The image is a schematic representation of mass-yield distribution for isotopes of trans-Bk, normalized to a 200% fission fragment yield.&#10;&#10;AI-generated content may be incorrect.">
            <a:extLst>
              <a:ext uri="{FF2B5EF4-FFF2-40B4-BE49-F238E27FC236}">
                <a16:creationId xmlns:a16="http://schemas.microsoft.com/office/drawing/2014/main" id="{721E44E1-ED7D-B522-5640-90501D086777}"/>
              </a:ext>
            </a:extLst>
          </p:cNvPr>
          <p:cNvPicPr>
            <a:picLocks noChangeAspect="1"/>
          </p:cNvPicPr>
          <p:nvPr/>
        </p:nvPicPr>
        <p:blipFill rotWithShape="1">
          <a:blip r:embed="rId12"/>
          <a:srcRect b="11542"/>
          <a:stretch/>
        </p:blipFill>
        <p:spPr>
          <a:xfrm>
            <a:off x="7130554" y="4870388"/>
            <a:ext cx="1656516" cy="1855111"/>
          </a:xfrm>
          <a:prstGeom prst="rect">
            <a:avLst/>
          </a:prstGeom>
        </p:spPr>
      </p:pic>
      <p:pic>
        <p:nvPicPr>
          <p:cNvPr id="34" name="Picture 33" descr="The text appears to be a random collection of numbers, letters, and words, which does not form a coherent sentence or description.&#10;&#10;AI-generated content may be incorrect.">
            <a:extLst>
              <a:ext uri="{FF2B5EF4-FFF2-40B4-BE49-F238E27FC236}">
                <a16:creationId xmlns:a16="http://schemas.microsoft.com/office/drawing/2014/main" id="{981853FC-14AC-452A-C09B-C58F7A928E8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05403" y="1342487"/>
            <a:ext cx="2531556" cy="2531556"/>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7588091B-CC17-EB99-A74A-A5D3EB338BED}"/>
              </a:ext>
            </a:extLst>
          </p:cNvPr>
          <p:cNvSpPr/>
          <p:nvPr/>
        </p:nvSpPr>
        <p:spPr bwMode="auto">
          <a:xfrm>
            <a:off x="574325" y="818146"/>
            <a:ext cx="5415612" cy="3547181"/>
          </a:xfrm>
          <a:prstGeom prst="rect">
            <a:avLst/>
          </a:prstGeom>
          <a:solidFill>
            <a:srgbClr val="FFFFFF">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4" name="Freeform: Shape 23">
            <a:extLst>
              <a:ext uri="{FF2B5EF4-FFF2-40B4-BE49-F238E27FC236}">
                <a16:creationId xmlns:a16="http://schemas.microsoft.com/office/drawing/2014/main" id="{5BC1DA6D-0AB6-D54F-B569-F775286572A6}"/>
              </a:ext>
            </a:extLst>
          </p:cNvPr>
          <p:cNvSpPr/>
          <p:nvPr/>
        </p:nvSpPr>
        <p:spPr bwMode="auto">
          <a:xfrm>
            <a:off x="2073542" y="753016"/>
            <a:ext cx="9984011" cy="5958895"/>
          </a:xfrm>
          <a:custGeom>
            <a:avLst/>
            <a:gdLst>
              <a:gd name="csX0" fmla="*/ 6826493 w 9984011"/>
              <a:gd name="csY0" fmla="*/ 0 h 5958895"/>
              <a:gd name="csX1" fmla="*/ 9984011 w 9984011"/>
              <a:gd name="csY1" fmla="*/ 0 h 5958895"/>
              <a:gd name="csX2" fmla="*/ 9984011 w 9984011"/>
              <a:gd name="csY2" fmla="*/ 3970661 h 5958895"/>
              <a:gd name="csX3" fmla="*/ 7125460 w 9984011"/>
              <a:gd name="csY3" fmla="*/ 3970661 h 5958895"/>
              <a:gd name="csX4" fmla="*/ 7125460 w 9984011"/>
              <a:gd name="csY4" fmla="*/ 5958895 h 5958895"/>
              <a:gd name="csX5" fmla="*/ 0 w 9984011"/>
              <a:gd name="csY5" fmla="*/ 5958895 h 5958895"/>
              <a:gd name="csX6" fmla="*/ 0 w 9984011"/>
              <a:gd name="csY6" fmla="*/ 3612312 h 5958895"/>
              <a:gd name="csX7" fmla="*/ 6826493 w 9984011"/>
              <a:gd name="csY7" fmla="*/ 3612312 h 59588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9984011" h="5958895">
                <a:moveTo>
                  <a:pt x="6826493" y="0"/>
                </a:moveTo>
                <a:lnTo>
                  <a:pt x="9984011" y="0"/>
                </a:lnTo>
                <a:lnTo>
                  <a:pt x="9984011" y="3970661"/>
                </a:lnTo>
                <a:lnTo>
                  <a:pt x="7125460" y="3970661"/>
                </a:lnTo>
                <a:lnTo>
                  <a:pt x="7125460" y="5958895"/>
                </a:lnTo>
                <a:lnTo>
                  <a:pt x="0" y="5958895"/>
                </a:lnTo>
                <a:lnTo>
                  <a:pt x="0" y="3612312"/>
                </a:lnTo>
                <a:lnTo>
                  <a:pt x="6826493" y="3612312"/>
                </a:lnTo>
                <a:close/>
              </a:path>
            </a:pathLst>
          </a:custGeom>
          <a:solidFill>
            <a:srgbClr val="FFFFFF">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30960998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C6518-280F-C210-B633-478691093D81}"/>
              </a:ext>
            </a:extLst>
          </p:cNvPr>
          <p:cNvSpPr>
            <a:spLocks noGrp="1"/>
          </p:cNvSpPr>
          <p:nvPr>
            <p:ph type="title"/>
          </p:nvPr>
        </p:nvSpPr>
        <p:spPr/>
        <p:txBody>
          <a:bodyPr/>
          <a:lstStyle/>
          <a:p>
            <a:r>
              <a:rPr lang="en-US" dirty="0"/>
              <a:t>Comprehensive Overview of Decay Spectroscopy of SHE</a:t>
            </a:r>
          </a:p>
        </p:txBody>
      </p:sp>
      <p:sp>
        <p:nvSpPr>
          <p:cNvPr id="3" name="Content Placeholder 2">
            <a:extLst>
              <a:ext uri="{FF2B5EF4-FFF2-40B4-BE49-F238E27FC236}">
                <a16:creationId xmlns:a16="http://schemas.microsoft.com/office/drawing/2014/main" id="{44F18DDF-A2AC-5962-2F54-7D1752BE4EB5}"/>
              </a:ext>
            </a:extLst>
          </p:cNvPr>
          <p:cNvSpPr>
            <a:spLocks noGrp="1"/>
          </p:cNvSpPr>
          <p:nvPr>
            <p:ph idx="1"/>
          </p:nvPr>
        </p:nvSpPr>
        <p:spPr/>
        <p: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Ackermann: </a:t>
            </a:r>
            <a:r>
              <a:rPr lang="en-US" dirty="0" err="1"/>
              <a:t>arXiv</a:t>
            </a:r>
            <a:r>
              <a:rPr lang="en-US" dirty="0"/>
              <a:t>: https://doi.org/10.48550/arXiv.2501.04053</a:t>
            </a:r>
          </a:p>
        </p:txBody>
      </p:sp>
      <p:sp>
        <p:nvSpPr>
          <p:cNvPr id="4" name="Slide Number Placeholder 3">
            <a:extLst>
              <a:ext uri="{FF2B5EF4-FFF2-40B4-BE49-F238E27FC236}">
                <a16:creationId xmlns:a16="http://schemas.microsoft.com/office/drawing/2014/main" id="{A61C3299-66B9-4EAF-F932-17E0E40ED064}"/>
              </a:ext>
            </a:extLst>
          </p:cNvPr>
          <p:cNvSpPr>
            <a:spLocks noGrp="1"/>
          </p:cNvSpPr>
          <p:nvPr>
            <p:ph type="sldNum" sz="quarter" idx="4"/>
          </p:nvPr>
        </p:nvSpPr>
        <p:spPr/>
        <p:txBody>
          <a:bodyPr/>
          <a:lstStyle/>
          <a:p>
            <a:pPr algn="r"/>
            <a:fld id="{0EF2EA88-E9D4-0C4F-A5DF-5FE49FAF8E2F}" type="slidenum">
              <a:rPr lang="en-US" smtClean="0"/>
              <a:pPr algn="r"/>
              <a:t>55</a:t>
            </a:fld>
            <a:endParaRPr lang="en-US" dirty="0"/>
          </a:p>
        </p:txBody>
      </p:sp>
      <p:pic>
        <p:nvPicPr>
          <p:cNvPr id="6" name="Picture 5" descr="The image describes a scientific document summarizing the experimental progress in decay spectroscopy for heavy and superheavy nuclei, focusing on nuclei from Z=99 to Z=118.&#10;&#10;AI-generated content may be incorrect.">
            <a:extLst>
              <a:ext uri="{FF2B5EF4-FFF2-40B4-BE49-F238E27FC236}">
                <a16:creationId xmlns:a16="http://schemas.microsoft.com/office/drawing/2014/main" id="{C5D79E16-9071-5FCA-49D3-65CF79075885}"/>
              </a:ext>
            </a:extLst>
          </p:cNvPr>
          <p:cNvPicPr>
            <a:picLocks noChangeAspect="1"/>
          </p:cNvPicPr>
          <p:nvPr/>
        </p:nvPicPr>
        <p:blipFill>
          <a:blip r:embed="rId2"/>
          <a:stretch>
            <a:fillRect/>
          </a:stretch>
        </p:blipFill>
        <p:spPr>
          <a:xfrm>
            <a:off x="577566" y="1339742"/>
            <a:ext cx="11036867" cy="4178515"/>
          </a:xfrm>
          <a:prstGeom prst="rect">
            <a:avLst/>
          </a:prstGeom>
        </p:spPr>
      </p:pic>
    </p:spTree>
    <p:extLst>
      <p:ext uri="{BB962C8B-B14F-4D97-AF65-F5344CB8AC3E}">
        <p14:creationId xmlns:p14="http://schemas.microsoft.com/office/powerpoint/2010/main" val="19833437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B0602-03FD-9BDC-AA20-EDDB9762231E}"/>
              </a:ext>
            </a:extLst>
          </p:cNvPr>
          <p:cNvSpPr>
            <a:spLocks noGrp="1"/>
          </p:cNvSpPr>
          <p:nvPr>
            <p:ph type="title"/>
          </p:nvPr>
        </p:nvSpPr>
        <p:spPr/>
        <p:txBody>
          <a:bodyPr/>
          <a:lstStyle/>
          <a:p>
            <a:r>
              <a:rPr lang="en-US" dirty="0"/>
              <a:t>Ways to do Decay Spectroscopy</a:t>
            </a:r>
          </a:p>
        </p:txBody>
      </p:sp>
      <p:sp>
        <p:nvSpPr>
          <p:cNvPr id="4" name="Slide Number Placeholder 3">
            <a:extLst>
              <a:ext uri="{FF2B5EF4-FFF2-40B4-BE49-F238E27FC236}">
                <a16:creationId xmlns:a16="http://schemas.microsoft.com/office/drawing/2014/main" id="{516E7AC0-9BBE-5D98-7FDC-B3C56D55DCE0}"/>
              </a:ext>
            </a:extLst>
          </p:cNvPr>
          <p:cNvSpPr>
            <a:spLocks noGrp="1"/>
          </p:cNvSpPr>
          <p:nvPr>
            <p:ph type="sldNum" sz="quarter" idx="4"/>
          </p:nvPr>
        </p:nvSpPr>
        <p:spPr/>
        <p:txBody>
          <a:bodyPr/>
          <a:lstStyle/>
          <a:p>
            <a:pPr algn="r"/>
            <a:fld id="{0EF2EA88-E9D4-0C4F-A5DF-5FE49FAF8E2F}" type="slidenum">
              <a:rPr lang="en-US" smtClean="0"/>
              <a:pPr algn="r"/>
              <a:t>56</a:t>
            </a:fld>
            <a:endParaRPr lang="en-US" dirty="0"/>
          </a:p>
        </p:txBody>
      </p:sp>
      <p:pic>
        <p:nvPicPr>
          <p:cNvPr id="7" name="Picture 6" descr="Investigation of LaBr3(Ce) detectors at the RITU focal plane">
            <a:extLst>
              <a:ext uri="{FF2B5EF4-FFF2-40B4-BE49-F238E27FC236}">
                <a16:creationId xmlns:a16="http://schemas.microsoft.com/office/drawing/2014/main" id="{C58B3F86-3730-319D-326F-2465A32E3703}"/>
              </a:ext>
            </a:extLst>
          </p:cNvPr>
          <p:cNvPicPr>
            <a:picLocks noChangeAspect="1"/>
          </p:cNvPicPr>
          <p:nvPr/>
        </p:nvPicPr>
        <p:blipFill>
          <a:blip r:embed="rId3"/>
          <a:stretch>
            <a:fillRect/>
          </a:stretch>
        </p:blipFill>
        <p:spPr>
          <a:xfrm>
            <a:off x="90963" y="1017591"/>
            <a:ext cx="11904725" cy="4778776"/>
          </a:xfrm>
          <a:prstGeom prst="rect">
            <a:avLst/>
          </a:prstGeom>
        </p:spPr>
      </p:pic>
      <p:sp>
        <p:nvSpPr>
          <p:cNvPr id="8" name="TextBox 7">
            <a:extLst>
              <a:ext uri="{FF2B5EF4-FFF2-40B4-BE49-F238E27FC236}">
                <a16:creationId xmlns:a16="http://schemas.microsoft.com/office/drawing/2014/main" id="{6C5F7E40-E980-2C2A-D48C-54135C51A624}"/>
              </a:ext>
            </a:extLst>
          </p:cNvPr>
          <p:cNvSpPr txBox="1"/>
          <p:nvPr/>
        </p:nvSpPr>
        <p:spPr>
          <a:xfrm>
            <a:off x="5904854" y="5935424"/>
            <a:ext cx="1537600" cy="461665"/>
          </a:xfrm>
          <a:prstGeom prst="rect">
            <a:avLst/>
          </a:prstGeom>
          <a:noFill/>
        </p:spPr>
        <p:txBody>
          <a:bodyPr wrap="none" rtlCol="0">
            <a:spAutoFit/>
          </a:bodyPr>
          <a:lstStyle/>
          <a:p>
            <a:r>
              <a:rPr lang="en-US" dirty="0"/>
              <a:t>Separator</a:t>
            </a:r>
          </a:p>
        </p:txBody>
      </p:sp>
      <p:cxnSp>
        <p:nvCxnSpPr>
          <p:cNvPr id="10" name="Straight Connector 9">
            <a:extLst>
              <a:ext uri="{FF2B5EF4-FFF2-40B4-BE49-F238E27FC236}">
                <a16:creationId xmlns:a16="http://schemas.microsoft.com/office/drawing/2014/main" id="{D4C50D06-4F7A-A22B-4440-E8D568472483}"/>
              </a:ext>
            </a:extLst>
          </p:cNvPr>
          <p:cNvCxnSpPr/>
          <p:nvPr/>
        </p:nvCxnSpPr>
        <p:spPr bwMode="auto">
          <a:xfrm>
            <a:off x="3045417" y="5858359"/>
            <a:ext cx="6811505" cy="0"/>
          </a:xfrm>
          <a:prstGeom prst="line">
            <a:avLst/>
          </a:prstGeom>
          <a:ln w="38100">
            <a:solidFill>
              <a:srgbClr val="C00000"/>
            </a:solidFill>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12" name="Straight Connector 11">
            <a:extLst>
              <a:ext uri="{FF2B5EF4-FFF2-40B4-BE49-F238E27FC236}">
                <a16:creationId xmlns:a16="http://schemas.microsoft.com/office/drawing/2014/main" id="{0AEED042-67B1-AA03-DCEC-470143D2ACD8}"/>
              </a:ext>
            </a:extLst>
          </p:cNvPr>
          <p:cNvCxnSpPr/>
          <p:nvPr/>
        </p:nvCxnSpPr>
        <p:spPr bwMode="auto">
          <a:xfrm>
            <a:off x="3045417" y="5633634"/>
            <a:ext cx="0" cy="441702"/>
          </a:xfrm>
          <a:prstGeom prst="line">
            <a:avLst/>
          </a:prstGeom>
          <a:solidFill>
            <a:schemeClr val="accent1"/>
          </a:solidFill>
          <a:ln w="38100" cap="flat" cmpd="sng" algn="ctr">
            <a:solidFill>
              <a:srgbClr val="C00000"/>
            </a:solidFill>
            <a:prstDash val="solid"/>
            <a:round/>
            <a:headEnd type="none" w="med" len="med"/>
            <a:tailEnd type="none" w="med" len="med"/>
          </a:ln>
          <a:effectLst/>
        </p:spPr>
      </p:cxnSp>
      <p:cxnSp>
        <p:nvCxnSpPr>
          <p:cNvPr id="13" name="Straight Connector 12">
            <a:extLst>
              <a:ext uri="{FF2B5EF4-FFF2-40B4-BE49-F238E27FC236}">
                <a16:creationId xmlns:a16="http://schemas.microsoft.com/office/drawing/2014/main" id="{9544BCBD-7ED9-E933-7661-00059339F899}"/>
              </a:ext>
            </a:extLst>
          </p:cNvPr>
          <p:cNvCxnSpPr>
            <a:cxnSpLocks/>
          </p:cNvCxnSpPr>
          <p:nvPr/>
        </p:nvCxnSpPr>
        <p:spPr bwMode="auto">
          <a:xfrm>
            <a:off x="9856922" y="5633634"/>
            <a:ext cx="0" cy="441702"/>
          </a:xfrm>
          <a:prstGeom prst="line">
            <a:avLst/>
          </a:prstGeom>
          <a:solidFill>
            <a:schemeClr val="accent1"/>
          </a:solidFill>
          <a:ln w="38100" cap="flat" cmpd="sng" algn="ctr">
            <a:solidFill>
              <a:srgbClr val="C00000"/>
            </a:solidFill>
            <a:prstDash val="solid"/>
            <a:round/>
            <a:headEnd type="none" w="med" len="med"/>
            <a:tailEnd type="none" w="med" len="med"/>
          </a:ln>
          <a:effectLst/>
        </p:spPr>
      </p:cxnSp>
      <p:sp>
        <p:nvSpPr>
          <p:cNvPr id="16" name="TextBox 15">
            <a:extLst>
              <a:ext uri="{FF2B5EF4-FFF2-40B4-BE49-F238E27FC236}">
                <a16:creationId xmlns:a16="http://schemas.microsoft.com/office/drawing/2014/main" id="{3D938C8A-A14E-803A-0CD3-EFB0D6934E2C}"/>
              </a:ext>
            </a:extLst>
          </p:cNvPr>
          <p:cNvSpPr txBox="1"/>
          <p:nvPr/>
        </p:nvSpPr>
        <p:spPr>
          <a:xfrm>
            <a:off x="906652" y="5334702"/>
            <a:ext cx="1040221" cy="461665"/>
          </a:xfrm>
          <a:prstGeom prst="rect">
            <a:avLst/>
          </a:prstGeom>
          <a:noFill/>
        </p:spPr>
        <p:txBody>
          <a:bodyPr wrap="none" rtlCol="0">
            <a:spAutoFit/>
          </a:bodyPr>
          <a:lstStyle/>
          <a:p>
            <a:r>
              <a:rPr lang="en-US" dirty="0"/>
              <a:t>Target</a:t>
            </a:r>
          </a:p>
        </p:txBody>
      </p:sp>
      <p:cxnSp>
        <p:nvCxnSpPr>
          <p:cNvPr id="18" name="Straight Arrow Connector 17">
            <a:extLst>
              <a:ext uri="{FF2B5EF4-FFF2-40B4-BE49-F238E27FC236}">
                <a16:creationId xmlns:a16="http://schemas.microsoft.com/office/drawing/2014/main" id="{D648161C-3FAF-53CA-04E3-B2D6584E8FC3}"/>
              </a:ext>
            </a:extLst>
          </p:cNvPr>
          <p:cNvCxnSpPr>
            <a:stCxn id="16" idx="0"/>
          </p:cNvCxnSpPr>
          <p:nvPr/>
        </p:nvCxnSpPr>
        <p:spPr bwMode="auto">
          <a:xfrm flipV="1">
            <a:off x="1426763" y="3324386"/>
            <a:ext cx="1339684" cy="2010316"/>
          </a:xfrm>
          <a:prstGeom prst="straightConnector1">
            <a:avLst/>
          </a:prstGeom>
          <a:solidFill>
            <a:schemeClr val="accent1"/>
          </a:solidFill>
          <a:ln w="38100" cap="flat" cmpd="sng" algn="ctr">
            <a:solidFill>
              <a:srgbClr val="C00000"/>
            </a:solidFill>
            <a:prstDash val="solid"/>
            <a:round/>
            <a:headEnd type="none" w="med" len="med"/>
            <a:tailEnd type="triangle"/>
          </a:ln>
          <a:effectLst/>
        </p:spPr>
      </p:cxnSp>
    </p:spTree>
    <p:extLst>
      <p:ext uri="{BB962C8B-B14F-4D97-AF65-F5344CB8AC3E}">
        <p14:creationId xmlns:p14="http://schemas.microsoft.com/office/powerpoint/2010/main" val="21200313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EEF4C-FD38-EE0D-AADE-F0E301F544B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D5D50C5-7E09-128C-805C-4B54B1F91667}"/>
              </a:ext>
            </a:extLst>
          </p:cNvPr>
          <p:cNvSpPr>
            <a:spLocks noGrp="1"/>
          </p:cNvSpPr>
          <p:nvPr>
            <p:ph type="body" sz="quarter" idx="10"/>
          </p:nvPr>
        </p:nvSpPr>
        <p:spPr>
          <a:xfrm>
            <a:off x="1692403" y="2442147"/>
            <a:ext cx="8807194" cy="2284378"/>
          </a:xfrm>
        </p:spPr>
        <p:txBody>
          <a:bodyPr/>
          <a:lstStyle/>
          <a:p>
            <a:pPr marL="0" indent="0" algn="ctr"/>
            <a:r>
              <a:rPr lang="en-US" sz="4800" b="1" dirty="0"/>
              <a:t>Spectroscopy at the Focal Plane</a:t>
            </a:r>
          </a:p>
        </p:txBody>
      </p:sp>
      <p:sp>
        <p:nvSpPr>
          <p:cNvPr id="7" name="Title 6">
            <a:extLst>
              <a:ext uri="{FF2B5EF4-FFF2-40B4-BE49-F238E27FC236}">
                <a16:creationId xmlns:a16="http://schemas.microsoft.com/office/drawing/2014/main" id="{7AD86822-0F70-87D5-20C1-CC8596679B85}"/>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4736648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9F0EB-4B3A-2B8C-4E50-C4C5F01EA88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0FFCFE7-A4E4-0069-EED4-FDCD30F9316A}"/>
              </a:ext>
            </a:extLst>
          </p:cNvPr>
          <p:cNvSpPr>
            <a:spLocks noGrp="1"/>
          </p:cNvSpPr>
          <p:nvPr>
            <p:ph type="title"/>
          </p:nvPr>
        </p:nvSpPr>
        <p:spPr/>
        <p:txBody>
          <a:bodyPr/>
          <a:lstStyle/>
          <a:p>
            <a:r>
              <a:rPr lang="en-US" dirty="0"/>
              <a:t>Spectroscopy at the Focal Plane Detector</a:t>
            </a:r>
          </a:p>
        </p:txBody>
      </p:sp>
      <p:pic>
        <p:nvPicPr>
          <p:cNvPr id="5" name="Picture 4" descr="The diagram illustrates a particle physics experiment where a particle beam interacts with a target, leading to the detection of various particles and their decay products, including photons and X-rays, while tracking their flight times and residues.&#10;&#10;AI-generated content may be incorrect.">
            <a:extLst>
              <a:ext uri="{FF2B5EF4-FFF2-40B4-BE49-F238E27FC236}">
                <a16:creationId xmlns:a16="http://schemas.microsoft.com/office/drawing/2014/main" id="{ED7F0C12-D071-349E-6745-778D82483BB5}"/>
              </a:ext>
            </a:extLst>
          </p:cNvPr>
          <p:cNvPicPr>
            <a:picLocks noChangeAspect="1"/>
          </p:cNvPicPr>
          <p:nvPr/>
        </p:nvPicPr>
        <p:blipFill>
          <a:blip r:embed="rId2"/>
          <a:stretch>
            <a:fillRect/>
          </a:stretch>
        </p:blipFill>
        <p:spPr>
          <a:xfrm>
            <a:off x="999641" y="796959"/>
            <a:ext cx="9926160" cy="6061041"/>
          </a:xfrm>
          <a:prstGeom prst="rect">
            <a:avLst/>
          </a:prstGeom>
        </p:spPr>
      </p:pic>
      <p:sp>
        <p:nvSpPr>
          <p:cNvPr id="8" name="TextBox 7">
            <a:extLst>
              <a:ext uri="{FF2B5EF4-FFF2-40B4-BE49-F238E27FC236}">
                <a16:creationId xmlns:a16="http://schemas.microsoft.com/office/drawing/2014/main" id="{A739E4FD-4CD2-DC10-F136-1796BD8BAEB7}"/>
              </a:ext>
            </a:extLst>
          </p:cNvPr>
          <p:cNvSpPr txBox="1"/>
          <p:nvPr/>
        </p:nvSpPr>
        <p:spPr>
          <a:xfrm>
            <a:off x="118174" y="6061041"/>
            <a:ext cx="6094708" cy="707886"/>
          </a:xfrm>
          <a:prstGeom prst="rect">
            <a:avLst/>
          </a:prstGeom>
          <a:noFill/>
        </p:spPr>
        <p:txBody>
          <a:bodyPr wrap="square">
            <a:spAutoFit/>
          </a:bodyPr>
          <a:lstStyle/>
          <a:p>
            <a:r>
              <a:rPr lang="en-US" sz="2000" dirty="0">
                <a:latin typeface="Calibri" panose="020F0502020204030204" pitchFamily="34" charset="0"/>
                <a:ea typeface="Calibri" panose="020F0502020204030204" pitchFamily="34" charset="0"/>
                <a:cs typeface="Calibri" panose="020F0502020204030204" pitchFamily="34" charset="0"/>
              </a:rPr>
              <a:t>Ackermann: </a:t>
            </a:r>
            <a:r>
              <a:rPr lang="en-US" sz="2000" dirty="0" err="1">
                <a:latin typeface="Calibri" panose="020F0502020204030204" pitchFamily="34" charset="0"/>
                <a:ea typeface="Calibri" panose="020F0502020204030204" pitchFamily="34" charset="0"/>
                <a:cs typeface="Calibri" panose="020F0502020204030204" pitchFamily="34" charset="0"/>
              </a:rPr>
              <a:t>arXiv</a:t>
            </a:r>
            <a:r>
              <a:rPr lang="en-US" sz="2000" dirty="0">
                <a:latin typeface="Calibri" panose="020F0502020204030204" pitchFamily="34" charset="0"/>
                <a:ea typeface="Calibri" panose="020F0502020204030204" pitchFamily="34" charset="0"/>
                <a:cs typeface="Calibri" panose="020F0502020204030204" pitchFamily="34" charset="0"/>
              </a:rPr>
              <a:t>: https://doi.org/10.48550/arXiv.2501.04053</a:t>
            </a:r>
          </a:p>
        </p:txBody>
      </p:sp>
    </p:spTree>
    <p:extLst>
      <p:ext uri="{BB962C8B-B14F-4D97-AF65-F5344CB8AC3E}">
        <p14:creationId xmlns:p14="http://schemas.microsoft.com/office/powerpoint/2010/main" val="13294047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CDA471A-01A4-92D0-543E-3E4A7FFB52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5EA18D-5BDD-0330-17EB-EE19883590E9}"/>
              </a:ext>
            </a:extLst>
          </p:cNvPr>
          <p:cNvSpPr>
            <a:spLocks noGrp="1"/>
          </p:cNvSpPr>
          <p:nvPr>
            <p:ph type="title"/>
          </p:nvPr>
        </p:nvSpPr>
        <p:spPr/>
        <p:txBody>
          <a:bodyPr/>
          <a:lstStyle/>
          <a:p>
            <a:r>
              <a:rPr lang="en-US" dirty="0"/>
              <a:t>Alpha-gamma spectroscopy</a:t>
            </a:r>
          </a:p>
        </p:txBody>
      </p:sp>
      <p:sp>
        <p:nvSpPr>
          <p:cNvPr id="3" name="Content Placeholder 2">
            <a:extLst>
              <a:ext uri="{FF2B5EF4-FFF2-40B4-BE49-F238E27FC236}">
                <a16:creationId xmlns:a16="http://schemas.microsoft.com/office/drawing/2014/main" id="{56BA7FA6-88DF-9F7C-5D16-E5E644A26985}"/>
              </a:ext>
            </a:extLst>
          </p:cNvPr>
          <p:cNvSpPr>
            <a:spLocks noGrp="1"/>
          </p:cNvSpPr>
          <p:nvPr>
            <p:ph idx="1"/>
          </p:nvPr>
        </p:nvSpPr>
        <p:spPr>
          <a:xfrm>
            <a:off x="1" y="1835675"/>
            <a:ext cx="4038600" cy="4533227"/>
          </a:xfrm>
        </p:spPr>
        <p:txBody>
          <a:bodyPr/>
          <a:lstStyle/>
          <a:p>
            <a:pPr marL="0" indent="0"/>
            <a:r>
              <a:rPr lang="en-US" dirty="0"/>
              <a:t>Look for gamma or conversion electron decay in coincidence with alpha decay</a:t>
            </a:r>
          </a:p>
          <a:p>
            <a:pPr marL="0" indent="0"/>
            <a:endParaRPr lang="en-US" dirty="0"/>
          </a:p>
          <a:p>
            <a:pPr marL="0" indent="0"/>
            <a:r>
              <a:rPr lang="en-US" dirty="0"/>
              <a:t>Can be used to determine energies/spins/parities of excited states in nuclei</a:t>
            </a:r>
          </a:p>
        </p:txBody>
      </p:sp>
      <p:pic>
        <p:nvPicPr>
          <p:cNvPr id="2050" name="Picture 2">
            <a:extLst>
              <a:ext uri="{FF2B5EF4-FFF2-40B4-BE49-F238E27FC236}">
                <a16:creationId xmlns:a16="http://schemas.microsoft.com/office/drawing/2014/main" id="{14C340CF-B3D2-ACA4-F70A-9BB11004D8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5288" y="1985834"/>
            <a:ext cx="7986712" cy="3044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4691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F9AD7-F837-E85F-58D3-56643B5FB85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6032566-79CF-DE0C-32F5-41BCD726F798}"/>
              </a:ext>
            </a:extLst>
          </p:cNvPr>
          <p:cNvPicPr>
            <a:picLocks noChangeAspect="1"/>
          </p:cNvPicPr>
          <p:nvPr/>
        </p:nvPicPr>
        <p:blipFill>
          <a:blip r:embed="rId2"/>
          <a:stretch>
            <a:fillRect/>
          </a:stretch>
        </p:blipFill>
        <p:spPr>
          <a:xfrm>
            <a:off x="691885" y="521202"/>
            <a:ext cx="10808229" cy="5815596"/>
          </a:xfrm>
          <a:prstGeom prst="rect">
            <a:avLst/>
          </a:prstGeom>
        </p:spPr>
      </p:pic>
      <p:sp>
        <p:nvSpPr>
          <p:cNvPr id="4" name="Title 3">
            <a:extLst>
              <a:ext uri="{FF2B5EF4-FFF2-40B4-BE49-F238E27FC236}">
                <a16:creationId xmlns:a16="http://schemas.microsoft.com/office/drawing/2014/main" id="{70298181-7CCC-BB17-A355-58205B442E59}"/>
              </a:ext>
            </a:extLst>
          </p:cNvPr>
          <p:cNvSpPr>
            <a:spLocks noGrp="1"/>
          </p:cNvSpPr>
          <p:nvPr>
            <p:ph type="title"/>
          </p:nvPr>
        </p:nvSpPr>
        <p:spPr/>
        <p:txBody>
          <a:bodyPr/>
          <a:lstStyle/>
          <a:p>
            <a:r>
              <a:rPr lang="en-US" dirty="0"/>
              <a:t>What reactions could you use to make element 119?</a:t>
            </a:r>
          </a:p>
        </p:txBody>
      </p:sp>
    </p:spTree>
    <p:extLst>
      <p:ext uri="{BB962C8B-B14F-4D97-AF65-F5344CB8AC3E}">
        <p14:creationId xmlns:p14="http://schemas.microsoft.com/office/powerpoint/2010/main" val="4149681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D6CA6-3B40-6BA0-A87E-D160C8056589}"/>
            </a:ext>
          </a:extLst>
        </p:cNvPr>
        <p:cNvGrpSpPr/>
        <p:nvPr/>
      </p:nvGrpSpPr>
      <p:grpSpPr>
        <a:xfrm>
          <a:off x="0" y="0"/>
          <a:ext cx="0" cy="0"/>
          <a:chOff x="0" y="0"/>
          <a:chExt cx="0" cy="0"/>
        </a:xfrm>
      </p:grpSpPr>
      <p:pic>
        <p:nvPicPr>
          <p:cNvPr id="6" name="Picture 5" descr="A yellow and green squares with black letters&#10;&#10;AI-generated content may be incorrect.">
            <a:extLst>
              <a:ext uri="{FF2B5EF4-FFF2-40B4-BE49-F238E27FC236}">
                <a16:creationId xmlns:a16="http://schemas.microsoft.com/office/drawing/2014/main" id="{8558DE05-CD06-5AA7-4F9A-F0F11A748799}"/>
              </a:ext>
            </a:extLst>
          </p:cNvPr>
          <p:cNvPicPr>
            <a:picLocks noChangeAspect="1"/>
          </p:cNvPicPr>
          <p:nvPr/>
        </p:nvPicPr>
        <p:blipFill>
          <a:blip r:embed="rId2">
            <a:alphaModFix/>
          </a:blip>
          <a:srcRect l="3428" r="5110" b="10101"/>
          <a:stretch>
            <a:fillRect/>
          </a:stretch>
        </p:blipFill>
        <p:spPr>
          <a:xfrm>
            <a:off x="2246221" y="1632787"/>
            <a:ext cx="9757216" cy="5169508"/>
          </a:xfrm>
          <a:prstGeom prst="rect">
            <a:avLst/>
          </a:prstGeom>
        </p:spPr>
      </p:pic>
      <p:sp>
        <p:nvSpPr>
          <p:cNvPr id="2" name="Title 1">
            <a:extLst>
              <a:ext uri="{FF2B5EF4-FFF2-40B4-BE49-F238E27FC236}">
                <a16:creationId xmlns:a16="http://schemas.microsoft.com/office/drawing/2014/main" id="{8250C8D4-81D7-FC8C-35B1-51993255DF1D}"/>
              </a:ext>
            </a:extLst>
          </p:cNvPr>
          <p:cNvSpPr>
            <a:spLocks noGrp="1"/>
          </p:cNvSpPr>
          <p:nvPr>
            <p:ph type="title"/>
          </p:nvPr>
        </p:nvSpPr>
        <p:spPr/>
        <p:txBody>
          <a:bodyPr/>
          <a:lstStyle/>
          <a:p>
            <a:r>
              <a:rPr lang="en-US" dirty="0"/>
              <a:t>What can we learn from decay spectroscopy?</a:t>
            </a:r>
          </a:p>
        </p:txBody>
      </p:sp>
      <p:sp>
        <p:nvSpPr>
          <p:cNvPr id="3" name="Content Placeholder 2">
            <a:extLst>
              <a:ext uri="{FF2B5EF4-FFF2-40B4-BE49-F238E27FC236}">
                <a16:creationId xmlns:a16="http://schemas.microsoft.com/office/drawing/2014/main" id="{25B81FA6-05EB-8BDE-FBEE-3B649F556DFB}"/>
              </a:ext>
            </a:extLst>
          </p:cNvPr>
          <p:cNvSpPr>
            <a:spLocks noGrp="1"/>
          </p:cNvSpPr>
          <p:nvPr>
            <p:ph idx="1"/>
          </p:nvPr>
        </p:nvSpPr>
        <p:spPr>
          <a:xfrm>
            <a:off x="-1" y="647701"/>
            <a:ext cx="9229242" cy="5611811"/>
          </a:xfrm>
        </p:spPr>
        <p:txBody>
          <a:bodyPr/>
          <a:lstStyle/>
          <a:p>
            <a:r>
              <a:rPr lang="en-US" b="1" dirty="0"/>
              <a:t>Proton and neutron arrangements:</a:t>
            </a:r>
            <a:r>
              <a:rPr lang="en-US" dirty="0"/>
              <a:t> Observing alpha and gamma rays shows how nucleons organize themselves in extreme conditions.</a:t>
            </a:r>
          </a:p>
          <a:p>
            <a:r>
              <a:rPr lang="en-US" b="1" dirty="0"/>
              <a:t>Magic numbers:</a:t>
            </a:r>
            <a:r>
              <a:rPr lang="en-US" dirty="0"/>
              <a:t> Pinpointing excited states and energy levels tests theoretical models where quantum shell effects prevent immediate self-destruction.</a:t>
            </a:r>
          </a:p>
          <a:p>
            <a:r>
              <a:rPr lang="en-US" b="1" dirty="0"/>
              <a:t>Deformed shapes:</a:t>
            </a:r>
            <a:r>
              <a:rPr lang="en-US" dirty="0"/>
              <a:t> Data shows how heavy nuclei depart from simple spherical shapes, acting more like viscous drops under high coulomb repulsion. </a:t>
            </a:r>
          </a:p>
          <a:p>
            <a:r>
              <a:rPr lang="en-US" b="1" dirty="0"/>
              <a:t>Element identification </a:t>
            </a:r>
          </a:p>
          <a:p>
            <a:r>
              <a:rPr lang="en-US" b="1" dirty="0"/>
              <a:t>Decay Modes and Stability Limits</a:t>
            </a:r>
          </a:p>
          <a:p>
            <a:r>
              <a:rPr lang="en-US" b="1" dirty="0"/>
              <a:t>Lifetimes and half-lives</a:t>
            </a:r>
            <a:endParaRPr lang="en-US" dirty="0"/>
          </a:p>
          <a:p>
            <a:r>
              <a:rPr lang="en-US" b="1" dirty="0"/>
              <a:t>Decay chains</a:t>
            </a:r>
            <a:endParaRPr lang="en-US" dirty="0"/>
          </a:p>
          <a:p>
            <a:endParaRPr lang="en-US" dirty="0"/>
          </a:p>
        </p:txBody>
      </p:sp>
      <p:sp>
        <p:nvSpPr>
          <p:cNvPr id="4" name="Slide Number Placeholder 3">
            <a:extLst>
              <a:ext uri="{FF2B5EF4-FFF2-40B4-BE49-F238E27FC236}">
                <a16:creationId xmlns:a16="http://schemas.microsoft.com/office/drawing/2014/main" id="{E8D06720-359C-FA11-FD15-D57FA1B8D85A}"/>
              </a:ext>
            </a:extLst>
          </p:cNvPr>
          <p:cNvSpPr>
            <a:spLocks noGrp="1"/>
          </p:cNvSpPr>
          <p:nvPr>
            <p:ph type="sldNum" sz="quarter" idx="4"/>
          </p:nvPr>
        </p:nvSpPr>
        <p:spPr/>
        <p:txBody>
          <a:bodyPr/>
          <a:lstStyle/>
          <a:p>
            <a:pPr algn="r"/>
            <a:fld id="{0EF2EA88-E9D4-0C4F-A5DF-5FE49FAF8E2F}" type="slidenum">
              <a:rPr lang="en-US" smtClean="0"/>
              <a:pPr algn="r"/>
              <a:t>60</a:t>
            </a:fld>
            <a:endParaRPr lang="en-US" dirty="0"/>
          </a:p>
        </p:txBody>
      </p:sp>
    </p:spTree>
    <p:extLst>
      <p:ext uri="{BB962C8B-B14F-4D97-AF65-F5344CB8AC3E}">
        <p14:creationId xmlns:p14="http://schemas.microsoft.com/office/powerpoint/2010/main" val="29105030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he image appears to be a complex diagram or chart, possibly a technical schematic or data representation, with various lines, numbers, and annotations indicating measurements or values.&#10;&#10;AI-generated content may be incorrect.">
            <a:extLst>
              <a:ext uri="{FF2B5EF4-FFF2-40B4-BE49-F238E27FC236}">
                <a16:creationId xmlns:a16="http://schemas.microsoft.com/office/drawing/2014/main" id="{F4BF342B-4C08-BEF8-EF27-B63A7132B898}"/>
              </a:ext>
            </a:extLst>
          </p:cNvPr>
          <p:cNvPicPr>
            <a:picLocks noChangeAspect="1"/>
          </p:cNvPicPr>
          <p:nvPr/>
        </p:nvPicPr>
        <p:blipFill>
          <a:blip r:embed="rId2"/>
          <a:stretch>
            <a:fillRect/>
          </a:stretch>
        </p:blipFill>
        <p:spPr>
          <a:xfrm>
            <a:off x="623235" y="742680"/>
            <a:ext cx="10693111" cy="5952588"/>
          </a:xfrm>
          <a:prstGeom prst="rect">
            <a:avLst/>
          </a:prstGeom>
        </p:spPr>
      </p:pic>
      <p:sp>
        <p:nvSpPr>
          <p:cNvPr id="2" name="Title 1">
            <a:extLst>
              <a:ext uri="{FF2B5EF4-FFF2-40B4-BE49-F238E27FC236}">
                <a16:creationId xmlns:a16="http://schemas.microsoft.com/office/drawing/2014/main" id="{4FEC798C-89C8-DABE-439C-604E6F7AD7CA}"/>
              </a:ext>
            </a:extLst>
          </p:cNvPr>
          <p:cNvSpPr>
            <a:spLocks noGrp="1"/>
          </p:cNvSpPr>
          <p:nvPr>
            <p:ph type="title"/>
          </p:nvPr>
        </p:nvSpPr>
        <p:spPr/>
        <p:txBody>
          <a:bodyPr/>
          <a:lstStyle/>
          <a:p>
            <a:r>
              <a:rPr lang="en-US" dirty="0"/>
              <a:t>Example of Decay Spectroscopy: Evolution of States</a:t>
            </a:r>
          </a:p>
        </p:txBody>
      </p:sp>
      <p:sp>
        <p:nvSpPr>
          <p:cNvPr id="4" name="Slide Number Placeholder 3">
            <a:extLst>
              <a:ext uri="{FF2B5EF4-FFF2-40B4-BE49-F238E27FC236}">
                <a16:creationId xmlns:a16="http://schemas.microsoft.com/office/drawing/2014/main" id="{564B45E7-3E4A-3422-C1E4-5ECC20F77DA7}"/>
              </a:ext>
            </a:extLst>
          </p:cNvPr>
          <p:cNvSpPr>
            <a:spLocks noGrp="1"/>
          </p:cNvSpPr>
          <p:nvPr>
            <p:ph type="sldNum" sz="quarter" idx="4"/>
          </p:nvPr>
        </p:nvSpPr>
        <p:spPr/>
        <p:txBody>
          <a:bodyPr/>
          <a:lstStyle/>
          <a:p>
            <a:pPr algn="r"/>
            <a:fld id="{0EF2EA88-E9D4-0C4F-A5DF-5FE49FAF8E2F}" type="slidenum">
              <a:rPr lang="en-US" smtClean="0"/>
              <a:pPr algn="r"/>
              <a:t>61</a:t>
            </a:fld>
            <a:endParaRPr lang="en-US" dirty="0"/>
          </a:p>
        </p:txBody>
      </p:sp>
      <p:sp>
        <p:nvSpPr>
          <p:cNvPr id="11" name="TextBox 10">
            <a:extLst>
              <a:ext uri="{FF2B5EF4-FFF2-40B4-BE49-F238E27FC236}">
                <a16:creationId xmlns:a16="http://schemas.microsoft.com/office/drawing/2014/main" id="{6EE5FA3B-7E2B-364F-0204-89423F423043}"/>
              </a:ext>
            </a:extLst>
          </p:cNvPr>
          <p:cNvSpPr txBox="1"/>
          <p:nvPr/>
        </p:nvSpPr>
        <p:spPr>
          <a:xfrm>
            <a:off x="79428" y="807116"/>
            <a:ext cx="6094708" cy="707886"/>
          </a:xfrm>
          <a:prstGeom prst="rect">
            <a:avLst/>
          </a:prstGeom>
          <a:noFill/>
        </p:spPr>
        <p:txBody>
          <a:bodyPr wrap="square">
            <a:spAutoFit/>
          </a:bodyPr>
          <a:lstStyle/>
          <a:p>
            <a:r>
              <a:rPr lang="en-US" sz="2000" dirty="0">
                <a:latin typeface="Calibri" panose="020F0502020204030204" pitchFamily="34" charset="0"/>
                <a:ea typeface="Calibri" panose="020F0502020204030204" pitchFamily="34" charset="0"/>
                <a:cs typeface="Calibri" panose="020F0502020204030204" pitchFamily="34" charset="0"/>
              </a:rPr>
              <a:t>Ackermann: </a:t>
            </a:r>
            <a:r>
              <a:rPr lang="en-US" sz="2000" dirty="0" err="1">
                <a:latin typeface="Calibri" panose="020F0502020204030204" pitchFamily="34" charset="0"/>
                <a:ea typeface="Calibri" panose="020F0502020204030204" pitchFamily="34" charset="0"/>
                <a:cs typeface="Calibri" panose="020F0502020204030204" pitchFamily="34" charset="0"/>
              </a:rPr>
              <a:t>arXiv</a:t>
            </a:r>
            <a:r>
              <a:rPr lang="en-US" sz="2000" dirty="0">
                <a:latin typeface="Calibri" panose="020F0502020204030204" pitchFamily="34" charset="0"/>
                <a:ea typeface="Calibri" panose="020F0502020204030204" pitchFamily="34" charset="0"/>
                <a:cs typeface="Calibri" panose="020F0502020204030204" pitchFamily="34" charset="0"/>
              </a:rPr>
              <a:t>: https://doi.org/10.48550/arXiv.2501.04053</a:t>
            </a:r>
          </a:p>
        </p:txBody>
      </p:sp>
    </p:spTree>
    <p:extLst>
      <p:ext uri="{BB962C8B-B14F-4D97-AF65-F5344CB8AC3E}">
        <p14:creationId xmlns:p14="http://schemas.microsoft.com/office/powerpoint/2010/main" val="30217286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808F2-A61A-AE51-65EC-FD29293E50F2}"/>
            </a:ext>
          </a:extLst>
        </p:cNvPr>
        <p:cNvGrpSpPr/>
        <p:nvPr/>
      </p:nvGrpSpPr>
      <p:grpSpPr>
        <a:xfrm>
          <a:off x="0" y="0"/>
          <a:ext cx="0" cy="0"/>
          <a:chOff x="0" y="0"/>
          <a:chExt cx="0" cy="0"/>
        </a:xfrm>
      </p:grpSpPr>
      <p:pic>
        <p:nvPicPr>
          <p:cNvPr id="6" name="Picture 5" descr="A yellow and green squares with black letters&#10;&#10;AI-generated content may be incorrect.">
            <a:extLst>
              <a:ext uri="{FF2B5EF4-FFF2-40B4-BE49-F238E27FC236}">
                <a16:creationId xmlns:a16="http://schemas.microsoft.com/office/drawing/2014/main" id="{FA1EB74E-49DD-AF91-4471-FD5542FCC176}"/>
              </a:ext>
            </a:extLst>
          </p:cNvPr>
          <p:cNvPicPr>
            <a:picLocks noChangeAspect="1"/>
          </p:cNvPicPr>
          <p:nvPr/>
        </p:nvPicPr>
        <p:blipFill>
          <a:blip r:embed="rId2">
            <a:alphaModFix/>
          </a:blip>
          <a:srcRect l="3429" b="10101"/>
          <a:stretch>
            <a:fillRect/>
          </a:stretch>
        </p:blipFill>
        <p:spPr>
          <a:xfrm>
            <a:off x="1889761" y="1632787"/>
            <a:ext cx="10302240" cy="5169508"/>
          </a:xfrm>
          <a:prstGeom prst="rect">
            <a:avLst/>
          </a:prstGeom>
        </p:spPr>
      </p:pic>
      <p:sp>
        <p:nvSpPr>
          <p:cNvPr id="2" name="Title 1">
            <a:extLst>
              <a:ext uri="{FF2B5EF4-FFF2-40B4-BE49-F238E27FC236}">
                <a16:creationId xmlns:a16="http://schemas.microsoft.com/office/drawing/2014/main" id="{E9ED2994-8163-2C51-6C1D-A036338B3FC4}"/>
              </a:ext>
            </a:extLst>
          </p:cNvPr>
          <p:cNvSpPr>
            <a:spLocks noGrp="1"/>
          </p:cNvSpPr>
          <p:nvPr>
            <p:ph type="title"/>
          </p:nvPr>
        </p:nvSpPr>
        <p:spPr/>
        <p:txBody>
          <a:bodyPr/>
          <a:lstStyle/>
          <a:p>
            <a:r>
              <a:rPr lang="en-US" dirty="0"/>
              <a:t>Drive for Spectroscopy of Single Atoms</a:t>
            </a:r>
          </a:p>
        </p:txBody>
      </p:sp>
      <p:sp>
        <p:nvSpPr>
          <p:cNvPr id="3" name="Content Placeholder 2">
            <a:extLst>
              <a:ext uri="{FF2B5EF4-FFF2-40B4-BE49-F238E27FC236}">
                <a16:creationId xmlns:a16="http://schemas.microsoft.com/office/drawing/2014/main" id="{112D7357-2B6C-9F73-DC0B-29159F931BFD}"/>
              </a:ext>
            </a:extLst>
          </p:cNvPr>
          <p:cNvSpPr>
            <a:spLocks noGrp="1"/>
          </p:cNvSpPr>
          <p:nvPr>
            <p:ph idx="1"/>
          </p:nvPr>
        </p:nvSpPr>
        <p:spPr>
          <a:xfrm>
            <a:off x="-1" y="647701"/>
            <a:ext cx="9116973" cy="5611811"/>
          </a:xfrm>
        </p:spPr>
        <p:txBody>
          <a:bodyPr/>
          <a:lstStyle/>
          <a:p>
            <a:r>
              <a:rPr lang="en-US" b="1" dirty="0"/>
              <a:t>Historic method for determining mass and proton number:</a:t>
            </a:r>
          </a:p>
          <a:p>
            <a:pPr marL="342900" indent="-342900">
              <a:buFont typeface="Arial" panose="020B0604020202020204" pitchFamily="34" charset="0"/>
              <a:buChar char="•"/>
            </a:pPr>
            <a:r>
              <a:rPr lang="en-US" dirty="0"/>
              <a:t>Watch for alpha decay into ‘long’-lived nuclei that has had a precision measurement performed </a:t>
            </a:r>
            <a:r>
              <a:rPr lang="en-US" dirty="0">
                <a:sym typeface="Wingdings" panose="05000000000000000000" pitchFamily="2" charset="2"/>
              </a:rPr>
              <a:t> </a:t>
            </a:r>
            <a:r>
              <a:rPr lang="en-US" dirty="0"/>
              <a:t>X-rays for </a:t>
            </a:r>
            <a:r>
              <a:rPr lang="en-US" i="1" dirty="0"/>
              <a:t>Z</a:t>
            </a:r>
            <a:r>
              <a:rPr lang="en-US" dirty="0"/>
              <a:t>, chemistry or mass measurements for A</a:t>
            </a:r>
          </a:p>
          <a:p>
            <a:pPr marL="342900" indent="-342900">
              <a:buFont typeface="Arial" panose="020B0604020202020204" pitchFamily="34" charset="0"/>
              <a:buChar char="•"/>
            </a:pPr>
            <a:r>
              <a:rPr lang="en-US" dirty="0"/>
              <a:t>None of the new elements/isotopes produced in </a:t>
            </a:r>
            <a:r>
              <a:rPr lang="en-US" baseline="30000" dirty="0"/>
              <a:t>48</a:t>
            </a:r>
            <a:r>
              <a:rPr lang="en-US" dirty="0"/>
              <a:t>Ca+Actinide reactions decay to previously known isotopes </a:t>
            </a:r>
            <a:r>
              <a:rPr lang="en-US" dirty="0">
                <a:sym typeface="Wingdings" panose="05000000000000000000" pitchFamily="2" charset="2"/>
              </a:rPr>
              <a:t> no link can be used to determine A,Z</a:t>
            </a:r>
          </a:p>
          <a:p>
            <a:pPr marL="342900" indent="-342900">
              <a:buFont typeface="Arial" panose="020B0604020202020204" pitchFamily="34" charset="0"/>
              <a:buChar char="•"/>
            </a:pPr>
            <a:r>
              <a:rPr lang="en-US" dirty="0">
                <a:sym typeface="Wingdings" panose="05000000000000000000" pitchFamily="2" charset="2"/>
              </a:rPr>
              <a:t>Assumed physics in </a:t>
            </a:r>
            <a:r>
              <a:rPr lang="en-US" baseline="30000" dirty="0"/>
              <a:t>48</a:t>
            </a:r>
            <a:r>
              <a:rPr lang="en-US" dirty="0"/>
              <a:t>Ca+Actinide same as lighter regions </a:t>
            </a:r>
            <a:r>
              <a:rPr lang="en-US" dirty="0">
                <a:sym typeface="Wingdings" panose="05000000000000000000" pitchFamily="2" charset="2"/>
              </a:rPr>
              <a:t> need </a:t>
            </a:r>
            <a:r>
              <a:rPr lang="en-US" i="1" dirty="0">
                <a:sym typeface="Wingdings" panose="05000000000000000000" pitchFamily="2" charset="2"/>
              </a:rPr>
              <a:t>A</a:t>
            </a:r>
            <a:r>
              <a:rPr lang="en-US" dirty="0">
                <a:sym typeface="Wingdings" panose="05000000000000000000" pitchFamily="2" charset="2"/>
              </a:rPr>
              <a:t> and/or </a:t>
            </a:r>
            <a:r>
              <a:rPr lang="en-US" i="1" dirty="0">
                <a:sym typeface="Wingdings" panose="05000000000000000000" pitchFamily="2" charset="2"/>
              </a:rPr>
              <a:t>Z</a:t>
            </a:r>
            <a:r>
              <a:rPr lang="en-US" dirty="0">
                <a:sym typeface="Wingdings" panose="05000000000000000000" pitchFamily="2" charset="2"/>
              </a:rPr>
              <a:t> measurement</a:t>
            </a:r>
          </a:p>
          <a:p>
            <a:r>
              <a:rPr lang="en-US" dirty="0">
                <a:sym typeface="Wingdings" panose="05000000000000000000" pitchFamily="2" charset="2"/>
              </a:rPr>
              <a:t>Production rates == 1-10 atoms/week</a:t>
            </a:r>
            <a:endParaRPr lang="en-US" dirty="0"/>
          </a:p>
        </p:txBody>
      </p:sp>
      <p:sp>
        <p:nvSpPr>
          <p:cNvPr id="4" name="Slide Number Placeholder 3">
            <a:extLst>
              <a:ext uri="{FF2B5EF4-FFF2-40B4-BE49-F238E27FC236}">
                <a16:creationId xmlns:a16="http://schemas.microsoft.com/office/drawing/2014/main" id="{FA7B541D-A49F-AE92-B8ED-4E20290E026C}"/>
              </a:ext>
            </a:extLst>
          </p:cNvPr>
          <p:cNvSpPr>
            <a:spLocks noGrp="1"/>
          </p:cNvSpPr>
          <p:nvPr>
            <p:ph type="sldNum" sz="quarter" idx="4"/>
          </p:nvPr>
        </p:nvSpPr>
        <p:spPr/>
        <p:txBody>
          <a:bodyPr/>
          <a:lstStyle/>
          <a:p>
            <a:pPr algn="r"/>
            <a:fld id="{0EF2EA88-E9D4-0C4F-A5DF-5FE49FAF8E2F}" type="slidenum">
              <a:rPr lang="en-US" smtClean="0"/>
              <a:pPr algn="r"/>
              <a:t>62</a:t>
            </a:fld>
            <a:endParaRPr lang="en-US" dirty="0"/>
          </a:p>
        </p:txBody>
      </p:sp>
    </p:spTree>
    <p:extLst>
      <p:ext uri="{BB962C8B-B14F-4D97-AF65-F5344CB8AC3E}">
        <p14:creationId xmlns:p14="http://schemas.microsoft.com/office/powerpoint/2010/main" val="33941650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D3F20-9960-3EEB-3412-A0C1AC7AC3D2}"/>
            </a:ext>
          </a:extLst>
        </p:cNvPr>
        <p:cNvGrpSpPr/>
        <p:nvPr/>
      </p:nvGrpSpPr>
      <p:grpSpPr>
        <a:xfrm>
          <a:off x="0" y="0"/>
          <a:ext cx="0" cy="0"/>
          <a:chOff x="0" y="0"/>
          <a:chExt cx="0" cy="0"/>
        </a:xfrm>
      </p:grpSpPr>
      <p:pic>
        <p:nvPicPr>
          <p:cNvPr id="40" name="Picture 39">
            <a:extLst>
              <a:ext uri="{FF2B5EF4-FFF2-40B4-BE49-F238E27FC236}">
                <a16:creationId xmlns:a16="http://schemas.microsoft.com/office/drawing/2014/main" id="{7FB8F65D-94CD-D5AD-43F6-70F40CDF19CA}"/>
              </a:ext>
            </a:extLst>
          </p:cNvPr>
          <p:cNvPicPr>
            <a:picLocks noChangeAspect="1"/>
          </p:cNvPicPr>
          <p:nvPr/>
        </p:nvPicPr>
        <p:blipFill rotWithShape="1">
          <a:blip r:embed="rId2"/>
          <a:srcRect l="4454" t="8252" r="3015" b="223"/>
          <a:stretch/>
        </p:blipFill>
        <p:spPr>
          <a:xfrm>
            <a:off x="3201083" y="1074457"/>
            <a:ext cx="3741008" cy="4801601"/>
          </a:xfrm>
          <a:prstGeom prst="rect">
            <a:avLst/>
          </a:prstGeom>
        </p:spPr>
      </p:pic>
      <p:sp>
        <p:nvSpPr>
          <p:cNvPr id="2" name="Title 1">
            <a:extLst>
              <a:ext uri="{FF2B5EF4-FFF2-40B4-BE49-F238E27FC236}">
                <a16:creationId xmlns:a16="http://schemas.microsoft.com/office/drawing/2014/main" id="{B45C7901-4773-CA13-EB63-4B23B286DA6D}"/>
              </a:ext>
            </a:extLst>
          </p:cNvPr>
          <p:cNvSpPr>
            <a:spLocks noGrp="1"/>
          </p:cNvSpPr>
          <p:nvPr>
            <p:ph type="title"/>
          </p:nvPr>
        </p:nvSpPr>
        <p:spPr>
          <a:xfrm>
            <a:off x="0" y="1"/>
            <a:ext cx="12192000" cy="662730"/>
          </a:xfrm>
        </p:spPr>
        <p:txBody>
          <a:bodyPr/>
          <a:lstStyle/>
          <a:p>
            <a:r>
              <a:rPr lang="en-US" sz="3400" dirty="0"/>
              <a:t>Decay Spectroscopy of E115</a:t>
            </a:r>
          </a:p>
        </p:txBody>
      </p:sp>
      <p:pic>
        <p:nvPicPr>
          <p:cNvPr id="25" name="Picture 24">
            <a:extLst>
              <a:ext uri="{FF2B5EF4-FFF2-40B4-BE49-F238E27FC236}">
                <a16:creationId xmlns:a16="http://schemas.microsoft.com/office/drawing/2014/main" id="{F33EC54A-3436-0E2A-931D-30C2FF38F2F0}"/>
              </a:ext>
            </a:extLst>
          </p:cNvPr>
          <p:cNvPicPr>
            <a:picLocks noChangeAspect="1"/>
          </p:cNvPicPr>
          <p:nvPr/>
        </p:nvPicPr>
        <p:blipFill>
          <a:blip r:embed="rId3"/>
          <a:stretch>
            <a:fillRect/>
          </a:stretch>
        </p:blipFill>
        <p:spPr>
          <a:xfrm>
            <a:off x="44205" y="764363"/>
            <a:ext cx="3417418" cy="5010063"/>
          </a:xfrm>
          <a:prstGeom prst="rect">
            <a:avLst/>
          </a:prstGeom>
        </p:spPr>
      </p:pic>
      <p:sp>
        <p:nvSpPr>
          <p:cNvPr id="33" name="TextBox 32">
            <a:extLst>
              <a:ext uri="{FF2B5EF4-FFF2-40B4-BE49-F238E27FC236}">
                <a16:creationId xmlns:a16="http://schemas.microsoft.com/office/drawing/2014/main" id="{3D4EF685-00CE-9077-AF4E-BEC4D4169E0A}"/>
              </a:ext>
            </a:extLst>
          </p:cNvPr>
          <p:cNvSpPr txBox="1"/>
          <p:nvPr/>
        </p:nvSpPr>
        <p:spPr>
          <a:xfrm>
            <a:off x="1065430" y="742371"/>
            <a:ext cx="1890389" cy="461665"/>
          </a:xfrm>
          <a:prstGeom prst="rect">
            <a:avLst/>
          </a:prstGeom>
          <a:noFill/>
        </p:spPr>
        <p:txBody>
          <a:bodyPr wrap="non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Alpha spectra</a:t>
            </a:r>
          </a:p>
        </p:txBody>
      </p:sp>
      <p:sp>
        <p:nvSpPr>
          <p:cNvPr id="34" name="TextBox 33">
            <a:extLst>
              <a:ext uri="{FF2B5EF4-FFF2-40B4-BE49-F238E27FC236}">
                <a16:creationId xmlns:a16="http://schemas.microsoft.com/office/drawing/2014/main" id="{837EDECB-31C6-C0AE-7B47-8BD814F50F70}"/>
              </a:ext>
            </a:extLst>
          </p:cNvPr>
          <p:cNvSpPr txBox="1"/>
          <p:nvPr/>
        </p:nvSpPr>
        <p:spPr>
          <a:xfrm>
            <a:off x="544149" y="1133031"/>
            <a:ext cx="1396536" cy="461665"/>
          </a:xfrm>
          <a:prstGeom prst="rect">
            <a:avLst/>
          </a:prstGeom>
          <a:noFill/>
        </p:spPr>
        <p:txBody>
          <a:bodyPr wrap="non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115→113</a:t>
            </a:r>
          </a:p>
        </p:txBody>
      </p:sp>
      <p:sp>
        <p:nvSpPr>
          <p:cNvPr id="35" name="TextBox 34">
            <a:extLst>
              <a:ext uri="{FF2B5EF4-FFF2-40B4-BE49-F238E27FC236}">
                <a16:creationId xmlns:a16="http://schemas.microsoft.com/office/drawing/2014/main" id="{C815A226-2ECB-5D97-CFF0-9C44AFA1B17E}"/>
              </a:ext>
            </a:extLst>
          </p:cNvPr>
          <p:cNvSpPr txBox="1"/>
          <p:nvPr/>
        </p:nvSpPr>
        <p:spPr>
          <a:xfrm>
            <a:off x="537577" y="1944225"/>
            <a:ext cx="1396536" cy="461665"/>
          </a:xfrm>
          <a:prstGeom prst="rect">
            <a:avLst/>
          </a:prstGeom>
          <a:noFill/>
        </p:spPr>
        <p:txBody>
          <a:bodyPr wrap="non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113→111</a:t>
            </a:r>
          </a:p>
        </p:txBody>
      </p:sp>
      <p:sp>
        <p:nvSpPr>
          <p:cNvPr id="36" name="TextBox 35">
            <a:extLst>
              <a:ext uri="{FF2B5EF4-FFF2-40B4-BE49-F238E27FC236}">
                <a16:creationId xmlns:a16="http://schemas.microsoft.com/office/drawing/2014/main" id="{FFB704F2-23FA-93EB-4E07-70FCDEC22622}"/>
              </a:ext>
            </a:extLst>
          </p:cNvPr>
          <p:cNvSpPr txBox="1"/>
          <p:nvPr/>
        </p:nvSpPr>
        <p:spPr>
          <a:xfrm>
            <a:off x="537577" y="2754756"/>
            <a:ext cx="1396536" cy="461665"/>
          </a:xfrm>
          <a:prstGeom prst="rect">
            <a:avLst/>
          </a:prstGeom>
          <a:noFill/>
        </p:spPr>
        <p:txBody>
          <a:bodyPr wrap="non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111→109</a:t>
            </a:r>
          </a:p>
        </p:txBody>
      </p:sp>
      <p:sp>
        <p:nvSpPr>
          <p:cNvPr id="37" name="TextBox 36">
            <a:extLst>
              <a:ext uri="{FF2B5EF4-FFF2-40B4-BE49-F238E27FC236}">
                <a16:creationId xmlns:a16="http://schemas.microsoft.com/office/drawing/2014/main" id="{7FA03814-2593-DDD6-3996-1AF07207E6DC}"/>
              </a:ext>
            </a:extLst>
          </p:cNvPr>
          <p:cNvSpPr txBox="1"/>
          <p:nvPr/>
        </p:nvSpPr>
        <p:spPr>
          <a:xfrm>
            <a:off x="511578" y="3558017"/>
            <a:ext cx="1396536" cy="461665"/>
          </a:xfrm>
          <a:prstGeom prst="rect">
            <a:avLst/>
          </a:prstGeom>
          <a:noFill/>
        </p:spPr>
        <p:txBody>
          <a:bodyPr wrap="non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109→107</a:t>
            </a:r>
          </a:p>
        </p:txBody>
      </p:sp>
      <p:sp>
        <p:nvSpPr>
          <p:cNvPr id="38" name="TextBox 37">
            <a:extLst>
              <a:ext uri="{FF2B5EF4-FFF2-40B4-BE49-F238E27FC236}">
                <a16:creationId xmlns:a16="http://schemas.microsoft.com/office/drawing/2014/main" id="{22F23A9B-CDB4-57AC-C044-71BEE864A5DF}"/>
              </a:ext>
            </a:extLst>
          </p:cNvPr>
          <p:cNvSpPr txBox="1"/>
          <p:nvPr/>
        </p:nvSpPr>
        <p:spPr>
          <a:xfrm>
            <a:off x="516306" y="4376102"/>
            <a:ext cx="1396536" cy="461665"/>
          </a:xfrm>
          <a:prstGeom prst="rect">
            <a:avLst/>
          </a:prstGeom>
          <a:noFill/>
        </p:spPr>
        <p:txBody>
          <a:bodyPr wrap="non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107→105</a:t>
            </a:r>
          </a:p>
        </p:txBody>
      </p:sp>
      <p:sp>
        <p:nvSpPr>
          <p:cNvPr id="30" name="TextBox 29">
            <a:extLst>
              <a:ext uri="{FF2B5EF4-FFF2-40B4-BE49-F238E27FC236}">
                <a16:creationId xmlns:a16="http://schemas.microsoft.com/office/drawing/2014/main" id="{E62C2D23-D152-A2C0-B757-50D36C4CB21A}"/>
              </a:ext>
            </a:extLst>
          </p:cNvPr>
          <p:cNvSpPr txBox="1"/>
          <p:nvPr/>
        </p:nvSpPr>
        <p:spPr>
          <a:xfrm>
            <a:off x="4555385" y="735316"/>
            <a:ext cx="2076531" cy="461665"/>
          </a:xfrm>
          <a:prstGeom prst="rect">
            <a:avLst/>
          </a:prstGeom>
          <a:noFill/>
        </p:spPr>
        <p:txBody>
          <a:bodyPr wrap="non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Photon spectra</a:t>
            </a:r>
          </a:p>
        </p:txBody>
      </p:sp>
      <p:sp>
        <p:nvSpPr>
          <p:cNvPr id="42" name="TextBox 41">
            <a:extLst>
              <a:ext uri="{FF2B5EF4-FFF2-40B4-BE49-F238E27FC236}">
                <a16:creationId xmlns:a16="http://schemas.microsoft.com/office/drawing/2014/main" id="{B6E67885-9284-4F2C-C6E0-E98E2CF42A25}"/>
              </a:ext>
            </a:extLst>
          </p:cNvPr>
          <p:cNvSpPr txBox="1"/>
          <p:nvPr/>
        </p:nvSpPr>
        <p:spPr>
          <a:xfrm>
            <a:off x="4005092" y="1151785"/>
            <a:ext cx="1396536" cy="461665"/>
          </a:xfrm>
          <a:prstGeom prst="rect">
            <a:avLst/>
          </a:prstGeom>
          <a:noFill/>
        </p:spPr>
        <p:txBody>
          <a:bodyPr wrap="non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115→113</a:t>
            </a:r>
          </a:p>
        </p:txBody>
      </p:sp>
      <p:sp>
        <p:nvSpPr>
          <p:cNvPr id="43" name="TextBox 42">
            <a:extLst>
              <a:ext uri="{FF2B5EF4-FFF2-40B4-BE49-F238E27FC236}">
                <a16:creationId xmlns:a16="http://schemas.microsoft.com/office/drawing/2014/main" id="{C78712D6-1D4C-F218-F0F3-916DE85D0498}"/>
              </a:ext>
            </a:extLst>
          </p:cNvPr>
          <p:cNvSpPr txBox="1"/>
          <p:nvPr/>
        </p:nvSpPr>
        <p:spPr>
          <a:xfrm>
            <a:off x="3998520" y="1962979"/>
            <a:ext cx="1396536" cy="461665"/>
          </a:xfrm>
          <a:prstGeom prst="rect">
            <a:avLst/>
          </a:prstGeom>
          <a:noFill/>
        </p:spPr>
        <p:txBody>
          <a:bodyPr wrap="non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113→111</a:t>
            </a:r>
          </a:p>
        </p:txBody>
      </p:sp>
      <p:sp>
        <p:nvSpPr>
          <p:cNvPr id="44" name="TextBox 43">
            <a:extLst>
              <a:ext uri="{FF2B5EF4-FFF2-40B4-BE49-F238E27FC236}">
                <a16:creationId xmlns:a16="http://schemas.microsoft.com/office/drawing/2014/main" id="{9D11AABD-A018-9D85-2D69-3C58E5F8DA2E}"/>
              </a:ext>
            </a:extLst>
          </p:cNvPr>
          <p:cNvSpPr txBox="1"/>
          <p:nvPr/>
        </p:nvSpPr>
        <p:spPr>
          <a:xfrm>
            <a:off x="3998520" y="2773510"/>
            <a:ext cx="1396536" cy="461665"/>
          </a:xfrm>
          <a:prstGeom prst="rect">
            <a:avLst/>
          </a:prstGeom>
          <a:noFill/>
        </p:spPr>
        <p:txBody>
          <a:bodyPr wrap="non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111→109</a:t>
            </a:r>
          </a:p>
        </p:txBody>
      </p:sp>
      <p:sp>
        <p:nvSpPr>
          <p:cNvPr id="45" name="TextBox 44">
            <a:extLst>
              <a:ext uri="{FF2B5EF4-FFF2-40B4-BE49-F238E27FC236}">
                <a16:creationId xmlns:a16="http://schemas.microsoft.com/office/drawing/2014/main" id="{26B56888-CB28-AEB7-A68A-3E18D962AA1C}"/>
              </a:ext>
            </a:extLst>
          </p:cNvPr>
          <p:cNvSpPr txBox="1"/>
          <p:nvPr/>
        </p:nvSpPr>
        <p:spPr>
          <a:xfrm>
            <a:off x="3972521" y="3576771"/>
            <a:ext cx="1396536" cy="461665"/>
          </a:xfrm>
          <a:prstGeom prst="rect">
            <a:avLst/>
          </a:prstGeom>
          <a:noFill/>
        </p:spPr>
        <p:txBody>
          <a:bodyPr wrap="non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109→107</a:t>
            </a:r>
          </a:p>
        </p:txBody>
      </p:sp>
      <p:sp>
        <p:nvSpPr>
          <p:cNvPr id="46" name="TextBox 45">
            <a:extLst>
              <a:ext uri="{FF2B5EF4-FFF2-40B4-BE49-F238E27FC236}">
                <a16:creationId xmlns:a16="http://schemas.microsoft.com/office/drawing/2014/main" id="{F16C8311-1508-90FF-204D-BF32625F5B88}"/>
              </a:ext>
            </a:extLst>
          </p:cNvPr>
          <p:cNvSpPr txBox="1"/>
          <p:nvPr/>
        </p:nvSpPr>
        <p:spPr>
          <a:xfrm>
            <a:off x="3977249" y="4394856"/>
            <a:ext cx="1396536" cy="461665"/>
          </a:xfrm>
          <a:prstGeom prst="rect">
            <a:avLst/>
          </a:prstGeom>
          <a:noFill/>
        </p:spPr>
        <p:txBody>
          <a:bodyPr wrap="non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107→105</a:t>
            </a:r>
          </a:p>
        </p:txBody>
      </p:sp>
      <p:grpSp>
        <p:nvGrpSpPr>
          <p:cNvPr id="77" name="Group 76">
            <a:extLst>
              <a:ext uri="{FF2B5EF4-FFF2-40B4-BE49-F238E27FC236}">
                <a16:creationId xmlns:a16="http://schemas.microsoft.com/office/drawing/2014/main" id="{CC808262-788C-129D-0DD2-D50C14D6C321}"/>
              </a:ext>
            </a:extLst>
          </p:cNvPr>
          <p:cNvGrpSpPr/>
          <p:nvPr/>
        </p:nvGrpSpPr>
        <p:grpSpPr>
          <a:xfrm>
            <a:off x="9437102" y="601537"/>
            <a:ext cx="2754898" cy="5747439"/>
            <a:chOff x="9334500" y="743225"/>
            <a:chExt cx="2754898" cy="5747439"/>
          </a:xfrm>
        </p:grpSpPr>
        <p:sp>
          <p:nvSpPr>
            <p:cNvPr id="78" name="TextBox 77">
              <a:extLst>
                <a:ext uri="{FF2B5EF4-FFF2-40B4-BE49-F238E27FC236}">
                  <a16:creationId xmlns:a16="http://schemas.microsoft.com/office/drawing/2014/main" id="{9C56EAFD-A2B9-7C0A-3BCD-CA006B6918CB}"/>
                </a:ext>
              </a:extLst>
            </p:cNvPr>
            <p:cNvSpPr txBox="1"/>
            <p:nvPr/>
          </p:nvSpPr>
          <p:spPr>
            <a:xfrm>
              <a:off x="11436343" y="743225"/>
              <a:ext cx="474810" cy="430887"/>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sz="2200" dirty="0">
                  <a:latin typeface="Calibri" panose="020F0502020204030204" pitchFamily="34" charset="0"/>
                  <a:ea typeface="Calibri" panose="020F0502020204030204" pitchFamily="34" charset="0"/>
                  <a:cs typeface="Calibri" panose="020F0502020204030204" pitchFamily="34" charset="0"/>
                </a:rPr>
                <a:t>3n</a:t>
              </a:r>
            </a:p>
          </p:txBody>
        </p:sp>
        <p:grpSp>
          <p:nvGrpSpPr>
            <p:cNvPr id="79" name="Group 78">
              <a:extLst>
                <a:ext uri="{FF2B5EF4-FFF2-40B4-BE49-F238E27FC236}">
                  <a16:creationId xmlns:a16="http://schemas.microsoft.com/office/drawing/2014/main" id="{9BEF1813-A551-8941-BE34-957B73900879}"/>
                </a:ext>
              </a:extLst>
            </p:cNvPr>
            <p:cNvGrpSpPr>
              <a:grpSpLocks noChangeAspect="1"/>
            </p:cNvGrpSpPr>
            <p:nvPr/>
          </p:nvGrpSpPr>
          <p:grpSpPr>
            <a:xfrm>
              <a:off x="9334500" y="1143334"/>
              <a:ext cx="2754898" cy="5347330"/>
              <a:chOff x="8908870" y="1059904"/>
              <a:chExt cx="2367728" cy="4595823"/>
            </a:xfrm>
          </p:grpSpPr>
          <p:grpSp>
            <p:nvGrpSpPr>
              <p:cNvPr id="80" name="Group 79">
                <a:extLst>
                  <a:ext uri="{FF2B5EF4-FFF2-40B4-BE49-F238E27FC236}">
                    <a16:creationId xmlns:a16="http://schemas.microsoft.com/office/drawing/2014/main" id="{FF8040ED-41E1-8870-316D-850F2E8F6774}"/>
                  </a:ext>
                </a:extLst>
              </p:cNvPr>
              <p:cNvGrpSpPr/>
              <p:nvPr/>
            </p:nvGrpSpPr>
            <p:grpSpPr>
              <a:xfrm>
                <a:off x="8908870" y="1059904"/>
                <a:ext cx="2367728" cy="4595823"/>
                <a:chOff x="6681022" y="1081084"/>
                <a:chExt cx="2367728" cy="4595823"/>
              </a:xfrm>
              <a:effectLst>
                <a:outerShdw blurRad="50800" dist="38100" dir="2700000" algn="tl" rotWithShape="0">
                  <a:prstClr val="black">
                    <a:alpha val="40000"/>
                  </a:prstClr>
                </a:outerShdw>
              </a:effectLst>
            </p:grpSpPr>
            <p:sp>
              <p:nvSpPr>
                <p:cNvPr id="82" name="Rectangle 81">
                  <a:extLst>
                    <a:ext uri="{FF2B5EF4-FFF2-40B4-BE49-F238E27FC236}">
                      <a16:creationId xmlns:a16="http://schemas.microsoft.com/office/drawing/2014/main" id="{97D336D6-C1F0-1606-5F42-4B942728DDDC}"/>
                    </a:ext>
                  </a:extLst>
                </p:cNvPr>
                <p:cNvSpPr/>
                <p:nvPr/>
              </p:nvSpPr>
              <p:spPr bwMode="auto">
                <a:xfrm>
                  <a:off x="8372475" y="1081084"/>
                  <a:ext cx="676275" cy="661991"/>
                </a:xfrm>
                <a:prstGeom prst="rect">
                  <a:avLst/>
                </a:prstGeom>
                <a:solidFill>
                  <a:srgbClr val="FFC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400" baseline="30000" dirty="0">
                      <a:latin typeface="Calibri" panose="020F0502020204030204" pitchFamily="34" charset="0"/>
                      <a:ea typeface="Calibri" panose="020F0502020204030204" pitchFamily="34" charset="0"/>
                      <a:cs typeface="Calibri" panose="020F0502020204030204" pitchFamily="34" charset="0"/>
                    </a:rPr>
                    <a:t>288</a:t>
                  </a:r>
                  <a:r>
                    <a:rPr lang="en-US" sz="1400" dirty="0">
                      <a:latin typeface="Calibri" panose="020F0502020204030204" pitchFamily="34" charset="0"/>
                      <a:ea typeface="Calibri" panose="020F0502020204030204" pitchFamily="34" charset="0"/>
                      <a:cs typeface="Calibri" panose="020F0502020204030204" pitchFamily="34" charset="0"/>
                    </a:rPr>
                    <a:t>115</a:t>
                  </a:r>
                </a:p>
                <a:p>
                  <a:pPr algn="ctr" eaLnBrk="0" fontAlgn="base" hangingPunct="0">
                    <a:spcBef>
                      <a:spcPct val="0"/>
                    </a:spcBef>
                    <a:spcAft>
                      <a:spcPct val="0"/>
                    </a:spcAft>
                  </a:pPr>
                  <a:r>
                    <a:rPr lang="en-US" sz="1400" dirty="0">
                      <a:latin typeface="Calibri" panose="020F0502020204030204" pitchFamily="34" charset="0"/>
                      <a:ea typeface="Calibri" panose="020F0502020204030204" pitchFamily="34" charset="0"/>
                      <a:cs typeface="Calibri" panose="020F0502020204030204" pitchFamily="34" charset="0"/>
                    </a:rPr>
                    <a:t>10.48</a:t>
                  </a:r>
                </a:p>
                <a:p>
                  <a:pPr algn="ctr" eaLnBrk="0" fontAlgn="base" hangingPunct="0">
                    <a:spcBef>
                      <a:spcPct val="0"/>
                    </a:spcBef>
                    <a:spcAft>
                      <a:spcPct val="0"/>
                    </a:spcAft>
                  </a:pPr>
                  <a:r>
                    <a:rPr lang="en-US" sz="1400" dirty="0">
                      <a:latin typeface="Calibri" panose="020F0502020204030204" pitchFamily="34" charset="0"/>
                      <a:ea typeface="Calibri" panose="020F0502020204030204" pitchFamily="34" charset="0"/>
                      <a:cs typeface="Calibri" panose="020F0502020204030204" pitchFamily="34" charset="0"/>
                    </a:rPr>
                    <a:t>171 </a:t>
                  </a:r>
                  <a:r>
                    <a:rPr lang="en-US" sz="1400" dirty="0" err="1">
                      <a:latin typeface="Calibri" panose="020F0502020204030204" pitchFamily="34" charset="0"/>
                      <a:ea typeface="Calibri" panose="020F0502020204030204" pitchFamily="34" charset="0"/>
                      <a:cs typeface="Calibri" panose="020F0502020204030204" pitchFamily="34" charset="0"/>
                    </a:rPr>
                    <a:t>ms</a:t>
                  </a:r>
                  <a:endParaRPr lang="en-US" sz="1400" dirty="0">
                    <a:latin typeface="Calibri" panose="020F0502020204030204" pitchFamily="34" charset="0"/>
                    <a:ea typeface="Calibri" panose="020F0502020204030204" pitchFamily="34" charset="0"/>
                    <a:cs typeface="Calibri" panose="020F0502020204030204" pitchFamily="34" charset="0"/>
                  </a:endParaRPr>
                </a:p>
              </p:txBody>
            </p:sp>
            <p:sp>
              <p:nvSpPr>
                <p:cNvPr id="83" name="Rectangle 82">
                  <a:extLst>
                    <a:ext uri="{FF2B5EF4-FFF2-40B4-BE49-F238E27FC236}">
                      <a16:creationId xmlns:a16="http://schemas.microsoft.com/office/drawing/2014/main" id="{BCC5BA56-D821-2906-1A8B-9ED8D5A7C2A6}"/>
                    </a:ext>
                  </a:extLst>
                </p:cNvPr>
                <p:cNvSpPr/>
                <p:nvPr/>
              </p:nvSpPr>
              <p:spPr bwMode="auto">
                <a:xfrm>
                  <a:off x="8034337" y="1866900"/>
                  <a:ext cx="676275" cy="661991"/>
                </a:xfrm>
                <a:prstGeom prst="rect">
                  <a:avLst/>
                </a:prstGeom>
                <a:solidFill>
                  <a:srgbClr val="FFC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400" baseline="30000" dirty="0">
                      <a:latin typeface="Calibri" panose="020F0502020204030204" pitchFamily="34" charset="0"/>
                      <a:ea typeface="Calibri" panose="020F0502020204030204" pitchFamily="34" charset="0"/>
                      <a:cs typeface="Calibri" panose="020F0502020204030204" pitchFamily="34" charset="0"/>
                    </a:rPr>
                    <a:t>284</a:t>
                  </a:r>
                  <a:r>
                    <a:rPr lang="en-US" sz="1400" dirty="0">
                      <a:latin typeface="Calibri" panose="020F0502020204030204" pitchFamily="34" charset="0"/>
                      <a:ea typeface="Calibri" panose="020F0502020204030204" pitchFamily="34" charset="0"/>
                      <a:cs typeface="Calibri" panose="020F0502020204030204" pitchFamily="34" charset="0"/>
                    </a:rPr>
                    <a:t>113</a:t>
                  </a:r>
                </a:p>
                <a:p>
                  <a:pPr algn="ctr" eaLnBrk="0" fontAlgn="base" hangingPunct="0">
                    <a:spcBef>
                      <a:spcPct val="0"/>
                    </a:spcBef>
                    <a:spcAft>
                      <a:spcPct val="0"/>
                    </a:spcAft>
                  </a:pPr>
                  <a:r>
                    <a:rPr lang="en-US" sz="1400" dirty="0">
                      <a:latin typeface="Calibri" panose="020F0502020204030204" pitchFamily="34" charset="0"/>
                      <a:ea typeface="Calibri" panose="020F0502020204030204" pitchFamily="34" charset="0"/>
                      <a:cs typeface="Calibri" panose="020F0502020204030204" pitchFamily="34" charset="0"/>
                    </a:rPr>
                    <a:t>9.97/9.81</a:t>
                  </a:r>
                </a:p>
                <a:p>
                  <a:pPr algn="ctr" eaLnBrk="0" fontAlgn="base" hangingPunct="0">
                    <a:spcBef>
                      <a:spcPct val="0"/>
                    </a:spcBef>
                    <a:spcAft>
                      <a:spcPct val="0"/>
                    </a:spcAft>
                  </a:pPr>
                  <a:r>
                    <a:rPr lang="en-US" sz="1400" dirty="0">
                      <a:latin typeface="Calibri" panose="020F0502020204030204" pitchFamily="34" charset="0"/>
                      <a:ea typeface="Calibri" panose="020F0502020204030204" pitchFamily="34" charset="0"/>
                      <a:cs typeface="Calibri" panose="020F0502020204030204" pitchFamily="34" charset="0"/>
                    </a:rPr>
                    <a:t>0.97 s</a:t>
                  </a:r>
                </a:p>
              </p:txBody>
            </p:sp>
            <p:sp>
              <p:nvSpPr>
                <p:cNvPr id="84" name="Rectangle 83">
                  <a:extLst>
                    <a:ext uri="{FF2B5EF4-FFF2-40B4-BE49-F238E27FC236}">
                      <a16:creationId xmlns:a16="http://schemas.microsoft.com/office/drawing/2014/main" id="{1D167696-9A3D-213A-4892-1EBE13A19CDF}"/>
                    </a:ext>
                  </a:extLst>
                </p:cNvPr>
                <p:cNvSpPr/>
                <p:nvPr/>
              </p:nvSpPr>
              <p:spPr bwMode="auto">
                <a:xfrm>
                  <a:off x="7696199" y="2652723"/>
                  <a:ext cx="676275" cy="661991"/>
                </a:xfrm>
                <a:prstGeom prst="rect">
                  <a:avLst/>
                </a:prstGeom>
                <a:solidFill>
                  <a:srgbClr val="FFC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400" baseline="30000" dirty="0">
                      <a:latin typeface="Calibri" panose="020F0502020204030204" pitchFamily="34" charset="0"/>
                      <a:ea typeface="Calibri" panose="020F0502020204030204" pitchFamily="34" charset="0"/>
                      <a:cs typeface="Calibri" panose="020F0502020204030204" pitchFamily="34" charset="0"/>
                    </a:rPr>
                    <a:t>280</a:t>
                  </a:r>
                  <a:r>
                    <a:rPr lang="en-US" sz="1400" dirty="0">
                      <a:latin typeface="Calibri" panose="020F0502020204030204" pitchFamily="34" charset="0"/>
                      <a:ea typeface="Calibri" panose="020F0502020204030204" pitchFamily="34" charset="0"/>
                      <a:cs typeface="Calibri" panose="020F0502020204030204" pitchFamily="34" charset="0"/>
                    </a:rPr>
                    <a:t>111</a:t>
                  </a:r>
                </a:p>
                <a:p>
                  <a:pPr algn="ctr" eaLnBrk="0" fontAlgn="base" hangingPunct="0">
                    <a:spcBef>
                      <a:spcPct val="0"/>
                    </a:spcBef>
                    <a:spcAft>
                      <a:spcPct val="0"/>
                    </a:spcAft>
                  </a:pPr>
                  <a:r>
                    <a:rPr lang="en-US" sz="1400" dirty="0">
                      <a:latin typeface="Calibri" panose="020F0502020204030204" pitchFamily="34" charset="0"/>
                      <a:ea typeface="Calibri" panose="020F0502020204030204" pitchFamily="34" charset="0"/>
                      <a:cs typeface="Calibri" panose="020F0502020204030204" pitchFamily="34" charset="0"/>
                    </a:rPr>
                    <a:t>9.77</a:t>
                  </a:r>
                </a:p>
                <a:p>
                  <a:pPr algn="ctr" eaLnBrk="0" fontAlgn="base" hangingPunct="0">
                    <a:spcBef>
                      <a:spcPct val="0"/>
                    </a:spcBef>
                    <a:spcAft>
                      <a:spcPct val="0"/>
                    </a:spcAft>
                  </a:pPr>
                  <a:r>
                    <a:rPr lang="en-US" sz="1400" dirty="0">
                      <a:latin typeface="Calibri" panose="020F0502020204030204" pitchFamily="34" charset="0"/>
                      <a:ea typeface="Calibri" panose="020F0502020204030204" pitchFamily="34" charset="0"/>
                      <a:cs typeface="Calibri" panose="020F0502020204030204" pitchFamily="34" charset="0"/>
                    </a:rPr>
                    <a:t>3.6 s</a:t>
                  </a:r>
                </a:p>
              </p:txBody>
            </p:sp>
            <p:sp>
              <p:nvSpPr>
                <p:cNvPr id="85" name="Rectangle 84">
                  <a:extLst>
                    <a:ext uri="{FF2B5EF4-FFF2-40B4-BE49-F238E27FC236}">
                      <a16:creationId xmlns:a16="http://schemas.microsoft.com/office/drawing/2014/main" id="{E4D5D911-016A-B334-EEAF-FDCC53F69C7D}"/>
                    </a:ext>
                  </a:extLst>
                </p:cNvPr>
                <p:cNvSpPr/>
                <p:nvPr/>
              </p:nvSpPr>
              <p:spPr bwMode="auto">
                <a:xfrm>
                  <a:off x="7019160" y="4229100"/>
                  <a:ext cx="676275" cy="661991"/>
                </a:xfrm>
                <a:prstGeom prst="rect">
                  <a:avLst/>
                </a:prstGeom>
                <a:solidFill>
                  <a:srgbClr val="FFC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400" baseline="30000" dirty="0">
                      <a:latin typeface="Calibri" panose="020F0502020204030204" pitchFamily="34" charset="0"/>
                      <a:ea typeface="Calibri" panose="020F0502020204030204" pitchFamily="34" charset="0"/>
                      <a:cs typeface="Calibri" panose="020F0502020204030204" pitchFamily="34" charset="0"/>
                    </a:rPr>
                    <a:t>272</a:t>
                  </a:r>
                  <a:r>
                    <a:rPr lang="en-US" sz="1400" dirty="0">
                      <a:latin typeface="Calibri" panose="020F0502020204030204" pitchFamily="34" charset="0"/>
                      <a:ea typeface="Calibri" panose="020F0502020204030204" pitchFamily="34" charset="0"/>
                      <a:cs typeface="Calibri" panose="020F0502020204030204" pitchFamily="34" charset="0"/>
                    </a:rPr>
                    <a:t>107</a:t>
                  </a:r>
                </a:p>
                <a:p>
                  <a:pPr algn="ctr" eaLnBrk="0" fontAlgn="base" hangingPunct="0">
                    <a:spcBef>
                      <a:spcPct val="0"/>
                    </a:spcBef>
                    <a:spcAft>
                      <a:spcPct val="0"/>
                    </a:spcAft>
                  </a:pPr>
                  <a:r>
                    <a:rPr lang="en-US" sz="1400" dirty="0">
                      <a:latin typeface="Calibri" panose="020F0502020204030204" pitchFamily="34" charset="0"/>
                      <a:ea typeface="Calibri" panose="020F0502020204030204" pitchFamily="34" charset="0"/>
                      <a:cs typeface="Calibri" panose="020F0502020204030204" pitchFamily="34" charset="0"/>
                    </a:rPr>
                    <a:t>8.73-9.15</a:t>
                  </a:r>
                </a:p>
                <a:p>
                  <a:pPr algn="ctr" eaLnBrk="0" fontAlgn="base" hangingPunct="0">
                    <a:spcBef>
                      <a:spcPct val="0"/>
                    </a:spcBef>
                    <a:spcAft>
                      <a:spcPct val="0"/>
                    </a:spcAft>
                  </a:pPr>
                  <a:r>
                    <a:rPr lang="en-US" sz="1400" dirty="0">
                      <a:latin typeface="Calibri" panose="020F0502020204030204" pitchFamily="34" charset="0"/>
                      <a:ea typeface="Calibri" panose="020F0502020204030204" pitchFamily="34" charset="0"/>
                      <a:cs typeface="Calibri" panose="020F0502020204030204" pitchFamily="34" charset="0"/>
                    </a:rPr>
                    <a:t>12 s</a:t>
                  </a:r>
                </a:p>
              </p:txBody>
            </p:sp>
            <p:sp>
              <p:nvSpPr>
                <p:cNvPr id="86" name="Rectangle 85">
                  <a:extLst>
                    <a:ext uri="{FF2B5EF4-FFF2-40B4-BE49-F238E27FC236}">
                      <a16:creationId xmlns:a16="http://schemas.microsoft.com/office/drawing/2014/main" id="{A10C9360-38E4-C2A9-F72F-693743979188}"/>
                    </a:ext>
                  </a:extLst>
                </p:cNvPr>
                <p:cNvSpPr/>
                <p:nvPr/>
              </p:nvSpPr>
              <p:spPr bwMode="auto">
                <a:xfrm>
                  <a:off x="6681022" y="5014916"/>
                  <a:ext cx="676275" cy="661991"/>
                </a:xfrm>
                <a:prstGeom prst="rect">
                  <a:avLst/>
                </a:prstGeom>
                <a:solidFill>
                  <a:srgbClr val="00B05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400" baseline="30000" dirty="0">
                      <a:latin typeface="Calibri" panose="020F0502020204030204" pitchFamily="34" charset="0"/>
                      <a:ea typeface="Calibri" panose="020F0502020204030204" pitchFamily="34" charset="0"/>
                      <a:cs typeface="Calibri" panose="020F0502020204030204" pitchFamily="34" charset="0"/>
                    </a:rPr>
                    <a:t>268</a:t>
                  </a:r>
                  <a:r>
                    <a:rPr lang="en-US" sz="1400" dirty="0">
                      <a:latin typeface="Calibri" panose="020F0502020204030204" pitchFamily="34" charset="0"/>
                      <a:ea typeface="Calibri" panose="020F0502020204030204" pitchFamily="34" charset="0"/>
                      <a:cs typeface="Calibri" panose="020F0502020204030204" pitchFamily="34" charset="0"/>
                    </a:rPr>
                    <a:t>105</a:t>
                  </a:r>
                </a:p>
                <a:p>
                  <a:pPr algn="ctr" eaLnBrk="0" fontAlgn="base" hangingPunct="0">
                    <a:spcBef>
                      <a:spcPct val="0"/>
                    </a:spcBef>
                    <a:spcAft>
                      <a:spcPct val="0"/>
                    </a:spcAft>
                  </a:pPr>
                  <a:r>
                    <a:rPr lang="en-US" sz="1400" dirty="0">
                      <a:latin typeface="Calibri" panose="020F0502020204030204" pitchFamily="34" charset="0"/>
                      <a:ea typeface="Calibri" panose="020F0502020204030204" pitchFamily="34" charset="0"/>
                      <a:cs typeface="Calibri" panose="020F0502020204030204" pitchFamily="34" charset="0"/>
                    </a:rPr>
                    <a:t>SF</a:t>
                  </a:r>
                </a:p>
                <a:p>
                  <a:pPr algn="ctr" eaLnBrk="0" fontAlgn="base" hangingPunct="0">
                    <a:spcBef>
                      <a:spcPct val="0"/>
                    </a:spcBef>
                    <a:spcAft>
                      <a:spcPct val="0"/>
                    </a:spcAft>
                  </a:pPr>
                  <a:r>
                    <a:rPr lang="en-US" sz="1400" dirty="0">
                      <a:latin typeface="Calibri" panose="020F0502020204030204" pitchFamily="34" charset="0"/>
                      <a:ea typeface="Calibri" panose="020F0502020204030204" pitchFamily="34" charset="0"/>
                      <a:cs typeface="Calibri" panose="020F0502020204030204" pitchFamily="34" charset="0"/>
                    </a:rPr>
                    <a:t>27 h</a:t>
                  </a:r>
                </a:p>
              </p:txBody>
            </p:sp>
            <p:sp>
              <p:nvSpPr>
                <p:cNvPr id="87" name="Rectangle 86">
                  <a:extLst>
                    <a:ext uri="{FF2B5EF4-FFF2-40B4-BE49-F238E27FC236}">
                      <a16:creationId xmlns:a16="http://schemas.microsoft.com/office/drawing/2014/main" id="{F95F905B-5883-5251-5903-3A5341A19436}"/>
                    </a:ext>
                  </a:extLst>
                </p:cNvPr>
                <p:cNvSpPr/>
                <p:nvPr/>
              </p:nvSpPr>
              <p:spPr bwMode="auto">
                <a:xfrm>
                  <a:off x="7357298" y="3438525"/>
                  <a:ext cx="676275" cy="661991"/>
                </a:xfrm>
                <a:prstGeom prst="rect">
                  <a:avLst/>
                </a:prstGeom>
                <a:solidFill>
                  <a:srgbClr val="FFC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US" sz="1400" baseline="30000" dirty="0">
                      <a:latin typeface="Calibri" panose="020F0502020204030204" pitchFamily="34" charset="0"/>
                      <a:ea typeface="Calibri" panose="020F0502020204030204" pitchFamily="34" charset="0"/>
                      <a:cs typeface="Calibri" panose="020F0502020204030204" pitchFamily="34" charset="0"/>
                    </a:rPr>
                    <a:t>276</a:t>
                  </a:r>
                  <a:r>
                    <a:rPr lang="en-US" sz="1400" dirty="0">
                      <a:latin typeface="Calibri" panose="020F0502020204030204" pitchFamily="34" charset="0"/>
                      <a:ea typeface="Calibri" panose="020F0502020204030204" pitchFamily="34" charset="0"/>
                      <a:cs typeface="Calibri" panose="020F0502020204030204" pitchFamily="34" charset="0"/>
                    </a:rPr>
                    <a:t>109</a:t>
                  </a:r>
                </a:p>
                <a:p>
                  <a:pPr algn="ctr" eaLnBrk="0" fontAlgn="base" hangingPunct="0">
                    <a:spcBef>
                      <a:spcPct val="0"/>
                    </a:spcBef>
                    <a:spcAft>
                      <a:spcPct val="0"/>
                    </a:spcAft>
                  </a:pPr>
                  <a:r>
                    <a:rPr lang="en-US" sz="1400" dirty="0">
                      <a:latin typeface="Calibri" panose="020F0502020204030204" pitchFamily="34" charset="0"/>
                      <a:ea typeface="Calibri" panose="020F0502020204030204" pitchFamily="34" charset="0"/>
                      <a:cs typeface="Calibri" panose="020F0502020204030204" pitchFamily="34" charset="0"/>
                    </a:rPr>
                    <a:t>9.17-9.95</a:t>
                  </a:r>
                </a:p>
                <a:p>
                  <a:pPr algn="ctr" eaLnBrk="0" fontAlgn="base" hangingPunct="0">
                    <a:spcBef>
                      <a:spcPct val="0"/>
                    </a:spcBef>
                    <a:spcAft>
                      <a:spcPct val="0"/>
                    </a:spcAft>
                  </a:pPr>
                  <a:r>
                    <a:rPr lang="en-US" sz="1400" dirty="0">
                      <a:latin typeface="Calibri" panose="020F0502020204030204" pitchFamily="34" charset="0"/>
                      <a:ea typeface="Calibri" panose="020F0502020204030204" pitchFamily="34" charset="0"/>
                      <a:cs typeface="Calibri" panose="020F0502020204030204" pitchFamily="34" charset="0"/>
                    </a:rPr>
                    <a:t>0.54 s</a:t>
                  </a:r>
                </a:p>
              </p:txBody>
            </p:sp>
            <p:cxnSp>
              <p:nvCxnSpPr>
                <p:cNvPr id="88" name="Straight Arrow Connector 87">
                  <a:extLst>
                    <a:ext uri="{FF2B5EF4-FFF2-40B4-BE49-F238E27FC236}">
                      <a16:creationId xmlns:a16="http://schemas.microsoft.com/office/drawing/2014/main" id="{20D32ACF-3B1B-CE2C-E8D5-F8FE0EA115FD}"/>
                    </a:ext>
                  </a:extLst>
                </p:cNvPr>
                <p:cNvCxnSpPr>
                  <a:endCxn id="83" idx="0"/>
                </p:cNvCxnSpPr>
                <p:nvPr/>
              </p:nvCxnSpPr>
              <p:spPr bwMode="auto">
                <a:xfrm flipH="1">
                  <a:off x="8372475" y="1743075"/>
                  <a:ext cx="176885" cy="123825"/>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89" name="Straight Arrow Connector 88">
                  <a:extLst>
                    <a:ext uri="{FF2B5EF4-FFF2-40B4-BE49-F238E27FC236}">
                      <a16:creationId xmlns:a16="http://schemas.microsoft.com/office/drawing/2014/main" id="{313339D7-B1C6-0CC8-2F77-F27E266D5ADD}"/>
                    </a:ext>
                  </a:extLst>
                </p:cNvPr>
                <p:cNvCxnSpPr/>
                <p:nvPr/>
              </p:nvCxnSpPr>
              <p:spPr bwMode="auto">
                <a:xfrm flipH="1">
                  <a:off x="8033573" y="2528898"/>
                  <a:ext cx="176885" cy="123825"/>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90" name="Straight Arrow Connector 89">
                  <a:extLst>
                    <a:ext uri="{FF2B5EF4-FFF2-40B4-BE49-F238E27FC236}">
                      <a16:creationId xmlns:a16="http://schemas.microsoft.com/office/drawing/2014/main" id="{D91F7328-57AF-E26B-642B-EF4E972E4293}"/>
                    </a:ext>
                  </a:extLst>
                </p:cNvPr>
                <p:cNvCxnSpPr/>
                <p:nvPr/>
              </p:nvCxnSpPr>
              <p:spPr bwMode="auto">
                <a:xfrm flipH="1">
                  <a:off x="7695435" y="3314714"/>
                  <a:ext cx="176885" cy="123825"/>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91" name="Straight Arrow Connector 90">
                  <a:extLst>
                    <a:ext uri="{FF2B5EF4-FFF2-40B4-BE49-F238E27FC236}">
                      <a16:creationId xmlns:a16="http://schemas.microsoft.com/office/drawing/2014/main" id="{A71AFF96-D427-9301-829C-F01ED01B6288}"/>
                    </a:ext>
                  </a:extLst>
                </p:cNvPr>
                <p:cNvCxnSpPr/>
                <p:nvPr/>
              </p:nvCxnSpPr>
              <p:spPr bwMode="auto">
                <a:xfrm flipH="1">
                  <a:off x="7357297" y="4100516"/>
                  <a:ext cx="176885" cy="123825"/>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92" name="Straight Arrow Connector 91">
                  <a:extLst>
                    <a:ext uri="{FF2B5EF4-FFF2-40B4-BE49-F238E27FC236}">
                      <a16:creationId xmlns:a16="http://schemas.microsoft.com/office/drawing/2014/main" id="{DD3B975B-3AC4-AD0F-E759-4393960569CA}"/>
                    </a:ext>
                  </a:extLst>
                </p:cNvPr>
                <p:cNvCxnSpPr/>
                <p:nvPr/>
              </p:nvCxnSpPr>
              <p:spPr bwMode="auto">
                <a:xfrm flipH="1">
                  <a:off x="7019160" y="4891091"/>
                  <a:ext cx="176885" cy="123825"/>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grpSp>
          <p:sp>
            <p:nvSpPr>
              <p:cNvPr id="81" name="Right Triangle 80">
                <a:extLst>
                  <a:ext uri="{FF2B5EF4-FFF2-40B4-BE49-F238E27FC236}">
                    <a16:creationId xmlns:a16="http://schemas.microsoft.com/office/drawing/2014/main" id="{DD6F8AAE-8BD1-4D6A-AA0A-B92B328CBF1F}"/>
                  </a:ext>
                </a:extLst>
              </p:cNvPr>
              <p:cNvSpPr/>
              <p:nvPr/>
            </p:nvSpPr>
            <p:spPr bwMode="auto">
              <a:xfrm flipH="1">
                <a:off x="10688765" y="2275589"/>
                <a:ext cx="253538" cy="236913"/>
              </a:xfrm>
              <a:prstGeom prst="rtTriangle">
                <a:avLst/>
              </a:prstGeom>
              <a:solidFill>
                <a:srgbClr val="00B05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400">
                  <a:latin typeface="Calibri" panose="020F0502020204030204" pitchFamily="34" charset="0"/>
                  <a:ea typeface="Calibri" panose="020F0502020204030204" pitchFamily="34" charset="0"/>
                  <a:cs typeface="Calibri" panose="020F0502020204030204" pitchFamily="34" charset="0"/>
                </a:endParaRPr>
              </a:p>
            </p:txBody>
          </p:sp>
        </p:grpSp>
      </p:grpSp>
      <p:pic>
        <p:nvPicPr>
          <p:cNvPr id="41" name="Picture 40">
            <a:extLst>
              <a:ext uri="{FF2B5EF4-FFF2-40B4-BE49-F238E27FC236}">
                <a16:creationId xmlns:a16="http://schemas.microsoft.com/office/drawing/2014/main" id="{DDCD7E38-2275-CE83-9807-46801FF6C8B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4070" t="1736" b="64468"/>
          <a:stretch/>
        </p:blipFill>
        <p:spPr>
          <a:xfrm>
            <a:off x="7251856" y="848249"/>
            <a:ext cx="1921760" cy="1847272"/>
          </a:xfrm>
          <a:prstGeom prst="rect">
            <a:avLst/>
          </a:prstGeom>
        </p:spPr>
      </p:pic>
      <p:pic>
        <p:nvPicPr>
          <p:cNvPr id="47" name="Picture 46">
            <a:extLst>
              <a:ext uri="{FF2B5EF4-FFF2-40B4-BE49-F238E27FC236}">
                <a16:creationId xmlns:a16="http://schemas.microsoft.com/office/drawing/2014/main" id="{16FA2306-626B-3513-C618-B58CAF76C26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4994" t="70117" r="986" b="-27"/>
          <a:stretch/>
        </p:blipFill>
        <p:spPr>
          <a:xfrm>
            <a:off x="9125245" y="890207"/>
            <a:ext cx="1819564" cy="1634836"/>
          </a:xfrm>
          <a:prstGeom prst="rect">
            <a:avLst/>
          </a:prstGeom>
        </p:spPr>
      </p:pic>
      <p:pic>
        <p:nvPicPr>
          <p:cNvPr id="3" name="Picture 2">
            <a:extLst>
              <a:ext uri="{FF2B5EF4-FFF2-40B4-BE49-F238E27FC236}">
                <a16:creationId xmlns:a16="http://schemas.microsoft.com/office/drawing/2014/main" id="{4DB4F74D-AF76-B8B6-A52A-F87CAABC427C}"/>
              </a:ext>
            </a:extLst>
          </p:cNvPr>
          <p:cNvPicPr>
            <a:picLocks noChangeAspect="1"/>
          </p:cNvPicPr>
          <p:nvPr/>
        </p:nvPicPr>
        <p:blipFill>
          <a:blip r:embed="rId5"/>
          <a:stretch>
            <a:fillRect/>
          </a:stretch>
        </p:blipFill>
        <p:spPr>
          <a:xfrm>
            <a:off x="7136923" y="3306313"/>
            <a:ext cx="2568798" cy="1935062"/>
          </a:xfrm>
          <a:prstGeom prst="rect">
            <a:avLst/>
          </a:prstGeom>
        </p:spPr>
      </p:pic>
      <p:sp>
        <p:nvSpPr>
          <p:cNvPr id="5" name="TextBox 4">
            <a:extLst>
              <a:ext uri="{FF2B5EF4-FFF2-40B4-BE49-F238E27FC236}">
                <a16:creationId xmlns:a16="http://schemas.microsoft.com/office/drawing/2014/main" id="{FC85F959-8A81-89AF-6586-548974EEDCC4}"/>
              </a:ext>
            </a:extLst>
          </p:cNvPr>
          <p:cNvSpPr txBox="1"/>
          <p:nvPr/>
        </p:nvSpPr>
        <p:spPr>
          <a:xfrm>
            <a:off x="9194723" y="2525043"/>
            <a:ext cx="1223989" cy="430887"/>
          </a:xfrm>
          <a:prstGeom prst="rect">
            <a:avLst/>
          </a:prstGeom>
          <a:noFill/>
        </p:spPr>
        <p:txBody>
          <a:bodyPr wrap="none" rtlCol="0">
            <a:spAutoFit/>
          </a:bodyPr>
          <a:lstStyle/>
          <a:p>
            <a:r>
              <a:rPr lang="en-US" sz="2200" dirty="0">
                <a:latin typeface="Calibri" panose="020F0502020204030204" pitchFamily="34" charset="0"/>
                <a:ea typeface="Calibri" panose="020F0502020204030204" pitchFamily="34" charset="0"/>
                <a:cs typeface="Calibri" panose="020F0502020204030204" pitchFamily="34" charset="0"/>
              </a:rPr>
              <a:t>C3 at LBL</a:t>
            </a:r>
          </a:p>
        </p:txBody>
      </p:sp>
      <p:sp>
        <p:nvSpPr>
          <p:cNvPr id="48" name="TextBox 47">
            <a:extLst>
              <a:ext uri="{FF2B5EF4-FFF2-40B4-BE49-F238E27FC236}">
                <a16:creationId xmlns:a16="http://schemas.microsoft.com/office/drawing/2014/main" id="{288D1B3D-9F45-5760-036B-FB4CC40D25FF}"/>
              </a:ext>
            </a:extLst>
          </p:cNvPr>
          <p:cNvSpPr txBox="1"/>
          <p:nvPr/>
        </p:nvSpPr>
        <p:spPr>
          <a:xfrm>
            <a:off x="7771879" y="5182499"/>
            <a:ext cx="1201355" cy="430887"/>
          </a:xfrm>
          <a:prstGeom prst="rect">
            <a:avLst/>
          </a:prstGeom>
          <a:noFill/>
        </p:spPr>
        <p:txBody>
          <a:bodyPr wrap="none" rtlCol="0">
            <a:spAutoFit/>
          </a:bodyPr>
          <a:lstStyle/>
          <a:p>
            <a:r>
              <a:rPr lang="en-US" sz="2200" dirty="0" err="1">
                <a:latin typeface="Calibri" panose="020F0502020204030204" pitchFamily="34" charset="0"/>
                <a:ea typeface="Calibri" panose="020F0502020204030204" pitchFamily="34" charset="0"/>
                <a:cs typeface="Calibri" panose="020F0502020204030204" pitchFamily="34" charset="0"/>
              </a:rPr>
              <a:t>TASISpec</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876606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2EA90-8DDE-0FA8-2953-F6381FAB1B36}"/>
            </a:ext>
          </a:extLst>
        </p:cNvPr>
        <p:cNvGrpSpPr/>
        <p:nvPr/>
      </p:nvGrpSpPr>
      <p:grpSpPr>
        <a:xfrm>
          <a:off x="0" y="0"/>
          <a:ext cx="0" cy="0"/>
          <a:chOff x="0" y="0"/>
          <a:chExt cx="0" cy="0"/>
        </a:xfrm>
      </p:grpSpPr>
      <p:sp>
        <p:nvSpPr>
          <p:cNvPr id="22" name="Text Placeholder 21">
            <a:extLst>
              <a:ext uri="{FF2B5EF4-FFF2-40B4-BE49-F238E27FC236}">
                <a16:creationId xmlns:a16="http://schemas.microsoft.com/office/drawing/2014/main" id="{841B9F73-05F1-0164-1EFB-F5314BDAE9DB}"/>
              </a:ext>
            </a:extLst>
          </p:cNvPr>
          <p:cNvSpPr>
            <a:spLocks noGrp="1"/>
          </p:cNvSpPr>
          <p:nvPr>
            <p:ph idx="1"/>
          </p:nvPr>
        </p:nvSpPr>
        <p:spPr>
          <a:xfrm>
            <a:off x="0" y="647701"/>
            <a:ext cx="3789036" cy="5611811"/>
          </a:xfrm>
        </p:spPr>
        <p:txBody>
          <a:bodyPr/>
          <a:lstStyle/>
          <a:p>
            <a:pPr marL="342900" indent="-342900">
              <a:buFont typeface="Arial" panose="020B0604020202020204" pitchFamily="34" charset="0"/>
              <a:buChar char="•"/>
            </a:pPr>
            <a:r>
              <a:rPr lang="en-US" sz="2200" b="0" dirty="0">
                <a:latin typeface="Calibri" panose="020F0502020204030204" pitchFamily="34" charset="0"/>
                <a:ea typeface="Calibri" panose="020F0502020204030204" pitchFamily="34" charset="0"/>
                <a:cs typeface="Calibri" panose="020F0502020204030204" pitchFamily="34" charset="0"/>
              </a:rPr>
              <a:t>Observed photons in coincidence with alpha-decay</a:t>
            </a:r>
          </a:p>
          <a:p>
            <a:pPr marL="342900" indent="-342900">
              <a:buFont typeface="Arial" panose="020B0604020202020204" pitchFamily="34" charset="0"/>
              <a:buChar char="•"/>
            </a:pPr>
            <a:r>
              <a:rPr lang="en-US" sz="2200" b="0" dirty="0">
                <a:latin typeface="Calibri" panose="020F0502020204030204" pitchFamily="34" charset="0"/>
                <a:ea typeface="Calibri" panose="020F0502020204030204" pitchFamily="34" charset="0"/>
                <a:cs typeface="Calibri" panose="020F0502020204030204" pitchFamily="34" charset="0"/>
              </a:rPr>
              <a:t>Develop level scheme for low-lying states in </a:t>
            </a:r>
            <a:r>
              <a:rPr lang="en-US" sz="2200" b="0" baseline="30000" dirty="0">
                <a:latin typeface="Calibri" panose="020F0502020204030204" pitchFamily="34" charset="0"/>
                <a:ea typeface="Calibri" panose="020F0502020204030204" pitchFamily="34" charset="0"/>
                <a:cs typeface="Calibri" panose="020F0502020204030204" pitchFamily="34" charset="0"/>
              </a:rPr>
              <a:t>276</a:t>
            </a:r>
            <a:r>
              <a:rPr lang="en-US" sz="2200" b="0" dirty="0">
                <a:latin typeface="Calibri" panose="020F0502020204030204" pitchFamily="34" charset="0"/>
                <a:ea typeface="Calibri" panose="020F0502020204030204" pitchFamily="34" charset="0"/>
                <a:cs typeface="Calibri" panose="020F0502020204030204" pitchFamily="34" charset="0"/>
              </a:rPr>
              <a:t>109 and </a:t>
            </a:r>
            <a:r>
              <a:rPr lang="en-US" sz="2200" b="0" baseline="30000" dirty="0">
                <a:latin typeface="Calibri" panose="020F0502020204030204" pitchFamily="34" charset="0"/>
                <a:ea typeface="Calibri" panose="020F0502020204030204" pitchFamily="34" charset="0"/>
                <a:cs typeface="Calibri" panose="020F0502020204030204" pitchFamily="34" charset="0"/>
              </a:rPr>
              <a:t>272</a:t>
            </a:r>
            <a:r>
              <a:rPr lang="en-US" sz="2200" b="0" dirty="0">
                <a:latin typeface="Calibri" panose="020F0502020204030204" pitchFamily="34" charset="0"/>
                <a:ea typeface="Calibri" panose="020F0502020204030204" pitchFamily="34" charset="0"/>
                <a:cs typeface="Calibri" panose="020F0502020204030204" pitchFamily="34" charset="0"/>
              </a:rPr>
              <a:t>107</a:t>
            </a:r>
          </a:p>
          <a:p>
            <a:pPr marL="342900" indent="-342900">
              <a:buFont typeface="Arial" panose="020B0604020202020204" pitchFamily="34" charset="0"/>
              <a:buChar char="•"/>
            </a:pPr>
            <a:r>
              <a:rPr lang="en-US" sz="2200" b="0" dirty="0">
                <a:latin typeface="Calibri" panose="020F0502020204030204" pitchFamily="34" charset="0"/>
                <a:ea typeface="Calibri" panose="020F0502020204030204" pitchFamily="34" charset="0"/>
                <a:cs typeface="Calibri" panose="020F0502020204030204" pitchFamily="34" charset="0"/>
              </a:rPr>
              <a:t>Determine multipolarities for several transitions</a:t>
            </a:r>
          </a:p>
          <a:p>
            <a:pPr marL="342900" indent="-342900">
              <a:buFont typeface="Arial" panose="020B0604020202020204" pitchFamily="34" charset="0"/>
              <a:buChar char="•"/>
            </a:pPr>
            <a:r>
              <a:rPr lang="en-US" sz="2200" b="0" dirty="0">
                <a:latin typeface="Calibri" panose="020F0502020204030204" pitchFamily="34" charset="0"/>
                <a:ea typeface="Calibri" panose="020F0502020204030204" pitchFamily="34" charset="0"/>
                <a:cs typeface="Calibri" panose="020F0502020204030204" pitchFamily="34" charset="0"/>
              </a:rPr>
              <a:t>Close to identifying single-particle states</a:t>
            </a:r>
          </a:p>
          <a:p>
            <a:r>
              <a:rPr lang="en-US" sz="2200" b="0" dirty="0">
                <a:latin typeface="Calibri" panose="020F0502020204030204" pitchFamily="34" charset="0"/>
                <a:ea typeface="Calibri" panose="020F0502020204030204" pitchFamily="34" charset="0"/>
                <a:cs typeface="Calibri" panose="020F0502020204030204" pitchFamily="34" charset="0"/>
              </a:rPr>
              <a:t> </a:t>
            </a:r>
          </a:p>
        </p:txBody>
      </p:sp>
      <p:grpSp>
        <p:nvGrpSpPr>
          <p:cNvPr id="20" name="Group 19">
            <a:extLst>
              <a:ext uri="{FF2B5EF4-FFF2-40B4-BE49-F238E27FC236}">
                <a16:creationId xmlns:a16="http://schemas.microsoft.com/office/drawing/2014/main" id="{7C4EDFDC-8A4B-57F9-16FB-C2A5735CBBB1}"/>
              </a:ext>
            </a:extLst>
          </p:cNvPr>
          <p:cNvGrpSpPr/>
          <p:nvPr/>
        </p:nvGrpSpPr>
        <p:grpSpPr>
          <a:xfrm>
            <a:off x="3868928" y="857793"/>
            <a:ext cx="3648800" cy="5507010"/>
            <a:chOff x="4582208" y="526657"/>
            <a:chExt cx="4217772" cy="5863260"/>
          </a:xfrm>
        </p:grpSpPr>
        <p:pic>
          <p:nvPicPr>
            <p:cNvPr id="5" name="Picture 4">
              <a:extLst>
                <a:ext uri="{FF2B5EF4-FFF2-40B4-BE49-F238E27FC236}">
                  <a16:creationId xmlns:a16="http://schemas.microsoft.com/office/drawing/2014/main" id="{5D975327-C1C5-4F69-6988-2C2EC688040B}"/>
                </a:ext>
              </a:extLst>
            </p:cNvPr>
            <p:cNvPicPr>
              <a:picLocks noChangeAspect="1"/>
            </p:cNvPicPr>
            <p:nvPr/>
          </p:nvPicPr>
          <p:blipFill rotWithShape="1">
            <a:blip r:embed="rId2"/>
            <a:srcRect l="4454" t="8252" r="3015" b="223"/>
            <a:stretch/>
          </p:blipFill>
          <p:spPr>
            <a:xfrm>
              <a:off x="4582208" y="976387"/>
              <a:ext cx="4217772" cy="5413530"/>
            </a:xfrm>
            <a:prstGeom prst="rect">
              <a:avLst/>
            </a:prstGeom>
          </p:spPr>
        </p:pic>
        <p:sp>
          <p:nvSpPr>
            <p:cNvPr id="13" name="TextBox 12">
              <a:extLst>
                <a:ext uri="{FF2B5EF4-FFF2-40B4-BE49-F238E27FC236}">
                  <a16:creationId xmlns:a16="http://schemas.microsoft.com/office/drawing/2014/main" id="{C343FBA3-057B-8FF0-0AE0-B389ECEFC2D0}"/>
                </a:ext>
              </a:extLst>
            </p:cNvPr>
            <p:cNvSpPr txBox="1"/>
            <p:nvPr/>
          </p:nvSpPr>
          <p:spPr>
            <a:xfrm>
              <a:off x="5541862" y="526657"/>
              <a:ext cx="2661710" cy="461665"/>
            </a:xfrm>
            <a:prstGeom prst="rect">
              <a:avLst/>
            </a:prstGeom>
            <a:noFill/>
          </p:spPr>
          <p:txBody>
            <a:bodyPr wrap="square" rtlCol="0">
              <a:spAutoFit/>
            </a:bodyPr>
            <a:lstStyle/>
            <a:p>
              <a:pPr algn="ctr"/>
              <a:r>
                <a:rPr lang="en-US" sz="2400" dirty="0"/>
                <a:t>Photon spectra</a:t>
              </a:r>
            </a:p>
          </p:txBody>
        </p:sp>
        <p:sp>
          <p:nvSpPr>
            <p:cNvPr id="14" name="TextBox 13">
              <a:extLst>
                <a:ext uri="{FF2B5EF4-FFF2-40B4-BE49-F238E27FC236}">
                  <a16:creationId xmlns:a16="http://schemas.microsoft.com/office/drawing/2014/main" id="{A62E7701-423A-96EC-79AB-0BE7C79E5A0A}"/>
                </a:ext>
              </a:extLst>
            </p:cNvPr>
            <p:cNvSpPr txBox="1"/>
            <p:nvPr/>
          </p:nvSpPr>
          <p:spPr>
            <a:xfrm>
              <a:off x="5111467" y="1015744"/>
              <a:ext cx="1595643" cy="509349"/>
            </a:xfrm>
            <a:prstGeom prst="rect">
              <a:avLst/>
            </a:prstGeom>
            <a:noFill/>
          </p:spPr>
          <p:txBody>
            <a:bodyPr wrap="square" rtlCol="0">
              <a:spAutoFit/>
            </a:bodyPr>
            <a:lstStyle/>
            <a:p>
              <a:r>
                <a:rPr lang="en-US" sz="2000" dirty="0"/>
                <a:t>115</a:t>
              </a:r>
              <a:r>
                <a:rPr lang="en-US" sz="2000" dirty="0">
                  <a:latin typeface="Arial" panose="020B0604020202020204" pitchFamily="34" charset="0"/>
                  <a:cs typeface="Arial" panose="020B0604020202020204" pitchFamily="34" charset="0"/>
                </a:rPr>
                <a:t>→</a:t>
              </a:r>
              <a:r>
                <a:rPr lang="en-US" sz="2000" dirty="0">
                  <a:cs typeface="Arial" panose="020B0604020202020204" pitchFamily="34" charset="0"/>
                </a:rPr>
                <a:t>113</a:t>
              </a:r>
              <a:endParaRPr lang="en-US" sz="2000" dirty="0"/>
            </a:p>
          </p:txBody>
        </p:sp>
        <p:sp>
          <p:nvSpPr>
            <p:cNvPr id="15" name="TextBox 14">
              <a:extLst>
                <a:ext uri="{FF2B5EF4-FFF2-40B4-BE49-F238E27FC236}">
                  <a16:creationId xmlns:a16="http://schemas.microsoft.com/office/drawing/2014/main" id="{42BEA60D-B635-A8AF-2076-2E8C072DEF07}"/>
                </a:ext>
              </a:extLst>
            </p:cNvPr>
            <p:cNvSpPr txBox="1"/>
            <p:nvPr/>
          </p:nvSpPr>
          <p:spPr>
            <a:xfrm>
              <a:off x="5111469" y="1958820"/>
              <a:ext cx="1595642" cy="509349"/>
            </a:xfrm>
            <a:prstGeom prst="rect">
              <a:avLst/>
            </a:prstGeom>
            <a:noFill/>
          </p:spPr>
          <p:txBody>
            <a:bodyPr wrap="square" rtlCol="0">
              <a:spAutoFit/>
            </a:bodyPr>
            <a:lstStyle/>
            <a:p>
              <a:r>
                <a:rPr lang="en-US" sz="2000" dirty="0"/>
                <a:t>113</a:t>
              </a:r>
              <a:r>
                <a:rPr lang="en-US" sz="2000" dirty="0">
                  <a:latin typeface="Arial" panose="020B0604020202020204" pitchFamily="34" charset="0"/>
                  <a:cs typeface="Arial" panose="020B0604020202020204" pitchFamily="34" charset="0"/>
                </a:rPr>
                <a:t>→</a:t>
              </a:r>
              <a:r>
                <a:rPr lang="en-US" sz="2000" dirty="0">
                  <a:cs typeface="Arial" panose="020B0604020202020204" pitchFamily="34" charset="0"/>
                </a:rPr>
                <a:t>111</a:t>
              </a:r>
              <a:endParaRPr lang="en-US" sz="2000" dirty="0"/>
            </a:p>
          </p:txBody>
        </p:sp>
        <p:sp>
          <p:nvSpPr>
            <p:cNvPr id="16" name="TextBox 15">
              <a:extLst>
                <a:ext uri="{FF2B5EF4-FFF2-40B4-BE49-F238E27FC236}">
                  <a16:creationId xmlns:a16="http://schemas.microsoft.com/office/drawing/2014/main" id="{1D332919-330B-396C-2296-06B8720191AE}"/>
                </a:ext>
              </a:extLst>
            </p:cNvPr>
            <p:cNvSpPr txBox="1"/>
            <p:nvPr/>
          </p:nvSpPr>
          <p:spPr>
            <a:xfrm>
              <a:off x="5098665" y="2882596"/>
              <a:ext cx="1506157" cy="509349"/>
            </a:xfrm>
            <a:prstGeom prst="rect">
              <a:avLst/>
            </a:prstGeom>
            <a:noFill/>
          </p:spPr>
          <p:txBody>
            <a:bodyPr wrap="square" rtlCol="0">
              <a:spAutoFit/>
            </a:bodyPr>
            <a:lstStyle/>
            <a:p>
              <a:r>
                <a:rPr lang="en-US" sz="2000" dirty="0"/>
                <a:t>111</a:t>
              </a:r>
              <a:r>
                <a:rPr lang="en-US" sz="2000" dirty="0">
                  <a:latin typeface="Arial" panose="020B0604020202020204" pitchFamily="34" charset="0"/>
                  <a:cs typeface="Arial" panose="020B0604020202020204" pitchFamily="34" charset="0"/>
                </a:rPr>
                <a:t>→</a:t>
              </a:r>
              <a:r>
                <a:rPr lang="en-US" sz="2000" dirty="0">
                  <a:cs typeface="Arial" panose="020B0604020202020204" pitchFamily="34" charset="0"/>
                </a:rPr>
                <a:t>109</a:t>
              </a:r>
              <a:endParaRPr lang="en-US" sz="2000" dirty="0"/>
            </a:p>
          </p:txBody>
        </p:sp>
        <p:sp>
          <p:nvSpPr>
            <p:cNvPr id="17" name="TextBox 16">
              <a:extLst>
                <a:ext uri="{FF2B5EF4-FFF2-40B4-BE49-F238E27FC236}">
                  <a16:creationId xmlns:a16="http://schemas.microsoft.com/office/drawing/2014/main" id="{955D9917-C866-195A-E4CB-5E810DB79EDB}"/>
                </a:ext>
              </a:extLst>
            </p:cNvPr>
            <p:cNvSpPr txBox="1"/>
            <p:nvPr/>
          </p:nvSpPr>
          <p:spPr>
            <a:xfrm>
              <a:off x="5098665" y="3823765"/>
              <a:ext cx="1506157" cy="509349"/>
            </a:xfrm>
            <a:prstGeom prst="rect">
              <a:avLst/>
            </a:prstGeom>
            <a:noFill/>
          </p:spPr>
          <p:txBody>
            <a:bodyPr wrap="square" rtlCol="0">
              <a:spAutoFit/>
            </a:bodyPr>
            <a:lstStyle/>
            <a:p>
              <a:r>
                <a:rPr lang="en-US" sz="2000" dirty="0"/>
                <a:t>109</a:t>
              </a:r>
              <a:r>
                <a:rPr lang="en-US" sz="2000" dirty="0">
                  <a:latin typeface="Arial" panose="020B0604020202020204" pitchFamily="34" charset="0"/>
                  <a:cs typeface="Arial" panose="020B0604020202020204" pitchFamily="34" charset="0"/>
                </a:rPr>
                <a:t>→</a:t>
              </a:r>
              <a:r>
                <a:rPr lang="en-US" sz="2000" dirty="0">
                  <a:cs typeface="Arial" panose="020B0604020202020204" pitchFamily="34" charset="0"/>
                </a:rPr>
                <a:t>107</a:t>
              </a:r>
              <a:endParaRPr lang="en-US" sz="2000" dirty="0"/>
            </a:p>
          </p:txBody>
        </p:sp>
        <p:sp>
          <p:nvSpPr>
            <p:cNvPr id="18" name="TextBox 17">
              <a:extLst>
                <a:ext uri="{FF2B5EF4-FFF2-40B4-BE49-F238E27FC236}">
                  <a16:creationId xmlns:a16="http://schemas.microsoft.com/office/drawing/2014/main" id="{8EF2A614-466B-EDF0-C102-D27908654BCF}"/>
                </a:ext>
              </a:extLst>
            </p:cNvPr>
            <p:cNvSpPr txBox="1"/>
            <p:nvPr/>
          </p:nvSpPr>
          <p:spPr>
            <a:xfrm>
              <a:off x="5086265" y="4764933"/>
              <a:ext cx="1518557" cy="509349"/>
            </a:xfrm>
            <a:prstGeom prst="rect">
              <a:avLst/>
            </a:prstGeom>
            <a:noFill/>
          </p:spPr>
          <p:txBody>
            <a:bodyPr wrap="square" rtlCol="0">
              <a:spAutoFit/>
            </a:bodyPr>
            <a:lstStyle/>
            <a:p>
              <a:r>
                <a:rPr lang="en-US" sz="2000" dirty="0"/>
                <a:t>107</a:t>
              </a:r>
              <a:r>
                <a:rPr lang="en-US" sz="2000" dirty="0">
                  <a:latin typeface="Arial" panose="020B0604020202020204" pitchFamily="34" charset="0"/>
                  <a:cs typeface="Arial" panose="020B0604020202020204" pitchFamily="34" charset="0"/>
                </a:rPr>
                <a:t>→</a:t>
              </a:r>
              <a:r>
                <a:rPr lang="en-US" sz="2000" dirty="0">
                  <a:cs typeface="Arial" panose="020B0604020202020204" pitchFamily="34" charset="0"/>
                </a:rPr>
                <a:t>105</a:t>
              </a:r>
              <a:endParaRPr lang="en-US" sz="2000" dirty="0"/>
            </a:p>
          </p:txBody>
        </p:sp>
      </p:grpSp>
      <p:pic>
        <p:nvPicPr>
          <p:cNvPr id="21" name="Picture 20">
            <a:extLst>
              <a:ext uri="{FF2B5EF4-FFF2-40B4-BE49-F238E27FC236}">
                <a16:creationId xmlns:a16="http://schemas.microsoft.com/office/drawing/2014/main" id="{3C2B4777-3364-1059-CE3E-E92EE1CE5B90}"/>
              </a:ext>
            </a:extLst>
          </p:cNvPr>
          <p:cNvPicPr>
            <a:picLocks noChangeAspect="1"/>
          </p:cNvPicPr>
          <p:nvPr/>
        </p:nvPicPr>
        <p:blipFill rotWithShape="1">
          <a:blip r:embed="rId3"/>
          <a:srcRect l="3557" t="45128" r="84149" b="13421"/>
          <a:stretch/>
        </p:blipFill>
        <p:spPr>
          <a:xfrm>
            <a:off x="7517728" y="857792"/>
            <a:ext cx="4537759" cy="2868633"/>
          </a:xfrm>
          <a:prstGeom prst="rect">
            <a:avLst/>
          </a:prstGeom>
        </p:spPr>
      </p:pic>
      <p:pic>
        <p:nvPicPr>
          <p:cNvPr id="23" name="Picture 22">
            <a:extLst>
              <a:ext uri="{FF2B5EF4-FFF2-40B4-BE49-F238E27FC236}">
                <a16:creationId xmlns:a16="http://schemas.microsoft.com/office/drawing/2014/main" id="{0F17CF82-C981-08B2-8CE0-B961B9ED8416}"/>
              </a:ext>
            </a:extLst>
          </p:cNvPr>
          <p:cNvPicPr>
            <a:picLocks noChangeAspect="1"/>
          </p:cNvPicPr>
          <p:nvPr/>
        </p:nvPicPr>
        <p:blipFill rotWithShape="1">
          <a:blip r:embed="rId3"/>
          <a:srcRect l="15851" t="45128" r="71855" b="15240"/>
          <a:stretch/>
        </p:blipFill>
        <p:spPr>
          <a:xfrm>
            <a:off x="7664199" y="3622046"/>
            <a:ext cx="4537758" cy="2742757"/>
          </a:xfrm>
          <a:prstGeom prst="rect">
            <a:avLst/>
          </a:prstGeom>
        </p:spPr>
      </p:pic>
      <p:sp>
        <p:nvSpPr>
          <p:cNvPr id="8" name="Title 1">
            <a:extLst>
              <a:ext uri="{FF2B5EF4-FFF2-40B4-BE49-F238E27FC236}">
                <a16:creationId xmlns:a16="http://schemas.microsoft.com/office/drawing/2014/main" id="{8F7326DC-0F59-66BD-969B-05E84CD3F191}"/>
              </a:ext>
            </a:extLst>
          </p:cNvPr>
          <p:cNvSpPr>
            <a:spLocks noGrp="1"/>
          </p:cNvSpPr>
          <p:nvPr>
            <p:ph type="title"/>
          </p:nvPr>
        </p:nvSpPr>
        <p:spPr>
          <a:xfrm>
            <a:off x="0" y="1"/>
            <a:ext cx="12192000" cy="662730"/>
          </a:xfrm>
        </p:spPr>
        <p:txBody>
          <a:bodyPr/>
          <a:lstStyle/>
          <a:p>
            <a:r>
              <a:rPr lang="en-US" sz="3400" dirty="0"/>
              <a:t>Decay Spectroscopy of E115</a:t>
            </a:r>
          </a:p>
        </p:txBody>
      </p:sp>
    </p:spTree>
    <p:extLst>
      <p:ext uri="{BB962C8B-B14F-4D97-AF65-F5344CB8AC3E}">
        <p14:creationId xmlns:p14="http://schemas.microsoft.com/office/powerpoint/2010/main" val="20865065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88B4A-C457-B453-515F-4E822CFF3A5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D2D2C05-F30F-CF40-8DEF-B8D943EF00DE}"/>
              </a:ext>
            </a:extLst>
          </p:cNvPr>
          <p:cNvSpPr>
            <a:spLocks noGrp="1"/>
          </p:cNvSpPr>
          <p:nvPr>
            <p:ph type="body" sz="quarter" idx="10"/>
          </p:nvPr>
        </p:nvSpPr>
        <p:spPr>
          <a:xfrm>
            <a:off x="572861" y="2140069"/>
            <a:ext cx="11046278" cy="2284378"/>
          </a:xfrm>
        </p:spPr>
        <p:txBody>
          <a:bodyPr/>
          <a:lstStyle/>
          <a:p>
            <a:pPr marL="0" indent="0" algn="ctr"/>
            <a:r>
              <a:rPr lang="en-US" sz="4800" b="1" dirty="0"/>
              <a:t>K-Isomer Spectroscopy</a:t>
            </a:r>
          </a:p>
        </p:txBody>
      </p:sp>
      <p:sp>
        <p:nvSpPr>
          <p:cNvPr id="4" name="Title 3">
            <a:extLst>
              <a:ext uri="{FF2B5EF4-FFF2-40B4-BE49-F238E27FC236}">
                <a16:creationId xmlns:a16="http://schemas.microsoft.com/office/drawing/2014/main" id="{C57A5CCE-16A5-E1B3-C25A-589E24E444D8}"/>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19233478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Figure 8. Refer to the following caption and surrounding text.">
            <a:extLst>
              <a:ext uri="{FF2B5EF4-FFF2-40B4-BE49-F238E27FC236}">
                <a16:creationId xmlns:a16="http://schemas.microsoft.com/office/drawing/2014/main" id="{0E565A3D-5383-69B2-6FD0-853F4524FE61}"/>
              </a:ext>
            </a:extLst>
          </p:cNvPr>
          <p:cNvPicPr>
            <a:picLocks noChangeAspect="1"/>
          </p:cNvPicPr>
          <p:nvPr/>
        </p:nvPicPr>
        <p:blipFill>
          <a:blip r:embed="rId2"/>
          <a:stretch>
            <a:fillRect/>
          </a:stretch>
        </p:blipFill>
        <p:spPr>
          <a:xfrm>
            <a:off x="5715044" y="745857"/>
            <a:ext cx="6258204" cy="5578742"/>
          </a:xfrm>
          <a:prstGeom prst="rect">
            <a:avLst/>
          </a:prstGeom>
        </p:spPr>
      </p:pic>
      <p:sp>
        <p:nvSpPr>
          <p:cNvPr id="2" name="Text Placeholder 1">
            <a:extLst>
              <a:ext uri="{FF2B5EF4-FFF2-40B4-BE49-F238E27FC236}">
                <a16:creationId xmlns:a16="http://schemas.microsoft.com/office/drawing/2014/main" id="{C247859F-9C3E-3977-7128-031BF65B845E}"/>
              </a:ext>
            </a:extLst>
          </p:cNvPr>
          <p:cNvSpPr>
            <a:spLocks noGrp="1"/>
          </p:cNvSpPr>
          <p:nvPr>
            <p:ph type="body" sz="quarter" idx="10"/>
          </p:nvPr>
        </p:nvSpPr>
        <p:spPr/>
        <p:txBody>
          <a:bodyPr/>
          <a:lstStyle/>
          <a:p>
            <a:pPr marL="0" indent="0"/>
            <a:r>
              <a:rPr lang="en-US" b="1" dirty="0"/>
              <a:t>K quantum number</a:t>
            </a:r>
            <a:r>
              <a:rPr lang="en-US" dirty="0"/>
              <a:t>: total projection of the sum j</a:t>
            </a:r>
            <a:r>
              <a:rPr lang="en-US" baseline="-25000" dirty="0"/>
              <a:t>i</a:t>
            </a:r>
            <a:r>
              <a:rPr lang="en-US" dirty="0"/>
              <a:t> of the spin of the nucleon S</a:t>
            </a:r>
            <a:r>
              <a:rPr lang="en-US" baseline="-25000" dirty="0"/>
              <a:t>i</a:t>
            </a:r>
            <a:r>
              <a:rPr lang="en-US" dirty="0"/>
              <a:t> and the orbital angular momentum ℓ</a:t>
            </a:r>
            <a:r>
              <a:rPr lang="en-US" baseline="-25000" dirty="0" err="1"/>
              <a:t>i</a:t>
            </a:r>
            <a:r>
              <a:rPr lang="en-US" dirty="0"/>
              <a:t> of all excited 2-quasi-particle states onto the symmetry axis of the nucleus.</a:t>
            </a:r>
          </a:p>
          <a:p>
            <a:pPr marL="0" indent="0"/>
            <a:endParaRPr lang="en-US" dirty="0"/>
          </a:p>
          <a:p>
            <a:pPr marL="0" indent="0"/>
            <a:r>
              <a:rPr lang="en-US" b="1" dirty="0"/>
              <a:t>K-Isomers</a:t>
            </a:r>
            <a:r>
              <a:rPr lang="en-US" dirty="0"/>
              <a:t>: long-lived states whose decay to ground state is hindered with high K-quantum numbers</a:t>
            </a:r>
          </a:p>
          <a:p>
            <a:pPr marL="0" indent="0"/>
            <a:endParaRPr lang="en-US" dirty="0"/>
          </a:p>
          <a:p>
            <a:pPr marL="0" indent="0"/>
            <a:r>
              <a:rPr lang="en-US" dirty="0"/>
              <a:t>Occur in axially-symmetric nuclei near deformed nuclear shells</a:t>
            </a:r>
          </a:p>
          <a:p>
            <a:pPr marL="0" indent="0"/>
            <a:endParaRPr lang="en-US" dirty="0"/>
          </a:p>
          <a:p>
            <a:pPr marL="0" indent="0"/>
            <a:endParaRPr lang="en-US" dirty="0"/>
          </a:p>
          <a:p>
            <a:pPr marL="0" indent="0"/>
            <a:endParaRPr lang="en-US" dirty="0"/>
          </a:p>
          <a:p>
            <a:pPr marL="0" indent="0"/>
            <a:r>
              <a:rPr lang="en-US" dirty="0"/>
              <a:t>Ackermann and Theisen: Phys. Scr. 92 083002 (2017)</a:t>
            </a:r>
          </a:p>
          <a:p>
            <a:pPr marL="0" indent="0"/>
            <a:r>
              <a:rPr lang="en-US" dirty="0"/>
              <a:t>DOI 10.1088/1402-4896/aa7921</a:t>
            </a:r>
          </a:p>
        </p:txBody>
      </p:sp>
      <p:sp>
        <p:nvSpPr>
          <p:cNvPr id="4" name="Title 3">
            <a:extLst>
              <a:ext uri="{FF2B5EF4-FFF2-40B4-BE49-F238E27FC236}">
                <a16:creationId xmlns:a16="http://schemas.microsoft.com/office/drawing/2014/main" id="{6649B425-08F9-D03C-037D-85550E9CE72D}"/>
              </a:ext>
            </a:extLst>
          </p:cNvPr>
          <p:cNvSpPr>
            <a:spLocks noGrp="1"/>
          </p:cNvSpPr>
          <p:nvPr>
            <p:ph type="title"/>
          </p:nvPr>
        </p:nvSpPr>
        <p:spPr/>
        <p:txBody>
          <a:bodyPr/>
          <a:lstStyle/>
          <a:p>
            <a:r>
              <a:rPr lang="en-US" dirty="0"/>
              <a:t>K – Isomers</a:t>
            </a:r>
          </a:p>
        </p:txBody>
      </p:sp>
      <p:sp>
        <p:nvSpPr>
          <p:cNvPr id="5" name="Slide Number Placeholder 4">
            <a:extLst>
              <a:ext uri="{FF2B5EF4-FFF2-40B4-BE49-F238E27FC236}">
                <a16:creationId xmlns:a16="http://schemas.microsoft.com/office/drawing/2014/main" id="{9038545C-C9EE-B75B-C68F-CF65BBBD0B67}"/>
              </a:ext>
            </a:extLst>
          </p:cNvPr>
          <p:cNvSpPr>
            <a:spLocks noGrp="1"/>
          </p:cNvSpPr>
          <p:nvPr>
            <p:ph type="sldNum" sz="quarter" idx="4"/>
          </p:nvPr>
        </p:nvSpPr>
        <p:spPr/>
        <p:txBody>
          <a:bodyPr/>
          <a:lstStyle/>
          <a:p>
            <a:pPr algn="r"/>
            <a:fld id="{0EF2EA88-E9D4-0C4F-A5DF-5FE49FAF8E2F}" type="slidenum">
              <a:rPr lang="en-US" smtClean="0"/>
              <a:pPr algn="r"/>
              <a:t>66</a:t>
            </a:fld>
            <a:endParaRPr lang="en-US" dirty="0"/>
          </a:p>
        </p:txBody>
      </p:sp>
    </p:spTree>
    <p:extLst>
      <p:ext uri="{BB962C8B-B14F-4D97-AF65-F5344CB8AC3E}">
        <p14:creationId xmlns:p14="http://schemas.microsoft.com/office/powerpoint/2010/main" val="174073252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BB5C0-C0CE-42B6-2E2D-FB18BE088205}"/>
            </a:ext>
          </a:extLst>
        </p:cNvPr>
        <p:cNvGrpSpPr/>
        <p:nvPr/>
      </p:nvGrpSpPr>
      <p:grpSpPr>
        <a:xfrm>
          <a:off x="0" y="0"/>
          <a:ext cx="0" cy="0"/>
          <a:chOff x="0" y="0"/>
          <a:chExt cx="0" cy="0"/>
        </a:xfrm>
      </p:grpSpPr>
      <p:sp>
        <p:nvSpPr>
          <p:cNvPr id="20" name="Title 19">
            <a:extLst>
              <a:ext uri="{FF2B5EF4-FFF2-40B4-BE49-F238E27FC236}">
                <a16:creationId xmlns:a16="http://schemas.microsoft.com/office/drawing/2014/main" id="{D460AF77-C6D3-A2D5-886C-368347A62975}"/>
              </a:ext>
            </a:extLst>
          </p:cNvPr>
          <p:cNvSpPr>
            <a:spLocks noGrp="1"/>
          </p:cNvSpPr>
          <p:nvPr>
            <p:ph type="title"/>
          </p:nvPr>
        </p:nvSpPr>
        <p:spPr/>
        <p:txBody>
          <a:bodyPr/>
          <a:lstStyle/>
          <a:p>
            <a:r>
              <a:rPr lang="en-US" sz="3600" dirty="0"/>
              <a:t>Determining Location of the Next Shells</a:t>
            </a:r>
            <a:endParaRPr lang="en-US" dirty="0"/>
          </a:p>
        </p:txBody>
      </p:sp>
      <p:sp>
        <p:nvSpPr>
          <p:cNvPr id="16" name="Content Placeholder 15">
            <a:extLst>
              <a:ext uri="{FF2B5EF4-FFF2-40B4-BE49-F238E27FC236}">
                <a16:creationId xmlns:a16="http://schemas.microsoft.com/office/drawing/2014/main" id="{81E72CB0-4AAC-5436-4708-3141F8EF3FFE}"/>
              </a:ext>
            </a:extLst>
          </p:cNvPr>
          <p:cNvSpPr>
            <a:spLocks noGrp="1"/>
          </p:cNvSpPr>
          <p:nvPr>
            <p:ph idx="1"/>
          </p:nvPr>
        </p:nvSpPr>
        <p:spPr>
          <a:xfrm>
            <a:off x="5151580" y="1100664"/>
            <a:ext cx="7040418" cy="5158848"/>
          </a:xfrm>
        </p:spPr>
        <p:txBody>
          <a:bodyPr>
            <a:noAutofit/>
          </a:bodyPr>
          <a:lstStyle/>
          <a:p>
            <a:pPr marL="0" indent="0">
              <a:buNone/>
            </a:pPr>
            <a:r>
              <a:rPr lang="en-US" dirty="0">
                <a:solidFill>
                  <a:srgbClr val="006600"/>
                </a:solidFill>
              </a:rPr>
              <a:t>Single-particle states responsible for the stability of SHE can be probed via:</a:t>
            </a:r>
          </a:p>
          <a:p>
            <a:pPr marL="0" indent="0">
              <a:buNone/>
            </a:pPr>
            <a:r>
              <a:rPr lang="en-US" dirty="0"/>
              <a:t>1) States which are near the ground state in deformed nuclei near </a:t>
            </a:r>
            <a:r>
              <a:rPr lang="en-US" i="1" dirty="0"/>
              <a:t>Z</a:t>
            </a:r>
            <a:r>
              <a:rPr lang="en-US" dirty="0"/>
              <a:t>=102 are also near the ground state for spherical SHE.  We can study these states in </a:t>
            </a:r>
            <a:r>
              <a:rPr lang="en-US" i="1" dirty="0"/>
              <a:t>Z</a:t>
            </a:r>
            <a:r>
              <a:rPr lang="en-US" dirty="0"/>
              <a:t>=102-104 with production rates of up to atoms per second.</a:t>
            </a:r>
          </a:p>
          <a:p>
            <a:pPr marL="0" indent="0">
              <a:buNone/>
            </a:pPr>
            <a:r>
              <a:rPr lang="en-US" dirty="0"/>
              <a:t>2) We can produce SHE at rates of nearly 1 atom per day.  New capabilities allow us to perform spectroscopy directly with SHE.</a:t>
            </a:r>
          </a:p>
        </p:txBody>
      </p:sp>
      <p:grpSp>
        <p:nvGrpSpPr>
          <p:cNvPr id="4" name="Group 3">
            <a:extLst>
              <a:ext uri="{FF2B5EF4-FFF2-40B4-BE49-F238E27FC236}">
                <a16:creationId xmlns:a16="http://schemas.microsoft.com/office/drawing/2014/main" id="{78DD7B61-252A-C09E-DEFE-D562BF18DBB6}"/>
              </a:ext>
            </a:extLst>
          </p:cNvPr>
          <p:cNvGrpSpPr/>
          <p:nvPr/>
        </p:nvGrpSpPr>
        <p:grpSpPr>
          <a:xfrm>
            <a:off x="406400" y="809153"/>
            <a:ext cx="4114800" cy="5435449"/>
            <a:chOff x="1" y="861725"/>
            <a:chExt cx="4114800" cy="5435449"/>
          </a:xfrm>
        </p:grpSpPr>
        <p:pic>
          <p:nvPicPr>
            <p:cNvPr id="5" name="Picture 4">
              <a:extLst>
                <a:ext uri="{FF2B5EF4-FFF2-40B4-BE49-F238E27FC236}">
                  <a16:creationId xmlns:a16="http://schemas.microsoft.com/office/drawing/2014/main" id="{B43B4F03-A8B5-5758-AE54-DE99C9F4E492}"/>
                </a:ext>
              </a:extLst>
            </p:cNvPr>
            <p:cNvPicPr>
              <a:picLocks noChangeAspect="1"/>
            </p:cNvPicPr>
            <p:nvPr/>
          </p:nvPicPr>
          <p:blipFill>
            <a:blip r:embed="rId2"/>
            <a:stretch>
              <a:fillRect/>
            </a:stretch>
          </p:blipFill>
          <p:spPr>
            <a:xfrm>
              <a:off x="1" y="861725"/>
              <a:ext cx="4114800" cy="5435449"/>
            </a:xfrm>
            <a:prstGeom prst="rect">
              <a:avLst/>
            </a:prstGeom>
          </p:spPr>
        </p:pic>
        <p:grpSp>
          <p:nvGrpSpPr>
            <p:cNvPr id="6" name="Group 5">
              <a:extLst>
                <a:ext uri="{FF2B5EF4-FFF2-40B4-BE49-F238E27FC236}">
                  <a16:creationId xmlns:a16="http://schemas.microsoft.com/office/drawing/2014/main" id="{224E2BF9-55DA-242A-C4AD-077D48044137}"/>
                </a:ext>
              </a:extLst>
            </p:cNvPr>
            <p:cNvGrpSpPr/>
            <p:nvPr/>
          </p:nvGrpSpPr>
          <p:grpSpPr>
            <a:xfrm>
              <a:off x="2520852" y="3327184"/>
              <a:ext cx="420308" cy="369148"/>
              <a:chOff x="4287306" y="5003584"/>
              <a:chExt cx="420308" cy="369148"/>
            </a:xfrm>
          </p:grpSpPr>
          <p:sp>
            <p:nvSpPr>
              <p:cNvPr id="8" name="TextBox 7">
                <a:extLst>
                  <a:ext uri="{FF2B5EF4-FFF2-40B4-BE49-F238E27FC236}">
                    <a16:creationId xmlns:a16="http://schemas.microsoft.com/office/drawing/2014/main" id="{F2432648-B6B9-0869-2122-49B00B329500}"/>
                  </a:ext>
                </a:extLst>
              </p:cNvPr>
              <p:cNvSpPr txBox="1"/>
              <p:nvPr/>
            </p:nvSpPr>
            <p:spPr>
              <a:xfrm>
                <a:off x="4287306" y="5061098"/>
                <a:ext cx="420308"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100</a:t>
                </a:r>
              </a:p>
            </p:txBody>
          </p:sp>
          <p:sp>
            <p:nvSpPr>
              <p:cNvPr id="9" name="Oval 8">
                <a:extLst>
                  <a:ext uri="{FF2B5EF4-FFF2-40B4-BE49-F238E27FC236}">
                    <a16:creationId xmlns:a16="http://schemas.microsoft.com/office/drawing/2014/main" id="{E0A4ADF4-2346-7360-A77A-2D9A1CBD93CE}"/>
                  </a:ext>
                </a:extLst>
              </p:cNvPr>
              <p:cNvSpPr/>
              <p:nvPr/>
            </p:nvSpPr>
            <p:spPr bwMode="auto">
              <a:xfrm>
                <a:off x="4300097" y="5003584"/>
                <a:ext cx="390792" cy="369148"/>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Calibri" panose="020F0502020204030204" pitchFamily="34" charset="0"/>
                  <a:ea typeface="Calibri" panose="020F0502020204030204" pitchFamily="34" charset="0"/>
                  <a:cs typeface="Calibri" panose="020F0502020204030204" pitchFamily="34" charset="0"/>
                </a:endParaRPr>
              </a:p>
            </p:txBody>
          </p:sp>
        </p:grpSp>
        <p:sp>
          <p:nvSpPr>
            <p:cNvPr id="7" name="Freeform 6">
              <a:extLst>
                <a:ext uri="{FF2B5EF4-FFF2-40B4-BE49-F238E27FC236}">
                  <a16:creationId xmlns:a16="http://schemas.microsoft.com/office/drawing/2014/main" id="{F0F10910-CBDC-1653-E597-BE2C0924BE78}"/>
                </a:ext>
              </a:extLst>
            </p:cNvPr>
            <p:cNvSpPr/>
            <p:nvPr/>
          </p:nvSpPr>
          <p:spPr bwMode="auto">
            <a:xfrm>
              <a:off x="1239982" y="1544782"/>
              <a:ext cx="2209800" cy="2555884"/>
            </a:xfrm>
            <a:custGeom>
              <a:avLst/>
              <a:gdLst>
                <a:gd name="connsiteX0" fmla="*/ 0 w 2209800"/>
                <a:gd name="connsiteY0" fmla="*/ 0 h 2555884"/>
                <a:gd name="connsiteX1" fmla="*/ 207818 w 2209800"/>
                <a:gd name="connsiteY1" fmla="*/ 76200 h 2555884"/>
                <a:gd name="connsiteX2" fmla="*/ 387927 w 2209800"/>
                <a:gd name="connsiteY2" fmla="*/ 290945 h 2555884"/>
                <a:gd name="connsiteX3" fmla="*/ 658091 w 2209800"/>
                <a:gd name="connsiteY3" fmla="*/ 665018 h 2555884"/>
                <a:gd name="connsiteX4" fmla="*/ 955963 w 2209800"/>
                <a:gd name="connsiteY4" fmla="*/ 1101436 h 2555884"/>
                <a:gd name="connsiteX5" fmla="*/ 1330036 w 2209800"/>
                <a:gd name="connsiteY5" fmla="*/ 1496291 h 2555884"/>
                <a:gd name="connsiteX6" fmla="*/ 1683327 w 2209800"/>
                <a:gd name="connsiteY6" fmla="*/ 1821873 h 2555884"/>
                <a:gd name="connsiteX7" fmla="*/ 1932709 w 2209800"/>
                <a:gd name="connsiteY7" fmla="*/ 2064327 h 2555884"/>
                <a:gd name="connsiteX8" fmla="*/ 2147454 w 2209800"/>
                <a:gd name="connsiteY8" fmla="*/ 2500745 h 2555884"/>
                <a:gd name="connsiteX9" fmla="*/ 2209800 w 2209800"/>
                <a:gd name="connsiteY9" fmla="*/ 2535382 h 2555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800" h="2555884">
                  <a:moveTo>
                    <a:pt x="0" y="0"/>
                  </a:moveTo>
                  <a:cubicBezTo>
                    <a:pt x="71582" y="13854"/>
                    <a:pt x="143164" y="27709"/>
                    <a:pt x="207818" y="76200"/>
                  </a:cubicBezTo>
                  <a:cubicBezTo>
                    <a:pt x="272473" y="124691"/>
                    <a:pt x="312882" y="192809"/>
                    <a:pt x="387927" y="290945"/>
                  </a:cubicBezTo>
                  <a:cubicBezTo>
                    <a:pt x="462972" y="389081"/>
                    <a:pt x="563418" y="529936"/>
                    <a:pt x="658091" y="665018"/>
                  </a:cubicBezTo>
                  <a:cubicBezTo>
                    <a:pt x="752764" y="800100"/>
                    <a:pt x="843972" y="962891"/>
                    <a:pt x="955963" y="1101436"/>
                  </a:cubicBezTo>
                  <a:cubicBezTo>
                    <a:pt x="1067954" y="1239981"/>
                    <a:pt x="1208809" y="1376218"/>
                    <a:pt x="1330036" y="1496291"/>
                  </a:cubicBezTo>
                  <a:cubicBezTo>
                    <a:pt x="1451263" y="1616364"/>
                    <a:pt x="1582882" y="1727200"/>
                    <a:pt x="1683327" y="1821873"/>
                  </a:cubicBezTo>
                  <a:cubicBezTo>
                    <a:pt x="1783772" y="1916546"/>
                    <a:pt x="1855355" y="1951182"/>
                    <a:pt x="1932709" y="2064327"/>
                  </a:cubicBezTo>
                  <a:cubicBezTo>
                    <a:pt x="2010063" y="2177472"/>
                    <a:pt x="2101272" y="2422236"/>
                    <a:pt x="2147454" y="2500745"/>
                  </a:cubicBezTo>
                  <a:cubicBezTo>
                    <a:pt x="2193636" y="2579254"/>
                    <a:pt x="2201718" y="2557318"/>
                    <a:pt x="2209800" y="2535382"/>
                  </a:cubicBezTo>
                </a:path>
              </a:pathLst>
            </a:custGeom>
            <a:noFill/>
            <a:ln w="57150" cap="flat" cmpd="sng" algn="ctr">
              <a:solidFill>
                <a:srgbClr val="00B050">
                  <a:alpha val="50000"/>
                </a:srgb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latin typeface="Calibri" panose="020F0502020204030204" pitchFamily="34" charset="0"/>
                <a:ea typeface="Calibri" panose="020F0502020204030204" pitchFamily="34" charset="0"/>
                <a:cs typeface="Calibri" panose="020F0502020204030204" pitchFamily="34" charset="0"/>
              </a:endParaRPr>
            </a:p>
          </p:txBody>
        </p:sp>
      </p:grpSp>
      <p:sp>
        <p:nvSpPr>
          <p:cNvPr id="11" name="TextBox 10">
            <a:extLst>
              <a:ext uri="{FF2B5EF4-FFF2-40B4-BE49-F238E27FC236}">
                <a16:creationId xmlns:a16="http://schemas.microsoft.com/office/drawing/2014/main" id="{AADA20E5-EB52-D1E7-3473-F0638734A6E0}"/>
              </a:ext>
            </a:extLst>
          </p:cNvPr>
          <p:cNvSpPr txBox="1"/>
          <p:nvPr/>
        </p:nvSpPr>
        <p:spPr>
          <a:xfrm>
            <a:off x="534212" y="5765830"/>
            <a:ext cx="3986989" cy="523220"/>
          </a:xfrm>
          <a:prstGeom prst="rect">
            <a:avLst/>
          </a:prstGeom>
          <a:solidFill>
            <a:schemeClr val="bg1"/>
          </a:solidFill>
        </p:spPr>
        <p:txBody>
          <a:bodyPr wrap="none" rtlCol="0">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-0.3   -0.2   -0.1   0.0    0.1     0.2    0.3    0.4    0.5    0.6</a:t>
            </a:r>
          </a:p>
          <a:p>
            <a:pPr algn="ctr"/>
            <a:r>
              <a:rPr lang="en-US" sz="1400" dirty="0">
                <a:latin typeface="Calibri" panose="020F0502020204030204" pitchFamily="34" charset="0"/>
                <a:ea typeface="Calibri" panose="020F0502020204030204" pitchFamily="34" charset="0"/>
                <a:cs typeface="Calibri" panose="020F0502020204030204" pitchFamily="34" charset="0"/>
              </a:rPr>
              <a:t>Deformation e</a:t>
            </a:r>
            <a:r>
              <a:rPr lang="en-US" sz="1400" baseline="-25000" dirty="0">
                <a:latin typeface="Calibri" panose="020F0502020204030204" pitchFamily="34" charset="0"/>
                <a:ea typeface="Calibri" panose="020F0502020204030204" pitchFamily="34" charset="0"/>
                <a:cs typeface="Calibri" panose="020F0502020204030204" pitchFamily="34" charset="0"/>
              </a:rPr>
              <a:t>2</a:t>
            </a:r>
          </a:p>
        </p:txBody>
      </p:sp>
      <p:sp>
        <p:nvSpPr>
          <p:cNvPr id="12" name="Oval 11">
            <a:extLst>
              <a:ext uri="{FF2B5EF4-FFF2-40B4-BE49-F238E27FC236}">
                <a16:creationId xmlns:a16="http://schemas.microsoft.com/office/drawing/2014/main" id="{B4DC9500-5B4F-A53B-897E-AA4080039C18}"/>
              </a:ext>
            </a:extLst>
          </p:cNvPr>
          <p:cNvSpPr/>
          <p:nvPr/>
        </p:nvSpPr>
        <p:spPr>
          <a:xfrm>
            <a:off x="1701799" y="2229523"/>
            <a:ext cx="419100" cy="3341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114</a:t>
            </a:r>
          </a:p>
        </p:txBody>
      </p:sp>
      <p:sp>
        <p:nvSpPr>
          <p:cNvPr id="13" name="Oval 12">
            <a:extLst>
              <a:ext uri="{FF2B5EF4-FFF2-40B4-BE49-F238E27FC236}">
                <a16:creationId xmlns:a16="http://schemas.microsoft.com/office/drawing/2014/main" id="{E6BCF7E6-51BD-B91C-5008-EB83487DC752}"/>
              </a:ext>
            </a:extLst>
          </p:cNvPr>
          <p:cNvSpPr/>
          <p:nvPr/>
        </p:nvSpPr>
        <p:spPr>
          <a:xfrm>
            <a:off x="2918084" y="3292133"/>
            <a:ext cx="419100" cy="3341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100</a:t>
            </a:r>
          </a:p>
        </p:txBody>
      </p:sp>
      <p:sp>
        <p:nvSpPr>
          <p:cNvPr id="14" name="Oval 13">
            <a:extLst>
              <a:ext uri="{FF2B5EF4-FFF2-40B4-BE49-F238E27FC236}">
                <a16:creationId xmlns:a16="http://schemas.microsoft.com/office/drawing/2014/main" id="{9311C18A-3C4A-3497-E552-6E58A2A63F77}"/>
              </a:ext>
            </a:extLst>
          </p:cNvPr>
          <p:cNvSpPr/>
          <p:nvPr/>
        </p:nvSpPr>
        <p:spPr>
          <a:xfrm>
            <a:off x="1701799" y="4323807"/>
            <a:ext cx="419100" cy="3341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82</a:t>
            </a:r>
          </a:p>
        </p:txBody>
      </p:sp>
      <p:sp>
        <p:nvSpPr>
          <p:cNvPr id="17" name="Freeform 16">
            <a:extLst>
              <a:ext uri="{FF2B5EF4-FFF2-40B4-BE49-F238E27FC236}">
                <a16:creationId xmlns:a16="http://schemas.microsoft.com/office/drawing/2014/main" id="{F635EA7B-3EA5-7854-7814-7BBB5D6353AF}"/>
              </a:ext>
            </a:extLst>
          </p:cNvPr>
          <p:cNvSpPr/>
          <p:nvPr/>
        </p:nvSpPr>
        <p:spPr>
          <a:xfrm>
            <a:off x="1682466" y="3004527"/>
            <a:ext cx="2579427" cy="245659"/>
          </a:xfrm>
          <a:custGeom>
            <a:avLst/>
            <a:gdLst>
              <a:gd name="connsiteX0" fmla="*/ 0 w 2579427"/>
              <a:gd name="connsiteY0" fmla="*/ 245659 h 245659"/>
              <a:gd name="connsiteX1" fmla="*/ 443552 w 2579427"/>
              <a:gd name="connsiteY1" fmla="*/ 136477 h 245659"/>
              <a:gd name="connsiteX2" fmla="*/ 880280 w 2579427"/>
              <a:gd name="connsiteY2" fmla="*/ 40943 h 245659"/>
              <a:gd name="connsiteX3" fmla="*/ 1494430 w 2579427"/>
              <a:gd name="connsiteY3" fmla="*/ 0 h 245659"/>
              <a:gd name="connsiteX4" fmla="*/ 2238233 w 2579427"/>
              <a:gd name="connsiteY4" fmla="*/ 13647 h 245659"/>
              <a:gd name="connsiteX5" fmla="*/ 2579427 w 2579427"/>
              <a:gd name="connsiteY5" fmla="*/ 34119 h 245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79427" h="245659">
                <a:moveTo>
                  <a:pt x="0" y="245659"/>
                </a:moveTo>
                <a:lnTo>
                  <a:pt x="443552" y="136477"/>
                </a:lnTo>
                <a:cubicBezTo>
                  <a:pt x="590265" y="102358"/>
                  <a:pt x="705134" y="63689"/>
                  <a:pt x="880280" y="40943"/>
                </a:cubicBezTo>
                <a:cubicBezTo>
                  <a:pt x="1055426" y="18197"/>
                  <a:pt x="1494430" y="0"/>
                  <a:pt x="1494430" y="0"/>
                </a:cubicBezTo>
                <a:lnTo>
                  <a:pt x="2238233" y="13647"/>
                </a:lnTo>
                <a:cubicBezTo>
                  <a:pt x="2419066" y="19333"/>
                  <a:pt x="2499246" y="26726"/>
                  <a:pt x="2579427" y="34119"/>
                </a:cubicBezTo>
              </a:path>
            </a:pathLst>
          </a:custGeom>
          <a:noFill/>
          <a:ln w="57150">
            <a:solidFill>
              <a:srgbClr val="FF00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810049E1-F944-D675-45CD-A18957C074DC}"/>
              </a:ext>
            </a:extLst>
          </p:cNvPr>
          <p:cNvSpPr/>
          <p:nvPr/>
        </p:nvSpPr>
        <p:spPr>
          <a:xfrm>
            <a:off x="1689120" y="2676243"/>
            <a:ext cx="2095101" cy="507159"/>
          </a:xfrm>
          <a:custGeom>
            <a:avLst/>
            <a:gdLst>
              <a:gd name="connsiteX0" fmla="*/ 27465 w 2095101"/>
              <a:gd name="connsiteY0" fmla="*/ 492057 h 507159"/>
              <a:gd name="connsiteX1" fmla="*/ 88880 w 2095101"/>
              <a:gd name="connsiteY1" fmla="*/ 492057 h 507159"/>
              <a:gd name="connsiteX2" fmla="*/ 764444 w 2095101"/>
              <a:gd name="connsiteY2" fmla="*/ 335107 h 507159"/>
              <a:gd name="connsiteX3" fmla="*/ 1317179 w 2095101"/>
              <a:gd name="connsiteY3" fmla="*/ 130391 h 507159"/>
              <a:gd name="connsiteX4" fmla="*/ 1549190 w 2095101"/>
              <a:gd name="connsiteY4" fmla="*/ 48504 h 507159"/>
              <a:gd name="connsiteX5" fmla="*/ 1685668 w 2095101"/>
              <a:gd name="connsiteY5" fmla="*/ 14385 h 507159"/>
              <a:gd name="connsiteX6" fmla="*/ 1747083 w 2095101"/>
              <a:gd name="connsiteY6" fmla="*/ 737 h 507159"/>
              <a:gd name="connsiteX7" fmla="*/ 1815322 w 2095101"/>
              <a:gd name="connsiteY7" fmla="*/ 34857 h 507159"/>
              <a:gd name="connsiteX8" fmla="*/ 1890384 w 2095101"/>
              <a:gd name="connsiteY8" fmla="*/ 144039 h 507159"/>
              <a:gd name="connsiteX9" fmla="*/ 1985919 w 2095101"/>
              <a:gd name="connsiteY9" fmla="*/ 273692 h 507159"/>
              <a:gd name="connsiteX10" fmla="*/ 2095101 w 2095101"/>
              <a:gd name="connsiteY10" fmla="*/ 478409 h 50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95101" h="507159">
                <a:moveTo>
                  <a:pt x="27465" y="492057"/>
                </a:moveTo>
                <a:cubicBezTo>
                  <a:pt x="-3243" y="505136"/>
                  <a:pt x="-33950" y="518215"/>
                  <a:pt x="88880" y="492057"/>
                </a:cubicBezTo>
                <a:cubicBezTo>
                  <a:pt x="211710" y="465899"/>
                  <a:pt x="559728" y="395385"/>
                  <a:pt x="764444" y="335107"/>
                </a:cubicBezTo>
                <a:cubicBezTo>
                  <a:pt x="969160" y="274829"/>
                  <a:pt x="1186388" y="178158"/>
                  <a:pt x="1317179" y="130391"/>
                </a:cubicBezTo>
                <a:cubicBezTo>
                  <a:pt x="1447970" y="82624"/>
                  <a:pt x="1487775" y="67838"/>
                  <a:pt x="1549190" y="48504"/>
                </a:cubicBezTo>
                <a:cubicBezTo>
                  <a:pt x="1610605" y="29170"/>
                  <a:pt x="1652686" y="22346"/>
                  <a:pt x="1685668" y="14385"/>
                </a:cubicBezTo>
                <a:cubicBezTo>
                  <a:pt x="1718650" y="6424"/>
                  <a:pt x="1725474" y="-2675"/>
                  <a:pt x="1747083" y="737"/>
                </a:cubicBezTo>
                <a:cubicBezTo>
                  <a:pt x="1768692" y="4149"/>
                  <a:pt x="1791439" y="10973"/>
                  <a:pt x="1815322" y="34857"/>
                </a:cubicBezTo>
                <a:cubicBezTo>
                  <a:pt x="1839205" y="58741"/>
                  <a:pt x="1861951" y="104233"/>
                  <a:pt x="1890384" y="144039"/>
                </a:cubicBezTo>
                <a:cubicBezTo>
                  <a:pt x="1918817" y="183845"/>
                  <a:pt x="1951800" y="217964"/>
                  <a:pt x="1985919" y="273692"/>
                </a:cubicBezTo>
                <a:cubicBezTo>
                  <a:pt x="2020038" y="329420"/>
                  <a:pt x="2057569" y="403914"/>
                  <a:pt x="2095101" y="478409"/>
                </a:cubicBezTo>
              </a:path>
            </a:pathLst>
          </a:custGeom>
          <a:noFill/>
          <a:ln w="57150">
            <a:solidFill>
              <a:srgbClr val="0000CC">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6AEFC064-F35A-8F91-BC0E-8041930EFE07}"/>
              </a:ext>
            </a:extLst>
          </p:cNvPr>
          <p:cNvSpPr/>
          <p:nvPr/>
        </p:nvSpPr>
        <p:spPr>
          <a:xfrm>
            <a:off x="2801582" y="1100664"/>
            <a:ext cx="207908" cy="4665167"/>
          </a:xfrm>
          <a:prstGeom prst="rect">
            <a:avLst/>
          </a:prstGeom>
          <a:solidFill>
            <a:srgbClr val="FF66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1232E1D5-BBE8-E4B3-4BC3-FB2E4C793624}"/>
              </a:ext>
            </a:extLst>
          </p:cNvPr>
          <p:cNvSpPr txBox="1"/>
          <p:nvPr/>
        </p:nvSpPr>
        <p:spPr>
          <a:xfrm>
            <a:off x="980477" y="6239123"/>
            <a:ext cx="2966646" cy="307777"/>
          </a:xfrm>
          <a:prstGeom prst="rect">
            <a:avLst/>
          </a:prstGeom>
          <a:noFill/>
        </p:spPr>
        <p:txBody>
          <a:bodyPr wrap="none" rtlCol="0">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Nilsson diagram for protons with Z≥82</a:t>
            </a:r>
          </a:p>
        </p:txBody>
      </p:sp>
    </p:spTree>
    <p:extLst>
      <p:ext uri="{BB962C8B-B14F-4D97-AF65-F5344CB8AC3E}">
        <p14:creationId xmlns:p14="http://schemas.microsoft.com/office/powerpoint/2010/main" val="30030227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0EED5-FC70-B44F-2A11-FF35E7095B8A}"/>
            </a:ext>
          </a:extLst>
        </p:cNvPr>
        <p:cNvGrpSpPr/>
        <p:nvPr/>
      </p:nvGrpSpPr>
      <p:grpSpPr>
        <a:xfrm>
          <a:off x="0" y="0"/>
          <a:ext cx="0" cy="0"/>
          <a:chOff x="0" y="0"/>
          <a:chExt cx="0" cy="0"/>
        </a:xfrm>
      </p:grpSpPr>
      <p:pic>
        <p:nvPicPr>
          <p:cNvPr id="9" name="Picture 8" descr="Fig. 1">
            <a:extLst>
              <a:ext uri="{FF2B5EF4-FFF2-40B4-BE49-F238E27FC236}">
                <a16:creationId xmlns:a16="http://schemas.microsoft.com/office/drawing/2014/main" id="{DEFA9B93-0655-666D-CCAE-C568B414BC9B}"/>
              </a:ext>
            </a:extLst>
          </p:cNvPr>
          <p:cNvPicPr>
            <a:picLocks noChangeAspect="1"/>
          </p:cNvPicPr>
          <p:nvPr/>
        </p:nvPicPr>
        <p:blipFill>
          <a:blip r:embed="rId2"/>
          <a:srcRect r="33305"/>
          <a:stretch>
            <a:fillRect/>
          </a:stretch>
        </p:blipFill>
        <p:spPr>
          <a:xfrm>
            <a:off x="121620" y="839984"/>
            <a:ext cx="5815223" cy="4091243"/>
          </a:xfrm>
          <a:prstGeom prst="rect">
            <a:avLst/>
          </a:prstGeom>
        </p:spPr>
      </p:pic>
      <p:sp>
        <p:nvSpPr>
          <p:cNvPr id="7" name="Title 6">
            <a:extLst>
              <a:ext uri="{FF2B5EF4-FFF2-40B4-BE49-F238E27FC236}">
                <a16:creationId xmlns:a16="http://schemas.microsoft.com/office/drawing/2014/main" id="{EC818121-6D44-2BFE-ADFB-7C30869E5016}"/>
              </a:ext>
            </a:extLst>
          </p:cNvPr>
          <p:cNvSpPr>
            <a:spLocks noGrp="1"/>
          </p:cNvSpPr>
          <p:nvPr>
            <p:ph type="title"/>
          </p:nvPr>
        </p:nvSpPr>
        <p:spPr/>
        <p:txBody>
          <a:bodyPr/>
          <a:lstStyle/>
          <a:p>
            <a:r>
              <a:rPr lang="en-US" dirty="0"/>
              <a:t>K-isomers in 257Db</a:t>
            </a:r>
          </a:p>
        </p:txBody>
      </p:sp>
      <p:sp>
        <p:nvSpPr>
          <p:cNvPr id="3" name="Content Placeholder 2">
            <a:extLst>
              <a:ext uri="{FF2B5EF4-FFF2-40B4-BE49-F238E27FC236}">
                <a16:creationId xmlns:a16="http://schemas.microsoft.com/office/drawing/2014/main" id="{415D874F-B453-BC44-B51D-D9B2393707AE}"/>
              </a:ext>
            </a:extLst>
          </p:cNvPr>
          <p:cNvSpPr>
            <a:spLocks noGrp="1"/>
          </p:cNvSpPr>
          <p:nvPr>
            <p:ph sz="half" idx="4294967295"/>
          </p:nvPr>
        </p:nvSpPr>
        <p:spPr>
          <a:xfrm>
            <a:off x="6172200" y="1258888"/>
            <a:ext cx="6019800" cy="5099050"/>
          </a:xfrm>
        </p:spPr>
        <p:txBody>
          <a:bodyPr/>
          <a:lstStyle/>
          <a:p>
            <a:pPr marL="342900" indent="-342900">
              <a:buFont typeface="Arial" panose="020B0604020202020204" pitchFamily="34" charset="0"/>
              <a:buChar char="•"/>
            </a:pPr>
            <a:r>
              <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rPr>
              <a:t>Implant SHE into silicon detector surrounded by (optional) germanium array</a:t>
            </a:r>
          </a:p>
          <a:p>
            <a:pPr marL="342900" indent="-342900">
              <a:buFont typeface="Arial" panose="020B0604020202020204" pitchFamily="34" charset="0"/>
              <a:buChar char="•"/>
            </a:pPr>
            <a:endPar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rPr>
              <a:t>Looking to observe low-energy (10-1000s of keV) signals just before the alpha/fission decay of a heavy element </a:t>
            </a:r>
            <a:r>
              <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decay of isomeric state</a:t>
            </a:r>
          </a:p>
          <a:p>
            <a:endPar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marL="342900" indent="-342900">
              <a:buFont typeface="Arial" panose="020B0604020202020204" pitchFamily="34" charset="0"/>
              <a:buChar char="•"/>
            </a:pPr>
            <a:r>
              <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rPr>
              <a:t>Measure energy of electron transitions and photons emitted during decay </a:t>
            </a:r>
            <a:r>
              <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build level scheme to identify nuclear levels</a:t>
            </a:r>
            <a:endPar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386A839-EEB0-E792-31FE-5716054DD669}"/>
              </a:ext>
            </a:extLst>
          </p:cNvPr>
          <p:cNvSpPr txBox="1"/>
          <p:nvPr/>
        </p:nvSpPr>
        <p:spPr>
          <a:xfrm flipH="1">
            <a:off x="-48225" y="6550221"/>
            <a:ext cx="7388951" cy="307777"/>
          </a:xfrm>
          <a:prstGeom prst="rect">
            <a:avLst/>
          </a:prstGeom>
          <a:noFill/>
        </p:spPr>
        <p:txBody>
          <a:bodyPr wrap="square" rtlCol="0">
            <a:spAutoFit/>
          </a:bodyPr>
          <a:lstStyle/>
          <a:p>
            <a:r>
              <a:rPr lang="en-US" sz="1400" dirty="0"/>
              <a:t>Chakma: Eur. Phys. J. A, 56, 245 (2020) </a:t>
            </a:r>
            <a:r>
              <a:rPr lang="en-US" sz="1400" dirty="0">
                <a:hlinkClick r:id="rId3"/>
              </a:rPr>
              <a:t>https://doi.org/10.1140/epja/s10050-020-00242-5</a:t>
            </a:r>
            <a:endParaRPr lang="en-US" sz="1400" dirty="0"/>
          </a:p>
        </p:txBody>
      </p:sp>
      <p:pic>
        <p:nvPicPr>
          <p:cNvPr id="11" name="Picture 10" descr="Fig. 1">
            <a:extLst>
              <a:ext uri="{FF2B5EF4-FFF2-40B4-BE49-F238E27FC236}">
                <a16:creationId xmlns:a16="http://schemas.microsoft.com/office/drawing/2014/main" id="{AF6FA3DC-20C1-E8D2-229E-F66B5440F272}"/>
              </a:ext>
            </a:extLst>
          </p:cNvPr>
          <p:cNvPicPr>
            <a:picLocks noChangeAspect="1"/>
          </p:cNvPicPr>
          <p:nvPr/>
        </p:nvPicPr>
        <p:blipFill>
          <a:blip r:embed="rId2"/>
          <a:srcRect l="66772" t="39161"/>
          <a:stretch>
            <a:fillRect/>
          </a:stretch>
        </p:blipFill>
        <p:spPr>
          <a:xfrm>
            <a:off x="1372366" y="3932371"/>
            <a:ext cx="2897133" cy="2489073"/>
          </a:xfrm>
          <a:prstGeom prst="rect">
            <a:avLst/>
          </a:prstGeom>
        </p:spPr>
      </p:pic>
    </p:spTree>
    <p:extLst>
      <p:ext uri="{BB962C8B-B14F-4D97-AF65-F5344CB8AC3E}">
        <p14:creationId xmlns:p14="http://schemas.microsoft.com/office/powerpoint/2010/main" val="10392467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EC8E7-5286-218B-8288-E0F2700F7E3A}"/>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B39EDF4C-9E2B-29E0-5330-75E52CDB0A04}"/>
              </a:ext>
            </a:extLst>
          </p:cNvPr>
          <p:cNvSpPr>
            <a:spLocks noGrp="1"/>
          </p:cNvSpPr>
          <p:nvPr>
            <p:ph type="title"/>
          </p:nvPr>
        </p:nvSpPr>
        <p:spPr/>
        <p:txBody>
          <a:bodyPr/>
          <a:lstStyle/>
          <a:p>
            <a:r>
              <a:rPr lang="en-US" dirty="0"/>
              <a:t>K-isomers in </a:t>
            </a:r>
            <a:r>
              <a:rPr lang="en-US" baseline="30000" dirty="0"/>
              <a:t>257</a:t>
            </a:r>
            <a:r>
              <a:rPr lang="en-US" dirty="0"/>
              <a:t>Db</a:t>
            </a:r>
          </a:p>
        </p:txBody>
      </p:sp>
      <p:sp>
        <p:nvSpPr>
          <p:cNvPr id="7" name="TextBox 6">
            <a:extLst>
              <a:ext uri="{FF2B5EF4-FFF2-40B4-BE49-F238E27FC236}">
                <a16:creationId xmlns:a16="http://schemas.microsoft.com/office/drawing/2014/main" id="{3426F6F6-670A-0958-978D-F1FC6650C784}"/>
              </a:ext>
            </a:extLst>
          </p:cNvPr>
          <p:cNvSpPr txBox="1"/>
          <p:nvPr/>
        </p:nvSpPr>
        <p:spPr>
          <a:xfrm flipH="1">
            <a:off x="-1" y="6485287"/>
            <a:ext cx="7388951" cy="307777"/>
          </a:xfrm>
          <a:prstGeom prst="rect">
            <a:avLst/>
          </a:prstGeom>
          <a:noFill/>
        </p:spPr>
        <p:txBody>
          <a:bodyPr wrap="square" rtlCol="0">
            <a:spAutoFit/>
          </a:bodyPr>
          <a:lstStyle/>
          <a:p>
            <a:r>
              <a:rPr lang="en-US" sz="1400" dirty="0" err="1"/>
              <a:t>Brionnet</a:t>
            </a:r>
            <a:r>
              <a:rPr lang="en-US" sz="1400" dirty="0"/>
              <a:t>: Phys. Rev. C </a:t>
            </a:r>
            <a:r>
              <a:rPr lang="en-US" sz="1400" b="1" dirty="0"/>
              <a:t>112</a:t>
            </a:r>
            <a:r>
              <a:rPr lang="en-US" sz="1400" dirty="0"/>
              <a:t> (2025) 014320 </a:t>
            </a:r>
            <a:r>
              <a:rPr lang="en-US" sz="1400" dirty="0">
                <a:hlinkClick r:id="rId2"/>
              </a:rPr>
              <a:t>https://doi.org/10.1103/9xc8-z41p</a:t>
            </a:r>
            <a:endParaRPr lang="en-US" sz="1400" dirty="0"/>
          </a:p>
        </p:txBody>
      </p:sp>
      <p:pic>
        <p:nvPicPr>
          <p:cNvPr id="11" name="Picture 10">
            <a:extLst>
              <a:ext uri="{FF2B5EF4-FFF2-40B4-BE49-F238E27FC236}">
                <a16:creationId xmlns:a16="http://schemas.microsoft.com/office/drawing/2014/main" id="{D1300B8F-B3C5-D71C-3B38-D103D38912B1}"/>
              </a:ext>
            </a:extLst>
          </p:cNvPr>
          <p:cNvPicPr>
            <a:picLocks noChangeAspect="1"/>
          </p:cNvPicPr>
          <p:nvPr/>
        </p:nvPicPr>
        <p:blipFill>
          <a:blip r:embed="rId3"/>
          <a:stretch>
            <a:fillRect/>
          </a:stretch>
        </p:blipFill>
        <p:spPr>
          <a:xfrm>
            <a:off x="7102834" y="1438978"/>
            <a:ext cx="4762500" cy="3581400"/>
          </a:xfrm>
          <a:prstGeom prst="rect">
            <a:avLst/>
          </a:prstGeom>
        </p:spPr>
      </p:pic>
      <p:pic>
        <p:nvPicPr>
          <p:cNvPr id="15" name="Picture 14">
            <a:extLst>
              <a:ext uri="{FF2B5EF4-FFF2-40B4-BE49-F238E27FC236}">
                <a16:creationId xmlns:a16="http://schemas.microsoft.com/office/drawing/2014/main" id="{FC029213-879A-5CC1-D230-C37772C6BBE6}"/>
              </a:ext>
            </a:extLst>
          </p:cNvPr>
          <p:cNvPicPr>
            <a:picLocks noChangeAspect="1"/>
          </p:cNvPicPr>
          <p:nvPr/>
        </p:nvPicPr>
        <p:blipFill>
          <a:blip r:embed="rId4"/>
          <a:stretch>
            <a:fillRect/>
          </a:stretch>
        </p:blipFill>
        <p:spPr>
          <a:xfrm>
            <a:off x="1994807" y="750880"/>
            <a:ext cx="4762500" cy="2876550"/>
          </a:xfrm>
          <a:prstGeom prst="rect">
            <a:avLst/>
          </a:prstGeom>
        </p:spPr>
      </p:pic>
      <p:sp>
        <p:nvSpPr>
          <p:cNvPr id="16" name="TextBox 15">
            <a:extLst>
              <a:ext uri="{FF2B5EF4-FFF2-40B4-BE49-F238E27FC236}">
                <a16:creationId xmlns:a16="http://schemas.microsoft.com/office/drawing/2014/main" id="{7248171E-300A-F218-37C7-E14DDE9A5CAA}"/>
              </a:ext>
            </a:extLst>
          </p:cNvPr>
          <p:cNvSpPr txBox="1"/>
          <p:nvPr/>
        </p:nvSpPr>
        <p:spPr>
          <a:xfrm>
            <a:off x="101445" y="1211693"/>
            <a:ext cx="1975100" cy="1631216"/>
          </a:xfrm>
          <a:prstGeom prst="rect">
            <a:avLst/>
          </a:prstGeom>
          <a:noFill/>
        </p:spPr>
        <p:txBody>
          <a:bodyPr wrap="square" rtlCol="0">
            <a:spAutoFit/>
          </a:bodyPr>
          <a:lstStyle/>
          <a:p>
            <a:r>
              <a:rPr lang="en-US" sz="2000" dirty="0">
                <a:latin typeface="Calibri" panose="020F0502020204030204" pitchFamily="34" charset="0"/>
                <a:ea typeface="Calibri" panose="020F0502020204030204" pitchFamily="34" charset="0"/>
                <a:cs typeface="Calibri" panose="020F0502020204030204" pitchFamily="34" charset="0"/>
              </a:rPr>
              <a:t>Electron and gamma rays coincident with </a:t>
            </a:r>
            <a:r>
              <a:rPr lang="en-US" sz="2000" baseline="30000" dirty="0">
                <a:latin typeface="Calibri" panose="020F0502020204030204" pitchFamily="34" charset="0"/>
                <a:ea typeface="Calibri" panose="020F0502020204030204" pitchFamily="34" charset="0"/>
                <a:cs typeface="Calibri" panose="020F0502020204030204" pitchFamily="34" charset="0"/>
              </a:rPr>
              <a:t>257</a:t>
            </a:r>
            <a:r>
              <a:rPr lang="en-US" sz="2000" dirty="0">
                <a:latin typeface="Calibri" panose="020F0502020204030204" pitchFamily="34" charset="0"/>
                <a:ea typeface="Calibri" panose="020F0502020204030204" pitchFamily="34" charset="0"/>
                <a:cs typeface="Calibri" panose="020F0502020204030204" pitchFamily="34" charset="0"/>
              </a:rPr>
              <a:t>Db alpha decays</a:t>
            </a:r>
          </a:p>
        </p:txBody>
      </p:sp>
      <p:pic>
        <p:nvPicPr>
          <p:cNvPr id="17" name="Picture 16">
            <a:extLst>
              <a:ext uri="{FF2B5EF4-FFF2-40B4-BE49-F238E27FC236}">
                <a16:creationId xmlns:a16="http://schemas.microsoft.com/office/drawing/2014/main" id="{D7F98F04-F546-5CBC-72ED-54AE5A6DE080}"/>
              </a:ext>
            </a:extLst>
          </p:cNvPr>
          <p:cNvPicPr>
            <a:picLocks noChangeAspect="1"/>
          </p:cNvPicPr>
          <p:nvPr/>
        </p:nvPicPr>
        <p:blipFill>
          <a:blip r:embed="rId5"/>
          <a:stretch>
            <a:fillRect/>
          </a:stretch>
        </p:blipFill>
        <p:spPr>
          <a:xfrm>
            <a:off x="1994807" y="3627430"/>
            <a:ext cx="4762500" cy="2638425"/>
          </a:xfrm>
          <a:prstGeom prst="rect">
            <a:avLst/>
          </a:prstGeom>
        </p:spPr>
      </p:pic>
      <p:sp>
        <p:nvSpPr>
          <p:cNvPr id="19" name="TextBox 18">
            <a:extLst>
              <a:ext uri="{FF2B5EF4-FFF2-40B4-BE49-F238E27FC236}">
                <a16:creationId xmlns:a16="http://schemas.microsoft.com/office/drawing/2014/main" id="{A4CD12B2-1D9B-ED62-D49A-17D54E0FF23D}"/>
              </a:ext>
            </a:extLst>
          </p:cNvPr>
          <p:cNvSpPr txBox="1"/>
          <p:nvPr/>
        </p:nvSpPr>
        <p:spPr>
          <a:xfrm>
            <a:off x="101445" y="3778469"/>
            <a:ext cx="1975100" cy="707886"/>
          </a:xfrm>
          <a:prstGeom prst="rect">
            <a:avLst/>
          </a:prstGeom>
          <a:noFill/>
        </p:spPr>
        <p:txBody>
          <a:bodyPr wrap="square" rtlCol="0">
            <a:spAutoFit/>
          </a:bodyPr>
          <a:lstStyle/>
          <a:p>
            <a:r>
              <a:rPr lang="en-US" sz="2000" dirty="0">
                <a:latin typeface="Calibri" panose="020F0502020204030204" pitchFamily="34" charset="0"/>
                <a:ea typeface="Calibri" panose="020F0502020204030204" pitchFamily="34" charset="0"/>
                <a:cs typeface="Calibri" panose="020F0502020204030204" pitchFamily="34" charset="0"/>
              </a:rPr>
              <a:t>Decay energies of </a:t>
            </a:r>
            <a:r>
              <a:rPr lang="en-US" sz="2000" baseline="30000" dirty="0">
                <a:latin typeface="Calibri" panose="020F0502020204030204" pitchFamily="34" charset="0"/>
                <a:ea typeface="Calibri" panose="020F0502020204030204" pitchFamily="34" charset="0"/>
                <a:cs typeface="Calibri" panose="020F0502020204030204" pitchFamily="34" charset="0"/>
              </a:rPr>
              <a:t>257</a:t>
            </a:r>
            <a:r>
              <a:rPr lang="en-US" sz="2000" dirty="0">
                <a:latin typeface="Calibri" panose="020F0502020204030204" pitchFamily="34" charset="0"/>
                <a:ea typeface="Calibri" panose="020F0502020204030204" pitchFamily="34" charset="0"/>
                <a:cs typeface="Calibri" panose="020F0502020204030204" pitchFamily="34" charset="0"/>
              </a:rPr>
              <a:t>Db alphas</a:t>
            </a:r>
          </a:p>
        </p:txBody>
      </p:sp>
    </p:spTree>
    <p:extLst>
      <p:ext uri="{BB962C8B-B14F-4D97-AF65-F5344CB8AC3E}">
        <p14:creationId xmlns:p14="http://schemas.microsoft.com/office/powerpoint/2010/main" val="374015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183C4-EE41-5417-E5AD-030028B93056}"/>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40E465E2-CC27-C917-9582-BF618DBD7F61}"/>
              </a:ext>
            </a:extLst>
          </p:cNvPr>
          <p:cNvGrpSpPr/>
          <p:nvPr/>
        </p:nvGrpSpPr>
        <p:grpSpPr>
          <a:xfrm>
            <a:off x="75077" y="685058"/>
            <a:ext cx="2399001" cy="1820119"/>
            <a:chOff x="81359" y="702565"/>
            <a:chExt cx="2399001" cy="1820119"/>
          </a:xfrm>
        </p:grpSpPr>
        <p:sp>
          <p:nvSpPr>
            <p:cNvPr id="10" name="Rectangle 253">
              <a:extLst>
                <a:ext uri="{FF2B5EF4-FFF2-40B4-BE49-F238E27FC236}">
                  <a16:creationId xmlns:a16="http://schemas.microsoft.com/office/drawing/2014/main" id="{4F04472D-D04E-22FD-C8E2-3FBC8EA4194A}"/>
                </a:ext>
              </a:extLst>
            </p:cNvPr>
            <p:cNvSpPr>
              <a:spLocks noChangeArrowheads="1"/>
            </p:cNvSpPr>
            <p:nvPr/>
          </p:nvSpPr>
          <p:spPr bwMode="auto">
            <a:xfrm>
              <a:off x="81359" y="1194940"/>
              <a:ext cx="252016" cy="311374"/>
            </a:xfrm>
            <a:prstGeom prst="rect">
              <a:avLst/>
            </a:prstGeom>
            <a:solidFill>
              <a:srgbClr val="00B050"/>
            </a:solidFill>
            <a:ln w="9525" algn="ctr">
              <a:solidFill>
                <a:schemeClr val="tx1"/>
              </a:solidFill>
              <a:round/>
              <a:headEnd/>
              <a:tailEnd/>
            </a:ln>
          </p:spPr>
          <p:txBody>
            <a:bodyPr wrap="none" anchor="ctr" anchorCtr="0"/>
            <a:lstStyle/>
            <a:p>
              <a:pPr algn="ctr" defTabSz="2663825"/>
              <a:endParaRPr lang="en-US" sz="1400" b="1" dirty="0"/>
            </a:p>
          </p:txBody>
        </p:sp>
        <p:sp>
          <p:nvSpPr>
            <p:cNvPr id="11" name="TextBox 10">
              <a:extLst>
                <a:ext uri="{FF2B5EF4-FFF2-40B4-BE49-F238E27FC236}">
                  <a16:creationId xmlns:a16="http://schemas.microsoft.com/office/drawing/2014/main" id="{FAEF874D-6200-48E8-5B0B-E228BD5E1C94}"/>
                </a:ext>
              </a:extLst>
            </p:cNvPr>
            <p:cNvSpPr txBox="1"/>
            <p:nvPr/>
          </p:nvSpPr>
          <p:spPr>
            <a:xfrm>
              <a:off x="333375" y="1194940"/>
              <a:ext cx="1673215" cy="307777"/>
            </a:xfrm>
            <a:prstGeom prst="rect">
              <a:avLst/>
            </a:prstGeom>
            <a:noFill/>
          </p:spPr>
          <p:txBody>
            <a:bodyPr wrap="none" rtlCol="0">
              <a:spAutoFit/>
            </a:bodyPr>
            <a:lstStyle/>
            <a:p>
              <a:r>
                <a:rPr lang="en-US" sz="1400" dirty="0"/>
                <a:t>Spontaneous Fission</a:t>
              </a:r>
            </a:p>
          </p:txBody>
        </p:sp>
        <p:sp>
          <p:nvSpPr>
            <p:cNvPr id="12" name="TextBox 11">
              <a:extLst>
                <a:ext uri="{FF2B5EF4-FFF2-40B4-BE49-F238E27FC236}">
                  <a16:creationId xmlns:a16="http://schemas.microsoft.com/office/drawing/2014/main" id="{DBC77F2A-441C-FF20-C9A0-AA7470854F71}"/>
                </a:ext>
              </a:extLst>
            </p:cNvPr>
            <p:cNvSpPr txBox="1"/>
            <p:nvPr/>
          </p:nvSpPr>
          <p:spPr>
            <a:xfrm>
              <a:off x="333375" y="1888080"/>
              <a:ext cx="606256" cy="307777"/>
            </a:xfrm>
            <a:prstGeom prst="rect">
              <a:avLst/>
            </a:prstGeom>
            <a:noFill/>
          </p:spPr>
          <p:txBody>
            <a:bodyPr wrap="none" rtlCol="0">
              <a:spAutoFit/>
            </a:bodyPr>
            <a:lstStyle/>
            <a:p>
              <a:r>
                <a:rPr lang="en-US" sz="1400" dirty="0"/>
                <a:t>Alpha</a:t>
              </a:r>
            </a:p>
          </p:txBody>
        </p:sp>
        <p:sp>
          <p:nvSpPr>
            <p:cNvPr id="13" name="TextBox 12">
              <a:extLst>
                <a:ext uri="{FF2B5EF4-FFF2-40B4-BE49-F238E27FC236}">
                  <a16:creationId xmlns:a16="http://schemas.microsoft.com/office/drawing/2014/main" id="{F9A5C8AF-683B-7FF4-AC7C-974BE37380EA}"/>
                </a:ext>
              </a:extLst>
            </p:cNvPr>
            <p:cNvSpPr txBox="1"/>
            <p:nvPr/>
          </p:nvSpPr>
          <p:spPr>
            <a:xfrm>
              <a:off x="333375" y="1544414"/>
              <a:ext cx="1805687" cy="307777"/>
            </a:xfrm>
            <a:prstGeom prst="rect">
              <a:avLst/>
            </a:prstGeom>
            <a:noFill/>
          </p:spPr>
          <p:txBody>
            <a:bodyPr wrap="none" rtlCol="0">
              <a:spAutoFit/>
            </a:bodyPr>
            <a:lstStyle/>
            <a:p>
              <a:r>
                <a:rPr lang="en-US" sz="1400" dirty="0"/>
                <a:t>Electron Capture or </a:t>
              </a:r>
              <a:r>
                <a:rPr lang="en-US" sz="1400" dirty="0">
                  <a:latin typeface="Symbol" pitchFamily="18" charset="2"/>
                </a:rPr>
                <a:t>b</a:t>
              </a:r>
              <a:r>
                <a:rPr lang="en-US" sz="1400" baseline="30000" dirty="0"/>
                <a:t>+</a:t>
              </a:r>
              <a:endParaRPr lang="en-US" sz="1400" dirty="0"/>
            </a:p>
          </p:txBody>
        </p:sp>
        <p:sp>
          <p:nvSpPr>
            <p:cNvPr id="14" name="TextBox 13">
              <a:extLst>
                <a:ext uri="{FF2B5EF4-FFF2-40B4-BE49-F238E27FC236}">
                  <a16:creationId xmlns:a16="http://schemas.microsoft.com/office/drawing/2014/main" id="{84B98F2C-9E5E-C0FD-C563-28698F198C94}"/>
                </a:ext>
              </a:extLst>
            </p:cNvPr>
            <p:cNvSpPr txBox="1"/>
            <p:nvPr/>
          </p:nvSpPr>
          <p:spPr>
            <a:xfrm>
              <a:off x="333375" y="2214907"/>
              <a:ext cx="322524" cy="307777"/>
            </a:xfrm>
            <a:prstGeom prst="rect">
              <a:avLst/>
            </a:prstGeom>
            <a:noFill/>
          </p:spPr>
          <p:txBody>
            <a:bodyPr wrap="none" rtlCol="0">
              <a:spAutoFit/>
            </a:bodyPr>
            <a:lstStyle/>
            <a:p>
              <a:r>
                <a:rPr lang="en-US" sz="1400" dirty="0">
                  <a:latin typeface="Symbol" pitchFamily="18" charset="2"/>
                </a:rPr>
                <a:t>b</a:t>
              </a:r>
              <a:r>
                <a:rPr lang="en-US" sz="1400" baseline="30000" dirty="0"/>
                <a:t>-</a:t>
              </a:r>
            </a:p>
          </p:txBody>
        </p:sp>
        <p:sp>
          <p:nvSpPr>
            <p:cNvPr id="15" name="TextBox 14">
              <a:extLst>
                <a:ext uri="{FF2B5EF4-FFF2-40B4-BE49-F238E27FC236}">
                  <a16:creationId xmlns:a16="http://schemas.microsoft.com/office/drawing/2014/main" id="{5FAC4DCE-FAF8-D20D-0B29-782B38D1CB4A}"/>
                </a:ext>
              </a:extLst>
            </p:cNvPr>
            <p:cNvSpPr txBox="1"/>
            <p:nvPr/>
          </p:nvSpPr>
          <p:spPr>
            <a:xfrm>
              <a:off x="277183" y="702565"/>
              <a:ext cx="2203177" cy="461665"/>
            </a:xfrm>
            <a:prstGeom prst="rect">
              <a:avLst/>
            </a:prstGeom>
            <a:noFill/>
          </p:spPr>
          <p:txBody>
            <a:bodyPr wrap="square" rtlCol="0">
              <a:spAutoFit/>
            </a:bodyPr>
            <a:lstStyle/>
            <a:p>
              <a:r>
                <a:rPr lang="en-US" dirty="0"/>
                <a:t>Decay Mode</a:t>
              </a:r>
            </a:p>
          </p:txBody>
        </p:sp>
        <p:sp>
          <p:nvSpPr>
            <p:cNvPr id="16" name="Rectangle 253">
              <a:extLst>
                <a:ext uri="{FF2B5EF4-FFF2-40B4-BE49-F238E27FC236}">
                  <a16:creationId xmlns:a16="http://schemas.microsoft.com/office/drawing/2014/main" id="{C40FAD6A-A914-03D5-20FE-A8D329EB7ECE}"/>
                </a:ext>
              </a:extLst>
            </p:cNvPr>
            <p:cNvSpPr>
              <a:spLocks noChangeArrowheads="1"/>
            </p:cNvSpPr>
            <p:nvPr/>
          </p:nvSpPr>
          <p:spPr bwMode="auto">
            <a:xfrm>
              <a:off x="81359" y="1529081"/>
              <a:ext cx="252016" cy="311374"/>
            </a:xfrm>
            <a:prstGeom prst="rect">
              <a:avLst/>
            </a:prstGeom>
            <a:solidFill>
              <a:srgbClr val="CC0066"/>
            </a:solidFill>
            <a:ln w="9525" algn="ctr">
              <a:solidFill>
                <a:schemeClr val="tx1"/>
              </a:solidFill>
              <a:round/>
              <a:headEnd/>
              <a:tailEnd/>
            </a:ln>
          </p:spPr>
          <p:txBody>
            <a:bodyPr wrap="none" anchor="ctr" anchorCtr="0"/>
            <a:lstStyle/>
            <a:p>
              <a:pPr algn="ctr" defTabSz="2663825"/>
              <a:endParaRPr lang="en-US" sz="1400" b="1" dirty="0"/>
            </a:p>
          </p:txBody>
        </p:sp>
        <p:sp>
          <p:nvSpPr>
            <p:cNvPr id="17" name="Rectangle 253">
              <a:extLst>
                <a:ext uri="{FF2B5EF4-FFF2-40B4-BE49-F238E27FC236}">
                  <a16:creationId xmlns:a16="http://schemas.microsoft.com/office/drawing/2014/main" id="{AD26765A-FDA8-DDD3-9CA8-F3456E0496E5}"/>
                </a:ext>
              </a:extLst>
            </p:cNvPr>
            <p:cNvSpPr>
              <a:spLocks noChangeArrowheads="1"/>
            </p:cNvSpPr>
            <p:nvPr/>
          </p:nvSpPr>
          <p:spPr bwMode="auto">
            <a:xfrm>
              <a:off x="81359" y="1869030"/>
              <a:ext cx="252016" cy="311374"/>
            </a:xfrm>
            <a:prstGeom prst="rect">
              <a:avLst/>
            </a:prstGeom>
            <a:solidFill>
              <a:srgbClr val="FFC000"/>
            </a:solidFill>
            <a:ln w="9525" algn="ctr">
              <a:solidFill>
                <a:schemeClr val="tx1"/>
              </a:solidFill>
              <a:round/>
              <a:headEnd/>
              <a:tailEnd/>
            </a:ln>
          </p:spPr>
          <p:txBody>
            <a:bodyPr wrap="none" anchor="ctr" anchorCtr="0"/>
            <a:lstStyle/>
            <a:p>
              <a:pPr algn="ctr" defTabSz="2663825"/>
              <a:endParaRPr lang="en-US" sz="1400" b="1" dirty="0"/>
            </a:p>
          </p:txBody>
        </p:sp>
        <p:sp>
          <p:nvSpPr>
            <p:cNvPr id="18" name="Rectangle 253">
              <a:extLst>
                <a:ext uri="{FF2B5EF4-FFF2-40B4-BE49-F238E27FC236}">
                  <a16:creationId xmlns:a16="http://schemas.microsoft.com/office/drawing/2014/main" id="{E8D6A18D-1704-330B-F185-05BDAE22501E}"/>
                </a:ext>
              </a:extLst>
            </p:cNvPr>
            <p:cNvSpPr>
              <a:spLocks noChangeArrowheads="1"/>
            </p:cNvSpPr>
            <p:nvPr/>
          </p:nvSpPr>
          <p:spPr bwMode="auto">
            <a:xfrm>
              <a:off x="81359" y="2205072"/>
              <a:ext cx="252016" cy="311374"/>
            </a:xfrm>
            <a:prstGeom prst="rect">
              <a:avLst/>
            </a:prstGeom>
            <a:solidFill>
              <a:srgbClr val="00B0F0"/>
            </a:solidFill>
            <a:ln w="9525" algn="ctr">
              <a:solidFill>
                <a:schemeClr val="tx1"/>
              </a:solidFill>
              <a:round/>
              <a:headEnd/>
              <a:tailEnd/>
            </a:ln>
          </p:spPr>
          <p:txBody>
            <a:bodyPr wrap="none" anchor="ctr" anchorCtr="0"/>
            <a:lstStyle/>
            <a:p>
              <a:pPr algn="ctr" defTabSz="2663825"/>
              <a:endParaRPr lang="en-US" sz="1400" b="1" dirty="0"/>
            </a:p>
          </p:txBody>
        </p:sp>
      </p:grpSp>
      <p:grpSp>
        <p:nvGrpSpPr>
          <p:cNvPr id="45" name="Group 44">
            <a:extLst>
              <a:ext uri="{FF2B5EF4-FFF2-40B4-BE49-F238E27FC236}">
                <a16:creationId xmlns:a16="http://schemas.microsoft.com/office/drawing/2014/main" id="{24571A12-AE3A-DD36-3EDB-14011A60F2BB}"/>
              </a:ext>
            </a:extLst>
          </p:cNvPr>
          <p:cNvGrpSpPr/>
          <p:nvPr/>
        </p:nvGrpSpPr>
        <p:grpSpPr>
          <a:xfrm>
            <a:off x="7961103" y="181970"/>
            <a:ext cx="4213140" cy="2323208"/>
            <a:chOff x="7961103" y="181970"/>
            <a:chExt cx="4213140" cy="2323208"/>
          </a:xfrm>
        </p:grpSpPr>
        <p:pic>
          <p:nvPicPr>
            <p:cNvPr id="31" name="Picture 30">
              <a:extLst>
                <a:ext uri="{FF2B5EF4-FFF2-40B4-BE49-F238E27FC236}">
                  <a16:creationId xmlns:a16="http://schemas.microsoft.com/office/drawing/2014/main" id="{E3ED0023-8BE6-37D0-D036-E616BD4F365C}"/>
                </a:ext>
              </a:extLst>
            </p:cNvPr>
            <p:cNvPicPr>
              <a:picLocks noChangeAspect="1"/>
            </p:cNvPicPr>
            <p:nvPr/>
          </p:nvPicPr>
          <p:blipFill>
            <a:blip r:embed="rId2"/>
            <a:srcRect l="15656" t="14266" r="12934" b="11902"/>
            <a:stretch>
              <a:fillRect/>
            </a:stretch>
          </p:blipFill>
          <p:spPr>
            <a:xfrm>
              <a:off x="7961103" y="181970"/>
              <a:ext cx="4213140" cy="2323208"/>
            </a:xfrm>
            <a:prstGeom prst="rect">
              <a:avLst/>
            </a:prstGeom>
          </p:spPr>
        </p:pic>
        <p:sp>
          <p:nvSpPr>
            <p:cNvPr id="44" name="TextBox 43">
              <a:extLst>
                <a:ext uri="{FF2B5EF4-FFF2-40B4-BE49-F238E27FC236}">
                  <a16:creationId xmlns:a16="http://schemas.microsoft.com/office/drawing/2014/main" id="{081C639C-BDD1-1067-8DB1-18EA8C6D855F}"/>
                </a:ext>
              </a:extLst>
            </p:cNvPr>
            <p:cNvSpPr txBox="1"/>
            <p:nvPr/>
          </p:nvSpPr>
          <p:spPr>
            <a:xfrm flipH="1">
              <a:off x="8946776" y="1402615"/>
              <a:ext cx="2191870" cy="461665"/>
            </a:xfrm>
            <a:prstGeom prst="rect">
              <a:avLst/>
            </a:prstGeom>
            <a:noFill/>
          </p:spPr>
          <p:txBody>
            <a:bodyPr wrap="square" rtlCol="0">
              <a:spAutoFit/>
            </a:bodyPr>
            <a:lstStyle/>
            <a:p>
              <a:r>
                <a:rPr lang="en-US" sz="2400" b="1" dirty="0" err="1">
                  <a:solidFill>
                    <a:srgbClr val="000000"/>
                  </a:solidFill>
                </a:rPr>
                <a:t>Ca+Actinides</a:t>
              </a:r>
              <a:endParaRPr lang="en-US" sz="2400" b="1" dirty="0">
                <a:solidFill>
                  <a:srgbClr val="000000"/>
                </a:solidFill>
              </a:endParaRPr>
            </a:p>
          </p:txBody>
        </p:sp>
      </p:grpSp>
      <p:pic>
        <p:nvPicPr>
          <p:cNvPr id="40" name="Picture 39" descr="A yellow and green squares with black letters&#10;&#10;AI-generated content may be incorrect.">
            <a:extLst>
              <a:ext uri="{FF2B5EF4-FFF2-40B4-BE49-F238E27FC236}">
                <a16:creationId xmlns:a16="http://schemas.microsoft.com/office/drawing/2014/main" id="{FB41FBA6-B318-C5F4-C616-99434DB507E6}"/>
              </a:ext>
            </a:extLst>
          </p:cNvPr>
          <p:cNvPicPr>
            <a:picLocks noChangeAspect="1"/>
          </p:cNvPicPr>
          <p:nvPr/>
        </p:nvPicPr>
        <p:blipFill>
          <a:blip r:embed="rId3">
            <a:alphaModFix/>
          </a:blip>
          <a:srcRect l="3429" b="10101"/>
          <a:stretch>
            <a:fillRect/>
          </a:stretch>
        </p:blipFill>
        <p:spPr>
          <a:xfrm>
            <a:off x="6426" y="2123969"/>
            <a:ext cx="8586855" cy="4308754"/>
          </a:xfrm>
          <a:prstGeom prst="rect">
            <a:avLst/>
          </a:prstGeom>
        </p:spPr>
      </p:pic>
      <p:grpSp>
        <p:nvGrpSpPr>
          <p:cNvPr id="43" name="Group 42">
            <a:extLst>
              <a:ext uri="{FF2B5EF4-FFF2-40B4-BE49-F238E27FC236}">
                <a16:creationId xmlns:a16="http://schemas.microsoft.com/office/drawing/2014/main" id="{0DBF1FEA-9551-B5C7-BC9E-DF9E2030A12C}"/>
              </a:ext>
            </a:extLst>
          </p:cNvPr>
          <p:cNvGrpSpPr/>
          <p:nvPr/>
        </p:nvGrpSpPr>
        <p:grpSpPr>
          <a:xfrm>
            <a:off x="16778" y="589160"/>
            <a:ext cx="5069874" cy="2839840"/>
            <a:chOff x="16778" y="589160"/>
            <a:chExt cx="5069874" cy="2839840"/>
          </a:xfrm>
        </p:grpSpPr>
        <p:pic>
          <p:nvPicPr>
            <p:cNvPr id="33" name="Picture 32">
              <a:extLst>
                <a:ext uri="{FF2B5EF4-FFF2-40B4-BE49-F238E27FC236}">
                  <a16:creationId xmlns:a16="http://schemas.microsoft.com/office/drawing/2014/main" id="{CD2FA736-0C9B-05EB-4AB3-037F1D821E1F}"/>
                </a:ext>
              </a:extLst>
            </p:cNvPr>
            <p:cNvPicPr>
              <a:picLocks noChangeAspect="1"/>
            </p:cNvPicPr>
            <p:nvPr/>
          </p:nvPicPr>
          <p:blipFill>
            <a:blip r:embed="rId4"/>
            <a:srcRect l="15380" t="14270" r="13065" b="10579"/>
            <a:stretch>
              <a:fillRect/>
            </a:stretch>
          </p:blipFill>
          <p:spPr>
            <a:xfrm>
              <a:off x="16778" y="589160"/>
              <a:ext cx="5069874" cy="2839840"/>
            </a:xfrm>
            <a:prstGeom prst="rect">
              <a:avLst/>
            </a:prstGeom>
          </p:spPr>
        </p:pic>
        <p:sp>
          <p:nvSpPr>
            <p:cNvPr id="42" name="TextBox 41">
              <a:extLst>
                <a:ext uri="{FF2B5EF4-FFF2-40B4-BE49-F238E27FC236}">
                  <a16:creationId xmlns:a16="http://schemas.microsoft.com/office/drawing/2014/main" id="{F0296A62-161F-03F9-277B-6B6CEE57DBC9}"/>
                </a:ext>
              </a:extLst>
            </p:cNvPr>
            <p:cNvSpPr txBox="1"/>
            <p:nvPr/>
          </p:nvSpPr>
          <p:spPr>
            <a:xfrm flipH="1">
              <a:off x="1388963" y="2112419"/>
              <a:ext cx="2021935" cy="461665"/>
            </a:xfrm>
            <a:prstGeom prst="rect">
              <a:avLst/>
            </a:prstGeom>
            <a:noFill/>
          </p:spPr>
          <p:txBody>
            <a:bodyPr wrap="square" rtlCol="0">
              <a:spAutoFit/>
            </a:bodyPr>
            <a:lstStyle/>
            <a:p>
              <a:r>
                <a:rPr lang="en-US" sz="2400" b="1" dirty="0">
                  <a:solidFill>
                    <a:schemeClr val="tx1">
                      <a:lumMod val="75000"/>
                      <a:lumOff val="25000"/>
                    </a:schemeClr>
                  </a:solidFill>
                </a:rPr>
                <a:t>Cold Fusion</a:t>
              </a:r>
            </a:p>
          </p:txBody>
        </p:sp>
      </p:grpSp>
      <p:sp>
        <p:nvSpPr>
          <p:cNvPr id="3" name="Footer Placeholder 2">
            <a:extLst>
              <a:ext uri="{FF2B5EF4-FFF2-40B4-BE49-F238E27FC236}">
                <a16:creationId xmlns:a16="http://schemas.microsoft.com/office/drawing/2014/main" id="{389442D0-6C00-0F88-A0AE-8C6A2C8C62FF}"/>
              </a:ext>
            </a:extLst>
          </p:cNvPr>
          <p:cNvSpPr>
            <a:spLocks noGrp="1"/>
          </p:cNvSpPr>
          <p:nvPr>
            <p:ph type="ftr" sz="quarter" idx="11"/>
          </p:nvPr>
        </p:nvSpPr>
        <p:spPr>
          <a:xfrm>
            <a:off x="16778" y="6356350"/>
            <a:ext cx="9106596"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baseline="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Toward Pursuing Superheavy Elements | BERKELEY LAB</a:t>
            </a:r>
            <a:endParaRPr lang="en-US" dirty="0"/>
          </a:p>
        </p:txBody>
      </p:sp>
      <p:sp>
        <p:nvSpPr>
          <p:cNvPr id="4" name="Slide Number Placeholder 3">
            <a:extLst>
              <a:ext uri="{FF2B5EF4-FFF2-40B4-BE49-F238E27FC236}">
                <a16:creationId xmlns:a16="http://schemas.microsoft.com/office/drawing/2014/main" id="{B6D0F6EF-EEA4-9F8B-71DD-A2E4086F9868}"/>
              </a:ext>
            </a:extLst>
          </p:cNvPr>
          <p:cNvSpPr>
            <a:spLocks noGrp="1"/>
          </p:cNvSpPr>
          <p:nvPr>
            <p:ph type="sldNum" sz="quarter" idx="12"/>
          </p:nvPr>
        </p:nvSpPr>
        <p:spPr>
          <a:xfrm>
            <a:off x="11465375" y="6356349"/>
            <a:ext cx="708868"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baseline="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EF2EA88-E9D4-0C4F-A5DF-5FE49FAF8E2F}" type="slidenum">
              <a:rPr lang="en-US" smtClean="0"/>
              <a:pPr/>
              <a:t>7</a:t>
            </a:fld>
            <a:endParaRPr lang="en-US" dirty="0"/>
          </a:p>
        </p:txBody>
      </p:sp>
      <p:sp>
        <p:nvSpPr>
          <p:cNvPr id="5" name="Title 4">
            <a:extLst>
              <a:ext uri="{FF2B5EF4-FFF2-40B4-BE49-F238E27FC236}">
                <a16:creationId xmlns:a16="http://schemas.microsoft.com/office/drawing/2014/main" id="{55DC3BAA-878F-E639-B654-47DC8DBBA9D4}"/>
              </a:ext>
            </a:extLst>
          </p:cNvPr>
          <p:cNvSpPr>
            <a:spLocks noGrp="1"/>
          </p:cNvSpPr>
          <p:nvPr>
            <p:ph type="title"/>
          </p:nvPr>
        </p:nvSpPr>
        <p:spPr/>
        <p:txBody>
          <a:bodyPr/>
          <a:lstStyle/>
          <a:p>
            <a:r>
              <a:rPr lang="en-US" dirty="0"/>
              <a:t>Challenge 6: Not All Combinations Work</a:t>
            </a:r>
          </a:p>
        </p:txBody>
      </p:sp>
      <p:sp>
        <p:nvSpPr>
          <p:cNvPr id="7" name="TextBox 6">
            <a:extLst>
              <a:ext uri="{FF2B5EF4-FFF2-40B4-BE49-F238E27FC236}">
                <a16:creationId xmlns:a16="http://schemas.microsoft.com/office/drawing/2014/main" id="{4B52B896-0727-F50A-AD2F-5C64A6C233C1}"/>
              </a:ext>
            </a:extLst>
          </p:cNvPr>
          <p:cNvSpPr txBox="1"/>
          <p:nvPr/>
        </p:nvSpPr>
        <p:spPr>
          <a:xfrm rot="16200000">
            <a:off x="-180591" y="4891209"/>
            <a:ext cx="763351" cy="523220"/>
          </a:xfrm>
          <a:prstGeom prst="rect">
            <a:avLst/>
          </a:prstGeom>
          <a:noFill/>
        </p:spPr>
        <p:txBody>
          <a:bodyPr wrap="none" rtlCol="0">
            <a:spAutoFit/>
          </a:bodyPr>
          <a:lstStyle/>
          <a:p>
            <a:r>
              <a:rPr lang="en-US" sz="2800" b="1" dirty="0"/>
              <a:t>Z →</a:t>
            </a:r>
          </a:p>
        </p:txBody>
      </p:sp>
      <p:sp>
        <p:nvSpPr>
          <p:cNvPr id="8" name="TextBox 7">
            <a:extLst>
              <a:ext uri="{FF2B5EF4-FFF2-40B4-BE49-F238E27FC236}">
                <a16:creationId xmlns:a16="http://schemas.microsoft.com/office/drawing/2014/main" id="{89B0E79D-59A6-6BAE-296B-6F9FD8B65AB0}"/>
              </a:ext>
            </a:extLst>
          </p:cNvPr>
          <p:cNvSpPr txBox="1"/>
          <p:nvPr/>
        </p:nvSpPr>
        <p:spPr>
          <a:xfrm>
            <a:off x="4898286" y="5917419"/>
            <a:ext cx="944771" cy="523220"/>
          </a:xfrm>
          <a:prstGeom prst="rect">
            <a:avLst/>
          </a:prstGeom>
          <a:noFill/>
        </p:spPr>
        <p:txBody>
          <a:bodyPr wrap="square" rtlCol="0">
            <a:spAutoFit/>
          </a:bodyPr>
          <a:lstStyle/>
          <a:p>
            <a:r>
              <a:rPr lang="en-US" sz="2800" b="1" dirty="0"/>
              <a:t>N →</a:t>
            </a:r>
          </a:p>
        </p:txBody>
      </p:sp>
      <p:sp>
        <p:nvSpPr>
          <p:cNvPr id="36" name="Oval 35">
            <a:extLst>
              <a:ext uri="{FF2B5EF4-FFF2-40B4-BE49-F238E27FC236}">
                <a16:creationId xmlns:a16="http://schemas.microsoft.com/office/drawing/2014/main" id="{7D68DF60-B769-62FD-4DD4-09DECE83F90D}"/>
              </a:ext>
            </a:extLst>
          </p:cNvPr>
          <p:cNvSpPr/>
          <p:nvPr/>
        </p:nvSpPr>
        <p:spPr>
          <a:xfrm rot="19642336">
            <a:off x="1437791" y="5165033"/>
            <a:ext cx="3066547" cy="1004403"/>
          </a:xfrm>
          <a:prstGeom prst="ellipse">
            <a:avLst/>
          </a:prstGeom>
          <a:noFill/>
          <a:ln w="762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E912FB4F-46C9-B67A-C17B-4FD0569AEC1F}"/>
              </a:ext>
            </a:extLst>
          </p:cNvPr>
          <p:cNvSpPr/>
          <p:nvPr/>
        </p:nvSpPr>
        <p:spPr>
          <a:xfrm rot="19721542">
            <a:off x="-188570" y="4098030"/>
            <a:ext cx="5542190" cy="1463180"/>
          </a:xfrm>
          <a:prstGeom prst="ellipse">
            <a:avLst/>
          </a:prstGeom>
          <a:noFill/>
          <a:ln w="76200">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41" name="Group 40">
            <a:extLst>
              <a:ext uri="{FF2B5EF4-FFF2-40B4-BE49-F238E27FC236}">
                <a16:creationId xmlns:a16="http://schemas.microsoft.com/office/drawing/2014/main" id="{C00A04DD-740A-0F7D-0E59-AA625DEA1924}"/>
              </a:ext>
            </a:extLst>
          </p:cNvPr>
          <p:cNvGrpSpPr/>
          <p:nvPr/>
        </p:nvGrpSpPr>
        <p:grpSpPr>
          <a:xfrm>
            <a:off x="6815006" y="4107976"/>
            <a:ext cx="4784492" cy="2625768"/>
            <a:chOff x="6815006" y="4107976"/>
            <a:chExt cx="4784492" cy="2625768"/>
          </a:xfrm>
        </p:grpSpPr>
        <p:pic>
          <p:nvPicPr>
            <p:cNvPr id="35" name="Picture 34">
              <a:extLst>
                <a:ext uri="{FF2B5EF4-FFF2-40B4-BE49-F238E27FC236}">
                  <a16:creationId xmlns:a16="http://schemas.microsoft.com/office/drawing/2014/main" id="{DA6D8EF3-0E9E-EB26-9190-CE72C973AA8F}"/>
                </a:ext>
              </a:extLst>
            </p:cNvPr>
            <p:cNvPicPr>
              <a:picLocks noChangeAspect="1"/>
            </p:cNvPicPr>
            <p:nvPr/>
          </p:nvPicPr>
          <p:blipFill>
            <a:blip r:embed="rId5"/>
            <a:srcRect l="14992" t="13638" r="12732" b="11989"/>
            <a:stretch>
              <a:fillRect/>
            </a:stretch>
          </p:blipFill>
          <p:spPr>
            <a:xfrm>
              <a:off x="6815006" y="4107976"/>
              <a:ext cx="4784492" cy="2625768"/>
            </a:xfrm>
            <a:prstGeom prst="rect">
              <a:avLst/>
            </a:prstGeom>
          </p:spPr>
        </p:pic>
        <p:sp>
          <p:nvSpPr>
            <p:cNvPr id="39" name="TextBox 38">
              <a:extLst>
                <a:ext uri="{FF2B5EF4-FFF2-40B4-BE49-F238E27FC236}">
                  <a16:creationId xmlns:a16="http://schemas.microsoft.com/office/drawing/2014/main" id="{57A821B3-2B65-A001-94FD-5CDEC264A073}"/>
                </a:ext>
              </a:extLst>
            </p:cNvPr>
            <p:cNvSpPr txBox="1"/>
            <p:nvPr/>
          </p:nvSpPr>
          <p:spPr>
            <a:xfrm flipH="1">
              <a:off x="8593280" y="5320157"/>
              <a:ext cx="2074719" cy="461665"/>
            </a:xfrm>
            <a:prstGeom prst="rect">
              <a:avLst/>
            </a:prstGeom>
            <a:noFill/>
          </p:spPr>
          <p:txBody>
            <a:bodyPr wrap="square" rtlCol="0">
              <a:spAutoFit/>
            </a:bodyPr>
            <a:lstStyle/>
            <a:p>
              <a:r>
                <a:rPr lang="en-US" sz="2400" b="1" dirty="0">
                  <a:solidFill>
                    <a:srgbClr val="C00000"/>
                  </a:solidFill>
                </a:rPr>
                <a:t>Hot Fusion</a:t>
              </a:r>
            </a:p>
          </p:txBody>
        </p:sp>
      </p:grpSp>
      <p:sp>
        <p:nvSpPr>
          <p:cNvPr id="38" name="Oval 37">
            <a:extLst>
              <a:ext uri="{FF2B5EF4-FFF2-40B4-BE49-F238E27FC236}">
                <a16:creationId xmlns:a16="http://schemas.microsoft.com/office/drawing/2014/main" id="{354EE61E-6ADC-94F2-92D7-4E7F6CC98998}"/>
              </a:ext>
            </a:extLst>
          </p:cNvPr>
          <p:cNvSpPr/>
          <p:nvPr/>
        </p:nvSpPr>
        <p:spPr>
          <a:xfrm rot="18943996">
            <a:off x="2740604" y="3339173"/>
            <a:ext cx="6369496" cy="1669290"/>
          </a:xfrm>
          <a:prstGeom prst="ellipse">
            <a:avLst/>
          </a:prstGeom>
          <a:noFill/>
          <a:ln w="762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0000"/>
              </a:solidFill>
            </a:endParaRPr>
          </a:p>
        </p:txBody>
      </p:sp>
    </p:spTree>
    <p:extLst>
      <p:ext uri="{BB962C8B-B14F-4D97-AF65-F5344CB8AC3E}">
        <p14:creationId xmlns:p14="http://schemas.microsoft.com/office/powerpoint/2010/main" val="46641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D7C73-AB0C-913F-5D9B-341E1543581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C502B2D-F08D-6397-1B80-1471B6C60E68}"/>
              </a:ext>
            </a:extLst>
          </p:cNvPr>
          <p:cNvSpPr>
            <a:spLocks noGrp="1"/>
          </p:cNvSpPr>
          <p:nvPr>
            <p:ph type="body" sz="quarter" idx="10"/>
          </p:nvPr>
        </p:nvSpPr>
        <p:spPr>
          <a:xfrm>
            <a:off x="1692403" y="2442147"/>
            <a:ext cx="8807194" cy="2284378"/>
          </a:xfrm>
        </p:spPr>
        <p:txBody>
          <a:bodyPr/>
          <a:lstStyle/>
          <a:p>
            <a:pPr marL="0" indent="0" algn="ctr"/>
            <a:r>
              <a:rPr lang="en-US" sz="4800" b="1" dirty="0"/>
              <a:t>In-Beam Spectroscopy</a:t>
            </a:r>
          </a:p>
        </p:txBody>
      </p:sp>
      <p:sp>
        <p:nvSpPr>
          <p:cNvPr id="4" name="Title 3">
            <a:extLst>
              <a:ext uri="{FF2B5EF4-FFF2-40B4-BE49-F238E27FC236}">
                <a16:creationId xmlns:a16="http://schemas.microsoft.com/office/drawing/2014/main" id="{B5CE9A89-FF92-3596-0926-EEE823368AB7}"/>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27396790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C5ED5-6FB5-DEEB-C47C-614AA28303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C15D1B-C7C5-F14F-D49A-E89D9867B03B}"/>
              </a:ext>
            </a:extLst>
          </p:cNvPr>
          <p:cNvSpPr>
            <a:spLocks noGrp="1"/>
          </p:cNvSpPr>
          <p:nvPr>
            <p:ph type="title"/>
          </p:nvPr>
        </p:nvSpPr>
        <p:spPr/>
        <p:txBody>
          <a:bodyPr/>
          <a:lstStyle/>
          <a:p>
            <a:r>
              <a:rPr lang="en-US" dirty="0"/>
              <a:t>Ways to do Decay Spectroscopy</a:t>
            </a:r>
          </a:p>
        </p:txBody>
      </p:sp>
      <p:sp>
        <p:nvSpPr>
          <p:cNvPr id="4" name="Slide Number Placeholder 3">
            <a:extLst>
              <a:ext uri="{FF2B5EF4-FFF2-40B4-BE49-F238E27FC236}">
                <a16:creationId xmlns:a16="http://schemas.microsoft.com/office/drawing/2014/main" id="{18478DC9-71B7-A8A2-A693-2C1D60A6E7BB}"/>
              </a:ext>
            </a:extLst>
          </p:cNvPr>
          <p:cNvSpPr>
            <a:spLocks noGrp="1"/>
          </p:cNvSpPr>
          <p:nvPr>
            <p:ph type="sldNum" sz="quarter" idx="4"/>
          </p:nvPr>
        </p:nvSpPr>
        <p:spPr/>
        <p:txBody>
          <a:bodyPr/>
          <a:lstStyle/>
          <a:p>
            <a:pPr algn="r"/>
            <a:fld id="{0EF2EA88-E9D4-0C4F-A5DF-5FE49FAF8E2F}" type="slidenum">
              <a:rPr lang="en-US" smtClean="0"/>
              <a:pPr algn="r"/>
              <a:t>71</a:t>
            </a:fld>
            <a:endParaRPr lang="en-US" dirty="0"/>
          </a:p>
        </p:txBody>
      </p:sp>
      <p:pic>
        <p:nvPicPr>
          <p:cNvPr id="7" name="Picture 6" descr="Investigation of LaBr3(Ce) detectors at the RITU focal plane">
            <a:extLst>
              <a:ext uri="{FF2B5EF4-FFF2-40B4-BE49-F238E27FC236}">
                <a16:creationId xmlns:a16="http://schemas.microsoft.com/office/drawing/2014/main" id="{1C7B2AD7-9BCA-1389-A72F-29F2DB8182F0}"/>
              </a:ext>
            </a:extLst>
          </p:cNvPr>
          <p:cNvPicPr>
            <a:picLocks noChangeAspect="1"/>
          </p:cNvPicPr>
          <p:nvPr/>
        </p:nvPicPr>
        <p:blipFill>
          <a:blip r:embed="rId3"/>
          <a:stretch>
            <a:fillRect/>
          </a:stretch>
        </p:blipFill>
        <p:spPr>
          <a:xfrm>
            <a:off x="90963" y="1017591"/>
            <a:ext cx="11904725" cy="4778776"/>
          </a:xfrm>
          <a:prstGeom prst="rect">
            <a:avLst/>
          </a:prstGeom>
        </p:spPr>
      </p:pic>
      <p:sp>
        <p:nvSpPr>
          <p:cNvPr id="8" name="TextBox 7">
            <a:extLst>
              <a:ext uri="{FF2B5EF4-FFF2-40B4-BE49-F238E27FC236}">
                <a16:creationId xmlns:a16="http://schemas.microsoft.com/office/drawing/2014/main" id="{C3375E6E-9FE8-B824-EE5F-FD6B0482F451}"/>
              </a:ext>
            </a:extLst>
          </p:cNvPr>
          <p:cNvSpPr txBox="1"/>
          <p:nvPr/>
        </p:nvSpPr>
        <p:spPr>
          <a:xfrm>
            <a:off x="5904854" y="5935424"/>
            <a:ext cx="1537600" cy="461665"/>
          </a:xfrm>
          <a:prstGeom prst="rect">
            <a:avLst/>
          </a:prstGeom>
          <a:noFill/>
        </p:spPr>
        <p:txBody>
          <a:bodyPr wrap="none" rtlCol="0">
            <a:spAutoFit/>
          </a:bodyPr>
          <a:lstStyle/>
          <a:p>
            <a:r>
              <a:rPr lang="en-US" dirty="0"/>
              <a:t>Separator</a:t>
            </a:r>
          </a:p>
        </p:txBody>
      </p:sp>
      <p:cxnSp>
        <p:nvCxnSpPr>
          <p:cNvPr id="10" name="Straight Connector 9">
            <a:extLst>
              <a:ext uri="{FF2B5EF4-FFF2-40B4-BE49-F238E27FC236}">
                <a16:creationId xmlns:a16="http://schemas.microsoft.com/office/drawing/2014/main" id="{AD469CD8-2284-DC0B-C1EF-2908AC47EA37}"/>
              </a:ext>
            </a:extLst>
          </p:cNvPr>
          <p:cNvCxnSpPr/>
          <p:nvPr/>
        </p:nvCxnSpPr>
        <p:spPr bwMode="auto">
          <a:xfrm>
            <a:off x="3045417" y="5858359"/>
            <a:ext cx="6811505" cy="0"/>
          </a:xfrm>
          <a:prstGeom prst="line">
            <a:avLst/>
          </a:prstGeom>
          <a:ln w="38100">
            <a:solidFill>
              <a:srgbClr val="C00000"/>
            </a:solidFill>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12" name="Straight Connector 11">
            <a:extLst>
              <a:ext uri="{FF2B5EF4-FFF2-40B4-BE49-F238E27FC236}">
                <a16:creationId xmlns:a16="http://schemas.microsoft.com/office/drawing/2014/main" id="{90E61CBD-856B-675E-8C94-408FAAB88AC2}"/>
              </a:ext>
            </a:extLst>
          </p:cNvPr>
          <p:cNvCxnSpPr/>
          <p:nvPr/>
        </p:nvCxnSpPr>
        <p:spPr bwMode="auto">
          <a:xfrm>
            <a:off x="3045417" y="5633634"/>
            <a:ext cx="0" cy="441702"/>
          </a:xfrm>
          <a:prstGeom prst="line">
            <a:avLst/>
          </a:prstGeom>
          <a:solidFill>
            <a:schemeClr val="accent1"/>
          </a:solidFill>
          <a:ln w="38100" cap="flat" cmpd="sng" algn="ctr">
            <a:solidFill>
              <a:srgbClr val="C00000"/>
            </a:solidFill>
            <a:prstDash val="solid"/>
            <a:round/>
            <a:headEnd type="none" w="med" len="med"/>
            <a:tailEnd type="none" w="med" len="med"/>
          </a:ln>
          <a:effectLst/>
        </p:spPr>
      </p:cxnSp>
      <p:cxnSp>
        <p:nvCxnSpPr>
          <p:cNvPr id="13" name="Straight Connector 12">
            <a:extLst>
              <a:ext uri="{FF2B5EF4-FFF2-40B4-BE49-F238E27FC236}">
                <a16:creationId xmlns:a16="http://schemas.microsoft.com/office/drawing/2014/main" id="{2EB5CA26-DEB3-75A4-1FF2-CAACF24566CB}"/>
              </a:ext>
            </a:extLst>
          </p:cNvPr>
          <p:cNvCxnSpPr>
            <a:cxnSpLocks/>
          </p:cNvCxnSpPr>
          <p:nvPr/>
        </p:nvCxnSpPr>
        <p:spPr bwMode="auto">
          <a:xfrm>
            <a:off x="9856922" y="5633634"/>
            <a:ext cx="0" cy="441702"/>
          </a:xfrm>
          <a:prstGeom prst="line">
            <a:avLst/>
          </a:prstGeom>
          <a:solidFill>
            <a:schemeClr val="accent1"/>
          </a:solidFill>
          <a:ln w="38100" cap="flat" cmpd="sng" algn="ctr">
            <a:solidFill>
              <a:srgbClr val="C00000"/>
            </a:solidFill>
            <a:prstDash val="solid"/>
            <a:round/>
            <a:headEnd type="none" w="med" len="med"/>
            <a:tailEnd type="none" w="med" len="med"/>
          </a:ln>
          <a:effectLst/>
        </p:spPr>
      </p:cxnSp>
      <p:sp>
        <p:nvSpPr>
          <p:cNvPr id="16" name="TextBox 15">
            <a:extLst>
              <a:ext uri="{FF2B5EF4-FFF2-40B4-BE49-F238E27FC236}">
                <a16:creationId xmlns:a16="http://schemas.microsoft.com/office/drawing/2014/main" id="{660A22C9-ED43-8B3C-B0BC-7680F138EF15}"/>
              </a:ext>
            </a:extLst>
          </p:cNvPr>
          <p:cNvSpPr txBox="1"/>
          <p:nvPr/>
        </p:nvSpPr>
        <p:spPr>
          <a:xfrm>
            <a:off x="906652" y="5334702"/>
            <a:ext cx="1040221" cy="461665"/>
          </a:xfrm>
          <a:prstGeom prst="rect">
            <a:avLst/>
          </a:prstGeom>
          <a:noFill/>
        </p:spPr>
        <p:txBody>
          <a:bodyPr wrap="none" rtlCol="0">
            <a:spAutoFit/>
          </a:bodyPr>
          <a:lstStyle/>
          <a:p>
            <a:r>
              <a:rPr lang="en-US" dirty="0"/>
              <a:t>Target</a:t>
            </a:r>
          </a:p>
        </p:txBody>
      </p:sp>
      <p:cxnSp>
        <p:nvCxnSpPr>
          <p:cNvPr id="18" name="Straight Arrow Connector 17">
            <a:extLst>
              <a:ext uri="{FF2B5EF4-FFF2-40B4-BE49-F238E27FC236}">
                <a16:creationId xmlns:a16="http://schemas.microsoft.com/office/drawing/2014/main" id="{02681C2E-9DA3-6CA5-380A-5527CFA4A111}"/>
              </a:ext>
            </a:extLst>
          </p:cNvPr>
          <p:cNvCxnSpPr>
            <a:stCxn id="16" idx="0"/>
          </p:cNvCxnSpPr>
          <p:nvPr/>
        </p:nvCxnSpPr>
        <p:spPr bwMode="auto">
          <a:xfrm flipV="1">
            <a:off x="1426763" y="3324386"/>
            <a:ext cx="1339684" cy="2010316"/>
          </a:xfrm>
          <a:prstGeom prst="straightConnector1">
            <a:avLst/>
          </a:prstGeom>
          <a:solidFill>
            <a:schemeClr val="accent1"/>
          </a:solidFill>
          <a:ln w="38100" cap="flat" cmpd="sng" algn="ctr">
            <a:solidFill>
              <a:srgbClr val="C00000"/>
            </a:solidFill>
            <a:prstDash val="solid"/>
            <a:round/>
            <a:headEnd type="none" w="med" len="med"/>
            <a:tailEnd type="triangle"/>
          </a:ln>
          <a:effectLst/>
        </p:spPr>
      </p:cxnSp>
    </p:spTree>
    <p:extLst>
      <p:ext uri="{BB962C8B-B14F-4D97-AF65-F5344CB8AC3E}">
        <p14:creationId xmlns:p14="http://schemas.microsoft.com/office/powerpoint/2010/main" val="34117721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509FB-F9E4-C5A5-1F89-4837B06DFE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E127A1-7962-D473-F738-162AF48DAFAC}"/>
              </a:ext>
            </a:extLst>
          </p:cNvPr>
          <p:cNvSpPr>
            <a:spLocks noGrp="1"/>
          </p:cNvSpPr>
          <p:nvPr>
            <p:ph type="title"/>
          </p:nvPr>
        </p:nvSpPr>
        <p:spPr/>
        <p:txBody>
          <a:bodyPr/>
          <a:lstStyle/>
          <a:p>
            <a:r>
              <a:rPr lang="en-US" dirty="0"/>
              <a:t>In-beam Spectroscopy</a:t>
            </a:r>
          </a:p>
        </p:txBody>
      </p:sp>
      <p:sp>
        <p:nvSpPr>
          <p:cNvPr id="3" name="Content Placeholder 2">
            <a:extLst>
              <a:ext uri="{FF2B5EF4-FFF2-40B4-BE49-F238E27FC236}">
                <a16:creationId xmlns:a16="http://schemas.microsoft.com/office/drawing/2014/main" id="{EEECAC4C-6199-1DA4-5350-240F75FDB480}"/>
              </a:ext>
            </a:extLst>
          </p:cNvPr>
          <p:cNvSpPr>
            <a:spLocks noGrp="1"/>
          </p:cNvSpPr>
          <p:nvPr>
            <p:ph idx="1"/>
          </p:nvPr>
        </p:nvSpPr>
        <p:spPr>
          <a:xfrm>
            <a:off x="0" y="647701"/>
            <a:ext cx="5285857" cy="5721201"/>
          </a:xfrm>
        </p:spPr>
        <p:txBody>
          <a:bodyPr/>
          <a:lstStyle/>
          <a:p>
            <a:endParaRPr lang="en-US" dirty="0"/>
          </a:p>
          <a:p>
            <a:endParaRPr lang="en-US" dirty="0"/>
          </a:p>
          <a:p>
            <a:r>
              <a:rPr lang="en-US" dirty="0"/>
              <a:t>Probe highly excited nuclear levels populated during de-excitation of a nucleus</a:t>
            </a:r>
          </a:p>
          <a:p>
            <a:endParaRPr lang="en-US" dirty="0"/>
          </a:p>
          <a:p>
            <a:endParaRPr lang="en-US" dirty="0"/>
          </a:p>
          <a:p>
            <a:r>
              <a:rPr lang="en-US" dirty="0"/>
              <a:t>Step 1: Surround </a:t>
            </a:r>
            <a:r>
              <a:rPr lang="en-US" b="1" i="1" dirty="0"/>
              <a:t>target</a:t>
            </a:r>
            <a:r>
              <a:rPr lang="en-US" dirty="0"/>
              <a:t> with lots of germanium</a:t>
            </a:r>
          </a:p>
          <a:p>
            <a:r>
              <a:rPr lang="en-US" dirty="0"/>
              <a:t>Step 2: Make SHE in nuclear reaction</a:t>
            </a:r>
          </a:p>
          <a:p>
            <a:r>
              <a:rPr lang="en-US" dirty="0"/>
              <a:t>Step 3: Observe gamma rays emitted during deexcitation of SHE</a:t>
            </a:r>
          </a:p>
          <a:p>
            <a:endParaRPr lang="en-US" dirty="0"/>
          </a:p>
        </p:txBody>
      </p:sp>
      <p:pic>
        <p:nvPicPr>
          <p:cNvPr id="4" name="Picture 2" descr="GRETINA+S800.">
            <a:extLst>
              <a:ext uri="{FF2B5EF4-FFF2-40B4-BE49-F238E27FC236}">
                <a16:creationId xmlns:a16="http://schemas.microsoft.com/office/drawing/2014/main" id="{EE24D92F-2021-27AF-E39E-7A4690985F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5857" y="1226321"/>
            <a:ext cx="6814244" cy="456395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7BF17C1-59E1-1B85-8823-14152DA3D3E8}"/>
              </a:ext>
            </a:extLst>
          </p:cNvPr>
          <p:cNvSpPr txBox="1"/>
          <p:nvPr/>
        </p:nvSpPr>
        <p:spPr>
          <a:xfrm flipH="1">
            <a:off x="7872660" y="5848758"/>
            <a:ext cx="1640637" cy="461665"/>
          </a:xfrm>
          <a:prstGeom prst="rect">
            <a:avLst/>
          </a:prstGeom>
          <a:noFill/>
        </p:spPr>
        <p:txBody>
          <a:bodyPr wrap="square" rtlCol="0">
            <a:spAutoFit/>
          </a:bodyPr>
          <a:lstStyle/>
          <a:p>
            <a:r>
              <a:rPr lang="en-US" dirty="0"/>
              <a:t>GRETINA</a:t>
            </a:r>
          </a:p>
        </p:txBody>
      </p:sp>
    </p:spTree>
    <p:extLst>
      <p:ext uri="{BB962C8B-B14F-4D97-AF65-F5344CB8AC3E}">
        <p14:creationId xmlns:p14="http://schemas.microsoft.com/office/powerpoint/2010/main" val="20282299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18A25-737B-BE9E-7342-9065AEEE6B5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549FC06-F1EF-9A33-4ABC-CD4B693211DB}"/>
              </a:ext>
            </a:extLst>
          </p:cNvPr>
          <p:cNvPicPr>
            <a:picLocks noChangeAspect="1"/>
          </p:cNvPicPr>
          <p:nvPr/>
        </p:nvPicPr>
        <p:blipFill>
          <a:blip r:embed="rId3"/>
          <a:stretch>
            <a:fillRect/>
          </a:stretch>
        </p:blipFill>
        <p:spPr>
          <a:xfrm>
            <a:off x="5206107" y="647701"/>
            <a:ext cx="6942382" cy="5741084"/>
          </a:xfrm>
          <a:prstGeom prst="rect">
            <a:avLst/>
          </a:prstGeom>
        </p:spPr>
      </p:pic>
      <p:sp>
        <p:nvSpPr>
          <p:cNvPr id="2" name="Title 1">
            <a:extLst>
              <a:ext uri="{FF2B5EF4-FFF2-40B4-BE49-F238E27FC236}">
                <a16:creationId xmlns:a16="http://schemas.microsoft.com/office/drawing/2014/main" id="{D000CD5E-586D-7E93-FD0C-8FABBB325699}"/>
              </a:ext>
            </a:extLst>
          </p:cNvPr>
          <p:cNvSpPr>
            <a:spLocks noGrp="1"/>
          </p:cNvSpPr>
          <p:nvPr>
            <p:ph type="title"/>
          </p:nvPr>
        </p:nvSpPr>
        <p:spPr/>
        <p:txBody>
          <a:bodyPr/>
          <a:lstStyle/>
          <a:p>
            <a:r>
              <a:rPr lang="en-US" dirty="0"/>
              <a:t>In-beam Spectroscopy</a:t>
            </a:r>
          </a:p>
        </p:txBody>
      </p:sp>
      <p:sp>
        <p:nvSpPr>
          <p:cNvPr id="3" name="Content Placeholder 2">
            <a:extLst>
              <a:ext uri="{FF2B5EF4-FFF2-40B4-BE49-F238E27FC236}">
                <a16:creationId xmlns:a16="http://schemas.microsoft.com/office/drawing/2014/main" id="{C29DC35D-B03D-ABE4-63BD-CD77B69093AF}"/>
              </a:ext>
            </a:extLst>
          </p:cNvPr>
          <p:cNvSpPr>
            <a:spLocks noGrp="1"/>
          </p:cNvSpPr>
          <p:nvPr>
            <p:ph idx="1"/>
          </p:nvPr>
        </p:nvSpPr>
        <p:spPr>
          <a:xfrm>
            <a:off x="-1" y="1295400"/>
            <a:ext cx="5363937" cy="5073502"/>
          </a:xfrm>
        </p:spPr>
        <p:txBody>
          <a:bodyPr/>
          <a:lstStyle/>
          <a:p>
            <a:r>
              <a:rPr lang="en-US" dirty="0"/>
              <a:t>Observed gamma ray spectrum from the de-excitation of </a:t>
            </a:r>
            <a:r>
              <a:rPr lang="en-US" baseline="30000" dirty="0"/>
              <a:t>256</a:t>
            </a:r>
            <a:r>
              <a:rPr lang="en-US" dirty="0"/>
              <a:t>Rf</a:t>
            </a:r>
          </a:p>
          <a:p>
            <a:endParaRPr lang="en-US" dirty="0"/>
          </a:p>
          <a:p>
            <a:r>
              <a:rPr lang="en-US" dirty="0"/>
              <a:t>Picket-fence pattern </a:t>
            </a:r>
            <a:r>
              <a:rPr lang="en-US" dirty="0">
                <a:sym typeface="Wingdings" panose="05000000000000000000" pitchFamily="2" charset="2"/>
              </a:rPr>
              <a:t> emission of photons from rotational states  </a:t>
            </a:r>
            <a:r>
              <a:rPr lang="en-US" baseline="30000" dirty="0">
                <a:sym typeface="Wingdings" panose="05000000000000000000" pitchFamily="2" charset="2"/>
              </a:rPr>
              <a:t>256</a:t>
            </a:r>
            <a:r>
              <a:rPr lang="en-US" dirty="0">
                <a:sym typeface="Wingdings" panose="05000000000000000000" pitchFamily="2" charset="2"/>
              </a:rPr>
              <a:t>Rf is quadrupole-deformed</a:t>
            </a:r>
          </a:p>
          <a:p>
            <a:endParaRPr lang="en-US" dirty="0">
              <a:sym typeface="Wingdings" panose="05000000000000000000" pitchFamily="2" charset="2"/>
            </a:endParaRPr>
          </a:p>
          <a:p>
            <a:r>
              <a:rPr lang="en-US" dirty="0">
                <a:sym typeface="Wingdings" panose="05000000000000000000" pitchFamily="2" charset="2"/>
              </a:rPr>
              <a:t>Spacing on picket-fence pattern  rotational moment of inertia  orbital level density (bigger energy gap  higher moment of inertia)</a:t>
            </a:r>
          </a:p>
          <a:p>
            <a:endParaRPr lang="en-US" dirty="0">
              <a:sym typeface="Wingdings" panose="05000000000000000000" pitchFamily="2" charset="2"/>
            </a:endParaRPr>
          </a:p>
        </p:txBody>
      </p:sp>
      <p:sp>
        <p:nvSpPr>
          <p:cNvPr id="6" name="TextBox 5">
            <a:extLst>
              <a:ext uri="{FF2B5EF4-FFF2-40B4-BE49-F238E27FC236}">
                <a16:creationId xmlns:a16="http://schemas.microsoft.com/office/drawing/2014/main" id="{3060EB41-0B10-FCD1-89A9-B31F6BB180D3}"/>
              </a:ext>
            </a:extLst>
          </p:cNvPr>
          <p:cNvSpPr txBox="1"/>
          <p:nvPr/>
        </p:nvSpPr>
        <p:spPr>
          <a:xfrm flipH="1">
            <a:off x="-1" y="6529647"/>
            <a:ext cx="9197674" cy="276999"/>
          </a:xfrm>
          <a:prstGeom prst="rect">
            <a:avLst/>
          </a:prstGeom>
          <a:noFill/>
        </p:spPr>
        <p:txBody>
          <a:bodyPr wrap="square" rtlCol="0">
            <a:spAutoFit/>
          </a:bodyPr>
          <a:lstStyle/>
          <a:p>
            <a:r>
              <a:rPr lang="en-US" sz="1200" dirty="0" err="1"/>
              <a:t>Greenlees</a:t>
            </a:r>
            <a:r>
              <a:rPr lang="en-US" sz="1200" dirty="0"/>
              <a:t>, P.T. Phys. Rev. Lett., </a:t>
            </a:r>
            <a:r>
              <a:rPr lang="en-US" sz="1200" b="1" dirty="0"/>
              <a:t>109 </a:t>
            </a:r>
            <a:r>
              <a:rPr lang="en-US" sz="1200" dirty="0"/>
              <a:t>(2012) 012501:  </a:t>
            </a:r>
            <a:r>
              <a:rPr lang="en-US" sz="1200" dirty="0">
                <a:hlinkClick r:id="rId4"/>
              </a:rPr>
              <a:t>http://link.aps.org/doi/10.1103/PhysRevLett.109.012501</a:t>
            </a:r>
            <a:endParaRPr lang="en-US" sz="1200" dirty="0"/>
          </a:p>
        </p:txBody>
      </p:sp>
    </p:spTree>
    <p:extLst>
      <p:ext uri="{BB962C8B-B14F-4D97-AF65-F5344CB8AC3E}">
        <p14:creationId xmlns:p14="http://schemas.microsoft.com/office/powerpoint/2010/main" val="30849395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2EFA8-9299-28B1-987E-24A5E4656B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2D0B64-A830-B6D9-FBCE-1D4EB1B000A4}"/>
              </a:ext>
            </a:extLst>
          </p:cNvPr>
          <p:cNvSpPr>
            <a:spLocks noGrp="1"/>
          </p:cNvSpPr>
          <p:nvPr>
            <p:ph type="title"/>
          </p:nvPr>
        </p:nvSpPr>
        <p:spPr/>
        <p:txBody>
          <a:bodyPr/>
          <a:lstStyle/>
          <a:p>
            <a:r>
              <a:rPr lang="en-US" dirty="0"/>
              <a:t>Spectroscopy</a:t>
            </a:r>
          </a:p>
        </p:txBody>
      </p:sp>
      <p:sp>
        <p:nvSpPr>
          <p:cNvPr id="4" name="Slide Number Placeholder 3">
            <a:extLst>
              <a:ext uri="{FF2B5EF4-FFF2-40B4-BE49-F238E27FC236}">
                <a16:creationId xmlns:a16="http://schemas.microsoft.com/office/drawing/2014/main" id="{A52B04F6-20EA-EC66-DA41-F32C5FFCF81C}"/>
              </a:ext>
            </a:extLst>
          </p:cNvPr>
          <p:cNvSpPr>
            <a:spLocks noGrp="1"/>
          </p:cNvSpPr>
          <p:nvPr>
            <p:ph type="sldNum" sz="quarter" idx="4"/>
          </p:nvPr>
        </p:nvSpPr>
        <p:spPr/>
        <p:txBody>
          <a:bodyPr/>
          <a:lstStyle/>
          <a:p>
            <a:pPr algn="r"/>
            <a:fld id="{0EF2EA88-E9D4-0C4F-A5DF-5FE49FAF8E2F}" type="slidenum">
              <a:rPr lang="en-US" smtClean="0"/>
              <a:pPr algn="r"/>
              <a:t>74</a:t>
            </a:fld>
            <a:endParaRPr lang="en-US" dirty="0"/>
          </a:p>
        </p:txBody>
      </p:sp>
      <p:pic>
        <p:nvPicPr>
          <p:cNvPr id="6" name="Picture 5" descr="A yellow and green squares with black letters&#10;&#10;AI-generated content may be incorrect.">
            <a:extLst>
              <a:ext uri="{FF2B5EF4-FFF2-40B4-BE49-F238E27FC236}">
                <a16:creationId xmlns:a16="http://schemas.microsoft.com/office/drawing/2014/main" id="{1505A654-37A0-27A4-18AF-CC56B4C3C9D9}"/>
              </a:ext>
            </a:extLst>
          </p:cNvPr>
          <p:cNvPicPr>
            <a:picLocks noChangeAspect="1"/>
          </p:cNvPicPr>
          <p:nvPr/>
        </p:nvPicPr>
        <p:blipFill>
          <a:blip r:embed="rId2">
            <a:alphaModFix/>
          </a:blip>
          <a:srcRect l="3429" b="10101"/>
          <a:stretch>
            <a:fillRect/>
          </a:stretch>
        </p:blipFill>
        <p:spPr>
          <a:xfrm>
            <a:off x="36035" y="702616"/>
            <a:ext cx="12155965" cy="6099679"/>
          </a:xfrm>
          <a:prstGeom prst="rect">
            <a:avLst/>
          </a:prstGeom>
        </p:spPr>
      </p:pic>
      <p:grpSp>
        <p:nvGrpSpPr>
          <p:cNvPr id="13" name="Group 12">
            <a:extLst>
              <a:ext uri="{FF2B5EF4-FFF2-40B4-BE49-F238E27FC236}">
                <a16:creationId xmlns:a16="http://schemas.microsoft.com/office/drawing/2014/main" id="{8310B8EE-A0B8-CEF9-7540-AF0C35A9CC92}"/>
              </a:ext>
            </a:extLst>
          </p:cNvPr>
          <p:cNvGrpSpPr/>
          <p:nvPr/>
        </p:nvGrpSpPr>
        <p:grpSpPr>
          <a:xfrm>
            <a:off x="532323" y="4442693"/>
            <a:ext cx="1942746" cy="2294991"/>
            <a:chOff x="532323" y="4442693"/>
            <a:chExt cx="1942746" cy="2294991"/>
          </a:xfrm>
        </p:grpSpPr>
        <p:sp>
          <p:nvSpPr>
            <p:cNvPr id="7" name="Oval 6">
              <a:extLst>
                <a:ext uri="{FF2B5EF4-FFF2-40B4-BE49-F238E27FC236}">
                  <a16:creationId xmlns:a16="http://schemas.microsoft.com/office/drawing/2014/main" id="{34E4A3AB-257C-F816-79A7-899F4A9A1BE9}"/>
                </a:ext>
              </a:extLst>
            </p:cNvPr>
            <p:cNvSpPr/>
            <p:nvPr/>
          </p:nvSpPr>
          <p:spPr bwMode="auto">
            <a:xfrm>
              <a:off x="660019" y="5878286"/>
              <a:ext cx="1815050" cy="859398"/>
            </a:xfrm>
            <a:prstGeom prst="ellips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0" name="TextBox 9">
              <a:extLst>
                <a:ext uri="{FF2B5EF4-FFF2-40B4-BE49-F238E27FC236}">
                  <a16:creationId xmlns:a16="http://schemas.microsoft.com/office/drawing/2014/main" id="{599CEC16-085D-7915-70AE-315CB47CD774}"/>
                </a:ext>
              </a:extLst>
            </p:cNvPr>
            <p:cNvSpPr txBox="1"/>
            <p:nvPr/>
          </p:nvSpPr>
          <p:spPr>
            <a:xfrm rot="19392501">
              <a:off x="532323" y="4442693"/>
              <a:ext cx="1348446" cy="461665"/>
            </a:xfrm>
            <a:prstGeom prst="rect">
              <a:avLst/>
            </a:prstGeom>
            <a:noFill/>
          </p:spPr>
          <p:txBody>
            <a:bodyPr wrap="none" rtlCol="0">
              <a:spAutoFit/>
            </a:bodyPr>
            <a:lstStyle/>
            <a:p>
              <a:r>
                <a:rPr lang="en-US" dirty="0">
                  <a:solidFill>
                    <a:srgbClr val="C00000"/>
                  </a:solidFill>
                </a:rPr>
                <a:t>In-Beam</a:t>
              </a:r>
            </a:p>
          </p:txBody>
        </p:sp>
        <p:cxnSp>
          <p:nvCxnSpPr>
            <p:cNvPr id="14" name="Straight Arrow Connector 13">
              <a:extLst>
                <a:ext uri="{FF2B5EF4-FFF2-40B4-BE49-F238E27FC236}">
                  <a16:creationId xmlns:a16="http://schemas.microsoft.com/office/drawing/2014/main" id="{AA80B14D-FBC7-B4B1-8C67-58697B2C251D}"/>
                </a:ext>
              </a:extLst>
            </p:cNvPr>
            <p:cNvCxnSpPr>
              <a:cxnSpLocks/>
              <a:endCxn id="7" idx="0"/>
            </p:cNvCxnSpPr>
            <p:nvPr/>
          </p:nvCxnSpPr>
          <p:spPr bwMode="auto">
            <a:xfrm>
              <a:off x="1292535" y="4989964"/>
              <a:ext cx="275009" cy="888322"/>
            </a:xfrm>
            <a:prstGeom prst="straightConnector1">
              <a:avLst/>
            </a:prstGeom>
            <a:solidFill>
              <a:schemeClr val="accent1"/>
            </a:solidFill>
            <a:ln w="38100" cap="flat" cmpd="sng" algn="ctr">
              <a:solidFill>
                <a:srgbClr val="C00000"/>
              </a:solidFill>
              <a:prstDash val="solid"/>
              <a:round/>
              <a:headEnd type="none" w="med" len="med"/>
              <a:tailEnd type="triangle"/>
            </a:ln>
            <a:effectLst/>
          </p:spPr>
        </p:cxnSp>
      </p:grpSp>
      <p:grpSp>
        <p:nvGrpSpPr>
          <p:cNvPr id="15" name="Group 14">
            <a:extLst>
              <a:ext uri="{FF2B5EF4-FFF2-40B4-BE49-F238E27FC236}">
                <a16:creationId xmlns:a16="http://schemas.microsoft.com/office/drawing/2014/main" id="{F34790F0-B3BD-1690-F1AB-7A514A57E02B}"/>
              </a:ext>
            </a:extLst>
          </p:cNvPr>
          <p:cNvGrpSpPr/>
          <p:nvPr/>
        </p:nvGrpSpPr>
        <p:grpSpPr>
          <a:xfrm>
            <a:off x="1536011" y="3305505"/>
            <a:ext cx="3486433" cy="3187371"/>
            <a:chOff x="1536011" y="3305505"/>
            <a:chExt cx="3486433" cy="3187371"/>
          </a:xfrm>
        </p:grpSpPr>
        <p:sp>
          <p:nvSpPr>
            <p:cNvPr id="16" name="Oval 15">
              <a:extLst>
                <a:ext uri="{FF2B5EF4-FFF2-40B4-BE49-F238E27FC236}">
                  <a16:creationId xmlns:a16="http://schemas.microsoft.com/office/drawing/2014/main" id="{D99E6911-3AC6-CC17-58AA-E79850664A66}"/>
                </a:ext>
              </a:extLst>
            </p:cNvPr>
            <p:cNvSpPr/>
            <p:nvPr/>
          </p:nvSpPr>
          <p:spPr bwMode="auto">
            <a:xfrm>
              <a:off x="1572047" y="5202622"/>
              <a:ext cx="2472934" cy="1290254"/>
            </a:xfrm>
            <a:prstGeom prst="ellips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7" name="Oval 16">
              <a:extLst>
                <a:ext uri="{FF2B5EF4-FFF2-40B4-BE49-F238E27FC236}">
                  <a16:creationId xmlns:a16="http://schemas.microsoft.com/office/drawing/2014/main" id="{B9085AD8-B645-C217-A464-A7D10C927943}"/>
                </a:ext>
              </a:extLst>
            </p:cNvPr>
            <p:cNvSpPr/>
            <p:nvPr/>
          </p:nvSpPr>
          <p:spPr bwMode="auto">
            <a:xfrm>
              <a:off x="3436133" y="3305505"/>
              <a:ext cx="1586311" cy="1290254"/>
            </a:xfrm>
            <a:prstGeom prst="ellips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8" name="TextBox 17">
              <a:extLst>
                <a:ext uri="{FF2B5EF4-FFF2-40B4-BE49-F238E27FC236}">
                  <a16:creationId xmlns:a16="http://schemas.microsoft.com/office/drawing/2014/main" id="{50A57F88-43D6-6D9F-A214-485689E615B3}"/>
                </a:ext>
              </a:extLst>
            </p:cNvPr>
            <p:cNvSpPr txBox="1"/>
            <p:nvPr/>
          </p:nvSpPr>
          <p:spPr>
            <a:xfrm rot="19392501">
              <a:off x="1536011" y="3692226"/>
              <a:ext cx="1417376" cy="461665"/>
            </a:xfrm>
            <a:prstGeom prst="rect">
              <a:avLst/>
            </a:prstGeom>
            <a:noFill/>
          </p:spPr>
          <p:txBody>
            <a:bodyPr wrap="none" rtlCol="0">
              <a:spAutoFit/>
            </a:bodyPr>
            <a:lstStyle/>
            <a:p>
              <a:r>
                <a:rPr lang="en-US" dirty="0">
                  <a:solidFill>
                    <a:srgbClr val="C00000"/>
                  </a:solidFill>
                </a:rPr>
                <a:t>K-isomer</a:t>
              </a:r>
            </a:p>
          </p:txBody>
        </p:sp>
        <p:cxnSp>
          <p:nvCxnSpPr>
            <p:cNvPr id="19" name="Straight Arrow Connector 18">
              <a:extLst>
                <a:ext uri="{FF2B5EF4-FFF2-40B4-BE49-F238E27FC236}">
                  <a16:creationId xmlns:a16="http://schemas.microsoft.com/office/drawing/2014/main" id="{D4D779EC-7F3F-BF55-E337-F2B595150ED8}"/>
                </a:ext>
              </a:extLst>
            </p:cNvPr>
            <p:cNvCxnSpPr>
              <a:stCxn id="18" idx="2"/>
              <a:endCxn id="17" idx="2"/>
            </p:cNvCxnSpPr>
            <p:nvPr/>
          </p:nvCxnSpPr>
          <p:spPr bwMode="auto">
            <a:xfrm flipV="1">
              <a:off x="2382946" y="3950632"/>
              <a:ext cx="1053187" cy="157281"/>
            </a:xfrm>
            <a:prstGeom prst="straightConnector1">
              <a:avLst/>
            </a:prstGeom>
            <a:solidFill>
              <a:schemeClr val="accent1"/>
            </a:solidFill>
            <a:ln w="38100" cap="flat" cmpd="sng" algn="ctr">
              <a:solidFill>
                <a:srgbClr val="C00000"/>
              </a:solidFill>
              <a:prstDash val="solid"/>
              <a:round/>
              <a:headEnd type="none" w="med" len="med"/>
              <a:tailEnd type="triangle"/>
            </a:ln>
            <a:effectLst/>
          </p:spPr>
        </p:cxnSp>
        <p:cxnSp>
          <p:nvCxnSpPr>
            <p:cNvPr id="20" name="Straight Arrow Connector 19">
              <a:extLst>
                <a:ext uri="{FF2B5EF4-FFF2-40B4-BE49-F238E27FC236}">
                  <a16:creationId xmlns:a16="http://schemas.microsoft.com/office/drawing/2014/main" id="{A109E128-8BDF-CA18-9E51-B94019845A1C}"/>
                </a:ext>
              </a:extLst>
            </p:cNvPr>
            <p:cNvCxnSpPr>
              <a:endCxn id="16" idx="0"/>
            </p:cNvCxnSpPr>
            <p:nvPr/>
          </p:nvCxnSpPr>
          <p:spPr bwMode="auto">
            <a:xfrm>
              <a:off x="2373836" y="4130566"/>
              <a:ext cx="434678" cy="1072056"/>
            </a:xfrm>
            <a:prstGeom prst="straightConnector1">
              <a:avLst/>
            </a:prstGeom>
            <a:solidFill>
              <a:schemeClr val="accent1"/>
            </a:solidFill>
            <a:ln w="38100" cap="flat" cmpd="sng" algn="ctr">
              <a:solidFill>
                <a:srgbClr val="C00000"/>
              </a:solidFill>
              <a:prstDash val="solid"/>
              <a:round/>
              <a:headEnd type="none" w="med" len="med"/>
              <a:tailEnd type="triangle"/>
            </a:ln>
            <a:effectLst/>
          </p:spPr>
        </p:cxnSp>
      </p:grpSp>
      <p:grpSp>
        <p:nvGrpSpPr>
          <p:cNvPr id="21" name="Group 20">
            <a:extLst>
              <a:ext uri="{FF2B5EF4-FFF2-40B4-BE49-F238E27FC236}">
                <a16:creationId xmlns:a16="http://schemas.microsoft.com/office/drawing/2014/main" id="{8479C2A4-2F07-37A7-BE46-E82D609E80E9}"/>
              </a:ext>
            </a:extLst>
          </p:cNvPr>
          <p:cNvGrpSpPr/>
          <p:nvPr/>
        </p:nvGrpSpPr>
        <p:grpSpPr>
          <a:xfrm>
            <a:off x="680169" y="1476436"/>
            <a:ext cx="9738585" cy="5325859"/>
            <a:chOff x="680169" y="1476436"/>
            <a:chExt cx="9738585" cy="5325859"/>
          </a:xfrm>
        </p:grpSpPr>
        <p:sp>
          <p:nvSpPr>
            <p:cNvPr id="22" name="Oval 21">
              <a:extLst>
                <a:ext uri="{FF2B5EF4-FFF2-40B4-BE49-F238E27FC236}">
                  <a16:creationId xmlns:a16="http://schemas.microsoft.com/office/drawing/2014/main" id="{209C267C-1D18-4AC1-8139-71B3B99EA9A5}"/>
                </a:ext>
              </a:extLst>
            </p:cNvPr>
            <p:cNvSpPr/>
            <p:nvPr/>
          </p:nvSpPr>
          <p:spPr bwMode="auto">
            <a:xfrm>
              <a:off x="9445797" y="1810781"/>
              <a:ext cx="972957" cy="914401"/>
            </a:xfrm>
            <a:prstGeom prst="ellips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3" name="Oval 22">
              <a:extLst>
                <a:ext uri="{FF2B5EF4-FFF2-40B4-BE49-F238E27FC236}">
                  <a16:creationId xmlns:a16="http://schemas.microsoft.com/office/drawing/2014/main" id="{62BE68F1-4CE0-2B03-F385-A8B347A44622}"/>
                </a:ext>
              </a:extLst>
            </p:cNvPr>
            <p:cNvSpPr/>
            <p:nvPr/>
          </p:nvSpPr>
          <p:spPr bwMode="auto">
            <a:xfrm>
              <a:off x="680169" y="3725016"/>
              <a:ext cx="4653080" cy="3077279"/>
            </a:xfrm>
            <a:prstGeom prst="ellips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24" name="TextBox 23">
              <a:extLst>
                <a:ext uri="{FF2B5EF4-FFF2-40B4-BE49-F238E27FC236}">
                  <a16:creationId xmlns:a16="http://schemas.microsoft.com/office/drawing/2014/main" id="{0860BC27-A5A4-460F-7E90-9731D07D26BD}"/>
                </a:ext>
              </a:extLst>
            </p:cNvPr>
            <p:cNvSpPr txBox="1"/>
            <p:nvPr/>
          </p:nvSpPr>
          <p:spPr>
            <a:xfrm rot="20908398">
              <a:off x="4984191" y="1476436"/>
              <a:ext cx="3370098" cy="461665"/>
            </a:xfrm>
            <a:prstGeom prst="rect">
              <a:avLst/>
            </a:prstGeom>
            <a:noFill/>
          </p:spPr>
          <p:txBody>
            <a:bodyPr wrap="square" rtlCol="0">
              <a:spAutoFit/>
            </a:bodyPr>
            <a:lstStyle/>
            <a:p>
              <a:pPr algn="ctr"/>
              <a:r>
                <a:rPr lang="en-US" dirty="0">
                  <a:solidFill>
                    <a:srgbClr val="C00000"/>
                  </a:solidFill>
                </a:rPr>
                <a:t>Alpha-Gamma</a:t>
              </a:r>
            </a:p>
          </p:txBody>
        </p:sp>
        <p:cxnSp>
          <p:nvCxnSpPr>
            <p:cNvPr id="25" name="Straight Arrow Connector 24">
              <a:extLst>
                <a:ext uri="{FF2B5EF4-FFF2-40B4-BE49-F238E27FC236}">
                  <a16:creationId xmlns:a16="http://schemas.microsoft.com/office/drawing/2014/main" id="{B3AA6061-C1C5-7409-7AE7-EE2CAB996C73}"/>
                </a:ext>
              </a:extLst>
            </p:cNvPr>
            <p:cNvCxnSpPr>
              <a:cxnSpLocks/>
              <a:endCxn id="22" idx="2"/>
            </p:cNvCxnSpPr>
            <p:nvPr/>
          </p:nvCxnSpPr>
          <p:spPr bwMode="auto">
            <a:xfrm>
              <a:off x="6824374" y="1913122"/>
              <a:ext cx="2621423" cy="354860"/>
            </a:xfrm>
            <a:prstGeom prst="straightConnector1">
              <a:avLst/>
            </a:prstGeom>
            <a:solidFill>
              <a:schemeClr val="accent1"/>
            </a:solidFill>
            <a:ln w="38100" cap="flat" cmpd="sng" algn="ctr">
              <a:solidFill>
                <a:srgbClr val="C00000"/>
              </a:solidFill>
              <a:prstDash val="solid"/>
              <a:round/>
              <a:headEnd type="none" w="med" len="med"/>
              <a:tailEnd type="triangle"/>
            </a:ln>
            <a:effectLst/>
          </p:spPr>
        </p:cxnSp>
        <p:cxnSp>
          <p:nvCxnSpPr>
            <p:cNvPr id="26" name="Straight Arrow Connector 25">
              <a:extLst>
                <a:ext uri="{FF2B5EF4-FFF2-40B4-BE49-F238E27FC236}">
                  <a16:creationId xmlns:a16="http://schemas.microsoft.com/office/drawing/2014/main" id="{783C8714-D7CB-FDD9-8FC7-60341EBFA2AB}"/>
                </a:ext>
              </a:extLst>
            </p:cNvPr>
            <p:cNvCxnSpPr>
              <a:cxnSpLocks/>
            </p:cNvCxnSpPr>
            <p:nvPr/>
          </p:nvCxnSpPr>
          <p:spPr bwMode="auto">
            <a:xfrm flipH="1">
              <a:off x="3925732" y="1913122"/>
              <a:ext cx="2898642" cy="1936983"/>
            </a:xfrm>
            <a:prstGeom prst="straightConnector1">
              <a:avLst/>
            </a:prstGeom>
            <a:solidFill>
              <a:schemeClr val="accent1"/>
            </a:solidFill>
            <a:ln w="38100" cap="flat" cmpd="sng" algn="ctr">
              <a:solidFill>
                <a:srgbClr val="C00000"/>
              </a:solidFill>
              <a:prstDash val="solid"/>
              <a:round/>
              <a:headEnd type="none" w="med" len="med"/>
              <a:tailEnd type="triangle"/>
            </a:ln>
            <a:effectLst/>
          </p:spPr>
        </p:cxnSp>
      </p:grpSp>
    </p:spTree>
    <p:extLst>
      <p:ext uri="{BB962C8B-B14F-4D97-AF65-F5344CB8AC3E}">
        <p14:creationId xmlns:p14="http://schemas.microsoft.com/office/powerpoint/2010/main" val="3755892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5E71E-DAE1-F20F-9003-94B821D2F6D9}"/>
            </a:ext>
          </a:extLst>
        </p:cNvPr>
        <p:cNvGrpSpPr/>
        <p:nvPr/>
      </p:nvGrpSpPr>
      <p:grpSpPr>
        <a:xfrm>
          <a:off x="0" y="0"/>
          <a:ext cx="0" cy="0"/>
          <a:chOff x="0" y="0"/>
          <a:chExt cx="0" cy="0"/>
        </a:xfrm>
      </p:grpSpPr>
      <p:pic>
        <p:nvPicPr>
          <p:cNvPr id="15" name="Picture 14" descr="A molecule model with white and red balls&#10;&#10;Description automatically generated">
            <a:extLst>
              <a:ext uri="{FF2B5EF4-FFF2-40B4-BE49-F238E27FC236}">
                <a16:creationId xmlns:a16="http://schemas.microsoft.com/office/drawing/2014/main" id="{8B3DE303-90AF-BFF0-F07E-22DD12BC6673}"/>
              </a:ext>
            </a:extLst>
          </p:cNvPr>
          <p:cNvPicPr>
            <a:picLocks noChangeAspect="1"/>
          </p:cNvPicPr>
          <p:nvPr/>
        </p:nvPicPr>
        <p:blipFill rotWithShape="1">
          <a:blip r:embed="rId2">
            <a:extLst>
              <a:ext uri="{28A0092B-C50C-407E-A947-70E740481C1C}">
                <a14:useLocalDpi xmlns:a14="http://schemas.microsoft.com/office/drawing/2010/main" val="0"/>
              </a:ext>
            </a:extLst>
          </a:blip>
          <a:srcRect l="25029" t="15171" r="22629" b="15170"/>
          <a:stretch/>
        </p:blipFill>
        <p:spPr>
          <a:xfrm>
            <a:off x="4916113" y="2398207"/>
            <a:ext cx="738771" cy="650239"/>
          </a:xfrm>
          <a:prstGeom prst="rect">
            <a:avLst/>
          </a:prstGeom>
        </p:spPr>
      </p:pic>
      <p:pic>
        <p:nvPicPr>
          <p:cNvPr id="21" name="Picture 20">
            <a:extLst>
              <a:ext uri="{FF2B5EF4-FFF2-40B4-BE49-F238E27FC236}">
                <a16:creationId xmlns:a16="http://schemas.microsoft.com/office/drawing/2014/main" id="{A8CE0481-03E3-365F-0192-0F67A4600C72}"/>
              </a:ext>
            </a:extLst>
          </p:cNvPr>
          <p:cNvPicPr>
            <a:picLocks noChangeAspect="1"/>
          </p:cNvPicPr>
          <p:nvPr/>
        </p:nvPicPr>
        <p:blipFill>
          <a:blip r:embed="rId3"/>
          <a:stretch>
            <a:fillRect/>
          </a:stretch>
        </p:blipFill>
        <p:spPr>
          <a:xfrm>
            <a:off x="3761488" y="3048255"/>
            <a:ext cx="1893396" cy="1282125"/>
          </a:xfrm>
          <a:prstGeom prst="rect">
            <a:avLst/>
          </a:prstGeom>
        </p:spPr>
      </p:pic>
      <p:sp>
        <p:nvSpPr>
          <p:cNvPr id="3" name="Content Placeholder 2">
            <a:extLst>
              <a:ext uri="{FF2B5EF4-FFF2-40B4-BE49-F238E27FC236}">
                <a16:creationId xmlns:a16="http://schemas.microsoft.com/office/drawing/2014/main" id="{CF3FCD63-6CAB-12C1-2C9F-D0B0FBAFA62C}"/>
              </a:ext>
            </a:extLst>
          </p:cNvPr>
          <p:cNvSpPr>
            <a:spLocks noGrp="1"/>
          </p:cNvSpPr>
          <p:nvPr>
            <p:ph idx="1"/>
          </p:nvPr>
        </p:nvSpPr>
        <p:spPr>
          <a:xfrm>
            <a:off x="574325" y="905690"/>
            <a:ext cx="2589828" cy="1828800"/>
          </a:xfrm>
        </p:spPr>
        <p:txBody>
          <a:bodyPr/>
          <a:lstStyle/>
          <a:p>
            <a:pPr algn="ctr"/>
            <a:r>
              <a:rPr lang="en-US" dirty="0"/>
              <a:t>Searching for New Elements</a:t>
            </a:r>
          </a:p>
        </p:txBody>
      </p:sp>
      <p:sp>
        <p:nvSpPr>
          <p:cNvPr id="5" name="Content Placeholder 4">
            <a:extLst>
              <a:ext uri="{FF2B5EF4-FFF2-40B4-BE49-F238E27FC236}">
                <a16:creationId xmlns:a16="http://schemas.microsoft.com/office/drawing/2014/main" id="{496FB657-3EC8-39FD-3F61-05D3771985A8}"/>
              </a:ext>
            </a:extLst>
          </p:cNvPr>
          <p:cNvSpPr>
            <a:spLocks noGrp="1"/>
          </p:cNvSpPr>
          <p:nvPr>
            <p:ph idx="11"/>
          </p:nvPr>
        </p:nvSpPr>
        <p:spPr>
          <a:xfrm>
            <a:off x="3367354" y="905690"/>
            <a:ext cx="2589828" cy="1828800"/>
          </a:xfrm>
        </p:spPr>
        <p:txBody>
          <a:bodyPr/>
          <a:lstStyle/>
          <a:p>
            <a:pPr algn="ctr"/>
            <a:r>
              <a:rPr lang="en-US" dirty="0"/>
              <a:t>Chemistry</a:t>
            </a:r>
          </a:p>
        </p:txBody>
      </p:sp>
      <p:sp>
        <p:nvSpPr>
          <p:cNvPr id="6" name="Content Placeholder 5">
            <a:extLst>
              <a:ext uri="{FF2B5EF4-FFF2-40B4-BE49-F238E27FC236}">
                <a16:creationId xmlns:a16="http://schemas.microsoft.com/office/drawing/2014/main" id="{F2ADEB76-1289-2D30-3112-BBF6F5154310}"/>
              </a:ext>
            </a:extLst>
          </p:cNvPr>
          <p:cNvSpPr>
            <a:spLocks noGrp="1"/>
          </p:cNvSpPr>
          <p:nvPr>
            <p:ph idx="12"/>
          </p:nvPr>
        </p:nvSpPr>
        <p:spPr>
          <a:xfrm>
            <a:off x="6160384" y="905690"/>
            <a:ext cx="2589828" cy="1828800"/>
          </a:xfrm>
        </p:spPr>
        <p:txBody>
          <a:bodyPr/>
          <a:lstStyle/>
          <a:p>
            <a:pPr algn="ctr"/>
            <a:r>
              <a:rPr lang="en-US" dirty="0"/>
              <a:t>Alpha/Gamma Spectroscopy</a:t>
            </a:r>
          </a:p>
        </p:txBody>
      </p:sp>
      <p:sp>
        <p:nvSpPr>
          <p:cNvPr id="7" name="Content Placeholder 6">
            <a:extLst>
              <a:ext uri="{FF2B5EF4-FFF2-40B4-BE49-F238E27FC236}">
                <a16:creationId xmlns:a16="http://schemas.microsoft.com/office/drawing/2014/main" id="{4077673A-9D8E-34CF-7787-07B38C81304A}"/>
              </a:ext>
            </a:extLst>
          </p:cNvPr>
          <p:cNvSpPr>
            <a:spLocks noGrp="1"/>
          </p:cNvSpPr>
          <p:nvPr>
            <p:ph idx="13"/>
          </p:nvPr>
        </p:nvSpPr>
        <p:spPr>
          <a:xfrm>
            <a:off x="8956588" y="905690"/>
            <a:ext cx="2589828" cy="1828800"/>
          </a:xfrm>
        </p:spPr>
        <p:txBody>
          <a:bodyPr/>
          <a:lstStyle/>
          <a:p>
            <a:pPr algn="ctr"/>
            <a:r>
              <a:rPr lang="en-US" dirty="0"/>
              <a:t>Mass Measurements</a:t>
            </a:r>
          </a:p>
        </p:txBody>
      </p:sp>
      <p:sp>
        <p:nvSpPr>
          <p:cNvPr id="2" name="Title 1">
            <a:extLst>
              <a:ext uri="{FF2B5EF4-FFF2-40B4-BE49-F238E27FC236}">
                <a16:creationId xmlns:a16="http://schemas.microsoft.com/office/drawing/2014/main" id="{C1D98895-7CCD-F5C5-16F9-1EC4D3683A16}"/>
              </a:ext>
            </a:extLst>
          </p:cNvPr>
          <p:cNvSpPr>
            <a:spLocks noGrp="1"/>
          </p:cNvSpPr>
          <p:nvPr>
            <p:ph type="title"/>
          </p:nvPr>
        </p:nvSpPr>
        <p:spPr/>
        <p:txBody>
          <a:bodyPr/>
          <a:lstStyle/>
          <a:p>
            <a:r>
              <a:rPr lang="en-US" dirty="0"/>
              <a:t>Science with Single Superheavy Element Atoms</a:t>
            </a:r>
          </a:p>
        </p:txBody>
      </p:sp>
      <p:sp>
        <p:nvSpPr>
          <p:cNvPr id="4" name="Slide Number Placeholder 3">
            <a:extLst>
              <a:ext uri="{FF2B5EF4-FFF2-40B4-BE49-F238E27FC236}">
                <a16:creationId xmlns:a16="http://schemas.microsoft.com/office/drawing/2014/main" id="{FD3F7B8A-C6C1-70C0-3D6F-9D166EBCA543}"/>
              </a:ext>
            </a:extLst>
          </p:cNvPr>
          <p:cNvSpPr>
            <a:spLocks noGrp="1"/>
          </p:cNvSpPr>
          <p:nvPr>
            <p:ph type="sldNum" sz="quarter" idx="4"/>
          </p:nvPr>
        </p:nvSpPr>
        <p:spPr/>
        <p:txBody>
          <a:bodyPr/>
          <a:lstStyle/>
          <a:p>
            <a:pPr algn="ctr"/>
            <a:fld id="{0EF2EA88-E9D4-0C4F-A5DF-5FE49FAF8E2F}" type="slidenum">
              <a:rPr lang="en-US" smtClean="0"/>
              <a:pPr algn="ctr"/>
              <a:t>75</a:t>
            </a:fld>
            <a:endParaRPr lang="en-US" dirty="0"/>
          </a:p>
        </p:txBody>
      </p:sp>
      <p:pic>
        <p:nvPicPr>
          <p:cNvPr id="9" name="Picture 8">
            <a:extLst>
              <a:ext uri="{FF2B5EF4-FFF2-40B4-BE49-F238E27FC236}">
                <a16:creationId xmlns:a16="http://schemas.microsoft.com/office/drawing/2014/main" id="{65A22084-2D6A-A8FA-396B-34B021936E57}"/>
              </a:ext>
            </a:extLst>
          </p:cNvPr>
          <p:cNvPicPr>
            <a:picLocks noChangeAspect="1"/>
          </p:cNvPicPr>
          <p:nvPr/>
        </p:nvPicPr>
        <p:blipFill>
          <a:blip r:embed="rId4"/>
          <a:stretch>
            <a:fillRect/>
          </a:stretch>
        </p:blipFill>
        <p:spPr>
          <a:xfrm>
            <a:off x="3613547" y="1185663"/>
            <a:ext cx="2189278" cy="1315861"/>
          </a:xfrm>
          <a:prstGeom prst="rect">
            <a:avLst/>
          </a:prstGeom>
        </p:spPr>
      </p:pic>
      <p:pic>
        <p:nvPicPr>
          <p:cNvPr id="17" name="Picture 16" descr="A molecule model of a molecule&#10;&#10;Description automatically generated">
            <a:extLst>
              <a:ext uri="{FF2B5EF4-FFF2-40B4-BE49-F238E27FC236}">
                <a16:creationId xmlns:a16="http://schemas.microsoft.com/office/drawing/2014/main" id="{D425CB85-4525-3239-0362-4E61AE7F011A}"/>
              </a:ext>
            </a:extLst>
          </p:cNvPr>
          <p:cNvPicPr>
            <a:picLocks noChangeAspect="1"/>
          </p:cNvPicPr>
          <p:nvPr/>
        </p:nvPicPr>
        <p:blipFill rotWithShape="1">
          <a:blip r:embed="rId5">
            <a:extLst>
              <a:ext uri="{28A0092B-C50C-407E-A947-70E740481C1C}">
                <a14:useLocalDpi xmlns:a14="http://schemas.microsoft.com/office/drawing/2010/main" val="0"/>
              </a:ext>
            </a:extLst>
          </a:blip>
          <a:srcRect l="21129" t="24587" r="17958" b="18631"/>
          <a:stretch/>
        </p:blipFill>
        <p:spPr>
          <a:xfrm>
            <a:off x="3487432" y="2438398"/>
            <a:ext cx="812117" cy="506730"/>
          </a:xfrm>
          <a:prstGeom prst="rect">
            <a:avLst/>
          </a:prstGeom>
        </p:spPr>
      </p:pic>
      <p:pic>
        <p:nvPicPr>
          <p:cNvPr id="10" name="Picture 9" descr="Fig. 2">
            <a:extLst>
              <a:ext uri="{FF2B5EF4-FFF2-40B4-BE49-F238E27FC236}">
                <a16:creationId xmlns:a16="http://schemas.microsoft.com/office/drawing/2014/main" id="{26BD9C7C-A1B2-9F83-AA2A-A32C656DC315}"/>
              </a:ext>
            </a:extLst>
          </p:cNvPr>
          <p:cNvPicPr>
            <a:picLocks noChangeAspect="1"/>
          </p:cNvPicPr>
          <p:nvPr/>
        </p:nvPicPr>
        <p:blipFill>
          <a:blip r:embed="rId6"/>
          <a:stretch>
            <a:fillRect/>
          </a:stretch>
        </p:blipFill>
        <p:spPr>
          <a:xfrm>
            <a:off x="2481950" y="4820253"/>
            <a:ext cx="1836117" cy="1855184"/>
          </a:xfrm>
          <a:prstGeom prst="rect">
            <a:avLst/>
          </a:prstGeom>
        </p:spPr>
      </p:pic>
      <p:sp>
        <p:nvSpPr>
          <p:cNvPr id="11" name="Content Placeholder 5">
            <a:extLst>
              <a:ext uri="{FF2B5EF4-FFF2-40B4-BE49-F238E27FC236}">
                <a16:creationId xmlns:a16="http://schemas.microsoft.com/office/drawing/2014/main" id="{8847FB3B-0814-EF80-CFF6-3F817BB26828}"/>
              </a:ext>
            </a:extLst>
          </p:cNvPr>
          <p:cNvSpPr txBox="1">
            <a:spLocks/>
          </p:cNvSpPr>
          <p:nvPr/>
        </p:nvSpPr>
        <p:spPr>
          <a:xfrm>
            <a:off x="2774392" y="4496627"/>
            <a:ext cx="2589828" cy="1828800"/>
          </a:xfrm>
        </p:spPr>
        <p:txBody>
          <a:bodyPr>
            <a:noAutofit/>
          </a:bodyPr>
          <a:lstStyle>
            <a:lvl1pPr marL="0" indent="0" algn="l" rtl="0" eaLnBrk="0" fontAlgn="base" hangingPunct="0">
              <a:spcBef>
                <a:spcPts val="900"/>
              </a:spcBef>
              <a:spcAft>
                <a:spcPct val="0"/>
              </a:spcAft>
              <a:buNone/>
              <a:defRPr sz="1400">
                <a:solidFill>
                  <a:srgbClr val="003366"/>
                </a:solidFill>
                <a:latin typeface="+mn-lt"/>
                <a:ea typeface="+mn-ea"/>
                <a:cs typeface="+mn-cs"/>
              </a:defRPr>
            </a:lvl1pPr>
            <a:lvl2pPr marL="225425" indent="0" algn="l" rtl="0" eaLnBrk="0" fontAlgn="base" hangingPunct="0">
              <a:spcBef>
                <a:spcPts val="500"/>
              </a:spcBef>
              <a:spcAft>
                <a:spcPct val="0"/>
              </a:spcAft>
              <a:buSzPct val="85000"/>
              <a:buNone/>
              <a:defRPr sz="1400">
                <a:solidFill>
                  <a:srgbClr val="003366"/>
                </a:solidFill>
                <a:latin typeface="+mn-lt"/>
                <a:ea typeface="+mn-ea"/>
                <a:cs typeface="ＭＳ Ｐゴシック"/>
              </a:defRPr>
            </a:lvl2pPr>
            <a:lvl3pPr marL="460375" indent="0" algn="l" rtl="0" eaLnBrk="0" fontAlgn="base" hangingPunct="0">
              <a:spcBef>
                <a:spcPts val="400"/>
              </a:spcBef>
              <a:spcAft>
                <a:spcPct val="0"/>
              </a:spcAft>
              <a:buSzPct val="75000"/>
              <a:buFont typeface="Lucida Grande"/>
              <a:buNone/>
              <a:defRPr sz="1400">
                <a:solidFill>
                  <a:srgbClr val="003366"/>
                </a:solidFill>
                <a:latin typeface="+mn-lt"/>
                <a:ea typeface="+mn-ea"/>
                <a:cs typeface="ＭＳ Ｐゴシック"/>
              </a:defRPr>
            </a:lvl3pPr>
            <a:lvl4pPr marL="687388" indent="0" algn="l" rtl="0" eaLnBrk="0" fontAlgn="base" hangingPunct="0">
              <a:spcBef>
                <a:spcPct val="20000"/>
              </a:spcBef>
              <a:spcAft>
                <a:spcPct val="0"/>
              </a:spcAft>
              <a:buSzPct val="75000"/>
              <a:buFont typeface="Lucida Grande"/>
              <a:buNone/>
              <a:defRPr sz="1400">
                <a:solidFill>
                  <a:srgbClr val="003366"/>
                </a:solidFill>
                <a:latin typeface="+mn-lt"/>
                <a:ea typeface="+mn-ea"/>
                <a:cs typeface="ＭＳ Ｐゴシック"/>
              </a:defRPr>
            </a:lvl4pPr>
            <a:lvl5pPr marL="912812" indent="0" algn="l" rtl="0" eaLnBrk="0" fontAlgn="base" hangingPunct="0">
              <a:spcBef>
                <a:spcPct val="20000"/>
              </a:spcBef>
              <a:spcAft>
                <a:spcPct val="0"/>
              </a:spcAft>
              <a:buNone/>
              <a:defRPr sz="1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algn="ctr"/>
            <a:r>
              <a:rPr lang="en-US" kern="0" dirty="0"/>
              <a:t>Atomic Spectroscopy</a:t>
            </a:r>
          </a:p>
        </p:txBody>
      </p:sp>
      <p:pic>
        <p:nvPicPr>
          <p:cNvPr id="13" name="Picture 12" descr="A picture containing object&#10;&#10;Description automatically generated">
            <a:extLst>
              <a:ext uri="{FF2B5EF4-FFF2-40B4-BE49-F238E27FC236}">
                <a16:creationId xmlns:a16="http://schemas.microsoft.com/office/drawing/2014/main" id="{0DA2BA2C-3BDC-1005-78D5-FE2A91F9AF92}"/>
              </a:ext>
            </a:extLst>
          </p:cNvPr>
          <p:cNvPicPr>
            <a:picLocks noChangeAspect="1"/>
          </p:cNvPicPr>
          <p:nvPr/>
        </p:nvPicPr>
        <p:blipFill>
          <a:blip r:embed="rId7"/>
          <a:stretch>
            <a:fillRect/>
          </a:stretch>
        </p:blipFill>
        <p:spPr>
          <a:xfrm>
            <a:off x="4416892" y="5232528"/>
            <a:ext cx="1784945" cy="1175089"/>
          </a:xfrm>
          <a:prstGeom prst="roundRect">
            <a:avLst/>
          </a:prstGeom>
          <a:effectLst>
            <a:outerShdw blurRad="50800" dist="38100" dir="2700000" algn="tl" rotWithShape="0">
              <a:prstClr val="black">
                <a:alpha val="40000"/>
              </a:prstClr>
            </a:outerShdw>
          </a:effectLst>
        </p:spPr>
      </p:pic>
      <p:grpSp>
        <p:nvGrpSpPr>
          <p:cNvPr id="14" name="Group 13">
            <a:extLst>
              <a:ext uri="{FF2B5EF4-FFF2-40B4-BE49-F238E27FC236}">
                <a16:creationId xmlns:a16="http://schemas.microsoft.com/office/drawing/2014/main" id="{49BA9205-A593-1B22-AE2D-7EF4CB004C49}"/>
              </a:ext>
            </a:extLst>
          </p:cNvPr>
          <p:cNvGrpSpPr/>
          <p:nvPr/>
        </p:nvGrpSpPr>
        <p:grpSpPr>
          <a:xfrm>
            <a:off x="9110254" y="2703795"/>
            <a:ext cx="2282495" cy="2019882"/>
            <a:chOff x="4590355" y="1897865"/>
            <a:chExt cx="3680013" cy="2976693"/>
          </a:xfrm>
        </p:grpSpPr>
        <p:pic>
          <p:nvPicPr>
            <p:cNvPr id="16" name="Picture 2" descr="Fig. 3">
              <a:extLst>
                <a:ext uri="{FF2B5EF4-FFF2-40B4-BE49-F238E27FC236}">
                  <a16:creationId xmlns:a16="http://schemas.microsoft.com/office/drawing/2014/main" id="{5EF7A1D2-B82E-A8DE-14EA-7EC089B7ACDB}"/>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40625" r="29191" b="7617"/>
            <a:stretch/>
          </p:blipFill>
          <p:spPr bwMode="auto">
            <a:xfrm>
              <a:off x="4590355" y="1897865"/>
              <a:ext cx="3680013" cy="274544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Fig. 3">
              <a:extLst>
                <a:ext uri="{FF2B5EF4-FFF2-40B4-BE49-F238E27FC236}">
                  <a16:creationId xmlns:a16="http://schemas.microsoft.com/office/drawing/2014/main" id="{022B97D4-258E-F131-5E9D-1E51207DCBD2}"/>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66728" t="92232" r="24228"/>
            <a:stretch/>
          </p:blipFill>
          <p:spPr bwMode="auto">
            <a:xfrm>
              <a:off x="6373906" y="4643717"/>
              <a:ext cx="1102657" cy="230841"/>
            </a:xfrm>
            <a:prstGeom prst="rect">
              <a:avLst/>
            </a:prstGeom>
            <a:noFill/>
            <a:extLst>
              <a:ext uri="{909E8E84-426E-40DD-AFC4-6F175D3DCCD1}">
                <a14:hiddenFill xmlns:a14="http://schemas.microsoft.com/office/drawing/2010/main">
                  <a:solidFill>
                    <a:srgbClr val="FFFFFF"/>
                  </a:solidFill>
                </a14:hiddenFill>
              </a:ext>
            </a:extLst>
          </p:spPr>
        </p:pic>
      </p:grpSp>
      <p:pic>
        <p:nvPicPr>
          <p:cNvPr id="20" name="Picture 4" descr="Fig. 4">
            <a:extLst>
              <a:ext uri="{FF2B5EF4-FFF2-40B4-BE49-F238E27FC236}">
                <a16:creationId xmlns:a16="http://schemas.microsoft.com/office/drawing/2014/main" id="{29FE8D26-56D8-A3B0-E060-946113473BF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920660" y="1326140"/>
            <a:ext cx="2936690" cy="1282125"/>
          </a:xfrm>
          <a:prstGeom prst="rect">
            <a:avLst/>
          </a:prstGeom>
          <a:noFill/>
          <a:extLst>
            <a:ext uri="{909E8E84-426E-40DD-AFC4-6F175D3DCCD1}">
              <a14:hiddenFill xmlns:a14="http://schemas.microsoft.com/office/drawing/2010/main">
                <a:solidFill>
                  <a:srgbClr val="FFFFFF"/>
                </a:solidFill>
              </a14:hiddenFill>
            </a:ext>
          </a:extLst>
        </p:spPr>
      </p:pic>
      <p:sp>
        <p:nvSpPr>
          <p:cNvPr id="23" name="Content Placeholder 5">
            <a:extLst>
              <a:ext uri="{FF2B5EF4-FFF2-40B4-BE49-F238E27FC236}">
                <a16:creationId xmlns:a16="http://schemas.microsoft.com/office/drawing/2014/main" id="{EAEAD69F-B959-4B25-3FE1-7E2D9C0D6A88}"/>
              </a:ext>
            </a:extLst>
          </p:cNvPr>
          <p:cNvSpPr txBox="1">
            <a:spLocks/>
          </p:cNvSpPr>
          <p:nvPr/>
        </p:nvSpPr>
        <p:spPr>
          <a:xfrm>
            <a:off x="6738046" y="4516010"/>
            <a:ext cx="2589828" cy="1828800"/>
          </a:xfrm>
        </p:spPr>
        <p:txBody>
          <a:bodyPr>
            <a:noAutofit/>
          </a:bodyPr>
          <a:lstStyle>
            <a:lvl1pPr marL="0" indent="0" algn="l" rtl="0" eaLnBrk="0" fontAlgn="base" hangingPunct="0">
              <a:spcBef>
                <a:spcPts val="900"/>
              </a:spcBef>
              <a:spcAft>
                <a:spcPct val="0"/>
              </a:spcAft>
              <a:buNone/>
              <a:defRPr sz="1400">
                <a:solidFill>
                  <a:srgbClr val="003366"/>
                </a:solidFill>
                <a:latin typeface="+mn-lt"/>
                <a:ea typeface="+mn-ea"/>
                <a:cs typeface="+mn-cs"/>
              </a:defRPr>
            </a:lvl1pPr>
            <a:lvl2pPr marL="225425" indent="0" algn="l" rtl="0" eaLnBrk="0" fontAlgn="base" hangingPunct="0">
              <a:spcBef>
                <a:spcPts val="500"/>
              </a:spcBef>
              <a:spcAft>
                <a:spcPct val="0"/>
              </a:spcAft>
              <a:buSzPct val="85000"/>
              <a:buNone/>
              <a:defRPr sz="1400">
                <a:solidFill>
                  <a:srgbClr val="003366"/>
                </a:solidFill>
                <a:latin typeface="+mn-lt"/>
                <a:ea typeface="+mn-ea"/>
                <a:cs typeface="ＭＳ Ｐゴシック"/>
              </a:defRPr>
            </a:lvl2pPr>
            <a:lvl3pPr marL="460375" indent="0" algn="l" rtl="0" eaLnBrk="0" fontAlgn="base" hangingPunct="0">
              <a:spcBef>
                <a:spcPts val="400"/>
              </a:spcBef>
              <a:spcAft>
                <a:spcPct val="0"/>
              </a:spcAft>
              <a:buSzPct val="75000"/>
              <a:buFont typeface="Lucida Grande"/>
              <a:buNone/>
              <a:defRPr sz="1400">
                <a:solidFill>
                  <a:srgbClr val="003366"/>
                </a:solidFill>
                <a:latin typeface="+mn-lt"/>
                <a:ea typeface="+mn-ea"/>
                <a:cs typeface="ＭＳ Ｐゴシック"/>
              </a:defRPr>
            </a:lvl3pPr>
            <a:lvl4pPr marL="687388" indent="0" algn="l" rtl="0" eaLnBrk="0" fontAlgn="base" hangingPunct="0">
              <a:spcBef>
                <a:spcPct val="20000"/>
              </a:spcBef>
              <a:spcAft>
                <a:spcPct val="0"/>
              </a:spcAft>
              <a:buSzPct val="75000"/>
              <a:buFont typeface="Lucida Grande"/>
              <a:buNone/>
              <a:defRPr sz="1400">
                <a:solidFill>
                  <a:srgbClr val="003366"/>
                </a:solidFill>
                <a:latin typeface="+mn-lt"/>
                <a:ea typeface="+mn-ea"/>
                <a:cs typeface="ＭＳ Ｐゴシック"/>
              </a:defRPr>
            </a:lvl4pPr>
            <a:lvl5pPr marL="912812" indent="0" algn="l" rtl="0" eaLnBrk="0" fontAlgn="base" hangingPunct="0">
              <a:spcBef>
                <a:spcPct val="20000"/>
              </a:spcBef>
              <a:spcAft>
                <a:spcPct val="0"/>
              </a:spcAft>
              <a:buNone/>
              <a:defRPr sz="1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algn="ctr"/>
            <a:r>
              <a:rPr lang="en-US" kern="0" dirty="0"/>
              <a:t>Alpha/Fission Systematics</a:t>
            </a:r>
          </a:p>
        </p:txBody>
      </p:sp>
      <p:pic>
        <p:nvPicPr>
          <p:cNvPr id="25" name="Picture 24" descr="The image shows a graph with two peaks, one representing the decay of 208Pb (Lead-208) and the other representing the decay of 256Rf (Rhenium-256), with the energy levels and counts plotted on a scale from 0 to 500 keV.&#10;&#10;AI-generated content may be incorrect.">
            <a:extLst>
              <a:ext uri="{FF2B5EF4-FFF2-40B4-BE49-F238E27FC236}">
                <a16:creationId xmlns:a16="http://schemas.microsoft.com/office/drawing/2014/main" id="{6C2FDDFD-18EB-036A-B866-B46027D5C32A}"/>
              </a:ext>
            </a:extLst>
          </p:cNvPr>
          <p:cNvPicPr>
            <a:picLocks noChangeAspect="1"/>
          </p:cNvPicPr>
          <p:nvPr/>
        </p:nvPicPr>
        <p:blipFill>
          <a:blip r:embed="rId10"/>
          <a:srcRect l="53157" t="7316" b="65850"/>
          <a:stretch>
            <a:fillRect/>
          </a:stretch>
        </p:blipFill>
        <p:spPr>
          <a:xfrm>
            <a:off x="6380110" y="1258704"/>
            <a:ext cx="2370102" cy="1122772"/>
          </a:xfrm>
          <a:prstGeom prst="rect">
            <a:avLst/>
          </a:prstGeom>
        </p:spPr>
      </p:pic>
      <p:pic>
        <p:nvPicPr>
          <p:cNvPr id="27" name="Picture 2" descr="GRETINA+S800.">
            <a:extLst>
              <a:ext uri="{FF2B5EF4-FFF2-40B4-BE49-F238E27FC236}">
                <a16:creationId xmlns:a16="http://schemas.microsoft.com/office/drawing/2014/main" id="{3528F72B-723B-F4F8-DBAA-CF2AADF66A1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186739" y="2527620"/>
            <a:ext cx="2589828" cy="1734582"/>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74C2C098-B8D5-9F96-3F37-E289629FC3FD}"/>
              </a:ext>
            </a:extLst>
          </p:cNvPr>
          <p:cNvSpPr/>
          <p:nvPr/>
        </p:nvSpPr>
        <p:spPr bwMode="auto">
          <a:xfrm>
            <a:off x="6304547" y="1185663"/>
            <a:ext cx="412512" cy="47125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0" name="Rectangle 29">
            <a:extLst>
              <a:ext uri="{FF2B5EF4-FFF2-40B4-BE49-F238E27FC236}">
                <a16:creationId xmlns:a16="http://schemas.microsoft.com/office/drawing/2014/main" id="{B91517BF-51E1-8B0A-5034-78FE89646B8C}"/>
              </a:ext>
            </a:extLst>
          </p:cNvPr>
          <p:cNvSpPr/>
          <p:nvPr/>
        </p:nvSpPr>
        <p:spPr bwMode="auto">
          <a:xfrm>
            <a:off x="6174491" y="1538677"/>
            <a:ext cx="412512" cy="47125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pic>
        <p:nvPicPr>
          <p:cNvPr id="32" name="Picture 31" descr="The image is a schematic representation of mass-yield distribution for isotopes of trans-Bk, normalized to a 200% fission fragment yield.&#10;&#10;AI-generated content may be incorrect.">
            <a:extLst>
              <a:ext uri="{FF2B5EF4-FFF2-40B4-BE49-F238E27FC236}">
                <a16:creationId xmlns:a16="http://schemas.microsoft.com/office/drawing/2014/main" id="{A96ACC06-8170-FA93-37F3-F53E407456B1}"/>
              </a:ext>
            </a:extLst>
          </p:cNvPr>
          <p:cNvPicPr>
            <a:picLocks noChangeAspect="1"/>
          </p:cNvPicPr>
          <p:nvPr/>
        </p:nvPicPr>
        <p:blipFill rotWithShape="1">
          <a:blip r:embed="rId12"/>
          <a:srcRect b="11542"/>
          <a:stretch/>
        </p:blipFill>
        <p:spPr>
          <a:xfrm>
            <a:off x="7130554" y="4870388"/>
            <a:ext cx="1656516" cy="1855111"/>
          </a:xfrm>
          <a:prstGeom prst="rect">
            <a:avLst/>
          </a:prstGeom>
        </p:spPr>
      </p:pic>
      <p:pic>
        <p:nvPicPr>
          <p:cNvPr id="34" name="Picture 33" descr="The text appears to be a random collection of numbers, letters, and words, which does not form a coherent sentence or description.&#10;&#10;AI-generated content may be incorrect.">
            <a:extLst>
              <a:ext uri="{FF2B5EF4-FFF2-40B4-BE49-F238E27FC236}">
                <a16:creationId xmlns:a16="http://schemas.microsoft.com/office/drawing/2014/main" id="{67AB3070-9F1D-96BC-4119-BB803313261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05403" y="1342487"/>
            <a:ext cx="2531556" cy="2531556"/>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CEAA6CDB-D711-ECC6-B465-4F9A5CD775AA}"/>
              </a:ext>
            </a:extLst>
          </p:cNvPr>
          <p:cNvSpPr/>
          <p:nvPr/>
        </p:nvSpPr>
        <p:spPr bwMode="auto">
          <a:xfrm>
            <a:off x="574324" y="818146"/>
            <a:ext cx="8309093" cy="3547181"/>
          </a:xfrm>
          <a:prstGeom prst="rect">
            <a:avLst/>
          </a:prstGeom>
          <a:solidFill>
            <a:srgbClr val="FFFFFF">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9" name="Rectangle 18">
            <a:extLst>
              <a:ext uri="{FF2B5EF4-FFF2-40B4-BE49-F238E27FC236}">
                <a16:creationId xmlns:a16="http://schemas.microsoft.com/office/drawing/2014/main" id="{D4844869-A6A1-9A0E-4681-C188BEE42A64}"/>
              </a:ext>
            </a:extLst>
          </p:cNvPr>
          <p:cNvSpPr/>
          <p:nvPr/>
        </p:nvSpPr>
        <p:spPr bwMode="auto">
          <a:xfrm>
            <a:off x="2073542" y="4365328"/>
            <a:ext cx="7125460" cy="2346583"/>
          </a:xfrm>
          <a:prstGeom prst="rect">
            <a:avLst/>
          </a:prstGeom>
          <a:solidFill>
            <a:srgbClr val="FFFFFF">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9927458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94B7BD-9C5C-7657-5BD4-1EC6DE69DE77}"/>
              </a:ext>
            </a:extLst>
          </p:cNvPr>
          <p:cNvSpPr>
            <a:spLocks noGrp="1"/>
          </p:cNvSpPr>
          <p:nvPr>
            <p:ph type="body" sz="quarter" idx="10"/>
          </p:nvPr>
        </p:nvSpPr>
        <p:spPr>
          <a:xfrm>
            <a:off x="1" y="727736"/>
            <a:ext cx="6037007" cy="5596863"/>
          </a:xfrm>
        </p:spPr>
        <p:txBody>
          <a:bodyPr/>
          <a:lstStyle/>
          <a:p>
            <a:pPr marL="0" indent="0"/>
            <a:r>
              <a:rPr lang="en-US" dirty="0"/>
              <a:t>Precise masses can be used to access evolution of neutron shell gaps at </a:t>
            </a:r>
            <a:r>
              <a:rPr lang="en-US" i="1" dirty="0"/>
              <a:t>N</a:t>
            </a:r>
            <a:r>
              <a:rPr lang="en-US" dirty="0"/>
              <a:t>=152 and </a:t>
            </a:r>
            <a:r>
              <a:rPr lang="en-US" i="1" dirty="0"/>
              <a:t>N</a:t>
            </a:r>
            <a:r>
              <a:rPr lang="en-US" dirty="0"/>
              <a:t>=162</a:t>
            </a:r>
          </a:p>
          <a:p>
            <a:endParaRPr lang="en-US" dirty="0"/>
          </a:p>
          <a:p>
            <a:pPr marL="0" indent="0"/>
            <a:r>
              <a:rPr lang="en-US" dirty="0"/>
              <a:t>Newer techniques such as PI-ICR can identify energies of isomeric states</a:t>
            </a:r>
          </a:p>
          <a:p>
            <a:pPr marL="0" indent="0"/>
            <a:endParaRPr lang="en-US" dirty="0"/>
          </a:p>
          <a:p>
            <a:pPr marL="0" indent="0"/>
            <a:r>
              <a:rPr lang="en-US" dirty="0"/>
              <a:t>Downside: Lots of ions required to make measurements </a:t>
            </a:r>
            <a:r>
              <a:rPr lang="en-US" dirty="0">
                <a:sym typeface="Wingdings" panose="05000000000000000000" pitchFamily="2" charset="2"/>
              </a:rPr>
              <a:t> limit to how high in </a:t>
            </a:r>
            <a:r>
              <a:rPr lang="en-US" i="1" dirty="0">
                <a:sym typeface="Wingdings" panose="05000000000000000000" pitchFamily="2" charset="2"/>
              </a:rPr>
              <a:t>Z</a:t>
            </a:r>
            <a:r>
              <a:rPr lang="en-US" dirty="0">
                <a:sym typeface="Wingdings" panose="05000000000000000000" pitchFamily="2" charset="2"/>
              </a:rPr>
              <a:t> measurements can go</a:t>
            </a:r>
            <a:endParaRPr lang="en-US" dirty="0"/>
          </a:p>
          <a:p>
            <a:endParaRPr lang="en-US" dirty="0"/>
          </a:p>
        </p:txBody>
      </p:sp>
      <p:sp>
        <p:nvSpPr>
          <p:cNvPr id="4" name="Title 3">
            <a:extLst>
              <a:ext uri="{FF2B5EF4-FFF2-40B4-BE49-F238E27FC236}">
                <a16:creationId xmlns:a16="http://schemas.microsoft.com/office/drawing/2014/main" id="{38B921A3-0C9E-D6A4-16BE-178C7BE835F8}"/>
              </a:ext>
            </a:extLst>
          </p:cNvPr>
          <p:cNvSpPr>
            <a:spLocks noGrp="1"/>
          </p:cNvSpPr>
          <p:nvPr>
            <p:ph type="title"/>
          </p:nvPr>
        </p:nvSpPr>
        <p:spPr/>
        <p:txBody>
          <a:bodyPr/>
          <a:lstStyle/>
          <a:p>
            <a:r>
              <a:rPr lang="en-US" dirty="0"/>
              <a:t>Atomic Masses – Penning Traps</a:t>
            </a:r>
          </a:p>
        </p:txBody>
      </p:sp>
      <p:sp>
        <p:nvSpPr>
          <p:cNvPr id="7" name="TextBox 6">
            <a:extLst>
              <a:ext uri="{FF2B5EF4-FFF2-40B4-BE49-F238E27FC236}">
                <a16:creationId xmlns:a16="http://schemas.microsoft.com/office/drawing/2014/main" id="{ECDE9548-07DB-4122-4B24-20DA41213E71}"/>
              </a:ext>
            </a:extLst>
          </p:cNvPr>
          <p:cNvSpPr txBox="1"/>
          <p:nvPr/>
        </p:nvSpPr>
        <p:spPr>
          <a:xfrm>
            <a:off x="-38134" y="6334780"/>
            <a:ext cx="8202705" cy="523220"/>
          </a:xfrm>
          <a:prstGeom prst="rect">
            <a:avLst/>
          </a:prstGeom>
          <a:noFill/>
        </p:spPr>
        <p:txBody>
          <a:bodyPr wrap="square">
            <a:spAutoFit/>
          </a:bodyPr>
          <a:lstStyle/>
          <a:p>
            <a:r>
              <a:rPr lang="en-US" sz="1400" dirty="0">
                <a:latin typeface="Segoe UI" panose="020B0502040204020203" pitchFamily="34" charset="0"/>
              </a:rPr>
              <a:t>Block, M.,</a:t>
            </a:r>
            <a:r>
              <a:rPr lang="en-US" sz="1400" i="0" dirty="0">
                <a:latin typeface="Segoe UI" panose="020B0502040204020203" pitchFamily="34" charset="0"/>
              </a:rPr>
              <a:t> </a:t>
            </a:r>
            <a:r>
              <a:rPr lang="en-US" sz="1400" i="0" dirty="0" err="1">
                <a:latin typeface="Segoe UI" panose="020B0502040204020203" pitchFamily="34" charset="0"/>
              </a:rPr>
              <a:t>Nucl</a:t>
            </a:r>
            <a:r>
              <a:rPr lang="en-US" sz="1400" i="0" dirty="0">
                <a:latin typeface="Segoe UI" panose="020B0502040204020203" pitchFamily="34" charset="0"/>
              </a:rPr>
              <a:t>. Phys. A, </a:t>
            </a:r>
            <a:r>
              <a:rPr lang="en-US" sz="1400" b="1" i="0" dirty="0">
                <a:latin typeface="Segoe UI" panose="020B0502040204020203" pitchFamily="34" charset="0"/>
              </a:rPr>
              <a:t>944</a:t>
            </a:r>
            <a:r>
              <a:rPr lang="en-US" sz="1400" i="0" dirty="0">
                <a:latin typeface="Segoe UI" panose="020B0502040204020203" pitchFamily="34" charset="0"/>
              </a:rPr>
              <a:t> (2015)</a:t>
            </a:r>
            <a:r>
              <a:rPr lang="en-US" sz="1400" b="0" i="0" dirty="0">
                <a:latin typeface="Segoe UI" panose="020B0502040204020203" pitchFamily="34" charset="0"/>
              </a:rPr>
              <a:t> 471: </a:t>
            </a:r>
            <a:r>
              <a:rPr lang="en-US" sz="1400" b="0" i="0" dirty="0">
                <a:latin typeface="Segoe UI" panose="020B0502040204020203" pitchFamily="34" charset="0"/>
                <a:hlinkClick r:id="rId3"/>
              </a:rPr>
              <a:t>https://doi.org/10.1016/j.nuclphysa.2015.09.009</a:t>
            </a:r>
            <a:endParaRPr lang="en-US" sz="1400" b="0" i="0" dirty="0">
              <a:latin typeface="Segoe UI" panose="020B0502040204020203" pitchFamily="34" charset="0"/>
            </a:endParaRPr>
          </a:p>
          <a:p>
            <a:r>
              <a:rPr lang="en-US" sz="1400" dirty="0">
                <a:latin typeface="Segoe UI" panose="020B0502040204020203" pitchFamily="34" charset="0"/>
              </a:rPr>
              <a:t>Block, M. </a:t>
            </a:r>
            <a:r>
              <a:rPr lang="it-IT" sz="1400" dirty="0">
                <a:latin typeface="Segoe UI" panose="020B0502040204020203" pitchFamily="34" charset="0"/>
              </a:rPr>
              <a:t>La Rivista del Nuovo Cimento </a:t>
            </a:r>
            <a:r>
              <a:rPr lang="it-IT" sz="1400" b="1" dirty="0">
                <a:latin typeface="Segoe UI" panose="020B0502040204020203" pitchFamily="34" charset="0"/>
              </a:rPr>
              <a:t>45</a:t>
            </a:r>
            <a:r>
              <a:rPr lang="it-IT" sz="1400" dirty="0">
                <a:latin typeface="Segoe UI" panose="020B0502040204020203" pitchFamily="34" charset="0"/>
              </a:rPr>
              <a:t> (2022) 279: </a:t>
            </a:r>
            <a:r>
              <a:rPr lang="it-IT" sz="1400" dirty="0">
                <a:latin typeface="Segoe UI" panose="020B0502040204020203" pitchFamily="34" charset="0"/>
                <a:hlinkClick r:id="rId4"/>
              </a:rPr>
              <a:t>https://doi.org/10.1007/s40766-022-00030-5</a:t>
            </a:r>
            <a:endParaRPr lang="it-IT" sz="1400" dirty="0">
              <a:latin typeface="Segoe UI" panose="020B0502040204020203" pitchFamily="34" charset="0"/>
            </a:endParaRPr>
          </a:p>
        </p:txBody>
      </p:sp>
      <p:pic>
        <p:nvPicPr>
          <p:cNvPr id="3074" name="Picture 2">
            <a:extLst>
              <a:ext uri="{FF2B5EF4-FFF2-40B4-BE49-F238E27FC236}">
                <a16:creationId xmlns:a16="http://schemas.microsoft.com/office/drawing/2014/main" id="{AC269359-6836-A6D4-9A9D-EE23F472DA2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62826" y="727736"/>
            <a:ext cx="3857625" cy="3057525"/>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386B3F8F-ACBC-812F-C9C8-713115B81C79}"/>
              </a:ext>
            </a:extLst>
          </p:cNvPr>
          <p:cNvGrpSpPr/>
          <p:nvPr/>
        </p:nvGrpSpPr>
        <p:grpSpPr>
          <a:xfrm>
            <a:off x="7631201" y="4029745"/>
            <a:ext cx="3589250" cy="2650024"/>
            <a:chOff x="4590355" y="1897865"/>
            <a:chExt cx="3680013" cy="2976693"/>
          </a:xfrm>
        </p:grpSpPr>
        <p:pic>
          <p:nvPicPr>
            <p:cNvPr id="5" name="Picture 2" descr="Fig. 3">
              <a:extLst>
                <a:ext uri="{FF2B5EF4-FFF2-40B4-BE49-F238E27FC236}">
                  <a16:creationId xmlns:a16="http://schemas.microsoft.com/office/drawing/2014/main" id="{20493548-DFDA-BA97-BF9D-55C65B20642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0625" r="29191" b="7617"/>
            <a:stretch/>
          </p:blipFill>
          <p:spPr bwMode="auto">
            <a:xfrm>
              <a:off x="4590355" y="1897865"/>
              <a:ext cx="3680013" cy="274544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Fig. 3">
              <a:extLst>
                <a:ext uri="{FF2B5EF4-FFF2-40B4-BE49-F238E27FC236}">
                  <a16:creationId xmlns:a16="http://schemas.microsoft.com/office/drawing/2014/main" id="{01AFE459-B9FB-C606-931F-FA14281FD36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6728" t="92232" r="24228"/>
            <a:stretch/>
          </p:blipFill>
          <p:spPr bwMode="auto">
            <a:xfrm>
              <a:off x="6373906" y="4643717"/>
              <a:ext cx="1102657" cy="23084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9870035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082D381E-0A9D-95DC-350E-443964A64F9F}"/>
              </a:ext>
            </a:extLst>
          </p:cNvPr>
          <p:cNvSpPr>
            <a:spLocks noGrp="1"/>
          </p:cNvSpPr>
          <p:nvPr>
            <p:ph type="title"/>
          </p:nvPr>
        </p:nvSpPr>
        <p:spPr/>
        <p:txBody>
          <a:bodyPr/>
          <a:lstStyle/>
          <a:p>
            <a:r>
              <a:rPr lang="en-US" dirty="0"/>
              <a:t>Atomic Masses – Penning Trap</a:t>
            </a:r>
          </a:p>
        </p:txBody>
      </p:sp>
      <p:pic>
        <p:nvPicPr>
          <p:cNvPr id="8" name="Graphic 7">
            <a:extLst>
              <a:ext uri="{FF2B5EF4-FFF2-40B4-BE49-F238E27FC236}">
                <a16:creationId xmlns:a16="http://schemas.microsoft.com/office/drawing/2014/main" id="{016E0E28-7EFE-83D4-40FB-498CF9DC7B6B}"/>
              </a:ext>
            </a:extLst>
          </p:cNvPr>
          <p:cNvPicPr>
            <a:picLocks noChangeAspect="1"/>
          </p:cNvPicPr>
          <p:nvPr/>
        </p:nvPicPr>
        <p:blipFill rotWithShape="1">
          <a:blip>
            <a:extLst>
              <a:ext uri="{96DAC541-7B7A-43D3-8B79-37D633B846F1}">
                <asvg:svgBlip xmlns:asvg="http://schemas.microsoft.com/office/drawing/2016/SVG/main" r:embed="rId3"/>
              </a:ext>
            </a:extLst>
          </a:blip>
          <a:srcRect l="138" r="48497" b="40764"/>
          <a:stretch/>
        </p:blipFill>
        <p:spPr>
          <a:xfrm flipH="1">
            <a:off x="0" y="974945"/>
            <a:ext cx="2163874" cy="4441803"/>
          </a:xfrm>
          <a:prstGeom prst="rect">
            <a:avLst/>
          </a:prstGeom>
        </p:spPr>
      </p:pic>
      <p:grpSp>
        <p:nvGrpSpPr>
          <p:cNvPr id="10" name="Group 9">
            <a:extLst>
              <a:ext uri="{FF2B5EF4-FFF2-40B4-BE49-F238E27FC236}">
                <a16:creationId xmlns:a16="http://schemas.microsoft.com/office/drawing/2014/main" id="{1156950F-25AC-118B-0DA0-36FE6D36D0BF}"/>
              </a:ext>
            </a:extLst>
          </p:cNvPr>
          <p:cNvGrpSpPr/>
          <p:nvPr/>
        </p:nvGrpSpPr>
        <p:grpSpPr>
          <a:xfrm>
            <a:off x="885581" y="647701"/>
            <a:ext cx="10948801" cy="3090754"/>
            <a:chOff x="1034327" y="997411"/>
            <a:chExt cx="10948801" cy="3090754"/>
          </a:xfrm>
        </p:grpSpPr>
        <p:grpSp>
          <p:nvGrpSpPr>
            <p:cNvPr id="11" name="Group 10">
              <a:extLst>
                <a:ext uri="{FF2B5EF4-FFF2-40B4-BE49-F238E27FC236}">
                  <a16:creationId xmlns:a16="http://schemas.microsoft.com/office/drawing/2014/main" id="{6153986B-CF4D-B61A-9FA7-1FFB5A6F37A8}"/>
                </a:ext>
              </a:extLst>
            </p:cNvPr>
            <p:cNvGrpSpPr/>
            <p:nvPr/>
          </p:nvGrpSpPr>
          <p:grpSpPr>
            <a:xfrm>
              <a:off x="2598669" y="997411"/>
              <a:ext cx="3927162" cy="2536419"/>
              <a:chOff x="7330666" y="-123241"/>
              <a:chExt cx="3927162" cy="2536419"/>
            </a:xfrm>
          </p:grpSpPr>
          <p:pic>
            <p:nvPicPr>
              <p:cNvPr id="19" name="Picture 18">
                <a:extLst>
                  <a:ext uri="{FF2B5EF4-FFF2-40B4-BE49-F238E27FC236}">
                    <a16:creationId xmlns:a16="http://schemas.microsoft.com/office/drawing/2014/main" id="{B3874F21-A9EF-CEA9-B3EE-4AE9D237C5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6761" y="-123241"/>
                <a:ext cx="2732438" cy="2390884"/>
              </a:xfrm>
              <a:prstGeom prst="rect">
                <a:avLst/>
              </a:prstGeom>
            </p:spPr>
          </p:pic>
          <p:cxnSp>
            <p:nvCxnSpPr>
              <p:cNvPr id="20" name="Straight Arrow Connector 19">
                <a:extLst>
                  <a:ext uri="{FF2B5EF4-FFF2-40B4-BE49-F238E27FC236}">
                    <a16:creationId xmlns:a16="http://schemas.microsoft.com/office/drawing/2014/main" id="{89DAC307-4075-5A54-1A22-D9242454772B}"/>
                  </a:ext>
                </a:extLst>
              </p:cNvPr>
              <p:cNvCxnSpPr/>
              <p:nvPr/>
            </p:nvCxnSpPr>
            <p:spPr>
              <a:xfrm>
                <a:off x="9899746" y="778101"/>
                <a:ext cx="0" cy="34145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85E46FAE-9771-6544-98D0-844BBB1E0C1C}"/>
                  </a:ext>
                </a:extLst>
              </p:cNvPr>
              <p:cNvCxnSpPr>
                <a:cxnSpLocks/>
              </p:cNvCxnSpPr>
              <p:nvPr/>
            </p:nvCxnSpPr>
            <p:spPr>
              <a:xfrm flipV="1">
                <a:off x="9899746" y="1250293"/>
                <a:ext cx="0" cy="36061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A428A51A-59FE-B51C-582A-906F806604E8}"/>
                  </a:ext>
                </a:extLst>
              </p:cNvPr>
              <p:cNvSpPr txBox="1"/>
              <p:nvPr/>
            </p:nvSpPr>
            <p:spPr>
              <a:xfrm>
                <a:off x="9916119" y="331438"/>
                <a:ext cx="874930" cy="307777"/>
              </a:xfrm>
              <a:prstGeom prst="rect">
                <a:avLst/>
              </a:prstGeom>
              <a:noFill/>
            </p:spPr>
            <p:txBody>
              <a:bodyPr wrap="square" rtlCol="0">
                <a:spAutoFit/>
              </a:bodyPr>
              <a:lstStyle/>
              <a:p>
                <a:r>
                  <a:rPr lang="en-US" sz="1400" dirty="0">
                    <a:solidFill>
                      <a:schemeClr val="tx2"/>
                    </a:solidFill>
                    <a:latin typeface="Calibri" panose="020F0502020204030204" pitchFamily="34" charset="0"/>
                    <a:ea typeface="Calibri" panose="020F0502020204030204" pitchFamily="34" charset="0"/>
                    <a:cs typeface="Calibri" panose="020F0502020204030204" pitchFamily="34" charset="0"/>
                  </a:rPr>
                  <a:t>B-field</a:t>
                </a:r>
              </a:p>
            </p:txBody>
          </p:sp>
          <p:sp>
            <p:nvSpPr>
              <p:cNvPr id="26" name="TextBox 25">
                <a:extLst>
                  <a:ext uri="{FF2B5EF4-FFF2-40B4-BE49-F238E27FC236}">
                    <a16:creationId xmlns:a16="http://schemas.microsoft.com/office/drawing/2014/main" id="{2719C507-6E3B-6694-A1AC-410DB01DB6F2}"/>
                  </a:ext>
                </a:extLst>
              </p:cNvPr>
              <p:cNvSpPr txBox="1"/>
              <p:nvPr/>
            </p:nvSpPr>
            <p:spPr>
              <a:xfrm>
                <a:off x="9562419" y="1713226"/>
                <a:ext cx="803947" cy="338554"/>
              </a:xfrm>
              <a:prstGeom prst="rect">
                <a:avLst/>
              </a:prstGeom>
              <a:noFill/>
            </p:spPr>
            <p:txBody>
              <a:bodyPr wrap="square" rtlCol="0">
                <a:spAutoFit/>
              </a:bodyPr>
              <a:lstStyle/>
              <a:p>
                <a:r>
                  <a:rPr lang="en-US" sz="1600" dirty="0">
                    <a:solidFill>
                      <a:srgbClr val="FF0000"/>
                    </a:solidFill>
                    <a:latin typeface="Calibri" panose="020F0502020204030204" pitchFamily="34" charset="0"/>
                    <a:ea typeface="Calibri" panose="020F0502020204030204" pitchFamily="34" charset="0"/>
                    <a:cs typeface="Calibri" panose="020F0502020204030204" pitchFamily="34" charset="0"/>
                  </a:rPr>
                  <a:t>Force</a:t>
                </a:r>
                <a:endPar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1A473236-801F-4512-B78D-1F0E930B6985}"/>
                  </a:ext>
                </a:extLst>
              </p:cNvPr>
              <p:cNvSpPr txBox="1"/>
              <p:nvPr/>
            </p:nvSpPr>
            <p:spPr>
              <a:xfrm>
                <a:off x="10502439" y="1061719"/>
                <a:ext cx="755389" cy="307777"/>
              </a:xfrm>
              <a:prstGeom prst="rect">
                <a:avLst/>
              </a:prstGeom>
              <a:noFill/>
            </p:spPr>
            <p:txBody>
              <a:bodyPr wrap="square" rtlCol="0">
                <a:spAutoFit/>
              </a:bodyPr>
              <a:lstStyle/>
              <a:p>
                <a:r>
                  <a:rPr lang="en-US" sz="1400" dirty="0">
                    <a:solidFill>
                      <a:srgbClr val="00B050"/>
                    </a:solidFill>
                    <a:latin typeface="Calibri" panose="020F0502020204030204" pitchFamily="34" charset="0"/>
                    <a:ea typeface="Calibri" panose="020F0502020204030204" pitchFamily="34" charset="0"/>
                    <a:cs typeface="Calibri" panose="020F0502020204030204" pitchFamily="34" charset="0"/>
                  </a:rPr>
                  <a:t>E-field</a:t>
                </a:r>
              </a:p>
            </p:txBody>
          </p:sp>
          <p:sp>
            <p:nvSpPr>
              <p:cNvPr id="28" name="Arc 27">
                <a:extLst>
                  <a:ext uri="{FF2B5EF4-FFF2-40B4-BE49-F238E27FC236}">
                    <a16:creationId xmlns:a16="http://schemas.microsoft.com/office/drawing/2014/main" id="{EEF33959-2600-51B7-4F45-0651F126BDC5}"/>
                  </a:ext>
                </a:extLst>
              </p:cNvPr>
              <p:cNvSpPr/>
              <p:nvPr/>
            </p:nvSpPr>
            <p:spPr>
              <a:xfrm rot="10800000" flipV="1">
                <a:off x="7388320" y="1233303"/>
                <a:ext cx="963408" cy="496270"/>
              </a:xfrm>
              <a:prstGeom prst="arc">
                <a:avLst>
                  <a:gd name="adj1" fmla="val 7826504"/>
                  <a:gd name="adj2" fmla="val 16589040"/>
                </a:avLst>
              </a:prstGeom>
              <a:ln w="28575">
                <a:solidFill>
                  <a:schemeClr val="tx1">
                    <a:lumMod val="85000"/>
                  </a:schemeClr>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9" name="Arc 28">
                <a:extLst>
                  <a:ext uri="{FF2B5EF4-FFF2-40B4-BE49-F238E27FC236}">
                    <a16:creationId xmlns:a16="http://schemas.microsoft.com/office/drawing/2014/main" id="{22FCE3DA-C150-B8D0-CB77-554BDAB34F96}"/>
                  </a:ext>
                </a:extLst>
              </p:cNvPr>
              <p:cNvSpPr/>
              <p:nvPr/>
            </p:nvSpPr>
            <p:spPr>
              <a:xfrm flipV="1">
                <a:off x="7639041" y="1223901"/>
                <a:ext cx="697105" cy="215009"/>
              </a:xfrm>
              <a:prstGeom prst="arc">
                <a:avLst>
                  <a:gd name="adj1" fmla="val 8630687"/>
                  <a:gd name="adj2" fmla="val 14024133"/>
                </a:avLst>
              </a:prstGeom>
              <a:ln w="28575">
                <a:solidFill>
                  <a:schemeClr val="tx1">
                    <a:lumMod val="85000"/>
                  </a:schemeClr>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30" name="Arc 29">
                <a:extLst>
                  <a:ext uri="{FF2B5EF4-FFF2-40B4-BE49-F238E27FC236}">
                    <a16:creationId xmlns:a16="http://schemas.microsoft.com/office/drawing/2014/main" id="{E9B45AE7-A648-4CC4-EE8B-91279DE2CBC0}"/>
                  </a:ext>
                </a:extLst>
              </p:cNvPr>
              <p:cNvSpPr/>
              <p:nvPr/>
            </p:nvSpPr>
            <p:spPr>
              <a:xfrm flipV="1">
                <a:off x="7611021" y="871873"/>
                <a:ext cx="734494" cy="214977"/>
              </a:xfrm>
              <a:prstGeom prst="arc">
                <a:avLst>
                  <a:gd name="adj1" fmla="val 7588928"/>
                  <a:gd name="adj2" fmla="val 13635918"/>
                </a:avLst>
              </a:prstGeom>
              <a:ln w="28575">
                <a:solidFill>
                  <a:schemeClr val="tx1">
                    <a:lumMod val="85000"/>
                  </a:schemeClr>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31" name="Arc 30">
                <a:extLst>
                  <a:ext uri="{FF2B5EF4-FFF2-40B4-BE49-F238E27FC236}">
                    <a16:creationId xmlns:a16="http://schemas.microsoft.com/office/drawing/2014/main" id="{11942053-0446-DDFF-1091-25D8BC804200}"/>
                  </a:ext>
                </a:extLst>
              </p:cNvPr>
              <p:cNvSpPr/>
              <p:nvPr/>
            </p:nvSpPr>
            <p:spPr>
              <a:xfrm rot="10800000" flipV="1">
                <a:off x="7388320" y="587195"/>
                <a:ext cx="963408" cy="496270"/>
              </a:xfrm>
              <a:prstGeom prst="arc">
                <a:avLst>
                  <a:gd name="adj1" fmla="val 5373214"/>
                  <a:gd name="adj2" fmla="val 18024214"/>
                </a:avLst>
              </a:prstGeom>
              <a:ln w="28575">
                <a:solidFill>
                  <a:schemeClr val="tx1">
                    <a:lumMod val="85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cxnSp>
            <p:nvCxnSpPr>
              <p:cNvPr id="32" name="Straight Arrow Connector 31">
                <a:extLst>
                  <a:ext uri="{FF2B5EF4-FFF2-40B4-BE49-F238E27FC236}">
                    <a16:creationId xmlns:a16="http://schemas.microsoft.com/office/drawing/2014/main" id="{FBA75B16-4B86-C7C7-7C85-CAE6EFC89308}"/>
                  </a:ext>
                </a:extLst>
              </p:cNvPr>
              <p:cNvCxnSpPr>
                <a:cxnSpLocks/>
              </p:cNvCxnSpPr>
              <p:nvPr/>
            </p:nvCxnSpPr>
            <p:spPr>
              <a:xfrm flipH="1" flipV="1">
                <a:off x="7977460" y="288938"/>
                <a:ext cx="19750" cy="1655297"/>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33" name="Arc 32">
                <a:extLst>
                  <a:ext uri="{FF2B5EF4-FFF2-40B4-BE49-F238E27FC236}">
                    <a16:creationId xmlns:a16="http://schemas.microsoft.com/office/drawing/2014/main" id="{80C5737D-6B68-F554-9AD7-8BC8CD60029F}"/>
                  </a:ext>
                </a:extLst>
              </p:cNvPr>
              <p:cNvSpPr/>
              <p:nvPr/>
            </p:nvSpPr>
            <p:spPr>
              <a:xfrm rot="10800000" flipV="1">
                <a:off x="7367636" y="874389"/>
                <a:ext cx="1026656" cy="562582"/>
              </a:xfrm>
              <a:prstGeom prst="arc">
                <a:avLst>
                  <a:gd name="adj1" fmla="val 5341444"/>
                  <a:gd name="adj2" fmla="val 16182244"/>
                </a:avLst>
              </a:prstGeom>
              <a:ln w="28575">
                <a:solidFill>
                  <a:schemeClr val="tx1">
                    <a:lumMod val="85000"/>
                  </a:schemeClr>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34" name="TextBox 33">
                <a:extLst>
                  <a:ext uri="{FF2B5EF4-FFF2-40B4-BE49-F238E27FC236}">
                    <a16:creationId xmlns:a16="http://schemas.microsoft.com/office/drawing/2014/main" id="{DA356A94-16EF-19D1-D0C7-3D9497D38E93}"/>
                  </a:ext>
                </a:extLst>
              </p:cNvPr>
              <p:cNvSpPr txBox="1"/>
              <p:nvPr/>
            </p:nvSpPr>
            <p:spPr>
              <a:xfrm>
                <a:off x="7330666" y="1951513"/>
                <a:ext cx="1748674" cy="461665"/>
              </a:xfrm>
              <a:prstGeom prst="rect">
                <a:avLst/>
              </a:prstGeom>
              <a:noFill/>
            </p:spPr>
            <p:txBody>
              <a:bodyPr wrap="square" rtlCol="0">
                <a:spAutoFit/>
              </a:bodyPr>
              <a:lstStyle/>
              <a:p>
                <a:r>
                  <a:rPr lang="en-US" dirty="0">
                    <a:solidFill>
                      <a:schemeClr val="tx1">
                        <a:lumMod val="95000"/>
                      </a:schemeClr>
                    </a:solidFill>
                    <a:latin typeface="Calibri" panose="020F0502020204030204" pitchFamily="34" charset="0"/>
                    <a:ea typeface="Calibri" panose="020F0502020204030204" pitchFamily="34" charset="0"/>
                    <a:cs typeface="Calibri" panose="020F0502020204030204" pitchFamily="34" charset="0"/>
                  </a:rPr>
                  <a:t>Ion</a:t>
                </a:r>
                <a:r>
                  <a:rPr lang="en-US" dirty="0">
                    <a:solidFill>
                      <a:srgbClr val="FFFF00"/>
                    </a:solidFill>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in</a:t>
                </a:r>
                <a:r>
                  <a:rPr lang="en-US" dirty="0">
                    <a:solidFill>
                      <a:srgbClr val="FFFF00"/>
                    </a:solidFill>
                    <a:latin typeface="Calibri" panose="020F0502020204030204" pitchFamily="34" charset="0"/>
                    <a:ea typeface="Calibri" panose="020F0502020204030204" pitchFamily="34" charset="0"/>
                    <a:cs typeface="Calibri" panose="020F0502020204030204" pitchFamily="34" charset="0"/>
                  </a:rPr>
                  <a:t> </a:t>
                </a:r>
                <a:r>
                  <a:rPr lang="en-US" dirty="0">
                    <a:solidFill>
                      <a:schemeClr val="tx2"/>
                    </a:solidFill>
                    <a:latin typeface="Calibri" panose="020F0502020204030204" pitchFamily="34" charset="0"/>
                    <a:ea typeface="Calibri" panose="020F0502020204030204" pitchFamily="34" charset="0"/>
                    <a:cs typeface="Calibri" panose="020F0502020204030204" pitchFamily="34" charset="0"/>
                  </a:rPr>
                  <a:t>B field</a:t>
                </a:r>
              </a:p>
            </p:txBody>
          </p:sp>
          <p:cxnSp>
            <p:nvCxnSpPr>
              <p:cNvPr id="35" name="Straight Arrow Connector 34">
                <a:extLst>
                  <a:ext uri="{FF2B5EF4-FFF2-40B4-BE49-F238E27FC236}">
                    <a16:creationId xmlns:a16="http://schemas.microsoft.com/office/drawing/2014/main" id="{1FA6FE10-3DEE-81E1-9E4A-4C2ECEF518FC}"/>
                  </a:ext>
                </a:extLst>
              </p:cNvPr>
              <p:cNvCxnSpPr>
                <a:cxnSpLocks/>
              </p:cNvCxnSpPr>
              <p:nvPr/>
            </p:nvCxnSpPr>
            <p:spPr>
              <a:xfrm flipV="1">
                <a:off x="9899746" y="331438"/>
                <a:ext cx="0" cy="360615"/>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36" name="Plus Sign 35">
                <a:extLst>
                  <a:ext uri="{FF2B5EF4-FFF2-40B4-BE49-F238E27FC236}">
                    <a16:creationId xmlns:a16="http://schemas.microsoft.com/office/drawing/2014/main" id="{AD3AF5B0-3BFB-24D6-B127-6ABAA507FF1F}"/>
                  </a:ext>
                </a:extLst>
              </p:cNvPr>
              <p:cNvSpPr/>
              <p:nvPr/>
            </p:nvSpPr>
            <p:spPr>
              <a:xfrm>
                <a:off x="8536965" y="940615"/>
                <a:ext cx="507041" cy="503540"/>
              </a:xfrm>
              <a:prstGeom prst="mathPlus">
                <a:avLst>
                  <a:gd name="adj1" fmla="val 9135"/>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37" name="Oval 36">
                <a:extLst>
                  <a:ext uri="{FF2B5EF4-FFF2-40B4-BE49-F238E27FC236}">
                    <a16:creationId xmlns:a16="http://schemas.microsoft.com/office/drawing/2014/main" id="{D3E962E4-6B5B-9D20-8285-CFA05B814BA9}"/>
                  </a:ext>
                </a:extLst>
              </p:cNvPr>
              <p:cNvSpPr/>
              <p:nvPr/>
            </p:nvSpPr>
            <p:spPr>
              <a:xfrm>
                <a:off x="9786353" y="1176176"/>
                <a:ext cx="226785" cy="43774"/>
              </a:xfrm>
              <a:prstGeom prst="ellipse">
                <a:avLst/>
              </a:prstGeom>
              <a:noFill/>
              <a:ln w="19050" cap="fla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grpSp>
        <p:grpSp>
          <p:nvGrpSpPr>
            <p:cNvPr id="12" name="Group 11">
              <a:extLst>
                <a:ext uri="{FF2B5EF4-FFF2-40B4-BE49-F238E27FC236}">
                  <a16:creationId xmlns:a16="http://schemas.microsoft.com/office/drawing/2014/main" id="{EB229A4E-83E1-DF91-3AD4-08BC064520BE}"/>
                </a:ext>
              </a:extLst>
            </p:cNvPr>
            <p:cNvGrpSpPr/>
            <p:nvPr/>
          </p:nvGrpSpPr>
          <p:grpSpPr>
            <a:xfrm rot="20719890">
              <a:off x="1034327" y="1841726"/>
              <a:ext cx="2097282" cy="2246439"/>
              <a:chOff x="1235843" y="2332536"/>
              <a:chExt cx="2097282" cy="2246439"/>
            </a:xfrm>
          </p:grpSpPr>
          <p:grpSp>
            <p:nvGrpSpPr>
              <p:cNvPr id="15" name="Group 14">
                <a:extLst>
                  <a:ext uri="{FF2B5EF4-FFF2-40B4-BE49-F238E27FC236}">
                    <a16:creationId xmlns:a16="http://schemas.microsoft.com/office/drawing/2014/main" id="{BA9DC9E6-4438-A744-0A6F-F8B09137287E}"/>
                  </a:ext>
                </a:extLst>
              </p:cNvPr>
              <p:cNvGrpSpPr/>
              <p:nvPr/>
            </p:nvGrpSpPr>
            <p:grpSpPr>
              <a:xfrm>
                <a:off x="1516902" y="2332536"/>
                <a:ext cx="1816223" cy="2246439"/>
                <a:chOff x="5587967" y="439051"/>
                <a:chExt cx="1816223" cy="2246439"/>
              </a:xfrm>
            </p:grpSpPr>
            <p:cxnSp>
              <p:nvCxnSpPr>
                <p:cNvPr id="17" name="Straight Connector 16">
                  <a:extLst>
                    <a:ext uri="{FF2B5EF4-FFF2-40B4-BE49-F238E27FC236}">
                      <a16:creationId xmlns:a16="http://schemas.microsoft.com/office/drawing/2014/main" id="{29191DA1-E501-4FE7-764D-233C43AF4E25}"/>
                    </a:ext>
                  </a:extLst>
                </p:cNvPr>
                <p:cNvCxnSpPr>
                  <a:cxnSpLocks/>
                </p:cNvCxnSpPr>
                <p:nvPr/>
              </p:nvCxnSpPr>
              <p:spPr>
                <a:xfrm rot="18772072">
                  <a:off x="5463866" y="930826"/>
                  <a:ext cx="1645688" cy="662137"/>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E0B6F48-E5CE-B01C-468D-16A341A0C61C}"/>
                    </a:ext>
                  </a:extLst>
                </p:cNvPr>
                <p:cNvCxnSpPr>
                  <a:cxnSpLocks/>
                </p:cNvCxnSpPr>
                <p:nvPr/>
              </p:nvCxnSpPr>
              <p:spPr>
                <a:xfrm rot="18772072">
                  <a:off x="5996852" y="1278151"/>
                  <a:ext cx="998454" cy="1816223"/>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6" name="Oval 15">
                <a:extLst>
                  <a:ext uri="{FF2B5EF4-FFF2-40B4-BE49-F238E27FC236}">
                    <a16:creationId xmlns:a16="http://schemas.microsoft.com/office/drawing/2014/main" id="{755D30FD-A711-A2C5-0B0F-9A1C3D36DAED}"/>
                  </a:ext>
                </a:extLst>
              </p:cNvPr>
              <p:cNvSpPr/>
              <p:nvPr/>
            </p:nvSpPr>
            <p:spPr>
              <a:xfrm rot="18772072">
                <a:off x="1235843" y="3532074"/>
                <a:ext cx="299304" cy="299304"/>
              </a:xfrm>
              <a:prstGeom prst="ellipse">
                <a:avLst/>
              </a:prstGeom>
              <a:no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grpSp>
        <p:pic>
          <p:nvPicPr>
            <p:cNvPr id="13" name="Graphic 12">
              <a:extLst>
                <a:ext uri="{FF2B5EF4-FFF2-40B4-BE49-F238E27FC236}">
                  <a16:creationId xmlns:a16="http://schemas.microsoft.com/office/drawing/2014/main" id="{6CAA5B5C-844A-16DB-0860-400B81B31BD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01384" y="1397093"/>
              <a:ext cx="4581744" cy="1867476"/>
            </a:xfrm>
            <a:prstGeom prst="rect">
              <a:avLst/>
            </a:prstGeom>
          </p:spPr>
        </p:pic>
        <p:sp>
          <p:nvSpPr>
            <p:cNvPr id="14" name="TextBox 13">
              <a:extLst>
                <a:ext uri="{FF2B5EF4-FFF2-40B4-BE49-F238E27FC236}">
                  <a16:creationId xmlns:a16="http://schemas.microsoft.com/office/drawing/2014/main" id="{40B85E56-BEEA-308E-8E48-8B24BE7BD501}"/>
                </a:ext>
              </a:extLst>
            </p:cNvPr>
            <p:cNvSpPr txBox="1"/>
            <p:nvPr/>
          </p:nvSpPr>
          <p:spPr>
            <a:xfrm>
              <a:off x="6635602" y="1768589"/>
              <a:ext cx="914400" cy="1107996"/>
            </a:xfrm>
            <a:prstGeom prst="rect">
              <a:avLst/>
            </a:prstGeom>
            <a:noFill/>
          </p:spPr>
          <p:txBody>
            <a:bodyPr wrap="square" rtlCol="0">
              <a:spAutoFit/>
            </a:bodyPr>
            <a:lstStyle/>
            <a:p>
              <a:r>
                <a:rPr lang="en-US" sz="6600" dirty="0">
                  <a:latin typeface="Calibri" panose="020F0502020204030204" pitchFamily="34" charset="0"/>
                  <a:ea typeface="Calibri" panose="020F0502020204030204" pitchFamily="34" charset="0"/>
                  <a:cs typeface="Calibri" panose="020F0502020204030204" pitchFamily="34" charset="0"/>
                </a:rPr>
                <a:t>=</a:t>
              </a:r>
            </a:p>
          </p:txBody>
        </p:sp>
      </p:grpSp>
      <p:sp>
        <p:nvSpPr>
          <p:cNvPr id="38" name="TextBox 37">
            <a:extLst>
              <a:ext uri="{FF2B5EF4-FFF2-40B4-BE49-F238E27FC236}">
                <a16:creationId xmlns:a16="http://schemas.microsoft.com/office/drawing/2014/main" id="{E941FD1E-0D75-1AFD-5A4F-129FE1C64BE3}"/>
              </a:ext>
            </a:extLst>
          </p:cNvPr>
          <p:cNvSpPr txBox="1"/>
          <p:nvPr/>
        </p:nvSpPr>
        <p:spPr>
          <a:xfrm>
            <a:off x="2446202" y="3287790"/>
            <a:ext cx="9745798" cy="1938992"/>
          </a:xfrm>
          <a:prstGeom prst="rect">
            <a:avLst/>
          </a:prstGeom>
          <a:noFill/>
        </p:spPr>
        <p:txBody>
          <a:bodyPr wrap="square" rtlCol="0">
            <a:spAutoFit/>
          </a:bodyPr>
          <a:lstStyle/>
          <a:p>
            <a:pPr marL="285750" indent="-285750">
              <a:buFont typeface="Courier New" panose="02070309020205020404" pitchFamily="49" charset="0"/>
              <a:buChar char="o"/>
            </a:pPr>
            <a:r>
              <a:rPr lang="en-US" dirty="0">
                <a:latin typeface="Calibri" panose="020F0502020204030204" pitchFamily="34" charset="0"/>
                <a:ea typeface="Calibri" panose="020F0502020204030204" pitchFamily="34" charset="0"/>
                <a:cs typeface="Calibri" panose="020F0502020204030204" pitchFamily="34" charset="0"/>
              </a:rPr>
              <a:t>Strong magnetic field (~6T) + set of hyperboloid-shaped electrodes (Penning Trap) provides 3-D confinement </a:t>
            </a:r>
          </a:p>
          <a:p>
            <a:pPr marL="285750" indent="-285750">
              <a:buFont typeface="Courier New" panose="02070309020205020404" pitchFamily="49" charset="0"/>
              <a:buChar char="o"/>
            </a:pPr>
            <a:r>
              <a:rPr lang="en-US" dirty="0">
                <a:latin typeface="Calibri" panose="020F0502020204030204" pitchFamily="34" charset="0"/>
                <a:ea typeface="Calibri" panose="020F0502020204030204" pitchFamily="34" charset="0"/>
                <a:cs typeface="Calibri" panose="020F0502020204030204" pitchFamily="34" charset="0"/>
              </a:rPr>
              <a:t>This causes trapped ions undergo 3 modes of motion inside the trap (two radial, one axial)</a:t>
            </a:r>
          </a:p>
          <a:p>
            <a:pPr marL="285750" indent="-285750">
              <a:buFont typeface="Courier New" panose="02070309020205020404" pitchFamily="49" charset="0"/>
              <a:buChar char="o"/>
            </a:pPr>
            <a:r>
              <a:rPr lang="en-US" dirty="0">
                <a:latin typeface="Calibri" panose="020F0502020204030204" pitchFamily="34" charset="0"/>
                <a:ea typeface="Calibri" panose="020F0502020204030204" pitchFamily="34" charset="0"/>
                <a:cs typeface="Calibri" panose="020F0502020204030204" pitchFamily="34" charset="0"/>
              </a:rPr>
              <a:t>Cyclotron motion with frequency </a:t>
            </a:r>
            <a:r>
              <a:rPr lang="el-GR" dirty="0">
                <a:latin typeface="Calibri" panose="020F0502020204030204" pitchFamily="34" charset="0"/>
                <a:ea typeface="Calibri" panose="020F0502020204030204" pitchFamily="34" charset="0"/>
                <a:cs typeface="Calibri" panose="020F0502020204030204" pitchFamily="34" charset="0"/>
              </a:rPr>
              <a:t>ν</a:t>
            </a:r>
            <a:r>
              <a:rPr lang="en-US" baseline="-25000" dirty="0">
                <a:latin typeface="Calibri" panose="020F0502020204030204" pitchFamily="34" charset="0"/>
                <a:ea typeface="Calibri" panose="020F0502020204030204" pitchFamily="34" charset="0"/>
                <a:cs typeface="Calibri" panose="020F0502020204030204" pitchFamily="34" charset="0"/>
              </a:rPr>
              <a:t>c</a:t>
            </a:r>
            <a:r>
              <a:rPr lang="en-US" dirty="0">
                <a:latin typeface="Calibri" panose="020F0502020204030204" pitchFamily="34" charset="0"/>
                <a:ea typeface="Calibri" panose="020F0502020204030204" pitchFamily="34" charset="0"/>
                <a:cs typeface="Calibri" panose="020F0502020204030204" pitchFamily="34" charset="0"/>
              </a:rPr>
              <a:t>, is described by the two radial modes </a:t>
            </a:r>
          </a:p>
        </p:txBody>
      </p: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F4464D53-3300-3724-6E76-8777390820F3}"/>
                  </a:ext>
                </a:extLst>
              </p:cNvPr>
              <p:cNvSpPr txBox="1"/>
              <p:nvPr/>
            </p:nvSpPr>
            <p:spPr>
              <a:xfrm>
                <a:off x="2300303" y="5624704"/>
                <a:ext cx="3851564" cy="89896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𝜈</m:t>
                          </m:r>
                        </m:e>
                        <m:sub>
                          <m:r>
                            <a:rPr lang="en-US" sz="2800" b="0" i="1" smtClean="0">
                              <a:latin typeface="Cambria Math" panose="02040503050406030204" pitchFamily="18" charset="0"/>
                            </a:rPr>
                            <m:t>𝑐</m:t>
                          </m:r>
                        </m:sub>
                      </m:sSub>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𝑞𝐵</m:t>
                          </m:r>
                        </m:num>
                        <m:den>
                          <m:r>
                            <a:rPr lang="en-US" sz="2800" b="0" i="1" smtClean="0">
                              <a:latin typeface="Cambria Math" panose="02040503050406030204" pitchFamily="18" charset="0"/>
                            </a:rPr>
                            <m:t>2</m:t>
                          </m:r>
                          <m:r>
                            <a:rPr lang="en-US" sz="2800" b="0" i="1" smtClean="0">
                              <a:latin typeface="Cambria Math" panose="02040503050406030204" pitchFamily="18" charset="0"/>
                            </a:rPr>
                            <m:t>𝜋</m:t>
                          </m:r>
                          <m:r>
                            <a:rPr lang="en-US" sz="2800" b="1" i="1" smtClean="0">
                              <a:latin typeface="Cambria Math" panose="02040503050406030204" pitchFamily="18" charset="0"/>
                            </a:rPr>
                            <m:t>𝒎</m:t>
                          </m:r>
                        </m:den>
                      </m:f>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𝜈</m:t>
                          </m:r>
                        </m:e>
                        <m:sub>
                          <m:r>
                            <a:rPr lang="en-US" sz="2800" b="0" i="1" smtClean="0">
                              <a:latin typeface="Cambria Math" panose="02040503050406030204" pitchFamily="18" charset="0"/>
                            </a:rPr>
                            <m:t>−</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𝜈</m:t>
                          </m:r>
                        </m:e>
                        <m:sub>
                          <m:r>
                            <a:rPr lang="en-US" sz="2800" b="0" i="1" smtClean="0">
                              <a:latin typeface="Cambria Math" panose="02040503050406030204" pitchFamily="18" charset="0"/>
                            </a:rPr>
                            <m:t>+</m:t>
                          </m:r>
                        </m:sub>
                      </m:sSub>
                    </m:oMath>
                  </m:oMathPara>
                </a14:m>
                <a:endParaRPr lang="en-US" sz="2800" b="0" dirty="0">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39" name="TextBox 38">
                <a:extLst>
                  <a:ext uri="{FF2B5EF4-FFF2-40B4-BE49-F238E27FC236}">
                    <a16:creationId xmlns:a16="http://schemas.microsoft.com/office/drawing/2014/main" id="{F4464D53-3300-3724-6E76-8777390820F3}"/>
                  </a:ext>
                </a:extLst>
              </p:cNvPr>
              <p:cNvSpPr txBox="1">
                <a:spLocks noRot="1" noChangeAspect="1" noMove="1" noResize="1" noEditPoints="1" noAdjustHandles="1" noChangeArrowheads="1" noChangeShapeType="1" noTextEdit="1"/>
              </p:cNvSpPr>
              <p:nvPr/>
            </p:nvSpPr>
            <p:spPr>
              <a:xfrm>
                <a:off x="2300303" y="5624704"/>
                <a:ext cx="3851564" cy="898964"/>
              </a:xfrm>
              <a:prstGeom prst="rect">
                <a:avLst/>
              </a:prstGeom>
              <a:blipFill>
                <a:blip r:embed="rId6"/>
                <a:stretch>
                  <a:fillRect/>
                </a:stretch>
              </a:blipFill>
            </p:spPr>
            <p:txBody>
              <a:bodyPr/>
              <a:lstStyle/>
              <a:p>
                <a:r>
                  <a:rPr lang="en-US">
                    <a:noFill/>
                  </a:rPr>
                  <a:t> </a:t>
                </a:r>
              </a:p>
            </p:txBody>
          </p:sp>
        </mc:Fallback>
      </mc:AlternateContent>
      <p:sp>
        <p:nvSpPr>
          <p:cNvPr id="40" name="TextBox 39">
            <a:extLst>
              <a:ext uri="{FF2B5EF4-FFF2-40B4-BE49-F238E27FC236}">
                <a16:creationId xmlns:a16="http://schemas.microsoft.com/office/drawing/2014/main" id="{385DAE11-3777-916D-EA54-A4FECE636796}"/>
              </a:ext>
            </a:extLst>
          </p:cNvPr>
          <p:cNvSpPr txBox="1"/>
          <p:nvPr/>
        </p:nvSpPr>
        <p:spPr>
          <a:xfrm>
            <a:off x="6486856" y="5258578"/>
            <a:ext cx="5043055" cy="1631216"/>
          </a:xfrm>
          <a:prstGeom prst="rect">
            <a:avLst/>
          </a:prstGeom>
          <a:noFill/>
        </p:spPr>
        <p:txBody>
          <a:bodyPr wrap="square">
            <a:spAutoFit/>
          </a:bodyPr>
          <a:lstStyle/>
          <a:p>
            <a:pPr marL="285750" indent="-285750">
              <a:buFont typeface="Courier New" panose="02070309020205020404" pitchFamily="49" charset="0"/>
              <a:buChar char="o"/>
            </a:pPr>
            <a:r>
              <a:rPr lang="en-US" sz="2000" i="1" dirty="0">
                <a:latin typeface="Calibri" panose="020F0502020204030204" pitchFamily="34" charset="0"/>
                <a:ea typeface="Calibri" panose="020F0502020204030204" pitchFamily="34" charset="0"/>
                <a:cs typeface="Calibri" panose="020F0502020204030204" pitchFamily="34" charset="0"/>
              </a:rPr>
              <a:t>m </a:t>
            </a:r>
            <a:r>
              <a:rPr lang="en-US" sz="2000" dirty="0">
                <a:latin typeface="Calibri" panose="020F0502020204030204" pitchFamily="34" charset="0"/>
                <a:ea typeface="Calibri" panose="020F0502020204030204" pitchFamily="34" charset="0"/>
                <a:cs typeface="Calibri" panose="020F0502020204030204" pitchFamily="34" charset="0"/>
              </a:rPr>
              <a:t> is the mass of the trapped ion, </a:t>
            </a:r>
            <a:r>
              <a:rPr lang="en-US" sz="2000" i="1" dirty="0">
                <a:latin typeface="Calibri" panose="020F0502020204030204" pitchFamily="34" charset="0"/>
                <a:ea typeface="Calibri" panose="020F0502020204030204" pitchFamily="34" charset="0"/>
                <a:cs typeface="Calibri" panose="020F0502020204030204" pitchFamily="34" charset="0"/>
              </a:rPr>
              <a:t>q</a:t>
            </a:r>
            <a:r>
              <a:rPr lang="en-US" sz="2000" dirty="0">
                <a:latin typeface="Calibri" panose="020F0502020204030204" pitchFamily="34" charset="0"/>
                <a:ea typeface="Calibri" panose="020F0502020204030204" pitchFamily="34" charset="0"/>
                <a:cs typeface="Calibri" panose="020F0502020204030204" pitchFamily="34" charset="0"/>
              </a:rPr>
              <a:t> is the ion’s charge, </a:t>
            </a:r>
            <a:r>
              <a:rPr lang="en-US" sz="2000" i="1" dirty="0">
                <a:latin typeface="Calibri" panose="020F0502020204030204" pitchFamily="34" charset="0"/>
                <a:ea typeface="Calibri" panose="020F0502020204030204" pitchFamily="34" charset="0"/>
                <a:cs typeface="Calibri" panose="020F0502020204030204" pitchFamily="34" charset="0"/>
              </a:rPr>
              <a:t>B</a:t>
            </a:r>
            <a:r>
              <a:rPr lang="en-US" sz="2000" dirty="0">
                <a:latin typeface="Calibri" panose="020F0502020204030204" pitchFamily="34" charset="0"/>
                <a:ea typeface="Calibri" panose="020F0502020204030204" pitchFamily="34" charset="0"/>
                <a:cs typeface="Calibri" panose="020F0502020204030204" pitchFamily="34" charset="0"/>
              </a:rPr>
              <a:t> is the magnetic field at the trap center.</a:t>
            </a:r>
          </a:p>
          <a:p>
            <a:pPr marL="285750" indent="-285750">
              <a:buFont typeface="Courier New" panose="02070309020205020404" pitchFamily="49" charset="0"/>
              <a:buChar char="o"/>
            </a:pPr>
            <a:r>
              <a:rPr lang="el-GR" sz="2000" i="1" dirty="0">
                <a:latin typeface="Calibri" panose="020F0502020204030204" pitchFamily="34" charset="0"/>
                <a:ea typeface="Calibri" panose="020F0502020204030204" pitchFamily="34" charset="0"/>
                <a:cs typeface="Calibri" panose="020F0502020204030204" pitchFamily="34" charset="0"/>
              </a:rPr>
              <a:t>ν</a:t>
            </a:r>
            <a:r>
              <a:rPr lang="en-US" sz="2000" i="1" dirty="0">
                <a:latin typeface="Calibri" panose="020F0502020204030204" pitchFamily="34" charset="0"/>
                <a:ea typeface="Calibri" panose="020F0502020204030204" pitchFamily="34" charset="0"/>
                <a:cs typeface="Calibri" panose="020F0502020204030204" pitchFamily="34" charset="0"/>
              </a:rPr>
              <a:t>- </a:t>
            </a:r>
            <a:r>
              <a:rPr lang="en-US" sz="2000" dirty="0">
                <a:latin typeface="Calibri" panose="020F0502020204030204" pitchFamily="34" charset="0"/>
                <a:ea typeface="Calibri" panose="020F0502020204030204" pitchFamily="34" charset="0"/>
                <a:cs typeface="Calibri" panose="020F0502020204030204" pitchFamily="34" charset="0"/>
              </a:rPr>
              <a:t> is called magnetron motion (~ kHz)</a:t>
            </a:r>
          </a:p>
          <a:p>
            <a:pPr marL="285750" indent="-285750">
              <a:buFont typeface="Courier New" panose="02070309020205020404" pitchFamily="49" charset="0"/>
              <a:buChar char="o"/>
            </a:pPr>
            <a:r>
              <a:rPr lang="el-GR" sz="2000" i="1" dirty="0">
                <a:latin typeface="Calibri" panose="020F0502020204030204" pitchFamily="34" charset="0"/>
                <a:ea typeface="Calibri" panose="020F0502020204030204" pitchFamily="34" charset="0"/>
                <a:cs typeface="Calibri" panose="020F0502020204030204" pitchFamily="34" charset="0"/>
              </a:rPr>
              <a:t>ν</a:t>
            </a:r>
            <a:r>
              <a:rPr lang="en-US" sz="2000" i="1" dirty="0">
                <a:latin typeface="Calibri" panose="020F0502020204030204" pitchFamily="34" charset="0"/>
                <a:ea typeface="Calibri" panose="020F0502020204030204" pitchFamily="34" charset="0"/>
                <a:cs typeface="Calibri" panose="020F0502020204030204" pitchFamily="34" charset="0"/>
              </a:rPr>
              <a:t>+ </a:t>
            </a:r>
            <a:r>
              <a:rPr lang="en-US" sz="2000" dirty="0">
                <a:latin typeface="Calibri" panose="020F0502020204030204" pitchFamily="34" charset="0"/>
                <a:ea typeface="Calibri" panose="020F0502020204030204" pitchFamily="34" charset="0"/>
                <a:cs typeface="Calibri" panose="020F0502020204030204" pitchFamily="34" charset="0"/>
              </a:rPr>
              <a:t>is the modified cyclotron motion (~MHz)</a:t>
            </a:r>
            <a:endParaRPr lang="en-US" sz="2000" i="1" dirty="0">
              <a:latin typeface="Calibri" panose="020F0502020204030204" pitchFamily="34" charset="0"/>
              <a:ea typeface="Calibri" panose="020F0502020204030204" pitchFamily="34" charset="0"/>
              <a:cs typeface="Calibri" panose="020F0502020204030204" pitchFamily="34" charset="0"/>
            </a:endParaRPr>
          </a:p>
        </p:txBody>
      </p:sp>
      <p:sp>
        <p:nvSpPr>
          <p:cNvPr id="42" name="TextBox 41">
            <a:extLst>
              <a:ext uri="{FF2B5EF4-FFF2-40B4-BE49-F238E27FC236}">
                <a16:creationId xmlns:a16="http://schemas.microsoft.com/office/drawing/2014/main" id="{772C7E9D-4F3B-FE8F-3460-B1DCDDAFBEDE}"/>
              </a:ext>
            </a:extLst>
          </p:cNvPr>
          <p:cNvSpPr txBox="1"/>
          <p:nvPr/>
        </p:nvSpPr>
        <p:spPr>
          <a:xfrm>
            <a:off x="0" y="6450112"/>
            <a:ext cx="3201517" cy="400110"/>
          </a:xfrm>
          <a:prstGeom prst="rect">
            <a:avLst/>
          </a:prstGeom>
          <a:noFill/>
        </p:spPr>
        <p:txBody>
          <a:bodyPr wrap="none" rtlCol="0">
            <a:spAutoFit/>
          </a:bodyPr>
          <a:lstStyle/>
          <a:p>
            <a:r>
              <a:rPr lang="en-US" sz="2000" dirty="0"/>
              <a:t>Slide courtesy of R. Orford</a:t>
            </a:r>
          </a:p>
        </p:txBody>
      </p:sp>
    </p:spTree>
    <p:extLst>
      <p:ext uri="{BB962C8B-B14F-4D97-AF65-F5344CB8AC3E}">
        <p14:creationId xmlns:p14="http://schemas.microsoft.com/office/powerpoint/2010/main" val="2891305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8">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5578D-B9E9-E277-095A-82D722B4BADF}"/>
              </a:ext>
            </a:extLst>
          </p:cNvPr>
          <p:cNvSpPr>
            <a:spLocks noGrp="1"/>
          </p:cNvSpPr>
          <p:nvPr>
            <p:ph type="title"/>
          </p:nvPr>
        </p:nvSpPr>
        <p:spPr/>
        <p:txBody>
          <a:bodyPr/>
          <a:lstStyle/>
          <a:p>
            <a:r>
              <a:rPr lang="en-US" dirty="0"/>
              <a:t>Atomic Masses – Penning Trap</a:t>
            </a:r>
          </a:p>
        </p:txBody>
      </p:sp>
      <p:pic>
        <p:nvPicPr>
          <p:cNvPr id="12292" name="Picture 4" descr="Fig. 4">
            <a:extLst>
              <a:ext uri="{FF2B5EF4-FFF2-40B4-BE49-F238E27FC236}">
                <a16:creationId xmlns:a16="http://schemas.microsoft.com/office/drawing/2014/main" id="{F75643A4-1A9D-96B5-0D83-CB6FBE1598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735" y="809626"/>
            <a:ext cx="10878529" cy="474944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358F6D8-573C-FF4D-5394-49CEF5FD6556}"/>
              </a:ext>
            </a:extLst>
          </p:cNvPr>
          <p:cNvSpPr txBox="1"/>
          <p:nvPr/>
        </p:nvSpPr>
        <p:spPr>
          <a:xfrm>
            <a:off x="-38134" y="6334780"/>
            <a:ext cx="8202705" cy="523220"/>
          </a:xfrm>
          <a:prstGeom prst="rect">
            <a:avLst/>
          </a:prstGeom>
          <a:noFill/>
        </p:spPr>
        <p:txBody>
          <a:bodyPr wrap="square">
            <a:spAutoFit/>
          </a:bodyPr>
          <a:lstStyle/>
          <a:p>
            <a:r>
              <a:rPr lang="en-US" sz="1400" dirty="0">
                <a:latin typeface="Segoe UI" panose="020B0502040204020203" pitchFamily="34" charset="0"/>
              </a:rPr>
              <a:t>Block, M.,</a:t>
            </a:r>
            <a:r>
              <a:rPr lang="en-US" sz="1400" i="0" dirty="0">
                <a:latin typeface="Segoe UI" panose="020B0502040204020203" pitchFamily="34" charset="0"/>
              </a:rPr>
              <a:t> </a:t>
            </a:r>
            <a:r>
              <a:rPr lang="en-US" sz="1400" i="0" dirty="0" err="1">
                <a:latin typeface="Segoe UI" panose="020B0502040204020203" pitchFamily="34" charset="0"/>
              </a:rPr>
              <a:t>Nucl</a:t>
            </a:r>
            <a:r>
              <a:rPr lang="en-US" sz="1400" i="0" dirty="0">
                <a:latin typeface="Segoe UI" panose="020B0502040204020203" pitchFamily="34" charset="0"/>
              </a:rPr>
              <a:t>. Phys. A, </a:t>
            </a:r>
            <a:r>
              <a:rPr lang="en-US" sz="1400" b="1" i="0" dirty="0">
                <a:latin typeface="Segoe UI" panose="020B0502040204020203" pitchFamily="34" charset="0"/>
              </a:rPr>
              <a:t>944</a:t>
            </a:r>
            <a:r>
              <a:rPr lang="en-US" sz="1400" i="0" dirty="0">
                <a:latin typeface="Segoe UI" panose="020B0502040204020203" pitchFamily="34" charset="0"/>
              </a:rPr>
              <a:t> (2015)</a:t>
            </a:r>
            <a:r>
              <a:rPr lang="en-US" sz="1400" b="0" i="0" dirty="0">
                <a:latin typeface="Segoe UI" panose="020B0502040204020203" pitchFamily="34" charset="0"/>
              </a:rPr>
              <a:t> 471: </a:t>
            </a:r>
            <a:r>
              <a:rPr lang="en-US" sz="1400" b="0" i="0" dirty="0">
                <a:latin typeface="Segoe UI" panose="020B0502040204020203" pitchFamily="34" charset="0"/>
                <a:hlinkClick r:id="rId3"/>
              </a:rPr>
              <a:t>https://doi.org/10.1016/j.nuclphysa.2015.09.009</a:t>
            </a:r>
            <a:endParaRPr lang="en-US" sz="1400" b="0" i="0" dirty="0">
              <a:latin typeface="Segoe UI" panose="020B0502040204020203" pitchFamily="34" charset="0"/>
            </a:endParaRPr>
          </a:p>
          <a:p>
            <a:r>
              <a:rPr lang="en-US" sz="1400" dirty="0">
                <a:latin typeface="Segoe UI" panose="020B0502040204020203" pitchFamily="34" charset="0"/>
              </a:rPr>
              <a:t>Block, M. </a:t>
            </a:r>
            <a:r>
              <a:rPr lang="it-IT" sz="1400" dirty="0">
                <a:latin typeface="Segoe UI" panose="020B0502040204020203" pitchFamily="34" charset="0"/>
              </a:rPr>
              <a:t>La Rivista del Nuovo Cimento </a:t>
            </a:r>
            <a:r>
              <a:rPr lang="it-IT" sz="1400" b="1" dirty="0">
                <a:latin typeface="Segoe UI" panose="020B0502040204020203" pitchFamily="34" charset="0"/>
              </a:rPr>
              <a:t>45</a:t>
            </a:r>
            <a:r>
              <a:rPr lang="it-IT" sz="1400" dirty="0">
                <a:latin typeface="Segoe UI" panose="020B0502040204020203" pitchFamily="34" charset="0"/>
              </a:rPr>
              <a:t> (2022) 279: </a:t>
            </a:r>
            <a:r>
              <a:rPr lang="it-IT" sz="1400" dirty="0">
                <a:latin typeface="Segoe UI" panose="020B0502040204020203" pitchFamily="34" charset="0"/>
                <a:hlinkClick r:id="rId4"/>
              </a:rPr>
              <a:t>https://doi.org/10.1007/s40766-022-00030-5</a:t>
            </a:r>
            <a:endParaRPr lang="it-IT" sz="1400" dirty="0">
              <a:latin typeface="Segoe UI" panose="020B0502040204020203" pitchFamily="34" charset="0"/>
            </a:endParaRPr>
          </a:p>
        </p:txBody>
      </p:sp>
    </p:spTree>
    <p:extLst>
      <p:ext uri="{BB962C8B-B14F-4D97-AF65-F5344CB8AC3E}">
        <p14:creationId xmlns:p14="http://schemas.microsoft.com/office/powerpoint/2010/main" val="382633468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FAAD407-DEDF-0F52-050A-1B5B81C61792}"/>
              </a:ext>
            </a:extLst>
          </p:cNvPr>
          <p:cNvSpPr>
            <a:spLocks noGrp="1"/>
          </p:cNvSpPr>
          <p:nvPr>
            <p:ph type="title"/>
          </p:nvPr>
        </p:nvSpPr>
        <p:spPr/>
        <p:txBody>
          <a:bodyPr/>
          <a:lstStyle/>
          <a:p>
            <a:endParaRPr lang="en-US"/>
          </a:p>
        </p:txBody>
      </p:sp>
      <p:sp>
        <p:nvSpPr>
          <p:cNvPr id="5" name="Slide Number Placeholder 4">
            <a:extLst>
              <a:ext uri="{FF2B5EF4-FFF2-40B4-BE49-F238E27FC236}">
                <a16:creationId xmlns:a16="http://schemas.microsoft.com/office/drawing/2014/main" id="{CD865D2F-391E-0F82-4168-7D87A5553C7A}"/>
              </a:ext>
            </a:extLst>
          </p:cNvPr>
          <p:cNvSpPr>
            <a:spLocks noGrp="1"/>
          </p:cNvSpPr>
          <p:nvPr>
            <p:ph type="sldNum" sz="quarter" idx="4"/>
          </p:nvPr>
        </p:nvSpPr>
        <p:spPr/>
        <p:txBody>
          <a:bodyPr/>
          <a:lstStyle/>
          <a:p>
            <a:pPr algn="r"/>
            <a:fld id="{0EF2EA88-E9D4-0C4F-A5DF-5FE49FAF8E2F}" type="slidenum">
              <a:rPr lang="en-US" smtClean="0">
                <a:latin typeface="Calibri" panose="020F0502020204030204" pitchFamily="34" charset="0"/>
                <a:ea typeface="Calibri" panose="020F0502020204030204" pitchFamily="34" charset="0"/>
                <a:cs typeface="Calibri" panose="020F0502020204030204" pitchFamily="34" charset="0"/>
              </a:rPr>
              <a:pPr algn="r"/>
              <a:t>79</a:t>
            </a:fld>
            <a:endParaRPr lang="en-US" dirty="0">
              <a:latin typeface="Calibri" panose="020F0502020204030204" pitchFamily="34" charset="0"/>
              <a:ea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D5E6FF75-F883-F8E0-1AAF-66FA80765AA4}"/>
                  </a:ext>
                </a:extLst>
              </p:cNvPr>
              <p:cNvSpPr txBox="1"/>
              <p:nvPr/>
            </p:nvSpPr>
            <p:spPr>
              <a:xfrm>
                <a:off x="5624945" y="1272432"/>
                <a:ext cx="3851564" cy="89896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𝜈</m:t>
                          </m:r>
                        </m:e>
                        <m:sub>
                          <m:r>
                            <a:rPr lang="en-US" sz="2800" b="0" i="1" smtClean="0">
                              <a:latin typeface="Cambria Math" panose="02040503050406030204" pitchFamily="18" charset="0"/>
                            </a:rPr>
                            <m:t>𝑐</m:t>
                          </m:r>
                        </m:sub>
                      </m:sSub>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𝑞𝐵</m:t>
                          </m:r>
                        </m:num>
                        <m:den>
                          <m:r>
                            <a:rPr lang="en-US" sz="2800" b="0" i="1" smtClean="0">
                              <a:latin typeface="Cambria Math" panose="02040503050406030204" pitchFamily="18" charset="0"/>
                            </a:rPr>
                            <m:t>2</m:t>
                          </m:r>
                          <m:r>
                            <a:rPr lang="en-US" sz="2800" b="0" i="1" smtClean="0">
                              <a:latin typeface="Cambria Math" panose="02040503050406030204" pitchFamily="18" charset="0"/>
                            </a:rPr>
                            <m:t>𝜋</m:t>
                          </m:r>
                          <m:r>
                            <a:rPr lang="en-US" sz="2800" b="1" i="1" smtClean="0">
                              <a:latin typeface="Cambria Math" panose="02040503050406030204" pitchFamily="18" charset="0"/>
                            </a:rPr>
                            <m:t>𝒎</m:t>
                          </m:r>
                        </m:den>
                      </m:f>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𝜈</m:t>
                          </m:r>
                        </m:e>
                        <m:sub>
                          <m:r>
                            <a:rPr lang="en-US" sz="2800" b="0" i="1" smtClean="0">
                              <a:latin typeface="Cambria Math" panose="02040503050406030204" pitchFamily="18" charset="0"/>
                            </a:rPr>
                            <m:t>−</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𝜈</m:t>
                          </m:r>
                        </m:e>
                        <m:sub>
                          <m:r>
                            <a:rPr lang="en-US" sz="2800" b="0" i="1" smtClean="0">
                              <a:latin typeface="Cambria Math" panose="02040503050406030204" pitchFamily="18" charset="0"/>
                            </a:rPr>
                            <m:t>+</m:t>
                          </m:r>
                        </m:sub>
                      </m:sSub>
                    </m:oMath>
                  </m:oMathPara>
                </a14:m>
                <a:endParaRPr lang="en-US" sz="2800" b="0" dirty="0">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6" name="TextBox 5">
                <a:extLst>
                  <a:ext uri="{FF2B5EF4-FFF2-40B4-BE49-F238E27FC236}">
                    <a16:creationId xmlns:a16="http://schemas.microsoft.com/office/drawing/2014/main" id="{D5E6FF75-F883-F8E0-1AAF-66FA80765AA4}"/>
                  </a:ext>
                </a:extLst>
              </p:cNvPr>
              <p:cNvSpPr txBox="1">
                <a:spLocks noRot="1" noChangeAspect="1" noMove="1" noResize="1" noEditPoints="1" noAdjustHandles="1" noChangeArrowheads="1" noChangeShapeType="1" noTextEdit="1"/>
              </p:cNvSpPr>
              <p:nvPr/>
            </p:nvSpPr>
            <p:spPr>
              <a:xfrm>
                <a:off x="5624945" y="1272432"/>
                <a:ext cx="3851564" cy="898964"/>
              </a:xfrm>
              <a:prstGeom prst="rect">
                <a:avLst/>
              </a:prstGeom>
              <a:blipFill>
                <a:blip r:embed="rId3"/>
                <a:stretch>
                  <a:fillRect/>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44EF662E-F4D6-9A41-D5A2-7EB9695D7128}"/>
              </a:ext>
            </a:extLst>
          </p:cNvPr>
          <p:cNvSpPr txBox="1"/>
          <p:nvPr/>
        </p:nvSpPr>
        <p:spPr>
          <a:xfrm>
            <a:off x="275051" y="653993"/>
            <a:ext cx="6137563" cy="1569660"/>
          </a:xfrm>
          <a:prstGeom prst="rect">
            <a:avLst/>
          </a:prstGeom>
          <a:noFill/>
        </p:spPr>
        <p:txBody>
          <a:bodyPr wrap="square" rtlCol="0">
            <a:spAutoFit/>
          </a:bodyPr>
          <a:lstStyle/>
          <a:p>
            <a:r>
              <a:rPr lang="en-US" b="1" dirty="0">
                <a:solidFill>
                  <a:schemeClr val="accent1"/>
                </a:solidFill>
                <a:latin typeface="Calibri" panose="020F0502020204030204" pitchFamily="34" charset="0"/>
                <a:ea typeface="Calibri" panose="020F0502020204030204" pitchFamily="34" charset="0"/>
                <a:cs typeface="Calibri" panose="020F0502020204030204" pitchFamily="34" charset="0"/>
              </a:rPr>
              <a:t>Measure the cyclotron frequency to determine the ion’s mass</a:t>
            </a:r>
          </a:p>
          <a:p>
            <a:pPr marL="285750" indent="-285750">
              <a:buFont typeface="Arial" panose="020B0604020202020204" pitchFamily="34" charset="0"/>
              <a:buChar char="•"/>
            </a:pPr>
            <a:endParaRPr lang="en-US" b="1" dirty="0">
              <a:latin typeface="Calibri" panose="020F0502020204030204" pitchFamily="34" charset="0"/>
              <a:ea typeface="Calibri" panose="020F0502020204030204" pitchFamily="34" charset="0"/>
              <a:cs typeface="Calibri" panose="020F0502020204030204" pitchFamily="34" charset="0"/>
            </a:endParaRPr>
          </a:p>
          <a:p>
            <a:r>
              <a:rPr lang="en-US" sz="2400" b="1" dirty="0">
                <a:latin typeface="Calibri" panose="020F0502020204030204" pitchFamily="34" charset="0"/>
                <a:ea typeface="Calibri" panose="020F0502020204030204" pitchFamily="34" charset="0"/>
                <a:cs typeface="Calibri" panose="020F0502020204030204" pitchFamily="34" charset="0"/>
              </a:rPr>
              <a:t>Two main ways to do that: </a:t>
            </a:r>
          </a:p>
        </p:txBody>
      </p:sp>
      <p:pic>
        <p:nvPicPr>
          <p:cNvPr id="8" name="Picture 2" descr="Image result for canadian penning trap">
            <a:extLst>
              <a:ext uri="{FF2B5EF4-FFF2-40B4-BE49-F238E27FC236}">
                <a16:creationId xmlns:a16="http://schemas.microsoft.com/office/drawing/2014/main" id="{19005558-E3FA-B5B8-2A72-D59E067CCC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60193" y="858984"/>
            <a:ext cx="2256756" cy="2037528"/>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99EF8511-6EE5-5EB6-1A86-7D26D5C4F3B9}"/>
              </a:ext>
            </a:extLst>
          </p:cNvPr>
          <p:cNvGrpSpPr/>
          <p:nvPr/>
        </p:nvGrpSpPr>
        <p:grpSpPr>
          <a:xfrm>
            <a:off x="374073" y="3020291"/>
            <a:ext cx="5430982" cy="3560618"/>
            <a:chOff x="374073" y="3020291"/>
            <a:chExt cx="5430982" cy="3560618"/>
          </a:xfrm>
        </p:grpSpPr>
        <p:sp>
          <p:nvSpPr>
            <p:cNvPr id="10" name="Rectangle: Rounded Corners 9">
              <a:extLst>
                <a:ext uri="{FF2B5EF4-FFF2-40B4-BE49-F238E27FC236}">
                  <a16:creationId xmlns:a16="http://schemas.microsoft.com/office/drawing/2014/main" id="{2A68DC6B-EF24-60C3-1984-84F06149AB36}"/>
                </a:ext>
              </a:extLst>
            </p:cNvPr>
            <p:cNvSpPr/>
            <p:nvPr/>
          </p:nvSpPr>
          <p:spPr>
            <a:xfrm>
              <a:off x="374073" y="3020291"/>
              <a:ext cx="5430982" cy="3560618"/>
            </a:xfrm>
            <a:prstGeom prst="roundRect">
              <a:avLst/>
            </a:prstGeom>
            <a:noFill/>
            <a:ln w="190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6E0CBEFC-D946-2975-FAF6-B42E6AA7C966}"/>
                </a:ext>
              </a:extLst>
            </p:cNvPr>
            <p:cNvPicPr>
              <a:picLocks noChangeAspect="1"/>
            </p:cNvPicPr>
            <p:nvPr/>
          </p:nvPicPr>
          <p:blipFill>
            <a:blip r:embed="rId5"/>
            <a:stretch>
              <a:fillRect/>
            </a:stretch>
          </p:blipFill>
          <p:spPr>
            <a:xfrm>
              <a:off x="512617" y="3121563"/>
              <a:ext cx="5055042" cy="1870366"/>
            </a:xfrm>
            <a:prstGeom prst="rect">
              <a:avLst/>
            </a:prstGeom>
          </p:spPr>
        </p:pic>
        <p:sp>
          <p:nvSpPr>
            <p:cNvPr id="12" name="TextBox 11">
              <a:extLst>
                <a:ext uri="{FF2B5EF4-FFF2-40B4-BE49-F238E27FC236}">
                  <a16:creationId xmlns:a16="http://schemas.microsoft.com/office/drawing/2014/main" id="{14B70A77-72C4-F910-62FB-AEB9F530DBFB}"/>
                </a:ext>
              </a:extLst>
            </p:cNvPr>
            <p:cNvSpPr txBox="1"/>
            <p:nvPr/>
          </p:nvSpPr>
          <p:spPr>
            <a:xfrm>
              <a:off x="623454" y="5083148"/>
              <a:ext cx="5001491" cy="1446550"/>
            </a:xfrm>
            <a:prstGeom prst="rect">
              <a:avLst/>
            </a:prstGeom>
            <a:noFill/>
          </p:spPr>
          <p:txBody>
            <a:bodyPr wrap="square" rtlCol="0">
              <a:spAutoFit/>
            </a:bodyPr>
            <a:lstStyle/>
            <a:p>
              <a:r>
                <a:rPr lang="en-US" sz="2000" b="1" dirty="0">
                  <a:latin typeface="Calibri" panose="020F0502020204030204" pitchFamily="34" charset="0"/>
                  <a:ea typeface="Calibri" panose="020F0502020204030204" pitchFamily="34" charset="0"/>
                  <a:cs typeface="Calibri" panose="020F0502020204030204" pitchFamily="34" charset="0"/>
                </a:rPr>
                <a:t>1) Time-of-flight ion cyclotron resonance (TOF-ICR)</a:t>
              </a:r>
            </a:p>
            <a:p>
              <a:pPr marL="285750" indent="-285750">
                <a:buFont typeface="Arial" panose="020B0604020202020204" pitchFamily="34" charset="0"/>
                <a:buChar char="•"/>
              </a:pPr>
              <a:r>
                <a:rPr lang="en-US" sz="1600" dirty="0" err="1">
                  <a:latin typeface="Calibri" panose="020F0502020204030204" pitchFamily="34" charset="0"/>
                  <a:ea typeface="Calibri" panose="020F0502020204030204" pitchFamily="34" charset="0"/>
                  <a:cs typeface="Calibri" panose="020F0502020204030204" pitchFamily="34" charset="0"/>
                </a:rPr>
                <a:t>v</a:t>
              </a:r>
              <a:r>
                <a:rPr lang="en-US" sz="1600" baseline="-25000" dirty="0" err="1">
                  <a:latin typeface="Calibri" panose="020F0502020204030204" pitchFamily="34" charset="0"/>
                  <a:ea typeface="Calibri" panose="020F0502020204030204" pitchFamily="34" charset="0"/>
                  <a:cs typeface="Calibri" panose="020F0502020204030204" pitchFamily="34" charset="0"/>
                </a:rPr>
                <a:t>c</a:t>
              </a:r>
              <a:r>
                <a:rPr lang="en-US" sz="1600" dirty="0">
                  <a:latin typeface="Calibri" panose="020F0502020204030204" pitchFamily="34" charset="0"/>
                  <a:ea typeface="Calibri" panose="020F0502020204030204" pitchFamily="34" charset="0"/>
                  <a:cs typeface="Calibri" panose="020F0502020204030204" pitchFamily="34" charset="0"/>
                </a:rPr>
                <a:t> determined applied rf frequency which gives results in the minimum TOF of the ejected ions (measured from trap ejection to MCP detector)</a:t>
              </a:r>
            </a:p>
          </p:txBody>
        </p:sp>
      </p:grpSp>
      <p:grpSp>
        <p:nvGrpSpPr>
          <p:cNvPr id="13" name="Group 12">
            <a:extLst>
              <a:ext uri="{FF2B5EF4-FFF2-40B4-BE49-F238E27FC236}">
                <a16:creationId xmlns:a16="http://schemas.microsoft.com/office/drawing/2014/main" id="{0CA3FEB4-46FB-C3EE-4635-231A24D7A412}"/>
              </a:ext>
            </a:extLst>
          </p:cNvPr>
          <p:cNvGrpSpPr/>
          <p:nvPr/>
        </p:nvGrpSpPr>
        <p:grpSpPr>
          <a:xfrm>
            <a:off x="6165273" y="3048000"/>
            <a:ext cx="5791199" cy="3560618"/>
            <a:chOff x="6165273" y="3048000"/>
            <a:chExt cx="5791199" cy="3560618"/>
          </a:xfrm>
        </p:grpSpPr>
        <p:grpSp>
          <p:nvGrpSpPr>
            <p:cNvPr id="14" name="Group 13">
              <a:extLst>
                <a:ext uri="{FF2B5EF4-FFF2-40B4-BE49-F238E27FC236}">
                  <a16:creationId xmlns:a16="http://schemas.microsoft.com/office/drawing/2014/main" id="{C9C73E16-2FE1-433D-0A01-B8A7629CD881}"/>
                </a:ext>
              </a:extLst>
            </p:cNvPr>
            <p:cNvGrpSpPr/>
            <p:nvPr/>
          </p:nvGrpSpPr>
          <p:grpSpPr>
            <a:xfrm>
              <a:off x="6165273" y="3048000"/>
              <a:ext cx="5791199" cy="3560618"/>
              <a:chOff x="6165273" y="3048000"/>
              <a:chExt cx="5791199" cy="3560618"/>
            </a:xfrm>
          </p:grpSpPr>
          <p:sp>
            <p:nvSpPr>
              <p:cNvPr id="16" name="Rectangle: Rounded Corners 15">
                <a:extLst>
                  <a:ext uri="{FF2B5EF4-FFF2-40B4-BE49-F238E27FC236}">
                    <a16:creationId xmlns:a16="http://schemas.microsoft.com/office/drawing/2014/main" id="{8204A612-C4F8-EBB9-7795-60C1BAAC1670}"/>
                  </a:ext>
                </a:extLst>
              </p:cNvPr>
              <p:cNvSpPr/>
              <p:nvPr/>
            </p:nvSpPr>
            <p:spPr>
              <a:xfrm>
                <a:off x="6165273" y="3048000"/>
                <a:ext cx="5791199" cy="3560618"/>
              </a:xfrm>
              <a:prstGeom prst="roundRect">
                <a:avLst/>
              </a:prstGeom>
              <a:noFill/>
              <a:ln w="190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a typeface="Calibri" panose="020F0502020204030204" pitchFamily="34" charset="0"/>
                  <a:cs typeface="Calibri" panose="020F0502020204030204" pitchFamily="34" charset="0"/>
                </a:endParaRPr>
              </a:p>
            </p:txBody>
          </p:sp>
          <p:grpSp>
            <p:nvGrpSpPr>
              <p:cNvPr id="17" name="Group 16">
                <a:extLst>
                  <a:ext uri="{FF2B5EF4-FFF2-40B4-BE49-F238E27FC236}">
                    <a16:creationId xmlns:a16="http://schemas.microsoft.com/office/drawing/2014/main" id="{14C4954F-BAA8-E885-3E6E-B8B0014ADCE3}"/>
                  </a:ext>
                </a:extLst>
              </p:cNvPr>
              <p:cNvGrpSpPr/>
              <p:nvPr/>
            </p:nvGrpSpPr>
            <p:grpSpPr>
              <a:xfrm>
                <a:off x="6276109" y="3369026"/>
                <a:ext cx="5153892" cy="2957108"/>
                <a:chOff x="6276109" y="3369026"/>
                <a:chExt cx="5153892" cy="2957108"/>
              </a:xfrm>
            </p:grpSpPr>
            <p:sp>
              <p:nvSpPr>
                <p:cNvPr id="18" name="TextBox 17">
                  <a:extLst>
                    <a:ext uri="{FF2B5EF4-FFF2-40B4-BE49-F238E27FC236}">
                      <a16:creationId xmlns:a16="http://schemas.microsoft.com/office/drawing/2014/main" id="{3202F905-A121-A6C2-E02A-A2D90428094A}"/>
                    </a:ext>
                  </a:extLst>
                </p:cNvPr>
                <p:cNvSpPr txBox="1"/>
                <p:nvPr/>
              </p:nvSpPr>
              <p:spPr>
                <a:xfrm>
                  <a:off x="6276109" y="3369026"/>
                  <a:ext cx="3214255" cy="2677656"/>
                </a:xfrm>
                <a:prstGeom prst="rect">
                  <a:avLst/>
                </a:prstGeom>
                <a:noFill/>
              </p:spPr>
              <p:txBody>
                <a:bodyPr wrap="square">
                  <a:spAutoFit/>
                </a:bodyPr>
                <a:lstStyle/>
                <a:p>
                  <a:r>
                    <a:rPr lang="en-US" sz="2000" b="1" dirty="0">
                      <a:latin typeface="Calibri" panose="020F0502020204030204" pitchFamily="34" charset="0"/>
                      <a:ea typeface="Calibri" panose="020F0502020204030204" pitchFamily="34" charset="0"/>
                      <a:cs typeface="Calibri" panose="020F0502020204030204" pitchFamily="34" charset="0"/>
                    </a:rPr>
                    <a:t>2) Phase-imaging ion cyclotron resonance (PI-ICR)</a:t>
                  </a:r>
                  <a:endParaRPr lang="en-US" sz="2000" b="1" baseline="-250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dirty="0" err="1">
                      <a:latin typeface="Calibri" panose="020F0502020204030204" pitchFamily="34" charset="0"/>
                      <a:ea typeface="Calibri" panose="020F0502020204030204" pitchFamily="34" charset="0"/>
                      <a:cs typeface="Calibri" panose="020F0502020204030204" pitchFamily="34" charset="0"/>
                    </a:rPr>
                    <a:t>v</a:t>
                  </a:r>
                  <a:r>
                    <a:rPr lang="en-US" sz="1600" baseline="-25000" dirty="0" err="1">
                      <a:latin typeface="Calibri" panose="020F0502020204030204" pitchFamily="34" charset="0"/>
                      <a:ea typeface="Calibri" panose="020F0502020204030204" pitchFamily="34" charset="0"/>
                      <a:cs typeface="Calibri" panose="020F0502020204030204" pitchFamily="34" charset="0"/>
                    </a:rPr>
                    <a:t>c</a:t>
                  </a:r>
                  <a:r>
                    <a:rPr lang="en-US" sz="1600" baseline="-25000" dirty="0">
                      <a:latin typeface="Calibri" panose="020F0502020204030204" pitchFamily="34" charset="0"/>
                      <a:ea typeface="Calibri" panose="020F0502020204030204" pitchFamily="34" charset="0"/>
                      <a:cs typeface="Calibri" panose="020F0502020204030204" pitchFamily="34" charset="0"/>
                    </a:rPr>
                    <a:t> </a:t>
                  </a:r>
                  <a:r>
                    <a:rPr lang="en-US" sz="1600" dirty="0">
                      <a:latin typeface="Calibri" panose="020F0502020204030204" pitchFamily="34" charset="0"/>
                      <a:ea typeface="Calibri" panose="020F0502020204030204" pitchFamily="34" charset="0"/>
                      <a:cs typeface="Calibri" panose="020F0502020204030204" pitchFamily="34" charset="0"/>
                    </a:rPr>
                    <a:t> determined from the angular advance of a trapped ions motion inside the trap over some period of time</a:t>
                  </a:r>
                </a:p>
                <a:p>
                  <a:pPr marL="285750" indent="-285750">
                    <a:buFont typeface="Arial" panose="020B0604020202020204" pitchFamily="34" charset="0"/>
                    <a:buChar char="•"/>
                  </a:pPr>
                  <a:r>
                    <a:rPr lang="en-US" sz="1600" dirty="0">
                      <a:latin typeface="Calibri" panose="020F0502020204030204" pitchFamily="34" charset="0"/>
                      <a:ea typeface="Calibri" panose="020F0502020204030204" pitchFamily="34" charset="0"/>
                      <a:cs typeface="Calibri" panose="020F0502020204030204" pitchFamily="34" charset="0"/>
                    </a:rPr>
                    <a:t>Use a position-sensitive MCP to measure the projected location of the ions inside the trap at two different times.</a:t>
                  </a:r>
                </a:p>
              </p:txBody>
            </p:sp>
            <p:sp>
              <p:nvSpPr>
                <p:cNvPr id="19" name="TextBox 18">
                  <a:extLst>
                    <a:ext uri="{FF2B5EF4-FFF2-40B4-BE49-F238E27FC236}">
                      <a16:creationId xmlns:a16="http://schemas.microsoft.com/office/drawing/2014/main" id="{6BEFA89E-5588-2974-9716-71297D8FE2DD}"/>
                    </a:ext>
                  </a:extLst>
                </p:cNvPr>
                <p:cNvSpPr txBox="1"/>
                <p:nvPr/>
              </p:nvSpPr>
              <p:spPr>
                <a:xfrm>
                  <a:off x="6276109" y="5987580"/>
                  <a:ext cx="5153892" cy="338554"/>
                </a:xfrm>
                <a:prstGeom prst="rect">
                  <a:avLst/>
                </a:prstGeom>
                <a:noFill/>
              </p:spPr>
              <p:txBody>
                <a:bodyPr wrap="square">
                  <a:spAutoFit/>
                </a:bodyPr>
                <a:lstStyle/>
                <a:p>
                  <a:pPr marL="285750" indent="-285750">
                    <a:buFont typeface="Arial" panose="020B0604020202020204" pitchFamily="34" charset="0"/>
                    <a:buChar char="•"/>
                  </a:pPr>
                  <a:r>
                    <a:rPr lang="en-US" sz="1600" dirty="0">
                      <a:latin typeface="Calibri" panose="020F0502020204030204" pitchFamily="34" charset="0"/>
                      <a:ea typeface="Calibri" panose="020F0502020204030204" pitchFamily="34" charset="0"/>
                      <a:cs typeface="Calibri" panose="020F0502020204030204" pitchFamily="34" charset="0"/>
                    </a:rPr>
                    <a:t>Standard mass measurement technique since 2013</a:t>
                  </a:r>
                </a:p>
              </p:txBody>
            </p:sp>
          </p:grpSp>
        </p:grpSp>
        <p:pic>
          <p:nvPicPr>
            <p:cNvPr id="15" name="Picture 14">
              <a:extLst>
                <a:ext uri="{FF2B5EF4-FFF2-40B4-BE49-F238E27FC236}">
                  <a16:creationId xmlns:a16="http://schemas.microsoft.com/office/drawing/2014/main" id="{AA104EF3-6AEA-5CE9-DEFB-44B6542AEAFB}"/>
                </a:ext>
              </a:extLst>
            </p:cNvPr>
            <p:cNvPicPr>
              <a:picLocks noChangeAspect="1"/>
            </p:cNvPicPr>
            <p:nvPr/>
          </p:nvPicPr>
          <p:blipFill rotWithShape="1">
            <a:blip r:embed="rId6">
              <a:extLst>
                <a:ext uri="{28A0092B-C50C-407E-A947-70E740481C1C}">
                  <a14:useLocalDpi xmlns:a14="http://schemas.microsoft.com/office/drawing/2010/main" val="0"/>
                </a:ext>
              </a:extLst>
            </a:blip>
            <a:srcRect r="9544"/>
            <a:stretch/>
          </p:blipFill>
          <p:spPr>
            <a:xfrm>
              <a:off x="9112560" y="3283527"/>
              <a:ext cx="2746931" cy="2530641"/>
            </a:xfrm>
            <a:prstGeom prst="rect">
              <a:avLst/>
            </a:prstGeom>
          </p:spPr>
        </p:pic>
      </p:grpSp>
    </p:spTree>
    <p:extLst>
      <p:ext uri="{BB962C8B-B14F-4D97-AF65-F5344CB8AC3E}">
        <p14:creationId xmlns:p14="http://schemas.microsoft.com/office/powerpoint/2010/main" val="3147300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D6469-713B-7B57-5F59-257AC8D78DF6}"/>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DDC30D26-2525-3EBE-C68B-454ECE9A1573}"/>
              </a:ext>
            </a:extLst>
          </p:cNvPr>
          <p:cNvPicPr>
            <a:picLocks noGrp="1" noChangeAspect="1"/>
          </p:cNvPicPr>
          <p:nvPr>
            <p:ph idx="1"/>
          </p:nvPr>
        </p:nvPicPr>
        <p:blipFill>
          <a:blip r:embed="rId2"/>
          <a:stretch>
            <a:fillRect/>
          </a:stretch>
        </p:blipFill>
        <p:spPr>
          <a:xfrm>
            <a:off x="16778" y="548639"/>
            <a:ext cx="7881984" cy="5894471"/>
          </a:xfrm>
          <a:prstGeom prst="rect">
            <a:avLst/>
          </a:prstGeom>
        </p:spPr>
      </p:pic>
      <p:sp>
        <p:nvSpPr>
          <p:cNvPr id="3" name="Footer Placeholder 2">
            <a:extLst>
              <a:ext uri="{FF2B5EF4-FFF2-40B4-BE49-F238E27FC236}">
                <a16:creationId xmlns:a16="http://schemas.microsoft.com/office/drawing/2014/main" id="{700D3D92-428E-0E8F-36DD-CBA542845DBE}"/>
              </a:ext>
            </a:extLst>
          </p:cNvPr>
          <p:cNvSpPr>
            <a:spLocks noGrp="1"/>
          </p:cNvSpPr>
          <p:nvPr>
            <p:ph type="ftr" sz="quarter" idx="11"/>
          </p:nvPr>
        </p:nvSpPr>
        <p:spPr>
          <a:xfrm>
            <a:off x="16778" y="6356350"/>
            <a:ext cx="9106596"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baseline="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Toward Pursuing Superheavy Elements | BERKELEY LAB</a:t>
            </a:r>
            <a:endParaRPr lang="en-US" dirty="0"/>
          </a:p>
        </p:txBody>
      </p:sp>
      <p:sp>
        <p:nvSpPr>
          <p:cNvPr id="4" name="Slide Number Placeholder 3">
            <a:extLst>
              <a:ext uri="{FF2B5EF4-FFF2-40B4-BE49-F238E27FC236}">
                <a16:creationId xmlns:a16="http://schemas.microsoft.com/office/drawing/2014/main" id="{0DAFD794-ACDC-AC19-18DD-3F24CF85AFA8}"/>
              </a:ext>
            </a:extLst>
          </p:cNvPr>
          <p:cNvSpPr>
            <a:spLocks noGrp="1"/>
          </p:cNvSpPr>
          <p:nvPr>
            <p:ph type="sldNum" sz="quarter" idx="12"/>
          </p:nvPr>
        </p:nvSpPr>
        <p:spPr>
          <a:xfrm>
            <a:off x="11465375" y="6356349"/>
            <a:ext cx="708868"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baseline="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EF2EA88-E9D4-0C4F-A5DF-5FE49FAF8E2F}" type="slidenum">
              <a:rPr lang="en-US" smtClean="0"/>
              <a:pPr/>
              <a:t>8</a:t>
            </a:fld>
            <a:endParaRPr lang="en-US" dirty="0"/>
          </a:p>
        </p:txBody>
      </p:sp>
      <p:sp>
        <p:nvSpPr>
          <p:cNvPr id="5" name="Title 4">
            <a:extLst>
              <a:ext uri="{FF2B5EF4-FFF2-40B4-BE49-F238E27FC236}">
                <a16:creationId xmlns:a16="http://schemas.microsoft.com/office/drawing/2014/main" id="{B33BCC58-4894-33B6-E06A-CD1CF1FBFAE3}"/>
              </a:ext>
            </a:extLst>
          </p:cNvPr>
          <p:cNvSpPr>
            <a:spLocks noGrp="1"/>
          </p:cNvSpPr>
          <p:nvPr>
            <p:ph type="title"/>
          </p:nvPr>
        </p:nvSpPr>
        <p:spPr/>
        <p:txBody>
          <a:bodyPr/>
          <a:lstStyle/>
          <a:p>
            <a:r>
              <a:rPr lang="en-US" dirty="0"/>
              <a:t>Rates of Superheavy Element Production</a:t>
            </a:r>
          </a:p>
        </p:txBody>
      </p:sp>
      <p:pic>
        <p:nvPicPr>
          <p:cNvPr id="9" name="Picture 8">
            <a:extLst>
              <a:ext uri="{FF2B5EF4-FFF2-40B4-BE49-F238E27FC236}">
                <a16:creationId xmlns:a16="http://schemas.microsoft.com/office/drawing/2014/main" id="{1650A11A-777C-30D2-E6FD-1C31C9D91473}"/>
              </a:ext>
            </a:extLst>
          </p:cNvPr>
          <p:cNvPicPr>
            <a:picLocks noChangeAspect="1"/>
          </p:cNvPicPr>
          <p:nvPr/>
        </p:nvPicPr>
        <p:blipFill>
          <a:blip r:embed="rId3"/>
          <a:stretch>
            <a:fillRect/>
          </a:stretch>
        </p:blipFill>
        <p:spPr>
          <a:xfrm>
            <a:off x="16778" y="548639"/>
            <a:ext cx="7881984" cy="5894471"/>
          </a:xfrm>
          <a:prstGeom prst="rect">
            <a:avLst/>
          </a:prstGeom>
        </p:spPr>
      </p:pic>
      <p:cxnSp>
        <p:nvCxnSpPr>
          <p:cNvPr id="11" name="Straight Connector 10">
            <a:extLst>
              <a:ext uri="{FF2B5EF4-FFF2-40B4-BE49-F238E27FC236}">
                <a16:creationId xmlns:a16="http://schemas.microsoft.com/office/drawing/2014/main" id="{81932674-174B-1D52-0451-E02F6D0498AA}"/>
              </a:ext>
            </a:extLst>
          </p:cNvPr>
          <p:cNvCxnSpPr>
            <a:cxnSpLocks/>
          </p:cNvCxnSpPr>
          <p:nvPr/>
        </p:nvCxnSpPr>
        <p:spPr>
          <a:xfrm>
            <a:off x="1015489" y="4691469"/>
            <a:ext cx="6740829" cy="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C8634E5A-6FF6-CF25-443B-2D1C3790C92E}"/>
              </a:ext>
            </a:extLst>
          </p:cNvPr>
          <p:cNvSpPr txBox="1"/>
          <p:nvPr/>
        </p:nvSpPr>
        <p:spPr>
          <a:xfrm>
            <a:off x="7794679" y="4506803"/>
            <a:ext cx="1920699" cy="369332"/>
          </a:xfrm>
          <a:prstGeom prst="rect">
            <a:avLst/>
          </a:prstGeom>
          <a:noFill/>
        </p:spPr>
        <p:txBody>
          <a:bodyPr wrap="square" rtlCol="0">
            <a:spAutoFit/>
          </a:bodyPr>
          <a:lstStyle/>
          <a:p>
            <a:r>
              <a:rPr lang="en-US" dirty="0"/>
              <a:t>atoms/week</a:t>
            </a:r>
          </a:p>
        </p:txBody>
      </p:sp>
      <p:cxnSp>
        <p:nvCxnSpPr>
          <p:cNvPr id="14" name="Straight Connector 13">
            <a:extLst>
              <a:ext uri="{FF2B5EF4-FFF2-40B4-BE49-F238E27FC236}">
                <a16:creationId xmlns:a16="http://schemas.microsoft.com/office/drawing/2014/main" id="{15E9423D-BDB9-9BC1-38C7-460E9702A2A3}"/>
              </a:ext>
            </a:extLst>
          </p:cNvPr>
          <p:cNvCxnSpPr>
            <a:cxnSpLocks/>
          </p:cNvCxnSpPr>
          <p:nvPr/>
        </p:nvCxnSpPr>
        <p:spPr>
          <a:xfrm>
            <a:off x="1015488" y="4205168"/>
            <a:ext cx="6740829" cy="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2BEC3103-263B-843C-8A88-AA014FC96684}"/>
              </a:ext>
            </a:extLst>
          </p:cNvPr>
          <p:cNvSpPr txBox="1"/>
          <p:nvPr/>
        </p:nvSpPr>
        <p:spPr>
          <a:xfrm>
            <a:off x="7794679" y="4020502"/>
            <a:ext cx="1920699" cy="369332"/>
          </a:xfrm>
          <a:prstGeom prst="rect">
            <a:avLst/>
          </a:prstGeom>
          <a:noFill/>
        </p:spPr>
        <p:txBody>
          <a:bodyPr wrap="square" rtlCol="0">
            <a:spAutoFit/>
          </a:bodyPr>
          <a:lstStyle/>
          <a:p>
            <a:r>
              <a:rPr lang="en-US" dirty="0"/>
              <a:t>atoms/day</a:t>
            </a:r>
          </a:p>
        </p:txBody>
      </p:sp>
      <p:cxnSp>
        <p:nvCxnSpPr>
          <p:cNvPr id="16" name="Straight Connector 15">
            <a:extLst>
              <a:ext uri="{FF2B5EF4-FFF2-40B4-BE49-F238E27FC236}">
                <a16:creationId xmlns:a16="http://schemas.microsoft.com/office/drawing/2014/main" id="{EB490149-2807-87E8-7DF5-AF37142D9A14}"/>
              </a:ext>
            </a:extLst>
          </p:cNvPr>
          <p:cNvCxnSpPr>
            <a:cxnSpLocks/>
          </p:cNvCxnSpPr>
          <p:nvPr/>
        </p:nvCxnSpPr>
        <p:spPr>
          <a:xfrm>
            <a:off x="1015488" y="3286522"/>
            <a:ext cx="6740829" cy="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228358E4-1AFF-C6E6-C34D-213AE5F278A4}"/>
              </a:ext>
            </a:extLst>
          </p:cNvPr>
          <p:cNvSpPr txBox="1"/>
          <p:nvPr/>
        </p:nvSpPr>
        <p:spPr>
          <a:xfrm>
            <a:off x="7794679" y="3101856"/>
            <a:ext cx="1920699" cy="369332"/>
          </a:xfrm>
          <a:prstGeom prst="rect">
            <a:avLst/>
          </a:prstGeom>
          <a:noFill/>
        </p:spPr>
        <p:txBody>
          <a:bodyPr wrap="square" rtlCol="0">
            <a:spAutoFit/>
          </a:bodyPr>
          <a:lstStyle/>
          <a:p>
            <a:r>
              <a:rPr lang="en-US" dirty="0"/>
              <a:t>1000 atoms/day</a:t>
            </a:r>
          </a:p>
        </p:txBody>
      </p:sp>
      <p:cxnSp>
        <p:nvCxnSpPr>
          <p:cNvPr id="18" name="Straight Connector 17">
            <a:extLst>
              <a:ext uri="{FF2B5EF4-FFF2-40B4-BE49-F238E27FC236}">
                <a16:creationId xmlns:a16="http://schemas.microsoft.com/office/drawing/2014/main" id="{BBF13026-6FA1-2773-D39B-80316A862DBF}"/>
              </a:ext>
            </a:extLst>
          </p:cNvPr>
          <p:cNvCxnSpPr>
            <a:cxnSpLocks/>
          </p:cNvCxnSpPr>
          <p:nvPr/>
        </p:nvCxnSpPr>
        <p:spPr>
          <a:xfrm>
            <a:off x="1053850" y="5438468"/>
            <a:ext cx="6740829" cy="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78238889-0F17-F8E1-776A-765FB20476EF}"/>
              </a:ext>
            </a:extLst>
          </p:cNvPr>
          <p:cNvSpPr txBox="1"/>
          <p:nvPr/>
        </p:nvSpPr>
        <p:spPr>
          <a:xfrm>
            <a:off x="7833040" y="5253802"/>
            <a:ext cx="1920699" cy="369332"/>
          </a:xfrm>
          <a:prstGeom prst="rect">
            <a:avLst/>
          </a:prstGeom>
          <a:noFill/>
        </p:spPr>
        <p:txBody>
          <a:bodyPr wrap="square" rtlCol="0">
            <a:spAutoFit/>
          </a:bodyPr>
          <a:lstStyle/>
          <a:p>
            <a:r>
              <a:rPr lang="en-US" dirty="0"/>
              <a:t>atoms/year</a:t>
            </a:r>
          </a:p>
        </p:txBody>
      </p:sp>
      <p:sp>
        <p:nvSpPr>
          <p:cNvPr id="20" name="TextBox 19">
            <a:extLst>
              <a:ext uri="{FF2B5EF4-FFF2-40B4-BE49-F238E27FC236}">
                <a16:creationId xmlns:a16="http://schemas.microsoft.com/office/drawing/2014/main" id="{1DE66693-48FE-A52B-29AF-30026EE174A5}"/>
              </a:ext>
            </a:extLst>
          </p:cNvPr>
          <p:cNvSpPr txBox="1"/>
          <p:nvPr/>
        </p:nvSpPr>
        <p:spPr>
          <a:xfrm>
            <a:off x="8165270" y="1010894"/>
            <a:ext cx="3533536" cy="1384995"/>
          </a:xfrm>
          <a:prstGeom prst="rect">
            <a:avLst/>
          </a:prstGeom>
          <a:noFill/>
        </p:spPr>
        <p:txBody>
          <a:bodyPr wrap="square" rtlCol="0">
            <a:spAutoFit/>
          </a:bodyPr>
          <a:lstStyle/>
          <a:p>
            <a:pPr algn="ctr"/>
            <a:r>
              <a:rPr lang="en-US" sz="2800" b="1" dirty="0"/>
              <a:t>Production rates decrease as atomic number increases</a:t>
            </a:r>
          </a:p>
        </p:txBody>
      </p:sp>
    </p:spTree>
    <p:extLst>
      <p:ext uri="{BB962C8B-B14F-4D97-AF65-F5344CB8AC3E}">
        <p14:creationId xmlns:p14="http://schemas.microsoft.com/office/powerpoint/2010/main" val="1242110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D5D583B-9811-DF2F-A71E-0DF238DD9463}"/>
              </a:ext>
            </a:extLst>
          </p:cNvPr>
          <p:cNvSpPr>
            <a:spLocks noGrp="1"/>
          </p:cNvSpPr>
          <p:nvPr>
            <p:ph type="pic" sz="quarter" idx="11"/>
          </p:nvPr>
        </p:nvSpPr>
        <p:spPr/>
        <p:txBody>
          <a:bodyPr/>
          <a:lstStyle/>
          <a:p>
            <a:endParaRPr lang="en-US"/>
          </a:p>
        </p:txBody>
      </p:sp>
      <p:sp>
        <p:nvSpPr>
          <p:cNvPr id="4" name="Title 3">
            <a:extLst>
              <a:ext uri="{FF2B5EF4-FFF2-40B4-BE49-F238E27FC236}">
                <a16:creationId xmlns:a16="http://schemas.microsoft.com/office/drawing/2014/main" id="{682D0DD7-C351-07FE-64F6-080BFAF6E17B}"/>
              </a:ext>
            </a:extLst>
          </p:cNvPr>
          <p:cNvSpPr>
            <a:spLocks noGrp="1"/>
          </p:cNvSpPr>
          <p:nvPr>
            <p:ph type="title"/>
          </p:nvPr>
        </p:nvSpPr>
        <p:spPr/>
        <p:txBody>
          <a:bodyPr/>
          <a:lstStyle/>
          <a:p>
            <a:r>
              <a:rPr lang="en-US" dirty="0"/>
              <a:t>Atomic Masses – Penning Trap</a:t>
            </a:r>
          </a:p>
        </p:txBody>
      </p:sp>
      <p:sp>
        <p:nvSpPr>
          <p:cNvPr id="5" name="TextBox 4">
            <a:extLst>
              <a:ext uri="{FF2B5EF4-FFF2-40B4-BE49-F238E27FC236}">
                <a16:creationId xmlns:a16="http://schemas.microsoft.com/office/drawing/2014/main" id="{6E303511-3F75-8A6D-AE5B-F39DD8E6AC80}"/>
              </a:ext>
            </a:extLst>
          </p:cNvPr>
          <p:cNvSpPr txBox="1"/>
          <p:nvPr/>
        </p:nvSpPr>
        <p:spPr>
          <a:xfrm>
            <a:off x="0" y="6296918"/>
            <a:ext cx="8202705" cy="523220"/>
          </a:xfrm>
          <a:prstGeom prst="rect">
            <a:avLst/>
          </a:prstGeom>
          <a:noFill/>
        </p:spPr>
        <p:txBody>
          <a:bodyPr wrap="square">
            <a:spAutoFit/>
          </a:bodyPr>
          <a:lstStyle/>
          <a:p>
            <a:r>
              <a:rPr lang="en-US" sz="1400" dirty="0">
                <a:latin typeface="Segoe UI" panose="020B0502040204020203" pitchFamily="34" charset="0"/>
              </a:rPr>
              <a:t>Block, M.,</a:t>
            </a:r>
            <a:r>
              <a:rPr lang="en-US" sz="1400" i="0" dirty="0">
                <a:latin typeface="Segoe UI" panose="020B0502040204020203" pitchFamily="34" charset="0"/>
              </a:rPr>
              <a:t> </a:t>
            </a:r>
            <a:r>
              <a:rPr lang="en-US" sz="1400" i="0" dirty="0" err="1">
                <a:latin typeface="Segoe UI" panose="020B0502040204020203" pitchFamily="34" charset="0"/>
              </a:rPr>
              <a:t>Nucl</a:t>
            </a:r>
            <a:r>
              <a:rPr lang="en-US" sz="1400" i="0" dirty="0">
                <a:latin typeface="Segoe UI" panose="020B0502040204020203" pitchFamily="34" charset="0"/>
              </a:rPr>
              <a:t>. Phys. A, </a:t>
            </a:r>
            <a:r>
              <a:rPr lang="en-US" sz="1400" b="1" i="0" dirty="0">
                <a:latin typeface="Segoe UI" panose="020B0502040204020203" pitchFamily="34" charset="0"/>
              </a:rPr>
              <a:t>944</a:t>
            </a:r>
            <a:r>
              <a:rPr lang="en-US" sz="1400" i="0" dirty="0">
                <a:latin typeface="Segoe UI" panose="020B0502040204020203" pitchFamily="34" charset="0"/>
              </a:rPr>
              <a:t> (2015)</a:t>
            </a:r>
            <a:r>
              <a:rPr lang="en-US" sz="1400" b="0" i="0" dirty="0">
                <a:latin typeface="Segoe UI" panose="020B0502040204020203" pitchFamily="34" charset="0"/>
              </a:rPr>
              <a:t> 471: </a:t>
            </a:r>
            <a:r>
              <a:rPr lang="en-US" sz="1400" b="0" i="0" dirty="0">
                <a:latin typeface="Segoe UI" panose="020B0502040204020203" pitchFamily="34" charset="0"/>
                <a:hlinkClick r:id="rId3"/>
              </a:rPr>
              <a:t>https://doi.org/10.1016/j.nuclphysa.2015.09.009</a:t>
            </a:r>
            <a:endParaRPr lang="en-US" sz="1400" b="0" i="0" dirty="0">
              <a:latin typeface="Segoe UI" panose="020B0502040204020203" pitchFamily="34" charset="0"/>
            </a:endParaRPr>
          </a:p>
          <a:p>
            <a:r>
              <a:rPr lang="en-US" sz="1400" dirty="0">
                <a:latin typeface="Segoe UI" panose="020B0502040204020203" pitchFamily="34" charset="0"/>
              </a:rPr>
              <a:t>Block, M. </a:t>
            </a:r>
            <a:r>
              <a:rPr lang="it-IT" sz="1400" dirty="0">
                <a:latin typeface="Segoe UI" panose="020B0502040204020203" pitchFamily="34" charset="0"/>
              </a:rPr>
              <a:t>La Rivista del Nuovo Cimento </a:t>
            </a:r>
            <a:r>
              <a:rPr lang="it-IT" sz="1400" b="1" dirty="0">
                <a:latin typeface="Segoe UI" panose="020B0502040204020203" pitchFamily="34" charset="0"/>
              </a:rPr>
              <a:t>45</a:t>
            </a:r>
            <a:r>
              <a:rPr lang="it-IT" sz="1400" dirty="0">
                <a:latin typeface="Segoe UI" panose="020B0502040204020203" pitchFamily="34" charset="0"/>
              </a:rPr>
              <a:t> (2022) 279: </a:t>
            </a:r>
            <a:r>
              <a:rPr lang="it-IT" sz="1400" dirty="0">
                <a:latin typeface="Segoe UI" panose="020B0502040204020203" pitchFamily="34" charset="0"/>
                <a:hlinkClick r:id="rId4"/>
              </a:rPr>
              <a:t>https://doi.org/10.1007/s40766-022-00030-5</a:t>
            </a:r>
            <a:endParaRPr lang="it-IT" sz="1400" dirty="0">
              <a:latin typeface="Segoe UI" panose="020B0502040204020203" pitchFamily="34" charset="0"/>
            </a:endParaRPr>
          </a:p>
        </p:txBody>
      </p:sp>
      <p:pic>
        <p:nvPicPr>
          <p:cNvPr id="15362" name="Picture 2" descr="Fig. 5">
            <a:extLst>
              <a:ext uri="{FF2B5EF4-FFF2-40B4-BE49-F238E27FC236}">
                <a16:creationId xmlns:a16="http://schemas.microsoft.com/office/drawing/2014/main" id="{08FD68F0-D59F-A06D-22C2-6718BC8A16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2625" y="700638"/>
            <a:ext cx="9944476" cy="515610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9F476E9-D170-20BF-94D5-B4ECCB23F498}"/>
              </a:ext>
            </a:extLst>
          </p:cNvPr>
          <p:cNvSpPr txBox="1"/>
          <p:nvPr/>
        </p:nvSpPr>
        <p:spPr>
          <a:xfrm flipH="1">
            <a:off x="2417003" y="836285"/>
            <a:ext cx="5904773" cy="830997"/>
          </a:xfrm>
          <a:prstGeom prst="rect">
            <a:avLst/>
          </a:prstGeom>
          <a:noFill/>
        </p:spPr>
        <p:txBody>
          <a:bodyPr wrap="square" rtlCol="0">
            <a:spAutoFit/>
          </a:bodyPr>
          <a:lstStyle/>
          <a:p>
            <a:r>
              <a:rPr lang="en-US" dirty="0"/>
              <a:t>Shaded = Mass measurement performed</a:t>
            </a:r>
          </a:p>
          <a:p>
            <a:r>
              <a:rPr lang="en-US" dirty="0"/>
              <a:t>Open = Mass measurement planned</a:t>
            </a:r>
          </a:p>
        </p:txBody>
      </p:sp>
    </p:spTree>
    <p:extLst>
      <p:ext uri="{BB962C8B-B14F-4D97-AF65-F5344CB8AC3E}">
        <p14:creationId xmlns:p14="http://schemas.microsoft.com/office/powerpoint/2010/main" val="20412115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94FDA4-A2AA-6999-76F7-4CEE7017BD64}"/>
              </a:ext>
            </a:extLst>
          </p:cNvPr>
          <p:cNvSpPr>
            <a:spLocks noGrp="1"/>
          </p:cNvSpPr>
          <p:nvPr>
            <p:ph type="body" sz="quarter" idx="10"/>
          </p:nvPr>
        </p:nvSpPr>
        <p:spPr>
          <a:xfrm>
            <a:off x="1692403" y="2442147"/>
            <a:ext cx="8807194" cy="2284378"/>
          </a:xfrm>
        </p:spPr>
        <p:txBody>
          <a:bodyPr/>
          <a:lstStyle/>
          <a:p>
            <a:pPr marL="0" indent="0" algn="ctr"/>
            <a:r>
              <a:rPr lang="en-US" sz="4800" b="1" dirty="0"/>
              <a:t>Question: </a:t>
            </a:r>
            <a:r>
              <a:rPr lang="en-US" sz="4800" dirty="0"/>
              <a:t>can we obtain high-resolution mass measurements with fewer atoms?</a:t>
            </a:r>
          </a:p>
        </p:txBody>
      </p:sp>
      <p:sp>
        <p:nvSpPr>
          <p:cNvPr id="4" name="Title 3">
            <a:extLst>
              <a:ext uri="{FF2B5EF4-FFF2-40B4-BE49-F238E27FC236}">
                <a16:creationId xmlns:a16="http://schemas.microsoft.com/office/drawing/2014/main" id="{8BB910E6-E846-518A-B24B-E8DE18205321}"/>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257601962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D7174-BBA9-AC5B-12CE-8798F24E3688}"/>
              </a:ext>
            </a:extLst>
          </p:cNvPr>
          <p:cNvSpPr>
            <a:spLocks noGrp="1"/>
          </p:cNvSpPr>
          <p:nvPr>
            <p:ph type="title"/>
          </p:nvPr>
        </p:nvSpPr>
        <p:spPr/>
        <p:txBody>
          <a:bodyPr/>
          <a:lstStyle/>
          <a:p>
            <a:r>
              <a:rPr lang="en-US" dirty="0"/>
              <a:t>Atomic Masses – MR-TOF</a:t>
            </a:r>
          </a:p>
        </p:txBody>
      </p:sp>
      <p:sp>
        <p:nvSpPr>
          <p:cNvPr id="3" name="Content Placeholder 2">
            <a:extLst>
              <a:ext uri="{FF2B5EF4-FFF2-40B4-BE49-F238E27FC236}">
                <a16:creationId xmlns:a16="http://schemas.microsoft.com/office/drawing/2014/main" id="{FA7DF5E6-08F7-C95B-0389-177723C8908B}"/>
              </a:ext>
            </a:extLst>
          </p:cNvPr>
          <p:cNvSpPr>
            <a:spLocks noGrp="1"/>
          </p:cNvSpPr>
          <p:nvPr>
            <p:ph idx="1"/>
          </p:nvPr>
        </p:nvSpPr>
        <p:spPr>
          <a:xfrm>
            <a:off x="0" y="647701"/>
            <a:ext cx="8458200" cy="5721201"/>
          </a:xfrm>
        </p:spPr>
        <p:txBody>
          <a:bodyPr/>
          <a:lstStyle/>
          <a:p>
            <a:pPr marL="0" indent="0"/>
            <a:r>
              <a:rPr lang="en-US" dirty="0"/>
              <a:t>Multi-Reflection Time-of-Flight (MR-TOF)</a:t>
            </a:r>
          </a:p>
          <a:p>
            <a:pPr marL="342900" indent="-342900">
              <a:buFont typeface="Arial" panose="020B0604020202020204" pitchFamily="34" charset="0"/>
              <a:buChar char="•"/>
            </a:pPr>
            <a:r>
              <a:rPr lang="en-US" dirty="0"/>
              <a:t>Accelerate ions across a known voltage gap </a:t>
            </a:r>
            <a:r>
              <a:rPr lang="en-US" dirty="0">
                <a:sym typeface="Wingdings" panose="05000000000000000000" pitchFamily="2" charset="2"/>
              </a:rPr>
              <a:t> ion velocity depends on mass</a:t>
            </a:r>
            <a:endParaRPr lang="en-US" dirty="0"/>
          </a:p>
          <a:p>
            <a:pPr marL="342900" indent="-342900">
              <a:buFont typeface="Arial" panose="020B0604020202020204" pitchFamily="34" charset="0"/>
              <a:buChar char="•"/>
            </a:pPr>
            <a:r>
              <a:rPr lang="en-US" dirty="0"/>
              <a:t>Inject ions into field-free drift region as a bunch</a:t>
            </a:r>
          </a:p>
          <a:p>
            <a:pPr marL="342900" indent="-342900">
              <a:buFont typeface="Arial" panose="020B0604020202020204" pitchFamily="34" charset="0"/>
              <a:buChar char="•"/>
            </a:pPr>
            <a:r>
              <a:rPr lang="en-US" dirty="0"/>
              <a:t>Trap ion between two electrostatic mirrors</a:t>
            </a:r>
          </a:p>
          <a:p>
            <a:pPr marL="342900" indent="-342900">
              <a:buFont typeface="Arial" panose="020B0604020202020204" pitchFamily="34" charset="0"/>
              <a:buChar char="•"/>
            </a:pPr>
            <a:r>
              <a:rPr lang="en-US" dirty="0"/>
              <a:t>Ions separate during flight path according differing A/q</a:t>
            </a:r>
          </a:p>
        </p:txBody>
      </p:sp>
      <p:grpSp>
        <p:nvGrpSpPr>
          <p:cNvPr id="6" name="Group 5">
            <a:extLst>
              <a:ext uri="{FF2B5EF4-FFF2-40B4-BE49-F238E27FC236}">
                <a16:creationId xmlns:a16="http://schemas.microsoft.com/office/drawing/2014/main" id="{62477F2D-89C1-75C3-2899-B2EDD72306E3}"/>
              </a:ext>
            </a:extLst>
          </p:cNvPr>
          <p:cNvGrpSpPr/>
          <p:nvPr/>
        </p:nvGrpSpPr>
        <p:grpSpPr>
          <a:xfrm>
            <a:off x="2906419" y="3434745"/>
            <a:ext cx="755776" cy="713038"/>
            <a:chOff x="632757" y="2241829"/>
            <a:chExt cx="755776" cy="713038"/>
          </a:xfrm>
          <a:pattFill prst="pct50">
            <a:fgClr>
              <a:schemeClr val="bg1">
                <a:lumMod val="65000"/>
              </a:schemeClr>
            </a:fgClr>
            <a:bgClr>
              <a:schemeClr val="bg1"/>
            </a:bgClr>
          </a:pattFill>
        </p:grpSpPr>
        <p:sp>
          <p:nvSpPr>
            <p:cNvPr id="2091" name="Rectangle 2090">
              <a:extLst>
                <a:ext uri="{FF2B5EF4-FFF2-40B4-BE49-F238E27FC236}">
                  <a16:creationId xmlns:a16="http://schemas.microsoft.com/office/drawing/2014/main" id="{D77C6443-8890-55A2-637E-10DAC3C4B2B4}"/>
                </a:ext>
              </a:extLst>
            </p:cNvPr>
            <p:cNvSpPr/>
            <p:nvPr/>
          </p:nvSpPr>
          <p:spPr>
            <a:xfrm>
              <a:off x="1210733" y="2243667"/>
              <a:ext cx="177800"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92" name="Rectangle 2091">
              <a:extLst>
                <a:ext uri="{FF2B5EF4-FFF2-40B4-BE49-F238E27FC236}">
                  <a16:creationId xmlns:a16="http://schemas.microsoft.com/office/drawing/2014/main" id="{DAEA5FC9-9265-80AD-2DB9-4CB05B353444}"/>
                </a:ext>
              </a:extLst>
            </p:cNvPr>
            <p:cNvSpPr/>
            <p:nvPr/>
          </p:nvSpPr>
          <p:spPr>
            <a:xfrm>
              <a:off x="1096125" y="2243667"/>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93" name="Rectangle 2092">
              <a:extLst>
                <a:ext uri="{FF2B5EF4-FFF2-40B4-BE49-F238E27FC236}">
                  <a16:creationId xmlns:a16="http://schemas.microsoft.com/office/drawing/2014/main" id="{E9B056EC-41E9-A742-3D05-850828D850CF}"/>
                </a:ext>
              </a:extLst>
            </p:cNvPr>
            <p:cNvSpPr/>
            <p:nvPr/>
          </p:nvSpPr>
          <p:spPr>
            <a:xfrm>
              <a:off x="981517" y="2242748"/>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94" name="Rectangle 2093">
              <a:extLst>
                <a:ext uri="{FF2B5EF4-FFF2-40B4-BE49-F238E27FC236}">
                  <a16:creationId xmlns:a16="http://schemas.microsoft.com/office/drawing/2014/main" id="{D2FB5828-67E4-61F7-D278-3440A3F8777B}"/>
                </a:ext>
              </a:extLst>
            </p:cNvPr>
            <p:cNvSpPr/>
            <p:nvPr/>
          </p:nvSpPr>
          <p:spPr>
            <a:xfrm>
              <a:off x="863618" y="2242748"/>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95" name="Rectangle 2094">
              <a:extLst>
                <a:ext uri="{FF2B5EF4-FFF2-40B4-BE49-F238E27FC236}">
                  <a16:creationId xmlns:a16="http://schemas.microsoft.com/office/drawing/2014/main" id="{2D9B3C41-F050-6EA1-1247-BCD7B69F43F6}"/>
                </a:ext>
              </a:extLst>
            </p:cNvPr>
            <p:cNvSpPr/>
            <p:nvPr/>
          </p:nvSpPr>
          <p:spPr>
            <a:xfrm>
              <a:off x="749010" y="2241829"/>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96" name="Rectangle 2095">
              <a:extLst>
                <a:ext uri="{FF2B5EF4-FFF2-40B4-BE49-F238E27FC236}">
                  <a16:creationId xmlns:a16="http://schemas.microsoft.com/office/drawing/2014/main" id="{2446E831-B22C-0BA6-2A78-957E70A02EDB}"/>
                </a:ext>
              </a:extLst>
            </p:cNvPr>
            <p:cNvSpPr/>
            <p:nvPr/>
          </p:nvSpPr>
          <p:spPr>
            <a:xfrm>
              <a:off x="632757" y="2241829"/>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97" name="Rectangle 2096">
              <a:extLst>
                <a:ext uri="{FF2B5EF4-FFF2-40B4-BE49-F238E27FC236}">
                  <a16:creationId xmlns:a16="http://schemas.microsoft.com/office/drawing/2014/main" id="{03695E6C-3BBA-8DEC-3B2B-08198CBF5C35}"/>
                </a:ext>
              </a:extLst>
            </p:cNvPr>
            <p:cNvSpPr/>
            <p:nvPr/>
          </p:nvSpPr>
          <p:spPr>
            <a:xfrm>
              <a:off x="1210733" y="2700867"/>
              <a:ext cx="177800"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98" name="Rectangle 2097">
              <a:extLst>
                <a:ext uri="{FF2B5EF4-FFF2-40B4-BE49-F238E27FC236}">
                  <a16:creationId xmlns:a16="http://schemas.microsoft.com/office/drawing/2014/main" id="{123480F7-95D4-D47E-6800-9573A0EA38A5}"/>
                </a:ext>
              </a:extLst>
            </p:cNvPr>
            <p:cNvSpPr/>
            <p:nvPr/>
          </p:nvSpPr>
          <p:spPr>
            <a:xfrm>
              <a:off x="1096125" y="2700867"/>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99" name="Rectangle 2098">
              <a:extLst>
                <a:ext uri="{FF2B5EF4-FFF2-40B4-BE49-F238E27FC236}">
                  <a16:creationId xmlns:a16="http://schemas.microsoft.com/office/drawing/2014/main" id="{922284CA-D32F-139B-C297-F00290853118}"/>
                </a:ext>
              </a:extLst>
            </p:cNvPr>
            <p:cNvSpPr/>
            <p:nvPr/>
          </p:nvSpPr>
          <p:spPr>
            <a:xfrm>
              <a:off x="981517" y="2699948"/>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100" name="Rectangle 2099">
              <a:extLst>
                <a:ext uri="{FF2B5EF4-FFF2-40B4-BE49-F238E27FC236}">
                  <a16:creationId xmlns:a16="http://schemas.microsoft.com/office/drawing/2014/main" id="{D209BE58-2454-F801-6D0E-D0798BA2E37C}"/>
                </a:ext>
              </a:extLst>
            </p:cNvPr>
            <p:cNvSpPr/>
            <p:nvPr/>
          </p:nvSpPr>
          <p:spPr>
            <a:xfrm>
              <a:off x="863618" y="2699948"/>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101" name="Rectangle 2100">
              <a:extLst>
                <a:ext uri="{FF2B5EF4-FFF2-40B4-BE49-F238E27FC236}">
                  <a16:creationId xmlns:a16="http://schemas.microsoft.com/office/drawing/2014/main" id="{9DB640DC-9F4D-E8DC-8113-5B640B93C349}"/>
                </a:ext>
              </a:extLst>
            </p:cNvPr>
            <p:cNvSpPr/>
            <p:nvPr/>
          </p:nvSpPr>
          <p:spPr>
            <a:xfrm>
              <a:off x="749010" y="2699029"/>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102" name="Rectangle 2101">
              <a:extLst>
                <a:ext uri="{FF2B5EF4-FFF2-40B4-BE49-F238E27FC236}">
                  <a16:creationId xmlns:a16="http://schemas.microsoft.com/office/drawing/2014/main" id="{2028CDFC-CBFD-4846-7C28-CDB928A47B4C}"/>
                </a:ext>
              </a:extLst>
            </p:cNvPr>
            <p:cNvSpPr/>
            <p:nvPr/>
          </p:nvSpPr>
          <p:spPr>
            <a:xfrm>
              <a:off x="632757" y="2699029"/>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grpSp>
      <p:grpSp>
        <p:nvGrpSpPr>
          <p:cNvPr id="7" name="Group 6">
            <a:extLst>
              <a:ext uri="{FF2B5EF4-FFF2-40B4-BE49-F238E27FC236}">
                <a16:creationId xmlns:a16="http://schemas.microsoft.com/office/drawing/2014/main" id="{BDCA32DC-FF43-0C76-4385-6403F6169A9C}"/>
              </a:ext>
            </a:extLst>
          </p:cNvPr>
          <p:cNvGrpSpPr/>
          <p:nvPr/>
        </p:nvGrpSpPr>
        <p:grpSpPr>
          <a:xfrm flipH="1">
            <a:off x="6287322" y="3432907"/>
            <a:ext cx="755776" cy="713038"/>
            <a:chOff x="2930335" y="2181236"/>
            <a:chExt cx="755776" cy="713038"/>
          </a:xfrm>
          <a:pattFill prst="pct50">
            <a:fgClr>
              <a:schemeClr val="bg1">
                <a:lumMod val="65000"/>
              </a:schemeClr>
            </a:fgClr>
            <a:bgClr>
              <a:schemeClr val="bg1"/>
            </a:bgClr>
          </a:pattFill>
        </p:grpSpPr>
        <p:sp>
          <p:nvSpPr>
            <p:cNvPr id="2079" name="Rectangle 2078">
              <a:extLst>
                <a:ext uri="{FF2B5EF4-FFF2-40B4-BE49-F238E27FC236}">
                  <a16:creationId xmlns:a16="http://schemas.microsoft.com/office/drawing/2014/main" id="{AD42AF1A-DBD2-80DF-E594-0B4FCC5764E6}"/>
                </a:ext>
              </a:extLst>
            </p:cNvPr>
            <p:cNvSpPr/>
            <p:nvPr/>
          </p:nvSpPr>
          <p:spPr>
            <a:xfrm>
              <a:off x="3508311" y="2183074"/>
              <a:ext cx="177800"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80" name="Rectangle 2079">
              <a:extLst>
                <a:ext uri="{FF2B5EF4-FFF2-40B4-BE49-F238E27FC236}">
                  <a16:creationId xmlns:a16="http://schemas.microsoft.com/office/drawing/2014/main" id="{72A4A0F9-D019-44CB-3D00-F3D162890127}"/>
                </a:ext>
              </a:extLst>
            </p:cNvPr>
            <p:cNvSpPr/>
            <p:nvPr/>
          </p:nvSpPr>
          <p:spPr>
            <a:xfrm>
              <a:off x="3393703" y="2183074"/>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81" name="Rectangle 2080">
              <a:extLst>
                <a:ext uri="{FF2B5EF4-FFF2-40B4-BE49-F238E27FC236}">
                  <a16:creationId xmlns:a16="http://schemas.microsoft.com/office/drawing/2014/main" id="{5525CC17-2D2A-E509-C97C-DF591E7108B3}"/>
                </a:ext>
              </a:extLst>
            </p:cNvPr>
            <p:cNvSpPr/>
            <p:nvPr/>
          </p:nvSpPr>
          <p:spPr>
            <a:xfrm>
              <a:off x="3279095" y="2182155"/>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82" name="Rectangle 2081">
              <a:extLst>
                <a:ext uri="{FF2B5EF4-FFF2-40B4-BE49-F238E27FC236}">
                  <a16:creationId xmlns:a16="http://schemas.microsoft.com/office/drawing/2014/main" id="{266548E7-731D-B624-40F4-8DC1442459F4}"/>
                </a:ext>
              </a:extLst>
            </p:cNvPr>
            <p:cNvSpPr/>
            <p:nvPr/>
          </p:nvSpPr>
          <p:spPr>
            <a:xfrm>
              <a:off x="3161196" y="2182155"/>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83" name="Rectangle 2082">
              <a:extLst>
                <a:ext uri="{FF2B5EF4-FFF2-40B4-BE49-F238E27FC236}">
                  <a16:creationId xmlns:a16="http://schemas.microsoft.com/office/drawing/2014/main" id="{4C28D68E-4A0B-DF14-4233-895D22D210BD}"/>
                </a:ext>
              </a:extLst>
            </p:cNvPr>
            <p:cNvSpPr/>
            <p:nvPr/>
          </p:nvSpPr>
          <p:spPr>
            <a:xfrm>
              <a:off x="3046588" y="2181236"/>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84" name="Rectangle 2083">
              <a:extLst>
                <a:ext uri="{FF2B5EF4-FFF2-40B4-BE49-F238E27FC236}">
                  <a16:creationId xmlns:a16="http://schemas.microsoft.com/office/drawing/2014/main" id="{30B684BC-A672-3DEC-5C0F-0B3ADE65ED4A}"/>
                </a:ext>
              </a:extLst>
            </p:cNvPr>
            <p:cNvSpPr/>
            <p:nvPr/>
          </p:nvSpPr>
          <p:spPr>
            <a:xfrm>
              <a:off x="2930335" y="2181236"/>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85" name="Rectangle 2084">
              <a:extLst>
                <a:ext uri="{FF2B5EF4-FFF2-40B4-BE49-F238E27FC236}">
                  <a16:creationId xmlns:a16="http://schemas.microsoft.com/office/drawing/2014/main" id="{D4014B92-F212-C8D5-249C-52F621FD1FE1}"/>
                </a:ext>
              </a:extLst>
            </p:cNvPr>
            <p:cNvSpPr/>
            <p:nvPr/>
          </p:nvSpPr>
          <p:spPr>
            <a:xfrm>
              <a:off x="3508311" y="2640274"/>
              <a:ext cx="177800"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86" name="Rectangle 2085">
              <a:extLst>
                <a:ext uri="{FF2B5EF4-FFF2-40B4-BE49-F238E27FC236}">
                  <a16:creationId xmlns:a16="http://schemas.microsoft.com/office/drawing/2014/main" id="{09FF6E52-2976-A160-4FEC-82401421339F}"/>
                </a:ext>
              </a:extLst>
            </p:cNvPr>
            <p:cNvSpPr/>
            <p:nvPr/>
          </p:nvSpPr>
          <p:spPr>
            <a:xfrm>
              <a:off x="3393703" y="2640274"/>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87" name="Rectangle 2086">
              <a:extLst>
                <a:ext uri="{FF2B5EF4-FFF2-40B4-BE49-F238E27FC236}">
                  <a16:creationId xmlns:a16="http://schemas.microsoft.com/office/drawing/2014/main" id="{8CB33E1D-87E7-DE45-1FFB-87F03C527F8D}"/>
                </a:ext>
              </a:extLst>
            </p:cNvPr>
            <p:cNvSpPr/>
            <p:nvPr/>
          </p:nvSpPr>
          <p:spPr>
            <a:xfrm>
              <a:off x="3279095" y="2639355"/>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88" name="Rectangle 2087">
              <a:extLst>
                <a:ext uri="{FF2B5EF4-FFF2-40B4-BE49-F238E27FC236}">
                  <a16:creationId xmlns:a16="http://schemas.microsoft.com/office/drawing/2014/main" id="{97A2AF05-927B-A26B-3723-2882EB5D9EB6}"/>
                </a:ext>
              </a:extLst>
            </p:cNvPr>
            <p:cNvSpPr/>
            <p:nvPr/>
          </p:nvSpPr>
          <p:spPr>
            <a:xfrm>
              <a:off x="3161196" y="2639355"/>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89" name="Rectangle 2088">
              <a:extLst>
                <a:ext uri="{FF2B5EF4-FFF2-40B4-BE49-F238E27FC236}">
                  <a16:creationId xmlns:a16="http://schemas.microsoft.com/office/drawing/2014/main" id="{EF7FAB27-F865-044F-6A95-51E22E052263}"/>
                </a:ext>
              </a:extLst>
            </p:cNvPr>
            <p:cNvSpPr/>
            <p:nvPr/>
          </p:nvSpPr>
          <p:spPr>
            <a:xfrm>
              <a:off x="3046588" y="2638436"/>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90" name="Rectangle 2089">
              <a:extLst>
                <a:ext uri="{FF2B5EF4-FFF2-40B4-BE49-F238E27FC236}">
                  <a16:creationId xmlns:a16="http://schemas.microsoft.com/office/drawing/2014/main" id="{EF413D24-3F3E-73C9-CC6E-839B80F2FCB0}"/>
                </a:ext>
              </a:extLst>
            </p:cNvPr>
            <p:cNvSpPr/>
            <p:nvPr/>
          </p:nvSpPr>
          <p:spPr>
            <a:xfrm>
              <a:off x="2930335" y="2638436"/>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grpSp>
      <p:sp>
        <p:nvSpPr>
          <p:cNvPr id="8" name="Arrow: Right 7">
            <a:extLst>
              <a:ext uri="{FF2B5EF4-FFF2-40B4-BE49-F238E27FC236}">
                <a16:creationId xmlns:a16="http://schemas.microsoft.com/office/drawing/2014/main" id="{B7B1CFF7-B187-2945-E93F-A957EAE42AD4}"/>
              </a:ext>
            </a:extLst>
          </p:cNvPr>
          <p:cNvSpPr/>
          <p:nvPr/>
        </p:nvSpPr>
        <p:spPr>
          <a:xfrm>
            <a:off x="4109807" y="3730467"/>
            <a:ext cx="554515" cy="126589"/>
          </a:xfrm>
          <a:prstGeom prst="rightArrow">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9" name="Arrow: Right 8">
            <a:extLst>
              <a:ext uri="{FF2B5EF4-FFF2-40B4-BE49-F238E27FC236}">
                <a16:creationId xmlns:a16="http://schemas.microsoft.com/office/drawing/2014/main" id="{0C209CEB-AA57-7D38-36AF-E2B0C81828BA}"/>
              </a:ext>
            </a:extLst>
          </p:cNvPr>
          <p:cNvSpPr/>
          <p:nvPr/>
        </p:nvSpPr>
        <p:spPr>
          <a:xfrm>
            <a:off x="2460812" y="3730467"/>
            <a:ext cx="554515" cy="126589"/>
          </a:xfrm>
          <a:prstGeom prst="rightArrow">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10" name="Arrow: Right 9">
            <a:extLst>
              <a:ext uri="{FF2B5EF4-FFF2-40B4-BE49-F238E27FC236}">
                <a16:creationId xmlns:a16="http://schemas.microsoft.com/office/drawing/2014/main" id="{78D48CB5-8B32-A195-53B5-9C67EEFB7C02}"/>
              </a:ext>
            </a:extLst>
          </p:cNvPr>
          <p:cNvSpPr/>
          <p:nvPr/>
        </p:nvSpPr>
        <p:spPr>
          <a:xfrm flipH="1" flipV="1">
            <a:off x="4449357" y="4621916"/>
            <a:ext cx="554515" cy="126589"/>
          </a:xfrm>
          <a:prstGeom prst="rightArrow">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11" name="Freeform: Shape 10">
            <a:extLst>
              <a:ext uri="{FF2B5EF4-FFF2-40B4-BE49-F238E27FC236}">
                <a16:creationId xmlns:a16="http://schemas.microsoft.com/office/drawing/2014/main" id="{0580F4A6-8476-BFC9-BFFA-5E153E502D96}"/>
              </a:ext>
            </a:extLst>
          </p:cNvPr>
          <p:cNvSpPr/>
          <p:nvPr/>
        </p:nvSpPr>
        <p:spPr>
          <a:xfrm>
            <a:off x="3773804" y="3541946"/>
            <a:ext cx="264405" cy="242370"/>
          </a:xfrm>
          <a:custGeom>
            <a:avLst/>
            <a:gdLst>
              <a:gd name="connsiteX0" fmla="*/ 0 w 183614"/>
              <a:gd name="connsiteY0" fmla="*/ 249715 h 249715"/>
              <a:gd name="connsiteX1" fmla="*/ 91807 w 183614"/>
              <a:gd name="connsiteY1" fmla="*/ 0 h 249715"/>
              <a:gd name="connsiteX2" fmla="*/ 183614 w 183614"/>
              <a:gd name="connsiteY2" fmla="*/ 249715 h 249715"/>
              <a:gd name="connsiteX0" fmla="*/ 0 w 227682"/>
              <a:gd name="connsiteY0" fmla="*/ 242379 h 249724"/>
              <a:gd name="connsiteX1" fmla="*/ 135875 w 227682"/>
              <a:gd name="connsiteY1" fmla="*/ 9 h 249724"/>
              <a:gd name="connsiteX2" fmla="*/ 227682 w 227682"/>
              <a:gd name="connsiteY2" fmla="*/ 249724 h 249724"/>
              <a:gd name="connsiteX0" fmla="*/ 0 w 227682"/>
              <a:gd name="connsiteY0" fmla="*/ 242378 h 249723"/>
              <a:gd name="connsiteX1" fmla="*/ 135875 w 227682"/>
              <a:gd name="connsiteY1" fmla="*/ 8 h 249723"/>
              <a:gd name="connsiteX2" fmla="*/ 227682 w 227682"/>
              <a:gd name="connsiteY2" fmla="*/ 249723 h 249723"/>
              <a:gd name="connsiteX0" fmla="*/ 0 w 264405"/>
              <a:gd name="connsiteY0" fmla="*/ 242370 h 242370"/>
              <a:gd name="connsiteX1" fmla="*/ 135875 w 264405"/>
              <a:gd name="connsiteY1" fmla="*/ 0 h 242370"/>
              <a:gd name="connsiteX2" fmla="*/ 264405 w 264405"/>
              <a:gd name="connsiteY2" fmla="*/ 242370 h 242370"/>
              <a:gd name="connsiteX0" fmla="*/ 0 w 264405"/>
              <a:gd name="connsiteY0" fmla="*/ 242370 h 242370"/>
              <a:gd name="connsiteX1" fmla="*/ 135875 w 264405"/>
              <a:gd name="connsiteY1" fmla="*/ 0 h 242370"/>
              <a:gd name="connsiteX2" fmla="*/ 264405 w 264405"/>
              <a:gd name="connsiteY2" fmla="*/ 242370 h 242370"/>
            </a:gdLst>
            <a:ahLst/>
            <a:cxnLst>
              <a:cxn ang="0">
                <a:pos x="connsiteX0" y="connsiteY0"/>
              </a:cxn>
              <a:cxn ang="0">
                <a:pos x="connsiteX1" y="connsiteY1"/>
              </a:cxn>
              <a:cxn ang="0">
                <a:pos x="connsiteX2" y="connsiteY2"/>
              </a:cxn>
            </a:cxnLst>
            <a:rect l="l" t="t" r="r" b="b"/>
            <a:pathLst>
              <a:path w="264405" h="242370">
                <a:moveTo>
                  <a:pt x="0" y="242370"/>
                </a:moveTo>
                <a:cubicBezTo>
                  <a:pt x="82014" y="143218"/>
                  <a:pt x="91808" y="0"/>
                  <a:pt x="135875" y="0"/>
                </a:cubicBezTo>
                <a:cubicBezTo>
                  <a:pt x="179942" y="0"/>
                  <a:pt x="182389" y="143218"/>
                  <a:pt x="264405" y="242370"/>
                </a:cubicBezTo>
              </a:path>
            </a:pathLst>
          </a:cu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E77121D9-D9C4-B032-0D99-128773085236}"/>
              </a:ext>
            </a:extLst>
          </p:cNvPr>
          <p:cNvSpPr/>
          <p:nvPr/>
        </p:nvSpPr>
        <p:spPr>
          <a:xfrm>
            <a:off x="3740667" y="3534602"/>
            <a:ext cx="264405" cy="242370"/>
          </a:xfrm>
          <a:custGeom>
            <a:avLst/>
            <a:gdLst>
              <a:gd name="connsiteX0" fmla="*/ 0 w 183614"/>
              <a:gd name="connsiteY0" fmla="*/ 249715 h 249715"/>
              <a:gd name="connsiteX1" fmla="*/ 91807 w 183614"/>
              <a:gd name="connsiteY1" fmla="*/ 0 h 249715"/>
              <a:gd name="connsiteX2" fmla="*/ 183614 w 183614"/>
              <a:gd name="connsiteY2" fmla="*/ 249715 h 249715"/>
              <a:gd name="connsiteX0" fmla="*/ 0 w 227682"/>
              <a:gd name="connsiteY0" fmla="*/ 242379 h 249724"/>
              <a:gd name="connsiteX1" fmla="*/ 135875 w 227682"/>
              <a:gd name="connsiteY1" fmla="*/ 9 h 249724"/>
              <a:gd name="connsiteX2" fmla="*/ 227682 w 227682"/>
              <a:gd name="connsiteY2" fmla="*/ 249724 h 249724"/>
              <a:gd name="connsiteX0" fmla="*/ 0 w 227682"/>
              <a:gd name="connsiteY0" fmla="*/ 242378 h 249723"/>
              <a:gd name="connsiteX1" fmla="*/ 135875 w 227682"/>
              <a:gd name="connsiteY1" fmla="*/ 8 h 249723"/>
              <a:gd name="connsiteX2" fmla="*/ 227682 w 227682"/>
              <a:gd name="connsiteY2" fmla="*/ 249723 h 249723"/>
              <a:gd name="connsiteX0" fmla="*/ 0 w 264405"/>
              <a:gd name="connsiteY0" fmla="*/ 242370 h 242370"/>
              <a:gd name="connsiteX1" fmla="*/ 135875 w 264405"/>
              <a:gd name="connsiteY1" fmla="*/ 0 h 242370"/>
              <a:gd name="connsiteX2" fmla="*/ 264405 w 264405"/>
              <a:gd name="connsiteY2" fmla="*/ 242370 h 242370"/>
              <a:gd name="connsiteX0" fmla="*/ 0 w 264405"/>
              <a:gd name="connsiteY0" fmla="*/ 242370 h 242370"/>
              <a:gd name="connsiteX1" fmla="*/ 135875 w 264405"/>
              <a:gd name="connsiteY1" fmla="*/ 0 h 242370"/>
              <a:gd name="connsiteX2" fmla="*/ 264405 w 264405"/>
              <a:gd name="connsiteY2" fmla="*/ 242370 h 242370"/>
            </a:gdLst>
            <a:ahLst/>
            <a:cxnLst>
              <a:cxn ang="0">
                <a:pos x="connsiteX0" y="connsiteY0"/>
              </a:cxn>
              <a:cxn ang="0">
                <a:pos x="connsiteX1" y="connsiteY1"/>
              </a:cxn>
              <a:cxn ang="0">
                <a:pos x="connsiteX2" y="connsiteY2"/>
              </a:cxn>
            </a:cxnLst>
            <a:rect l="l" t="t" r="r" b="b"/>
            <a:pathLst>
              <a:path w="264405" h="242370">
                <a:moveTo>
                  <a:pt x="0" y="242370"/>
                </a:moveTo>
                <a:cubicBezTo>
                  <a:pt x="82014" y="143218"/>
                  <a:pt x="91808" y="0"/>
                  <a:pt x="135875" y="0"/>
                </a:cubicBezTo>
                <a:cubicBezTo>
                  <a:pt x="179942" y="0"/>
                  <a:pt x="182389" y="143218"/>
                  <a:pt x="264405" y="242370"/>
                </a:cubicBezTo>
              </a:path>
            </a:pathLst>
          </a:cu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886EA6F0-1E5B-31EB-4705-03B74273408D}"/>
              </a:ext>
            </a:extLst>
          </p:cNvPr>
          <p:cNvSpPr/>
          <p:nvPr/>
        </p:nvSpPr>
        <p:spPr>
          <a:xfrm>
            <a:off x="3699307" y="3534602"/>
            <a:ext cx="264405" cy="242370"/>
          </a:xfrm>
          <a:custGeom>
            <a:avLst/>
            <a:gdLst>
              <a:gd name="connsiteX0" fmla="*/ 0 w 183614"/>
              <a:gd name="connsiteY0" fmla="*/ 249715 h 249715"/>
              <a:gd name="connsiteX1" fmla="*/ 91807 w 183614"/>
              <a:gd name="connsiteY1" fmla="*/ 0 h 249715"/>
              <a:gd name="connsiteX2" fmla="*/ 183614 w 183614"/>
              <a:gd name="connsiteY2" fmla="*/ 249715 h 249715"/>
              <a:gd name="connsiteX0" fmla="*/ 0 w 227682"/>
              <a:gd name="connsiteY0" fmla="*/ 242379 h 249724"/>
              <a:gd name="connsiteX1" fmla="*/ 135875 w 227682"/>
              <a:gd name="connsiteY1" fmla="*/ 9 h 249724"/>
              <a:gd name="connsiteX2" fmla="*/ 227682 w 227682"/>
              <a:gd name="connsiteY2" fmla="*/ 249724 h 249724"/>
              <a:gd name="connsiteX0" fmla="*/ 0 w 227682"/>
              <a:gd name="connsiteY0" fmla="*/ 242378 h 249723"/>
              <a:gd name="connsiteX1" fmla="*/ 135875 w 227682"/>
              <a:gd name="connsiteY1" fmla="*/ 8 h 249723"/>
              <a:gd name="connsiteX2" fmla="*/ 227682 w 227682"/>
              <a:gd name="connsiteY2" fmla="*/ 249723 h 249723"/>
              <a:gd name="connsiteX0" fmla="*/ 0 w 264405"/>
              <a:gd name="connsiteY0" fmla="*/ 242370 h 242370"/>
              <a:gd name="connsiteX1" fmla="*/ 135875 w 264405"/>
              <a:gd name="connsiteY1" fmla="*/ 0 h 242370"/>
              <a:gd name="connsiteX2" fmla="*/ 264405 w 264405"/>
              <a:gd name="connsiteY2" fmla="*/ 242370 h 242370"/>
              <a:gd name="connsiteX0" fmla="*/ 0 w 264405"/>
              <a:gd name="connsiteY0" fmla="*/ 242370 h 242370"/>
              <a:gd name="connsiteX1" fmla="*/ 135875 w 264405"/>
              <a:gd name="connsiteY1" fmla="*/ 0 h 242370"/>
              <a:gd name="connsiteX2" fmla="*/ 264405 w 264405"/>
              <a:gd name="connsiteY2" fmla="*/ 242370 h 242370"/>
            </a:gdLst>
            <a:ahLst/>
            <a:cxnLst>
              <a:cxn ang="0">
                <a:pos x="connsiteX0" y="connsiteY0"/>
              </a:cxn>
              <a:cxn ang="0">
                <a:pos x="connsiteX1" y="connsiteY1"/>
              </a:cxn>
              <a:cxn ang="0">
                <a:pos x="connsiteX2" y="connsiteY2"/>
              </a:cxn>
            </a:cxnLst>
            <a:rect l="l" t="t" r="r" b="b"/>
            <a:pathLst>
              <a:path w="264405" h="242370">
                <a:moveTo>
                  <a:pt x="0" y="242370"/>
                </a:moveTo>
                <a:cubicBezTo>
                  <a:pt x="82014" y="143218"/>
                  <a:pt x="91808" y="0"/>
                  <a:pt x="135875" y="0"/>
                </a:cubicBezTo>
                <a:cubicBezTo>
                  <a:pt x="179942" y="0"/>
                  <a:pt x="182389" y="143218"/>
                  <a:pt x="264405" y="242370"/>
                </a:cubicBezTo>
              </a:path>
            </a:pathLst>
          </a:cu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85372D18-8506-82ED-90DC-ED40A3C489FD}"/>
              </a:ext>
            </a:extLst>
          </p:cNvPr>
          <p:cNvSpPr/>
          <p:nvPr/>
        </p:nvSpPr>
        <p:spPr>
          <a:xfrm>
            <a:off x="2489132" y="3541424"/>
            <a:ext cx="264405" cy="242370"/>
          </a:xfrm>
          <a:custGeom>
            <a:avLst/>
            <a:gdLst>
              <a:gd name="connsiteX0" fmla="*/ 0 w 183614"/>
              <a:gd name="connsiteY0" fmla="*/ 249715 h 249715"/>
              <a:gd name="connsiteX1" fmla="*/ 91807 w 183614"/>
              <a:gd name="connsiteY1" fmla="*/ 0 h 249715"/>
              <a:gd name="connsiteX2" fmla="*/ 183614 w 183614"/>
              <a:gd name="connsiteY2" fmla="*/ 249715 h 249715"/>
              <a:gd name="connsiteX0" fmla="*/ 0 w 227682"/>
              <a:gd name="connsiteY0" fmla="*/ 242379 h 249724"/>
              <a:gd name="connsiteX1" fmla="*/ 135875 w 227682"/>
              <a:gd name="connsiteY1" fmla="*/ 9 h 249724"/>
              <a:gd name="connsiteX2" fmla="*/ 227682 w 227682"/>
              <a:gd name="connsiteY2" fmla="*/ 249724 h 249724"/>
              <a:gd name="connsiteX0" fmla="*/ 0 w 227682"/>
              <a:gd name="connsiteY0" fmla="*/ 242378 h 249723"/>
              <a:gd name="connsiteX1" fmla="*/ 135875 w 227682"/>
              <a:gd name="connsiteY1" fmla="*/ 8 h 249723"/>
              <a:gd name="connsiteX2" fmla="*/ 227682 w 227682"/>
              <a:gd name="connsiteY2" fmla="*/ 249723 h 249723"/>
              <a:gd name="connsiteX0" fmla="*/ 0 w 264405"/>
              <a:gd name="connsiteY0" fmla="*/ 242370 h 242370"/>
              <a:gd name="connsiteX1" fmla="*/ 135875 w 264405"/>
              <a:gd name="connsiteY1" fmla="*/ 0 h 242370"/>
              <a:gd name="connsiteX2" fmla="*/ 264405 w 264405"/>
              <a:gd name="connsiteY2" fmla="*/ 242370 h 242370"/>
              <a:gd name="connsiteX0" fmla="*/ 0 w 264405"/>
              <a:gd name="connsiteY0" fmla="*/ 242370 h 242370"/>
              <a:gd name="connsiteX1" fmla="*/ 135875 w 264405"/>
              <a:gd name="connsiteY1" fmla="*/ 0 h 242370"/>
              <a:gd name="connsiteX2" fmla="*/ 264405 w 264405"/>
              <a:gd name="connsiteY2" fmla="*/ 242370 h 242370"/>
            </a:gdLst>
            <a:ahLst/>
            <a:cxnLst>
              <a:cxn ang="0">
                <a:pos x="connsiteX0" y="connsiteY0"/>
              </a:cxn>
              <a:cxn ang="0">
                <a:pos x="connsiteX1" y="connsiteY1"/>
              </a:cxn>
              <a:cxn ang="0">
                <a:pos x="connsiteX2" y="connsiteY2"/>
              </a:cxn>
            </a:cxnLst>
            <a:rect l="l" t="t" r="r" b="b"/>
            <a:pathLst>
              <a:path w="264405" h="242370">
                <a:moveTo>
                  <a:pt x="0" y="242370"/>
                </a:moveTo>
                <a:cubicBezTo>
                  <a:pt x="82014" y="143218"/>
                  <a:pt x="91808" y="0"/>
                  <a:pt x="135875" y="0"/>
                </a:cubicBezTo>
                <a:cubicBezTo>
                  <a:pt x="179942" y="0"/>
                  <a:pt x="182389" y="143218"/>
                  <a:pt x="264405" y="242370"/>
                </a:cubicBezTo>
              </a:path>
            </a:pathLst>
          </a:cu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336A49A8-C571-B3E4-DCB9-A573335740FB}"/>
              </a:ext>
            </a:extLst>
          </p:cNvPr>
          <p:cNvSpPr/>
          <p:nvPr/>
        </p:nvSpPr>
        <p:spPr>
          <a:xfrm>
            <a:off x="5076277" y="4455271"/>
            <a:ext cx="264405" cy="242370"/>
          </a:xfrm>
          <a:custGeom>
            <a:avLst/>
            <a:gdLst>
              <a:gd name="connsiteX0" fmla="*/ 0 w 183614"/>
              <a:gd name="connsiteY0" fmla="*/ 249715 h 249715"/>
              <a:gd name="connsiteX1" fmla="*/ 91807 w 183614"/>
              <a:gd name="connsiteY1" fmla="*/ 0 h 249715"/>
              <a:gd name="connsiteX2" fmla="*/ 183614 w 183614"/>
              <a:gd name="connsiteY2" fmla="*/ 249715 h 249715"/>
              <a:gd name="connsiteX0" fmla="*/ 0 w 227682"/>
              <a:gd name="connsiteY0" fmla="*/ 242379 h 249724"/>
              <a:gd name="connsiteX1" fmla="*/ 135875 w 227682"/>
              <a:gd name="connsiteY1" fmla="*/ 9 h 249724"/>
              <a:gd name="connsiteX2" fmla="*/ 227682 w 227682"/>
              <a:gd name="connsiteY2" fmla="*/ 249724 h 249724"/>
              <a:gd name="connsiteX0" fmla="*/ 0 w 227682"/>
              <a:gd name="connsiteY0" fmla="*/ 242378 h 249723"/>
              <a:gd name="connsiteX1" fmla="*/ 135875 w 227682"/>
              <a:gd name="connsiteY1" fmla="*/ 8 h 249723"/>
              <a:gd name="connsiteX2" fmla="*/ 227682 w 227682"/>
              <a:gd name="connsiteY2" fmla="*/ 249723 h 249723"/>
              <a:gd name="connsiteX0" fmla="*/ 0 w 264405"/>
              <a:gd name="connsiteY0" fmla="*/ 242370 h 242370"/>
              <a:gd name="connsiteX1" fmla="*/ 135875 w 264405"/>
              <a:gd name="connsiteY1" fmla="*/ 0 h 242370"/>
              <a:gd name="connsiteX2" fmla="*/ 264405 w 264405"/>
              <a:gd name="connsiteY2" fmla="*/ 242370 h 242370"/>
              <a:gd name="connsiteX0" fmla="*/ 0 w 264405"/>
              <a:gd name="connsiteY0" fmla="*/ 242370 h 242370"/>
              <a:gd name="connsiteX1" fmla="*/ 135875 w 264405"/>
              <a:gd name="connsiteY1" fmla="*/ 0 h 242370"/>
              <a:gd name="connsiteX2" fmla="*/ 264405 w 264405"/>
              <a:gd name="connsiteY2" fmla="*/ 242370 h 242370"/>
            </a:gdLst>
            <a:ahLst/>
            <a:cxnLst>
              <a:cxn ang="0">
                <a:pos x="connsiteX0" y="connsiteY0"/>
              </a:cxn>
              <a:cxn ang="0">
                <a:pos x="connsiteX1" y="connsiteY1"/>
              </a:cxn>
              <a:cxn ang="0">
                <a:pos x="connsiteX2" y="connsiteY2"/>
              </a:cxn>
            </a:cxnLst>
            <a:rect l="l" t="t" r="r" b="b"/>
            <a:pathLst>
              <a:path w="264405" h="242370">
                <a:moveTo>
                  <a:pt x="0" y="242370"/>
                </a:moveTo>
                <a:cubicBezTo>
                  <a:pt x="82014" y="143218"/>
                  <a:pt x="91808" y="0"/>
                  <a:pt x="135875" y="0"/>
                </a:cubicBezTo>
                <a:cubicBezTo>
                  <a:pt x="179942" y="0"/>
                  <a:pt x="182389" y="143218"/>
                  <a:pt x="264405" y="242370"/>
                </a:cubicBezTo>
              </a:path>
            </a:pathLst>
          </a:cu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0498AA3-2920-F8C9-0DD6-68A2D0800794}"/>
              </a:ext>
            </a:extLst>
          </p:cNvPr>
          <p:cNvSpPr/>
          <p:nvPr/>
        </p:nvSpPr>
        <p:spPr>
          <a:xfrm>
            <a:off x="5280884" y="4455271"/>
            <a:ext cx="264405" cy="242370"/>
          </a:xfrm>
          <a:custGeom>
            <a:avLst/>
            <a:gdLst>
              <a:gd name="connsiteX0" fmla="*/ 0 w 183614"/>
              <a:gd name="connsiteY0" fmla="*/ 249715 h 249715"/>
              <a:gd name="connsiteX1" fmla="*/ 91807 w 183614"/>
              <a:gd name="connsiteY1" fmla="*/ 0 h 249715"/>
              <a:gd name="connsiteX2" fmla="*/ 183614 w 183614"/>
              <a:gd name="connsiteY2" fmla="*/ 249715 h 249715"/>
              <a:gd name="connsiteX0" fmla="*/ 0 w 227682"/>
              <a:gd name="connsiteY0" fmla="*/ 242379 h 249724"/>
              <a:gd name="connsiteX1" fmla="*/ 135875 w 227682"/>
              <a:gd name="connsiteY1" fmla="*/ 9 h 249724"/>
              <a:gd name="connsiteX2" fmla="*/ 227682 w 227682"/>
              <a:gd name="connsiteY2" fmla="*/ 249724 h 249724"/>
              <a:gd name="connsiteX0" fmla="*/ 0 w 227682"/>
              <a:gd name="connsiteY0" fmla="*/ 242378 h 249723"/>
              <a:gd name="connsiteX1" fmla="*/ 135875 w 227682"/>
              <a:gd name="connsiteY1" fmla="*/ 8 h 249723"/>
              <a:gd name="connsiteX2" fmla="*/ 227682 w 227682"/>
              <a:gd name="connsiteY2" fmla="*/ 249723 h 249723"/>
              <a:gd name="connsiteX0" fmla="*/ 0 w 264405"/>
              <a:gd name="connsiteY0" fmla="*/ 242370 h 242370"/>
              <a:gd name="connsiteX1" fmla="*/ 135875 w 264405"/>
              <a:gd name="connsiteY1" fmla="*/ 0 h 242370"/>
              <a:gd name="connsiteX2" fmla="*/ 264405 w 264405"/>
              <a:gd name="connsiteY2" fmla="*/ 242370 h 242370"/>
              <a:gd name="connsiteX0" fmla="*/ 0 w 264405"/>
              <a:gd name="connsiteY0" fmla="*/ 242370 h 242370"/>
              <a:gd name="connsiteX1" fmla="*/ 135875 w 264405"/>
              <a:gd name="connsiteY1" fmla="*/ 0 h 242370"/>
              <a:gd name="connsiteX2" fmla="*/ 264405 w 264405"/>
              <a:gd name="connsiteY2" fmla="*/ 242370 h 242370"/>
            </a:gdLst>
            <a:ahLst/>
            <a:cxnLst>
              <a:cxn ang="0">
                <a:pos x="connsiteX0" y="connsiteY0"/>
              </a:cxn>
              <a:cxn ang="0">
                <a:pos x="connsiteX1" y="connsiteY1"/>
              </a:cxn>
              <a:cxn ang="0">
                <a:pos x="connsiteX2" y="connsiteY2"/>
              </a:cxn>
            </a:cxnLst>
            <a:rect l="l" t="t" r="r" b="b"/>
            <a:pathLst>
              <a:path w="264405" h="242370">
                <a:moveTo>
                  <a:pt x="0" y="242370"/>
                </a:moveTo>
                <a:cubicBezTo>
                  <a:pt x="82014" y="143218"/>
                  <a:pt x="91808" y="0"/>
                  <a:pt x="135875" y="0"/>
                </a:cubicBezTo>
                <a:cubicBezTo>
                  <a:pt x="179942" y="0"/>
                  <a:pt x="182389" y="143218"/>
                  <a:pt x="264405" y="242370"/>
                </a:cubicBezTo>
              </a:path>
            </a:pathLst>
          </a:cu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B105C3EA-BACD-CAAD-02CA-FF9C5D84E985}"/>
              </a:ext>
            </a:extLst>
          </p:cNvPr>
          <p:cNvSpPr/>
          <p:nvPr/>
        </p:nvSpPr>
        <p:spPr>
          <a:xfrm>
            <a:off x="5480008" y="4458838"/>
            <a:ext cx="264405" cy="242370"/>
          </a:xfrm>
          <a:custGeom>
            <a:avLst/>
            <a:gdLst>
              <a:gd name="connsiteX0" fmla="*/ 0 w 183614"/>
              <a:gd name="connsiteY0" fmla="*/ 249715 h 249715"/>
              <a:gd name="connsiteX1" fmla="*/ 91807 w 183614"/>
              <a:gd name="connsiteY1" fmla="*/ 0 h 249715"/>
              <a:gd name="connsiteX2" fmla="*/ 183614 w 183614"/>
              <a:gd name="connsiteY2" fmla="*/ 249715 h 249715"/>
              <a:gd name="connsiteX0" fmla="*/ 0 w 227682"/>
              <a:gd name="connsiteY0" fmla="*/ 242379 h 249724"/>
              <a:gd name="connsiteX1" fmla="*/ 135875 w 227682"/>
              <a:gd name="connsiteY1" fmla="*/ 9 h 249724"/>
              <a:gd name="connsiteX2" fmla="*/ 227682 w 227682"/>
              <a:gd name="connsiteY2" fmla="*/ 249724 h 249724"/>
              <a:gd name="connsiteX0" fmla="*/ 0 w 227682"/>
              <a:gd name="connsiteY0" fmla="*/ 242378 h 249723"/>
              <a:gd name="connsiteX1" fmla="*/ 135875 w 227682"/>
              <a:gd name="connsiteY1" fmla="*/ 8 h 249723"/>
              <a:gd name="connsiteX2" fmla="*/ 227682 w 227682"/>
              <a:gd name="connsiteY2" fmla="*/ 249723 h 249723"/>
              <a:gd name="connsiteX0" fmla="*/ 0 w 264405"/>
              <a:gd name="connsiteY0" fmla="*/ 242370 h 242370"/>
              <a:gd name="connsiteX1" fmla="*/ 135875 w 264405"/>
              <a:gd name="connsiteY1" fmla="*/ 0 h 242370"/>
              <a:gd name="connsiteX2" fmla="*/ 264405 w 264405"/>
              <a:gd name="connsiteY2" fmla="*/ 242370 h 242370"/>
              <a:gd name="connsiteX0" fmla="*/ 0 w 264405"/>
              <a:gd name="connsiteY0" fmla="*/ 242370 h 242370"/>
              <a:gd name="connsiteX1" fmla="*/ 135875 w 264405"/>
              <a:gd name="connsiteY1" fmla="*/ 0 h 242370"/>
              <a:gd name="connsiteX2" fmla="*/ 264405 w 264405"/>
              <a:gd name="connsiteY2" fmla="*/ 242370 h 242370"/>
            </a:gdLst>
            <a:ahLst/>
            <a:cxnLst>
              <a:cxn ang="0">
                <a:pos x="connsiteX0" y="connsiteY0"/>
              </a:cxn>
              <a:cxn ang="0">
                <a:pos x="connsiteX1" y="connsiteY1"/>
              </a:cxn>
              <a:cxn ang="0">
                <a:pos x="connsiteX2" y="connsiteY2"/>
              </a:cxn>
            </a:cxnLst>
            <a:rect l="l" t="t" r="r" b="b"/>
            <a:pathLst>
              <a:path w="264405" h="242370">
                <a:moveTo>
                  <a:pt x="0" y="242370"/>
                </a:moveTo>
                <a:cubicBezTo>
                  <a:pt x="82014" y="143218"/>
                  <a:pt x="91808" y="0"/>
                  <a:pt x="135875" y="0"/>
                </a:cubicBezTo>
                <a:cubicBezTo>
                  <a:pt x="179942" y="0"/>
                  <a:pt x="182389" y="143218"/>
                  <a:pt x="264405" y="242370"/>
                </a:cubicBezTo>
              </a:path>
            </a:pathLst>
          </a:cu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71828754-06B9-0222-412C-FAE46DA1E5FB}"/>
              </a:ext>
            </a:extLst>
          </p:cNvPr>
          <p:cNvSpPr/>
          <p:nvPr/>
        </p:nvSpPr>
        <p:spPr>
          <a:xfrm>
            <a:off x="5186209" y="5349047"/>
            <a:ext cx="264405" cy="242370"/>
          </a:xfrm>
          <a:custGeom>
            <a:avLst/>
            <a:gdLst>
              <a:gd name="connsiteX0" fmla="*/ 0 w 183614"/>
              <a:gd name="connsiteY0" fmla="*/ 249715 h 249715"/>
              <a:gd name="connsiteX1" fmla="*/ 91807 w 183614"/>
              <a:gd name="connsiteY1" fmla="*/ 0 h 249715"/>
              <a:gd name="connsiteX2" fmla="*/ 183614 w 183614"/>
              <a:gd name="connsiteY2" fmla="*/ 249715 h 249715"/>
              <a:gd name="connsiteX0" fmla="*/ 0 w 227682"/>
              <a:gd name="connsiteY0" fmla="*/ 242379 h 249724"/>
              <a:gd name="connsiteX1" fmla="*/ 135875 w 227682"/>
              <a:gd name="connsiteY1" fmla="*/ 9 h 249724"/>
              <a:gd name="connsiteX2" fmla="*/ 227682 w 227682"/>
              <a:gd name="connsiteY2" fmla="*/ 249724 h 249724"/>
              <a:gd name="connsiteX0" fmla="*/ 0 w 227682"/>
              <a:gd name="connsiteY0" fmla="*/ 242378 h 249723"/>
              <a:gd name="connsiteX1" fmla="*/ 135875 w 227682"/>
              <a:gd name="connsiteY1" fmla="*/ 8 h 249723"/>
              <a:gd name="connsiteX2" fmla="*/ 227682 w 227682"/>
              <a:gd name="connsiteY2" fmla="*/ 249723 h 249723"/>
              <a:gd name="connsiteX0" fmla="*/ 0 w 264405"/>
              <a:gd name="connsiteY0" fmla="*/ 242370 h 242370"/>
              <a:gd name="connsiteX1" fmla="*/ 135875 w 264405"/>
              <a:gd name="connsiteY1" fmla="*/ 0 h 242370"/>
              <a:gd name="connsiteX2" fmla="*/ 264405 w 264405"/>
              <a:gd name="connsiteY2" fmla="*/ 242370 h 242370"/>
              <a:gd name="connsiteX0" fmla="*/ 0 w 264405"/>
              <a:gd name="connsiteY0" fmla="*/ 242370 h 242370"/>
              <a:gd name="connsiteX1" fmla="*/ 135875 w 264405"/>
              <a:gd name="connsiteY1" fmla="*/ 0 h 242370"/>
              <a:gd name="connsiteX2" fmla="*/ 264405 w 264405"/>
              <a:gd name="connsiteY2" fmla="*/ 242370 h 242370"/>
            </a:gdLst>
            <a:ahLst/>
            <a:cxnLst>
              <a:cxn ang="0">
                <a:pos x="connsiteX0" y="connsiteY0"/>
              </a:cxn>
              <a:cxn ang="0">
                <a:pos x="connsiteX1" y="connsiteY1"/>
              </a:cxn>
              <a:cxn ang="0">
                <a:pos x="connsiteX2" y="connsiteY2"/>
              </a:cxn>
            </a:cxnLst>
            <a:rect l="l" t="t" r="r" b="b"/>
            <a:pathLst>
              <a:path w="264405" h="242370">
                <a:moveTo>
                  <a:pt x="0" y="242370"/>
                </a:moveTo>
                <a:cubicBezTo>
                  <a:pt x="82014" y="143218"/>
                  <a:pt x="91808" y="0"/>
                  <a:pt x="135875" y="0"/>
                </a:cubicBezTo>
                <a:cubicBezTo>
                  <a:pt x="179942" y="0"/>
                  <a:pt x="182389" y="143218"/>
                  <a:pt x="264405" y="242370"/>
                </a:cubicBezTo>
              </a:path>
            </a:pathLst>
          </a:cu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16EDF6DA-F382-FC5C-E89E-9F6A968B9E3E}"/>
              </a:ext>
            </a:extLst>
          </p:cNvPr>
          <p:cNvSpPr/>
          <p:nvPr/>
        </p:nvSpPr>
        <p:spPr>
          <a:xfrm>
            <a:off x="4880261" y="5355261"/>
            <a:ext cx="264405" cy="242370"/>
          </a:xfrm>
          <a:custGeom>
            <a:avLst/>
            <a:gdLst>
              <a:gd name="connsiteX0" fmla="*/ 0 w 183614"/>
              <a:gd name="connsiteY0" fmla="*/ 249715 h 249715"/>
              <a:gd name="connsiteX1" fmla="*/ 91807 w 183614"/>
              <a:gd name="connsiteY1" fmla="*/ 0 h 249715"/>
              <a:gd name="connsiteX2" fmla="*/ 183614 w 183614"/>
              <a:gd name="connsiteY2" fmla="*/ 249715 h 249715"/>
              <a:gd name="connsiteX0" fmla="*/ 0 w 227682"/>
              <a:gd name="connsiteY0" fmla="*/ 242379 h 249724"/>
              <a:gd name="connsiteX1" fmla="*/ 135875 w 227682"/>
              <a:gd name="connsiteY1" fmla="*/ 9 h 249724"/>
              <a:gd name="connsiteX2" fmla="*/ 227682 w 227682"/>
              <a:gd name="connsiteY2" fmla="*/ 249724 h 249724"/>
              <a:gd name="connsiteX0" fmla="*/ 0 w 227682"/>
              <a:gd name="connsiteY0" fmla="*/ 242378 h 249723"/>
              <a:gd name="connsiteX1" fmla="*/ 135875 w 227682"/>
              <a:gd name="connsiteY1" fmla="*/ 8 h 249723"/>
              <a:gd name="connsiteX2" fmla="*/ 227682 w 227682"/>
              <a:gd name="connsiteY2" fmla="*/ 249723 h 249723"/>
              <a:gd name="connsiteX0" fmla="*/ 0 w 264405"/>
              <a:gd name="connsiteY0" fmla="*/ 242370 h 242370"/>
              <a:gd name="connsiteX1" fmla="*/ 135875 w 264405"/>
              <a:gd name="connsiteY1" fmla="*/ 0 h 242370"/>
              <a:gd name="connsiteX2" fmla="*/ 264405 w 264405"/>
              <a:gd name="connsiteY2" fmla="*/ 242370 h 242370"/>
              <a:gd name="connsiteX0" fmla="*/ 0 w 264405"/>
              <a:gd name="connsiteY0" fmla="*/ 242370 h 242370"/>
              <a:gd name="connsiteX1" fmla="*/ 135875 w 264405"/>
              <a:gd name="connsiteY1" fmla="*/ 0 h 242370"/>
              <a:gd name="connsiteX2" fmla="*/ 264405 w 264405"/>
              <a:gd name="connsiteY2" fmla="*/ 242370 h 242370"/>
            </a:gdLst>
            <a:ahLst/>
            <a:cxnLst>
              <a:cxn ang="0">
                <a:pos x="connsiteX0" y="connsiteY0"/>
              </a:cxn>
              <a:cxn ang="0">
                <a:pos x="connsiteX1" y="connsiteY1"/>
              </a:cxn>
              <a:cxn ang="0">
                <a:pos x="connsiteX2" y="connsiteY2"/>
              </a:cxn>
            </a:cxnLst>
            <a:rect l="l" t="t" r="r" b="b"/>
            <a:pathLst>
              <a:path w="264405" h="242370">
                <a:moveTo>
                  <a:pt x="0" y="242370"/>
                </a:moveTo>
                <a:cubicBezTo>
                  <a:pt x="82014" y="143218"/>
                  <a:pt x="91808" y="0"/>
                  <a:pt x="135875" y="0"/>
                </a:cubicBezTo>
                <a:cubicBezTo>
                  <a:pt x="179942" y="0"/>
                  <a:pt x="182389" y="143218"/>
                  <a:pt x="264405" y="242370"/>
                </a:cubicBezTo>
              </a:path>
            </a:pathLst>
          </a:cu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5BCD281B-08BC-CE62-6D14-AE8301C77853}"/>
              </a:ext>
            </a:extLst>
          </p:cNvPr>
          <p:cNvSpPr/>
          <p:nvPr/>
        </p:nvSpPr>
        <p:spPr>
          <a:xfrm>
            <a:off x="4567791" y="5347883"/>
            <a:ext cx="264405" cy="242370"/>
          </a:xfrm>
          <a:custGeom>
            <a:avLst/>
            <a:gdLst>
              <a:gd name="connsiteX0" fmla="*/ 0 w 183614"/>
              <a:gd name="connsiteY0" fmla="*/ 249715 h 249715"/>
              <a:gd name="connsiteX1" fmla="*/ 91807 w 183614"/>
              <a:gd name="connsiteY1" fmla="*/ 0 h 249715"/>
              <a:gd name="connsiteX2" fmla="*/ 183614 w 183614"/>
              <a:gd name="connsiteY2" fmla="*/ 249715 h 249715"/>
              <a:gd name="connsiteX0" fmla="*/ 0 w 227682"/>
              <a:gd name="connsiteY0" fmla="*/ 242379 h 249724"/>
              <a:gd name="connsiteX1" fmla="*/ 135875 w 227682"/>
              <a:gd name="connsiteY1" fmla="*/ 9 h 249724"/>
              <a:gd name="connsiteX2" fmla="*/ 227682 w 227682"/>
              <a:gd name="connsiteY2" fmla="*/ 249724 h 249724"/>
              <a:gd name="connsiteX0" fmla="*/ 0 w 227682"/>
              <a:gd name="connsiteY0" fmla="*/ 242378 h 249723"/>
              <a:gd name="connsiteX1" fmla="*/ 135875 w 227682"/>
              <a:gd name="connsiteY1" fmla="*/ 8 h 249723"/>
              <a:gd name="connsiteX2" fmla="*/ 227682 w 227682"/>
              <a:gd name="connsiteY2" fmla="*/ 249723 h 249723"/>
              <a:gd name="connsiteX0" fmla="*/ 0 w 264405"/>
              <a:gd name="connsiteY0" fmla="*/ 242370 h 242370"/>
              <a:gd name="connsiteX1" fmla="*/ 135875 w 264405"/>
              <a:gd name="connsiteY1" fmla="*/ 0 h 242370"/>
              <a:gd name="connsiteX2" fmla="*/ 264405 w 264405"/>
              <a:gd name="connsiteY2" fmla="*/ 242370 h 242370"/>
              <a:gd name="connsiteX0" fmla="*/ 0 w 264405"/>
              <a:gd name="connsiteY0" fmla="*/ 242370 h 242370"/>
              <a:gd name="connsiteX1" fmla="*/ 135875 w 264405"/>
              <a:gd name="connsiteY1" fmla="*/ 0 h 242370"/>
              <a:gd name="connsiteX2" fmla="*/ 264405 w 264405"/>
              <a:gd name="connsiteY2" fmla="*/ 242370 h 242370"/>
            </a:gdLst>
            <a:ahLst/>
            <a:cxnLst>
              <a:cxn ang="0">
                <a:pos x="connsiteX0" y="connsiteY0"/>
              </a:cxn>
              <a:cxn ang="0">
                <a:pos x="connsiteX1" y="connsiteY1"/>
              </a:cxn>
              <a:cxn ang="0">
                <a:pos x="connsiteX2" y="connsiteY2"/>
              </a:cxn>
            </a:cxnLst>
            <a:rect l="l" t="t" r="r" b="b"/>
            <a:pathLst>
              <a:path w="264405" h="242370">
                <a:moveTo>
                  <a:pt x="0" y="242370"/>
                </a:moveTo>
                <a:cubicBezTo>
                  <a:pt x="82014" y="143218"/>
                  <a:pt x="91808" y="0"/>
                  <a:pt x="135875" y="0"/>
                </a:cubicBezTo>
                <a:cubicBezTo>
                  <a:pt x="179942" y="0"/>
                  <a:pt x="182389" y="143218"/>
                  <a:pt x="264405" y="242370"/>
                </a:cubicBezTo>
              </a:path>
            </a:pathLst>
          </a:cu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Curved Left 20">
            <a:extLst>
              <a:ext uri="{FF2B5EF4-FFF2-40B4-BE49-F238E27FC236}">
                <a16:creationId xmlns:a16="http://schemas.microsoft.com/office/drawing/2014/main" id="{5CFB694C-3A41-0979-5006-5B24386FEFAC}"/>
              </a:ext>
            </a:extLst>
          </p:cNvPr>
          <p:cNvSpPr/>
          <p:nvPr/>
        </p:nvSpPr>
        <p:spPr>
          <a:xfrm>
            <a:off x="5964312" y="4621917"/>
            <a:ext cx="878783" cy="169890"/>
          </a:xfrm>
          <a:prstGeom prst="curvedLeftArrow">
            <a:avLst>
              <a:gd name="adj1" fmla="val 25000"/>
              <a:gd name="adj2" fmla="val 83125"/>
              <a:gd name="adj3" fmla="val 25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2" name="Arrow: Curved Left 21">
            <a:extLst>
              <a:ext uri="{FF2B5EF4-FFF2-40B4-BE49-F238E27FC236}">
                <a16:creationId xmlns:a16="http://schemas.microsoft.com/office/drawing/2014/main" id="{D5250EED-68DB-0AEA-BE43-E37B56F3ABBC}"/>
              </a:ext>
            </a:extLst>
          </p:cNvPr>
          <p:cNvSpPr/>
          <p:nvPr/>
        </p:nvSpPr>
        <p:spPr>
          <a:xfrm flipH="1">
            <a:off x="3084929" y="5505308"/>
            <a:ext cx="878783" cy="169890"/>
          </a:xfrm>
          <a:prstGeom prst="curvedLeftArrow">
            <a:avLst>
              <a:gd name="adj1" fmla="val 25000"/>
              <a:gd name="adj2" fmla="val 83125"/>
              <a:gd name="adj3" fmla="val 25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3" name="Arrow: Right 22">
            <a:extLst>
              <a:ext uri="{FF2B5EF4-FFF2-40B4-BE49-F238E27FC236}">
                <a16:creationId xmlns:a16="http://schemas.microsoft.com/office/drawing/2014/main" id="{A9847AE8-4EDA-6C2B-75B1-91B38B7ADE9E}"/>
              </a:ext>
            </a:extLst>
          </p:cNvPr>
          <p:cNvSpPr/>
          <p:nvPr/>
        </p:nvSpPr>
        <p:spPr>
          <a:xfrm>
            <a:off x="5545289" y="5524480"/>
            <a:ext cx="554515" cy="126589"/>
          </a:xfrm>
          <a:prstGeom prst="rightArrow">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4" name="Freeform: Shape 23">
            <a:extLst>
              <a:ext uri="{FF2B5EF4-FFF2-40B4-BE49-F238E27FC236}">
                <a16:creationId xmlns:a16="http://schemas.microsoft.com/office/drawing/2014/main" id="{E7B34114-29AC-88CE-5C8E-A3B56300AB0F}"/>
              </a:ext>
            </a:extLst>
          </p:cNvPr>
          <p:cNvSpPr/>
          <p:nvPr/>
        </p:nvSpPr>
        <p:spPr>
          <a:xfrm>
            <a:off x="8369662" y="5432828"/>
            <a:ext cx="264405" cy="242370"/>
          </a:xfrm>
          <a:custGeom>
            <a:avLst/>
            <a:gdLst>
              <a:gd name="connsiteX0" fmla="*/ 0 w 183614"/>
              <a:gd name="connsiteY0" fmla="*/ 249715 h 249715"/>
              <a:gd name="connsiteX1" fmla="*/ 91807 w 183614"/>
              <a:gd name="connsiteY1" fmla="*/ 0 h 249715"/>
              <a:gd name="connsiteX2" fmla="*/ 183614 w 183614"/>
              <a:gd name="connsiteY2" fmla="*/ 249715 h 249715"/>
              <a:gd name="connsiteX0" fmla="*/ 0 w 227682"/>
              <a:gd name="connsiteY0" fmla="*/ 242379 h 249724"/>
              <a:gd name="connsiteX1" fmla="*/ 135875 w 227682"/>
              <a:gd name="connsiteY1" fmla="*/ 9 h 249724"/>
              <a:gd name="connsiteX2" fmla="*/ 227682 w 227682"/>
              <a:gd name="connsiteY2" fmla="*/ 249724 h 249724"/>
              <a:gd name="connsiteX0" fmla="*/ 0 w 227682"/>
              <a:gd name="connsiteY0" fmla="*/ 242378 h 249723"/>
              <a:gd name="connsiteX1" fmla="*/ 135875 w 227682"/>
              <a:gd name="connsiteY1" fmla="*/ 8 h 249723"/>
              <a:gd name="connsiteX2" fmla="*/ 227682 w 227682"/>
              <a:gd name="connsiteY2" fmla="*/ 249723 h 249723"/>
              <a:gd name="connsiteX0" fmla="*/ 0 w 264405"/>
              <a:gd name="connsiteY0" fmla="*/ 242370 h 242370"/>
              <a:gd name="connsiteX1" fmla="*/ 135875 w 264405"/>
              <a:gd name="connsiteY1" fmla="*/ 0 h 242370"/>
              <a:gd name="connsiteX2" fmla="*/ 264405 w 264405"/>
              <a:gd name="connsiteY2" fmla="*/ 242370 h 242370"/>
              <a:gd name="connsiteX0" fmla="*/ 0 w 264405"/>
              <a:gd name="connsiteY0" fmla="*/ 242370 h 242370"/>
              <a:gd name="connsiteX1" fmla="*/ 135875 w 264405"/>
              <a:gd name="connsiteY1" fmla="*/ 0 h 242370"/>
              <a:gd name="connsiteX2" fmla="*/ 264405 w 264405"/>
              <a:gd name="connsiteY2" fmla="*/ 242370 h 242370"/>
            </a:gdLst>
            <a:ahLst/>
            <a:cxnLst>
              <a:cxn ang="0">
                <a:pos x="connsiteX0" y="connsiteY0"/>
              </a:cxn>
              <a:cxn ang="0">
                <a:pos x="connsiteX1" y="connsiteY1"/>
              </a:cxn>
              <a:cxn ang="0">
                <a:pos x="connsiteX2" y="connsiteY2"/>
              </a:cxn>
            </a:cxnLst>
            <a:rect l="l" t="t" r="r" b="b"/>
            <a:pathLst>
              <a:path w="264405" h="242370">
                <a:moveTo>
                  <a:pt x="0" y="242370"/>
                </a:moveTo>
                <a:cubicBezTo>
                  <a:pt x="82014" y="143218"/>
                  <a:pt x="91808" y="0"/>
                  <a:pt x="135875" y="0"/>
                </a:cubicBezTo>
                <a:cubicBezTo>
                  <a:pt x="179942" y="0"/>
                  <a:pt x="182389" y="143218"/>
                  <a:pt x="264405" y="242370"/>
                </a:cubicBezTo>
              </a:path>
            </a:pathLst>
          </a:cu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8AF9D04E-4577-3705-3B13-A413B371AB9A}"/>
              </a:ext>
            </a:extLst>
          </p:cNvPr>
          <p:cNvSpPr/>
          <p:nvPr/>
        </p:nvSpPr>
        <p:spPr>
          <a:xfrm>
            <a:off x="8038513" y="5105513"/>
            <a:ext cx="264405" cy="242370"/>
          </a:xfrm>
          <a:custGeom>
            <a:avLst/>
            <a:gdLst>
              <a:gd name="connsiteX0" fmla="*/ 0 w 183614"/>
              <a:gd name="connsiteY0" fmla="*/ 249715 h 249715"/>
              <a:gd name="connsiteX1" fmla="*/ 91807 w 183614"/>
              <a:gd name="connsiteY1" fmla="*/ 0 h 249715"/>
              <a:gd name="connsiteX2" fmla="*/ 183614 w 183614"/>
              <a:gd name="connsiteY2" fmla="*/ 249715 h 249715"/>
              <a:gd name="connsiteX0" fmla="*/ 0 w 227682"/>
              <a:gd name="connsiteY0" fmla="*/ 242379 h 249724"/>
              <a:gd name="connsiteX1" fmla="*/ 135875 w 227682"/>
              <a:gd name="connsiteY1" fmla="*/ 9 h 249724"/>
              <a:gd name="connsiteX2" fmla="*/ 227682 w 227682"/>
              <a:gd name="connsiteY2" fmla="*/ 249724 h 249724"/>
              <a:gd name="connsiteX0" fmla="*/ 0 w 227682"/>
              <a:gd name="connsiteY0" fmla="*/ 242378 h 249723"/>
              <a:gd name="connsiteX1" fmla="*/ 135875 w 227682"/>
              <a:gd name="connsiteY1" fmla="*/ 8 h 249723"/>
              <a:gd name="connsiteX2" fmla="*/ 227682 w 227682"/>
              <a:gd name="connsiteY2" fmla="*/ 249723 h 249723"/>
              <a:gd name="connsiteX0" fmla="*/ 0 w 264405"/>
              <a:gd name="connsiteY0" fmla="*/ 242370 h 242370"/>
              <a:gd name="connsiteX1" fmla="*/ 135875 w 264405"/>
              <a:gd name="connsiteY1" fmla="*/ 0 h 242370"/>
              <a:gd name="connsiteX2" fmla="*/ 264405 w 264405"/>
              <a:gd name="connsiteY2" fmla="*/ 242370 h 242370"/>
              <a:gd name="connsiteX0" fmla="*/ 0 w 264405"/>
              <a:gd name="connsiteY0" fmla="*/ 242370 h 242370"/>
              <a:gd name="connsiteX1" fmla="*/ 135875 w 264405"/>
              <a:gd name="connsiteY1" fmla="*/ 0 h 242370"/>
              <a:gd name="connsiteX2" fmla="*/ 264405 w 264405"/>
              <a:gd name="connsiteY2" fmla="*/ 242370 h 242370"/>
            </a:gdLst>
            <a:ahLst/>
            <a:cxnLst>
              <a:cxn ang="0">
                <a:pos x="connsiteX0" y="connsiteY0"/>
              </a:cxn>
              <a:cxn ang="0">
                <a:pos x="connsiteX1" y="connsiteY1"/>
              </a:cxn>
              <a:cxn ang="0">
                <a:pos x="connsiteX2" y="connsiteY2"/>
              </a:cxn>
            </a:cxnLst>
            <a:rect l="l" t="t" r="r" b="b"/>
            <a:pathLst>
              <a:path w="264405" h="242370">
                <a:moveTo>
                  <a:pt x="0" y="242370"/>
                </a:moveTo>
                <a:cubicBezTo>
                  <a:pt x="82014" y="143218"/>
                  <a:pt x="91808" y="0"/>
                  <a:pt x="135875" y="0"/>
                </a:cubicBezTo>
                <a:cubicBezTo>
                  <a:pt x="179942" y="0"/>
                  <a:pt x="182389" y="143218"/>
                  <a:pt x="264405" y="242370"/>
                </a:cubicBezTo>
              </a:path>
            </a:pathLst>
          </a:cu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1D80913D-8695-D4DA-AF2A-847124524681}"/>
              </a:ext>
            </a:extLst>
          </p:cNvPr>
          <p:cNvSpPr/>
          <p:nvPr/>
        </p:nvSpPr>
        <p:spPr>
          <a:xfrm>
            <a:off x="8038513" y="5784962"/>
            <a:ext cx="264405" cy="242370"/>
          </a:xfrm>
          <a:custGeom>
            <a:avLst/>
            <a:gdLst>
              <a:gd name="connsiteX0" fmla="*/ 0 w 183614"/>
              <a:gd name="connsiteY0" fmla="*/ 249715 h 249715"/>
              <a:gd name="connsiteX1" fmla="*/ 91807 w 183614"/>
              <a:gd name="connsiteY1" fmla="*/ 0 h 249715"/>
              <a:gd name="connsiteX2" fmla="*/ 183614 w 183614"/>
              <a:gd name="connsiteY2" fmla="*/ 249715 h 249715"/>
              <a:gd name="connsiteX0" fmla="*/ 0 w 227682"/>
              <a:gd name="connsiteY0" fmla="*/ 242379 h 249724"/>
              <a:gd name="connsiteX1" fmla="*/ 135875 w 227682"/>
              <a:gd name="connsiteY1" fmla="*/ 9 h 249724"/>
              <a:gd name="connsiteX2" fmla="*/ 227682 w 227682"/>
              <a:gd name="connsiteY2" fmla="*/ 249724 h 249724"/>
              <a:gd name="connsiteX0" fmla="*/ 0 w 227682"/>
              <a:gd name="connsiteY0" fmla="*/ 242378 h 249723"/>
              <a:gd name="connsiteX1" fmla="*/ 135875 w 227682"/>
              <a:gd name="connsiteY1" fmla="*/ 8 h 249723"/>
              <a:gd name="connsiteX2" fmla="*/ 227682 w 227682"/>
              <a:gd name="connsiteY2" fmla="*/ 249723 h 249723"/>
              <a:gd name="connsiteX0" fmla="*/ 0 w 264405"/>
              <a:gd name="connsiteY0" fmla="*/ 242370 h 242370"/>
              <a:gd name="connsiteX1" fmla="*/ 135875 w 264405"/>
              <a:gd name="connsiteY1" fmla="*/ 0 h 242370"/>
              <a:gd name="connsiteX2" fmla="*/ 264405 w 264405"/>
              <a:gd name="connsiteY2" fmla="*/ 242370 h 242370"/>
              <a:gd name="connsiteX0" fmla="*/ 0 w 264405"/>
              <a:gd name="connsiteY0" fmla="*/ 242370 h 242370"/>
              <a:gd name="connsiteX1" fmla="*/ 135875 w 264405"/>
              <a:gd name="connsiteY1" fmla="*/ 0 h 242370"/>
              <a:gd name="connsiteX2" fmla="*/ 264405 w 264405"/>
              <a:gd name="connsiteY2" fmla="*/ 242370 h 242370"/>
            </a:gdLst>
            <a:ahLst/>
            <a:cxnLst>
              <a:cxn ang="0">
                <a:pos x="connsiteX0" y="connsiteY0"/>
              </a:cxn>
              <a:cxn ang="0">
                <a:pos x="connsiteX1" y="connsiteY1"/>
              </a:cxn>
              <a:cxn ang="0">
                <a:pos x="connsiteX2" y="connsiteY2"/>
              </a:cxn>
            </a:cxnLst>
            <a:rect l="l" t="t" r="r" b="b"/>
            <a:pathLst>
              <a:path w="264405" h="242370">
                <a:moveTo>
                  <a:pt x="0" y="242370"/>
                </a:moveTo>
                <a:cubicBezTo>
                  <a:pt x="82014" y="143218"/>
                  <a:pt x="91808" y="0"/>
                  <a:pt x="135875" y="0"/>
                </a:cubicBezTo>
                <a:cubicBezTo>
                  <a:pt x="179942" y="0"/>
                  <a:pt x="182389" y="143218"/>
                  <a:pt x="264405" y="242370"/>
                </a:cubicBezTo>
              </a:path>
            </a:pathLst>
          </a:cu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Arrow: Right 26">
            <a:extLst>
              <a:ext uri="{FF2B5EF4-FFF2-40B4-BE49-F238E27FC236}">
                <a16:creationId xmlns:a16="http://schemas.microsoft.com/office/drawing/2014/main" id="{2C47BB68-57F7-76E8-1C43-8265757A3BC3}"/>
              </a:ext>
            </a:extLst>
          </p:cNvPr>
          <p:cNvSpPr/>
          <p:nvPr/>
        </p:nvSpPr>
        <p:spPr>
          <a:xfrm>
            <a:off x="8648758" y="5490718"/>
            <a:ext cx="264406" cy="126589"/>
          </a:xfrm>
          <a:prstGeom prst="rightArrow">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8" name="Arrow: Right 27">
            <a:extLst>
              <a:ext uri="{FF2B5EF4-FFF2-40B4-BE49-F238E27FC236}">
                <a16:creationId xmlns:a16="http://schemas.microsoft.com/office/drawing/2014/main" id="{7FF21C53-669B-D33F-AF9A-E48FA7318504}"/>
              </a:ext>
            </a:extLst>
          </p:cNvPr>
          <p:cNvSpPr/>
          <p:nvPr/>
        </p:nvSpPr>
        <p:spPr>
          <a:xfrm rot="19736255">
            <a:off x="7876695" y="5365411"/>
            <a:ext cx="189683" cy="126589"/>
          </a:xfrm>
          <a:prstGeom prst="rightArrow">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9" name="Arrow: Right 28">
            <a:extLst>
              <a:ext uri="{FF2B5EF4-FFF2-40B4-BE49-F238E27FC236}">
                <a16:creationId xmlns:a16="http://schemas.microsoft.com/office/drawing/2014/main" id="{6A6AE3B0-C510-D5D8-B94E-922DBB74C190}"/>
              </a:ext>
            </a:extLst>
          </p:cNvPr>
          <p:cNvSpPr/>
          <p:nvPr/>
        </p:nvSpPr>
        <p:spPr>
          <a:xfrm rot="1863745" flipV="1">
            <a:off x="7876318" y="5721684"/>
            <a:ext cx="189683" cy="126589"/>
          </a:xfrm>
          <a:prstGeom prst="rightArrow">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grpSp>
        <p:nvGrpSpPr>
          <p:cNvPr id="30" name="Group 29">
            <a:extLst>
              <a:ext uri="{FF2B5EF4-FFF2-40B4-BE49-F238E27FC236}">
                <a16:creationId xmlns:a16="http://schemas.microsoft.com/office/drawing/2014/main" id="{40683910-1474-AB0D-B90A-2450DCD47340}"/>
              </a:ext>
            </a:extLst>
          </p:cNvPr>
          <p:cNvGrpSpPr/>
          <p:nvPr/>
        </p:nvGrpSpPr>
        <p:grpSpPr>
          <a:xfrm>
            <a:off x="2906419" y="4324423"/>
            <a:ext cx="755776" cy="713038"/>
            <a:chOff x="632757" y="2241829"/>
            <a:chExt cx="755776" cy="713038"/>
          </a:xfrm>
          <a:pattFill prst="pct50">
            <a:fgClr>
              <a:schemeClr val="bg1">
                <a:lumMod val="65000"/>
              </a:schemeClr>
            </a:fgClr>
            <a:bgClr>
              <a:schemeClr val="bg1"/>
            </a:bgClr>
          </a:pattFill>
        </p:grpSpPr>
        <p:sp>
          <p:nvSpPr>
            <p:cNvPr id="2067" name="Rectangle 2066">
              <a:extLst>
                <a:ext uri="{FF2B5EF4-FFF2-40B4-BE49-F238E27FC236}">
                  <a16:creationId xmlns:a16="http://schemas.microsoft.com/office/drawing/2014/main" id="{5D8E45E3-0741-DFDB-77B7-3828822E6044}"/>
                </a:ext>
              </a:extLst>
            </p:cNvPr>
            <p:cNvSpPr/>
            <p:nvPr/>
          </p:nvSpPr>
          <p:spPr>
            <a:xfrm>
              <a:off x="1210733" y="2243667"/>
              <a:ext cx="177800"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68" name="Rectangle 2067">
              <a:extLst>
                <a:ext uri="{FF2B5EF4-FFF2-40B4-BE49-F238E27FC236}">
                  <a16:creationId xmlns:a16="http://schemas.microsoft.com/office/drawing/2014/main" id="{FCF2AD3E-7AAF-A064-53B0-C9915E0B7708}"/>
                </a:ext>
              </a:extLst>
            </p:cNvPr>
            <p:cNvSpPr/>
            <p:nvPr/>
          </p:nvSpPr>
          <p:spPr>
            <a:xfrm>
              <a:off x="1096125" y="2243667"/>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69" name="Rectangle 2068">
              <a:extLst>
                <a:ext uri="{FF2B5EF4-FFF2-40B4-BE49-F238E27FC236}">
                  <a16:creationId xmlns:a16="http://schemas.microsoft.com/office/drawing/2014/main" id="{2DB07E7D-4BA4-2A3E-3A93-B04B49CDA4B0}"/>
                </a:ext>
              </a:extLst>
            </p:cNvPr>
            <p:cNvSpPr/>
            <p:nvPr/>
          </p:nvSpPr>
          <p:spPr>
            <a:xfrm>
              <a:off x="981517" y="2242748"/>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70" name="Rectangle 2069">
              <a:extLst>
                <a:ext uri="{FF2B5EF4-FFF2-40B4-BE49-F238E27FC236}">
                  <a16:creationId xmlns:a16="http://schemas.microsoft.com/office/drawing/2014/main" id="{E85E06A3-CB55-C934-D7BD-ACA90511B151}"/>
                </a:ext>
              </a:extLst>
            </p:cNvPr>
            <p:cNvSpPr/>
            <p:nvPr/>
          </p:nvSpPr>
          <p:spPr>
            <a:xfrm>
              <a:off x="863618" y="2242748"/>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71" name="Rectangle 2070">
              <a:extLst>
                <a:ext uri="{FF2B5EF4-FFF2-40B4-BE49-F238E27FC236}">
                  <a16:creationId xmlns:a16="http://schemas.microsoft.com/office/drawing/2014/main" id="{35D5E78F-D2CF-219F-8E6B-CF2BC0311F5E}"/>
                </a:ext>
              </a:extLst>
            </p:cNvPr>
            <p:cNvSpPr/>
            <p:nvPr/>
          </p:nvSpPr>
          <p:spPr>
            <a:xfrm>
              <a:off x="749010" y="2241829"/>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72" name="Rectangle 2071">
              <a:extLst>
                <a:ext uri="{FF2B5EF4-FFF2-40B4-BE49-F238E27FC236}">
                  <a16:creationId xmlns:a16="http://schemas.microsoft.com/office/drawing/2014/main" id="{7DD3D966-AD2C-A3B9-4B03-33375159FBE3}"/>
                </a:ext>
              </a:extLst>
            </p:cNvPr>
            <p:cNvSpPr/>
            <p:nvPr/>
          </p:nvSpPr>
          <p:spPr>
            <a:xfrm>
              <a:off x="632757" y="2241829"/>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73" name="Rectangle 2072">
              <a:extLst>
                <a:ext uri="{FF2B5EF4-FFF2-40B4-BE49-F238E27FC236}">
                  <a16:creationId xmlns:a16="http://schemas.microsoft.com/office/drawing/2014/main" id="{86C67FDF-83C6-D14F-F014-950A123BE128}"/>
                </a:ext>
              </a:extLst>
            </p:cNvPr>
            <p:cNvSpPr/>
            <p:nvPr/>
          </p:nvSpPr>
          <p:spPr>
            <a:xfrm>
              <a:off x="1210733" y="2700867"/>
              <a:ext cx="177800"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74" name="Rectangle 2073">
              <a:extLst>
                <a:ext uri="{FF2B5EF4-FFF2-40B4-BE49-F238E27FC236}">
                  <a16:creationId xmlns:a16="http://schemas.microsoft.com/office/drawing/2014/main" id="{170FCAEB-9BFC-7DF1-CF10-B6B8D88527DB}"/>
                </a:ext>
              </a:extLst>
            </p:cNvPr>
            <p:cNvSpPr/>
            <p:nvPr/>
          </p:nvSpPr>
          <p:spPr>
            <a:xfrm>
              <a:off x="1096125" y="2700867"/>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75" name="Rectangle 2074">
              <a:extLst>
                <a:ext uri="{FF2B5EF4-FFF2-40B4-BE49-F238E27FC236}">
                  <a16:creationId xmlns:a16="http://schemas.microsoft.com/office/drawing/2014/main" id="{C5ED0BE4-ACCF-FDBE-4B17-F89A61B90416}"/>
                </a:ext>
              </a:extLst>
            </p:cNvPr>
            <p:cNvSpPr/>
            <p:nvPr/>
          </p:nvSpPr>
          <p:spPr>
            <a:xfrm>
              <a:off x="981517" y="2699948"/>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76" name="Rectangle 2075">
              <a:extLst>
                <a:ext uri="{FF2B5EF4-FFF2-40B4-BE49-F238E27FC236}">
                  <a16:creationId xmlns:a16="http://schemas.microsoft.com/office/drawing/2014/main" id="{D116BEA9-AD54-602B-4AB3-4FB01683DE11}"/>
                </a:ext>
              </a:extLst>
            </p:cNvPr>
            <p:cNvSpPr/>
            <p:nvPr/>
          </p:nvSpPr>
          <p:spPr>
            <a:xfrm>
              <a:off x="863618" y="2699948"/>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77" name="Rectangle 2076">
              <a:extLst>
                <a:ext uri="{FF2B5EF4-FFF2-40B4-BE49-F238E27FC236}">
                  <a16:creationId xmlns:a16="http://schemas.microsoft.com/office/drawing/2014/main" id="{2CF3F12A-3B45-D4A8-C41F-D49263B1C170}"/>
                </a:ext>
              </a:extLst>
            </p:cNvPr>
            <p:cNvSpPr/>
            <p:nvPr/>
          </p:nvSpPr>
          <p:spPr>
            <a:xfrm>
              <a:off x="749010" y="2699029"/>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78" name="Rectangle 2077">
              <a:extLst>
                <a:ext uri="{FF2B5EF4-FFF2-40B4-BE49-F238E27FC236}">
                  <a16:creationId xmlns:a16="http://schemas.microsoft.com/office/drawing/2014/main" id="{CF1BABE6-1FF3-4456-6C0F-00F2D20BB249}"/>
                </a:ext>
              </a:extLst>
            </p:cNvPr>
            <p:cNvSpPr/>
            <p:nvPr/>
          </p:nvSpPr>
          <p:spPr>
            <a:xfrm>
              <a:off x="632757" y="2699029"/>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grpSp>
      <p:grpSp>
        <p:nvGrpSpPr>
          <p:cNvPr id="31" name="Group 30">
            <a:extLst>
              <a:ext uri="{FF2B5EF4-FFF2-40B4-BE49-F238E27FC236}">
                <a16:creationId xmlns:a16="http://schemas.microsoft.com/office/drawing/2014/main" id="{14221246-6F3A-FACE-48FA-F6FE6C1B899C}"/>
              </a:ext>
            </a:extLst>
          </p:cNvPr>
          <p:cNvGrpSpPr/>
          <p:nvPr/>
        </p:nvGrpSpPr>
        <p:grpSpPr>
          <a:xfrm flipH="1">
            <a:off x="6287322" y="4322585"/>
            <a:ext cx="755776" cy="713038"/>
            <a:chOff x="2930335" y="2181236"/>
            <a:chExt cx="755776" cy="713038"/>
          </a:xfrm>
          <a:pattFill prst="pct50">
            <a:fgClr>
              <a:schemeClr val="bg1">
                <a:lumMod val="65000"/>
              </a:schemeClr>
            </a:fgClr>
            <a:bgClr>
              <a:schemeClr val="bg1"/>
            </a:bgClr>
          </a:pattFill>
        </p:grpSpPr>
        <p:sp>
          <p:nvSpPr>
            <p:cNvPr id="2055" name="Rectangle 2054">
              <a:extLst>
                <a:ext uri="{FF2B5EF4-FFF2-40B4-BE49-F238E27FC236}">
                  <a16:creationId xmlns:a16="http://schemas.microsoft.com/office/drawing/2014/main" id="{69E896D7-29C8-245E-A521-F06688A888E0}"/>
                </a:ext>
              </a:extLst>
            </p:cNvPr>
            <p:cNvSpPr/>
            <p:nvPr/>
          </p:nvSpPr>
          <p:spPr>
            <a:xfrm>
              <a:off x="3508311" y="2183074"/>
              <a:ext cx="177800"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56" name="Rectangle 2055">
              <a:extLst>
                <a:ext uri="{FF2B5EF4-FFF2-40B4-BE49-F238E27FC236}">
                  <a16:creationId xmlns:a16="http://schemas.microsoft.com/office/drawing/2014/main" id="{4C73AB80-08DF-A5A7-9332-9C3EE4CE9125}"/>
                </a:ext>
              </a:extLst>
            </p:cNvPr>
            <p:cNvSpPr/>
            <p:nvPr/>
          </p:nvSpPr>
          <p:spPr>
            <a:xfrm>
              <a:off x="3393703" y="2183074"/>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57" name="Rectangle 2056">
              <a:extLst>
                <a:ext uri="{FF2B5EF4-FFF2-40B4-BE49-F238E27FC236}">
                  <a16:creationId xmlns:a16="http://schemas.microsoft.com/office/drawing/2014/main" id="{9A0A407C-2F46-8FE1-2458-008AE993090C}"/>
                </a:ext>
              </a:extLst>
            </p:cNvPr>
            <p:cNvSpPr/>
            <p:nvPr/>
          </p:nvSpPr>
          <p:spPr>
            <a:xfrm>
              <a:off x="3279095" y="2182155"/>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58" name="Rectangle 2057">
              <a:extLst>
                <a:ext uri="{FF2B5EF4-FFF2-40B4-BE49-F238E27FC236}">
                  <a16:creationId xmlns:a16="http://schemas.microsoft.com/office/drawing/2014/main" id="{F994E25C-6440-DD8D-3504-151EF03026B2}"/>
                </a:ext>
              </a:extLst>
            </p:cNvPr>
            <p:cNvSpPr/>
            <p:nvPr/>
          </p:nvSpPr>
          <p:spPr>
            <a:xfrm>
              <a:off x="3161196" y="2182155"/>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59" name="Rectangle 2058">
              <a:extLst>
                <a:ext uri="{FF2B5EF4-FFF2-40B4-BE49-F238E27FC236}">
                  <a16:creationId xmlns:a16="http://schemas.microsoft.com/office/drawing/2014/main" id="{076AA12A-64CC-2D2B-405B-677BD69D8731}"/>
                </a:ext>
              </a:extLst>
            </p:cNvPr>
            <p:cNvSpPr/>
            <p:nvPr/>
          </p:nvSpPr>
          <p:spPr>
            <a:xfrm>
              <a:off x="3046588" y="2181236"/>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60" name="Rectangle 2059">
              <a:extLst>
                <a:ext uri="{FF2B5EF4-FFF2-40B4-BE49-F238E27FC236}">
                  <a16:creationId xmlns:a16="http://schemas.microsoft.com/office/drawing/2014/main" id="{F77DE7C5-CD5B-511B-EE4D-F5E5AC0F17C0}"/>
                </a:ext>
              </a:extLst>
            </p:cNvPr>
            <p:cNvSpPr/>
            <p:nvPr/>
          </p:nvSpPr>
          <p:spPr>
            <a:xfrm>
              <a:off x="2930335" y="2181236"/>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61" name="Rectangle 2060">
              <a:extLst>
                <a:ext uri="{FF2B5EF4-FFF2-40B4-BE49-F238E27FC236}">
                  <a16:creationId xmlns:a16="http://schemas.microsoft.com/office/drawing/2014/main" id="{34818AAB-36AF-F767-EF05-F2677AFCFF62}"/>
                </a:ext>
              </a:extLst>
            </p:cNvPr>
            <p:cNvSpPr/>
            <p:nvPr/>
          </p:nvSpPr>
          <p:spPr>
            <a:xfrm>
              <a:off x="3508311" y="2640274"/>
              <a:ext cx="177800"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62" name="Rectangle 2061">
              <a:extLst>
                <a:ext uri="{FF2B5EF4-FFF2-40B4-BE49-F238E27FC236}">
                  <a16:creationId xmlns:a16="http://schemas.microsoft.com/office/drawing/2014/main" id="{8DFA1282-72B3-539F-B62C-9503EC9EE1FF}"/>
                </a:ext>
              </a:extLst>
            </p:cNvPr>
            <p:cNvSpPr/>
            <p:nvPr/>
          </p:nvSpPr>
          <p:spPr>
            <a:xfrm>
              <a:off x="3393703" y="2640274"/>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63" name="Rectangle 2062">
              <a:extLst>
                <a:ext uri="{FF2B5EF4-FFF2-40B4-BE49-F238E27FC236}">
                  <a16:creationId xmlns:a16="http://schemas.microsoft.com/office/drawing/2014/main" id="{AA8C81C6-A773-B2B7-CD97-6FB5089D0B74}"/>
                </a:ext>
              </a:extLst>
            </p:cNvPr>
            <p:cNvSpPr/>
            <p:nvPr/>
          </p:nvSpPr>
          <p:spPr>
            <a:xfrm>
              <a:off x="3279095" y="2639355"/>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64" name="Rectangle 2063">
              <a:extLst>
                <a:ext uri="{FF2B5EF4-FFF2-40B4-BE49-F238E27FC236}">
                  <a16:creationId xmlns:a16="http://schemas.microsoft.com/office/drawing/2014/main" id="{FDB86CE5-3C58-665D-2E49-E77F100D46C1}"/>
                </a:ext>
              </a:extLst>
            </p:cNvPr>
            <p:cNvSpPr/>
            <p:nvPr/>
          </p:nvSpPr>
          <p:spPr>
            <a:xfrm>
              <a:off x="3161196" y="2639355"/>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65" name="Rectangle 2064">
              <a:extLst>
                <a:ext uri="{FF2B5EF4-FFF2-40B4-BE49-F238E27FC236}">
                  <a16:creationId xmlns:a16="http://schemas.microsoft.com/office/drawing/2014/main" id="{7119B471-745C-8EDD-5F08-D2374C8456A9}"/>
                </a:ext>
              </a:extLst>
            </p:cNvPr>
            <p:cNvSpPr/>
            <p:nvPr/>
          </p:nvSpPr>
          <p:spPr>
            <a:xfrm>
              <a:off x="3046588" y="2638436"/>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66" name="Rectangle 2065">
              <a:extLst>
                <a:ext uri="{FF2B5EF4-FFF2-40B4-BE49-F238E27FC236}">
                  <a16:creationId xmlns:a16="http://schemas.microsoft.com/office/drawing/2014/main" id="{961819DA-9404-FC57-DA1F-0CE7790E17D4}"/>
                </a:ext>
              </a:extLst>
            </p:cNvPr>
            <p:cNvSpPr/>
            <p:nvPr/>
          </p:nvSpPr>
          <p:spPr>
            <a:xfrm>
              <a:off x="2930335" y="2638436"/>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grpSp>
      <p:grpSp>
        <p:nvGrpSpPr>
          <p:cNvPr id="32" name="Group 31">
            <a:extLst>
              <a:ext uri="{FF2B5EF4-FFF2-40B4-BE49-F238E27FC236}">
                <a16:creationId xmlns:a16="http://schemas.microsoft.com/office/drawing/2014/main" id="{FA90128F-D10A-8C3E-9081-A24003FC87AC}"/>
              </a:ext>
            </a:extLst>
          </p:cNvPr>
          <p:cNvGrpSpPr/>
          <p:nvPr/>
        </p:nvGrpSpPr>
        <p:grpSpPr>
          <a:xfrm>
            <a:off x="2917123" y="5224284"/>
            <a:ext cx="755776" cy="713038"/>
            <a:chOff x="632757" y="2241829"/>
            <a:chExt cx="755776" cy="713038"/>
          </a:xfrm>
          <a:pattFill prst="pct50">
            <a:fgClr>
              <a:schemeClr val="bg1">
                <a:lumMod val="65000"/>
              </a:schemeClr>
            </a:fgClr>
            <a:bgClr>
              <a:schemeClr val="bg1"/>
            </a:bgClr>
          </a:pattFill>
        </p:grpSpPr>
        <p:sp>
          <p:nvSpPr>
            <p:cNvPr id="58" name="Rectangle 57">
              <a:extLst>
                <a:ext uri="{FF2B5EF4-FFF2-40B4-BE49-F238E27FC236}">
                  <a16:creationId xmlns:a16="http://schemas.microsoft.com/office/drawing/2014/main" id="{FCCA0D07-9F0B-FBEF-F41F-CDC7A239D5AA}"/>
                </a:ext>
              </a:extLst>
            </p:cNvPr>
            <p:cNvSpPr/>
            <p:nvPr/>
          </p:nvSpPr>
          <p:spPr>
            <a:xfrm>
              <a:off x="1210733" y="2243667"/>
              <a:ext cx="177800"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59" name="Rectangle 58">
              <a:extLst>
                <a:ext uri="{FF2B5EF4-FFF2-40B4-BE49-F238E27FC236}">
                  <a16:creationId xmlns:a16="http://schemas.microsoft.com/office/drawing/2014/main" id="{EE62C851-3CA8-820E-A8F2-105E9B150FE8}"/>
                </a:ext>
              </a:extLst>
            </p:cNvPr>
            <p:cNvSpPr/>
            <p:nvPr/>
          </p:nvSpPr>
          <p:spPr>
            <a:xfrm>
              <a:off x="1096125" y="2243667"/>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60" name="Rectangle 59">
              <a:extLst>
                <a:ext uri="{FF2B5EF4-FFF2-40B4-BE49-F238E27FC236}">
                  <a16:creationId xmlns:a16="http://schemas.microsoft.com/office/drawing/2014/main" id="{1053BB50-9EC3-650C-53E2-696A69CD86D6}"/>
                </a:ext>
              </a:extLst>
            </p:cNvPr>
            <p:cNvSpPr/>
            <p:nvPr/>
          </p:nvSpPr>
          <p:spPr>
            <a:xfrm>
              <a:off x="981517" y="2242748"/>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61" name="Rectangle 60">
              <a:extLst>
                <a:ext uri="{FF2B5EF4-FFF2-40B4-BE49-F238E27FC236}">
                  <a16:creationId xmlns:a16="http://schemas.microsoft.com/office/drawing/2014/main" id="{11E7653B-2D37-CB88-9546-EC150B78CEE3}"/>
                </a:ext>
              </a:extLst>
            </p:cNvPr>
            <p:cNvSpPr/>
            <p:nvPr/>
          </p:nvSpPr>
          <p:spPr>
            <a:xfrm>
              <a:off x="863618" y="2242748"/>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62" name="Rectangle 61">
              <a:extLst>
                <a:ext uri="{FF2B5EF4-FFF2-40B4-BE49-F238E27FC236}">
                  <a16:creationId xmlns:a16="http://schemas.microsoft.com/office/drawing/2014/main" id="{E667B8EF-7262-8469-375F-CBBFBCE4174A}"/>
                </a:ext>
              </a:extLst>
            </p:cNvPr>
            <p:cNvSpPr/>
            <p:nvPr/>
          </p:nvSpPr>
          <p:spPr>
            <a:xfrm>
              <a:off x="749010" y="2241829"/>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63" name="Rectangle 62">
              <a:extLst>
                <a:ext uri="{FF2B5EF4-FFF2-40B4-BE49-F238E27FC236}">
                  <a16:creationId xmlns:a16="http://schemas.microsoft.com/office/drawing/2014/main" id="{0A9AD509-0B08-3563-A061-09D8C3FDA7E5}"/>
                </a:ext>
              </a:extLst>
            </p:cNvPr>
            <p:cNvSpPr/>
            <p:nvPr/>
          </p:nvSpPr>
          <p:spPr>
            <a:xfrm>
              <a:off x="632757" y="2241829"/>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48" name="Rectangle 2047">
              <a:extLst>
                <a:ext uri="{FF2B5EF4-FFF2-40B4-BE49-F238E27FC236}">
                  <a16:creationId xmlns:a16="http://schemas.microsoft.com/office/drawing/2014/main" id="{673A9349-CCEB-B062-7B0E-30F85486DF4C}"/>
                </a:ext>
              </a:extLst>
            </p:cNvPr>
            <p:cNvSpPr/>
            <p:nvPr/>
          </p:nvSpPr>
          <p:spPr>
            <a:xfrm>
              <a:off x="1210733" y="2700867"/>
              <a:ext cx="177800"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49" name="Rectangle 2048">
              <a:extLst>
                <a:ext uri="{FF2B5EF4-FFF2-40B4-BE49-F238E27FC236}">
                  <a16:creationId xmlns:a16="http://schemas.microsoft.com/office/drawing/2014/main" id="{0C8F72A8-3E29-7059-418E-DF7BA4004581}"/>
                </a:ext>
              </a:extLst>
            </p:cNvPr>
            <p:cNvSpPr/>
            <p:nvPr/>
          </p:nvSpPr>
          <p:spPr>
            <a:xfrm>
              <a:off x="1096125" y="2700867"/>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51" name="Rectangle 2050">
              <a:extLst>
                <a:ext uri="{FF2B5EF4-FFF2-40B4-BE49-F238E27FC236}">
                  <a16:creationId xmlns:a16="http://schemas.microsoft.com/office/drawing/2014/main" id="{C21A12E8-6581-E24E-3698-B24B91FA4797}"/>
                </a:ext>
              </a:extLst>
            </p:cNvPr>
            <p:cNvSpPr/>
            <p:nvPr/>
          </p:nvSpPr>
          <p:spPr>
            <a:xfrm>
              <a:off x="981517" y="2699948"/>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52" name="Rectangle 2051">
              <a:extLst>
                <a:ext uri="{FF2B5EF4-FFF2-40B4-BE49-F238E27FC236}">
                  <a16:creationId xmlns:a16="http://schemas.microsoft.com/office/drawing/2014/main" id="{FAD8E314-B8DB-A380-97FA-717A8C394D5E}"/>
                </a:ext>
              </a:extLst>
            </p:cNvPr>
            <p:cNvSpPr/>
            <p:nvPr/>
          </p:nvSpPr>
          <p:spPr>
            <a:xfrm>
              <a:off x="863618" y="2699948"/>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53" name="Rectangle 2052">
              <a:extLst>
                <a:ext uri="{FF2B5EF4-FFF2-40B4-BE49-F238E27FC236}">
                  <a16:creationId xmlns:a16="http://schemas.microsoft.com/office/drawing/2014/main" id="{FF4E91DC-9A90-AB73-ED5B-852F0A6F5155}"/>
                </a:ext>
              </a:extLst>
            </p:cNvPr>
            <p:cNvSpPr/>
            <p:nvPr/>
          </p:nvSpPr>
          <p:spPr>
            <a:xfrm>
              <a:off x="749010" y="2699029"/>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2054" name="Rectangle 2053">
              <a:extLst>
                <a:ext uri="{FF2B5EF4-FFF2-40B4-BE49-F238E27FC236}">
                  <a16:creationId xmlns:a16="http://schemas.microsoft.com/office/drawing/2014/main" id="{5726B672-AD1F-6034-603A-3BDCD507FF1F}"/>
                </a:ext>
              </a:extLst>
            </p:cNvPr>
            <p:cNvSpPr/>
            <p:nvPr/>
          </p:nvSpPr>
          <p:spPr>
            <a:xfrm>
              <a:off x="632757" y="2699029"/>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grpSp>
      <p:grpSp>
        <p:nvGrpSpPr>
          <p:cNvPr id="33" name="Group 32">
            <a:extLst>
              <a:ext uri="{FF2B5EF4-FFF2-40B4-BE49-F238E27FC236}">
                <a16:creationId xmlns:a16="http://schemas.microsoft.com/office/drawing/2014/main" id="{742672C1-025C-BABC-0EE6-A2077E1C9140}"/>
              </a:ext>
            </a:extLst>
          </p:cNvPr>
          <p:cNvGrpSpPr/>
          <p:nvPr/>
        </p:nvGrpSpPr>
        <p:grpSpPr>
          <a:xfrm flipH="1">
            <a:off x="6298026" y="5222446"/>
            <a:ext cx="755776" cy="713038"/>
            <a:chOff x="2930335" y="2181236"/>
            <a:chExt cx="755776" cy="713038"/>
          </a:xfrm>
          <a:pattFill prst="pct50">
            <a:fgClr>
              <a:schemeClr val="bg1">
                <a:lumMod val="65000"/>
              </a:schemeClr>
            </a:fgClr>
            <a:bgClr>
              <a:schemeClr val="bg1"/>
            </a:bgClr>
          </a:pattFill>
        </p:grpSpPr>
        <p:sp>
          <p:nvSpPr>
            <p:cNvPr id="46" name="Rectangle 45">
              <a:extLst>
                <a:ext uri="{FF2B5EF4-FFF2-40B4-BE49-F238E27FC236}">
                  <a16:creationId xmlns:a16="http://schemas.microsoft.com/office/drawing/2014/main" id="{096E092C-7B1D-0F35-7699-C85CEC01D5E7}"/>
                </a:ext>
              </a:extLst>
            </p:cNvPr>
            <p:cNvSpPr/>
            <p:nvPr/>
          </p:nvSpPr>
          <p:spPr>
            <a:xfrm>
              <a:off x="3508311" y="2183074"/>
              <a:ext cx="177800"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47" name="Rectangle 46">
              <a:extLst>
                <a:ext uri="{FF2B5EF4-FFF2-40B4-BE49-F238E27FC236}">
                  <a16:creationId xmlns:a16="http://schemas.microsoft.com/office/drawing/2014/main" id="{39E12F17-F316-596C-5E13-4BEA92D2D0F0}"/>
                </a:ext>
              </a:extLst>
            </p:cNvPr>
            <p:cNvSpPr/>
            <p:nvPr/>
          </p:nvSpPr>
          <p:spPr>
            <a:xfrm>
              <a:off x="3393703" y="2183074"/>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48" name="Rectangle 47">
              <a:extLst>
                <a:ext uri="{FF2B5EF4-FFF2-40B4-BE49-F238E27FC236}">
                  <a16:creationId xmlns:a16="http://schemas.microsoft.com/office/drawing/2014/main" id="{6D87CE3A-5A7B-FF93-391C-128BFFD34273}"/>
                </a:ext>
              </a:extLst>
            </p:cNvPr>
            <p:cNvSpPr/>
            <p:nvPr/>
          </p:nvSpPr>
          <p:spPr>
            <a:xfrm>
              <a:off x="3279095" y="2182155"/>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49" name="Rectangle 48">
              <a:extLst>
                <a:ext uri="{FF2B5EF4-FFF2-40B4-BE49-F238E27FC236}">
                  <a16:creationId xmlns:a16="http://schemas.microsoft.com/office/drawing/2014/main" id="{966DF835-1358-F4A7-B48E-205AEE32178D}"/>
                </a:ext>
              </a:extLst>
            </p:cNvPr>
            <p:cNvSpPr/>
            <p:nvPr/>
          </p:nvSpPr>
          <p:spPr>
            <a:xfrm>
              <a:off x="3161196" y="2182155"/>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50" name="Rectangle 49">
              <a:extLst>
                <a:ext uri="{FF2B5EF4-FFF2-40B4-BE49-F238E27FC236}">
                  <a16:creationId xmlns:a16="http://schemas.microsoft.com/office/drawing/2014/main" id="{4832D30D-C67A-5156-B4CF-5BEA9414DAF3}"/>
                </a:ext>
              </a:extLst>
            </p:cNvPr>
            <p:cNvSpPr/>
            <p:nvPr/>
          </p:nvSpPr>
          <p:spPr>
            <a:xfrm>
              <a:off x="3046588" y="2181236"/>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51" name="Rectangle 50">
              <a:extLst>
                <a:ext uri="{FF2B5EF4-FFF2-40B4-BE49-F238E27FC236}">
                  <a16:creationId xmlns:a16="http://schemas.microsoft.com/office/drawing/2014/main" id="{A5D94A5D-204D-5984-B9A4-AD6D5D652C93}"/>
                </a:ext>
              </a:extLst>
            </p:cNvPr>
            <p:cNvSpPr/>
            <p:nvPr/>
          </p:nvSpPr>
          <p:spPr>
            <a:xfrm>
              <a:off x="2930335" y="2181236"/>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52" name="Rectangle 51">
              <a:extLst>
                <a:ext uri="{FF2B5EF4-FFF2-40B4-BE49-F238E27FC236}">
                  <a16:creationId xmlns:a16="http://schemas.microsoft.com/office/drawing/2014/main" id="{BA553337-261B-DD36-8C02-8921CA2F8C65}"/>
                </a:ext>
              </a:extLst>
            </p:cNvPr>
            <p:cNvSpPr/>
            <p:nvPr/>
          </p:nvSpPr>
          <p:spPr>
            <a:xfrm>
              <a:off x="3508311" y="2640274"/>
              <a:ext cx="177800"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53" name="Rectangle 52">
              <a:extLst>
                <a:ext uri="{FF2B5EF4-FFF2-40B4-BE49-F238E27FC236}">
                  <a16:creationId xmlns:a16="http://schemas.microsoft.com/office/drawing/2014/main" id="{E45503F1-1813-7F9A-92D9-B9C507C49B9C}"/>
                </a:ext>
              </a:extLst>
            </p:cNvPr>
            <p:cNvSpPr/>
            <p:nvPr/>
          </p:nvSpPr>
          <p:spPr>
            <a:xfrm>
              <a:off x="3393703" y="2640274"/>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54" name="Rectangle 53">
              <a:extLst>
                <a:ext uri="{FF2B5EF4-FFF2-40B4-BE49-F238E27FC236}">
                  <a16:creationId xmlns:a16="http://schemas.microsoft.com/office/drawing/2014/main" id="{F3D6CF2D-DFCC-9273-C898-4628EDDA93C7}"/>
                </a:ext>
              </a:extLst>
            </p:cNvPr>
            <p:cNvSpPr/>
            <p:nvPr/>
          </p:nvSpPr>
          <p:spPr>
            <a:xfrm>
              <a:off x="3279095" y="2639355"/>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55" name="Rectangle 54">
              <a:extLst>
                <a:ext uri="{FF2B5EF4-FFF2-40B4-BE49-F238E27FC236}">
                  <a16:creationId xmlns:a16="http://schemas.microsoft.com/office/drawing/2014/main" id="{9A4CBABE-79FB-EC48-308D-35B49F75696B}"/>
                </a:ext>
              </a:extLst>
            </p:cNvPr>
            <p:cNvSpPr/>
            <p:nvPr/>
          </p:nvSpPr>
          <p:spPr>
            <a:xfrm>
              <a:off x="3161196" y="2639355"/>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56" name="Rectangle 55">
              <a:extLst>
                <a:ext uri="{FF2B5EF4-FFF2-40B4-BE49-F238E27FC236}">
                  <a16:creationId xmlns:a16="http://schemas.microsoft.com/office/drawing/2014/main" id="{4CFB8FA9-CA01-94C1-6AC4-3606542203A0}"/>
                </a:ext>
              </a:extLst>
            </p:cNvPr>
            <p:cNvSpPr/>
            <p:nvPr/>
          </p:nvSpPr>
          <p:spPr>
            <a:xfrm>
              <a:off x="3046588" y="2638436"/>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57" name="Rectangle 56">
              <a:extLst>
                <a:ext uri="{FF2B5EF4-FFF2-40B4-BE49-F238E27FC236}">
                  <a16:creationId xmlns:a16="http://schemas.microsoft.com/office/drawing/2014/main" id="{1304487D-157F-6C86-2F4A-931C3A5CAE24}"/>
                </a:ext>
              </a:extLst>
            </p:cNvPr>
            <p:cNvSpPr/>
            <p:nvPr/>
          </p:nvSpPr>
          <p:spPr>
            <a:xfrm>
              <a:off x="2930335" y="2638436"/>
              <a:ext cx="83749" cy="25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grpSp>
      <p:sp>
        <p:nvSpPr>
          <p:cNvPr id="34" name="TextBox 33">
            <a:extLst>
              <a:ext uri="{FF2B5EF4-FFF2-40B4-BE49-F238E27FC236}">
                <a16:creationId xmlns:a16="http://schemas.microsoft.com/office/drawing/2014/main" id="{949C4FD9-6A84-DA3D-EF65-E57F2C81DD15}"/>
              </a:ext>
            </a:extLst>
          </p:cNvPr>
          <p:cNvSpPr txBox="1"/>
          <p:nvPr/>
        </p:nvSpPr>
        <p:spPr>
          <a:xfrm>
            <a:off x="7614486" y="5282695"/>
            <a:ext cx="199402" cy="605438"/>
          </a:xfrm>
          <a:prstGeom prst="rect">
            <a:avLst/>
          </a:prstGeom>
          <a:solidFill>
            <a:schemeClr val="accent4">
              <a:lumMod val="75000"/>
              <a:lumOff val="25000"/>
            </a:schemeClr>
          </a:solidFill>
          <a:ln>
            <a:solidFill>
              <a:schemeClr val="accent4">
                <a:lumMod val="75000"/>
                <a:lumOff val="25000"/>
              </a:schemeClr>
            </a:solidFill>
          </a:ln>
        </p:spPr>
        <p:txBody>
          <a:bodyPr wrap="square" lIns="0" tIns="0" rIns="0" bIns="0" rtlCol="0">
            <a:spAutoFit/>
          </a:bodyPr>
          <a:lstStyle/>
          <a:p>
            <a:endParaRPr lang="en-US" sz="1400" dirty="0">
              <a:solidFill>
                <a:schemeClr val="tx2"/>
              </a:solidFill>
              <a:latin typeface="Myriad Pro"/>
              <a:cs typeface="Myriad Pro"/>
            </a:endParaRPr>
          </a:p>
        </p:txBody>
      </p:sp>
      <p:sp>
        <p:nvSpPr>
          <p:cNvPr id="35" name="TextBox 34">
            <a:extLst>
              <a:ext uri="{FF2B5EF4-FFF2-40B4-BE49-F238E27FC236}">
                <a16:creationId xmlns:a16="http://schemas.microsoft.com/office/drawing/2014/main" id="{03A5869E-238E-1CAB-83B6-7597CA79249A}"/>
              </a:ext>
            </a:extLst>
          </p:cNvPr>
          <p:cNvSpPr txBox="1"/>
          <p:nvPr/>
        </p:nvSpPr>
        <p:spPr>
          <a:xfrm>
            <a:off x="7614486" y="4389393"/>
            <a:ext cx="199402" cy="605438"/>
          </a:xfrm>
          <a:prstGeom prst="rect">
            <a:avLst/>
          </a:prstGeom>
          <a:solidFill>
            <a:schemeClr val="accent4">
              <a:lumMod val="75000"/>
              <a:lumOff val="25000"/>
            </a:schemeClr>
          </a:solidFill>
          <a:ln>
            <a:solidFill>
              <a:schemeClr val="accent4">
                <a:lumMod val="75000"/>
                <a:lumOff val="25000"/>
              </a:schemeClr>
            </a:solidFill>
          </a:ln>
        </p:spPr>
        <p:txBody>
          <a:bodyPr wrap="square" lIns="0" tIns="0" rIns="0" bIns="0" rtlCol="0">
            <a:spAutoFit/>
          </a:bodyPr>
          <a:lstStyle/>
          <a:p>
            <a:endParaRPr lang="en-US" sz="1400" dirty="0">
              <a:solidFill>
                <a:schemeClr val="tx2"/>
              </a:solidFill>
              <a:latin typeface="Myriad Pro"/>
              <a:cs typeface="Myriad Pro"/>
            </a:endParaRPr>
          </a:p>
        </p:txBody>
      </p:sp>
      <p:sp>
        <p:nvSpPr>
          <p:cNvPr id="36" name="TextBox 35">
            <a:extLst>
              <a:ext uri="{FF2B5EF4-FFF2-40B4-BE49-F238E27FC236}">
                <a16:creationId xmlns:a16="http://schemas.microsoft.com/office/drawing/2014/main" id="{49207706-8AA2-7C6C-60FC-16A6AE7C3C80}"/>
              </a:ext>
            </a:extLst>
          </p:cNvPr>
          <p:cNvSpPr txBox="1"/>
          <p:nvPr/>
        </p:nvSpPr>
        <p:spPr>
          <a:xfrm>
            <a:off x="7612661" y="3496091"/>
            <a:ext cx="199402" cy="605438"/>
          </a:xfrm>
          <a:prstGeom prst="rect">
            <a:avLst/>
          </a:prstGeom>
          <a:solidFill>
            <a:schemeClr val="accent4">
              <a:lumMod val="75000"/>
              <a:lumOff val="25000"/>
            </a:schemeClr>
          </a:solidFill>
          <a:ln>
            <a:solidFill>
              <a:schemeClr val="accent4">
                <a:lumMod val="75000"/>
                <a:lumOff val="25000"/>
              </a:schemeClr>
            </a:solidFill>
          </a:ln>
        </p:spPr>
        <p:txBody>
          <a:bodyPr wrap="square" lIns="0" tIns="0" rIns="0" bIns="0" rtlCol="0">
            <a:spAutoFit/>
          </a:bodyPr>
          <a:lstStyle/>
          <a:p>
            <a:endParaRPr lang="en-US" sz="1400" dirty="0">
              <a:solidFill>
                <a:schemeClr val="tx2"/>
              </a:solidFill>
              <a:latin typeface="Myriad Pro"/>
              <a:cs typeface="Myriad Pro"/>
            </a:endParaRPr>
          </a:p>
        </p:txBody>
      </p:sp>
      <p:cxnSp>
        <p:nvCxnSpPr>
          <p:cNvPr id="37" name="Straight Connector 36">
            <a:extLst>
              <a:ext uri="{FF2B5EF4-FFF2-40B4-BE49-F238E27FC236}">
                <a16:creationId xmlns:a16="http://schemas.microsoft.com/office/drawing/2014/main" id="{C6808CA1-96F5-B71E-5D03-3C39AD31D2E6}"/>
              </a:ext>
            </a:extLst>
          </p:cNvPr>
          <p:cNvCxnSpPr/>
          <p:nvPr/>
        </p:nvCxnSpPr>
        <p:spPr>
          <a:xfrm>
            <a:off x="2489132" y="4232449"/>
            <a:ext cx="5482027" cy="0"/>
          </a:xfrm>
          <a:prstGeom prst="line">
            <a:avLst/>
          </a:prstGeom>
          <a:ln w="3810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033A9C75-9DEB-3DED-E2A3-FF81E30385DE}"/>
              </a:ext>
            </a:extLst>
          </p:cNvPr>
          <p:cNvCxnSpPr/>
          <p:nvPr/>
        </p:nvCxnSpPr>
        <p:spPr>
          <a:xfrm>
            <a:off x="2489132" y="5140182"/>
            <a:ext cx="5482027" cy="0"/>
          </a:xfrm>
          <a:prstGeom prst="line">
            <a:avLst/>
          </a:prstGeom>
          <a:ln w="3810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3C9F65B-F0A2-425B-BE0B-BEDBBBA36F44}"/>
              </a:ext>
            </a:extLst>
          </p:cNvPr>
          <p:cNvCxnSpPr/>
          <p:nvPr/>
        </p:nvCxnSpPr>
        <p:spPr>
          <a:xfrm>
            <a:off x="2489132" y="6068305"/>
            <a:ext cx="5482027" cy="0"/>
          </a:xfrm>
          <a:prstGeom prst="line">
            <a:avLst/>
          </a:prstGeom>
          <a:ln w="38100">
            <a:solidFill>
              <a:schemeClr val="bg2">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23E221D1-1D61-89F9-3AC6-1C4912E17A7D}"/>
              </a:ext>
            </a:extLst>
          </p:cNvPr>
          <p:cNvSpPr txBox="1"/>
          <p:nvPr/>
        </p:nvSpPr>
        <p:spPr>
          <a:xfrm>
            <a:off x="2460812" y="3190085"/>
            <a:ext cx="327013" cy="215444"/>
          </a:xfrm>
          <a:prstGeom prst="rect">
            <a:avLst/>
          </a:prstGeom>
          <a:noFill/>
        </p:spPr>
        <p:txBody>
          <a:bodyPr wrap="none" lIns="0" tIns="0" rIns="0" bIns="0" rtlCol="0">
            <a:spAutoFit/>
          </a:bodyPr>
          <a:lstStyle/>
          <a:p>
            <a:r>
              <a:rPr lang="en-US" sz="1400" dirty="0">
                <a:solidFill>
                  <a:schemeClr val="tx2"/>
                </a:solidFill>
                <a:latin typeface="Myriad Pro"/>
                <a:cs typeface="Myriad Pro"/>
              </a:rPr>
              <a:t>ions</a:t>
            </a:r>
          </a:p>
        </p:txBody>
      </p:sp>
      <p:sp>
        <p:nvSpPr>
          <p:cNvPr id="41" name="TextBox 40">
            <a:extLst>
              <a:ext uri="{FF2B5EF4-FFF2-40B4-BE49-F238E27FC236}">
                <a16:creationId xmlns:a16="http://schemas.microsoft.com/office/drawing/2014/main" id="{FD12B418-C873-5896-E15C-5D3B313488A2}"/>
              </a:ext>
            </a:extLst>
          </p:cNvPr>
          <p:cNvSpPr txBox="1"/>
          <p:nvPr/>
        </p:nvSpPr>
        <p:spPr>
          <a:xfrm>
            <a:off x="6418174" y="3197630"/>
            <a:ext cx="642035" cy="215444"/>
          </a:xfrm>
          <a:prstGeom prst="rect">
            <a:avLst/>
          </a:prstGeom>
          <a:noFill/>
        </p:spPr>
        <p:txBody>
          <a:bodyPr wrap="none" lIns="0" tIns="0" rIns="0" bIns="0" rtlCol="0">
            <a:spAutoFit/>
          </a:bodyPr>
          <a:lstStyle/>
          <a:p>
            <a:r>
              <a:rPr lang="en-US" sz="1400" dirty="0">
                <a:solidFill>
                  <a:schemeClr val="tx2"/>
                </a:solidFill>
                <a:latin typeface="Myriad Pro"/>
                <a:cs typeface="Myriad Pro"/>
              </a:rPr>
              <a:t>Mirror 2</a:t>
            </a:r>
          </a:p>
        </p:txBody>
      </p:sp>
      <p:sp>
        <p:nvSpPr>
          <p:cNvPr id="42" name="TextBox 41">
            <a:extLst>
              <a:ext uri="{FF2B5EF4-FFF2-40B4-BE49-F238E27FC236}">
                <a16:creationId xmlns:a16="http://schemas.microsoft.com/office/drawing/2014/main" id="{B812FABC-D2D0-F216-FE0C-97B54809210B}"/>
              </a:ext>
            </a:extLst>
          </p:cNvPr>
          <p:cNvSpPr txBox="1"/>
          <p:nvPr/>
        </p:nvSpPr>
        <p:spPr>
          <a:xfrm>
            <a:off x="4384178" y="3197630"/>
            <a:ext cx="1344022" cy="215444"/>
          </a:xfrm>
          <a:prstGeom prst="rect">
            <a:avLst/>
          </a:prstGeom>
          <a:noFill/>
        </p:spPr>
        <p:txBody>
          <a:bodyPr wrap="none" lIns="0" tIns="0" rIns="0" bIns="0" rtlCol="0">
            <a:spAutoFit/>
          </a:bodyPr>
          <a:lstStyle/>
          <a:p>
            <a:r>
              <a:rPr lang="en-US" sz="1400" dirty="0">
                <a:solidFill>
                  <a:schemeClr val="tx2"/>
                </a:solidFill>
                <a:latin typeface="Myriad Pro"/>
                <a:cs typeface="Myriad Pro"/>
              </a:rPr>
              <a:t>Free-drift Region</a:t>
            </a:r>
          </a:p>
        </p:txBody>
      </p:sp>
      <p:sp>
        <p:nvSpPr>
          <p:cNvPr id="43" name="TextBox 42">
            <a:extLst>
              <a:ext uri="{FF2B5EF4-FFF2-40B4-BE49-F238E27FC236}">
                <a16:creationId xmlns:a16="http://schemas.microsoft.com/office/drawing/2014/main" id="{0E284B87-8074-FB87-D0C6-0BA6DC77417D}"/>
              </a:ext>
            </a:extLst>
          </p:cNvPr>
          <p:cNvSpPr txBox="1"/>
          <p:nvPr/>
        </p:nvSpPr>
        <p:spPr>
          <a:xfrm>
            <a:off x="2990168" y="3205789"/>
            <a:ext cx="642035" cy="215444"/>
          </a:xfrm>
          <a:prstGeom prst="rect">
            <a:avLst/>
          </a:prstGeom>
          <a:noFill/>
        </p:spPr>
        <p:txBody>
          <a:bodyPr wrap="none" lIns="0" tIns="0" rIns="0" bIns="0" rtlCol="0">
            <a:spAutoFit/>
          </a:bodyPr>
          <a:lstStyle/>
          <a:p>
            <a:r>
              <a:rPr lang="en-US" sz="1400" dirty="0">
                <a:solidFill>
                  <a:schemeClr val="tx2"/>
                </a:solidFill>
                <a:latin typeface="Myriad Pro"/>
                <a:cs typeface="Myriad Pro"/>
              </a:rPr>
              <a:t>Mirror 1</a:t>
            </a:r>
          </a:p>
        </p:txBody>
      </p:sp>
      <p:sp>
        <p:nvSpPr>
          <p:cNvPr id="44" name="TextBox 43">
            <a:extLst>
              <a:ext uri="{FF2B5EF4-FFF2-40B4-BE49-F238E27FC236}">
                <a16:creationId xmlns:a16="http://schemas.microsoft.com/office/drawing/2014/main" id="{3E9024FA-E2F5-676B-81C9-5C6966F8A75C}"/>
              </a:ext>
            </a:extLst>
          </p:cNvPr>
          <p:cNvSpPr txBox="1"/>
          <p:nvPr/>
        </p:nvSpPr>
        <p:spPr>
          <a:xfrm>
            <a:off x="7387006" y="3202176"/>
            <a:ext cx="726353" cy="215444"/>
          </a:xfrm>
          <a:prstGeom prst="rect">
            <a:avLst/>
          </a:prstGeom>
          <a:noFill/>
        </p:spPr>
        <p:txBody>
          <a:bodyPr wrap="none" lIns="0" tIns="0" rIns="0" bIns="0" rtlCol="0">
            <a:spAutoFit/>
          </a:bodyPr>
          <a:lstStyle/>
          <a:p>
            <a:r>
              <a:rPr lang="en-US" sz="1400" dirty="0">
                <a:solidFill>
                  <a:schemeClr val="tx2"/>
                </a:solidFill>
                <a:latin typeface="Myriad Pro"/>
                <a:cs typeface="Myriad Pro"/>
              </a:rPr>
              <a:t>Deflector</a:t>
            </a:r>
          </a:p>
        </p:txBody>
      </p:sp>
      <p:sp>
        <p:nvSpPr>
          <p:cNvPr id="45" name="TextBox 44">
            <a:extLst>
              <a:ext uri="{FF2B5EF4-FFF2-40B4-BE49-F238E27FC236}">
                <a16:creationId xmlns:a16="http://schemas.microsoft.com/office/drawing/2014/main" id="{B7C32FF3-AD76-34C5-19B2-F7641D4C0354}"/>
              </a:ext>
            </a:extLst>
          </p:cNvPr>
          <p:cNvSpPr txBox="1"/>
          <p:nvPr/>
        </p:nvSpPr>
        <p:spPr>
          <a:xfrm>
            <a:off x="9003299" y="5446290"/>
            <a:ext cx="897233" cy="215444"/>
          </a:xfrm>
          <a:prstGeom prst="rect">
            <a:avLst/>
          </a:prstGeom>
          <a:noFill/>
        </p:spPr>
        <p:txBody>
          <a:bodyPr wrap="none" lIns="0" tIns="0" rIns="0" bIns="0" rtlCol="0">
            <a:spAutoFit/>
          </a:bodyPr>
          <a:lstStyle/>
          <a:p>
            <a:r>
              <a:rPr lang="en-US" sz="1400" dirty="0">
                <a:solidFill>
                  <a:schemeClr val="tx2"/>
                </a:solidFill>
                <a:latin typeface="Myriad Pro"/>
                <a:cs typeface="Myriad Pro"/>
              </a:rPr>
              <a:t>To detector</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DCBCA18E-E6AF-4CD1-7EA8-6AD0801E9E06}"/>
                  </a:ext>
                </a:extLst>
              </p:cNvPr>
              <p:cNvSpPr txBox="1"/>
              <p:nvPr/>
            </p:nvSpPr>
            <p:spPr>
              <a:xfrm>
                <a:off x="8458200" y="1056027"/>
                <a:ext cx="162897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𝑘𝑖𝑛</m:t>
                          </m:r>
                        </m:sub>
                      </m:sSub>
                      <m:r>
                        <a:rPr lang="en-US" b="0" i="1" smtClean="0">
                          <a:latin typeface="Cambria Math" panose="02040503050406030204" pitchFamily="18" charset="0"/>
                        </a:rPr>
                        <m:t>=</m:t>
                      </m:r>
                      <m:r>
                        <a:rPr lang="en-US" b="0" i="1" smtClean="0">
                          <a:latin typeface="Cambria Math" panose="02040503050406030204" pitchFamily="18" charset="0"/>
                        </a:rPr>
                        <m:t>𝑚</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𝑣</m:t>
                          </m:r>
                        </m:e>
                        <m:sup>
                          <m:r>
                            <a:rPr lang="en-US" b="0" i="1" smtClean="0">
                              <a:latin typeface="Cambria Math" panose="02040503050406030204" pitchFamily="18" charset="0"/>
                            </a:rPr>
                            <m:t>2</m:t>
                          </m:r>
                        </m:sup>
                      </m:sSup>
                    </m:oMath>
                  </m:oMathPara>
                </a14:m>
                <a:endParaRPr lang="en-US" dirty="0"/>
              </a:p>
            </p:txBody>
          </p:sp>
        </mc:Choice>
        <mc:Fallback xmlns="">
          <p:sp>
            <p:nvSpPr>
              <p:cNvPr id="4" name="TextBox 3">
                <a:extLst>
                  <a:ext uri="{FF2B5EF4-FFF2-40B4-BE49-F238E27FC236}">
                    <a16:creationId xmlns:a16="http://schemas.microsoft.com/office/drawing/2014/main" id="{DCBCA18E-E6AF-4CD1-7EA8-6AD0801E9E06}"/>
                  </a:ext>
                </a:extLst>
              </p:cNvPr>
              <p:cNvSpPr txBox="1">
                <a:spLocks noRot="1" noChangeAspect="1" noMove="1" noResize="1" noEditPoints="1" noAdjustHandles="1" noChangeArrowheads="1" noChangeShapeType="1" noTextEdit="1"/>
              </p:cNvSpPr>
              <p:nvPr/>
            </p:nvSpPr>
            <p:spPr>
              <a:xfrm>
                <a:off x="8458200" y="1056027"/>
                <a:ext cx="1628971" cy="369332"/>
              </a:xfrm>
              <a:prstGeom prst="rect">
                <a:avLst/>
              </a:prstGeom>
              <a:blipFill>
                <a:blip r:embed="rId2"/>
                <a:stretch>
                  <a:fillRect l="-3745" b="-18033"/>
                </a:stretch>
              </a:blipFill>
            </p:spPr>
            <p:txBody>
              <a:bodyPr/>
              <a:lstStyle/>
              <a:p>
                <a:r>
                  <a:rPr lang="en-US">
                    <a:noFill/>
                  </a:rPr>
                  <a:t> </a:t>
                </a:r>
              </a:p>
            </p:txBody>
          </p:sp>
        </mc:Fallback>
      </mc:AlternateContent>
    </p:spTree>
    <p:extLst>
      <p:ext uri="{BB962C8B-B14F-4D97-AF65-F5344CB8AC3E}">
        <p14:creationId xmlns:p14="http://schemas.microsoft.com/office/powerpoint/2010/main" val="153082327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B2CB8D58-B92A-48E2-4FD5-23B3D0BDE5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264873"/>
            <a:ext cx="5918608" cy="4237723"/>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E8207EFB-DB3F-4204-4D87-49FB74CDB610}"/>
              </a:ext>
            </a:extLst>
          </p:cNvPr>
          <p:cNvSpPr>
            <a:spLocks noGrp="1"/>
          </p:cNvSpPr>
          <p:nvPr>
            <p:ph type="title"/>
          </p:nvPr>
        </p:nvSpPr>
        <p:spPr/>
        <p:txBody>
          <a:bodyPr/>
          <a:lstStyle/>
          <a:p>
            <a:r>
              <a:rPr lang="en-US" dirty="0"/>
              <a:t>Atomic Masses – MR-TOF</a:t>
            </a:r>
          </a:p>
        </p:txBody>
      </p:sp>
      <p:pic>
        <p:nvPicPr>
          <p:cNvPr id="14338" name="Picture 2" descr="FIG. 2.">
            <a:extLst>
              <a:ext uri="{FF2B5EF4-FFF2-40B4-BE49-F238E27FC236}">
                <a16:creationId xmlns:a16="http://schemas.microsoft.com/office/drawing/2014/main" id="{241750F2-6EA0-54C2-AD9F-D17EED0ED0E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49549" y="1968438"/>
            <a:ext cx="5716387" cy="3879998"/>
          </a:xfrm>
          <a:prstGeom prst="rect">
            <a:avLst/>
          </a:prstGeom>
          <a:noFill/>
          <a:extLst>
            <a:ext uri="{909E8E84-426E-40DD-AFC4-6F175D3DCCD1}">
              <a14:hiddenFill xmlns:a14="http://schemas.microsoft.com/office/drawing/2010/main">
                <a:solidFill>
                  <a:srgbClr val="FFFFFF"/>
                </a:solidFill>
              </a14:hiddenFill>
            </a:ext>
          </a:extLst>
        </p:spPr>
      </p:pic>
      <p:sp>
        <p:nvSpPr>
          <p:cNvPr id="14336" name="Text Placeholder 14335">
            <a:extLst>
              <a:ext uri="{FF2B5EF4-FFF2-40B4-BE49-F238E27FC236}">
                <a16:creationId xmlns:a16="http://schemas.microsoft.com/office/drawing/2014/main" id="{8784AA64-2BFF-E5E5-3D56-6D73080E9F5A}"/>
              </a:ext>
            </a:extLst>
          </p:cNvPr>
          <p:cNvSpPr>
            <a:spLocks noGrp="1"/>
          </p:cNvSpPr>
          <p:nvPr>
            <p:ph type="body" sz="quarter" idx="4294967295"/>
          </p:nvPr>
        </p:nvSpPr>
        <p:spPr>
          <a:xfrm>
            <a:off x="0" y="647700"/>
            <a:ext cx="7305675" cy="5592763"/>
          </a:xfrm>
          <a:prstGeom prst="rect">
            <a:avLst/>
          </a:prstGeom>
        </p:spPr>
        <p:txBody>
          <a:bodyPr/>
          <a:lstStyle/>
          <a:p>
            <a:pPr marL="0" indent="0"/>
            <a:r>
              <a:rPr lang="en-US" sz="2000" b="0" dirty="0">
                <a:solidFill>
                  <a:schemeClr val="tx1"/>
                </a:solidFill>
                <a:latin typeface="Calibri" panose="020F0502020204030204" pitchFamily="34" charset="0"/>
                <a:ea typeface="Calibri" panose="020F0502020204030204" pitchFamily="34" charset="0"/>
                <a:cs typeface="Calibri" panose="020F0502020204030204" pitchFamily="34" charset="0"/>
              </a:rPr>
              <a:t>Observed time-of-flight and alpha decay energy for 11 events attributed to </a:t>
            </a:r>
            <a:r>
              <a:rPr lang="en-US" sz="2000" b="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257</a:t>
            </a:r>
            <a:r>
              <a:rPr lang="en-US" sz="2000" b="0" dirty="0">
                <a:solidFill>
                  <a:schemeClr val="tx1"/>
                </a:solidFill>
                <a:latin typeface="Calibri" panose="020F0502020204030204" pitchFamily="34" charset="0"/>
                <a:ea typeface="Calibri" panose="020F0502020204030204" pitchFamily="34" charset="0"/>
                <a:cs typeface="Calibri" panose="020F0502020204030204" pitchFamily="34" charset="0"/>
              </a:rPr>
              <a:t>Db and its daughters</a:t>
            </a:r>
          </a:p>
        </p:txBody>
      </p:sp>
      <p:sp>
        <p:nvSpPr>
          <p:cNvPr id="4" name="TextBox 3">
            <a:extLst>
              <a:ext uri="{FF2B5EF4-FFF2-40B4-BE49-F238E27FC236}">
                <a16:creationId xmlns:a16="http://schemas.microsoft.com/office/drawing/2014/main" id="{D18C08C8-8879-2A41-B561-AC9BCA30434F}"/>
              </a:ext>
            </a:extLst>
          </p:cNvPr>
          <p:cNvSpPr txBox="1"/>
          <p:nvPr/>
        </p:nvSpPr>
        <p:spPr>
          <a:xfrm>
            <a:off x="4760752" y="6119769"/>
            <a:ext cx="7573868" cy="307777"/>
          </a:xfrm>
          <a:prstGeom prst="rect">
            <a:avLst/>
          </a:prstGeom>
          <a:noFill/>
        </p:spPr>
        <p:txBody>
          <a:bodyPr wrap="none" rtlCol="0">
            <a:spAutoFit/>
          </a:bodyPr>
          <a:lstStyle/>
          <a:p>
            <a:r>
              <a:rPr lang="en-US" sz="1400" dirty="0" err="1"/>
              <a:t>Schury</a:t>
            </a:r>
            <a:r>
              <a:rPr lang="en-US" sz="1400" dirty="0"/>
              <a:t>, P. Phys. Rev. C </a:t>
            </a:r>
            <a:r>
              <a:rPr lang="en-US" sz="1400" b="1" dirty="0"/>
              <a:t>104</a:t>
            </a:r>
            <a:r>
              <a:rPr lang="en-US" sz="1400" dirty="0"/>
              <a:t> (2021) L021304: </a:t>
            </a:r>
            <a:r>
              <a:rPr lang="en-US" sz="1400" dirty="0">
                <a:hlinkClick r:id="rId4"/>
              </a:rPr>
              <a:t>https://doi.org/10.1103/PhysRevC.104.L021304</a:t>
            </a:r>
            <a:endParaRPr lang="en-US" sz="1400" dirty="0"/>
          </a:p>
        </p:txBody>
      </p:sp>
    </p:spTree>
    <p:extLst>
      <p:ext uri="{BB962C8B-B14F-4D97-AF65-F5344CB8AC3E}">
        <p14:creationId xmlns:p14="http://schemas.microsoft.com/office/powerpoint/2010/main" val="374715416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3BFE7-C0C7-080A-29E7-899B490B55D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1026BF8-BAAB-3913-4081-95D023C0777F}"/>
              </a:ext>
            </a:extLst>
          </p:cNvPr>
          <p:cNvSpPr>
            <a:spLocks noGrp="1"/>
          </p:cNvSpPr>
          <p:nvPr>
            <p:ph type="body" sz="quarter" idx="10"/>
          </p:nvPr>
        </p:nvSpPr>
        <p:spPr>
          <a:xfrm>
            <a:off x="1692403" y="2442147"/>
            <a:ext cx="8807194" cy="2284378"/>
          </a:xfrm>
        </p:spPr>
        <p:txBody>
          <a:bodyPr/>
          <a:lstStyle/>
          <a:p>
            <a:pPr marL="0" indent="0" algn="ctr"/>
            <a:r>
              <a:rPr lang="en-US" sz="4800" b="1" dirty="0"/>
              <a:t>Question: </a:t>
            </a:r>
            <a:r>
              <a:rPr lang="en-US" sz="4800" dirty="0"/>
              <a:t>how about even fewer atoms?</a:t>
            </a:r>
          </a:p>
        </p:txBody>
      </p:sp>
      <p:sp>
        <p:nvSpPr>
          <p:cNvPr id="4" name="Title 3">
            <a:extLst>
              <a:ext uri="{FF2B5EF4-FFF2-40B4-BE49-F238E27FC236}">
                <a16:creationId xmlns:a16="http://schemas.microsoft.com/office/drawing/2014/main" id="{ED687FA3-B478-AC71-0752-29F430BB08FB}"/>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84683821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yellow and green squares with black letters&#10;&#10;AI-generated content may be incorrect.">
            <a:extLst>
              <a:ext uri="{FF2B5EF4-FFF2-40B4-BE49-F238E27FC236}">
                <a16:creationId xmlns:a16="http://schemas.microsoft.com/office/drawing/2014/main" id="{4A7F3FBB-7954-57EE-79C9-EFF462B64BAE}"/>
              </a:ext>
            </a:extLst>
          </p:cNvPr>
          <p:cNvPicPr>
            <a:picLocks noChangeAspect="1"/>
          </p:cNvPicPr>
          <p:nvPr/>
        </p:nvPicPr>
        <p:blipFill>
          <a:blip r:embed="rId2">
            <a:alphaModFix/>
          </a:blip>
          <a:srcRect l="3429" b="10101"/>
          <a:stretch>
            <a:fillRect/>
          </a:stretch>
        </p:blipFill>
        <p:spPr>
          <a:xfrm>
            <a:off x="3605145" y="2493541"/>
            <a:ext cx="8586855" cy="4308754"/>
          </a:xfrm>
          <a:prstGeom prst="rect">
            <a:avLst/>
          </a:prstGeom>
        </p:spPr>
      </p:pic>
      <p:sp>
        <p:nvSpPr>
          <p:cNvPr id="2" name="Title 1">
            <a:extLst>
              <a:ext uri="{FF2B5EF4-FFF2-40B4-BE49-F238E27FC236}">
                <a16:creationId xmlns:a16="http://schemas.microsoft.com/office/drawing/2014/main" id="{4DA76E06-0609-BD7D-78DD-93F6583BDDA5}"/>
              </a:ext>
            </a:extLst>
          </p:cNvPr>
          <p:cNvSpPr>
            <a:spLocks noGrp="1"/>
          </p:cNvSpPr>
          <p:nvPr>
            <p:ph type="title"/>
          </p:nvPr>
        </p:nvSpPr>
        <p:spPr/>
        <p:txBody>
          <a:bodyPr/>
          <a:lstStyle/>
          <a:p>
            <a:r>
              <a:rPr lang="en-US" dirty="0"/>
              <a:t>Drive for Mass Measurements of Single Atoms</a:t>
            </a:r>
          </a:p>
        </p:txBody>
      </p:sp>
      <p:sp>
        <p:nvSpPr>
          <p:cNvPr id="3" name="Content Placeholder 2">
            <a:extLst>
              <a:ext uri="{FF2B5EF4-FFF2-40B4-BE49-F238E27FC236}">
                <a16:creationId xmlns:a16="http://schemas.microsoft.com/office/drawing/2014/main" id="{AB3FAD1A-F753-B549-F85D-7DCEBBA3CE61}"/>
              </a:ext>
            </a:extLst>
          </p:cNvPr>
          <p:cNvSpPr>
            <a:spLocks noGrp="1"/>
          </p:cNvSpPr>
          <p:nvPr>
            <p:ph idx="1"/>
          </p:nvPr>
        </p:nvSpPr>
        <p:spPr>
          <a:xfrm>
            <a:off x="-1" y="647701"/>
            <a:ext cx="9116973" cy="5611811"/>
          </a:xfrm>
        </p:spPr>
        <p:txBody>
          <a:bodyPr/>
          <a:lstStyle/>
          <a:p>
            <a:r>
              <a:rPr lang="en-US" dirty="0"/>
              <a:t>Historic method for determining mass and proton number</a:t>
            </a:r>
          </a:p>
          <a:p>
            <a:r>
              <a:rPr lang="en-US" dirty="0"/>
              <a:t>Watch for alpha decay into ‘long’-lived nuclei that has had a precision measurement performed </a:t>
            </a:r>
            <a:r>
              <a:rPr lang="en-US" dirty="0">
                <a:sym typeface="Wingdings" panose="05000000000000000000" pitchFamily="2" charset="2"/>
              </a:rPr>
              <a:t> </a:t>
            </a:r>
            <a:r>
              <a:rPr lang="en-US" dirty="0"/>
              <a:t>X-rays for </a:t>
            </a:r>
            <a:r>
              <a:rPr lang="en-US" i="1" dirty="0"/>
              <a:t>Z</a:t>
            </a:r>
            <a:r>
              <a:rPr lang="en-US" dirty="0"/>
              <a:t>, chemistry or mass measurements for A</a:t>
            </a:r>
          </a:p>
          <a:p>
            <a:r>
              <a:rPr lang="en-US" dirty="0"/>
              <a:t>None of the new elements/isotopes produced in </a:t>
            </a:r>
            <a:r>
              <a:rPr lang="en-US" baseline="30000" dirty="0"/>
              <a:t>48</a:t>
            </a:r>
            <a:r>
              <a:rPr lang="en-US" dirty="0"/>
              <a:t>Ca+Actinide reactions decay to previously known isotopes </a:t>
            </a:r>
            <a:r>
              <a:rPr lang="en-US" dirty="0">
                <a:sym typeface="Wingdings" panose="05000000000000000000" pitchFamily="2" charset="2"/>
              </a:rPr>
              <a:t> no link can be used to determine A,Z</a:t>
            </a:r>
          </a:p>
          <a:p>
            <a:r>
              <a:rPr lang="en-US" dirty="0">
                <a:sym typeface="Wingdings" panose="05000000000000000000" pitchFamily="2" charset="2"/>
              </a:rPr>
              <a:t>Assumed physics in </a:t>
            </a:r>
            <a:r>
              <a:rPr lang="en-US" baseline="30000" dirty="0"/>
              <a:t>48</a:t>
            </a:r>
            <a:r>
              <a:rPr lang="en-US" dirty="0"/>
              <a:t>Ca+Actinide same as lighter regions </a:t>
            </a:r>
            <a:r>
              <a:rPr lang="en-US" dirty="0">
                <a:sym typeface="Wingdings" panose="05000000000000000000" pitchFamily="2" charset="2"/>
              </a:rPr>
              <a:t> need </a:t>
            </a:r>
            <a:r>
              <a:rPr lang="en-US" i="1" dirty="0">
                <a:sym typeface="Wingdings" panose="05000000000000000000" pitchFamily="2" charset="2"/>
              </a:rPr>
              <a:t>A</a:t>
            </a:r>
            <a:r>
              <a:rPr lang="en-US" dirty="0">
                <a:sym typeface="Wingdings" panose="05000000000000000000" pitchFamily="2" charset="2"/>
              </a:rPr>
              <a:t> and/or </a:t>
            </a:r>
            <a:r>
              <a:rPr lang="en-US" i="1" dirty="0">
                <a:sym typeface="Wingdings" panose="05000000000000000000" pitchFamily="2" charset="2"/>
              </a:rPr>
              <a:t>Z</a:t>
            </a:r>
            <a:r>
              <a:rPr lang="en-US" dirty="0">
                <a:sym typeface="Wingdings" panose="05000000000000000000" pitchFamily="2" charset="2"/>
              </a:rPr>
              <a:t> measurement</a:t>
            </a:r>
          </a:p>
          <a:p>
            <a:r>
              <a:rPr lang="en-US" dirty="0">
                <a:sym typeface="Wingdings" panose="05000000000000000000" pitchFamily="2" charset="2"/>
              </a:rPr>
              <a:t>Production rates == 1-10 atoms/week</a:t>
            </a:r>
            <a:endParaRPr lang="en-US" dirty="0"/>
          </a:p>
        </p:txBody>
      </p:sp>
      <p:sp>
        <p:nvSpPr>
          <p:cNvPr id="4" name="Slide Number Placeholder 3">
            <a:extLst>
              <a:ext uri="{FF2B5EF4-FFF2-40B4-BE49-F238E27FC236}">
                <a16:creationId xmlns:a16="http://schemas.microsoft.com/office/drawing/2014/main" id="{3FCDFF8D-1DBA-BFF8-A44C-1FCB690A5A98}"/>
              </a:ext>
            </a:extLst>
          </p:cNvPr>
          <p:cNvSpPr>
            <a:spLocks noGrp="1"/>
          </p:cNvSpPr>
          <p:nvPr>
            <p:ph type="sldNum" sz="quarter" idx="4"/>
          </p:nvPr>
        </p:nvSpPr>
        <p:spPr/>
        <p:txBody>
          <a:bodyPr/>
          <a:lstStyle/>
          <a:p>
            <a:pPr algn="r"/>
            <a:fld id="{0EF2EA88-E9D4-0C4F-A5DF-5FE49FAF8E2F}" type="slidenum">
              <a:rPr lang="en-US" smtClean="0"/>
              <a:pPr algn="r"/>
              <a:t>85</a:t>
            </a:fld>
            <a:endParaRPr lang="en-US" dirty="0"/>
          </a:p>
        </p:txBody>
      </p:sp>
      <p:sp>
        <p:nvSpPr>
          <p:cNvPr id="7" name="Oval 6">
            <a:extLst>
              <a:ext uri="{FF2B5EF4-FFF2-40B4-BE49-F238E27FC236}">
                <a16:creationId xmlns:a16="http://schemas.microsoft.com/office/drawing/2014/main" id="{B0807FBF-4ED8-2BA8-36CE-82D7CEB0778D}"/>
              </a:ext>
            </a:extLst>
          </p:cNvPr>
          <p:cNvSpPr/>
          <p:nvPr/>
        </p:nvSpPr>
        <p:spPr bwMode="auto">
          <a:xfrm>
            <a:off x="10220559" y="3277576"/>
            <a:ext cx="509001" cy="509001"/>
          </a:xfrm>
          <a:prstGeom prst="ellipse">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82293595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365">
          <a:extLst>
            <a:ext uri="{FF2B5EF4-FFF2-40B4-BE49-F238E27FC236}">
              <a16:creationId xmlns:a16="http://schemas.microsoft.com/office/drawing/2014/main" id="{434A4CF7-735C-0B50-E779-78F001247468}"/>
            </a:ext>
          </a:extLst>
        </p:cNvPr>
        <p:cNvGrpSpPr/>
        <p:nvPr/>
      </p:nvGrpSpPr>
      <p:grpSpPr>
        <a:xfrm>
          <a:off x="0" y="0"/>
          <a:ext cx="0" cy="0"/>
          <a:chOff x="0" y="0"/>
          <a:chExt cx="0" cy="0"/>
        </a:xfrm>
      </p:grpSpPr>
      <p:pic>
        <p:nvPicPr>
          <p:cNvPr id="25" name="Picture 24">
            <a:extLst>
              <a:ext uri="{FF2B5EF4-FFF2-40B4-BE49-F238E27FC236}">
                <a16:creationId xmlns:a16="http://schemas.microsoft.com/office/drawing/2014/main" id="{87DCD024-ED6B-0CB9-9CEB-1ED0E8D745F3}"/>
              </a:ext>
            </a:extLst>
          </p:cNvPr>
          <p:cNvPicPr>
            <a:picLocks noChangeAspect="1"/>
          </p:cNvPicPr>
          <p:nvPr/>
        </p:nvPicPr>
        <p:blipFill>
          <a:blip r:embed="rId3"/>
          <a:stretch>
            <a:fillRect/>
          </a:stretch>
        </p:blipFill>
        <p:spPr>
          <a:xfrm>
            <a:off x="1149531" y="611024"/>
            <a:ext cx="10284808" cy="6181662"/>
          </a:xfrm>
          <a:prstGeom prst="rect">
            <a:avLst/>
          </a:prstGeom>
        </p:spPr>
      </p:pic>
      <p:sp>
        <p:nvSpPr>
          <p:cNvPr id="366" name="Google Shape;366;p30">
            <a:extLst>
              <a:ext uri="{FF2B5EF4-FFF2-40B4-BE49-F238E27FC236}">
                <a16:creationId xmlns:a16="http://schemas.microsoft.com/office/drawing/2014/main" id="{BCC81F8F-CECC-4ED6-58EB-7FC789A95262}"/>
              </a:ext>
            </a:extLst>
          </p:cNvPr>
          <p:cNvSpPr txBox="1">
            <a:spLocks noGrp="1"/>
          </p:cNvSpPr>
          <p:nvPr>
            <p:ph type="title"/>
          </p:nvPr>
        </p:nvSpPr>
        <p:spPr>
          <a:prstGeom prst="rect">
            <a:avLst/>
          </a:prstGeom>
        </p:spPr>
        <p:txBody>
          <a:bodyPr spcFirstLastPara="1" wrap="square" lIns="91433" tIns="45700" rIns="91433" bIns="45700" anchor="t" anchorCtr="0">
            <a:noAutofit/>
          </a:bodyPr>
          <a:lstStyle/>
          <a:p>
            <a:r>
              <a:rPr lang="en-US" sz="3400" dirty="0"/>
              <a:t>New Technique: Mass Number Measurements in FIONA</a:t>
            </a:r>
            <a:endParaRPr sz="3400" dirty="0"/>
          </a:p>
        </p:txBody>
      </p:sp>
      <p:sp>
        <p:nvSpPr>
          <p:cNvPr id="2" name="Slide Number Placeholder 2">
            <a:extLst>
              <a:ext uri="{FF2B5EF4-FFF2-40B4-BE49-F238E27FC236}">
                <a16:creationId xmlns:a16="http://schemas.microsoft.com/office/drawing/2014/main" id="{E81DDD6F-1793-C28F-6069-D015EEC09743}"/>
              </a:ext>
            </a:extLst>
          </p:cNvPr>
          <p:cNvSpPr>
            <a:spLocks noGrp="1"/>
          </p:cNvSpPr>
          <p:nvPr>
            <p:ph type="sldNum" sz="quarter" idx="4"/>
          </p:nvPr>
        </p:nvSpPr>
        <p:spPr/>
        <p:txBody>
          <a:bodyPr/>
          <a:lstStyle/>
          <a:p>
            <a:fld id="{00000000-1234-1234-1234-123412341234}" type="slidenum">
              <a:rPr lang="en-US" smtClean="0">
                <a:latin typeface="Calibri" panose="020F0502020204030204" pitchFamily="34" charset="0"/>
                <a:ea typeface="Calibri" panose="020F0502020204030204" pitchFamily="34" charset="0"/>
                <a:cs typeface="Calibri" panose="020F0502020204030204" pitchFamily="34" charset="0"/>
              </a:rPr>
              <a:pPr/>
              <a:t>86</a:t>
            </a:fld>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E2A1F339-E2FD-E83D-11D3-24DAF722D5A0}"/>
              </a:ext>
            </a:extLst>
          </p:cNvPr>
          <p:cNvSpPr txBox="1"/>
          <p:nvPr/>
        </p:nvSpPr>
        <p:spPr>
          <a:xfrm>
            <a:off x="143691" y="1540883"/>
            <a:ext cx="1405367" cy="830997"/>
          </a:xfrm>
          <a:prstGeom prst="rect">
            <a:avLst/>
          </a:prstGeom>
          <a:noFill/>
        </p:spPr>
        <p:txBody>
          <a:bodyPr wrap="squar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Produce SHE</a:t>
            </a:r>
          </a:p>
        </p:txBody>
      </p:sp>
      <p:cxnSp>
        <p:nvCxnSpPr>
          <p:cNvPr id="8" name="Straight Arrow Connector 7">
            <a:extLst>
              <a:ext uri="{FF2B5EF4-FFF2-40B4-BE49-F238E27FC236}">
                <a16:creationId xmlns:a16="http://schemas.microsoft.com/office/drawing/2014/main" id="{EFF4F4B0-6B69-97A9-7B59-ADE0029331C6}"/>
              </a:ext>
            </a:extLst>
          </p:cNvPr>
          <p:cNvCxnSpPr>
            <a:cxnSpLocks/>
            <a:stCxn id="6" idx="3"/>
          </p:cNvCxnSpPr>
          <p:nvPr/>
        </p:nvCxnSpPr>
        <p:spPr>
          <a:xfrm flipV="1">
            <a:off x="1549058" y="1874372"/>
            <a:ext cx="461945" cy="82010"/>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C351CEB-C1D0-D4D5-5D03-691E42695127}"/>
              </a:ext>
            </a:extLst>
          </p:cNvPr>
          <p:cNvSpPr txBox="1"/>
          <p:nvPr/>
        </p:nvSpPr>
        <p:spPr>
          <a:xfrm>
            <a:off x="5160146" y="3269879"/>
            <a:ext cx="1327212" cy="1200329"/>
          </a:xfrm>
          <a:prstGeom prst="rect">
            <a:avLst/>
          </a:prstGeom>
          <a:noFill/>
        </p:spPr>
        <p:txBody>
          <a:bodyPr wrap="squar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Stop SHE in Gas Catcher</a:t>
            </a:r>
          </a:p>
        </p:txBody>
      </p:sp>
      <p:cxnSp>
        <p:nvCxnSpPr>
          <p:cNvPr id="12" name="Straight Arrow Connector 11">
            <a:extLst>
              <a:ext uri="{FF2B5EF4-FFF2-40B4-BE49-F238E27FC236}">
                <a16:creationId xmlns:a16="http://schemas.microsoft.com/office/drawing/2014/main" id="{0A45CAD5-33B3-FD34-C785-ECB52A476D1B}"/>
              </a:ext>
            </a:extLst>
          </p:cNvPr>
          <p:cNvCxnSpPr>
            <a:cxnSpLocks/>
          </p:cNvCxnSpPr>
          <p:nvPr/>
        </p:nvCxnSpPr>
        <p:spPr>
          <a:xfrm>
            <a:off x="5894435" y="4403396"/>
            <a:ext cx="0" cy="466078"/>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19DD1B29-0D80-0642-BCEA-FC525493CFB3}"/>
              </a:ext>
            </a:extLst>
          </p:cNvPr>
          <p:cNvSpPr txBox="1"/>
          <p:nvPr/>
        </p:nvSpPr>
        <p:spPr>
          <a:xfrm>
            <a:off x="5627213" y="5586673"/>
            <a:ext cx="1843804" cy="830997"/>
          </a:xfrm>
          <a:prstGeom prst="rect">
            <a:avLst/>
          </a:prstGeom>
          <a:noFill/>
        </p:spPr>
        <p:txBody>
          <a:bodyPr wrap="squar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Capture in RFQ Trap</a:t>
            </a:r>
          </a:p>
        </p:txBody>
      </p:sp>
      <p:cxnSp>
        <p:nvCxnSpPr>
          <p:cNvPr id="16" name="Straight Arrow Connector 15">
            <a:extLst>
              <a:ext uri="{FF2B5EF4-FFF2-40B4-BE49-F238E27FC236}">
                <a16:creationId xmlns:a16="http://schemas.microsoft.com/office/drawing/2014/main" id="{346CC7BD-388E-CAB9-10B0-29D0CFB10F41}"/>
              </a:ext>
            </a:extLst>
          </p:cNvPr>
          <p:cNvCxnSpPr>
            <a:cxnSpLocks/>
          </p:cNvCxnSpPr>
          <p:nvPr/>
        </p:nvCxnSpPr>
        <p:spPr>
          <a:xfrm flipV="1">
            <a:off x="6549115" y="5228417"/>
            <a:ext cx="0" cy="375308"/>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3BB9AC65-2D4B-5CD9-E5A1-3E2711378BFB}"/>
              </a:ext>
            </a:extLst>
          </p:cNvPr>
          <p:cNvSpPr txBox="1"/>
          <p:nvPr/>
        </p:nvSpPr>
        <p:spPr>
          <a:xfrm>
            <a:off x="2074847" y="4770776"/>
            <a:ext cx="1327211" cy="1200329"/>
          </a:xfrm>
          <a:prstGeom prst="rect">
            <a:avLst/>
          </a:prstGeom>
          <a:noFill/>
        </p:spPr>
        <p:txBody>
          <a:bodyPr wrap="squar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Separate SHE with the BGS</a:t>
            </a:r>
          </a:p>
        </p:txBody>
      </p:sp>
      <p:sp>
        <p:nvSpPr>
          <p:cNvPr id="19" name="TextBox 18">
            <a:extLst>
              <a:ext uri="{FF2B5EF4-FFF2-40B4-BE49-F238E27FC236}">
                <a16:creationId xmlns:a16="http://schemas.microsoft.com/office/drawing/2014/main" id="{C867F904-32A0-8CE0-159F-FFB32E74551F}"/>
              </a:ext>
            </a:extLst>
          </p:cNvPr>
          <p:cNvSpPr txBox="1"/>
          <p:nvPr/>
        </p:nvSpPr>
        <p:spPr>
          <a:xfrm>
            <a:off x="8974000" y="5466834"/>
            <a:ext cx="2610963" cy="1200329"/>
          </a:xfrm>
          <a:prstGeom prst="rect">
            <a:avLst/>
          </a:prstGeom>
          <a:noFill/>
        </p:spPr>
        <p:txBody>
          <a:bodyPr wrap="squar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Separate Reaction Products by Mass Number in FIONA</a:t>
            </a:r>
          </a:p>
        </p:txBody>
      </p:sp>
      <p:cxnSp>
        <p:nvCxnSpPr>
          <p:cNvPr id="20" name="Straight Arrow Connector 19">
            <a:extLst>
              <a:ext uri="{FF2B5EF4-FFF2-40B4-BE49-F238E27FC236}">
                <a16:creationId xmlns:a16="http://schemas.microsoft.com/office/drawing/2014/main" id="{B585CA6B-2728-8057-0E2C-F115F8F29893}"/>
              </a:ext>
            </a:extLst>
          </p:cNvPr>
          <p:cNvCxnSpPr>
            <a:cxnSpLocks/>
            <a:stCxn id="19" idx="0"/>
          </p:cNvCxnSpPr>
          <p:nvPr/>
        </p:nvCxnSpPr>
        <p:spPr>
          <a:xfrm flipH="1" flipV="1">
            <a:off x="10153254" y="5120555"/>
            <a:ext cx="126228" cy="346279"/>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521EB9B-D0B0-39EB-89E6-6655F8C8B6B1}"/>
              </a:ext>
            </a:extLst>
          </p:cNvPr>
          <p:cNvSpPr txBox="1"/>
          <p:nvPr/>
        </p:nvSpPr>
        <p:spPr>
          <a:xfrm>
            <a:off x="9766784" y="3822915"/>
            <a:ext cx="1127968" cy="461665"/>
          </a:xfrm>
          <a:prstGeom prst="rect">
            <a:avLst/>
          </a:prstGeom>
          <a:noFill/>
        </p:spPr>
        <p:txBody>
          <a:bodyPr wrap="squar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Detect </a:t>
            </a:r>
          </a:p>
        </p:txBody>
      </p:sp>
      <p:cxnSp>
        <p:nvCxnSpPr>
          <p:cNvPr id="26" name="Straight Arrow Connector 25">
            <a:extLst>
              <a:ext uri="{FF2B5EF4-FFF2-40B4-BE49-F238E27FC236}">
                <a16:creationId xmlns:a16="http://schemas.microsoft.com/office/drawing/2014/main" id="{8F12C828-9802-285F-7145-2E54DE029F49}"/>
              </a:ext>
            </a:extLst>
          </p:cNvPr>
          <p:cNvCxnSpPr>
            <a:cxnSpLocks/>
            <a:stCxn id="23" idx="2"/>
          </p:cNvCxnSpPr>
          <p:nvPr/>
        </p:nvCxnSpPr>
        <p:spPr>
          <a:xfrm flipH="1">
            <a:off x="10220560" y="4284580"/>
            <a:ext cx="110208" cy="260393"/>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A869311-A2C5-0343-8469-E834CAAD4800}"/>
              </a:ext>
            </a:extLst>
          </p:cNvPr>
          <p:cNvSpPr txBox="1"/>
          <p:nvPr/>
        </p:nvSpPr>
        <p:spPr>
          <a:xfrm>
            <a:off x="6487358" y="4151277"/>
            <a:ext cx="1843804" cy="461665"/>
          </a:xfrm>
          <a:prstGeom prst="rect">
            <a:avLst/>
          </a:prstGeom>
          <a:noFill/>
        </p:spPr>
        <p:txBody>
          <a:bodyPr wrap="square" rtlCol="0">
            <a:spAutoFit/>
          </a:bodyPr>
          <a:lstStyle/>
          <a:p>
            <a:pPr algn="ctr"/>
            <a:r>
              <a:rPr lang="en-US" dirty="0">
                <a:latin typeface="Calibri" panose="020F0502020204030204" pitchFamily="34" charset="0"/>
                <a:ea typeface="Calibri" panose="020F0502020204030204" pitchFamily="34" charset="0"/>
                <a:cs typeface="Calibri" panose="020F0502020204030204" pitchFamily="34" charset="0"/>
              </a:rPr>
              <a:t>Reaccelerate</a:t>
            </a:r>
          </a:p>
        </p:txBody>
      </p:sp>
      <p:cxnSp>
        <p:nvCxnSpPr>
          <p:cNvPr id="4" name="Straight Arrow Connector 3">
            <a:extLst>
              <a:ext uri="{FF2B5EF4-FFF2-40B4-BE49-F238E27FC236}">
                <a16:creationId xmlns:a16="http://schemas.microsoft.com/office/drawing/2014/main" id="{07BD0A8C-767F-C9CE-ABBC-FC5C20F65D0F}"/>
              </a:ext>
            </a:extLst>
          </p:cNvPr>
          <p:cNvCxnSpPr>
            <a:cxnSpLocks/>
          </p:cNvCxnSpPr>
          <p:nvPr/>
        </p:nvCxnSpPr>
        <p:spPr>
          <a:xfrm flipH="1">
            <a:off x="7089978" y="4612942"/>
            <a:ext cx="274237" cy="332926"/>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709085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C0D9784-75E7-8BA6-784F-44CE91CBBCF3}"/>
              </a:ext>
            </a:extLst>
          </p:cNvPr>
          <p:cNvSpPr>
            <a:spLocks noGrp="1"/>
          </p:cNvSpPr>
          <p:nvPr>
            <p:ph type="title"/>
          </p:nvPr>
        </p:nvSpPr>
        <p:spPr/>
        <p:txBody>
          <a:bodyPr/>
          <a:lstStyle/>
          <a:p>
            <a:r>
              <a:rPr lang="en-US" dirty="0"/>
              <a:t>FIONA</a:t>
            </a:r>
          </a:p>
        </p:txBody>
      </p:sp>
      <p:sp>
        <p:nvSpPr>
          <p:cNvPr id="13" name="Content Placeholder 12">
            <a:extLst>
              <a:ext uri="{FF2B5EF4-FFF2-40B4-BE49-F238E27FC236}">
                <a16:creationId xmlns:a16="http://schemas.microsoft.com/office/drawing/2014/main" id="{068A8E74-365E-BFE9-300C-84EE35079ADB}"/>
              </a:ext>
            </a:extLst>
          </p:cNvPr>
          <p:cNvSpPr>
            <a:spLocks noGrp="1"/>
          </p:cNvSpPr>
          <p:nvPr>
            <p:ph idx="1"/>
          </p:nvPr>
        </p:nvSpPr>
        <p:spPr>
          <a:xfrm>
            <a:off x="0" y="647701"/>
            <a:ext cx="5292710" cy="5611811"/>
          </a:xfrm>
        </p:spPr>
        <p:txBody>
          <a:bodyPr/>
          <a:lstStyle/>
          <a:p>
            <a:r>
              <a:rPr lang="en-US" dirty="0"/>
              <a:t>Position on silicon detector at exit of mass separator denotes mass number </a:t>
            </a:r>
            <a:r>
              <a:rPr lang="en-US" dirty="0">
                <a:sym typeface="Wingdings" panose="05000000000000000000" pitchFamily="2" charset="2"/>
              </a:rPr>
              <a:t> not a high precision device</a:t>
            </a:r>
            <a:endParaRPr lang="en-US" dirty="0"/>
          </a:p>
          <a:p>
            <a:endParaRPr lang="en-US" dirty="0"/>
          </a:p>
          <a:p>
            <a:r>
              <a:rPr lang="en-US" dirty="0"/>
              <a:t>One decay each of Mc and Nh from </a:t>
            </a:r>
            <a:r>
              <a:rPr lang="en-US" baseline="30000" dirty="0"/>
              <a:t>48</a:t>
            </a:r>
            <a:r>
              <a:rPr lang="en-US" dirty="0"/>
              <a:t>Ca+</a:t>
            </a:r>
            <a:r>
              <a:rPr lang="en-US" baseline="30000" dirty="0"/>
              <a:t>243</a:t>
            </a:r>
            <a:r>
              <a:rPr lang="en-US" dirty="0"/>
              <a:t>Am fell at masses 280 and 284 </a:t>
            </a:r>
            <a:r>
              <a:rPr lang="en-US" dirty="0">
                <a:sym typeface="Wingdings" panose="05000000000000000000" pitchFamily="2" charset="2"/>
              </a:rPr>
              <a:t> production of 3n exit channel and </a:t>
            </a:r>
            <a:r>
              <a:rPr lang="en-US" baseline="30000" dirty="0">
                <a:sym typeface="Wingdings" panose="05000000000000000000" pitchFamily="2" charset="2"/>
              </a:rPr>
              <a:t>288</a:t>
            </a:r>
            <a:r>
              <a:rPr lang="en-US" dirty="0">
                <a:sym typeface="Wingdings" panose="05000000000000000000" pitchFamily="2" charset="2"/>
              </a:rPr>
              <a:t>Mc/</a:t>
            </a:r>
            <a:r>
              <a:rPr lang="en-US" baseline="30000" dirty="0">
                <a:sym typeface="Wingdings" panose="05000000000000000000" pitchFamily="2" charset="2"/>
              </a:rPr>
              <a:t>284</a:t>
            </a:r>
            <a:r>
              <a:rPr lang="en-US" dirty="0">
                <a:sym typeface="Wingdings" panose="05000000000000000000" pitchFamily="2" charset="2"/>
              </a:rPr>
              <a:t>Nh</a:t>
            </a:r>
          </a:p>
          <a:p>
            <a:endParaRPr lang="en-US" dirty="0">
              <a:sym typeface="Wingdings" panose="05000000000000000000" pitchFamily="2" charset="2"/>
            </a:endParaRPr>
          </a:p>
          <a:p>
            <a:r>
              <a:rPr lang="en-US" dirty="0"/>
              <a:t>First mass measurement in </a:t>
            </a:r>
            <a:r>
              <a:rPr lang="en-US" baseline="30000" dirty="0"/>
              <a:t>48</a:t>
            </a:r>
            <a:r>
              <a:rPr lang="en-US" dirty="0"/>
              <a:t>Ca+Actinides</a:t>
            </a:r>
          </a:p>
        </p:txBody>
      </p:sp>
      <p:sp>
        <p:nvSpPr>
          <p:cNvPr id="12" name="Slide Number Placeholder 11">
            <a:extLst>
              <a:ext uri="{FF2B5EF4-FFF2-40B4-BE49-F238E27FC236}">
                <a16:creationId xmlns:a16="http://schemas.microsoft.com/office/drawing/2014/main" id="{DBFA7C19-BD8F-4D93-71CD-686F7659D87E}"/>
              </a:ext>
            </a:extLst>
          </p:cNvPr>
          <p:cNvSpPr>
            <a:spLocks noGrp="1"/>
          </p:cNvSpPr>
          <p:nvPr>
            <p:ph type="sldNum" sz="quarter" idx="4"/>
          </p:nvPr>
        </p:nvSpPr>
        <p:spPr/>
        <p:txBody>
          <a:bodyPr/>
          <a:lstStyle/>
          <a:p>
            <a:pPr algn="r"/>
            <a:fld id="{0EF2EA88-E9D4-0C4F-A5DF-5FE49FAF8E2F}" type="slidenum">
              <a:rPr lang="en-US" smtClean="0"/>
              <a:pPr algn="r"/>
              <a:t>87</a:t>
            </a:fld>
            <a:endParaRPr lang="en-US" dirty="0"/>
          </a:p>
        </p:txBody>
      </p:sp>
      <p:pic>
        <p:nvPicPr>
          <p:cNvPr id="19" name="Picture 18">
            <a:extLst>
              <a:ext uri="{FF2B5EF4-FFF2-40B4-BE49-F238E27FC236}">
                <a16:creationId xmlns:a16="http://schemas.microsoft.com/office/drawing/2014/main" id="{D153525F-BB26-1F93-4B85-239C733C4855}"/>
              </a:ext>
            </a:extLst>
          </p:cNvPr>
          <p:cNvPicPr>
            <a:picLocks noChangeAspect="1"/>
          </p:cNvPicPr>
          <p:nvPr/>
        </p:nvPicPr>
        <p:blipFill>
          <a:blip r:embed="rId2"/>
          <a:stretch>
            <a:fillRect/>
          </a:stretch>
        </p:blipFill>
        <p:spPr>
          <a:xfrm>
            <a:off x="8774637" y="840884"/>
            <a:ext cx="3115876" cy="4222297"/>
          </a:xfrm>
          <a:prstGeom prst="rect">
            <a:avLst/>
          </a:prstGeom>
        </p:spPr>
      </p:pic>
      <p:pic>
        <p:nvPicPr>
          <p:cNvPr id="21" name="Picture 20">
            <a:extLst>
              <a:ext uri="{FF2B5EF4-FFF2-40B4-BE49-F238E27FC236}">
                <a16:creationId xmlns:a16="http://schemas.microsoft.com/office/drawing/2014/main" id="{3677EA07-BB83-AA69-D2FB-BF295FDDCEB7}"/>
              </a:ext>
            </a:extLst>
          </p:cNvPr>
          <p:cNvPicPr>
            <a:picLocks noChangeAspect="1"/>
          </p:cNvPicPr>
          <p:nvPr/>
        </p:nvPicPr>
        <p:blipFill>
          <a:blip r:embed="rId3"/>
          <a:stretch>
            <a:fillRect/>
          </a:stretch>
        </p:blipFill>
        <p:spPr>
          <a:xfrm>
            <a:off x="5779152" y="977715"/>
            <a:ext cx="2786816" cy="2073783"/>
          </a:xfrm>
          <a:prstGeom prst="rect">
            <a:avLst/>
          </a:prstGeom>
        </p:spPr>
      </p:pic>
      <p:pic>
        <p:nvPicPr>
          <p:cNvPr id="23" name="Picture 22">
            <a:extLst>
              <a:ext uri="{FF2B5EF4-FFF2-40B4-BE49-F238E27FC236}">
                <a16:creationId xmlns:a16="http://schemas.microsoft.com/office/drawing/2014/main" id="{6F7B25D0-CCE5-E6EE-4B5B-C3703C5DAB4F}"/>
              </a:ext>
            </a:extLst>
          </p:cNvPr>
          <p:cNvPicPr>
            <a:picLocks noChangeAspect="1"/>
          </p:cNvPicPr>
          <p:nvPr/>
        </p:nvPicPr>
        <p:blipFill>
          <a:blip r:embed="rId4"/>
          <a:stretch>
            <a:fillRect/>
          </a:stretch>
        </p:blipFill>
        <p:spPr>
          <a:xfrm>
            <a:off x="5779152" y="3381512"/>
            <a:ext cx="2912005" cy="2340490"/>
          </a:xfrm>
          <a:prstGeom prst="rect">
            <a:avLst/>
          </a:prstGeom>
        </p:spPr>
      </p:pic>
      <p:sp>
        <p:nvSpPr>
          <p:cNvPr id="25" name="TextBox 24">
            <a:extLst>
              <a:ext uri="{FF2B5EF4-FFF2-40B4-BE49-F238E27FC236}">
                <a16:creationId xmlns:a16="http://schemas.microsoft.com/office/drawing/2014/main" id="{DEEC93E3-E0E4-BC79-1DE2-43A731CF7D03}"/>
              </a:ext>
            </a:extLst>
          </p:cNvPr>
          <p:cNvSpPr txBox="1"/>
          <p:nvPr/>
        </p:nvSpPr>
        <p:spPr>
          <a:xfrm>
            <a:off x="0" y="6550221"/>
            <a:ext cx="7019614" cy="307777"/>
          </a:xfrm>
          <a:prstGeom prst="rect">
            <a:avLst/>
          </a:prstGeom>
          <a:noFill/>
        </p:spPr>
        <p:txBody>
          <a:bodyPr wrap="none" rtlCol="0">
            <a:spAutoFit/>
          </a:bodyPr>
          <a:lstStyle/>
          <a:p>
            <a:r>
              <a:rPr lang="en-US" sz="1400" dirty="0"/>
              <a:t>Gates, J.M.: PRL </a:t>
            </a:r>
            <a:r>
              <a:rPr lang="en-US" sz="1400" b="1" dirty="0"/>
              <a:t>121</a:t>
            </a:r>
            <a:r>
              <a:rPr lang="en-US" sz="1400" dirty="0"/>
              <a:t> (2018) 222501: </a:t>
            </a:r>
            <a:r>
              <a:rPr lang="en-US" sz="1400" dirty="0">
                <a:hlinkClick r:id="rId5"/>
              </a:rPr>
              <a:t>https://doi.org/10.1103/PhysRevLett.121.222501</a:t>
            </a:r>
            <a:endParaRPr lang="en-US" sz="1400" dirty="0"/>
          </a:p>
        </p:txBody>
      </p:sp>
      <p:pic>
        <p:nvPicPr>
          <p:cNvPr id="29" name="Picture 28">
            <a:extLst>
              <a:ext uri="{FF2B5EF4-FFF2-40B4-BE49-F238E27FC236}">
                <a16:creationId xmlns:a16="http://schemas.microsoft.com/office/drawing/2014/main" id="{BD08A44E-F20E-D169-4FC3-0E996724BC74}"/>
              </a:ext>
            </a:extLst>
          </p:cNvPr>
          <p:cNvPicPr>
            <a:picLocks noChangeAspect="1"/>
          </p:cNvPicPr>
          <p:nvPr/>
        </p:nvPicPr>
        <p:blipFill>
          <a:blip r:embed="rId6"/>
          <a:stretch>
            <a:fillRect/>
          </a:stretch>
        </p:blipFill>
        <p:spPr>
          <a:xfrm>
            <a:off x="717397" y="3963528"/>
            <a:ext cx="4264507" cy="2199305"/>
          </a:xfrm>
          <a:prstGeom prst="rect">
            <a:avLst/>
          </a:prstGeom>
        </p:spPr>
      </p:pic>
    </p:spTree>
    <p:extLst>
      <p:ext uri="{BB962C8B-B14F-4D97-AF65-F5344CB8AC3E}">
        <p14:creationId xmlns:p14="http://schemas.microsoft.com/office/powerpoint/2010/main" val="139298038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4DBEF-C769-21BA-518F-BD7C755B0A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350F2B-7D91-9260-1DBA-2914279A1840}"/>
              </a:ext>
            </a:extLst>
          </p:cNvPr>
          <p:cNvSpPr>
            <a:spLocks noGrp="1"/>
          </p:cNvSpPr>
          <p:nvPr>
            <p:ph type="title"/>
          </p:nvPr>
        </p:nvSpPr>
        <p:spPr/>
        <p:txBody>
          <a:bodyPr/>
          <a:lstStyle/>
          <a:p>
            <a:r>
              <a:rPr lang="en-US" dirty="0"/>
              <a:t>Mass Measurements</a:t>
            </a:r>
          </a:p>
        </p:txBody>
      </p:sp>
      <p:sp>
        <p:nvSpPr>
          <p:cNvPr id="4" name="Slide Number Placeholder 3">
            <a:extLst>
              <a:ext uri="{FF2B5EF4-FFF2-40B4-BE49-F238E27FC236}">
                <a16:creationId xmlns:a16="http://schemas.microsoft.com/office/drawing/2014/main" id="{F2102D62-BBA6-CDC7-9D6A-857F00349771}"/>
              </a:ext>
            </a:extLst>
          </p:cNvPr>
          <p:cNvSpPr>
            <a:spLocks noGrp="1"/>
          </p:cNvSpPr>
          <p:nvPr>
            <p:ph type="sldNum" sz="quarter" idx="4"/>
          </p:nvPr>
        </p:nvSpPr>
        <p:spPr/>
        <p:txBody>
          <a:bodyPr/>
          <a:lstStyle/>
          <a:p>
            <a:pPr algn="r"/>
            <a:fld id="{0EF2EA88-E9D4-0C4F-A5DF-5FE49FAF8E2F}" type="slidenum">
              <a:rPr lang="en-US" smtClean="0"/>
              <a:pPr algn="r"/>
              <a:t>88</a:t>
            </a:fld>
            <a:endParaRPr lang="en-US" dirty="0"/>
          </a:p>
        </p:txBody>
      </p:sp>
      <p:pic>
        <p:nvPicPr>
          <p:cNvPr id="6" name="Picture 5" descr="A yellow and green squares with black letters&#10;&#10;AI-generated content may be incorrect.">
            <a:extLst>
              <a:ext uri="{FF2B5EF4-FFF2-40B4-BE49-F238E27FC236}">
                <a16:creationId xmlns:a16="http://schemas.microsoft.com/office/drawing/2014/main" id="{226553D9-A197-BABD-E60E-91348A418939}"/>
              </a:ext>
            </a:extLst>
          </p:cNvPr>
          <p:cNvPicPr>
            <a:picLocks noChangeAspect="1"/>
          </p:cNvPicPr>
          <p:nvPr/>
        </p:nvPicPr>
        <p:blipFill>
          <a:blip r:embed="rId3">
            <a:alphaModFix/>
          </a:blip>
          <a:srcRect l="3429" b="10101"/>
          <a:stretch>
            <a:fillRect/>
          </a:stretch>
        </p:blipFill>
        <p:spPr>
          <a:xfrm>
            <a:off x="36035" y="702616"/>
            <a:ext cx="12155965" cy="6099679"/>
          </a:xfrm>
          <a:prstGeom prst="rect">
            <a:avLst/>
          </a:prstGeom>
        </p:spPr>
      </p:pic>
      <p:grpSp>
        <p:nvGrpSpPr>
          <p:cNvPr id="22" name="Group 21">
            <a:extLst>
              <a:ext uri="{FF2B5EF4-FFF2-40B4-BE49-F238E27FC236}">
                <a16:creationId xmlns:a16="http://schemas.microsoft.com/office/drawing/2014/main" id="{70D64668-E176-7CD7-808D-BB4693519F9C}"/>
              </a:ext>
            </a:extLst>
          </p:cNvPr>
          <p:cNvGrpSpPr/>
          <p:nvPr/>
        </p:nvGrpSpPr>
        <p:grpSpPr>
          <a:xfrm>
            <a:off x="8172870" y="1092185"/>
            <a:ext cx="2039877" cy="2138120"/>
            <a:chOff x="8172870" y="1092185"/>
            <a:chExt cx="2039877" cy="2138120"/>
          </a:xfrm>
        </p:grpSpPr>
        <p:sp>
          <p:nvSpPr>
            <p:cNvPr id="7" name="Oval 6">
              <a:extLst>
                <a:ext uri="{FF2B5EF4-FFF2-40B4-BE49-F238E27FC236}">
                  <a16:creationId xmlns:a16="http://schemas.microsoft.com/office/drawing/2014/main" id="{884835A0-7FE8-3A95-FF4C-65C740961EDA}"/>
                </a:ext>
              </a:extLst>
            </p:cNvPr>
            <p:cNvSpPr/>
            <p:nvPr/>
          </p:nvSpPr>
          <p:spPr bwMode="auto">
            <a:xfrm rot="2249642">
              <a:off x="9257098" y="1726993"/>
              <a:ext cx="955649" cy="1503312"/>
            </a:xfrm>
            <a:prstGeom prst="ellips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0" name="TextBox 9">
              <a:extLst>
                <a:ext uri="{FF2B5EF4-FFF2-40B4-BE49-F238E27FC236}">
                  <a16:creationId xmlns:a16="http://schemas.microsoft.com/office/drawing/2014/main" id="{7D90C35D-1040-A38C-8C40-C9D754674623}"/>
                </a:ext>
              </a:extLst>
            </p:cNvPr>
            <p:cNvSpPr txBox="1"/>
            <p:nvPr/>
          </p:nvSpPr>
          <p:spPr>
            <a:xfrm rot="19392501">
              <a:off x="8172870" y="1092185"/>
              <a:ext cx="1124026" cy="461665"/>
            </a:xfrm>
            <a:prstGeom prst="rect">
              <a:avLst/>
            </a:prstGeom>
            <a:noFill/>
          </p:spPr>
          <p:txBody>
            <a:bodyPr wrap="none" rtlCol="0">
              <a:spAutoFit/>
            </a:bodyPr>
            <a:lstStyle/>
            <a:p>
              <a:r>
                <a:rPr lang="en-US" dirty="0">
                  <a:solidFill>
                    <a:srgbClr val="C00000"/>
                  </a:solidFill>
                </a:rPr>
                <a:t>FIONA</a:t>
              </a:r>
            </a:p>
          </p:txBody>
        </p:sp>
        <p:cxnSp>
          <p:nvCxnSpPr>
            <p:cNvPr id="14" name="Straight Arrow Connector 13">
              <a:extLst>
                <a:ext uri="{FF2B5EF4-FFF2-40B4-BE49-F238E27FC236}">
                  <a16:creationId xmlns:a16="http://schemas.microsoft.com/office/drawing/2014/main" id="{B3D602F8-7622-8E21-3631-16EA345EBB7C}"/>
                </a:ext>
              </a:extLst>
            </p:cNvPr>
            <p:cNvCxnSpPr>
              <a:cxnSpLocks/>
              <a:stCxn id="10" idx="2"/>
            </p:cNvCxnSpPr>
            <p:nvPr/>
          </p:nvCxnSpPr>
          <p:spPr bwMode="auto">
            <a:xfrm>
              <a:off x="8873130" y="1507872"/>
              <a:ext cx="569915" cy="550158"/>
            </a:xfrm>
            <a:prstGeom prst="straightConnector1">
              <a:avLst/>
            </a:prstGeom>
            <a:solidFill>
              <a:schemeClr val="accent1"/>
            </a:solidFill>
            <a:ln w="38100" cap="flat" cmpd="sng" algn="ctr">
              <a:solidFill>
                <a:srgbClr val="C00000"/>
              </a:solidFill>
              <a:prstDash val="solid"/>
              <a:round/>
              <a:headEnd type="none" w="med" len="med"/>
              <a:tailEnd type="triangle"/>
            </a:ln>
            <a:effectLst/>
          </p:spPr>
        </p:cxnSp>
      </p:grpSp>
      <p:grpSp>
        <p:nvGrpSpPr>
          <p:cNvPr id="12" name="Group 11">
            <a:extLst>
              <a:ext uri="{FF2B5EF4-FFF2-40B4-BE49-F238E27FC236}">
                <a16:creationId xmlns:a16="http://schemas.microsoft.com/office/drawing/2014/main" id="{0C15EA78-AFD0-2836-6D8F-B71CB4755D73}"/>
              </a:ext>
            </a:extLst>
          </p:cNvPr>
          <p:cNvGrpSpPr/>
          <p:nvPr/>
        </p:nvGrpSpPr>
        <p:grpSpPr>
          <a:xfrm>
            <a:off x="217146" y="4283632"/>
            <a:ext cx="2257923" cy="2454052"/>
            <a:chOff x="217146" y="4283632"/>
            <a:chExt cx="2257923" cy="2454052"/>
          </a:xfrm>
        </p:grpSpPr>
        <p:sp>
          <p:nvSpPr>
            <p:cNvPr id="13" name="Oval 12">
              <a:extLst>
                <a:ext uri="{FF2B5EF4-FFF2-40B4-BE49-F238E27FC236}">
                  <a16:creationId xmlns:a16="http://schemas.microsoft.com/office/drawing/2014/main" id="{1B2F394F-6788-408D-706A-8855276A7981}"/>
                </a:ext>
              </a:extLst>
            </p:cNvPr>
            <p:cNvSpPr/>
            <p:nvPr/>
          </p:nvSpPr>
          <p:spPr bwMode="auto">
            <a:xfrm>
              <a:off x="660019" y="5878286"/>
              <a:ext cx="1815050" cy="859398"/>
            </a:xfrm>
            <a:prstGeom prst="ellips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5" name="TextBox 14">
              <a:extLst>
                <a:ext uri="{FF2B5EF4-FFF2-40B4-BE49-F238E27FC236}">
                  <a16:creationId xmlns:a16="http://schemas.microsoft.com/office/drawing/2014/main" id="{4AD0EF91-FCC4-6676-0BFC-B2EA9E61FBF4}"/>
                </a:ext>
              </a:extLst>
            </p:cNvPr>
            <p:cNvSpPr txBox="1"/>
            <p:nvPr/>
          </p:nvSpPr>
          <p:spPr>
            <a:xfrm rot="19392501">
              <a:off x="217146" y="4283632"/>
              <a:ext cx="1592078" cy="830997"/>
            </a:xfrm>
            <a:prstGeom prst="rect">
              <a:avLst/>
            </a:prstGeom>
            <a:noFill/>
          </p:spPr>
          <p:txBody>
            <a:bodyPr wrap="square" rtlCol="0">
              <a:spAutoFit/>
            </a:bodyPr>
            <a:lstStyle/>
            <a:p>
              <a:pPr algn="ctr"/>
              <a:r>
                <a:rPr lang="en-US" dirty="0">
                  <a:solidFill>
                    <a:srgbClr val="C00000"/>
                  </a:solidFill>
                </a:rPr>
                <a:t>Penning Traps</a:t>
              </a:r>
            </a:p>
          </p:txBody>
        </p:sp>
        <p:cxnSp>
          <p:nvCxnSpPr>
            <p:cNvPr id="16" name="Straight Arrow Connector 15">
              <a:extLst>
                <a:ext uri="{FF2B5EF4-FFF2-40B4-BE49-F238E27FC236}">
                  <a16:creationId xmlns:a16="http://schemas.microsoft.com/office/drawing/2014/main" id="{C1D7ED32-E805-C71A-EC58-A995AEDD9A5D}"/>
                </a:ext>
              </a:extLst>
            </p:cNvPr>
            <p:cNvCxnSpPr>
              <a:cxnSpLocks/>
              <a:endCxn id="13" idx="0"/>
            </p:cNvCxnSpPr>
            <p:nvPr/>
          </p:nvCxnSpPr>
          <p:spPr bwMode="auto">
            <a:xfrm>
              <a:off x="1292535" y="4989964"/>
              <a:ext cx="275009" cy="888322"/>
            </a:xfrm>
            <a:prstGeom prst="straightConnector1">
              <a:avLst/>
            </a:prstGeom>
            <a:solidFill>
              <a:schemeClr val="accent1"/>
            </a:solidFill>
            <a:ln w="38100" cap="flat" cmpd="sng" algn="ctr">
              <a:solidFill>
                <a:srgbClr val="C00000"/>
              </a:solidFill>
              <a:prstDash val="solid"/>
              <a:round/>
              <a:headEnd type="none" w="med" len="med"/>
              <a:tailEnd type="triangle"/>
            </a:ln>
            <a:effectLst/>
          </p:spPr>
        </p:cxnSp>
      </p:grpSp>
      <p:grpSp>
        <p:nvGrpSpPr>
          <p:cNvPr id="17" name="Group 16">
            <a:extLst>
              <a:ext uri="{FF2B5EF4-FFF2-40B4-BE49-F238E27FC236}">
                <a16:creationId xmlns:a16="http://schemas.microsoft.com/office/drawing/2014/main" id="{D9B1D8AB-9687-0A6F-D53B-D8BE3A51408B}"/>
              </a:ext>
            </a:extLst>
          </p:cNvPr>
          <p:cNvGrpSpPr/>
          <p:nvPr/>
        </p:nvGrpSpPr>
        <p:grpSpPr>
          <a:xfrm>
            <a:off x="969403" y="3893421"/>
            <a:ext cx="2248281" cy="2474600"/>
            <a:chOff x="969403" y="3893421"/>
            <a:chExt cx="2248281" cy="2474600"/>
          </a:xfrm>
        </p:grpSpPr>
        <p:sp>
          <p:nvSpPr>
            <p:cNvPr id="18" name="Oval 17">
              <a:extLst>
                <a:ext uri="{FF2B5EF4-FFF2-40B4-BE49-F238E27FC236}">
                  <a16:creationId xmlns:a16="http://schemas.microsoft.com/office/drawing/2014/main" id="{E6206E1F-C5A2-FA28-1F89-9C1E076392C7}"/>
                </a:ext>
              </a:extLst>
            </p:cNvPr>
            <p:cNvSpPr/>
            <p:nvPr/>
          </p:nvSpPr>
          <p:spPr bwMode="auto">
            <a:xfrm>
              <a:off x="969403" y="5508623"/>
              <a:ext cx="1815050" cy="859398"/>
            </a:xfrm>
            <a:prstGeom prst="ellips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9" name="TextBox 18">
              <a:extLst>
                <a:ext uri="{FF2B5EF4-FFF2-40B4-BE49-F238E27FC236}">
                  <a16:creationId xmlns:a16="http://schemas.microsoft.com/office/drawing/2014/main" id="{3DB5856E-0EBB-23A0-0BDD-112419206744}"/>
                </a:ext>
              </a:extLst>
            </p:cNvPr>
            <p:cNvSpPr txBox="1"/>
            <p:nvPr/>
          </p:nvSpPr>
          <p:spPr>
            <a:xfrm rot="1401859">
              <a:off x="1938616" y="3893421"/>
              <a:ext cx="1279068" cy="461665"/>
            </a:xfrm>
            <a:prstGeom prst="rect">
              <a:avLst/>
            </a:prstGeom>
            <a:noFill/>
          </p:spPr>
          <p:txBody>
            <a:bodyPr wrap="none" rtlCol="0">
              <a:spAutoFit/>
            </a:bodyPr>
            <a:lstStyle/>
            <a:p>
              <a:r>
                <a:rPr lang="en-US" dirty="0">
                  <a:solidFill>
                    <a:srgbClr val="C00000"/>
                  </a:solidFill>
                </a:rPr>
                <a:t>MR-ToF</a:t>
              </a:r>
            </a:p>
          </p:txBody>
        </p:sp>
        <p:cxnSp>
          <p:nvCxnSpPr>
            <p:cNvPr id="20" name="Straight Arrow Connector 19">
              <a:extLst>
                <a:ext uri="{FF2B5EF4-FFF2-40B4-BE49-F238E27FC236}">
                  <a16:creationId xmlns:a16="http://schemas.microsoft.com/office/drawing/2014/main" id="{A6342EFF-A8B0-5429-FF4B-4384353B461A}"/>
                </a:ext>
              </a:extLst>
            </p:cNvPr>
            <p:cNvCxnSpPr>
              <a:cxnSpLocks/>
              <a:endCxn id="18" idx="0"/>
            </p:cNvCxnSpPr>
            <p:nvPr/>
          </p:nvCxnSpPr>
          <p:spPr bwMode="auto">
            <a:xfrm flipH="1">
              <a:off x="1876928" y="4358869"/>
              <a:ext cx="533162" cy="1149754"/>
            </a:xfrm>
            <a:prstGeom prst="straightConnector1">
              <a:avLst/>
            </a:prstGeom>
            <a:solidFill>
              <a:schemeClr val="accent1"/>
            </a:solidFill>
            <a:ln w="38100" cap="flat" cmpd="sng" algn="ctr">
              <a:solidFill>
                <a:srgbClr val="C00000"/>
              </a:solidFill>
              <a:prstDash val="solid"/>
              <a:round/>
              <a:headEnd type="none" w="med" len="med"/>
              <a:tailEnd type="triangle"/>
            </a:ln>
            <a:effectLst/>
          </p:spPr>
        </p:cxnSp>
      </p:grpSp>
    </p:spTree>
    <p:extLst>
      <p:ext uri="{BB962C8B-B14F-4D97-AF65-F5344CB8AC3E}">
        <p14:creationId xmlns:p14="http://schemas.microsoft.com/office/powerpoint/2010/main" val="3193301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7EA6F-82D8-AD8D-1D48-04056591ACD5}"/>
            </a:ext>
          </a:extLst>
        </p:cNvPr>
        <p:cNvGrpSpPr/>
        <p:nvPr/>
      </p:nvGrpSpPr>
      <p:grpSpPr>
        <a:xfrm>
          <a:off x="0" y="0"/>
          <a:ext cx="0" cy="0"/>
          <a:chOff x="0" y="0"/>
          <a:chExt cx="0" cy="0"/>
        </a:xfrm>
      </p:grpSpPr>
      <p:pic>
        <p:nvPicPr>
          <p:cNvPr id="15" name="Picture 14" descr="A molecule model with white and red balls&#10;&#10;Description automatically generated">
            <a:extLst>
              <a:ext uri="{FF2B5EF4-FFF2-40B4-BE49-F238E27FC236}">
                <a16:creationId xmlns:a16="http://schemas.microsoft.com/office/drawing/2014/main" id="{DF65E9BF-0BF6-B65D-EA51-2CFFFF25131F}"/>
              </a:ext>
            </a:extLst>
          </p:cNvPr>
          <p:cNvPicPr>
            <a:picLocks noChangeAspect="1"/>
          </p:cNvPicPr>
          <p:nvPr/>
        </p:nvPicPr>
        <p:blipFill rotWithShape="1">
          <a:blip r:embed="rId2">
            <a:extLst>
              <a:ext uri="{28A0092B-C50C-407E-A947-70E740481C1C}">
                <a14:useLocalDpi xmlns:a14="http://schemas.microsoft.com/office/drawing/2010/main" val="0"/>
              </a:ext>
            </a:extLst>
          </a:blip>
          <a:srcRect l="25029" t="15171" r="22629" b="15170"/>
          <a:stretch/>
        </p:blipFill>
        <p:spPr>
          <a:xfrm>
            <a:off x="4916113" y="2398207"/>
            <a:ext cx="738771" cy="650239"/>
          </a:xfrm>
          <a:prstGeom prst="rect">
            <a:avLst/>
          </a:prstGeom>
        </p:spPr>
      </p:pic>
      <p:pic>
        <p:nvPicPr>
          <p:cNvPr id="21" name="Picture 20">
            <a:extLst>
              <a:ext uri="{FF2B5EF4-FFF2-40B4-BE49-F238E27FC236}">
                <a16:creationId xmlns:a16="http://schemas.microsoft.com/office/drawing/2014/main" id="{64121413-51C1-4852-3B2B-6F9AE8BF7095}"/>
              </a:ext>
            </a:extLst>
          </p:cNvPr>
          <p:cNvPicPr>
            <a:picLocks noChangeAspect="1"/>
          </p:cNvPicPr>
          <p:nvPr/>
        </p:nvPicPr>
        <p:blipFill>
          <a:blip r:embed="rId3"/>
          <a:stretch>
            <a:fillRect/>
          </a:stretch>
        </p:blipFill>
        <p:spPr>
          <a:xfrm>
            <a:off x="3761488" y="3048255"/>
            <a:ext cx="1893396" cy="1282125"/>
          </a:xfrm>
          <a:prstGeom prst="rect">
            <a:avLst/>
          </a:prstGeom>
        </p:spPr>
      </p:pic>
      <p:sp>
        <p:nvSpPr>
          <p:cNvPr id="3" name="Content Placeholder 2">
            <a:extLst>
              <a:ext uri="{FF2B5EF4-FFF2-40B4-BE49-F238E27FC236}">
                <a16:creationId xmlns:a16="http://schemas.microsoft.com/office/drawing/2014/main" id="{50ADE051-8311-C4BF-E987-52A0827B2ED9}"/>
              </a:ext>
            </a:extLst>
          </p:cNvPr>
          <p:cNvSpPr>
            <a:spLocks noGrp="1"/>
          </p:cNvSpPr>
          <p:nvPr>
            <p:ph idx="1"/>
          </p:nvPr>
        </p:nvSpPr>
        <p:spPr>
          <a:xfrm>
            <a:off x="574325" y="905690"/>
            <a:ext cx="2589828" cy="1828800"/>
          </a:xfrm>
        </p:spPr>
        <p:txBody>
          <a:bodyPr/>
          <a:lstStyle/>
          <a:p>
            <a:pPr algn="ctr"/>
            <a:r>
              <a:rPr lang="en-US" dirty="0"/>
              <a:t>Searching for New Elements</a:t>
            </a:r>
          </a:p>
        </p:txBody>
      </p:sp>
      <p:sp>
        <p:nvSpPr>
          <p:cNvPr id="5" name="Content Placeholder 4">
            <a:extLst>
              <a:ext uri="{FF2B5EF4-FFF2-40B4-BE49-F238E27FC236}">
                <a16:creationId xmlns:a16="http://schemas.microsoft.com/office/drawing/2014/main" id="{92929997-84EA-4D77-8E6C-0AE7BF87E137}"/>
              </a:ext>
            </a:extLst>
          </p:cNvPr>
          <p:cNvSpPr>
            <a:spLocks noGrp="1"/>
          </p:cNvSpPr>
          <p:nvPr>
            <p:ph idx="11"/>
          </p:nvPr>
        </p:nvSpPr>
        <p:spPr>
          <a:xfrm>
            <a:off x="3367354" y="905690"/>
            <a:ext cx="2589828" cy="1828800"/>
          </a:xfrm>
        </p:spPr>
        <p:txBody>
          <a:bodyPr/>
          <a:lstStyle/>
          <a:p>
            <a:pPr algn="ctr"/>
            <a:r>
              <a:rPr lang="en-US" dirty="0"/>
              <a:t>Chemistry</a:t>
            </a:r>
          </a:p>
        </p:txBody>
      </p:sp>
      <p:sp>
        <p:nvSpPr>
          <p:cNvPr id="6" name="Content Placeholder 5">
            <a:extLst>
              <a:ext uri="{FF2B5EF4-FFF2-40B4-BE49-F238E27FC236}">
                <a16:creationId xmlns:a16="http://schemas.microsoft.com/office/drawing/2014/main" id="{396332E7-9D9A-578A-DA44-04C3848EA9C6}"/>
              </a:ext>
            </a:extLst>
          </p:cNvPr>
          <p:cNvSpPr>
            <a:spLocks noGrp="1"/>
          </p:cNvSpPr>
          <p:nvPr>
            <p:ph idx="12"/>
          </p:nvPr>
        </p:nvSpPr>
        <p:spPr>
          <a:xfrm>
            <a:off x="6160384" y="905690"/>
            <a:ext cx="2589828" cy="1828800"/>
          </a:xfrm>
        </p:spPr>
        <p:txBody>
          <a:bodyPr/>
          <a:lstStyle/>
          <a:p>
            <a:pPr algn="ctr"/>
            <a:r>
              <a:rPr lang="en-US" dirty="0"/>
              <a:t>Alpha/Gamma Spectroscopy</a:t>
            </a:r>
          </a:p>
        </p:txBody>
      </p:sp>
      <p:sp>
        <p:nvSpPr>
          <p:cNvPr id="7" name="Content Placeholder 6">
            <a:extLst>
              <a:ext uri="{FF2B5EF4-FFF2-40B4-BE49-F238E27FC236}">
                <a16:creationId xmlns:a16="http://schemas.microsoft.com/office/drawing/2014/main" id="{12130EF3-BD65-C204-ED87-8340A5287433}"/>
              </a:ext>
            </a:extLst>
          </p:cNvPr>
          <p:cNvSpPr>
            <a:spLocks noGrp="1"/>
          </p:cNvSpPr>
          <p:nvPr>
            <p:ph idx="13"/>
          </p:nvPr>
        </p:nvSpPr>
        <p:spPr>
          <a:xfrm>
            <a:off x="8956588" y="905690"/>
            <a:ext cx="2589828" cy="1828800"/>
          </a:xfrm>
        </p:spPr>
        <p:txBody>
          <a:bodyPr/>
          <a:lstStyle/>
          <a:p>
            <a:pPr algn="ctr"/>
            <a:r>
              <a:rPr lang="en-US" dirty="0"/>
              <a:t>Mass Measurements</a:t>
            </a:r>
          </a:p>
        </p:txBody>
      </p:sp>
      <p:sp>
        <p:nvSpPr>
          <p:cNvPr id="2" name="Title 1">
            <a:extLst>
              <a:ext uri="{FF2B5EF4-FFF2-40B4-BE49-F238E27FC236}">
                <a16:creationId xmlns:a16="http://schemas.microsoft.com/office/drawing/2014/main" id="{BE52CEE9-ED8D-CCD8-4460-E2E30CD78393}"/>
              </a:ext>
            </a:extLst>
          </p:cNvPr>
          <p:cNvSpPr>
            <a:spLocks noGrp="1"/>
          </p:cNvSpPr>
          <p:nvPr>
            <p:ph type="title"/>
          </p:nvPr>
        </p:nvSpPr>
        <p:spPr/>
        <p:txBody>
          <a:bodyPr/>
          <a:lstStyle/>
          <a:p>
            <a:r>
              <a:rPr lang="en-US" dirty="0"/>
              <a:t>Science with Single Superheavy Element Atoms</a:t>
            </a:r>
          </a:p>
        </p:txBody>
      </p:sp>
      <p:sp>
        <p:nvSpPr>
          <p:cNvPr id="4" name="Slide Number Placeholder 3">
            <a:extLst>
              <a:ext uri="{FF2B5EF4-FFF2-40B4-BE49-F238E27FC236}">
                <a16:creationId xmlns:a16="http://schemas.microsoft.com/office/drawing/2014/main" id="{4212980C-8EEF-22EC-1175-8FA7C98047B9}"/>
              </a:ext>
            </a:extLst>
          </p:cNvPr>
          <p:cNvSpPr>
            <a:spLocks noGrp="1"/>
          </p:cNvSpPr>
          <p:nvPr>
            <p:ph type="sldNum" sz="quarter" idx="4"/>
          </p:nvPr>
        </p:nvSpPr>
        <p:spPr/>
        <p:txBody>
          <a:bodyPr/>
          <a:lstStyle/>
          <a:p>
            <a:pPr algn="ctr"/>
            <a:fld id="{0EF2EA88-E9D4-0C4F-A5DF-5FE49FAF8E2F}" type="slidenum">
              <a:rPr lang="en-US" smtClean="0"/>
              <a:pPr algn="ctr"/>
              <a:t>89</a:t>
            </a:fld>
            <a:endParaRPr lang="en-US" dirty="0"/>
          </a:p>
        </p:txBody>
      </p:sp>
      <p:pic>
        <p:nvPicPr>
          <p:cNvPr id="9" name="Picture 8">
            <a:extLst>
              <a:ext uri="{FF2B5EF4-FFF2-40B4-BE49-F238E27FC236}">
                <a16:creationId xmlns:a16="http://schemas.microsoft.com/office/drawing/2014/main" id="{25031BD0-C284-CDC7-FA01-9B05C2C143B0}"/>
              </a:ext>
            </a:extLst>
          </p:cNvPr>
          <p:cNvPicPr>
            <a:picLocks noChangeAspect="1"/>
          </p:cNvPicPr>
          <p:nvPr/>
        </p:nvPicPr>
        <p:blipFill>
          <a:blip r:embed="rId4"/>
          <a:stretch>
            <a:fillRect/>
          </a:stretch>
        </p:blipFill>
        <p:spPr>
          <a:xfrm>
            <a:off x="3613547" y="1185663"/>
            <a:ext cx="2189278" cy="1315861"/>
          </a:xfrm>
          <a:prstGeom prst="rect">
            <a:avLst/>
          </a:prstGeom>
        </p:spPr>
      </p:pic>
      <p:pic>
        <p:nvPicPr>
          <p:cNvPr id="17" name="Picture 16" descr="A molecule model of a molecule&#10;&#10;Description automatically generated">
            <a:extLst>
              <a:ext uri="{FF2B5EF4-FFF2-40B4-BE49-F238E27FC236}">
                <a16:creationId xmlns:a16="http://schemas.microsoft.com/office/drawing/2014/main" id="{9F23DDB0-0C4D-34C4-C739-AEC8C39C6330}"/>
              </a:ext>
            </a:extLst>
          </p:cNvPr>
          <p:cNvPicPr>
            <a:picLocks noChangeAspect="1"/>
          </p:cNvPicPr>
          <p:nvPr/>
        </p:nvPicPr>
        <p:blipFill rotWithShape="1">
          <a:blip r:embed="rId5">
            <a:extLst>
              <a:ext uri="{28A0092B-C50C-407E-A947-70E740481C1C}">
                <a14:useLocalDpi xmlns:a14="http://schemas.microsoft.com/office/drawing/2010/main" val="0"/>
              </a:ext>
            </a:extLst>
          </a:blip>
          <a:srcRect l="21129" t="24587" r="17958" b="18631"/>
          <a:stretch/>
        </p:blipFill>
        <p:spPr>
          <a:xfrm>
            <a:off x="3487432" y="2438398"/>
            <a:ext cx="812117" cy="506730"/>
          </a:xfrm>
          <a:prstGeom prst="rect">
            <a:avLst/>
          </a:prstGeom>
        </p:spPr>
      </p:pic>
      <p:pic>
        <p:nvPicPr>
          <p:cNvPr id="10" name="Picture 9" descr="Fig. 2">
            <a:extLst>
              <a:ext uri="{FF2B5EF4-FFF2-40B4-BE49-F238E27FC236}">
                <a16:creationId xmlns:a16="http://schemas.microsoft.com/office/drawing/2014/main" id="{06271305-983D-A50B-EB98-68F987D23144}"/>
              </a:ext>
            </a:extLst>
          </p:cNvPr>
          <p:cNvPicPr>
            <a:picLocks noChangeAspect="1"/>
          </p:cNvPicPr>
          <p:nvPr/>
        </p:nvPicPr>
        <p:blipFill>
          <a:blip r:embed="rId6"/>
          <a:stretch>
            <a:fillRect/>
          </a:stretch>
        </p:blipFill>
        <p:spPr>
          <a:xfrm>
            <a:off x="2481950" y="4820253"/>
            <a:ext cx="1836117" cy="1855184"/>
          </a:xfrm>
          <a:prstGeom prst="rect">
            <a:avLst/>
          </a:prstGeom>
        </p:spPr>
      </p:pic>
      <p:sp>
        <p:nvSpPr>
          <p:cNvPr id="11" name="Content Placeholder 5">
            <a:extLst>
              <a:ext uri="{FF2B5EF4-FFF2-40B4-BE49-F238E27FC236}">
                <a16:creationId xmlns:a16="http://schemas.microsoft.com/office/drawing/2014/main" id="{EE5C11AA-6EB7-E692-2F92-4A64134A2256}"/>
              </a:ext>
            </a:extLst>
          </p:cNvPr>
          <p:cNvSpPr txBox="1">
            <a:spLocks/>
          </p:cNvSpPr>
          <p:nvPr/>
        </p:nvSpPr>
        <p:spPr>
          <a:xfrm>
            <a:off x="2774392" y="4496627"/>
            <a:ext cx="2589828" cy="1828800"/>
          </a:xfrm>
        </p:spPr>
        <p:txBody>
          <a:bodyPr>
            <a:noAutofit/>
          </a:bodyPr>
          <a:lstStyle>
            <a:lvl1pPr marL="0" indent="0" algn="l" rtl="0" eaLnBrk="0" fontAlgn="base" hangingPunct="0">
              <a:spcBef>
                <a:spcPts val="900"/>
              </a:spcBef>
              <a:spcAft>
                <a:spcPct val="0"/>
              </a:spcAft>
              <a:buNone/>
              <a:defRPr sz="1400">
                <a:solidFill>
                  <a:srgbClr val="003366"/>
                </a:solidFill>
                <a:latin typeface="+mn-lt"/>
                <a:ea typeface="+mn-ea"/>
                <a:cs typeface="+mn-cs"/>
              </a:defRPr>
            </a:lvl1pPr>
            <a:lvl2pPr marL="225425" indent="0" algn="l" rtl="0" eaLnBrk="0" fontAlgn="base" hangingPunct="0">
              <a:spcBef>
                <a:spcPts val="500"/>
              </a:spcBef>
              <a:spcAft>
                <a:spcPct val="0"/>
              </a:spcAft>
              <a:buSzPct val="85000"/>
              <a:buNone/>
              <a:defRPr sz="1400">
                <a:solidFill>
                  <a:srgbClr val="003366"/>
                </a:solidFill>
                <a:latin typeface="+mn-lt"/>
                <a:ea typeface="+mn-ea"/>
                <a:cs typeface="ＭＳ Ｐゴシック"/>
              </a:defRPr>
            </a:lvl2pPr>
            <a:lvl3pPr marL="460375" indent="0" algn="l" rtl="0" eaLnBrk="0" fontAlgn="base" hangingPunct="0">
              <a:spcBef>
                <a:spcPts val="400"/>
              </a:spcBef>
              <a:spcAft>
                <a:spcPct val="0"/>
              </a:spcAft>
              <a:buSzPct val="75000"/>
              <a:buFont typeface="Lucida Grande"/>
              <a:buNone/>
              <a:defRPr sz="1400">
                <a:solidFill>
                  <a:srgbClr val="003366"/>
                </a:solidFill>
                <a:latin typeface="+mn-lt"/>
                <a:ea typeface="+mn-ea"/>
                <a:cs typeface="ＭＳ Ｐゴシック"/>
              </a:defRPr>
            </a:lvl3pPr>
            <a:lvl4pPr marL="687388" indent="0" algn="l" rtl="0" eaLnBrk="0" fontAlgn="base" hangingPunct="0">
              <a:spcBef>
                <a:spcPct val="20000"/>
              </a:spcBef>
              <a:spcAft>
                <a:spcPct val="0"/>
              </a:spcAft>
              <a:buSzPct val="75000"/>
              <a:buFont typeface="Lucida Grande"/>
              <a:buNone/>
              <a:defRPr sz="1400">
                <a:solidFill>
                  <a:srgbClr val="003366"/>
                </a:solidFill>
                <a:latin typeface="+mn-lt"/>
                <a:ea typeface="+mn-ea"/>
                <a:cs typeface="ＭＳ Ｐゴシック"/>
              </a:defRPr>
            </a:lvl4pPr>
            <a:lvl5pPr marL="912812" indent="0" algn="l" rtl="0" eaLnBrk="0" fontAlgn="base" hangingPunct="0">
              <a:spcBef>
                <a:spcPct val="20000"/>
              </a:spcBef>
              <a:spcAft>
                <a:spcPct val="0"/>
              </a:spcAft>
              <a:buNone/>
              <a:defRPr sz="1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algn="ctr"/>
            <a:r>
              <a:rPr lang="en-US" kern="0" dirty="0"/>
              <a:t>Atomic Spectroscopy</a:t>
            </a:r>
          </a:p>
        </p:txBody>
      </p:sp>
      <p:pic>
        <p:nvPicPr>
          <p:cNvPr id="13" name="Picture 12" descr="A picture containing object&#10;&#10;Description automatically generated">
            <a:extLst>
              <a:ext uri="{FF2B5EF4-FFF2-40B4-BE49-F238E27FC236}">
                <a16:creationId xmlns:a16="http://schemas.microsoft.com/office/drawing/2014/main" id="{ED396F6C-30DD-169C-F34F-715833B3601F}"/>
              </a:ext>
            </a:extLst>
          </p:cNvPr>
          <p:cNvPicPr>
            <a:picLocks noChangeAspect="1"/>
          </p:cNvPicPr>
          <p:nvPr/>
        </p:nvPicPr>
        <p:blipFill>
          <a:blip r:embed="rId7"/>
          <a:stretch>
            <a:fillRect/>
          </a:stretch>
        </p:blipFill>
        <p:spPr>
          <a:xfrm>
            <a:off x="4416892" y="5232528"/>
            <a:ext cx="1784945" cy="1175089"/>
          </a:xfrm>
          <a:prstGeom prst="roundRect">
            <a:avLst/>
          </a:prstGeom>
          <a:effectLst>
            <a:outerShdw blurRad="50800" dist="38100" dir="2700000" algn="tl" rotWithShape="0">
              <a:prstClr val="black">
                <a:alpha val="40000"/>
              </a:prstClr>
            </a:outerShdw>
          </a:effectLst>
        </p:spPr>
      </p:pic>
      <p:grpSp>
        <p:nvGrpSpPr>
          <p:cNvPr id="14" name="Group 13">
            <a:extLst>
              <a:ext uri="{FF2B5EF4-FFF2-40B4-BE49-F238E27FC236}">
                <a16:creationId xmlns:a16="http://schemas.microsoft.com/office/drawing/2014/main" id="{A402C827-DA39-12CB-70D7-085A4930F86F}"/>
              </a:ext>
            </a:extLst>
          </p:cNvPr>
          <p:cNvGrpSpPr/>
          <p:nvPr/>
        </p:nvGrpSpPr>
        <p:grpSpPr>
          <a:xfrm>
            <a:off x="9110254" y="2703795"/>
            <a:ext cx="2282495" cy="2019882"/>
            <a:chOff x="4590355" y="1897865"/>
            <a:chExt cx="3680013" cy="2976693"/>
          </a:xfrm>
        </p:grpSpPr>
        <p:pic>
          <p:nvPicPr>
            <p:cNvPr id="16" name="Picture 2" descr="Fig. 3">
              <a:extLst>
                <a:ext uri="{FF2B5EF4-FFF2-40B4-BE49-F238E27FC236}">
                  <a16:creationId xmlns:a16="http://schemas.microsoft.com/office/drawing/2014/main" id="{4AD5090D-A1C6-4D5F-4236-47169D3C6D12}"/>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40625" r="29191" b="7617"/>
            <a:stretch/>
          </p:blipFill>
          <p:spPr bwMode="auto">
            <a:xfrm>
              <a:off x="4590355" y="1897865"/>
              <a:ext cx="3680013" cy="274544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Fig. 3">
              <a:extLst>
                <a:ext uri="{FF2B5EF4-FFF2-40B4-BE49-F238E27FC236}">
                  <a16:creationId xmlns:a16="http://schemas.microsoft.com/office/drawing/2014/main" id="{A58B56BC-2184-366B-48A6-C497ADF08BF0}"/>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66728" t="92232" r="24228"/>
            <a:stretch/>
          </p:blipFill>
          <p:spPr bwMode="auto">
            <a:xfrm>
              <a:off x="6373906" y="4643717"/>
              <a:ext cx="1102657" cy="230841"/>
            </a:xfrm>
            <a:prstGeom prst="rect">
              <a:avLst/>
            </a:prstGeom>
            <a:noFill/>
            <a:extLst>
              <a:ext uri="{909E8E84-426E-40DD-AFC4-6F175D3DCCD1}">
                <a14:hiddenFill xmlns:a14="http://schemas.microsoft.com/office/drawing/2010/main">
                  <a:solidFill>
                    <a:srgbClr val="FFFFFF"/>
                  </a:solidFill>
                </a14:hiddenFill>
              </a:ext>
            </a:extLst>
          </p:spPr>
        </p:pic>
      </p:grpSp>
      <p:pic>
        <p:nvPicPr>
          <p:cNvPr id="20" name="Picture 4" descr="Fig. 4">
            <a:extLst>
              <a:ext uri="{FF2B5EF4-FFF2-40B4-BE49-F238E27FC236}">
                <a16:creationId xmlns:a16="http://schemas.microsoft.com/office/drawing/2014/main" id="{A0E33C0F-CF1B-B43B-C601-F6FB2099EFE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83157" y="1326140"/>
            <a:ext cx="2936690" cy="1282125"/>
          </a:xfrm>
          <a:prstGeom prst="rect">
            <a:avLst/>
          </a:prstGeom>
          <a:noFill/>
          <a:extLst>
            <a:ext uri="{909E8E84-426E-40DD-AFC4-6F175D3DCCD1}">
              <a14:hiddenFill xmlns:a14="http://schemas.microsoft.com/office/drawing/2010/main">
                <a:solidFill>
                  <a:srgbClr val="FFFFFF"/>
                </a:solidFill>
              </a14:hiddenFill>
            </a:ext>
          </a:extLst>
        </p:spPr>
      </p:pic>
      <p:sp>
        <p:nvSpPr>
          <p:cNvPr id="23" name="Content Placeholder 5">
            <a:extLst>
              <a:ext uri="{FF2B5EF4-FFF2-40B4-BE49-F238E27FC236}">
                <a16:creationId xmlns:a16="http://schemas.microsoft.com/office/drawing/2014/main" id="{6B0DB81D-CCF5-4B58-FCE2-6CFB4B6E5E39}"/>
              </a:ext>
            </a:extLst>
          </p:cNvPr>
          <p:cNvSpPr txBox="1">
            <a:spLocks/>
          </p:cNvSpPr>
          <p:nvPr/>
        </p:nvSpPr>
        <p:spPr>
          <a:xfrm>
            <a:off x="6738046" y="4516010"/>
            <a:ext cx="2589828" cy="1828800"/>
          </a:xfrm>
        </p:spPr>
        <p:txBody>
          <a:bodyPr>
            <a:noAutofit/>
          </a:bodyPr>
          <a:lstStyle>
            <a:lvl1pPr marL="0" indent="0" algn="l" rtl="0" eaLnBrk="0" fontAlgn="base" hangingPunct="0">
              <a:spcBef>
                <a:spcPts val="900"/>
              </a:spcBef>
              <a:spcAft>
                <a:spcPct val="0"/>
              </a:spcAft>
              <a:buNone/>
              <a:defRPr sz="1400">
                <a:solidFill>
                  <a:srgbClr val="003366"/>
                </a:solidFill>
                <a:latin typeface="+mn-lt"/>
                <a:ea typeface="+mn-ea"/>
                <a:cs typeface="+mn-cs"/>
              </a:defRPr>
            </a:lvl1pPr>
            <a:lvl2pPr marL="225425" indent="0" algn="l" rtl="0" eaLnBrk="0" fontAlgn="base" hangingPunct="0">
              <a:spcBef>
                <a:spcPts val="500"/>
              </a:spcBef>
              <a:spcAft>
                <a:spcPct val="0"/>
              </a:spcAft>
              <a:buSzPct val="85000"/>
              <a:buNone/>
              <a:defRPr sz="1400">
                <a:solidFill>
                  <a:srgbClr val="003366"/>
                </a:solidFill>
                <a:latin typeface="+mn-lt"/>
                <a:ea typeface="+mn-ea"/>
                <a:cs typeface="ＭＳ Ｐゴシック"/>
              </a:defRPr>
            </a:lvl2pPr>
            <a:lvl3pPr marL="460375" indent="0" algn="l" rtl="0" eaLnBrk="0" fontAlgn="base" hangingPunct="0">
              <a:spcBef>
                <a:spcPts val="400"/>
              </a:spcBef>
              <a:spcAft>
                <a:spcPct val="0"/>
              </a:spcAft>
              <a:buSzPct val="75000"/>
              <a:buFont typeface="Lucida Grande"/>
              <a:buNone/>
              <a:defRPr sz="1400">
                <a:solidFill>
                  <a:srgbClr val="003366"/>
                </a:solidFill>
                <a:latin typeface="+mn-lt"/>
                <a:ea typeface="+mn-ea"/>
                <a:cs typeface="ＭＳ Ｐゴシック"/>
              </a:defRPr>
            </a:lvl3pPr>
            <a:lvl4pPr marL="687388" indent="0" algn="l" rtl="0" eaLnBrk="0" fontAlgn="base" hangingPunct="0">
              <a:spcBef>
                <a:spcPct val="20000"/>
              </a:spcBef>
              <a:spcAft>
                <a:spcPct val="0"/>
              </a:spcAft>
              <a:buSzPct val="75000"/>
              <a:buFont typeface="Lucida Grande"/>
              <a:buNone/>
              <a:defRPr sz="1400">
                <a:solidFill>
                  <a:srgbClr val="003366"/>
                </a:solidFill>
                <a:latin typeface="+mn-lt"/>
                <a:ea typeface="+mn-ea"/>
                <a:cs typeface="ＭＳ Ｐゴシック"/>
              </a:defRPr>
            </a:lvl4pPr>
            <a:lvl5pPr marL="912812" indent="0" algn="l" rtl="0" eaLnBrk="0" fontAlgn="base" hangingPunct="0">
              <a:spcBef>
                <a:spcPct val="20000"/>
              </a:spcBef>
              <a:spcAft>
                <a:spcPct val="0"/>
              </a:spcAft>
              <a:buNone/>
              <a:defRPr sz="1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algn="ctr"/>
            <a:r>
              <a:rPr lang="en-US" kern="0" dirty="0"/>
              <a:t>Alpha/Fission Systematics</a:t>
            </a:r>
          </a:p>
        </p:txBody>
      </p:sp>
      <p:pic>
        <p:nvPicPr>
          <p:cNvPr id="25" name="Picture 24" descr="The image shows a graph with two peaks, one representing the decay of 208Pb (Lead-208) and the other representing the decay of 256Rf (Rhenium-256), with the energy levels and counts plotted on a scale from 0 to 500 keV.&#10;&#10;AI-generated content may be incorrect.">
            <a:extLst>
              <a:ext uri="{FF2B5EF4-FFF2-40B4-BE49-F238E27FC236}">
                <a16:creationId xmlns:a16="http://schemas.microsoft.com/office/drawing/2014/main" id="{618E4B61-B2CC-8AC5-A3FD-F9387880A3AC}"/>
              </a:ext>
            </a:extLst>
          </p:cNvPr>
          <p:cNvPicPr>
            <a:picLocks noChangeAspect="1"/>
          </p:cNvPicPr>
          <p:nvPr/>
        </p:nvPicPr>
        <p:blipFill>
          <a:blip r:embed="rId10"/>
          <a:srcRect l="53157" t="7316" b="65850"/>
          <a:stretch>
            <a:fillRect/>
          </a:stretch>
        </p:blipFill>
        <p:spPr>
          <a:xfrm>
            <a:off x="6380110" y="1258704"/>
            <a:ext cx="2370102" cy="1122772"/>
          </a:xfrm>
          <a:prstGeom prst="rect">
            <a:avLst/>
          </a:prstGeom>
        </p:spPr>
      </p:pic>
      <p:pic>
        <p:nvPicPr>
          <p:cNvPr id="27" name="Picture 2" descr="GRETINA+S800.">
            <a:extLst>
              <a:ext uri="{FF2B5EF4-FFF2-40B4-BE49-F238E27FC236}">
                <a16:creationId xmlns:a16="http://schemas.microsoft.com/office/drawing/2014/main" id="{7F99B813-0B9A-08FC-2619-033C70AE8BC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186739" y="2527620"/>
            <a:ext cx="2589828" cy="1734582"/>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5B46379B-515E-C1D9-1436-6E753C302959}"/>
              </a:ext>
            </a:extLst>
          </p:cNvPr>
          <p:cNvSpPr/>
          <p:nvPr/>
        </p:nvSpPr>
        <p:spPr bwMode="auto">
          <a:xfrm>
            <a:off x="6304547" y="1185663"/>
            <a:ext cx="412512" cy="47125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0" name="Rectangle 29">
            <a:extLst>
              <a:ext uri="{FF2B5EF4-FFF2-40B4-BE49-F238E27FC236}">
                <a16:creationId xmlns:a16="http://schemas.microsoft.com/office/drawing/2014/main" id="{89607D22-CFB6-0811-1EB5-79476D928D8E}"/>
              </a:ext>
            </a:extLst>
          </p:cNvPr>
          <p:cNvSpPr/>
          <p:nvPr/>
        </p:nvSpPr>
        <p:spPr bwMode="auto">
          <a:xfrm>
            <a:off x="6174491" y="1538677"/>
            <a:ext cx="412512" cy="47125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pic>
        <p:nvPicPr>
          <p:cNvPr id="32" name="Picture 31" descr="The image is a schematic representation of mass-yield distribution for isotopes of trans-Bk, normalized to a 200% fission fragment yield.&#10;&#10;AI-generated content may be incorrect.">
            <a:extLst>
              <a:ext uri="{FF2B5EF4-FFF2-40B4-BE49-F238E27FC236}">
                <a16:creationId xmlns:a16="http://schemas.microsoft.com/office/drawing/2014/main" id="{7323B2A6-84E7-7B69-0171-BF67073623F6}"/>
              </a:ext>
            </a:extLst>
          </p:cNvPr>
          <p:cNvPicPr>
            <a:picLocks noChangeAspect="1"/>
          </p:cNvPicPr>
          <p:nvPr/>
        </p:nvPicPr>
        <p:blipFill rotWithShape="1">
          <a:blip r:embed="rId12"/>
          <a:srcRect b="11542"/>
          <a:stretch/>
        </p:blipFill>
        <p:spPr>
          <a:xfrm>
            <a:off x="7130554" y="4870388"/>
            <a:ext cx="1656516" cy="1855111"/>
          </a:xfrm>
          <a:prstGeom prst="rect">
            <a:avLst/>
          </a:prstGeom>
        </p:spPr>
      </p:pic>
      <p:pic>
        <p:nvPicPr>
          <p:cNvPr id="34" name="Picture 33" descr="The text appears to be a random collection of numbers, letters, and words, which does not form a coherent sentence or description.&#10;&#10;AI-generated content may be incorrect.">
            <a:extLst>
              <a:ext uri="{FF2B5EF4-FFF2-40B4-BE49-F238E27FC236}">
                <a16:creationId xmlns:a16="http://schemas.microsoft.com/office/drawing/2014/main" id="{E5917EDE-9555-84E6-5BEA-224DBF0F365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05403" y="1342487"/>
            <a:ext cx="2531556" cy="2531556"/>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3" name="Freeform: Shape 32">
            <a:extLst>
              <a:ext uri="{FF2B5EF4-FFF2-40B4-BE49-F238E27FC236}">
                <a16:creationId xmlns:a16="http://schemas.microsoft.com/office/drawing/2014/main" id="{8C82C8B3-C22B-1717-4199-DDF6A52592B7}"/>
              </a:ext>
            </a:extLst>
          </p:cNvPr>
          <p:cNvSpPr/>
          <p:nvPr/>
        </p:nvSpPr>
        <p:spPr bwMode="auto">
          <a:xfrm>
            <a:off x="357509" y="825023"/>
            <a:ext cx="11749696" cy="5893521"/>
          </a:xfrm>
          <a:custGeom>
            <a:avLst/>
            <a:gdLst>
              <a:gd name="csX0" fmla="*/ 0 w 11749696"/>
              <a:gd name="csY0" fmla="*/ 0 h 5893521"/>
              <a:gd name="csX1" fmla="*/ 11749696 w 11749696"/>
              <a:gd name="csY1" fmla="*/ 0 h 5893521"/>
              <a:gd name="csX2" fmla="*/ 11749696 w 11749696"/>
              <a:gd name="csY2" fmla="*/ 3690708 h 5893521"/>
              <a:gd name="csX3" fmla="*/ 10791265 w 11749696"/>
              <a:gd name="csY3" fmla="*/ 3690708 h 5893521"/>
              <a:gd name="csX4" fmla="*/ 10791265 w 11749696"/>
              <a:gd name="csY4" fmla="*/ 5893521 h 5893521"/>
              <a:gd name="csX5" fmla="*/ 6073884 w 11749696"/>
              <a:gd name="csY5" fmla="*/ 5893521 h 5893521"/>
              <a:gd name="csX6" fmla="*/ 6073884 w 11749696"/>
              <a:gd name="csY6" fmla="*/ 3690708 h 5893521"/>
              <a:gd name="csX7" fmla="*/ 0 w 11749696"/>
              <a:gd name="csY7" fmla="*/ 3690708 h 58935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1749696" h="5893521">
                <a:moveTo>
                  <a:pt x="0" y="0"/>
                </a:moveTo>
                <a:lnTo>
                  <a:pt x="11749696" y="0"/>
                </a:lnTo>
                <a:lnTo>
                  <a:pt x="11749696" y="3690708"/>
                </a:lnTo>
                <a:lnTo>
                  <a:pt x="10791265" y="3690708"/>
                </a:lnTo>
                <a:lnTo>
                  <a:pt x="10791265" y="5893521"/>
                </a:lnTo>
                <a:lnTo>
                  <a:pt x="6073884" y="5893521"/>
                </a:lnTo>
                <a:lnTo>
                  <a:pt x="6073884" y="3690708"/>
                </a:lnTo>
                <a:lnTo>
                  <a:pt x="0" y="3690708"/>
                </a:lnTo>
                <a:close/>
              </a:path>
            </a:pathLst>
          </a:custGeom>
          <a:solidFill>
            <a:srgbClr val="FFFFFF">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917266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D03B0EF-C170-F46F-DB9D-C6EFDAB869A5}"/>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59097523-9157-2C3C-96D4-56E168A0C0CD}"/>
              </a:ext>
            </a:extLst>
          </p:cNvPr>
          <p:cNvGrpSpPr/>
          <p:nvPr/>
        </p:nvGrpSpPr>
        <p:grpSpPr>
          <a:xfrm>
            <a:off x="7971729" y="421500"/>
            <a:ext cx="3391250" cy="2768367"/>
            <a:chOff x="2348917" y="3531764"/>
            <a:chExt cx="3391250" cy="2768367"/>
          </a:xfrm>
        </p:grpSpPr>
        <p:sp>
          <p:nvSpPr>
            <p:cNvPr id="9" name="Rectangle 8">
              <a:extLst>
                <a:ext uri="{FF2B5EF4-FFF2-40B4-BE49-F238E27FC236}">
                  <a16:creationId xmlns:a16="http://schemas.microsoft.com/office/drawing/2014/main" id="{63C96AD4-6CF0-4A6A-726D-C9E24553439D}"/>
                </a:ext>
              </a:extLst>
            </p:cNvPr>
            <p:cNvSpPr/>
            <p:nvPr/>
          </p:nvSpPr>
          <p:spPr bwMode="auto">
            <a:xfrm>
              <a:off x="3921853" y="3531764"/>
              <a:ext cx="234892" cy="2768367"/>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0" name="Rectangle 9">
              <a:extLst>
                <a:ext uri="{FF2B5EF4-FFF2-40B4-BE49-F238E27FC236}">
                  <a16:creationId xmlns:a16="http://schemas.microsoft.com/office/drawing/2014/main" id="{B621E97A-096E-04F2-DFB5-434DD381E28C}"/>
                </a:ext>
              </a:extLst>
            </p:cNvPr>
            <p:cNvSpPr/>
            <p:nvPr/>
          </p:nvSpPr>
          <p:spPr bwMode="auto">
            <a:xfrm rot="16200000">
              <a:off x="3927096" y="3217618"/>
              <a:ext cx="234892" cy="3391250"/>
            </a:xfrm>
            <a:prstGeom prst="rect">
              <a:avLst/>
            </a:prstGeom>
            <a:gradFill flip="none" rotWithShape="1">
              <a:gsLst>
                <a:gs pos="0">
                  <a:srgbClr val="FF0000">
                    <a:alpha val="0"/>
                  </a:srgbClr>
                </a:gs>
                <a:gs pos="50000">
                  <a:srgbClr val="FF0000">
                    <a:alpha val="35000"/>
                  </a:srgbClr>
                </a:gs>
                <a:gs pos="100000">
                  <a:srgbClr val="FF0000">
                    <a:alpha val="0"/>
                  </a:srgbClr>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grpSp>
      <p:pic>
        <p:nvPicPr>
          <p:cNvPr id="40" name="Picture 39" descr="A yellow and green squares with black letters&#10;&#10;AI-generated content may be incorrect.">
            <a:extLst>
              <a:ext uri="{FF2B5EF4-FFF2-40B4-BE49-F238E27FC236}">
                <a16:creationId xmlns:a16="http://schemas.microsoft.com/office/drawing/2014/main" id="{B1AD74EA-1B75-9FB6-F9C0-6DFE99145A88}"/>
              </a:ext>
            </a:extLst>
          </p:cNvPr>
          <p:cNvPicPr>
            <a:picLocks noChangeAspect="1"/>
          </p:cNvPicPr>
          <p:nvPr/>
        </p:nvPicPr>
        <p:blipFill>
          <a:blip r:embed="rId2">
            <a:alphaModFix/>
          </a:blip>
          <a:srcRect l="3429" b="10101"/>
          <a:stretch>
            <a:fillRect/>
          </a:stretch>
        </p:blipFill>
        <p:spPr>
          <a:xfrm>
            <a:off x="6426" y="2123969"/>
            <a:ext cx="8586855" cy="4308754"/>
          </a:xfrm>
          <a:prstGeom prst="rect">
            <a:avLst/>
          </a:prstGeom>
        </p:spPr>
      </p:pic>
      <p:sp>
        <p:nvSpPr>
          <p:cNvPr id="3" name="Footer Placeholder 2">
            <a:extLst>
              <a:ext uri="{FF2B5EF4-FFF2-40B4-BE49-F238E27FC236}">
                <a16:creationId xmlns:a16="http://schemas.microsoft.com/office/drawing/2014/main" id="{5946592C-4963-67D8-87C3-9476936295F1}"/>
              </a:ext>
            </a:extLst>
          </p:cNvPr>
          <p:cNvSpPr>
            <a:spLocks noGrp="1"/>
          </p:cNvSpPr>
          <p:nvPr>
            <p:ph type="ftr" sz="quarter" idx="11"/>
          </p:nvPr>
        </p:nvSpPr>
        <p:spPr>
          <a:xfrm>
            <a:off x="16778" y="6356350"/>
            <a:ext cx="9106596"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baseline="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Toward Pursuing Superheavy Elements | BERKELEY LAB</a:t>
            </a:r>
            <a:endParaRPr lang="en-US" dirty="0"/>
          </a:p>
        </p:txBody>
      </p:sp>
      <p:sp>
        <p:nvSpPr>
          <p:cNvPr id="4" name="Slide Number Placeholder 3">
            <a:extLst>
              <a:ext uri="{FF2B5EF4-FFF2-40B4-BE49-F238E27FC236}">
                <a16:creationId xmlns:a16="http://schemas.microsoft.com/office/drawing/2014/main" id="{51F57D34-9B85-350C-6E21-A982BB6B5A15}"/>
              </a:ext>
            </a:extLst>
          </p:cNvPr>
          <p:cNvSpPr>
            <a:spLocks noGrp="1"/>
          </p:cNvSpPr>
          <p:nvPr>
            <p:ph type="sldNum" sz="quarter" idx="12"/>
          </p:nvPr>
        </p:nvSpPr>
        <p:spPr>
          <a:xfrm>
            <a:off x="11465375" y="6356349"/>
            <a:ext cx="708868"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baseline="0">
                <a:solidFill>
                  <a:schemeClr val="tx1">
                    <a:tint val="75000"/>
                  </a:schemeClr>
                </a:solidFill>
                <a:latin typeface="Arial" panose="020B0604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EF2EA88-E9D4-0C4F-A5DF-5FE49FAF8E2F}" type="slidenum">
              <a:rPr lang="en-US" smtClean="0"/>
              <a:pPr/>
              <a:t>9</a:t>
            </a:fld>
            <a:endParaRPr lang="en-US" dirty="0"/>
          </a:p>
        </p:txBody>
      </p:sp>
      <p:sp>
        <p:nvSpPr>
          <p:cNvPr id="5" name="Title 4">
            <a:extLst>
              <a:ext uri="{FF2B5EF4-FFF2-40B4-BE49-F238E27FC236}">
                <a16:creationId xmlns:a16="http://schemas.microsoft.com/office/drawing/2014/main" id="{530BB9DE-E411-B13C-8000-7B304B484D94}"/>
              </a:ext>
            </a:extLst>
          </p:cNvPr>
          <p:cNvSpPr>
            <a:spLocks noGrp="1"/>
          </p:cNvSpPr>
          <p:nvPr>
            <p:ph type="title"/>
          </p:nvPr>
        </p:nvSpPr>
        <p:spPr/>
        <p:txBody>
          <a:bodyPr/>
          <a:lstStyle/>
          <a:p>
            <a:r>
              <a:rPr lang="en-US" dirty="0"/>
              <a:t>Chart of the Nuclides: 2025</a:t>
            </a:r>
          </a:p>
        </p:txBody>
      </p:sp>
      <p:sp>
        <p:nvSpPr>
          <p:cNvPr id="7" name="TextBox 6">
            <a:extLst>
              <a:ext uri="{FF2B5EF4-FFF2-40B4-BE49-F238E27FC236}">
                <a16:creationId xmlns:a16="http://schemas.microsoft.com/office/drawing/2014/main" id="{05FEFE3F-4F5A-ABF2-2408-4F358A02F5C1}"/>
              </a:ext>
            </a:extLst>
          </p:cNvPr>
          <p:cNvSpPr txBox="1"/>
          <p:nvPr/>
        </p:nvSpPr>
        <p:spPr>
          <a:xfrm rot="16200000">
            <a:off x="-180591" y="4891209"/>
            <a:ext cx="763351" cy="523220"/>
          </a:xfrm>
          <a:prstGeom prst="rect">
            <a:avLst/>
          </a:prstGeom>
          <a:noFill/>
        </p:spPr>
        <p:txBody>
          <a:bodyPr wrap="none" rtlCol="0">
            <a:spAutoFit/>
          </a:bodyPr>
          <a:lstStyle/>
          <a:p>
            <a:r>
              <a:rPr lang="en-US" sz="2800" b="1" dirty="0"/>
              <a:t>Z →</a:t>
            </a:r>
          </a:p>
        </p:txBody>
      </p:sp>
      <p:sp>
        <p:nvSpPr>
          <p:cNvPr id="8" name="TextBox 7">
            <a:extLst>
              <a:ext uri="{FF2B5EF4-FFF2-40B4-BE49-F238E27FC236}">
                <a16:creationId xmlns:a16="http://schemas.microsoft.com/office/drawing/2014/main" id="{D2F65138-5415-481C-4DB1-BAD5A260E6C6}"/>
              </a:ext>
            </a:extLst>
          </p:cNvPr>
          <p:cNvSpPr txBox="1"/>
          <p:nvPr/>
        </p:nvSpPr>
        <p:spPr>
          <a:xfrm>
            <a:off x="4898286" y="5917419"/>
            <a:ext cx="944771" cy="523220"/>
          </a:xfrm>
          <a:prstGeom prst="rect">
            <a:avLst/>
          </a:prstGeom>
          <a:noFill/>
        </p:spPr>
        <p:txBody>
          <a:bodyPr wrap="square" rtlCol="0">
            <a:spAutoFit/>
          </a:bodyPr>
          <a:lstStyle/>
          <a:p>
            <a:r>
              <a:rPr lang="en-US" sz="2800" b="1" dirty="0"/>
              <a:t>N →</a:t>
            </a:r>
          </a:p>
        </p:txBody>
      </p:sp>
      <p:pic>
        <p:nvPicPr>
          <p:cNvPr id="6" name="Picture 5">
            <a:extLst>
              <a:ext uri="{FF2B5EF4-FFF2-40B4-BE49-F238E27FC236}">
                <a16:creationId xmlns:a16="http://schemas.microsoft.com/office/drawing/2014/main" id="{5EAADD42-05AA-ED06-E5F5-6C14818C41EA}"/>
              </a:ext>
            </a:extLst>
          </p:cNvPr>
          <p:cNvPicPr>
            <a:picLocks noChangeAspect="1"/>
          </p:cNvPicPr>
          <p:nvPr/>
        </p:nvPicPr>
        <p:blipFill>
          <a:blip r:embed="rId3"/>
          <a:srcRect l="5223" t="4473" r="4584" b="3809"/>
          <a:stretch>
            <a:fillRect/>
          </a:stretch>
        </p:blipFill>
        <p:spPr>
          <a:xfrm>
            <a:off x="221577" y="605118"/>
            <a:ext cx="5228962" cy="2861108"/>
          </a:xfrm>
          <a:prstGeom prst="rect">
            <a:avLst/>
          </a:prstGeom>
          <a:ln>
            <a:noFill/>
          </a:ln>
        </p:spPr>
      </p:pic>
      <p:pic>
        <p:nvPicPr>
          <p:cNvPr id="20" name="Picture 19">
            <a:extLst>
              <a:ext uri="{FF2B5EF4-FFF2-40B4-BE49-F238E27FC236}">
                <a16:creationId xmlns:a16="http://schemas.microsoft.com/office/drawing/2014/main" id="{D78399B1-D991-8A91-13C3-A33EFAB98326}"/>
              </a:ext>
            </a:extLst>
          </p:cNvPr>
          <p:cNvPicPr>
            <a:picLocks noChangeAspect="1"/>
          </p:cNvPicPr>
          <p:nvPr/>
        </p:nvPicPr>
        <p:blipFill>
          <a:blip r:embed="rId4"/>
          <a:srcRect l="5223" t="4473" r="4584" b="3809"/>
          <a:stretch>
            <a:fillRect/>
          </a:stretch>
        </p:blipFill>
        <p:spPr>
          <a:xfrm>
            <a:off x="221577" y="605118"/>
            <a:ext cx="5228962" cy="2861108"/>
          </a:xfrm>
          <a:prstGeom prst="rect">
            <a:avLst/>
          </a:prstGeom>
          <a:ln>
            <a:noFill/>
          </a:ln>
        </p:spPr>
      </p:pic>
      <p:grpSp>
        <p:nvGrpSpPr>
          <p:cNvPr id="24" name="Group 23">
            <a:extLst>
              <a:ext uri="{FF2B5EF4-FFF2-40B4-BE49-F238E27FC236}">
                <a16:creationId xmlns:a16="http://schemas.microsoft.com/office/drawing/2014/main" id="{A17DC6DF-D2FD-14C4-E7D0-AAE9198EF29D}"/>
              </a:ext>
            </a:extLst>
          </p:cNvPr>
          <p:cNvGrpSpPr/>
          <p:nvPr/>
        </p:nvGrpSpPr>
        <p:grpSpPr>
          <a:xfrm>
            <a:off x="8289046" y="1931822"/>
            <a:ext cx="498130" cy="246530"/>
            <a:chOff x="6728011" y="2729752"/>
            <a:chExt cx="498130" cy="246530"/>
          </a:xfrm>
        </p:grpSpPr>
        <p:sp>
          <p:nvSpPr>
            <p:cNvPr id="22" name="Rectangle: Rounded Corners 21">
              <a:extLst>
                <a:ext uri="{FF2B5EF4-FFF2-40B4-BE49-F238E27FC236}">
                  <a16:creationId xmlns:a16="http://schemas.microsoft.com/office/drawing/2014/main" id="{1B56E9B2-DE1C-1953-BED1-42DEE3D77C77}"/>
                </a:ext>
              </a:extLst>
            </p:cNvPr>
            <p:cNvSpPr/>
            <p:nvPr/>
          </p:nvSpPr>
          <p:spPr>
            <a:xfrm>
              <a:off x="6728011" y="2729753"/>
              <a:ext cx="233084" cy="24652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E9E3D32E-1C98-FC99-A50D-339278FFAA15}"/>
                </a:ext>
              </a:extLst>
            </p:cNvPr>
            <p:cNvSpPr/>
            <p:nvPr/>
          </p:nvSpPr>
          <p:spPr>
            <a:xfrm>
              <a:off x="6993057" y="2729752"/>
              <a:ext cx="233084" cy="24652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040D0C3C-88AA-F6FB-0733-F6D764BA50FD}"/>
              </a:ext>
            </a:extLst>
          </p:cNvPr>
          <p:cNvGrpSpPr/>
          <p:nvPr/>
        </p:nvGrpSpPr>
        <p:grpSpPr>
          <a:xfrm>
            <a:off x="8787176" y="1667261"/>
            <a:ext cx="498130" cy="246530"/>
            <a:chOff x="6728011" y="2729752"/>
            <a:chExt cx="498130" cy="246530"/>
          </a:xfrm>
        </p:grpSpPr>
        <p:sp>
          <p:nvSpPr>
            <p:cNvPr id="27" name="Rectangle: Rounded Corners 26">
              <a:extLst>
                <a:ext uri="{FF2B5EF4-FFF2-40B4-BE49-F238E27FC236}">
                  <a16:creationId xmlns:a16="http://schemas.microsoft.com/office/drawing/2014/main" id="{B7272038-FB35-1901-1D90-2271406E1713}"/>
                </a:ext>
              </a:extLst>
            </p:cNvPr>
            <p:cNvSpPr/>
            <p:nvPr/>
          </p:nvSpPr>
          <p:spPr>
            <a:xfrm>
              <a:off x="6728011" y="2729753"/>
              <a:ext cx="233084" cy="246529"/>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28" name="Rectangle: Rounded Corners 27">
              <a:extLst>
                <a:ext uri="{FF2B5EF4-FFF2-40B4-BE49-F238E27FC236}">
                  <a16:creationId xmlns:a16="http://schemas.microsoft.com/office/drawing/2014/main" id="{4567AA4C-1E97-D72F-2A8A-06A93C0CE37F}"/>
                </a:ext>
              </a:extLst>
            </p:cNvPr>
            <p:cNvSpPr/>
            <p:nvPr/>
          </p:nvSpPr>
          <p:spPr>
            <a:xfrm>
              <a:off x="6993057" y="2729752"/>
              <a:ext cx="233084" cy="246529"/>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grpSp>
      <p:sp>
        <p:nvSpPr>
          <p:cNvPr id="32" name="TextBox 31">
            <a:extLst>
              <a:ext uri="{FF2B5EF4-FFF2-40B4-BE49-F238E27FC236}">
                <a16:creationId xmlns:a16="http://schemas.microsoft.com/office/drawing/2014/main" id="{56ED843F-D47A-5A14-46C2-DFAC2A04D4D4}"/>
              </a:ext>
            </a:extLst>
          </p:cNvPr>
          <p:cNvSpPr txBox="1"/>
          <p:nvPr/>
        </p:nvSpPr>
        <p:spPr>
          <a:xfrm>
            <a:off x="7325146" y="4628189"/>
            <a:ext cx="4494663" cy="1815882"/>
          </a:xfrm>
          <a:prstGeom prst="rect">
            <a:avLst/>
          </a:prstGeom>
          <a:noFill/>
        </p:spPr>
        <p:txBody>
          <a:bodyPr wrap="square" rtlCol="0">
            <a:spAutoFit/>
          </a:bodyPr>
          <a:lstStyle/>
          <a:p>
            <a:pPr algn="ctr"/>
            <a:r>
              <a:rPr lang="en-US" sz="2800" dirty="0"/>
              <a:t>If we can’t get more protons from the target, we have to get them from the beam</a:t>
            </a:r>
          </a:p>
        </p:txBody>
      </p:sp>
      <p:sp>
        <p:nvSpPr>
          <p:cNvPr id="17" name="TextBox 16">
            <a:extLst>
              <a:ext uri="{FF2B5EF4-FFF2-40B4-BE49-F238E27FC236}">
                <a16:creationId xmlns:a16="http://schemas.microsoft.com/office/drawing/2014/main" id="{1C633073-8F0C-410C-3A69-CE9EB6D29C2D}"/>
              </a:ext>
            </a:extLst>
          </p:cNvPr>
          <p:cNvSpPr txBox="1"/>
          <p:nvPr/>
        </p:nvSpPr>
        <p:spPr>
          <a:xfrm>
            <a:off x="9335404" y="1577023"/>
            <a:ext cx="2039341" cy="369332"/>
          </a:xfrm>
          <a:prstGeom prst="rect">
            <a:avLst/>
          </a:prstGeom>
          <a:noFill/>
        </p:spPr>
        <p:txBody>
          <a:bodyPr wrap="none" rtlCol="0">
            <a:spAutoFit/>
          </a:bodyPr>
          <a:lstStyle/>
          <a:p>
            <a:r>
              <a:rPr lang="en-US" dirty="0"/>
              <a:t>E120: </a:t>
            </a:r>
            <a:r>
              <a:rPr lang="en-US" baseline="30000" dirty="0"/>
              <a:t>48</a:t>
            </a:r>
            <a:r>
              <a:rPr lang="en-US" dirty="0"/>
              <a:t>Ca+</a:t>
            </a:r>
            <a:r>
              <a:rPr lang="en-US" baseline="30000" dirty="0"/>
              <a:t>257</a:t>
            </a:r>
            <a:r>
              <a:rPr lang="en-US" dirty="0"/>
              <a:t>Fm</a:t>
            </a:r>
          </a:p>
        </p:txBody>
      </p:sp>
      <p:sp>
        <p:nvSpPr>
          <p:cNvPr id="18" name="TextBox 17">
            <a:extLst>
              <a:ext uri="{FF2B5EF4-FFF2-40B4-BE49-F238E27FC236}">
                <a16:creationId xmlns:a16="http://schemas.microsoft.com/office/drawing/2014/main" id="{41E4BC65-ADEE-667C-B85C-6E11D55F90EF}"/>
              </a:ext>
            </a:extLst>
          </p:cNvPr>
          <p:cNvSpPr txBox="1"/>
          <p:nvPr/>
        </p:nvSpPr>
        <p:spPr>
          <a:xfrm>
            <a:off x="5782116" y="1809019"/>
            <a:ext cx="1958100" cy="369332"/>
          </a:xfrm>
          <a:prstGeom prst="rect">
            <a:avLst/>
          </a:prstGeom>
          <a:noFill/>
        </p:spPr>
        <p:txBody>
          <a:bodyPr wrap="none" rtlCol="0">
            <a:spAutoFit/>
          </a:bodyPr>
          <a:lstStyle/>
          <a:p>
            <a:r>
              <a:rPr lang="en-US" dirty="0"/>
              <a:t>E119: </a:t>
            </a:r>
            <a:r>
              <a:rPr lang="en-US" baseline="30000" dirty="0"/>
              <a:t>48</a:t>
            </a:r>
            <a:r>
              <a:rPr lang="en-US" dirty="0"/>
              <a:t>Ca+</a:t>
            </a:r>
            <a:r>
              <a:rPr lang="en-US" baseline="30000" dirty="0"/>
              <a:t>254</a:t>
            </a:r>
            <a:r>
              <a:rPr lang="en-US" dirty="0"/>
              <a:t>Es</a:t>
            </a:r>
          </a:p>
        </p:txBody>
      </p:sp>
    </p:spTree>
    <p:extLst>
      <p:ext uri="{BB962C8B-B14F-4D97-AF65-F5344CB8AC3E}">
        <p14:creationId xmlns:p14="http://schemas.microsoft.com/office/powerpoint/2010/main" val="3655495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22020C8A-C1DC-AA36-C598-113A13606DEC}"/>
              </a:ext>
            </a:extLst>
          </p:cNvPr>
          <p:cNvSpPr>
            <a:spLocks noGrp="1"/>
          </p:cNvSpPr>
          <p:nvPr>
            <p:ph type="title"/>
          </p:nvPr>
        </p:nvSpPr>
        <p:spPr/>
        <p:txBody>
          <a:bodyPr/>
          <a:lstStyle/>
          <a:p>
            <a:r>
              <a:rPr lang="en-US" dirty="0"/>
              <a:t>New(</a:t>
            </a:r>
            <a:r>
              <a:rPr lang="en-US" dirty="0" err="1"/>
              <a:t>ish</a:t>
            </a:r>
            <a:r>
              <a:rPr lang="en-US" dirty="0"/>
              <a:t>) Technique: Laser Spectroscopy</a:t>
            </a:r>
          </a:p>
        </p:txBody>
      </p:sp>
      <p:sp>
        <p:nvSpPr>
          <p:cNvPr id="14" name="Content Placeholder 13">
            <a:extLst>
              <a:ext uri="{FF2B5EF4-FFF2-40B4-BE49-F238E27FC236}">
                <a16:creationId xmlns:a16="http://schemas.microsoft.com/office/drawing/2014/main" id="{FE1504F1-672A-927F-D2DA-84C9BB30537B}"/>
              </a:ext>
            </a:extLst>
          </p:cNvPr>
          <p:cNvSpPr>
            <a:spLocks noGrp="1"/>
          </p:cNvSpPr>
          <p:nvPr>
            <p:ph idx="1"/>
          </p:nvPr>
        </p:nvSpPr>
        <p:spPr>
          <a:xfrm>
            <a:off x="-1" y="647701"/>
            <a:ext cx="7242373" cy="5611811"/>
          </a:xfrm>
        </p:spPr>
        <p:txBody>
          <a:bodyPr/>
          <a:lstStyle/>
          <a:p>
            <a:r>
              <a:rPr lang="en-US" sz="2400" dirty="0"/>
              <a:t>Probe the excited states of electrons</a:t>
            </a:r>
          </a:p>
          <a:p>
            <a:pPr marL="342900" indent="-342900">
              <a:buFont typeface="Arial" panose="020B0604020202020204" pitchFamily="34" charset="0"/>
              <a:buChar char="•"/>
            </a:pPr>
            <a:endParaRPr lang="en-US" sz="2400" dirty="0"/>
          </a:p>
          <a:p>
            <a:pPr marL="0" indent="0"/>
            <a:r>
              <a:rPr lang="en-US" sz="2400" dirty="0"/>
              <a:t>What we can learn from laser spectroscopy</a:t>
            </a:r>
          </a:p>
          <a:p>
            <a:pPr marL="342900" indent="-342900">
              <a:buFont typeface="Arial" panose="020B0604020202020204" pitchFamily="34" charset="0"/>
              <a:buChar char="•"/>
            </a:pPr>
            <a:r>
              <a:rPr lang="en-US" sz="2400" dirty="0"/>
              <a:t>Energies of excited states</a:t>
            </a:r>
          </a:p>
          <a:p>
            <a:pPr marL="342900" indent="-342900">
              <a:buFont typeface="Arial" panose="020B0604020202020204" pitchFamily="34" charset="0"/>
              <a:buChar char="•"/>
            </a:pPr>
            <a:r>
              <a:rPr lang="en-US" sz="2400" dirty="0"/>
              <a:t>Ionization potential</a:t>
            </a:r>
          </a:p>
          <a:p>
            <a:pPr marL="342900" indent="-342900">
              <a:buFont typeface="Arial" panose="020B0604020202020204" pitchFamily="34" charset="0"/>
              <a:buChar char="•"/>
            </a:pPr>
            <a:r>
              <a:rPr lang="en-US" sz="2400" dirty="0"/>
              <a:t>How these change with isotope number</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nuclear spin</a:t>
            </a:r>
          </a:p>
          <a:p>
            <a:pPr marL="342900" indent="-342900">
              <a:buFont typeface="Arial" panose="020B0604020202020204" pitchFamily="34" charset="0"/>
              <a:buChar char="•"/>
            </a:pPr>
            <a:r>
              <a:rPr lang="en-US" sz="2400" dirty="0"/>
              <a:t>magnetic moments</a:t>
            </a:r>
          </a:p>
          <a:p>
            <a:pPr marL="342900" indent="-342900">
              <a:buFont typeface="Arial" panose="020B0604020202020204" pitchFamily="34" charset="0"/>
              <a:buChar char="•"/>
            </a:pPr>
            <a:r>
              <a:rPr lang="en-US" sz="2400" dirty="0"/>
              <a:t>charge distribution radius.</a:t>
            </a:r>
          </a:p>
        </p:txBody>
      </p:sp>
      <p:sp>
        <p:nvSpPr>
          <p:cNvPr id="12" name="Slide Number Placeholder 11">
            <a:extLst>
              <a:ext uri="{FF2B5EF4-FFF2-40B4-BE49-F238E27FC236}">
                <a16:creationId xmlns:a16="http://schemas.microsoft.com/office/drawing/2014/main" id="{EF2DF073-7D69-C06D-6A22-5394CBE216F9}"/>
              </a:ext>
            </a:extLst>
          </p:cNvPr>
          <p:cNvSpPr>
            <a:spLocks noGrp="1"/>
          </p:cNvSpPr>
          <p:nvPr>
            <p:ph type="sldNum" sz="quarter" idx="4"/>
          </p:nvPr>
        </p:nvSpPr>
        <p:spPr/>
        <p:txBody>
          <a:bodyPr/>
          <a:lstStyle/>
          <a:p>
            <a:pPr algn="r"/>
            <a:fld id="{0EF2EA88-E9D4-0C4F-A5DF-5FE49FAF8E2F}" type="slidenum">
              <a:rPr lang="en-US" smtClean="0"/>
              <a:pPr algn="r"/>
              <a:t>90</a:t>
            </a:fld>
            <a:endParaRPr lang="en-US" dirty="0"/>
          </a:p>
        </p:txBody>
      </p:sp>
      <p:pic>
        <p:nvPicPr>
          <p:cNvPr id="16" name="Picture 15" descr="1So.&#10;&#10;AI-generated content may be incorrect.">
            <a:extLst>
              <a:ext uri="{FF2B5EF4-FFF2-40B4-BE49-F238E27FC236}">
                <a16:creationId xmlns:a16="http://schemas.microsoft.com/office/drawing/2014/main" id="{5C17D54F-84BB-65F6-EB7C-81A3C4ED72F0}"/>
              </a:ext>
            </a:extLst>
          </p:cNvPr>
          <p:cNvPicPr>
            <a:picLocks noChangeAspect="1"/>
          </p:cNvPicPr>
          <p:nvPr/>
        </p:nvPicPr>
        <p:blipFill>
          <a:blip r:embed="rId2"/>
          <a:stretch>
            <a:fillRect/>
          </a:stretch>
        </p:blipFill>
        <p:spPr>
          <a:xfrm>
            <a:off x="8537454" y="846477"/>
            <a:ext cx="3142656" cy="3571774"/>
          </a:xfrm>
          <a:prstGeom prst="rect">
            <a:avLst/>
          </a:prstGeom>
        </p:spPr>
      </p:pic>
    </p:spTree>
    <p:extLst>
      <p:ext uri="{BB962C8B-B14F-4D97-AF65-F5344CB8AC3E}">
        <p14:creationId xmlns:p14="http://schemas.microsoft.com/office/powerpoint/2010/main" val="96507096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D2AF1-A71A-3997-D954-96DCD4E7C38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4004B53-FD04-63F9-C07A-D20B2A44DB33}"/>
              </a:ext>
            </a:extLst>
          </p:cNvPr>
          <p:cNvSpPr>
            <a:spLocks noGrp="1"/>
          </p:cNvSpPr>
          <p:nvPr>
            <p:ph type="body" sz="quarter" idx="10"/>
          </p:nvPr>
        </p:nvSpPr>
        <p:spPr>
          <a:xfrm>
            <a:off x="2" y="1054099"/>
            <a:ext cx="4753968" cy="5270500"/>
          </a:xfrm>
        </p:spPr>
        <p:txBody>
          <a:bodyPr/>
          <a:lstStyle/>
          <a:p>
            <a:r>
              <a:rPr lang="en-US" b="1" dirty="0"/>
              <a:t>Step a: Stop SHE</a:t>
            </a:r>
          </a:p>
          <a:p>
            <a:r>
              <a:rPr lang="en-US" dirty="0"/>
              <a:t>High purity He gas</a:t>
            </a:r>
          </a:p>
          <a:p>
            <a:r>
              <a:rPr lang="en-US" b="1" dirty="0"/>
              <a:t>Step b: Neutralize SHE</a:t>
            </a:r>
          </a:p>
          <a:p>
            <a:r>
              <a:rPr lang="en-US" dirty="0"/>
              <a:t>Attract to neutralizing filament</a:t>
            </a:r>
          </a:p>
          <a:p>
            <a:r>
              <a:rPr lang="en-US" dirty="0"/>
              <a:t>Pulse filament to remove SHE</a:t>
            </a:r>
          </a:p>
          <a:p>
            <a:r>
              <a:rPr lang="en-US" b="1" dirty="0"/>
              <a:t>Step c: Excite SHE electrons</a:t>
            </a:r>
          </a:p>
          <a:p>
            <a:r>
              <a:rPr lang="en-US" dirty="0"/>
              <a:t>1 or 2 laser excitations</a:t>
            </a:r>
          </a:p>
          <a:p>
            <a:r>
              <a:rPr lang="en-US" b="1" dirty="0"/>
              <a:t>Step d: Ionize SHE</a:t>
            </a:r>
          </a:p>
          <a:p>
            <a:r>
              <a:rPr lang="en-US" b="1" dirty="0"/>
              <a:t>Step e: Detect</a:t>
            </a:r>
          </a:p>
          <a:p>
            <a:endParaRPr lang="en-US" b="1" i="1" dirty="0"/>
          </a:p>
        </p:txBody>
      </p:sp>
      <p:sp>
        <p:nvSpPr>
          <p:cNvPr id="4" name="Title 3">
            <a:extLst>
              <a:ext uri="{FF2B5EF4-FFF2-40B4-BE49-F238E27FC236}">
                <a16:creationId xmlns:a16="http://schemas.microsoft.com/office/drawing/2014/main" id="{EE7243C2-3566-DD58-079E-3F9E3953DA1D}"/>
              </a:ext>
            </a:extLst>
          </p:cNvPr>
          <p:cNvSpPr>
            <a:spLocks noGrp="1"/>
          </p:cNvSpPr>
          <p:nvPr>
            <p:ph type="title"/>
          </p:nvPr>
        </p:nvSpPr>
        <p:spPr/>
        <p:txBody>
          <a:bodyPr/>
          <a:lstStyle/>
          <a:p>
            <a:r>
              <a:rPr lang="en-US" dirty="0"/>
              <a:t>New(</a:t>
            </a:r>
            <a:r>
              <a:rPr lang="en-US" dirty="0" err="1"/>
              <a:t>ish</a:t>
            </a:r>
            <a:r>
              <a:rPr lang="en-US" dirty="0"/>
              <a:t>) Technique: Laser Spectroscopy</a:t>
            </a:r>
          </a:p>
        </p:txBody>
      </p:sp>
      <p:sp>
        <p:nvSpPr>
          <p:cNvPr id="5" name="Slide Number Placeholder 4">
            <a:extLst>
              <a:ext uri="{FF2B5EF4-FFF2-40B4-BE49-F238E27FC236}">
                <a16:creationId xmlns:a16="http://schemas.microsoft.com/office/drawing/2014/main" id="{ACF62F0A-50EC-9825-DA62-B6E089AC12B7}"/>
              </a:ext>
            </a:extLst>
          </p:cNvPr>
          <p:cNvSpPr>
            <a:spLocks noGrp="1"/>
          </p:cNvSpPr>
          <p:nvPr>
            <p:ph type="sldNum" sz="quarter" idx="4"/>
          </p:nvPr>
        </p:nvSpPr>
        <p:spPr/>
        <p:txBody>
          <a:bodyPr/>
          <a:lstStyle/>
          <a:p>
            <a:pPr algn="r"/>
            <a:fld id="{0EF2EA88-E9D4-0C4F-A5DF-5FE49FAF8E2F}" type="slidenum">
              <a:rPr lang="en-US" smtClean="0"/>
              <a:pPr algn="r"/>
              <a:t>91</a:t>
            </a:fld>
            <a:endParaRPr lang="en-US" dirty="0"/>
          </a:p>
        </p:txBody>
      </p:sp>
      <p:pic>
        <p:nvPicPr>
          <p:cNvPr id="7" name="Picture 4">
            <a:extLst>
              <a:ext uri="{FF2B5EF4-FFF2-40B4-BE49-F238E27FC236}">
                <a16:creationId xmlns:a16="http://schemas.microsoft.com/office/drawing/2014/main" id="{7113841C-FBC8-B343-ABDA-7397537FC5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0582"/>
          <a:stretch>
            <a:fillRect/>
          </a:stretch>
        </p:blipFill>
        <p:spPr bwMode="auto">
          <a:xfrm>
            <a:off x="4855356" y="1054099"/>
            <a:ext cx="7336643" cy="4632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194124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61F77-8F34-6304-6EC3-039FE460260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7431C07-0B30-A4D8-4737-36F957F680F0}"/>
              </a:ext>
            </a:extLst>
          </p:cNvPr>
          <p:cNvSpPr>
            <a:spLocks noGrp="1"/>
          </p:cNvSpPr>
          <p:nvPr>
            <p:ph type="body" sz="quarter" idx="10"/>
          </p:nvPr>
        </p:nvSpPr>
        <p:spPr>
          <a:xfrm>
            <a:off x="2" y="1054099"/>
            <a:ext cx="4753968" cy="5270500"/>
          </a:xfrm>
        </p:spPr>
        <p:txBody>
          <a:bodyPr/>
          <a:lstStyle/>
          <a:p>
            <a:r>
              <a:rPr lang="en-US" b="1" dirty="0"/>
              <a:t>Step a: Stop SHE</a:t>
            </a:r>
          </a:p>
          <a:p>
            <a:r>
              <a:rPr lang="en-US" dirty="0"/>
              <a:t>High purity He gas</a:t>
            </a:r>
          </a:p>
          <a:p>
            <a:r>
              <a:rPr lang="en-US" b="1" dirty="0"/>
              <a:t>Step b: Neutralize SHE</a:t>
            </a:r>
          </a:p>
          <a:p>
            <a:r>
              <a:rPr lang="en-US" dirty="0"/>
              <a:t>Attract to neutralizing filament</a:t>
            </a:r>
          </a:p>
          <a:p>
            <a:r>
              <a:rPr lang="en-US" dirty="0"/>
              <a:t>Pulse filament to remove SHE</a:t>
            </a:r>
          </a:p>
          <a:p>
            <a:r>
              <a:rPr lang="en-US" b="1" dirty="0"/>
              <a:t>Step c: Excite SHE electrons</a:t>
            </a:r>
          </a:p>
          <a:p>
            <a:r>
              <a:rPr lang="en-US" dirty="0"/>
              <a:t>1 or 2 laser excitations</a:t>
            </a:r>
          </a:p>
          <a:p>
            <a:r>
              <a:rPr lang="en-US" b="1" dirty="0"/>
              <a:t>Step d: Ionize SHE</a:t>
            </a:r>
          </a:p>
          <a:p>
            <a:r>
              <a:rPr lang="en-US" b="1" dirty="0"/>
              <a:t>Step e: Detect</a:t>
            </a:r>
          </a:p>
          <a:p>
            <a:endParaRPr lang="en-US" b="1" i="1" dirty="0"/>
          </a:p>
        </p:txBody>
      </p:sp>
      <p:sp>
        <p:nvSpPr>
          <p:cNvPr id="4" name="Title 3">
            <a:extLst>
              <a:ext uri="{FF2B5EF4-FFF2-40B4-BE49-F238E27FC236}">
                <a16:creationId xmlns:a16="http://schemas.microsoft.com/office/drawing/2014/main" id="{271A8358-B400-E11E-65DB-E36F53EA8F73}"/>
              </a:ext>
            </a:extLst>
          </p:cNvPr>
          <p:cNvSpPr>
            <a:spLocks noGrp="1"/>
          </p:cNvSpPr>
          <p:nvPr>
            <p:ph type="title"/>
          </p:nvPr>
        </p:nvSpPr>
        <p:spPr/>
        <p:txBody>
          <a:bodyPr/>
          <a:lstStyle/>
          <a:p>
            <a:r>
              <a:rPr lang="en-US" dirty="0"/>
              <a:t>New(</a:t>
            </a:r>
            <a:r>
              <a:rPr lang="en-US" dirty="0" err="1"/>
              <a:t>ish</a:t>
            </a:r>
            <a:r>
              <a:rPr lang="en-US" dirty="0"/>
              <a:t>) Technique: Laser Spectroscopy</a:t>
            </a:r>
          </a:p>
        </p:txBody>
      </p:sp>
      <p:sp>
        <p:nvSpPr>
          <p:cNvPr id="5" name="Slide Number Placeholder 4">
            <a:extLst>
              <a:ext uri="{FF2B5EF4-FFF2-40B4-BE49-F238E27FC236}">
                <a16:creationId xmlns:a16="http://schemas.microsoft.com/office/drawing/2014/main" id="{63522A40-0EE2-FD37-EF38-3A164A36739D}"/>
              </a:ext>
            </a:extLst>
          </p:cNvPr>
          <p:cNvSpPr>
            <a:spLocks noGrp="1"/>
          </p:cNvSpPr>
          <p:nvPr>
            <p:ph type="sldNum" sz="quarter" idx="4"/>
          </p:nvPr>
        </p:nvSpPr>
        <p:spPr/>
        <p:txBody>
          <a:bodyPr/>
          <a:lstStyle/>
          <a:p>
            <a:pPr algn="r"/>
            <a:fld id="{0EF2EA88-E9D4-0C4F-A5DF-5FE49FAF8E2F}" type="slidenum">
              <a:rPr lang="en-US" smtClean="0"/>
              <a:pPr algn="r"/>
              <a:t>92</a:t>
            </a:fld>
            <a:endParaRPr lang="en-US" dirty="0"/>
          </a:p>
        </p:txBody>
      </p:sp>
      <p:pic>
        <p:nvPicPr>
          <p:cNvPr id="14" name="Picture 13">
            <a:extLst>
              <a:ext uri="{FF2B5EF4-FFF2-40B4-BE49-F238E27FC236}">
                <a16:creationId xmlns:a16="http://schemas.microsoft.com/office/drawing/2014/main" id="{305E75BC-C48B-D8B5-E295-7200D64C839F}"/>
              </a:ext>
            </a:extLst>
          </p:cNvPr>
          <p:cNvPicPr>
            <a:picLocks noChangeAspect="1"/>
          </p:cNvPicPr>
          <p:nvPr/>
        </p:nvPicPr>
        <p:blipFill>
          <a:blip r:embed="rId2"/>
          <a:stretch>
            <a:fillRect/>
          </a:stretch>
        </p:blipFill>
        <p:spPr>
          <a:xfrm>
            <a:off x="5506012" y="1034137"/>
            <a:ext cx="1529270" cy="1738086"/>
          </a:xfrm>
          <a:prstGeom prst="rect">
            <a:avLst/>
          </a:prstGeom>
        </p:spPr>
      </p:pic>
      <p:pic>
        <p:nvPicPr>
          <p:cNvPr id="16" name="Picture 15" descr="Fig. 2">
            <a:extLst>
              <a:ext uri="{FF2B5EF4-FFF2-40B4-BE49-F238E27FC236}">
                <a16:creationId xmlns:a16="http://schemas.microsoft.com/office/drawing/2014/main" id="{FE7C8EDB-C2AB-BA0E-5F6A-D283E3FF4220}"/>
              </a:ext>
            </a:extLst>
          </p:cNvPr>
          <p:cNvPicPr>
            <a:picLocks noChangeAspect="1"/>
          </p:cNvPicPr>
          <p:nvPr/>
        </p:nvPicPr>
        <p:blipFill>
          <a:blip r:embed="rId3"/>
          <a:stretch>
            <a:fillRect/>
          </a:stretch>
        </p:blipFill>
        <p:spPr>
          <a:xfrm>
            <a:off x="7141415" y="954403"/>
            <a:ext cx="5048735" cy="5101163"/>
          </a:xfrm>
          <a:prstGeom prst="rect">
            <a:avLst/>
          </a:prstGeom>
        </p:spPr>
      </p:pic>
    </p:spTree>
    <p:extLst>
      <p:ext uri="{BB962C8B-B14F-4D97-AF65-F5344CB8AC3E}">
        <p14:creationId xmlns:p14="http://schemas.microsoft.com/office/powerpoint/2010/main" val="267016209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BAE89-8E2A-3067-B820-E404CF84898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B3CBE7E-1A6D-2099-65F1-491CE61B16B1}"/>
              </a:ext>
            </a:extLst>
          </p:cNvPr>
          <p:cNvSpPr>
            <a:spLocks noGrp="1"/>
          </p:cNvSpPr>
          <p:nvPr>
            <p:ph type="body" sz="quarter" idx="10"/>
          </p:nvPr>
        </p:nvSpPr>
        <p:spPr/>
        <p:txBody>
          <a:bodyPr/>
          <a:lstStyle/>
          <a:p>
            <a:r>
              <a:rPr lang="en-US" b="1" dirty="0"/>
              <a:t>Pros</a:t>
            </a:r>
          </a:p>
          <a:p>
            <a:r>
              <a:rPr lang="en-US" dirty="0"/>
              <a:t>Quantitative measurement</a:t>
            </a:r>
          </a:p>
          <a:p>
            <a:r>
              <a:rPr lang="en-US" dirty="0"/>
              <a:t>Obtain nuclear information</a:t>
            </a:r>
          </a:p>
          <a:p>
            <a:endParaRPr lang="en-US" b="1" dirty="0"/>
          </a:p>
          <a:p>
            <a:r>
              <a:rPr lang="en-US" b="1" dirty="0"/>
              <a:t>Cons</a:t>
            </a:r>
          </a:p>
          <a:p>
            <a:pPr marL="0" indent="0"/>
            <a:r>
              <a:rPr lang="en-US" dirty="0"/>
              <a:t>Low efficiency </a:t>
            </a:r>
            <a:r>
              <a:rPr lang="en-US" dirty="0">
                <a:sym typeface="Wingdings" panose="05000000000000000000" pitchFamily="2" charset="2"/>
              </a:rPr>
              <a:t> only used for ‘high’-rate SHE</a:t>
            </a:r>
            <a:endParaRPr lang="en-US" dirty="0"/>
          </a:p>
          <a:p>
            <a:pPr marL="0" indent="0"/>
            <a:r>
              <a:rPr lang="en-US" dirty="0"/>
              <a:t>Excited states are not precisely known </a:t>
            </a:r>
            <a:r>
              <a:rPr lang="en-US" dirty="0">
                <a:sym typeface="Wingdings" panose="05000000000000000000" pitchFamily="2" charset="2"/>
              </a:rPr>
              <a:t> scan over multiple frequencies</a:t>
            </a:r>
          </a:p>
          <a:p>
            <a:pPr marL="0" indent="0"/>
            <a:r>
              <a:rPr lang="en-US" dirty="0">
                <a:sym typeface="Wingdings" panose="05000000000000000000" pitchFamily="2" charset="2"/>
              </a:rPr>
              <a:t>Slow  required lifetimes ~s</a:t>
            </a:r>
            <a:endParaRPr lang="en-US" dirty="0"/>
          </a:p>
          <a:p>
            <a:pPr marL="0" indent="0"/>
            <a:endParaRPr lang="en-US" dirty="0"/>
          </a:p>
          <a:p>
            <a:pPr marL="0" indent="0"/>
            <a:r>
              <a:rPr lang="en-US" b="1" dirty="0"/>
              <a:t>Elements investigated</a:t>
            </a:r>
          </a:p>
          <a:p>
            <a:pPr marL="0" indent="0"/>
            <a:r>
              <a:rPr lang="en-US" dirty="0"/>
              <a:t>No (102) and below</a:t>
            </a:r>
          </a:p>
          <a:p>
            <a:endParaRPr lang="en-US" dirty="0"/>
          </a:p>
          <a:p>
            <a:endParaRPr lang="en-US" dirty="0"/>
          </a:p>
        </p:txBody>
      </p:sp>
      <p:sp>
        <p:nvSpPr>
          <p:cNvPr id="4" name="Title 3">
            <a:extLst>
              <a:ext uri="{FF2B5EF4-FFF2-40B4-BE49-F238E27FC236}">
                <a16:creationId xmlns:a16="http://schemas.microsoft.com/office/drawing/2014/main" id="{BF8FF258-E2D4-458C-4145-5586BB78F010}"/>
              </a:ext>
            </a:extLst>
          </p:cNvPr>
          <p:cNvSpPr>
            <a:spLocks noGrp="1"/>
          </p:cNvSpPr>
          <p:nvPr>
            <p:ph type="title"/>
          </p:nvPr>
        </p:nvSpPr>
        <p:spPr/>
        <p:txBody>
          <a:bodyPr/>
          <a:lstStyle/>
          <a:p>
            <a:r>
              <a:rPr lang="en-US" dirty="0"/>
              <a:t>New(</a:t>
            </a:r>
            <a:r>
              <a:rPr lang="en-US" dirty="0" err="1"/>
              <a:t>ish</a:t>
            </a:r>
            <a:r>
              <a:rPr lang="en-US" dirty="0"/>
              <a:t>) Technique: Laser Spectroscopy</a:t>
            </a:r>
          </a:p>
        </p:txBody>
      </p:sp>
      <p:sp>
        <p:nvSpPr>
          <p:cNvPr id="5" name="Slide Number Placeholder 4">
            <a:extLst>
              <a:ext uri="{FF2B5EF4-FFF2-40B4-BE49-F238E27FC236}">
                <a16:creationId xmlns:a16="http://schemas.microsoft.com/office/drawing/2014/main" id="{F0134273-2458-42C9-275A-D2A0E92CE505}"/>
              </a:ext>
            </a:extLst>
          </p:cNvPr>
          <p:cNvSpPr>
            <a:spLocks noGrp="1"/>
          </p:cNvSpPr>
          <p:nvPr>
            <p:ph type="sldNum" sz="quarter" idx="4"/>
          </p:nvPr>
        </p:nvSpPr>
        <p:spPr/>
        <p:txBody>
          <a:bodyPr/>
          <a:lstStyle/>
          <a:p>
            <a:pPr algn="r"/>
            <a:fld id="{0EF2EA88-E9D4-0C4F-A5DF-5FE49FAF8E2F}" type="slidenum">
              <a:rPr lang="en-US" smtClean="0"/>
              <a:pPr algn="r"/>
              <a:t>93</a:t>
            </a:fld>
            <a:endParaRPr lang="en-US" dirty="0"/>
          </a:p>
        </p:txBody>
      </p:sp>
      <p:sp>
        <p:nvSpPr>
          <p:cNvPr id="33" name="TextBox 32">
            <a:extLst>
              <a:ext uri="{FF2B5EF4-FFF2-40B4-BE49-F238E27FC236}">
                <a16:creationId xmlns:a16="http://schemas.microsoft.com/office/drawing/2014/main" id="{ADCF0A49-7E4E-F8B4-34E8-021493BD37FE}"/>
              </a:ext>
            </a:extLst>
          </p:cNvPr>
          <p:cNvSpPr txBox="1"/>
          <p:nvPr/>
        </p:nvSpPr>
        <p:spPr>
          <a:xfrm>
            <a:off x="-62150" y="6334780"/>
            <a:ext cx="8202705" cy="523220"/>
          </a:xfrm>
          <a:prstGeom prst="rect">
            <a:avLst/>
          </a:prstGeom>
          <a:noFill/>
        </p:spPr>
        <p:txBody>
          <a:bodyPr wrap="square">
            <a:spAutoFit/>
          </a:bodyPr>
          <a:lstStyle/>
          <a:p>
            <a:r>
              <a:rPr lang="en-US" sz="1400" dirty="0">
                <a:latin typeface="Segoe UI" panose="020B0502040204020203" pitchFamily="34" charset="0"/>
              </a:rPr>
              <a:t>Block, M.,</a:t>
            </a:r>
            <a:r>
              <a:rPr lang="en-US" sz="1400" i="0" dirty="0">
                <a:latin typeface="Segoe UI" panose="020B0502040204020203" pitchFamily="34" charset="0"/>
              </a:rPr>
              <a:t> </a:t>
            </a:r>
            <a:r>
              <a:rPr lang="en-US" sz="1400" i="0" dirty="0" err="1">
                <a:latin typeface="Segoe UI" panose="020B0502040204020203" pitchFamily="34" charset="0"/>
              </a:rPr>
              <a:t>Nucl</a:t>
            </a:r>
            <a:r>
              <a:rPr lang="en-US" sz="1400" i="0" dirty="0">
                <a:latin typeface="Segoe UI" panose="020B0502040204020203" pitchFamily="34" charset="0"/>
              </a:rPr>
              <a:t>. Phys. A, </a:t>
            </a:r>
            <a:r>
              <a:rPr lang="en-US" sz="1400" b="1" i="0" dirty="0">
                <a:latin typeface="Segoe UI" panose="020B0502040204020203" pitchFamily="34" charset="0"/>
              </a:rPr>
              <a:t>944</a:t>
            </a:r>
            <a:r>
              <a:rPr lang="en-US" sz="1400" i="0" dirty="0">
                <a:latin typeface="Segoe UI" panose="020B0502040204020203" pitchFamily="34" charset="0"/>
              </a:rPr>
              <a:t> (2015)</a:t>
            </a:r>
            <a:r>
              <a:rPr lang="en-US" sz="1400" b="0" i="0" dirty="0">
                <a:latin typeface="Segoe UI" panose="020B0502040204020203" pitchFamily="34" charset="0"/>
              </a:rPr>
              <a:t> 471: </a:t>
            </a:r>
            <a:r>
              <a:rPr lang="en-US" sz="1400" b="0" i="0" dirty="0">
                <a:latin typeface="Segoe UI" panose="020B0502040204020203" pitchFamily="34" charset="0"/>
                <a:hlinkClick r:id="rId3"/>
              </a:rPr>
              <a:t>https://doi.org/10.1016/j.nuclphysa.2015.09.009</a:t>
            </a:r>
            <a:endParaRPr lang="en-US" sz="1400" b="0" i="0" dirty="0">
              <a:latin typeface="Segoe UI" panose="020B0502040204020203" pitchFamily="34" charset="0"/>
            </a:endParaRPr>
          </a:p>
          <a:p>
            <a:r>
              <a:rPr lang="en-US" sz="1400" dirty="0">
                <a:latin typeface="Segoe UI" panose="020B0502040204020203" pitchFamily="34" charset="0"/>
              </a:rPr>
              <a:t>Block, M. </a:t>
            </a:r>
            <a:r>
              <a:rPr lang="it-IT" sz="1400" dirty="0">
                <a:latin typeface="Segoe UI" panose="020B0502040204020203" pitchFamily="34" charset="0"/>
              </a:rPr>
              <a:t>La Rivista del Nuovo Cimento </a:t>
            </a:r>
            <a:r>
              <a:rPr lang="it-IT" sz="1400" b="1" dirty="0">
                <a:latin typeface="Segoe UI" panose="020B0502040204020203" pitchFamily="34" charset="0"/>
              </a:rPr>
              <a:t>45</a:t>
            </a:r>
            <a:r>
              <a:rPr lang="it-IT" sz="1400" dirty="0">
                <a:latin typeface="Segoe UI" panose="020B0502040204020203" pitchFamily="34" charset="0"/>
              </a:rPr>
              <a:t> (2022) 279: </a:t>
            </a:r>
            <a:r>
              <a:rPr lang="it-IT" sz="1400" dirty="0">
                <a:latin typeface="Segoe UI" panose="020B0502040204020203" pitchFamily="34" charset="0"/>
                <a:hlinkClick r:id="rId4"/>
              </a:rPr>
              <a:t>https://doi.org/10.1007/s40766-022-00030-5</a:t>
            </a:r>
            <a:endParaRPr lang="it-IT" sz="1400" dirty="0">
              <a:latin typeface="Segoe UI" panose="020B0502040204020203" pitchFamily="34" charset="0"/>
            </a:endParaRPr>
          </a:p>
        </p:txBody>
      </p:sp>
      <p:pic>
        <p:nvPicPr>
          <p:cNvPr id="37" name="Picture 36" descr="A picture containing object&#10;&#10;Description automatically generated">
            <a:extLst>
              <a:ext uri="{FF2B5EF4-FFF2-40B4-BE49-F238E27FC236}">
                <a16:creationId xmlns:a16="http://schemas.microsoft.com/office/drawing/2014/main" id="{A9E5BAC0-0639-23BD-C9D7-56AA030C4B25}"/>
              </a:ext>
            </a:extLst>
          </p:cNvPr>
          <p:cNvPicPr>
            <a:picLocks noChangeAspect="1"/>
          </p:cNvPicPr>
          <p:nvPr/>
        </p:nvPicPr>
        <p:blipFill>
          <a:blip r:embed="rId5"/>
          <a:stretch>
            <a:fillRect/>
          </a:stretch>
        </p:blipFill>
        <p:spPr>
          <a:xfrm>
            <a:off x="3163492" y="3584058"/>
            <a:ext cx="3841876" cy="2529235"/>
          </a:xfrm>
          <a:prstGeom prst="roundRect">
            <a:avLst/>
          </a:prstGeom>
          <a:effectLst>
            <a:outerShdw blurRad="50800" dist="38100" dir="2700000" algn="tl" rotWithShape="0">
              <a:prstClr val="black">
                <a:alpha val="40000"/>
              </a:prstClr>
            </a:outerShdw>
          </a:effectLst>
        </p:spPr>
      </p:pic>
      <p:pic>
        <p:nvPicPr>
          <p:cNvPr id="39" name="Picture 38">
            <a:extLst>
              <a:ext uri="{FF2B5EF4-FFF2-40B4-BE49-F238E27FC236}">
                <a16:creationId xmlns:a16="http://schemas.microsoft.com/office/drawing/2014/main" id="{13D3FE66-3CFD-DDBD-D5B8-9F4F77F54831}"/>
              </a:ext>
            </a:extLst>
          </p:cNvPr>
          <p:cNvPicPr>
            <a:picLocks noChangeAspect="1"/>
          </p:cNvPicPr>
          <p:nvPr/>
        </p:nvPicPr>
        <p:blipFill>
          <a:blip r:embed="rId6"/>
          <a:stretch>
            <a:fillRect/>
          </a:stretch>
        </p:blipFill>
        <p:spPr>
          <a:xfrm>
            <a:off x="5506012" y="1034137"/>
            <a:ext cx="1529270" cy="1738086"/>
          </a:xfrm>
          <a:prstGeom prst="rect">
            <a:avLst/>
          </a:prstGeom>
        </p:spPr>
      </p:pic>
      <p:pic>
        <p:nvPicPr>
          <p:cNvPr id="41" name="Picture 40" descr="Fig. 2">
            <a:extLst>
              <a:ext uri="{FF2B5EF4-FFF2-40B4-BE49-F238E27FC236}">
                <a16:creationId xmlns:a16="http://schemas.microsoft.com/office/drawing/2014/main" id="{80C09208-E456-9A66-51A9-41B1F01487C0}"/>
              </a:ext>
            </a:extLst>
          </p:cNvPr>
          <p:cNvPicPr>
            <a:picLocks noChangeAspect="1"/>
          </p:cNvPicPr>
          <p:nvPr/>
        </p:nvPicPr>
        <p:blipFill>
          <a:blip r:embed="rId7"/>
          <a:stretch>
            <a:fillRect/>
          </a:stretch>
        </p:blipFill>
        <p:spPr>
          <a:xfrm>
            <a:off x="7141415" y="954403"/>
            <a:ext cx="5048735" cy="5101163"/>
          </a:xfrm>
          <a:prstGeom prst="rect">
            <a:avLst/>
          </a:prstGeom>
        </p:spPr>
      </p:pic>
    </p:spTree>
    <p:extLst>
      <p:ext uri="{BB962C8B-B14F-4D97-AF65-F5344CB8AC3E}">
        <p14:creationId xmlns:p14="http://schemas.microsoft.com/office/powerpoint/2010/main" val="193930195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528D7-E1F5-B343-803B-C38E83718479}"/>
            </a:ext>
          </a:extLst>
        </p:cNvPr>
        <p:cNvGrpSpPr/>
        <p:nvPr/>
      </p:nvGrpSpPr>
      <p:grpSpPr>
        <a:xfrm>
          <a:off x="0" y="0"/>
          <a:ext cx="0" cy="0"/>
          <a:chOff x="0" y="0"/>
          <a:chExt cx="0" cy="0"/>
        </a:xfrm>
      </p:grpSpPr>
      <p:sp>
        <p:nvSpPr>
          <p:cNvPr id="7" name="Text Placeholder 1">
            <a:extLst>
              <a:ext uri="{FF2B5EF4-FFF2-40B4-BE49-F238E27FC236}">
                <a16:creationId xmlns:a16="http://schemas.microsoft.com/office/drawing/2014/main" id="{DD370E09-9DB9-12CB-9DE7-E42C350C4056}"/>
              </a:ext>
            </a:extLst>
          </p:cNvPr>
          <p:cNvSpPr txBox="1">
            <a:spLocks/>
          </p:cNvSpPr>
          <p:nvPr/>
        </p:nvSpPr>
        <p:spPr>
          <a:xfrm>
            <a:off x="1" y="647701"/>
            <a:ext cx="5017365" cy="5676898"/>
          </a:xfrm>
          <a:prstGeom prst="rect">
            <a:avLst/>
          </a:prstGeom>
        </p:spPr>
        <p:txBody>
          <a:bodyPr/>
          <a:lstStyle>
            <a:lvl1pPr marL="342813" indent="-342813" algn="l" rtl="0" eaLnBrk="0" fontAlgn="base" hangingPunct="0">
              <a:spcBef>
                <a:spcPts val="900"/>
              </a:spcBef>
              <a:spcAft>
                <a:spcPct val="0"/>
              </a:spcAft>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1pPr>
            <a:lvl2pPr marL="288850" indent="-226954" algn="l" rtl="0" eaLnBrk="0" fontAlgn="base" hangingPunct="0">
              <a:spcBef>
                <a:spcPts val="500"/>
              </a:spcBef>
              <a:spcAft>
                <a:spcPct val="0"/>
              </a:spcAft>
              <a:buSzPct val="85000"/>
              <a:buChar char="–"/>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2pPr>
            <a:lvl3pPr marL="572941" indent="-117445" algn="l" rtl="0" eaLnBrk="0" fontAlgn="base" hangingPunct="0">
              <a:spcBef>
                <a:spcPts val="400"/>
              </a:spcBef>
              <a:spcAft>
                <a:spcPct val="0"/>
              </a:spcAft>
              <a:buSzPct val="75000"/>
              <a:buFont typeface="Lucida Grande"/>
              <a:buChar char="–"/>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3pPr>
            <a:lvl4pPr marL="909404" indent="-226954" algn="l" rtl="0" eaLnBrk="0" fontAlgn="base" hangingPunct="0">
              <a:spcBef>
                <a:spcPct val="20000"/>
              </a:spcBef>
              <a:spcAft>
                <a:spcPct val="0"/>
              </a:spcAft>
              <a:buSzPct val="75000"/>
              <a:buFont typeface="Lucida Grande"/>
              <a:buChar char="–"/>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4pPr>
            <a:lvl5pPr marL="1145880" indent="-236478" algn="l" rtl="0" eaLnBrk="0" fontAlgn="base" hangingPunct="0">
              <a:spcBef>
                <a:spcPct val="20000"/>
              </a:spcBef>
              <a:spcAft>
                <a:spcPct val="0"/>
              </a:spcAft>
              <a:buChar char="»"/>
              <a:defRPr sz="200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marL="0" indent="0"/>
            <a:r>
              <a:rPr lang="en-US" kern="0" dirty="0"/>
              <a:t>Experiment investigated excited states in </a:t>
            </a:r>
            <a:r>
              <a:rPr lang="en-US" kern="0" baseline="30000" dirty="0"/>
              <a:t>254</a:t>
            </a:r>
            <a:r>
              <a:rPr lang="en-US" kern="0" dirty="0"/>
              <a:t>No using laser spectroscopy</a:t>
            </a:r>
          </a:p>
          <a:p>
            <a:endParaRPr lang="en-US" kern="0" dirty="0"/>
          </a:p>
          <a:p>
            <a:pPr marL="0" indent="0"/>
            <a:r>
              <a:rPr lang="en-US" b="1" kern="0" dirty="0"/>
              <a:t>Goal</a:t>
            </a:r>
            <a:r>
              <a:rPr lang="en-US" kern="0" dirty="0"/>
              <a:t>: Measured atomic levels of </a:t>
            </a:r>
            <a:r>
              <a:rPr lang="en-US" kern="0" baseline="30000" dirty="0"/>
              <a:t>254</a:t>
            </a:r>
            <a:r>
              <a:rPr lang="en-US" kern="0" dirty="0"/>
              <a:t>No – Identified 30 Rydberg states – highly excited electronic states of an atom</a:t>
            </a:r>
          </a:p>
          <a:p>
            <a:pPr marL="0" indent="0"/>
            <a:endParaRPr lang="en-US" kern="0" dirty="0"/>
          </a:p>
          <a:p>
            <a:endParaRPr lang="en-US" kern="0" dirty="0"/>
          </a:p>
          <a:p>
            <a:pPr marL="0" indent="0"/>
            <a:r>
              <a:rPr lang="en-US" b="1" kern="0" dirty="0"/>
              <a:t>Result: </a:t>
            </a:r>
            <a:r>
              <a:rPr lang="en-US" kern="0" dirty="0"/>
              <a:t>Able to detect Series 1, 2 &amp; 3</a:t>
            </a:r>
          </a:p>
          <a:p>
            <a:pPr marL="0" indent="0"/>
            <a:r>
              <a:rPr lang="en-US" kern="0" dirty="0"/>
              <a:t>Later performed similar measurements on </a:t>
            </a:r>
            <a:r>
              <a:rPr lang="en-US" kern="0" baseline="30000" dirty="0"/>
              <a:t>252,253</a:t>
            </a:r>
            <a:r>
              <a:rPr lang="en-US" kern="0" dirty="0"/>
              <a:t>No</a:t>
            </a:r>
          </a:p>
        </p:txBody>
      </p:sp>
      <p:pic>
        <p:nvPicPr>
          <p:cNvPr id="21506" name="Picture 2" descr="FIG. 1.">
            <a:extLst>
              <a:ext uri="{FF2B5EF4-FFF2-40B4-BE49-F238E27FC236}">
                <a16:creationId xmlns:a16="http://schemas.microsoft.com/office/drawing/2014/main" id="{12B05A9A-CB35-3E79-A5A6-4A3CA4F165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7366" y="842962"/>
            <a:ext cx="7035680" cy="48810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D069A6A-689A-FFAE-DF2B-C787306FB18C}"/>
              </a:ext>
            </a:extLst>
          </p:cNvPr>
          <p:cNvSpPr txBox="1"/>
          <p:nvPr/>
        </p:nvSpPr>
        <p:spPr>
          <a:xfrm>
            <a:off x="36892" y="6486826"/>
            <a:ext cx="7793993" cy="307777"/>
          </a:xfrm>
          <a:prstGeom prst="rect">
            <a:avLst/>
          </a:prstGeom>
          <a:noFill/>
        </p:spPr>
        <p:txBody>
          <a:bodyPr wrap="none" rtlCol="0">
            <a:spAutoFit/>
          </a:bodyPr>
          <a:lstStyle/>
          <a:p>
            <a:r>
              <a:rPr lang="en-US" sz="1400" dirty="0"/>
              <a:t>Chhetri, P. Phys. Rev. Lett. </a:t>
            </a:r>
            <a:r>
              <a:rPr lang="en-US" sz="1400" b="1" dirty="0"/>
              <a:t>120</a:t>
            </a:r>
            <a:r>
              <a:rPr lang="en-US" sz="1400" dirty="0"/>
              <a:t> (2018) 263003: </a:t>
            </a:r>
            <a:r>
              <a:rPr lang="en-US" sz="1400" dirty="0">
                <a:hlinkClick r:id="rId3"/>
              </a:rPr>
              <a:t>https://doi.org/10.1103/PhysRevLett.120.263003</a:t>
            </a:r>
            <a:endParaRPr lang="en-US" sz="1400" dirty="0"/>
          </a:p>
        </p:txBody>
      </p:sp>
      <p:sp>
        <p:nvSpPr>
          <p:cNvPr id="12" name="Title 3">
            <a:extLst>
              <a:ext uri="{FF2B5EF4-FFF2-40B4-BE49-F238E27FC236}">
                <a16:creationId xmlns:a16="http://schemas.microsoft.com/office/drawing/2014/main" id="{0EFF0811-2B0E-9283-9CDE-06F31200D689}"/>
              </a:ext>
            </a:extLst>
          </p:cNvPr>
          <p:cNvSpPr>
            <a:spLocks noGrp="1"/>
          </p:cNvSpPr>
          <p:nvPr>
            <p:ph type="title"/>
          </p:nvPr>
        </p:nvSpPr>
        <p:spPr>
          <a:xfrm>
            <a:off x="0" y="2"/>
            <a:ext cx="12192000" cy="647699"/>
          </a:xfrm>
        </p:spPr>
        <p:txBody>
          <a:bodyPr/>
          <a:lstStyle/>
          <a:p>
            <a:r>
              <a:rPr lang="en-US" dirty="0"/>
              <a:t>New(</a:t>
            </a:r>
            <a:r>
              <a:rPr lang="en-US" dirty="0" err="1"/>
              <a:t>ish</a:t>
            </a:r>
            <a:r>
              <a:rPr lang="en-US" dirty="0"/>
              <a:t>) Technique: Laser Spectroscopy</a:t>
            </a:r>
          </a:p>
        </p:txBody>
      </p:sp>
    </p:spTree>
    <p:extLst>
      <p:ext uri="{BB962C8B-B14F-4D97-AF65-F5344CB8AC3E}">
        <p14:creationId xmlns:p14="http://schemas.microsoft.com/office/powerpoint/2010/main" val="231846766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1C14D-8DD6-64F2-383C-98C35AC89D6C}"/>
            </a:ext>
          </a:extLst>
        </p:cNvPr>
        <p:cNvGrpSpPr/>
        <p:nvPr/>
      </p:nvGrpSpPr>
      <p:grpSpPr>
        <a:xfrm>
          <a:off x="0" y="0"/>
          <a:ext cx="0" cy="0"/>
          <a:chOff x="0" y="0"/>
          <a:chExt cx="0" cy="0"/>
        </a:xfrm>
      </p:grpSpPr>
      <p:pic>
        <p:nvPicPr>
          <p:cNvPr id="20482" name="Picture 2" descr="FIG. 3.">
            <a:extLst>
              <a:ext uri="{FF2B5EF4-FFF2-40B4-BE49-F238E27FC236}">
                <a16:creationId xmlns:a16="http://schemas.microsoft.com/office/drawing/2014/main" id="{30B374D1-9EC3-2723-F4D1-73EB3A29CC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1188" y="907116"/>
            <a:ext cx="6622541" cy="477650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36D82A42-C570-DCA2-A435-397BFA6827BA}"/>
              </a:ext>
            </a:extLst>
          </p:cNvPr>
          <p:cNvSpPr txBox="1">
            <a:spLocks/>
          </p:cNvSpPr>
          <p:nvPr/>
        </p:nvSpPr>
        <p:spPr>
          <a:xfrm>
            <a:off x="1116106" y="1353671"/>
            <a:ext cx="3810000" cy="1250576"/>
          </a:xfrm>
        </p:spPr>
        <p:txBody>
          <a:bodyPr/>
          <a:lstStyle>
            <a:lvl1pPr marL="342813" indent="-342813" algn="l" rtl="0" eaLnBrk="0" fontAlgn="base" hangingPunct="0">
              <a:spcBef>
                <a:spcPts val="900"/>
              </a:spcBef>
              <a:spcAft>
                <a:spcPct val="0"/>
              </a:spcAft>
              <a:defRPr sz="2400">
                <a:solidFill>
                  <a:schemeClr val="accent1">
                    <a:lumMod val="50000"/>
                  </a:schemeClr>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chemeClr val="accent1">
                    <a:lumMod val="50000"/>
                  </a:schemeClr>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chemeClr val="accent1">
                    <a:lumMod val="50000"/>
                  </a:schemeClr>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chemeClr val="accent1">
                    <a:lumMod val="50000"/>
                  </a:schemeClr>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chemeClr val="accent1">
                    <a:lumMod val="50000"/>
                  </a:schemeClr>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marL="0" indent="0" algn="ctr"/>
            <a:r>
              <a:rPr lang="en-US" kern="0" dirty="0">
                <a:latin typeface="Calibri" panose="020F0502020204030204" pitchFamily="34" charset="0"/>
                <a:ea typeface="Calibri" panose="020F0502020204030204" pitchFamily="34" charset="0"/>
                <a:cs typeface="Calibri" panose="020F0502020204030204" pitchFamily="34" charset="0"/>
              </a:rPr>
              <a:t>Deformation parameter B2 for even-even isotopes</a:t>
            </a:r>
          </a:p>
        </p:txBody>
      </p:sp>
      <p:sp>
        <p:nvSpPr>
          <p:cNvPr id="5" name="Content Placeholder 2">
            <a:extLst>
              <a:ext uri="{FF2B5EF4-FFF2-40B4-BE49-F238E27FC236}">
                <a16:creationId xmlns:a16="http://schemas.microsoft.com/office/drawing/2014/main" id="{71F6EA41-CEEA-DD8A-5159-491B55BEDFBF}"/>
              </a:ext>
            </a:extLst>
          </p:cNvPr>
          <p:cNvSpPr txBox="1">
            <a:spLocks/>
          </p:cNvSpPr>
          <p:nvPr/>
        </p:nvSpPr>
        <p:spPr>
          <a:xfrm>
            <a:off x="1116106" y="3706906"/>
            <a:ext cx="3810000" cy="1250576"/>
          </a:xfrm>
        </p:spPr>
        <p:txBody>
          <a:bodyPr/>
          <a:lstStyle>
            <a:lvl1pPr marL="342813" indent="-342813" algn="l" rtl="0" eaLnBrk="0" fontAlgn="base" hangingPunct="0">
              <a:spcBef>
                <a:spcPts val="900"/>
              </a:spcBef>
              <a:spcAft>
                <a:spcPct val="0"/>
              </a:spcAft>
              <a:defRPr sz="2400">
                <a:solidFill>
                  <a:schemeClr val="accent1">
                    <a:lumMod val="50000"/>
                  </a:schemeClr>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chemeClr val="accent1">
                    <a:lumMod val="50000"/>
                  </a:schemeClr>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chemeClr val="accent1">
                    <a:lumMod val="50000"/>
                  </a:schemeClr>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chemeClr val="accent1">
                    <a:lumMod val="50000"/>
                  </a:schemeClr>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chemeClr val="accent1">
                    <a:lumMod val="50000"/>
                  </a:schemeClr>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marL="0" indent="0" algn="ctr"/>
            <a:r>
              <a:rPr lang="en-US" kern="0" dirty="0">
                <a:latin typeface="Calibri" panose="020F0502020204030204" pitchFamily="34" charset="0"/>
                <a:ea typeface="Calibri" panose="020F0502020204030204" pitchFamily="34" charset="0"/>
                <a:cs typeface="Calibri" panose="020F0502020204030204" pitchFamily="34" charset="0"/>
              </a:rPr>
              <a:t>Relative depth of central depression:</a:t>
            </a:r>
          </a:p>
        </p:txBody>
      </p:sp>
      <p:sp>
        <p:nvSpPr>
          <p:cNvPr id="6" name="Content Placeholder 2">
            <a:extLst>
              <a:ext uri="{FF2B5EF4-FFF2-40B4-BE49-F238E27FC236}">
                <a16:creationId xmlns:a16="http://schemas.microsoft.com/office/drawing/2014/main" id="{5C1D576E-9196-4219-1D56-EBC8E2FA6A8A}"/>
              </a:ext>
            </a:extLst>
          </p:cNvPr>
          <p:cNvSpPr txBox="1">
            <a:spLocks/>
          </p:cNvSpPr>
          <p:nvPr/>
        </p:nvSpPr>
        <p:spPr>
          <a:xfrm>
            <a:off x="-60377" y="5179661"/>
            <a:ext cx="5571565" cy="793377"/>
          </a:xfrm>
        </p:spPr>
        <p:txBody>
          <a:bodyPr/>
          <a:lstStyle>
            <a:lvl1pPr marL="342813" indent="-342813" algn="l" rtl="0" eaLnBrk="0" fontAlgn="base" hangingPunct="0">
              <a:spcBef>
                <a:spcPts val="900"/>
              </a:spcBef>
              <a:spcAft>
                <a:spcPct val="0"/>
              </a:spcAft>
              <a:defRPr sz="2400">
                <a:solidFill>
                  <a:schemeClr val="accent1">
                    <a:lumMod val="50000"/>
                  </a:schemeClr>
                </a:solidFill>
                <a:latin typeface="+mn-lt"/>
                <a:ea typeface="+mn-ea"/>
                <a:cs typeface="+mn-cs"/>
              </a:defRPr>
            </a:lvl1pPr>
            <a:lvl2pPr marL="288850" indent="-226954" algn="l" rtl="0" eaLnBrk="0" fontAlgn="base" hangingPunct="0">
              <a:spcBef>
                <a:spcPts val="500"/>
              </a:spcBef>
              <a:spcAft>
                <a:spcPct val="0"/>
              </a:spcAft>
              <a:buSzPct val="85000"/>
              <a:buChar char="–"/>
              <a:defRPr sz="2400">
                <a:solidFill>
                  <a:schemeClr val="accent1">
                    <a:lumMod val="50000"/>
                  </a:schemeClr>
                </a:solidFill>
                <a:latin typeface="+mn-lt"/>
                <a:ea typeface="+mn-ea"/>
                <a:cs typeface="ＭＳ Ｐゴシック"/>
              </a:defRPr>
            </a:lvl2pPr>
            <a:lvl3pPr marL="572941" indent="-117445" algn="l" rtl="0" eaLnBrk="0" fontAlgn="base" hangingPunct="0">
              <a:spcBef>
                <a:spcPts val="400"/>
              </a:spcBef>
              <a:spcAft>
                <a:spcPct val="0"/>
              </a:spcAft>
              <a:buSzPct val="75000"/>
              <a:buFont typeface="Lucida Grande"/>
              <a:buChar char="–"/>
              <a:defRPr sz="2400">
                <a:solidFill>
                  <a:schemeClr val="accent1">
                    <a:lumMod val="50000"/>
                  </a:schemeClr>
                </a:solidFill>
                <a:latin typeface="+mn-lt"/>
                <a:ea typeface="+mn-ea"/>
                <a:cs typeface="ＭＳ Ｐゴシック"/>
              </a:defRPr>
            </a:lvl3pPr>
            <a:lvl4pPr marL="909404" indent="-226954" algn="l" rtl="0" eaLnBrk="0" fontAlgn="base" hangingPunct="0">
              <a:spcBef>
                <a:spcPct val="20000"/>
              </a:spcBef>
              <a:spcAft>
                <a:spcPct val="0"/>
              </a:spcAft>
              <a:buSzPct val="75000"/>
              <a:buFont typeface="Lucida Grande"/>
              <a:buChar char="–"/>
              <a:defRPr sz="2400">
                <a:solidFill>
                  <a:schemeClr val="accent1">
                    <a:lumMod val="50000"/>
                  </a:schemeClr>
                </a:solidFill>
                <a:latin typeface="+mn-lt"/>
                <a:ea typeface="+mn-ea"/>
                <a:cs typeface="ＭＳ Ｐゴシック"/>
              </a:defRPr>
            </a:lvl4pPr>
            <a:lvl5pPr marL="1145880" indent="-236478" algn="l" rtl="0" eaLnBrk="0" fontAlgn="base" hangingPunct="0">
              <a:spcBef>
                <a:spcPct val="20000"/>
              </a:spcBef>
              <a:spcAft>
                <a:spcPct val="0"/>
              </a:spcAft>
              <a:buChar char="»"/>
              <a:defRPr sz="2400">
                <a:solidFill>
                  <a:schemeClr val="accent1">
                    <a:lumMod val="50000"/>
                  </a:schemeClr>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marL="0" indent="0" algn="ctr"/>
            <a:r>
              <a:rPr lang="en-US" kern="0" baseline="30000" dirty="0">
                <a:latin typeface="Calibri" panose="020F0502020204030204" pitchFamily="34" charset="0"/>
                <a:ea typeface="Calibri" panose="020F0502020204030204" pitchFamily="34" charset="0"/>
                <a:cs typeface="Calibri" panose="020F0502020204030204" pitchFamily="34" charset="0"/>
              </a:rPr>
              <a:t>252,253,254</a:t>
            </a:r>
            <a:r>
              <a:rPr lang="en-US" kern="0" dirty="0">
                <a:latin typeface="Calibri" panose="020F0502020204030204" pitchFamily="34" charset="0"/>
                <a:ea typeface="Calibri" panose="020F0502020204030204" pitchFamily="34" charset="0"/>
                <a:cs typeface="Calibri" panose="020F0502020204030204" pitchFamily="34" charset="0"/>
              </a:rPr>
              <a:t>No = strong quadrupole deformation with central depression</a:t>
            </a:r>
          </a:p>
        </p:txBody>
      </p:sp>
      <p:sp>
        <p:nvSpPr>
          <p:cNvPr id="3" name="TextBox 2">
            <a:extLst>
              <a:ext uri="{FF2B5EF4-FFF2-40B4-BE49-F238E27FC236}">
                <a16:creationId xmlns:a16="http://schemas.microsoft.com/office/drawing/2014/main" id="{C2F636C7-06CD-327D-56A5-89C36A2C5B5C}"/>
              </a:ext>
            </a:extLst>
          </p:cNvPr>
          <p:cNvSpPr txBox="1"/>
          <p:nvPr/>
        </p:nvSpPr>
        <p:spPr>
          <a:xfrm>
            <a:off x="0" y="6478506"/>
            <a:ext cx="7141314" cy="307777"/>
          </a:xfrm>
          <a:prstGeom prst="rect">
            <a:avLst/>
          </a:prstGeom>
          <a:noFill/>
        </p:spPr>
        <p:txBody>
          <a:bodyPr wrap="none" rtlCol="0">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Raeder, S. Phys. Rev. Lett. </a:t>
            </a:r>
            <a:r>
              <a:rPr lang="en-US" sz="1400" b="1" dirty="0">
                <a:latin typeface="Calibri" panose="020F0502020204030204" pitchFamily="34" charset="0"/>
                <a:ea typeface="Calibri" panose="020F0502020204030204" pitchFamily="34" charset="0"/>
                <a:cs typeface="Calibri" panose="020F0502020204030204" pitchFamily="34" charset="0"/>
              </a:rPr>
              <a:t>120</a:t>
            </a:r>
            <a:r>
              <a:rPr lang="en-US" sz="1400" dirty="0">
                <a:latin typeface="Calibri" panose="020F0502020204030204" pitchFamily="34" charset="0"/>
                <a:ea typeface="Calibri" panose="020F0502020204030204" pitchFamily="34" charset="0"/>
                <a:cs typeface="Calibri" panose="020F0502020204030204" pitchFamily="34" charset="0"/>
              </a:rPr>
              <a:t> (2018) 232503: </a:t>
            </a:r>
            <a:r>
              <a:rPr lang="en-US" sz="1400" dirty="0">
                <a:latin typeface="Calibri" panose="020F0502020204030204" pitchFamily="34" charset="0"/>
                <a:ea typeface="Calibri" panose="020F0502020204030204" pitchFamily="34" charset="0"/>
                <a:cs typeface="Calibri" panose="020F0502020204030204" pitchFamily="34" charset="0"/>
                <a:hlinkClick r:id="rId4"/>
              </a:rPr>
              <a:t>https://doi.org/10.1103/PhysRevLett.120.232503</a:t>
            </a:r>
            <a:endParaRPr lang="en-US" sz="1400" dirty="0">
              <a:latin typeface="Calibri" panose="020F0502020204030204" pitchFamily="34" charset="0"/>
              <a:ea typeface="Calibri" panose="020F0502020204030204" pitchFamily="34" charset="0"/>
              <a:cs typeface="Calibri" panose="020F0502020204030204" pitchFamily="34" charset="0"/>
            </a:endParaRPr>
          </a:p>
        </p:txBody>
      </p:sp>
      <p:sp>
        <p:nvSpPr>
          <p:cNvPr id="10" name="Title 3">
            <a:extLst>
              <a:ext uri="{FF2B5EF4-FFF2-40B4-BE49-F238E27FC236}">
                <a16:creationId xmlns:a16="http://schemas.microsoft.com/office/drawing/2014/main" id="{F15560B5-9BE5-C023-74B5-8CE7C57D8F61}"/>
              </a:ext>
            </a:extLst>
          </p:cNvPr>
          <p:cNvSpPr>
            <a:spLocks noGrp="1"/>
          </p:cNvSpPr>
          <p:nvPr>
            <p:ph type="title"/>
          </p:nvPr>
        </p:nvSpPr>
        <p:spPr>
          <a:xfrm>
            <a:off x="0" y="2"/>
            <a:ext cx="12192000" cy="647699"/>
          </a:xfrm>
        </p:spPr>
        <p:txBody>
          <a:bodyPr/>
          <a:lstStyle/>
          <a:p>
            <a:r>
              <a:rPr lang="en-US" dirty="0"/>
              <a:t>New(</a:t>
            </a:r>
            <a:r>
              <a:rPr lang="en-US" dirty="0" err="1"/>
              <a:t>ish</a:t>
            </a:r>
            <a:r>
              <a:rPr lang="en-US" dirty="0"/>
              <a:t>) Technique: Laser Spectroscopy Results</a:t>
            </a:r>
          </a:p>
        </p:txBody>
      </p:sp>
    </p:spTree>
    <p:extLst>
      <p:ext uri="{BB962C8B-B14F-4D97-AF65-F5344CB8AC3E}">
        <p14:creationId xmlns:p14="http://schemas.microsoft.com/office/powerpoint/2010/main" val="131485102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84588-CA2D-0CF4-2BB0-C6519FED83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7D38CD-B284-204B-4A76-2078BD2672FF}"/>
              </a:ext>
            </a:extLst>
          </p:cNvPr>
          <p:cNvSpPr>
            <a:spLocks noGrp="1"/>
          </p:cNvSpPr>
          <p:nvPr>
            <p:ph type="title"/>
          </p:nvPr>
        </p:nvSpPr>
        <p:spPr/>
        <p:txBody>
          <a:bodyPr/>
          <a:lstStyle/>
          <a:p>
            <a:r>
              <a:rPr lang="en-US" dirty="0"/>
              <a:t>Mass Measurements</a:t>
            </a:r>
          </a:p>
        </p:txBody>
      </p:sp>
      <p:sp>
        <p:nvSpPr>
          <p:cNvPr id="4" name="Slide Number Placeholder 3">
            <a:extLst>
              <a:ext uri="{FF2B5EF4-FFF2-40B4-BE49-F238E27FC236}">
                <a16:creationId xmlns:a16="http://schemas.microsoft.com/office/drawing/2014/main" id="{7DDEA627-44A3-4B43-4707-5DE150950DB9}"/>
              </a:ext>
            </a:extLst>
          </p:cNvPr>
          <p:cNvSpPr>
            <a:spLocks noGrp="1"/>
          </p:cNvSpPr>
          <p:nvPr>
            <p:ph type="sldNum" sz="quarter" idx="4"/>
          </p:nvPr>
        </p:nvSpPr>
        <p:spPr/>
        <p:txBody>
          <a:bodyPr/>
          <a:lstStyle/>
          <a:p>
            <a:pPr algn="r"/>
            <a:fld id="{0EF2EA88-E9D4-0C4F-A5DF-5FE49FAF8E2F}" type="slidenum">
              <a:rPr lang="en-US" smtClean="0"/>
              <a:pPr algn="r"/>
              <a:t>96</a:t>
            </a:fld>
            <a:endParaRPr lang="en-US" dirty="0"/>
          </a:p>
        </p:txBody>
      </p:sp>
      <p:pic>
        <p:nvPicPr>
          <p:cNvPr id="6" name="Picture 5" descr="A yellow and green squares with black letters&#10;&#10;AI-generated content may be incorrect.">
            <a:extLst>
              <a:ext uri="{FF2B5EF4-FFF2-40B4-BE49-F238E27FC236}">
                <a16:creationId xmlns:a16="http://schemas.microsoft.com/office/drawing/2014/main" id="{D1E9A93D-56F2-7008-8D9A-A6D35F1EE231}"/>
              </a:ext>
            </a:extLst>
          </p:cNvPr>
          <p:cNvPicPr>
            <a:picLocks noChangeAspect="1"/>
          </p:cNvPicPr>
          <p:nvPr/>
        </p:nvPicPr>
        <p:blipFill>
          <a:blip r:embed="rId3">
            <a:alphaModFix/>
          </a:blip>
          <a:srcRect l="3429" b="10101"/>
          <a:stretch>
            <a:fillRect/>
          </a:stretch>
        </p:blipFill>
        <p:spPr>
          <a:xfrm>
            <a:off x="36035" y="702616"/>
            <a:ext cx="12155965" cy="6099679"/>
          </a:xfrm>
          <a:prstGeom prst="rect">
            <a:avLst/>
          </a:prstGeom>
        </p:spPr>
      </p:pic>
      <p:grpSp>
        <p:nvGrpSpPr>
          <p:cNvPr id="12" name="Group 11">
            <a:extLst>
              <a:ext uri="{FF2B5EF4-FFF2-40B4-BE49-F238E27FC236}">
                <a16:creationId xmlns:a16="http://schemas.microsoft.com/office/drawing/2014/main" id="{7A2B6053-0230-AF96-5825-4F7938996BAB}"/>
              </a:ext>
            </a:extLst>
          </p:cNvPr>
          <p:cNvGrpSpPr/>
          <p:nvPr/>
        </p:nvGrpSpPr>
        <p:grpSpPr>
          <a:xfrm>
            <a:off x="165017" y="4608155"/>
            <a:ext cx="2310052" cy="2610792"/>
            <a:chOff x="165017" y="4126892"/>
            <a:chExt cx="2310052" cy="2610792"/>
          </a:xfrm>
        </p:grpSpPr>
        <p:sp>
          <p:nvSpPr>
            <p:cNvPr id="13" name="Oval 12">
              <a:extLst>
                <a:ext uri="{FF2B5EF4-FFF2-40B4-BE49-F238E27FC236}">
                  <a16:creationId xmlns:a16="http://schemas.microsoft.com/office/drawing/2014/main" id="{C96C8BAC-2034-F558-8406-CE21C475A599}"/>
                </a:ext>
              </a:extLst>
            </p:cNvPr>
            <p:cNvSpPr/>
            <p:nvPr/>
          </p:nvSpPr>
          <p:spPr bwMode="auto">
            <a:xfrm>
              <a:off x="660019" y="5878286"/>
              <a:ext cx="1815050" cy="859398"/>
            </a:xfrm>
            <a:prstGeom prst="ellips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5" name="TextBox 14">
              <a:extLst>
                <a:ext uri="{FF2B5EF4-FFF2-40B4-BE49-F238E27FC236}">
                  <a16:creationId xmlns:a16="http://schemas.microsoft.com/office/drawing/2014/main" id="{CDAC0BCD-C13B-92CC-D52E-B8FFD927EC61}"/>
                </a:ext>
              </a:extLst>
            </p:cNvPr>
            <p:cNvSpPr txBox="1"/>
            <p:nvPr/>
          </p:nvSpPr>
          <p:spPr>
            <a:xfrm rot="19392501">
              <a:off x="165017" y="4126892"/>
              <a:ext cx="2115499" cy="830997"/>
            </a:xfrm>
            <a:prstGeom prst="rect">
              <a:avLst/>
            </a:prstGeom>
            <a:noFill/>
          </p:spPr>
          <p:txBody>
            <a:bodyPr wrap="square" rtlCol="0">
              <a:spAutoFit/>
            </a:bodyPr>
            <a:lstStyle/>
            <a:p>
              <a:pPr algn="ctr"/>
              <a:r>
                <a:rPr lang="en-US" dirty="0">
                  <a:solidFill>
                    <a:srgbClr val="C00000"/>
                  </a:solidFill>
                </a:rPr>
                <a:t>Atomic Spectroscopy</a:t>
              </a:r>
            </a:p>
          </p:txBody>
        </p:sp>
        <p:cxnSp>
          <p:nvCxnSpPr>
            <p:cNvPr id="16" name="Straight Arrow Connector 15">
              <a:extLst>
                <a:ext uri="{FF2B5EF4-FFF2-40B4-BE49-F238E27FC236}">
                  <a16:creationId xmlns:a16="http://schemas.microsoft.com/office/drawing/2014/main" id="{535D0600-36D7-279C-ADD5-F77596A82370}"/>
                </a:ext>
              </a:extLst>
            </p:cNvPr>
            <p:cNvCxnSpPr>
              <a:cxnSpLocks/>
              <a:endCxn id="13" idx="0"/>
            </p:cNvCxnSpPr>
            <p:nvPr/>
          </p:nvCxnSpPr>
          <p:spPr bwMode="auto">
            <a:xfrm>
              <a:off x="1292535" y="4989964"/>
              <a:ext cx="275009" cy="888322"/>
            </a:xfrm>
            <a:prstGeom prst="straightConnector1">
              <a:avLst/>
            </a:prstGeom>
            <a:solidFill>
              <a:schemeClr val="accent1"/>
            </a:solidFill>
            <a:ln w="38100" cap="flat" cmpd="sng" algn="ctr">
              <a:solidFill>
                <a:srgbClr val="C00000"/>
              </a:solidFill>
              <a:prstDash val="solid"/>
              <a:round/>
              <a:headEnd type="none" w="med" len="med"/>
              <a:tailEnd type="triangle"/>
            </a:ln>
            <a:effectLst/>
          </p:spPr>
        </p:cxnSp>
      </p:grpSp>
    </p:spTree>
    <p:extLst>
      <p:ext uri="{BB962C8B-B14F-4D97-AF65-F5344CB8AC3E}">
        <p14:creationId xmlns:p14="http://schemas.microsoft.com/office/powerpoint/2010/main" val="3401551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991BA-3C4C-7FFA-A7B0-A4D657B0F204}"/>
            </a:ext>
          </a:extLst>
        </p:cNvPr>
        <p:cNvGrpSpPr/>
        <p:nvPr/>
      </p:nvGrpSpPr>
      <p:grpSpPr>
        <a:xfrm>
          <a:off x="0" y="0"/>
          <a:ext cx="0" cy="0"/>
          <a:chOff x="0" y="0"/>
          <a:chExt cx="0" cy="0"/>
        </a:xfrm>
      </p:grpSpPr>
      <p:pic>
        <p:nvPicPr>
          <p:cNvPr id="15" name="Picture 14" descr="A molecule model with white and red balls&#10;&#10;Description automatically generated">
            <a:extLst>
              <a:ext uri="{FF2B5EF4-FFF2-40B4-BE49-F238E27FC236}">
                <a16:creationId xmlns:a16="http://schemas.microsoft.com/office/drawing/2014/main" id="{254AF66E-BB1C-E59C-5FA2-AE2B34C007B8}"/>
              </a:ext>
            </a:extLst>
          </p:cNvPr>
          <p:cNvPicPr>
            <a:picLocks noChangeAspect="1"/>
          </p:cNvPicPr>
          <p:nvPr/>
        </p:nvPicPr>
        <p:blipFill rotWithShape="1">
          <a:blip r:embed="rId2">
            <a:extLst>
              <a:ext uri="{28A0092B-C50C-407E-A947-70E740481C1C}">
                <a14:useLocalDpi xmlns:a14="http://schemas.microsoft.com/office/drawing/2010/main" val="0"/>
              </a:ext>
            </a:extLst>
          </a:blip>
          <a:srcRect l="25029" t="15171" r="22629" b="15170"/>
          <a:stretch/>
        </p:blipFill>
        <p:spPr>
          <a:xfrm>
            <a:off x="4916113" y="2398207"/>
            <a:ext cx="738771" cy="650239"/>
          </a:xfrm>
          <a:prstGeom prst="rect">
            <a:avLst/>
          </a:prstGeom>
        </p:spPr>
      </p:pic>
      <p:pic>
        <p:nvPicPr>
          <p:cNvPr id="21" name="Picture 20">
            <a:extLst>
              <a:ext uri="{FF2B5EF4-FFF2-40B4-BE49-F238E27FC236}">
                <a16:creationId xmlns:a16="http://schemas.microsoft.com/office/drawing/2014/main" id="{26F09723-C1E0-A84E-6C1A-40B1D791C0E0}"/>
              </a:ext>
            </a:extLst>
          </p:cNvPr>
          <p:cNvPicPr>
            <a:picLocks noChangeAspect="1"/>
          </p:cNvPicPr>
          <p:nvPr/>
        </p:nvPicPr>
        <p:blipFill>
          <a:blip r:embed="rId3"/>
          <a:stretch>
            <a:fillRect/>
          </a:stretch>
        </p:blipFill>
        <p:spPr>
          <a:xfrm>
            <a:off x="3761488" y="3048255"/>
            <a:ext cx="1893396" cy="1282125"/>
          </a:xfrm>
          <a:prstGeom prst="rect">
            <a:avLst/>
          </a:prstGeom>
        </p:spPr>
      </p:pic>
      <p:sp>
        <p:nvSpPr>
          <p:cNvPr id="3" name="Content Placeholder 2">
            <a:extLst>
              <a:ext uri="{FF2B5EF4-FFF2-40B4-BE49-F238E27FC236}">
                <a16:creationId xmlns:a16="http://schemas.microsoft.com/office/drawing/2014/main" id="{A0FED540-E334-2036-ABAF-A287A5BEA383}"/>
              </a:ext>
            </a:extLst>
          </p:cNvPr>
          <p:cNvSpPr>
            <a:spLocks noGrp="1"/>
          </p:cNvSpPr>
          <p:nvPr>
            <p:ph idx="1"/>
          </p:nvPr>
        </p:nvSpPr>
        <p:spPr>
          <a:xfrm>
            <a:off x="574325" y="905690"/>
            <a:ext cx="2589828" cy="1828800"/>
          </a:xfrm>
        </p:spPr>
        <p:txBody>
          <a:bodyPr/>
          <a:lstStyle/>
          <a:p>
            <a:pPr algn="ctr"/>
            <a:r>
              <a:rPr lang="en-US" dirty="0"/>
              <a:t>Searching for New Elements</a:t>
            </a:r>
          </a:p>
        </p:txBody>
      </p:sp>
      <p:sp>
        <p:nvSpPr>
          <p:cNvPr id="5" name="Content Placeholder 4">
            <a:extLst>
              <a:ext uri="{FF2B5EF4-FFF2-40B4-BE49-F238E27FC236}">
                <a16:creationId xmlns:a16="http://schemas.microsoft.com/office/drawing/2014/main" id="{4173262C-4EF0-2D8D-4F82-0A598DAE8CAA}"/>
              </a:ext>
            </a:extLst>
          </p:cNvPr>
          <p:cNvSpPr>
            <a:spLocks noGrp="1"/>
          </p:cNvSpPr>
          <p:nvPr>
            <p:ph idx="11"/>
          </p:nvPr>
        </p:nvSpPr>
        <p:spPr>
          <a:xfrm>
            <a:off x="3367354" y="905690"/>
            <a:ext cx="2589828" cy="1828800"/>
          </a:xfrm>
        </p:spPr>
        <p:txBody>
          <a:bodyPr/>
          <a:lstStyle/>
          <a:p>
            <a:pPr algn="ctr"/>
            <a:r>
              <a:rPr lang="en-US" dirty="0"/>
              <a:t>Chemistry</a:t>
            </a:r>
          </a:p>
        </p:txBody>
      </p:sp>
      <p:sp>
        <p:nvSpPr>
          <p:cNvPr id="6" name="Content Placeholder 5">
            <a:extLst>
              <a:ext uri="{FF2B5EF4-FFF2-40B4-BE49-F238E27FC236}">
                <a16:creationId xmlns:a16="http://schemas.microsoft.com/office/drawing/2014/main" id="{09CDA085-82B2-F54B-4016-B3191D882C4B}"/>
              </a:ext>
            </a:extLst>
          </p:cNvPr>
          <p:cNvSpPr>
            <a:spLocks noGrp="1"/>
          </p:cNvSpPr>
          <p:nvPr>
            <p:ph idx="12"/>
          </p:nvPr>
        </p:nvSpPr>
        <p:spPr>
          <a:xfrm>
            <a:off x="6160384" y="905690"/>
            <a:ext cx="2589828" cy="1828800"/>
          </a:xfrm>
        </p:spPr>
        <p:txBody>
          <a:bodyPr/>
          <a:lstStyle/>
          <a:p>
            <a:pPr algn="ctr"/>
            <a:r>
              <a:rPr lang="en-US" dirty="0"/>
              <a:t>Alpha/Gamma Spectroscopy</a:t>
            </a:r>
          </a:p>
        </p:txBody>
      </p:sp>
      <p:sp>
        <p:nvSpPr>
          <p:cNvPr id="7" name="Content Placeholder 6">
            <a:extLst>
              <a:ext uri="{FF2B5EF4-FFF2-40B4-BE49-F238E27FC236}">
                <a16:creationId xmlns:a16="http://schemas.microsoft.com/office/drawing/2014/main" id="{CE7C0354-E4AA-5BC2-CB18-01D07F9A6D9A}"/>
              </a:ext>
            </a:extLst>
          </p:cNvPr>
          <p:cNvSpPr>
            <a:spLocks noGrp="1"/>
          </p:cNvSpPr>
          <p:nvPr>
            <p:ph idx="13"/>
          </p:nvPr>
        </p:nvSpPr>
        <p:spPr>
          <a:xfrm>
            <a:off x="8956588" y="905690"/>
            <a:ext cx="2589828" cy="1828800"/>
          </a:xfrm>
        </p:spPr>
        <p:txBody>
          <a:bodyPr/>
          <a:lstStyle/>
          <a:p>
            <a:pPr algn="ctr"/>
            <a:r>
              <a:rPr lang="en-US" dirty="0"/>
              <a:t>Mass Measurements</a:t>
            </a:r>
          </a:p>
        </p:txBody>
      </p:sp>
      <p:sp>
        <p:nvSpPr>
          <p:cNvPr id="2" name="Title 1">
            <a:extLst>
              <a:ext uri="{FF2B5EF4-FFF2-40B4-BE49-F238E27FC236}">
                <a16:creationId xmlns:a16="http://schemas.microsoft.com/office/drawing/2014/main" id="{497582CB-0259-3C65-137A-5384B6FD337A}"/>
              </a:ext>
            </a:extLst>
          </p:cNvPr>
          <p:cNvSpPr>
            <a:spLocks noGrp="1"/>
          </p:cNvSpPr>
          <p:nvPr>
            <p:ph type="title"/>
          </p:nvPr>
        </p:nvSpPr>
        <p:spPr/>
        <p:txBody>
          <a:bodyPr/>
          <a:lstStyle/>
          <a:p>
            <a:r>
              <a:rPr lang="en-US" dirty="0"/>
              <a:t>Science with Single Superheavy Element Atoms</a:t>
            </a:r>
          </a:p>
        </p:txBody>
      </p:sp>
      <p:sp>
        <p:nvSpPr>
          <p:cNvPr id="4" name="Slide Number Placeholder 3">
            <a:extLst>
              <a:ext uri="{FF2B5EF4-FFF2-40B4-BE49-F238E27FC236}">
                <a16:creationId xmlns:a16="http://schemas.microsoft.com/office/drawing/2014/main" id="{F257BDC4-BD8E-2329-2DE0-7AD63D32F68E}"/>
              </a:ext>
            </a:extLst>
          </p:cNvPr>
          <p:cNvSpPr>
            <a:spLocks noGrp="1"/>
          </p:cNvSpPr>
          <p:nvPr>
            <p:ph type="sldNum" sz="quarter" idx="4"/>
          </p:nvPr>
        </p:nvSpPr>
        <p:spPr/>
        <p:txBody>
          <a:bodyPr/>
          <a:lstStyle/>
          <a:p>
            <a:pPr algn="ctr"/>
            <a:fld id="{0EF2EA88-E9D4-0C4F-A5DF-5FE49FAF8E2F}" type="slidenum">
              <a:rPr lang="en-US" smtClean="0"/>
              <a:pPr algn="ctr"/>
              <a:t>97</a:t>
            </a:fld>
            <a:endParaRPr lang="en-US" dirty="0"/>
          </a:p>
        </p:txBody>
      </p:sp>
      <p:pic>
        <p:nvPicPr>
          <p:cNvPr id="9" name="Picture 8">
            <a:extLst>
              <a:ext uri="{FF2B5EF4-FFF2-40B4-BE49-F238E27FC236}">
                <a16:creationId xmlns:a16="http://schemas.microsoft.com/office/drawing/2014/main" id="{17DA82EC-4D0B-9D22-0DDA-33CAE07530BE}"/>
              </a:ext>
            </a:extLst>
          </p:cNvPr>
          <p:cNvPicPr>
            <a:picLocks noChangeAspect="1"/>
          </p:cNvPicPr>
          <p:nvPr/>
        </p:nvPicPr>
        <p:blipFill>
          <a:blip r:embed="rId4"/>
          <a:stretch>
            <a:fillRect/>
          </a:stretch>
        </p:blipFill>
        <p:spPr>
          <a:xfrm>
            <a:off x="3613547" y="1185663"/>
            <a:ext cx="2189278" cy="1315861"/>
          </a:xfrm>
          <a:prstGeom prst="rect">
            <a:avLst/>
          </a:prstGeom>
        </p:spPr>
      </p:pic>
      <p:pic>
        <p:nvPicPr>
          <p:cNvPr id="17" name="Picture 16" descr="A molecule model of a molecule&#10;&#10;Description automatically generated">
            <a:extLst>
              <a:ext uri="{FF2B5EF4-FFF2-40B4-BE49-F238E27FC236}">
                <a16:creationId xmlns:a16="http://schemas.microsoft.com/office/drawing/2014/main" id="{99D54B85-2F94-BC4B-E9F8-53908591B240}"/>
              </a:ext>
            </a:extLst>
          </p:cNvPr>
          <p:cNvPicPr>
            <a:picLocks noChangeAspect="1"/>
          </p:cNvPicPr>
          <p:nvPr/>
        </p:nvPicPr>
        <p:blipFill rotWithShape="1">
          <a:blip r:embed="rId5">
            <a:extLst>
              <a:ext uri="{28A0092B-C50C-407E-A947-70E740481C1C}">
                <a14:useLocalDpi xmlns:a14="http://schemas.microsoft.com/office/drawing/2010/main" val="0"/>
              </a:ext>
            </a:extLst>
          </a:blip>
          <a:srcRect l="21129" t="24587" r="17958" b="18631"/>
          <a:stretch/>
        </p:blipFill>
        <p:spPr>
          <a:xfrm>
            <a:off x="3487432" y="2438398"/>
            <a:ext cx="812117" cy="506730"/>
          </a:xfrm>
          <a:prstGeom prst="rect">
            <a:avLst/>
          </a:prstGeom>
        </p:spPr>
      </p:pic>
      <p:pic>
        <p:nvPicPr>
          <p:cNvPr id="10" name="Picture 9" descr="Fig. 2">
            <a:extLst>
              <a:ext uri="{FF2B5EF4-FFF2-40B4-BE49-F238E27FC236}">
                <a16:creationId xmlns:a16="http://schemas.microsoft.com/office/drawing/2014/main" id="{CEFCDD3E-AFEE-2A75-1E12-D3048DA8FFCB}"/>
              </a:ext>
            </a:extLst>
          </p:cNvPr>
          <p:cNvPicPr>
            <a:picLocks noChangeAspect="1"/>
          </p:cNvPicPr>
          <p:nvPr/>
        </p:nvPicPr>
        <p:blipFill>
          <a:blip r:embed="rId6"/>
          <a:stretch>
            <a:fillRect/>
          </a:stretch>
        </p:blipFill>
        <p:spPr>
          <a:xfrm>
            <a:off x="2481950" y="4820253"/>
            <a:ext cx="1836117" cy="1855184"/>
          </a:xfrm>
          <a:prstGeom prst="rect">
            <a:avLst/>
          </a:prstGeom>
        </p:spPr>
      </p:pic>
      <p:sp>
        <p:nvSpPr>
          <p:cNvPr id="11" name="Content Placeholder 5">
            <a:extLst>
              <a:ext uri="{FF2B5EF4-FFF2-40B4-BE49-F238E27FC236}">
                <a16:creationId xmlns:a16="http://schemas.microsoft.com/office/drawing/2014/main" id="{CF06B55A-A3CC-9AAF-ACE6-CB706B4DA82E}"/>
              </a:ext>
            </a:extLst>
          </p:cNvPr>
          <p:cNvSpPr txBox="1">
            <a:spLocks/>
          </p:cNvSpPr>
          <p:nvPr/>
        </p:nvSpPr>
        <p:spPr>
          <a:xfrm>
            <a:off x="2774392" y="4496627"/>
            <a:ext cx="2589828" cy="1828800"/>
          </a:xfrm>
        </p:spPr>
        <p:txBody>
          <a:bodyPr>
            <a:noAutofit/>
          </a:bodyPr>
          <a:lstStyle>
            <a:lvl1pPr marL="0" indent="0" algn="l" rtl="0" eaLnBrk="0" fontAlgn="base" hangingPunct="0">
              <a:spcBef>
                <a:spcPts val="900"/>
              </a:spcBef>
              <a:spcAft>
                <a:spcPct val="0"/>
              </a:spcAft>
              <a:buNone/>
              <a:defRPr sz="1400">
                <a:solidFill>
                  <a:srgbClr val="003366"/>
                </a:solidFill>
                <a:latin typeface="+mn-lt"/>
                <a:ea typeface="+mn-ea"/>
                <a:cs typeface="+mn-cs"/>
              </a:defRPr>
            </a:lvl1pPr>
            <a:lvl2pPr marL="225425" indent="0" algn="l" rtl="0" eaLnBrk="0" fontAlgn="base" hangingPunct="0">
              <a:spcBef>
                <a:spcPts val="500"/>
              </a:spcBef>
              <a:spcAft>
                <a:spcPct val="0"/>
              </a:spcAft>
              <a:buSzPct val="85000"/>
              <a:buNone/>
              <a:defRPr sz="1400">
                <a:solidFill>
                  <a:srgbClr val="003366"/>
                </a:solidFill>
                <a:latin typeface="+mn-lt"/>
                <a:ea typeface="+mn-ea"/>
                <a:cs typeface="ＭＳ Ｐゴシック"/>
              </a:defRPr>
            </a:lvl2pPr>
            <a:lvl3pPr marL="460375" indent="0" algn="l" rtl="0" eaLnBrk="0" fontAlgn="base" hangingPunct="0">
              <a:spcBef>
                <a:spcPts val="400"/>
              </a:spcBef>
              <a:spcAft>
                <a:spcPct val="0"/>
              </a:spcAft>
              <a:buSzPct val="75000"/>
              <a:buFont typeface="Lucida Grande"/>
              <a:buNone/>
              <a:defRPr sz="1400">
                <a:solidFill>
                  <a:srgbClr val="003366"/>
                </a:solidFill>
                <a:latin typeface="+mn-lt"/>
                <a:ea typeface="+mn-ea"/>
                <a:cs typeface="ＭＳ Ｐゴシック"/>
              </a:defRPr>
            </a:lvl3pPr>
            <a:lvl4pPr marL="687388" indent="0" algn="l" rtl="0" eaLnBrk="0" fontAlgn="base" hangingPunct="0">
              <a:spcBef>
                <a:spcPct val="20000"/>
              </a:spcBef>
              <a:spcAft>
                <a:spcPct val="0"/>
              </a:spcAft>
              <a:buSzPct val="75000"/>
              <a:buFont typeface="Lucida Grande"/>
              <a:buNone/>
              <a:defRPr sz="1400">
                <a:solidFill>
                  <a:srgbClr val="003366"/>
                </a:solidFill>
                <a:latin typeface="+mn-lt"/>
                <a:ea typeface="+mn-ea"/>
                <a:cs typeface="ＭＳ Ｐゴシック"/>
              </a:defRPr>
            </a:lvl4pPr>
            <a:lvl5pPr marL="912812" indent="0" algn="l" rtl="0" eaLnBrk="0" fontAlgn="base" hangingPunct="0">
              <a:spcBef>
                <a:spcPct val="20000"/>
              </a:spcBef>
              <a:spcAft>
                <a:spcPct val="0"/>
              </a:spcAft>
              <a:buNone/>
              <a:defRPr sz="1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algn="ctr"/>
            <a:r>
              <a:rPr lang="en-US" kern="0" dirty="0"/>
              <a:t>Atomic Spectroscopy</a:t>
            </a:r>
          </a:p>
        </p:txBody>
      </p:sp>
      <p:pic>
        <p:nvPicPr>
          <p:cNvPr id="13" name="Picture 12" descr="A picture containing object&#10;&#10;Description automatically generated">
            <a:extLst>
              <a:ext uri="{FF2B5EF4-FFF2-40B4-BE49-F238E27FC236}">
                <a16:creationId xmlns:a16="http://schemas.microsoft.com/office/drawing/2014/main" id="{430A968F-676A-4B49-FC07-5DA31DCEB511}"/>
              </a:ext>
            </a:extLst>
          </p:cNvPr>
          <p:cNvPicPr>
            <a:picLocks noChangeAspect="1"/>
          </p:cNvPicPr>
          <p:nvPr/>
        </p:nvPicPr>
        <p:blipFill>
          <a:blip r:embed="rId7"/>
          <a:stretch>
            <a:fillRect/>
          </a:stretch>
        </p:blipFill>
        <p:spPr>
          <a:xfrm>
            <a:off x="4416892" y="5232528"/>
            <a:ext cx="1784945" cy="1175089"/>
          </a:xfrm>
          <a:prstGeom prst="roundRect">
            <a:avLst/>
          </a:prstGeom>
          <a:effectLst>
            <a:outerShdw blurRad="50800" dist="38100" dir="2700000" algn="tl" rotWithShape="0">
              <a:prstClr val="black">
                <a:alpha val="40000"/>
              </a:prstClr>
            </a:outerShdw>
          </a:effectLst>
        </p:spPr>
      </p:pic>
      <p:grpSp>
        <p:nvGrpSpPr>
          <p:cNvPr id="14" name="Group 13">
            <a:extLst>
              <a:ext uri="{FF2B5EF4-FFF2-40B4-BE49-F238E27FC236}">
                <a16:creationId xmlns:a16="http://schemas.microsoft.com/office/drawing/2014/main" id="{80136FF8-44A2-9FFC-CCD3-7D660C4FB20E}"/>
              </a:ext>
            </a:extLst>
          </p:cNvPr>
          <p:cNvGrpSpPr/>
          <p:nvPr/>
        </p:nvGrpSpPr>
        <p:grpSpPr>
          <a:xfrm>
            <a:off x="9110254" y="2703795"/>
            <a:ext cx="2282495" cy="2019882"/>
            <a:chOff x="4590355" y="1897865"/>
            <a:chExt cx="3680013" cy="2976693"/>
          </a:xfrm>
        </p:grpSpPr>
        <p:pic>
          <p:nvPicPr>
            <p:cNvPr id="16" name="Picture 2" descr="Fig. 3">
              <a:extLst>
                <a:ext uri="{FF2B5EF4-FFF2-40B4-BE49-F238E27FC236}">
                  <a16:creationId xmlns:a16="http://schemas.microsoft.com/office/drawing/2014/main" id="{CF6B93C4-DCE1-3D45-02B8-60B8C8620F2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40625" r="29191" b="7617"/>
            <a:stretch/>
          </p:blipFill>
          <p:spPr bwMode="auto">
            <a:xfrm>
              <a:off x="4590355" y="1897865"/>
              <a:ext cx="3680013" cy="274544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Fig. 3">
              <a:extLst>
                <a:ext uri="{FF2B5EF4-FFF2-40B4-BE49-F238E27FC236}">
                  <a16:creationId xmlns:a16="http://schemas.microsoft.com/office/drawing/2014/main" id="{72D3E192-10CC-11AC-F92D-97753DF4E6A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66728" t="92232" r="24228"/>
            <a:stretch/>
          </p:blipFill>
          <p:spPr bwMode="auto">
            <a:xfrm>
              <a:off x="6373906" y="4643717"/>
              <a:ext cx="1102657" cy="230841"/>
            </a:xfrm>
            <a:prstGeom prst="rect">
              <a:avLst/>
            </a:prstGeom>
            <a:noFill/>
            <a:extLst>
              <a:ext uri="{909E8E84-426E-40DD-AFC4-6F175D3DCCD1}">
                <a14:hiddenFill xmlns:a14="http://schemas.microsoft.com/office/drawing/2010/main">
                  <a:solidFill>
                    <a:srgbClr val="FFFFFF"/>
                  </a:solidFill>
                </a14:hiddenFill>
              </a:ext>
            </a:extLst>
          </p:spPr>
        </p:pic>
      </p:grpSp>
      <p:pic>
        <p:nvPicPr>
          <p:cNvPr id="20" name="Picture 4" descr="Fig. 4">
            <a:extLst>
              <a:ext uri="{FF2B5EF4-FFF2-40B4-BE49-F238E27FC236}">
                <a16:creationId xmlns:a16="http://schemas.microsoft.com/office/drawing/2014/main" id="{1E4D0589-B7DD-7EFB-E989-852EB07363C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920660" y="1326140"/>
            <a:ext cx="2936690" cy="1282125"/>
          </a:xfrm>
          <a:prstGeom prst="rect">
            <a:avLst/>
          </a:prstGeom>
          <a:noFill/>
          <a:extLst>
            <a:ext uri="{909E8E84-426E-40DD-AFC4-6F175D3DCCD1}">
              <a14:hiddenFill xmlns:a14="http://schemas.microsoft.com/office/drawing/2010/main">
                <a:solidFill>
                  <a:srgbClr val="FFFFFF"/>
                </a:solidFill>
              </a14:hiddenFill>
            </a:ext>
          </a:extLst>
        </p:spPr>
      </p:pic>
      <p:sp>
        <p:nvSpPr>
          <p:cNvPr id="23" name="Content Placeholder 5">
            <a:extLst>
              <a:ext uri="{FF2B5EF4-FFF2-40B4-BE49-F238E27FC236}">
                <a16:creationId xmlns:a16="http://schemas.microsoft.com/office/drawing/2014/main" id="{E2E346E1-8147-F2E4-9554-620867BEECD5}"/>
              </a:ext>
            </a:extLst>
          </p:cNvPr>
          <p:cNvSpPr txBox="1">
            <a:spLocks/>
          </p:cNvSpPr>
          <p:nvPr/>
        </p:nvSpPr>
        <p:spPr>
          <a:xfrm>
            <a:off x="6738046" y="4516010"/>
            <a:ext cx="2589828" cy="1828800"/>
          </a:xfrm>
        </p:spPr>
        <p:txBody>
          <a:bodyPr>
            <a:noAutofit/>
          </a:bodyPr>
          <a:lstStyle>
            <a:lvl1pPr marL="0" indent="0" algn="l" rtl="0" eaLnBrk="0" fontAlgn="base" hangingPunct="0">
              <a:spcBef>
                <a:spcPts val="900"/>
              </a:spcBef>
              <a:spcAft>
                <a:spcPct val="0"/>
              </a:spcAft>
              <a:buNone/>
              <a:defRPr sz="1400">
                <a:solidFill>
                  <a:srgbClr val="003366"/>
                </a:solidFill>
                <a:latin typeface="+mn-lt"/>
                <a:ea typeface="+mn-ea"/>
                <a:cs typeface="+mn-cs"/>
              </a:defRPr>
            </a:lvl1pPr>
            <a:lvl2pPr marL="225425" indent="0" algn="l" rtl="0" eaLnBrk="0" fontAlgn="base" hangingPunct="0">
              <a:spcBef>
                <a:spcPts val="500"/>
              </a:spcBef>
              <a:spcAft>
                <a:spcPct val="0"/>
              </a:spcAft>
              <a:buSzPct val="85000"/>
              <a:buNone/>
              <a:defRPr sz="1400">
                <a:solidFill>
                  <a:srgbClr val="003366"/>
                </a:solidFill>
                <a:latin typeface="+mn-lt"/>
                <a:ea typeface="+mn-ea"/>
                <a:cs typeface="ＭＳ Ｐゴシック"/>
              </a:defRPr>
            </a:lvl2pPr>
            <a:lvl3pPr marL="460375" indent="0" algn="l" rtl="0" eaLnBrk="0" fontAlgn="base" hangingPunct="0">
              <a:spcBef>
                <a:spcPts val="400"/>
              </a:spcBef>
              <a:spcAft>
                <a:spcPct val="0"/>
              </a:spcAft>
              <a:buSzPct val="75000"/>
              <a:buFont typeface="Lucida Grande"/>
              <a:buNone/>
              <a:defRPr sz="1400">
                <a:solidFill>
                  <a:srgbClr val="003366"/>
                </a:solidFill>
                <a:latin typeface="+mn-lt"/>
                <a:ea typeface="+mn-ea"/>
                <a:cs typeface="ＭＳ Ｐゴシック"/>
              </a:defRPr>
            </a:lvl3pPr>
            <a:lvl4pPr marL="687388" indent="0" algn="l" rtl="0" eaLnBrk="0" fontAlgn="base" hangingPunct="0">
              <a:spcBef>
                <a:spcPct val="20000"/>
              </a:spcBef>
              <a:spcAft>
                <a:spcPct val="0"/>
              </a:spcAft>
              <a:buSzPct val="75000"/>
              <a:buFont typeface="Lucida Grande"/>
              <a:buNone/>
              <a:defRPr sz="1400">
                <a:solidFill>
                  <a:srgbClr val="003366"/>
                </a:solidFill>
                <a:latin typeface="+mn-lt"/>
                <a:ea typeface="+mn-ea"/>
                <a:cs typeface="ＭＳ Ｐゴシック"/>
              </a:defRPr>
            </a:lvl4pPr>
            <a:lvl5pPr marL="912812" indent="0" algn="l" rtl="0" eaLnBrk="0" fontAlgn="base" hangingPunct="0">
              <a:spcBef>
                <a:spcPct val="20000"/>
              </a:spcBef>
              <a:spcAft>
                <a:spcPct val="0"/>
              </a:spcAft>
              <a:buNone/>
              <a:defRPr sz="1400">
                <a:solidFill>
                  <a:srgbClr val="003366"/>
                </a:solidFill>
                <a:latin typeface="+mn-lt"/>
                <a:ea typeface="+mn-ea"/>
                <a:cs typeface="ＭＳ Ｐゴシック"/>
              </a:defRPr>
            </a:lvl5pPr>
            <a:lvl6pPr marL="2513959" indent="-228541" algn="l" rtl="0" fontAlgn="base">
              <a:spcBef>
                <a:spcPct val="20000"/>
              </a:spcBef>
              <a:spcAft>
                <a:spcPct val="0"/>
              </a:spcAft>
              <a:buChar char="»"/>
              <a:defRPr sz="2000">
                <a:solidFill>
                  <a:srgbClr val="2C5993"/>
                </a:solidFill>
                <a:latin typeface="+mn-lt"/>
                <a:ea typeface="+mn-ea"/>
              </a:defRPr>
            </a:lvl6pPr>
            <a:lvl7pPr marL="2971040" indent="-228541" algn="l" rtl="0" fontAlgn="base">
              <a:spcBef>
                <a:spcPct val="20000"/>
              </a:spcBef>
              <a:spcAft>
                <a:spcPct val="0"/>
              </a:spcAft>
              <a:buChar char="»"/>
              <a:defRPr sz="2000">
                <a:solidFill>
                  <a:srgbClr val="2C5993"/>
                </a:solidFill>
                <a:latin typeface="+mn-lt"/>
                <a:ea typeface="+mn-ea"/>
              </a:defRPr>
            </a:lvl7pPr>
            <a:lvl8pPr marL="3428124" indent="-228541" algn="l" rtl="0" fontAlgn="base">
              <a:spcBef>
                <a:spcPct val="20000"/>
              </a:spcBef>
              <a:spcAft>
                <a:spcPct val="0"/>
              </a:spcAft>
              <a:buChar char="»"/>
              <a:defRPr sz="2000">
                <a:solidFill>
                  <a:srgbClr val="2C5993"/>
                </a:solidFill>
                <a:latin typeface="+mn-lt"/>
                <a:ea typeface="+mn-ea"/>
              </a:defRPr>
            </a:lvl8pPr>
            <a:lvl9pPr marL="3885205" indent="-228541" algn="l" rtl="0" fontAlgn="base">
              <a:spcBef>
                <a:spcPct val="20000"/>
              </a:spcBef>
              <a:spcAft>
                <a:spcPct val="0"/>
              </a:spcAft>
              <a:buChar char="»"/>
              <a:defRPr sz="2000">
                <a:solidFill>
                  <a:srgbClr val="2C5993"/>
                </a:solidFill>
                <a:latin typeface="+mn-lt"/>
                <a:ea typeface="+mn-ea"/>
              </a:defRPr>
            </a:lvl9pPr>
          </a:lstStyle>
          <a:p>
            <a:pPr algn="ctr"/>
            <a:r>
              <a:rPr lang="en-US" kern="0" dirty="0"/>
              <a:t>Alpha/Fission Systematics</a:t>
            </a:r>
          </a:p>
        </p:txBody>
      </p:sp>
      <p:pic>
        <p:nvPicPr>
          <p:cNvPr id="25" name="Picture 24" descr="The image shows a graph with two peaks, one representing the decay of 208Pb (Lead-208) and the other representing the decay of 256Rf (Rhenium-256), with the energy levels and counts plotted on a scale from 0 to 500 keV.&#10;&#10;AI-generated content may be incorrect.">
            <a:extLst>
              <a:ext uri="{FF2B5EF4-FFF2-40B4-BE49-F238E27FC236}">
                <a16:creationId xmlns:a16="http://schemas.microsoft.com/office/drawing/2014/main" id="{51201745-FB03-C997-3D62-D4271DF02CC7}"/>
              </a:ext>
            </a:extLst>
          </p:cNvPr>
          <p:cNvPicPr>
            <a:picLocks noChangeAspect="1"/>
          </p:cNvPicPr>
          <p:nvPr/>
        </p:nvPicPr>
        <p:blipFill>
          <a:blip r:embed="rId10"/>
          <a:srcRect l="53157" t="7316" b="65850"/>
          <a:stretch>
            <a:fillRect/>
          </a:stretch>
        </p:blipFill>
        <p:spPr>
          <a:xfrm>
            <a:off x="6380110" y="1258704"/>
            <a:ext cx="2370102" cy="1122772"/>
          </a:xfrm>
          <a:prstGeom prst="rect">
            <a:avLst/>
          </a:prstGeom>
        </p:spPr>
      </p:pic>
      <p:pic>
        <p:nvPicPr>
          <p:cNvPr id="27" name="Picture 2" descr="GRETINA+S800.">
            <a:extLst>
              <a:ext uri="{FF2B5EF4-FFF2-40B4-BE49-F238E27FC236}">
                <a16:creationId xmlns:a16="http://schemas.microsoft.com/office/drawing/2014/main" id="{453637C3-8DC6-62C0-9E53-82E9A9DBE2E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186739" y="2527620"/>
            <a:ext cx="2589828" cy="1734582"/>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B72CDB98-4017-F56C-2AA1-691E6B46037D}"/>
              </a:ext>
            </a:extLst>
          </p:cNvPr>
          <p:cNvSpPr/>
          <p:nvPr/>
        </p:nvSpPr>
        <p:spPr bwMode="auto">
          <a:xfrm>
            <a:off x="6304547" y="1185663"/>
            <a:ext cx="412512" cy="47125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0" name="Rectangle 29">
            <a:extLst>
              <a:ext uri="{FF2B5EF4-FFF2-40B4-BE49-F238E27FC236}">
                <a16:creationId xmlns:a16="http://schemas.microsoft.com/office/drawing/2014/main" id="{266EBB3D-75CC-403C-0672-6098CF3D718F}"/>
              </a:ext>
            </a:extLst>
          </p:cNvPr>
          <p:cNvSpPr/>
          <p:nvPr/>
        </p:nvSpPr>
        <p:spPr bwMode="auto">
          <a:xfrm>
            <a:off x="6174491" y="1538677"/>
            <a:ext cx="412512" cy="47125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pic>
        <p:nvPicPr>
          <p:cNvPr id="32" name="Picture 31" descr="The image is a schematic representation of mass-yield distribution for isotopes of trans-Bk, normalized to a 200% fission fragment yield.&#10;&#10;AI-generated content may be incorrect.">
            <a:extLst>
              <a:ext uri="{FF2B5EF4-FFF2-40B4-BE49-F238E27FC236}">
                <a16:creationId xmlns:a16="http://schemas.microsoft.com/office/drawing/2014/main" id="{9CFB7E06-A607-CF29-FF18-2182AF495DF9}"/>
              </a:ext>
            </a:extLst>
          </p:cNvPr>
          <p:cNvPicPr>
            <a:picLocks noChangeAspect="1"/>
          </p:cNvPicPr>
          <p:nvPr/>
        </p:nvPicPr>
        <p:blipFill rotWithShape="1">
          <a:blip r:embed="rId12"/>
          <a:srcRect b="11542"/>
          <a:stretch/>
        </p:blipFill>
        <p:spPr>
          <a:xfrm>
            <a:off x="7130554" y="4870388"/>
            <a:ext cx="1656516" cy="1855111"/>
          </a:xfrm>
          <a:prstGeom prst="rect">
            <a:avLst/>
          </a:prstGeom>
        </p:spPr>
      </p:pic>
      <p:pic>
        <p:nvPicPr>
          <p:cNvPr id="34" name="Picture 33" descr="The text appears to be a random collection of numbers, letters, and words, which does not form a coherent sentence or description.&#10;&#10;AI-generated content may be incorrect.">
            <a:extLst>
              <a:ext uri="{FF2B5EF4-FFF2-40B4-BE49-F238E27FC236}">
                <a16:creationId xmlns:a16="http://schemas.microsoft.com/office/drawing/2014/main" id="{7A6FC154-59F1-1673-5D51-3A9B18125C3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05403" y="1342487"/>
            <a:ext cx="2531556" cy="2531556"/>
          </a:xfrm>
          <a:prstGeom prst="round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63B6F5A8-FECB-A061-E528-C4DFA6E6E827}"/>
              </a:ext>
            </a:extLst>
          </p:cNvPr>
          <p:cNvSpPr/>
          <p:nvPr/>
        </p:nvSpPr>
        <p:spPr bwMode="auto">
          <a:xfrm>
            <a:off x="2073542" y="4365328"/>
            <a:ext cx="4664504" cy="2346583"/>
          </a:xfrm>
          <a:prstGeom prst="rect">
            <a:avLst/>
          </a:prstGeom>
          <a:solidFill>
            <a:srgbClr val="FFFFFF">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33" name="Freeform: Shape 32">
            <a:extLst>
              <a:ext uri="{FF2B5EF4-FFF2-40B4-BE49-F238E27FC236}">
                <a16:creationId xmlns:a16="http://schemas.microsoft.com/office/drawing/2014/main" id="{F0BC8F6F-AEC6-5B91-D9E5-9CE56BC94CD5}"/>
              </a:ext>
            </a:extLst>
          </p:cNvPr>
          <p:cNvSpPr/>
          <p:nvPr/>
        </p:nvSpPr>
        <p:spPr bwMode="auto">
          <a:xfrm>
            <a:off x="574324" y="818146"/>
            <a:ext cx="11617676" cy="5674729"/>
          </a:xfrm>
          <a:custGeom>
            <a:avLst/>
            <a:gdLst>
              <a:gd name="csX0" fmla="*/ 0 w 11617676"/>
              <a:gd name="csY0" fmla="*/ 0 h 5674729"/>
              <a:gd name="csX1" fmla="*/ 11617676 w 11617676"/>
              <a:gd name="csY1" fmla="*/ 0 h 5674729"/>
              <a:gd name="csX2" fmla="*/ 11617676 w 11617676"/>
              <a:gd name="csY2" fmla="*/ 3547181 h 5674729"/>
              <a:gd name="csX3" fmla="*/ 10927051 w 11617676"/>
              <a:gd name="csY3" fmla="*/ 3547181 h 5674729"/>
              <a:gd name="csX4" fmla="*/ 10927051 w 11617676"/>
              <a:gd name="csY4" fmla="*/ 5674729 h 5674729"/>
              <a:gd name="csX5" fmla="*/ 8644555 w 11617676"/>
              <a:gd name="csY5" fmla="*/ 5674729 h 5674729"/>
              <a:gd name="csX6" fmla="*/ 8644555 w 11617676"/>
              <a:gd name="csY6" fmla="*/ 3547181 h 5674729"/>
              <a:gd name="csX7" fmla="*/ 0 w 11617676"/>
              <a:gd name="csY7" fmla="*/ 3547181 h 56747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1617676" h="5674729">
                <a:moveTo>
                  <a:pt x="0" y="0"/>
                </a:moveTo>
                <a:lnTo>
                  <a:pt x="11617676" y="0"/>
                </a:lnTo>
                <a:lnTo>
                  <a:pt x="11617676" y="3547181"/>
                </a:lnTo>
                <a:lnTo>
                  <a:pt x="10927051" y="3547181"/>
                </a:lnTo>
                <a:lnTo>
                  <a:pt x="10927051" y="5674729"/>
                </a:lnTo>
                <a:lnTo>
                  <a:pt x="8644555" y="5674729"/>
                </a:lnTo>
                <a:lnTo>
                  <a:pt x="8644555" y="3547181"/>
                </a:lnTo>
                <a:lnTo>
                  <a:pt x="0" y="3547181"/>
                </a:lnTo>
                <a:close/>
              </a:path>
            </a:pathLst>
          </a:custGeom>
          <a:solidFill>
            <a:srgbClr val="FFFFFF">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265082395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7F4C3D7-472B-0EF2-BEBB-4F27E52C07F7}"/>
              </a:ext>
            </a:extLst>
          </p:cNvPr>
          <p:cNvGrpSpPr/>
          <p:nvPr/>
        </p:nvGrpSpPr>
        <p:grpSpPr>
          <a:xfrm>
            <a:off x="5040044" y="1614273"/>
            <a:ext cx="6894828" cy="4010803"/>
            <a:chOff x="7067939" y="782213"/>
            <a:chExt cx="4126553" cy="2236715"/>
          </a:xfrm>
        </p:grpSpPr>
        <p:pic>
          <p:nvPicPr>
            <p:cNvPr id="1026" name="Picture 2">
              <a:extLst>
                <a:ext uri="{FF2B5EF4-FFF2-40B4-BE49-F238E27FC236}">
                  <a16:creationId xmlns:a16="http://schemas.microsoft.com/office/drawing/2014/main" id="{BB4E1026-68FD-A97B-D31B-885986B328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4939"/>
            <a:stretch/>
          </p:blipFill>
          <p:spPr bwMode="auto">
            <a:xfrm>
              <a:off x="7067939" y="782213"/>
              <a:ext cx="4122219" cy="1870476"/>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273CEFD0-EE58-D27E-A6B4-8E24D6A4AAAA}"/>
                </a:ext>
              </a:extLst>
            </p:cNvPr>
            <p:cNvCxnSpPr>
              <a:cxnSpLocks/>
            </p:cNvCxnSpPr>
            <p:nvPr/>
          </p:nvCxnSpPr>
          <p:spPr bwMode="auto">
            <a:xfrm>
              <a:off x="8996082" y="1559859"/>
              <a:ext cx="479612" cy="0"/>
            </a:xfrm>
            <a:prstGeom prst="line">
              <a:avLst/>
            </a:prstGeom>
            <a:solidFill>
              <a:schemeClr val="accent1"/>
            </a:solidFill>
            <a:ln w="9525" cap="flat" cmpd="sng" algn="ctr">
              <a:solidFill>
                <a:schemeClr val="tx1"/>
              </a:solidFill>
              <a:prstDash val="sysDash"/>
              <a:round/>
              <a:headEnd type="none" w="med" len="med"/>
              <a:tailEnd type="none" w="med" len="med"/>
            </a:ln>
            <a:effectLst/>
          </p:spPr>
        </p:cxnSp>
        <p:sp>
          <p:nvSpPr>
            <p:cNvPr id="8" name="TextBox 7">
              <a:extLst>
                <a:ext uri="{FF2B5EF4-FFF2-40B4-BE49-F238E27FC236}">
                  <a16:creationId xmlns:a16="http://schemas.microsoft.com/office/drawing/2014/main" id="{309B63A0-7F5B-2C7D-6CB7-BC74A112193A}"/>
                </a:ext>
              </a:extLst>
            </p:cNvPr>
            <p:cNvSpPr txBox="1"/>
            <p:nvPr/>
          </p:nvSpPr>
          <p:spPr>
            <a:xfrm flipH="1">
              <a:off x="9403732" y="1364893"/>
              <a:ext cx="985222" cy="307777"/>
            </a:xfrm>
            <a:prstGeom prst="rect">
              <a:avLst/>
            </a:prstGeom>
            <a:noFill/>
          </p:spPr>
          <p:txBody>
            <a:bodyPr wrap="square" rtlCol="0">
              <a:spAutoFit/>
            </a:bodyPr>
            <a:lstStyle/>
            <a:p>
              <a:r>
                <a:rPr lang="en-US" sz="1400" dirty="0"/>
                <a:t>year</a:t>
              </a:r>
            </a:p>
          </p:txBody>
        </p:sp>
        <p:cxnSp>
          <p:nvCxnSpPr>
            <p:cNvPr id="9" name="Straight Connector 8">
              <a:extLst>
                <a:ext uri="{FF2B5EF4-FFF2-40B4-BE49-F238E27FC236}">
                  <a16:creationId xmlns:a16="http://schemas.microsoft.com/office/drawing/2014/main" id="{84DE1B5B-FC5E-6EB7-5C66-133CEA56BB83}"/>
                </a:ext>
              </a:extLst>
            </p:cNvPr>
            <p:cNvCxnSpPr>
              <a:cxnSpLocks/>
            </p:cNvCxnSpPr>
            <p:nvPr/>
          </p:nvCxnSpPr>
          <p:spPr bwMode="auto">
            <a:xfrm>
              <a:off x="9345694" y="2093256"/>
              <a:ext cx="479612" cy="0"/>
            </a:xfrm>
            <a:prstGeom prst="line">
              <a:avLst/>
            </a:prstGeom>
            <a:solidFill>
              <a:schemeClr val="accent1"/>
            </a:solidFill>
            <a:ln w="9525" cap="flat" cmpd="sng" algn="ctr">
              <a:solidFill>
                <a:schemeClr val="tx1"/>
              </a:solidFill>
              <a:prstDash val="sysDash"/>
              <a:round/>
              <a:headEnd type="none" w="med" len="med"/>
              <a:tailEnd type="none" w="med" len="med"/>
            </a:ln>
            <a:effectLst/>
          </p:spPr>
        </p:cxnSp>
        <p:sp>
          <p:nvSpPr>
            <p:cNvPr id="10" name="TextBox 9">
              <a:extLst>
                <a:ext uri="{FF2B5EF4-FFF2-40B4-BE49-F238E27FC236}">
                  <a16:creationId xmlns:a16="http://schemas.microsoft.com/office/drawing/2014/main" id="{DA3D1F71-0EF9-4658-AA05-127B274EA200}"/>
                </a:ext>
              </a:extLst>
            </p:cNvPr>
            <p:cNvSpPr txBox="1"/>
            <p:nvPr/>
          </p:nvSpPr>
          <p:spPr>
            <a:xfrm flipH="1">
              <a:off x="9610616" y="1807181"/>
              <a:ext cx="985222" cy="307777"/>
            </a:xfrm>
            <a:prstGeom prst="rect">
              <a:avLst/>
            </a:prstGeom>
            <a:noFill/>
          </p:spPr>
          <p:txBody>
            <a:bodyPr wrap="square" rtlCol="0">
              <a:spAutoFit/>
            </a:bodyPr>
            <a:lstStyle/>
            <a:p>
              <a:r>
                <a:rPr lang="en-US" sz="1400" dirty="0"/>
                <a:t>second</a:t>
              </a:r>
            </a:p>
          </p:txBody>
        </p:sp>
        <p:pic>
          <p:nvPicPr>
            <p:cNvPr id="5" name="Picture 2">
              <a:extLst>
                <a:ext uri="{FF2B5EF4-FFF2-40B4-BE49-F238E27FC236}">
                  <a16:creationId xmlns:a16="http://schemas.microsoft.com/office/drawing/2014/main" id="{06EB02B3-39F0-A9BF-563C-3001936547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3135"/>
            <a:stretch/>
          </p:blipFill>
          <p:spPr bwMode="auto">
            <a:xfrm>
              <a:off x="7072273" y="2652688"/>
              <a:ext cx="4122219" cy="366240"/>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1316C7C5-4933-3C07-5615-EC5C687656A0}"/>
              </a:ext>
            </a:extLst>
          </p:cNvPr>
          <p:cNvSpPr>
            <a:spLocks noGrp="1"/>
          </p:cNvSpPr>
          <p:nvPr>
            <p:ph type="title"/>
          </p:nvPr>
        </p:nvSpPr>
        <p:spPr/>
        <p:txBody>
          <a:bodyPr/>
          <a:lstStyle/>
          <a:p>
            <a:r>
              <a:rPr lang="en-US" dirty="0">
                <a:solidFill>
                  <a:schemeClr val="accent1"/>
                </a:solidFill>
              </a:rPr>
              <a:t>Spontaneous Fission Lifetimes</a:t>
            </a:r>
          </a:p>
        </p:txBody>
      </p:sp>
      <p:sp>
        <p:nvSpPr>
          <p:cNvPr id="3" name="Content Placeholder 2">
            <a:extLst>
              <a:ext uri="{FF2B5EF4-FFF2-40B4-BE49-F238E27FC236}">
                <a16:creationId xmlns:a16="http://schemas.microsoft.com/office/drawing/2014/main" id="{12177C3C-F5DF-DC58-B1C2-180BEB765964}"/>
              </a:ext>
            </a:extLst>
          </p:cNvPr>
          <p:cNvSpPr>
            <a:spLocks noGrp="1"/>
          </p:cNvSpPr>
          <p:nvPr>
            <p:ph type="body" sz="quarter" idx="10"/>
          </p:nvPr>
        </p:nvSpPr>
        <p:spPr>
          <a:xfrm>
            <a:off x="1" y="1681163"/>
            <a:ext cx="4619624" cy="4558770"/>
          </a:xfrm>
        </p:spPr>
        <p:txBody>
          <a:bodyPr/>
          <a:lstStyle/>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Plot of spontaneous fission partial half-lives for known fission emitters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Strong </a:t>
            </a:r>
            <a:r>
              <a:rPr lang="en-US" i="1" dirty="0"/>
              <a:t>N</a:t>
            </a:r>
            <a:r>
              <a:rPr lang="en-US" dirty="0"/>
              <a:t>=152 shell in lighter isotopes</a:t>
            </a:r>
          </a:p>
        </p:txBody>
      </p:sp>
      <p:sp>
        <p:nvSpPr>
          <p:cNvPr id="4" name="TextBox 3">
            <a:extLst>
              <a:ext uri="{FF2B5EF4-FFF2-40B4-BE49-F238E27FC236}">
                <a16:creationId xmlns:a16="http://schemas.microsoft.com/office/drawing/2014/main" id="{48DA08F4-93B6-0F0D-9E30-13788A2C6C41}"/>
              </a:ext>
            </a:extLst>
          </p:cNvPr>
          <p:cNvSpPr txBox="1"/>
          <p:nvPr/>
        </p:nvSpPr>
        <p:spPr>
          <a:xfrm>
            <a:off x="0" y="6550221"/>
            <a:ext cx="8261429" cy="307777"/>
          </a:xfrm>
          <a:prstGeom prst="rect">
            <a:avLst/>
          </a:prstGeom>
          <a:noFill/>
        </p:spPr>
        <p:txBody>
          <a:bodyPr wrap="none" rtlCol="0">
            <a:spAutoFit/>
          </a:bodyPr>
          <a:lstStyle/>
          <a:p>
            <a:r>
              <a:rPr lang="en-US" sz="1400" dirty="0" err="1"/>
              <a:t>Khuyagbaatar</a:t>
            </a:r>
            <a:r>
              <a:rPr lang="en-US" sz="1400" dirty="0"/>
              <a:t>, J.: </a:t>
            </a:r>
            <a:r>
              <a:rPr lang="en-US" sz="1400" dirty="0" err="1"/>
              <a:t>Nucl</a:t>
            </a:r>
            <a:r>
              <a:rPr lang="en-US" sz="1400" dirty="0"/>
              <a:t>. Phys. A </a:t>
            </a:r>
            <a:r>
              <a:rPr lang="en-US" sz="1400" b="1" dirty="0"/>
              <a:t>1002</a:t>
            </a:r>
            <a:r>
              <a:rPr lang="en-US" sz="1400" dirty="0"/>
              <a:t> (2020) 121958: </a:t>
            </a:r>
            <a:r>
              <a:rPr lang="en-US" sz="1400" dirty="0">
                <a:hlinkClick r:id="rId3"/>
              </a:rPr>
              <a:t>https://doi.org/10.1016/j.nuclphysa.2020.121958</a:t>
            </a:r>
            <a:endParaRPr lang="en-US" sz="1400" dirty="0"/>
          </a:p>
        </p:txBody>
      </p:sp>
      <p:cxnSp>
        <p:nvCxnSpPr>
          <p:cNvPr id="12" name="Straight Connector 11">
            <a:extLst>
              <a:ext uri="{FF2B5EF4-FFF2-40B4-BE49-F238E27FC236}">
                <a16:creationId xmlns:a16="http://schemas.microsoft.com/office/drawing/2014/main" id="{C6E6078B-58E3-8795-EAA1-8ABC6724C42A}"/>
              </a:ext>
            </a:extLst>
          </p:cNvPr>
          <p:cNvCxnSpPr>
            <a:cxnSpLocks/>
          </p:cNvCxnSpPr>
          <p:nvPr/>
        </p:nvCxnSpPr>
        <p:spPr bwMode="auto">
          <a:xfrm flipV="1">
            <a:off x="7648979" y="1614273"/>
            <a:ext cx="0" cy="3354074"/>
          </a:xfrm>
          <a:prstGeom prst="line">
            <a:avLst/>
          </a:prstGeom>
          <a:solidFill>
            <a:schemeClr val="accent1"/>
          </a:solidFill>
          <a:ln w="28575" cap="flat" cmpd="sng" algn="ctr">
            <a:solidFill>
              <a:schemeClr val="tx1"/>
            </a:solidFill>
            <a:prstDash val="sysDot"/>
            <a:round/>
            <a:headEnd type="none" w="med" len="med"/>
            <a:tailEnd type="none" w="med" len="med"/>
          </a:ln>
          <a:effectLst/>
        </p:spPr>
      </p:cxnSp>
    </p:spTree>
    <p:extLst>
      <p:ext uri="{BB962C8B-B14F-4D97-AF65-F5344CB8AC3E}">
        <p14:creationId xmlns:p14="http://schemas.microsoft.com/office/powerpoint/2010/main" val="3294939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00041-7F16-EFA7-22A0-18AD3EE7DDAD}"/>
              </a:ext>
            </a:extLst>
          </p:cNvPr>
          <p:cNvSpPr>
            <a:spLocks noGrp="1"/>
          </p:cNvSpPr>
          <p:nvPr>
            <p:ph type="title"/>
          </p:nvPr>
        </p:nvSpPr>
        <p:spPr/>
        <p:txBody>
          <a:bodyPr/>
          <a:lstStyle/>
          <a:p>
            <a:r>
              <a:rPr lang="en-US" dirty="0"/>
              <a:t>Fission Fragment Masses</a:t>
            </a:r>
          </a:p>
        </p:txBody>
      </p:sp>
      <p:sp>
        <p:nvSpPr>
          <p:cNvPr id="3" name="Content Placeholder 2">
            <a:extLst>
              <a:ext uri="{FF2B5EF4-FFF2-40B4-BE49-F238E27FC236}">
                <a16:creationId xmlns:a16="http://schemas.microsoft.com/office/drawing/2014/main" id="{65979A0A-6103-E18F-EB0C-350ED598CAA5}"/>
              </a:ext>
            </a:extLst>
          </p:cNvPr>
          <p:cNvSpPr>
            <a:spLocks noGrp="1"/>
          </p:cNvSpPr>
          <p:nvPr>
            <p:ph idx="1"/>
          </p:nvPr>
        </p:nvSpPr>
        <p:spPr>
          <a:xfrm>
            <a:off x="0" y="647701"/>
            <a:ext cx="6863354" cy="5721201"/>
          </a:xfrm>
        </p:spPr>
        <p:txBody>
          <a:bodyPr/>
          <a:lstStyle/>
          <a:p>
            <a:pPr marL="0" indent="0"/>
            <a:endParaRPr lang="en-US" dirty="0"/>
          </a:p>
          <a:p>
            <a:pPr marL="0" indent="0"/>
            <a:endParaRPr lang="en-US" dirty="0"/>
          </a:p>
          <a:p>
            <a:pPr marL="0" indent="0"/>
            <a:r>
              <a:rPr lang="en-US" dirty="0"/>
              <a:t>Can observe the evolution of fragment mass yields for actinide and transactinide isotopes</a:t>
            </a:r>
          </a:p>
          <a:p>
            <a:pPr marL="0" indent="0"/>
            <a:endParaRPr lang="en-US" dirty="0"/>
          </a:p>
          <a:p>
            <a:pPr marL="0" indent="0"/>
            <a:endParaRPr lang="en-US" dirty="0"/>
          </a:p>
          <a:p>
            <a:pPr marL="0" indent="0"/>
            <a:endParaRPr lang="en-US" dirty="0"/>
          </a:p>
        </p:txBody>
      </p:sp>
      <p:sp>
        <p:nvSpPr>
          <p:cNvPr id="4" name="TextBox 3">
            <a:extLst>
              <a:ext uri="{FF2B5EF4-FFF2-40B4-BE49-F238E27FC236}">
                <a16:creationId xmlns:a16="http://schemas.microsoft.com/office/drawing/2014/main" id="{A41959AF-E6A7-52E4-29B0-7BE0B9D73BFE}"/>
              </a:ext>
            </a:extLst>
          </p:cNvPr>
          <p:cNvSpPr txBox="1"/>
          <p:nvPr/>
        </p:nvSpPr>
        <p:spPr>
          <a:xfrm>
            <a:off x="0" y="6542599"/>
            <a:ext cx="6863354" cy="307777"/>
          </a:xfrm>
          <a:prstGeom prst="rect">
            <a:avLst/>
          </a:prstGeom>
          <a:noFill/>
        </p:spPr>
        <p:txBody>
          <a:bodyPr wrap="none" rtlCol="0">
            <a:spAutoFit/>
          </a:bodyPr>
          <a:lstStyle/>
          <a:p>
            <a:r>
              <a:rPr lang="en-US" sz="1400" dirty="0"/>
              <a:t>Lane, M.R. Phys. Rev. C </a:t>
            </a:r>
            <a:r>
              <a:rPr lang="en-US" sz="1400" b="1" dirty="0"/>
              <a:t>53</a:t>
            </a:r>
            <a:r>
              <a:rPr lang="en-US" sz="1400" dirty="0"/>
              <a:t> (1996) 2893: </a:t>
            </a:r>
            <a:r>
              <a:rPr lang="en-US" sz="1400" dirty="0">
                <a:hlinkClick r:id="rId3"/>
              </a:rPr>
              <a:t>https://doi.org/10.1103/PhysRevC.53.2893</a:t>
            </a:r>
            <a:endParaRPr lang="en-US" sz="1400" dirty="0"/>
          </a:p>
        </p:txBody>
      </p:sp>
      <p:pic>
        <p:nvPicPr>
          <p:cNvPr id="6" name="Picture 5">
            <a:extLst>
              <a:ext uri="{FF2B5EF4-FFF2-40B4-BE49-F238E27FC236}">
                <a16:creationId xmlns:a16="http://schemas.microsoft.com/office/drawing/2014/main" id="{AA3C7D45-88FB-404C-8FBF-CD54FD12D2D2}"/>
              </a:ext>
            </a:extLst>
          </p:cNvPr>
          <p:cNvPicPr>
            <a:picLocks noChangeAspect="1"/>
          </p:cNvPicPr>
          <p:nvPr/>
        </p:nvPicPr>
        <p:blipFill rotWithShape="1">
          <a:blip r:embed="rId4"/>
          <a:srcRect b="11542"/>
          <a:stretch/>
        </p:blipFill>
        <p:spPr>
          <a:xfrm>
            <a:off x="6961387" y="691063"/>
            <a:ext cx="4872298" cy="5456424"/>
          </a:xfrm>
          <a:prstGeom prst="rect">
            <a:avLst/>
          </a:prstGeom>
        </p:spPr>
      </p:pic>
    </p:spTree>
    <p:extLst>
      <p:ext uri="{BB962C8B-B14F-4D97-AF65-F5344CB8AC3E}">
        <p14:creationId xmlns:p14="http://schemas.microsoft.com/office/powerpoint/2010/main" val="2297183428"/>
      </p:ext>
    </p:extLst>
  </p:cSld>
  <p:clrMapOvr>
    <a:masterClrMapping/>
  </p:clrMapOvr>
</p:sld>
</file>

<file path=ppt/theme/theme1.xml><?xml version="1.0" encoding="utf-8"?>
<a:theme xmlns:a="http://schemas.openxmlformats.org/drawingml/2006/main" name="4_LBNL_Template_032411">
  <a:themeElements>
    <a:clrScheme name="LBNL_Colors">
      <a:dk1>
        <a:srgbClr val="00303C"/>
      </a:dk1>
      <a:lt1>
        <a:srgbClr val="FFFFFF"/>
      </a:lt1>
      <a:dk2>
        <a:srgbClr val="00303B"/>
      </a:dk2>
      <a:lt2>
        <a:srgbClr val="B1B3B3"/>
      </a:lt2>
      <a:accent1>
        <a:srgbClr val="007681"/>
      </a:accent1>
      <a:accent2>
        <a:srgbClr val="4198B5"/>
      </a:accent2>
      <a:accent3>
        <a:srgbClr val="D57800"/>
      </a:accent3>
      <a:accent4>
        <a:srgbClr val="74AA50"/>
      </a:accent4>
      <a:accent5>
        <a:srgbClr val="EAAA00"/>
      </a:accent5>
      <a:accent6>
        <a:srgbClr val="E04E38"/>
      </a:accent6>
      <a:hlink>
        <a:srgbClr val="0055D1"/>
      </a:hlink>
      <a:folHlink>
        <a:srgbClr val="66339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110337</TotalTime>
  <Words>6247</Words>
  <Application>Microsoft Office PowerPoint</Application>
  <PresentationFormat>Widescreen</PresentationFormat>
  <Paragraphs>1088</Paragraphs>
  <Slides>105</Slides>
  <Notes>18</Notes>
  <HiddenSlides>4</HiddenSlides>
  <MMClips>0</MMClips>
  <ScaleCrop>false</ScaleCrop>
  <HeadingPairs>
    <vt:vector size="8" baseType="variant">
      <vt:variant>
        <vt:lpstr>Fonts Used</vt:lpstr>
      </vt:variant>
      <vt:variant>
        <vt:i4>20</vt:i4>
      </vt:variant>
      <vt:variant>
        <vt:lpstr>Theme</vt:lpstr>
      </vt:variant>
      <vt:variant>
        <vt:i4>1</vt:i4>
      </vt:variant>
      <vt:variant>
        <vt:lpstr>Embedded OLE Servers</vt:lpstr>
      </vt:variant>
      <vt:variant>
        <vt:i4>1</vt:i4>
      </vt:variant>
      <vt:variant>
        <vt:lpstr>Slide Titles</vt:lpstr>
      </vt:variant>
      <vt:variant>
        <vt:i4>105</vt:i4>
      </vt:variant>
    </vt:vector>
  </HeadingPairs>
  <TitlesOfParts>
    <vt:vector size="127" baseType="lpstr">
      <vt:lpstr>Arial</vt:lpstr>
      <vt:lpstr>Calibri</vt:lpstr>
      <vt:lpstr>Cambria Math</vt:lpstr>
      <vt:lpstr>Courier New</vt:lpstr>
      <vt:lpstr>Franklin Gothic Book</vt:lpstr>
      <vt:lpstr>Franklin Gothic Demi Cond</vt:lpstr>
      <vt:lpstr>Georgia</vt:lpstr>
      <vt:lpstr>Helvetica</vt:lpstr>
      <vt:lpstr>Helvetica Light</vt:lpstr>
      <vt:lpstr>Helvetica Neue</vt:lpstr>
      <vt:lpstr>Libre Franklin</vt:lpstr>
      <vt:lpstr>Lucida Grande</vt:lpstr>
      <vt:lpstr>MJXc-TeX-main-R</vt:lpstr>
      <vt:lpstr>MJXc-TeX-math-I</vt:lpstr>
      <vt:lpstr>Myriad Pro</vt:lpstr>
      <vt:lpstr>Segoe UI</vt:lpstr>
      <vt:lpstr>Source Sans Pro</vt:lpstr>
      <vt:lpstr>Symbol</vt:lpstr>
      <vt:lpstr>Times</vt:lpstr>
      <vt:lpstr>Wingdings</vt:lpstr>
      <vt:lpstr>4_LBNL_Template_032411</vt:lpstr>
      <vt:lpstr>CorelDRAW</vt:lpstr>
      <vt:lpstr>Superheavy Elements: Part 2</vt:lpstr>
      <vt:lpstr>PowerPoint Presentation</vt:lpstr>
      <vt:lpstr>Science with Single Superheavy Element Atoms</vt:lpstr>
      <vt:lpstr>Science with Single Superheavy Element Atoms</vt:lpstr>
      <vt:lpstr>Chart of the Nuclides: 2025</vt:lpstr>
      <vt:lpstr>What reactions could you use to make element 119?</vt:lpstr>
      <vt:lpstr>Challenge 6: Not All Combinations Work</vt:lpstr>
      <vt:lpstr>Rates of Superheavy Element Production</vt:lpstr>
      <vt:lpstr>Chart of the Nuclides: 2025</vt:lpstr>
      <vt:lpstr>Ideal Reactions for Next New Elements</vt:lpstr>
      <vt:lpstr>Rates of Superheavy Element Production</vt:lpstr>
      <vt:lpstr>Ideal Reactions for Next New Elements</vt:lpstr>
      <vt:lpstr>Ideal Reactions for Next New Elements</vt:lpstr>
      <vt:lpstr>Cross Section Predictions for Beyond Oganesson</vt:lpstr>
      <vt:lpstr>Cross Section Predictions for E120: 50Ti+249Cf</vt:lpstr>
      <vt:lpstr>Chart of the Nuclides: 2024</vt:lpstr>
      <vt:lpstr>Need for Proof-of-Principle Experiment</vt:lpstr>
      <vt:lpstr>Proof-of-Principle Results</vt:lpstr>
      <vt:lpstr>Cross Section Predictions for Beyond Oganesson</vt:lpstr>
      <vt:lpstr>Toward a Search for Element 120</vt:lpstr>
      <vt:lpstr>PowerPoint Presentation</vt:lpstr>
      <vt:lpstr>Radioactive Beams</vt:lpstr>
      <vt:lpstr>Radioactive Beams</vt:lpstr>
      <vt:lpstr>Multi-Nucleon Transfer Reactions</vt:lpstr>
      <vt:lpstr>Isotopes Discovered by MNT</vt:lpstr>
      <vt:lpstr>Will MNT Work To Make New SHE?</vt:lpstr>
      <vt:lpstr>Potential Issues with MNT</vt:lpstr>
      <vt:lpstr>Science with Single Superheavy Element Atoms</vt:lpstr>
      <vt:lpstr>Is Chemistry Different in Superheavy Elements?</vt:lpstr>
      <vt:lpstr>Is Chemistry Different in Superheavy Elements?</vt:lpstr>
      <vt:lpstr>Is Chemistry Different in Superheavy Elements?</vt:lpstr>
      <vt:lpstr>PowerPoint Presentation</vt:lpstr>
      <vt:lpstr>PowerPoint Presentation</vt:lpstr>
      <vt:lpstr>PowerPoint Presentation</vt:lpstr>
      <vt:lpstr>PowerPoint Presentation</vt:lpstr>
      <vt:lpstr>Traditional Method: Ion Exchange Columns</vt:lpstr>
      <vt:lpstr>Traditional Method: Ion Exchange Columns</vt:lpstr>
      <vt:lpstr>Traditional Method: Ion Exchange Example</vt:lpstr>
      <vt:lpstr>Traditional Method: Liquid/Liquid Extraction</vt:lpstr>
      <vt:lpstr>Traditional Method: Liquid/Liquid Extraction</vt:lpstr>
      <vt:lpstr>Traditional Method: Gas Chromatography</vt:lpstr>
      <vt:lpstr>Isothermal chromatography with short-lived radionuclides</vt:lpstr>
      <vt:lpstr>Traditional Method: Gas Chromatography</vt:lpstr>
      <vt:lpstr>Traditional Method: Gas Chromatography</vt:lpstr>
      <vt:lpstr>Traditional Method: Gas Chromatography Examples</vt:lpstr>
      <vt:lpstr>Traditional Method: Gas Chromatography Examples</vt:lpstr>
      <vt:lpstr>New(ish) Technique: Ionization Potentials</vt:lpstr>
      <vt:lpstr>New(ish) Ionization Potentials</vt:lpstr>
      <vt:lpstr>New(ish) Technique: Ionization Potentials</vt:lpstr>
      <vt:lpstr>New(ish) Technique: Ionization Potential Results</vt:lpstr>
      <vt:lpstr>New Technique: Mass Number Measurements in FIONA</vt:lpstr>
      <vt:lpstr>First Direct Molecule Identifications</vt:lpstr>
      <vt:lpstr>Chemistry Techniques</vt:lpstr>
      <vt:lpstr>Science with Single Superheavy Element Atoms</vt:lpstr>
      <vt:lpstr>Comprehensive Overview of Decay Spectroscopy of SHE</vt:lpstr>
      <vt:lpstr>Ways to do Decay Spectroscopy</vt:lpstr>
      <vt:lpstr>PowerPoint Presentation</vt:lpstr>
      <vt:lpstr>Spectroscopy at the Focal Plane Detector</vt:lpstr>
      <vt:lpstr>Alpha-gamma spectroscopy</vt:lpstr>
      <vt:lpstr>What can we learn from decay spectroscopy?</vt:lpstr>
      <vt:lpstr>Example of Decay Spectroscopy: Evolution of States</vt:lpstr>
      <vt:lpstr>Drive for Spectroscopy of Single Atoms</vt:lpstr>
      <vt:lpstr>Decay Spectroscopy of E115</vt:lpstr>
      <vt:lpstr>Decay Spectroscopy of E115</vt:lpstr>
      <vt:lpstr>PowerPoint Presentation</vt:lpstr>
      <vt:lpstr>K – Isomers</vt:lpstr>
      <vt:lpstr>Determining Location of the Next Shells</vt:lpstr>
      <vt:lpstr>K-isomers in 257Db</vt:lpstr>
      <vt:lpstr>K-isomers in 257Db</vt:lpstr>
      <vt:lpstr>PowerPoint Presentation</vt:lpstr>
      <vt:lpstr>Ways to do Decay Spectroscopy</vt:lpstr>
      <vt:lpstr>In-beam Spectroscopy</vt:lpstr>
      <vt:lpstr>In-beam Spectroscopy</vt:lpstr>
      <vt:lpstr>Spectroscopy</vt:lpstr>
      <vt:lpstr>Science with Single Superheavy Element Atoms</vt:lpstr>
      <vt:lpstr>Atomic Masses – Penning Traps</vt:lpstr>
      <vt:lpstr>Atomic Masses – Penning Trap</vt:lpstr>
      <vt:lpstr>Atomic Masses – Penning Trap</vt:lpstr>
      <vt:lpstr>PowerPoint Presentation</vt:lpstr>
      <vt:lpstr>Atomic Masses – Penning Trap</vt:lpstr>
      <vt:lpstr>PowerPoint Presentation</vt:lpstr>
      <vt:lpstr>Atomic Masses – MR-TOF</vt:lpstr>
      <vt:lpstr>Atomic Masses – MR-TOF</vt:lpstr>
      <vt:lpstr>PowerPoint Presentation</vt:lpstr>
      <vt:lpstr>Drive for Mass Measurements of Single Atoms</vt:lpstr>
      <vt:lpstr>New Technique: Mass Number Measurements in FIONA</vt:lpstr>
      <vt:lpstr>FIONA</vt:lpstr>
      <vt:lpstr>Mass Measurements</vt:lpstr>
      <vt:lpstr>Science with Single Superheavy Element Atoms</vt:lpstr>
      <vt:lpstr>New(ish) Technique: Laser Spectroscopy</vt:lpstr>
      <vt:lpstr>New(ish) Technique: Laser Spectroscopy</vt:lpstr>
      <vt:lpstr>New(ish) Technique: Laser Spectroscopy</vt:lpstr>
      <vt:lpstr>New(ish) Technique: Laser Spectroscopy</vt:lpstr>
      <vt:lpstr>New(ish) Technique: Laser Spectroscopy</vt:lpstr>
      <vt:lpstr>New(ish) Technique: Laser Spectroscopy Results</vt:lpstr>
      <vt:lpstr>Mass Measurements</vt:lpstr>
      <vt:lpstr>Science with Single Superheavy Element Atoms</vt:lpstr>
      <vt:lpstr>Spontaneous Fission Lifetimes</vt:lpstr>
      <vt:lpstr>Fission Fragment Masses</vt:lpstr>
      <vt:lpstr>Total Kinetic Energy</vt:lpstr>
      <vt:lpstr>PowerPoint Presentation</vt:lpstr>
      <vt:lpstr>Alpha Spectroscopy</vt:lpstr>
      <vt:lpstr>Alpha Decay Half-life</vt:lpstr>
      <vt:lpstr>Alpha energy systematics</vt:lpstr>
      <vt:lpstr>Alpha decay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 Day Alchemy:</dc:title>
  <dc:creator>Jacklyn Gates</dc:creator>
  <cp:lastModifiedBy>Jacklyn Gates</cp:lastModifiedBy>
  <cp:revision>491</cp:revision>
  <dcterms:created xsi:type="dcterms:W3CDTF">2020-10-29T21:11:40Z</dcterms:created>
  <dcterms:modified xsi:type="dcterms:W3CDTF">2026-07-28T10:57:31Z</dcterms:modified>
</cp:coreProperties>
</file>