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7" r:id="rId1"/>
  </p:sldMasterIdLst>
  <p:notesMasterIdLst>
    <p:notesMasterId r:id="rId104"/>
  </p:notesMasterIdLst>
  <p:sldIdLst>
    <p:sldId id="262" r:id="rId2"/>
    <p:sldId id="337" r:id="rId3"/>
    <p:sldId id="338" r:id="rId4"/>
    <p:sldId id="342" r:id="rId5"/>
    <p:sldId id="339" r:id="rId6"/>
    <p:sldId id="340" r:id="rId7"/>
    <p:sldId id="341" r:id="rId8"/>
    <p:sldId id="347" r:id="rId9"/>
    <p:sldId id="346" r:id="rId10"/>
    <p:sldId id="345" r:id="rId11"/>
    <p:sldId id="343" r:id="rId12"/>
    <p:sldId id="352" r:id="rId13"/>
    <p:sldId id="354" r:id="rId14"/>
    <p:sldId id="355" r:id="rId15"/>
    <p:sldId id="356" r:id="rId16"/>
    <p:sldId id="357" r:id="rId17"/>
    <p:sldId id="351" r:id="rId18"/>
    <p:sldId id="358" r:id="rId19"/>
    <p:sldId id="361" r:id="rId20"/>
    <p:sldId id="362" r:id="rId21"/>
    <p:sldId id="363" r:id="rId22"/>
    <p:sldId id="364" r:id="rId23"/>
    <p:sldId id="370" r:id="rId24"/>
    <p:sldId id="369" r:id="rId25"/>
    <p:sldId id="367" r:id="rId26"/>
    <p:sldId id="391" r:id="rId27"/>
    <p:sldId id="392" r:id="rId28"/>
    <p:sldId id="395" r:id="rId29"/>
    <p:sldId id="371" r:id="rId30"/>
    <p:sldId id="373" r:id="rId31"/>
    <p:sldId id="375" r:id="rId32"/>
    <p:sldId id="374" r:id="rId33"/>
    <p:sldId id="365" r:id="rId34"/>
    <p:sldId id="366" r:id="rId35"/>
    <p:sldId id="380" r:id="rId36"/>
    <p:sldId id="381" r:id="rId37"/>
    <p:sldId id="382" r:id="rId38"/>
    <p:sldId id="383" r:id="rId39"/>
    <p:sldId id="384" r:id="rId40"/>
    <p:sldId id="385" r:id="rId41"/>
    <p:sldId id="386" r:id="rId42"/>
    <p:sldId id="402" r:id="rId43"/>
    <p:sldId id="403" r:id="rId44"/>
    <p:sldId id="404" r:id="rId45"/>
    <p:sldId id="405" r:id="rId46"/>
    <p:sldId id="396" r:id="rId47"/>
    <p:sldId id="389" r:id="rId48"/>
    <p:sldId id="387" r:id="rId49"/>
    <p:sldId id="388" r:id="rId50"/>
    <p:sldId id="407" r:id="rId51"/>
    <p:sldId id="406" r:id="rId52"/>
    <p:sldId id="408" r:id="rId53"/>
    <p:sldId id="412" r:id="rId54"/>
    <p:sldId id="411" r:id="rId55"/>
    <p:sldId id="410" r:id="rId56"/>
    <p:sldId id="418" r:id="rId57"/>
    <p:sldId id="420" r:id="rId58"/>
    <p:sldId id="423" r:id="rId59"/>
    <p:sldId id="424" r:id="rId60"/>
    <p:sldId id="425" r:id="rId61"/>
    <p:sldId id="438" r:id="rId62"/>
    <p:sldId id="429" r:id="rId63"/>
    <p:sldId id="432" r:id="rId64"/>
    <p:sldId id="433" r:id="rId65"/>
    <p:sldId id="435" r:id="rId66"/>
    <p:sldId id="439" r:id="rId67"/>
    <p:sldId id="440" r:id="rId68"/>
    <p:sldId id="482" r:id="rId69"/>
    <p:sldId id="441" r:id="rId70"/>
    <p:sldId id="442" r:id="rId71"/>
    <p:sldId id="444" r:id="rId72"/>
    <p:sldId id="446" r:id="rId73"/>
    <p:sldId id="413" r:id="rId74"/>
    <p:sldId id="414" r:id="rId75"/>
    <p:sldId id="415" r:id="rId76"/>
    <p:sldId id="416" r:id="rId77"/>
    <p:sldId id="448" r:id="rId78"/>
    <p:sldId id="445" r:id="rId79"/>
    <p:sldId id="453" r:id="rId80"/>
    <p:sldId id="454" r:id="rId81"/>
    <p:sldId id="455" r:id="rId82"/>
    <p:sldId id="456" r:id="rId83"/>
    <p:sldId id="460" r:id="rId84"/>
    <p:sldId id="461" r:id="rId85"/>
    <p:sldId id="462" r:id="rId86"/>
    <p:sldId id="463" r:id="rId87"/>
    <p:sldId id="465" r:id="rId88"/>
    <p:sldId id="464" r:id="rId89"/>
    <p:sldId id="466" r:id="rId90"/>
    <p:sldId id="467" r:id="rId91"/>
    <p:sldId id="468" r:id="rId92"/>
    <p:sldId id="469" r:id="rId93"/>
    <p:sldId id="473" r:id="rId94"/>
    <p:sldId id="474" r:id="rId95"/>
    <p:sldId id="475" r:id="rId96"/>
    <p:sldId id="476" r:id="rId97"/>
    <p:sldId id="477" r:id="rId98"/>
    <p:sldId id="478" r:id="rId99"/>
    <p:sldId id="479" r:id="rId100"/>
    <p:sldId id="480" r:id="rId101"/>
    <p:sldId id="484" r:id="rId102"/>
    <p:sldId id="481" r:id="rId103"/>
  </p:sldIdLst>
  <p:sldSz cx="10772775" cy="6059488"/>
  <p:notesSz cx="6858000" cy="9144000"/>
  <p:defaultTextStyle>
    <a:defPPr>
      <a:defRPr lang="fr-FR"/>
    </a:defPPr>
    <a:lvl1pPr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501650" indent="-44450"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004888" indent="-90488"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508125" indent="-136525"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2009775" indent="-180975"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909">
          <p15:clr>
            <a:srgbClr val="A4A3A4"/>
          </p15:clr>
        </p15:guide>
        <p15:guide id="2" pos="339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3A5E8A"/>
    <a:srgbClr val="FF3333"/>
    <a:srgbClr val="1B1BF6"/>
    <a:srgbClr val="0000FF"/>
    <a:srgbClr val="33D133"/>
    <a:srgbClr val="FF0000"/>
    <a:srgbClr val="32CD32"/>
    <a:srgbClr val="C30000"/>
    <a:srgbClr val="FFE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345" autoAdjust="0"/>
    <p:restoredTop sz="91278" autoAdjust="0"/>
  </p:normalViewPr>
  <p:slideViewPr>
    <p:cSldViewPr>
      <p:cViewPr varScale="1">
        <p:scale>
          <a:sx n="98" d="100"/>
          <a:sy n="98" d="100"/>
        </p:scale>
        <p:origin x="763" y="72"/>
      </p:cViewPr>
      <p:guideLst>
        <p:guide orient="horz" pos="1909"/>
        <p:guide pos="339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0055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0055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A0983F0-3B2B-4346-9D34-6FF74AEF7015}" type="datetimeFigureOut">
              <a:rPr lang="fr-FR"/>
              <a:pPr>
                <a:defRPr/>
              </a:pPr>
              <a:t>04/08/2026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0055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0055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BC699F-DBFB-4FA7-9A20-949047200ED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39527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-logo-p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7" y="0"/>
            <a:ext cx="10772418" cy="605948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73918" y="149425"/>
            <a:ext cx="8424938" cy="432048"/>
          </a:xfrm>
        </p:spPr>
        <p:txBody>
          <a:bodyPr>
            <a:normAutofit/>
          </a:bodyPr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0257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-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" y="0"/>
            <a:ext cx="10772417" cy="605948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00294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7070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simple : titre+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" y="0"/>
            <a:ext cx="10772415" cy="6059484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sz="2200" b="1">
                <a:solidFill>
                  <a:srgbClr val="00294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9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10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11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273820" y="797496"/>
            <a:ext cx="10308112" cy="467144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FF6700"/>
                </a:solidFill>
              </a:defRPr>
            </a:lvl1pPr>
            <a:lvl2pPr>
              <a:defRPr sz="1800">
                <a:solidFill>
                  <a:srgbClr val="00294B"/>
                </a:solidFill>
              </a:defRPr>
            </a:lvl2pPr>
            <a:lvl3pPr>
              <a:defRPr sz="1600">
                <a:solidFill>
                  <a:srgbClr val="456487"/>
                </a:solidFill>
              </a:defRPr>
            </a:lvl3pPr>
            <a:lvl4pPr>
              <a:defRPr sz="1400">
                <a:solidFill>
                  <a:srgbClr val="456487"/>
                </a:solidFill>
              </a:defRPr>
            </a:lvl4pPr>
            <a:lvl5pPr>
              <a:defRPr sz="1400"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5636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-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" y="0"/>
            <a:ext cx="10772418" cy="605948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73918" y="149425"/>
            <a:ext cx="8424938" cy="432048"/>
          </a:xfrm>
        </p:spPr>
        <p:txBody>
          <a:bodyPr>
            <a:normAutofit/>
          </a:bodyPr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2562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-ijcla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" y="0"/>
            <a:ext cx="10772420" cy="6059487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3" y="149425"/>
            <a:ext cx="8208911" cy="432048"/>
          </a:xfrm>
        </p:spPr>
        <p:txBody>
          <a:bodyPr>
            <a:normAutofit/>
          </a:bodyPr>
          <a:lstStyle>
            <a:lvl1pPr>
              <a:defRPr lang="fr-FR" sz="2400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3263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-slide-fili-p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" y="0"/>
            <a:ext cx="10772420" cy="6059487"/>
          </a:xfrm>
          <a:prstGeom prst="rect">
            <a:avLst/>
          </a:prstGeom>
        </p:spPr>
      </p:pic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lang="fr-FR" sz="2400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620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-slide-p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" y="0"/>
            <a:ext cx="10772420" cy="6059486"/>
          </a:xfrm>
          <a:prstGeom prst="rect">
            <a:avLst/>
          </a:prstGeom>
        </p:spPr>
      </p:pic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lang="fr-FR" sz="2400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0099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-fili-tutel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" y="0"/>
            <a:ext cx="10772420" cy="605948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00294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5913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-fi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" y="0"/>
            <a:ext cx="10772418" cy="605948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00294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614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" y="0"/>
            <a:ext cx="10772418" cy="605948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00294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065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-fili-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" y="0"/>
            <a:ext cx="10772417" cy="605948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00294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56109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741363" y="322263"/>
            <a:ext cx="9290050" cy="1171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612900"/>
            <a:ext cx="9290050" cy="3844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41363" y="5616575"/>
            <a:ext cx="2422525" cy="3222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03/08/2026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568700" y="5616575"/>
            <a:ext cx="3635375" cy="3222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608888" y="5616575"/>
            <a:ext cx="2422525" cy="3222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71596-5F9D-49C5-9701-16B3CA5431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6465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1" r:id="rId3"/>
    <p:sldLayoutId id="2147483708" r:id="rId4"/>
    <p:sldLayoutId id="2147483709" r:id="rId5"/>
    <p:sldLayoutId id="2147483702" r:id="rId6"/>
    <p:sldLayoutId id="2147483703" r:id="rId7"/>
    <p:sldLayoutId id="2147483704" r:id="rId8"/>
    <p:sldLayoutId id="2147483710" r:id="rId9"/>
    <p:sldLayoutId id="2147483711" r:id="rId10"/>
    <p:sldLayoutId id="2147483712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jpeg"/><Relationship Id="rId3" Type="http://schemas.openxmlformats.org/officeDocument/2006/relationships/image" Target="../media/image172.png"/><Relationship Id="rId7" Type="http://schemas.openxmlformats.org/officeDocument/2006/relationships/image" Target="../media/image176.png"/><Relationship Id="rId12" Type="http://schemas.openxmlformats.org/officeDocument/2006/relationships/image" Target="../media/image179.png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5.png"/><Relationship Id="rId11" Type="http://schemas.openxmlformats.org/officeDocument/2006/relationships/image" Target="../media/image166.png"/><Relationship Id="rId5" Type="http://schemas.openxmlformats.org/officeDocument/2006/relationships/image" Target="../media/image174.jpeg"/><Relationship Id="rId10" Type="http://schemas.openxmlformats.org/officeDocument/2006/relationships/image" Target="../media/image121.png"/><Relationship Id="rId4" Type="http://schemas.openxmlformats.org/officeDocument/2006/relationships/image" Target="../media/image173.jpeg"/><Relationship Id="rId9" Type="http://schemas.openxmlformats.org/officeDocument/2006/relationships/image" Target="../media/image178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4.png"/><Relationship Id="rId5" Type="http://schemas.openxmlformats.org/officeDocument/2006/relationships/image" Target="../media/image183.jpeg"/><Relationship Id="rId4" Type="http://schemas.openxmlformats.org/officeDocument/2006/relationships/image" Target="../media/image182.jpeg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1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.png"/><Relationship Id="rId5" Type="http://schemas.openxmlformats.org/officeDocument/2006/relationships/image" Target="../media/image40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9.png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0.png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hyperlink" Target="http://pixabay.com/en/balance-scale-silhouette-justice-147053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hyperlink" Target="http://pixabay.com/en/balance-scale-silhouette-justice-147053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7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9.png"/><Relationship Id="rId4" Type="http://schemas.openxmlformats.org/officeDocument/2006/relationships/image" Target="../media/image7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2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6.png"/><Relationship Id="rId5" Type="http://schemas.openxmlformats.org/officeDocument/2006/relationships/image" Target="../media/image76.jpeg"/><Relationship Id="rId4" Type="http://schemas.openxmlformats.org/officeDocument/2006/relationships/image" Target="../media/image7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microsoft.com/office/2007/relationships/media" Target="../media/media2.mp4"/><Relationship Id="rId7" Type="http://schemas.openxmlformats.org/officeDocument/2006/relationships/image" Target="../media/image7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8.png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87.png"/><Relationship Id="rId4" Type="http://schemas.openxmlformats.org/officeDocument/2006/relationships/video" Target="../media/media2.mp4"/><Relationship Id="rId9" Type="http://schemas.openxmlformats.org/officeDocument/2006/relationships/image" Target="../media/image7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82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1.png"/><Relationship Id="rId5" Type="http://schemas.openxmlformats.org/officeDocument/2006/relationships/image" Target="../media/image87.png"/><Relationship Id="rId4" Type="http://schemas.openxmlformats.org/officeDocument/2006/relationships/image" Target="../media/image73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8.png"/><Relationship Id="rId5" Type="http://schemas.openxmlformats.org/officeDocument/2006/relationships/image" Target="../media/image84.jpg"/><Relationship Id="rId4" Type="http://schemas.openxmlformats.org/officeDocument/2006/relationships/image" Target="../media/image83.png"/><Relationship Id="rId9" Type="http://schemas.openxmlformats.org/officeDocument/2006/relationships/image" Target="../media/image101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7" Type="http://schemas.openxmlformats.org/officeDocument/2006/relationships/image" Target="../media/image88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10" Type="http://schemas.openxmlformats.org/officeDocument/2006/relationships/image" Target="../media/image91.png"/><Relationship Id="rId4" Type="http://schemas.openxmlformats.org/officeDocument/2006/relationships/image" Target="../media/image130.png"/><Relationship Id="rId9" Type="http://schemas.openxmlformats.org/officeDocument/2006/relationships/image" Target="../media/image24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5.png"/><Relationship Id="rId5" Type="http://schemas.openxmlformats.org/officeDocument/2006/relationships/image" Target="../media/image102.png"/><Relationship Id="rId4" Type="http://schemas.openxmlformats.org/officeDocument/2006/relationships/image" Target="../media/image97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7.jpeg"/><Relationship Id="rId7" Type="http://schemas.openxmlformats.org/officeDocument/2006/relationships/image" Target="../media/image112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1.png"/><Relationship Id="rId5" Type="http://schemas.openxmlformats.org/officeDocument/2006/relationships/image" Target="../media/image109.gif"/><Relationship Id="rId4" Type="http://schemas.openxmlformats.org/officeDocument/2006/relationships/image" Target="../media/image108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7.png"/><Relationship Id="rId5" Type="http://schemas.openxmlformats.org/officeDocument/2006/relationships/image" Target="../media/image76.jpeg"/><Relationship Id="rId4" Type="http://schemas.openxmlformats.org/officeDocument/2006/relationships/image" Target="../media/image1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8.png"/><Relationship Id="rId5" Type="http://schemas.openxmlformats.org/officeDocument/2006/relationships/image" Target="../media/image76.jpeg"/><Relationship Id="rId4" Type="http://schemas.openxmlformats.org/officeDocument/2006/relationships/image" Target="../media/image11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35.png"/><Relationship Id="rId4" Type="http://schemas.openxmlformats.org/officeDocument/2006/relationships/image" Target="../media/image138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1.jpeg"/><Relationship Id="rId4" Type="http://schemas.openxmlformats.org/officeDocument/2006/relationships/image" Target="../media/image135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35.png"/><Relationship Id="rId4" Type="http://schemas.openxmlformats.org/officeDocument/2006/relationships/image" Target="../media/image142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3.png"/><Relationship Id="rId4" Type="http://schemas.openxmlformats.org/officeDocument/2006/relationships/image" Target="../media/image135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4.pn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5.png"/><Relationship Id="rId5" Type="http://schemas.openxmlformats.org/officeDocument/2006/relationships/image" Target="../media/image152.png"/><Relationship Id="rId4" Type="http://schemas.openxmlformats.org/officeDocument/2006/relationships/image" Target="../media/image15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3" Type="http://schemas.openxmlformats.org/officeDocument/2006/relationships/image" Target="../media/image150.png"/><Relationship Id="rId7" Type="http://schemas.openxmlformats.org/officeDocument/2006/relationships/image" Target="../media/image153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5.png"/><Relationship Id="rId5" Type="http://schemas.openxmlformats.org/officeDocument/2006/relationships/image" Target="../media/image152.png"/><Relationship Id="rId4" Type="http://schemas.openxmlformats.org/officeDocument/2006/relationships/image" Target="../media/image151.png"/><Relationship Id="rId9" Type="http://schemas.openxmlformats.org/officeDocument/2006/relationships/image" Target="../media/image155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5.png"/><Relationship Id="rId5" Type="http://schemas.openxmlformats.org/officeDocument/2006/relationships/image" Target="../media/image152.png"/><Relationship Id="rId4" Type="http://schemas.openxmlformats.org/officeDocument/2006/relationships/image" Target="../media/image156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8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1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3.png"/><Relationship Id="rId4" Type="http://schemas.openxmlformats.org/officeDocument/2006/relationships/image" Target="../media/image162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8.png"/><Relationship Id="rId4" Type="http://schemas.openxmlformats.org/officeDocument/2006/relationships/image" Target="../media/image167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1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2093640"/>
            <a:ext cx="10772775" cy="1512168"/>
          </a:xfrm>
          <a:prstGeom prst="rect">
            <a:avLst/>
          </a:prstGeom>
          <a:solidFill>
            <a:srgbClr val="99B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0" y="2431177"/>
            <a:ext cx="10772775" cy="784830"/>
          </a:xfrm>
          <a:prstGeom prst="rect">
            <a:avLst/>
          </a:prstGeom>
          <a:solidFill>
            <a:srgbClr val="EB671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>
                <a:solidFill>
                  <a:schemeClr val="bg1"/>
                </a:solidFill>
              </a:rPr>
              <a:t>Atomic masses and ion traps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Part I – From mass measurements to nuclear structure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0" y="4037856"/>
            <a:ext cx="107727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Vladimir Manea</a:t>
            </a:r>
            <a:endParaRPr lang="fr-FR" b="1" dirty="0"/>
          </a:p>
          <a:p>
            <a:pPr algn="ctr"/>
            <a:r>
              <a:rPr lang="fr-FR" sz="1600" dirty="0" smtClean="0"/>
              <a:t>IJCLab, Orsay, France</a:t>
            </a:r>
          </a:p>
          <a:p>
            <a:pPr algn="ctr"/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00184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75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560840" cy="432048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Groupe 40"/>
          <p:cNvGrpSpPr/>
          <p:nvPr/>
        </p:nvGrpSpPr>
        <p:grpSpPr>
          <a:xfrm>
            <a:off x="5854356" y="4111962"/>
            <a:ext cx="4727576" cy="1232427"/>
            <a:chOff x="5854356" y="4111962"/>
            <a:chExt cx="4727576" cy="1232427"/>
          </a:xfrm>
        </p:grpSpPr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1E53B1E2-EF00-4C7B-9E68-A406056A6EF5}"/>
                </a:ext>
              </a:extLst>
            </p:cNvPr>
            <p:cNvSpPr txBox="1"/>
            <p:nvPr/>
          </p:nvSpPr>
          <p:spPr>
            <a:xfrm>
              <a:off x="5854356" y="4111962"/>
              <a:ext cx="47275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/>
                <a:t>M</a:t>
              </a:r>
              <a:r>
                <a:rPr lang="en-US" b="1" i="1" baseline="-25000" dirty="0" smtClean="0"/>
                <a:t>nuc</a:t>
              </a:r>
              <a:r>
                <a:rPr lang="en-US" b="1" dirty="0" smtClean="0"/>
                <a:t>(</a:t>
              </a:r>
              <a:r>
                <a:rPr lang="en-US" sz="2000" b="1" i="1" dirty="0" smtClean="0"/>
                <a:t>Z</a:t>
              </a:r>
              <a:r>
                <a:rPr lang="en-US" b="1" dirty="0" smtClean="0"/>
                <a:t>,</a:t>
              </a:r>
              <a:r>
                <a:rPr lang="en-US" b="1" i="1" dirty="0" smtClean="0"/>
                <a:t>N</a:t>
              </a:r>
              <a:r>
                <a:rPr lang="en-US" b="1" dirty="0"/>
                <a:t>)</a:t>
              </a:r>
              <a:r>
                <a:rPr lang="en-US" dirty="0"/>
                <a:t> = </a:t>
              </a:r>
              <a:r>
                <a:rPr lang="en-US" b="1" i="1" dirty="0" smtClean="0"/>
                <a:t>M</a:t>
              </a:r>
              <a:r>
                <a:rPr lang="en-US" b="1" i="1" baseline="-25000" dirty="0" smtClean="0"/>
                <a:t>at</a:t>
              </a:r>
              <a:r>
                <a:rPr lang="en-US" b="1" dirty="0" smtClean="0"/>
                <a:t>(</a:t>
              </a:r>
              <a:r>
                <a:rPr lang="en-US" b="1" i="1" dirty="0" smtClean="0"/>
                <a:t>Z</a:t>
              </a:r>
              <a:r>
                <a:rPr lang="en-US" b="1" dirty="0" smtClean="0"/>
                <a:t>,</a:t>
              </a:r>
              <a:r>
                <a:rPr lang="en-US" b="1" i="1" dirty="0" smtClean="0"/>
                <a:t>N</a:t>
              </a:r>
              <a:r>
                <a:rPr lang="en-US" b="1" dirty="0" smtClean="0"/>
                <a:t>) </a:t>
              </a:r>
              <a:r>
                <a:rPr lang="en-US" i="1" dirty="0" smtClean="0"/>
                <a:t>– Z m</a:t>
              </a:r>
              <a:r>
                <a:rPr lang="en-US" i="1" baseline="-25000" dirty="0" smtClean="0"/>
                <a:t>e </a:t>
              </a:r>
              <a:r>
                <a:rPr lang="en-US" i="1" dirty="0" smtClean="0"/>
                <a:t>– </a:t>
              </a:r>
              <a:r>
                <a:rPr lang="en-US" b="1" i="1" dirty="0" smtClean="0"/>
                <a:t>E</a:t>
              </a:r>
              <a:r>
                <a:rPr lang="en-US" b="1" i="1" baseline="-25000" dirty="0" smtClean="0"/>
                <a:t>el </a:t>
              </a:r>
              <a:r>
                <a:rPr lang="en-US" b="1" i="1" dirty="0" smtClean="0"/>
                <a:t>(Z)</a:t>
              </a:r>
              <a:r>
                <a:rPr lang="en-US" i="1" dirty="0" smtClean="0"/>
                <a:t>/</a:t>
              </a:r>
              <a:r>
                <a:rPr lang="en-US" i="1" dirty="0"/>
                <a:t>c</a:t>
              </a:r>
              <a:r>
                <a:rPr lang="en-US" i="1" baseline="30000" dirty="0"/>
                <a:t>2</a:t>
              </a:r>
              <a:r>
                <a:rPr lang="en-US" dirty="0"/>
                <a:t> </a:t>
              </a:r>
            </a:p>
          </p:txBody>
        </p:sp>
        <p:cxnSp>
          <p:nvCxnSpPr>
            <p:cNvPr id="17" name="Connecteur droit avec flèche 16"/>
            <p:cNvCxnSpPr/>
            <p:nvPr/>
          </p:nvCxnSpPr>
          <p:spPr>
            <a:xfrm flipV="1">
              <a:off x="7618635" y="4512072"/>
              <a:ext cx="216025" cy="46188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ZoneTexte 21"/>
            <p:cNvSpPr txBox="1"/>
            <p:nvPr/>
          </p:nvSpPr>
          <p:spPr>
            <a:xfrm>
              <a:off x="7013737" y="5036612"/>
              <a:ext cx="12241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err="1" smtClean="0"/>
                <a:t>We</a:t>
              </a:r>
              <a:r>
                <a:rPr lang="fr-FR" sz="1400" dirty="0" smtClean="0"/>
                <a:t> </a:t>
              </a:r>
              <a:r>
                <a:rPr lang="fr-FR" sz="1400" dirty="0" err="1" smtClean="0"/>
                <a:t>measure</a:t>
              </a:r>
              <a:endParaRPr lang="fr-FR" sz="14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714917" y="1344314"/>
                <a:ext cx="382675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fr-F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fr-F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fr-F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fr-F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917" y="1344314"/>
                <a:ext cx="3826753" cy="307777"/>
              </a:xfrm>
              <a:prstGeom prst="rect">
                <a:avLst/>
              </a:prstGeom>
              <a:blipFill>
                <a:blip r:embed="rId2"/>
                <a:stretch>
                  <a:fillRect l="-478" r="-1433" b="-4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Groupe 41"/>
          <p:cNvGrpSpPr/>
          <p:nvPr/>
        </p:nvGrpSpPr>
        <p:grpSpPr>
          <a:xfrm>
            <a:off x="6106467" y="916658"/>
            <a:ext cx="3834468" cy="1413317"/>
            <a:chOff x="6016415" y="1391580"/>
            <a:chExt cx="3834468" cy="1413317"/>
          </a:xfrm>
        </p:grpSpPr>
        <p:cxnSp>
          <p:nvCxnSpPr>
            <p:cNvPr id="12" name="Connecteur droit 11"/>
            <p:cNvCxnSpPr/>
            <p:nvPr/>
          </p:nvCxnSpPr>
          <p:spPr>
            <a:xfrm>
              <a:off x="6016415" y="1393754"/>
              <a:ext cx="145820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>
              <a:off x="8237873" y="2453680"/>
              <a:ext cx="150528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avec flèche 26"/>
            <p:cNvCxnSpPr/>
            <p:nvPr/>
          </p:nvCxnSpPr>
          <p:spPr>
            <a:xfrm flipV="1">
              <a:off x="8986787" y="1391580"/>
              <a:ext cx="0" cy="106210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>
              <a:off x="8122691" y="1391580"/>
              <a:ext cx="1728192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ZoneTexte 34"/>
                <p:cNvSpPr txBox="1"/>
                <p:nvPr/>
              </p:nvSpPr>
              <p:spPr>
                <a:xfrm>
                  <a:off x="6155259" y="1467619"/>
                  <a:ext cx="1180515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35" name="ZoneTexte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55259" y="1467619"/>
                  <a:ext cx="1180515" cy="307777"/>
                </a:xfrm>
                <a:prstGeom prst="rect">
                  <a:avLst/>
                </a:prstGeom>
                <a:blipFill>
                  <a:blip r:embed="rId3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ZoneTexte 35"/>
                <p:cNvSpPr txBox="1"/>
                <p:nvPr/>
              </p:nvSpPr>
              <p:spPr>
                <a:xfrm>
                  <a:off x="8621046" y="2497120"/>
                  <a:ext cx="731482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d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36" name="ZoneTexte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21046" y="2497120"/>
                  <a:ext cx="731482" cy="307777"/>
                </a:xfrm>
                <a:prstGeom prst="rect">
                  <a:avLst/>
                </a:prstGeom>
                <a:blipFill>
                  <a:blip r:embed="rId4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ZoneTexte 38"/>
                <p:cNvSpPr txBox="1"/>
                <p:nvPr/>
              </p:nvSpPr>
              <p:spPr>
                <a:xfrm>
                  <a:off x="9039489" y="1741858"/>
                  <a:ext cx="331180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39" name="ZoneTexte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39489" y="1741858"/>
                  <a:ext cx="331180" cy="307777"/>
                </a:xfrm>
                <a:prstGeom prst="rect">
                  <a:avLst/>
                </a:prstGeom>
                <a:blipFill>
                  <a:blip r:embed="rId5"/>
                  <a:stretch>
                    <a:fillRect l="-16667" b="-16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4" name="Groupe 33"/>
          <p:cNvGrpSpPr/>
          <p:nvPr/>
        </p:nvGrpSpPr>
        <p:grpSpPr>
          <a:xfrm>
            <a:off x="6016415" y="3198778"/>
            <a:ext cx="4586512" cy="806913"/>
            <a:chOff x="6016415" y="3198778"/>
            <a:chExt cx="4586512" cy="806913"/>
          </a:xfrm>
        </p:grpSpPr>
        <p:cxnSp>
          <p:nvCxnSpPr>
            <p:cNvPr id="20" name="Connecteur droit avec flèche 19"/>
            <p:cNvCxnSpPr/>
            <p:nvPr/>
          </p:nvCxnSpPr>
          <p:spPr>
            <a:xfrm flipH="1">
              <a:off x="6610523" y="3352297"/>
              <a:ext cx="648072" cy="25328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ZoneTexte 20"/>
            <p:cNvSpPr txBox="1"/>
            <p:nvPr/>
          </p:nvSpPr>
          <p:spPr>
            <a:xfrm>
              <a:off x="7240635" y="3198778"/>
              <a:ext cx="12241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err="1" smtClean="0"/>
                <a:t>We</a:t>
              </a:r>
              <a:r>
                <a:rPr lang="fr-FR" sz="1400" dirty="0" smtClean="0"/>
                <a:t> </a:t>
              </a:r>
              <a:r>
                <a:rPr lang="fr-FR" sz="1400" dirty="0" err="1" smtClean="0"/>
                <a:t>need</a:t>
              </a:r>
              <a:endParaRPr lang="fr-FR" sz="1400" dirty="0"/>
            </a:p>
          </p:txBody>
        </p:sp>
        <p:sp>
          <p:nvSpPr>
            <p:cNvPr id="40" name="TextBox 7">
              <a:extLst>
                <a:ext uri="{FF2B5EF4-FFF2-40B4-BE49-F238E27FC236}">
                  <a16:creationId xmlns:a16="http://schemas.microsoft.com/office/drawing/2014/main" id="{1E53B1E2-EF00-4C7B-9E68-A406056A6EF5}"/>
                </a:ext>
              </a:extLst>
            </p:cNvPr>
            <p:cNvSpPr txBox="1"/>
            <p:nvPr/>
          </p:nvSpPr>
          <p:spPr>
            <a:xfrm>
              <a:off x="6016415" y="3605581"/>
              <a:ext cx="45865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/>
                <a:t>E</a:t>
              </a:r>
              <a:r>
                <a:rPr lang="en-US" b="1" i="1" baseline="-25000" dirty="0"/>
                <a:t> </a:t>
              </a:r>
              <a:r>
                <a:rPr lang="en-US" b="1" i="1" dirty="0"/>
                <a:t>(Z,N</a:t>
              </a:r>
              <a:r>
                <a:rPr lang="en-US" b="1" i="1" dirty="0" smtClean="0"/>
                <a:t>) = </a:t>
              </a:r>
              <a:r>
                <a:rPr lang="en-US" dirty="0" smtClean="0"/>
                <a:t>[</a:t>
              </a:r>
              <a:r>
                <a:rPr lang="en-US" b="1" i="1" dirty="0" smtClean="0"/>
                <a:t>M</a:t>
              </a:r>
              <a:r>
                <a:rPr lang="en-US" b="1" i="1" baseline="-25000" dirty="0" smtClean="0"/>
                <a:t>nuc</a:t>
              </a:r>
              <a:r>
                <a:rPr lang="en-US" b="1" dirty="0" smtClean="0"/>
                <a:t>(</a:t>
              </a:r>
              <a:r>
                <a:rPr lang="en-US" sz="2000" b="1" i="1" dirty="0" smtClean="0"/>
                <a:t>Z</a:t>
              </a:r>
              <a:r>
                <a:rPr lang="en-US" b="1" dirty="0" smtClean="0"/>
                <a:t>,</a:t>
              </a:r>
              <a:r>
                <a:rPr lang="en-US" b="1" i="1" dirty="0" smtClean="0"/>
                <a:t>N</a:t>
              </a:r>
              <a:r>
                <a:rPr lang="en-US" b="1" dirty="0"/>
                <a:t>)</a:t>
              </a:r>
              <a:r>
                <a:rPr lang="en-US" dirty="0"/>
                <a:t> </a:t>
              </a:r>
              <a:r>
                <a:rPr lang="en-US" dirty="0" smtClean="0"/>
                <a:t>- </a:t>
              </a:r>
              <a:r>
                <a:rPr lang="en-US" i="1" dirty="0"/>
                <a:t>Z </a:t>
              </a:r>
              <a:r>
                <a:rPr lang="en-US" i="1" dirty="0" err="1"/>
                <a:t>m</a:t>
              </a:r>
              <a:r>
                <a:rPr lang="en-US" i="1" baseline="-25000" dirty="0" err="1"/>
                <a:t>p</a:t>
              </a:r>
              <a:r>
                <a:rPr lang="en-US" i="1" baseline="30000" dirty="0"/>
                <a:t> </a:t>
              </a:r>
              <a:r>
                <a:rPr lang="en-US" i="1" dirty="0"/>
                <a:t>-</a:t>
              </a:r>
              <a:r>
                <a:rPr lang="en-US" i="1" dirty="0" smtClean="0"/>
                <a:t> </a:t>
              </a:r>
              <a:r>
                <a:rPr lang="en-US" i="1" dirty="0"/>
                <a:t>N </a:t>
              </a:r>
              <a:r>
                <a:rPr lang="en-US" i="1" dirty="0" err="1"/>
                <a:t>m</a:t>
              </a:r>
              <a:r>
                <a:rPr lang="en-US" i="1" baseline="-25000" dirty="0" err="1"/>
                <a:t>n</a:t>
              </a:r>
              <a:r>
                <a:rPr lang="en-US" i="1" baseline="30000" dirty="0"/>
                <a:t> </a:t>
              </a:r>
              <a:r>
                <a:rPr lang="en-US" dirty="0" smtClean="0"/>
                <a:t>]</a:t>
              </a:r>
              <a:r>
                <a:rPr lang="en-US" i="1" dirty="0" smtClean="0"/>
                <a:t> </a:t>
              </a:r>
              <a:r>
                <a:rPr lang="en-US" i="1" dirty="0"/>
                <a:t>c</a:t>
              </a:r>
              <a:r>
                <a:rPr lang="en-US" i="1" baseline="30000" dirty="0"/>
                <a:t>2 </a:t>
              </a:r>
              <a:endParaRPr lang="en-US" dirty="0"/>
            </a:p>
          </p:txBody>
        </p:sp>
      </p:grpSp>
      <p:sp>
        <p:nvSpPr>
          <p:cNvPr id="51" name="ZoneTexte 50"/>
          <p:cNvSpPr txBox="1"/>
          <p:nvPr/>
        </p:nvSpPr>
        <p:spPr>
          <a:xfrm>
            <a:off x="522394" y="880151"/>
            <a:ext cx="5284046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Example</a:t>
            </a:r>
            <a:r>
              <a:rPr lang="fr-FR" sz="1400" dirty="0" smtClean="0"/>
              <a:t>: the one-neutron </a:t>
            </a:r>
            <a:r>
              <a:rPr lang="fr-FR" sz="1400" dirty="0" err="1" smtClean="0"/>
              <a:t>separation</a:t>
            </a:r>
            <a:r>
              <a:rPr lang="fr-FR" sz="1400" dirty="0" smtClean="0"/>
              <a:t> </a:t>
            </a:r>
            <a:r>
              <a:rPr lang="fr-FR" sz="1400" dirty="0" err="1" smtClean="0"/>
              <a:t>energy</a:t>
            </a:r>
            <a:r>
              <a:rPr lang="fr-FR" sz="1400" dirty="0" smtClean="0"/>
              <a:t> (1</a:t>
            </a:r>
            <a:r>
              <a:rPr lang="fr-FR" sz="1400" baseline="30000" dirty="0" smtClean="0"/>
              <a:t>st</a:t>
            </a:r>
            <a:r>
              <a:rPr lang="fr-FR" sz="1400" dirty="0" smtClean="0"/>
              <a:t> </a:t>
            </a:r>
            <a:r>
              <a:rPr lang="fr-FR" sz="1400" dirty="0" err="1" smtClean="0"/>
              <a:t>derivative</a:t>
            </a:r>
            <a:r>
              <a:rPr lang="fr-FR" sz="1400" dirty="0" smtClean="0"/>
              <a:t>)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65124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Perspectives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100</a:t>
            </a:fld>
            <a:endParaRPr lang="fr-FR" dirty="0"/>
          </a:p>
        </p:txBody>
      </p:sp>
      <p:sp>
        <p:nvSpPr>
          <p:cNvPr id="44" name="ZoneTexte 43"/>
          <p:cNvSpPr txBox="1"/>
          <p:nvPr/>
        </p:nvSpPr>
        <p:spPr>
          <a:xfrm>
            <a:off x="1497955" y="1085528"/>
            <a:ext cx="871296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>
                <a:sym typeface="Wingdings" panose="05000000000000000000" pitchFamily="2" charset="2"/>
              </a:rPr>
              <a:t>In the last 20 </a:t>
            </a:r>
            <a:r>
              <a:rPr lang="fr-FR" sz="1400" dirty="0" err="1" smtClean="0">
                <a:sym typeface="Wingdings" panose="05000000000000000000" pitchFamily="2" charset="2"/>
              </a:rPr>
              <a:t>years</a:t>
            </a:r>
            <a:r>
              <a:rPr lang="fr-FR" sz="1400" dirty="0" smtClean="0">
                <a:sym typeface="Wingdings" panose="05000000000000000000" pitchFamily="2" charset="2"/>
              </a:rPr>
              <a:t>, </a:t>
            </a:r>
            <a:r>
              <a:rPr lang="fr-FR" sz="1400" dirty="0" err="1" smtClean="0">
                <a:sym typeface="Wingdings" panose="05000000000000000000" pitchFamily="2" charset="2"/>
              </a:rPr>
              <a:t>progress</a:t>
            </a:r>
            <a:r>
              <a:rPr lang="fr-FR" sz="1400" dirty="0" smtClean="0">
                <a:sym typeface="Wingdings" panose="05000000000000000000" pitchFamily="2" charset="2"/>
              </a:rPr>
              <a:t> in mass </a:t>
            </a:r>
            <a:r>
              <a:rPr lang="fr-FR" sz="1400" dirty="0" err="1" smtClean="0">
                <a:sym typeface="Wingdings" panose="05000000000000000000" pitchFamily="2" charset="2"/>
              </a:rPr>
              <a:t>measurements</a:t>
            </a:r>
            <a:r>
              <a:rPr lang="fr-FR" sz="1400" dirty="0" smtClean="0">
                <a:sym typeface="Wingdings" panose="05000000000000000000" pitchFamily="2" charset="2"/>
              </a:rPr>
              <a:t> has </a:t>
            </a:r>
            <a:r>
              <a:rPr lang="fr-FR" sz="1400" dirty="0" err="1" smtClean="0">
                <a:sym typeface="Wingdings" panose="05000000000000000000" pitchFamily="2" charset="2"/>
              </a:rPr>
              <a:t>often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relied</a:t>
            </a:r>
            <a:r>
              <a:rPr lang="fr-FR" sz="1400" dirty="0" smtClean="0">
                <a:sym typeface="Wingdings" panose="05000000000000000000" pitchFamily="2" charset="2"/>
              </a:rPr>
              <a:t> on </a:t>
            </a:r>
            <a:r>
              <a:rPr lang="fr-FR" sz="1400" dirty="0" err="1" smtClean="0">
                <a:sym typeface="Wingdings" panose="05000000000000000000" pitchFamily="2" charset="2"/>
              </a:rPr>
              <a:t>increasing</a:t>
            </a:r>
            <a:r>
              <a:rPr lang="fr-FR" sz="1400" dirty="0" smtClean="0">
                <a:sym typeface="Wingdings" panose="05000000000000000000" pitchFamily="2" charset="2"/>
              </a:rPr>
              <a:t> the </a:t>
            </a:r>
            <a:r>
              <a:rPr lang="fr-FR" sz="1400" dirty="0" err="1" smtClean="0">
                <a:sym typeface="Wingdings" panose="05000000000000000000" pitchFamily="2" charset="2"/>
              </a:rPr>
              <a:t>sensitivity</a:t>
            </a:r>
            <a:r>
              <a:rPr lang="fr-FR" sz="1400" dirty="0" smtClean="0">
                <a:sym typeface="Wingdings" panose="05000000000000000000" pitchFamily="2" charset="2"/>
              </a:rPr>
              <a:t> of the </a:t>
            </a:r>
            <a:r>
              <a:rPr lang="fr-FR" sz="1400" dirty="0" err="1" smtClean="0">
                <a:sym typeface="Wingdings" panose="05000000000000000000" pitchFamily="2" charset="2"/>
              </a:rPr>
              <a:t>experimental</a:t>
            </a:r>
            <a:r>
              <a:rPr lang="fr-FR" sz="1400" dirty="0" smtClean="0">
                <a:sym typeface="Wingdings" panose="05000000000000000000" pitchFamily="2" charset="2"/>
              </a:rPr>
              <a:t> techniques and </a:t>
            </a:r>
            <a:r>
              <a:rPr lang="fr-FR" sz="1400" dirty="0" err="1" smtClean="0">
                <a:sym typeface="Wingdings" panose="05000000000000000000" pitchFamily="2" charset="2"/>
              </a:rPr>
              <a:t>small</a:t>
            </a:r>
            <a:r>
              <a:rPr lang="fr-FR" sz="1400" dirty="0" smtClean="0">
                <a:sym typeface="Wingdings" panose="05000000000000000000" pitchFamily="2" charset="2"/>
              </a:rPr>
              <a:t> innovations on production, </a:t>
            </a:r>
            <a:r>
              <a:rPr lang="fr-FR" sz="1400" dirty="0" err="1" smtClean="0">
                <a:sym typeface="Wingdings" panose="05000000000000000000" pitchFamily="2" charset="2"/>
              </a:rPr>
              <a:t>rather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than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big-leap</a:t>
            </a:r>
            <a:r>
              <a:rPr lang="fr-FR" sz="1400" dirty="0" smtClean="0">
                <a:sym typeface="Wingdings" panose="05000000000000000000" pitchFamily="2" charset="2"/>
              </a:rPr>
              <a:t> production upgrades.</a:t>
            </a:r>
          </a:p>
        </p:txBody>
      </p:sp>
      <p:pic>
        <p:nvPicPr>
          <p:cNvPr id="45" name="Picture 2" descr="GSI - Facilit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571" y="1733600"/>
            <a:ext cx="3266728" cy="230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" name="Groupe 45"/>
          <p:cNvGrpSpPr/>
          <p:nvPr/>
        </p:nvGrpSpPr>
        <p:grpSpPr>
          <a:xfrm>
            <a:off x="4594299" y="3268160"/>
            <a:ext cx="3991134" cy="2325036"/>
            <a:chOff x="778489" y="1326707"/>
            <a:chExt cx="6710614" cy="3909270"/>
          </a:xfrm>
        </p:grpSpPr>
        <p:grpSp>
          <p:nvGrpSpPr>
            <p:cNvPr id="47" name="Groupe 46"/>
            <p:cNvGrpSpPr/>
            <p:nvPr/>
          </p:nvGrpSpPr>
          <p:grpSpPr>
            <a:xfrm>
              <a:off x="1476557" y="1326707"/>
              <a:ext cx="6012546" cy="3909270"/>
              <a:chOff x="1425947" y="1278536"/>
              <a:chExt cx="6012546" cy="3909270"/>
            </a:xfrm>
          </p:grpSpPr>
          <p:pic>
            <p:nvPicPr>
              <p:cNvPr id="53" name="Image 52">
                <a:extLst>
                  <a:ext uri="{FF2B5EF4-FFF2-40B4-BE49-F238E27FC236}">
                    <a16:creationId xmlns:a16="http://schemas.microsoft.com/office/drawing/2014/main" id="{83F91DC8-DC7E-FD6A-A192-3560144D17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25947" y="1278536"/>
                <a:ext cx="5767523" cy="3909270"/>
              </a:xfrm>
              <a:prstGeom prst="rect">
                <a:avLst/>
              </a:prstGeom>
            </p:spPr>
          </p:pic>
          <p:pic>
            <p:nvPicPr>
              <p:cNvPr id="54" name="Picture 2" descr="http://ercos.utbm.fr/wp-content/uploads/logo.jpg">
                <a:extLst>
                  <a:ext uri="{FF2B5EF4-FFF2-40B4-BE49-F238E27FC236}">
                    <a16:creationId xmlns:a16="http://schemas.microsoft.com/office/drawing/2014/main" id="{AC07E63D-61BA-E768-ACCE-0105B69B44A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28469" y="2168986"/>
                <a:ext cx="402663" cy="4026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5" name="Image 54" descr="S3-logo3_white.jpg">
                <a:extLst>
                  <a:ext uri="{FF2B5EF4-FFF2-40B4-BE49-F238E27FC236}">
                    <a16:creationId xmlns:a16="http://schemas.microsoft.com/office/drawing/2014/main" id="{0B69BFAC-17E5-CA0D-3512-C73B9FFAD89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09708" y="2148751"/>
                <a:ext cx="333302" cy="4026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6" name="Picture 2" descr="http://ercos.utbm.fr/wp-content/uploads/logo.jpg">
                <a:extLst>
                  <a:ext uri="{FF2B5EF4-FFF2-40B4-BE49-F238E27FC236}">
                    <a16:creationId xmlns:a16="http://schemas.microsoft.com/office/drawing/2014/main" id="{B928A954-1FDD-2700-41BC-32C9F5E9FA4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25245" y="3317319"/>
                <a:ext cx="402663" cy="4026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" name="Picture 21" descr="C:\Documents and Settings\thomasjc\Bureau\DESIR\EQUIPEX2\Logo\LogoDESIRSPIRAL2.png">
                <a:extLst>
                  <a:ext uri="{FF2B5EF4-FFF2-40B4-BE49-F238E27FC236}">
                    <a16:creationId xmlns:a16="http://schemas.microsoft.com/office/drawing/2014/main" id="{D3EC60BA-FE75-B2B7-8809-0B67586C3FA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6633973" y="3406770"/>
                <a:ext cx="804520" cy="26359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8" name="Image 11">
              <a:extLst>
                <a:ext uri="{FF2B5EF4-FFF2-40B4-BE49-F238E27FC236}">
                  <a16:creationId xmlns:a16="http://schemas.microsoft.com/office/drawing/2014/main" id="{A7D677DC-50AA-0293-89AF-5B7278FC1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47938" y="2935837"/>
              <a:ext cx="1161625" cy="292737"/>
            </a:xfrm>
            <a:prstGeom prst="rect">
              <a:avLst/>
            </a:prstGeom>
          </p:spPr>
        </p:pic>
        <p:pic>
          <p:nvPicPr>
            <p:cNvPr id="49" name="Picture 2" descr="http://ercos.utbm.fr/wp-content/uploads/logo.jpg">
              <a:extLst>
                <a:ext uri="{FF2B5EF4-FFF2-40B4-BE49-F238E27FC236}">
                  <a16:creationId xmlns:a16="http://schemas.microsoft.com/office/drawing/2014/main" id="{386FEFCC-3219-C522-29B0-9E8506B750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8489" y="3130823"/>
              <a:ext cx="402663" cy="4026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Image 4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141271" y="1481153"/>
              <a:ext cx="1877154" cy="417960"/>
            </a:xfrm>
            <a:prstGeom prst="rect">
              <a:avLst/>
            </a:prstGeom>
          </p:spPr>
        </p:pic>
        <p:sp>
          <p:nvSpPr>
            <p:cNvPr id="51" name="Rectangle à coins arrondis 50"/>
            <p:cNvSpPr/>
            <p:nvPr/>
          </p:nvSpPr>
          <p:spPr>
            <a:xfrm rot="19740729">
              <a:off x="2498248" y="3416629"/>
              <a:ext cx="835124" cy="232951"/>
            </a:xfrm>
            <a:prstGeom prst="roundRect">
              <a:avLst/>
            </a:prstGeom>
            <a:solidFill>
              <a:srgbClr val="5B9BD5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Rectangle à coins arrondis 51"/>
            <p:cNvSpPr/>
            <p:nvPr/>
          </p:nvSpPr>
          <p:spPr>
            <a:xfrm rot="19740729">
              <a:off x="3987469" y="2596566"/>
              <a:ext cx="1085932" cy="326073"/>
            </a:xfrm>
            <a:prstGeom prst="roundRect">
              <a:avLst/>
            </a:prstGeom>
            <a:solidFill>
              <a:srgbClr val="33CC33">
                <a:alpha val="2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8" name="ZoneTexte 57"/>
          <p:cNvSpPr txBox="1"/>
          <p:nvPr/>
        </p:nvSpPr>
        <p:spPr>
          <a:xfrm>
            <a:off x="9771462" y="2863755"/>
            <a:ext cx="7700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FAIR</a:t>
            </a:r>
            <a:endParaRPr lang="fr-FR" b="1" dirty="0"/>
          </a:p>
        </p:txBody>
      </p:sp>
      <p:sp>
        <p:nvSpPr>
          <p:cNvPr id="59" name="ZoneTexte 58"/>
          <p:cNvSpPr txBox="1"/>
          <p:nvPr/>
        </p:nvSpPr>
        <p:spPr>
          <a:xfrm>
            <a:off x="8649928" y="4767663"/>
            <a:ext cx="12698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SPIRAL2</a:t>
            </a:r>
            <a:endParaRPr lang="fr-FR" b="1" dirty="0"/>
          </a:p>
        </p:txBody>
      </p:sp>
      <p:pic>
        <p:nvPicPr>
          <p:cNvPr id="60" name="Image 5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35833" y="3356702"/>
            <a:ext cx="2297599" cy="1578476"/>
          </a:xfrm>
          <a:prstGeom prst="rect">
            <a:avLst/>
          </a:prstGeom>
        </p:spPr>
      </p:pic>
      <p:grpSp>
        <p:nvGrpSpPr>
          <p:cNvPr id="61" name="Groupe 60"/>
          <p:cNvGrpSpPr/>
          <p:nvPr/>
        </p:nvGrpSpPr>
        <p:grpSpPr>
          <a:xfrm>
            <a:off x="92083" y="3356702"/>
            <a:ext cx="2521285" cy="1682463"/>
            <a:chOff x="1281932" y="1229544"/>
            <a:chExt cx="3024336" cy="2018151"/>
          </a:xfrm>
        </p:grpSpPr>
        <p:pic>
          <p:nvPicPr>
            <p:cNvPr id="62" name="Image 61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1932" y="1229544"/>
              <a:ext cx="3024336" cy="2018151"/>
            </a:xfrm>
            <a:prstGeom prst="rect">
              <a:avLst/>
            </a:prstGeom>
          </p:spPr>
        </p:pic>
        <p:sp>
          <p:nvSpPr>
            <p:cNvPr id="63" name="Rectangle 62"/>
            <p:cNvSpPr/>
            <p:nvPr/>
          </p:nvSpPr>
          <p:spPr>
            <a:xfrm>
              <a:off x="1281932" y="1301552"/>
              <a:ext cx="216023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4" name="Groupe 63"/>
          <p:cNvGrpSpPr/>
          <p:nvPr/>
        </p:nvGrpSpPr>
        <p:grpSpPr>
          <a:xfrm>
            <a:off x="151998" y="1816056"/>
            <a:ext cx="3309753" cy="1540646"/>
            <a:chOff x="6091841" y="902919"/>
            <a:chExt cx="3773669" cy="1756593"/>
          </a:xfrm>
        </p:grpSpPr>
        <p:pic>
          <p:nvPicPr>
            <p:cNvPr id="65" name="Image 6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091841" y="902919"/>
              <a:ext cx="3773669" cy="1756593"/>
            </a:xfrm>
            <a:prstGeom prst="rect">
              <a:avLst/>
            </a:prstGeom>
          </p:spPr>
        </p:pic>
        <p:sp>
          <p:nvSpPr>
            <p:cNvPr id="66" name="Rectangle 65"/>
            <p:cNvSpPr/>
            <p:nvPr/>
          </p:nvSpPr>
          <p:spPr>
            <a:xfrm>
              <a:off x="6466507" y="1016064"/>
              <a:ext cx="288032" cy="2729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67" name="Forme libre 66"/>
          <p:cNvSpPr/>
          <p:nvPr/>
        </p:nvSpPr>
        <p:spPr>
          <a:xfrm>
            <a:off x="4423508" y="1867877"/>
            <a:ext cx="2352430" cy="3665415"/>
          </a:xfrm>
          <a:custGeom>
            <a:avLst/>
            <a:gdLst>
              <a:gd name="connsiteX0" fmla="*/ 0 w 2352430"/>
              <a:gd name="connsiteY0" fmla="*/ 3665415 h 3665415"/>
              <a:gd name="connsiteX1" fmla="*/ 898769 w 2352430"/>
              <a:gd name="connsiteY1" fmla="*/ 1766277 h 3665415"/>
              <a:gd name="connsiteX2" fmla="*/ 468923 w 2352430"/>
              <a:gd name="connsiteY2" fmla="*/ 1258277 h 3665415"/>
              <a:gd name="connsiteX3" fmla="*/ 2352430 w 2352430"/>
              <a:gd name="connsiteY3" fmla="*/ 0 h 3665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52430" h="3665415">
                <a:moveTo>
                  <a:pt x="0" y="3665415"/>
                </a:moveTo>
                <a:lnTo>
                  <a:pt x="898769" y="1766277"/>
                </a:lnTo>
                <a:lnTo>
                  <a:pt x="468923" y="1258277"/>
                </a:lnTo>
                <a:lnTo>
                  <a:pt x="2352430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ZoneTexte 67"/>
          <p:cNvSpPr txBox="1"/>
          <p:nvPr/>
        </p:nvSpPr>
        <p:spPr>
          <a:xfrm>
            <a:off x="3477253" y="2683871"/>
            <a:ext cx="3742706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>
                <a:sym typeface="Wingdings" panose="05000000000000000000" pitchFamily="2" charset="2"/>
              </a:rPr>
              <a:t>For long-</a:t>
            </a:r>
            <a:r>
              <a:rPr lang="fr-FR" sz="1400" dirty="0" err="1" smtClean="0">
                <a:sym typeface="Wingdings" panose="05000000000000000000" pitchFamily="2" charset="2"/>
              </a:rPr>
              <a:t>term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progress</a:t>
            </a:r>
            <a:r>
              <a:rPr lang="fr-FR" sz="1400" dirty="0" smtClean="0">
                <a:sym typeface="Wingdings" panose="05000000000000000000" pitchFamily="2" charset="2"/>
              </a:rPr>
              <a:t>, </a:t>
            </a:r>
            <a:r>
              <a:rPr lang="fr-FR" sz="1400" dirty="0" err="1" smtClean="0">
                <a:sym typeface="Wingdings" panose="05000000000000000000" pitchFamily="2" charset="2"/>
              </a:rPr>
              <a:t>both</a:t>
            </a:r>
            <a:r>
              <a:rPr lang="fr-FR" sz="1400" dirty="0" smtClean="0">
                <a:sym typeface="Wingdings" panose="05000000000000000000" pitchFamily="2" charset="2"/>
              </a:rPr>
              <a:t> are </a:t>
            </a:r>
            <a:r>
              <a:rPr lang="fr-FR" sz="1400" dirty="0" err="1" smtClean="0">
                <a:sym typeface="Wingdings" panose="05000000000000000000" pitchFamily="2" charset="2"/>
              </a:rPr>
              <a:t>needed</a:t>
            </a:r>
            <a:endParaRPr lang="fr-FR" sz="1400" dirty="0" smtClean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86669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9202811" cy="43204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-Low Energy Branch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a 3-in-one experimental setup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101</a:t>
            </a:fld>
            <a:endParaRPr lang="fr-FR" dirty="0"/>
          </a:p>
        </p:txBody>
      </p:sp>
      <p:sp>
        <p:nvSpPr>
          <p:cNvPr id="10" name="Forme libre 9"/>
          <p:cNvSpPr/>
          <p:nvPr/>
        </p:nvSpPr>
        <p:spPr>
          <a:xfrm>
            <a:off x="159043" y="3693213"/>
            <a:ext cx="2558647" cy="1996509"/>
          </a:xfrm>
          <a:custGeom>
            <a:avLst/>
            <a:gdLst>
              <a:gd name="connsiteX0" fmla="*/ 349915 w 2558647"/>
              <a:gd name="connsiteY0" fmla="*/ 16145 h 2241388"/>
              <a:gd name="connsiteX1" fmla="*/ 2325365 w 2558647"/>
              <a:gd name="connsiteY1" fmla="*/ 1111700 h 2241388"/>
              <a:gd name="connsiteX2" fmla="*/ 2282232 w 2558647"/>
              <a:gd name="connsiteY2" fmla="*/ 2120991 h 2241388"/>
              <a:gd name="connsiteX3" fmla="*/ 186014 w 2558647"/>
              <a:gd name="connsiteY3" fmla="*/ 1991595 h 2241388"/>
              <a:gd name="connsiteX4" fmla="*/ 349915 w 2558647"/>
              <a:gd name="connsiteY4" fmla="*/ 16145 h 2241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8647" h="2241388">
                <a:moveTo>
                  <a:pt x="349915" y="16145"/>
                </a:moveTo>
                <a:cubicBezTo>
                  <a:pt x="706473" y="-130504"/>
                  <a:pt x="2003312" y="760892"/>
                  <a:pt x="2325365" y="1111700"/>
                </a:cubicBezTo>
                <a:cubicBezTo>
                  <a:pt x="2647418" y="1462508"/>
                  <a:pt x="2638790" y="1974342"/>
                  <a:pt x="2282232" y="2120991"/>
                </a:cubicBezTo>
                <a:cubicBezTo>
                  <a:pt x="1925674" y="2267640"/>
                  <a:pt x="512380" y="2336652"/>
                  <a:pt x="186014" y="1991595"/>
                </a:cubicBezTo>
                <a:cubicBezTo>
                  <a:pt x="-140352" y="1646538"/>
                  <a:pt x="-6643" y="162794"/>
                  <a:pt x="349915" y="1614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3" name="Groupe 12"/>
          <p:cNvGrpSpPr/>
          <p:nvPr/>
        </p:nvGrpSpPr>
        <p:grpSpPr>
          <a:xfrm>
            <a:off x="993899" y="734614"/>
            <a:ext cx="9761503" cy="4806367"/>
            <a:chOff x="993899" y="734614"/>
            <a:chExt cx="9761503" cy="4806367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3899" y="978926"/>
              <a:ext cx="7588769" cy="4545322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96" t="14154"/>
            <a:stretch/>
          </p:blipFill>
          <p:spPr>
            <a:xfrm>
              <a:off x="7613527" y="2038798"/>
              <a:ext cx="3141875" cy="3493974"/>
            </a:xfrm>
            <a:prstGeom prst="rect">
              <a:avLst/>
            </a:prstGeom>
          </p:spPr>
        </p:pic>
        <p:cxnSp>
          <p:nvCxnSpPr>
            <p:cNvPr id="23" name="Connecteur droit 9"/>
            <p:cNvCxnSpPr/>
            <p:nvPr/>
          </p:nvCxnSpPr>
          <p:spPr>
            <a:xfrm flipH="1">
              <a:off x="5016995" y="3483037"/>
              <a:ext cx="167890" cy="394741"/>
            </a:xfrm>
            <a:prstGeom prst="straightConnector1">
              <a:avLst/>
            </a:prstGeom>
            <a:ln w="19050">
              <a:solidFill>
                <a:srgbClr val="FFFF00"/>
              </a:solidFill>
            </a:ln>
          </p:spPr>
        </p:cxnSp>
        <p:grpSp>
          <p:nvGrpSpPr>
            <p:cNvPr id="15" name="Groupe 14"/>
            <p:cNvGrpSpPr/>
            <p:nvPr/>
          </p:nvGrpSpPr>
          <p:grpSpPr>
            <a:xfrm>
              <a:off x="4360807" y="3877778"/>
              <a:ext cx="1312375" cy="1663203"/>
              <a:chOff x="4228684" y="4181869"/>
              <a:chExt cx="1312375" cy="1663203"/>
            </a:xfrm>
          </p:grpSpPr>
          <p:pic>
            <p:nvPicPr>
              <p:cNvPr id="22" name="Image 17"/>
              <p:cNvPicPr/>
              <p:nvPr/>
            </p:nvPicPr>
            <p:blipFill>
              <a:blip r:embed="rId4"/>
              <a:srcRect l="4555"/>
              <a:stretch/>
            </p:blipFill>
            <p:spPr>
              <a:xfrm rot="5400000">
                <a:off x="4056059" y="4360072"/>
                <a:ext cx="1663200" cy="1306800"/>
              </a:xfrm>
              <a:prstGeom prst="rect">
                <a:avLst/>
              </a:prstGeom>
              <a:noFill/>
              <a:ln w="12700">
                <a:solidFill>
                  <a:srgbClr val="FFFF00"/>
                </a:solidFill>
                <a:round/>
              </a:ln>
            </p:spPr>
          </p:pic>
          <p:sp>
            <p:nvSpPr>
              <p:cNvPr id="25" name="ZoneTexte 26"/>
              <p:cNvSpPr/>
              <p:nvPr/>
            </p:nvSpPr>
            <p:spPr>
              <a:xfrm>
                <a:off x="4228684" y="4181869"/>
                <a:ext cx="1312375" cy="306323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 anchor="t">
                <a:spAutoFit/>
              </a:bodyPr>
              <a:lstStyle/>
              <a:p>
                <a:pPr algn="ctr" defTabSz="1004760">
                  <a:lnSpc>
                    <a:spcPct val="100000"/>
                  </a:lnSpc>
                </a:pPr>
                <a:r>
                  <a:rPr lang="fr-FR" sz="1400" b="1" strike="noStrike" spc="-1" dirty="0">
                    <a:solidFill>
                      <a:schemeClr val="accent4">
                        <a:lumMod val="40000"/>
                        <a:lumOff val="60000"/>
                      </a:schemeClr>
                    </a:solidFill>
                    <a:latin typeface="Arial"/>
                  </a:rPr>
                  <a:t>Quad bender</a:t>
                </a:r>
                <a:endParaRPr lang="en-GB" sz="1400" b="0" strike="noStrike" spc="-1" dirty="0">
                  <a:solidFill>
                    <a:srgbClr val="FFFFFF"/>
                  </a:solidFill>
                  <a:latin typeface="Calibri"/>
                </a:endParaRPr>
              </a:p>
            </p:txBody>
          </p:sp>
        </p:grpSp>
        <p:grpSp>
          <p:nvGrpSpPr>
            <p:cNvPr id="26" name="Groupe 33"/>
            <p:cNvGrpSpPr/>
            <p:nvPr/>
          </p:nvGrpSpPr>
          <p:grpSpPr>
            <a:xfrm>
              <a:off x="8971895" y="743138"/>
              <a:ext cx="1394280" cy="3172377"/>
              <a:chOff x="8015148" y="1672863"/>
              <a:chExt cx="1394280" cy="3172377"/>
            </a:xfrm>
          </p:grpSpPr>
          <p:cxnSp>
            <p:nvCxnSpPr>
              <p:cNvPr id="27" name="Connecteur droit 28"/>
              <p:cNvCxnSpPr>
                <a:stCxn id="29" idx="3"/>
              </p:cNvCxnSpPr>
              <p:nvPr/>
            </p:nvCxnSpPr>
            <p:spPr>
              <a:xfrm>
                <a:off x="8712288" y="3819543"/>
                <a:ext cx="274752" cy="1025697"/>
              </a:xfrm>
              <a:prstGeom prst="straightConnector1">
                <a:avLst/>
              </a:prstGeom>
              <a:ln w="19050">
                <a:solidFill>
                  <a:srgbClr val="FFFF00"/>
                </a:solidFill>
              </a:ln>
            </p:spPr>
          </p:cxnSp>
          <p:grpSp>
            <p:nvGrpSpPr>
              <p:cNvPr id="28" name="Groupe 32"/>
              <p:cNvGrpSpPr/>
              <p:nvPr/>
            </p:nvGrpSpPr>
            <p:grpSpPr>
              <a:xfrm>
                <a:off x="8015148" y="1672863"/>
                <a:ext cx="1394280" cy="2146680"/>
                <a:chOff x="8015148" y="1672863"/>
                <a:chExt cx="1394280" cy="2146680"/>
              </a:xfrm>
            </p:grpSpPr>
            <p:pic>
              <p:nvPicPr>
                <p:cNvPr id="29" name="Image 19"/>
                <p:cNvPicPr/>
                <p:nvPr/>
              </p:nvPicPr>
              <p:blipFill>
                <a:blip r:embed="rId5"/>
                <a:stretch/>
              </p:blipFill>
              <p:spPr>
                <a:xfrm rot="5400000">
                  <a:off x="7638948" y="2049063"/>
                  <a:ext cx="2146680" cy="1394280"/>
                </a:xfrm>
                <a:prstGeom prst="rect">
                  <a:avLst/>
                </a:prstGeom>
                <a:noFill/>
                <a:ln w="12700">
                  <a:solidFill>
                    <a:srgbClr val="FFFF00"/>
                  </a:solidFill>
                  <a:round/>
                </a:ln>
              </p:spPr>
            </p:pic>
            <p:sp>
              <p:nvSpPr>
                <p:cNvPr id="30" name="ZoneTexte 31"/>
                <p:cNvSpPr/>
                <p:nvPr/>
              </p:nvSpPr>
              <p:spPr>
                <a:xfrm>
                  <a:off x="8017308" y="1678623"/>
                  <a:ext cx="1392120" cy="303120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t">
                  <a:spAutoFit/>
                </a:bodyPr>
                <a:lstStyle/>
                <a:p>
                  <a:pPr algn="ctr" defTabSz="1004760">
                    <a:lnSpc>
                      <a:spcPct val="100000"/>
                    </a:lnSpc>
                  </a:pPr>
                  <a:r>
                    <a:rPr lang="fr-FR" sz="1400" b="1" strike="noStrike" spc="-1" dirty="0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latin typeface="Arial"/>
                    </a:rPr>
                    <a:t>Gas cell</a:t>
                  </a:r>
                  <a:endParaRPr lang="en-GB" sz="1400" b="0" strike="noStrike" spc="-1" dirty="0">
                    <a:solidFill>
                      <a:srgbClr val="FFFFFF"/>
                    </a:solidFill>
                    <a:latin typeface="Calibri"/>
                  </a:endParaRPr>
                </a:p>
              </p:txBody>
            </p:sp>
          </p:grpSp>
        </p:grpSp>
        <p:sp>
          <p:nvSpPr>
            <p:cNvPr id="43" name="ZoneTexte 26"/>
            <p:cNvSpPr/>
            <p:nvPr/>
          </p:nvSpPr>
          <p:spPr>
            <a:xfrm>
              <a:off x="1948498" y="3609192"/>
              <a:ext cx="1312375" cy="306323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algn="ctr" defTabSz="1004760">
                <a:lnSpc>
                  <a:spcPct val="100000"/>
                </a:lnSpc>
              </a:pPr>
              <a:r>
                <a:rPr lang="fr-FR" sz="1400" b="1" strike="noStrike" spc="-1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Arial"/>
                </a:rPr>
                <a:t>MR-TOF MS</a:t>
              </a:r>
              <a:endParaRPr lang="en-GB" sz="1400" b="0" strike="noStrike" spc="-1" dirty="0">
                <a:solidFill>
                  <a:srgbClr val="FFFFFF"/>
                </a:solidFill>
                <a:latin typeface="Calibri"/>
              </a:endParaRPr>
            </a:p>
          </p:txBody>
        </p:sp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4590" y="743138"/>
              <a:ext cx="2668263" cy="1861674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sp>
          <p:nvSpPr>
            <p:cNvPr id="24" name="ZoneTexte 26"/>
            <p:cNvSpPr/>
            <p:nvPr/>
          </p:nvSpPr>
          <p:spPr>
            <a:xfrm>
              <a:off x="2094590" y="734614"/>
              <a:ext cx="2659129" cy="306323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algn="ctr" defTabSz="1004760">
                <a:lnSpc>
                  <a:spcPct val="100000"/>
                </a:lnSpc>
              </a:pPr>
              <a:r>
                <a:rPr lang="fr-FR" sz="1400" b="1" spc="-1" dirty="0" err="1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Arial"/>
                </a:rPr>
                <a:t>Beamline</a:t>
              </a:r>
              <a:r>
                <a:rPr lang="fr-FR" sz="1400" b="1" spc="-1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Arial"/>
                </a:rPr>
                <a:t> to </a:t>
              </a:r>
              <a:r>
                <a:rPr lang="fr-FR" sz="1400" b="1" spc="-1" dirty="0" err="1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Arial"/>
                </a:rPr>
                <a:t>decay</a:t>
              </a:r>
              <a:r>
                <a:rPr lang="fr-FR" sz="1400" b="1" spc="-1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Arial"/>
                </a:rPr>
                <a:t> stations </a:t>
              </a:r>
              <a:endParaRPr lang="en-GB" sz="1400" b="0" strike="noStrike" spc="-1" dirty="0">
                <a:solidFill>
                  <a:srgbClr val="FFFFFF"/>
                </a:solidFill>
                <a:latin typeface="Calibri"/>
              </a:endParaRPr>
            </a:p>
          </p:txBody>
        </p:sp>
        <p:cxnSp>
          <p:nvCxnSpPr>
            <p:cNvPr id="31" name="Connecteur droit 9"/>
            <p:cNvCxnSpPr>
              <a:stCxn id="8" idx="3"/>
            </p:cNvCxnSpPr>
            <p:nvPr/>
          </p:nvCxnSpPr>
          <p:spPr>
            <a:xfrm>
              <a:off x="4762853" y="1673975"/>
              <a:ext cx="540230" cy="684899"/>
            </a:xfrm>
            <a:prstGeom prst="straightConnector1">
              <a:avLst/>
            </a:prstGeom>
            <a:ln w="19050">
              <a:solidFill>
                <a:srgbClr val="FFFF00"/>
              </a:solidFill>
            </a:ln>
          </p:spPr>
        </p:cxnSp>
      </p:grpSp>
      <p:sp>
        <p:nvSpPr>
          <p:cNvPr id="9" name="Ellipse 8"/>
          <p:cNvSpPr/>
          <p:nvPr/>
        </p:nvSpPr>
        <p:spPr>
          <a:xfrm>
            <a:off x="9115506" y="1763727"/>
            <a:ext cx="1095417" cy="689953"/>
          </a:xfrm>
          <a:prstGeom prst="ellipse">
            <a:avLst/>
          </a:prstGeom>
          <a:noFill/>
          <a:ln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26"/>
          <p:cNvSpPr/>
          <p:nvPr/>
        </p:nvSpPr>
        <p:spPr>
          <a:xfrm>
            <a:off x="7111898" y="1955541"/>
            <a:ext cx="2013953" cy="306323"/>
          </a:xfrm>
          <a:prstGeom prst="rect">
            <a:avLst/>
          </a:prstGeom>
          <a:solidFill>
            <a:schemeClr val="accent4">
              <a:lumMod val="7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 defTabSz="1004760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"/>
              </a:rPr>
              <a:t>Laser </a:t>
            </a:r>
            <a:r>
              <a:rPr lang="fr-FR" sz="1400" b="1" strike="noStrike" spc="-1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"/>
              </a:rPr>
              <a:t>ionization</a:t>
            </a:r>
            <a:r>
              <a:rPr lang="fr-FR" sz="1400" b="1" strike="noStrike" spc="-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"/>
              </a:rPr>
              <a:t> area</a:t>
            </a:r>
            <a:endParaRPr lang="en-GB" sz="1400" b="0" strike="noStrike" spc="-1" dirty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220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Final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Part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102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281931" y="1373560"/>
            <a:ext cx="878497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dirty="0" smtClean="0"/>
              <a:t>The </a:t>
            </a:r>
            <a:r>
              <a:rPr lang="fr-FR" dirty="0" err="1" smtClean="0"/>
              <a:t>region</a:t>
            </a:r>
            <a:r>
              <a:rPr lang="fr-FR" dirty="0" smtClean="0"/>
              <a:t> </a:t>
            </a:r>
            <a:r>
              <a:rPr lang="fr-FR" dirty="0" err="1" smtClean="0"/>
              <a:t>between</a:t>
            </a:r>
            <a:r>
              <a:rPr lang="fr-FR" dirty="0" smtClean="0"/>
              <a:t> the calcium and nickel </a:t>
            </a:r>
            <a:r>
              <a:rPr lang="fr-FR" dirty="0" err="1" smtClean="0"/>
              <a:t>isotopic</a:t>
            </a:r>
            <a:r>
              <a:rPr lang="fr-FR" dirty="0" smtClean="0"/>
              <a:t> </a:t>
            </a:r>
            <a:r>
              <a:rPr lang="fr-FR" dirty="0" err="1" smtClean="0"/>
              <a:t>chains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a </a:t>
            </a:r>
            <a:r>
              <a:rPr lang="fr-FR" dirty="0" err="1" smtClean="0"/>
              <a:t>rich</a:t>
            </a:r>
            <a:r>
              <a:rPr lang="fr-FR" dirty="0" smtClean="0"/>
              <a:t> </a:t>
            </a:r>
            <a:r>
              <a:rPr lang="fr-FR" dirty="0" err="1" smtClean="0"/>
              <a:t>ground</a:t>
            </a:r>
            <a:r>
              <a:rPr lang="fr-FR" dirty="0" smtClean="0"/>
              <a:t> for </a:t>
            </a:r>
            <a:r>
              <a:rPr lang="fr-FR" dirty="0" err="1" smtClean="0"/>
              <a:t>studying</a:t>
            </a:r>
            <a:r>
              <a:rPr lang="fr-FR" dirty="0" smtClean="0"/>
              <a:t> </a:t>
            </a:r>
            <a:r>
              <a:rPr lang="fr-FR" dirty="0" err="1" smtClean="0"/>
              <a:t>shell</a:t>
            </a:r>
            <a:r>
              <a:rPr lang="fr-FR" dirty="0" smtClean="0"/>
              <a:t> </a:t>
            </a:r>
            <a:r>
              <a:rPr lang="fr-FR" dirty="0" err="1" smtClean="0"/>
              <a:t>evolution</a:t>
            </a:r>
            <a:r>
              <a:rPr lang="fr-FR" dirty="0" smtClean="0"/>
              <a:t> and </a:t>
            </a:r>
            <a:r>
              <a:rPr lang="fr-FR" dirty="0" err="1" smtClean="0"/>
              <a:t>testing</a:t>
            </a:r>
            <a:r>
              <a:rPr lang="fr-FR" dirty="0" smtClean="0"/>
              <a:t> </a:t>
            </a:r>
            <a:r>
              <a:rPr lang="fr-FR" dirty="0" err="1" smtClean="0"/>
              <a:t>nuclear</a:t>
            </a:r>
            <a:r>
              <a:rPr lang="fr-FR" dirty="0" smtClean="0"/>
              <a:t> interactions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fr-FR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dirty="0" smtClean="0"/>
              <a:t>The MR-TOF MS has been essential to </a:t>
            </a:r>
            <a:r>
              <a:rPr lang="fr-FR" dirty="0" err="1" smtClean="0"/>
              <a:t>expanding</a:t>
            </a:r>
            <a:r>
              <a:rPr lang="fr-FR" dirty="0" smtClean="0"/>
              <a:t> the mass surface in </a:t>
            </a:r>
            <a:r>
              <a:rPr lang="fr-FR" dirty="0" err="1" smtClean="0"/>
              <a:t>this</a:t>
            </a:r>
            <a:r>
              <a:rPr lang="fr-FR" dirty="0" smtClean="0"/>
              <a:t> </a:t>
            </a:r>
            <a:r>
              <a:rPr lang="fr-FR" dirty="0" err="1" smtClean="0"/>
              <a:t>region</a:t>
            </a:r>
            <a:r>
              <a:rPr lang="fr-FR" dirty="0" smtClean="0"/>
              <a:t>, </a:t>
            </a:r>
            <a:r>
              <a:rPr lang="fr-FR" dirty="0" err="1" smtClean="0"/>
              <a:t>overtaking</a:t>
            </a:r>
            <a:r>
              <a:rPr lang="fr-FR" dirty="0" smtClean="0"/>
              <a:t> </a:t>
            </a:r>
            <a:r>
              <a:rPr lang="fr-FR" dirty="0" err="1" smtClean="0"/>
              <a:t>Penning</a:t>
            </a:r>
            <a:r>
              <a:rPr lang="fr-FR" dirty="0" smtClean="0"/>
              <a:t> </a:t>
            </a:r>
            <a:r>
              <a:rPr lang="fr-FR" dirty="0" err="1" smtClean="0"/>
              <a:t>traps</a:t>
            </a:r>
            <a:r>
              <a:rPr lang="fr-FR" dirty="0" smtClean="0"/>
              <a:t> in </a:t>
            </a:r>
            <a:r>
              <a:rPr lang="fr-FR" dirty="0" err="1" smtClean="0"/>
              <a:t>number</a:t>
            </a:r>
            <a:r>
              <a:rPr lang="fr-FR" dirty="0" smtClean="0"/>
              <a:t> of </a:t>
            </a:r>
            <a:r>
              <a:rPr lang="fr-FR" dirty="0" err="1" smtClean="0"/>
              <a:t>measured</a:t>
            </a:r>
            <a:r>
              <a:rPr lang="fr-FR" dirty="0" smtClean="0"/>
              <a:t> isotopes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fr-FR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dirty="0" err="1" smtClean="0"/>
              <a:t>Despite</a:t>
            </a:r>
            <a:r>
              <a:rPr lang="fr-FR" dirty="0" smtClean="0"/>
              <a:t> </a:t>
            </a:r>
            <a:r>
              <a:rPr lang="fr-FR" dirty="0" err="1" smtClean="0"/>
              <a:t>great</a:t>
            </a:r>
            <a:r>
              <a:rPr lang="fr-FR" dirty="0" smtClean="0"/>
              <a:t> efforts, the </a:t>
            </a:r>
            <a:r>
              <a:rPr lang="fr-FR" dirty="0" err="1" smtClean="0"/>
              <a:t>study</a:t>
            </a:r>
            <a:r>
              <a:rPr lang="fr-FR" dirty="0" smtClean="0"/>
              <a:t> of the N = 50 </a:t>
            </a:r>
            <a:r>
              <a:rPr lang="fr-FR" dirty="0" err="1" smtClean="0"/>
              <a:t>empirical</a:t>
            </a:r>
            <a:r>
              <a:rPr lang="fr-FR" dirty="0" smtClean="0"/>
              <a:t> </a:t>
            </a:r>
            <a:r>
              <a:rPr lang="fr-FR" dirty="0" err="1" smtClean="0"/>
              <a:t>shell</a:t>
            </a:r>
            <a:r>
              <a:rPr lang="fr-FR" dirty="0" smtClean="0"/>
              <a:t> gap has not </a:t>
            </a:r>
            <a:r>
              <a:rPr lang="fr-FR" dirty="0" err="1" smtClean="0"/>
              <a:t>reached</a:t>
            </a:r>
            <a:r>
              <a:rPr lang="fr-FR" dirty="0" smtClean="0"/>
              <a:t> the </a:t>
            </a:r>
            <a:r>
              <a:rPr lang="fr-FR" dirty="0" err="1" smtClean="0"/>
              <a:t>two</a:t>
            </a:r>
            <a:r>
              <a:rPr lang="fr-FR" dirty="0" smtClean="0"/>
              <a:t> « </a:t>
            </a:r>
            <a:r>
              <a:rPr lang="fr-FR" dirty="0" err="1" smtClean="0"/>
              <a:t>holy</a:t>
            </a:r>
            <a:r>
              <a:rPr lang="fr-FR" dirty="0" smtClean="0"/>
              <a:t> </a:t>
            </a:r>
            <a:r>
              <a:rPr lang="fr-FR" dirty="0" err="1" smtClean="0"/>
              <a:t>grails</a:t>
            </a:r>
            <a:r>
              <a:rPr lang="fr-FR" dirty="0" smtClean="0"/>
              <a:t> » </a:t>
            </a:r>
            <a:r>
              <a:rPr lang="fr-FR" baseline="30000" dirty="0" smtClean="0"/>
              <a:t>78</a:t>
            </a:r>
            <a:r>
              <a:rPr lang="fr-FR" dirty="0" smtClean="0"/>
              <a:t>Ni and </a:t>
            </a:r>
            <a:r>
              <a:rPr lang="fr-FR" baseline="30000" dirty="0" smtClean="0"/>
              <a:t>100</a:t>
            </a:r>
            <a:r>
              <a:rPr lang="fr-FR" dirty="0" smtClean="0"/>
              <a:t>Sn.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fr-FR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dirty="0" smtClean="0"/>
              <a:t>The </a:t>
            </a:r>
            <a:r>
              <a:rPr lang="fr-FR" dirty="0" err="1" smtClean="0"/>
              <a:t>recent</a:t>
            </a:r>
            <a:r>
              <a:rPr lang="fr-FR" dirty="0" smtClean="0"/>
              <a:t> push </a:t>
            </a:r>
            <a:r>
              <a:rPr lang="fr-FR" dirty="0" err="1" smtClean="0"/>
              <a:t>towards</a:t>
            </a:r>
            <a:r>
              <a:rPr lang="fr-FR" dirty="0" smtClean="0"/>
              <a:t> </a:t>
            </a:r>
            <a:r>
              <a:rPr lang="fr-FR" baseline="30000" dirty="0" smtClean="0"/>
              <a:t>100</a:t>
            </a:r>
            <a:r>
              <a:rPr lang="fr-FR" dirty="0" smtClean="0"/>
              <a:t>Sn has </a:t>
            </a:r>
            <a:r>
              <a:rPr lang="fr-FR" dirty="0" err="1" smtClean="0"/>
              <a:t>brought</a:t>
            </a:r>
            <a:r>
              <a:rPr lang="fr-FR" dirty="0" smtClean="0"/>
              <a:t> us </a:t>
            </a:r>
            <a:r>
              <a:rPr lang="fr-FR" dirty="0" err="1" smtClean="0"/>
              <a:t>tantalizingly</a:t>
            </a:r>
            <a:r>
              <a:rPr lang="fr-FR" dirty="0" smtClean="0"/>
              <a:t> close to </a:t>
            </a:r>
            <a:r>
              <a:rPr lang="fr-FR" dirty="0" err="1" smtClean="0"/>
              <a:t>constraining</a:t>
            </a:r>
            <a:r>
              <a:rPr lang="fr-FR" dirty="0" smtClean="0"/>
              <a:t> the N = 50 gap up to the proton </a:t>
            </a:r>
            <a:r>
              <a:rPr lang="fr-FR" dirty="0" err="1" smtClean="0"/>
              <a:t>dripline</a:t>
            </a:r>
            <a:r>
              <a:rPr lang="fr-FR" dirty="0" smtClean="0"/>
              <a:t>. </a:t>
            </a:r>
          </a:p>
          <a:p>
            <a:endParaRPr lang="fr-FR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fr-FR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26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75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560840" cy="432048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522394" y="880151"/>
            <a:ext cx="5284046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Example</a:t>
            </a:r>
            <a:r>
              <a:rPr lang="fr-FR" sz="1400" dirty="0" smtClean="0"/>
              <a:t>: the one-neutron </a:t>
            </a:r>
            <a:r>
              <a:rPr lang="fr-FR" sz="1400" dirty="0" err="1" smtClean="0"/>
              <a:t>separation</a:t>
            </a:r>
            <a:r>
              <a:rPr lang="fr-FR" sz="1400" dirty="0" smtClean="0"/>
              <a:t> </a:t>
            </a:r>
            <a:r>
              <a:rPr lang="fr-FR" sz="1400" dirty="0" err="1" smtClean="0"/>
              <a:t>energy</a:t>
            </a:r>
            <a:r>
              <a:rPr lang="fr-FR" sz="1400" dirty="0" smtClean="0"/>
              <a:t> (1</a:t>
            </a:r>
            <a:r>
              <a:rPr lang="fr-FR" sz="1400" baseline="30000" dirty="0" smtClean="0"/>
              <a:t>st</a:t>
            </a:r>
            <a:r>
              <a:rPr lang="fr-FR" sz="1400" dirty="0" smtClean="0"/>
              <a:t> </a:t>
            </a:r>
            <a:r>
              <a:rPr lang="fr-FR" sz="1400" dirty="0" err="1" smtClean="0"/>
              <a:t>derivative</a:t>
            </a:r>
            <a:r>
              <a:rPr lang="fr-FR" sz="1400" dirty="0" smtClean="0"/>
              <a:t>)</a:t>
            </a:r>
            <a:endParaRPr lang="fr-FR" sz="1400" dirty="0"/>
          </a:p>
        </p:txBody>
      </p:sp>
      <p:grpSp>
        <p:nvGrpSpPr>
          <p:cNvPr id="41" name="Groupe 40"/>
          <p:cNvGrpSpPr/>
          <p:nvPr/>
        </p:nvGrpSpPr>
        <p:grpSpPr>
          <a:xfrm>
            <a:off x="5854356" y="4111962"/>
            <a:ext cx="4727576" cy="1232427"/>
            <a:chOff x="5854356" y="4111962"/>
            <a:chExt cx="4727576" cy="1232427"/>
          </a:xfrm>
        </p:grpSpPr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1E53B1E2-EF00-4C7B-9E68-A406056A6EF5}"/>
                </a:ext>
              </a:extLst>
            </p:cNvPr>
            <p:cNvSpPr txBox="1"/>
            <p:nvPr/>
          </p:nvSpPr>
          <p:spPr>
            <a:xfrm>
              <a:off x="5854356" y="4111962"/>
              <a:ext cx="47275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/>
                <a:t>M</a:t>
              </a:r>
              <a:r>
                <a:rPr lang="en-US" b="1" i="1" baseline="-25000" dirty="0" smtClean="0"/>
                <a:t>nuc</a:t>
              </a:r>
              <a:r>
                <a:rPr lang="en-US" b="1" dirty="0" smtClean="0"/>
                <a:t>(</a:t>
              </a:r>
              <a:r>
                <a:rPr lang="en-US" sz="2000" b="1" i="1" dirty="0" smtClean="0"/>
                <a:t>Z</a:t>
              </a:r>
              <a:r>
                <a:rPr lang="en-US" b="1" dirty="0" smtClean="0"/>
                <a:t>,</a:t>
              </a:r>
              <a:r>
                <a:rPr lang="en-US" b="1" i="1" dirty="0" smtClean="0"/>
                <a:t>N</a:t>
              </a:r>
              <a:r>
                <a:rPr lang="en-US" b="1" dirty="0"/>
                <a:t>)</a:t>
              </a:r>
              <a:r>
                <a:rPr lang="en-US" dirty="0"/>
                <a:t> = </a:t>
              </a:r>
              <a:r>
                <a:rPr lang="en-US" b="1" i="1" dirty="0" smtClean="0"/>
                <a:t>M</a:t>
              </a:r>
              <a:r>
                <a:rPr lang="en-US" b="1" i="1" baseline="-25000" dirty="0" smtClean="0"/>
                <a:t>at</a:t>
              </a:r>
              <a:r>
                <a:rPr lang="en-US" b="1" dirty="0" smtClean="0"/>
                <a:t>(</a:t>
              </a:r>
              <a:r>
                <a:rPr lang="en-US" b="1" i="1" dirty="0" smtClean="0"/>
                <a:t>Z</a:t>
              </a:r>
              <a:r>
                <a:rPr lang="en-US" b="1" dirty="0" smtClean="0"/>
                <a:t>,</a:t>
              </a:r>
              <a:r>
                <a:rPr lang="en-US" b="1" i="1" dirty="0" smtClean="0"/>
                <a:t>N</a:t>
              </a:r>
              <a:r>
                <a:rPr lang="en-US" b="1" dirty="0" smtClean="0"/>
                <a:t>) </a:t>
              </a:r>
              <a:r>
                <a:rPr lang="en-US" i="1" dirty="0" smtClean="0"/>
                <a:t>– Z m</a:t>
              </a:r>
              <a:r>
                <a:rPr lang="en-US" i="1" baseline="-25000" dirty="0" smtClean="0"/>
                <a:t>e </a:t>
              </a:r>
              <a:r>
                <a:rPr lang="en-US" i="1" dirty="0" smtClean="0"/>
                <a:t>– </a:t>
              </a:r>
              <a:r>
                <a:rPr lang="en-US" b="1" i="1" dirty="0" smtClean="0"/>
                <a:t>E</a:t>
              </a:r>
              <a:r>
                <a:rPr lang="en-US" b="1" i="1" baseline="-25000" dirty="0" smtClean="0"/>
                <a:t>el </a:t>
              </a:r>
              <a:r>
                <a:rPr lang="en-US" b="1" i="1" dirty="0" smtClean="0"/>
                <a:t>(Z)</a:t>
              </a:r>
              <a:r>
                <a:rPr lang="en-US" i="1" dirty="0" smtClean="0"/>
                <a:t>/</a:t>
              </a:r>
              <a:r>
                <a:rPr lang="en-US" i="1" dirty="0"/>
                <a:t>c</a:t>
              </a:r>
              <a:r>
                <a:rPr lang="en-US" i="1" baseline="30000" dirty="0"/>
                <a:t>2</a:t>
              </a:r>
              <a:r>
                <a:rPr lang="en-US" dirty="0"/>
                <a:t> </a:t>
              </a:r>
            </a:p>
          </p:txBody>
        </p:sp>
        <p:cxnSp>
          <p:nvCxnSpPr>
            <p:cNvPr id="17" name="Connecteur droit avec flèche 16"/>
            <p:cNvCxnSpPr/>
            <p:nvPr/>
          </p:nvCxnSpPr>
          <p:spPr>
            <a:xfrm flipV="1">
              <a:off x="7618635" y="4512072"/>
              <a:ext cx="216025" cy="46188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ZoneTexte 21"/>
            <p:cNvSpPr txBox="1"/>
            <p:nvPr/>
          </p:nvSpPr>
          <p:spPr>
            <a:xfrm>
              <a:off x="7013737" y="5036612"/>
              <a:ext cx="12241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err="1" smtClean="0"/>
                <a:t>We</a:t>
              </a:r>
              <a:r>
                <a:rPr lang="fr-FR" sz="1400" dirty="0" smtClean="0"/>
                <a:t> </a:t>
              </a:r>
              <a:r>
                <a:rPr lang="fr-FR" sz="1400" dirty="0" err="1" smtClean="0"/>
                <a:t>measure</a:t>
              </a:r>
              <a:endParaRPr lang="fr-FR" sz="14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714917" y="1344314"/>
                <a:ext cx="382675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fr-F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fr-F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fr-F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fr-F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917" y="1344314"/>
                <a:ext cx="3826753" cy="307777"/>
              </a:xfrm>
              <a:prstGeom prst="rect">
                <a:avLst/>
              </a:prstGeom>
              <a:blipFill>
                <a:blip r:embed="rId2"/>
                <a:stretch>
                  <a:fillRect l="-478" r="-1433" b="-4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Groupe 41"/>
          <p:cNvGrpSpPr/>
          <p:nvPr/>
        </p:nvGrpSpPr>
        <p:grpSpPr>
          <a:xfrm>
            <a:off x="6106467" y="916658"/>
            <a:ext cx="3834468" cy="1413317"/>
            <a:chOff x="6016415" y="1391580"/>
            <a:chExt cx="3834468" cy="1413317"/>
          </a:xfrm>
        </p:grpSpPr>
        <p:cxnSp>
          <p:nvCxnSpPr>
            <p:cNvPr id="12" name="Connecteur droit 11"/>
            <p:cNvCxnSpPr/>
            <p:nvPr/>
          </p:nvCxnSpPr>
          <p:spPr>
            <a:xfrm>
              <a:off x="6016415" y="1393754"/>
              <a:ext cx="145820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>
              <a:off x="8237873" y="2453680"/>
              <a:ext cx="150528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avec flèche 26"/>
            <p:cNvCxnSpPr/>
            <p:nvPr/>
          </p:nvCxnSpPr>
          <p:spPr>
            <a:xfrm flipV="1">
              <a:off x="8986787" y="1391580"/>
              <a:ext cx="0" cy="106210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>
              <a:off x="8122691" y="1391580"/>
              <a:ext cx="1728192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ZoneTexte 34"/>
                <p:cNvSpPr txBox="1"/>
                <p:nvPr/>
              </p:nvSpPr>
              <p:spPr>
                <a:xfrm>
                  <a:off x="6155259" y="1467619"/>
                  <a:ext cx="1180515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35" name="ZoneTexte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55259" y="1467619"/>
                  <a:ext cx="1180515" cy="307777"/>
                </a:xfrm>
                <a:prstGeom prst="rect">
                  <a:avLst/>
                </a:prstGeom>
                <a:blipFill>
                  <a:blip r:embed="rId3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ZoneTexte 35"/>
                <p:cNvSpPr txBox="1"/>
                <p:nvPr/>
              </p:nvSpPr>
              <p:spPr>
                <a:xfrm>
                  <a:off x="8621046" y="2497120"/>
                  <a:ext cx="731482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d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36" name="ZoneTexte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21046" y="2497120"/>
                  <a:ext cx="731482" cy="307777"/>
                </a:xfrm>
                <a:prstGeom prst="rect">
                  <a:avLst/>
                </a:prstGeom>
                <a:blipFill>
                  <a:blip r:embed="rId4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ZoneTexte 38"/>
                <p:cNvSpPr txBox="1"/>
                <p:nvPr/>
              </p:nvSpPr>
              <p:spPr>
                <a:xfrm>
                  <a:off x="9039489" y="1741858"/>
                  <a:ext cx="331180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39" name="ZoneTexte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39489" y="1741858"/>
                  <a:ext cx="331180" cy="307777"/>
                </a:xfrm>
                <a:prstGeom prst="rect">
                  <a:avLst/>
                </a:prstGeom>
                <a:blipFill>
                  <a:blip r:embed="rId5"/>
                  <a:stretch>
                    <a:fillRect l="-16667" b="-16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4" name="Groupe 33"/>
          <p:cNvGrpSpPr/>
          <p:nvPr/>
        </p:nvGrpSpPr>
        <p:grpSpPr>
          <a:xfrm>
            <a:off x="6016415" y="3198778"/>
            <a:ext cx="4586512" cy="806913"/>
            <a:chOff x="6016415" y="3198778"/>
            <a:chExt cx="4586512" cy="806913"/>
          </a:xfrm>
        </p:grpSpPr>
        <p:cxnSp>
          <p:nvCxnSpPr>
            <p:cNvPr id="20" name="Connecteur droit avec flèche 19"/>
            <p:cNvCxnSpPr/>
            <p:nvPr/>
          </p:nvCxnSpPr>
          <p:spPr>
            <a:xfrm flipH="1">
              <a:off x="6610523" y="3352297"/>
              <a:ext cx="648072" cy="25328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ZoneTexte 20"/>
            <p:cNvSpPr txBox="1"/>
            <p:nvPr/>
          </p:nvSpPr>
          <p:spPr>
            <a:xfrm>
              <a:off x="7240635" y="3198778"/>
              <a:ext cx="12241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err="1" smtClean="0"/>
                <a:t>We</a:t>
              </a:r>
              <a:r>
                <a:rPr lang="fr-FR" sz="1400" dirty="0" smtClean="0"/>
                <a:t> </a:t>
              </a:r>
              <a:r>
                <a:rPr lang="fr-FR" sz="1400" dirty="0" err="1" smtClean="0"/>
                <a:t>need</a:t>
              </a:r>
              <a:endParaRPr lang="fr-FR" sz="1400" dirty="0"/>
            </a:p>
          </p:txBody>
        </p:sp>
        <p:sp>
          <p:nvSpPr>
            <p:cNvPr id="40" name="TextBox 7">
              <a:extLst>
                <a:ext uri="{FF2B5EF4-FFF2-40B4-BE49-F238E27FC236}">
                  <a16:creationId xmlns:a16="http://schemas.microsoft.com/office/drawing/2014/main" id="{1E53B1E2-EF00-4C7B-9E68-A406056A6EF5}"/>
                </a:ext>
              </a:extLst>
            </p:cNvPr>
            <p:cNvSpPr txBox="1"/>
            <p:nvPr/>
          </p:nvSpPr>
          <p:spPr>
            <a:xfrm>
              <a:off x="6016415" y="3605581"/>
              <a:ext cx="45865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/>
                <a:t>E</a:t>
              </a:r>
              <a:r>
                <a:rPr lang="en-US" b="1" i="1" baseline="-25000" dirty="0"/>
                <a:t> </a:t>
              </a:r>
              <a:r>
                <a:rPr lang="en-US" b="1" i="1" dirty="0"/>
                <a:t>(Z,N</a:t>
              </a:r>
              <a:r>
                <a:rPr lang="en-US" b="1" i="1" dirty="0" smtClean="0"/>
                <a:t>) = </a:t>
              </a:r>
              <a:r>
                <a:rPr lang="en-US" dirty="0" smtClean="0"/>
                <a:t>[</a:t>
              </a:r>
              <a:r>
                <a:rPr lang="en-US" b="1" i="1" dirty="0" smtClean="0"/>
                <a:t>M</a:t>
              </a:r>
              <a:r>
                <a:rPr lang="en-US" b="1" i="1" baseline="-25000" dirty="0" smtClean="0"/>
                <a:t>nuc</a:t>
              </a:r>
              <a:r>
                <a:rPr lang="en-US" b="1" dirty="0" smtClean="0"/>
                <a:t>(</a:t>
              </a:r>
              <a:r>
                <a:rPr lang="en-US" sz="2000" b="1" i="1" dirty="0" smtClean="0"/>
                <a:t>Z</a:t>
              </a:r>
              <a:r>
                <a:rPr lang="en-US" b="1" dirty="0" smtClean="0"/>
                <a:t>,</a:t>
              </a:r>
              <a:r>
                <a:rPr lang="en-US" b="1" i="1" dirty="0" smtClean="0"/>
                <a:t>N</a:t>
              </a:r>
              <a:r>
                <a:rPr lang="en-US" b="1" dirty="0"/>
                <a:t>)</a:t>
              </a:r>
              <a:r>
                <a:rPr lang="en-US" dirty="0"/>
                <a:t> </a:t>
              </a:r>
              <a:r>
                <a:rPr lang="en-US" dirty="0" smtClean="0"/>
                <a:t>- </a:t>
              </a:r>
              <a:r>
                <a:rPr lang="en-US" i="1" dirty="0"/>
                <a:t>Z </a:t>
              </a:r>
              <a:r>
                <a:rPr lang="en-US" i="1" dirty="0" err="1"/>
                <a:t>m</a:t>
              </a:r>
              <a:r>
                <a:rPr lang="en-US" i="1" baseline="-25000" dirty="0" err="1"/>
                <a:t>p</a:t>
              </a:r>
              <a:r>
                <a:rPr lang="en-US" i="1" baseline="30000" dirty="0"/>
                <a:t> </a:t>
              </a:r>
              <a:r>
                <a:rPr lang="en-US" i="1" dirty="0"/>
                <a:t>-</a:t>
              </a:r>
              <a:r>
                <a:rPr lang="en-US" i="1" dirty="0" smtClean="0"/>
                <a:t> </a:t>
              </a:r>
              <a:r>
                <a:rPr lang="en-US" i="1" dirty="0"/>
                <a:t>N </a:t>
              </a:r>
              <a:r>
                <a:rPr lang="en-US" i="1" dirty="0" err="1"/>
                <a:t>m</a:t>
              </a:r>
              <a:r>
                <a:rPr lang="en-US" i="1" baseline="-25000" dirty="0" err="1"/>
                <a:t>n</a:t>
              </a:r>
              <a:r>
                <a:rPr lang="en-US" i="1" baseline="30000" dirty="0"/>
                <a:t> </a:t>
              </a:r>
              <a:r>
                <a:rPr lang="en-US" dirty="0" smtClean="0"/>
                <a:t>]</a:t>
              </a:r>
              <a:r>
                <a:rPr lang="en-US" i="1" dirty="0" smtClean="0"/>
                <a:t> </a:t>
              </a:r>
              <a:r>
                <a:rPr lang="en-US" i="1" dirty="0"/>
                <a:t>c</a:t>
              </a:r>
              <a:r>
                <a:rPr lang="en-US" i="1" baseline="30000" dirty="0"/>
                <a:t>2 </a:t>
              </a:r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ZoneTexte 44"/>
              <p:cNvSpPr txBox="1"/>
              <p:nvPr/>
            </p:nvSpPr>
            <p:spPr>
              <a:xfrm>
                <a:off x="672742" y="2003788"/>
                <a:ext cx="7391639" cy="11949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sSub>
                        <m:sSubPr>
                          <m:ctrlP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𝑎𝑡</m:t>
                          </m:r>
                        </m:sub>
                      </m:sSub>
                      <m:d>
                        <m:dPr>
                          <m:ctrlP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fr-FR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sSub>
                        <m:sSubPr>
                          <m:ctrlP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fr-FR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𝑒𝑙</m:t>
                              </m:r>
                            </m:sub>
                          </m:sSub>
                          <m:d>
                            <m:dPr>
                              <m:ctrlPr>
                                <a:rPr lang="fr-FR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fr-FR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fr-FR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fr-FR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sSub>
                        <m:sSubPr>
                          <m:ctrlPr>
                            <a:rPr lang="fr-FR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fr-FR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endChr m:val="]"/>
                          <m:ctrlP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sSub>
                            <m:sSubPr>
                              <m:ctrlPr>
                                <a:rPr lang="fr-FR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  <m:r>
                                <a:rPr lang="fr-FR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sSup>
                        <m:sSupPr>
                          <m:ctrlP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fr-FR" b="0" i="0" smtClean="0">
                          <a:latin typeface="Cambria Math" panose="02040503050406030204" pitchFamily="18" charset="0"/>
                        </a:rPr>
                        <m:t>                 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sSub>
                        <m:sSubPr>
                          <m:ctrlPr>
                            <a:rPr lang="fr-FR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fr-FR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𝑎𝑡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fr-FR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sSub>
                        <m:sSubPr>
                          <m:ctrlPr>
                            <a:rPr lang="fr-FR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fr-FR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fr-FR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𝑒𝑙</m:t>
                              </m:r>
                            </m:sub>
                          </m:sSub>
                          <m:d>
                            <m:dPr>
                              <m:ctrlPr>
                                <a:rPr lang="fr-FR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fr-FR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fr-FR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fr-FR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sSub>
                        <m:sSubPr>
                          <m:ctrlPr>
                            <a:rPr lang="fr-FR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fr-FR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fr-FR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𝑁𝑚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fr-F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  <m:sSup>
                        <m:sSupPr>
                          <m:ctrlPr>
                            <a:rPr lang="fr-FR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b="0" dirty="0" smtClean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5" name="ZoneTexte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742" y="2003788"/>
                <a:ext cx="7391639" cy="11949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2" name="Groupe 51"/>
          <p:cNvGrpSpPr/>
          <p:nvPr/>
        </p:nvGrpSpPr>
        <p:grpSpPr>
          <a:xfrm>
            <a:off x="3946227" y="2241165"/>
            <a:ext cx="296415" cy="264767"/>
            <a:chOff x="3066958" y="3749824"/>
            <a:chExt cx="296415" cy="264767"/>
          </a:xfrm>
        </p:grpSpPr>
        <p:cxnSp>
          <p:nvCxnSpPr>
            <p:cNvPr id="50" name="Connecteur droit 49"/>
            <p:cNvCxnSpPr/>
            <p:nvPr/>
          </p:nvCxnSpPr>
          <p:spPr>
            <a:xfrm flipV="1">
              <a:off x="3082131" y="3749824"/>
              <a:ext cx="266071" cy="25586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/>
            <p:cNvCxnSpPr/>
            <p:nvPr/>
          </p:nvCxnSpPr>
          <p:spPr>
            <a:xfrm flipH="1" flipV="1">
              <a:off x="3066958" y="3758544"/>
              <a:ext cx="296415" cy="25604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e 55"/>
          <p:cNvGrpSpPr/>
          <p:nvPr/>
        </p:nvGrpSpPr>
        <p:grpSpPr>
          <a:xfrm>
            <a:off x="3442171" y="2801604"/>
            <a:ext cx="296415" cy="264767"/>
            <a:chOff x="3066958" y="3749824"/>
            <a:chExt cx="296415" cy="264767"/>
          </a:xfrm>
        </p:grpSpPr>
        <p:cxnSp>
          <p:nvCxnSpPr>
            <p:cNvPr id="57" name="Connecteur droit 56"/>
            <p:cNvCxnSpPr/>
            <p:nvPr/>
          </p:nvCxnSpPr>
          <p:spPr>
            <a:xfrm flipV="1">
              <a:off x="3082131" y="3749824"/>
              <a:ext cx="266071" cy="25586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57"/>
            <p:cNvCxnSpPr/>
            <p:nvPr/>
          </p:nvCxnSpPr>
          <p:spPr>
            <a:xfrm flipH="1" flipV="1">
              <a:off x="3066958" y="3758544"/>
              <a:ext cx="296415" cy="25604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e 58"/>
          <p:cNvGrpSpPr/>
          <p:nvPr/>
        </p:nvGrpSpPr>
        <p:grpSpPr>
          <a:xfrm>
            <a:off x="4868747" y="2197591"/>
            <a:ext cx="296415" cy="264767"/>
            <a:chOff x="3066958" y="3749824"/>
            <a:chExt cx="296415" cy="264767"/>
          </a:xfrm>
        </p:grpSpPr>
        <p:cxnSp>
          <p:nvCxnSpPr>
            <p:cNvPr id="60" name="Connecteur droit 59"/>
            <p:cNvCxnSpPr/>
            <p:nvPr/>
          </p:nvCxnSpPr>
          <p:spPr>
            <a:xfrm flipV="1">
              <a:off x="3082131" y="3749824"/>
              <a:ext cx="266071" cy="25586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/>
            <p:cNvCxnSpPr/>
            <p:nvPr/>
          </p:nvCxnSpPr>
          <p:spPr>
            <a:xfrm flipH="1" flipV="1">
              <a:off x="3066958" y="3758544"/>
              <a:ext cx="296415" cy="25604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e 61"/>
          <p:cNvGrpSpPr/>
          <p:nvPr/>
        </p:nvGrpSpPr>
        <p:grpSpPr>
          <a:xfrm>
            <a:off x="4368561" y="2788750"/>
            <a:ext cx="296415" cy="264767"/>
            <a:chOff x="3066958" y="3749824"/>
            <a:chExt cx="296415" cy="264767"/>
          </a:xfrm>
        </p:grpSpPr>
        <p:cxnSp>
          <p:nvCxnSpPr>
            <p:cNvPr id="63" name="Connecteur droit 62"/>
            <p:cNvCxnSpPr/>
            <p:nvPr/>
          </p:nvCxnSpPr>
          <p:spPr>
            <a:xfrm flipV="1">
              <a:off x="3082131" y="3749824"/>
              <a:ext cx="266071" cy="25586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63"/>
            <p:cNvCxnSpPr/>
            <p:nvPr/>
          </p:nvCxnSpPr>
          <p:spPr>
            <a:xfrm flipH="1" flipV="1">
              <a:off x="3066958" y="3758544"/>
              <a:ext cx="296415" cy="25604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e 64"/>
          <p:cNvGrpSpPr/>
          <p:nvPr/>
        </p:nvGrpSpPr>
        <p:grpSpPr>
          <a:xfrm>
            <a:off x="5791267" y="2249885"/>
            <a:ext cx="296415" cy="264767"/>
            <a:chOff x="3066958" y="3749824"/>
            <a:chExt cx="296415" cy="264767"/>
          </a:xfrm>
        </p:grpSpPr>
        <p:cxnSp>
          <p:nvCxnSpPr>
            <p:cNvPr id="66" name="Connecteur droit 65"/>
            <p:cNvCxnSpPr/>
            <p:nvPr/>
          </p:nvCxnSpPr>
          <p:spPr>
            <a:xfrm flipV="1">
              <a:off x="3082131" y="3749824"/>
              <a:ext cx="266071" cy="25586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66"/>
            <p:cNvCxnSpPr/>
            <p:nvPr/>
          </p:nvCxnSpPr>
          <p:spPr>
            <a:xfrm flipH="1" flipV="1">
              <a:off x="3066958" y="3758544"/>
              <a:ext cx="296415" cy="25604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e 67"/>
          <p:cNvGrpSpPr/>
          <p:nvPr/>
        </p:nvGrpSpPr>
        <p:grpSpPr>
          <a:xfrm>
            <a:off x="5238180" y="2811143"/>
            <a:ext cx="296415" cy="264767"/>
            <a:chOff x="3066958" y="3749824"/>
            <a:chExt cx="296415" cy="264767"/>
          </a:xfrm>
        </p:grpSpPr>
        <p:cxnSp>
          <p:nvCxnSpPr>
            <p:cNvPr id="69" name="Connecteur droit 68"/>
            <p:cNvCxnSpPr/>
            <p:nvPr/>
          </p:nvCxnSpPr>
          <p:spPr>
            <a:xfrm flipV="1">
              <a:off x="3082131" y="3749824"/>
              <a:ext cx="266071" cy="25586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/>
            <p:cNvCxnSpPr/>
            <p:nvPr/>
          </p:nvCxnSpPr>
          <p:spPr>
            <a:xfrm flipH="1" flipV="1">
              <a:off x="3066958" y="3758544"/>
              <a:ext cx="296415" cy="25604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e 70"/>
          <p:cNvGrpSpPr/>
          <p:nvPr/>
        </p:nvGrpSpPr>
        <p:grpSpPr>
          <a:xfrm>
            <a:off x="6060677" y="2822102"/>
            <a:ext cx="296415" cy="264767"/>
            <a:chOff x="3066958" y="3749824"/>
            <a:chExt cx="296415" cy="264767"/>
          </a:xfrm>
        </p:grpSpPr>
        <p:cxnSp>
          <p:nvCxnSpPr>
            <p:cNvPr id="73" name="Connecteur droit 72"/>
            <p:cNvCxnSpPr/>
            <p:nvPr/>
          </p:nvCxnSpPr>
          <p:spPr>
            <a:xfrm flipV="1">
              <a:off x="3082131" y="3749824"/>
              <a:ext cx="266071" cy="25586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73"/>
            <p:cNvCxnSpPr/>
            <p:nvPr/>
          </p:nvCxnSpPr>
          <p:spPr>
            <a:xfrm flipH="1" flipV="1">
              <a:off x="3066958" y="3758544"/>
              <a:ext cx="296415" cy="25604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e 75"/>
          <p:cNvGrpSpPr/>
          <p:nvPr/>
        </p:nvGrpSpPr>
        <p:grpSpPr>
          <a:xfrm>
            <a:off x="6581668" y="2213705"/>
            <a:ext cx="296415" cy="264767"/>
            <a:chOff x="3066958" y="3749824"/>
            <a:chExt cx="296415" cy="264767"/>
          </a:xfrm>
        </p:grpSpPr>
        <p:cxnSp>
          <p:nvCxnSpPr>
            <p:cNvPr id="77" name="Connecteur droit 76"/>
            <p:cNvCxnSpPr/>
            <p:nvPr/>
          </p:nvCxnSpPr>
          <p:spPr>
            <a:xfrm flipV="1">
              <a:off x="3082131" y="3749824"/>
              <a:ext cx="266071" cy="25586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cteur droit 77"/>
            <p:cNvCxnSpPr/>
            <p:nvPr/>
          </p:nvCxnSpPr>
          <p:spPr>
            <a:xfrm flipH="1" flipV="1">
              <a:off x="3066958" y="3758544"/>
              <a:ext cx="296415" cy="25604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ZoneTexte 78"/>
              <p:cNvSpPr txBox="1"/>
              <p:nvPr/>
            </p:nvSpPr>
            <p:spPr>
              <a:xfrm>
                <a:off x="607001" y="3410263"/>
                <a:ext cx="5318379" cy="3078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=[</m:t>
                      </m:r>
                      <m:sSub>
                        <m:sSubPr>
                          <m:ctrlP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𝑎𝑡</m:t>
                          </m:r>
                        </m:sub>
                      </m:sSub>
                      <m:d>
                        <m:dPr>
                          <m:ctrlP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sSub>
                        <m:sSubPr>
                          <m:ctrlPr>
                            <a:rPr lang="fr-F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fr-F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fr-FR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fr-F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𝑎𝑡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  <m:sSup>
                        <m:sSupPr>
                          <m:ctrlP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r>
                  <a:rPr lang="fr-FR" b="0" dirty="0" smtClean="0">
                    <a:solidFill>
                      <a:schemeClr val="tx1"/>
                    </a:solidFill>
                  </a:rPr>
                  <a:t/>
                </a:r>
                <a:br>
                  <a:rPr lang="fr-FR" b="0" dirty="0" smtClean="0">
                    <a:solidFill>
                      <a:schemeClr val="tx1"/>
                    </a:solidFill>
                  </a:rPr>
                </a:br>
                <a:endParaRPr lang="fr-FR" b="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9" name="ZoneTexte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001" y="3410263"/>
                <a:ext cx="5318379" cy="307841"/>
              </a:xfrm>
              <a:prstGeom prst="rect">
                <a:avLst/>
              </a:prstGeom>
              <a:blipFill>
                <a:blip r:embed="rId7"/>
                <a:stretch>
                  <a:fillRect b="-372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ZoneTexte 50"/>
          <p:cNvSpPr txBox="1"/>
          <p:nvPr/>
        </p:nvSpPr>
        <p:spPr>
          <a:xfrm>
            <a:off x="522394" y="4401479"/>
            <a:ext cx="4181948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Unwanted</a:t>
            </a:r>
            <a:r>
              <a:rPr lang="fr-FR" sz="1400" dirty="0"/>
              <a:t> </a:t>
            </a:r>
            <a:r>
              <a:rPr lang="fr-FR" sz="1400" i="1" dirty="0" err="1" smtClean="0"/>
              <a:t>E</a:t>
            </a:r>
            <a:r>
              <a:rPr lang="fr-FR" sz="1400" i="1" baseline="-25000" dirty="0" err="1" smtClean="0"/>
              <a:t>el</a:t>
            </a:r>
            <a:r>
              <a:rPr lang="fr-FR" sz="1400" dirty="0" smtClean="0"/>
              <a:t>(</a:t>
            </a:r>
            <a:r>
              <a:rPr lang="fr-FR" sz="1400" i="1" dirty="0" smtClean="0"/>
              <a:t>Z</a:t>
            </a:r>
            <a:r>
              <a:rPr lang="fr-FR" sz="1400" dirty="0" smtClean="0"/>
              <a:t>) contribution cancels out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26811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75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560840" cy="432048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522394" y="880151"/>
            <a:ext cx="4287929" cy="73866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Calcium isotopic chain: 22 isotopes </a:t>
            </a:r>
            <a:r>
              <a:rPr lang="fr-FR" sz="1400" dirty="0" err="1" smtClean="0"/>
              <a:t>measured</a:t>
            </a:r>
            <a:endParaRPr lang="fr-FR" sz="14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Both</a:t>
            </a:r>
            <a:r>
              <a:rPr lang="fr-FR" sz="1400" dirty="0" smtClean="0"/>
              <a:t> a </a:t>
            </a:r>
            <a:r>
              <a:rPr lang="fr-FR" sz="1400" dirty="0" err="1" smtClean="0"/>
              <a:t>textbook</a:t>
            </a:r>
            <a:r>
              <a:rPr lang="fr-FR" sz="1400" dirty="0" smtClean="0"/>
              <a:t> case and a state-of-the-art </a:t>
            </a:r>
            <a:r>
              <a:rPr lang="fr-FR" sz="1400" dirty="0" err="1" smtClean="0"/>
              <a:t>research</a:t>
            </a:r>
            <a:r>
              <a:rPr lang="fr-FR" sz="1400" dirty="0" smtClean="0"/>
              <a:t> </a:t>
            </a:r>
            <a:r>
              <a:rPr lang="fr-FR" sz="1400" dirty="0" err="1" smtClean="0"/>
              <a:t>subject</a:t>
            </a:r>
            <a:endParaRPr lang="fr-FR" sz="1400" dirty="0" smtClean="0"/>
          </a:p>
        </p:txBody>
      </p:sp>
      <p:grpSp>
        <p:nvGrpSpPr>
          <p:cNvPr id="9" name="Groupe 8"/>
          <p:cNvGrpSpPr/>
          <p:nvPr/>
        </p:nvGrpSpPr>
        <p:grpSpPr>
          <a:xfrm>
            <a:off x="5806440" y="775465"/>
            <a:ext cx="4808786" cy="1927020"/>
            <a:chOff x="5806440" y="775465"/>
            <a:chExt cx="4808786" cy="1927020"/>
          </a:xfrm>
        </p:grpSpPr>
        <p:grpSp>
          <p:nvGrpSpPr>
            <p:cNvPr id="2" name="Groupe 1"/>
            <p:cNvGrpSpPr/>
            <p:nvPr/>
          </p:nvGrpSpPr>
          <p:grpSpPr>
            <a:xfrm>
              <a:off x="5806440" y="775465"/>
              <a:ext cx="4808786" cy="1927020"/>
              <a:chOff x="5806440" y="775465"/>
              <a:chExt cx="4808786" cy="1927020"/>
            </a:xfrm>
          </p:grpSpPr>
          <p:grpSp>
            <p:nvGrpSpPr>
              <p:cNvPr id="6" name="Groupe 5"/>
              <p:cNvGrpSpPr/>
              <p:nvPr/>
            </p:nvGrpSpPr>
            <p:grpSpPr>
              <a:xfrm>
                <a:off x="5806440" y="775465"/>
                <a:ext cx="4775492" cy="1390183"/>
                <a:chOff x="5806440" y="775465"/>
                <a:chExt cx="4775492" cy="1390183"/>
              </a:xfrm>
            </p:grpSpPr>
            <p:pic>
              <p:nvPicPr>
                <p:cNvPr id="11" name="Image 10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70889"/>
                <a:stretch/>
              </p:blipFill>
              <p:spPr>
                <a:xfrm>
                  <a:off x="5806440" y="775465"/>
                  <a:ext cx="4775492" cy="1390183"/>
                </a:xfrm>
                <a:prstGeom prst="rect">
                  <a:avLst/>
                </a:prstGeom>
              </p:spPr>
            </p:pic>
            <p:sp>
              <p:nvSpPr>
                <p:cNvPr id="10" name="ZoneTexte 9"/>
                <p:cNvSpPr txBox="1"/>
                <p:nvPr/>
              </p:nvSpPr>
              <p:spPr>
                <a:xfrm>
                  <a:off x="7762651" y="880537"/>
                  <a:ext cx="1351652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200" dirty="0" smtClean="0"/>
                    <a:t>Calcium isotopes</a:t>
                  </a:r>
                  <a:endParaRPr lang="fr-FR" sz="1200" dirty="0"/>
                </a:p>
              </p:txBody>
            </p:sp>
          </p:grpSp>
          <p:pic>
            <p:nvPicPr>
              <p:cNvPr id="12" name="Image 11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573" t="89423"/>
              <a:stretch/>
            </p:blipFill>
            <p:spPr>
              <a:xfrm>
                <a:off x="6774459" y="2197365"/>
                <a:ext cx="3840767" cy="505120"/>
              </a:xfrm>
              <a:prstGeom prst="rect">
                <a:avLst/>
              </a:prstGeom>
            </p:spPr>
          </p:pic>
        </p:grpSp>
        <p:cxnSp>
          <p:nvCxnSpPr>
            <p:cNvPr id="8" name="Connecteur droit 7"/>
            <p:cNvCxnSpPr/>
            <p:nvPr/>
          </p:nvCxnSpPr>
          <p:spPr>
            <a:xfrm flipV="1">
              <a:off x="7782971" y="859344"/>
              <a:ext cx="0" cy="1224136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 flipV="1">
              <a:off x="9081655" y="850836"/>
              <a:ext cx="0" cy="1224136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upe 99"/>
          <p:cNvGrpSpPr/>
          <p:nvPr/>
        </p:nvGrpSpPr>
        <p:grpSpPr>
          <a:xfrm>
            <a:off x="471102" y="2968849"/>
            <a:ext cx="1921442" cy="1773847"/>
            <a:chOff x="522394" y="1566451"/>
            <a:chExt cx="1921442" cy="1773847"/>
          </a:xfrm>
        </p:grpSpPr>
        <p:grpSp>
          <p:nvGrpSpPr>
            <p:cNvPr id="20" name="Groupe 19"/>
            <p:cNvGrpSpPr/>
            <p:nvPr/>
          </p:nvGrpSpPr>
          <p:grpSpPr>
            <a:xfrm>
              <a:off x="522394" y="1566451"/>
              <a:ext cx="1921442" cy="1773847"/>
              <a:chOff x="495349" y="4362136"/>
              <a:chExt cx="1921442" cy="1773847"/>
            </a:xfrm>
          </p:grpSpPr>
          <p:sp>
            <p:nvSpPr>
              <p:cNvPr id="22" name="TextBox 465">
                <a:extLst>
                  <a:ext uri="{FF2B5EF4-FFF2-40B4-BE49-F238E27FC236}">
                    <a16:creationId xmlns:a16="http://schemas.microsoft.com/office/drawing/2014/main" id="{5C40742B-05AF-49B8-A6C4-07144454BBF4}"/>
                  </a:ext>
                </a:extLst>
              </p:cNvPr>
              <p:cNvSpPr txBox="1"/>
              <p:nvPr/>
            </p:nvSpPr>
            <p:spPr>
              <a:xfrm>
                <a:off x="1204396" y="5735873"/>
                <a:ext cx="82105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baseline="30000" dirty="0"/>
                  <a:t>protons</a:t>
                </a:r>
                <a:endParaRPr lang="en-US" b="1" dirty="0"/>
              </a:p>
            </p:txBody>
          </p:sp>
          <p:grpSp>
            <p:nvGrpSpPr>
              <p:cNvPr id="23" name="Groupe 22"/>
              <p:cNvGrpSpPr/>
              <p:nvPr/>
            </p:nvGrpSpPr>
            <p:grpSpPr>
              <a:xfrm>
                <a:off x="495349" y="4362136"/>
                <a:ext cx="1921442" cy="546599"/>
                <a:chOff x="2591838" y="4716382"/>
                <a:chExt cx="1921442" cy="546599"/>
              </a:xfrm>
            </p:grpSpPr>
            <p:sp>
              <p:nvSpPr>
                <p:cNvPr id="24" name="Shape 596">
                  <a:extLst>
                    <a:ext uri="{FF2B5EF4-FFF2-40B4-BE49-F238E27FC236}">
                      <a16:creationId xmlns:a16="http://schemas.microsoft.com/office/drawing/2014/main" id="{6CEB608D-5615-4AC9-B477-AB0049E3C575}"/>
                    </a:ext>
                  </a:extLst>
                </p:cNvPr>
                <p:cNvSpPr/>
                <p:nvPr/>
              </p:nvSpPr>
              <p:spPr>
                <a:xfrm>
                  <a:off x="3569924" y="4716382"/>
                  <a:ext cx="499794" cy="30777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>
                  <a:lvl1pPr algn="l" defTabSz="914400">
                    <a:defRPr sz="1400" b="1">
                      <a:latin typeface="Arial"/>
                      <a:ea typeface="Arial"/>
                      <a:cs typeface="Arial"/>
                      <a:sym typeface="Arial"/>
                    </a:defRPr>
                  </a:lvl1pPr>
                </a:lstStyle>
                <a:p>
                  <a:r>
                    <a:rPr lang="en-GB" dirty="0" smtClean="0"/>
                    <a:t>28</a:t>
                  </a:r>
                  <a:endParaRPr dirty="0"/>
                </a:p>
              </p:txBody>
            </p:sp>
            <p:sp>
              <p:nvSpPr>
                <p:cNvPr id="25" name="Shape 592">
                  <a:extLst>
                    <a:ext uri="{FF2B5EF4-FFF2-40B4-BE49-F238E27FC236}">
                      <a16:creationId xmlns:a16="http://schemas.microsoft.com/office/drawing/2014/main" id="{4DF95E37-B981-44C9-9E59-18B21A714C9C}"/>
                    </a:ext>
                  </a:extLst>
                </p:cNvPr>
                <p:cNvSpPr/>
                <p:nvPr/>
              </p:nvSpPr>
              <p:spPr>
                <a:xfrm flipH="1">
                  <a:off x="3012990" y="5126487"/>
                  <a:ext cx="1500290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6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2591838" y="4985984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 smtClean="0"/>
                    <a:t>1f</a:t>
                  </a:r>
                  <a:r>
                    <a:rPr lang="en-GB" i="1" baseline="-30000" dirty="0"/>
                    <a:t>7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</p:grpSp>
        <p:sp>
          <p:nvSpPr>
            <p:cNvPr id="21" name="Shape 596">
              <a:extLst>
                <a:ext uri="{FF2B5EF4-FFF2-40B4-BE49-F238E27FC236}">
                  <a16:creationId xmlns:a16="http://schemas.microsoft.com/office/drawing/2014/main" id="{6CEB608D-5615-4AC9-B477-AB0049E3C575}"/>
                </a:ext>
              </a:extLst>
            </p:cNvPr>
            <p:cNvSpPr/>
            <p:nvPr/>
          </p:nvSpPr>
          <p:spPr>
            <a:xfrm>
              <a:off x="1501553" y="2098594"/>
              <a:ext cx="499794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l" defTabSz="914400">
                <a:defRPr sz="14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GB" dirty="0" smtClean="0"/>
                <a:t>20</a:t>
              </a:r>
              <a:endParaRPr dirty="0"/>
            </a:p>
          </p:txBody>
        </p:sp>
        <p:grpSp>
          <p:nvGrpSpPr>
            <p:cNvPr id="16" name="Groupe 15"/>
            <p:cNvGrpSpPr/>
            <p:nvPr/>
          </p:nvGrpSpPr>
          <p:grpSpPr>
            <a:xfrm>
              <a:off x="522394" y="2406369"/>
              <a:ext cx="1921442" cy="517875"/>
              <a:chOff x="522394" y="2406369"/>
              <a:chExt cx="1921442" cy="517875"/>
            </a:xfrm>
          </p:grpSpPr>
          <p:grpSp>
            <p:nvGrpSpPr>
              <p:cNvPr id="37" name="Groupe 36"/>
              <p:cNvGrpSpPr/>
              <p:nvPr/>
            </p:nvGrpSpPr>
            <p:grpSpPr>
              <a:xfrm>
                <a:off x="522394" y="2406369"/>
                <a:ext cx="1921442" cy="276997"/>
                <a:chOff x="2591838" y="4985984"/>
                <a:chExt cx="1921442" cy="276997"/>
              </a:xfrm>
            </p:grpSpPr>
            <p:sp>
              <p:nvSpPr>
                <p:cNvPr id="39" name="Shape 592">
                  <a:extLst>
                    <a:ext uri="{FF2B5EF4-FFF2-40B4-BE49-F238E27FC236}">
                      <a16:creationId xmlns:a16="http://schemas.microsoft.com/office/drawing/2014/main" id="{4DF95E37-B981-44C9-9E59-18B21A714C9C}"/>
                    </a:ext>
                  </a:extLst>
                </p:cNvPr>
                <p:cNvSpPr/>
                <p:nvPr/>
              </p:nvSpPr>
              <p:spPr>
                <a:xfrm flipH="1">
                  <a:off x="3012990" y="5126487"/>
                  <a:ext cx="1500290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40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2591838" y="4985984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 smtClean="0"/>
                    <a:t>1d</a:t>
                  </a:r>
                  <a:r>
                    <a:rPr lang="en-GB" i="1" baseline="-30000" dirty="0"/>
                    <a:t>3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  <p:grpSp>
            <p:nvGrpSpPr>
              <p:cNvPr id="41" name="Groupe 40"/>
              <p:cNvGrpSpPr/>
              <p:nvPr/>
            </p:nvGrpSpPr>
            <p:grpSpPr>
              <a:xfrm>
                <a:off x="522394" y="2647247"/>
                <a:ext cx="1921442" cy="276997"/>
                <a:chOff x="2591838" y="4985984"/>
                <a:chExt cx="1921442" cy="276997"/>
              </a:xfrm>
            </p:grpSpPr>
            <p:sp>
              <p:nvSpPr>
                <p:cNvPr id="42" name="Shape 592">
                  <a:extLst>
                    <a:ext uri="{FF2B5EF4-FFF2-40B4-BE49-F238E27FC236}">
                      <a16:creationId xmlns:a16="http://schemas.microsoft.com/office/drawing/2014/main" id="{4DF95E37-B981-44C9-9E59-18B21A714C9C}"/>
                    </a:ext>
                  </a:extLst>
                </p:cNvPr>
                <p:cNvSpPr/>
                <p:nvPr/>
              </p:nvSpPr>
              <p:spPr>
                <a:xfrm flipH="1">
                  <a:off x="3012990" y="5126487"/>
                  <a:ext cx="1500290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43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2591838" y="4985984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/>
                    <a:t>2</a:t>
                  </a:r>
                  <a:r>
                    <a:rPr lang="en-US" i="1" dirty="0" smtClean="0"/>
                    <a:t>s</a:t>
                  </a:r>
                  <a:r>
                    <a:rPr lang="en-GB" i="1" baseline="-30000" dirty="0"/>
                    <a:t>1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</p:grpSp>
        <p:grpSp>
          <p:nvGrpSpPr>
            <p:cNvPr id="14" name="Groupe 13"/>
            <p:cNvGrpSpPr/>
            <p:nvPr/>
          </p:nvGrpSpPr>
          <p:grpSpPr>
            <a:xfrm>
              <a:off x="1398340" y="2499441"/>
              <a:ext cx="456264" cy="96017"/>
              <a:chOff x="1398340" y="2499441"/>
              <a:chExt cx="456264" cy="96017"/>
            </a:xfrm>
          </p:grpSpPr>
          <p:sp>
            <p:nvSpPr>
              <p:cNvPr id="44" name="Shape 616">
                <a:extLst>
                  <a:ext uri="{FF2B5EF4-FFF2-40B4-BE49-F238E27FC236}">
                    <a16:creationId xmlns:a16="http://schemas.microsoft.com/office/drawing/2014/main" id="{24C7CC36-0967-49A7-A397-92C6D5F2630A}"/>
                  </a:ext>
                </a:extLst>
              </p:cNvPr>
              <p:cNvSpPr/>
              <p:nvPr/>
            </p:nvSpPr>
            <p:spPr>
              <a:xfrm>
                <a:off x="1398340" y="2499441"/>
                <a:ext cx="88905" cy="908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rgbClr val="C00000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45" name="Shape 616">
                <a:extLst>
                  <a:ext uri="{FF2B5EF4-FFF2-40B4-BE49-F238E27FC236}">
                    <a16:creationId xmlns:a16="http://schemas.microsoft.com/office/drawing/2014/main" id="{24C7CC36-0967-49A7-A397-92C6D5F2630A}"/>
                  </a:ext>
                </a:extLst>
              </p:cNvPr>
              <p:cNvSpPr/>
              <p:nvPr/>
            </p:nvSpPr>
            <p:spPr>
              <a:xfrm>
                <a:off x="1522068" y="2502602"/>
                <a:ext cx="88905" cy="908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rgbClr val="C00000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46" name="Shape 616">
                <a:extLst>
                  <a:ext uri="{FF2B5EF4-FFF2-40B4-BE49-F238E27FC236}">
                    <a16:creationId xmlns:a16="http://schemas.microsoft.com/office/drawing/2014/main" id="{24C7CC36-0967-49A7-A397-92C6D5F2630A}"/>
                  </a:ext>
                </a:extLst>
              </p:cNvPr>
              <p:cNvSpPr/>
              <p:nvPr/>
            </p:nvSpPr>
            <p:spPr>
              <a:xfrm>
                <a:off x="1641971" y="2501446"/>
                <a:ext cx="88905" cy="908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rgbClr val="C00000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47" name="Shape 616">
                <a:extLst>
                  <a:ext uri="{FF2B5EF4-FFF2-40B4-BE49-F238E27FC236}">
                    <a16:creationId xmlns:a16="http://schemas.microsoft.com/office/drawing/2014/main" id="{24C7CC36-0967-49A7-A397-92C6D5F2630A}"/>
                  </a:ext>
                </a:extLst>
              </p:cNvPr>
              <p:cNvSpPr/>
              <p:nvPr/>
            </p:nvSpPr>
            <p:spPr>
              <a:xfrm>
                <a:off x="1765699" y="2504607"/>
                <a:ext cx="88905" cy="908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rgbClr val="C00000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  <p:grpSp>
          <p:nvGrpSpPr>
            <p:cNvPr id="48" name="Groupe 47"/>
            <p:cNvGrpSpPr/>
            <p:nvPr/>
          </p:nvGrpSpPr>
          <p:grpSpPr>
            <a:xfrm>
              <a:off x="1521520" y="2735079"/>
              <a:ext cx="212633" cy="94012"/>
              <a:chOff x="1398340" y="2499441"/>
              <a:chExt cx="212633" cy="94012"/>
            </a:xfrm>
          </p:grpSpPr>
          <p:sp>
            <p:nvSpPr>
              <p:cNvPr id="49" name="Shape 616">
                <a:extLst>
                  <a:ext uri="{FF2B5EF4-FFF2-40B4-BE49-F238E27FC236}">
                    <a16:creationId xmlns:a16="http://schemas.microsoft.com/office/drawing/2014/main" id="{24C7CC36-0967-49A7-A397-92C6D5F2630A}"/>
                  </a:ext>
                </a:extLst>
              </p:cNvPr>
              <p:cNvSpPr/>
              <p:nvPr/>
            </p:nvSpPr>
            <p:spPr>
              <a:xfrm>
                <a:off x="1398340" y="2499441"/>
                <a:ext cx="88905" cy="908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rgbClr val="C00000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50" name="Shape 616">
                <a:extLst>
                  <a:ext uri="{FF2B5EF4-FFF2-40B4-BE49-F238E27FC236}">
                    <a16:creationId xmlns:a16="http://schemas.microsoft.com/office/drawing/2014/main" id="{24C7CC36-0967-49A7-A397-92C6D5F2630A}"/>
                  </a:ext>
                </a:extLst>
              </p:cNvPr>
              <p:cNvSpPr/>
              <p:nvPr/>
            </p:nvSpPr>
            <p:spPr>
              <a:xfrm>
                <a:off x="1522068" y="2502602"/>
                <a:ext cx="88905" cy="908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rgbClr val="C00000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</p:grpSp>
      <p:grpSp>
        <p:nvGrpSpPr>
          <p:cNvPr id="99" name="Groupe 98"/>
          <p:cNvGrpSpPr/>
          <p:nvPr/>
        </p:nvGrpSpPr>
        <p:grpSpPr>
          <a:xfrm>
            <a:off x="2810075" y="1677406"/>
            <a:ext cx="1923421" cy="3143164"/>
            <a:chOff x="2810075" y="1677406"/>
            <a:chExt cx="1923421" cy="3143164"/>
          </a:xfrm>
        </p:grpSpPr>
        <p:grpSp>
          <p:nvGrpSpPr>
            <p:cNvPr id="55" name="Groupe 54"/>
            <p:cNvGrpSpPr/>
            <p:nvPr/>
          </p:nvGrpSpPr>
          <p:grpSpPr>
            <a:xfrm>
              <a:off x="2810075" y="1677406"/>
              <a:ext cx="1921442" cy="3143164"/>
              <a:chOff x="864834" y="2581913"/>
              <a:chExt cx="1921442" cy="3143164"/>
            </a:xfrm>
          </p:grpSpPr>
          <p:grpSp>
            <p:nvGrpSpPr>
              <p:cNvPr id="58" name="Groupe 57"/>
              <p:cNvGrpSpPr/>
              <p:nvPr/>
            </p:nvGrpSpPr>
            <p:grpSpPr>
              <a:xfrm>
                <a:off x="864834" y="2755033"/>
                <a:ext cx="1921442" cy="2970044"/>
                <a:chOff x="2974508" y="4005931"/>
                <a:chExt cx="1921442" cy="2970044"/>
              </a:xfrm>
            </p:grpSpPr>
            <p:grpSp>
              <p:nvGrpSpPr>
                <p:cNvPr id="61" name="Groupe 60"/>
                <p:cNvGrpSpPr/>
                <p:nvPr/>
              </p:nvGrpSpPr>
              <p:grpSpPr>
                <a:xfrm>
                  <a:off x="2974508" y="4005931"/>
                  <a:ext cx="1921442" cy="1025388"/>
                  <a:chOff x="5564302" y="3603005"/>
                  <a:chExt cx="1921442" cy="1025388"/>
                </a:xfrm>
              </p:grpSpPr>
              <p:sp>
                <p:nvSpPr>
                  <p:cNvPr id="63" name="Shape 592">
                    <a:extLst>
                      <a:ext uri="{FF2B5EF4-FFF2-40B4-BE49-F238E27FC236}">
                        <a16:creationId xmlns:a16="http://schemas.microsoft.com/office/drawing/2014/main" id="{B691434F-910F-4852-AF8B-2504C397E048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5985454" y="3757112"/>
                    <a:ext cx="1500290" cy="0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4" name="Shape 592">
                    <a:extLst>
                      <a:ext uri="{FF2B5EF4-FFF2-40B4-BE49-F238E27FC236}">
                        <a16:creationId xmlns:a16="http://schemas.microsoft.com/office/drawing/2014/main" id="{4DF95E37-B981-44C9-9E59-18B21A714C9C}"/>
                      </a:ext>
                    </a:extLst>
                  </p:cNvPr>
                  <p:cNvSpPr/>
                  <p:nvPr/>
                </p:nvSpPr>
                <p:spPr>
                  <a:xfrm flipH="1">
                    <a:off x="5985454" y="4225841"/>
                    <a:ext cx="1500290" cy="0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5" name="Shape 598">
                    <a:extLst>
                      <a:ext uri="{FF2B5EF4-FFF2-40B4-BE49-F238E27FC236}">
                        <a16:creationId xmlns:a16="http://schemas.microsoft.com/office/drawing/2014/main" id="{CC7CDF54-8B34-4686-ACF0-8DE2C4260877}"/>
                      </a:ext>
                    </a:extLst>
                  </p:cNvPr>
                  <p:cNvSpPr/>
                  <p:nvPr/>
                </p:nvSpPr>
                <p:spPr>
                  <a:xfrm>
                    <a:off x="5564302" y="3603005"/>
                    <a:ext cx="632887" cy="27699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t">
                    <a:spAutoFit/>
                  </a:bodyPr>
                  <a:lstStyle/>
                  <a:p>
                    <a:pPr algn="l" defTabSz="914400">
                      <a:defRPr sz="1200" b="1">
                        <a:latin typeface="Arial"/>
                        <a:ea typeface="Arial"/>
                        <a:cs typeface="Arial"/>
                        <a:sym typeface="Arial"/>
                      </a:defRPr>
                    </a:pPr>
                    <a:r>
                      <a:rPr lang="en-US" i="1" dirty="0" smtClean="0"/>
                      <a:t>1g</a:t>
                    </a:r>
                    <a:r>
                      <a:rPr lang="en-GB" i="1" baseline="-30000" dirty="0"/>
                      <a:t>9</a:t>
                    </a:r>
                    <a:r>
                      <a:rPr baseline="-30000" dirty="0" smtClean="0"/>
                      <a:t>/2</a:t>
                    </a:r>
                    <a:endParaRPr baseline="-30000" dirty="0"/>
                  </a:p>
                </p:txBody>
              </p:sp>
              <p:sp>
                <p:nvSpPr>
                  <p:cNvPr id="66" name="Shape 598">
                    <a:extLst>
                      <a:ext uri="{FF2B5EF4-FFF2-40B4-BE49-F238E27FC236}">
                        <a16:creationId xmlns:a16="http://schemas.microsoft.com/office/drawing/2014/main" id="{CC7CDF54-8B34-4686-ACF0-8DE2C4260877}"/>
                      </a:ext>
                    </a:extLst>
                  </p:cNvPr>
                  <p:cNvSpPr/>
                  <p:nvPr/>
                </p:nvSpPr>
                <p:spPr>
                  <a:xfrm>
                    <a:off x="5564302" y="4085338"/>
                    <a:ext cx="632887" cy="27699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t">
                    <a:spAutoFit/>
                  </a:bodyPr>
                  <a:lstStyle/>
                  <a:p>
                    <a:pPr algn="l" defTabSz="914400">
                      <a:defRPr sz="1200" b="1">
                        <a:latin typeface="Arial"/>
                        <a:ea typeface="Arial"/>
                        <a:cs typeface="Arial"/>
                        <a:sym typeface="Arial"/>
                      </a:defRPr>
                    </a:pPr>
                    <a:r>
                      <a:rPr lang="en-US" i="1" dirty="0" smtClean="0"/>
                      <a:t>2p</a:t>
                    </a:r>
                    <a:r>
                      <a:rPr lang="en-GB" i="1" baseline="-30000" dirty="0"/>
                      <a:t>1</a:t>
                    </a:r>
                    <a:r>
                      <a:rPr baseline="-30000" dirty="0" smtClean="0"/>
                      <a:t>/2</a:t>
                    </a:r>
                    <a:endParaRPr baseline="-30000" dirty="0"/>
                  </a:p>
                </p:txBody>
              </p:sp>
              <p:sp>
                <p:nvSpPr>
                  <p:cNvPr id="67" name="Shape 592">
                    <a:extLst>
                      <a:ext uri="{FF2B5EF4-FFF2-40B4-BE49-F238E27FC236}">
                        <a16:creationId xmlns:a16="http://schemas.microsoft.com/office/drawing/2014/main" id="{B691434F-910F-4852-AF8B-2504C397E048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5985454" y="3975044"/>
                    <a:ext cx="1500290" cy="0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8" name="Shape 598">
                    <a:extLst>
                      <a:ext uri="{FF2B5EF4-FFF2-40B4-BE49-F238E27FC236}">
                        <a16:creationId xmlns:a16="http://schemas.microsoft.com/office/drawing/2014/main" id="{CC7CDF54-8B34-4686-ACF0-8DE2C4260877}"/>
                      </a:ext>
                    </a:extLst>
                  </p:cNvPr>
                  <p:cNvSpPr/>
                  <p:nvPr/>
                </p:nvSpPr>
                <p:spPr>
                  <a:xfrm>
                    <a:off x="5564302" y="3820937"/>
                    <a:ext cx="632887" cy="27699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t">
                    <a:spAutoFit/>
                  </a:bodyPr>
                  <a:lstStyle/>
                  <a:p>
                    <a:pPr algn="l" defTabSz="914400">
                      <a:defRPr sz="1200" b="1">
                        <a:latin typeface="Arial"/>
                        <a:ea typeface="Arial"/>
                        <a:cs typeface="Arial"/>
                        <a:sym typeface="Arial"/>
                      </a:defRPr>
                    </a:pPr>
                    <a:r>
                      <a:rPr lang="en-US" i="1" dirty="0" smtClean="0"/>
                      <a:t>1f</a:t>
                    </a:r>
                    <a:r>
                      <a:rPr lang="en-GB" i="1" baseline="-30000" dirty="0"/>
                      <a:t>5</a:t>
                    </a:r>
                    <a:r>
                      <a:rPr baseline="-30000" dirty="0" smtClean="0"/>
                      <a:t>/2</a:t>
                    </a:r>
                    <a:endParaRPr baseline="-30000" dirty="0"/>
                  </a:p>
                </p:txBody>
              </p:sp>
              <p:sp>
                <p:nvSpPr>
                  <p:cNvPr id="69" name="Shape 592">
                    <a:extLst>
                      <a:ext uri="{FF2B5EF4-FFF2-40B4-BE49-F238E27FC236}">
                        <a16:creationId xmlns:a16="http://schemas.microsoft.com/office/drawing/2014/main" id="{B691434F-910F-4852-AF8B-2504C397E048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5985454" y="4505503"/>
                    <a:ext cx="1500290" cy="0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0" name="Shape 598">
                    <a:extLst>
                      <a:ext uri="{FF2B5EF4-FFF2-40B4-BE49-F238E27FC236}">
                        <a16:creationId xmlns:a16="http://schemas.microsoft.com/office/drawing/2014/main" id="{CC7CDF54-8B34-4686-ACF0-8DE2C4260877}"/>
                      </a:ext>
                    </a:extLst>
                  </p:cNvPr>
                  <p:cNvSpPr/>
                  <p:nvPr/>
                </p:nvSpPr>
                <p:spPr>
                  <a:xfrm>
                    <a:off x="5564302" y="4351396"/>
                    <a:ext cx="632887" cy="27699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t">
                    <a:spAutoFit/>
                  </a:bodyPr>
                  <a:lstStyle/>
                  <a:p>
                    <a:pPr algn="l" defTabSz="914400">
                      <a:defRPr sz="1200" b="1">
                        <a:latin typeface="Arial"/>
                        <a:ea typeface="Arial"/>
                        <a:cs typeface="Arial"/>
                        <a:sym typeface="Arial"/>
                      </a:defRPr>
                    </a:pPr>
                    <a:r>
                      <a:rPr lang="en-US" i="1" dirty="0" smtClean="0"/>
                      <a:t>2p</a:t>
                    </a:r>
                    <a:r>
                      <a:rPr lang="en-GB" i="1" baseline="-30000" dirty="0"/>
                      <a:t>3</a:t>
                    </a:r>
                    <a:r>
                      <a:rPr baseline="-30000" dirty="0" smtClean="0"/>
                      <a:t>/2</a:t>
                    </a:r>
                    <a:endParaRPr baseline="-30000" dirty="0"/>
                  </a:p>
                </p:txBody>
              </p:sp>
            </p:grpSp>
            <p:sp>
              <p:nvSpPr>
                <p:cNvPr id="62" name="TextBox 465">
                  <a:extLst>
                    <a:ext uri="{FF2B5EF4-FFF2-40B4-BE49-F238E27FC236}">
                      <a16:creationId xmlns:a16="http://schemas.microsoft.com/office/drawing/2014/main" id="{5C40742B-05AF-49B8-A6C4-07144454BBF4}"/>
                    </a:ext>
                  </a:extLst>
                </p:cNvPr>
                <p:cNvSpPr txBox="1"/>
                <p:nvPr/>
              </p:nvSpPr>
              <p:spPr>
                <a:xfrm>
                  <a:off x="3631671" y="6575865"/>
                  <a:ext cx="91563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baseline="30000" dirty="0" smtClean="0"/>
                    <a:t>neutrons</a:t>
                  </a:r>
                  <a:endParaRPr lang="en-US" b="1" dirty="0"/>
                </a:p>
              </p:txBody>
            </p:sp>
          </p:grpSp>
          <p:sp>
            <p:nvSpPr>
              <p:cNvPr id="59" name="Shape 596">
                <a:extLst>
                  <a:ext uri="{FF2B5EF4-FFF2-40B4-BE49-F238E27FC236}">
                    <a16:creationId xmlns:a16="http://schemas.microsoft.com/office/drawing/2014/main" id="{6CEB608D-5615-4AC9-B477-AB0049E3C575}"/>
                  </a:ext>
                </a:extLst>
              </p:cNvPr>
              <p:cNvSpPr/>
              <p:nvPr/>
            </p:nvSpPr>
            <p:spPr>
              <a:xfrm>
                <a:off x="1834312" y="3819175"/>
                <a:ext cx="499794" cy="3077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algn="l" defTabSz="914400">
                  <a:defRPr sz="1400" b="1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lang="en-GB" dirty="0" smtClean="0"/>
                  <a:t>28</a:t>
                </a:r>
                <a:endParaRPr dirty="0"/>
              </a:p>
            </p:txBody>
          </p:sp>
          <p:sp>
            <p:nvSpPr>
              <p:cNvPr id="60" name="Shape 596">
                <a:extLst>
                  <a:ext uri="{FF2B5EF4-FFF2-40B4-BE49-F238E27FC236}">
                    <a16:creationId xmlns:a16="http://schemas.microsoft.com/office/drawing/2014/main" id="{6CEB608D-5615-4AC9-B477-AB0049E3C575}"/>
                  </a:ext>
                </a:extLst>
              </p:cNvPr>
              <p:cNvSpPr/>
              <p:nvPr/>
            </p:nvSpPr>
            <p:spPr>
              <a:xfrm>
                <a:off x="1842799" y="2581913"/>
                <a:ext cx="499794" cy="3077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algn="l" defTabSz="914400">
                  <a:defRPr sz="1400" b="1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lang="en-GB" dirty="0" smtClean="0"/>
                  <a:t>50</a:t>
                </a:r>
                <a:endParaRPr dirty="0"/>
              </a:p>
            </p:txBody>
          </p:sp>
        </p:grpSp>
        <p:sp>
          <p:nvSpPr>
            <p:cNvPr id="76" name="Shape 592">
              <a:extLst>
                <a:ext uri="{FF2B5EF4-FFF2-40B4-BE49-F238E27FC236}">
                  <a16:creationId xmlns:a16="http://schemas.microsoft.com/office/drawing/2014/main" id="{B691434F-910F-4852-AF8B-2504C397E048}"/>
                </a:ext>
              </a:extLst>
            </p:cNvPr>
            <p:cNvSpPr/>
            <p:nvPr/>
          </p:nvSpPr>
          <p:spPr>
            <a:xfrm flipH="1" flipV="1">
              <a:off x="3231227" y="3353263"/>
              <a:ext cx="1500290" cy="0"/>
            </a:xfrm>
            <a:prstGeom prst="line">
              <a:avLst/>
            </a:prstGeom>
            <a:noFill/>
            <a:ln w="1905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77" name="Shape 598">
              <a:extLst>
                <a:ext uri="{FF2B5EF4-FFF2-40B4-BE49-F238E27FC236}">
                  <a16:creationId xmlns:a16="http://schemas.microsoft.com/office/drawing/2014/main" id="{CC7CDF54-8B34-4686-ACF0-8DE2C4260877}"/>
                </a:ext>
              </a:extLst>
            </p:cNvPr>
            <p:cNvSpPr/>
            <p:nvPr/>
          </p:nvSpPr>
          <p:spPr>
            <a:xfrm>
              <a:off x="2810075" y="3199156"/>
              <a:ext cx="632887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l" defTabSz="914400">
                <a:defRPr sz="1200" b="1"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i="1" dirty="0" smtClean="0"/>
                <a:t>1f</a:t>
              </a:r>
              <a:r>
                <a:rPr lang="en-GB" i="1" baseline="-30000" dirty="0"/>
                <a:t>7</a:t>
              </a:r>
              <a:r>
                <a:rPr baseline="-30000" dirty="0" smtClean="0"/>
                <a:t>/2</a:t>
              </a:r>
              <a:endParaRPr baseline="-30000" dirty="0"/>
            </a:p>
          </p:txBody>
        </p:sp>
        <p:sp>
          <p:nvSpPr>
            <p:cNvPr id="78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3836151" y="3297634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79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724079" y="3299975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80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3623858" y="3302036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81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511786" y="3299835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grpSp>
          <p:nvGrpSpPr>
            <p:cNvPr id="82" name="Groupe 81"/>
            <p:cNvGrpSpPr/>
            <p:nvPr/>
          </p:nvGrpSpPr>
          <p:grpSpPr>
            <a:xfrm>
              <a:off x="2812054" y="3861760"/>
              <a:ext cx="1921442" cy="517875"/>
              <a:chOff x="522394" y="2406369"/>
              <a:chExt cx="1921442" cy="517875"/>
            </a:xfrm>
          </p:grpSpPr>
          <p:grpSp>
            <p:nvGrpSpPr>
              <p:cNvPr id="83" name="Groupe 82"/>
              <p:cNvGrpSpPr/>
              <p:nvPr/>
            </p:nvGrpSpPr>
            <p:grpSpPr>
              <a:xfrm>
                <a:off x="522394" y="2406369"/>
                <a:ext cx="1921442" cy="276997"/>
                <a:chOff x="2591838" y="4985984"/>
                <a:chExt cx="1921442" cy="276997"/>
              </a:xfrm>
            </p:grpSpPr>
            <p:sp>
              <p:nvSpPr>
                <p:cNvPr id="87" name="Shape 592">
                  <a:extLst>
                    <a:ext uri="{FF2B5EF4-FFF2-40B4-BE49-F238E27FC236}">
                      <a16:creationId xmlns:a16="http://schemas.microsoft.com/office/drawing/2014/main" id="{4DF95E37-B981-44C9-9E59-18B21A714C9C}"/>
                    </a:ext>
                  </a:extLst>
                </p:cNvPr>
                <p:cNvSpPr/>
                <p:nvPr/>
              </p:nvSpPr>
              <p:spPr>
                <a:xfrm flipH="1">
                  <a:off x="3012990" y="5126487"/>
                  <a:ext cx="1500290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88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2591838" y="4985984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 smtClean="0"/>
                    <a:t>1d</a:t>
                  </a:r>
                  <a:r>
                    <a:rPr lang="en-GB" i="1" baseline="-30000" dirty="0"/>
                    <a:t>3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  <p:grpSp>
            <p:nvGrpSpPr>
              <p:cNvPr id="84" name="Groupe 83"/>
              <p:cNvGrpSpPr/>
              <p:nvPr/>
            </p:nvGrpSpPr>
            <p:grpSpPr>
              <a:xfrm>
                <a:off x="522394" y="2647247"/>
                <a:ext cx="1921442" cy="276997"/>
                <a:chOff x="2591838" y="4985984"/>
                <a:chExt cx="1921442" cy="276997"/>
              </a:xfrm>
            </p:grpSpPr>
            <p:sp>
              <p:nvSpPr>
                <p:cNvPr id="85" name="Shape 592">
                  <a:extLst>
                    <a:ext uri="{FF2B5EF4-FFF2-40B4-BE49-F238E27FC236}">
                      <a16:creationId xmlns:a16="http://schemas.microsoft.com/office/drawing/2014/main" id="{4DF95E37-B981-44C9-9E59-18B21A714C9C}"/>
                    </a:ext>
                  </a:extLst>
                </p:cNvPr>
                <p:cNvSpPr/>
                <p:nvPr/>
              </p:nvSpPr>
              <p:spPr>
                <a:xfrm flipH="1">
                  <a:off x="3012990" y="5126487"/>
                  <a:ext cx="1500290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86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2591838" y="4985984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/>
                    <a:t>2</a:t>
                  </a:r>
                  <a:r>
                    <a:rPr lang="en-US" i="1" dirty="0" smtClean="0"/>
                    <a:t>s</a:t>
                  </a:r>
                  <a:r>
                    <a:rPr lang="en-GB" i="1" baseline="-30000" dirty="0"/>
                    <a:t>1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</p:grpSp>
        <p:sp>
          <p:nvSpPr>
            <p:cNvPr id="89" name="Shape 596">
              <a:extLst>
                <a:ext uri="{FF2B5EF4-FFF2-40B4-BE49-F238E27FC236}">
                  <a16:creationId xmlns:a16="http://schemas.microsoft.com/office/drawing/2014/main" id="{6CEB608D-5615-4AC9-B477-AB0049E3C575}"/>
                </a:ext>
              </a:extLst>
            </p:cNvPr>
            <p:cNvSpPr/>
            <p:nvPr/>
          </p:nvSpPr>
          <p:spPr>
            <a:xfrm>
              <a:off x="3788040" y="3534191"/>
              <a:ext cx="499794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l" defTabSz="914400">
                <a:defRPr sz="14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GB" dirty="0" smtClean="0"/>
                <a:t>20</a:t>
              </a:r>
              <a:endParaRPr dirty="0"/>
            </a:p>
          </p:txBody>
        </p:sp>
        <p:sp>
          <p:nvSpPr>
            <p:cNvPr id="90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4057994" y="3956411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91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945922" y="3958752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92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3845701" y="3960813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93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733629" y="3958612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96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3950685" y="4188861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97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838613" y="4186660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cxnSp>
          <p:nvCxnSpPr>
            <p:cNvPr id="98" name="Connecteur droit avec flèche 97"/>
            <p:cNvCxnSpPr/>
            <p:nvPr/>
          </p:nvCxnSpPr>
          <p:spPr>
            <a:xfrm>
              <a:off x="4090243" y="3245768"/>
              <a:ext cx="504056" cy="0"/>
            </a:xfrm>
            <a:prstGeom prst="straightConnector1">
              <a:avLst/>
            </a:prstGeom>
            <a:ln>
              <a:solidFill>
                <a:srgbClr val="3A5E8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Text Placeholder 4"/>
          <p:cNvSpPr txBox="1">
            <a:spLocks/>
          </p:cNvSpPr>
          <p:nvPr/>
        </p:nvSpPr>
        <p:spPr>
          <a:xfrm>
            <a:off x="54781" y="5129901"/>
            <a:ext cx="4178480" cy="4003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M. Wang et al., Chinese Phys. C 45 030003 (2021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lvl="0" indent="-342900">
              <a:defRPr/>
            </a:pP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L. Lalanne et al.,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Phys. Rev. Lett. 131,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092501 (2023)</a:t>
            </a:r>
          </a:p>
          <a:p>
            <a:pPr marL="342900" lvl="0" indent="-342900">
              <a:defRPr/>
            </a:pPr>
            <a:r>
              <a:rPr lang="en-US" sz="1000" dirty="0" smtClean="0"/>
              <a:t>J. </a:t>
            </a:r>
            <a:r>
              <a:rPr lang="en-US" sz="1000" dirty="0" err="1" smtClean="0"/>
              <a:t>Surbrook</a:t>
            </a:r>
            <a:r>
              <a:rPr lang="en-US" sz="1000" dirty="0" smtClean="0"/>
              <a:t> et al., Phys</a:t>
            </a:r>
            <a:r>
              <a:rPr lang="en-US" sz="1000" dirty="0"/>
              <a:t>. Rev. C 103, 014323 </a:t>
            </a:r>
            <a:r>
              <a:rPr lang="en-US" sz="1000" dirty="0" smtClean="0"/>
              <a:t>(2021)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41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Image 9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32"/>
          <a:stretch/>
        </p:blipFill>
        <p:spPr>
          <a:xfrm>
            <a:off x="5798820" y="775465"/>
            <a:ext cx="4775492" cy="2830343"/>
          </a:xfrm>
          <a:prstGeom prst="rect">
            <a:avLst/>
          </a:prstGeom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75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560840" cy="432048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522394" y="880151"/>
            <a:ext cx="4287929" cy="73866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Calcium isotopic chain: 22 isotopes </a:t>
            </a:r>
            <a:r>
              <a:rPr lang="fr-FR" sz="1400" dirty="0" err="1" smtClean="0"/>
              <a:t>measured</a:t>
            </a:r>
            <a:endParaRPr lang="fr-FR" sz="14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Both</a:t>
            </a:r>
            <a:r>
              <a:rPr lang="fr-FR" sz="1400" dirty="0" smtClean="0"/>
              <a:t> a </a:t>
            </a:r>
            <a:r>
              <a:rPr lang="fr-FR" sz="1400" dirty="0" err="1" smtClean="0"/>
              <a:t>textbook</a:t>
            </a:r>
            <a:r>
              <a:rPr lang="fr-FR" sz="1400" dirty="0" smtClean="0"/>
              <a:t> case and a state-of-the-art </a:t>
            </a:r>
            <a:r>
              <a:rPr lang="fr-FR" sz="1400" dirty="0" err="1" smtClean="0"/>
              <a:t>research</a:t>
            </a:r>
            <a:r>
              <a:rPr lang="fr-FR" sz="1400" dirty="0" smtClean="0"/>
              <a:t> </a:t>
            </a:r>
            <a:r>
              <a:rPr lang="fr-FR" sz="1400" dirty="0" err="1" smtClean="0"/>
              <a:t>subject</a:t>
            </a:r>
            <a:endParaRPr lang="fr-FR" sz="1400" dirty="0" smtClean="0"/>
          </a:p>
        </p:txBody>
      </p:sp>
      <p:grpSp>
        <p:nvGrpSpPr>
          <p:cNvPr id="9" name="Groupe 8"/>
          <p:cNvGrpSpPr/>
          <p:nvPr/>
        </p:nvGrpSpPr>
        <p:grpSpPr>
          <a:xfrm>
            <a:off x="6741165" y="850836"/>
            <a:ext cx="3840767" cy="3332066"/>
            <a:chOff x="6741165" y="850836"/>
            <a:chExt cx="3840767" cy="3332066"/>
          </a:xfrm>
        </p:grpSpPr>
        <p:grpSp>
          <p:nvGrpSpPr>
            <p:cNvPr id="2" name="Groupe 1"/>
            <p:cNvGrpSpPr/>
            <p:nvPr/>
          </p:nvGrpSpPr>
          <p:grpSpPr>
            <a:xfrm>
              <a:off x="6741165" y="880537"/>
              <a:ext cx="3840767" cy="3302365"/>
              <a:chOff x="6741165" y="880537"/>
              <a:chExt cx="3840767" cy="3302365"/>
            </a:xfrm>
          </p:grpSpPr>
          <p:sp>
            <p:nvSpPr>
              <p:cNvPr id="10" name="ZoneTexte 9"/>
              <p:cNvSpPr txBox="1"/>
              <p:nvPr/>
            </p:nvSpPr>
            <p:spPr>
              <a:xfrm>
                <a:off x="7762651" y="880537"/>
                <a:ext cx="135165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/>
                  <a:t>Calcium isotopes</a:t>
                </a:r>
                <a:endParaRPr lang="fr-FR" sz="1200" dirty="0"/>
              </a:p>
            </p:txBody>
          </p:sp>
          <p:pic>
            <p:nvPicPr>
              <p:cNvPr id="12" name="Image 11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573" t="89423"/>
              <a:stretch/>
            </p:blipFill>
            <p:spPr>
              <a:xfrm>
                <a:off x="6741165" y="3677782"/>
                <a:ext cx="3840767" cy="505120"/>
              </a:xfrm>
              <a:prstGeom prst="rect">
                <a:avLst/>
              </a:prstGeom>
            </p:spPr>
          </p:pic>
        </p:grpSp>
        <p:cxnSp>
          <p:nvCxnSpPr>
            <p:cNvPr id="8" name="Connecteur droit 7"/>
            <p:cNvCxnSpPr/>
            <p:nvPr/>
          </p:nvCxnSpPr>
          <p:spPr>
            <a:xfrm flipV="1">
              <a:off x="7782971" y="859344"/>
              <a:ext cx="0" cy="2746464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 flipV="1">
              <a:off x="9081655" y="850836"/>
              <a:ext cx="0" cy="2683355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oupe 98"/>
          <p:cNvGrpSpPr/>
          <p:nvPr/>
        </p:nvGrpSpPr>
        <p:grpSpPr>
          <a:xfrm>
            <a:off x="3669627" y="2302090"/>
            <a:ext cx="1923421" cy="2221653"/>
            <a:chOff x="2810075" y="2598917"/>
            <a:chExt cx="1923421" cy="2221653"/>
          </a:xfrm>
        </p:grpSpPr>
        <p:grpSp>
          <p:nvGrpSpPr>
            <p:cNvPr id="55" name="Groupe 54"/>
            <p:cNvGrpSpPr/>
            <p:nvPr/>
          </p:nvGrpSpPr>
          <p:grpSpPr>
            <a:xfrm>
              <a:off x="2810075" y="2598917"/>
              <a:ext cx="1921442" cy="2221653"/>
              <a:chOff x="864834" y="3503424"/>
              <a:chExt cx="1921442" cy="2221653"/>
            </a:xfrm>
          </p:grpSpPr>
          <p:grpSp>
            <p:nvGrpSpPr>
              <p:cNvPr id="58" name="Groupe 57"/>
              <p:cNvGrpSpPr/>
              <p:nvPr/>
            </p:nvGrpSpPr>
            <p:grpSpPr>
              <a:xfrm>
                <a:off x="864834" y="3503424"/>
                <a:ext cx="1921442" cy="2221653"/>
                <a:chOff x="2974508" y="4754322"/>
                <a:chExt cx="1921442" cy="2221653"/>
              </a:xfrm>
            </p:grpSpPr>
            <p:grpSp>
              <p:nvGrpSpPr>
                <p:cNvPr id="61" name="Groupe 60"/>
                <p:cNvGrpSpPr/>
                <p:nvPr/>
              </p:nvGrpSpPr>
              <p:grpSpPr>
                <a:xfrm>
                  <a:off x="2974508" y="4754322"/>
                  <a:ext cx="1921442" cy="276997"/>
                  <a:chOff x="5564302" y="4351396"/>
                  <a:chExt cx="1921442" cy="276997"/>
                </a:xfrm>
              </p:grpSpPr>
              <p:sp>
                <p:nvSpPr>
                  <p:cNvPr id="69" name="Shape 592">
                    <a:extLst>
                      <a:ext uri="{FF2B5EF4-FFF2-40B4-BE49-F238E27FC236}">
                        <a16:creationId xmlns:a16="http://schemas.microsoft.com/office/drawing/2014/main" id="{B691434F-910F-4852-AF8B-2504C397E048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5985454" y="4505503"/>
                    <a:ext cx="1500290" cy="0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0" name="Shape 598">
                    <a:extLst>
                      <a:ext uri="{FF2B5EF4-FFF2-40B4-BE49-F238E27FC236}">
                        <a16:creationId xmlns:a16="http://schemas.microsoft.com/office/drawing/2014/main" id="{CC7CDF54-8B34-4686-ACF0-8DE2C4260877}"/>
                      </a:ext>
                    </a:extLst>
                  </p:cNvPr>
                  <p:cNvSpPr/>
                  <p:nvPr/>
                </p:nvSpPr>
                <p:spPr>
                  <a:xfrm>
                    <a:off x="5564302" y="4351396"/>
                    <a:ext cx="632887" cy="27699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t">
                    <a:spAutoFit/>
                  </a:bodyPr>
                  <a:lstStyle/>
                  <a:p>
                    <a:pPr algn="l" defTabSz="914400">
                      <a:defRPr sz="1200" b="1">
                        <a:latin typeface="Arial"/>
                        <a:ea typeface="Arial"/>
                        <a:cs typeface="Arial"/>
                        <a:sym typeface="Arial"/>
                      </a:defRPr>
                    </a:pPr>
                    <a:r>
                      <a:rPr lang="en-US" i="1" dirty="0" smtClean="0"/>
                      <a:t>2p</a:t>
                    </a:r>
                    <a:r>
                      <a:rPr lang="en-GB" i="1" baseline="-30000" dirty="0"/>
                      <a:t>3</a:t>
                    </a:r>
                    <a:r>
                      <a:rPr baseline="-30000" dirty="0" smtClean="0"/>
                      <a:t>/2</a:t>
                    </a:r>
                    <a:endParaRPr baseline="-30000" dirty="0"/>
                  </a:p>
                </p:txBody>
              </p:sp>
            </p:grpSp>
            <p:sp>
              <p:nvSpPr>
                <p:cNvPr id="62" name="TextBox 465">
                  <a:extLst>
                    <a:ext uri="{FF2B5EF4-FFF2-40B4-BE49-F238E27FC236}">
                      <a16:creationId xmlns:a16="http://schemas.microsoft.com/office/drawing/2014/main" id="{5C40742B-05AF-49B8-A6C4-07144454BBF4}"/>
                    </a:ext>
                  </a:extLst>
                </p:cNvPr>
                <p:cNvSpPr txBox="1"/>
                <p:nvPr/>
              </p:nvSpPr>
              <p:spPr>
                <a:xfrm>
                  <a:off x="3631671" y="6575865"/>
                  <a:ext cx="91563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baseline="30000" dirty="0" smtClean="0"/>
                    <a:t>neutrons</a:t>
                  </a:r>
                  <a:endParaRPr lang="en-US" b="1" dirty="0"/>
                </a:p>
              </p:txBody>
            </p:sp>
          </p:grpSp>
          <p:sp>
            <p:nvSpPr>
              <p:cNvPr id="59" name="Shape 596">
                <a:extLst>
                  <a:ext uri="{FF2B5EF4-FFF2-40B4-BE49-F238E27FC236}">
                    <a16:creationId xmlns:a16="http://schemas.microsoft.com/office/drawing/2014/main" id="{6CEB608D-5615-4AC9-B477-AB0049E3C575}"/>
                  </a:ext>
                </a:extLst>
              </p:cNvPr>
              <p:cNvSpPr/>
              <p:nvPr/>
            </p:nvSpPr>
            <p:spPr>
              <a:xfrm>
                <a:off x="1834312" y="3819175"/>
                <a:ext cx="499794" cy="3077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algn="l" defTabSz="914400">
                  <a:defRPr sz="1400" b="1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lang="en-GB" dirty="0" smtClean="0"/>
                  <a:t>28</a:t>
                </a:r>
                <a:endParaRPr dirty="0"/>
              </a:p>
            </p:txBody>
          </p:sp>
        </p:grpSp>
        <p:sp>
          <p:nvSpPr>
            <p:cNvPr id="76" name="Shape 592">
              <a:extLst>
                <a:ext uri="{FF2B5EF4-FFF2-40B4-BE49-F238E27FC236}">
                  <a16:creationId xmlns:a16="http://schemas.microsoft.com/office/drawing/2014/main" id="{B691434F-910F-4852-AF8B-2504C397E048}"/>
                </a:ext>
              </a:extLst>
            </p:cNvPr>
            <p:cNvSpPr/>
            <p:nvPr/>
          </p:nvSpPr>
          <p:spPr>
            <a:xfrm flipH="1" flipV="1">
              <a:off x="3231227" y="3353263"/>
              <a:ext cx="1500290" cy="0"/>
            </a:xfrm>
            <a:prstGeom prst="line">
              <a:avLst/>
            </a:prstGeom>
            <a:noFill/>
            <a:ln w="1905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77" name="Shape 598">
              <a:extLst>
                <a:ext uri="{FF2B5EF4-FFF2-40B4-BE49-F238E27FC236}">
                  <a16:creationId xmlns:a16="http://schemas.microsoft.com/office/drawing/2014/main" id="{CC7CDF54-8B34-4686-ACF0-8DE2C4260877}"/>
                </a:ext>
              </a:extLst>
            </p:cNvPr>
            <p:cNvSpPr/>
            <p:nvPr/>
          </p:nvSpPr>
          <p:spPr>
            <a:xfrm>
              <a:off x="2810075" y="3199156"/>
              <a:ext cx="632887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l" defTabSz="914400">
                <a:defRPr sz="1200" b="1"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i="1" dirty="0" smtClean="0"/>
                <a:t>1f</a:t>
              </a:r>
              <a:r>
                <a:rPr lang="en-GB" i="1" baseline="-30000" dirty="0"/>
                <a:t>7</a:t>
              </a:r>
              <a:r>
                <a:rPr baseline="-30000" dirty="0" smtClean="0"/>
                <a:t>/2</a:t>
              </a:r>
              <a:endParaRPr baseline="-30000" dirty="0"/>
            </a:p>
          </p:txBody>
        </p:sp>
        <p:sp>
          <p:nvSpPr>
            <p:cNvPr id="81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511786" y="3299835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grpSp>
          <p:nvGrpSpPr>
            <p:cNvPr id="82" name="Groupe 81"/>
            <p:cNvGrpSpPr/>
            <p:nvPr/>
          </p:nvGrpSpPr>
          <p:grpSpPr>
            <a:xfrm>
              <a:off x="2812054" y="3861760"/>
              <a:ext cx="1921442" cy="517875"/>
              <a:chOff x="522394" y="2406369"/>
              <a:chExt cx="1921442" cy="517875"/>
            </a:xfrm>
          </p:grpSpPr>
          <p:grpSp>
            <p:nvGrpSpPr>
              <p:cNvPr id="83" name="Groupe 82"/>
              <p:cNvGrpSpPr/>
              <p:nvPr/>
            </p:nvGrpSpPr>
            <p:grpSpPr>
              <a:xfrm>
                <a:off x="522394" y="2406369"/>
                <a:ext cx="1921442" cy="276997"/>
                <a:chOff x="2591838" y="4985984"/>
                <a:chExt cx="1921442" cy="276997"/>
              </a:xfrm>
            </p:grpSpPr>
            <p:sp>
              <p:nvSpPr>
                <p:cNvPr id="87" name="Shape 592">
                  <a:extLst>
                    <a:ext uri="{FF2B5EF4-FFF2-40B4-BE49-F238E27FC236}">
                      <a16:creationId xmlns:a16="http://schemas.microsoft.com/office/drawing/2014/main" id="{4DF95E37-B981-44C9-9E59-18B21A714C9C}"/>
                    </a:ext>
                  </a:extLst>
                </p:cNvPr>
                <p:cNvSpPr/>
                <p:nvPr/>
              </p:nvSpPr>
              <p:spPr>
                <a:xfrm flipH="1">
                  <a:off x="3012990" y="5126487"/>
                  <a:ext cx="1500290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88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2591838" y="4985984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 smtClean="0"/>
                    <a:t>1d</a:t>
                  </a:r>
                  <a:r>
                    <a:rPr lang="en-GB" i="1" baseline="-30000" dirty="0"/>
                    <a:t>3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  <p:grpSp>
            <p:nvGrpSpPr>
              <p:cNvPr id="84" name="Groupe 83"/>
              <p:cNvGrpSpPr/>
              <p:nvPr/>
            </p:nvGrpSpPr>
            <p:grpSpPr>
              <a:xfrm>
                <a:off x="522394" y="2647247"/>
                <a:ext cx="1921442" cy="276997"/>
                <a:chOff x="2591838" y="4985984"/>
                <a:chExt cx="1921442" cy="276997"/>
              </a:xfrm>
            </p:grpSpPr>
            <p:sp>
              <p:nvSpPr>
                <p:cNvPr id="85" name="Shape 592">
                  <a:extLst>
                    <a:ext uri="{FF2B5EF4-FFF2-40B4-BE49-F238E27FC236}">
                      <a16:creationId xmlns:a16="http://schemas.microsoft.com/office/drawing/2014/main" id="{4DF95E37-B981-44C9-9E59-18B21A714C9C}"/>
                    </a:ext>
                  </a:extLst>
                </p:cNvPr>
                <p:cNvSpPr/>
                <p:nvPr/>
              </p:nvSpPr>
              <p:spPr>
                <a:xfrm flipH="1">
                  <a:off x="3012990" y="5126487"/>
                  <a:ext cx="1500290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86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2591838" y="4985984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/>
                    <a:t>2</a:t>
                  </a:r>
                  <a:r>
                    <a:rPr lang="en-US" i="1" dirty="0" smtClean="0"/>
                    <a:t>s</a:t>
                  </a:r>
                  <a:r>
                    <a:rPr lang="en-GB" i="1" baseline="-30000" dirty="0"/>
                    <a:t>1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</p:grpSp>
        <p:sp>
          <p:nvSpPr>
            <p:cNvPr id="89" name="Shape 596">
              <a:extLst>
                <a:ext uri="{FF2B5EF4-FFF2-40B4-BE49-F238E27FC236}">
                  <a16:creationId xmlns:a16="http://schemas.microsoft.com/office/drawing/2014/main" id="{6CEB608D-5615-4AC9-B477-AB0049E3C575}"/>
                </a:ext>
              </a:extLst>
            </p:cNvPr>
            <p:cNvSpPr/>
            <p:nvPr/>
          </p:nvSpPr>
          <p:spPr>
            <a:xfrm>
              <a:off x="3788040" y="3534191"/>
              <a:ext cx="499794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l" defTabSz="914400">
                <a:defRPr sz="14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GB" dirty="0" smtClean="0"/>
                <a:t>20</a:t>
              </a:r>
              <a:endParaRPr dirty="0"/>
            </a:p>
          </p:txBody>
        </p:sp>
        <p:sp>
          <p:nvSpPr>
            <p:cNvPr id="90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4057994" y="3956411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91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945922" y="3958752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92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3845701" y="3960813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93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733629" y="3958612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96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3950685" y="4188861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97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838613" y="4186660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pSp>
        <p:nvGrpSpPr>
          <p:cNvPr id="95" name="Groupe 94"/>
          <p:cNvGrpSpPr/>
          <p:nvPr/>
        </p:nvGrpSpPr>
        <p:grpSpPr>
          <a:xfrm>
            <a:off x="1411213" y="2278097"/>
            <a:ext cx="1923421" cy="2221653"/>
            <a:chOff x="2810075" y="2598917"/>
            <a:chExt cx="1923421" cy="2221653"/>
          </a:xfrm>
        </p:grpSpPr>
        <p:grpSp>
          <p:nvGrpSpPr>
            <p:cNvPr id="101" name="Groupe 100"/>
            <p:cNvGrpSpPr/>
            <p:nvPr/>
          </p:nvGrpSpPr>
          <p:grpSpPr>
            <a:xfrm>
              <a:off x="2810075" y="2598917"/>
              <a:ext cx="1921442" cy="2221653"/>
              <a:chOff x="864834" y="3503424"/>
              <a:chExt cx="1921442" cy="2221653"/>
            </a:xfrm>
          </p:grpSpPr>
          <p:grpSp>
            <p:nvGrpSpPr>
              <p:cNvPr id="119" name="Groupe 118"/>
              <p:cNvGrpSpPr/>
              <p:nvPr/>
            </p:nvGrpSpPr>
            <p:grpSpPr>
              <a:xfrm>
                <a:off x="864834" y="3503424"/>
                <a:ext cx="1921442" cy="2221653"/>
                <a:chOff x="2974508" y="4754322"/>
                <a:chExt cx="1921442" cy="2221653"/>
              </a:xfrm>
            </p:grpSpPr>
            <p:grpSp>
              <p:nvGrpSpPr>
                <p:cNvPr id="121" name="Groupe 120"/>
                <p:cNvGrpSpPr/>
                <p:nvPr/>
              </p:nvGrpSpPr>
              <p:grpSpPr>
                <a:xfrm>
                  <a:off x="2974508" y="4754322"/>
                  <a:ext cx="1921442" cy="276997"/>
                  <a:chOff x="5564302" y="4351396"/>
                  <a:chExt cx="1921442" cy="276997"/>
                </a:xfrm>
              </p:grpSpPr>
              <p:sp>
                <p:nvSpPr>
                  <p:cNvPr id="123" name="Shape 592">
                    <a:extLst>
                      <a:ext uri="{FF2B5EF4-FFF2-40B4-BE49-F238E27FC236}">
                        <a16:creationId xmlns:a16="http://schemas.microsoft.com/office/drawing/2014/main" id="{B691434F-910F-4852-AF8B-2504C397E048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5985454" y="4505503"/>
                    <a:ext cx="1500290" cy="0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24" name="Shape 598">
                    <a:extLst>
                      <a:ext uri="{FF2B5EF4-FFF2-40B4-BE49-F238E27FC236}">
                        <a16:creationId xmlns:a16="http://schemas.microsoft.com/office/drawing/2014/main" id="{CC7CDF54-8B34-4686-ACF0-8DE2C4260877}"/>
                      </a:ext>
                    </a:extLst>
                  </p:cNvPr>
                  <p:cNvSpPr/>
                  <p:nvPr/>
                </p:nvSpPr>
                <p:spPr>
                  <a:xfrm>
                    <a:off x="5564302" y="4351396"/>
                    <a:ext cx="632887" cy="27699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t">
                    <a:spAutoFit/>
                  </a:bodyPr>
                  <a:lstStyle/>
                  <a:p>
                    <a:pPr algn="l" defTabSz="914400">
                      <a:defRPr sz="1200" b="1">
                        <a:latin typeface="Arial"/>
                        <a:ea typeface="Arial"/>
                        <a:cs typeface="Arial"/>
                        <a:sym typeface="Arial"/>
                      </a:defRPr>
                    </a:pPr>
                    <a:r>
                      <a:rPr lang="en-US" i="1" dirty="0" smtClean="0"/>
                      <a:t>2p</a:t>
                    </a:r>
                    <a:r>
                      <a:rPr lang="en-GB" i="1" baseline="-30000" dirty="0"/>
                      <a:t>3</a:t>
                    </a:r>
                    <a:r>
                      <a:rPr baseline="-30000" dirty="0" smtClean="0"/>
                      <a:t>/2</a:t>
                    </a:r>
                    <a:endParaRPr baseline="-30000" dirty="0"/>
                  </a:p>
                </p:txBody>
              </p:sp>
            </p:grpSp>
            <p:sp>
              <p:nvSpPr>
                <p:cNvPr id="122" name="TextBox 465">
                  <a:extLst>
                    <a:ext uri="{FF2B5EF4-FFF2-40B4-BE49-F238E27FC236}">
                      <a16:creationId xmlns:a16="http://schemas.microsoft.com/office/drawing/2014/main" id="{5C40742B-05AF-49B8-A6C4-07144454BBF4}"/>
                    </a:ext>
                  </a:extLst>
                </p:cNvPr>
                <p:cNvSpPr txBox="1"/>
                <p:nvPr/>
              </p:nvSpPr>
              <p:spPr>
                <a:xfrm>
                  <a:off x="3631671" y="6575865"/>
                  <a:ext cx="91563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baseline="30000" dirty="0" smtClean="0"/>
                    <a:t>neutrons</a:t>
                  </a:r>
                  <a:endParaRPr lang="en-US" b="1" dirty="0"/>
                </a:p>
              </p:txBody>
            </p:sp>
          </p:grpSp>
          <p:sp>
            <p:nvSpPr>
              <p:cNvPr id="120" name="Shape 596">
                <a:extLst>
                  <a:ext uri="{FF2B5EF4-FFF2-40B4-BE49-F238E27FC236}">
                    <a16:creationId xmlns:a16="http://schemas.microsoft.com/office/drawing/2014/main" id="{6CEB608D-5615-4AC9-B477-AB0049E3C575}"/>
                  </a:ext>
                </a:extLst>
              </p:cNvPr>
              <p:cNvSpPr/>
              <p:nvPr/>
            </p:nvSpPr>
            <p:spPr>
              <a:xfrm>
                <a:off x="1834312" y="3819175"/>
                <a:ext cx="499794" cy="3077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algn="l" defTabSz="914400">
                  <a:defRPr sz="1400" b="1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lang="en-GB" dirty="0" smtClean="0"/>
                  <a:t>28</a:t>
                </a:r>
                <a:endParaRPr dirty="0"/>
              </a:p>
            </p:txBody>
          </p:sp>
        </p:grpSp>
        <p:sp>
          <p:nvSpPr>
            <p:cNvPr id="102" name="Shape 592">
              <a:extLst>
                <a:ext uri="{FF2B5EF4-FFF2-40B4-BE49-F238E27FC236}">
                  <a16:creationId xmlns:a16="http://schemas.microsoft.com/office/drawing/2014/main" id="{B691434F-910F-4852-AF8B-2504C397E048}"/>
                </a:ext>
              </a:extLst>
            </p:cNvPr>
            <p:cNvSpPr/>
            <p:nvPr/>
          </p:nvSpPr>
          <p:spPr>
            <a:xfrm flipH="1" flipV="1">
              <a:off x="3231227" y="3353263"/>
              <a:ext cx="1500290" cy="0"/>
            </a:xfrm>
            <a:prstGeom prst="line">
              <a:avLst/>
            </a:prstGeom>
            <a:noFill/>
            <a:ln w="1905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103" name="Shape 598">
              <a:extLst>
                <a:ext uri="{FF2B5EF4-FFF2-40B4-BE49-F238E27FC236}">
                  <a16:creationId xmlns:a16="http://schemas.microsoft.com/office/drawing/2014/main" id="{CC7CDF54-8B34-4686-ACF0-8DE2C4260877}"/>
                </a:ext>
              </a:extLst>
            </p:cNvPr>
            <p:cNvSpPr/>
            <p:nvPr/>
          </p:nvSpPr>
          <p:spPr>
            <a:xfrm>
              <a:off x="2810075" y="3199156"/>
              <a:ext cx="632887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l" defTabSz="914400">
                <a:defRPr sz="1200" b="1"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i="1" dirty="0" smtClean="0"/>
                <a:t>1f</a:t>
              </a:r>
              <a:r>
                <a:rPr lang="en-GB" i="1" baseline="-30000" dirty="0"/>
                <a:t>7</a:t>
              </a:r>
              <a:r>
                <a:rPr baseline="-30000" dirty="0" smtClean="0"/>
                <a:t>/2</a:t>
              </a:r>
              <a:endParaRPr baseline="-30000" dirty="0"/>
            </a:p>
          </p:txBody>
        </p:sp>
        <p:grpSp>
          <p:nvGrpSpPr>
            <p:cNvPr id="105" name="Groupe 104"/>
            <p:cNvGrpSpPr/>
            <p:nvPr/>
          </p:nvGrpSpPr>
          <p:grpSpPr>
            <a:xfrm>
              <a:off x="2812054" y="3861760"/>
              <a:ext cx="1921442" cy="517875"/>
              <a:chOff x="522394" y="2406369"/>
              <a:chExt cx="1921442" cy="517875"/>
            </a:xfrm>
          </p:grpSpPr>
          <p:grpSp>
            <p:nvGrpSpPr>
              <p:cNvPr id="113" name="Groupe 112"/>
              <p:cNvGrpSpPr/>
              <p:nvPr/>
            </p:nvGrpSpPr>
            <p:grpSpPr>
              <a:xfrm>
                <a:off x="522394" y="2406369"/>
                <a:ext cx="1921442" cy="276997"/>
                <a:chOff x="2591838" y="4985984"/>
                <a:chExt cx="1921442" cy="276997"/>
              </a:xfrm>
            </p:grpSpPr>
            <p:sp>
              <p:nvSpPr>
                <p:cNvPr id="117" name="Shape 592">
                  <a:extLst>
                    <a:ext uri="{FF2B5EF4-FFF2-40B4-BE49-F238E27FC236}">
                      <a16:creationId xmlns:a16="http://schemas.microsoft.com/office/drawing/2014/main" id="{4DF95E37-B981-44C9-9E59-18B21A714C9C}"/>
                    </a:ext>
                  </a:extLst>
                </p:cNvPr>
                <p:cNvSpPr/>
                <p:nvPr/>
              </p:nvSpPr>
              <p:spPr>
                <a:xfrm flipH="1">
                  <a:off x="3012990" y="5126487"/>
                  <a:ext cx="1500290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18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2591838" y="4985984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 smtClean="0"/>
                    <a:t>1d</a:t>
                  </a:r>
                  <a:r>
                    <a:rPr lang="en-GB" i="1" baseline="-30000" dirty="0"/>
                    <a:t>3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  <p:grpSp>
            <p:nvGrpSpPr>
              <p:cNvPr id="114" name="Groupe 113"/>
              <p:cNvGrpSpPr/>
              <p:nvPr/>
            </p:nvGrpSpPr>
            <p:grpSpPr>
              <a:xfrm>
                <a:off x="522394" y="2647247"/>
                <a:ext cx="1921442" cy="276997"/>
                <a:chOff x="2591838" y="4985984"/>
                <a:chExt cx="1921442" cy="276997"/>
              </a:xfrm>
            </p:grpSpPr>
            <p:sp>
              <p:nvSpPr>
                <p:cNvPr id="115" name="Shape 592">
                  <a:extLst>
                    <a:ext uri="{FF2B5EF4-FFF2-40B4-BE49-F238E27FC236}">
                      <a16:creationId xmlns:a16="http://schemas.microsoft.com/office/drawing/2014/main" id="{4DF95E37-B981-44C9-9E59-18B21A714C9C}"/>
                    </a:ext>
                  </a:extLst>
                </p:cNvPr>
                <p:cNvSpPr/>
                <p:nvPr/>
              </p:nvSpPr>
              <p:spPr>
                <a:xfrm flipH="1">
                  <a:off x="3012990" y="5126487"/>
                  <a:ext cx="1500290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16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2591838" y="4985984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/>
                    <a:t>2</a:t>
                  </a:r>
                  <a:r>
                    <a:rPr lang="en-US" i="1" dirty="0" smtClean="0"/>
                    <a:t>s</a:t>
                  </a:r>
                  <a:r>
                    <a:rPr lang="en-GB" i="1" baseline="-30000" dirty="0"/>
                    <a:t>1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</p:grpSp>
        <p:sp>
          <p:nvSpPr>
            <p:cNvPr id="106" name="Shape 596">
              <a:extLst>
                <a:ext uri="{FF2B5EF4-FFF2-40B4-BE49-F238E27FC236}">
                  <a16:creationId xmlns:a16="http://schemas.microsoft.com/office/drawing/2014/main" id="{6CEB608D-5615-4AC9-B477-AB0049E3C575}"/>
                </a:ext>
              </a:extLst>
            </p:cNvPr>
            <p:cNvSpPr/>
            <p:nvPr/>
          </p:nvSpPr>
          <p:spPr>
            <a:xfrm>
              <a:off x="3788040" y="3534191"/>
              <a:ext cx="499794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l" defTabSz="914400">
                <a:defRPr sz="14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GB" dirty="0" smtClean="0"/>
                <a:t>20</a:t>
              </a:r>
              <a:endParaRPr dirty="0"/>
            </a:p>
          </p:txBody>
        </p:sp>
        <p:sp>
          <p:nvSpPr>
            <p:cNvPr id="107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4057994" y="3956411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08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945922" y="3958752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09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3845701" y="3960813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10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733629" y="3958612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11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3950685" y="4188861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12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838613" y="4186660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cxnSp>
        <p:nvCxnSpPr>
          <p:cNvPr id="19" name="Connecteur droit avec flèche 18"/>
          <p:cNvCxnSpPr>
            <a:stCxn id="110" idx="0"/>
          </p:cNvCxnSpPr>
          <p:nvPr/>
        </p:nvCxnSpPr>
        <p:spPr>
          <a:xfrm flipH="1" flipV="1">
            <a:off x="2379219" y="1877616"/>
            <a:ext cx="1" cy="1760176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necteur droit avec flèche 124"/>
          <p:cNvCxnSpPr/>
          <p:nvPr/>
        </p:nvCxnSpPr>
        <p:spPr>
          <a:xfrm flipH="1" flipV="1">
            <a:off x="4415992" y="1877616"/>
            <a:ext cx="1" cy="1152249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orme libre 31"/>
          <p:cNvSpPr/>
          <p:nvPr/>
        </p:nvSpPr>
        <p:spPr>
          <a:xfrm>
            <a:off x="2392680" y="1241270"/>
            <a:ext cx="5314950" cy="1300000"/>
          </a:xfrm>
          <a:custGeom>
            <a:avLst/>
            <a:gdLst>
              <a:gd name="connsiteX0" fmla="*/ 5311140 w 5311140"/>
              <a:gd name="connsiteY0" fmla="*/ 1297536 h 1297536"/>
              <a:gd name="connsiteX1" fmla="*/ 2590800 w 5311140"/>
              <a:gd name="connsiteY1" fmla="*/ 2136 h 1297536"/>
              <a:gd name="connsiteX2" fmla="*/ 0 w 5311140"/>
              <a:gd name="connsiteY2" fmla="*/ 1053696 h 1297536"/>
              <a:gd name="connsiteX0" fmla="*/ 5208270 w 5208270"/>
              <a:gd name="connsiteY0" fmla="*/ 1301409 h 1301409"/>
              <a:gd name="connsiteX1" fmla="*/ 2590800 w 5208270"/>
              <a:gd name="connsiteY1" fmla="*/ 2199 h 1301409"/>
              <a:gd name="connsiteX2" fmla="*/ 0 w 5208270"/>
              <a:gd name="connsiteY2" fmla="*/ 1053759 h 1301409"/>
              <a:gd name="connsiteX0" fmla="*/ 5314950 w 5314950"/>
              <a:gd name="connsiteY0" fmla="*/ 1300000 h 1300000"/>
              <a:gd name="connsiteX1" fmla="*/ 2697480 w 5314950"/>
              <a:gd name="connsiteY1" fmla="*/ 790 h 1300000"/>
              <a:gd name="connsiteX2" fmla="*/ 0 w 5314950"/>
              <a:gd name="connsiteY2" fmla="*/ 1143790 h 13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4950" h="1300000">
                <a:moveTo>
                  <a:pt x="5314950" y="1300000"/>
                </a:moveTo>
                <a:cubicBezTo>
                  <a:pt x="4397375" y="672620"/>
                  <a:pt x="3583305" y="26825"/>
                  <a:pt x="2697480" y="790"/>
                </a:cubicBezTo>
                <a:cubicBezTo>
                  <a:pt x="1811655" y="-25245"/>
                  <a:pt x="852805" y="597690"/>
                  <a:pt x="0" y="1143790"/>
                </a:cubicBez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Forme libre 32"/>
          <p:cNvSpPr/>
          <p:nvPr/>
        </p:nvSpPr>
        <p:spPr>
          <a:xfrm>
            <a:off x="4422648" y="2572512"/>
            <a:ext cx="3415792" cy="939836"/>
          </a:xfrm>
          <a:custGeom>
            <a:avLst/>
            <a:gdLst>
              <a:gd name="connsiteX0" fmla="*/ 3474720 w 3474720"/>
              <a:gd name="connsiteY0" fmla="*/ 487680 h 863109"/>
              <a:gd name="connsiteX1" fmla="*/ 1005840 w 3474720"/>
              <a:gd name="connsiteY1" fmla="*/ 845820 h 863109"/>
              <a:gd name="connsiteX2" fmla="*/ 0 w 3474720"/>
              <a:gd name="connsiteY2" fmla="*/ 0 h 863109"/>
              <a:gd name="connsiteX0" fmla="*/ 3413760 w 3413760"/>
              <a:gd name="connsiteY0" fmla="*/ 429260 h 857612"/>
              <a:gd name="connsiteX1" fmla="*/ 1005840 w 3413760"/>
              <a:gd name="connsiteY1" fmla="*/ 845820 h 857612"/>
              <a:gd name="connsiteX2" fmla="*/ 0 w 3413760"/>
              <a:gd name="connsiteY2" fmla="*/ 0 h 857612"/>
              <a:gd name="connsiteX0" fmla="*/ 3373120 w 3373120"/>
              <a:gd name="connsiteY0" fmla="*/ 421640 h 857020"/>
              <a:gd name="connsiteX1" fmla="*/ 1005840 w 3373120"/>
              <a:gd name="connsiteY1" fmla="*/ 845820 h 857020"/>
              <a:gd name="connsiteX2" fmla="*/ 0 w 3373120"/>
              <a:gd name="connsiteY2" fmla="*/ 0 h 857020"/>
              <a:gd name="connsiteX0" fmla="*/ 3415792 w 3415792"/>
              <a:gd name="connsiteY0" fmla="*/ 500888 h 939836"/>
              <a:gd name="connsiteX1" fmla="*/ 1048512 w 3415792"/>
              <a:gd name="connsiteY1" fmla="*/ 925068 h 939836"/>
              <a:gd name="connsiteX2" fmla="*/ 0 w 3415792"/>
              <a:gd name="connsiteY2" fmla="*/ 0 h 939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792" h="939836">
                <a:moveTo>
                  <a:pt x="3415792" y="500888"/>
                </a:moveTo>
                <a:cubicBezTo>
                  <a:pt x="2470912" y="720598"/>
                  <a:pt x="1617811" y="1008549"/>
                  <a:pt x="1048512" y="925068"/>
                </a:cubicBezTo>
                <a:cubicBezTo>
                  <a:pt x="479213" y="841587"/>
                  <a:pt x="213360" y="382270"/>
                  <a:pt x="0" y="0"/>
                </a:cubicBez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/>
          <p:cNvSpPr/>
          <p:nvPr/>
        </p:nvSpPr>
        <p:spPr>
          <a:xfrm>
            <a:off x="7834660" y="2984428"/>
            <a:ext cx="216023" cy="144016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6" name="Ellipse 125"/>
          <p:cNvSpPr/>
          <p:nvPr/>
        </p:nvSpPr>
        <p:spPr>
          <a:xfrm>
            <a:off x="7668304" y="2513388"/>
            <a:ext cx="216023" cy="144016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ZoneTexte 126"/>
          <p:cNvSpPr txBox="1"/>
          <p:nvPr/>
        </p:nvSpPr>
        <p:spPr>
          <a:xfrm>
            <a:off x="520469" y="4523647"/>
            <a:ext cx="4720031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Drop in </a:t>
            </a:r>
            <a:r>
              <a:rPr lang="fr-FR" sz="1400" i="1" dirty="0" smtClean="0"/>
              <a:t>S</a:t>
            </a:r>
            <a:r>
              <a:rPr lang="fr-FR" sz="1400" i="1" baseline="-25000" dirty="0" smtClean="0"/>
              <a:t>n</a:t>
            </a:r>
            <a:r>
              <a:rPr lang="fr-FR" sz="1400" i="1" dirty="0" smtClean="0"/>
              <a:t> </a:t>
            </a:r>
            <a:r>
              <a:rPr lang="fr-FR" sz="1400" dirty="0" smtClean="0"/>
              <a:t>matches gap in single-</a:t>
            </a:r>
            <a:r>
              <a:rPr lang="fr-FR" sz="1400" dirty="0" err="1" smtClean="0"/>
              <a:t>particle</a:t>
            </a:r>
            <a:r>
              <a:rPr lang="fr-FR" sz="1400" dirty="0" smtClean="0"/>
              <a:t> </a:t>
            </a:r>
            <a:r>
              <a:rPr lang="fr-FR" sz="1400" dirty="0" err="1" smtClean="0"/>
              <a:t>spectrum</a:t>
            </a:r>
            <a:endParaRPr lang="fr-FR" sz="1400" baseline="-25000" dirty="0" smtClean="0"/>
          </a:p>
        </p:txBody>
      </p:sp>
    </p:spTree>
    <p:extLst>
      <p:ext uri="{BB962C8B-B14F-4D97-AF65-F5344CB8AC3E}">
        <p14:creationId xmlns:p14="http://schemas.microsoft.com/office/powerpoint/2010/main" val="193500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Image 7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440" y="775465"/>
            <a:ext cx="4775492" cy="4775492"/>
          </a:xfrm>
          <a:prstGeom prst="rect">
            <a:avLst/>
          </a:prstGeom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75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560840" cy="432048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522394" y="880151"/>
            <a:ext cx="4287929" cy="73866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Calcium isotopic chain: 22 isotopes </a:t>
            </a:r>
            <a:r>
              <a:rPr lang="fr-FR" sz="1400" dirty="0" err="1" smtClean="0"/>
              <a:t>measured</a:t>
            </a:r>
            <a:endParaRPr lang="fr-FR" sz="14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Both</a:t>
            </a:r>
            <a:r>
              <a:rPr lang="fr-FR" sz="1400" dirty="0" smtClean="0"/>
              <a:t> a </a:t>
            </a:r>
            <a:r>
              <a:rPr lang="fr-FR" sz="1400" dirty="0" err="1" smtClean="0"/>
              <a:t>textbook</a:t>
            </a:r>
            <a:r>
              <a:rPr lang="fr-FR" sz="1400" dirty="0" smtClean="0"/>
              <a:t> case and a state-of-the-art </a:t>
            </a:r>
            <a:r>
              <a:rPr lang="fr-FR" sz="1400" dirty="0" err="1" smtClean="0"/>
              <a:t>research</a:t>
            </a:r>
            <a:r>
              <a:rPr lang="fr-FR" sz="1400" dirty="0" smtClean="0"/>
              <a:t> </a:t>
            </a:r>
            <a:r>
              <a:rPr lang="fr-FR" sz="1400" dirty="0" err="1" smtClean="0"/>
              <a:t>subject</a:t>
            </a:r>
            <a:endParaRPr lang="fr-FR" sz="1400" dirty="0" smtClean="0"/>
          </a:p>
        </p:txBody>
      </p:sp>
      <p:grpSp>
        <p:nvGrpSpPr>
          <p:cNvPr id="9" name="Groupe 8"/>
          <p:cNvGrpSpPr/>
          <p:nvPr/>
        </p:nvGrpSpPr>
        <p:grpSpPr>
          <a:xfrm>
            <a:off x="7762651" y="850837"/>
            <a:ext cx="1351652" cy="4123123"/>
            <a:chOff x="7762651" y="850837"/>
            <a:chExt cx="1351652" cy="4123123"/>
          </a:xfrm>
        </p:grpSpPr>
        <p:sp>
          <p:nvSpPr>
            <p:cNvPr id="10" name="ZoneTexte 9"/>
            <p:cNvSpPr txBox="1"/>
            <p:nvPr/>
          </p:nvSpPr>
          <p:spPr>
            <a:xfrm>
              <a:off x="7762651" y="880537"/>
              <a:ext cx="13516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smtClean="0"/>
                <a:t>Calcium isotopes</a:t>
              </a:r>
              <a:endParaRPr lang="fr-FR" sz="1200" dirty="0"/>
            </a:p>
          </p:txBody>
        </p:sp>
        <p:cxnSp>
          <p:nvCxnSpPr>
            <p:cNvPr id="8" name="Connecteur droit 7"/>
            <p:cNvCxnSpPr/>
            <p:nvPr/>
          </p:nvCxnSpPr>
          <p:spPr>
            <a:xfrm flipV="1">
              <a:off x="7782971" y="859344"/>
              <a:ext cx="0" cy="4114616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 flipV="1">
              <a:off x="9081655" y="850837"/>
              <a:ext cx="0" cy="412312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oupe 98"/>
          <p:cNvGrpSpPr/>
          <p:nvPr/>
        </p:nvGrpSpPr>
        <p:grpSpPr>
          <a:xfrm>
            <a:off x="3669627" y="2302090"/>
            <a:ext cx="1923421" cy="2221653"/>
            <a:chOff x="2810075" y="2598917"/>
            <a:chExt cx="1923421" cy="2221653"/>
          </a:xfrm>
        </p:grpSpPr>
        <p:grpSp>
          <p:nvGrpSpPr>
            <p:cNvPr id="55" name="Groupe 54"/>
            <p:cNvGrpSpPr/>
            <p:nvPr/>
          </p:nvGrpSpPr>
          <p:grpSpPr>
            <a:xfrm>
              <a:off x="2810075" y="2598917"/>
              <a:ext cx="1921442" cy="2221653"/>
              <a:chOff x="864834" y="3503424"/>
              <a:chExt cx="1921442" cy="2221653"/>
            </a:xfrm>
          </p:grpSpPr>
          <p:grpSp>
            <p:nvGrpSpPr>
              <p:cNvPr id="58" name="Groupe 57"/>
              <p:cNvGrpSpPr/>
              <p:nvPr/>
            </p:nvGrpSpPr>
            <p:grpSpPr>
              <a:xfrm>
                <a:off x="864834" y="3503424"/>
                <a:ext cx="1921442" cy="2221653"/>
                <a:chOff x="2974508" y="4754322"/>
                <a:chExt cx="1921442" cy="2221653"/>
              </a:xfrm>
            </p:grpSpPr>
            <p:grpSp>
              <p:nvGrpSpPr>
                <p:cNvPr id="61" name="Groupe 60"/>
                <p:cNvGrpSpPr/>
                <p:nvPr/>
              </p:nvGrpSpPr>
              <p:grpSpPr>
                <a:xfrm>
                  <a:off x="2974508" y="4754322"/>
                  <a:ext cx="1921442" cy="276997"/>
                  <a:chOff x="5564302" y="4351396"/>
                  <a:chExt cx="1921442" cy="276997"/>
                </a:xfrm>
              </p:grpSpPr>
              <p:sp>
                <p:nvSpPr>
                  <p:cNvPr id="69" name="Shape 592">
                    <a:extLst>
                      <a:ext uri="{FF2B5EF4-FFF2-40B4-BE49-F238E27FC236}">
                        <a16:creationId xmlns:a16="http://schemas.microsoft.com/office/drawing/2014/main" id="{B691434F-910F-4852-AF8B-2504C397E048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5985454" y="4505503"/>
                    <a:ext cx="1500290" cy="0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0" name="Shape 598">
                    <a:extLst>
                      <a:ext uri="{FF2B5EF4-FFF2-40B4-BE49-F238E27FC236}">
                        <a16:creationId xmlns:a16="http://schemas.microsoft.com/office/drawing/2014/main" id="{CC7CDF54-8B34-4686-ACF0-8DE2C4260877}"/>
                      </a:ext>
                    </a:extLst>
                  </p:cNvPr>
                  <p:cNvSpPr/>
                  <p:nvPr/>
                </p:nvSpPr>
                <p:spPr>
                  <a:xfrm>
                    <a:off x="5564302" y="4351396"/>
                    <a:ext cx="632887" cy="27699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t">
                    <a:spAutoFit/>
                  </a:bodyPr>
                  <a:lstStyle/>
                  <a:p>
                    <a:pPr algn="l" defTabSz="914400">
                      <a:defRPr sz="1200" b="1">
                        <a:latin typeface="Arial"/>
                        <a:ea typeface="Arial"/>
                        <a:cs typeface="Arial"/>
                        <a:sym typeface="Arial"/>
                      </a:defRPr>
                    </a:pPr>
                    <a:r>
                      <a:rPr lang="en-US" i="1" dirty="0" smtClean="0"/>
                      <a:t>2p</a:t>
                    </a:r>
                    <a:r>
                      <a:rPr lang="en-GB" i="1" baseline="-30000" dirty="0"/>
                      <a:t>3</a:t>
                    </a:r>
                    <a:r>
                      <a:rPr baseline="-30000" dirty="0" smtClean="0"/>
                      <a:t>/2</a:t>
                    </a:r>
                    <a:endParaRPr baseline="-30000" dirty="0"/>
                  </a:p>
                </p:txBody>
              </p:sp>
            </p:grpSp>
            <p:sp>
              <p:nvSpPr>
                <p:cNvPr id="62" name="TextBox 465">
                  <a:extLst>
                    <a:ext uri="{FF2B5EF4-FFF2-40B4-BE49-F238E27FC236}">
                      <a16:creationId xmlns:a16="http://schemas.microsoft.com/office/drawing/2014/main" id="{5C40742B-05AF-49B8-A6C4-07144454BBF4}"/>
                    </a:ext>
                  </a:extLst>
                </p:cNvPr>
                <p:cNvSpPr txBox="1"/>
                <p:nvPr/>
              </p:nvSpPr>
              <p:spPr>
                <a:xfrm>
                  <a:off x="3631671" y="6575865"/>
                  <a:ext cx="91563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baseline="30000" dirty="0" smtClean="0"/>
                    <a:t>neutrons</a:t>
                  </a:r>
                  <a:endParaRPr lang="en-US" b="1" dirty="0"/>
                </a:p>
              </p:txBody>
            </p:sp>
          </p:grpSp>
          <p:sp>
            <p:nvSpPr>
              <p:cNvPr id="59" name="Shape 596">
                <a:extLst>
                  <a:ext uri="{FF2B5EF4-FFF2-40B4-BE49-F238E27FC236}">
                    <a16:creationId xmlns:a16="http://schemas.microsoft.com/office/drawing/2014/main" id="{6CEB608D-5615-4AC9-B477-AB0049E3C575}"/>
                  </a:ext>
                </a:extLst>
              </p:cNvPr>
              <p:cNvSpPr/>
              <p:nvPr/>
            </p:nvSpPr>
            <p:spPr>
              <a:xfrm>
                <a:off x="1834312" y="3819175"/>
                <a:ext cx="499794" cy="3077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algn="l" defTabSz="914400">
                  <a:defRPr sz="1400" b="1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lang="en-GB" dirty="0" smtClean="0"/>
                  <a:t>28</a:t>
                </a:r>
                <a:endParaRPr dirty="0"/>
              </a:p>
            </p:txBody>
          </p:sp>
        </p:grpSp>
        <p:sp>
          <p:nvSpPr>
            <p:cNvPr id="76" name="Shape 592">
              <a:extLst>
                <a:ext uri="{FF2B5EF4-FFF2-40B4-BE49-F238E27FC236}">
                  <a16:creationId xmlns:a16="http://schemas.microsoft.com/office/drawing/2014/main" id="{B691434F-910F-4852-AF8B-2504C397E048}"/>
                </a:ext>
              </a:extLst>
            </p:cNvPr>
            <p:cNvSpPr/>
            <p:nvPr/>
          </p:nvSpPr>
          <p:spPr>
            <a:xfrm flipH="1" flipV="1">
              <a:off x="3231227" y="3353263"/>
              <a:ext cx="1500290" cy="0"/>
            </a:xfrm>
            <a:prstGeom prst="line">
              <a:avLst/>
            </a:prstGeom>
            <a:noFill/>
            <a:ln w="1905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77" name="Shape 598">
              <a:extLst>
                <a:ext uri="{FF2B5EF4-FFF2-40B4-BE49-F238E27FC236}">
                  <a16:creationId xmlns:a16="http://schemas.microsoft.com/office/drawing/2014/main" id="{CC7CDF54-8B34-4686-ACF0-8DE2C4260877}"/>
                </a:ext>
              </a:extLst>
            </p:cNvPr>
            <p:cNvSpPr/>
            <p:nvPr/>
          </p:nvSpPr>
          <p:spPr>
            <a:xfrm>
              <a:off x="2810075" y="3199156"/>
              <a:ext cx="632887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l" defTabSz="914400">
                <a:defRPr sz="1200" b="1"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i="1" dirty="0" smtClean="0"/>
                <a:t>1f</a:t>
              </a:r>
              <a:r>
                <a:rPr lang="en-GB" i="1" baseline="-30000" dirty="0"/>
                <a:t>7</a:t>
              </a:r>
              <a:r>
                <a:rPr baseline="-30000" dirty="0" smtClean="0"/>
                <a:t>/2</a:t>
              </a:r>
              <a:endParaRPr baseline="-30000" dirty="0"/>
            </a:p>
          </p:txBody>
        </p:sp>
        <p:sp>
          <p:nvSpPr>
            <p:cNvPr id="81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511786" y="3299835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grpSp>
          <p:nvGrpSpPr>
            <p:cNvPr id="82" name="Groupe 81"/>
            <p:cNvGrpSpPr/>
            <p:nvPr/>
          </p:nvGrpSpPr>
          <p:grpSpPr>
            <a:xfrm>
              <a:off x="2812054" y="3861760"/>
              <a:ext cx="1921442" cy="517875"/>
              <a:chOff x="522394" y="2406369"/>
              <a:chExt cx="1921442" cy="517875"/>
            </a:xfrm>
          </p:grpSpPr>
          <p:grpSp>
            <p:nvGrpSpPr>
              <p:cNvPr id="83" name="Groupe 82"/>
              <p:cNvGrpSpPr/>
              <p:nvPr/>
            </p:nvGrpSpPr>
            <p:grpSpPr>
              <a:xfrm>
                <a:off x="522394" y="2406369"/>
                <a:ext cx="1921442" cy="276997"/>
                <a:chOff x="2591838" y="4985984"/>
                <a:chExt cx="1921442" cy="276997"/>
              </a:xfrm>
            </p:grpSpPr>
            <p:sp>
              <p:nvSpPr>
                <p:cNvPr id="87" name="Shape 592">
                  <a:extLst>
                    <a:ext uri="{FF2B5EF4-FFF2-40B4-BE49-F238E27FC236}">
                      <a16:creationId xmlns:a16="http://schemas.microsoft.com/office/drawing/2014/main" id="{4DF95E37-B981-44C9-9E59-18B21A714C9C}"/>
                    </a:ext>
                  </a:extLst>
                </p:cNvPr>
                <p:cNvSpPr/>
                <p:nvPr/>
              </p:nvSpPr>
              <p:spPr>
                <a:xfrm flipH="1">
                  <a:off x="3012990" y="5126487"/>
                  <a:ext cx="1500290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88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2591838" y="4985984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 smtClean="0"/>
                    <a:t>1d</a:t>
                  </a:r>
                  <a:r>
                    <a:rPr lang="en-GB" i="1" baseline="-30000" dirty="0"/>
                    <a:t>3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  <p:grpSp>
            <p:nvGrpSpPr>
              <p:cNvPr id="84" name="Groupe 83"/>
              <p:cNvGrpSpPr/>
              <p:nvPr/>
            </p:nvGrpSpPr>
            <p:grpSpPr>
              <a:xfrm>
                <a:off x="522394" y="2647247"/>
                <a:ext cx="1921442" cy="276997"/>
                <a:chOff x="2591838" y="4985984"/>
                <a:chExt cx="1921442" cy="276997"/>
              </a:xfrm>
            </p:grpSpPr>
            <p:sp>
              <p:nvSpPr>
                <p:cNvPr id="85" name="Shape 592">
                  <a:extLst>
                    <a:ext uri="{FF2B5EF4-FFF2-40B4-BE49-F238E27FC236}">
                      <a16:creationId xmlns:a16="http://schemas.microsoft.com/office/drawing/2014/main" id="{4DF95E37-B981-44C9-9E59-18B21A714C9C}"/>
                    </a:ext>
                  </a:extLst>
                </p:cNvPr>
                <p:cNvSpPr/>
                <p:nvPr/>
              </p:nvSpPr>
              <p:spPr>
                <a:xfrm flipH="1">
                  <a:off x="3012990" y="5126487"/>
                  <a:ext cx="1500290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86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2591838" y="4985984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/>
                    <a:t>2</a:t>
                  </a:r>
                  <a:r>
                    <a:rPr lang="en-US" i="1" dirty="0" smtClean="0"/>
                    <a:t>s</a:t>
                  </a:r>
                  <a:r>
                    <a:rPr lang="en-GB" i="1" baseline="-30000" dirty="0"/>
                    <a:t>1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</p:grpSp>
        <p:sp>
          <p:nvSpPr>
            <p:cNvPr id="89" name="Shape 596">
              <a:extLst>
                <a:ext uri="{FF2B5EF4-FFF2-40B4-BE49-F238E27FC236}">
                  <a16:creationId xmlns:a16="http://schemas.microsoft.com/office/drawing/2014/main" id="{6CEB608D-5615-4AC9-B477-AB0049E3C575}"/>
                </a:ext>
              </a:extLst>
            </p:cNvPr>
            <p:cNvSpPr/>
            <p:nvPr/>
          </p:nvSpPr>
          <p:spPr>
            <a:xfrm>
              <a:off x="3788040" y="3534191"/>
              <a:ext cx="499794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l" defTabSz="914400">
                <a:defRPr sz="14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GB" dirty="0" smtClean="0"/>
                <a:t>20</a:t>
              </a:r>
              <a:endParaRPr dirty="0"/>
            </a:p>
          </p:txBody>
        </p:sp>
        <p:sp>
          <p:nvSpPr>
            <p:cNvPr id="90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4057994" y="3956411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91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945922" y="3958752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92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3845701" y="3960813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93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733629" y="3958612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96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3950685" y="4188861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97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838613" y="4186660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pSp>
        <p:nvGrpSpPr>
          <p:cNvPr id="95" name="Groupe 94"/>
          <p:cNvGrpSpPr/>
          <p:nvPr/>
        </p:nvGrpSpPr>
        <p:grpSpPr>
          <a:xfrm>
            <a:off x="1411213" y="2278097"/>
            <a:ext cx="1923421" cy="2221653"/>
            <a:chOff x="2810075" y="2598917"/>
            <a:chExt cx="1923421" cy="2221653"/>
          </a:xfrm>
        </p:grpSpPr>
        <p:grpSp>
          <p:nvGrpSpPr>
            <p:cNvPr id="101" name="Groupe 100"/>
            <p:cNvGrpSpPr/>
            <p:nvPr/>
          </p:nvGrpSpPr>
          <p:grpSpPr>
            <a:xfrm>
              <a:off x="2810075" y="2598917"/>
              <a:ext cx="1921442" cy="2221653"/>
              <a:chOff x="864834" y="3503424"/>
              <a:chExt cx="1921442" cy="2221653"/>
            </a:xfrm>
          </p:grpSpPr>
          <p:grpSp>
            <p:nvGrpSpPr>
              <p:cNvPr id="119" name="Groupe 118"/>
              <p:cNvGrpSpPr/>
              <p:nvPr/>
            </p:nvGrpSpPr>
            <p:grpSpPr>
              <a:xfrm>
                <a:off x="864834" y="3503424"/>
                <a:ext cx="1921442" cy="2221653"/>
                <a:chOff x="2974508" y="4754322"/>
                <a:chExt cx="1921442" cy="2221653"/>
              </a:xfrm>
            </p:grpSpPr>
            <p:grpSp>
              <p:nvGrpSpPr>
                <p:cNvPr id="121" name="Groupe 120"/>
                <p:cNvGrpSpPr/>
                <p:nvPr/>
              </p:nvGrpSpPr>
              <p:grpSpPr>
                <a:xfrm>
                  <a:off x="2974508" y="4754322"/>
                  <a:ext cx="1921442" cy="276997"/>
                  <a:chOff x="5564302" y="4351396"/>
                  <a:chExt cx="1921442" cy="276997"/>
                </a:xfrm>
              </p:grpSpPr>
              <p:sp>
                <p:nvSpPr>
                  <p:cNvPr id="123" name="Shape 592">
                    <a:extLst>
                      <a:ext uri="{FF2B5EF4-FFF2-40B4-BE49-F238E27FC236}">
                        <a16:creationId xmlns:a16="http://schemas.microsoft.com/office/drawing/2014/main" id="{B691434F-910F-4852-AF8B-2504C397E048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5985454" y="4505503"/>
                    <a:ext cx="1500290" cy="0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24" name="Shape 598">
                    <a:extLst>
                      <a:ext uri="{FF2B5EF4-FFF2-40B4-BE49-F238E27FC236}">
                        <a16:creationId xmlns:a16="http://schemas.microsoft.com/office/drawing/2014/main" id="{CC7CDF54-8B34-4686-ACF0-8DE2C4260877}"/>
                      </a:ext>
                    </a:extLst>
                  </p:cNvPr>
                  <p:cNvSpPr/>
                  <p:nvPr/>
                </p:nvSpPr>
                <p:spPr>
                  <a:xfrm>
                    <a:off x="5564302" y="4351396"/>
                    <a:ext cx="632887" cy="27699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t">
                    <a:spAutoFit/>
                  </a:bodyPr>
                  <a:lstStyle/>
                  <a:p>
                    <a:pPr algn="l" defTabSz="914400">
                      <a:defRPr sz="1200" b="1">
                        <a:latin typeface="Arial"/>
                        <a:ea typeface="Arial"/>
                        <a:cs typeface="Arial"/>
                        <a:sym typeface="Arial"/>
                      </a:defRPr>
                    </a:pPr>
                    <a:r>
                      <a:rPr lang="en-US" i="1" dirty="0" smtClean="0"/>
                      <a:t>2p</a:t>
                    </a:r>
                    <a:r>
                      <a:rPr lang="en-GB" i="1" baseline="-30000" dirty="0"/>
                      <a:t>3</a:t>
                    </a:r>
                    <a:r>
                      <a:rPr baseline="-30000" dirty="0" smtClean="0"/>
                      <a:t>/2</a:t>
                    </a:r>
                    <a:endParaRPr baseline="-30000" dirty="0"/>
                  </a:p>
                </p:txBody>
              </p:sp>
            </p:grpSp>
            <p:sp>
              <p:nvSpPr>
                <p:cNvPr id="122" name="TextBox 465">
                  <a:extLst>
                    <a:ext uri="{FF2B5EF4-FFF2-40B4-BE49-F238E27FC236}">
                      <a16:creationId xmlns:a16="http://schemas.microsoft.com/office/drawing/2014/main" id="{5C40742B-05AF-49B8-A6C4-07144454BBF4}"/>
                    </a:ext>
                  </a:extLst>
                </p:cNvPr>
                <p:cNvSpPr txBox="1"/>
                <p:nvPr/>
              </p:nvSpPr>
              <p:spPr>
                <a:xfrm>
                  <a:off x="3631671" y="6575865"/>
                  <a:ext cx="91563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baseline="30000" dirty="0" smtClean="0"/>
                    <a:t>neutrons</a:t>
                  </a:r>
                  <a:endParaRPr lang="en-US" b="1" dirty="0"/>
                </a:p>
              </p:txBody>
            </p:sp>
          </p:grpSp>
          <p:sp>
            <p:nvSpPr>
              <p:cNvPr id="120" name="Shape 596">
                <a:extLst>
                  <a:ext uri="{FF2B5EF4-FFF2-40B4-BE49-F238E27FC236}">
                    <a16:creationId xmlns:a16="http://schemas.microsoft.com/office/drawing/2014/main" id="{6CEB608D-5615-4AC9-B477-AB0049E3C575}"/>
                  </a:ext>
                </a:extLst>
              </p:cNvPr>
              <p:cNvSpPr/>
              <p:nvPr/>
            </p:nvSpPr>
            <p:spPr>
              <a:xfrm>
                <a:off x="1834312" y="3819175"/>
                <a:ext cx="499794" cy="3077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algn="l" defTabSz="914400">
                  <a:defRPr sz="1400" b="1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lang="en-GB" dirty="0" smtClean="0"/>
                  <a:t>28</a:t>
                </a:r>
                <a:endParaRPr dirty="0"/>
              </a:p>
            </p:txBody>
          </p:sp>
        </p:grpSp>
        <p:sp>
          <p:nvSpPr>
            <p:cNvPr id="102" name="Shape 592">
              <a:extLst>
                <a:ext uri="{FF2B5EF4-FFF2-40B4-BE49-F238E27FC236}">
                  <a16:creationId xmlns:a16="http://schemas.microsoft.com/office/drawing/2014/main" id="{B691434F-910F-4852-AF8B-2504C397E048}"/>
                </a:ext>
              </a:extLst>
            </p:cNvPr>
            <p:cNvSpPr/>
            <p:nvPr/>
          </p:nvSpPr>
          <p:spPr>
            <a:xfrm flipH="1" flipV="1">
              <a:off x="3231227" y="3353263"/>
              <a:ext cx="1500290" cy="0"/>
            </a:xfrm>
            <a:prstGeom prst="line">
              <a:avLst/>
            </a:prstGeom>
            <a:noFill/>
            <a:ln w="1905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103" name="Shape 598">
              <a:extLst>
                <a:ext uri="{FF2B5EF4-FFF2-40B4-BE49-F238E27FC236}">
                  <a16:creationId xmlns:a16="http://schemas.microsoft.com/office/drawing/2014/main" id="{CC7CDF54-8B34-4686-ACF0-8DE2C4260877}"/>
                </a:ext>
              </a:extLst>
            </p:cNvPr>
            <p:cNvSpPr/>
            <p:nvPr/>
          </p:nvSpPr>
          <p:spPr>
            <a:xfrm>
              <a:off x="2810075" y="3199156"/>
              <a:ext cx="632887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l" defTabSz="914400">
                <a:defRPr sz="1200" b="1"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i="1" dirty="0" smtClean="0"/>
                <a:t>1f</a:t>
              </a:r>
              <a:r>
                <a:rPr lang="en-GB" i="1" baseline="-30000" dirty="0"/>
                <a:t>7</a:t>
              </a:r>
              <a:r>
                <a:rPr baseline="-30000" dirty="0" smtClean="0"/>
                <a:t>/2</a:t>
              </a:r>
              <a:endParaRPr baseline="-30000" dirty="0"/>
            </a:p>
          </p:txBody>
        </p:sp>
        <p:grpSp>
          <p:nvGrpSpPr>
            <p:cNvPr id="105" name="Groupe 104"/>
            <p:cNvGrpSpPr/>
            <p:nvPr/>
          </p:nvGrpSpPr>
          <p:grpSpPr>
            <a:xfrm>
              <a:off x="2812054" y="3861760"/>
              <a:ext cx="1921442" cy="517875"/>
              <a:chOff x="522394" y="2406369"/>
              <a:chExt cx="1921442" cy="517875"/>
            </a:xfrm>
          </p:grpSpPr>
          <p:grpSp>
            <p:nvGrpSpPr>
              <p:cNvPr id="113" name="Groupe 112"/>
              <p:cNvGrpSpPr/>
              <p:nvPr/>
            </p:nvGrpSpPr>
            <p:grpSpPr>
              <a:xfrm>
                <a:off x="522394" y="2406369"/>
                <a:ext cx="1921442" cy="276997"/>
                <a:chOff x="2591838" y="4985984"/>
                <a:chExt cx="1921442" cy="276997"/>
              </a:xfrm>
            </p:grpSpPr>
            <p:sp>
              <p:nvSpPr>
                <p:cNvPr id="117" name="Shape 592">
                  <a:extLst>
                    <a:ext uri="{FF2B5EF4-FFF2-40B4-BE49-F238E27FC236}">
                      <a16:creationId xmlns:a16="http://schemas.microsoft.com/office/drawing/2014/main" id="{4DF95E37-B981-44C9-9E59-18B21A714C9C}"/>
                    </a:ext>
                  </a:extLst>
                </p:cNvPr>
                <p:cNvSpPr/>
                <p:nvPr/>
              </p:nvSpPr>
              <p:spPr>
                <a:xfrm flipH="1">
                  <a:off x="3012990" y="5126487"/>
                  <a:ext cx="1500290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18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2591838" y="4985984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 smtClean="0"/>
                    <a:t>1d</a:t>
                  </a:r>
                  <a:r>
                    <a:rPr lang="en-GB" i="1" baseline="-30000" dirty="0"/>
                    <a:t>3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  <p:grpSp>
            <p:nvGrpSpPr>
              <p:cNvPr id="114" name="Groupe 113"/>
              <p:cNvGrpSpPr/>
              <p:nvPr/>
            </p:nvGrpSpPr>
            <p:grpSpPr>
              <a:xfrm>
                <a:off x="522394" y="2647247"/>
                <a:ext cx="1921442" cy="276997"/>
                <a:chOff x="2591838" y="4985984"/>
                <a:chExt cx="1921442" cy="276997"/>
              </a:xfrm>
            </p:grpSpPr>
            <p:sp>
              <p:nvSpPr>
                <p:cNvPr id="115" name="Shape 592">
                  <a:extLst>
                    <a:ext uri="{FF2B5EF4-FFF2-40B4-BE49-F238E27FC236}">
                      <a16:creationId xmlns:a16="http://schemas.microsoft.com/office/drawing/2014/main" id="{4DF95E37-B981-44C9-9E59-18B21A714C9C}"/>
                    </a:ext>
                  </a:extLst>
                </p:cNvPr>
                <p:cNvSpPr/>
                <p:nvPr/>
              </p:nvSpPr>
              <p:spPr>
                <a:xfrm flipH="1">
                  <a:off x="3012990" y="5126487"/>
                  <a:ext cx="1500290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16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2591838" y="4985984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/>
                    <a:t>2</a:t>
                  </a:r>
                  <a:r>
                    <a:rPr lang="en-US" i="1" dirty="0" smtClean="0"/>
                    <a:t>s</a:t>
                  </a:r>
                  <a:r>
                    <a:rPr lang="en-GB" i="1" baseline="-30000" dirty="0"/>
                    <a:t>1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</p:grpSp>
        <p:sp>
          <p:nvSpPr>
            <p:cNvPr id="106" name="Shape 596">
              <a:extLst>
                <a:ext uri="{FF2B5EF4-FFF2-40B4-BE49-F238E27FC236}">
                  <a16:creationId xmlns:a16="http://schemas.microsoft.com/office/drawing/2014/main" id="{6CEB608D-5615-4AC9-B477-AB0049E3C575}"/>
                </a:ext>
              </a:extLst>
            </p:cNvPr>
            <p:cNvSpPr/>
            <p:nvPr/>
          </p:nvSpPr>
          <p:spPr>
            <a:xfrm>
              <a:off x="3788040" y="3534191"/>
              <a:ext cx="499794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l" defTabSz="914400">
                <a:defRPr sz="14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GB" dirty="0" smtClean="0"/>
                <a:t>20</a:t>
              </a:r>
              <a:endParaRPr dirty="0"/>
            </a:p>
          </p:txBody>
        </p:sp>
        <p:sp>
          <p:nvSpPr>
            <p:cNvPr id="107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4057994" y="3956411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08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945922" y="3958752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09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3845701" y="3960813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10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733629" y="3958612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11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3950685" y="4188861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12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838613" y="4186660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cxnSp>
        <p:nvCxnSpPr>
          <p:cNvPr id="19" name="Connecteur droit avec flèche 18"/>
          <p:cNvCxnSpPr>
            <a:stCxn id="110" idx="0"/>
          </p:cNvCxnSpPr>
          <p:nvPr/>
        </p:nvCxnSpPr>
        <p:spPr>
          <a:xfrm flipH="1" flipV="1">
            <a:off x="2379219" y="1877616"/>
            <a:ext cx="1" cy="1760176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necteur droit avec flèche 124"/>
          <p:cNvCxnSpPr/>
          <p:nvPr/>
        </p:nvCxnSpPr>
        <p:spPr>
          <a:xfrm flipH="1" flipV="1">
            <a:off x="4415992" y="1877616"/>
            <a:ext cx="1" cy="1152249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llipse 33"/>
          <p:cNvSpPr/>
          <p:nvPr/>
        </p:nvSpPr>
        <p:spPr>
          <a:xfrm>
            <a:off x="7834660" y="2984428"/>
            <a:ext cx="216023" cy="144016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6" name="Ellipse 125"/>
          <p:cNvSpPr/>
          <p:nvPr/>
        </p:nvSpPr>
        <p:spPr>
          <a:xfrm>
            <a:off x="7668304" y="2513388"/>
            <a:ext cx="216023" cy="144016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ZoneTexte 126"/>
          <p:cNvSpPr txBox="1"/>
          <p:nvPr/>
        </p:nvSpPr>
        <p:spPr>
          <a:xfrm>
            <a:off x="520469" y="4523647"/>
            <a:ext cx="4421497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One-neutron empirical shell gap (for N = </a:t>
            </a:r>
            <a:r>
              <a:rPr lang="fr-FR" sz="1400" dirty="0" err="1" smtClean="0"/>
              <a:t>magic</a:t>
            </a:r>
            <a:r>
              <a:rPr lang="fr-FR" sz="1400" dirty="0" smtClean="0"/>
              <a:t>):</a:t>
            </a:r>
            <a:endParaRPr lang="fr-FR" sz="1400" baseline="-25000" dirty="0" smtClean="0"/>
          </a:p>
        </p:txBody>
      </p:sp>
      <p:sp>
        <p:nvSpPr>
          <p:cNvPr id="11" name="Accolade fermante 10"/>
          <p:cNvSpPr/>
          <p:nvPr/>
        </p:nvSpPr>
        <p:spPr>
          <a:xfrm>
            <a:off x="7906667" y="2555094"/>
            <a:ext cx="72008" cy="429334"/>
          </a:xfrm>
          <a:prstGeom prst="rightBrace">
            <a:avLst>
              <a:gd name="adj1" fmla="val 77116"/>
              <a:gd name="adj2" fmla="val 50000"/>
            </a:avLst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Accolade fermante 77"/>
          <p:cNvSpPr/>
          <p:nvPr/>
        </p:nvSpPr>
        <p:spPr>
          <a:xfrm>
            <a:off x="4417901" y="3098783"/>
            <a:ext cx="96846" cy="577427"/>
          </a:xfrm>
          <a:prstGeom prst="rightBrace">
            <a:avLst>
              <a:gd name="adj1" fmla="val 77116"/>
              <a:gd name="adj2" fmla="val 50000"/>
            </a:avLst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orme libre 15"/>
          <p:cNvSpPr/>
          <p:nvPr/>
        </p:nvSpPr>
        <p:spPr>
          <a:xfrm>
            <a:off x="4617720" y="2788920"/>
            <a:ext cx="3893170" cy="1028769"/>
          </a:xfrm>
          <a:custGeom>
            <a:avLst/>
            <a:gdLst>
              <a:gd name="connsiteX0" fmla="*/ 3535680 w 3893170"/>
              <a:gd name="connsiteY0" fmla="*/ 0 h 1028769"/>
              <a:gd name="connsiteX1" fmla="*/ 3886200 w 3893170"/>
              <a:gd name="connsiteY1" fmla="*/ 495300 h 1028769"/>
              <a:gd name="connsiteX2" fmla="*/ 3253740 w 3893170"/>
              <a:gd name="connsiteY2" fmla="*/ 662940 h 1028769"/>
              <a:gd name="connsiteX3" fmla="*/ 3169920 w 3893170"/>
              <a:gd name="connsiteY3" fmla="*/ 1028700 h 1028769"/>
              <a:gd name="connsiteX4" fmla="*/ 3048000 w 3893170"/>
              <a:gd name="connsiteY4" fmla="*/ 693420 h 1028769"/>
              <a:gd name="connsiteX5" fmla="*/ 2240280 w 3893170"/>
              <a:gd name="connsiteY5" fmla="*/ 647700 h 1028769"/>
              <a:gd name="connsiteX6" fmla="*/ 906780 w 3893170"/>
              <a:gd name="connsiteY6" fmla="*/ 1005840 h 1028769"/>
              <a:gd name="connsiteX7" fmla="*/ 0 w 3893170"/>
              <a:gd name="connsiteY7" fmla="*/ 647700 h 1028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170" h="1028769">
                <a:moveTo>
                  <a:pt x="3535680" y="0"/>
                </a:moveTo>
                <a:cubicBezTo>
                  <a:pt x="3734435" y="192405"/>
                  <a:pt x="3933190" y="384810"/>
                  <a:pt x="3886200" y="495300"/>
                </a:cubicBezTo>
                <a:cubicBezTo>
                  <a:pt x="3839210" y="605790"/>
                  <a:pt x="3373120" y="574040"/>
                  <a:pt x="3253740" y="662940"/>
                </a:cubicBezTo>
                <a:cubicBezTo>
                  <a:pt x="3134360" y="751840"/>
                  <a:pt x="3204210" y="1023620"/>
                  <a:pt x="3169920" y="1028700"/>
                </a:cubicBezTo>
                <a:cubicBezTo>
                  <a:pt x="3135630" y="1033780"/>
                  <a:pt x="3202940" y="756920"/>
                  <a:pt x="3048000" y="693420"/>
                </a:cubicBezTo>
                <a:cubicBezTo>
                  <a:pt x="2893060" y="629920"/>
                  <a:pt x="2597150" y="595630"/>
                  <a:pt x="2240280" y="647700"/>
                </a:cubicBezTo>
                <a:cubicBezTo>
                  <a:pt x="1883410" y="699770"/>
                  <a:pt x="1280160" y="1005840"/>
                  <a:pt x="906780" y="1005840"/>
                </a:cubicBezTo>
                <a:cubicBezTo>
                  <a:pt x="533400" y="1005840"/>
                  <a:pt x="266700" y="826770"/>
                  <a:pt x="0" y="647700"/>
                </a:cubicBez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ZoneTexte 78"/>
              <p:cNvSpPr txBox="1"/>
              <p:nvPr/>
            </p:nvSpPr>
            <p:spPr>
              <a:xfrm>
                <a:off x="934266" y="4944438"/>
                <a:ext cx="400770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 </m:t>
                      </m:r>
                      <m:sSub>
                        <m:sSubPr>
                          <m:ctrlP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+1)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9" name="ZoneTexte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266" y="4944438"/>
                <a:ext cx="4007700" cy="307777"/>
              </a:xfrm>
              <a:prstGeom prst="rect">
                <a:avLst/>
              </a:prstGeom>
              <a:blipFill>
                <a:blip r:embed="rId3"/>
                <a:stretch>
                  <a:fillRect l="-760" r="-1520" b="-372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909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Image 7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32"/>
          <a:stretch/>
        </p:blipFill>
        <p:spPr>
          <a:xfrm>
            <a:off x="5806440" y="775465"/>
            <a:ext cx="4775492" cy="2830343"/>
          </a:xfrm>
          <a:prstGeom prst="rect">
            <a:avLst/>
          </a:prstGeom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75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560840" cy="432048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about the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odd-even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staggering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522394" y="880151"/>
            <a:ext cx="4719977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The </a:t>
            </a:r>
            <a:r>
              <a:rPr lang="fr-FR" sz="1400" dirty="0" err="1" smtClean="0"/>
              <a:t>shown</a:t>
            </a:r>
            <a:r>
              <a:rPr lang="fr-FR" sz="1400" dirty="0" smtClean="0"/>
              <a:t> </a:t>
            </a:r>
            <a:r>
              <a:rPr lang="fr-FR" sz="1400" dirty="0" err="1" smtClean="0"/>
              <a:t>independent-particle</a:t>
            </a:r>
            <a:r>
              <a:rPr lang="fr-FR" sz="1400" dirty="0" smtClean="0"/>
              <a:t> </a:t>
            </a:r>
            <a:r>
              <a:rPr lang="fr-FR" sz="1400" dirty="0" err="1" smtClean="0"/>
              <a:t>scheme</a:t>
            </a:r>
            <a:r>
              <a:rPr lang="fr-FR" sz="1400" dirty="0" smtClean="0"/>
              <a:t> </a:t>
            </a:r>
            <a:r>
              <a:rPr lang="fr-FR" sz="1400" dirty="0" err="1" smtClean="0"/>
              <a:t>cannot</a:t>
            </a:r>
            <a:r>
              <a:rPr lang="fr-FR" sz="1400" dirty="0" smtClean="0"/>
              <a:t> </a:t>
            </a:r>
            <a:r>
              <a:rPr lang="fr-FR" sz="1400" dirty="0" err="1" smtClean="0"/>
              <a:t>explain</a:t>
            </a:r>
            <a:r>
              <a:rPr lang="fr-FR" sz="1400" dirty="0" smtClean="0"/>
              <a:t> the </a:t>
            </a:r>
            <a:r>
              <a:rPr lang="fr-FR" sz="1400" dirty="0" err="1" smtClean="0"/>
              <a:t>odd-even</a:t>
            </a:r>
            <a:r>
              <a:rPr lang="fr-FR" sz="1400" dirty="0" smtClean="0"/>
              <a:t> </a:t>
            </a:r>
            <a:r>
              <a:rPr lang="fr-FR" sz="1400" dirty="0" err="1" smtClean="0"/>
              <a:t>staggering</a:t>
            </a:r>
            <a:r>
              <a:rPr lang="fr-FR" sz="1400" dirty="0" smtClean="0"/>
              <a:t>.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7762651" y="850838"/>
            <a:ext cx="1351652" cy="2682962"/>
            <a:chOff x="7762651" y="850838"/>
            <a:chExt cx="1351652" cy="2682962"/>
          </a:xfrm>
        </p:grpSpPr>
        <p:sp>
          <p:nvSpPr>
            <p:cNvPr id="10" name="ZoneTexte 9"/>
            <p:cNvSpPr txBox="1"/>
            <p:nvPr/>
          </p:nvSpPr>
          <p:spPr>
            <a:xfrm>
              <a:off x="7762651" y="880537"/>
              <a:ext cx="13516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smtClean="0"/>
                <a:t>Calcium isotopes</a:t>
              </a:r>
              <a:endParaRPr lang="fr-FR" sz="1200" dirty="0"/>
            </a:p>
          </p:txBody>
        </p:sp>
        <p:cxnSp>
          <p:nvCxnSpPr>
            <p:cNvPr id="8" name="Connecteur droit 7"/>
            <p:cNvCxnSpPr/>
            <p:nvPr/>
          </p:nvCxnSpPr>
          <p:spPr>
            <a:xfrm flipV="1">
              <a:off x="7782971" y="859344"/>
              <a:ext cx="0" cy="2674456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 flipV="1">
              <a:off x="9081655" y="850838"/>
              <a:ext cx="0" cy="2682962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3" name="Image 7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3" t="89423"/>
          <a:stretch/>
        </p:blipFill>
        <p:spPr>
          <a:xfrm>
            <a:off x="6741165" y="3677782"/>
            <a:ext cx="3840767" cy="505120"/>
          </a:xfrm>
          <a:prstGeom prst="rect">
            <a:avLst/>
          </a:prstGeom>
        </p:spPr>
      </p:pic>
      <p:pic>
        <p:nvPicPr>
          <p:cNvPr id="94" name="Image 9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93" y="2573875"/>
            <a:ext cx="3264262" cy="2410037"/>
          </a:xfrm>
          <a:prstGeom prst="rect">
            <a:avLst/>
          </a:prstGeom>
        </p:spPr>
      </p:pic>
      <p:sp>
        <p:nvSpPr>
          <p:cNvPr id="98" name="ZoneTexte 97"/>
          <p:cNvSpPr txBox="1"/>
          <p:nvPr/>
        </p:nvSpPr>
        <p:spPr>
          <a:xfrm>
            <a:off x="522393" y="1513322"/>
            <a:ext cx="4719977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Seniority</a:t>
            </a:r>
            <a:r>
              <a:rPr lang="fr-FR" sz="1400" dirty="0" smtClean="0"/>
              <a:t> model: single </a:t>
            </a:r>
            <a:r>
              <a:rPr lang="fr-FR" sz="1400" i="1" dirty="0" smtClean="0"/>
              <a:t>j</a:t>
            </a:r>
            <a:r>
              <a:rPr lang="fr-FR" sz="1400" dirty="0" smtClean="0"/>
              <a:t> shell </a:t>
            </a:r>
            <a:r>
              <a:rPr lang="fr-FR" sz="1400" dirty="0" err="1" smtClean="0"/>
              <a:t>with</a:t>
            </a:r>
            <a:r>
              <a:rPr lang="fr-FR" sz="1400" dirty="0" smtClean="0"/>
              <a:t> interaction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ZoneTexte 99"/>
              <p:cNvSpPr txBox="1"/>
              <p:nvPr/>
            </p:nvSpPr>
            <p:spPr>
              <a:xfrm>
                <a:off x="1569963" y="1943644"/>
                <a:ext cx="2682786" cy="5492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fr-FR" sz="16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  <m:sup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e>
                          <m:sSup>
                            <m:sSup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  <m:sup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1600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fr-FR" sz="1600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</m:d>
                      <m:r>
                        <a:rPr lang="fr-FR" sz="1600" b="0" i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  <m:t>𝑝𝑎𝑖𝑟</m:t>
                                  </m:r>
                                </m:sub>
                              </m:s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0,    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≠0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100" name="ZoneTexte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9963" y="1943644"/>
                <a:ext cx="2682786" cy="549253"/>
              </a:xfrm>
              <a:prstGeom prst="rect">
                <a:avLst/>
              </a:prstGeom>
              <a:blipFill>
                <a:blip r:embed="rId4"/>
                <a:stretch>
                  <a:fillRect b="-11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773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35" y="799389"/>
            <a:ext cx="4763497" cy="4731811"/>
          </a:xfrm>
          <a:prstGeom prst="rect">
            <a:avLst/>
          </a:prstGeom>
        </p:spPr>
      </p:pic>
      <p:pic>
        <p:nvPicPr>
          <p:cNvPr id="71" name="Image 7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32"/>
          <a:stretch/>
        </p:blipFill>
        <p:spPr>
          <a:xfrm>
            <a:off x="5806440" y="775465"/>
            <a:ext cx="4775492" cy="2830343"/>
          </a:xfrm>
          <a:prstGeom prst="rect">
            <a:avLst/>
          </a:prstGeom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75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560840" cy="432048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about the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odd-even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staggering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522394" y="880151"/>
            <a:ext cx="4719977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The </a:t>
            </a:r>
            <a:r>
              <a:rPr lang="fr-FR" sz="1400" dirty="0" err="1" smtClean="0"/>
              <a:t>shown</a:t>
            </a:r>
            <a:r>
              <a:rPr lang="fr-FR" sz="1400" dirty="0" smtClean="0"/>
              <a:t> </a:t>
            </a:r>
            <a:r>
              <a:rPr lang="fr-FR" sz="1400" dirty="0" err="1" smtClean="0"/>
              <a:t>independent-particle</a:t>
            </a:r>
            <a:r>
              <a:rPr lang="fr-FR" sz="1400" dirty="0" smtClean="0"/>
              <a:t> </a:t>
            </a:r>
            <a:r>
              <a:rPr lang="fr-FR" sz="1400" dirty="0" err="1" smtClean="0"/>
              <a:t>scheme</a:t>
            </a:r>
            <a:r>
              <a:rPr lang="fr-FR" sz="1400" dirty="0" smtClean="0"/>
              <a:t> </a:t>
            </a:r>
            <a:r>
              <a:rPr lang="fr-FR" sz="1400" dirty="0" err="1" smtClean="0"/>
              <a:t>cannot</a:t>
            </a:r>
            <a:r>
              <a:rPr lang="fr-FR" sz="1400" dirty="0" smtClean="0"/>
              <a:t> </a:t>
            </a:r>
            <a:r>
              <a:rPr lang="fr-FR" sz="1400" dirty="0" err="1" smtClean="0"/>
              <a:t>explain</a:t>
            </a:r>
            <a:r>
              <a:rPr lang="fr-FR" sz="1400" dirty="0" smtClean="0"/>
              <a:t> the </a:t>
            </a:r>
            <a:r>
              <a:rPr lang="fr-FR" sz="1400" dirty="0" err="1" smtClean="0"/>
              <a:t>odd-even</a:t>
            </a:r>
            <a:r>
              <a:rPr lang="fr-FR" sz="1400" dirty="0" smtClean="0"/>
              <a:t> </a:t>
            </a:r>
            <a:r>
              <a:rPr lang="fr-FR" sz="1400" dirty="0" err="1" smtClean="0"/>
              <a:t>staggering</a:t>
            </a:r>
            <a:r>
              <a:rPr lang="fr-FR" sz="1400" dirty="0" smtClean="0"/>
              <a:t>.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7762651" y="850838"/>
            <a:ext cx="1351652" cy="2682962"/>
            <a:chOff x="7762651" y="850838"/>
            <a:chExt cx="1351652" cy="2682962"/>
          </a:xfrm>
        </p:grpSpPr>
        <p:sp>
          <p:nvSpPr>
            <p:cNvPr id="10" name="ZoneTexte 9"/>
            <p:cNvSpPr txBox="1"/>
            <p:nvPr/>
          </p:nvSpPr>
          <p:spPr>
            <a:xfrm>
              <a:off x="7762651" y="880537"/>
              <a:ext cx="13516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smtClean="0"/>
                <a:t>Calcium isotopes</a:t>
              </a:r>
              <a:endParaRPr lang="fr-FR" sz="1200" dirty="0"/>
            </a:p>
          </p:txBody>
        </p:sp>
        <p:cxnSp>
          <p:nvCxnSpPr>
            <p:cNvPr id="8" name="Connecteur droit 7"/>
            <p:cNvCxnSpPr/>
            <p:nvPr/>
          </p:nvCxnSpPr>
          <p:spPr>
            <a:xfrm flipV="1">
              <a:off x="7782971" y="859344"/>
              <a:ext cx="0" cy="2674456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 flipV="1">
              <a:off x="9081655" y="850838"/>
              <a:ext cx="0" cy="2682962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2" name="Image 7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93" y="2573875"/>
            <a:ext cx="3264262" cy="2410037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522393" y="1513322"/>
            <a:ext cx="4719977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Seniority</a:t>
            </a:r>
            <a:r>
              <a:rPr lang="fr-FR" sz="1400" dirty="0" smtClean="0"/>
              <a:t> model: single </a:t>
            </a:r>
            <a:r>
              <a:rPr lang="fr-FR" sz="1400" i="1" dirty="0" smtClean="0"/>
              <a:t>j</a:t>
            </a:r>
            <a:r>
              <a:rPr lang="fr-FR" sz="1400" dirty="0" smtClean="0"/>
              <a:t> shell </a:t>
            </a:r>
            <a:r>
              <a:rPr lang="fr-FR" sz="1400" dirty="0" err="1" smtClean="0"/>
              <a:t>with</a:t>
            </a:r>
            <a:r>
              <a:rPr lang="fr-FR" sz="1400" dirty="0" smtClean="0"/>
              <a:t> interaction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1569963" y="1943644"/>
                <a:ext cx="2682786" cy="5492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fr-FR" sz="16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  <m:sup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e>
                          <m:sSup>
                            <m:sSup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  <m:sup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1600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fr-FR" sz="1600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</m:d>
                      <m:r>
                        <a:rPr lang="fr-FR" sz="1600" b="0" i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  <m:t>𝑝𝑎𝑖𝑟</m:t>
                                  </m:r>
                                </m:sub>
                              </m:s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0,    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≠0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9963" y="1943644"/>
                <a:ext cx="2682786" cy="549253"/>
              </a:xfrm>
              <a:prstGeom prst="rect">
                <a:avLst/>
              </a:prstGeom>
              <a:blipFill>
                <a:blip r:embed="rId5"/>
                <a:stretch>
                  <a:fillRect b="-11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492186" y="4983912"/>
                <a:ext cx="4824782" cy="4610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[2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+1)]</m:t>
                      </m:r>
                    </m:oMath>
                  </m:oMathPara>
                </a14:m>
                <a:endParaRPr lang="fr-F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186" y="4983912"/>
                <a:ext cx="4824782" cy="46102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Forme libre 10"/>
          <p:cNvSpPr/>
          <p:nvPr/>
        </p:nvSpPr>
        <p:spPr>
          <a:xfrm>
            <a:off x="3993662" y="3970215"/>
            <a:ext cx="964264" cy="945662"/>
          </a:xfrm>
          <a:custGeom>
            <a:avLst/>
            <a:gdLst>
              <a:gd name="connsiteX0" fmla="*/ 429846 w 964264"/>
              <a:gd name="connsiteY0" fmla="*/ 945662 h 945662"/>
              <a:gd name="connsiteX1" fmla="*/ 953476 w 964264"/>
              <a:gd name="connsiteY1" fmla="*/ 406400 h 945662"/>
              <a:gd name="connsiteX2" fmla="*/ 0 w 964264"/>
              <a:gd name="connsiteY2" fmla="*/ 0 h 94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4264" h="945662">
                <a:moveTo>
                  <a:pt x="429846" y="945662"/>
                </a:moveTo>
                <a:cubicBezTo>
                  <a:pt x="727481" y="754836"/>
                  <a:pt x="1025117" y="564010"/>
                  <a:pt x="953476" y="406400"/>
                </a:cubicBezTo>
                <a:cubicBezTo>
                  <a:pt x="881835" y="248790"/>
                  <a:pt x="440917" y="124395"/>
                  <a:pt x="0" y="0"/>
                </a:cubicBez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4350724" y="3075101"/>
                <a:ext cx="1294970" cy="5820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𝑝𝑎𝑖𝑟</m:t>
                              </m:r>
                            </m:sub>
                          </m:sSub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0724" y="3075101"/>
                <a:ext cx="1294970" cy="58208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174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35" y="774472"/>
            <a:ext cx="4763497" cy="4758041"/>
          </a:xfrm>
          <a:prstGeom prst="rect">
            <a:avLst/>
          </a:prstGeom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75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560840" cy="432048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to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avoid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odd-even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staggering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522394" y="880151"/>
            <a:ext cx="528404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To </a:t>
            </a:r>
            <a:r>
              <a:rPr lang="fr-FR" sz="1400" dirty="0" err="1" smtClean="0"/>
              <a:t>avoid</a:t>
            </a:r>
            <a:r>
              <a:rPr lang="fr-FR" sz="1400" dirty="0" smtClean="0"/>
              <a:t> the </a:t>
            </a:r>
            <a:r>
              <a:rPr lang="fr-FR" sz="1400" dirty="0" err="1" smtClean="0"/>
              <a:t>odd-even</a:t>
            </a:r>
            <a:r>
              <a:rPr lang="fr-FR" sz="1400" dirty="0" smtClean="0"/>
              <a:t> </a:t>
            </a:r>
            <a:r>
              <a:rPr lang="fr-FR" sz="1400" dirty="0" err="1" smtClean="0"/>
              <a:t>staggering</a:t>
            </a:r>
            <a:r>
              <a:rPr lang="fr-FR" sz="1400" dirty="0" smtClean="0"/>
              <a:t>, </a:t>
            </a:r>
            <a:r>
              <a:rPr lang="fr-FR" sz="1400" dirty="0" err="1" smtClean="0"/>
              <a:t>two</a:t>
            </a:r>
            <a:r>
              <a:rPr lang="fr-FR" sz="1400" dirty="0" smtClean="0"/>
              <a:t>-neutron </a:t>
            </a:r>
            <a:r>
              <a:rPr lang="fr-FR" sz="1400" dirty="0" err="1" smtClean="0"/>
              <a:t>filters</a:t>
            </a:r>
            <a:r>
              <a:rPr lang="fr-FR" sz="1400" dirty="0" smtClean="0"/>
              <a:t> </a:t>
            </a:r>
            <a:r>
              <a:rPr lang="fr-FR" sz="1400" dirty="0" err="1" smtClean="0"/>
              <a:t>can</a:t>
            </a:r>
            <a:r>
              <a:rPr lang="fr-FR" sz="1400" dirty="0" smtClean="0"/>
              <a:t> </a:t>
            </a:r>
            <a:r>
              <a:rPr lang="fr-FR" sz="1400" dirty="0" err="1" smtClean="0"/>
              <a:t>be</a:t>
            </a:r>
            <a:r>
              <a:rPr lang="fr-FR" sz="1400" dirty="0" smtClean="0"/>
              <a:t> </a:t>
            </a:r>
            <a:r>
              <a:rPr lang="fr-FR" sz="1400" dirty="0" err="1" smtClean="0"/>
              <a:t>used</a:t>
            </a:r>
            <a:endParaRPr lang="fr-FR" sz="1400" dirty="0"/>
          </a:p>
        </p:txBody>
      </p:sp>
      <p:grpSp>
        <p:nvGrpSpPr>
          <p:cNvPr id="10" name="Groupe 9"/>
          <p:cNvGrpSpPr/>
          <p:nvPr/>
        </p:nvGrpSpPr>
        <p:grpSpPr>
          <a:xfrm>
            <a:off x="3669627" y="2302090"/>
            <a:ext cx="1923421" cy="2221653"/>
            <a:chOff x="2810075" y="2598917"/>
            <a:chExt cx="1923421" cy="2221653"/>
          </a:xfrm>
        </p:grpSpPr>
        <p:grpSp>
          <p:nvGrpSpPr>
            <p:cNvPr id="11" name="Groupe 10"/>
            <p:cNvGrpSpPr/>
            <p:nvPr/>
          </p:nvGrpSpPr>
          <p:grpSpPr>
            <a:xfrm>
              <a:off x="2810075" y="2598917"/>
              <a:ext cx="1921442" cy="2221653"/>
              <a:chOff x="864834" y="3503424"/>
              <a:chExt cx="1921442" cy="2221653"/>
            </a:xfrm>
          </p:grpSpPr>
          <p:grpSp>
            <p:nvGrpSpPr>
              <p:cNvPr id="30" name="Groupe 29"/>
              <p:cNvGrpSpPr/>
              <p:nvPr/>
            </p:nvGrpSpPr>
            <p:grpSpPr>
              <a:xfrm>
                <a:off x="864834" y="3503424"/>
                <a:ext cx="1921442" cy="2221653"/>
                <a:chOff x="2974508" y="4754322"/>
                <a:chExt cx="1921442" cy="2221653"/>
              </a:xfrm>
            </p:grpSpPr>
            <p:grpSp>
              <p:nvGrpSpPr>
                <p:cNvPr id="32" name="Groupe 31"/>
                <p:cNvGrpSpPr/>
                <p:nvPr/>
              </p:nvGrpSpPr>
              <p:grpSpPr>
                <a:xfrm>
                  <a:off x="2974508" y="4754322"/>
                  <a:ext cx="1921442" cy="276997"/>
                  <a:chOff x="5564302" y="4351396"/>
                  <a:chExt cx="1921442" cy="276997"/>
                </a:xfrm>
              </p:grpSpPr>
              <p:sp>
                <p:nvSpPr>
                  <p:cNvPr id="34" name="Shape 592">
                    <a:extLst>
                      <a:ext uri="{FF2B5EF4-FFF2-40B4-BE49-F238E27FC236}">
                        <a16:creationId xmlns:a16="http://schemas.microsoft.com/office/drawing/2014/main" id="{B691434F-910F-4852-AF8B-2504C397E048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5985454" y="4505503"/>
                    <a:ext cx="1500290" cy="0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35" name="Shape 598">
                    <a:extLst>
                      <a:ext uri="{FF2B5EF4-FFF2-40B4-BE49-F238E27FC236}">
                        <a16:creationId xmlns:a16="http://schemas.microsoft.com/office/drawing/2014/main" id="{CC7CDF54-8B34-4686-ACF0-8DE2C4260877}"/>
                      </a:ext>
                    </a:extLst>
                  </p:cNvPr>
                  <p:cNvSpPr/>
                  <p:nvPr/>
                </p:nvSpPr>
                <p:spPr>
                  <a:xfrm>
                    <a:off x="5564302" y="4351396"/>
                    <a:ext cx="632887" cy="27699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t">
                    <a:spAutoFit/>
                  </a:bodyPr>
                  <a:lstStyle/>
                  <a:p>
                    <a:pPr algn="l" defTabSz="914400">
                      <a:defRPr sz="1200" b="1">
                        <a:latin typeface="Arial"/>
                        <a:ea typeface="Arial"/>
                        <a:cs typeface="Arial"/>
                        <a:sym typeface="Arial"/>
                      </a:defRPr>
                    </a:pPr>
                    <a:r>
                      <a:rPr lang="en-US" i="1" dirty="0" smtClean="0"/>
                      <a:t>2p</a:t>
                    </a:r>
                    <a:r>
                      <a:rPr lang="en-GB" i="1" baseline="-30000" dirty="0"/>
                      <a:t>3</a:t>
                    </a:r>
                    <a:r>
                      <a:rPr baseline="-30000" dirty="0" smtClean="0"/>
                      <a:t>/2</a:t>
                    </a:r>
                    <a:endParaRPr baseline="-30000" dirty="0"/>
                  </a:p>
                </p:txBody>
              </p:sp>
            </p:grpSp>
            <p:sp>
              <p:nvSpPr>
                <p:cNvPr id="33" name="TextBox 465">
                  <a:extLst>
                    <a:ext uri="{FF2B5EF4-FFF2-40B4-BE49-F238E27FC236}">
                      <a16:creationId xmlns:a16="http://schemas.microsoft.com/office/drawing/2014/main" id="{5C40742B-05AF-49B8-A6C4-07144454BBF4}"/>
                    </a:ext>
                  </a:extLst>
                </p:cNvPr>
                <p:cNvSpPr txBox="1"/>
                <p:nvPr/>
              </p:nvSpPr>
              <p:spPr>
                <a:xfrm>
                  <a:off x="3631671" y="6575865"/>
                  <a:ext cx="91563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baseline="30000" dirty="0" smtClean="0"/>
                    <a:t>neutrons</a:t>
                  </a:r>
                  <a:endParaRPr lang="en-US" b="1" dirty="0"/>
                </a:p>
              </p:txBody>
            </p:sp>
          </p:grpSp>
          <p:sp>
            <p:nvSpPr>
              <p:cNvPr id="31" name="Shape 596">
                <a:extLst>
                  <a:ext uri="{FF2B5EF4-FFF2-40B4-BE49-F238E27FC236}">
                    <a16:creationId xmlns:a16="http://schemas.microsoft.com/office/drawing/2014/main" id="{6CEB608D-5615-4AC9-B477-AB0049E3C575}"/>
                  </a:ext>
                </a:extLst>
              </p:cNvPr>
              <p:cNvSpPr/>
              <p:nvPr/>
            </p:nvSpPr>
            <p:spPr>
              <a:xfrm>
                <a:off x="1834312" y="3819175"/>
                <a:ext cx="499794" cy="3077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algn="l" defTabSz="914400">
                  <a:defRPr sz="1400" b="1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lang="en-GB" dirty="0" smtClean="0"/>
                  <a:t>28</a:t>
                </a:r>
                <a:endParaRPr dirty="0"/>
              </a:p>
            </p:txBody>
          </p:sp>
        </p:grpSp>
        <p:sp>
          <p:nvSpPr>
            <p:cNvPr id="12" name="Shape 592">
              <a:extLst>
                <a:ext uri="{FF2B5EF4-FFF2-40B4-BE49-F238E27FC236}">
                  <a16:creationId xmlns:a16="http://schemas.microsoft.com/office/drawing/2014/main" id="{B691434F-910F-4852-AF8B-2504C397E048}"/>
                </a:ext>
              </a:extLst>
            </p:cNvPr>
            <p:cNvSpPr/>
            <p:nvPr/>
          </p:nvSpPr>
          <p:spPr>
            <a:xfrm flipH="1" flipV="1">
              <a:off x="3231227" y="3353263"/>
              <a:ext cx="1500290" cy="0"/>
            </a:xfrm>
            <a:prstGeom prst="line">
              <a:avLst/>
            </a:prstGeom>
            <a:noFill/>
            <a:ln w="1905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13" name="Shape 598">
              <a:extLst>
                <a:ext uri="{FF2B5EF4-FFF2-40B4-BE49-F238E27FC236}">
                  <a16:creationId xmlns:a16="http://schemas.microsoft.com/office/drawing/2014/main" id="{CC7CDF54-8B34-4686-ACF0-8DE2C4260877}"/>
                </a:ext>
              </a:extLst>
            </p:cNvPr>
            <p:cNvSpPr/>
            <p:nvPr/>
          </p:nvSpPr>
          <p:spPr>
            <a:xfrm>
              <a:off x="2810075" y="3199156"/>
              <a:ext cx="632887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l" defTabSz="914400">
                <a:defRPr sz="1200" b="1"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i="1" dirty="0" smtClean="0"/>
                <a:t>1f</a:t>
              </a:r>
              <a:r>
                <a:rPr lang="en-GB" i="1" baseline="-30000" dirty="0"/>
                <a:t>7</a:t>
              </a:r>
              <a:r>
                <a:rPr baseline="-30000" dirty="0" smtClean="0"/>
                <a:t>/2</a:t>
              </a:r>
              <a:endParaRPr baseline="-30000" dirty="0"/>
            </a:p>
          </p:txBody>
        </p:sp>
        <p:sp>
          <p:nvSpPr>
            <p:cNvPr id="14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511786" y="3299835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grpSp>
          <p:nvGrpSpPr>
            <p:cNvPr id="15" name="Groupe 14"/>
            <p:cNvGrpSpPr/>
            <p:nvPr/>
          </p:nvGrpSpPr>
          <p:grpSpPr>
            <a:xfrm>
              <a:off x="2812054" y="3861760"/>
              <a:ext cx="1921442" cy="517875"/>
              <a:chOff x="522394" y="2406369"/>
              <a:chExt cx="1921442" cy="517875"/>
            </a:xfrm>
          </p:grpSpPr>
          <p:grpSp>
            <p:nvGrpSpPr>
              <p:cNvPr id="24" name="Groupe 23"/>
              <p:cNvGrpSpPr/>
              <p:nvPr/>
            </p:nvGrpSpPr>
            <p:grpSpPr>
              <a:xfrm>
                <a:off x="522394" y="2406369"/>
                <a:ext cx="1921442" cy="276997"/>
                <a:chOff x="2591838" y="4985984"/>
                <a:chExt cx="1921442" cy="276997"/>
              </a:xfrm>
            </p:grpSpPr>
            <p:sp>
              <p:nvSpPr>
                <p:cNvPr id="28" name="Shape 592">
                  <a:extLst>
                    <a:ext uri="{FF2B5EF4-FFF2-40B4-BE49-F238E27FC236}">
                      <a16:creationId xmlns:a16="http://schemas.microsoft.com/office/drawing/2014/main" id="{4DF95E37-B981-44C9-9E59-18B21A714C9C}"/>
                    </a:ext>
                  </a:extLst>
                </p:cNvPr>
                <p:cNvSpPr/>
                <p:nvPr/>
              </p:nvSpPr>
              <p:spPr>
                <a:xfrm flipH="1">
                  <a:off x="3012990" y="5126487"/>
                  <a:ext cx="1500290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9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2591838" y="4985984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 smtClean="0"/>
                    <a:t>1d</a:t>
                  </a:r>
                  <a:r>
                    <a:rPr lang="en-GB" i="1" baseline="-30000" dirty="0"/>
                    <a:t>3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  <p:grpSp>
            <p:nvGrpSpPr>
              <p:cNvPr id="25" name="Groupe 24"/>
              <p:cNvGrpSpPr/>
              <p:nvPr/>
            </p:nvGrpSpPr>
            <p:grpSpPr>
              <a:xfrm>
                <a:off x="522394" y="2647247"/>
                <a:ext cx="1921442" cy="276997"/>
                <a:chOff x="2591838" y="4985984"/>
                <a:chExt cx="1921442" cy="276997"/>
              </a:xfrm>
            </p:grpSpPr>
            <p:sp>
              <p:nvSpPr>
                <p:cNvPr id="26" name="Shape 592">
                  <a:extLst>
                    <a:ext uri="{FF2B5EF4-FFF2-40B4-BE49-F238E27FC236}">
                      <a16:creationId xmlns:a16="http://schemas.microsoft.com/office/drawing/2014/main" id="{4DF95E37-B981-44C9-9E59-18B21A714C9C}"/>
                    </a:ext>
                  </a:extLst>
                </p:cNvPr>
                <p:cNvSpPr/>
                <p:nvPr/>
              </p:nvSpPr>
              <p:spPr>
                <a:xfrm flipH="1">
                  <a:off x="3012990" y="5126487"/>
                  <a:ext cx="1500290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7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2591838" y="4985984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/>
                    <a:t>2</a:t>
                  </a:r>
                  <a:r>
                    <a:rPr lang="en-US" i="1" dirty="0" smtClean="0"/>
                    <a:t>s</a:t>
                  </a:r>
                  <a:r>
                    <a:rPr lang="en-GB" i="1" baseline="-30000" dirty="0"/>
                    <a:t>1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</p:grpSp>
        <p:sp>
          <p:nvSpPr>
            <p:cNvPr id="16" name="Shape 596">
              <a:extLst>
                <a:ext uri="{FF2B5EF4-FFF2-40B4-BE49-F238E27FC236}">
                  <a16:creationId xmlns:a16="http://schemas.microsoft.com/office/drawing/2014/main" id="{6CEB608D-5615-4AC9-B477-AB0049E3C575}"/>
                </a:ext>
              </a:extLst>
            </p:cNvPr>
            <p:cNvSpPr/>
            <p:nvPr/>
          </p:nvSpPr>
          <p:spPr>
            <a:xfrm>
              <a:off x="3788040" y="3534191"/>
              <a:ext cx="499794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l" defTabSz="914400">
                <a:defRPr sz="14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GB" dirty="0" smtClean="0"/>
                <a:t>20</a:t>
              </a:r>
              <a:endParaRPr dirty="0"/>
            </a:p>
          </p:txBody>
        </p:sp>
        <p:sp>
          <p:nvSpPr>
            <p:cNvPr id="17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4057994" y="3956411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9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945922" y="3958752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0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3845701" y="3960813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1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733629" y="3958612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2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3950685" y="4188861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3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838613" y="4186660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pSp>
        <p:nvGrpSpPr>
          <p:cNvPr id="36" name="Groupe 35"/>
          <p:cNvGrpSpPr/>
          <p:nvPr/>
        </p:nvGrpSpPr>
        <p:grpSpPr>
          <a:xfrm>
            <a:off x="1411213" y="2278097"/>
            <a:ext cx="1923421" cy="2221653"/>
            <a:chOff x="2810075" y="2598917"/>
            <a:chExt cx="1923421" cy="2221653"/>
          </a:xfrm>
        </p:grpSpPr>
        <p:grpSp>
          <p:nvGrpSpPr>
            <p:cNvPr id="37" name="Groupe 36"/>
            <p:cNvGrpSpPr/>
            <p:nvPr/>
          </p:nvGrpSpPr>
          <p:grpSpPr>
            <a:xfrm>
              <a:off x="2810075" y="2598917"/>
              <a:ext cx="1921442" cy="2221653"/>
              <a:chOff x="864834" y="3503424"/>
              <a:chExt cx="1921442" cy="2221653"/>
            </a:xfrm>
          </p:grpSpPr>
          <p:grpSp>
            <p:nvGrpSpPr>
              <p:cNvPr id="55" name="Groupe 54"/>
              <p:cNvGrpSpPr/>
              <p:nvPr/>
            </p:nvGrpSpPr>
            <p:grpSpPr>
              <a:xfrm>
                <a:off x="864834" y="3503424"/>
                <a:ext cx="1921442" cy="2221653"/>
                <a:chOff x="2974508" y="4754322"/>
                <a:chExt cx="1921442" cy="2221653"/>
              </a:xfrm>
            </p:grpSpPr>
            <p:grpSp>
              <p:nvGrpSpPr>
                <p:cNvPr id="57" name="Groupe 56"/>
                <p:cNvGrpSpPr/>
                <p:nvPr/>
              </p:nvGrpSpPr>
              <p:grpSpPr>
                <a:xfrm>
                  <a:off x="2974508" y="4754322"/>
                  <a:ext cx="1921442" cy="276997"/>
                  <a:chOff x="5564302" y="4351396"/>
                  <a:chExt cx="1921442" cy="276997"/>
                </a:xfrm>
              </p:grpSpPr>
              <p:sp>
                <p:nvSpPr>
                  <p:cNvPr id="59" name="Shape 592">
                    <a:extLst>
                      <a:ext uri="{FF2B5EF4-FFF2-40B4-BE49-F238E27FC236}">
                        <a16:creationId xmlns:a16="http://schemas.microsoft.com/office/drawing/2014/main" id="{B691434F-910F-4852-AF8B-2504C397E048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5985454" y="4505503"/>
                    <a:ext cx="1500290" cy="0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0" name="Shape 598">
                    <a:extLst>
                      <a:ext uri="{FF2B5EF4-FFF2-40B4-BE49-F238E27FC236}">
                        <a16:creationId xmlns:a16="http://schemas.microsoft.com/office/drawing/2014/main" id="{CC7CDF54-8B34-4686-ACF0-8DE2C4260877}"/>
                      </a:ext>
                    </a:extLst>
                  </p:cNvPr>
                  <p:cNvSpPr/>
                  <p:nvPr/>
                </p:nvSpPr>
                <p:spPr>
                  <a:xfrm>
                    <a:off x="5564302" y="4351396"/>
                    <a:ext cx="632887" cy="27699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t">
                    <a:spAutoFit/>
                  </a:bodyPr>
                  <a:lstStyle/>
                  <a:p>
                    <a:pPr algn="l" defTabSz="914400">
                      <a:defRPr sz="1200" b="1">
                        <a:latin typeface="Arial"/>
                        <a:ea typeface="Arial"/>
                        <a:cs typeface="Arial"/>
                        <a:sym typeface="Arial"/>
                      </a:defRPr>
                    </a:pPr>
                    <a:r>
                      <a:rPr lang="en-US" i="1" dirty="0" smtClean="0"/>
                      <a:t>2p</a:t>
                    </a:r>
                    <a:r>
                      <a:rPr lang="en-GB" i="1" baseline="-30000" dirty="0"/>
                      <a:t>3</a:t>
                    </a:r>
                    <a:r>
                      <a:rPr baseline="-30000" dirty="0" smtClean="0"/>
                      <a:t>/2</a:t>
                    </a:r>
                    <a:endParaRPr baseline="-30000" dirty="0"/>
                  </a:p>
                </p:txBody>
              </p:sp>
            </p:grpSp>
            <p:sp>
              <p:nvSpPr>
                <p:cNvPr id="58" name="TextBox 465">
                  <a:extLst>
                    <a:ext uri="{FF2B5EF4-FFF2-40B4-BE49-F238E27FC236}">
                      <a16:creationId xmlns:a16="http://schemas.microsoft.com/office/drawing/2014/main" id="{5C40742B-05AF-49B8-A6C4-07144454BBF4}"/>
                    </a:ext>
                  </a:extLst>
                </p:cNvPr>
                <p:cNvSpPr txBox="1"/>
                <p:nvPr/>
              </p:nvSpPr>
              <p:spPr>
                <a:xfrm>
                  <a:off x="3631671" y="6575865"/>
                  <a:ext cx="91563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baseline="30000" dirty="0" smtClean="0"/>
                    <a:t>neutrons</a:t>
                  </a:r>
                  <a:endParaRPr lang="en-US" b="1" dirty="0"/>
                </a:p>
              </p:txBody>
            </p:sp>
          </p:grpSp>
          <p:sp>
            <p:nvSpPr>
              <p:cNvPr id="56" name="Shape 596">
                <a:extLst>
                  <a:ext uri="{FF2B5EF4-FFF2-40B4-BE49-F238E27FC236}">
                    <a16:creationId xmlns:a16="http://schemas.microsoft.com/office/drawing/2014/main" id="{6CEB608D-5615-4AC9-B477-AB0049E3C575}"/>
                  </a:ext>
                </a:extLst>
              </p:cNvPr>
              <p:cNvSpPr/>
              <p:nvPr/>
            </p:nvSpPr>
            <p:spPr>
              <a:xfrm>
                <a:off x="1834312" y="3819175"/>
                <a:ext cx="499794" cy="3077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algn="l" defTabSz="914400">
                  <a:defRPr sz="1400" b="1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lang="en-GB" dirty="0" smtClean="0"/>
                  <a:t>28</a:t>
                </a:r>
                <a:endParaRPr dirty="0"/>
              </a:p>
            </p:txBody>
          </p:sp>
        </p:grpSp>
        <p:sp>
          <p:nvSpPr>
            <p:cNvPr id="38" name="Shape 592">
              <a:extLst>
                <a:ext uri="{FF2B5EF4-FFF2-40B4-BE49-F238E27FC236}">
                  <a16:creationId xmlns:a16="http://schemas.microsoft.com/office/drawing/2014/main" id="{B691434F-910F-4852-AF8B-2504C397E048}"/>
                </a:ext>
              </a:extLst>
            </p:cNvPr>
            <p:cNvSpPr/>
            <p:nvPr/>
          </p:nvSpPr>
          <p:spPr>
            <a:xfrm flipH="1" flipV="1">
              <a:off x="3231227" y="3353263"/>
              <a:ext cx="1500290" cy="0"/>
            </a:xfrm>
            <a:prstGeom prst="line">
              <a:avLst/>
            </a:prstGeom>
            <a:noFill/>
            <a:ln w="1905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39" name="Shape 598">
              <a:extLst>
                <a:ext uri="{FF2B5EF4-FFF2-40B4-BE49-F238E27FC236}">
                  <a16:creationId xmlns:a16="http://schemas.microsoft.com/office/drawing/2014/main" id="{CC7CDF54-8B34-4686-ACF0-8DE2C4260877}"/>
                </a:ext>
              </a:extLst>
            </p:cNvPr>
            <p:cNvSpPr/>
            <p:nvPr/>
          </p:nvSpPr>
          <p:spPr>
            <a:xfrm>
              <a:off x="2810075" y="3199156"/>
              <a:ext cx="632887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l" defTabSz="914400">
                <a:defRPr sz="1200" b="1"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i="1" dirty="0" smtClean="0"/>
                <a:t>1f</a:t>
              </a:r>
              <a:r>
                <a:rPr lang="en-GB" i="1" baseline="-30000" dirty="0"/>
                <a:t>7</a:t>
              </a:r>
              <a:r>
                <a:rPr baseline="-30000" dirty="0" smtClean="0"/>
                <a:t>/2</a:t>
              </a:r>
              <a:endParaRPr baseline="-30000" dirty="0"/>
            </a:p>
          </p:txBody>
        </p:sp>
        <p:grpSp>
          <p:nvGrpSpPr>
            <p:cNvPr id="40" name="Groupe 39"/>
            <p:cNvGrpSpPr/>
            <p:nvPr/>
          </p:nvGrpSpPr>
          <p:grpSpPr>
            <a:xfrm>
              <a:off x="2812054" y="3861760"/>
              <a:ext cx="1921442" cy="517875"/>
              <a:chOff x="522394" y="2406369"/>
              <a:chExt cx="1921442" cy="517875"/>
            </a:xfrm>
          </p:grpSpPr>
          <p:grpSp>
            <p:nvGrpSpPr>
              <p:cNvPr id="48" name="Groupe 47"/>
              <p:cNvGrpSpPr/>
              <p:nvPr/>
            </p:nvGrpSpPr>
            <p:grpSpPr>
              <a:xfrm>
                <a:off x="522394" y="2406369"/>
                <a:ext cx="1921442" cy="276997"/>
                <a:chOff x="2591838" y="4985984"/>
                <a:chExt cx="1921442" cy="276997"/>
              </a:xfrm>
            </p:grpSpPr>
            <p:sp>
              <p:nvSpPr>
                <p:cNvPr id="52" name="Shape 592">
                  <a:extLst>
                    <a:ext uri="{FF2B5EF4-FFF2-40B4-BE49-F238E27FC236}">
                      <a16:creationId xmlns:a16="http://schemas.microsoft.com/office/drawing/2014/main" id="{4DF95E37-B981-44C9-9E59-18B21A714C9C}"/>
                    </a:ext>
                  </a:extLst>
                </p:cNvPr>
                <p:cNvSpPr/>
                <p:nvPr/>
              </p:nvSpPr>
              <p:spPr>
                <a:xfrm flipH="1">
                  <a:off x="3012990" y="5126487"/>
                  <a:ext cx="1500290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53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2591838" y="4985984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 smtClean="0"/>
                    <a:t>1d</a:t>
                  </a:r>
                  <a:r>
                    <a:rPr lang="en-GB" i="1" baseline="-30000" dirty="0"/>
                    <a:t>3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  <p:grpSp>
            <p:nvGrpSpPr>
              <p:cNvPr id="49" name="Groupe 48"/>
              <p:cNvGrpSpPr/>
              <p:nvPr/>
            </p:nvGrpSpPr>
            <p:grpSpPr>
              <a:xfrm>
                <a:off x="522394" y="2647247"/>
                <a:ext cx="1921442" cy="276997"/>
                <a:chOff x="2591838" y="4985984"/>
                <a:chExt cx="1921442" cy="276997"/>
              </a:xfrm>
            </p:grpSpPr>
            <p:sp>
              <p:nvSpPr>
                <p:cNvPr id="50" name="Shape 592">
                  <a:extLst>
                    <a:ext uri="{FF2B5EF4-FFF2-40B4-BE49-F238E27FC236}">
                      <a16:creationId xmlns:a16="http://schemas.microsoft.com/office/drawing/2014/main" id="{4DF95E37-B981-44C9-9E59-18B21A714C9C}"/>
                    </a:ext>
                  </a:extLst>
                </p:cNvPr>
                <p:cNvSpPr/>
                <p:nvPr/>
              </p:nvSpPr>
              <p:spPr>
                <a:xfrm flipH="1">
                  <a:off x="3012990" y="5126487"/>
                  <a:ext cx="1500290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51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2591838" y="4985984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/>
                    <a:t>2</a:t>
                  </a:r>
                  <a:r>
                    <a:rPr lang="en-US" i="1" dirty="0" smtClean="0"/>
                    <a:t>s</a:t>
                  </a:r>
                  <a:r>
                    <a:rPr lang="en-GB" i="1" baseline="-30000" dirty="0"/>
                    <a:t>1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</p:grpSp>
        <p:sp>
          <p:nvSpPr>
            <p:cNvPr id="41" name="Shape 596">
              <a:extLst>
                <a:ext uri="{FF2B5EF4-FFF2-40B4-BE49-F238E27FC236}">
                  <a16:creationId xmlns:a16="http://schemas.microsoft.com/office/drawing/2014/main" id="{6CEB608D-5615-4AC9-B477-AB0049E3C575}"/>
                </a:ext>
              </a:extLst>
            </p:cNvPr>
            <p:cNvSpPr/>
            <p:nvPr/>
          </p:nvSpPr>
          <p:spPr>
            <a:xfrm>
              <a:off x="3788040" y="3534191"/>
              <a:ext cx="499794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l" defTabSz="914400">
                <a:defRPr sz="14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GB" dirty="0" smtClean="0"/>
                <a:t>20</a:t>
              </a:r>
              <a:endParaRPr dirty="0"/>
            </a:p>
          </p:txBody>
        </p:sp>
        <p:sp>
          <p:nvSpPr>
            <p:cNvPr id="42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4057994" y="3956411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3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945922" y="3958752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4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3845701" y="3960813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5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733629" y="3958612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6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3950685" y="4188861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7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838613" y="4186660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61" name="Forme libre 60"/>
          <p:cNvSpPr/>
          <p:nvPr/>
        </p:nvSpPr>
        <p:spPr>
          <a:xfrm>
            <a:off x="2392680" y="1241804"/>
            <a:ext cx="5353050" cy="1230886"/>
          </a:xfrm>
          <a:custGeom>
            <a:avLst/>
            <a:gdLst>
              <a:gd name="connsiteX0" fmla="*/ 5311140 w 5311140"/>
              <a:gd name="connsiteY0" fmla="*/ 1297536 h 1297536"/>
              <a:gd name="connsiteX1" fmla="*/ 2590800 w 5311140"/>
              <a:gd name="connsiteY1" fmla="*/ 2136 h 1297536"/>
              <a:gd name="connsiteX2" fmla="*/ 0 w 5311140"/>
              <a:gd name="connsiteY2" fmla="*/ 1053696 h 1297536"/>
              <a:gd name="connsiteX0" fmla="*/ 5208270 w 5208270"/>
              <a:gd name="connsiteY0" fmla="*/ 1301409 h 1301409"/>
              <a:gd name="connsiteX1" fmla="*/ 2590800 w 5208270"/>
              <a:gd name="connsiteY1" fmla="*/ 2199 h 1301409"/>
              <a:gd name="connsiteX2" fmla="*/ 0 w 5208270"/>
              <a:gd name="connsiteY2" fmla="*/ 1053759 h 1301409"/>
              <a:gd name="connsiteX0" fmla="*/ 5314950 w 5314950"/>
              <a:gd name="connsiteY0" fmla="*/ 1300000 h 1300000"/>
              <a:gd name="connsiteX1" fmla="*/ 2697480 w 5314950"/>
              <a:gd name="connsiteY1" fmla="*/ 790 h 1300000"/>
              <a:gd name="connsiteX2" fmla="*/ 0 w 5314950"/>
              <a:gd name="connsiteY2" fmla="*/ 1143790 h 1300000"/>
              <a:gd name="connsiteX0" fmla="*/ 5353050 w 5353050"/>
              <a:gd name="connsiteY0" fmla="*/ 1207912 h 1207912"/>
              <a:gd name="connsiteX1" fmla="*/ 2697480 w 5353050"/>
              <a:gd name="connsiteY1" fmla="*/ 142 h 1207912"/>
              <a:gd name="connsiteX2" fmla="*/ 0 w 5353050"/>
              <a:gd name="connsiteY2" fmla="*/ 1143142 h 1207912"/>
              <a:gd name="connsiteX0" fmla="*/ 5353050 w 5353050"/>
              <a:gd name="connsiteY0" fmla="*/ 1230886 h 1230886"/>
              <a:gd name="connsiteX1" fmla="*/ 2697480 w 5353050"/>
              <a:gd name="connsiteY1" fmla="*/ 256 h 1230886"/>
              <a:gd name="connsiteX2" fmla="*/ 0 w 5353050"/>
              <a:gd name="connsiteY2" fmla="*/ 1143256 h 123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53050" h="1230886">
                <a:moveTo>
                  <a:pt x="5353050" y="1230886"/>
                </a:moveTo>
                <a:cubicBezTo>
                  <a:pt x="4435475" y="603506"/>
                  <a:pt x="3589655" y="14861"/>
                  <a:pt x="2697480" y="256"/>
                </a:cubicBezTo>
                <a:cubicBezTo>
                  <a:pt x="1805305" y="-14349"/>
                  <a:pt x="852805" y="597156"/>
                  <a:pt x="0" y="1143256"/>
                </a:cubicBez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Forme libre 61"/>
          <p:cNvSpPr/>
          <p:nvPr/>
        </p:nvSpPr>
        <p:spPr>
          <a:xfrm>
            <a:off x="4422648" y="2572511"/>
            <a:ext cx="3578352" cy="931217"/>
          </a:xfrm>
          <a:custGeom>
            <a:avLst/>
            <a:gdLst>
              <a:gd name="connsiteX0" fmla="*/ 3474720 w 3474720"/>
              <a:gd name="connsiteY0" fmla="*/ 487680 h 863109"/>
              <a:gd name="connsiteX1" fmla="*/ 1005840 w 3474720"/>
              <a:gd name="connsiteY1" fmla="*/ 845820 h 863109"/>
              <a:gd name="connsiteX2" fmla="*/ 0 w 3474720"/>
              <a:gd name="connsiteY2" fmla="*/ 0 h 863109"/>
              <a:gd name="connsiteX0" fmla="*/ 3413760 w 3413760"/>
              <a:gd name="connsiteY0" fmla="*/ 429260 h 857612"/>
              <a:gd name="connsiteX1" fmla="*/ 1005840 w 3413760"/>
              <a:gd name="connsiteY1" fmla="*/ 845820 h 857612"/>
              <a:gd name="connsiteX2" fmla="*/ 0 w 3413760"/>
              <a:gd name="connsiteY2" fmla="*/ 0 h 857612"/>
              <a:gd name="connsiteX0" fmla="*/ 3373120 w 3373120"/>
              <a:gd name="connsiteY0" fmla="*/ 421640 h 857020"/>
              <a:gd name="connsiteX1" fmla="*/ 1005840 w 3373120"/>
              <a:gd name="connsiteY1" fmla="*/ 845820 h 857020"/>
              <a:gd name="connsiteX2" fmla="*/ 0 w 3373120"/>
              <a:gd name="connsiteY2" fmla="*/ 0 h 857020"/>
              <a:gd name="connsiteX0" fmla="*/ 3415792 w 3415792"/>
              <a:gd name="connsiteY0" fmla="*/ 500888 h 939836"/>
              <a:gd name="connsiteX1" fmla="*/ 1048512 w 3415792"/>
              <a:gd name="connsiteY1" fmla="*/ 925068 h 939836"/>
              <a:gd name="connsiteX2" fmla="*/ 0 w 3415792"/>
              <a:gd name="connsiteY2" fmla="*/ 0 h 939836"/>
              <a:gd name="connsiteX0" fmla="*/ 3578352 w 3578352"/>
              <a:gd name="connsiteY0" fmla="*/ 363728 h 931217"/>
              <a:gd name="connsiteX1" fmla="*/ 1048512 w 3578352"/>
              <a:gd name="connsiteY1" fmla="*/ 925068 h 931217"/>
              <a:gd name="connsiteX2" fmla="*/ 0 w 3578352"/>
              <a:gd name="connsiteY2" fmla="*/ 0 h 931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78352" h="931217">
                <a:moveTo>
                  <a:pt x="3578352" y="363728"/>
                </a:moveTo>
                <a:cubicBezTo>
                  <a:pt x="2633472" y="583438"/>
                  <a:pt x="1644904" y="985689"/>
                  <a:pt x="1048512" y="925068"/>
                </a:cubicBezTo>
                <a:cubicBezTo>
                  <a:pt x="452120" y="864447"/>
                  <a:pt x="213360" y="382270"/>
                  <a:pt x="0" y="0"/>
                </a:cubicBez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Ellipse 62"/>
          <p:cNvSpPr/>
          <p:nvPr/>
        </p:nvSpPr>
        <p:spPr>
          <a:xfrm>
            <a:off x="7987937" y="2829615"/>
            <a:ext cx="216023" cy="144016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Ellipse 63"/>
          <p:cNvSpPr/>
          <p:nvPr/>
        </p:nvSpPr>
        <p:spPr>
          <a:xfrm>
            <a:off x="7689880" y="2459845"/>
            <a:ext cx="216023" cy="144016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5" name="Connecteur droit avec flèche 64"/>
          <p:cNvCxnSpPr/>
          <p:nvPr/>
        </p:nvCxnSpPr>
        <p:spPr>
          <a:xfrm flipH="1" flipV="1">
            <a:off x="2379219" y="1877616"/>
            <a:ext cx="1" cy="1760176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avec flèche 65"/>
          <p:cNvCxnSpPr>
            <a:stCxn id="14" idx="0"/>
          </p:cNvCxnSpPr>
          <p:nvPr/>
        </p:nvCxnSpPr>
        <p:spPr>
          <a:xfrm flipV="1">
            <a:off x="4415791" y="1877617"/>
            <a:ext cx="202" cy="1125391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Ellipse 66"/>
          <p:cNvSpPr/>
          <p:nvPr/>
        </p:nvSpPr>
        <p:spPr>
          <a:xfrm>
            <a:off x="2299719" y="3611434"/>
            <a:ext cx="266223" cy="144016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Ellipse 67"/>
          <p:cNvSpPr/>
          <p:nvPr/>
        </p:nvSpPr>
        <p:spPr>
          <a:xfrm>
            <a:off x="4335892" y="2974747"/>
            <a:ext cx="266223" cy="144016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Shape 627">
            <a:extLst>
              <a:ext uri="{FF2B5EF4-FFF2-40B4-BE49-F238E27FC236}">
                <a16:creationId xmlns:a16="http://schemas.microsoft.com/office/drawing/2014/main" id="{865FD24B-1643-40C2-AFF1-5579669AF15D}"/>
              </a:ext>
            </a:extLst>
          </p:cNvPr>
          <p:cNvSpPr/>
          <p:nvPr/>
        </p:nvSpPr>
        <p:spPr>
          <a:xfrm>
            <a:off x="4478667" y="3002065"/>
            <a:ext cx="88905" cy="90851"/>
          </a:xfrm>
          <a:prstGeom prst="ellipse">
            <a:avLst/>
          </a:prstGeom>
          <a:solidFill>
            <a:srgbClr val="4F81BD"/>
          </a:solidFill>
          <a:ln w="25400" cap="flat">
            <a:solidFill>
              <a:srgbClr val="3A5E8A"/>
            </a:solidFill>
            <a:prstDash val="solid"/>
            <a:round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ZoneTexte 99"/>
              <p:cNvSpPr txBox="1"/>
              <p:nvPr/>
            </p:nvSpPr>
            <p:spPr>
              <a:xfrm>
                <a:off x="1860972" y="4533582"/>
                <a:ext cx="3200492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</m:oMath>
                  </m:oMathPara>
                </a14:m>
                <a:endParaRPr lang="fr-F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0" name="ZoneTexte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0972" y="4533582"/>
                <a:ext cx="3200492" cy="246221"/>
              </a:xfrm>
              <a:prstGeom prst="rect">
                <a:avLst/>
              </a:prstGeom>
              <a:blipFill>
                <a:blip r:embed="rId3"/>
                <a:stretch>
                  <a:fillRect b="-17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1" name="ZoneTexte 100"/>
          <p:cNvSpPr txBox="1"/>
          <p:nvPr/>
        </p:nvSpPr>
        <p:spPr>
          <a:xfrm>
            <a:off x="7762651" y="880537"/>
            <a:ext cx="13516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Calcium isotopes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44746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35" y="774472"/>
            <a:ext cx="4763497" cy="4758041"/>
          </a:xfrm>
          <a:prstGeom prst="rect">
            <a:avLst/>
          </a:prstGeom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75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560840" cy="432048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to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avoid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odd-even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staggering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522394" y="880151"/>
            <a:ext cx="528404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To </a:t>
            </a:r>
            <a:r>
              <a:rPr lang="fr-FR" sz="1400" dirty="0" err="1" smtClean="0"/>
              <a:t>avoid</a:t>
            </a:r>
            <a:r>
              <a:rPr lang="fr-FR" sz="1400" dirty="0" smtClean="0"/>
              <a:t> the </a:t>
            </a:r>
            <a:r>
              <a:rPr lang="fr-FR" sz="1400" dirty="0" err="1" smtClean="0"/>
              <a:t>odd-even</a:t>
            </a:r>
            <a:r>
              <a:rPr lang="fr-FR" sz="1400" dirty="0" smtClean="0"/>
              <a:t> </a:t>
            </a:r>
            <a:r>
              <a:rPr lang="fr-FR" sz="1400" dirty="0" err="1" smtClean="0"/>
              <a:t>staggering</a:t>
            </a:r>
            <a:r>
              <a:rPr lang="fr-FR" sz="1400" dirty="0" smtClean="0"/>
              <a:t>, </a:t>
            </a:r>
            <a:r>
              <a:rPr lang="fr-FR" sz="1400" dirty="0" err="1" smtClean="0"/>
              <a:t>two</a:t>
            </a:r>
            <a:r>
              <a:rPr lang="fr-FR" sz="1400" dirty="0" smtClean="0"/>
              <a:t>-neutron </a:t>
            </a:r>
            <a:r>
              <a:rPr lang="fr-FR" sz="1400" dirty="0" err="1" smtClean="0"/>
              <a:t>filters</a:t>
            </a:r>
            <a:r>
              <a:rPr lang="fr-FR" sz="1400" dirty="0" smtClean="0"/>
              <a:t> </a:t>
            </a:r>
            <a:r>
              <a:rPr lang="fr-FR" sz="1400" dirty="0" err="1" smtClean="0"/>
              <a:t>can</a:t>
            </a:r>
            <a:r>
              <a:rPr lang="fr-FR" sz="1400" dirty="0" smtClean="0"/>
              <a:t> </a:t>
            </a:r>
            <a:r>
              <a:rPr lang="fr-FR" sz="1400" dirty="0" err="1" smtClean="0"/>
              <a:t>be</a:t>
            </a:r>
            <a:r>
              <a:rPr lang="fr-FR" sz="1400" dirty="0" smtClean="0"/>
              <a:t> </a:t>
            </a:r>
            <a:r>
              <a:rPr lang="fr-FR" sz="1400" dirty="0" err="1" smtClean="0"/>
              <a:t>used</a:t>
            </a:r>
            <a:endParaRPr lang="fr-FR" sz="1400" dirty="0"/>
          </a:p>
        </p:txBody>
      </p:sp>
      <p:grpSp>
        <p:nvGrpSpPr>
          <p:cNvPr id="10" name="Groupe 9"/>
          <p:cNvGrpSpPr/>
          <p:nvPr/>
        </p:nvGrpSpPr>
        <p:grpSpPr>
          <a:xfrm>
            <a:off x="3669627" y="2302090"/>
            <a:ext cx="1923421" cy="2221653"/>
            <a:chOff x="2810075" y="2598917"/>
            <a:chExt cx="1923421" cy="2221653"/>
          </a:xfrm>
        </p:grpSpPr>
        <p:grpSp>
          <p:nvGrpSpPr>
            <p:cNvPr id="11" name="Groupe 10"/>
            <p:cNvGrpSpPr/>
            <p:nvPr/>
          </p:nvGrpSpPr>
          <p:grpSpPr>
            <a:xfrm>
              <a:off x="2810075" y="2598917"/>
              <a:ext cx="1921442" cy="2221653"/>
              <a:chOff x="864834" y="3503424"/>
              <a:chExt cx="1921442" cy="2221653"/>
            </a:xfrm>
          </p:grpSpPr>
          <p:grpSp>
            <p:nvGrpSpPr>
              <p:cNvPr id="30" name="Groupe 29"/>
              <p:cNvGrpSpPr/>
              <p:nvPr/>
            </p:nvGrpSpPr>
            <p:grpSpPr>
              <a:xfrm>
                <a:off x="864834" y="3503424"/>
                <a:ext cx="1921442" cy="2221653"/>
                <a:chOff x="2974508" y="4754322"/>
                <a:chExt cx="1921442" cy="2221653"/>
              </a:xfrm>
            </p:grpSpPr>
            <p:grpSp>
              <p:nvGrpSpPr>
                <p:cNvPr id="32" name="Groupe 31"/>
                <p:cNvGrpSpPr/>
                <p:nvPr/>
              </p:nvGrpSpPr>
              <p:grpSpPr>
                <a:xfrm>
                  <a:off x="2974508" y="4754322"/>
                  <a:ext cx="1921442" cy="276997"/>
                  <a:chOff x="5564302" y="4351396"/>
                  <a:chExt cx="1921442" cy="276997"/>
                </a:xfrm>
              </p:grpSpPr>
              <p:sp>
                <p:nvSpPr>
                  <p:cNvPr id="34" name="Shape 592">
                    <a:extLst>
                      <a:ext uri="{FF2B5EF4-FFF2-40B4-BE49-F238E27FC236}">
                        <a16:creationId xmlns:a16="http://schemas.microsoft.com/office/drawing/2014/main" id="{B691434F-910F-4852-AF8B-2504C397E048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5985454" y="4505503"/>
                    <a:ext cx="1500290" cy="0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35" name="Shape 598">
                    <a:extLst>
                      <a:ext uri="{FF2B5EF4-FFF2-40B4-BE49-F238E27FC236}">
                        <a16:creationId xmlns:a16="http://schemas.microsoft.com/office/drawing/2014/main" id="{CC7CDF54-8B34-4686-ACF0-8DE2C4260877}"/>
                      </a:ext>
                    </a:extLst>
                  </p:cNvPr>
                  <p:cNvSpPr/>
                  <p:nvPr/>
                </p:nvSpPr>
                <p:spPr>
                  <a:xfrm>
                    <a:off x="5564302" y="4351396"/>
                    <a:ext cx="632887" cy="27699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t">
                    <a:spAutoFit/>
                  </a:bodyPr>
                  <a:lstStyle/>
                  <a:p>
                    <a:pPr algn="l" defTabSz="914400">
                      <a:defRPr sz="1200" b="1">
                        <a:latin typeface="Arial"/>
                        <a:ea typeface="Arial"/>
                        <a:cs typeface="Arial"/>
                        <a:sym typeface="Arial"/>
                      </a:defRPr>
                    </a:pPr>
                    <a:r>
                      <a:rPr lang="en-US" i="1" dirty="0" smtClean="0"/>
                      <a:t>2p</a:t>
                    </a:r>
                    <a:r>
                      <a:rPr lang="en-GB" i="1" baseline="-30000" dirty="0"/>
                      <a:t>3</a:t>
                    </a:r>
                    <a:r>
                      <a:rPr baseline="-30000" dirty="0" smtClean="0"/>
                      <a:t>/2</a:t>
                    </a:r>
                    <a:endParaRPr baseline="-30000" dirty="0"/>
                  </a:p>
                </p:txBody>
              </p:sp>
            </p:grpSp>
            <p:sp>
              <p:nvSpPr>
                <p:cNvPr id="33" name="TextBox 465">
                  <a:extLst>
                    <a:ext uri="{FF2B5EF4-FFF2-40B4-BE49-F238E27FC236}">
                      <a16:creationId xmlns:a16="http://schemas.microsoft.com/office/drawing/2014/main" id="{5C40742B-05AF-49B8-A6C4-07144454BBF4}"/>
                    </a:ext>
                  </a:extLst>
                </p:cNvPr>
                <p:cNvSpPr txBox="1"/>
                <p:nvPr/>
              </p:nvSpPr>
              <p:spPr>
                <a:xfrm>
                  <a:off x="3631671" y="6575865"/>
                  <a:ext cx="91563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baseline="30000" dirty="0" smtClean="0"/>
                    <a:t>neutrons</a:t>
                  </a:r>
                  <a:endParaRPr lang="en-US" b="1" dirty="0"/>
                </a:p>
              </p:txBody>
            </p:sp>
          </p:grpSp>
          <p:sp>
            <p:nvSpPr>
              <p:cNvPr id="31" name="Shape 596">
                <a:extLst>
                  <a:ext uri="{FF2B5EF4-FFF2-40B4-BE49-F238E27FC236}">
                    <a16:creationId xmlns:a16="http://schemas.microsoft.com/office/drawing/2014/main" id="{6CEB608D-5615-4AC9-B477-AB0049E3C575}"/>
                  </a:ext>
                </a:extLst>
              </p:cNvPr>
              <p:cNvSpPr/>
              <p:nvPr/>
            </p:nvSpPr>
            <p:spPr>
              <a:xfrm>
                <a:off x="1834312" y="3819175"/>
                <a:ext cx="499794" cy="3077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algn="l" defTabSz="914400">
                  <a:defRPr sz="1400" b="1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lang="en-GB" dirty="0" smtClean="0"/>
                  <a:t>28</a:t>
                </a:r>
                <a:endParaRPr dirty="0"/>
              </a:p>
            </p:txBody>
          </p:sp>
        </p:grpSp>
        <p:sp>
          <p:nvSpPr>
            <p:cNvPr id="12" name="Shape 592">
              <a:extLst>
                <a:ext uri="{FF2B5EF4-FFF2-40B4-BE49-F238E27FC236}">
                  <a16:creationId xmlns:a16="http://schemas.microsoft.com/office/drawing/2014/main" id="{B691434F-910F-4852-AF8B-2504C397E048}"/>
                </a:ext>
              </a:extLst>
            </p:cNvPr>
            <p:cNvSpPr/>
            <p:nvPr/>
          </p:nvSpPr>
          <p:spPr>
            <a:xfrm flipH="1" flipV="1">
              <a:off x="3231227" y="3353263"/>
              <a:ext cx="1500290" cy="0"/>
            </a:xfrm>
            <a:prstGeom prst="line">
              <a:avLst/>
            </a:prstGeom>
            <a:noFill/>
            <a:ln w="1905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13" name="Shape 598">
              <a:extLst>
                <a:ext uri="{FF2B5EF4-FFF2-40B4-BE49-F238E27FC236}">
                  <a16:creationId xmlns:a16="http://schemas.microsoft.com/office/drawing/2014/main" id="{CC7CDF54-8B34-4686-ACF0-8DE2C4260877}"/>
                </a:ext>
              </a:extLst>
            </p:cNvPr>
            <p:cNvSpPr/>
            <p:nvPr/>
          </p:nvSpPr>
          <p:spPr>
            <a:xfrm>
              <a:off x="2810075" y="3199156"/>
              <a:ext cx="632887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l" defTabSz="914400">
                <a:defRPr sz="1200" b="1"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i="1" dirty="0" smtClean="0"/>
                <a:t>1f</a:t>
              </a:r>
              <a:r>
                <a:rPr lang="en-GB" i="1" baseline="-30000" dirty="0"/>
                <a:t>7</a:t>
              </a:r>
              <a:r>
                <a:rPr baseline="-30000" dirty="0" smtClean="0"/>
                <a:t>/2</a:t>
              </a:r>
              <a:endParaRPr baseline="-30000" dirty="0"/>
            </a:p>
          </p:txBody>
        </p:sp>
        <p:sp>
          <p:nvSpPr>
            <p:cNvPr id="14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511786" y="3299835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grpSp>
          <p:nvGrpSpPr>
            <p:cNvPr id="15" name="Groupe 14"/>
            <p:cNvGrpSpPr/>
            <p:nvPr/>
          </p:nvGrpSpPr>
          <p:grpSpPr>
            <a:xfrm>
              <a:off x="2812054" y="3861760"/>
              <a:ext cx="1921442" cy="517875"/>
              <a:chOff x="522394" y="2406369"/>
              <a:chExt cx="1921442" cy="517875"/>
            </a:xfrm>
          </p:grpSpPr>
          <p:grpSp>
            <p:nvGrpSpPr>
              <p:cNvPr id="24" name="Groupe 23"/>
              <p:cNvGrpSpPr/>
              <p:nvPr/>
            </p:nvGrpSpPr>
            <p:grpSpPr>
              <a:xfrm>
                <a:off x="522394" y="2406369"/>
                <a:ext cx="1921442" cy="276997"/>
                <a:chOff x="2591838" y="4985984"/>
                <a:chExt cx="1921442" cy="276997"/>
              </a:xfrm>
            </p:grpSpPr>
            <p:sp>
              <p:nvSpPr>
                <p:cNvPr id="28" name="Shape 592">
                  <a:extLst>
                    <a:ext uri="{FF2B5EF4-FFF2-40B4-BE49-F238E27FC236}">
                      <a16:creationId xmlns:a16="http://schemas.microsoft.com/office/drawing/2014/main" id="{4DF95E37-B981-44C9-9E59-18B21A714C9C}"/>
                    </a:ext>
                  </a:extLst>
                </p:cNvPr>
                <p:cNvSpPr/>
                <p:nvPr/>
              </p:nvSpPr>
              <p:spPr>
                <a:xfrm flipH="1">
                  <a:off x="3012990" y="5126487"/>
                  <a:ext cx="1500290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9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2591838" y="4985984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 smtClean="0"/>
                    <a:t>1d</a:t>
                  </a:r>
                  <a:r>
                    <a:rPr lang="en-GB" i="1" baseline="-30000" dirty="0"/>
                    <a:t>3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  <p:grpSp>
            <p:nvGrpSpPr>
              <p:cNvPr id="25" name="Groupe 24"/>
              <p:cNvGrpSpPr/>
              <p:nvPr/>
            </p:nvGrpSpPr>
            <p:grpSpPr>
              <a:xfrm>
                <a:off x="522394" y="2647247"/>
                <a:ext cx="1921442" cy="276997"/>
                <a:chOff x="2591838" y="4985984"/>
                <a:chExt cx="1921442" cy="276997"/>
              </a:xfrm>
            </p:grpSpPr>
            <p:sp>
              <p:nvSpPr>
                <p:cNvPr id="26" name="Shape 592">
                  <a:extLst>
                    <a:ext uri="{FF2B5EF4-FFF2-40B4-BE49-F238E27FC236}">
                      <a16:creationId xmlns:a16="http://schemas.microsoft.com/office/drawing/2014/main" id="{4DF95E37-B981-44C9-9E59-18B21A714C9C}"/>
                    </a:ext>
                  </a:extLst>
                </p:cNvPr>
                <p:cNvSpPr/>
                <p:nvPr/>
              </p:nvSpPr>
              <p:spPr>
                <a:xfrm flipH="1">
                  <a:off x="3012990" y="5126487"/>
                  <a:ext cx="1500290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7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2591838" y="4985984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/>
                    <a:t>2</a:t>
                  </a:r>
                  <a:r>
                    <a:rPr lang="en-US" i="1" dirty="0" smtClean="0"/>
                    <a:t>s</a:t>
                  </a:r>
                  <a:r>
                    <a:rPr lang="en-GB" i="1" baseline="-30000" dirty="0"/>
                    <a:t>1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</p:grpSp>
        <p:sp>
          <p:nvSpPr>
            <p:cNvPr id="16" name="Shape 596">
              <a:extLst>
                <a:ext uri="{FF2B5EF4-FFF2-40B4-BE49-F238E27FC236}">
                  <a16:creationId xmlns:a16="http://schemas.microsoft.com/office/drawing/2014/main" id="{6CEB608D-5615-4AC9-B477-AB0049E3C575}"/>
                </a:ext>
              </a:extLst>
            </p:cNvPr>
            <p:cNvSpPr/>
            <p:nvPr/>
          </p:nvSpPr>
          <p:spPr>
            <a:xfrm>
              <a:off x="3788040" y="3534191"/>
              <a:ext cx="499794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l" defTabSz="914400">
                <a:defRPr sz="14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GB" dirty="0" smtClean="0"/>
                <a:t>20</a:t>
              </a:r>
              <a:endParaRPr dirty="0"/>
            </a:p>
          </p:txBody>
        </p:sp>
        <p:sp>
          <p:nvSpPr>
            <p:cNvPr id="17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4057994" y="3956411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9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945922" y="3958752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0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3845701" y="3960813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1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733629" y="3958612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2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3950685" y="4188861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3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838613" y="4186660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pSp>
        <p:nvGrpSpPr>
          <p:cNvPr id="36" name="Groupe 35"/>
          <p:cNvGrpSpPr/>
          <p:nvPr/>
        </p:nvGrpSpPr>
        <p:grpSpPr>
          <a:xfrm>
            <a:off x="1411213" y="2278097"/>
            <a:ext cx="1923421" cy="2221653"/>
            <a:chOff x="2810075" y="2598917"/>
            <a:chExt cx="1923421" cy="2221653"/>
          </a:xfrm>
        </p:grpSpPr>
        <p:grpSp>
          <p:nvGrpSpPr>
            <p:cNvPr id="37" name="Groupe 36"/>
            <p:cNvGrpSpPr/>
            <p:nvPr/>
          </p:nvGrpSpPr>
          <p:grpSpPr>
            <a:xfrm>
              <a:off x="2810075" y="2598917"/>
              <a:ext cx="1921442" cy="2221653"/>
              <a:chOff x="864834" y="3503424"/>
              <a:chExt cx="1921442" cy="2221653"/>
            </a:xfrm>
          </p:grpSpPr>
          <p:grpSp>
            <p:nvGrpSpPr>
              <p:cNvPr id="55" name="Groupe 54"/>
              <p:cNvGrpSpPr/>
              <p:nvPr/>
            </p:nvGrpSpPr>
            <p:grpSpPr>
              <a:xfrm>
                <a:off x="864834" y="3503424"/>
                <a:ext cx="1921442" cy="2221653"/>
                <a:chOff x="2974508" y="4754322"/>
                <a:chExt cx="1921442" cy="2221653"/>
              </a:xfrm>
            </p:grpSpPr>
            <p:grpSp>
              <p:nvGrpSpPr>
                <p:cNvPr id="57" name="Groupe 56"/>
                <p:cNvGrpSpPr/>
                <p:nvPr/>
              </p:nvGrpSpPr>
              <p:grpSpPr>
                <a:xfrm>
                  <a:off x="2974508" y="4754322"/>
                  <a:ext cx="1921442" cy="276997"/>
                  <a:chOff x="5564302" y="4351396"/>
                  <a:chExt cx="1921442" cy="276997"/>
                </a:xfrm>
              </p:grpSpPr>
              <p:sp>
                <p:nvSpPr>
                  <p:cNvPr id="59" name="Shape 592">
                    <a:extLst>
                      <a:ext uri="{FF2B5EF4-FFF2-40B4-BE49-F238E27FC236}">
                        <a16:creationId xmlns:a16="http://schemas.microsoft.com/office/drawing/2014/main" id="{B691434F-910F-4852-AF8B-2504C397E048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5985454" y="4505503"/>
                    <a:ext cx="1500290" cy="0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0" name="Shape 598">
                    <a:extLst>
                      <a:ext uri="{FF2B5EF4-FFF2-40B4-BE49-F238E27FC236}">
                        <a16:creationId xmlns:a16="http://schemas.microsoft.com/office/drawing/2014/main" id="{CC7CDF54-8B34-4686-ACF0-8DE2C4260877}"/>
                      </a:ext>
                    </a:extLst>
                  </p:cNvPr>
                  <p:cNvSpPr/>
                  <p:nvPr/>
                </p:nvSpPr>
                <p:spPr>
                  <a:xfrm>
                    <a:off x="5564302" y="4351396"/>
                    <a:ext cx="632887" cy="27699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t">
                    <a:spAutoFit/>
                  </a:bodyPr>
                  <a:lstStyle/>
                  <a:p>
                    <a:pPr algn="l" defTabSz="914400">
                      <a:defRPr sz="1200" b="1">
                        <a:latin typeface="Arial"/>
                        <a:ea typeface="Arial"/>
                        <a:cs typeface="Arial"/>
                        <a:sym typeface="Arial"/>
                      </a:defRPr>
                    </a:pPr>
                    <a:r>
                      <a:rPr lang="en-US" i="1" dirty="0" smtClean="0"/>
                      <a:t>2p</a:t>
                    </a:r>
                    <a:r>
                      <a:rPr lang="en-GB" i="1" baseline="-30000" dirty="0"/>
                      <a:t>3</a:t>
                    </a:r>
                    <a:r>
                      <a:rPr baseline="-30000" dirty="0" smtClean="0"/>
                      <a:t>/2</a:t>
                    </a:r>
                    <a:endParaRPr baseline="-30000" dirty="0"/>
                  </a:p>
                </p:txBody>
              </p:sp>
            </p:grpSp>
            <p:sp>
              <p:nvSpPr>
                <p:cNvPr id="58" name="TextBox 465">
                  <a:extLst>
                    <a:ext uri="{FF2B5EF4-FFF2-40B4-BE49-F238E27FC236}">
                      <a16:creationId xmlns:a16="http://schemas.microsoft.com/office/drawing/2014/main" id="{5C40742B-05AF-49B8-A6C4-07144454BBF4}"/>
                    </a:ext>
                  </a:extLst>
                </p:cNvPr>
                <p:cNvSpPr txBox="1"/>
                <p:nvPr/>
              </p:nvSpPr>
              <p:spPr>
                <a:xfrm>
                  <a:off x="3631671" y="6575865"/>
                  <a:ext cx="91563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baseline="30000" dirty="0" smtClean="0"/>
                    <a:t>neutrons</a:t>
                  </a:r>
                  <a:endParaRPr lang="en-US" b="1" dirty="0"/>
                </a:p>
              </p:txBody>
            </p:sp>
          </p:grpSp>
          <p:sp>
            <p:nvSpPr>
              <p:cNvPr id="56" name="Shape 596">
                <a:extLst>
                  <a:ext uri="{FF2B5EF4-FFF2-40B4-BE49-F238E27FC236}">
                    <a16:creationId xmlns:a16="http://schemas.microsoft.com/office/drawing/2014/main" id="{6CEB608D-5615-4AC9-B477-AB0049E3C575}"/>
                  </a:ext>
                </a:extLst>
              </p:cNvPr>
              <p:cNvSpPr/>
              <p:nvPr/>
            </p:nvSpPr>
            <p:spPr>
              <a:xfrm>
                <a:off x="1834312" y="3819175"/>
                <a:ext cx="499794" cy="3077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algn="l" defTabSz="914400">
                  <a:defRPr sz="1400" b="1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lang="en-GB" dirty="0" smtClean="0"/>
                  <a:t>28</a:t>
                </a:r>
                <a:endParaRPr dirty="0"/>
              </a:p>
            </p:txBody>
          </p:sp>
        </p:grpSp>
        <p:sp>
          <p:nvSpPr>
            <p:cNvPr id="38" name="Shape 592">
              <a:extLst>
                <a:ext uri="{FF2B5EF4-FFF2-40B4-BE49-F238E27FC236}">
                  <a16:creationId xmlns:a16="http://schemas.microsoft.com/office/drawing/2014/main" id="{B691434F-910F-4852-AF8B-2504C397E048}"/>
                </a:ext>
              </a:extLst>
            </p:cNvPr>
            <p:cNvSpPr/>
            <p:nvPr/>
          </p:nvSpPr>
          <p:spPr>
            <a:xfrm flipH="1" flipV="1">
              <a:off x="3231227" y="3353263"/>
              <a:ext cx="1500290" cy="0"/>
            </a:xfrm>
            <a:prstGeom prst="line">
              <a:avLst/>
            </a:prstGeom>
            <a:noFill/>
            <a:ln w="1905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39" name="Shape 598">
              <a:extLst>
                <a:ext uri="{FF2B5EF4-FFF2-40B4-BE49-F238E27FC236}">
                  <a16:creationId xmlns:a16="http://schemas.microsoft.com/office/drawing/2014/main" id="{CC7CDF54-8B34-4686-ACF0-8DE2C4260877}"/>
                </a:ext>
              </a:extLst>
            </p:cNvPr>
            <p:cNvSpPr/>
            <p:nvPr/>
          </p:nvSpPr>
          <p:spPr>
            <a:xfrm>
              <a:off x="2810075" y="3199156"/>
              <a:ext cx="632887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l" defTabSz="914400">
                <a:defRPr sz="1200" b="1"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i="1" dirty="0" smtClean="0"/>
                <a:t>1f</a:t>
              </a:r>
              <a:r>
                <a:rPr lang="en-GB" i="1" baseline="-30000" dirty="0"/>
                <a:t>7</a:t>
              </a:r>
              <a:r>
                <a:rPr baseline="-30000" dirty="0" smtClean="0"/>
                <a:t>/2</a:t>
              </a:r>
              <a:endParaRPr baseline="-30000" dirty="0"/>
            </a:p>
          </p:txBody>
        </p:sp>
        <p:grpSp>
          <p:nvGrpSpPr>
            <p:cNvPr id="40" name="Groupe 39"/>
            <p:cNvGrpSpPr/>
            <p:nvPr/>
          </p:nvGrpSpPr>
          <p:grpSpPr>
            <a:xfrm>
              <a:off x="2812054" y="3861760"/>
              <a:ext cx="1921442" cy="517875"/>
              <a:chOff x="522394" y="2406369"/>
              <a:chExt cx="1921442" cy="517875"/>
            </a:xfrm>
          </p:grpSpPr>
          <p:grpSp>
            <p:nvGrpSpPr>
              <p:cNvPr id="48" name="Groupe 47"/>
              <p:cNvGrpSpPr/>
              <p:nvPr/>
            </p:nvGrpSpPr>
            <p:grpSpPr>
              <a:xfrm>
                <a:off x="522394" y="2406369"/>
                <a:ext cx="1921442" cy="276997"/>
                <a:chOff x="2591838" y="4985984"/>
                <a:chExt cx="1921442" cy="276997"/>
              </a:xfrm>
            </p:grpSpPr>
            <p:sp>
              <p:nvSpPr>
                <p:cNvPr id="52" name="Shape 592">
                  <a:extLst>
                    <a:ext uri="{FF2B5EF4-FFF2-40B4-BE49-F238E27FC236}">
                      <a16:creationId xmlns:a16="http://schemas.microsoft.com/office/drawing/2014/main" id="{4DF95E37-B981-44C9-9E59-18B21A714C9C}"/>
                    </a:ext>
                  </a:extLst>
                </p:cNvPr>
                <p:cNvSpPr/>
                <p:nvPr/>
              </p:nvSpPr>
              <p:spPr>
                <a:xfrm flipH="1">
                  <a:off x="3012990" y="5126487"/>
                  <a:ext cx="1500290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53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2591838" y="4985984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 smtClean="0"/>
                    <a:t>1d</a:t>
                  </a:r>
                  <a:r>
                    <a:rPr lang="en-GB" i="1" baseline="-30000" dirty="0"/>
                    <a:t>3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  <p:grpSp>
            <p:nvGrpSpPr>
              <p:cNvPr id="49" name="Groupe 48"/>
              <p:cNvGrpSpPr/>
              <p:nvPr/>
            </p:nvGrpSpPr>
            <p:grpSpPr>
              <a:xfrm>
                <a:off x="522394" y="2647247"/>
                <a:ext cx="1921442" cy="276997"/>
                <a:chOff x="2591838" y="4985984"/>
                <a:chExt cx="1921442" cy="276997"/>
              </a:xfrm>
            </p:grpSpPr>
            <p:sp>
              <p:nvSpPr>
                <p:cNvPr id="50" name="Shape 592">
                  <a:extLst>
                    <a:ext uri="{FF2B5EF4-FFF2-40B4-BE49-F238E27FC236}">
                      <a16:creationId xmlns:a16="http://schemas.microsoft.com/office/drawing/2014/main" id="{4DF95E37-B981-44C9-9E59-18B21A714C9C}"/>
                    </a:ext>
                  </a:extLst>
                </p:cNvPr>
                <p:cNvSpPr/>
                <p:nvPr/>
              </p:nvSpPr>
              <p:spPr>
                <a:xfrm flipH="1">
                  <a:off x="3012990" y="5126487"/>
                  <a:ext cx="1500290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51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2591838" y="4985984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/>
                    <a:t>2</a:t>
                  </a:r>
                  <a:r>
                    <a:rPr lang="en-US" i="1" dirty="0" smtClean="0"/>
                    <a:t>s</a:t>
                  </a:r>
                  <a:r>
                    <a:rPr lang="en-GB" i="1" baseline="-30000" dirty="0"/>
                    <a:t>1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</p:grpSp>
        <p:sp>
          <p:nvSpPr>
            <p:cNvPr id="41" name="Shape 596">
              <a:extLst>
                <a:ext uri="{FF2B5EF4-FFF2-40B4-BE49-F238E27FC236}">
                  <a16:creationId xmlns:a16="http://schemas.microsoft.com/office/drawing/2014/main" id="{6CEB608D-5615-4AC9-B477-AB0049E3C575}"/>
                </a:ext>
              </a:extLst>
            </p:cNvPr>
            <p:cNvSpPr/>
            <p:nvPr/>
          </p:nvSpPr>
          <p:spPr>
            <a:xfrm>
              <a:off x="3788040" y="3534191"/>
              <a:ext cx="499794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l" defTabSz="914400">
                <a:defRPr sz="14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GB" dirty="0" smtClean="0"/>
                <a:t>20</a:t>
              </a:r>
              <a:endParaRPr dirty="0"/>
            </a:p>
          </p:txBody>
        </p:sp>
        <p:sp>
          <p:nvSpPr>
            <p:cNvPr id="42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4057994" y="3956411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3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945922" y="3958752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4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3845701" y="3960813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5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733629" y="3958612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6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3950685" y="4188861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7" name="Shape 627">
              <a:extLst>
                <a:ext uri="{FF2B5EF4-FFF2-40B4-BE49-F238E27FC236}">
                  <a16:creationId xmlns:a16="http://schemas.microsoft.com/office/drawing/2014/main" id="{865FD24B-1643-40C2-AFF1-5579669AF15D}"/>
                </a:ext>
              </a:extLst>
            </p:cNvPr>
            <p:cNvSpPr/>
            <p:nvPr/>
          </p:nvSpPr>
          <p:spPr>
            <a:xfrm>
              <a:off x="3838613" y="4186660"/>
              <a:ext cx="88905" cy="90851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61" name="Forme libre 60"/>
          <p:cNvSpPr/>
          <p:nvPr/>
        </p:nvSpPr>
        <p:spPr>
          <a:xfrm>
            <a:off x="2392680" y="1241804"/>
            <a:ext cx="5353050" cy="1230886"/>
          </a:xfrm>
          <a:custGeom>
            <a:avLst/>
            <a:gdLst>
              <a:gd name="connsiteX0" fmla="*/ 5311140 w 5311140"/>
              <a:gd name="connsiteY0" fmla="*/ 1297536 h 1297536"/>
              <a:gd name="connsiteX1" fmla="*/ 2590800 w 5311140"/>
              <a:gd name="connsiteY1" fmla="*/ 2136 h 1297536"/>
              <a:gd name="connsiteX2" fmla="*/ 0 w 5311140"/>
              <a:gd name="connsiteY2" fmla="*/ 1053696 h 1297536"/>
              <a:gd name="connsiteX0" fmla="*/ 5208270 w 5208270"/>
              <a:gd name="connsiteY0" fmla="*/ 1301409 h 1301409"/>
              <a:gd name="connsiteX1" fmla="*/ 2590800 w 5208270"/>
              <a:gd name="connsiteY1" fmla="*/ 2199 h 1301409"/>
              <a:gd name="connsiteX2" fmla="*/ 0 w 5208270"/>
              <a:gd name="connsiteY2" fmla="*/ 1053759 h 1301409"/>
              <a:gd name="connsiteX0" fmla="*/ 5314950 w 5314950"/>
              <a:gd name="connsiteY0" fmla="*/ 1300000 h 1300000"/>
              <a:gd name="connsiteX1" fmla="*/ 2697480 w 5314950"/>
              <a:gd name="connsiteY1" fmla="*/ 790 h 1300000"/>
              <a:gd name="connsiteX2" fmla="*/ 0 w 5314950"/>
              <a:gd name="connsiteY2" fmla="*/ 1143790 h 1300000"/>
              <a:gd name="connsiteX0" fmla="*/ 5353050 w 5353050"/>
              <a:gd name="connsiteY0" fmla="*/ 1207912 h 1207912"/>
              <a:gd name="connsiteX1" fmla="*/ 2697480 w 5353050"/>
              <a:gd name="connsiteY1" fmla="*/ 142 h 1207912"/>
              <a:gd name="connsiteX2" fmla="*/ 0 w 5353050"/>
              <a:gd name="connsiteY2" fmla="*/ 1143142 h 1207912"/>
              <a:gd name="connsiteX0" fmla="*/ 5353050 w 5353050"/>
              <a:gd name="connsiteY0" fmla="*/ 1230886 h 1230886"/>
              <a:gd name="connsiteX1" fmla="*/ 2697480 w 5353050"/>
              <a:gd name="connsiteY1" fmla="*/ 256 h 1230886"/>
              <a:gd name="connsiteX2" fmla="*/ 0 w 5353050"/>
              <a:gd name="connsiteY2" fmla="*/ 1143256 h 123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53050" h="1230886">
                <a:moveTo>
                  <a:pt x="5353050" y="1230886"/>
                </a:moveTo>
                <a:cubicBezTo>
                  <a:pt x="4435475" y="603506"/>
                  <a:pt x="3589655" y="14861"/>
                  <a:pt x="2697480" y="256"/>
                </a:cubicBezTo>
                <a:cubicBezTo>
                  <a:pt x="1805305" y="-14349"/>
                  <a:pt x="852805" y="597156"/>
                  <a:pt x="0" y="1143256"/>
                </a:cubicBez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Forme libre 61"/>
          <p:cNvSpPr/>
          <p:nvPr/>
        </p:nvSpPr>
        <p:spPr>
          <a:xfrm>
            <a:off x="4422648" y="2572511"/>
            <a:ext cx="3578352" cy="931217"/>
          </a:xfrm>
          <a:custGeom>
            <a:avLst/>
            <a:gdLst>
              <a:gd name="connsiteX0" fmla="*/ 3474720 w 3474720"/>
              <a:gd name="connsiteY0" fmla="*/ 487680 h 863109"/>
              <a:gd name="connsiteX1" fmla="*/ 1005840 w 3474720"/>
              <a:gd name="connsiteY1" fmla="*/ 845820 h 863109"/>
              <a:gd name="connsiteX2" fmla="*/ 0 w 3474720"/>
              <a:gd name="connsiteY2" fmla="*/ 0 h 863109"/>
              <a:gd name="connsiteX0" fmla="*/ 3413760 w 3413760"/>
              <a:gd name="connsiteY0" fmla="*/ 429260 h 857612"/>
              <a:gd name="connsiteX1" fmla="*/ 1005840 w 3413760"/>
              <a:gd name="connsiteY1" fmla="*/ 845820 h 857612"/>
              <a:gd name="connsiteX2" fmla="*/ 0 w 3413760"/>
              <a:gd name="connsiteY2" fmla="*/ 0 h 857612"/>
              <a:gd name="connsiteX0" fmla="*/ 3373120 w 3373120"/>
              <a:gd name="connsiteY0" fmla="*/ 421640 h 857020"/>
              <a:gd name="connsiteX1" fmla="*/ 1005840 w 3373120"/>
              <a:gd name="connsiteY1" fmla="*/ 845820 h 857020"/>
              <a:gd name="connsiteX2" fmla="*/ 0 w 3373120"/>
              <a:gd name="connsiteY2" fmla="*/ 0 h 857020"/>
              <a:gd name="connsiteX0" fmla="*/ 3415792 w 3415792"/>
              <a:gd name="connsiteY0" fmla="*/ 500888 h 939836"/>
              <a:gd name="connsiteX1" fmla="*/ 1048512 w 3415792"/>
              <a:gd name="connsiteY1" fmla="*/ 925068 h 939836"/>
              <a:gd name="connsiteX2" fmla="*/ 0 w 3415792"/>
              <a:gd name="connsiteY2" fmla="*/ 0 h 939836"/>
              <a:gd name="connsiteX0" fmla="*/ 3578352 w 3578352"/>
              <a:gd name="connsiteY0" fmla="*/ 363728 h 931217"/>
              <a:gd name="connsiteX1" fmla="*/ 1048512 w 3578352"/>
              <a:gd name="connsiteY1" fmla="*/ 925068 h 931217"/>
              <a:gd name="connsiteX2" fmla="*/ 0 w 3578352"/>
              <a:gd name="connsiteY2" fmla="*/ 0 h 931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78352" h="931217">
                <a:moveTo>
                  <a:pt x="3578352" y="363728"/>
                </a:moveTo>
                <a:cubicBezTo>
                  <a:pt x="2633472" y="583438"/>
                  <a:pt x="1644904" y="985689"/>
                  <a:pt x="1048512" y="925068"/>
                </a:cubicBezTo>
                <a:cubicBezTo>
                  <a:pt x="452120" y="864447"/>
                  <a:pt x="213360" y="382270"/>
                  <a:pt x="0" y="0"/>
                </a:cubicBez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Ellipse 62"/>
          <p:cNvSpPr/>
          <p:nvPr/>
        </p:nvSpPr>
        <p:spPr>
          <a:xfrm>
            <a:off x="7987937" y="2829615"/>
            <a:ext cx="216023" cy="144016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Ellipse 63"/>
          <p:cNvSpPr/>
          <p:nvPr/>
        </p:nvSpPr>
        <p:spPr>
          <a:xfrm>
            <a:off x="7689880" y="2459845"/>
            <a:ext cx="216023" cy="144016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5" name="Connecteur droit avec flèche 64"/>
          <p:cNvCxnSpPr/>
          <p:nvPr/>
        </p:nvCxnSpPr>
        <p:spPr>
          <a:xfrm flipH="1" flipV="1">
            <a:off x="2379219" y="1877616"/>
            <a:ext cx="1" cy="1760176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avec flèche 65"/>
          <p:cNvCxnSpPr>
            <a:stCxn id="14" idx="0"/>
          </p:cNvCxnSpPr>
          <p:nvPr/>
        </p:nvCxnSpPr>
        <p:spPr>
          <a:xfrm flipV="1">
            <a:off x="4415791" y="1877617"/>
            <a:ext cx="202" cy="1125391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Ellipse 66"/>
          <p:cNvSpPr/>
          <p:nvPr/>
        </p:nvSpPr>
        <p:spPr>
          <a:xfrm>
            <a:off x="2299719" y="3611434"/>
            <a:ext cx="266223" cy="144016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Ellipse 67"/>
          <p:cNvSpPr/>
          <p:nvPr/>
        </p:nvSpPr>
        <p:spPr>
          <a:xfrm>
            <a:off x="4335892" y="2974747"/>
            <a:ext cx="266223" cy="144016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Shape 627">
            <a:extLst>
              <a:ext uri="{FF2B5EF4-FFF2-40B4-BE49-F238E27FC236}">
                <a16:creationId xmlns:a16="http://schemas.microsoft.com/office/drawing/2014/main" id="{865FD24B-1643-40C2-AFF1-5579669AF15D}"/>
              </a:ext>
            </a:extLst>
          </p:cNvPr>
          <p:cNvSpPr/>
          <p:nvPr/>
        </p:nvSpPr>
        <p:spPr>
          <a:xfrm>
            <a:off x="4478667" y="3002065"/>
            <a:ext cx="88905" cy="90851"/>
          </a:xfrm>
          <a:prstGeom prst="ellipse">
            <a:avLst/>
          </a:prstGeom>
          <a:solidFill>
            <a:srgbClr val="4F81BD"/>
          </a:solidFill>
          <a:ln w="25400" cap="flat">
            <a:solidFill>
              <a:srgbClr val="3A5E8A"/>
            </a:solidFill>
            <a:prstDash val="solid"/>
            <a:round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1" name="Accolade fermante 70"/>
          <p:cNvSpPr/>
          <p:nvPr/>
        </p:nvSpPr>
        <p:spPr>
          <a:xfrm>
            <a:off x="8143947" y="2493641"/>
            <a:ext cx="72008" cy="429334"/>
          </a:xfrm>
          <a:prstGeom prst="rightBrace">
            <a:avLst>
              <a:gd name="adj1" fmla="val 77116"/>
              <a:gd name="adj2" fmla="val 50000"/>
            </a:avLst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Accolade fermante 71"/>
          <p:cNvSpPr/>
          <p:nvPr/>
        </p:nvSpPr>
        <p:spPr>
          <a:xfrm>
            <a:off x="4417901" y="3098783"/>
            <a:ext cx="96846" cy="577427"/>
          </a:xfrm>
          <a:prstGeom prst="rightBrace">
            <a:avLst>
              <a:gd name="adj1" fmla="val 77116"/>
              <a:gd name="adj2" fmla="val 50000"/>
            </a:avLst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Forme libre 72"/>
          <p:cNvSpPr/>
          <p:nvPr/>
        </p:nvSpPr>
        <p:spPr>
          <a:xfrm>
            <a:off x="4617719" y="2718434"/>
            <a:ext cx="3891170" cy="1076325"/>
          </a:xfrm>
          <a:custGeom>
            <a:avLst/>
            <a:gdLst>
              <a:gd name="connsiteX0" fmla="*/ 3535680 w 3893170"/>
              <a:gd name="connsiteY0" fmla="*/ 0 h 1028769"/>
              <a:gd name="connsiteX1" fmla="*/ 3886200 w 3893170"/>
              <a:gd name="connsiteY1" fmla="*/ 495300 h 1028769"/>
              <a:gd name="connsiteX2" fmla="*/ 3253740 w 3893170"/>
              <a:gd name="connsiteY2" fmla="*/ 662940 h 1028769"/>
              <a:gd name="connsiteX3" fmla="*/ 3169920 w 3893170"/>
              <a:gd name="connsiteY3" fmla="*/ 1028700 h 1028769"/>
              <a:gd name="connsiteX4" fmla="*/ 3048000 w 3893170"/>
              <a:gd name="connsiteY4" fmla="*/ 693420 h 1028769"/>
              <a:gd name="connsiteX5" fmla="*/ 2240280 w 3893170"/>
              <a:gd name="connsiteY5" fmla="*/ 647700 h 1028769"/>
              <a:gd name="connsiteX6" fmla="*/ 906780 w 3893170"/>
              <a:gd name="connsiteY6" fmla="*/ 1005840 h 1028769"/>
              <a:gd name="connsiteX7" fmla="*/ 0 w 3893170"/>
              <a:gd name="connsiteY7" fmla="*/ 647700 h 1028769"/>
              <a:gd name="connsiteX0" fmla="*/ 3464560 w 3889438"/>
              <a:gd name="connsiteY0" fmla="*/ 0 h 1059249"/>
              <a:gd name="connsiteX1" fmla="*/ 3886200 w 3889438"/>
              <a:gd name="connsiteY1" fmla="*/ 525780 h 1059249"/>
              <a:gd name="connsiteX2" fmla="*/ 3253740 w 3889438"/>
              <a:gd name="connsiteY2" fmla="*/ 693420 h 1059249"/>
              <a:gd name="connsiteX3" fmla="*/ 3169920 w 3889438"/>
              <a:gd name="connsiteY3" fmla="*/ 1059180 h 1059249"/>
              <a:gd name="connsiteX4" fmla="*/ 3048000 w 3889438"/>
              <a:gd name="connsiteY4" fmla="*/ 723900 h 1059249"/>
              <a:gd name="connsiteX5" fmla="*/ 2240280 w 3889438"/>
              <a:gd name="connsiteY5" fmla="*/ 678180 h 1059249"/>
              <a:gd name="connsiteX6" fmla="*/ 906780 w 3889438"/>
              <a:gd name="connsiteY6" fmla="*/ 1036320 h 1059249"/>
              <a:gd name="connsiteX7" fmla="*/ 0 w 3889438"/>
              <a:gd name="connsiteY7" fmla="*/ 678180 h 1059249"/>
              <a:gd name="connsiteX0" fmla="*/ 3464560 w 3891453"/>
              <a:gd name="connsiteY0" fmla="*/ 0 h 1059249"/>
              <a:gd name="connsiteX1" fmla="*/ 3886200 w 3891453"/>
              <a:gd name="connsiteY1" fmla="*/ 525780 h 1059249"/>
              <a:gd name="connsiteX2" fmla="*/ 3253740 w 3891453"/>
              <a:gd name="connsiteY2" fmla="*/ 693420 h 1059249"/>
              <a:gd name="connsiteX3" fmla="*/ 3169920 w 3891453"/>
              <a:gd name="connsiteY3" fmla="*/ 1059180 h 1059249"/>
              <a:gd name="connsiteX4" fmla="*/ 3048000 w 3891453"/>
              <a:gd name="connsiteY4" fmla="*/ 723900 h 1059249"/>
              <a:gd name="connsiteX5" fmla="*/ 2240280 w 3891453"/>
              <a:gd name="connsiteY5" fmla="*/ 678180 h 1059249"/>
              <a:gd name="connsiteX6" fmla="*/ 906780 w 3891453"/>
              <a:gd name="connsiteY6" fmla="*/ 1036320 h 1059249"/>
              <a:gd name="connsiteX7" fmla="*/ 0 w 3891453"/>
              <a:gd name="connsiteY7" fmla="*/ 678180 h 1059249"/>
              <a:gd name="connsiteX0" fmla="*/ 3464560 w 3891453"/>
              <a:gd name="connsiteY0" fmla="*/ 0 h 1059193"/>
              <a:gd name="connsiteX1" fmla="*/ 3886200 w 3891453"/>
              <a:gd name="connsiteY1" fmla="*/ 525780 h 1059193"/>
              <a:gd name="connsiteX2" fmla="*/ 3253740 w 3891453"/>
              <a:gd name="connsiteY2" fmla="*/ 693420 h 1059193"/>
              <a:gd name="connsiteX3" fmla="*/ 3169920 w 3891453"/>
              <a:gd name="connsiteY3" fmla="*/ 1059180 h 1059193"/>
              <a:gd name="connsiteX4" fmla="*/ 2998470 w 3891453"/>
              <a:gd name="connsiteY4" fmla="*/ 680085 h 1059193"/>
              <a:gd name="connsiteX5" fmla="*/ 2240280 w 3891453"/>
              <a:gd name="connsiteY5" fmla="*/ 678180 h 1059193"/>
              <a:gd name="connsiteX6" fmla="*/ 906780 w 3891453"/>
              <a:gd name="connsiteY6" fmla="*/ 1036320 h 1059193"/>
              <a:gd name="connsiteX7" fmla="*/ 0 w 3891453"/>
              <a:gd name="connsiteY7" fmla="*/ 678180 h 1059193"/>
              <a:gd name="connsiteX0" fmla="*/ 3464560 w 3888222"/>
              <a:gd name="connsiteY0" fmla="*/ 0 h 1059203"/>
              <a:gd name="connsiteX1" fmla="*/ 3886200 w 3888222"/>
              <a:gd name="connsiteY1" fmla="*/ 525780 h 1059203"/>
              <a:gd name="connsiteX2" fmla="*/ 3345180 w 3888222"/>
              <a:gd name="connsiteY2" fmla="*/ 661035 h 1059203"/>
              <a:gd name="connsiteX3" fmla="*/ 3169920 w 3888222"/>
              <a:gd name="connsiteY3" fmla="*/ 1059180 h 1059203"/>
              <a:gd name="connsiteX4" fmla="*/ 2998470 w 3888222"/>
              <a:gd name="connsiteY4" fmla="*/ 680085 h 1059203"/>
              <a:gd name="connsiteX5" fmla="*/ 2240280 w 3888222"/>
              <a:gd name="connsiteY5" fmla="*/ 678180 h 1059203"/>
              <a:gd name="connsiteX6" fmla="*/ 906780 w 3888222"/>
              <a:gd name="connsiteY6" fmla="*/ 1036320 h 1059203"/>
              <a:gd name="connsiteX7" fmla="*/ 0 w 3888222"/>
              <a:gd name="connsiteY7" fmla="*/ 678180 h 1059203"/>
              <a:gd name="connsiteX0" fmla="*/ 3464560 w 3888222"/>
              <a:gd name="connsiteY0" fmla="*/ 0 h 1036320"/>
              <a:gd name="connsiteX1" fmla="*/ 3886200 w 3888222"/>
              <a:gd name="connsiteY1" fmla="*/ 525780 h 1036320"/>
              <a:gd name="connsiteX2" fmla="*/ 3345180 w 3888222"/>
              <a:gd name="connsiteY2" fmla="*/ 661035 h 1036320"/>
              <a:gd name="connsiteX3" fmla="*/ 3175635 w 3888222"/>
              <a:gd name="connsiteY3" fmla="*/ 923925 h 1036320"/>
              <a:gd name="connsiteX4" fmla="*/ 2998470 w 3888222"/>
              <a:gd name="connsiteY4" fmla="*/ 680085 h 1036320"/>
              <a:gd name="connsiteX5" fmla="*/ 2240280 w 3888222"/>
              <a:gd name="connsiteY5" fmla="*/ 678180 h 1036320"/>
              <a:gd name="connsiteX6" fmla="*/ 906780 w 3888222"/>
              <a:gd name="connsiteY6" fmla="*/ 1036320 h 1036320"/>
              <a:gd name="connsiteX7" fmla="*/ 0 w 3888222"/>
              <a:gd name="connsiteY7" fmla="*/ 678180 h 1036320"/>
              <a:gd name="connsiteX0" fmla="*/ 3464560 w 3888222"/>
              <a:gd name="connsiteY0" fmla="*/ 0 h 1036320"/>
              <a:gd name="connsiteX1" fmla="*/ 3886200 w 3888222"/>
              <a:gd name="connsiteY1" fmla="*/ 525780 h 1036320"/>
              <a:gd name="connsiteX2" fmla="*/ 3345180 w 3888222"/>
              <a:gd name="connsiteY2" fmla="*/ 661035 h 1036320"/>
              <a:gd name="connsiteX3" fmla="*/ 3175635 w 3888222"/>
              <a:gd name="connsiteY3" fmla="*/ 923925 h 1036320"/>
              <a:gd name="connsiteX4" fmla="*/ 2998470 w 3888222"/>
              <a:gd name="connsiteY4" fmla="*/ 680085 h 1036320"/>
              <a:gd name="connsiteX5" fmla="*/ 2240280 w 3888222"/>
              <a:gd name="connsiteY5" fmla="*/ 678180 h 1036320"/>
              <a:gd name="connsiteX6" fmla="*/ 906780 w 3888222"/>
              <a:gd name="connsiteY6" fmla="*/ 1036320 h 1036320"/>
              <a:gd name="connsiteX7" fmla="*/ 0 w 3888222"/>
              <a:gd name="connsiteY7" fmla="*/ 678180 h 1036320"/>
              <a:gd name="connsiteX0" fmla="*/ 3601720 w 3904168"/>
              <a:gd name="connsiteY0" fmla="*/ 0 h 1036320"/>
              <a:gd name="connsiteX1" fmla="*/ 3886200 w 3904168"/>
              <a:gd name="connsiteY1" fmla="*/ 525780 h 1036320"/>
              <a:gd name="connsiteX2" fmla="*/ 3345180 w 3904168"/>
              <a:gd name="connsiteY2" fmla="*/ 661035 h 1036320"/>
              <a:gd name="connsiteX3" fmla="*/ 3175635 w 3904168"/>
              <a:gd name="connsiteY3" fmla="*/ 923925 h 1036320"/>
              <a:gd name="connsiteX4" fmla="*/ 2998470 w 3904168"/>
              <a:gd name="connsiteY4" fmla="*/ 680085 h 1036320"/>
              <a:gd name="connsiteX5" fmla="*/ 2240280 w 3904168"/>
              <a:gd name="connsiteY5" fmla="*/ 678180 h 1036320"/>
              <a:gd name="connsiteX6" fmla="*/ 906780 w 3904168"/>
              <a:gd name="connsiteY6" fmla="*/ 1036320 h 1036320"/>
              <a:gd name="connsiteX7" fmla="*/ 0 w 3904168"/>
              <a:gd name="connsiteY7" fmla="*/ 678180 h 1036320"/>
              <a:gd name="connsiteX0" fmla="*/ 3696970 w 3935860"/>
              <a:gd name="connsiteY0" fmla="*/ 0 h 1076325"/>
              <a:gd name="connsiteX1" fmla="*/ 3886200 w 3935860"/>
              <a:gd name="connsiteY1" fmla="*/ 565785 h 1076325"/>
              <a:gd name="connsiteX2" fmla="*/ 3345180 w 3935860"/>
              <a:gd name="connsiteY2" fmla="*/ 701040 h 1076325"/>
              <a:gd name="connsiteX3" fmla="*/ 3175635 w 3935860"/>
              <a:gd name="connsiteY3" fmla="*/ 963930 h 1076325"/>
              <a:gd name="connsiteX4" fmla="*/ 2998470 w 3935860"/>
              <a:gd name="connsiteY4" fmla="*/ 720090 h 1076325"/>
              <a:gd name="connsiteX5" fmla="*/ 2240280 w 3935860"/>
              <a:gd name="connsiteY5" fmla="*/ 718185 h 1076325"/>
              <a:gd name="connsiteX6" fmla="*/ 906780 w 3935860"/>
              <a:gd name="connsiteY6" fmla="*/ 1076325 h 1076325"/>
              <a:gd name="connsiteX7" fmla="*/ 0 w 3935860"/>
              <a:gd name="connsiteY7" fmla="*/ 718185 h 1076325"/>
              <a:gd name="connsiteX0" fmla="*/ 3696970 w 3975764"/>
              <a:gd name="connsiteY0" fmla="*/ 0 h 1076325"/>
              <a:gd name="connsiteX1" fmla="*/ 3943350 w 3975764"/>
              <a:gd name="connsiteY1" fmla="*/ 582930 h 1076325"/>
              <a:gd name="connsiteX2" fmla="*/ 3345180 w 3975764"/>
              <a:gd name="connsiteY2" fmla="*/ 701040 h 1076325"/>
              <a:gd name="connsiteX3" fmla="*/ 3175635 w 3975764"/>
              <a:gd name="connsiteY3" fmla="*/ 963930 h 1076325"/>
              <a:gd name="connsiteX4" fmla="*/ 2998470 w 3975764"/>
              <a:gd name="connsiteY4" fmla="*/ 720090 h 1076325"/>
              <a:gd name="connsiteX5" fmla="*/ 2240280 w 3975764"/>
              <a:gd name="connsiteY5" fmla="*/ 718185 h 1076325"/>
              <a:gd name="connsiteX6" fmla="*/ 906780 w 3975764"/>
              <a:gd name="connsiteY6" fmla="*/ 1076325 h 1076325"/>
              <a:gd name="connsiteX7" fmla="*/ 0 w 3975764"/>
              <a:gd name="connsiteY7" fmla="*/ 718185 h 1076325"/>
              <a:gd name="connsiteX0" fmla="*/ 3696970 w 3927243"/>
              <a:gd name="connsiteY0" fmla="*/ 0 h 1076325"/>
              <a:gd name="connsiteX1" fmla="*/ 3872230 w 3927243"/>
              <a:gd name="connsiteY1" fmla="*/ 572770 h 1076325"/>
              <a:gd name="connsiteX2" fmla="*/ 3345180 w 3927243"/>
              <a:gd name="connsiteY2" fmla="*/ 701040 h 1076325"/>
              <a:gd name="connsiteX3" fmla="*/ 3175635 w 3927243"/>
              <a:gd name="connsiteY3" fmla="*/ 963930 h 1076325"/>
              <a:gd name="connsiteX4" fmla="*/ 2998470 w 3927243"/>
              <a:gd name="connsiteY4" fmla="*/ 720090 h 1076325"/>
              <a:gd name="connsiteX5" fmla="*/ 2240280 w 3927243"/>
              <a:gd name="connsiteY5" fmla="*/ 718185 h 1076325"/>
              <a:gd name="connsiteX6" fmla="*/ 906780 w 3927243"/>
              <a:gd name="connsiteY6" fmla="*/ 1076325 h 1076325"/>
              <a:gd name="connsiteX7" fmla="*/ 0 w 3927243"/>
              <a:gd name="connsiteY7" fmla="*/ 718185 h 1076325"/>
              <a:gd name="connsiteX0" fmla="*/ 3696970 w 3933641"/>
              <a:gd name="connsiteY0" fmla="*/ 0 h 1076325"/>
              <a:gd name="connsiteX1" fmla="*/ 3872230 w 3933641"/>
              <a:gd name="connsiteY1" fmla="*/ 572770 h 1076325"/>
              <a:gd name="connsiteX2" fmla="*/ 3345180 w 3933641"/>
              <a:gd name="connsiteY2" fmla="*/ 701040 h 1076325"/>
              <a:gd name="connsiteX3" fmla="*/ 3175635 w 3933641"/>
              <a:gd name="connsiteY3" fmla="*/ 963930 h 1076325"/>
              <a:gd name="connsiteX4" fmla="*/ 2998470 w 3933641"/>
              <a:gd name="connsiteY4" fmla="*/ 720090 h 1076325"/>
              <a:gd name="connsiteX5" fmla="*/ 2240280 w 3933641"/>
              <a:gd name="connsiteY5" fmla="*/ 718185 h 1076325"/>
              <a:gd name="connsiteX6" fmla="*/ 906780 w 3933641"/>
              <a:gd name="connsiteY6" fmla="*/ 1076325 h 1076325"/>
              <a:gd name="connsiteX7" fmla="*/ 0 w 3933641"/>
              <a:gd name="connsiteY7" fmla="*/ 718185 h 1076325"/>
              <a:gd name="connsiteX0" fmla="*/ 3696970 w 3877732"/>
              <a:gd name="connsiteY0" fmla="*/ 0 h 1076325"/>
              <a:gd name="connsiteX1" fmla="*/ 3760470 w 3877732"/>
              <a:gd name="connsiteY1" fmla="*/ 537210 h 1076325"/>
              <a:gd name="connsiteX2" fmla="*/ 3345180 w 3877732"/>
              <a:gd name="connsiteY2" fmla="*/ 701040 h 1076325"/>
              <a:gd name="connsiteX3" fmla="*/ 3175635 w 3877732"/>
              <a:gd name="connsiteY3" fmla="*/ 963930 h 1076325"/>
              <a:gd name="connsiteX4" fmla="*/ 2998470 w 3877732"/>
              <a:gd name="connsiteY4" fmla="*/ 720090 h 1076325"/>
              <a:gd name="connsiteX5" fmla="*/ 2240280 w 3877732"/>
              <a:gd name="connsiteY5" fmla="*/ 718185 h 1076325"/>
              <a:gd name="connsiteX6" fmla="*/ 906780 w 3877732"/>
              <a:gd name="connsiteY6" fmla="*/ 1076325 h 1076325"/>
              <a:gd name="connsiteX7" fmla="*/ 0 w 3877732"/>
              <a:gd name="connsiteY7" fmla="*/ 718185 h 1076325"/>
              <a:gd name="connsiteX0" fmla="*/ 3696970 w 3891170"/>
              <a:gd name="connsiteY0" fmla="*/ 0 h 1076325"/>
              <a:gd name="connsiteX1" fmla="*/ 3760470 w 3891170"/>
              <a:gd name="connsiteY1" fmla="*/ 537210 h 1076325"/>
              <a:gd name="connsiteX2" fmla="*/ 3345180 w 3891170"/>
              <a:gd name="connsiteY2" fmla="*/ 701040 h 1076325"/>
              <a:gd name="connsiteX3" fmla="*/ 3175635 w 3891170"/>
              <a:gd name="connsiteY3" fmla="*/ 963930 h 1076325"/>
              <a:gd name="connsiteX4" fmla="*/ 2998470 w 3891170"/>
              <a:gd name="connsiteY4" fmla="*/ 720090 h 1076325"/>
              <a:gd name="connsiteX5" fmla="*/ 2240280 w 3891170"/>
              <a:gd name="connsiteY5" fmla="*/ 718185 h 1076325"/>
              <a:gd name="connsiteX6" fmla="*/ 906780 w 3891170"/>
              <a:gd name="connsiteY6" fmla="*/ 1076325 h 1076325"/>
              <a:gd name="connsiteX7" fmla="*/ 0 w 3891170"/>
              <a:gd name="connsiteY7" fmla="*/ 718185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1170" h="1076325">
                <a:moveTo>
                  <a:pt x="3696970" y="0"/>
                </a:moveTo>
                <a:cubicBezTo>
                  <a:pt x="4012565" y="156845"/>
                  <a:pt x="3874982" y="450850"/>
                  <a:pt x="3760470" y="537210"/>
                </a:cubicBezTo>
                <a:cubicBezTo>
                  <a:pt x="3645958" y="623570"/>
                  <a:pt x="3442653" y="629920"/>
                  <a:pt x="3345180" y="701040"/>
                </a:cubicBezTo>
                <a:cubicBezTo>
                  <a:pt x="3247708" y="772160"/>
                  <a:pt x="3197225" y="964565"/>
                  <a:pt x="3175635" y="963930"/>
                </a:cubicBezTo>
                <a:cubicBezTo>
                  <a:pt x="3154045" y="963295"/>
                  <a:pt x="3154362" y="761047"/>
                  <a:pt x="2998470" y="720090"/>
                </a:cubicBezTo>
                <a:cubicBezTo>
                  <a:pt x="2842578" y="679133"/>
                  <a:pt x="2588895" y="658813"/>
                  <a:pt x="2240280" y="718185"/>
                </a:cubicBezTo>
                <a:cubicBezTo>
                  <a:pt x="1891665" y="777557"/>
                  <a:pt x="1280160" y="1076325"/>
                  <a:pt x="906780" y="1076325"/>
                </a:cubicBezTo>
                <a:cubicBezTo>
                  <a:pt x="533400" y="1076325"/>
                  <a:pt x="266700" y="897255"/>
                  <a:pt x="0" y="718185"/>
                </a:cubicBez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ZoneTexte 69"/>
              <p:cNvSpPr txBox="1"/>
              <p:nvPr/>
            </p:nvSpPr>
            <p:spPr>
              <a:xfrm>
                <a:off x="1860972" y="4533582"/>
                <a:ext cx="3200492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</m:oMath>
                  </m:oMathPara>
                </a14:m>
                <a:endParaRPr lang="fr-F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0" name="ZoneTexte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0972" y="4533582"/>
                <a:ext cx="3200492" cy="246221"/>
              </a:xfrm>
              <a:prstGeom prst="rect">
                <a:avLst/>
              </a:prstGeom>
              <a:blipFill>
                <a:blip r:embed="rId3"/>
                <a:stretch>
                  <a:fillRect b="-17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ZoneTexte 73"/>
              <p:cNvSpPr txBox="1"/>
              <p:nvPr/>
            </p:nvSpPr>
            <p:spPr>
              <a:xfrm>
                <a:off x="1832365" y="4896416"/>
                <a:ext cx="3468514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</m:oMath>
                  </m:oMathPara>
                </a14:m>
                <a:endParaRPr lang="fr-F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4" name="ZoneTexte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2365" y="4896416"/>
                <a:ext cx="3468514" cy="246221"/>
              </a:xfrm>
              <a:prstGeom prst="rect">
                <a:avLst/>
              </a:prstGeom>
              <a:blipFill>
                <a:blip r:embed="rId4"/>
                <a:stretch>
                  <a:fillRect l="-879" b="-1463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ZoneTexte 75"/>
          <p:cNvSpPr txBox="1"/>
          <p:nvPr/>
        </p:nvSpPr>
        <p:spPr>
          <a:xfrm>
            <a:off x="7762651" y="880537"/>
            <a:ext cx="13516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Calcium isotopes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8224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75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560840" cy="432048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analogies to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atoms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522393" y="880151"/>
            <a:ext cx="7456282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The </a:t>
            </a:r>
            <a:r>
              <a:rPr lang="fr-FR" sz="1400" dirty="0" err="1" smtClean="0"/>
              <a:t>link</a:t>
            </a:r>
            <a:r>
              <a:rPr lang="fr-FR" sz="1400" dirty="0" smtClean="0"/>
              <a:t> </a:t>
            </a:r>
            <a:r>
              <a:rPr lang="fr-FR" sz="1400" dirty="0" err="1" smtClean="0"/>
              <a:t>between</a:t>
            </a:r>
            <a:r>
              <a:rPr lang="fr-FR" sz="1400" dirty="0" smtClean="0"/>
              <a:t> </a:t>
            </a:r>
            <a:r>
              <a:rPr lang="fr-FR" sz="1400" dirty="0" err="1" smtClean="0"/>
              <a:t>separation</a:t>
            </a:r>
            <a:r>
              <a:rPr lang="fr-FR" sz="1400" dirty="0" smtClean="0"/>
              <a:t> </a:t>
            </a:r>
            <a:r>
              <a:rPr lang="fr-FR" sz="1400" dirty="0" err="1" smtClean="0"/>
              <a:t>energies</a:t>
            </a:r>
            <a:r>
              <a:rPr lang="fr-FR" sz="1400" dirty="0" smtClean="0"/>
              <a:t> and shell </a:t>
            </a:r>
            <a:r>
              <a:rPr lang="fr-FR" sz="1400" dirty="0" err="1" smtClean="0"/>
              <a:t>closures</a:t>
            </a:r>
            <a:r>
              <a:rPr lang="fr-FR" sz="1400" dirty="0" smtClean="0"/>
              <a:t> </a:t>
            </a:r>
            <a:r>
              <a:rPr lang="fr-FR" sz="1400" dirty="0" err="1" smtClean="0"/>
              <a:t>inspired</a:t>
            </a:r>
            <a:r>
              <a:rPr lang="fr-FR" sz="1400" dirty="0" smtClean="0"/>
              <a:t> </a:t>
            </a:r>
            <a:r>
              <a:rPr lang="fr-FR" sz="1400" dirty="0" err="1" smtClean="0"/>
              <a:t>from</a:t>
            </a:r>
            <a:r>
              <a:rPr lang="fr-FR" sz="1400" dirty="0" smtClean="0"/>
              <a:t> </a:t>
            </a:r>
            <a:r>
              <a:rPr lang="fr-FR" sz="1400" dirty="0" err="1" smtClean="0"/>
              <a:t>atomic</a:t>
            </a:r>
            <a:r>
              <a:rPr lang="fr-FR" sz="1400" dirty="0" smtClean="0"/>
              <a:t> structure</a:t>
            </a:r>
            <a:endParaRPr lang="fr-FR" sz="1400" dirty="0"/>
          </a:p>
        </p:txBody>
      </p:sp>
      <p:grpSp>
        <p:nvGrpSpPr>
          <p:cNvPr id="92" name="Groupe 91"/>
          <p:cNvGrpSpPr/>
          <p:nvPr/>
        </p:nvGrpSpPr>
        <p:grpSpPr>
          <a:xfrm>
            <a:off x="567059" y="1557739"/>
            <a:ext cx="3911568" cy="2618464"/>
            <a:chOff x="1065907" y="1589583"/>
            <a:chExt cx="3911568" cy="2618464"/>
          </a:xfrm>
        </p:grpSpPr>
        <p:pic>
          <p:nvPicPr>
            <p:cNvPr id="90" name="Image 8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5907" y="1589583"/>
              <a:ext cx="3911568" cy="2618464"/>
            </a:xfrm>
            <a:prstGeom prst="rect">
              <a:avLst/>
            </a:prstGeom>
          </p:spPr>
        </p:pic>
        <p:grpSp>
          <p:nvGrpSpPr>
            <p:cNvPr id="80" name="Groupe 79"/>
            <p:cNvGrpSpPr/>
            <p:nvPr/>
          </p:nvGrpSpPr>
          <p:grpSpPr>
            <a:xfrm>
              <a:off x="2273079" y="1660833"/>
              <a:ext cx="1497219" cy="2248273"/>
              <a:chOff x="7730168" y="2282658"/>
              <a:chExt cx="1351652" cy="1376593"/>
            </a:xfrm>
          </p:grpSpPr>
          <p:sp>
            <p:nvSpPr>
              <p:cNvPr id="84" name="ZoneTexte 83"/>
              <p:cNvSpPr txBox="1"/>
              <p:nvPr/>
            </p:nvSpPr>
            <p:spPr>
              <a:xfrm>
                <a:off x="7730168" y="3382252"/>
                <a:ext cx="135165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/>
                  <a:t>Calcium isotopes</a:t>
                </a:r>
                <a:endParaRPr lang="fr-FR" sz="1200" dirty="0"/>
              </a:p>
            </p:txBody>
          </p:sp>
          <p:cxnSp>
            <p:nvCxnSpPr>
              <p:cNvPr id="82" name="Connecteur droit 81"/>
              <p:cNvCxnSpPr/>
              <p:nvPr/>
            </p:nvCxnSpPr>
            <p:spPr>
              <a:xfrm flipV="1">
                <a:off x="7782971" y="2285402"/>
                <a:ext cx="0" cy="1320406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Connecteur droit 82"/>
              <p:cNvCxnSpPr/>
              <p:nvPr/>
            </p:nvCxnSpPr>
            <p:spPr>
              <a:xfrm flipV="1">
                <a:off x="8915607" y="2282658"/>
                <a:ext cx="0" cy="1323156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3" name="ZoneTexte 92"/>
          <p:cNvSpPr txBox="1"/>
          <p:nvPr/>
        </p:nvSpPr>
        <p:spPr>
          <a:xfrm>
            <a:off x="522393" y="4345866"/>
            <a:ext cx="9184474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Here</a:t>
            </a:r>
            <a:r>
              <a:rPr lang="fr-FR" sz="1400" dirty="0" smtClean="0"/>
              <a:t> </a:t>
            </a:r>
            <a:r>
              <a:rPr lang="fr-FR" sz="1400" dirty="0" err="1" smtClean="0"/>
              <a:t>analogy</a:t>
            </a:r>
            <a:r>
              <a:rPr lang="fr-FR" sz="1400" dirty="0" smtClean="0"/>
              <a:t> not </a:t>
            </a:r>
            <a:r>
              <a:rPr lang="fr-FR" sz="1400" dirty="0" err="1" smtClean="0"/>
              <a:t>perfect</a:t>
            </a:r>
            <a:r>
              <a:rPr lang="fr-FR" sz="1400" dirty="0" smtClean="0"/>
              <a:t>: on the right, the charge of the nucleus </a:t>
            </a:r>
            <a:r>
              <a:rPr lang="fr-FR" sz="1400" dirty="0" err="1" smtClean="0"/>
              <a:t>increases</a:t>
            </a:r>
            <a:r>
              <a:rPr lang="fr-FR" sz="1400" dirty="0" smtClean="0"/>
              <a:t> </a:t>
            </a:r>
            <a:r>
              <a:rPr lang="fr-FR" sz="1400" dirty="0" err="1" smtClean="0"/>
              <a:t>also</a:t>
            </a:r>
            <a:r>
              <a:rPr lang="fr-FR" sz="1400" dirty="0" smtClean="0"/>
              <a:t> (binding of the shell </a:t>
            </a:r>
            <a:r>
              <a:rPr lang="fr-FR" sz="1400" dirty="0" err="1" smtClean="0"/>
              <a:t>increases</a:t>
            </a:r>
            <a:r>
              <a:rPr lang="fr-FR" sz="1400" dirty="0" smtClean="0"/>
              <a:t>)</a:t>
            </a:r>
            <a:endParaRPr lang="fr-FR" sz="1400" dirty="0"/>
          </a:p>
        </p:txBody>
      </p:sp>
      <p:pic>
        <p:nvPicPr>
          <p:cNvPr id="94" name="Image 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0856" y="817414"/>
            <a:ext cx="1603387" cy="2408129"/>
          </a:xfrm>
          <a:prstGeom prst="rect">
            <a:avLst/>
          </a:prstGeom>
        </p:spPr>
      </p:pic>
      <p:grpSp>
        <p:nvGrpSpPr>
          <p:cNvPr id="95" name="Groupe 94"/>
          <p:cNvGrpSpPr/>
          <p:nvPr/>
        </p:nvGrpSpPr>
        <p:grpSpPr>
          <a:xfrm>
            <a:off x="4810099" y="1395691"/>
            <a:ext cx="4510757" cy="2752274"/>
            <a:chOff x="5962451" y="1388321"/>
            <a:chExt cx="4619481" cy="2818613"/>
          </a:xfrm>
        </p:grpSpPr>
        <p:pic>
          <p:nvPicPr>
            <p:cNvPr id="96" name="Image 9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2451" y="1589583"/>
              <a:ext cx="4619481" cy="2617351"/>
            </a:xfrm>
            <a:prstGeom prst="rect">
              <a:avLst/>
            </a:prstGeom>
          </p:spPr>
        </p:pic>
        <p:sp>
          <p:nvSpPr>
            <p:cNvPr id="97" name="ZoneTexte 96"/>
            <p:cNvSpPr txBox="1"/>
            <p:nvPr/>
          </p:nvSpPr>
          <p:spPr>
            <a:xfrm>
              <a:off x="7385830" y="1388321"/>
              <a:ext cx="198483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err="1" smtClean="0"/>
                <a:t>Ionization</a:t>
              </a:r>
              <a:r>
                <a:rPr lang="fr-FR" sz="1200" dirty="0" smtClean="0"/>
                <a:t> </a:t>
              </a:r>
              <a:r>
                <a:rPr lang="fr-FR" sz="1200" dirty="0" err="1" smtClean="0"/>
                <a:t>energy</a:t>
              </a:r>
              <a:r>
                <a:rPr lang="fr-FR" sz="1200" dirty="0" smtClean="0"/>
                <a:t> of </a:t>
              </a:r>
              <a:r>
                <a:rPr lang="fr-FR" sz="1200" dirty="0" err="1" smtClean="0"/>
                <a:t>atoms</a:t>
              </a:r>
              <a:endParaRPr lang="fr-FR" sz="1200" dirty="0"/>
            </a:p>
          </p:txBody>
        </p:sp>
      </p:grpSp>
      <p:pic>
        <p:nvPicPr>
          <p:cNvPr id="98" name="Image 9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9003" y="1805608"/>
            <a:ext cx="1041441" cy="1279019"/>
          </a:xfrm>
          <a:prstGeom prst="rect">
            <a:avLst/>
          </a:prstGeom>
        </p:spPr>
      </p:pic>
      <p:pic>
        <p:nvPicPr>
          <p:cNvPr id="99" name="Image 9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8921" y="1821799"/>
            <a:ext cx="1091478" cy="116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17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– Part I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497955" y="1661592"/>
            <a:ext cx="82089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 smtClean="0"/>
              <a:t>Nuclear binding energies and mass filters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 err="1" smtClean="0"/>
              <a:t>Sensitivity</a:t>
            </a:r>
            <a:r>
              <a:rPr lang="fr-FR" dirty="0" smtClean="0"/>
              <a:t> of mass filters to nuclear structure</a:t>
            </a:r>
            <a:endParaRPr lang="fr-FR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 smtClean="0"/>
              <a:t>Mass </a:t>
            </a:r>
            <a:r>
              <a:rPr lang="fr-FR" dirty="0" err="1" smtClean="0"/>
              <a:t>filters</a:t>
            </a:r>
            <a:r>
              <a:rPr lang="fr-FR" dirty="0" smtClean="0"/>
              <a:t> and </a:t>
            </a:r>
            <a:r>
              <a:rPr lang="fr-FR" dirty="0" err="1" smtClean="0"/>
              <a:t>nuclear</a:t>
            </a:r>
            <a:r>
              <a:rPr lang="fr-FR" dirty="0" smtClean="0"/>
              <a:t>-structure </a:t>
            </a:r>
            <a:r>
              <a:rPr lang="fr-FR" dirty="0" err="1" smtClean="0"/>
              <a:t>models</a:t>
            </a:r>
            <a:endParaRPr lang="fr-FR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 smtClean="0"/>
              <a:t>Impact of masses on </a:t>
            </a:r>
            <a:r>
              <a:rPr lang="fr-FR" dirty="0" err="1" smtClean="0"/>
              <a:t>nucleosynthesis</a:t>
            </a:r>
            <a:r>
              <a:rPr lang="fr-FR" dirty="0" smtClean="0"/>
              <a:t> simulations</a:t>
            </a:r>
            <a:endParaRPr lang="fr-FR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 smtClean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41968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75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560840" cy="432048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analogies to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atoms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522393" y="880151"/>
            <a:ext cx="7456282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The </a:t>
            </a:r>
            <a:r>
              <a:rPr lang="fr-FR" sz="1400" dirty="0" err="1" smtClean="0"/>
              <a:t>link</a:t>
            </a:r>
            <a:r>
              <a:rPr lang="fr-FR" sz="1400" dirty="0" smtClean="0"/>
              <a:t> </a:t>
            </a:r>
            <a:r>
              <a:rPr lang="fr-FR" sz="1400" dirty="0" err="1" smtClean="0"/>
              <a:t>between</a:t>
            </a:r>
            <a:r>
              <a:rPr lang="fr-FR" sz="1400" dirty="0" smtClean="0"/>
              <a:t> </a:t>
            </a:r>
            <a:r>
              <a:rPr lang="fr-FR" sz="1400" dirty="0" err="1" smtClean="0"/>
              <a:t>separation</a:t>
            </a:r>
            <a:r>
              <a:rPr lang="fr-FR" sz="1400" dirty="0" smtClean="0"/>
              <a:t> </a:t>
            </a:r>
            <a:r>
              <a:rPr lang="fr-FR" sz="1400" dirty="0" err="1" smtClean="0"/>
              <a:t>energies</a:t>
            </a:r>
            <a:r>
              <a:rPr lang="fr-FR" sz="1400" dirty="0" smtClean="0"/>
              <a:t> and shell </a:t>
            </a:r>
            <a:r>
              <a:rPr lang="fr-FR" sz="1400" dirty="0" err="1" smtClean="0"/>
              <a:t>closures</a:t>
            </a:r>
            <a:r>
              <a:rPr lang="fr-FR" sz="1400" dirty="0" smtClean="0"/>
              <a:t> </a:t>
            </a:r>
            <a:r>
              <a:rPr lang="fr-FR" sz="1400" dirty="0" err="1" smtClean="0"/>
              <a:t>inspired</a:t>
            </a:r>
            <a:r>
              <a:rPr lang="fr-FR" sz="1400" dirty="0" smtClean="0"/>
              <a:t> </a:t>
            </a:r>
            <a:r>
              <a:rPr lang="fr-FR" sz="1400" dirty="0" err="1" smtClean="0"/>
              <a:t>from</a:t>
            </a:r>
            <a:r>
              <a:rPr lang="fr-FR" sz="1400" dirty="0" smtClean="0"/>
              <a:t> </a:t>
            </a:r>
            <a:r>
              <a:rPr lang="fr-FR" sz="1400" dirty="0" err="1" smtClean="0"/>
              <a:t>atomic</a:t>
            </a:r>
            <a:r>
              <a:rPr lang="fr-FR" sz="1400" dirty="0" smtClean="0"/>
              <a:t> structure</a:t>
            </a:r>
            <a:endParaRPr lang="fr-FR" sz="1400" dirty="0"/>
          </a:p>
        </p:txBody>
      </p:sp>
      <p:sp>
        <p:nvSpPr>
          <p:cNvPr id="93" name="ZoneTexte 92"/>
          <p:cNvSpPr txBox="1"/>
          <p:nvPr/>
        </p:nvSpPr>
        <p:spPr>
          <a:xfrm>
            <a:off x="522393" y="4345866"/>
            <a:ext cx="5074793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We</a:t>
            </a:r>
            <a:r>
              <a:rPr lang="fr-FR" sz="1400" dirty="0" smtClean="0"/>
              <a:t> </a:t>
            </a:r>
            <a:r>
              <a:rPr lang="fr-FR" sz="1400" dirty="0" err="1" smtClean="0"/>
              <a:t>can</a:t>
            </a:r>
            <a:r>
              <a:rPr lang="fr-FR" sz="1400" dirty="0" smtClean="0"/>
              <a:t> </a:t>
            </a:r>
            <a:r>
              <a:rPr lang="fr-FR" sz="1400" dirty="0" err="1" smtClean="0"/>
              <a:t>fix</a:t>
            </a:r>
            <a:r>
              <a:rPr lang="fr-FR" sz="1400" dirty="0" smtClean="0"/>
              <a:t> </a:t>
            </a:r>
            <a:r>
              <a:rPr lang="fr-FR" sz="1400" dirty="0" err="1" smtClean="0"/>
              <a:t>it</a:t>
            </a:r>
            <a:r>
              <a:rPr lang="fr-FR" sz="1400" dirty="0" smtClean="0"/>
              <a:t>: for </a:t>
            </a:r>
            <a:r>
              <a:rPr lang="fr-FR" sz="1400" dirty="0" err="1" smtClean="0"/>
              <a:t>each</a:t>
            </a:r>
            <a:r>
              <a:rPr lang="fr-FR" sz="1400" dirty="0" smtClean="0"/>
              <a:t> N, </a:t>
            </a:r>
            <a:r>
              <a:rPr lang="fr-FR" sz="1400" dirty="0" err="1" smtClean="0"/>
              <a:t>pick</a:t>
            </a:r>
            <a:r>
              <a:rPr lang="fr-FR" sz="1400" dirty="0" smtClean="0"/>
              <a:t> Z on the </a:t>
            </a:r>
            <a:r>
              <a:rPr lang="fr-FR" sz="1400" dirty="0" err="1" smtClean="0"/>
              <a:t>valley</a:t>
            </a:r>
            <a:r>
              <a:rPr lang="fr-FR" sz="1400" dirty="0" smtClean="0"/>
              <a:t> of </a:t>
            </a:r>
            <a:r>
              <a:rPr lang="fr-FR" sz="1400" dirty="0" err="1" smtClean="0"/>
              <a:t>stability</a:t>
            </a:r>
            <a:r>
              <a:rPr lang="fr-FR" sz="1400" dirty="0" smtClean="0"/>
              <a:t>. </a:t>
            </a:r>
            <a:endParaRPr lang="fr-FR" sz="14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98" y="1589584"/>
            <a:ext cx="4895029" cy="2413547"/>
          </a:xfrm>
          <a:prstGeom prst="rect">
            <a:avLst/>
          </a:prstGeom>
        </p:spPr>
      </p:pic>
      <p:grpSp>
        <p:nvGrpSpPr>
          <p:cNvPr id="27" name="Groupe 26"/>
          <p:cNvGrpSpPr/>
          <p:nvPr/>
        </p:nvGrpSpPr>
        <p:grpSpPr>
          <a:xfrm>
            <a:off x="4810099" y="1395691"/>
            <a:ext cx="4510757" cy="2752274"/>
            <a:chOff x="5962451" y="1388321"/>
            <a:chExt cx="4619481" cy="2818613"/>
          </a:xfrm>
        </p:grpSpPr>
        <p:pic>
          <p:nvPicPr>
            <p:cNvPr id="28" name="Image 2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2451" y="1589583"/>
              <a:ext cx="4619481" cy="2617351"/>
            </a:xfrm>
            <a:prstGeom prst="rect">
              <a:avLst/>
            </a:prstGeom>
          </p:spPr>
        </p:pic>
        <p:sp>
          <p:nvSpPr>
            <p:cNvPr id="29" name="ZoneTexte 28"/>
            <p:cNvSpPr txBox="1"/>
            <p:nvPr/>
          </p:nvSpPr>
          <p:spPr>
            <a:xfrm>
              <a:off x="7385830" y="1388321"/>
              <a:ext cx="198483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err="1" smtClean="0"/>
                <a:t>Ionization</a:t>
              </a:r>
              <a:r>
                <a:rPr lang="fr-FR" sz="1200" dirty="0" smtClean="0"/>
                <a:t> </a:t>
              </a:r>
              <a:r>
                <a:rPr lang="fr-FR" sz="1200" dirty="0" err="1" smtClean="0"/>
                <a:t>energy</a:t>
              </a:r>
              <a:r>
                <a:rPr lang="fr-FR" sz="1200" dirty="0" smtClean="0"/>
                <a:t> of </a:t>
              </a:r>
              <a:r>
                <a:rPr lang="fr-FR" sz="1200" dirty="0" err="1" smtClean="0"/>
                <a:t>atoms</a:t>
              </a:r>
              <a:endParaRPr lang="fr-FR" sz="1200" dirty="0"/>
            </a:p>
          </p:txBody>
        </p:sp>
      </p:grpSp>
      <p:pic>
        <p:nvPicPr>
          <p:cNvPr id="30" name="Imag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0856" y="817414"/>
            <a:ext cx="1603387" cy="2408129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8921" y="1821799"/>
            <a:ext cx="1091478" cy="1165750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9003" y="1805608"/>
            <a:ext cx="1041441" cy="127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03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75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560840" cy="432048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analogies to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atoms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522393" y="880151"/>
            <a:ext cx="7456282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The </a:t>
            </a:r>
            <a:r>
              <a:rPr lang="fr-FR" sz="1400" dirty="0" err="1" smtClean="0"/>
              <a:t>link</a:t>
            </a:r>
            <a:r>
              <a:rPr lang="fr-FR" sz="1400" dirty="0" smtClean="0"/>
              <a:t> </a:t>
            </a:r>
            <a:r>
              <a:rPr lang="fr-FR" sz="1400" dirty="0" err="1" smtClean="0"/>
              <a:t>between</a:t>
            </a:r>
            <a:r>
              <a:rPr lang="fr-FR" sz="1400" dirty="0" smtClean="0"/>
              <a:t> </a:t>
            </a:r>
            <a:r>
              <a:rPr lang="fr-FR" sz="1400" dirty="0" err="1" smtClean="0"/>
              <a:t>separation</a:t>
            </a:r>
            <a:r>
              <a:rPr lang="fr-FR" sz="1400" dirty="0" smtClean="0"/>
              <a:t> </a:t>
            </a:r>
            <a:r>
              <a:rPr lang="fr-FR" sz="1400" dirty="0" err="1" smtClean="0"/>
              <a:t>energies</a:t>
            </a:r>
            <a:r>
              <a:rPr lang="fr-FR" sz="1400" dirty="0" smtClean="0"/>
              <a:t> and shell </a:t>
            </a:r>
            <a:r>
              <a:rPr lang="fr-FR" sz="1400" dirty="0" err="1" smtClean="0"/>
              <a:t>closures</a:t>
            </a:r>
            <a:r>
              <a:rPr lang="fr-FR" sz="1400" dirty="0" smtClean="0"/>
              <a:t> </a:t>
            </a:r>
            <a:r>
              <a:rPr lang="fr-FR" sz="1400" dirty="0" err="1" smtClean="0"/>
              <a:t>inspired</a:t>
            </a:r>
            <a:r>
              <a:rPr lang="fr-FR" sz="1400" dirty="0" smtClean="0"/>
              <a:t> </a:t>
            </a:r>
            <a:r>
              <a:rPr lang="fr-FR" sz="1400" dirty="0" err="1" smtClean="0"/>
              <a:t>from</a:t>
            </a:r>
            <a:r>
              <a:rPr lang="fr-FR" sz="1400" dirty="0" smtClean="0"/>
              <a:t> </a:t>
            </a:r>
            <a:r>
              <a:rPr lang="fr-FR" sz="1400" dirty="0" err="1" smtClean="0"/>
              <a:t>atomic</a:t>
            </a:r>
            <a:r>
              <a:rPr lang="fr-FR" sz="1400" dirty="0" smtClean="0"/>
              <a:t> structure</a:t>
            </a:r>
            <a:endParaRPr lang="fr-FR" sz="1400" dirty="0"/>
          </a:p>
        </p:txBody>
      </p:sp>
      <p:sp>
        <p:nvSpPr>
          <p:cNvPr id="93" name="ZoneTexte 92"/>
          <p:cNvSpPr txBox="1"/>
          <p:nvPr/>
        </p:nvSpPr>
        <p:spPr>
          <a:xfrm>
            <a:off x="522393" y="4345866"/>
            <a:ext cx="5512066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We</a:t>
            </a:r>
            <a:r>
              <a:rPr lang="fr-FR" sz="1400" dirty="0" smtClean="0"/>
              <a:t> </a:t>
            </a:r>
            <a:r>
              <a:rPr lang="fr-FR" sz="1400" dirty="0" err="1" smtClean="0"/>
              <a:t>can</a:t>
            </a:r>
            <a:r>
              <a:rPr lang="fr-FR" sz="1400" dirty="0" smtClean="0"/>
              <a:t> </a:t>
            </a:r>
            <a:r>
              <a:rPr lang="fr-FR" sz="1400" dirty="0" err="1" smtClean="0"/>
              <a:t>fix</a:t>
            </a:r>
            <a:r>
              <a:rPr lang="fr-FR" sz="1400" dirty="0" smtClean="0"/>
              <a:t> </a:t>
            </a:r>
            <a:r>
              <a:rPr lang="fr-FR" sz="1400" dirty="0" err="1" smtClean="0"/>
              <a:t>it</a:t>
            </a:r>
            <a:r>
              <a:rPr lang="fr-FR" sz="1400" dirty="0" smtClean="0"/>
              <a:t>: compare to </a:t>
            </a:r>
            <a:r>
              <a:rPr lang="fr-FR" sz="1400" dirty="0" err="1" smtClean="0"/>
              <a:t>ionization-energy</a:t>
            </a:r>
            <a:r>
              <a:rPr lang="fr-FR" sz="1400" dirty="0" smtClean="0"/>
              <a:t> </a:t>
            </a:r>
            <a:r>
              <a:rPr lang="fr-FR" sz="1400" dirty="0" err="1" smtClean="0"/>
              <a:t>sequence</a:t>
            </a:r>
            <a:r>
              <a:rPr lang="fr-FR" sz="1400" dirty="0" smtClean="0"/>
              <a:t> of ions.</a:t>
            </a:r>
            <a:endParaRPr lang="fr-FR" sz="1400" dirty="0"/>
          </a:p>
        </p:txBody>
      </p:sp>
      <p:grpSp>
        <p:nvGrpSpPr>
          <p:cNvPr id="11" name="Groupe 10"/>
          <p:cNvGrpSpPr/>
          <p:nvPr/>
        </p:nvGrpSpPr>
        <p:grpSpPr>
          <a:xfrm>
            <a:off x="4495141" y="1542911"/>
            <a:ext cx="4605889" cy="2494427"/>
            <a:chOff x="5613726" y="1463619"/>
            <a:chExt cx="4865089" cy="2634803"/>
          </a:xfrm>
        </p:grpSpPr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3726" y="1625088"/>
              <a:ext cx="4865089" cy="2473334"/>
            </a:xfrm>
            <a:prstGeom prst="rect">
              <a:avLst/>
            </a:prstGeom>
          </p:spPr>
        </p:pic>
        <p:sp>
          <p:nvSpPr>
            <p:cNvPr id="21" name="ZoneTexte 20"/>
            <p:cNvSpPr txBox="1"/>
            <p:nvPr/>
          </p:nvSpPr>
          <p:spPr>
            <a:xfrm>
              <a:off x="7494880" y="1463619"/>
              <a:ext cx="18469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err="1" smtClean="0"/>
                <a:t>Ionization</a:t>
              </a:r>
              <a:r>
                <a:rPr lang="fr-FR" sz="1200" dirty="0" smtClean="0"/>
                <a:t> </a:t>
              </a:r>
              <a:r>
                <a:rPr lang="fr-FR" sz="1200" dirty="0" err="1" smtClean="0"/>
                <a:t>energy</a:t>
              </a:r>
              <a:r>
                <a:rPr lang="fr-FR" sz="1200" dirty="0" smtClean="0"/>
                <a:t> of ions</a:t>
              </a:r>
              <a:endParaRPr lang="fr-FR" sz="1200" dirty="0"/>
            </a:p>
          </p:txBody>
        </p:sp>
      </p:grpSp>
      <p:grpSp>
        <p:nvGrpSpPr>
          <p:cNvPr id="23" name="Groupe 22"/>
          <p:cNvGrpSpPr/>
          <p:nvPr/>
        </p:nvGrpSpPr>
        <p:grpSpPr>
          <a:xfrm>
            <a:off x="567059" y="1557739"/>
            <a:ext cx="3911568" cy="2618464"/>
            <a:chOff x="1065907" y="1589583"/>
            <a:chExt cx="3911568" cy="2618464"/>
          </a:xfrm>
        </p:grpSpPr>
        <p:pic>
          <p:nvPicPr>
            <p:cNvPr id="24" name="Image 2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5907" y="1589583"/>
              <a:ext cx="3911568" cy="2618464"/>
            </a:xfrm>
            <a:prstGeom prst="rect">
              <a:avLst/>
            </a:prstGeom>
          </p:spPr>
        </p:pic>
        <p:grpSp>
          <p:nvGrpSpPr>
            <p:cNvPr id="25" name="Groupe 24"/>
            <p:cNvGrpSpPr/>
            <p:nvPr/>
          </p:nvGrpSpPr>
          <p:grpSpPr>
            <a:xfrm>
              <a:off x="2273079" y="1660833"/>
              <a:ext cx="1497219" cy="2248273"/>
              <a:chOff x="7730168" y="2282658"/>
              <a:chExt cx="1351652" cy="1376593"/>
            </a:xfrm>
          </p:grpSpPr>
          <p:sp>
            <p:nvSpPr>
              <p:cNvPr id="26" name="ZoneTexte 25"/>
              <p:cNvSpPr txBox="1"/>
              <p:nvPr/>
            </p:nvSpPr>
            <p:spPr>
              <a:xfrm>
                <a:off x="7730168" y="3382252"/>
                <a:ext cx="135165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/>
                  <a:t>Calcium isotopes</a:t>
                </a:r>
                <a:endParaRPr lang="fr-FR" sz="1200" dirty="0"/>
              </a:p>
            </p:txBody>
          </p:sp>
          <p:cxnSp>
            <p:nvCxnSpPr>
              <p:cNvPr id="27" name="Connecteur droit 26"/>
              <p:cNvCxnSpPr/>
              <p:nvPr/>
            </p:nvCxnSpPr>
            <p:spPr>
              <a:xfrm flipV="1">
                <a:off x="7782971" y="2285402"/>
                <a:ext cx="0" cy="1320406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/>
              <p:cNvCxnSpPr/>
              <p:nvPr/>
            </p:nvCxnSpPr>
            <p:spPr>
              <a:xfrm flipV="1">
                <a:off x="8915607" y="2282658"/>
                <a:ext cx="0" cy="1323156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9" name="Imag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0856" y="817414"/>
            <a:ext cx="1603387" cy="2408129"/>
          </a:xfrm>
          <a:prstGeom prst="rect">
            <a:avLst/>
          </a:prstGeom>
        </p:spPr>
      </p:pic>
      <p:pic>
        <p:nvPicPr>
          <p:cNvPr id="63" name="Image 6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9003" y="1805608"/>
            <a:ext cx="1041441" cy="1279019"/>
          </a:xfrm>
          <a:prstGeom prst="rect">
            <a:avLst/>
          </a:prstGeom>
        </p:spPr>
      </p:pic>
      <p:pic>
        <p:nvPicPr>
          <p:cNvPr id="64" name="Image 6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8921" y="1821799"/>
            <a:ext cx="1091478" cy="116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40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Intermediate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22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281931" y="1373560"/>
            <a:ext cx="87849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dirty="0" err="1" smtClean="0"/>
              <a:t>Finite-difference</a:t>
            </a:r>
            <a:r>
              <a:rPr lang="fr-FR" dirty="0" smtClean="0"/>
              <a:t> formulas of </a:t>
            </a:r>
            <a:r>
              <a:rPr lang="fr-FR" dirty="0" err="1" smtClean="0"/>
              <a:t>atomic</a:t>
            </a:r>
            <a:r>
              <a:rPr lang="fr-FR" dirty="0" smtClean="0"/>
              <a:t> masses (mass </a:t>
            </a:r>
            <a:r>
              <a:rPr lang="fr-FR" dirty="0" err="1" smtClean="0"/>
              <a:t>filters</a:t>
            </a:r>
            <a:r>
              <a:rPr lang="fr-FR" dirty="0" smtClean="0"/>
              <a:t>) are </a:t>
            </a:r>
            <a:r>
              <a:rPr lang="fr-FR" dirty="0" err="1" smtClean="0"/>
              <a:t>equal</a:t>
            </a:r>
            <a:r>
              <a:rPr lang="fr-FR" dirty="0" smtClean="0"/>
              <a:t>         (in </a:t>
            </a:r>
            <a:r>
              <a:rPr lang="fr-FR" dirty="0" err="1" smtClean="0"/>
              <a:t>many</a:t>
            </a:r>
            <a:r>
              <a:rPr lang="fr-FR" dirty="0" smtClean="0"/>
              <a:t> cases </a:t>
            </a:r>
            <a:r>
              <a:rPr lang="fr-FR" dirty="0" err="1" smtClean="0"/>
              <a:t>exactly</a:t>
            </a:r>
            <a:r>
              <a:rPr lang="fr-FR" dirty="0" smtClean="0"/>
              <a:t>) to </a:t>
            </a:r>
            <a:r>
              <a:rPr lang="fr-FR" dirty="0" err="1" smtClean="0"/>
              <a:t>differences</a:t>
            </a:r>
            <a:r>
              <a:rPr lang="fr-FR" dirty="0" smtClean="0"/>
              <a:t> of </a:t>
            </a:r>
            <a:r>
              <a:rPr lang="fr-FR" dirty="0" err="1" smtClean="0"/>
              <a:t>nuclear</a:t>
            </a:r>
            <a:r>
              <a:rPr lang="fr-FR" dirty="0" smtClean="0"/>
              <a:t> binding </a:t>
            </a:r>
            <a:r>
              <a:rPr lang="fr-FR" dirty="0" err="1" smtClean="0"/>
              <a:t>energies</a:t>
            </a:r>
            <a:r>
              <a:rPr lang="fr-FR" dirty="0" smtClean="0"/>
              <a:t>. </a:t>
            </a:r>
          </a:p>
          <a:p>
            <a:endParaRPr lang="fr-FR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dirty="0" smtClean="0"/>
              <a:t>In </a:t>
            </a:r>
            <a:r>
              <a:rPr lang="fr-FR" dirty="0" err="1" smtClean="0"/>
              <a:t>schematic</a:t>
            </a:r>
            <a:r>
              <a:rPr lang="fr-FR" dirty="0" smtClean="0"/>
              <a:t> </a:t>
            </a:r>
            <a:r>
              <a:rPr lang="fr-FR" dirty="0" err="1" smtClean="0"/>
              <a:t>models</a:t>
            </a:r>
            <a:r>
              <a:rPr lang="fr-FR" dirty="0" smtClean="0"/>
              <a:t>, mass </a:t>
            </a:r>
            <a:r>
              <a:rPr lang="fr-FR" dirty="0" err="1" smtClean="0"/>
              <a:t>filters</a:t>
            </a:r>
            <a:r>
              <a:rPr lang="fr-FR" dirty="0" smtClean="0"/>
              <a:t> correspond </a:t>
            </a:r>
            <a:r>
              <a:rPr lang="fr-FR" dirty="0" err="1" smtClean="0"/>
              <a:t>exactly</a:t>
            </a:r>
            <a:r>
              <a:rPr lang="fr-FR" dirty="0" smtClean="0"/>
              <a:t> to </a:t>
            </a:r>
            <a:r>
              <a:rPr lang="fr-FR" dirty="0" err="1" smtClean="0"/>
              <a:t>nuclear</a:t>
            </a:r>
            <a:r>
              <a:rPr lang="fr-FR" dirty="0" smtClean="0"/>
              <a:t>-structure </a:t>
            </a:r>
            <a:r>
              <a:rPr lang="fr-FR" dirty="0" err="1" smtClean="0"/>
              <a:t>features</a:t>
            </a:r>
            <a:r>
              <a:rPr lang="fr-FR" dirty="0" smtClean="0"/>
              <a:t> (shell </a:t>
            </a:r>
            <a:r>
              <a:rPr lang="fr-FR" dirty="0" err="1" smtClean="0"/>
              <a:t>energies</a:t>
            </a:r>
            <a:r>
              <a:rPr lang="fr-FR" dirty="0" smtClean="0"/>
              <a:t>, shell gaps, </a:t>
            </a:r>
            <a:r>
              <a:rPr lang="fr-FR" dirty="0" err="1" smtClean="0"/>
              <a:t>pairing</a:t>
            </a:r>
            <a:r>
              <a:rPr lang="fr-FR" dirty="0" smtClean="0"/>
              <a:t> </a:t>
            </a:r>
            <a:r>
              <a:rPr lang="fr-FR" dirty="0" err="1" smtClean="0"/>
              <a:t>energies</a:t>
            </a:r>
            <a:r>
              <a:rPr lang="fr-FR" dirty="0" smtClean="0"/>
              <a:t>, …).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fr-FR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dirty="0" smtClean="0"/>
              <a:t>Atomic mass </a:t>
            </a:r>
            <a:r>
              <a:rPr lang="fr-FR" dirty="0" err="1" smtClean="0"/>
              <a:t>measurements</a:t>
            </a:r>
            <a:r>
              <a:rPr lang="fr-FR" dirty="0" smtClean="0"/>
              <a:t> are a </a:t>
            </a:r>
            <a:r>
              <a:rPr lang="fr-FR" dirty="0" err="1" smtClean="0"/>
              <a:t>means</a:t>
            </a:r>
            <a:r>
              <a:rPr lang="fr-FR" dirty="0" smtClean="0"/>
              <a:t> to </a:t>
            </a:r>
            <a:r>
              <a:rPr lang="fr-FR" dirty="0" err="1" smtClean="0"/>
              <a:t>study</a:t>
            </a:r>
            <a:r>
              <a:rPr lang="fr-FR" dirty="0" smtClean="0"/>
              <a:t> </a:t>
            </a:r>
            <a:r>
              <a:rPr lang="fr-FR" dirty="0" err="1" smtClean="0"/>
              <a:t>nuclear</a:t>
            </a:r>
            <a:r>
              <a:rPr lang="fr-FR" dirty="0" smtClean="0"/>
              <a:t> structure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fr-FR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dirty="0"/>
              <a:t>The </a:t>
            </a:r>
            <a:r>
              <a:rPr lang="fr-FR" u="sng" dirty="0" err="1"/>
              <a:t>schematic</a:t>
            </a:r>
            <a:r>
              <a:rPr lang="fr-FR" u="sng" dirty="0"/>
              <a:t> </a:t>
            </a:r>
            <a:r>
              <a:rPr lang="fr-FR" u="sng" dirty="0" err="1"/>
              <a:t>models</a:t>
            </a:r>
            <a:r>
              <a:rPr lang="fr-FR" u="sng" dirty="0"/>
              <a:t> </a:t>
            </a:r>
            <a:r>
              <a:rPr lang="fr-FR" dirty="0" err="1"/>
              <a:t>presented</a:t>
            </a:r>
            <a:r>
              <a:rPr lang="fr-FR" dirty="0"/>
              <a:t> </a:t>
            </a:r>
            <a:r>
              <a:rPr lang="fr-FR" dirty="0" err="1"/>
              <a:t>so</a:t>
            </a:r>
            <a:r>
              <a:rPr lang="fr-FR" dirty="0"/>
              <a:t> far are </a:t>
            </a:r>
            <a:r>
              <a:rPr lang="fr-FR" dirty="0" err="1"/>
              <a:t>extreme</a:t>
            </a:r>
            <a:r>
              <a:rPr lang="fr-FR" dirty="0"/>
              <a:t> approximations, </a:t>
            </a:r>
            <a:r>
              <a:rPr lang="fr-FR" dirty="0" err="1"/>
              <a:t>having</a:t>
            </a:r>
            <a:r>
              <a:rPr lang="fr-FR" dirty="0"/>
              <a:t> </a:t>
            </a:r>
            <a:r>
              <a:rPr lang="fr-FR" dirty="0" err="1"/>
              <a:t>only</a:t>
            </a:r>
            <a:r>
              <a:rPr lang="fr-FR" dirty="0"/>
              <a:t> </a:t>
            </a:r>
            <a:r>
              <a:rPr lang="fr-FR" u="sng" dirty="0"/>
              <a:t>qualitative agreement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u="sng" dirty="0" err="1"/>
              <a:t>very</a:t>
            </a:r>
            <a:r>
              <a:rPr lang="fr-FR" u="sng" dirty="0"/>
              <a:t> </a:t>
            </a:r>
            <a:r>
              <a:rPr lang="fr-FR" u="sng" dirty="0" err="1"/>
              <a:t>specific</a:t>
            </a:r>
            <a:r>
              <a:rPr lang="fr-FR" u="sng" dirty="0"/>
              <a:t> </a:t>
            </a:r>
            <a:r>
              <a:rPr lang="fr-FR" u="sng" dirty="0" smtClean="0"/>
              <a:t>observations</a:t>
            </a:r>
            <a:r>
              <a:rPr lang="fr-FR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399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-structure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22393" y="880151"/>
            <a:ext cx="6808210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At the center of </a:t>
            </a:r>
            <a:r>
              <a:rPr lang="fr-FR" sz="1400" dirty="0" err="1" smtClean="0"/>
              <a:t>most</a:t>
            </a:r>
            <a:r>
              <a:rPr lang="fr-FR" sz="1400" dirty="0" smtClean="0"/>
              <a:t> </a:t>
            </a:r>
            <a:r>
              <a:rPr lang="fr-FR" sz="1400" dirty="0" err="1" smtClean="0"/>
              <a:t>nuclear</a:t>
            </a:r>
            <a:r>
              <a:rPr lang="fr-FR" sz="1400" dirty="0" smtClean="0"/>
              <a:t>-structure </a:t>
            </a:r>
            <a:r>
              <a:rPr lang="fr-FR" sz="1400" dirty="0" err="1" smtClean="0"/>
              <a:t>models</a:t>
            </a:r>
            <a:r>
              <a:rPr lang="fr-FR" sz="1400" dirty="0" smtClean="0"/>
              <a:t> </a:t>
            </a:r>
            <a:r>
              <a:rPr lang="fr-FR" sz="1400" dirty="0" err="1" smtClean="0"/>
              <a:t>is</a:t>
            </a:r>
            <a:r>
              <a:rPr lang="fr-FR" sz="1400" dirty="0" smtClean="0"/>
              <a:t> the </a:t>
            </a:r>
            <a:r>
              <a:rPr lang="fr-FR" sz="1400" dirty="0" err="1" smtClean="0"/>
              <a:t>idea</a:t>
            </a:r>
            <a:r>
              <a:rPr lang="fr-FR" sz="1400" dirty="0" smtClean="0"/>
              <a:t> of </a:t>
            </a:r>
            <a:r>
              <a:rPr lang="fr-FR" sz="1400" dirty="0" err="1" smtClean="0"/>
              <a:t>nuclear</a:t>
            </a:r>
            <a:r>
              <a:rPr lang="fr-FR" sz="1400" dirty="0" smtClean="0"/>
              <a:t> </a:t>
            </a:r>
            <a:r>
              <a:rPr lang="fr-FR" sz="1400" dirty="0" err="1" smtClean="0"/>
              <a:t>mean</a:t>
            </a:r>
            <a:r>
              <a:rPr lang="fr-FR" sz="1400" dirty="0" smtClean="0"/>
              <a:t> </a:t>
            </a:r>
            <a:r>
              <a:rPr lang="fr-FR" sz="1400" dirty="0" err="1" smtClean="0"/>
              <a:t>field</a:t>
            </a:r>
            <a:r>
              <a:rPr lang="fr-FR" sz="1400" dirty="0" smtClean="0"/>
              <a:t>:</a:t>
            </a: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4736" y="2309664"/>
            <a:ext cx="1543303" cy="1895368"/>
          </a:xfrm>
          <a:prstGeom prst="rect">
            <a:avLst/>
          </a:prstGeom>
        </p:spPr>
      </p:pic>
      <p:pic>
        <p:nvPicPr>
          <p:cNvPr id="41" name="Imag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915" y="1483590"/>
            <a:ext cx="1231846" cy="2088232"/>
          </a:xfrm>
          <a:prstGeom prst="rect">
            <a:avLst/>
          </a:prstGeom>
        </p:spPr>
      </p:pic>
      <p:sp>
        <p:nvSpPr>
          <p:cNvPr id="42" name="Forme libre 41"/>
          <p:cNvSpPr/>
          <p:nvPr/>
        </p:nvSpPr>
        <p:spPr>
          <a:xfrm>
            <a:off x="2552700" y="2013778"/>
            <a:ext cx="1935480" cy="782762"/>
          </a:xfrm>
          <a:custGeom>
            <a:avLst/>
            <a:gdLst>
              <a:gd name="connsiteX0" fmla="*/ 1935480 w 1935480"/>
              <a:gd name="connsiteY0" fmla="*/ 782762 h 782762"/>
              <a:gd name="connsiteX1" fmla="*/ 1089660 w 1935480"/>
              <a:gd name="connsiteY1" fmla="*/ 66482 h 782762"/>
              <a:gd name="connsiteX2" fmla="*/ 0 w 1935480"/>
              <a:gd name="connsiteY2" fmla="*/ 74102 h 78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5480" h="782762">
                <a:moveTo>
                  <a:pt x="1935480" y="782762"/>
                </a:moveTo>
                <a:cubicBezTo>
                  <a:pt x="1673860" y="483677"/>
                  <a:pt x="1412240" y="184592"/>
                  <a:pt x="1089660" y="66482"/>
                </a:cubicBezTo>
                <a:cubicBezTo>
                  <a:pt x="767080" y="-51628"/>
                  <a:pt x="383540" y="11237"/>
                  <a:pt x="0" y="74102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/>
          <p:cNvSpPr txBox="1"/>
          <p:nvPr/>
        </p:nvSpPr>
        <p:spPr>
          <a:xfrm>
            <a:off x="218973" y="3525117"/>
            <a:ext cx="37705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u="sng" dirty="0" smtClean="0"/>
              <a:t>Configuration interaction (« shell model »)</a:t>
            </a:r>
            <a:endParaRPr lang="fr-FR" sz="1400" b="1" u="sng" dirty="0"/>
          </a:p>
        </p:txBody>
      </p:sp>
      <p:sp>
        <p:nvSpPr>
          <p:cNvPr id="102" name="ZoneTexte 101"/>
          <p:cNvSpPr txBox="1"/>
          <p:nvPr/>
        </p:nvSpPr>
        <p:spPr>
          <a:xfrm>
            <a:off x="363453" y="3881516"/>
            <a:ext cx="2977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ym typeface="Wingdings" panose="05000000000000000000" pitchFamily="2" charset="2"/>
              </a:rPr>
              <a:t> </a:t>
            </a:r>
            <a:r>
              <a:rPr lang="fr-FR" sz="1200" dirty="0" err="1" smtClean="0"/>
              <a:t>Preserves</a:t>
            </a:r>
            <a:r>
              <a:rPr lang="fr-FR" sz="1200" dirty="0" smtClean="0"/>
              <a:t> </a:t>
            </a:r>
            <a:r>
              <a:rPr lang="fr-FR" sz="1200" dirty="0" err="1" smtClean="0"/>
              <a:t>symmetries</a:t>
            </a:r>
            <a:r>
              <a:rPr lang="fr-FR" sz="1200" dirty="0" smtClean="0"/>
              <a:t> of </a:t>
            </a:r>
            <a:r>
              <a:rPr lang="fr-FR" sz="1200" dirty="0" err="1" smtClean="0"/>
              <a:t>Hamiltonian</a:t>
            </a:r>
            <a:endParaRPr lang="fr-FR" sz="1200" dirty="0"/>
          </a:p>
        </p:txBody>
      </p:sp>
      <p:sp>
        <p:nvSpPr>
          <p:cNvPr id="107" name="ZoneTexte 106"/>
          <p:cNvSpPr txBox="1"/>
          <p:nvPr/>
        </p:nvSpPr>
        <p:spPr>
          <a:xfrm>
            <a:off x="557376" y="4158515"/>
            <a:ext cx="30492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</a:t>
            </a:r>
            <a:r>
              <a:rPr lang="fr-FR" sz="1200" dirty="0" smtClean="0">
                <a:solidFill>
                  <a:srgbClr val="FF0000"/>
                </a:solidFill>
              </a:rPr>
              <a:t> </a:t>
            </a:r>
            <a:r>
              <a:rPr lang="fr-FR" sz="1200" dirty="0" err="1" smtClean="0">
                <a:solidFill>
                  <a:srgbClr val="FF0000"/>
                </a:solidFill>
              </a:rPr>
              <a:t>Only</a:t>
            </a:r>
            <a:r>
              <a:rPr lang="fr-FR" sz="1200" dirty="0" smtClean="0">
                <a:solidFill>
                  <a:srgbClr val="FF0000"/>
                </a:solidFill>
              </a:rPr>
              <a:t> binding </a:t>
            </a:r>
            <a:r>
              <a:rPr lang="fr-FR" sz="1200" dirty="0" err="1" smtClean="0">
                <a:solidFill>
                  <a:srgbClr val="FF0000"/>
                </a:solidFill>
              </a:rPr>
              <a:t>energy</a:t>
            </a:r>
            <a:r>
              <a:rPr lang="fr-FR" sz="1200" dirty="0" smtClean="0">
                <a:solidFill>
                  <a:srgbClr val="FF0000"/>
                </a:solidFill>
              </a:rPr>
              <a:t> of valence </a:t>
            </a:r>
            <a:r>
              <a:rPr lang="fr-FR" sz="1200" dirty="0" err="1" smtClean="0">
                <a:solidFill>
                  <a:srgbClr val="FF0000"/>
                </a:solidFill>
              </a:rPr>
              <a:t>particles</a:t>
            </a:r>
            <a:endParaRPr lang="fr-FR" sz="1200" dirty="0">
              <a:solidFill>
                <a:srgbClr val="FF0000"/>
              </a:solidFill>
            </a:endParaRPr>
          </a:p>
        </p:txBody>
      </p:sp>
      <p:sp>
        <p:nvSpPr>
          <p:cNvPr id="108" name="ZoneTexte 107"/>
          <p:cNvSpPr txBox="1"/>
          <p:nvPr/>
        </p:nvSpPr>
        <p:spPr>
          <a:xfrm>
            <a:off x="557375" y="4417954"/>
            <a:ext cx="41092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r>
              <a:rPr lang="fr-FR" sz="1200" dirty="0" smtClean="0">
                <a:solidFill>
                  <a:srgbClr val="00B050"/>
                </a:solidFill>
              </a:rPr>
              <a:t> </a:t>
            </a:r>
            <a:r>
              <a:rPr lang="fr-FR" sz="1200" dirty="0" err="1" smtClean="0">
                <a:solidFill>
                  <a:srgbClr val="00B050"/>
                </a:solidFill>
              </a:rPr>
              <a:t>Differences</a:t>
            </a:r>
            <a:r>
              <a:rPr lang="fr-FR" sz="1200" dirty="0" smtClean="0">
                <a:solidFill>
                  <a:srgbClr val="00B050"/>
                </a:solidFill>
              </a:rPr>
              <a:t> of binding </a:t>
            </a:r>
            <a:r>
              <a:rPr lang="fr-FR" sz="1200" dirty="0" err="1" smtClean="0">
                <a:solidFill>
                  <a:srgbClr val="00B050"/>
                </a:solidFill>
              </a:rPr>
              <a:t>energies</a:t>
            </a:r>
            <a:r>
              <a:rPr lang="fr-FR" sz="1200" dirty="0" smtClean="0">
                <a:solidFill>
                  <a:srgbClr val="00B050"/>
                </a:solidFill>
              </a:rPr>
              <a:t> </a:t>
            </a:r>
            <a:r>
              <a:rPr lang="fr-FR" sz="1200" dirty="0" err="1" smtClean="0">
                <a:solidFill>
                  <a:srgbClr val="00B050"/>
                </a:solidFill>
              </a:rPr>
              <a:t>generally</a:t>
            </a:r>
            <a:r>
              <a:rPr lang="fr-FR" sz="1200" dirty="0" smtClean="0">
                <a:solidFill>
                  <a:srgbClr val="00B050"/>
                </a:solidFill>
              </a:rPr>
              <a:t> </a:t>
            </a:r>
            <a:r>
              <a:rPr lang="fr-FR" sz="1200" dirty="0" err="1" smtClean="0">
                <a:solidFill>
                  <a:srgbClr val="00B050"/>
                </a:solidFill>
              </a:rPr>
              <a:t>well</a:t>
            </a:r>
            <a:r>
              <a:rPr lang="fr-FR" sz="1200" dirty="0" smtClean="0">
                <a:solidFill>
                  <a:srgbClr val="00B050"/>
                </a:solidFill>
              </a:rPr>
              <a:t> </a:t>
            </a:r>
            <a:r>
              <a:rPr lang="fr-FR" sz="1200" dirty="0" err="1" smtClean="0">
                <a:solidFill>
                  <a:srgbClr val="00B050"/>
                </a:solidFill>
              </a:rPr>
              <a:t>described</a:t>
            </a:r>
            <a:endParaRPr lang="fr-FR" sz="1200" dirty="0">
              <a:solidFill>
                <a:srgbClr val="00B050"/>
              </a:solidFill>
            </a:endParaRPr>
          </a:p>
        </p:txBody>
      </p:sp>
      <p:sp>
        <p:nvSpPr>
          <p:cNvPr id="110" name="ZoneTexte 109"/>
          <p:cNvSpPr txBox="1"/>
          <p:nvPr/>
        </p:nvSpPr>
        <p:spPr>
          <a:xfrm>
            <a:off x="557375" y="4706185"/>
            <a:ext cx="45304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r>
              <a:rPr lang="fr-FR" sz="1200" dirty="0" smtClean="0">
                <a:solidFill>
                  <a:srgbClr val="00B050"/>
                </a:solidFill>
              </a:rPr>
              <a:t> Can cross-check </a:t>
            </a:r>
            <a:r>
              <a:rPr lang="fr-FR" sz="1200" dirty="0" err="1" smtClean="0">
                <a:solidFill>
                  <a:srgbClr val="00B050"/>
                </a:solidFill>
              </a:rPr>
              <a:t>predictions</a:t>
            </a:r>
            <a:r>
              <a:rPr lang="fr-FR" sz="1200" dirty="0" smtClean="0">
                <a:solidFill>
                  <a:srgbClr val="00B050"/>
                </a:solidFill>
              </a:rPr>
              <a:t> of mass </a:t>
            </a:r>
            <a:r>
              <a:rPr lang="fr-FR" sz="1200" dirty="0" err="1" smtClean="0">
                <a:solidFill>
                  <a:srgbClr val="00B050"/>
                </a:solidFill>
              </a:rPr>
              <a:t>filters</a:t>
            </a:r>
            <a:r>
              <a:rPr lang="fr-FR" sz="1200" dirty="0" smtClean="0">
                <a:solidFill>
                  <a:srgbClr val="00B050"/>
                </a:solidFill>
              </a:rPr>
              <a:t> and </a:t>
            </a:r>
            <a:r>
              <a:rPr lang="fr-FR" sz="1200" dirty="0" err="1" smtClean="0">
                <a:solidFill>
                  <a:srgbClr val="00B050"/>
                </a:solidFill>
              </a:rPr>
              <a:t>excited</a:t>
            </a:r>
            <a:r>
              <a:rPr lang="fr-FR" sz="1200" dirty="0" smtClean="0">
                <a:solidFill>
                  <a:srgbClr val="00B050"/>
                </a:solidFill>
              </a:rPr>
              <a:t> states</a:t>
            </a:r>
            <a:endParaRPr lang="fr-FR" sz="1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20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-structure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22393" y="880151"/>
            <a:ext cx="6808210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At the center of </a:t>
            </a:r>
            <a:r>
              <a:rPr lang="fr-FR" sz="1400" dirty="0" err="1" smtClean="0"/>
              <a:t>most</a:t>
            </a:r>
            <a:r>
              <a:rPr lang="fr-FR" sz="1400" dirty="0" smtClean="0"/>
              <a:t> </a:t>
            </a:r>
            <a:r>
              <a:rPr lang="fr-FR" sz="1400" dirty="0" err="1" smtClean="0"/>
              <a:t>nuclear</a:t>
            </a:r>
            <a:r>
              <a:rPr lang="fr-FR" sz="1400" dirty="0" smtClean="0"/>
              <a:t>-structure </a:t>
            </a:r>
            <a:r>
              <a:rPr lang="fr-FR" sz="1400" dirty="0" err="1" smtClean="0"/>
              <a:t>models</a:t>
            </a:r>
            <a:r>
              <a:rPr lang="fr-FR" sz="1400" dirty="0" smtClean="0"/>
              <a:t> </a:t>
            </a:r>
            <a:r>
              <a:rPr lang="fr-FR" sz="1400" dirty="0" err="1" smtClean="0"/>
              <a:t>is</a:t>
            </a:r>
            <a:r>
              <a:rPr lang="fr-FR" sz="1400" dirty="0" smtClean="0"/>
              <a:t> the </a:t>
            </a:r>
            <a:r>
              <a:rPr lang="fr-FR" sz="1400" dirty="0" err="1" smtClean="0"/>
              <a:t>idea</a:t>
            </a:r>
            <a:r>
              <a:rPr lang="fr-FR" sz="1400" dirty="0" smtClean="0"/>
              <a:t> of </a:t>
            </a:r>
            <a:r>
              <a:rPr lang="fr-FR" sz="1400" dirty="0" err="1" smtClean="0"/>
              <a:t>nuclear</a:t>
            </a:r>
            <a:r>
              <a:rPr lang="fr-FR" sz="1400" dirty="0" smtClean="0"/>
              <a:t> </a:t>
            </a:r>
            <a:r>
              <a:rPr lang="fr-FR" sz="1400" dirty="0" err="1" smtClean="0"/>
              <a:t>mean</a:t>
            </a:r>
            <a:r>
              <a:rPr lang="fr-FR" sz="1400" dirty="0" smtClean="0"/>
              <a:t> </a:t>
            </a:r>
            <a:r>
              <a:rPr lang="fr-FR" sz="1400" dirty="0" err="1" smtClean="0"/>
              <a:t>field</a:t>
            </a:r>
            <a:r>
              <a:rPr lang="fr-FR" sz="1400" dirty="0" smtClean="0"/>
              <a:t>:</a:t>
            </a: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4736" y="2309664"/>
            <a:ext cx="1543303" cy="1895368"/>
          </a:xfrm>
          <a:prstGeom prst="rect">
            <a:avLst/>
          </a:prstGeom>
        </p:spPr>
      </p:pic>
      <p:pic>
        <p:nvPicPr>
          <p:cNvPr id="41" name="Imag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915" y="1483590"/>
            <a:ext cx="1231846" cy="2088232"/>
          </a:xfrm>
          <a:prstGeom prst="rect">
            <a:avLst/>
          </a:prstGeom>
        </p:spPr>
      </p:pic>
      <p:sp>
        <p:nvSpPr>
          <p:cNvPr id="42" name="Forme libre 41"/>
          <p:cNvSpPr/>
          <p:nvPr/>
        </p:nvSpPr>
        <p:spPr>
          <a:xfrm>
            <a:off x="2552700" y="2013778"/>
            <a:ext cx="1935480" cy="782762"/>
          </a:xfrm>
          <a:custGeom>
            <a:avLst/>
            <a:gdLst>
              <a:gd name="connsiteX0" fmla="*/ 1935480 w 1935480"/>
              <a:gd name="connsiteY0" fmla="*/ 782762 h 782762"/>
              <a:gd name="connsiteX1" fmla="*/ 1089660 w 1935480"/>
              <a:gd name="connsiteY1" fmla="*/ 66482 h 782762"/>
              <a:gd name="connsiteX2" fmla="*/ 0 w 1935480"/>
              <a:gd name="connsiteY2" fmla="*/ 74102 h 78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5480" h="782762">
                <a:moveTo>
                  <a:pt x="1935480" y="782762"/>
                </a:moveTo>
                <a:cubicBezTo>
                  <a:pt x="1673860" y="483677"/>
                  <a:pt x="1412240" y="184592"/>
                  <a:pt x="1089660" y="66482"/>
                </a:cubicBezTo>
                <a:cubicBezTo>
                  <a:pt x="767080" y="-51628"/>
                  <a:pt x="383540" y="11237"/>
                  <a:pt x="0" y="74102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/>
          <p:cNvSpPr txBox="1"/>
          <p:nvPr/>
        </p:nvSpPr>
        <p:spPr>
          <a:xfrm>
            <a:off x="218973" y="3525117"/>
            <a:ext cx="37705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u="sng" dirty="0" smtClean="0"/>
              <a:t>Configuration interaction (« shell model »)</a:t>
            </a:r>
            <a:endParaRPr lang="fr-FR" sz="1400" b="1" u="sng" dirty="0"/>
          </a:p>
        </p:txBody>
      </p:sp>
      <p:sp>
        <p:nvSpPr>
          <p:cNvPr id="93" name="Forme libre 92"/>
          <p:cNvSpPr/>
          <p:nvPr/>
        </p:nvSpPr>
        <p:spPr>
          <a:xfrm rot="20801812">
            <a:off x="6039522" y="1663342"/>
            <a:ext cx="1943100" cy="1181100"/>
          </a:xfrm>
          <a:custGeom>
            <a:avLst/>
            <a:gdLst>
              <a:gd name="connsiteX0" fmla="*/ 0 w 1943100"/>
              <a:gd name="connsiteY0" fmla="*/ 1181100 h 1181100"/>
              <a:gd name="connsiteX1" fmla="*/ 1013460 w 1943100"/>
              <a:gd name="connsiteY1" fmla="*/ 243840 h 1181100"/>
              <a:gd name="connsiteX2" fmla="*/ 1943100 w 1943100"/>
              <a:gd name="connsiteY2" fmla="*/ 0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43100" h="1181100">
                <a:moveTo>
                  <a:pt x="0" y="1181100"/>
                </a:moveTo>
                <a:cubicBezTo>
                  <a:pt x="344805" y="810895"/>
                  <a:pt x="689610" y="440690"/>
                  <a:pt x="1013460" y="243840"/>
                </a:cubicBezTo>
                <a:cubicBezTo>
                  <a:pt x="1337310" y="46990"/>
                  <a:pt x="1640205" y="23495"/>
                  <a:pt x="1943100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ZoneTexte 93"/>
          <p:cNvSpPr txBox="1"/>
          <p:nvPr/>
        </p:nvSpPr>
        <p:spPr>
          <a:xfrm>
            <a:off x="7869083" y="3688584"/>
            <a:ext cx="24096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u="sng" dirty="0" smtClean="0"/>
              <a:t>Self-consistent mean-field</a:t>
            </a:r>
            <a:endParaRPr lang="fr-FR" sz="1400" b="1" u="sng" dirty="0"/>
          </a:p>
        </p:txBody>
      </p:sp>
      <p:sp>
        <p:nvSpPr>
          <p:cNvPr id="95" name="Forme libre 94"/>
          <p:cNvSpPr/>
          <p:nvPr/>
        </p:nvSpPr>
        <p:spPr>
          <a:xfrm>
            <a:off x="6187440" y="3055620"/>
            <a:ext cx="1905000" cy="1010139"/>
          </a:xfrm>
          <a:custGeom>
            <a:avLst/>
            <a:gdLst>
              <a:gd name="connsiteX0" fmla="*/ 0 w 1905000"/>
              <a:gd name="connsiteY0" fmla="*/ 0 h 1672437"/>
              <a:gd name="connsiteX1" fmla="*/ 906780 w 1905000"/>
              <a:gd name="connsiteY1" fmla="*/ 1463040 h 1672437"/>
              <a:gd name="connsiteX2" fmla="*/ 1905000 w 1905000"/>
              <a:gd name="connsiteY2" fmla="*/ 1630680 h 1672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0" h="1672437">
                <a:moveTo>
                  <a:pt x="0" y="0"/>
                </a:moveTo>
                <a:cubicBezTo>
                  <a:pt x="294640" y="595630"/>
                  <a:pt x="589280" y="1191260"/>
                  <a:pt x="906780" y="1463040"/>
                </a:cubicBezTo>
                <a:cubicBezTo>
                  <a:pt x="1224280" y="1734820"/>
                  <a:pt x="1564640" y="1682750"/>
                  <a:pt x="1905000" y="163068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6" name="Image 9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7214" y="2168463"/>
            <a:ext cx="1499473" cy="1495076"/>
          </a:xfrm>
          <a:prstGeom prst="rect">
            <a:avLst/>
          </a:prstGeom>
        </p:spPr>
      </p:pic>
      <p:sp>
        <p:nvSpPr>
          <p:cNvPr id="97" name="ZoneTexte 96"/>
          <p:cNvSpPr txBox="1"/>
          <p:nvPr/>
        </p:nvSpPr>
        <p:spPr>
          <a:xfrm>
            <a:off x="7760326" y="1134815"/>
            <a:ext cx="30684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u="sng" dirty="0" err="1" smtClean="0"/>
              <a:t>Microscopic-macroscopic</a:t>
            </a:r>
            <a:r>
              <a:rPr lang="fr-FR" sz="1400" b="1" u="sng" dirty="0" smtClean="0"/>
              <a:t> </a:t>
            </a:r>
            <a:r>
              <a:rPr lang="fr-FR" sz="1400" b="1" u="sng" dirty="0" err="1" smtClean="0"/>
              <a:t>models</a:t>
            </a:r>
            <a:endParaRPr lang="fr-FR" sz="1400" b="1" u="sng" dirty="0"/>
          </a:p>
        </p:txBody>
      </p:sp>
      <p:sp>
        <p:nvSpPr>
          <p:cNvPr id="98" name="ZoneTexte 97"/>
          <p:cNvSpPr txBox="1"/>
          <p:nvPr/>
        </p:nvSpPr>
        <p:spPr>
          <a:xfrm>
            <a:off x="7565853" y="1521240"/>
            <a:ext cx="3383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ym typeface="Wingdings" panose="05000000000000000000" pitchFamily="2" charset="2"/>
              </a:rPr>
              <a:t> </a:t>
            </a:r>
            <a:r>
              <a:rPr lang="en-US" sz="1200" dirty="0" smtClean="0"/>
              <a:t>Liquid-drop parameterization of the shape </a:t>
            </a:r>
            <a:r>
              <a:rPr lang="fr-FR" sz="1200" dirty="0" err="1" smtClean="0"/>
              <a:t>with</a:t>
            </a:r>
            <a:r>
              <a:rPr lang="fr-FR" sz="1200" dirty="0" smtClean="0"/>
              <a:t> </a:t>
            </a:r>
            <a:r>
              <a:rPr lang="fr-FR" sz="1200" dirty="0" err="1" smtClean="0"/>
              <a:t>many</a:t>
            </a:r>
            <a:r>
              <a:rPr lang="fr-FR" sz="1200" dirty="0" smtClean="0"/>
              <a:t> </a:t>
            </a:r>
            <a:r>
              <a:rPr lang="fr-FR" sz="1200" dirty="0" err="1" smtClean="0"/>
              <a:t>phenomenological</a:t>
            </a:r>
            <a:r>
              <a:rPr lang="fr-FR" sz="1200" dirty="0" smtClean="0"/>
              <a:t> corrections</a:t>
            </a:r>
            <a:endParaRPr lang="fr-FR" sz="1200" dirty="0"/>
          </a:p>
        </p:txBody>
      </p:sp>
      <p:sp>
        <p:nvSpPr>
          <p:cNvPr id="99" name="ZoneTexte 98"/>
          <p:cNvSpPr txBox="1"/>
          <p:nvPr/>
        </p:nvSpPr>
        <p:spPr>
          <a:xfrm>
            <a:off x="7258596" y="4120205"/>
            <a:ext cx="3514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ym typeface="Wingdings" panose="05000000000000000000" pitchFamily="2" charset="2"/>
              </a:rPr>
              <a:t> </a:t>
            </a:r>
            <a:r>
              <a:rPr lang="fr-FR" sz="1200" dirty="0" err="1" smtClean="0"/>
              <a:t>Microscopically</a:t>
            </a:r>
            <a:r>
              <a:rPr lang="fr-FR" sz="1200" dirty="0" smtClean="0"/>
              <a:t> </a:t>
            </a:r>
            <a:r>
              <a:rPr lang="fr-FR" sz="1200" dirty="0" err="1" smtClean="0"/>
              <a:t>optimized</a:t>
            </a:r>
            <a:r>
              <a:rPr lang="fr-FR" sz="1200" dirty="0" smtClean="0"/>
              <a:t> </a:t>
            </a:r>
            <a:r>
              <a:rPr lang="fr-FR" sz="1200" dirty="0" err="1" smtClean="0"/>
              <a:t>mean</a:t>
            </a:r>
            <a:r>
              <a:rPr lang="fr-FR" sz="1200" dirty="0" smtClean="0"/>
              <a:t> </a:t>
            </a:r>
            <a:r>
              <a:rPr lang="fr-FR" sz="1200" dirty="0" err="1" smtClean="0"/>
              <a:t>field</a:t>
            </a:r>
            <a:r>
              <a:rPr lang="fr-FR" sz="1200" dirty="0" smtClean="0"/>
              <a:t> (and </a:t>
            </a:r>
            <a:r>
              <a:rPr lang="fr-FR" sz="1200" dirty="0" err="1" smtClean="0"/>
              <a:t>shape</a:t>
            </a:r>
            <a:r>
              <a:rPr lang="fr-FR" sz="1200" dirty="0" smtClean="0"/>
              <a:t>) </a:t>
            </a:r>
            <a:r>
              <a:rPr lang="fr-FR" sz="1200" dirty="0" err="1" smtClean="0"/>
              <a:t>with</a:t>
            </a:r>
            <a:r>
              <a:rPr lang="fr-FR" sz="1200" dirty="0" smtClean="0"/>
              <a:t> </a:t>
            </a:r>
            <a:r>
              <a:rPr lang="fr-FR" sz="1200" dirty="0" err="1" smtClean="0"/>
              <a:t>some</a:t>
            </a:r>
            <a:r>
              <a:rPr lang="fr-FR" sz="1200" dirty="0" smtClean="0"/>
              <a:t> </a:t>
            </a:r>
            <a:r>
              <a:rPr lang="fr-FR" sz="1200" dirty="0" err="1" smtClean="0"/>
              <a:t>phenomenological</a:t>
            </a:r>
            <a:r>
              <a:rPr lang="fr-FR" sz="1200" dirty="0" smtClean="0"/>
              <a:t> corrections</a:t>
            </a:r>
            <a:endParaRPr lang="fr-FR" sz="1200" dirty="0"/>
          </a:p>
        </p:txBody>
      </p:sp>
      <p:sp>
        <p:nvSpPr>
          <p:cNvPr id="102" name="ZoneTexte 101"/>
          <p:cNvSpPr txBox="1"/>
          <p:nvPr/>
        </p:nvSpPr>
        <p:spPr>
          <a:xfrm>
            <a:off x="363453" y="3881516"/>
            <a:ext cx="2977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ym typeface="Wingdings" panose="05000000000000000000" pitchFamily="2" charset="2"/>
              </a:rPr>
              <a:t> </a:t>
            </a:r>
            <a:r>
              <a:rPr lang="fr-FR" sz="1200" dirty="0" err="1" smtClean="0"/>
              <a:t>Preserves</a:t>
            </a:r>
            <a:r>
              <a:rPr lang="fr-FR" sz="1200" dirty="0" smtClean="0"/>
              <a:t> </a:t>
            </a:r>
            <a:r>
              <a:rPr lang="fr-FR" sz="1200" dirty="0" err="1" smtClean="0"/>
              <a:t>symmetries</a:t>
            </a:r>
            <a:r>
              <a:rPr lang="fr-FR" sz="1200" dirty="0" smtClean="0"/>
              <a:t> of </a:t>
            </a:r>
            <a:r>
              <a:rPr lang="fr-FR" sz="1200" dirty="0" err="1" smtClean="0"/>
              <a:t>Hamiltonian</a:t>
            </a:r>
            <a:endParaRPr lang="fr-FR" sz="1200" dirty="0"/>
          </a:p>
        </p:txBody>
      </p:sp>
      <p:sp>
        <p:nvSpPr>
          <p:cNvPr id="104" name="ZoneTexte 103"/>
          <p:cNvSpPr txBox="1"/>
          <p:nvPr/>
        </p:nvSpPr>
        <p:spPr>
          <a:xfrm>
            <a:off x="7258595" y="4575762"/>
            <a:ext cx="3514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ym typeface="Wingdings" panose="05000000000000000000" pitchFamily="2" charset="2"/>
              </a:rPr>
              <a:t> </a:t>
            </a:r>
            <a:r>
              <a:rPr lang="fr-FR" sz="1200" dirty="0" smtClean="0"/>
              <a:t>Breaks </a:t>
            </a:r>
            <a:r>
              <a:rPr lang="fr-FR" sz="1200" dirty="0" err="1" smtClean="0"/>
              <a:t>symmetries</a:t>
            </a:r>
            <a:r>
              <a:rPr lang="fr-FR" sz="1200" dirty="0" smtClean="0"/>
              <a:t> of </a:t>
            </a:r>
            <a:r>
              <a:rPr lang="fr-FR" sz="1200" dirty="0" err="1" smtClean="0"/>
              <a:t>Hamiltonian</a:t>
            </a:r>
            <a:endParaRPr lang="fr-FR" sz="1200" dirty="0"/>
          </a:p>
        </p:txBody>
      </p:sp>
      <p:sp>
        <p:nvSpPr>
          <p:cNvPr id="105" name="ZoneTexte 104"/>
          <p:cNvSpPr txBox="1"/>
          <p:nvPr/>
        </p:nvSpPr>
        <p:spPr>
          <a:xfrm>
            <a:off x="7258595" y="4874537"/>
            <a:ext cx="3514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ym typeface="Wingdings" panose="05000000000000000000" pitchFamily="2" charset="2"/>
              </a:rPr>
              <a:t> </a:t>
            </a:r>
            <a:r>
              <a:rPr lang="fr-FR" sz="1200" dirty="0" smtClean="0"/>
              <a:t>Has prescriptions to restore </a:t>
            </a:r>
            <a:r>
              <a:rPr lang="fr-FR" sz="1200" dirty="0" err="1" smtClean="0"/>
              <a:t>them</a:t>
            </a:r>
            <a:endParaRPr lang="fr-FR" sz="1200" dirty="0"/>
          </a:p>
        </p:txBody>
      </p:sp>
      <p:sp>
        <p:nvSpPr>
          <p:cNvPr id="106" name="ZoneTexte 105"/>
          <p:cNvSpPr txBox="1"/>
          <p:nvPr/>
        </p:nvSpPr>
        <p:spPr>
          <a:xfrm>
            <a:off x="7565853" y="2013778"/>
            <a:ext cx="3514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ym typeface="Wingdings" panose="05000000000000000000" pitchFamily="2" charset="2"/>
              </a:rPr>
              <a:t> </a:t>
            </a:r>
            <a:r>
              <a:rPr lang="fr-FR" sz="1200" dirty="0" smtClean="0"/>
              <a:t>Breaks </a:t>
            </a:r>
            <a:r>
              <a:rPr lang="fr-FR" sz="1200" dirty="0" err="1" smtClean="0"/>
              <a:t>symmetries</a:t>
            </a:r>
            <a:r>
              <a:rPr lang="fr-FR" sz="1200" dirty="0" smtClean="0"/>
              <a:t> of </a:t>
            </a:r>
            <a:r>
              <a:rPr lang="fr-FR" sz="1200" dirty="0" err="1" smtClean="0"/>
              <a:t>Hamiltonian</a:t>
            </a:r>
            <a:endParaRPr lang="fr-FR" sz="1200" dirty="0"/>
          </a:p>
        </p:txBody>
      </p:sp>
      <p:sp>
        <p:nvSpPr>
          <p:cNvPr id="107" name="ZoneTexte 106"/>
          <p:cNvSpPr txBox="1"/>
          <p:nvPr/>
        </p:nvSpPr>
        <p:spPr>
          <a:xfrm>
            <a:off x="557376" y="4158515"/>
            <a:ext cx="30492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</a:t>
            </a:r>
            <a:r>
              <a:rPr lang="fr-FR" sz="1200" dirty="0" smtClean="0">
                <a:solidFill>
                  <a:srgbClr val="FF0000"/>
                </a:solidFill>
              </a:rPr>
              <a:t> </a:t>
            </a:r>
            <a:r>
              <a:rPr lang="fr-FR" sz="1200" dirty="0" err="1" smtClean="0">
                <a:solidFill>
                  <a:srgbClr val="FF0000"/>
                </a:solidFill>
              </a:rPr>
              <a:t>Only</a:t>
            </a:r>
            <a:r>
              <a:rPr lang="fr-FR" sz="1200" dirty="0" smtClean="0">
                <a:solidFill>
                  <a:srgbClr val="FF0000"/>
                </a:solidFill>
              </a:rPr>
              <a:t> binding </a:t>
            </a:r>
            <a:r>
              <a:rPr lang="fr-FR" sz="1200" dirty="0" err="1" smtClean="0">
                <a:solidFill>
                  <a:srgbClr val="FF0000"/>
                </a:solidFill>
              </a:rPr>
              <a:t>energy</a:t>
            </a:r>
            <a:r>
              <a:rPr lang="fr-FR" sz="1200" dirty="0" smtClean="0">
                <a:solidFill>
                  <a:srgbClr val="FF0000"/>
                </a:solidFill>
              </a:rPr>
              <a:t> of valence </a:t>
            </a:r>
            <a:r>
              <a:rPr lang="fr-FR" sz="1200" dirty="0" err="1" smtClean="0">
                <a:solidFill>
                  <a:srgbClr val="FF0000"/>
                </a:solidFill>
              </a:rPr>
              <a:t>particles</a:t>
            </a:r>
            <a:endParaRPr lang="fr-FR" sz="1200" dirty="0">
              <a:solidFill>
                <a:srgbClr val="FF0000"/>
              </a:solidFill>
            </a:endParaRPr>
          </a:p>
        </p:txBody>
      </p:sp>
      <p:sp>
        <p:nvSpPr>
          <p:cNvPr id="108" name="ZoneTexte 107"/>
          <p:cNvSpPr txBox="1"/>
          <p:nvPr/>
        </p:nvSpPr>
        <p:spPr>
          <a:xfrm>
            <a:off x="557375" y="4417954"/>
            <a:ext cx="41092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r>
              <a:rPr lang="fr-FR" sz="1200" dirty="0" smtClean="0">
                <a:solidFill>
                  <a:srgbClr val="00B050"/>
                </a:solidFill>
              </a:rPr>
              <a:t> </a:t>
            </a:r>
            <a:r>
              <a:rPr lang="fr-FR" sz="1200" dirty="0" err="1" smtClean="0">
                <a:solidFill>
                  <a:srgbClr val="00B050"/>
                </a:solidFill>
              </a:rPr>
              <a:t>Differences</a:t>
            </a:r>
            <a:r>
              <a:rPr lang="fr-FR" sz="1200" dirty="0" smtClean="0">
                <a:solidFill>
                  <a:srgbClr val="00B050"/>
                </a:solidFill>
              </a:rPr>
              <a:t> of binding </a:t>
            </a:r>
            <a:r>
              <a:rPr lang="fr-FR" sz="1200" dirty="0" err="1" smtClean="0">
                <a:solidFill>
                  <a:srgbClr val="00B050"/>
                </a:solidFill>
              </a:rPr>
              <a:t>energies</a:t>
            </a:r>
            <a:r>
              <a:rPr lang="fr-FR" sz="1200" dirty="0" smtClean="0">
                <a:solidFill>
                  <a:srgbClr val="00B050"/>
                </a:solidFill>
              </a:rPr>
              <a:t> </a:t>
            </a:r>
            <a:r>
              <a:rPr lang="fr-FR" sz="1200" dirty="0" err="1" smtClean="0">
                <a:solidFill>
                  <a:srgbClr val="00B050"/>
                </a:solidFill>
              </a:rPr>
              <a:t>generally</a:t>
            </a:r>
            <a:r>
              <a:rPr lang="fr-FR" sz="1200" dirty="0" smtClean="0">
                <a:solidFill>
                  <a:srgbClr val="00B050"/>
                </a:solidFill>
              </a:rPr>
              <a:t> </a:t>
            </a:r>
            <a:r>
              <a:rPr lang="fr-FR" sz="1200" dirty="0" err="1" smtClean="0">
                <a:solidFill>
                  <a:srgbClr val="00B050"/>
                </a:solidFill>
              </a:rPr>
              <a:t>well</a:t>
            </a:r>
            <a:r>
              <a:rPr lang="fr-FR" sz="1200" dirty="0" smtClean="0">
                <a:solidFill>
                  <a:srgbClr val="00B050"/>
                </a:solidFill>
              </a:rPr>
              <a:t> </a:t>
            </a:r>
            <a:r>
              <a:rPr lang="fr-FR" sz="1200" dirty="0" err="1" smtClean="0">
                <a:solidFill>
                  <a:srgbClr val="00B050"/>
                </a:solidFill>
              </a:rPr>
              <a:t>described</a:t>
            </a:r>
            <a:endParaRPr lang="fr-FR" sz="1200" dirty="0">
              <a:solidFill>
                <a:srgbClr val="00B050"/>
              </a:solidFill>
            </a:endParaRPr>
          </a:p>
        </p:txBody>
      </p:sp>
      <p:sp>
        <p:nvSpPr>
          <p:cNvPr id="109" name="ZoneTexte 108"/>
          <p:cNvSpPr txBox="1"/>
          <p:nvPr/>
        </p:nvSpPr>
        <p:spPr>
          <a:xfrm>
            <a:off x="8617173" y="2758848"/>
            <a:ext cx="1833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r>
              <a:rPr lang="fr-FR" sz="1200" dirty="0" smtClean="0">
                <a:solidFill>
                  <a:srgbClr val="00B050"/>
                </a:solidFill>
              </a:rPr>
              <a:t> Total binding </a:t>
            </a:r>
            <a:r>
              <a:rPr lang="fr-FR" sz="1200" dirty="0" err="1" smtClean="0">
                <a:solidFill>
                  <a:srgbClr val="00B050"/>
                </a:solidFill>
              </a:rPr>
              <a:t>energies</a:t>
            </a:r>
            <a:r>
              <a:rPr lang="fr-FR" sz="1200" dirty="0" smtClean="0">
                <a:solidFill>
                  <a:srgbClr val="00B050"/>
                </a:solidFill>
              </a:rPr>
              <a:t> </a:t>
            </a:r>
            <a:r>
              <a:rPr lang="fr-FR" sz="1200" dirty="0" err="1" smtClean="0">
                <a:solidFill>
                  <a:srgbClr val="00B050"/>
                </a:solidFill>
              </a:rPr>
              <a:t>generally</a:t>
            </a:r>
            <a:r>
              <a:rPr lang="fr-FR" sz="1200" dirty="0" smtClean="0">
                <a:solidFill>
                  <a:srgbClr val="00B050"/>
                </a:solidFill>
              </a:rPr>
              <a:t> </a:t>
            </a:r>
            <a:r>
              <a:rPr lang="fr-FR" sz="1200" dirty="0" err="1" smtClean="0">
                <a:solidFill>
                  <a:srgbClr val="00B050"/>
                </a:solidFill>
              </a:rPr>
              <a:t>well</a:t>
            </a:r>
            <a:r>
              <a:rPr lang="fr-FR" sz="1200" dirty="0" smtClean="0">
                <a:solidFill>
                  <a:srgbClr val="00B050"/>
                </a:solidFill>
              </a:rPr>
              <a:t> </a:t>
            </a:r>
            <a:r>
              <a:rPr lang="fr-FR" sz="1200" dirty="0" err="1" smtClean="0">
                <a:solidFill>
                  <a:srgbClr val="00B050"/>
                </a:solidFill>
              </a:rPr>
              <a:t>described</a:t>
            </a:r>
            <a:endParaRPr lang="fr-FR" sz="1200" dirty="0">
              <a:solidFill>
                <a:srgbClr val="00B050"/>
              </a:solidFill>
            </a:endParaRPr>
          </a:p>
        </p:txBody>
      </p:sp>
      <p:sp>
        <p:nvSpPr>
          <p:cNvPr id="110" name="ZoneTexte 109"/>
          <p:cNvSpPr txBox="1"/>
          <p:nvPr/>
        </p:nvSpPr>
        <p:spPr>
          <a:xfrm>
            <a:off x="557375" y="4706185"/>
            <a:ext cx="45304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r>
              <a:rPr lang="fr-FR" sz="1200" dirty="0" smtClean="0">
                <a:solidFill>
                  <a:srgbClr val="00B050"/>
                </a:solidFill>
              </a:rPr>
              <a:t> Can cross-check </a:t>
            </a:r>
            <a:r>
              <a:rPr lang="fr-FR" sz="1200" dirty="0" err="1" smtClean="0">
                <a:solidFill>
                  <a:srgbClr val="00B050"/>
                </a:solidFill>
              </a:rPr>
              <a:t>predictions</a:t>
            </a:r>
            <a:r>
              <a:rPr lang="fr-FR" sz="1200" dirty="0" smtClean="0">
                <a:solidFill>
                  <a:srgbClr val="00B050"/>
                </a:solidFill>
              </a:rPr>
              <a:t> of mass </a:t>
            </a:r>
            <a:r>
              <a:rPr lang="fr-FR" sz="1200" dirty="0" err="1" smtClean="0">
                <a:solidFill>
                  <a:srgbClr val="00B050"/>
                </a:solidFill>
              </a:rPr>
              <a:t>filters</a:t>
            </a:r>
            <a:r>
              <a:rPr lang="fr-FR" sz="1200" dirty="0" smtClean="0">
                <a:solidFill>
                  <a:srgbClr val="00B050"/>
                </a:solidFill>
              </a:rPr>
              <a:t> and </a:t>
            </a:r>
            <a:r>
              <a:rPr lang="fr-FR" sz="1200" dirty="0" err="1" smtClean="0">
                <a:solidFill>
                  <a:srgbClr val="00B050"/>
                </a:solidFill>
              </a:rPr>
              <a:t>excited</a:t>
            </a:r>
            <a:r>
              <a:rPr lang="fr-FR" sz="1200" dirty="0" smtClean="0">
                <a:solidFill>
                  <a:srgbClr val="00B050"/>
                </a:solidFill>
              </a:rPr>
              <a:t> states</a:t>
            </a:r>
            <a:endParaRPr lang="fr-FR" sz="1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5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-structure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25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22393" y="880151"/>
            <a:ext cx="6808210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At the center of </a:t>
            </a:r>
            <a:r>
              <a:rPr lang="fr-FR" sz="1400" dirty="0" err="1" smtClean="0"/>
              <a:t>most</a:t>
            </a:r>
            <a:r>
              <a:rPr lang="fr-FR" sz="1400" dirty="0" smtClean="0"/>
              <a:t> </a:t>
            </a:r>
            <a:r>
              <a:rPr lang="fr-FR" sz="1400" dirty="0" err="1" smtClean="0"/>
              <a:t>nuclear</a:t>
            </a:r>
            <a:r>
              <a:rPr lang="fr-FR" sz="1400" dirty="0" smtClean="0"/>
              <a:t>-structure </a:t>
            </a:r>
            <a:r>
              <a:rPr lang="fr-FR" sz="1400" dirty="0" err="1" smtClean="0"/>
              <a:t>models</a:t>
            </a:r>
            <a:r>
              <a:rPr lang="fr-FR" sz="1400" dirty="0" smtClean="0"/>
              <a:t> </a:t>
            </a:r>
            <a:r>
              <a:rPr lang="fr-FR" sz="1400" dirty="0" err="1" smtClean="0"/>
              <a:t>is</a:t>
            </a:r>
            <a:r>
              <a:rPr lang="fr-FR" sz="1400" dirty="0" smtClean="0"/>
              <a:t> the </a:t>
            </a:r>
            <a:r>
              <a:rPr lang="fr-FR" sz="1400" dirty="0" err="1" smtClean="0"/>
              <a:t>idea</a:t>
            </a:r>
            <a:r>
              <a:rPr lang="fr-FR" sz="1400" dirty="0" smtClean="0"/>
              <a:t> of </a:t>
            </a:r>
            <a:r>
              <a:rPr lang="fr-FR" sz="1400" dirty="0" err="1" smtClean="0"/>
              <a:t>nuclear</a:t>
            </a:r>
            <a:r>
              <a:rPr lang="fr-FR" sz="1400" dirty="0" smtClean="0"/>
              <a:t> </a:t>
            </a:r>
            <a:r>
              <a:rPr lang="fr-FR" sz="1400" dirty="0" err="1" smtClean="0"/>
              <a:t>mean</a:t>
            </a:r>
            <a:r>
              <a:rPr lang="fr-FR" sz="1400" dirty="0" smtClean="0"/>
              <a:t> </a:t>
            </a:r>
            <a:r>
              <a:rPr lang="fr-FR" sz="1400" dirty="0" err="1" smtClean="0"/>
              <a:t>field</a:t>
            </a:r>
            <a:r>
              <a:rPr lang="fr-FR" sz="1400" dirty="0" smtClean="0"/>
              <a:t>:</a:t>
            </a: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4736" y="2309664"/>
            <a:ext cx="1543303" cy="1895368"/>
          </a:xfrm>
          <a:prstGeom prst="rect">
            <a:avLst/>
          </a:prstGeom>
        </p:spPr>
      </p:pic>
      <p:pic>
        <p:nvPicPr>
          <p:cNvPr id="41" name="Imag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915" y="1483590"/>
            <a:ext cx="1231846" cy="2088232"/>
          </a:xfrm>
          <a:prstGeom prst="rect">
            <a:avLst/>
          </a:prstGeom>
        </p:spPr>
      </p:pic>
      <p:sp>
        <p:nvSpPr>
          <p:cNvPr id="42" name="Forme libre 41"/>
          <p:cNvSpPr/>
          <p:nvPr/>
        </p:nvSpPr>
        <p:spPr>
          <a:xfrm>
            <a:off x="2552700" y="2013778"/>
            <a:ext cx="1935480" cy="782762"/>
          </a:xfrm>
          <a:custGeom>
            <a:avLst/>
            <a:gdLst>
              <a:gd name="connsiteX0" fmla="*/ 1935480 w 1935480"/>
              <a:gd name="connsiteY0" fmla="*/ 782762 h 782762"/>
              <a:gd name="connsiteX1" fmla="*/ 1089660 w 1935480"/>
              <a:gd name="connsiteY1" fmla="*/ 66482 h 782762"/>
              <a:gd name="connsiteX2" fmla="*/ 0 w 1935480"/>
              <a:gd name="connsiteY2" fmla="*/ 74102 h 78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5480" h="782762">
                <a:moveTo>
                  <a:pt x="1935480" y="782762"/>
                </a:moveTo>
                <a:cubicBezTo>
                  <a:pt x="1673860" y="483677"/>
                  <a:pt x="1412240" y="184592"/>
                  <a:pt x="1089660" y="66482"/>
                </a:cubicBezTo>
                <a:cubicBezTo>
                  <a:pt x="767080" y="-51628"/>
                  <a:pt x="383540" y="11237"/>
                  <a:pt x="0" y="74102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/>
          <p:cNvSpPr txBox="1"/>
          <p:nvPr/>
        </p:nvSpPr>
        <p:spPr>
          <a:xfrm>
            <a:off x="218973" y="3525117"/>
            <a:ext cx="37705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u="sng" dirty="0" smtClean="0"/>
              <a:t>Configuration interaction (« shell model »)</a:t>
            </a:r>
            <a:endParaRPr lang="fr-FR" sz="1400" b="1" u="sng" dirty="0"/>
          </a:p>
        </p:txBody>
      </p:sp>
      <p:sp>
        <p:nvSpPr>
          <p:cNvPr id="93" name="Forme libre 92"/>
          <p:cNvSpPr/>
          <p:nvPr/>
        </p:nvSpPr>
        <p:spPr>
          <a:xfrm rot="20801812">
            <a:off x="6039522" y="1663342"/>
            <a:ext cx="1943100" cy="1181100"/>
          </a:xfrm>
          <a:custGeom>
            <a:avLst/>
            <a:gdLst>
              <a:gd name="connsiteX0" fmla="*/ 0 w 1943100"/>
              <a:gd name="connsiteY0" fmla="*/ 1181100 h 1181100"/>
              <a:gd name="connsiteX1" fmla="*/ 1013460 w 1943100"/>
              <a:gd name="connsiteY1" fmla="*/ 243840 h 1181100"/>
              <a:gd name="connsiteX2" fmla="*/ 1943100 w 1943100"/>
              <a:gd name="connsiteY2" fmla="*/ 0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43100" h="1181100">
                <a:moveTo>
                  <a:pt x="0" y="1181100"/>
                </a:moveTo>
                <a:cubicBezTo>
                  <a:pt x="344805" y="810895"/>
                  <a:pt x="689610" y="440690"/>
                  <a:pt x="1013460" y="243840"/>
                </a:cubicBezTo>
                <a:cubicBezTo>
                  <a:pt x="1337310" y="46990"/>
                  <a:pt x="1640205" y="23495"/>
                  <a:pt x="1943100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ZoneTexte 93"/>
          <p:cNvSpPr txBox="1"/>
          <p:nvPr/>
        </p:nvSpPr>
        <p:spPr>
          <a:xfrm>
            <a:off x="7869083" y="3688584"/>
            <a:ext cx="24096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u="sng" dirty="0" smtClean="0"/>
              <a:t>Self-consistent mean-field</a:t>
            </a:r>
            <a:endParaRPr lang="fr-FR" sz="1400" b="1" u="sng" dirty="0"/>
          </a:p>
        </p:txBody>
      </p:sp>
      <p:sp>
        <p:nvSpPr>
          <p:cNvPr id="95" name="Forme libre 94"/>
          <p:cNvSpPr/>
          <p:nvPr/>
        </p:nvSpPr>
        <p:spPr>
          <a:xfrm>
            <a:off x="6187440" y="3055620"/>
            <a:ext cx="1905000" cy="1010139"/>
          </a:xfrm>
          <a:custGeom>
            <a:avLst/>
            <a:gdLst>
              <a:gd name="connsiteX0" fmla="*/ 0 w 1905000"/>
              <a:gd name="connsiteY0" fmla="*/ 0 h 1672437"/>
              <a:gd name="connsiteX1" fmla="*/ 906780 w 1905000"/>
              <a:gd name="connsiteY1" fmla="*/ 1463040 h 1672437"/>
              <a:gd name="connsiteX2" fmla="*/ 1905000 w 1905000"/>
              <a:gd name="connsiteY2" fmla="*/ 1630680 h 1672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0" h="1672437">
                <a:moveTo>
                  <a:pt x="0" y="0"/>
                </a:moveTo>
                <a:cubicBezTo>
                  <a:pt x="294640" y="595630"/>
                  <a:pt x="589280" y="1191260"/>
                  <a:pt x="906780" y="1463040"/>
                </a:cubicBezTo>
                <a:cubicBezTo>
                  <a:pt x="1224280" y="1734820"/>
                  <a:pt x="1564640" y="1682750"/>
                  <a:pt x="1905000" y="163068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6" name="Image 9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7214" y="2168463"/>
            <a:ext cx="1499473" cy="1495076"/>
          </a:xfrm>
          <a:prstGeom prst="rect">
            <a:avLst/>
          </a:prstGeom>
        </p:spPr>
      </p:pic>
      <p:sp>
        <p:nvSpPr>
          <p:cNvPr id="97" name="ZoneTexte 96"/>
          <p:cNvSpPr txBox="1"/>
          <p:nvPr/>
        </p:nvSpPr>
        <p:spPr>
          <a:xfrm>
            <a:off x="7760326" y="1134815"/>
            <a:ext cx="30684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u="sng" dirty="0" err="1" smtClean="0"/>
              <a:t>Microscopic-macroscopic</a:t>
            </a:r>
            <a:r>
              <a:rPr lang="fr-FR" sz="1400" b="1" u="sng" dirty="0" smtClean="0"/>
              <a:t> </a:t>
            </a:r>
            <a:r>
              <a:rPr lang="fr-FR" sz="1400" b="1" u="sng" dirty="0" err="1" smtClean="0"/>
              <a:t>models</a:t>
            </a:r>
            <a:endParaRPr lang="fr-FR" sz="1400" b="1" u="sng" dirty="0"/>
          </a:p>
        </p:txBody>
      </p:sp>
      <p:sp>
        <p:nvSpPr>
          <p:cNvPr id="98" name="ZoneTexte 97"/>
          <p:cNvSpPr txBox="1"/>
          <p:nvPr/>
        </p:nvSpPr>
        <p:spPr>
          <a:xfrm>
            <a:off x="7565853" y="1521240"/>
            <a:ext cx="3383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ym typeface="Wingdings" panose="05000000000000000000" pitchFamily="2" charset="2"/>
              </a:rPr>
              <a:t> </a:t>
            </a:r>
            <a:r>
              <a:rPr lang="en-US" sz="1200" dirty="0" smtClean="0"/>
              <a:t>Liquid-drop parameterization of the shape </a:t>
            </a:r>
            <a:r>
              <a:rPr lang="fr-FR" sz="1200" dirty="0" err="1" smtClean="0"/>
              <a:t>with</a:t>
            </a:r>
            <a:r>
              <a:rPr lang="fr-FR" sz="1200" dirty="0" smtClean="0"/>
              <a:t> </a:t>
            </a:r>
            <a:r>
              <a:rPr lang="fr-FR" sz="1200" dirty="0" err="1" smtClean="0"/>
              <a:t>many</a:t>
            </a:r>
            <a:r>
              <a:rPr lang="fr-FR" sz="1200" dirty="0" smtClean="0"/>
              <a:t> </a:t>
            </a:r>
            <a:r>
              <a:rPr lang="fr-FR" sz="1200" dirty="0" err="1" smtClean="0"/>
              <a:t>phenomenological</a:t>
            </a:r>
            <a:r>
              <a:rPr lang="fr-FR" sz="1200" dirty="0" smtClean="0"/>
              <a:t> corrections</a:t>
            </a:r>
            <a:endParaRPr lang="fr-FR" sz="1200" dirty="0"/>
          </a:p>
        </p:txBody>
      </p:sp>
      <p:sp>
        <p:nvSpPr>
          <p:cNvPr id="99" name="ZoneTexte 98"/>
          <p:cNvSpPr txBox="1"/>
          <p:nvPr/>
        </p:nvSpPr>
        <p:spPr>
          <a:xfrm>
            <a:off x="7258596" y="4120205"/>
            <a:ext cx="3514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ym typeface="Wingdings" panose="05000000000000000000" pitchFamily="2" charset="2"/>
              </a:rPr>
              <a:t> </a:t>
            </a:r>
            <a:r>
              <a:rPr lang="fr-FR" sz="1200" dirty="0" err="1" smtClean="0"/>
              <a:t>Microscopically</a:t>
            </a:r>
            <a:r>
              <a:rPr lang="fr-FR" sz="1200" dirty="0" smtClean="0"/>
              <a:t> </a:t>
            </a:r>
            <a:r>
              <a:rPr lang="fr-FR" sz="1200" dirty="0" err="1" smtClean="0"/>
              <a:t>optimized</a:t>
            </a:r>
            <a:r>
              <a:rPr lang="fr-FR" sz="1200" dirty="0" smtClean="0"/>
              <a:t> </a:t>
            </a:r>
            <a:r>
              <a:rPr lang="fr-FR" sz="1200" dirty="0" err="1" smtClean="0"/>
              <a:t>mean</a:t>
            </a:r>
            <a:r>
              <a:rPr lang="fr-FR" sz="1200" dirty="0" smtClean="0"/>
              <a:t> </a:t>
            </a:r>
            <a:r>
              <a:rPr lang="fr-FR" sz="1200" dirty="0" err="1" smtClean="0"/>
              <a:t>field</a:t>
            </a:r>
            <a:r>
              <a:rPr lang="fr-FR" sz="1200" dirty="0" smtClean="0"/>
              <a:t> (and </a:t>
            </a:r>
            <a:r>
              <a:rPr lang="fr-FR" sz="1200" dirty="0" err="1" smtClean="0"/>
              <a:t>shape</a:t>
            </a:r>
            <a:r>
              <a:rPr lang="fr-FR" sz="1200" dirty="0" smtClean="0"/>
              <a:t>) </a:t>
            </a:r>
            <a:r>
              <a:rPr lang="fr-FR" sz="1200" dirty="0" err="1" smtClean="0"/>
              <a:t>with</a:t>
            </a:r>
            <a:r>
              <a:rPr lang="fr-FR" sz="1200" dirty="0" smtClean="0"/>
              <a:t> </a:t>
            </a:r>
            <a:r>
              <a:rPr lang="fr-FR" sz="1200" dirty="0" err="1" smtClean="0"/>
              <a:t>some</a:t>
            </a:r>
            <a:r>
              <a:rPr lang="fr-FR" sz="1200" dirty="0" smtClean="0"/>
              <a:t> </a:t>
            </a:r>
            <a:r>
              <a:rPr lang="fr-FR" sz="1200" dirty="0" err="1" smtClean="0"/>
              <a:t>phenomenological</a:t>
            </a:r>
            <a:r>
              <a:rPr lang="fr-FR" sz="1200" dirty="0" smtClean="0"/>
              <a:t> corrections</a:t>
            </a:r>
            <a:endParaRPr lang="fr-FR" sz="1200" dirty="0"/>
          </a:p>
        </p:txBody>
      </p:sp>
      <p:sp>
        <p:nvSpPr>
          <p:cNvPr id="102" name="ZoneTexte 101"/>
          <p:cNvSpPr txBox="1"/>
          <p:nvPr/>
        </p:nvSpPr>
        <p:spPr>
          <a:xfrm>
            <a:off x="363453" y="3881516"/>
            <a:ext cx="2977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ym typeface="Wingdings" panose="05000000000000000000" pitchFamily="2" charset="2"/>
              </a:rPr>
              <a:t> </a:t>
            </a:r>
            <a:r>
              <a:rPr lang="fr-FR" sz="1200" dirty="0" err="1" smtClean="0"/>
              <a:t>Preserves</a:t>
            </a:r>
            <a:r>
              <a:rPr lang="fr-FR" sz="1200" dirty="0" smtClean="0"/>
              <a:t> </a:t>
            </a:r>
            <a:r>
              <a:rPr lang="fr-FR" sz="1200" dirty="0" err="1" smtClean="0"/>
              <a:t>symmetries</a:t>
            </a:r>
            <a:r>
              <a:rPr lang="fr-FR" sz="1200" dirty="0" smtClean="0"/>
              <a:t> of </a:t>
            </a:r>
            <a:r>
              <a:rPr lang="fr-FR" sz="1200" dirty="0" err="1" smtClean="0"/>
              <a:t>Hamiltonian</a:t>
            </a:r>
            <a:endParaRPr lang="fr-FR" sz="1200" dirty="0"/>
          </a:p>
        </p:txBody>
      </p:sp>
      <p:sp>
        <p:nvSpPr>
          <p:cNvPr id="104" name="ZoneTexte 103"/>
          <p:cNvSpPr txBox="1"/>
          <p:nvPr/>
        </p:nvSpPr>
        <p:spPr>
          <a:xfrm>
            <a:off x="7258595" y="4575762"/>
            <a:ext cx="3514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ym typeface="Wingdings" panose="05000000000000000000" pitchFamily="2" charset="2"/>
              </a:rPr>
              <a:t> </a:t>
            </a:r>
            <a:r>
              <a:rPr lang="fr-FR" sz="1200" dirty="0" smtClean="0"/>
              <a:t>Breaks </a:t>
            </a:r>
            <a:r>
              <a:rPr lang="fr-FR" sz="1200" dirty="0" err="1" smtClean="0"/>
              <a:t>symmetries</a:t>
            </a:r>
            <a:r>
              <a:rPr lang="fr-FR" sz="1200" dirty="0" smtClean="0"/>
              <a:t> of </a:t>
            </a:r>
            <a:r>
              <a:rPr lang="fr-FR" sz="1200" dirty="0" err="1" smtClean="0"/>
              <a:t>Hamiltonian</a:t>
            </a:r>
            <a:endParaRPr lang="fr-FR" sz="1200" dirty="0"/>
          </a:p>
        </p:txBody>
      </p:sp>
      <p:sp>
        <p:nvSpPr>
          <p:cNvPr id="105" name="ZoneTexte 104"/>
          <p:cNvSpPr txBox="1"/>
          <p:nvPr/>
        </p:nvSpPr>
        <p:spPr>
          <a:xfrm>
            <a:off x="7258595" y="4874537"/>
            <a:ext cx="3514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ym typeface="Wingdings" panose="05000000000000000000" pitchFamily="2" charset="2"/>
              </a:rPr>
              <a:t> </a:t>
            </a:r>
            <a:r>
              <a:rPr lang="fr-FR" sz="1200" dirty="0" smtClean="0"/>
              <a:t>Has prescriptions to restore </a:t>
            </a:r>
            <a:r>
              <a:rPr lang="fr-FR" sz="1200" dirty="0" err="1" smtClean="0"/>
              <a:t>them</a:t>
            </a:r>
            <a:endParaRPr lang="fr-FR" sz="1200" dirty="0"/>
          </a:p>
        </p:txBody>
      </p:sp>
      <p:sp>
        <p:nvSpPr>
          <p:cNvPr id="106" name="ZoneTexte 105"/>
          <p:cNvSpPr txBox="1"/>
          <p:nvPr/>
        </p:nvSpPr>
        <p:spPr>
          <a:xfrm>
            <a:off x="7565853" y="2013778"/>
            <a:ext cx="3514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ym typeface="Wingdings" panose="05000000000000000000" pitchFamily="2" charset="2"/>
              </a:rPr>
              <a:t> </a:t>
            </a:r>
            <a:r>
              <a:rPr lang="fr-FR" sz="1200" dirty="0" smtClean="0"/>
              <a:t>Breaks </a:t>
            </a:r>
            <a:r>
              <a:rPr lang="fr-FR" sz="1200" dirty="0" err="1" smtClean="0"/>
              <a:t>symmetries</a:t>
            </a:r>
            <a:r>
              <a:rPr lang="fr-FR" sz="1200" dirty="0" smtClean="0"/>
              <a:t> of </a:t>
            </a:r>
            <a:r>
              <a:rPr lang="fr-FR" sz="1200" dirty="0" err="1" smtClean="0"/>
              <a:t>Hamiltonian</a:t>
            </a:r>
            <a:endParaRPr lang="fr-FR" sz="1200" dirty="0"/>
          </a:p>
        </p:txBody>
      </p:sp>
      <p:sp>
        <p:nvSpPr>
          <p:cNvPr id="107" name="ZoneTexte 106"/>
          <p:cNvSpPr txBox="1"/>
          <p:nvPr/>
        </p:nvSpPr>
        <p:spPr>
          <a:xfrm>
            <a:off x="557376" y="4158515"/>
            <a:ext cx="30492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</a:t>
            </a:r>
            <a:r>
              <a:rPr lang="fr-FR" sz="1200" dirty="0" smtClean="0">
                <a:solidFill>
                  <a:srgbClr val="FF0000"/>
                </a:solidFill>
              </a:rPr>
              <a:t> </a:t>
            </a:r>
            <a:r>
              <a:rPr lang="fr-FR" sz="1200" dirty="0" err="1" smtClean="0">
                <a:solidFill>
                  <a:srgbClr val="FF0000"/>
                </a:solidFill>
              </a:rPr>
              <a:t>Only</a:t>
            </a:r>
            <a:r>
              <a:rPr lang="fr-FR" sz="1200" dirty="0" smtClean="0">
                <a:solidFill>
                  <a:srgbClr val="FF0000"/>
                </a:solidFill>
              </a:rPr>
              <a:t> binding </a:t>
            </a:r>
            <a:r>
              <a:rPr lang="fr-FR" sz="1200" dirty="0" err="1" smtClean="0">
                <a:solidFill>
                  <a:srgbClr val="FF0000"/>
                </a:solidFill>
              </a:rPr>
              <a:t>energy</a:t>
            </a:r>
            <a:r>
              <a:rPr lang="fr-FR" sz="1200" dirty="0" smtClean="0">
                <a:solidFill>
                  <a:srgbClr val="FF0000"/>
                </a:solidFill>
              </a:rPr>
              <a:t> of valence </a:t>
            </a:r>
            <a:r>
              <a:rPr lang="fr-FR" sz="1200" dirty="0" err="1" smtClean="0">
                <a:solidFill>
                  <a:srgbClr val="FF0000"/>
                </a:solidFill>
              </a:rPr>
              <a:t>particles</a:t>
            </a:r>
            <a:endParaRPr lang="fr-FR" sz="1200" dirty="0">
              <a:solidFill>
                <a:srgbClr val="FF0000"/>
              </a:solidFill>
            </a:endParaRPr>
          </a:p>
        </p:txBody>
      </p:sp>
      <p:sp>
        <p:nvSpPr>
          <p:cNvPr id="108" name="ZoneTexte 107"/>
          <p:cNvSpPr txBox="1"/>
          <p:nvPr/>
        </p:nvSpPr>
        <p:spPr>
          <a:xfrm>
            <a:off x="557375" y="4417954"/>
            <a:ext cx="41092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r>
              <a:rPr lang="fr-FR" sz="1200" dirty="0" smtClean="0">
                <a:solidFill>
                  <a:srgbClr val="00B050"/>
                </a:solidFill>
              </a:rPr>
              <a:t> </a:t>
            </a:r>
            <a:r>
              <a:rPr lang="fr-FR" sz="1200" dirty="0" err="1" smtClean="0">
                <a:solidFill>
                  <a:srgbClr val="00B050"/>
                </a:solidFill>
              </a:rPr>
              <a:t>Differences</a:t>
            </a:r>
            <a:r>
              <a:rPr lang="fr-FR" sz="1200" dirty="0" smtClean="0">
                <a:solidFill>
                  <a:srgbClr val="00B050"/>
                </a:solidFill>
              </a:rPr>
              <a:t> of binding </a:t>
            </a:r>
            <a:r>
              <a:rPr lang="fr-FR" sz="1200" dirty="0" err="1" smtClean="0">
                <a:solidFill>
                  <a:srgbClr val="00B050"/>
                </a:solidFill>
              </a:rPr>
              <a:t>energies</a:t>
            </a:r>
            <a:r>
              <a:rPr lang="fr-FR" sz="1200" dirty="0" smtClean="0">
                <a:solidFill>
                  <a:srgbClr val="00B050"/>
                </a:solidFill>
              </a:rPr>
              <a:t> </a:t>
            </a:r>
            <a:r>
              <a:rPr lang="fr-FR" sz="1200" dirty="0" err="1" smtClean="0">
                <a:solidFill>
                  <a:srgbClr val="00B050"/>
                </a:solidFill>
              </a:rPr>
              <a:t>generally</a:t>
            </a:r>
            <a:r>
              <a:rPr lang="fr-FR" sz="1200" dirty="0" smtClean="0">
                <a:solidFill>
                  <a:srgbClr val="00B050"/>
                </a:solidFill>
              </a:rPr>
              <a:t> </a:t>
            </a:r>
            <a:r>
              <a:rPr lang="fr-FR" sz="1200" dirty="0" err="1" smtClean="0">
                <a:solidFill>
                  <a:srgbClr val="00B050"/>
                </a:solidFill>
              </a:rPr>
              <a:t>well</a:t>
            </a:r>
            <a:r>
              <a:rPr lang="fr-FR" sz="1200" dirty="0" smtClean="0">
                <a:solidFill>
                  <a:srgbClr val="00B050"/>
                </a:solidFill>
              </a:rPr>
              <a:t> </a:t>
            </a:r>
            <a:r>
              <a:rPr lang="fr-FR" sz="1200" dirty="0" err="1" smtClean="0">
                <a:solidFill>
                  <a:srgbClr val="00B050"/>
                </a:solidFill>
              </a:rPr>
              <a:t>described</a:t>
            </a:r>
            <a:endParaRPr lang="fr-FR" sz="1200" dirty="0">
              <a:solidFill>
                <a:srgbClr val="00B050"/>
              </a:solidFill>
            </a:endParaRPr>
          </a:p>
        </p:txBody>
      </p:sp>
      <p:sp>
        <p:nvSpPr>
          <p:cNvPr id="109" name="ZoneTexte 108"/>
          <p:cNvSpPr txBox="1"/>
          <p:nvPr/>
        </p:nvSpPr>
        <p:spPr>
          <a:xfrm>
            <a:off x="8617173" y="2758848"/>
            <a:ext cx="1833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r>
              <a:rPr lang="fr-FR" sz="1200" dirty="0" smtClean="0">
                <a:solidFill>
                  <a:srgbClr val="00B050"/>
                </a:solidFill>
              </a:rPr>
              <a:t> Total binding </a:t>
            </a:r>
            <a:r>
              <a:rPr lang="fr-FR" sz="1200" dirty="0" err="1" smtClean="0">
                <a:solidFill>
                  <a:srgbClr val="00B050"/>
                </a:solidFill>
              </a:rPr>
              <a:t>energies</a:t>
            </a:r>
            <a:r>
              <a:rPr lang="fr-FR" sz="1200" dirty="0" smtClean="0">
                <a:solidFill>
                  <a:srgbClr val="00B050"/>
                </a:solidFill>
              </a:rPr>
              <a:t> </a:t>
            </a:r>
            <a:r>
              <a:rPr lang="fr-FR" sz="1200" dirty="0" err="1" smtClean="0">
                <a:solidFill>
                  <a:srgbClr val="00B050"/>
                </a:solidFill>
              </a:rPr>
              <a:t>generally</a:t>
            </a:r>
            <a:r>
              <a:rPr lang="fr-FR" sz="1200" dirty="0" smtClean="0">
                <a:solidFill>
                  <a:srgbClr val="00B050"/>
                </a:solidFill>
              </a:rPr>
              <a:t> </a:t>
            </a:r>
            <a:r>
              <a:rPr lang="fr-FR" sz="1200" dirty="0" err="1" smtClean="0">
                <a:solidFill>
                  <a:srgbClr val="00B050"/>
                </a:solidFill>
              </a:rPr>
              <a:t>well</a:t>
            </a:r>
            <a:r>
              <a:rPr lang="fr-FR" sz="1200" dirty="0" smtClean="0">
                <a:solidFill>
                  <a:srgbClr val="00B050"/>
                </a:solidFill>
              </a:rPr>
              <a:t> </a:t>
            </a:r>
            <a:r>
              <a:rPr lang="fr-FR" sz="1200" dirty="0" err="1" smtClean="0">
                <a:solidFill>
                  <a:srgbClr val="00B050"/>
                </a:solidFill>
              </a:rPr>
              <a:t>described</a:t>
            </a:r>
            <a:endParaRPr lang="fr-FR" sz="1200" dirty="0">
              <a:solidFill>
                <a:srgbClr val="00B050"/>
              </a:solidFill>
            </a:endParaRPr>
          </a:p>
        </p:txBody>
      </p:sp>
      <p:sp>
        <p:nvSpPr>
          <p:cNvPr id="110" name="ZoneTexte 109"/>
          <p:cNvSpPr txBox="1"/>
          <p:nvPr/>
        </p:nvSpPr>
        <p:spPr>
          <a:xfrm>
            <a:off x="557375" y="4706185"/>
            <a:ext cx="45304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r>
              <a:rPr lang="fr-FR" sz="1200" dirty="0" smtClean="0">
                <a:solidFill>
                  <a:srgbClr val="00B050"/>
                </a:solidFill>
              </a:rPr>
              <a:t> Can cross-check </a:t>
            </a:r>
            <a:r>
              <a:rPr lang="fr-FR" sz="1200" dirty="0" err="1" smtClean="0">
                <a:solidFill>
                  <a:srgbClr val="00B050"/>
                </a:solidFill>
              </a:rPr>
              <a:t>predictions</a:t>
            </a:r>
            <a:r>
              <a:rPr lang="fr-FR" sz="1200" dirty="0" smtClean="0">
                <a:solidFill>
                  <a:srgbClr val="00B050"/>
                </a:solidFill>
              </a:rPr>
              <a:t> of mass </a:t>
            </a:r>
            <a:r>
              <a:rPr lang="fr-FR" sz="1200" dirty="0" err="1" smtClean="0">
                <a:solidFill>
                  <a:srgbClr val="00B050"/>
                </a:solidFill>
              </a:rPr>
              <a:t>filters</a:t>
            </a:r>
            <a:r>
              <a:rPr lang="fr-FR" sz="1200" dirty="0" smtClean="0">
                <a:solidFill>
                  <a:srgbClr val="00B050"/>
                </a:solidFill>
              </a:rPr>
              <a:t> and </a:t>
            </a:r>
            <a:r>
              <a:rPr lang="fr-FR" sz="1200" dirty="0" err="1" smtClean="0">
                <a:solidFill>
                  <a:srgbClr val="00B050"/>
                </a:solidFill>
              </a:rPr>
              <a:t>excited</a:t>
            </a:r>
            <a:r>
              <a:rPr lang="fr-FR" sz="1200" dirty="0" smtClean="0">
                <a:solidFill>
                  <a:srgbClr val="00B050"/>
                </a:solidFill>
              </a:rPr>
              <a:t> states</a:t>
            </a:r>
            <a:endParaRPr lang="fr-FR" sz="1200" dirty="0">
              <a:solidFill>
                <a:srgbClr val="00B050"/>
              </a:solidFill>
            </a:endParaRPr>
          </a:p>
        </p:txBody>
      </p:sp>
      <p:sp>
        <p:nvSpPr>
          <p:cNvPr id="111" name="Forme libre 110"/>
          <p:cNvSpPr/>
          <p:nvPr/>
        </p:nvSpPr>
        <p:spPr>
          <a:xfrm>
            <a:off x="5076264" y="4650884"/>
            <a:ext cx="1927860" cy="320110"/>
          </a:xfrm>
          <a:custGeom>
            <a:avLst/>
            <a:gdLst>
              <a:gd name="connsiteX0" fmla="*/ 0 w 1927860"/>
              <a:gd name="connsiteY0" fmla="*/ 0 h 320110"/>
              <a:gd name="connsiteX1" fmla="*/ 967740 w 1927860"/>
              <a:gd name="connsiteY1" fmla="*/ 320040 h 320110"/>
              <a:gd name="connsiteX2" fmla="*/ 1927860 w 1927860"/>
              <a:gd name="connsiteY2" fmla="*/ 22860 h 3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27860" h="320110">
                <a:moveTo>
                  <a:pt x="0" y="0"/>
                </a:moveTo>
                <a:cubicBezTo>
                  <a:pt x="323215" y="158115"/>
                  <a:pt x="646430" y="316230"/>
                  <a:pt x="967740" y="320040"/>
                </a:cubicBezTo>
                <a:cubicBezTo>
                  <a:pt x="1289050" y="323850"/>
                  <a:pt x="1608455" y="173355"/>
                  <a:pt x="1927860" y="22860"/>
                </a:cubicBezTo>
              </a:path>
            </a:pathLst>
          </a:custGeom>
          <a:noFill/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2" name="ZoneTexte 111"/>
          <p:cNvSpPr txBox="1"/>
          <p:nvPr/>
        </p:nvSpPr>
        <p:spPr>
          <a:xfrm>
            <a:off x="5087782" y="5035078"/>
            <a:ext cx="19848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schemeClr val="accent2">
                    <a:lumMod val="75000"/>
                  </a:schemeClr>
                </a:solidFill>
              </a:rPr>
              <a:t>Most </a:t>
            </a:r>
            <a:r>
              <a:rPr lang="fr-FR" sz="1200" dirty="0" err="1" smtClean="0">
                <a:solidFill>
                  <a:schemeClr val="accent2">
                    <a:lumMod val="75000"/>
                  </a:schemeClr>
                </a:solidFill>
              </a:rPr>
              <a:t>recent</a:t>
            </a:r>
            <a:r>
              <a:rPr lang="fr-FR" sz="12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fr-FR" sz="1200" dirty="0" err="1" smtClean="0">
                <a:solidFill>
                  <a:schemeClr val="accent2">
                    <a:lumMod val="75000"/>
                  </a:schemeClr>
                </a:solidFill>
              </a:rPr>
              <a:t>developments</a:t>
            </a:r>
            <a:endParaRPr lang="fr-FR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3" name="ZoneTexte 112"/>
          <p:cNvSpPr txBox="1"/>
          <p:nvPr/>
        </p:nvSpPr>
        <p:spPr>
          <a:xfrm>
            <a:off x="5054120" y="1294304"/>
            <a:ext cx="2018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>
                <a:solidFill>
                  <a:schemeClr val="accent2">
                    <a:lumMod val="75000"/>
                  </a:schemeClr>
                </a:solidFill>
              </a:rPr>
              <a:t>Still</a:t>
            </a:r>
            <a:r>
              <a:rPr lang="fr-FR" sz="12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fr-FR" sz="1200" dirty="0" err="1" smtClean="0">
                <a:solidFill>
                  <a:schemeClr val="accent2">
                    <a:lumMod val="75000"/>
                  </a:schemeClr>
                </a:solidFill>
              </a:rPr>
              <a:t>used</a:t>
            </a:r>
            <a:r>
              <a:rPr lang="fr-FR" sz="12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fr-FR" sz="1200" dirty="0" err="1" smtClean="0">
                <a:solidFill>
                  <a:schemeClr val="accent2">
                    <a:lumMod val="75000"/>
                  </a:schemeClr>
                </a:solidFill>
              </a:rPr>
              <a:t>considerably</a:t>
            </a:r>
            <a:r>
              <a:rPr lang="fr-FR" sz="1200" dirty="0" smtClean="0">
                <a:solidFill>
                  <a:schemeClr val="accent2">
                    <a:lumMod val="75000"/>
                  </a:schemeClr>
                </a:solidFill>
              </a:rPr>
              <a:t> for: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fr-FR" sz="1200" dirty="0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Global tables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fr-FR" sz="1200" dirty="0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Fission </a:t>
            </a:r>
            <a:r>
              <a:rPr lang="fr-FR" sz="1200" dirty="0" err="1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studies</a:t>
            </a:r>
            <a:endParaRPr lang="fr-FR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601099" y="5035077"/>
            <a:ext cx="4335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schemeClr val="accent2">
                    <a:lumMod val="75000"/>
                  </a:schemeClr>
                </a:solidFill>
              </a:rPr>
              <a:t>+ Links to ab </a:t>
            </a:r>
            <a:r>
              <a:rPr lang="fr-FR" sz="1200" dirty="0" err="1" smtClean="0">
                <a:solidFill>
                  <a:schemeClr val="accent2">
                    <a:lumMod val="75000"/>
                  </a:schemeClr>
                </a:solidFill>
              </a:rPr>
              <a:t>initio</a:t>
            </a:r>
            <a:r>
              <a:rPr lang="fr-FR" sz="1200" dirty="0" smtClean="0">
                <a:solidFill>
                  <a:schemeClr val="accent2">
                    <a:lumMod val="75000"/>
                  </a:schemeClr>
                </a:solidFill>
              </a:rPr>
              <a:t> and chiral-EFT interactions via the IMSRG</a:t>
            </a:r>
            <a:endParaRPr lang="fr-FR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13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128792" cy="432048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Self-consistent mean-field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26</a:t>
            </a:fld>
            <a:endParaRPr lang="fr-FR" dirty="0"/>
          </a:p>
        </p:txBody>
      </p:sp>
      <p:sp>
        <p:nvSpPr>
          <p:cNvPr id="144" name="ZoneTexte 143"/>
          <p:cNvSpPr txBox="1"/>
          <p:nvPr/>
        </p:nvSpPr>
        <p:spPr>
          <a:xfrm>
            <a:off x="522393" y="880151"/>
            <a:ext cx="6304154" cy="160043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Originally</a:t>
            </a:r>
            <a:r>
              <a:rPr lang="fr-FR" sz="1400" dirty="0" smtClean="0"/>
              <a:t> Hartree-</a:t>
            </a:r>
            <a:r>
              <a:rPr lang="fr-FR" sz="1400" dirty="0" err="1" smtClean="0"/>
              <a:t>Fock</a:t>
            </a:r>
            <a:r>
              <a:rPr lang="fr-FR" sz="1400" dirty="0" smtClean="0"/>
              <a:t>-</a:t>
            </a:r>
            <a:r>
              <a:rPr lang="fr-FR" sz="1400" dirty="0" err="1" smtClean="0"/>
              <a:t>Bogoliubov</a:t>
            </a:r>
            <a:endParaRPr lang="fr-FR" sz="1400" dirty="0" smtClean="0"/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 err="1" smtClean="0"/>
              <a:t>Nowadays</a:t>
            </a:r>
            <a:r>
              <a:rPr lang="fr-FR" sz="1400" dirty="0" smtClean="0"/>
              <a:t> </a:t>
            </a:r>
            <a:r>
              <a:rPr lang="fr-FR" sz="1400" dirty="0" err="1" smtClean="0"/>
              <a:t>evolved</a:t>
            </a:r>
            <a:r>
              <a:rPr lang="fr-FR" sz="1400" dirty="0" smtClean="0"/>
              <a:t> to « </a:t>
            </a:r>
            <a:r>
              <a:rPr lang="fr-FR" sz="1400" dirty="0" err="1" smtClean="0"/>
              <a:t>Energy</a:t>
            </a:r>
            <a:r>
              <a:rPr lang="fr-FR" sz="1400" dirty="0" smtClean="0"/>
              <a:t> </a:t>
            </a:r>
            <a:r>
              <a:rPr lang="fr-FR" sz="1400" dirty="0" err="1" smtClean="0"/>
              <a:t>Density</a:t>
            </a:r>
            <a:r>
              <a:rPr lang="fr-FR" sz="1400" dirty="0" smtClean="0"/>
              <a:t> </a:t>
            </a:r>
            <a:r>
              <a:rPr lang="fr-FR" sz="1400" dirty="0" err="1" smtClean="0"/>
              <a:t>Functionals</a:t>
            </a:r>
            <a:r>
              <a:rPr lang="fr-FR" sz="1400" dirty="0" smtClean="0"/>
              <a:t> »</a:t>
            </a: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 smtClean="0"/>
              <a:t>Or </a:t>
            </a:r>
            <a:r>
              <a:rPr lang="fr-FR" sz="1400" dirty="0" err="1" smtClean="0"/>
              <a:t>combined</a:t>
            </a:r>
            <a:r>
              <a:rPr lang="fr-FR" sz="1400" dirty="0" smtClean="0"/>
              <a:t> </a:t>
            </a:r>
            <a:r>
              <a:rPr lang="fr-FR" sz="1400" dirty="0" err="1" smtClean="0"/>
              <a:t>with</a:t>
            </a:r>
            <a:r>
              <a:rPr lang="fr-FR" sz="1400" dirty="0" smtClean="0"/>
              <a:t> </a:t>
            </a:r>
            <a:r>
              <a:rPr lang="fr-FR" sz="1400" dirty="0" err="1" smtClean="0"/>
              <a:t>beyond</a:t>
            </a:r>
            <a:r>
              <a:rPr lang="fr-FR" sz="1400" dirty="0" smtClean="0"/>
              <a:t>-mean-field techniques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Breaking</a:t>
            </a:r>
            <a:r>
              <a:rPr lang="fr-FR" sz="1400" dirty="0" smtClean="0"/>
              <a:t> </a:t>
            </a:r>
            <a:r>
              <a:rPr lang="fr-FR" sz="1400" dirty="0" err="1" smtClean="0"/>
              <a:t>symmetries</a:t>
            </a:r>
            <a:r>
              <a:rPr lang="fr-FR" sz="1400" dirty="0" smtClean="0"/>
              <a:t> </a:t>
            </a:r>
            <a:r>
              <a:rPr lang="fr-FR" sz="1400" dirty="0" err="1" smtClean="0"/>
              <a:t>allows</a:t>
            </a:r>
            <a:r>
              <a:rPr lang="fr-FR" sz="1400" dirty="0" smtClean="0"/>
              <a:t> </a:t>
            </a:r>
            <a:r>
              <a:rPr lang="fr-FR" sz="1400" dirty="0" err="1" smtClean="0"/>
              <a:t>describing</a:t>
            </a:r>
            <a:r>
              <a:rPr lang="fr-FR" sz="1400" dirty="0" smtClean="0"/>
              <a:t> </a:t>
            </a:r>
            <a:r>
              <a:rPr lang="fr-FR" sz="1400" dirty="0" err="1" smtClean="0"/>
              <a:t>correlations</a:t>
            </a:r>
            <a:r>
              <a:rPr lang="fr-FR" sz="1400" dirty="0" smtClean="0"/>
              <a:t> due to </a:t>
            </a:r>
            <a:r>
              <a:rPr lang="fr-FR" sz="1400" i="1" dirty="0" smtClean="0"/>
              <a:t>NN</a:t>
            </a:r>
            <a:r>
              <a:rPr lang="fr-FR" sz="1400" dirty="0" smtClean="0"/>
              <a:t> interaction</a:t>
            </a: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 err="1" smtClean="0"/>
              <a:t>Particle</a:t>
            </a:r>
            <a:r>
              <a:rPr lang="fr-FR" sz="1400" dirty="0" smtClean="0"/>
              <a:t> </a:t>
            </a:r>
            <a:r>
              <a:rPr lang="fr-FR" sz="1400" dirty="0" err="1" smtClean="0"/>
              <a:t>number</a:t>
            </a:r>
            <a:r>
              <a:rPr lang="fr-FR" sz="1400" dirty="0" smtClean="0"/>
              <a:t> </a:t>
            </a:r>
            <a:r>
              <a:rPr lang="fr-FR" sz="1400" dirty="0" smtClean="0">
                <a:sym typeface="Wingdings" panose="05000000000000000000" pitchFamily="2" charset="2"/>
              </a:rPr>
              <a:t> </a:t>
            </a:r>
            <a:r>
              <a:rPr lang="fr-FR" sz="1400" dirty="0" err="1" smtClean="0">
                <a:sym typeface="Wingdings" panose="05000000000000000000" pitchFamily="2" charset="2"/>
              </a:rPr>
              <a:t>pairing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correlations</a:t>
            </a:r>
            <a:endParaRPr lang="fr-FR" sz="1400" dirty="0" smtClean="0">
              <a:sym typeface="Wingdings" panose="05000000000000000000" pitchFamily="2" charset="2"/>
            </a:endParaRP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 err="1" smtClean="0">
                <a:sym typeface="Wingdings" panose="05000000000000000000" pitchFamily="2" charset="2"/>
              </a:rPr>
              <a:t>Rotational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symmetry</a:t>
            </a:r>
            <a:r>
              <a:rPr lang="fr-FR" sz="1400" dirty="0" smtClean="0">
                <a:sym typeface="Wingdings" panose="05000000000000000000" pitchFamily="2" charset="2"/>
              </a:rPr>
              <a:t>  </a:t>
            </a:r>
            <a:r>
              <a:rPr lang="fr-FR" sz="1400" dirty="0" err="1" smtClean="0">
                <a:sym typeface="Wingdings" panose="05000000000000000000" pitchFamily="2" charset="2"/>
              </a:rPr>
              <a:t>quadrupole</a:t>
            </a:r>
            <a:r>
              <a:rPr lang="fr-FR" sz="1400" dirty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correlations</a:t>
            </a:r>
            <a:endParaRPr lang="fr-FR" sz="1400" dirty="0" smtClean="0">
              <a:sym typeface="Wingdings" panose="05000000000000000000" pitchFamily="2" charset="2"/>
            </a:endParaRP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 err="1" smtClean="0">
                <a:sym typeface="Wingdings" panose="05000000000000000000" pitchFamily="2" charset="2"/>
              </a:rPr>
              <a:t>Reflection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symmetry</a:t>
            </a:r>
            <a:r>
              <a:rPr lang="fr-FR" sz="1400" dirty="0" smtClean="0">
                <a:sym typeface="Wingdings" panose="05000000000000000000" pitchFamily="2" charset="2"/>
              </a:rPr>
              <a:t>  </a:t>
            </a:r>
            <a:r>
              <a:rPr lang="fr-FR" sz="1400" dirty="0" err="1" smtClean="0">
                <a:sym typeface="Wingdings" panose="05000000000000000000" pitchFamily="2" charset="2"/>
              </a:rPr>
              <a:t>octupole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correlations</a:t>
            </a:r>
            <a:endParaRPr lang="fr-FR" sz="1400" dirty="0" smtClean="0"/>
          </a:p>
        </p:txBody>
      </p:sp>
      <p:grpSp>
        <p:nvGrpSpPr>
          <p:cNvPr id="12" name="Groupe 11"/>
          <p:cNvGrpSpPr/>
          <p:nvPr/>
        </p:nvGrpSpPr>
        <p:grpSpPr>
          <a:xfrm>
            <a:off x="4301811" y="877910"/>
            <a:ext cx="6304404" cy="4677929"/>
            <a:chOff x="4301811" y="877910"/>
            <a:chExt cx="6304404" cy="4677929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0562" y="877910"/>
              <a:ext cx="3635653" cy="2809654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1811" y="3459850"/>
              <a:ext cx="2791540" cy="2095989"/>
            </a:xfrm>
            <a:prstGeom prst="rect">
              <a:avLst/>
            </a:prstGeom>
          </p:spPr>
        </p:pic>
        <p:sp>
          <p:nvSpPr>
            <p:cNvPr id="10" name="Ellipse 9"/>
            <p:cNvSpPr/>
            <p:nvPr/>
          </p:nvSpPr>
          <p:spPr>
            <a:xfrm>
              <a:off x="8586107" y="2466177"/>
              <a:ext cx="331791" cy="142196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Forme libre 10"/>
            <p:cNvSpPr/>
            <p:nvPr/>
          </p:nvSpPr>
          <p:spPr>
            <a:xfrm>
              <a:off x="7078980" y="2613660"/>
              <a:ext cx="1764213" cy="1950720"/>
            </a:xfrm>
            <a:custGeom>
              <a:avLst/>
              <a:gdLst>
                <a:gd name="connsiteX0" fmla="*/ 1996440 w 2094717"/>
                <a:gd name="connsiteY0" fmla="*/ 0 h 1630680"/>
                <a:gd name="connsiteX1" fmla="*/ 1866900 w 2094717"/>
                <a:gd name="connsiteY1" fmla="*/ 594360 h 1630680"/>
                <a:gd name="connsiteX2" fmla="*/ 0 w 2094717"/>
                <a:gd name="connsiteY2" fmla="*/ 1630680 h 1630680"/>
                <a:gd name="connsiteX0" fmla="*/ 1546860 w 1619711"/>
                <a:gd name="connsiteY0" fmla="*/ 0 h 1524000"/>
                <a:gd name="connsiteX1" fmla="*/ 1417320 w 1619711"/>
                <a:gd name="connsiteY1" fmla="*/ 594360 h 1524000"/>
                <a:gd name="connsiteX2" fmla="*/ 0 w 1619711"/>
                <a:gd name="connsiteY2" fmla="*/ 1524000 h 1524000"/>
                <a:gd name="connsiteX0" fmla="*/ 1684020 w 1764213"/>
                <a:gd name="connsiteY0" fmla="*/ 0 h 1950720"/>
                <a:gd name="connsiteX1" fmla="*/ 1554480 w 1764213"/>
                <a:gd name="connsiteY1" fmla="*/ 594360 h 1950720"/>
                <a:gd name="connsiteX2" fmla="*/ 0 w 1764213"/>
                <a:gd name="connsiteY2" fmla="*/ 1950720 h 1950720"/>
                <a:gd name="connsiteX0" fmla="*/ 1684020 w 1764213"/>
                <a:gd name="connsiteY0" fmla="*/ 0 h 1950720"/>
                <a:gd name="connsiteX1" fmla="*/ 1554480 w 1764213"/>
                <a:gd name="connsiteY1" fmla="*/ 594360 h 1950720"/>
                <a:gd name="connsiteX2" fmla="*/ 0 w 1764213"/>
                <a:gd name="connsiteY2" fmla="*/ 1950720 h 1950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4213" h="1950720">
                  <a:moveTo>
                    <a:pt x="1684020" y="0"/>
                  </a:moveTo>
                  <a:cubicBezTo>
                    <a:pt x="1785620" y="161290"/>
                    <a:pt x="1835150" y="269240"/>
                    <a:pt x="1554480" y="594360"/>
                  </a:cubicBezTo>
                  <a:cubicBezTo>
                    <a:pt x="1273810" y="919480"/>
                    <a:pt x="645160" y="1522730"/>
                    <a:pt x="0" y="195072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5389108"/>
            <a:ext cx="391325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/>
              <a:t>R. Navarro Perez et al., Comput</a:t>
            </a:r>
            <a:r>
              <a:rPr lang="fr-FR" sz="1000" dirty="0"/>
              <a:t>. Phys. Commun. 220, 363 (2017)</a:t>
            </a:r>
          </a:p>
        </p:txBody>
      </p:sp>
    </p:spTree>
    <p:extLst>
      <p:ext uri="{BB962C8B-B14F-4D97-AF65-F5344CB8AC3E}">
        <p14:creationId xmlns:p14="http://schemas.microsoft.com/office/powerpoint/2010/main" val="417847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563" y="872336"/>
            <a:ext cx="3635653" cy="279785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128792" cy="432048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Self-consistent mean-field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27</a:t>
            </a:fld>
            <a:endParaRPr lang="fr-FR" dirty="0"/>
          </a:p>
        </p:txBody>
      </p:sp>
      <p:sp>
        <p:nvSpPr>
          <p:cNvPr id="144" name="ZoneTexte 143"/>
          <p:cNvSpPr txBox="1"/>
          <p:nvPr/>
        </p:nvSpPr>
        <p:spPr>
          <a:xfrm>
            <a:off x="522393" y="880151"/>
            <a:ext cx="6304154" cy="160043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Originally</a:t>
            </a:r>
            <a:r>
              <a:rPr lang="fr-FR" sz="1400" dirty="0" smtClean="0"/>
              <a:t> Hartree-</a:t>
            </a:r>
            <a:r>
              <a:rPr lang="fr-FR" sz="1400" dirty="0" err="1" smtClean="0"/>
              <a:t>Fock</a:t>
            </a:r>
            <a:r>
              <a:rPr lang="fr-FR" sz="1400" dirty="0" smtClean="0"/>
              <a:t>-</a:t>
            </a:r>
            <a:r>
              <a:rPr lang="fr-FR" sz="1400" dirty="0" err="1" smtClean="0"/>
              <a:t>Bogoliubov</a:t>
            </a:r>
            <a:endParaRPr lang="fr-FR" sz="1400" dirty="0" smtClean="0"/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 err="1" smtClean="0"/>
              <a:t>Nowadays</a:t>
            </a:r>
            <a:r>
              <a:rPr lang="fr-FR" sz="1400" dirty="0" smtClean="0"/>
              <a:t> </a:t>
            </a:r>
            <a:r>
              <a:rPr lang="fr-FR" sz="1400" dirty="0" err="1" smtClean="0"/>
              <a:t>evolved</a:t>
            </a:r>
            <a:r>
              <a:rPr lang="fr-FR" sz="1400" dirty="0" smtClean="0"/>
              <a:t> to « </a:t>
            </a:r>
            <a:r>
              <a:rPr lang="fr-FR" sz="1400" dirty="0" err="1" smtClean="0"/>
              <a:t>Energy</a:t>
            </a:r>
            <a:r>
              <a:rPr lang="fr-FR" sz="1400" dirty="0" smtClean="0"/>
              <a:t> </a:t>
            </a:r>
            <a:r>
              <a:rPr lang="fr-FR" sz="1400" dirty="0" err="1" smtClean="0"/>
              <a:t>Density</a:t>
            </a:r>
            <a:r>
              <a:rPr lang="fr-FR" sz="1400" dirty="0" smtClean="0"/>
              <a:t> </a:t>
            </a:r>
            <a:r>
              <a:rPr lang="fr-FR" sz="1400" dirty="0" err="1" smtClean="0"/>
              <a:t>Functionals</a:t>
            </a:r>
            <a:r>
              <a:rPr lang="fr-FR" sz="1400" dirty="0" smtClean="0"/>
              <a:t> »</a:t>
            </a: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 smtClean="0"/>
              <a:t>Or </a:t>
            </a:r>
            <a:r>
              <a:rPr lang="fr-FR" sz="1400" dirty="0" err="1" smtClean="0"/>
              <a:t>combined</a:t>
            </a:r>
            <a:r>
              <a:rPr lang="fr-FR" sz="1400" dirty="0" smtClean="0"/>
              <a:t> </a:t>
            </a:r>
            <a:r>
              <a:rPr lang="fr-FR" sz="1400" dirty="0" err="1" smtClean="0"/>
              <a:t>with</a:t>
            </a:r>
            <a:r>
              <a:rPr lang="fr-FR" sz="1400" dirty="0" smtClean="0"/>
              <a:t> </a:t>
            </a:r>
            <a:r>
              <a:rPr lang="fr-FR" sz="1400" dirty="0" err="1" smtClean="0"/>
              <a:t>beyond</a:t>
            </a:r>
            <a:r>
              <a:rPr lang="fr-FR" sz="1400" dirty="0" smtClean="0"/>
              <a:t>-mean-field techniques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Breaking</a:t>
            </a:r>
            <a:r>
              <a:rPr lang="fr-FR" sz="1400" dirty="0" smtClean="0"/>
              <a:t> </a:t>
            </a:r>
            <a:r>
              <a:rPr lang="fr-FR" sz="1400" dirty="0" err="1" smtClean="0"/>
              <a:t>symmetries</a:t>
            </a:r>
            <a:r>
              <a:rPr lang="fr-FR" sz="1400" dirty="0" smtClean="0"/>
              <a:t> </a:t>
            </a:r>
            <a:r>
              <a:rPr lang="fr-FR" sz="1400" dirty="0" err="1" smtClean="0"/>
              <a:t>allows</a:t>
            </a:r>
            <a:r>
              <a:rPr lang="fr-FR" sz="1400" dirty="0" smtClean="0"/>
              <a:t> </a:t>
            </a:r>
            <a:r>
              <a:rPr lang="fr-FR" sz="1400" dirty="0" err="1" smtClean="0"/>
              <a:t>describing</a:t>
            </a:r>
            <a:r>
              <a:rPr lang="fr-FR" sz="1400" dirty="0" smtClean="0"/>
              <a:t> </a:t>
            </a:r>
            <a:r>
              <a:rPr lang="fr-FR" sz="1400" dirty="0" err="1" smtClean="0"/>
              <a:t>correlations</a:t>
            </a:r>
            <a:r>
              <a:rPr lang="fr-FR" sz="1400" dirty="0" smtClean="0"/>
              <a:t> due to </a:t>
            </a:r>
            <a:r>
              <a:rPr lang="fr-FR" sz="1400" i="1" dirty="0" smtClean="0"/>
              <a:t>NN</a:t>
            </a:r>
            <a:r>
              <a:rPr lang="fr-FR" sz="1400" dirty="0" smtClean="0"/>
              <a:t> interaction</a:t>
            </a: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 err="1" smtClean="0"/>
              <a:t>Particle</a:t>
            </a:r>
            <a:r>
              <a:rPr lang="fr-FR" sz="1400" dirty="0" smtClean="0"/>
              <a:t> </a:t>
            </a:r>
            <a:r>
              <a:rPr lang="fr-FR" sz="1400" dirty="0" err="1" smtClean="0"/>
              <a:t>number</a:t>
            </a:r>
            <a:r>
              <a:rPr lang="fr-FR" sz="1400" dirty="0" smtClean="0"/>
              <a:t> </a:t>
            </a:r>
            <a:r>
              <a:rPr lang="fr-FR" sz="1400" dirty="0" smtClean="0">
                <a:sym typeface="Wingdings" panose="05000000000000000000" pitchFamily="2" charset="2"/>
              </a:rPr>
              <a:t> </a:t>
            </a:r>
            <a:r>
              <a:rPr lang="fr-FR" sz="1400" dirty="0" err="1" smtClean="0">
                <a:sym typeface="Wingdings" panose="05000000000000000000" pitchFamily="2" charset="2"/>
              </a:rPr>
              <a:t>pairing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correlations</a:t>
            </a:r>
            <a:endParaRPr lang="fr-FR" sz="1400" dirty="0" smtClean="0">
              <a:sym typeface="Wingdings" panose="05000000000000000000" pitchFamily="2" charset="2"/>
            </a:endParaRP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 err="1" smtClean="0">
                <a:sym typeface="Wingdings" panose="05000000000000000000" pitchFamily="2" charset="2"/>
              </a:rPr>
              <a:t>Rotational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symmetry</a:t>
            </a:r>
            <a:r>
              <a:rPr lang="fr-FR" sz="1400" dirty="0" smtClean="0">
                <a:sym typeface="Wingdings" panose="05000000000000000000" pitchFamily="2" charset="2"/>
              </a:rPr>
              <a:t>  </a:t>
            </a:r>
            <a:r>
              <a:rPr lang="fr-FR" sz="1400" dirty="0" err="1" smtClean="0">
                <a:sym typeface="Wingdings" panose="05000000000000000000" pitchFamily="2" charset="2"/>
              </a:rPr>
              <a:t>quadrupole</a:t>
            </a:r>
            <a:r>
              <a:rPr lang="fr-FR" sz="1400" dirty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correlations</a:t>
            </a:r>
            <a:endParaRPr lang="fr-FR" sz="1400" dirty="0" smtClean="0">
              <a:sym typeface="Wingdings" panose="05000000000000000000" pitchFamily="2" charset="2"/>
            </a:endParaRP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 err="1" smtClean="0">
                <a:sym typeface="Wingdings" panose="05000000000000000000" pitchFamily="2" charset="2"/>
              </a:rPr>
              <a:t>Reflection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symmetry</a:t>
            </a:r>
            <a:r>
              <a:rPr lang="fr-FR" sz="1400" dirty="0" smtClean="0">
                <a:sym typeface="Wingdings" panose="05000000000000000000" pitchFamily="2" charset="2"/>
              </a:rPr>
              <a:t>  </a:t>
            </a:r>
            <a:r>
              <a:rPr lang="fr-FR" sz="1400" dirty="0" err="1" smtClean="0">
                <a:sym typeface="Wingdings" panose="05000000000000000000" pitchFamily="2" charset="2"/>
              </a:rPr>
              <a:t>octupole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correlations</a:t>
            </a:r>
            <a:endParaRPr lang="fr-FR" sz="1400" dirty="0" smtClean="0"/>
          </a:p>
        </p:txBody>
      </p:sp>
      <p:grpSp>
        <p:nvGrpSpPr>
          <p:cNvPr id="16" name="Groupe 15"/>
          <p:cNvGrpSpPr/>
          <p:nvPr/>
        </p:nvGrpSpPr>
        <p:grpSpPr>
          <a:xfrm>
            <a:off x="375040" y="2686694"/>
            <a:ext cx="3729114" cy="2852893"/>
            <a:chOff x="375040" y="2686694"/>
            <a:chExt cx="3729114" cy="2852893"/>
          </a:xfrm>
        </p:grpSpPr>
        <p:pic>
          <p:nvPicPr>
            <p:cNvPr id="14" name="Image 13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5040" y="2686694"/>
              <a:ext cx="3729114" cy="2852893"/>
            </a:xfrm>
            <a:prstGeom prst="rect">
              <a:avLst/>
            </a:prstGeom>
          </p:spPr>
        </p:pic>
        <p:cxnSp>
          <p:nvCxnSpPr>
            <p:cNvPr id="10" name="Connecteur droit 9"/>
            <p:cNvCxnSpPr/>
            <p:nvPr/>
          </p:nvCxnSpPr>
          <p:spPr>
            <a:xfrm>
              <a:off x="1762542" y="2750902"/>
              <a:ext cx="0" cy="2448272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Ellipse 11"/>
            <p:cNvSpPr/>
            <p:nvPr/>
          </p:nvSpPr>
          <p:spPr>
            <a:xfrm rot="20344409">
              <a:off x="2572821" y="4463751"/>
              <a:ext cx="1012582" cy="560791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8" name="Imag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811" y="3459850"/>
            <a:ext cx="2791540" cy="2095989"/>
          </a:xfrm>
          <a:prstGeom prst="rect">
            <a:avLst/>
          </a:prstGeom>
        </p:spPr>
      </p:pic>
      <p:sp>
        <p:nvSpPr>
          <p:cNvPr id="19" name="Ellipse 18"/>
          <p:cNvSpPr/>
          <p:nvPr/>
        </p:nvSpPr>
        <p:spPr>
          <a:xfrm>
            <a:off x="8586107" y="2466177"/>
            <a:ext cx="331791" cy="142196"/>
          </a:xfrm>
          <a:prstGeom prst="ellipse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orme libre 19"/>
          <p:cNvSpPr/>
          <p:nvPr/>
        </p:nvSpPr>
        <p:spPr>
          <a:xfrm>
            <a:off x="7078980" y="2613660"/>
            <a:ext cx="1764213" cy="1950720"/>
          </a:xfrm>
          <a:custGeom>
            <a:avLst/>
            <a:gdLst>
              <a:gd name="connsiteX0" fmla="*/ 1996440 w 2094717"/>
              <a:gd name="connsiteY0" fmla="*/ 0 h 1630680"/>
              <a:gd name="connsiteX1" fmla="*/ 1866900 w 2094717"/>
              <a:gd name="connsiteY1" fmla="*/ 594360 h 1630680"/>
              <a:gd name="connsiteX2" fmla="*/ 0 w 2094717"/>
              <a:gd name="connsiteY2" fmla="*/ 1630680 h 1630680"/>
              <a:gd name="connsiteX0" fmla="*/ 1546860 w 1619711"/>
              <a:gd name="connsiteY0" fmla="*/ 0 h 1524000"/>
              <a:gd name="connsiteX1" fmla="*/ 1417320 w 1619711"/>
              <a:gd name="connsiteY1" fmla="*/ 594360 h 1524000"/>
              <a:gd name="connsiteX2" fmla="*/ 0 w 1619711"/>
              <a:gd name="connsiteY2" fmla="*/ 1524000 h 1524000"/>
              <a:gd name="connsiteX0" fmla="*/ 1684020 w 1764213"/>
              <a:gd name="connsiteY0" fmla="*/ 0 h 1950720"/>
              <a:gd name="connsiteX1" fmla="*/ 1554480 w 1764213"/>
              <a:gd name="connsiteY1" fmla="*/ 594360 h 1950720"/>
              <a:gd name="connsiteX2" fmla="*/ 0 w 1764213"/>
              <a:gd name="connsiteY2" fmla="*/ 1950720 h 1950720"/>
              <a:gd name="connsiteX0" fmla="*/ 1684020 w 1764213"/>
              <a:gd name="connsiteY0" fmla="*/ 0 h 1950720"/>
              <a:gd name="connsiteX1" fmla="*/ 1554480 w 1764213"/>
              <a:gd name="connsiteY1" fmla="*/ 594360 h 1950720"/>
              <a:gd name="connsiteX2" fmla="*/ 0 w 1764213"/>
              <a:gd name="connsiteY2" fmla="*/ 1950720 h 195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64213" h="1950720">
                <a:moveTo>
                  <a:pt x="1684020" y="0"/>
                </a:moveTo>
                <a:cubicBezTo>
                  <a:pt x="1785620" y="161290"/>
                  <a:pt x="1835150" y="269240"/>
                  <a:pt x="1554480" y="594360"/>
                </a:cubicBezTo>
                <a:cubicBezTo>
                  <a:pt x="1273810" y="919480"/>
                  <a:pt x="645160" y="1522730"/>
                  <a:pt x="0" y="195072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2143844" y="3630609"/>
            <a:ext cx="8739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smtClean="0"/>
              <a:t>Zr isotopes</a:t>
            </a:r>
            <a:endParaRPr lang="fr-FR" sz="1000" b="1" dirty="0"/>
          </a:p>
        </p:txBody>
      </p:sp>
      <p:sp>
        <p:nvSpPr>
          <p:cNvPr id="8" name="Rectangle 7"/>
          <p:cNvSpPr/>
          <p:nvPr/>
        </p:nvSpPr>
        <p:spPr>
          <a:xfrm>
            <a:off x="7564846" y="5389108"/>
            <a:ext cx="320792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/>
              <a:t>M. </a:t>
            </a:r>
            <a:r>
              <a:rPr lang="fr-FR" sz="1000" dirty="0" err="1" smtClean="0"/>
              <a:t>Kortelainen</a:t>
            </a:r>
            <a:r>
              <a:rPr lang="fr-FR" sz="1000" dirty="0" smtClean="0"/>
              <a:t> et al., Phys</a:t>
            </a:r>
            <a:r>
              <a:rPr lang="fr-FR" sz="1000" dirty="0"/>
              <a:t>. </a:t>
            </a:r>
            <a:r>
              <a:rPr lang="fr-FR" sz="1000" dirty="0" err="1"/>
              <a:t>Rev</a:t>
            </a:r>
            <a:r>
              <a:rPr lang="fr-FR" sz="1000" dirty="0"/>
              <a:t>. C 82, </a:t>
            </a:r>
            <a:r>
              <a:rPr lang="fr-FR" sz="1000" dirty="0" smtClean="0"/>
              <a:t>024313 (2010)</a:t>
            </a:r>
            <a:endParaRPr lang="fr-FR" sz="1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7604824" y="4507844"/>
                <a:ext cx="3127972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4824" y="4507844"/>
                <a:ext cx="3127972" cy="246221"/>
              </a:xfrm>
              <a:prstGeom prst="rect">
                <a:avLst/>
              </a:prstGeom>
              <a:blipFill>
                <a:blip r:embed="rId5"/>
                <a:stretch>
                  <a:fillRect l="-975" r="-1559" b="-341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959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563" y="872336"/>
            <a:ext cx="3635653" cy="279785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128792" cy="432048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Self-consistent mean-field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28</a:t>
            </a:fld>
            <a:endParaRPr lang="fr-FR" dirty="0"/>
          </a:p>
        </p:txBody>
      </p:sp>
      <p:sp>
        <p:nvSpPr>
          <p:cNvPr id="144" name="ZoneTexte 143"/>
          <p:cNvSpPr txBox="1"/>
          <p:nvPr/>
        </p:nvSpPr>
        <p:spPr>
          <a:xfrm>
            <a:off x="522393" y="880151"/>
            <a:ext cx="6304154" cy="160043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Originally</a:t>
            </a:r>
            <a:r>
              <a:rPr lang="fr-FR" sz="1400" dirty="0" smtClean="0"/>
              <a:t> Hartree-</a:t>
            </a:r>
            <a:r>
              <a:rPr lang="fr-FR" sz="1400" dirty="0" err="1" smtClean="0"/>
              <a:t>Fock</a:t>
            </a:r>
            <a:r>
              <a:rPr lang="fr-FR" sz="1400" dirty="0" smtClean="0"/>
              <a:t>-</a:t>
            </a:r>
            <a:r>
              <a:rPr lang="fr-FR" sz="1400" dirty="0" err="1" smtClean="0"/>
              <a:t>Bogoliubov</a:t>
            </a:r>
            <a:endParaRPr lang="fr-FR" sz="1400" dirty="0" smtClean="0"/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 err="1" smtClean="0"/>
              <a:t>Nowadays</a:t>
            </a:r>
            <a:r>
              <a:rPr lang="fr-FR" sz="1400" dirty="0" smtClean="0"/>
              <a:t> </a:t>
            </a:r>
            <a:r>
              <a:rPr lang="fr-FR" sz="1400" dirty="0" err="1" smtClean="0"/>
              <a:t>evolved</a:t>
            </a:r>
            <a:r>
              <a:rPr lang="fr-FR" sz="1400" dirty="0" smtClean="0"/>
              <a:t> to « </a:t>
            </a:r>
            <a:r>
              <a:rPr lang="fr-FR" sz="1400" dirty="0" err="1" smtClean="0"/>
              <a:t>Energy</a:t>
            </a:r>
            <a:r>
              <a:rPr lang="fr-FR" sz="1400" dirty="0" smtClean="0"/>
              <a:t> </a:t>
            </a:r>
            <a:r>
              <a:rPr lang="fr-FR" sz="1400" dirty="0" err="1" smtClean="0"/>
              <a:t>Density</a:t>
            </a:r>
            <a:r>
              <a:rPr lang="fr-FR" sz="1400" dirty="0" smtClean="0"/>
              <a:t> </a:t>
            </a:r>
            <a:r>
              <a:rPr lang="fr-FR" sz="1400" dirty="0" err="1" smtClean="0"/>
              <a:t>Functionals</a:t>
            </a:r>
            <a:r>
              <a:rPr lang="fr-FR" sz="1400" dirty="0" smtClean="0"/>
              <a:t> »</a:t>
            </a: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 smtClean="0"/>
              <a:t>Or </a:t>
            </a:r>
            <a:r>
              <a:rPr lang="fr-FR" sz="1400" dirty="0" err="1" smtClean="0"/>
              <a:t>combined</a:t>
            </a:r>
            <a:r>
              <a:rPr lang="fr-FR" sz="1400" dirty="0" smtClean="0"/>
              <a:t> </a:t>
            </a:r>
            <a:r>
              <a:rPr lang="fr-FR" sz="1400" dirty="0" err="1" smtClean="0"/>
              <a:t>with</a:t>
            </a:r>
            <a:r>
              <a:rPr lang="fr-FR" sz="1400" dirty="0" smtClean="0"/>
              <a:t> </a:t>
            </a:r>
            <a:r>
              <a:rPr lang="fr-FR" sz="1400" dirty="0" err="1" smtClean="0"/>
              <a:t>beyond</a:t>
            </a:r>
            <a:r>
              <a:rPr lang="fr-FR" sz="1400" dirty="0" smtClean="0"/>
              <a:t>-mean-field techniques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Breaking</a:t>
            </a:r>
            <a:r>
              <a:rPr lang="fr-FR" sz="1400" dirty="0" smtClean="0"/>
              <a:t> </a:t>
            </a:r>
            <a:r>
              <a:rPr lang="fr-FR" sz="1400" dirty="0" err="1" smtClean="0"/>
              <a:t>symmetries</a:t>
            </a:r>
            <a:r>
              <a:rPr lang="fr-FR" sz="1400" dirty="0" smtClean="0"/>
              <a:t> </a:t>
            </a:r>
            <a:r>
              <a:rPr lang="fr-FR" sz="1400" dirty="0" err="1" smtClean="0"/>
              <a:t>allows</a:t>
            </a:r>
            <a:r>
              <a:rPr lang="fr-FR" sz="1400" dirty="0" smtClean="0"/>
              <a:t> </a:t>
            </a:r>
            <a:r>
              <a:rPr lang="fr-FR" sz="1400" dirty="0" err="1" smtClean="0"/>
              <a:t>describing</a:t>
            </a:r>
            <a:r>
              <a:rPr lang="fr-FR" sz="1400" dirty="0" smtClean="0"/>
              <a:t> </a:t>
            </a:r>
            <a:r>
              <a:rPr lang="fr-FR" sz="1400" dirty="0" err="1" smtClean="0"/>
              <a:t>correlations</a:t>
            </a:r>
            <a:r>
              <a:rPr lang="fr-FR" sz="1400" dirty="0" smtClean="0"/>
              <a:t> due to </a:t>
            </a:r>
            <a:r>
              <a:rPr lang="fr-FR" sz="1400" i="1" dirty="0" smtClean="0"/>
              <a:t>NN</a:t>
            </a:r>
            <a:r>
              <a:rPr lang="fr-FR" sz="1400" dirty="0" smtClean="0"/>
              <a:t> interaction</a:t>
            </a: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 err="1" smtClean="0"/>
              <a:t>Particle</a:t>
            </a:r>
            <a:r>
              <a:rPr lang="fr-FR" sz="1400" dirty="0" smtClean="0"/>
              <a:t> </a:t>
            </a:r>
            <a:r>
              <a:rPr lang="fr-FR" sz="1400" dirty="0" err="1" smtClean="0"/>
              <a:t>number</a:t>
            </a:r>
            <a:r>
              <a:rPr lang="fr-FR" sz="1400" dirty="0" smtClean="0"/>
              <a:t> </a:t>
            </a:r>
            <a:r>
              <a:rPr lang="fr-FR" sz="1400" dirty="0" smtClean="0">
                <a:sym typeface="Wingdings" panose="05000000000000000000" pitchFamily="2" charset="2"/>
              </a:rPr>
              <a:t> </a:t>
            </a:r>
            <a:r>
              <a:rPr lang="fr-FR" sz="1400" dirty="0" err="1" smtClean="0">
                <a:sym typeface="Wingdings" panose="05000000000000000000" pitchFamily="2" charset="2"/>
              </a:rPr>
              <a:t>pairing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correlations</a:t>
            </a:r>
            <a:endParaRPr lang="fr-FR" sz="1400" dirty="0" smtClean="0">
              <a:sym typeface="Wingdings" panose="05000000000000000000" pitchFamily="2" charset="2"/>
            </a:endParaRP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 err="1" smtClean="0">
                <a:sym typeface="Wingdings" panose="05000000000000000000" pitchFamily="2" charset="2"/>
              </a:rPr>
              <a:t>Rotational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symmetry</a:t>
            </a:r>
            <a:r>
              <a:rPr lang="fr-FR" sz="1400" dirty="0" smtClean="0">
                <a:sym typeface="Wingdings" panose="05000000000000000000" pitchFamily="2" charset="2"/>
              </a:rPr>
              <a:t>  </a:t>
            </a:r>
            <a:r>
              <a:rPr lang="fr-FR" sz="1400" dirty="0" err="1" smtClean="0">
                <a:sym typeface="Wingdings" panose="05000000000000000000" pitchFamily="2" charset="2"/>
              </a:rPr>
              <a:t>quadrupole</a:t>
            </a:r>
            <a:r>
              <a:rPr lang="fr-FR" sz="1400" dirty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correlations</a:t>
            </a:r>
            <a:endParaRPr lang="fr-FR" sz="1400" dirty="0" smtClean="0">
              <a:sym typeface="Wingdings" panose="05000000000000000000" pitchFamily="2" charset="2"/>
            </a:endParaRP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 err="1" smtClean="0">
                <a:sym typeface="Wingdings" panose="05000000000000000000" pitchFamily="2" charset="2"/>
              </a:rPr>
              <a:t>Reflection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symmetry</a:t>
            </a:r>
            <a:r>
              <a:rPr lang="fr-FR" sz="1400" dirty="0" smtClean="0">
                <a:sym typeface="Wingdings" panose="05000000000000000000" pitchFamily="2" charset="2"/>
              </a:rPr>
              <a:t>  </a:t>
            </a:r>
            <a:r>
              <a:rPr lang="fr-FR" sz="1400" dirty="0" err="1" smtClean="0">
                <a:sym typeface="Wingdings" panose="05000000000000000000" pitchFamily="2" charset="2"/>
              </a:rPr>
              <a:t>octupole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correlations</a:t>
            </a:r>
            <a:endParaRPr lang="fr-FR" sz="1400" dirty="0" smtClean="0"/>
          </a:p>
        </p:txBody>
      </p:sp>
      <p:grpSp>
        <p:nvGrpSpPr>
          <p:cNvPr id="16" name="Groupe 15"/>
          <p:cNvGrpSpPr/>
          <p:nvPr/>
        </p:nvGrpSpPr>
        <p:grpSpPr>
          <a:xfrm>
            <a:off x="375040" y="2686694"/>
            <a:ext cx="3729114" cy="2852893"/>
            <a:chOff x="375040" y="2686694"/>
            <a:chExt cx="3729114" cy="2852893"/>
          </a:xfrm>
        </p:grpSpPr>
        <p:pic>
          <p:nvPicPr>
            <p:cNvPr id="14" name="Image 13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5040" y="2686694"/>
              <a:ext cx="3729114" cy="2852893"/>
            </a:xfrm>
            <a:prstGeom prst="rect">
              <a:avLst/>
            </a:prstGeom>
          </p:spPr>
        </p:pic>
        <p:cxnSp>
          <p:nvCxnSpPr>
            <p:cNvPr id="10" name="Connecteur droit 9"/>
            <p:cNvCxnSpPr/>
            <p:nvPr/>
          </p:nvCxnSpPr>
          <p:spPr>
            <a:xfrm>
              <a:off x="1762542" y="2750902"/>
              <a:ext cx="0" cy="2448272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Ellipse 11"/>
            <p:cNvSpPr/>
            <p:nvPr/>
          </p:nvSpPr>
          <p:spPr>
            <a:xfrm rot="20344409">
              <a:off x="2572821" y="4463751"/>
              <a:ext cx="1012582" cy="560791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8" name="Imag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811" y="3459850"/>
            <a:ext cx="2791540" cy="2095989"/>
          </a:xfrm>
          <a:prstGeom prst="rect">
            <a:avLst/>
          </a:prstGeom>
        </p:spPr>
      </p:pic>
      <p:sp>
        <p:nvSpPr>
          <p:cNvPr id="19" name="Ellipse 18"/>
          <p:cNvSpPr/>
          <p:nvPr/>
        </p:nvSpPr>
        <p:spPr>
          <a:xfrm>
            <a:off x="8586107" y="2466177"/>
            <a:ext cx="331791" cy="142196"/>
          </a:xfrm>
          <a:prstGeom prst="ellipse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orme libre 19"/>
          <p:cNvSpPr/>
          <p:nvPr/>
        </p:nvSpPr>
        <p:spPr>
          <a:xfrm>
            <a:off x="7078980" y="2613660"/>
            <a:ext cx="1764213" cy="1950720"/>
          </a:xfrm>
          <a:custGeom>
            <a:avLst/>
            <a:gdLst>
              <a:gd name="connsiteX0" fmla="*/ 1996440 w 2094717"/>
              <a:gd name="connsiteY0" fmla="*/ 0 h 1630680"/>
              <a:gd name="connsiteX1" fmla="*/ 1866900 w 2094717"/>
              <a:gd name="connsiteY1" fmla="*/ 594360 h 1630680"/>
              <a:gd name="connsiteX2" fmla="*/ 0 w 2094717"/>
              <a:gd name="connsiteY2" fmla="*/ 1630680 h 1630680"/>
              <a:gd name="connsiteX0" fmla="*/ 1546860 w 1619711"/>
              <a:gd name="connsiteY0" fmla="*/ 0 h 1524000"/>
              <a:gd name="connsiteX1" fmla="*/ 1417320 w 1619711"/>
              <a:gd name="connsiteY1" fmla="*/ 594360 h 1524000"/>
              <a:gd name="connsiteX2" fmla="*/ 0 w 1619711"/>
              <a:gd name="connsiteY2" fmla="*/ 1524000 h 1524000"/>
              <a:gd name="connsiteX0" fmla="*/ 1684020 w 1764213"/>
              <a:gd name="connsiteY0" fmla="*/ 0 h 1950720"/>
              <a:gd name="connsiteX1" fmla="*/ 1554480 w 1764213"/>
              <a:gd name="connsiteY1" fmla="*/ 594360 h 1950720"/>
              <a:gd name="connsiteX2" fmla="*/ 0 w 1764213"/>
              <a:gd name="connsiteY2" fmla="*/ 1950720 h 1950720"/>
              <a:gd name="connsiteX0" fmla="*/ 1684020 w 1764213"/>
              <a:gd name="connsiteY0" fmla="*/ 0 h 1950720"/>
              <a:gd name="connsiteX1" fmla="*/ 1554480 w 1764213"/>
              <a:gd name="connsiteY1" fmla="*/ 594360 h 1950720"/>
              <a:gd name="connsiteX2" fmla="*/ 0 w 1764213"/>
              <a:gd name="connsiteY2" fmla="*/ 1950720 h 195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64213" h="1950720">
                <a:moveTo>
                  <a:pt x="1684020" y="0"/>
                </a:moveTo>
                <a:cubicBezTo>
                  <a:pt x="1785620" y="161290"/>
                  <a:pt x="1835150" y="269240"/>
                  <a:pt x="1554480" y="594360"/>
                </a:cubicBezTo>
                <a:cubicBezTo>
                  <a:pt x="1273810" y="919480"/>
                  <a:pt x="645160" y="1522730"/>
                  <a:pt x="0" y="195072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6283" y="4225696"/>
            <a:ext cx="2905649" cy="1268298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7564846" y="5389108"/>
            <a:ext cx="320792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/>
              <a:t>M. </a:t>
            </a:r>
            <a:r>
              <a:rPr lang="fr-FR" sz="1000" dirty="0" err="1" smtClean="0"/>
              <a:t>Kortelainen</a:t>
            </a:r>
            <a:r>
              <a:rPr lang="fr-FR" sz="1000" dirty="0" smtClean="0"/>
              <a:t> et al., Phys</a:t>
            </a:r>
            <a:r>
              <a:rPr lang="fr-FR" sz="1000" dirty="0"/>
              <a:t>. </a:t>
            </a:r>
            <a:r>
              <a:rPr lang="fr-FR" sz="1000" dirty="0" err="1"/>
              <a:t>Rev</a:t>
            </a:r>
            <a:r>
              <a:rPr lang="fr-FR" sz="1000" dirty="0"/>
              <a:t>. C 82, </a:t>
            </a:r>
            <a:r>
              <a:rPr lang="fr-FR" sz="1000" dirty="0" smtClean="0"/>
              <a:t>024313 (2010)</a:t>
            </a:r>
            <a:endParaRPr lang="fr-FR" sz="1000" dirty="0"/>
          </a:p>
        </p:txBody>
      </p:sp>
      <p:sp>
        <p:nvSpPr>
          <p:cNvPr id="17" name="ZoneTexte 16"/>
          <p:cNvSpPr txBox="1"/>
          <p:nvPr/>
        </p:nvSpPr>
        <p:spPr>
          <a:xfrm>
            <a:off x="2143844" y="3630609"/>
            <a:ext cx="8739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smtClean="0"/>
              <a:t>Zr isotopes</a:t>
            </a:r>
            <a:endParaRPr lang="fr-FR" sz="1000" b="1" dirty="0"/>
          </a:p>
        </p:txBody>
      </p:sp>
    </p:spTree>
    <p:extLst>
      <p:ext uri="{BB962C8B-B14F-4D97-AF65-F5344CB8AC3E}">
        <p14:creationId xmlns:p14="http://schemas.microsoft.com/office/powerpoint/2010/main" val="419696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-structure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29</a:t>
            </a:fld>
            <a:endParaRPr lang="fr-FR" dirty="0"/>
          </a:p>
        </p:txBody>
      </p:sp>
      <p:sp>
        <p:nvSpPr>
          <p:cNvPr id="31" name="ZoneTexte 30"/>
          <p:cNvSpPr txBox="1"/>
          <p:nvPr/>
        </p:nvSpPr>
        <p:spPr>
          <a:xfrm>
            <a:off x="705868" y="894152"/>
            <a:ext cx="9505056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>
                <a:sym typeface="Wingdings" panose="05000000000000000000" pitchFamily="2" charset="2"/>
              </a:rPr>
              <a:t>Experimental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u="sng" dirty="0" smtClean="0">
                <a:sym typeface="Wingdings" panose="05000000000000000000" pitchFamily="2" charset="2"/>
              </a:rPr>
              <a:t>mass </a:t>
            </a:r>
            <a:r>
              <a:rPr lang="fr-FR" sz="1400" u="sng" dirty="0" err="1" smtClean="0">
                <a:sym typeface="Wingdings" panose="05000000000000000000" pitchFamily="2" charset="2"/>
              </a:rPr>
              <a:t>filters</a:t>
            </a:r>
            <a:r>
              <a:rPr lang="fr-FR" sz="1400" u="sng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should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be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compared</a:t>
            </a:r>
            <a:r>
              <a:rPr lang="fr-FR" sz="1400" dirty="0" smtClean="0">
                <a:sym typeface="Wingdings" panose="05000000000000000000" pitchFamily="2" charset="2"/>
              </a:rPr>
              <a:t> to </a:t>
            </a:r>
            <a:r>
              <a:rPr lang="fr-FR" sz="1400" dirty="0" err="1" smtClean="0">
                <a:sym typeface="Wingdings" panose="05000000000000000000" pitchFamily="2" charset="2"/>
              </a:rPr>
              <a:t>theoretical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u="sng" dirty="0" smtClean="0">
                <a:sym typeface="Wingdings" panose="05000000000000000000" pitchFamily="2" charset="2"/>
              </a:rPr>
              <a:t>mass </a:t>
            </a:r>
            <a:r>
              <a:rPr lang="fr-FR" sz="1400" u="sng" dirty="0" err="1" smtClean="0">
                <a:sym typeface="Wingdings" panose="05000000000000000000" pitchFamily="2" charset="2"/>
              </a:rPr>
              <a:t>filters</a:t>
            </a:r>
            <a:r>
              <a:rPr lang="fr-FR" sz="1400" dirty="0" smtClean="0">
                <a:sym typeface="Wingdings" panose="05000000000000000000" pitchFamily="2" charset="2"/>
              </a:rPr>
              <a:t> (and not </a:t>
            </a:r>
            <a:r>
              <a:rPr lang="fr-FR" sz="1400" dirty="0" err="1" smtClean="0">
                <a:sym typeface="Wingdings" panose="05000000000000000000" pitchFamily="2" charset="2"/>
              </a:rPr>
              <a:t>their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microscopic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counterpart</a:t>
            </a:r>
            <a:r>
              <a:rPr lang="fr-FR" sz="1400" dirty="0" smtClean="0">
                <a:sym typeface="Wingdings" panose="05000000000000000000" pitchFamily="2" charset="2"/>
              </a:rPr>
              <a:t>)</a:t>
            </a:r>
            <a:endParaRPr lang="fr-FR" sz="1400" i="1" dirty="0"/>
          </a:p>
        </p:txBody>
      </p:sp>
      <p:pic>
        <p:nvPicPr>
          <p:cNvPr id="32" name="Imag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641" y="1301552"/>
            <a:ext cx="3944214" cy="1528956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137" y="1301552"/>
            <a:ext cx="3895223" cy="147941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789" y="5274885"/>
            <a:ext cx="39148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/>
              <a:t>J.-P. Delaroche et al., Phys</a:t>
            </a:r>
            <a:r>
              <a:rPr lang="fr-FR" sz="1000" dirty="0"/>
              <a:t>. </a:t>
            </a:r>
            <a:r>
              <a:rPr lang="fr-FR" sz="1000" dirty="0" err="1"/>
              <a:t>Rev</a:t>
            </a:r>
            <a:r>
              <a:rPr lang="fr-FR" sz="1000" dirty="0"/>
              <a:t>. C 81, 014303 </a:t>
            </a:r>
            <a:r>
              <a:rPr lang="fr-FR" sz="1000" dirty="0" smtClean="0"/>
              <a:t>(2010)</a:t>
            </a:r>
          </a:p>
          <a:p>
            <a:r>
              <a:rPr lang="fr-FR" sz="1000" dirty="0"/>
              <a:t>V. Soma, T. </a:t>
            </a:r>
            <a:r>
              <a:rPr lang="fr-FR" sz="1000" dirty="0" err="1"/>
              <a:t>Duguet</a:t>
            </a:r>
            <a:r>
              <a:rPr lang="fr-FR" sz="1000" dirty="0"/>
              <a:t>, Phil. Trans. R. Soc. A 382, 20230117 (2024) </a:t>
            </a:r>
          </a:p>
        </p:txBody>
      </p:sp>
    </p:spTree>
    <p:extLst>
      <p:ext uri="{BB962C8B-B14F-4D97-AF65-F5344CB8AC3E}">
        <p14:creationId xmlns:p14="http://schemas.microsoft.com/office/powerpoint/2010/main" val="12975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Nuclear binding energy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E53B1E2-EF00-4C7B-9E68-A406056A6EF5}"/>
              </a:ext>
            </a:extLst>
          </p:cNvPr>
          <p:cNvSpPr txBox="1"/>
          <p:nvPr/>
        </p:nvSpPr>
        <p:spPr>
          <a:xfrm>
            <a:off x="705867" y="1229544"/>
            <a:ext cx="4370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M</a:t>
            </a:r>
            <a:r>
              <a:rPr lang="en-US" b="1" i="1" baseline="-25000" dirty="0" smtClean="0"/>
              <a:t>nuc</a:t>
            </a:r>
            <a:r>
              <a:rPr lang="en-US" b="1" dirty="0" smtClean="0"/>
              <a:t>(</a:t>
            </a:r>
            <a:r>
              <a:rPr lang="en-US" sz="2000" b="1" i="1" dirty="0" smtClean="0"/>
              <a:t>Z</a:t>
            </a:r>
            <a:r>
              <a:rPr lang="en-US" b="1" dirty="0" smtClean="0"/>
              <a:t>,</a:t>
            </a:r>
            <a:r>
              <a:rPr lang="en-US" b="1" i="1" dirty="0" smtClean="0"/>
              <a:t>N</a:t>
            </a:r>
            <a:r>
              <a:rPr lang="en-US" b="1" dirty="0"/>
              <a:t>)</a:t>
            </a:r>
            <a:r>
              <a:rPr lang="en-US" dirty="0"/>
              <a:t> = </a:t>
            </a:r>
            <a:r>
              <a:rPr lang="en-US" i="1" dirty="0"/>
              <a:t>Z m</a:t>
            </a:r>
            <a:r>
              <a:rPr lang="en-US" i="1" baseline="-25000" dirty="0"/>
              <a:t>p</a:t>
            </a:r>
            <a:r>
              <a:rPr lang="en-US" i="1" baseline="30000" dirty="0"/>
              <a:t> </a:t>
            </a:r>
            <a:r>
              <a:rPr lang="en-US" i="1" dirty="0"/>
              <a:t>+ N </a:t>
            </a:r>
            <a:r>
              <a:rPr lang="en-US" i="1" dirty="0" err="1"/>
              <a:t>m</a:t>
            </a:r>
            <a:r>
              <a:rPr lang="en-US" i="1" baseline="-25000" dirty="0" err="1"/>
              <a:t>n</a:t>
            </a:r>
            <a:r>
              <a:rPr lang="en-US" i="1" baseline="30000" dirty="0"/>
              <a:t> </a:t>
            </a:r>
            <a:r>
              <a:rPr lang="en-US" i="1" dirty="0"/>
              <a:t>+</a:t>
            </a:r>
            <a:r>
              <a:rPr lang="en-US" i="1" dirty="0" smtClean="0"/>
              <a:t> </a:t>
            </a:r>
            <a:r>
              <a:rPr lang="en-US" b="1" i="1" dirty="0" smtClean="0"/>
              <a:t>E</a:t>
            </a:r>
            <a:r>
              <a:rPr lang="en-US" b="1" i="1" baseline="-25000" dirty="0" smtClean="0"/>
              <a:t> </a:t>
            </a:r>
            <a:r>
              <a:rPr lang="en-US" b="1" i="1" dirty="0" smtClean="0"/>
              <a:t>(Z,N</a:t>
            </a:r>
            <a:r>
              <a:rPr lang="en-US" b="1" i="1" dirty="0"/>
              <a:t>)</a:t>
            </a:r>
            <a:r>
              <a:rPr lang="en-US" i="1" dirty="0"/>
              <a:t>/c</a:t>
            </a:r>
            <a:r>
              <a:rPr lang="en-US" i="1" baseline="30000" dirty="0"/>
              <a:t>2</a:t>
            </a:r>
            <a:r>
              <a:rPr lang="en-US" dirty="0"/>
              <a:t> </a:t>
            </a:r>
          </a:p>
        </p:txBody>
      </p:sp>
      <p:grpSp>
        <p:nvGrpSpPr>
          <p:cNvPr id="9" name="Group 23">
            <a:extLst>
              <a:ext uri="{FF2B5EF4-FFF2-40B4-BE49-F238E27FC236}">
                <a16:creationId xmlns:a16="http://schemas.microsoft.com/office/drawing/2014/main" id="{F8EF6142-044D-4FE9-BA65-FF5E51FECC40}"/>
              </a:ext>
            </a:extLst>
          </p:cNvPr>
          <p:cNvGrpSpPr/>
          <p:nvPr/>
        </p:nvGrpSpPr>
        <p:grpSpPr>
          <a:xfrm>
            <a:off x="1576633" y="1877616"/>
            <a:ext cx="2201915" cy="1706543"/>
            <a:chOff x="124952" y="1514617"/>
            <a:chExt cx="2201915" cy="1706543"/>
          </a:xfrm>
        </p:grpSpPr>
        <p:pic>
          <p:nvPicPr>
            <p:cNvPr id="10" name="Picture 14" descr="A close up of a sign&#10;&#10;Description automatically generated">
              <a:extLst>
                <a:ext uri="{FF2B5EF4-FFF2-40B4-BE49-F238E27FC236}">
                  <a16:creationId xmlns:a16="http://schemas.microsoft.com/office/drawing/2014/main" id="{950FDD17-903F-49F4-97B4-ECDB612CF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7"/>
                </a:ext>
              </a:extLst>
            </a:blip>
            <a:stretch>
              <a:fillRect/>
            </a:stretch>
          </p:blipFill>
          <p:spPr>
            <a:xfrm>
              <a:off x="124952" y="1514617"/>
              <a:ext cx="2201915" cy="1706543"/>
            </a:xfrm>
            <a:prstGeom prst="rect">
              <a:avLst/>
            </a:prstGeom>
          </p:spPr>
        </p:pic>
        <p:grpSp>
          <p:nvGrpSpPr>
            <p:cNvPr id="11" name="Group 75">
              <a:extLst>
                <a:ext uri="{FF2B5EF4-FFF2-40B4-BE49-F238E27FC236}">
                  <a16:creationId xmlns:a16="http://schemas.microsoft.com/office/drawing/2014/main" id="{205505E8-2628-4E5A-B10A-8E61C61CA0C8}"/>
                </a:ext>
              </a:extLst>
            </p:cNvPr>
            <p:cNvGrpSpPr/>
            <p:nvPr/>
          </p:nvGrpSpPr>
          <p:grpSpPr>
            <a:xfrm>
              <a:off x="1758745" y="1728498"/>
              <a:ext cx="497883" cy="497883"/>
              <a:chOff x="4435153" y="2381473"/>
              <a:chExt cx="555182" cy="555182"/>
            </a:xfrm>
          </p:grpSpPr>
          <p:sp>
            <p:nvSpPr>
              <p:cNvPr id="33" name="Oval 50">
                <a:extLst>
                  <a:ext uri="{FF2B5EF4-FFF2-40B4-BE49-F238E27FC236}">
                    <a16:creationId xmlns:a16="http://schemas.microsoft.com/office/drawing/2014/main" id="{572A5B8F-5474-4603-B41E-C522517A691D}"/>
                  </a:ext>
                </a:extLst>
              </p:cNvPr>
              <p:cNvSpPr/>
              <p:nvPr/>
            </p:nvSpPr>
            <p:spPr>
              <a:xfrm>
                <a:off x="4862287" y="2610349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" name="Ellipse 285">
                <a:extLst>
                  <a:ext uri="{FF2B5EF4-FFF2-40B4-BE49-F238E27FC236}">
                    <a16:creationId xmlns:a16="http://schemas.microsoft.com/office/drawing/2014/main" id="{C358BCC0-7A09-44F2-B498-24920FB048EA}"/>
                  </a:ext>
                </a:extLst>
              </p:cNvPr>
              <p:cNvSpPr/>
              <p:nvPr/>
            </p:nvSpPr>
            <p:spPr>
              <a:xfrm>
                <a:off x="4435153" y="2381473"/>
                <a:ext cx="555182" cy="555182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5" name="Oval 14">
                <a:extLst>
                  <a:ext uri="{FF2B5EF4-FFF2-40B4-BE49-F238E27FC236}">
                    <a16:creationId xmlns:a16="http://schemas.microsoft.com/office/drawing/2014/main" id="{9BF17938-55D4-4DF2-9F78-B018F7F93D0E}"/>
                  </a:ext>
                </a:extLst>
              </p:cNvPr>
              <p:cNvSpPr/>
              <p:nvPr/>
            </p:nvSpPr>
            <p:spPr>
              <a:xfrm rot="1680358">
                <a:off x="4541548" y="2453326"/>
                <a:ext cx="408647" cy="411480"/>
              </a:xfrm>
              <a:prstGeom prst="ellipse">
                <a:avLst/>
              </a:prstGeom>
              <a:solidFill>
                <a:srgbClr val="0000FF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Oval 50">
                <a:extLst>
                  <a:ext uri="{FF2B5EF4-FFF2-40B4-BE49-F238E27FC236}">
                    <a16:creationId xmlns:a16="http://schemas.microsoft.com/office/drawing/2014/main" id="{C7D2032E-5AF9-4138-99A3-EC9C266E19D1}"/>
                  </a:ext>
                </a:extLst>
              </p:cNvPr>
              <p:cNvSpPr/>
              <p:nvPr/>
            </p:nvSpPr>
            <p:spPr>
              <a:xfrm>
                <a:off x="4861022" y="2591406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7" name="Oval 50">
                <a:extLst>
                  <a:ext uri="{FF2B5EF4-FFF2-40B4-BE49-F238E27FC236}">
                    <a16:creationId xmlns:a16="http://schemas.microsoft.com/office/drawing/2014/main" id="{B6F7B9CE-E1B0-44CB-9027-F6761B9E97CB}"/>
                  </a:ext>
                </a:extLst>
              </p:cNvPr>
              <p:cNvSpPr/>
              <p:nvPr/>
            </p:nvSpPr>
            <p:spPr>
              <a:xfrm>
                <a:off x="4503723" y="2724510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8" name="Oval 50">
                <a:extLst>
                  <a:ext uri="{FF2B5EF4-FFF2-40B4-BE49-F238E27FC236}">
                    <a16:creationId xmlns:a16="http://schemas.microsoft.com/office/drawing/2014/main" id="{96F4163B-471D-4CFB-895F-FDDEE12DC256}"/>
                  </a:ext>
                </a:extLst>
              </p:cNvPr>
              <p:cNvSpPr/>
              <p:nvPr/>
            </p:nvSpPr>
            <p:spPr>
              <a:xfrm>
                <a:off x="4636713" y="2477528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9" name="Oval 50">
                <a:extLst>
                  <a:ext uri="{FF2B5EF4-FFF2-40B4-BE49-F238E27FC236}">
                    <a16:creationId xmlns:a16="http://schemas.microsoft.com/office/drawing/2014/main" id="{92576871-B8D8-4D2D-AABA-F7A09A2CC932}"/>
                  </a:ext>
                </a:extLst>
              </p:cNvPr>
              <p:cNvSpPr/>
              <p:nvPr/>
            </p:nvSpPr>
            <p:spPr>
              <a:xfrm>
                <a:off x="4750705" y="2477528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0" name="Oval 50">
                <a:extLst>
                  <a:ext uri="{FF2B5EF4-FFF2-40B4-BE49-F238E27FC236}">
                    <a16:creationId xmlns:a16="http://schemas.microsoft.com/office/drawing/2014/main" id="{CDB672F7-564E-4E6B-BF6C-F27B776DF669}"/>
                  </a:ext>
                </a:extLst>
              </p:cNvPr>
              <p:cNvSpPr/>
              <p:nvPr/>
            </p:nvSpPr>
            <p:spPr>
              <a:xfrm>
                <a:off x="4636713" y="2705511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" name="Oval 50">
                <a:extLst>
                  <a:ext uri="{FF2B5EF4-FFF2-40B4-BE49-F238E27FC236}">
                    <a16:creationId xmlns:a16="http://schemas.microsoft.com/office/drawing/2014/main" id="{F974EBD2-6DE9-46EE-84DC-E375FB133E7A}"/>
                  </a:ext>
                </a:extLst>
              </p:cNvPr>
              <p:cNvSpPr/>
              <p:nvPr/>
            </p:nvSpPr>
            <p:spPr>
              <a:xfrm>
                <a:off x="4750705" y="2591520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" name="Oval 50">
                <a:extLst>
                  <a:ext uri="{FF2B5EF4-FFF2-40B4-BE49-F238E27FC236}">
                    <a16:creationId xmlns:a16="http://schemas.microsoft.com/office/drawing/2014/main" id="{DCD305ED-715A-4861-9185-5CCF8F2C111F}"/>
                  </a:ext>
                </a:extLst>
              </p:cNvPr>
              <p:cNvSpPr/>
              <p:nvPr/>
            </p:nvSpPr>
            <p:spPr>
              <a:xfrm>
                <a:off x="4855842" y="2693477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" name="Oval 50">
                <a:extLst>
                  <a:ext uri="{FF2B5EF4-FFF2-40B4-BE49-F238E27FC236}">
                    <a16:creationId xmlns:a16="http://schemas.microsoft.com/office/drawing/2014/main" id="{0F528904-BFAA-4FFE-972A-0E3A1EE9CF85}"/>
                  </a:ext>
                </a:extLst>
              </p:cNvPr>
              <p:cNvSpPr/>
              <p:nvPr/>
            </p:nvSpPr>
            <p:spPr>
              <a:xfrm>
                <a:off x="4773532" y="2799188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" name="Oval 50">
                <a:extLst>
                  <a:ext uri="{FF2B5EF4-FFF2-40B4-BE49-F238E27FC236}">
                    <a16:creationId xmlns:a16="http://schemas.microsoft.com/office/drawing/2014/main" id="{62AD1952-34AB-49C8-A93D-F74E1597D059}"/>
                  </a:ext>
                </a:extLst>
              </p:cNvPr>
              <p:cNvSpPr/>
              <p:nvPr/>
            </p:nvSpPr>
            <p:spPr>
              <a:xfrm>
                <a:off x="4636713" y="2765648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" name="Oval 50">
                <a:extLst>
                  <a:ext uri="{FF2B5EF4-FFF2-40B4-BE49-F238E27FC236}">
                    <a16:creationId xmlns:a16="http://schemas.microsoft.com/office/drawing/2014/main" id="{283F8DE0-14FD-4040-B12C-627C1DF926FB}"/>
                  </a:ext>
                </a:extLst>
              </p:cNvPr>
              <p:cNvSpPr/>
              <p:nvPr/>
            </p:nvSpPr>
            <p:spPr>
              <a:xfrm>
                <a:off x="4522722" y="2591520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" name="Oval 50">
                <a:extLst>
                  <a:ext uri="{FF2B5EF4-FFF2-40B4-BE49-F238E27FC236}">
                    <a16:creationId xmlns:a16="http://schemas.microsoft.com/office/drawing/2014/main" id="{3C5AA1DB-3E8A-410E-9E3B-28AE4CDA964F}"/>
                  </a:ext>
                </a:extLst>
              </p:cNvPr>
              <p:cNvSpPr/>
              <p:nvPr/>
            </p:nvSpPr>
            <p:spPr>
              <a:xfrm>
                <a:off x="4522722" y="2477528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" name="Oval 50">
                <a:extLst>
                  <a:ext uri="{FF2B5EF4-FFF2-40B4-BE49-F238E27FC236}">
                    <a16:creationId xmlns:a16="http://schemas.microsoft.com/office/drawing/2014/main" id="{B42620A5-FEFF-457C-9846-F28C13A1CD0E}"/>
                  </a:ext>
                </a:extLst>
              </p:cNvPr>
              <p:cNvSpPr/>
              <p:nvPr/>
            </p:nvSpPr>
            <p:spPr>
              <a:xfrm>
                <a:off x="4686590" y="2634271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" name="Oval 50">
                <a:extLst>
                  <a:ext uri="{FF2B5EF4-FFF2-40B4-BE49-F238E27FC236}">
                    <a16:creationId xmlns:a16="http://schemas.microsoft.com/office/drawing/2014/main" id="{AA114D36-80C1-404A-AB0B-148BEBD6BC88}"/>
                  </a:ext>
                </a:extLst>
              </p:cNvPr>
              <p:cNvSpPr/>
              <p:nvPr/>
            </p:nvSpPr>
            <p:spPr>
              <a:xfrm>
                <a:off x="4693703" y="2548768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" name="Oval 50">
                <a:extLst>
                  <a:ext uri="{FF2B5EF4-FFF2-40B4-BE49-F238E27FC236}">
                    <a16:creationId xmlns:a16="http://schemas.microsoft.com/office/drawing/2014/main" id="{8F7CD0E0-4080-47A4-9ACA-EC337F566CEE}"/>
                  </a:ext>
                </a:extLst>
              </p:cNvPr>
              <p:cNvSpPr/>
              <p:nvPr/>
            </p:nvSpPr>
            <p:spPr>
              <a:xfrm>
                <a:off x="4779206" y="2655635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" name="Oval 50">
                <a:extLst>
                  <a:ext uri="{FF2B5EF4-FFF2-40B4-BE49-F238E27FC236}">
                    <a16:creationId xmlns:a16="http://schemas.microsoft.com/office/drawing/2014/main" id="{0D0CE7B5-1C1C-4E49-9C5D-8A422B163EAC}"/>
                  </a:ext>
                </a:extLst>
              </p:cNvPr>
              <p:cNvSpPr/>
              <p:nvPr/>
            </p:nvSpPr>
            <p:spPr>
              <a:xfrm>
                <a:off x="4582859" y="2527393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502D194A-17D8-405C-9D03-50A059C7D687}"/>
                  </a:ext>
                </a:extLst>
              </p:cNvPr>
              <p:cNvSpPr/>
              <p:nvPr/>
            </p:nvSpPr>
            <p:spPr>
              <a:xfrm>
                <a:off x="4586837" y="2669885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" name="Oval 50">
                <a:extLst>
                  <a:ext uri="{FF2B5EF4-FFF2-40B4-BE49-F238E27FC236}">
                    <a16:creationId xmlns:a16="http://schemas.microsoft.com/office/drawing/2014/main" id="{821CF5E2-0BC6-48FD-88E1-3B84C774857B}"/>
                  </a:ext>
                </a:extLst>
              </p:cNvPr>
              <p:cNvSpPr/>
              <p:nvPr/>
            </p:nvSpPr>
            <p:spPr>
              <a:xfrm>
                <a:off x="4687766" y="2786733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" name="Oval 104">
                <a:extLst>
                  <a:ext uri="{FF2B5EF4-FFF2-40B4-BE49-F238E27FC236}">
                    <a16:creationId xmlns:a16="http://schemas.microsoft.com/office/drawing/2014/main" id="{771FB65A-4C53-4947-A58A-F35B6E94494D}"/>
                  </a:ext>
                </a:extLst>
              </p:cNvPr>
              <p:cNvSpPr/>
              <p:nvPr/>
            </p:nvSpPr>
            <p:spPr>
              <a:xfrm>
                <a:off x="4832218" y="2520279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4" name="Oval 50">
                <a:extLst>
                  <a:ext uri="{FF2B5EF4-FFF2-40B4-BE49-F238E27FC236}">
                    <a16:creationId xmlns:a16="http://schemas.microsoft.com/office/drawing/2014/main" id="{057B3902-8592-48D3-972C-8C5C4EAC4D10}"/>
                  </a:ext>
                </a:extLst>
              </p:cNvPr>
              <p:cNvSpPr/>
              <p:nvPr/>
            </p:nvSpPr>
            <p:spPr>
              <a:xfrm>
                <a:off x="4474615" y="2680224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" name="Oval 50">
                <a:extLst>
                  <a:ext uri="{FF2B5EF4-FFF2-40B4-BE49-F238E27FC236}">
                    <a16:creationId xmlns:a16="http://schemas.microsoft.com/office/drawing/2014/main" id="{D3D2B3F0-5F7F-401F-87FE-02191419AF75}"/>
                  </a:ext>
                </a:extLst>
              </p:cNvPr>
              <p:cNvSpPr/>
              <p:nvPr/>
            </p:nvSpPr>
            <p:spPr>
              <a:xfrm>
                <a:off x="4582859" y="2769626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" name="Oval 50">
                <a:extLst>
                  <a:ext uri="{FF2B5EF4-FFF2-40B4-BE49-F238E27FC236}">
                    <a16:creationId xmlns:a16="http://schemas.microsoft.com/office/drawing/2014/main" id="{21F41F56-C5F5-457F-AFA0-A274262D5DF8}"/>
                  </a:ext>
                </a:extLst>
              </p:cNvPr>
              <p:cNvSpPr/>
              <p:nvPr/>
            </p:nvSpPr>
            <p:spPr>
              <a:xfrm>
                <a:off x="4768227" y="2569019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" name="Oval 50">
                <a:extLst>
                  <a:ext uri="{FF2B5EF4-FFF2-40B4-BE49-F238E27FC236}">
                    <a16:creationId xmlns:a16="http://schemas.microsoft.com/office/drawing/2014/main" id="{B659541A-8023-4948-BC9D-5117DF4149F2}"/>
                  </a:ext>
                </a:extLst>
              </p:cNvPr>
              <p:cNvSpPr/>
              <p:nvPr/>
            </p:nvSpPr>
            <p:spPr>
              <a:xfrm>
                <a:off x="4765607" y="2542327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" name="Oval 50">
                <a:extLst>
                  <a:ext uri="{FF2B5EF4-FFF2-40B4-BE49-F238E27FC236}">
                    <a16:creationId xmlns:a16="http://schemas.microsoft.com/office/drawing/2014/main" id="{97EF3294-0775-4066-B61E-01DE92E18D16}"/>
                  </a:ext>
                </a:extLst>
              </p:cNvPr>
              <p:cNvSpPr/>
              <p:nvPr/>
            </p:nvSpPr>
            <p:spPr>
              <a:xfrm>
                <a:off x="4604904" y="2784607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" name="Oval 50">
                <a:extLst>
                  <a:ext uri="{FF2B5EF4-FFF2-40B4-BE49-F238E27FC236}">
                    <a16:creationId xmlns:a16="http://schemas.microsoft.com/office/drawing/2014/main" id="{EB9E714F-9EF8-40C0-A727-2874F0879344}"/>
                  </a:ext>
                </a:extLst>
              </p:cNvPr>
              <p:cNvSpPr/>
              <p:nvPr/>
            </p:nvSpPr>
            <p:spPr>
              <a:xfrm>
                <a:off x="4670511" y="2736419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" name="Oval 50">
                <a:extLst>
                  <a:ext uri="{FF2B5EF4-FFF2-40B4-BE49-F238E27FC236}">
                    <a16:creationId xmlns:a16="http://schemas.microsoft.com/office/drawing/2014/main" id="{ADACE839-0095-4F21-BDCC-3816B334E7A7}"/>
                  </a:ext>
                </a:extLst>
              </p:cNvPr>
              <p:cNvSpPr/>
              <p:nvPr/>
            </p:nvSpPr>
            <p:spPr>
              <a:xfrm>
                <a:off x="4636713" y="2591520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" name="Oval 50">
                <a:extLst>
                  <a:ext uri="{FF2B5EF4-FFF2-40B4-BE49-F238E27FC236}">
                    <a16:creationId xmlns:a16="http://schemas.microsoft.com/office/drawing/2014/main" id="{A6FD9AEF-FCB1-4F39-A50F-E10D53CAC1F8}"/>
                  </a:ext>
                </a:extLst>
              </p:cNvPr>
              <p:cNvSpPr/>
              <p:nvPr/>
            </p:nvSpPr>
            <p:spPr>
              <a:xfrm>
                <a:off x="4667024" y="2427503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" name="Oval 50">
                <a:extLst>
                  <a:ext uri="{FF2B5EF4-FFF2-40B4-BE49-F238E27FC236}">
                    <a16:creationId xmlns:a16="http://schemas.microsoft.com/office/drawing/2014/main" id="{9CC8B8F6-AEEC-421B-ACEE-9162FDEB4931}"/>
                  </a:ext>
                </a:extLst>
              </p:cNvPr>
              <p:cNvSpPr/>
              <p:nvPr/>
            </p:nvSpPr>
            <p:spPr>
              <a:xfrm>
                <a:off x="4575100" y="2458674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" name="Oval 50">
                <a:extLst>
                  <a:ext uri="{FF2B5EF4-FFF2-40B4-BE49-F238E27FC236}">
                    <a16:creationId xmlns:a16="http://schemas.microsoft.com/office/drawing/2014/main" id="{D88AF76C-9318-447C-8D47-C43F9E47172C}"/>
                  </a:ext>
                </a:extLst>
              </p:cNvPr>
              <p:cNvSpPr/>
              <p:nvPr/>
            </p:nvSpPr>
            <p:spPr>
              <a:xfrm>
                <a:off x="4685150" y="2713749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" name="Oval 50">
                <a:extLst>
                  <a:ext uri="{FF2B5EF4-FFF2-40B4-BE49-F238E27FC236}">
                    <a16:creationId xmlns:a16="http://schemas.microsoft.com/office/drawing/2014/main" id="{EC3E4D6B-A849-4F2C-A87F-DB7E360F7C9E}"/>
                  </a:ext>
                </a:extLst>
              </p:cNvPr>
              <p:cNvSpPr/>
              <p:nvPr/>
            </p:nvSpPr>
            <p:spPr>
              <a:xfrm>
                <a:off x="4548625" y="2694699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" name="Oval 50">
                <a:extLst>
                  <a:ext uri="{FF2B5EF4-FFF2-40B4-BE49-F238E27FC236}">
                    <a16:creationId xmlns:a16="http://schemas.microsoft.com/office/drawing/2014/main" id="{D563FF10-00B6-42DD-858F-6949B532FDD0}"/>
                  </a:ext>
                </a:extLst>
              </p:cNvPr>
              <p:cNvSpPr/>
              <p:nvPr/>
            </p:nvSpPr>
            <p:spPr>
              <a:xfrm>
                <a:off x="4774452" y="2476586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Oval 50">
                <a:extLst>
                  <a:ext uri="{FF2B5EF4-FFF2-40B4-BE49-F238E27FC236}">
                    <a16:creationId xmlns:a16="http://schemas.microsoft.com/office/drawing/2014/main" id="{3C2058EA-BAC1-467A-99A1-21B6751AF99A}"/>
                  </a:ext>
                </a:extLst>
              </p:cNvPr>
              <p:cNvSpPr/>
              <p:nvPr/>
            </p:nvSpPr>
            <p:spPr>
              <a:xfrm>
                <a:off x="4765607" y="2502935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" name="Oval 50">
                <a:extLst>
                  <a:ext uri="{FF2B5EF4-FFF2-40B4-BE49-F238E27FC236}">
                    <a16:creationId xmlns:a16="http://schemas.microsoft.com/office/drawing/2014/main" id="{25EEDA9C-3C6F-48AA-91BE-23B0C27EB560}"/>
                  </a:ext>
                </a:extLst>
              </p:cNvPr>
              <p:cNvSpPr/>
              <p:nvPr/>
            </p:nvSpPr>
            <p:spPr>
              <a:xfrm>
                <a:off x="4644950" y="2722199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8" name="Oval 119">
                <a:extLst>
                  <a:ext uri="{FF2B5EF4-FFF2-40B4-BE49-F238E27FC236}">
                    <a16:creationId xmlns:a16="http://schemas.microsoft.com/office/drawing/2014/main" id="{29C54AA6-07CD-47F0-886E-BF715E372DB6}"/>
                  </a:ext>
                </a:extLst>
              </p:cNvPr>
              <p:cNvSpPr/>
              <p:nvPr/>
            </p:nvSpPr>
            <p:spPr>
              <a:xfrm>
                <a:off x="4750705" y="2705511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" name="Oval 50">
                <a:extLst>
                  <a:ext uri="{FF2B5EF4-FFF2-40B4-BE49-F238E27FC236}">
                    <a16:creationId xmlns:a16="http://schemas.microsoft.com/office/drawing/2014/main" id="{460746B9-949B-4AE8-883C-2014065DACE8}"/>
                  </a:ext>
                </a:extLst>
              </p:cNvPr>
              <p:cNvSpPr/>
              <p:nvPr/>
            </p:nvSpPr>
            <p:spPr>
              <a:xfrm>
                <a:off x="4487073" y="2561296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2" name="Oval 50">
              <a:extLst>
                <a:ext uri="{FF2B5EF4-FFF2-40B4-BE49-F238E27FC236}">
                  <a16:creationId xmlns:a16="http://schemas.microsoft.com/office/drawing/2014/main" id="{DDA7366E-DE02-48E3-B58D-C2C3149DA38E}"/>
                </a:ext>
              </a:extLst>
            </p:cNvPr>
            <p:cNvSpPr/>
            <p:nvPr/>
          </p:nvSpPr>
          <p:spPr>
            <a:xfrm>
              <a:off x="566626" y="2452711"/>
              <a:ext cx="82003" cy="8200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Oval 50">
              <a:extLst>
                <a:ext uri="{FF2B5EF4-FFF2-40B4-BE49-F238E27FC236}">
                  <a16:creationId xmlns:a16="http://schemas.microsoft.com/office/drawing/2014/main" id="{F6980C7D-3059-4899-9D94-D2FE6AE92A75}"/>
                </a:ext>
              </a:extLst>
            </p:cNvPr>
            <p:cNvSpPr/>
            <p:nvPr/>
          </p:nvSpPr>
          <p:spPr>
            <a:xfrm>
              <a:off x="627768" y="2281251"/>
              <a:ext cx="82003" cy="8200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Oval 50">
              <a:extLst>
                <a:ext uri="{FF2B5EF4-FFF2-40B4-BE49-F238E27FC236}">
                  <a16:creationId xmlns:a16="http://schemas.microsoft.com/office/drawing/2014/main" id="{2480FBC2-EC14-4E99-8234-20AEED0F8AA3}"/>
                </a:ext>
              </a:extLst>
            </p:cNvPr>
            <p:cNvSpPr/>
            <p:nvPr/>
          </p:nvSpPr>
          <p:spPr>
            <a:xfrm>
              <a:off x="238667" y="2326886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Oval 50">
              <a:extLst>
                <a:ext uri="{FF2B5EF4-FFF2-40B4-BE49-F238E27FC236}">
                  <a16:creationId xmlns:a16="http://schemas.microsoft.com/office/drawing/2014/main" id="{F0819E2C-F77B-4773-8D53-21E81C996C1F}"/>
                </a:ext>
              </a:extLst>
            </p:cNvPr>
            <p:cNvSpPr/>
            <p:nvPr/>
          </p:nvSpPr>
          <p:spPr>
            <a:xfrm>
              <a:off x="254986" y="2242897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Oval 50">
              <a:extLst>
                <a:ext uri="{FF2B5EF4-FFF2-40B4-BE49-F238E27FC236}">
                  <a16:creationId xmlns:a16="http://schemas.microsoft.com/office/drawing/2014/main" id="{E69BFD68-AA33-42DD-A8DA-FDAE7748A0AA}"/>
                </a:ext>
              </a:extLst>
            </p:cNvPr>
            <p:cNvSpPr/>
            <p:nvPr/>
          </p:nvSpPr>
          <p:spPr>
            <a:xfrm>
              <a:off x="400600" y="2457431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Oval 50">
              <a:extLst>
                <a:ext uri="{FF2B5EF4-FFF2-40B4-BE49-F238E27FC236}">
                  <a16:creationId xmlns:a16="http://schemas.microsoft.com/office/drawing/2014/main" id="{DE3A5DE5-7FB5-4C85-8928-E4B40EBA26A2}"/>
                </a:ext>
              </a:extLst>
            </p:cNvPr>
            <p:cNvSpPr/>
            <p:nvPr/>
          </p:nvSpPr>
          <p:spPr>
            <a:xfrm>
              <a:off x="316579" y="2440690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Oval 50">
              <a:extLst>
                <a:ext uri="{FF2B5EF4-FFF2-40B4-BE49-F238E27FC236}">
                  <a16:creationId xmlns:a16="http://schemas.microsoft.com/office/drawing/2014/main" id="{0CDA5DAF-83DE-4BA7-A51F-B044486EED07}"/>
                </a:ext>
              </a:extLst>
            </p:cNvPr>
            <p:cNvSpPr/>
            <p:nvPr/>
          </p:nvSpPr>
          <p:spPr>
            <a:xfrm>
              <a:off x="401432" y="2361798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Oval 152">
              <a:extLst>
                <a:ext uri="{FF2B5EF4-FFF2-40B4-BE49-F238E27FC236}">
                  <a16:creationId xmlns:a16="http://schemas.microsoft.com/office/drawing/2014/main" id="{07D7FB2C-B61A-485A-A240-997F24E786F0}"/>
                </a:ext>
              </a:extLst>
            </p:cNvPr>
            <p:cNvSpPr/>
            <p:nvPr/>
          </p:nvSpPr>
          <p:spPr>
            <a:xfrm>
              <a:off x="334875" y="2288831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Oval 50">
              <a:extLst>
                <a:ext uri="{FF2B5EF4-FFF2-40B4-BE49-F238E27FC236}">
                  <a16:creationId xmlns:a16="http://schemas.microsoft.com/office/drawing/2014/main" id="{CE847732-6874-41CB-9598-853CAF3DDB39}"/>
                </a:ext>
              </a:extLst>
            </p:cNvPr>
            <p:cNvSpPr/>
            <p:nvPr/>
          </p:nvSpPr>
          <p:spPr>
            <a:xfrm>
              <a:off x="318013" y="2364942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Oval 50">
              <a:extLst>
                <a:ext uri="{FF2B5EF4-FFF2-40B4-BE49-F238E27FC236}">
                  <a16:creationId xmlns:a16="http://schemas.microsoft.com/office/drawing/2014/main" id="{BD384B5F-293D-471C-ABC4-6CC9E95E5000}"/>
                </a:ext>
              </a:extLst>
            </p:cNvPr>
            <p:cNvSpPr/>
            <p:nvPr/>
          </p:nvSpPr>
          <p:spPr>
            <a:xfrm>
              <a:off x="277992" y="2164480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Oval 50">
              <a:extLst>
                <a:ext uri="{FF2B5EF4-FFF2-40B4-BE49-F238E27FC236}">
                  <a16:creationId xmlns:a16="http://schemas.microsoft.com/office/drawing/2014/main" id="{1CFF3370-172D-4D9D-BE3D-0E4DC1DC6E25}"/>
                </a:ext>
              </a:extLst>
            </p:cNvPr>
            <p:cNvSpPr/>
            <p:nvPr/>
          </p:nvSpPr>
          <p:spPr>
            <a:xfrm>
              <a:off x="558824" y="2544827"/>
              <a:ext cx="82003" cy="8200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Oval 50">
              <a:extLst>
                <a:ext uri="{FF2B5EF4-FFF2-40B4-BE49-F238E27FC236}">
                  <a16:creationId xmlns:a16="http://schemas.microsoft.com/office/drawing/2014/main" id="{9AD68060-E0BC-40F3-AE4C-C5DFD1B9E4CA}"/>
                </a:ext>
              </a:extLst>
            </p:cNvPr>
            <p:cNvSpPr/>
            <p:nvPr/>
          </p:nvSpPr>
          <p:spPr>
            <a:xfrm>
              <a:off x="701915" y="2523808"/>
              <a:ext cx="82003" cy="8200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Oval 50">
              <a:extLst>
                <a:ext uri="{FF2B5EF4-FFF2-40B4-BE49-F238E27FC236}">
                  <a16:creationId xmlns:a16="http://schemas.microsoft.com/office/drawing/2014/main" id="{C395F838-F519-41F8-ABAD-518A5B487301}"/>
                </a:ext>
              </a:extLst>
            </p:cNvPr>
            <p:cNvSpPr/>
            <p:nvPr/>
          </p:nvSpPr>
          <p:spPr>
            <a:xfrm>
              <a:off x="646455" y="2449986"/>
              <a:ext cx="82003" cy="8200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Oval 50">
              <a:extLst>
                <a:ext uri="{FF2B5EF4-FFF2-40B4-BE49-F238E27FC236}">
                  <a16:creationId xmlns:a16="http://schemas.microsoft.com/office/drawing/2014/main" id="{AEB4E437-CC94-46DA-8F3A-2B4D328BB1C0}"/>
                </a:ext>
              </a:extLst>
            </p:cNvPr>
            <p:cNvSpPr/>
            <p:nvPr/>
          </p:nvSpPr>
          <p:spPr>
            <a:xfrm>
              <a:off x="186670" y="2520495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Oval 50">
              <a:extLst>
                <a:ext uri="{FF2B5EF4-FFF2-40B4-BE49-F238E27FC236}">
                  <a16:creationId xmlns:a16="http://schemas.microsoft.com/office/drawing/2014/main" id="{DADAF5D7-0920-446E-86E7-CD89F6D23F08}"/>
                </a:ext>
              </a:extLst>
            </p:cNvPr>
            <p:cNvSpPr/>
            <p:nvPr/>
          </p:nvSpPr>
          <p:spPr>
            <a:xfrm>
              <a:off x="298997" y="2508797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Oval 50">
              <a:extLst>
                <a:ext uri="{FF2B5EF4-FFF2-40B4-BE49-F238E27FC236}">
                  <a16:creationId xmlns:a16="http://schemas.microsoft.com/office/drawing/2014/main" id="{C67C04A1-7ED3-4E2A-872D-4DCD8E060277}"/>
                </a:ext>
              </a:extLst>
            </p:cNvPr>
            <p:cNvSpPr/>
            <p:nvPr/>
          </p:nvSpPr>
          <p:spPr>
            <a:xfrm>
              <a:off x="461201" y="2530095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Oval 50">
              <a:extLst>
                <a:ext uri="{FF2B5EF4-FFF2-40B4-BE49-F238E27FC236}">
                  <a16:creationId xmlns:a16="http://schemas.microsoft.com/office/drawing/2014/main" id="{3CC28778-213A-424D-8280-4FD5793126A3}"/>
                </a:ext>
              </a:extLst>
            </p:cNvPr>
            <p:cNvSpPr/>
            <p:nvPr/>
          </p:nvSpPr>
          <p:spPr>
            <a:xfrm>
              <a:off x="625244" y="2537439"/>
              <a:ext cx="82003" cy="8200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Oval 50">
              <a:extLst>
                <a:ext uri="{FF2B5EF4-FFF2-40B4-BE49-F238E27FC236}">
                  <a16:creationId xmlns:a16="http://schemas.microsoft.com/office/drawing/2014/main" id="{38A98B81-CBF7-47F8-BD54-4E89F26C8C32}"/>
                </a:ext>
              </a:extLst>
            </p:cNvPr>
            <p:cNvSpPr/>
            <p:nvPr/>
          </p:nvSpPr>
          <p:spPr>
            <a:xfrm>
              <a:off x="221020" y="2426794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Oval 167">
              <a:extLst>
                <a:ext uri="{FF2B5EF4-FFF2-40B4-BE49-F238E27FC236}">
                  <a16:creationId xmlns:a16="http://schemas.microsoft.com/office/drawing/2014/main" id="{3BE5A396-2901-4EC5-827D-CEB0D82CDCC2}"/>
                </a:ext>
              </a:extLst>
            </p:cNvPr>
            <p:cNvSpPr/>
            <p:nvPr/>
          </p:nvSpPr>
          <p:spPr>
            <a:xfrm>
              <a:off x="566626" y="2333129"/>
              <a:ext cx="82003" cy="8200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Oval 50">
              <a:extLst>
                <a:ext uri="{FF2B5EF4-FFF2-40B4-BE49-F238E27FC236}">
                  <a16:creationId xmlns:a16="http://schemas.microsoft.com/office/drawing/2014/main" id="{535D48A1-DC49-4878-B414-CD9151E6BF59}"/>
                </a:ext>
              </a:extLst>
            </p:cNvPr>
            <p:cNvSpPr/>
            <p:nvPr/>
          </p:nvSpPr>
          <p:spPr>
            <a:xfrm>
              <a:off x="636036" y="2386720"/>
              <a:ext cx="82003" cy="8200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Oval 50">
              <a:extLst>
                <a:ext uri="{FF2B5EF4-FFF2-40B4-BE49-F238E27FC236}">
                  <a16:creationId xmlns:a16="http://schemas.microsoft.com/office/drawing/2014/main" id="{2435EEFC-5F5B-4D80-BA3C-54A8A1D9602C}"/>
                </a:ext>
              </a:extLst>
            </p:cNvPr>
            <p:cNvSpPr/>
            <p:nvPr/>
          </p:nvSpPr>
          <p:spPr>
            <a:xfrm>
              <a:off x="375197" y="2517342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1" name="ZoneTexte 70"/>
          <p:cNvSpPr txBox="1"/>
          <p:nvPr/>
        </p:nvSpPr>
        <p:spPr>
          <a:xfrm>
            <a:off x="467462" y="4034216"/>
            <a:ext cx="4608512" cy="73866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Interacting</a:t>
            </a:r>
            <a:r>
              <a:rPr lang="fr-FR" sz="1400" dirty="0" smtClean="0"/>
              <a:t> system is </a:t>
            </a:r>
            <a:r>
              <a:rPr lang="fr-FR" sz="1400" dirty="0" err="1" smtClean="0"/>
              <a:t>lighter</a:t>
            </a:r>
            <a:r>
              <a:rPr lang="fr-FR" sz="1400" dirty="0" smtClean="0"/>
              <a:t> </a:t>
            </a:r>
            <a:r>
              <a:rPr lang="fr-FR" sz="1400" dirty="0" err="1" smtClean="0"/>
              <a:t>than</a:t>
            </a:r>
            <a:r>
              <a:rPr lang="fr-FR" sz="1400" dirty="0" smtClean="0"/>
              <a:t> </a:t>
            </a:r>
            <a:r>
              <a:rPr lang="fr-FR" sz="1400" dirty="0" err="1" smtClean="0"/>
              <a:t>noninteracting</a:t>
            </a:r>
            <a:r>
              <a:rPr lang="fr-FR" sz="1400" dirty="0" smtClean="0"/>
              <a:t> one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The </a:t>
            </a:r>
            <a:r>
              <a:rPr lang="fr-FR" sz="1400" dirty="0" err="1" smtClean="0"/>
              <a:t>difference</a:t>
            </a:r>
            <a:r>
              <a:rPr lang="fr-FR" sz="1400" dirty="0" smtClean="0"/>
              <a:t> in mass (the mass </a:t>
            </a:r>
            <a:r>
              <a:rPr lang="fr-FR" sz="1400" dirty="0" err="1" smtClean="0"/>
              <a:t>defect</a:t>
            </a:r>
            <a:r>
              <a:rPr lang="fr-FR" sz="1400" dirty="0" smtClean="0"/>
              <a:t>) is </a:t>
            </a:r>
            <a:r>
              <a:rPr lang="fr-FR" sz="1400" dirty="0" err="1" smtClean="0"/>
              <a:t>exactly</a:t>
            </a:r>
            <a:r>
              <a:rPr lang="fr-FR" sz="1400" dirty="0" smtClean="0"/>
              <a:t> the binding energy (up to a c</a:t>
            </a:r>
            <a:r>
              <a:rPr lang="fr-FR" sz="1400" baseline="30000" dirty="0" smtClean="0"/>
              <a:t>2</a:t>
            </a:r>
            <a:r>
              <a:rPr lang="fr-FR" sz="1400" dirty="0" smtClean="0"/>
              <a:t>).</a:t>
            </a:r>
            <a:endParaRPr lang="fr-FR" sz="1400" dirty="0"/>
          </a:p>
        </p:txBody>
      </p:sp>
      <p:grpSp>
        <p:nvGrpSpPr>
          <p:cNvPr id="70" name="Groupe 69"/>
          <p:cNvGrpSpPr/>
          <p:nvPr/>
        </p:nvGrpSpPr>
        <p:grpSpPr>
          <a:xfrm>
            <a:off x="5412341" y="2014724"/>
            <a:ext cx="5518662" cy="818116"/>
            <a:chOff x="5412341" y="2014724"/>
            <a:chExt cx="5518662" cy="818116"/>
          </a:xfrm>
        </p:grpSpPr>
        <p:sp>
          <p:nvSpPr>
            <p:cNvPr id="6" name="ZoneTexte 5"/>
            <p:cNvSpPr txBox="1"/>
            <p:nvPr/>
          </p:nvSpPr>
          <p:spPr>
            <a:xfrm>
              <a:off x="5412341" y="2014724"/>
              <a:ext cx="47265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Convention: </a:t>
              </a:r>
              <a:r>
                <a:rPr lang="fr-FR" i="1" dirty="0" smtClean="0"/>
                <a:t>E</a:t>
              </a:r>
              <a:r>
                <a:rPr lang="fr-FR" dirty="0" smtClean="0"/>
                <a:t>(</a:t>
              </a:r>
              <a:r>
                <a:rPr lang="fr-FR" i="1" dirty="0" smtClean="0"/>
                <a:t>Z</a:t>
              </a:r>
              <a:r>
                <a:rPr lang="fr-FR" dirty="0" smtClean="0"/>
                <a:t>,</a:t>
              </a:r>
              <a:r>
                <a:rPr lang="fr-FR" i="1" dirty="0" smtClean="0"/>
                <a:t>N</a:t>
              </a:r>
              <a:r>
                <a:rPr lang="fr-FR" dirty="0" smtClean="0"/>
                <a:t>)&lt;0 for bound system</a:t>
              </a:r>
              <a:endParaRPr lang="fr-FR" dirty="0"/>
            </a:p>
          </p:txBody>
        </p:sp>
        <p:sp>
          <p:nvSpPr>
            <p:cNvPr id="72" name="ZoneTexte 71"/>
            <p:cNvSpPr txBox="1"/>
            <p:nvPr/>
          </p:nvSpPr>
          <p:spPr>
            <a:xfrm>
              <a:off x="6826547" y="2432730"/>
              <a:ext cx="41044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i="1" dirty="0" smtClean="0"/>
                <a:t>BE</a:t>
              </a:r>
              <a:r>
                <a:rPr lang="fr-FR" dirty="0" smtClean="0"/>
                <a:t>(</a:t>
              </a:r>
              <a:r>
                <a:rPr lang="fr-FR" i="1" dirty="0" smtClean="0"/>
                <a:t>Z</a:t>
              </a:r>
              <a:r>
                <a:rPr lang="fr-FR" dirty="0" smtClean="0"/>
                <a:t>,</a:t>
              </a:r>
              <a:r>
                <a:rPr lang="fr-FR" i="1" dirty="0" smtClean="0"/>
                <a:t>N</a:t>
              </a:r>
              <a:r>
                <a:rPr lang="fr-FR" dirty="0" smtClean="0"/>
                <a:t>)= -</a:t>
              </a:r>
              <a:r>
                <a:rPr lang="fr-FR" i="1" dirty="0" smtClean="0"/>
                <a:t>E(Z,N) </a:t>
              </a:r>
              <a:r>
                <a:rPr lang="fr-FR" dirty="0" smtClean="0"/>
                <a:t>  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99870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-structure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30</a:t>
            </a:fld>
            <a:endParaRPr lang="fr-FR" dirty="0"/>
          </a:p>
        </p:txBody>
      </p:sp>
      <p:sp>
        <p:nvSpPr>
          <p:cNvPr id="30" name="Double flèche verticale 29"/>
          <p:cNvSpPr/>
          <p:nvPr/>
        </p:nvSpPr>
        <p:spPr>
          <a:xfrm>
            <a:off x="7396305" y="2833211"/>
            <a:ext cx="530928" cy="854509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/>
          <p:cNvSpPr txBox="1"/>
          <p:nvPr/>
        </p:nvSpPr>
        <p:spPr>
          <a:xfrm>
            <a:off x="705868" y="894152"/>
            <a:ext cx="9505056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>
                <a:sym typeface="Wingdings" panose="05000000000000000000" pitchFamily="2" charset="2"/>
              </a:rPr>
              <a:t>Experimental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u="sng" dirty="0" smtClean="0">
                <a:sym typeface="Wingdings" panose="05000000000000000000" pitchFamily="2" charset="2"/>
              </a:rPr>
              <a:t>mass </a:t>
            </a:r>
            <a:r>
              <a:rPr lang="fr-FR" sz="1400" u="sng" dirty="0" err="1" smtClean="0">
                <a:sym typeface="Wingdings" panose="05000000000000000000" pitchFamily="2" charset="2"/>
              </a:rPr>
              <a:t>filters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should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be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compared</a:t>
            </a:r>
            <a:r>
              <a:rPr lang="fr-FR" sz="1400" dirty="0" smtClean="0">
                <a:sym typeface="Wingdings" panose="05000000000000000000" pitchFamily="2" charset="2"/>
              </a:rPr>
              <a:t> to </a:t>
            </a:r>
            <a:r>
              <a:rPr lang="fr-FR" sz="1400" dirty="0" err="1" smtClean="0">
                <a:sym typeface="Wingdings" panose="05000000000000000000" pitchFamily="2" charset="2"/>
              </a:rPr>
              <a:t>theoretical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u="sng" dirty="0" smtClean="0">
                <a:sym typeface="Wingdings" panose="05000000000000000000" pitchFamily="2" charset="2"/>
              </a:rPr>
              <a:t>mass </a:t>
            </a:r>
            <a:r>
              <a:rPr lang="fr-FR" sz="1400" u="sng" dirty="0" err="1" smtClean="0">
                <a:sym typeface="Wingdings" panose="05000000000000000000" pitchFamily="2" charset="2"/>
              </a:rPr>
              <a:t>filters</a:t>
            </a:r>
            <a:r>
              <a:rPr lang="fr-FR" sz="1400" dirty="0" smtClean="0">
                <a:sym typeface="Wingdings" panose="05000000000000000000" pitchFamily="2" charset="2"/>
              </a:rPr>
              <a:t> (and not </a:t>
            </a:r>
            <a:r>
              <a:rPr lang="fr-FR" sz="1400" dirty="0" err="1" smtClean="0">
                <a:sym typeface="Wingdings" panose="05000000000000000000" pitchFamily="2" charset="2"/>
              </a:rPr>
              <a:t>their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microscopic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counterpart</a:t>
            </a:r>
            <a:r>
              <a:rPr lang="fr-FR" sz="1400" dirty="0" smtClean="0">
                <a:sym typeface="Wingdings" panose="05000000000000000000" pitchFamily="2" charset="2"/>
              </a:rPr>
              <a:t>)</a:t>
            </a:r>
            <a:endParaRPr lang="fr-FR" sz="1400" i="1" dirty="0"/>
          </a:p>
        </p:txBody>
      </p:sp>
      <p:pic>
        <p:nvPicPr>
          <p:cNvPr id="32" name="Imag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641" y="1301552"/>
            <a:ext cx="3944214" cy="1528956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137" y="1301552"/>
            <a:ext cx="3895223" cy="1479419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467" y="3666313"/>
            <a:ext cx="2848553" cy="2081917"/>
          </a:xfrm>
          <a:prstGeom prst="rect">
            <a:avLst/>
          </a:prstGeom>
        </p:spPr>
      </p:pic>
      <p:sp>
        <p:nvSpPr>
          <p:cNvPr id="35" name="ZoneTexte 34"/>
          <p:cNvSpPr txBox="1"/>
          <p:nvPr/>
        </p:nvSpPr>
        <p:spPr>
          <a:xfrm>
            <a:off x="8842771" y="4530363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err="1" smtClean="0"/>
              <a:t>SPEs</a:t>
            </a:r>
            <a:r>
              <a:rPr lang="fr-FR" sz="1200" dirty="0" smtClean="0"/>
              <a:t> </a:t>
            </a:r>
            <a:r>
              <a:rPr lang="fr-FR" sz="1200" dirty="0" err="1" smtClean="0"/>
              <a:t>Gogny</a:t>
            </a:r>
            <a:r>
              <a:rPr lang="fr-FR" sz="1200" dirty="0" smtClean="0"/>
              <a:t> D1S</a:t>
            </a:r>
            <a:endParaRPr lang="fr-FR" sz="1200" dirty="0"/>
          </a:p>
        </p:txBody>
      </p:sp>
      <p:grpSp>
        <p:nvGrpSpPr>
          <p:cNvPr id="36" name="Groupe 35"/>
          <p:cNvGrpSpPr/>
          <p:nvPr/>
        </p:nvGrpSpPr>
        <p:grpSpPr>
          <a:xfrm>
            <a:off x="7121710" y="3065541"/>
            <a:ext cx="1433030" cy="276999"/>
            <a:chOff x="7121710" y="3065541"/>
            <a:chExt cx="1433030" cy="276999"/>
          </a:xfrm>
        </p:grpSpPr>
        <p:sp>
          <p:nvSpPr>
            <p:cNvPr id="53" name="ZoneTexte 52"/>
            <p:cNvSpPr txBox="1"/>
            <p:nvPr/>
          </p:nvSpPr>
          <p:spPr>
            <a:xfrm>
              <a:off x="7995677" y="3065541"/>
              <a:ext cx="5590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200" dirty="0" smtClean="0"/>
                <a:t>Link</a:t>
              </a:r>
              <a:endParaRPr lang="fr-FR" sz="1200" dirty="0"/>
            </a:p>
          </p:txBody>
        </p:sp>
        <p:cxnSp>
          <p:nvCxnSpPr>
            <p:cNvPr id="54" name="Connecteur droit 53"/>
            <p:cNvCxnSpPr/>
            <p:nvPr/>
          </p:nvCxnSpPr>
          <p:spPr>
            <a:xfrm flipH="1">
              <a:off x="7121710" y="3260465"/>
              <a:ext cx="54005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Ellipse 36"/>
          <p:cNvSpPr/>
          <p:nvPr/>
        </p:nvSpPr>
        <p:spPr>
          <a:xfrm>
            <a:off x="6690234" y="3036351"/>
            <a:ext cx="448227" cy="44822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!</a:t>
            </a:r>
            <a:endParaRPr lang="fr-FR" dirty="0"/>
          </a:p>
        </p:txBody>
      </p:sp>
      <p:sp>
        <p:nvSpPr>
          <p:cNvPr id="38" name="ZoneTexte 37"/>
          <p:cNvSpPr txBox="1"/>
          <p:nvPr/>
        </p:nvSpPr>
        <p:spPr>
          <a:xfrm>
            <a:off x="6465437" y="2780971"/>
            <a:ext cx="7418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caveats</a:t>
            </a:r>
            <a:endParaRPr lang="fr-FR" sz="1200" dirty="0"/>
          </a:p>
        </p:txBody>
      </p:sp>
      <p:pic>
        <p:nvPicPr>
          <p:cNvPr id="39" name="Imag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3262" y="5030761"/>
            <a:ext cx="702170" cy="488248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789" y="5274885"/>
            <a:ext cx="39148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/>
              <a:t>J.-P. Delaroche et al., Phys</a:t>
            </a:r>
            <a:r>
              <a:rPr lang="fr-FR" sz="1000" dirty="0"/>
              <a:t>. </a:t>
            </a:r>
            <a:r>
              <a:rPr lang="fr-FR" sz="1000" dirty="0" err="1"/>
              <a:t>Rev</a:t>
            </a:r>
            <a:r>
              <a:rPr lang="fr-FR" sz="1000" dirty="0"/>
              <a:t>. C 81, 014303 </a:t>
            </a:r>
            <a:r>
              <a:rPr lang="fr-FR" sz="1000" dirty="0" smtClean="0"/>
              <a:t>(2010)</a:t>
            </a:r>
          </a:p>
          <a:p>
            <a:r>
              <a:rPr lang="fr-FR" sz="1000" dirty="0"/>
              <a:t>V. Soma, T. </a:t>
            </a:r>
            <a:r>
              <a:rPr lang="fr-FR" sz="1000" dirty="0" err="1"/>
              <a:t>Duguet</a:t>
            </a:r>
            <a:r>
              <a:rPr lang="fr-FR" sz="1000" dirty="0"/>
              <a:t>, Phil. Trans. R. Soc. A 382, 20230117 (2024) </a:t>
            </a:r>
          </a:p>
        </p:txBody>
      </p:sp>
    </p:spTree>
    <p:extLst>
      <p:ext uri="{BB962C8B-B14F-4D97-AF65-F5344CB8AC3E}">
        <p14:creationId xmlns:p14="http://schemas.microsoft.com/office/powerpoint/2010/main" val="305508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-structure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31</a:t>
            </a:fld>
            <a:endParaRPr lang="fr-FR" dirty="0"/>
          </a:p>
        </p:txBody>
      </p:sp>
      <p:grpSp>
        <p:nvGrpSpPr>
          <p:cNvPr id="29" name="Groupe 28"/>
          <p:cNvGrpSpPr/>
          <p:nvPr/>
        </p:nvGrpSpPr>
        <p:grpSpPr>
          <a:xfrm>
            <a:off x="705868" y="894152"/>
            <a:ext cx="9721079" cy="4854078"/>
            <a:chOff x="705868" y="894152"/>
            <a:chExt cx="9721079" cy="4854078"/>
          </a:xfrm>
        </p:grpSpPr>
        <p:sp>
          <p:nvSpPr>
            <p:cNvPr id="30" name="Double flèche verticale 29"/>
            <p:cNvSpPr/>
            <p:nvPr/>
          </p:nvSpPr>
          <p:spPr>
            <a:xfrm>
              <a:off x="7396305" y="2833211"/>
              <a:ext cx="530928" cy="854509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705868" y="894152"/>
              <a:ext cx="9505056" cy="307777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fr-FR" sz="1400" dirty="0" err="1" smtClean="0">
                  <a:sym typeface="Wingdings" panose="05000000000000000000" pitchFamily="2" charset="2"/>
                </a:rPr>
                <a:t>Experimental</a:t>
              </a:r>
              <a:r>
                <a:rPr lang="fr-FR" sz="1400" dirty="0" smtClean="0">
                  <a:sym typeface="Wingdings" panose="05000000000000000000" pitchFamily="2" charset="2"/>
                </a:rPr>
                <a:t> </a:t>
              </a:r>
              <a:r>
                <a:rPr lang="fr-FR" sz="1400" u="sng" dirty="0" smtClean="0">
                  <a:sym typeface="Wingdings" panose="05000000000000000000" pitchFamily="2" charset="2"/>
                </a:rPr>
                <a:t>mass </a:t>
              </a:r>
              <a:r>
                <a:rPr lang="fr-FR" sz="1400" u="sng" dirty="0" err="1" smtClean="0">
                  <a:sym typeface="Wingdings" panose="05000000000000000000" pitchFamily="2" charset="2"/>
                </a:rPr>
                <a:t>filters</a:t>
              </a:r>
              <a:r>
                <a:rPr lang="fr-FR" sz="1400" dirty="0" smtClean="0">
                  <a:sym typeface="Wingdings" panose="05000000000000000000" pitchFamily="2" charset="2"/>
                </a:rPr>
                <a:t> </a:t>
              </a:r>
              <a:r>
                <a:rPr lang="fr-FR" sz="1400" dirty="0" err="1" smtClean="0">
                  <a:sym typeface="Wingdings" panose="05000000000000000000" pitchFamily="2" charset="2"/>
                </a:rPr>
                <a:t>should</a:t>
              </a:r>
              <a:r>
                <a:rPr lang="fr-FR" sz="1400" dirty="0" smtClean="0">
                  <a:sym typeface="Wingdings" panose="05000000000000000000" pitchFamily="2" charset="2"/>
                </a:rPr>
                <a:t> </a:t>
              </a:r>
              <a:r>
                <a:rPr lang="fr-FR" sz="1400" dirty="0" err="1" smtClean="0">
                  <a:sym typeface="Wingdings" panose="05000000000000000000" pitchFamily="2" charset="2"/>
                </a:rPr>
                <a:t>be</a:t>
              </a:r>
              <a:r>
                <a:rPr lang="fr-FR" sz="1400" dirty="0" smtClean="0">
                  <a:sym typeface="Wingdings" panose="05000000000000000000" pitchFamily="2" charset="2"/>
                </a:rPr>
                <a:t> </a:t>
              </a:r>
              <a:r>
                <a:rPr lang="fr-FR" sz="1400" dirty="0" err="1" smtClean="0">
                  <a:sym typeface="Wingdings" panose="05000000000000000000" pitchFamily="2" charset="2"/>
                </a:rPr>
                <a:t>compared</a:t>
              </a:r>
              <a:r>
                <a:rPr lang="fr-FR" sz="1400" dirty="0" smtClean="0">
                  <a:sym typeface="Wingdings" panose="05000000000000000000" pitchFamily="2" charset="2"/>
                </a:rPr>
                <a:t> to </a:t>
              </a:r>
              <a:r>
                <a:rPr lang="fr-FR" sz="1400" dirty="0" err="1" smtClean="0">
                  <a:sym typeface="Wingdings" panose="05000000000000000000" pitchFamily="2" charset="2"/>
                </a:rPr>
                <a:t>theoretical</a:t>
              </a:r>
              <a:r>
                <a:rPr lang="fr-FR" sz="1400" dirty="0" smtClean="0">
                  <a:sym typeface="Wingdings" panose="05000000000000000000" pitchFamily="2" charset="2"/>
                </a:rPr>
                <a:t> </a:t>
              </a:r>
              <a:r>
                <a:rPr lang="fr-FR" sz="1400" u="sng" dirty="0" smtClean="0">
                  <a:sym typeface="Wingdings" panose="05000000000000000000" pitchFamily="2" charset="2"/>
                </a:rPr>
                <a:t>mass </a:t>
              </a:r>
              <a:r>
                <a:rPr lang="fr-FR" sz="1400" u="sng" dirty="0" err="1" smtClean="0">
                  <a:sym typeface="Wingdings" panose="05000000000000000000" pitchFamily="2" charset="2"/>
                </a:rPr>
                <a:t>filters</a:t>
              </a:r>
              <a:r>
                <a:rPr lang="fr-FR" sz="1400" dirty="0" smtClean="0">
                  <a:sym typeface="Wingdings" panose="05000000000000000000" pitchFamily="2" charset="2"/>
                </a:rPr>
                <a:t> (and not </a:t>
              </a:r>
              <a:r>
                <a:rPr lang="fr-FR" sz="1400" dirty="0" err="1" smtClean="0">
                  <a:sym typeface="Wingdings" panose="05000000000000000000" pitchFamily="2" charset="2"/>
                </a:rPr>
                <a:t>their</a:t>
              </a:r>
              <a:r>
                <a:rPr lang="fr-FR" sz="1400" dirty="0" smtClean="0">
                  <a:sym typeface="Wingdings" panose="05000000000000000000" pitchFamily="2" charset="2"/>
                </a:rPr>
                <a:t> </a:t>
              </a:r>
              <a:r>
                <a:rPr lang="fr-FR" sz="1400" dirty="0" err="1" smtClean="0">
                  <a:sym typeface="Wingdings" panose="05000000000000000000" pitchFamily="2" charset="2"/>
                </a:rPr>
                <a:t>microscopic</a:t>
              </a:r>
              <a:r>
                <a:rPr lang="fr-FR" sz="1400" dirty="0" smtClean="0">
                  <a:sym typeface="Wingdings" panose="05000000000000000000" pitchFamily="2" charset="2"/>
                </a:rPr>
                <a:t> </a:t>
              </a:r>
              <a:r>
                <a:rPr lang="fr-FR" sz="1400" dirty="0" err="1" smtClean="0">
                  <a:sym typeface="Wingdings" panose="05000000000000000000" pitchFamily="2" charset="2"/>
                </a:rPr>
                <a:t>counterpart</a:t>
              </a:r>
              <a:r>
                <a:rPr lang="fr-FR" sz="1400" dirty="0" smtClean="0">
                  <a:sym typeface="Wingdings" panose="05000000000000000000" pitchFamily="2" charset="2"/>
                </a:rPr>
                <a:t>)</a:t>
              </a:r>
              <a:endParaRPr lang="fr-FR" sz="1400" i="1" dirty="0"/>
            </a:p>
          </p:txBody>
        </p:sp>
        <p:pic>
          <p:nvPicPr>
            <p:cNvPr id="32" name="Image 3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641" y="1301552"/>
              <a:ext cx="3944214" cy="1528956"/>
            </a:xfrm>
            <a:prstGeom prst="rect">
              <a:avLst/>
            </a:prstGeom>
          </p:spPr>
        </p:pic>
        <p:pic>
          <p:nvPicPr>
            <p:cNvPr id="33" name="Image 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9137" y="1301552"/>
              <a:ext cx="3895223" cy="1479419"/>
            </a:xfrm>
            <a:prstGeom prst="rect">
              <a:avLst/>
            </a:prstGeom>
          </p:spPr>
        </p:pic>
        <p:pic>
          <p:nvPicPr>
            <p:cNvPr id="34" name="Image 33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6467" y="3666313"/>
              <a:ext cx="2848553" cy="2081917"/>
            </a:xfrm>
            <a:prstGeom prst="rect">
              <a:avLst/>
            </a:prstGeom>
          </p:spPr>
        </p:pic>
        <p:sp>
          <p:nvSpPr>
            <p:cNvPr id="35" name="ZoneTexte 34"/>
            <p:cNvSpPr txBox="1"/>
            <p:nvPr/>
          </p:nvSpPr>
          <p:spPr>
            <a:xfrm>
              <a:off x="8842771" y="4530363"/>
              <a:ext cx="15841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200" dirty="0" err="1" smtClean="0"/>
                <a:t>SPEs</a:t>
              </a:r>
              <a:r>
                <a:rPr lang="fr-FR" sz="1200" dirty="0" smtClean="0"/>
                <a:t> </a:t>
              </a:r>
              <a:r>
                <a:rPr lang="fr-FR" sz="1200" dirty="0" err="1" smtClean="0"/>
                <a:t>Gogny</a:t>
              </a:r>
              <a:r>
                <a:rPr lang="fr-FR" sz="1200" dirty="0" smtClean="0"/>
                <a:t> D1S</a:t>
              </a:r>
              <a:endParaRPr lang="fr-FR" sz="1200" dirty="0"/>
            </a:p>
          </p:txBody>
        </p:sp>
        <p:grpSp>
          <p:nvGrpSpPr>
            <p:cNvPr id="36" name="Groupe 35"/>
            <p:cNvGrpSpPr/>
            <p:nvPr/>
          </p:nvGrpSpPr>
          <p:grpSpPr>
            <a:xfrm>
              <a:off x="7121710" y="3065541"/>
              <a:ext cx="1433030" cy="276999"/>
              <a:chOff x="7121710" y="3065541"/>
              <a:chExt cx="1433030" cy="276999"/>
            </a:xfrm>
          </p:grpSpPr>
          <p:sp>
            <p:nvSpPr>
              <p:cNvPr id="53" name="ZoneTexte 52"/>
              <p:cNvSpPr txBox="1"/>
              <p:nvPr/>
            </p:nvSpPr>
            <p:spPr>
              <a:xfrm>
                <a:off x="7995677" y="3065541"/>
                <a:ext cx="55906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fr-FR" sz="1200" dirty="0" smtClean="0"/>
                  <a:t>Link</a:t>
                </a:r>
                <a:endParaRPr lang="fr-FR" sz="1200" dirty="0"/>
              </a:p>
            </p:txBody>
          </p:sp>
          <p:cxnSp>
            <p:nvCxnSpPr>
              <p:cNvPr id="54" name="Connecteur droit 53"/>
              <p:cNvCxnSpPr/>
              <p:nvPr/>
            </p:nvCxnSpPr>
            <p:spPr>
              <a:xfrm flipH="1">
                <a:off x="7121710" y="3260465"/>
                <a:ext cx="540059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Ellipse 36"/>
            <p:cNvSpPr/>
            <p:nvPr/>
          </p:nvSpPr>
          <p:spPr>
            <a:xfrm>
              <a:off x="6690234" y="3036351"/>
              <a:ext cx="448227" cy="44822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!</a:t>
              </a:r>
              <a:endParaRPr lang="fr-FR" dirty="0"/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6465437" y="2780971"/>
              <a:ext cx="7418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200" dirty="0" smtClean="0"/>
                <a:t>caveats</a:t>
              </a:r>
              <a:endParaRPr lang="fr-FR" sz="1200" dirty="0"/>
            </a:p>
          </p:txBody>
        </p:sp>
        <p:pic>
          <p:nvPicPr>
            <p:cNvPr id="39" name="Image 3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63262" y="5030761"/>
              <a:ext cx="702170" cy="488248"/>
            </a:xfrm>
            <a:prstGeom prst="rect">
              <a:avLst/>
            </a:prstGeom>
          </p:spPr>
        </p:pic>
        <p:sp>
          <p:nvSpPr>
            <p:cNvPr id="40" name="ZoneTexte 39"/>
            <p:cNvSpPr txBox="1"/>
            <p:nvPr/>
          </p:nvSpPr>
          <p:spPr>
            <a:xfrm rot="3471442">
              <a:off x="5546711" y="3717916"/>
              <a:ext cx="7553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smtClean="0"/>
                <a:t>optimize</a:t>
              </a:r>
              <a:endParaRPr lang="fr-FR" sz="1200" dirty="0"/>
            </a:p>
          </p:txBody>
        </p:sp>
        <p:cxnSp>
          <p:nvCxnSpPr>
            <p:cNvPr id="44" name="Connecteur droit 43"/>
            <p:cNvCxnSpPr/>
            <p:nvPr/>
          </p:nvCxnSpPr>
          <p:spPr>
            <a:xfrm>
              <a:off x="5007465" y="2381223"/>
              <a:ext cx="307635" cy="60559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Forme libre 44"/>
            <p:cNvSpPr/>
            <p:nvPr/>
          </p:nvSpPr>
          <p:spPr>
            <a:xfrm rot="15169493">
              <a:off x="5385937" y="3682630"/>
              <a:ext cx="977091" cy="359495"/>
            </a:xfrm>
            <a:custGeom>
              <a:avLst/>
              <a:gdLst>
                <a:gd name="connsiteX0" fmla="*/ 0 w 822960"/>
                <a:gd name="connsiteY0" fmla="*/ 497083 h 497083"/>
                <a:gd name="connsiteX1" fmla="*/ 167640 w 822960"/>
                <a:gd name="connsiteY1" fmla="*/ 17023 h 497083"/>
                <a:gd name="connsiteX2" fmla="*/ 822960 w 822960"/>
                <a:gd name="connsiteY2" fmla="*/ 154183 h 497083"/>
                <a:gd name="connsiteX0" fmla="*/ 0 w 830104"/>
                <a:gd name="connsiteY0" fmla="*/ 825098 h 825098"/>
                <a:gd name="connsiteX1" fmla="*/ 174784 w 830104"/>
                <a:gd name="connsiteY1" fmla="*/ 37936 h 825098"/>
                <a:gd name="connsiteX2" fmla="*/ 830104 w 830104"/>
                <a:gd name="connsiteY2" fmla="*/ 175096 h 825098"/>
                <a:gd name="connsiteX0" fmla="*/ 0 w 830104"/>
                <a:gd name="connsiteY0" fmla="*/ 691692 h 691692"/>
                <a:gd name="connsiteX1" fmla="*/ 246221 w 830104"/>
                <a:gd name="connsiteY1" fmla="*/ 141836 h 691692"/>
                <a:gd name="connsiteX2" fmla="*/ 830104 w 830104"/>
                <a:gd name="connsiteY2" fmla="*/ 41690 h 69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0104" h="691692">
                  <a:moveTo>
                    <a:pt x="0" y="691692"/>
                  </a:moveTo>
                  <a:cubicBezTo>
                    <a:pt x="15240" y="480237"/>
                    <a:pt x="107870" y="250170"/>
                    <a:pt x="246221" y="141836"/>
                  </a:cubicBezTo>
                  <a:cubicBezTo>
                    <a:pt x="384572" y="33502"/>
                    <a:pt x="571024" y="-55465"/>
                    <a:pt x="830104" y="41690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6" name="Connecteur droit 45"/>
            <p:cNvCxnSpPr/>
            <p:nvPr/>
          </p:nvCxnSpPr>
          <p:spPr>
            <a:xfrm flipH="1">
              <a:off x="5690536" y="2381223"/>
              <a:ext cx="298155" cy="59978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Groupe 46"/>
            <p:cNvGrpSpPr/>
            <p:nvPr/>
          </p:nvGrpSpPr>
          <p:grpSpPr>
            <a:xfrm>
              <a:off x="4978736" y="2951794"/>
              <a:ext cx="1080120" cy="418824"/>
              <a:chOff x="1785987" y="3596863"/>
              <a:chExt cx="1080120" cy="418824"/>
            </a:xfrm>
          </p:grpSpPr>
          <p:sp>
            <p:nvSpPr>
              <p:cNvPr id="51" name="Ellipse 50"/>
              <p:cNvSpPr/>
              <p:nvPr/>
            </p:nvSpPr>
            <p:spPr>
              <a:xfrm>
                <a:off x="1785987" y="3596863"/>
                <a:ext cx="1080120" cy="418824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2" name="ZoneTexte 51"/>
              <p:cNvSpPr txBox="1"/>
              <p:nvPr/>
            </p:nvSpPr>
            <p:spPr>
              <a:xfrm>
                <a:off x="1861904" y="3661323"/>
                <a:ext cx="91723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/>
                  <a:t>agreement</a:t>
                </a:r>
                <a:endParaRPr lang="fr-FR" sz="1200" dirty="0"/>
              </a:p>
            </p:txBody>
          </p:sp>
        </p:grpSp>
      </p:grpSp>
      <p:sp>
        <p:nvSpPr>
          <p:cNvPr id="27" name="Rectangle 26"/>
          <p:cNvSpPr/>
          <p:nvPr/>
        </p:nvSpPr>
        <p:spPr>
          <a:xfrm>
            <a:off x="5789" y="5274885"/>
            <a:ext cx="39148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/>
              <a:t>J.-P. Delaroche et al., Phys</a:t>
            </a:r>
            <a:r>
              <a:rPr lang="fr-FR" sz="1000" dirty="0"/>
              <a:t>. </a:t>
            </a:r>
            <a:r>
              <a:rPr lang="fr-FR" sz="1000" dirty="0" err="1"/>
              <a:t>Rev</a:t>
            </a:r>
            <a:r>
              <a:rPr lang="fr-FR" sz="1000" dirty="0"/>
              <a:t>. C 81, 014303 </a:t>
            </a:r>
            <a:r>
              <a:rPr lang="fr-FR" sz="1000" dirty="0" smtClean="0"/>
              <a:t>(2010)</a:t>
            </a:r>
          </a:p>
          <a:p>
            <a:r>
              <a:rPr lang="fr-FR" sz="1000" dirty="0"/>
              <a:t>V. Soma, T. </a:t>
            </a:r>
            <a:r>
              <a:rPr lang="fr-FR" sz="1000" dirty="0" err="1"/>
              <a:t>Duguet</a:t>
            </a:r>
            <a:r>
              <a:rPr lang="fr-FR" sz="1000" dirty="0"/>
              <a:t>, Phil. Trans. R. Soc. A 382, 20230117 (2024) </a:t>
            </a:r>
          </a:p>
        </p:txBody>
      </p:sp>
    </p:spTree>
    <p:extLst>
      <p:ext uri="{BB962C8B-B14F-4D97-AF65-F5344CB8AC3E}">
        <p14:creationId xmlns:p14="http://schemas.microsoft.com/office/powerpoint/2010/main" val="267139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-structure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32</a:t>
            </a:fld>
            <a:endParaRPr lang="fr-FR" dirty="0"/>
          </a:p>
        </p:txBody>
      </p:sp>
      <p:grpSp>
        <p:nvGrpSpPr>
          <p:cNvPr id="29" name="Groupe 28"/>
          <p:cNvGrpSpPr/>
          <p:nvPr/>
        </p:nvGrpSpPr>
        <p:grpSpPr>
          <a:xfrm>
            <a:off x="705868" y="894152"/>
            <a:ext cx="9721079" cy="4854078"/>
            <a:chOff x="705868" y="894152"/>
            <a:chExt cx="9721079" cy="4854078"/>
          </a:xfrm>
        </p:grpSpPr>
        <p:sp>
          <p:nvSpPr>
            <p:cNvPr id="30" name="Double flèche verticale 29"/>
            <p:cNvSpPr/>
            <p:nvPr/>
          </p:nvSpPr>
          <p:spPr>
            <a:xfrm>
              <a:off x="7396305" y="2833211"/>
              <a:ext cx="530928" cy="854509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705868" y="894152"/>
              <a:ext cx="9505056" cy="307777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fr-FR" sz="1400" dirty="0" err="1" smtClean="0">
                  <a:sym typeface="Wingdings" panose="05000000000000000000" pitchFamily="2" charset="2"/>
                </a:rPr>
                <a:t>Experimental</a:t>
              </a:r>
              <a:r>
                <a:rPr lang="fr-FR" sz="1400" dirty="0" smtClean="0">
                  <a:sym typeface="Wingdings" panose="05000000000000000000" pitchFamily="2" charset="2"/>
                </a:rPr>
                <a:t> </a:t>
              </a:r>
              <a:r>
                <a:rPr lang="fr-FR" sz="1400" u="sng" dirty="0" smtClean="0">
                  <a:sym typeface="Wingdings" panose="05000000000000000000" pitchFamily="2" charset="2"/>
                </a:rPr>
                <a:t>mass </a:t>
              </a:r>
              <a:r>
                <a:rPr lang="fr-FR" sz="1400" u="sng" dirty="0" err="1" smtClean="0">
                  <a:sym typeface="Wingdings" panose="05000000000000000000" pitchFamily="2" charset="2"/>
                </a:rPr>
                <a:t>filters</a:t>
              </a:r>
              <a:r>
                <a:rPr lang="fr-FR" sz="1400" dirty="0" smtClean="0">
                  <a:sym typeface="Wingdings" panose="05000000000000000000" pitchFamily="2" charset="2"/>
                </a:rPr>
                <a:t> </a:t>
              </a:r>
              <a:r>
                <a:rPr lang="fr-FR" sz="1400" dirty="0" err="1" smtClean="0">
                  <a:sym typeface="Wingdings" panose="05000000000000000000" pitchFamily="2" charset="2"/>
                </a:rPr>
                <a:t>should</a:t>
              </a:r>
              <a:r>
                <a:rPr lang="fr-FR" sz="1400" dirty="0" smtClean="0">
                  <a:sym typeface="Wingdings" panose="05000000000000000000" pitchFamily="2" charset="2"/>
                </a:rPr>
                <a:t> </a:t>
              </a:r>
              <a:r>
                <a:rPr lang="fr-FR" sz="1400" dirty="0" err="1" smtClean="0">
                  <a:sym typeface="Wingdings" panose="05000000000000000000" pitchFamily="2" charset="2"/>
                </a:rPr>
                <a:t>be</a:t>
              </a:r>
              <a:r>
                <a:rPr lang="fr-FR" sz="1400" dirty="0" smtClean="0">
                  <a:sym typeface="Wingdings" panose="05000000000000000000" pitchFamily="2" charset="2"/>
                </a:rPr>
                <a:t> </a:t>
              </a:r>
              <a:r>
                <a:rPr lang="fr-FR" sz="1400" dirty="0" err="1" smtClean="0">
                  <a:sym typeface="Wingdings" panose="05000000000000000000" pitchFamily="2" charset="2"/>
                </a:rPr>
                <a:t>compared</a:t>
              </a:r>
              <a:r>
                <a:rPr lang="fr-FR" sz="1400" dirty="0" smtClean="0">
                  <a:sym typeface="Wingdings" panose="05000000000000000000" pitchFamily="2" charset="2"/>
                </a:rPr>
                <a:t> to </a:t>
              </a:r>
              <a:r>
                <a:rPr lang="fr-FR" sz="1400" dirty="0" err="1" smtClean="0">
                  <a:sym typeface="Wingdings" panose="05000000000000000000" pitchFamily="2" charset="2"/>
                </a:rPr>
                <a:t>theoretical</a:t>
              </a:r>
              <a:r>
                <a:rPr lang="fr-FR" sz="1400" dirty="0" smtClean="0">
                  <a:sym typeface="Wingdings" panose="05000000000000000000" pitchFamily="2" charset="2"/>
                </a:rPr>
                <a:t> </a:t>
              </a:r>
              <a:r>
                <a:rPr lang="fr-FR" sz="1400" u="sng" dirty="0" smtClean="0">
                  <a:sym typeface="Wingdings" panose="05000000000000000000" pitchFamily="2" charset="2"/>
                </a:rPr>
                <a:t>mass </a:t>
              </a:r>
              <a:r>
                <a:rPr lang="fr-FR" sz="1400" u="sng" dirty="0" err="1" smtClean="0">
                  <a:sym typeface="Wingdings" panose="05000000000000000000" pitchFamily="2" charset="2"/>
                </a:rPr>
                <a:t>filters</a:t>
              </a:r>
              <a:r>
                <a:rPr lang="fr-FR" sz="1400" dirty="0" smtClean="0">
                  <a:sym typeface="Wingdings" panose="05000000000000000000" pitchFamily="2" charset="2"/>
                </a:rPr>
                <a:t> (and not </a:t>
              </a:r>
              <a:r>
                <a:rPr lang="fr-FR" sz="1400" dirty="0" err="1" smtClean="0">
                  <a:sym typeface="Wingdings" panose="05000000000000000000" pitchFamily="2" charset="2"/>
                </a:rPr>
                <a:t>their</a:t>
              </a:r>
              <a:r>
                <a:rPr lang="fr-FR" sz="1400" dirty="0" smtClean="0">
                  <a:sym typeface="Wingdings" panose="05000000000000000000" pitchFamily="2" charset="2"/>
                </a:rPr>
                <a:t> </a:t>
              </a:r>
              <a:r>
                <a:rPr lang="fr-FR" sz="1400" dirty="0" err="1" smtClean="0">
                  <a:sym typeface="Wingdings" panose="05000000000000000000" pitchFamily="2" charset="2"/>
                </a:rPr>
                <a:t>microscopic</a:t>
              </a:r>
              <a:r>
                <a:rPr lang="fr-FR" sz="1400" dirty="0" smtClean="0">
                  <a:sym typeface="Wingdings" panose="05000000000000000000" pitchFamily="2" charset="2"/>
                </a:rPr>
                <a:t> </a:t>
              </a:r>
              <a:r>
                <a:rPr lang="fr-FR" sz="1400" dirty="0" err="1" smtClean="0">
                  <a:sym typeface="Wingdings" panose="05000000000000000000" pitchFamily="2" charset="2"/>
                </a:rPr>
                <a:t>counterpart</a:t>
              </a:r>
              <a:r>
                <a:rPr lang="fr-FR" sz="1400" dirty="0" smtClean="0">
                  <a:sym typeface="Wingdings" panose="05000000000000000000" pitchFamily="2" charset="2"/>
                </a:rPr>
                <a:t>)</a:t>
              </a:r>
              <a:endParaRPr lang="fr-FR" sz="1400" i="1" dirty="0"/>
            </a:p>
          </p:txBody>
        </p:sp>
        <p:pic>
          <p:nvPicPr>
            <p:cNvPr id="32" name="Image 3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641" y="1301552"/>
              <a:ext cx="3944214" cy="1528956"/>
            </a:xfrm>
            <a:prstGeom prst="rect">
              <a:avLst/>
            </a:prstGeom>
          </p:spPr>
        </p:pic>
        <p:pic>
          <p:nvPicPr>
            <p:cNvPr id="33" name="Image 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9137" y="1301552"/>
              <a:ext cx="3895223" cy="1479419"/>
            </a:xfrm>
            <a:prstGeom prst="rect">
              <a:avLst/>
            </a:prstGeom>
          </p:spPr>
        </p:pic>
        <p:pic>
          <p:nvPicPr>
            <p:cNvPr id="34" name="Image 33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6467" y="3666313"/>
              <a:ext cx="2848553" cy="2081917"/>
            </a:xfrm>
            <a:prstGeom prst="rect">
              <a:avLst/>
            </a:prstGeom>
          </p:spPr>
        </p:pic>
        <p:sp>
          <p:nvSpPr>
            <p:cNvPr id="35" name="ZoneTexte 34"/>
            <p:cNvSpPr txBox="1"/>
            <p:nvPr/>
          </p:nvSpPr>
          <p:spPr>
            <a:xfrm>
              <a:off x="8842771" y="4530363"/>
              <a:ext cx="15841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200" dirty="0" err="1" smtClean="0"/>
                <a:t>SPEs</a:t>
              </a:r>
              <a:r>
                <a:rPr lang="fr-FR" sz="1200" dirty="0" smtClean="0"/>
                <a:t> </a:t>
              </a:r>
              <a:r>
                <a:rPr lang="fr-FR" sz="1200" dirty="0" err="1" smtClean="0"/>
                <a:t>Gogny</a:t>
              </a:r>
              <a:r>
                <a:rPr lang="fr-FR" sz="1200" dirty="0" smtClean="0"/>
                <a:t> D1S</a:t>
              </a:r>
              <a:endParaRPr lang="fr-FR" sz="1200" dirty="0"/>
            </a:p>
          </p:txBody>
        </p:sp>
        <p:grpSp>
          <p:nvGrpSpPr>
            <p:cNvPr id="36" name="Groupe 35"/>
            <p:cNvGrpSpPr/>
            <p:nvPr/>
          </p:nvGrpSpPr>
          <p:grpSpPr>
            <a:xfrm>
              <a:off x="7121710" y="3065541"/>
              <a:ext cx="1433030" cy="276999"/>
              <a:chOff x="7121710" y="3065541"/>
              <a:chExt cx="1433030" cy="276999"/>
            </a:xfrm>
          </p:grpSpPr>
          <p:sp>
            <p:nvSpPr>
              <p:cNvPr id="53" name="ZoneTexte 52"/>
              <p:cNvSpPr txBox="1"/>
              <p:nvPr/>
            </p:nvSpPr>
            <p:spPr>
              <a:xfrm>
                <a:off x="7995677" y="3065541"/>
                <a:ext cx="55906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fr-FR" sz="1200" dirty="0" smtClean="0"/>
                  <a:t>Link</a:t>
                </a:r>
                <a:endParaRPr lang="fr-FR" sz="1200" dirty="0"/>
              </a:p>
            </p:txBody>
          </p:sp>
          <p:cxnSp>
            <p:nvCxnSpPr>
              <p:cNvPr id="54" name="Connecteur droit 53"/>
              <p:cNvCxnSpPr/>
              <p:nvPr/>
            </p:nvCxnSpPr>
            <p:spPr>
              <a:xfrm flipH="1">
                <a:off x="7121710" y="3260465"/>
                <a:ext cx="540059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Ellipse 36"/>
            <p:cNvSpPr/>
            <p:nvPr/>
          </p:nvSpPr>
          <p:spPr>
            <a:xfrm>
              <a:off x="6690234" y="3036351"/>
              <a:ext cx="448227" cy="44822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!</a:t>
              </a:r>
              <a:endParaRPr lang="fr-FR" dirty="0"/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6465437" y="2780971"/>
              <a:ext cx="7418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200" dirty="0" smtClean="0"/>
                <a:t>caveats</a:t>
              </a:r>
              <a:endParaRPr lang="fr-FR" sz="1200" dirty="0"/>
            </a:p>
          </p:txBody>
        </p:sp>
        <p:pic>
          <p:nvPicPr>
            <p:cNvPr id="39" name="Image 3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63262" y="5030761"/>
              <a:ext cx="702170" cy="488248"/>
            </a:xfrm>
            <a:prstGeom prst="rect">
              <a:avLst/>
            </a:prstGeom>
          </p:spPr>
        </p:pic>
        <p:sp>
          <p:nvSpPr>
            <p:cNvPr id="40" name="ZoneTexte 39"/>
            <p:cNvSpPr txBox="1"/>
            <p:nvPr/>
          </p:nvSpPr>
          <p:spPr>
            <a:xfrm rot="3471442">
              <a:off x="5546711" y="3717916"/>
              <a:ext cx="7553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smtClean="0"/>
                <a:t>optimize</a:t>
              </a:r>
              <a:endParaRPr lang="fr-FR" sz="1200" dirty="0"/>
            </a:p>
          </p:txBody>
        </p:sp>
        <p:cxnSp>
          <p:nvCxnSpPr>
            <p:cNvPr id="44" name="Connecteur droit 43"/>
            <p:cNvCxnSpPr/>
            <p:nvPr/>
          </p:nvCxnSpPr>
          <p:spPr>
            <a:xfrm>
              <a:off x="5007465" y="2381223"/>
              <a:ext cx="307635" cy="60559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Forme libre 44"/>
            <p:cNvSpPr/>
            <p:nvPr/>
          </p:nvSpPr>
          <p:spPr>
            <a:xfrm rot="15169493">
              <a:off x="5385937" y="3682630"/>
              <a:ext cx="977091" cy="359495"/>
            </a:xfrm>
            <a:custGeom>
              <a:avLst/>
              <a:gdLst>
                <a:gd name="connsiteX0" fmla="*/ 0 w 822960"/>
                <a:gd name="connsiteY0" fmla="*/ 497083 h 497083"/>
                <a:gd name="connsiteX1" fmla="*/ 167640 w 822960"/>
                <a:gd name="connsiteY1" fmla="*/ 17023 h 497083"/>
                <a:gd name="connsiteX2" fmla="*/ 822960 w 822960"/>
                <a:gd name="connsiteY2" fmla="*/ 154183 h 497083"/>
                <a:gd name="connsiteX0" fmla="*/ 0 w 830104"/>
                <a:gd name="connsiteY0" fmla="*/ 825098 h 825098"/>
                <a:gd name="connsiteX1" fmla="*/ 174784 w 830104"/>
                <a:gd name="connsiteY1" fmla="*/ 37936 h 825098"/>
                <a:gd name="connsiteX2" fmla="*/ 830104 w 830104"/>
                <a:gd name="connsiteY2" fmla="*/ 175096 h 825098"/>
                <a:gd name="connsiteX0" fmla="*/ 0 w 830104"/>
                <a:gd name="connsiteY0" fmla="*/ 691692 h 691692"/>
                <a:gd name="connsiteX1" fmla="*/ 246221 w 830104"/>
                <a:gd name="connsiteY1" fmla="*/ 141836 h 691692"/>
                <a:gd name="connsiteX2" fmla="*/ 830104 w 830104"/>
                <a:gd name="connsiteY2" fmla="*/ 41690 h 69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0104" h="691692">
                  <a:moveTo>
                    <a:pt x="0" y="691692"/>
                  </a:moveTo>
                  <a:cubicBezTo>
                    <a:pt x="15240" y="480237"/>
                    <a:pt x="107870" y="250170"/>
                    <a:pt x="246221" y="141836"/>
                  </a:cubicBezTo>
                  <a:cubicBezTo>
                    <a:pt x="384572" y="33502"/>
                    <a:pt x="571024" y="-55465"/>
                    <a:pt x="830104" y="41690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6" name="Connecteur droit 45"/>
            <p:cNvCxnSpPr/>
            <p:nvPr/>
          </p:nvCxnSpPr>
          <p:spPr>
            <a:xfrm flipH="1">
              <a:off x="5690536" y="2381223"/>
              <a:ext cx="298155" cy="59978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Groupe 46"/>
            <p:cNvGrpSpPr/>
            <p:nvPr/>
          </p:nvGrpSpPr>
          <p:grpSpPr>
            <a:xfrm>
              <a:off x="4978736" y="2951794"/>
              <a:ext cx="1080120" cy="418824"/>
              <a:chOff x="1785987" y="3596863"/>
              <a:chExt cx="1080120" cy="418824"/>
            </a:xfrm>
          </p:grpSpPr>
          <p:sp>
            <p:nvSpPr>
              <p:cNvPr id="51" name="Ellipse 50"/>
              <p:cNvSpPr/>
              <p:nvPr/>
            </p:nvSpPr>
            <p:spPr>
              <a:xfrm>
                <a:off x="1785987" y="3596863"/>
                <a:ext cx="1080120" cy="418824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2" name="ZoneTexte 51"/>
              <p:cNvSpPr txBox="1"/>
              <p:nvPr/>
            </p:nvSpPr>
            <p:spPr>
              <a:xfrm>
                <a:off x="1861904" y="3661323"/>
                <a:ext cx="91723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/>
                  <a:t>agreement</a:t>
                </a:r>
                <a:endParaRPr lang="fr-FR" sz="1200" dirty="0"/>
              </a:p>
            </p:txBody>
          </p:sp>
        </p:grpSp>
        <p:cxnSp>
          <p:nvCxnSpPr>
            <p:cNvPr id="48" name="Connecteur droit avec flèche 47"/>
            <p:cNvCxnSpPr/>
            <p:nvPr/>
          </p:nvCxnSpPr>
          <p:spPr>
            <a:xfrm flipH="1">
              <a:off x="4086559" y="3856415"/>
              <a:ext cx="1228542" cy="279363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ZoneTexte 48"/>
            <p:cNvSpPr txBox="1"/>
            <p:nvPr/>
          </p:nvSpPr>
          <p:spPr>
            <a:xfrm rot="20777104">
              <a:off x="4088353" y="3637429"/>
              <a:ext cx="12682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/>
                <a:t>c</a:t>
              </a:r>
              <a:r>
                <a:rPr lang="fr-FR" sz="1600" dirty="0" smtClean="0"/>
                <a:t>ross check</a:t>
              </a:r>
              <a:endParaRPr lang="fr-FR" sz="1600" dirty="0"/>
            </a:p>
          </p:txBody>
        </p:sp>
        <p:sp>
          <p:nvSpPr>
            <p:cNvPr id="50" name="Rectangle à coins arrondis 49"/>
            <p:cNvSpPr/>
            <p:nvPr/>
          </p:nvSpPr>
          <p:spPr>
            <a:xfrm>
              <a:off x="1417461" y="3640108"/>
              <a:ext cx="2469055" cy="1167254"/>
            </a:xfrm>
            <a:prstGeom prst="roundRect">
              <a:avLst>
                <a:gd name="adj" fmla="val 14056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o</a:t>
              </a:r>
              <a:r>
                <a:rPr lang="fr-FR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ther</a:t>
              </a:r>
              <a:r>
                <a:rPr lang="fr-FR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observables</a:t>
              </a:r>
              <a:endParaRPr lang="fr-FR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41" name="Rectangle 40"/>
          <p:cNvSpPr/>
          <p:nvPr/>
        </p:nvSpPr>
        <p:spPr>
          <a:xfrm>
            <a:off x="5789" y="5274885"/>
            <a:ext cx="39148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/>
              <a:t>J.-P. Delaroche et al., Phys</a:t>
            </a:r>
            <a:r>
              <a:rPr lang="fr-FR" sz="1000" dirty="0"/>
              <a:t>. </a:t>
            </a:r>
            <a:r>
              <a:rPr lang="fr-FR" sz="1000" dirty="0" err="1"/>
              <a:t>Rev</a:t>
            </a:r>
            <a:r>
              <a:rPr lang="fr-FR" sz="1000" dirty="0"/>
              <a:t>. C 81, 014303 </a:t>
            </a:r>
            <a:r>
              <a:rPr lang="fr-FR" sz="1000" dirty="0" smtClean="0"/>
              <a:t>(2010)</a:t>
            </a:r>
          </a:p>
          <a:p>
            <a:r>
              <a:rPr lang="fr-FR" sz="1000" dirty="0"/>
              <a:t>V. Soma, T. </a:t>
            </a:r>
            <a:r>
              <a:rPr lang="fr-FR" sz="1000" dirty="0" err="1"/>
              <a:t>Duguet</a:t>
            </a:r>
            <a:r>
              <a:rPr lang="fr-FR" sz="1000" dirty="0"/>
              <a:t>, Phil. Trans. R. Soc. A 382, 20230117 (2024) </a:t>
            </a:r>
          </a:p>
        </p:txBody>
      </p:sp>
    </p:spTree>
    <p:extLst>
      <p:ext uri="{BB962C8B-B14F-4D97-AF65-F5344CB8AC3E}">
        <p14:creationId xmlns:p14="http://schemas.microsoft.com/office/powerpoint/2010/main" val="386109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-structure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caveats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33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22393" y="880151"/>
            <a:ext cx="7528290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Computation of mass </a:t>
            </a:r>
            <a:r>
              <a:rPr lang="fr-FR" sz="1400" dirty="0" err="1" smtClean="0"/>
              <a:t>filters</a:t>
            </a:r>
            <a:r>
              <a:rPr lang="fr-FR" sz="1400" dirty="0" smtClean="0"/>
              <a:t> by </a:t>
            </a:r>
            <a:r>
              <a:rPr lang="fr-FR" sz="1400" dirty="0" err="1" smtClean="0"/>
              <a:t>nuclear</a:t>
            </a:r>
            <a:r>
              <a:rPr lang="fr-FR" sz="1400" dirty="0" smtClean="0"/>
              <a:t> </a:t>
            </a:r>
            <a:r>
              <a:rPr lang="fr-FR" sz="1400" dirty="0" err="1" smtClean="0"/>
              <a:t>models</a:t>
            </a:r>
            <a:r>
              <a:rPr lang="fr-FR" sz="1400" dirty="0" smtClean="0"/>
              <a:t> mix contributions of </a:t>
            </a:r>
            <a:r>
              <a:rPr lang="fr-FR" sz="1400" dirty="0" err="1" smtClean="0"/>
              <a:t>different</a:t>
            </a:r>
            <a:r>
              <a:rPr lang="fr-FR" sz="1400" dirty="0" smtClean="0"/>
              <a:t> components. </a:t>
            </a:r>
          </a:p>
        </p:txBody>
      </p:sp>
      <p:grpSp>
        <p:nvGrpSpPr>
          <p:cNvPr id="18" name="Groupe 17"/>
          <p:cNvGrpSpPr/>
          <p:nvPr/>
        </p:nvGrpSpPr>
        <p:grpSpPr>
          <a:xfrm>
            <a:off x="522393" y="1589584"/>
            <a:ext cx="5782434" cy="3750623"/>
            <a:chOff x="3802211" y="1507998"/>
            <a:chExt cx="5782434" cy="3750623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29863" y="1507998"/>
              <a:ext cx="1543303" cy="1895368"/>
            </a:xfrm>
            <a:prstGeom prst="rect">
              <a:avLst/>
            </a:prstGeom>
          </p:spPr>
        </p:pic>
        <p:sp>
          <p:nvSpPr>
            <p:cNvPr id="6" name="ZoneTexte 5"/>
            <p:cNvSpPr txBox="1"/>
            <p:nvPr/>
          </p:nvSpPr>
          <p:spPr>
            <a:xfrm>
              <a:off x="3802211" y="3560936"/>
              <a:ext cx="295144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 err="1" smtClean="0"/>
                <a:t>Nuclear</a:t>
              </a:r>
              <a:r>
                <a:rPr lang="fr-FR" sz="1400" dirty="0" smtClean="0"/>
                <a:t> </a:t>
              </a:r>
              <a:r>
                <a:rPr lang="fr-FR" sz="1400" dirty="0" err="1" smtClean="0"/>
                <a:t>potential</a:t>
              </a:r>
              <a:r>
                <a:rPr lang="fr-FR" sz="1400" dirty="0" smtClean="0"/>
                <a:t> </a:t>
              </a:r>
              <a:r>
                <a:rPr lang="fr-FR" sz="1400" dirty="0" err="1" smtClean="0"/>
                <a:t>is</a:t>
              </a:r>
              <a:r>
                <a:rPr lang="fr-FR" sz="1400" dirty="0" smtClean="0"/>
                <a:t> self-consistent </a:t>
              </a:r>
              <a:endParaRPr lang="fr-FR" sz="1400" dirty="0"/>
            </a:p>
          </p:txBody>
        </p:sp>
        <p:sp>
          <p:nvSpPr>
            <p:cNvPr id="10" name="Flèche vers le bas 9"/>
            <p:cNvSpPr/>
            <p:nvPr/>
          </p:nvSpPr>
          <p:spPr>
            <a:xfrm>
              <a:off x="5041474" y="3927670"/>
              <a:ext cx="360040" cy="57606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6" name="Groupe 15"/>
            <p:cNvGrpSpPr/>
            <p:nvPr/>
          </p:nvGrpSpPr>
          <p:grpSpPr>
            <a:xfrm>
              <a:off x="4654028" y="4682557"/>
              <a:ext cx="1134931" cy="576064"/>
              <a:chOff x="4719873" y="4757936"/>
              <a:chExt cx="1134931" cy="576064"/>
            </a:xfrm>
          </p:grpSpPr>
          <p:cxnSp>
            <p:nvCxnSpPr>
              <p:cNvPr id="12" name="Connecteur droit 11"/>
              <p:cNvCxnSpPr/>
              <p:nvPr/>
            </p:nvCxnSpPr>
            <p:spPr>
              <a:xfrm>
                <a:off x="4719873" y="4757936"/>
                <a:ext cx="11161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/>
              <p:cNvCxnSpPr/>
              <p:nvPr/>
            </p:nvCxnSpPr>
            <p:spPr>
              <a:xfrm>
                <a:off x="4732388" y="4901952"/>
                <a:ext cx="11161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/>
              <p:cNvCxnSpPr/>
              <p:nvPr/>
            </p:nvCxnSpPr>
            <p:spPr>
              <a:xfrm>
                <a:off x="4732388" y="5051688"/>
                <a:ext cx="11161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14"/>
              <p:cNvCxnSpPr/>
              <p:nvPr/>
            </p:nvCxnSpPr>
            <p:spPr>
              <a:xfrm>
                <a:off x="4738680" y="5334000"/>
                <a:ext cx="11161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ZoneTexte 16"/>
            <p:cNvSpPr txBox="1"/>
            <p:nvPr/>
          </p:nvSpPr>
          <p:spPr>
            <a:xfrm>
              <a:off x="5916653" y="4800290"/>
              <a:ext cx="36679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 smtClean="0"/>
                <a:t>Single-</a:t>
              </a:r>
              <a:r>
                <a:rPr lang="fr-FR" sz="1400" dirty="0" err="1" smtClean="0"/>
                <a:t>particle</a:t>
              </a:r>
              <a:r>
                <a:rPr lang="fr-FR" sz="1400" dirty="0" smtClean="0"/>
                <a:t> </a:t>
              </a:r>
              <a:r>
                <a:rPr lang="fr-FR" sz="1400" dirty="0" err="1" smtClean="0"/>
                <a:t>picture</a:t>
              </a:r>
              <a:r>
                <a:rPr lang="fr-FR" sz="1400" dirty="0" smtClean="0"/>
                <a:t> </a:t>
              </a:r>
              <a:r>
                <a:rPr lang="fr-FR" sz="1400" dirty="0" err="1" smtClean="0"/>
                <a:t>evolves</a:t>
              </a:r>
              <a:r>
                <a:rPr lang="fr-FR" sz="1400" dirty="0" smtClean="0"/>
                <a:t> </a:t>
              </a:r>
              <a:r>
                <a:rPr lang="fr-FR" sz="1400" dirty="0" err="1" smtClean="0"/>
                <a:t>with</a:t>
              </a:r>
              <a:r>
                <a:rPr lang="fr-FR" sz="1400" dirty="0" smtClean="0"/>
                <a:t> Z and N </a:t>
              </a:r>
              <a:endParaRPr lang="fr-FR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9237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-structure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caveats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34</a:t>
            </a:fld>
            <a:endParaRPr lang="fr-FR" dirty="0"/>
          </a:p>
        </p:txBody>
      </p:sp>
      <p:grpSp>
        <p:nvGrpSpPr>
          <p:cNvPr id="18" name="Groupe 17"/>
          <p:cNvGrpSpPr/>
          <p:nvPr/>
        </p:nvGrpSpPr>
        <p:grpSpPr>
          <a:xfrm>
            <a:off x="522393" y="1589584"/>
            <a:ext cx="5782434" cy="3750623"/>
            <a:chOff x="3802211" y="1507998"/>
            <a:chExt cx="5782434" cy="3750623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29863" y="1507998"/>
              <a:ext cx="1543303" cy="1895368"/>
            </a:xfrm>
            <a:prstGeom prst="rect">
              <a:avLst/>
            </a:prstGeom>
          </p:spPr>
        </p:pic>
        <p:sp>
          <p:nvSpPr>
            <p:cNvPr id="6" name="ZoneTexte 5"/>
            <p:cNvSpPr txBox="1"/>
            <p:nvPr/>
          </p:nvSpPr>
          <p:spPr>
            <a:xfrm>
              <a:off x="3802211" y="3560936"/>
              <a:ext cx="295144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 err="1" smtClean="0"/>
                <a:t>Nuclear</a:t>
              </a:r>
              <a:r>
                <a:rPr lang="fr-FR" sz="1400" dirty="0" smtClean="0"/>
                <a:t> </a:t>
              </a:r>
              <a:r>
                <a:rPr lang="fr-FR" sz="1400" dirty="0" err="1" smtClean="0"/>
                <a:t>potential</a:t>
              </a:r>
              <a:r>
                <a:rPr lang="fr-FR" sz="1400" dirty="0" smtClean="0"/>
                <a:t> </a:t>
              </a:r>
              <a:r>
                <a:rPr lang="fr-FR" sz="1400" dirty="0" err="1" smtClean="0"/>
                <a:t>is</a:t>
              </a:r>
              <a:r>
                <a:rPr lang="fr-FR" sz="1400" dirty="0" smtClean="0"/>
                <a:t> self-consistent </a:t>
              </a:r>
              <a:endParaRPr lang="fr-FR" sz="1400" dirty="0"/>
            </a:p>
          </p:txBody>
        </p:sp>
        <p:sp>
          <p:nvSpPr>
            <p:cNvPr id="10" name="Flèche vers le bas 9"/>
            <p:cNvSpPr/>
            <p:nvPr/>
          </p:nvSpPr>
          <p:spPr>
            <a:xfrm>
              <a:off x="5041474" y="3927670"/>
              <a:ext cx="360040" cy="57606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6" name="Groupe 15"/>
            <p:cNvGrpSpPr/>
            <p:nvPr/>
          </p:nvGrpSpPr>
          <p:grpSpPr>
            <a:xfrm>
              <a:off x="4654028" y="4682557"/>
              <a:ext cx="1134931" cy="576064"/>
              <a:chOff x="4719873" y="4757936"/>
              <a:chExt cx="1134931" cy="576064"/>
            </a:xfrm>
          </p:grpSpPr>
          <p:cxnSp>
            <p:nvCxnSpPr>
              <p:cNvPr id="12" name="Connecteur droit 11"/>
              <p:cNvCxnSpPr/>
              <p:nvPr/>
            </p:nvCxnSpPr>
            <p:spPr>
              <a:xfrm>
                <a:off x="4719873" y="4757936"/>
                <a:ext cx="11161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/>
              <p:cNvCxnSpPr/>
              <p:nvPr/>
            </p:nvCxnSpPr>
            <p:spPr>
              <a:xfrm>
                <a:off x="4732388" y="4901952"/>
                <a:ext cx="11161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/>
              <p:cNvCxnSpPr/>
              <p:nvPr/>
            </p:nvCxnSpPr>
            <p:spPr>
              <a:xfrm>
                <a:off x="4732388" y="5051688"/>
                <a:ext cx="11161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14"/>
              <p:cNvCxnSpPr/>
              <p:nvPr/>
            </p:nvCxnSpPr>
            <p:spPr>
              <a:xfrm>
                <a:off x="4738680" y="5334000"/>
                <a:ext cx="11161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ZoneTexte 16"/>
            <p:cNvSpPr txBox="1"/>
            <p:nvPr/>
          </p:nvSpPr>
          <p:spPr>
            <a:xfrm>
              <a:off x="5916653" y="4800290"/>
              <a:ext cx="36679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 smtClean="0"/>
                <a:t>Single-</a:t>
              </a:r>
              <a:r>
                <a:rPr lang="fr-FR" sz="1400" dirty="0" err="1" smtClean="0"/>
                <a:t>particle</a:t>
              </a:r>
              <a:r>
                <a:rPr lang="fr-FR" sz="1400" dirty="0" smtClean="0"/>
                <a:t> </a:t>
              </a:r>
              <a:r>
                <a:rPr lang="fr-FR" sz="1400" dirty="0" err="1" smtClean="0"/>
                <a:t>picture</a:t>
              </a:r>
              <a:r>
                <a:rPr lang="fr-FR" sz="1400" dirty="0" smtClean="0"/>
                <a:t> </a:t>
              </a:r>
              <a:r>
                <a:rPr lang="fr-FR" sz="1400" dirty="0" err="1" smtClean="0"/>
                <a:t>evolves</a:t>
              </a:r>
              <a:r>
                <a:rPr lang="fr-FR" sz="1400" dirty="0" smtClean="0"/>
                <a:t> </a:t>
              </a:r>
              <a:r>
                <a:rPr lang="fr-FR" sz="1400" dirty="0" err="1" smtClean="0"/>
                <a:t>with</a:t>
              </a:r>
              <a:r>
                <a:rPr lang="fr-FR" sz="1400" dirty="0" smtClean="0"/>
                <a:t> Z and N </a:t>
              </a:r>
              <a:endParaRPr lang="fr-FR" sz="1400" dirty="0"/>
            </a:p>
          </p:txBody>
        </p:sp>
      </p:grpSp>
      <p:grpSp>
        <p:nvGrpSpPr>
          <p:cNvPr id="142" name="Groupe 141"/>
          <p:cNvGrpSpPr/>
          <p:nvPr/>
        </p:nvGrpSpPr>
        <p:grpSpPr>
          <a:xfrm>
            <a:off x="4641290" y="1970894"/>
            <a:ext cx="1923421" cy="2622134"/>
            <a:chOff x="6121924" y="1811558"/>
            <a:chExt cx="1923421" cy="2622134"/>
          </a:xfrm>
        </p:grpSpPr>
        <p:grpSp>
          <p:nvGrpSpPr>
            <p:cNvPr id="116" name="Groupe 115"/>
            <p:cNvGrpSpPr/>
            <p:nvPr/>
          </p:nvGrpSpPr>
          <p:grpSpPr>
            <a:xfrm>
              <a:off x="6121924" y="2212039"/>
              <a:ext cx="1923421" cy="2221653"/>
              <a:chOff x="2810075" y="2598917"/>
              <a:chExt cx="1923421" cy="2221653"/>
            </a:xfrm>
          </p:grpSpPr>
          <p:grpSp>
            <p:nvGrpSpPr>
              <p:cNvPr id="117" name="Groupe 116"/>
              <p:cNvGrpSpPr/>
              <p:nvPr/>
            </p:nvGrpSpPr>
            <p:grpSpPr>
              <a:xfrm>
                <a:off x="2810075" y="2598917"/>
                <a:ext cx="1921442" cy="2221653"/>
                <a:chOff x="864834" y="3503424"/>
                <a:chExt cx="1921442" cy="2221653"/>
              </a:xfrm>
            </p:grpSpPr>
            <p:grpSp>
              <p:nvGrpSpPr>
                <p:cNvPr id="134" name="Groupe 133"/>
                <p:cNvGrpSpPr/>
                <p:nvPr/>
              </p:nvGrpSpPr>
              <p:grpSpPr>
                <a:xfrm>
                  <a:off x="864834" y="3503424"/>
                  <a:ext cx="1921442" cy="2221653"/>
                  <a:chOff x="2974508" y="4754322"/>
                  <a:chExt cx="1921442" cy="2221653"/>
                </a:xfrm>
              </p:grpSpPr>
              <p:grpSp>
                <p:nvGrpSpPr>
                  <p:cNvPr id="136" name="Groupe 135"/>
                  <p:cNvGrpSpPr/>
                  <p:nvPr/>
                </p:nvGrpSpPr>
                <p:grpSpPr>
                  <a:xfrm>
                    <a:off x="2974508" y="4754322"/>
                    <a:ext cx="1921442" cy="276997"/>
                    <a:chOff x="5564302" y="4351396"/>
                    <a:chExt cx="1921442" cy="276997"/>
                  </a:xfrm>
                </p:grpSpPr>
                <p:sp>
                  <p:nvSpPr>
                    <p:cNvPr id="138" name="Shape 592">
                      <a:extLst>
                        <a:ext uri="{FF2B5EF4-FFF2-40B4-BE49-F238E27FC236}">
                          <a16:creationId xmlns:a16="http://schemas.microsoft.com/office/drawing/2014/main" id="{B691434F-910F-4852-AF8B-2504C397E048}"/>
                        </a:ext>
                      </a:extLst>
                    </p:cNvPr>
                    <p:cNvSpPr/>
                    <p:nvPr/>
                  </p:nvSpPr>
                  <p:spPr>
                    <a:xfrm flipH="1" flipV="1">
                      <a:off x="5985454" y="4505503"/>
                      <a:ext cx="1500290" cy="0"/>
                    </a:xfrm>
                    <a:prstGeom prst="line">
                      <a:avLst/>
                    </a:prstGeom>
                    <a:noFill/>
                    <a:ln w="19050" cap="flat">
                      <a:solidFill>
                        <a:srgbClr val="000000"/>
                      </a:solidFill>
                      <a:prstDash val="solid"/>
                      <a:round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endParaRPr/>
                    </a:p>
                  </p:txBody>
                </p:sp>
                <p:sp>
                  <p:nvSpPr>
                    <p:cNvPr id="139" name="Shape 598">
                      <a:extLst>
                        <a:ext uri="{FF2B5EF4-FFF2-40B4-BE49-F238E27FC236}">
                          <a16:creationId xmlns:a16="http://schemas.microsoft.com/office/drawing/2014/main" id="{CC7CDF54-8B34-4686-ACF0-8DE2C42608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64302" y="4351396"/>
                      <a:ext cx="632887" cy="276997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="" xmlns:ma14="http://schemas.microsoft.com/office/mac/drawingml/2011/main" val="1"/>
                      </a:ext>
                    </a:extLst>
                  </p:spPr>
                  <p:txBody>
                    <a:bodyPr wrap="square" lIns="45719" tIns="45719" rIns="45719" bIns="45719" numCol="1" anchor="t">
                      <a:spAutoFit/>
                    </a:bodyPr>
                    <a:lstStyle/>
                    <a:p>
                      <a:pPr algn="l" defTabSz="914400">
                        <a:defRPr sz="1200" b="1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US" i="1" dirty="0" smtClean="0"/>
                        <a:t>2p</a:t>
                      </a:r>
                      <a:r>
                        <a:rPr lang="en-GB" i="1" baseline="-30000" dirty="0"/>
                        <a:t>3</a:t>
                      </a:r>
                      <a:r>
                        <a:rPr baseline="-30000" dirty="0" smtClean="0"/>
                        <a:t>/2</a:t>
                      </a:r>
                      <a:endParaRPr baseline="-30000" dirty="0"/>
                    </a:p>
                  </p:txBody>
                </p:sp>
              </p:grpSp>
              <p:sp>
                <p:nvSpPr>
                  <p:cNvPr id="137" name="TextBox 465">
                    <a:extLst>
                      <a:ext uri="{FF2B5EF4-FFF2-40B4-BE49-F238E27FC236}">
                        <a16:creationId xmlns:a16="http://schemas.microsoft.com/office/drawing/2014/main" id="{5C40742B-05AF-49B8-A6C4-07144454BBF4}"/>
                      </a:ext>
                    </a:extLst>
                  </p:cNvPr>
                  <p:cNvSpPr txBox="1"/>
                  <p:nvPr/>
                </p:nvSpPr>
                <p:spPr>
                  <a:xfrm>
                    <a:off x="3631671" y="6575865"/>
                    <a:ext cx="915635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baseline="30000" dirty="0" smtClean="0"/>
                      <a:t>neutrons</a:t>
                    </a:r>
                    <a:endParaRPr lang="en-US" b="1" dirty="0"/>
                  </a:p>
                </p:txBody>
              </p:sp>
            </p:grpSp>
            <p:sp>
              <p:nvSpPr>
                <p:cNvPr id="135" name="Shape 596">
                  <a:extLst>
                    <a:ext uri="{FF2B5EF4-FFF2-40B4-BE49-F238E27FC236}">
                      <a16:creationId xmlns:a16="http://schemas.microsoft.com/office/drawing/2014/main" id="{6CEB608D-5615-4AC9-B477-AB0049E3C575}"/>
                    </a:ext>
                  </a:extLst>
                </p:cNvPr>
                <p:cNvSpPr/>
                <p:nvPr/>
              </p:nvSpPr>
              <p:spPr>
                <a:xfrm>
                  <a:off x="1834312" y="3819175"/>
                  <a:ext cx="499794" cy="30777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>
                  <a:lvl1pPr algn="l" defTabSz="914400">
                    <a:defRPr sz="1400" b="1">
                      <a:latin typeface="Arial"/>
                      <a:ea typeface="Arial"/>
                      <a:cs typeface="Arial"/>
                      <a:sym typeface="Arial"/>
                    </a:defRPr>
                  </a:lvl1pPr>
                </a:lstStyle>
                <a:p>
                  <a:r>
                    <a:rPr lang="en-GB" dirty="0" smtClean="0"/>
                    <a:t>28</a:t>
                  </a:r>
                  <a:endParaRPr dirty="0"/>
                </a:p>
              </p:txBody>
            </p:sp>
          </p:grpSp>
          <p:sp>
            <p:nvSpPr>
              <p:cNvPr id="118" name="Shape 592">
                <a:extLst>
                  <a:ext uri="{FF2B5EF4-FFF2-40B4-BE49-F238E27FC236}">
                    <a16:creationId xmlns:a16="http://schemas.microsoft.com/office/drawing/2014/main" id="{B691434F-910F-4852-AF8B-2504C397E048}"/>
                  </a:ext>
                </a:extLst>
              </p:cNvPr>
              <p:cNvSpPr/>
              <p:nvPr/>
            </p:nvSpPr>
            <p:spPr>
              <a:xfrm flipH="1" flipV="1">
                <a:off x="3231227" y="3353263"/>
                <a:ext cx="1500290" cy="0"/>
              </a:xfrm>
              <a:prstGeom prst="line">
                <a:avLst/>
              </a:prstGeom>
              <a:noFill/>
              <a:ln w="1905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19" name="Shape 598">
                <a:extLst>
                  <a:ext uri="{FF2B5EF4-FFF2-40B4-BE49-F238E27FC236}">
                    <a16:creationId xmlns:a16="http://schemas.microsoft.com/office/drawing/2014/main" id="{CC7CDF54-8B34-4686-ACF0-8DE2C4260877}"/>
                  </a:ext>
                </a:extLst>
              </p:cNvPr>
              <p:cNvSpPr/>
              <p:nvPr/>
            </p:nvSpPr>
            <p:spPr>
              <a:xfrm>
                <a:off x="2810075" y="3199156"/>
                <a:ext cx="632887" cy="27699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/>
              <a:p>
                <a:pPr algn="l" defTabSz="914400">
                  <a:defRPr sz="1200" b="1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lang="en-US" i="1" dirty="0" smtClean="0"/>
                  <a:t>1f</a:t>
                </a:r>
                <a:r>
                  <a:rPr lang="en-GB" i="1" baseline="-30000" dirty="0"/>
                  <a:t>7</a:t>
                </a:r>
                <a:r>
                  <a:rPr baseline="-30000" dirty="0" smtClean="0"/>
                  <a:t>/2</a:t>
                </a:r>
                <a:endParaRPr baseline="-30000" dirty="0"/>
              </a:p>
            </p:txBody>
          </p:sp>
          <p:grpSp>
            <p:nvGrpSpPr>
              <p:cNvPr id="120" name="Groupe 119"/>
              <p:cNvGrpSpPr/>
              <p:nvPr/>
            </p:nvGrpSpPr>
            <p:grpSpPr>
              <a:xfrm>
                <a:off x="2812054" y="3861760"/>
                <a:ext cx="1921442" cy="517875"/>
                <a:chOff x="522394" y="2406369"/>
                <a:chExt cx="1921442" cy="517875"/>
              </a:xfrm>
            </p:grpSpPr>
            <p:grpSp>
              <p:nvGrpSpPr>
                <p:cNvPr id="128" name="Groupe 127"/>
                <p:cNvGrpSpPr/>
                <p:nvPr/>
              </p:nvGrpSpPr>
              <p:grpSpPr>
                <a:xfrm>
                  <a:off x="522394" y="2406369"/>
                  <a:ext cx="1921442" cy="276997"/>
                  <a:chOff x="2591838" y="4985984"/>
                  <a:chExt cx="1921442" cy="276997"/>
                </a:xfrm>
              </p:grpSpPr>
              <p:sp>
                <p:nvSpPr>
                  <p:cNvPr id="132" name="Shape 592">
                    <a:extLst>
                      <a:ext uri="{FF2B5EF4-FFF2-40B4-BE49-F238E27FC236}">
                        <a16:creationId xmlns:a16="http://schemas.microsoft.com/office/drawing/2014/main" id="{4DF95E37-B981-44C9-9E59-18B21A714C9C}"/>
                      </a:ext>
                    </a:extLst>
                  </p:cNvPr>
                  <p:cNvSpPr/>
                  <p:nvPr/>
                </p:nvSpPr>
                <p:spPr>
                  <a:xfrm flipH="1">
                    <a:off x="3012990" y="5126487"/>
                    <a:ext cx="1500290" cy="0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3" name="Shape 598">
                    <a:extLst>
                      <a:ext uri="{FF2B5EF4-FFF2-40B4-BE49-F238E27FC236}">
                        <a16:creationId xmlns:a16="http://schemas.microsoft.com/office/drawing/2014/main" id="{CC7CDF54-8B34-4686-ACF0-8DE2C4260877}"/>
                      </a:ext>
                    </a:extLst>
                  </p:cNvPr>
                  <p:cNvSpPr/>
                  <p:nvPr/>
                </p:nvSpPr>
                <p:spPr>
                  <a:xfrm>
                    <a:off x="2591838" y="4985984"/>
                    <a:ext cx="632887" cy="27699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t">
                    <a:spAutoFit/>
                  </a:bodyPr>
                  <a:lstStyle/>
                  <a:p>
                    <a:pPr algn="l" defTabSz="914400">
                      <a:defRPr sz="1200" b="1">
                        <a:latin typeface="Arial"/>
                        <a:ea typeface="Arial"/>
                        <a:cs typeface="Arial"/>
                        <a:sym typeface="Arial"/>
                      </a:defRPr>
                    </a:pPr>
                    <a:r>
                      <a:rPr lang="en-US" i="1" dirty="0" smtClean="0"/>
                      <a:t>1d</a:t>
                    </a:r>
                    <a:r>
                      <a:rPr lang="en-GB" i="1" baseline="-30000" dirty="0"/>
                      <a:t>3</a:t>
                    </a:r>
                    <a:r>
                      <a:rPr baseline="-30000" dirty="0" smtClean="0"/>
                      <a:t>/2</a:t>
                    </a:r>
                    <a:endParaRPr baseline="-30000" dirty="0"/>
                  </a:p>
                </p:txBody>
              </p:sp>
            </p:grpSp>
            <p:grpSp>
              <p:nvGrpSpPr>
                <p:cNvPr id="129" name="Groupe 128"/>
                <p:cNvGrpSpPr/>
                <p:nvPr/>
              </p:nvGrpSpPr>
              <p:grpSpPr>
                <a:xfrm>
                  <a:off x="522394" y="2647247"/>
                  <a:ext cx="1921442" cy="276997"/>
                  <a:chOff x="2591838" y="4985984"/>
                  <a:chExt cx="1921442" cy="276997"/>
                </a:xfrm>
              </p:grpSpPr>
              <p:sp>
                <p:nvSpPr>
                  <p:cNvPr id="130" name="Shape 592">
                    <a:extLst>
                      <a:ext uri="{FF2B5EF4-FFF2-40B4-BE49-F238E27FC236}">
                        <a16:creationId xmlns:a16="http://schemas.microsoft.com/office/drawing/2014/main" id="{4DF95E37-B981-44C9-9E59-18B21A714C9C}"/>
                      </a:ext>
                    </a:extLst>
                  </p:cNvPr>
                  <p:cNvSpPr/>
                  <p:nvPr/>
                </p:nvSpPr>
                <p:spPr>
                  <a:xfrm flipH="1">
                    <a:off x="3012990" y="5126487"/>
                    <a:ext cx="1500290" cy="0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1" name="Shape 598">
                    <a:extLst>
                      <a:ext uri="{FF2B5EF4-FFF2-40B4-BE49-F238E27FC236}">
                        <a16:creationId xmlns:a16="http://schemas.microsoft.com/office/drawing/2014/main" id="{CC7CDF54-8B34-4686-ACF0-8DE2C4260877}"/>
                      </a:ext>
                    </a:extLst>
                  </p:cNvPr>
                  <p:cNvSpPr/>
                  <p:nvPr/>
                </p:nvSpPr>
                <p:spPr>
                  <a:xfrm>
                    <a:off x="2591838" y="4985984"/>
                    <a:ext cx="632887" cy="27699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t">
                    <a:spAutoFit/>
                  </a:bodyPr>
                  <a:lstStyle/>
                  <a:p>
                    <a:pPr algn="l" defTabSz="914400">
                      <a:defRPr sz="1200" b="1">
                        <a:latin typeface="Arial"/>
                        <a:ea typeface="Arial"/>
                        <a:cs typeface="Arial"/>
                        <a:sym typeface="Arial"/>
                      </a:defRPr>
                    </a:pPr>
                    <a:r>
                      <a:rPr lang="en-US" i="1" dirty="0"/>
                      <a:t>2</a:t>
                    </a:r>
                    <a:r>
                      <a:rPr lang="en-US" i="1" dirty="0" smtClean="0"/>
                      <a:t>s</a:t>
                    </a:r>
                    <a:r>
                      <a:rPr lang="en-GB" i="1" baseline="-30000" dirty="0"/>
                      <a:t>1</a:t>
                    </a:r>
                    <a:r>
                      <a:rPr baseline="-30000" dirty="0" smtClean="0"/>
                      <a:t>/2</a:t>
                    </a:r>
                    <a:endParaRPr baseline="-30000" dirty="0"/>
                  </a:p>
                </p:txBody>
              </p:sp>
            </p:grpSp>
          </p:grpSp>
          <p:sp>
            <p:nvSpPr>
              <p:cNvPr id="121" name="Shape 596">
                <a:extLst>
                  <a:ext uri="{FF2B5EF4-FFF2-40B4-BE49-F238E27FC236}">
                    <a16:creationId xmlns:a16="http://schemas.microsoft.com/office/drawing/2014/main" id="{6CEB608D-5615-4AC9-B477-AB0049E3C575}"/>
                  </a:ext>
                </a:extLst>
              </p:cNvPr>
              <p:cNvSpPr/>
              <p:nvPr/>
            </p:nvSpPr>
            <p:spPr>
              <a:xfrm>
                <a:off x="3788040" y="3534191"/>
                <a:ext cx="499794" cy="3077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algn="l" defTabSz="914400">
                  <a:defRPr sz="1400" b="1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lang="en-GB" dirty="0" smtClean="0"/>
                  <a:t>20</a:t>
                </a:r>
                <a:endParaRPr dirty="0"/>
              </a:p>
            </p:txBody>
          </p:sp>
          <p:sp>
            <p:nvSpPr>
              <p:cNvPr id="122" name="Shape 622">
                <a:extLst>
                  <a:ext uri="{FF2B5EF4-FFF2-40B4-BE49-F238E27FC236}">
                    <a16:creationId xmlns:a16="http://schemas.microsoft.com/office/drawing/2014/main" id="{0873069B-4ACB-493E-ACAF-AEEA9EA15FEC}"/>
                  </a:ext>
                </a:extLst>
              </p:cNvPr>
              <p:cNvSpPr/>
              <p:nvPr/>
            </p:nvSpPr>
            <p:spPr>
              <a:xfrm>
                <a:off x="4057994" y="3956411"/>
                <a:ext cx="88905" cy="90851"/>
              </a:xfrm>
              <a:prstGeom prst="ellipse">
                <a:avLst/>
              </a:prstGeom>
              <a:solidFill>
                <a:srgbClr val="4F81BD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23" name="Shape 627">
                <a:extLst>
                  <a:ext uri="{FF2B5EF4-FFF2-40B4-BE49-F238E27FC236}">
                    <a16:creationId xmlns:a16="http://schemas.microsoft.com/office/drawing/2014/main" id="{865FD24B-1643-40C2-AFF1-5579669AF15D}"/>
                  </a:ext>
                </a:extLst>
              </p:cNvPr>
              <p:cNvSpPr/>
              <p:nvPr/>
            </p:nvSpPr>
            <p:spPr>
              <a:xfrm>
                <a:off x="3945922" y="3958752"/>
                <a:ext cx="88905" cy="90851"/>
              </a:xfrm>
              <a:prstGeom prst="ellipse">
                <a:avLst/>
              </a:prstGeom>
              <a:solidFill>
                <a:srgbClr val="4F81BD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24" name="Shape 622">
                <a:extLst>
                  <a:ext uri="{FF2B5EF4-FFF2-40B4-BE49-F238E27FC236}">
                    <a16:creationId xmlns:a16="http://schemas.microsoft.com/office/drawing/2014/main" id="{0873069B-4ACB-493E-ACAF-AEEA9EA15FEC}"/>
                  </a:ext>
                </a:extLst>
              </p:cNvPr>
              <p:cNvSpPr/>
              <p:nvPr/>
            </p:nvSpPr>
            <p:spPr>
              <a:xfrm>
                <a:off x="3845701" y="3960813"/>
                <a:ext cx="88905" cy="90851"/>
              </a:xfrm>
              <a:prstGeom prst="ellipse">
                <a:avLst/>
              </a:prstGeom>
              <a:solidFill>
                <a:srgbClr val="4F81BD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25" name="Shape 627">
                <a:extLst>
                  <a:ext uri="{FF2B5EF4-FFF2-40B4-BE49-F238E27FC236}">
                    <a16:creationId xmlns:a16="http://schemas.microsoft.com/office/drawing/2014/main" id="{865FD24B-1643-40C2-AFF1-5579669AF15D}"/>
                  </a:ext>
                </a:extLst>
              </p:cNvPr>
              <p:cNvSpPr/>
              <p:nvPr/>
            </p:nvSpPr>
            <p:spPr>
              <a:xfrm>
                <a:off x="3733629" y="3958612"/>
                <a:ext cx="88905" cy="90851"/>
              </a:xfrm>
              <a:prstGeom prst="ellipse">
                <a:avLst/>
              </a:prstGeom>
              <a:solidFill>
                <a:srgbClr val="4F81BD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26" name="Shape 622">
                <a:extLst>
                  <a:ext uri="{FF2B5EF4-FFF2-40B4-BE49-F238E27FC236}">
                    <a16:creationId xmlns:a16="http://schemas.microsoft.com/office/drawing/2014/main" id="{0873069B-4ACB-493E-ACAF-AEEA9EA15FEC}"/>
                  </a:ext>
                </a:extLst>
              </p:cNvPr>
              <p:cNvSpPr/>
              <p:nvPr/>
            </p:nvSpPr>
            <p:spPr>
              <a:xfrm>
                <a:off x="3950685" y="4188861"/>
                <a:ext cx="88905" cy="90851"/>
              </a:xfrm>
              <a:prstGeom prst="ellipse">
                <a:avLst/>
              </a:prstGeom>
              <a:solidFill>
                <a:srgbClr val="4F81BD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27" name="Shape 627">
                <a:extLst>
                  <a:ext uri="{FF2B5EF4-FFF2-40B4-BE49-F238E27FC236}">
                    <a16:creationId xmlns:a16="http://schemas.microsoft.com/office/drawing/2014/main" id="{865FD24B-1643-40C2-AFF1-5579669AF15D}"/>
                  </a:ext>
                </a:extLst>
              </p:cNvPr>
              <p:cNvSpPr/>
              <p:nvPr/>
            </p:nvSpPr>
            <p:spPr>
              <a:xfrm>
                <a:off x="3838613" y="4186660"/>
                <a:ext cx="88905" cy="90851"/>
              </a:xfrm>
              <a:prstGeom prst="ellipse">
                <a:avLst/>
              </a:prstGeom>
              <a:solidFill>
                <a:srgbClr val="4F81BD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  <p:cxnSp>
          <p:nvCxnSpPr>
            <p:cNvPr id="140" name="Connecteur droit avec flèche 139"/>
            <p:cNvCxnSpPr/>
            <p:nvPr/>
          </p:nvCxnSpPr>
          <p:spPr>
            <a:xfrm flipH="1" flipV="1">
              <a:off x="7089930" y="1811558"/>
              <a:ext cx="1" cy="1760176"/>
            </a:xfrm>
            <a:prstGeom prst="straightConnector1">
              <a:avLst/>
            </a:prstGeom>
            <a:ln w="19050">
              <a:solidFill>
                <a:schemeClr val="accent2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e 67"/>
          <p:cNvGrpSpPr/>
          <p:nvPr/>
        </p:nvGrpSpPr>
        <p:grpSpPr>
          <a:xfrm>
            <a:off x="6736215" y="3299456"/>
            <a:ext cx="1226445" cy="934364"/>
            <a:chOff x="522394" y="2406369"/>
            <a:chExt cx="1226445" cy="934364"/>
          </a:xfrm>
        </p:grpSpPr>
        <p:sp>
          <p:nvSpPr>
            <p:cNvPr id="86" name="TextBox 465">
              <a:extLst>
                <a:ext uri="{FF2B5EF4-FFF2-40B4-BE49-F238E27FC236}">
                  <a16:creationId xmlns:a16="http://schemas.microsoft.com/office/drawing/2014/main" id="{5C40742B-05AF-49B8-A6C4-07144454BBF4}"/>
                </a:ext>
              </a:extLst>
            </p:cNvPr>
            <p:cNvSpPr txBox="1"/>
            <p:nvPr/>
          </p:nvSpPr>
          <p:spPr>
            <a:xfrm>
              <a:off x="865917" y="2940623"/>
              <a:ext cx="82105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baseline="30000" dirty="0"/>
                <a:t>protons</a:t>
              </a:r>
              <a:endParaRPr lang="en-US" b="1" dirty="0"/>
            </a:p>
          </p:txBody>
        </p:sp>
        <p:grpSp>
          <p:nvGrpSpPr>
            <p:cNvPr id="71" name="Groupe 70"/>
            <p:cNvGrpSpPr/>
            <p:nvPr/>
          </p:nvGrpSpPr>
          <p:grpSpPr>
            <a:xfrm>
              <a:off x="522394" y="2406369"/>
              <a:ext cx="1226445" cy="517875"/>
              <a:chOff x="522394" y="2406369"/>
              <a:chExt cx="1226445" cy="517875"/>
            </a:xfrm>
          </p:grpSpPr>
          <p:grpSp>
            <p:nvGrpSpPr>
              <p:cNvPr id="80" name="Groupe 79"/>
              <p:cNvGrpSpPr/>
              <p:nvPr/>
            </p:nvGrpSpPr>
            <p:grpSpPr>
              <a:xfrm>
                <a:off x="522394" y="2406369"/>
                <a:ext cx="1226445" cy="276997"/>
                <a:chOff x="2591838" y="4985984"/>
                <a:chExt cx="1226445" cy="276997"/>
              </a:xfrm>
            </p:grpSpPr>
            <p:sp>
              <p:nvSpPr>
                <p:cNvPr id="84" name="Shape 592">
                  <a:extLst>
                    <a:ext uri="{FF2B5EF4-FFF2-40B4-BE49-F238E27FC236}">
                      <a16:creationId xmlns:a16="http://schemas.microsoft.com/office/drawing/2014/main" id="{4DF95E37-B981-44C9-9E59-18B21A714C9C}"/>
                    </a:ext>
                  </a:extLst>
                </p:cNvPr>
                <p:cNvSpPr/>
                <p:nvPr/>
              </p:nvSpPr>
              <p:spPr>
                <a:xfrm flipH="1">
                  <a:off x="3012990" y="5126487"/>
                  <a:ext cx="805293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85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2591838" y="4985984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 smtClean="0"/>
                    <a:t>1d</a:t>
                  </a:r>
                  <a:r>
                    <a:rPr lang="en-GB" i="1" baseline="-30000" dirty="0"/>
                    <a:t>3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  <p:grpSp>
            <p:nvGrpSpPr>
              <p:cNvPr id="81" name="Groupe 80"/>
              <p:cNvGrpSpPr/>
              <p:nvPr/>
            </p:nvGrpSpPr>
            <p:grpSpPr>
              <a:xfrm>
                <a:off x="522394" y="2647247"/>
                <a:ext cx="1226445" cy="276997"/>
                <a:chOff x="2591838" y="4985984"/>
                <a:chExt cx="1226445" cy="276997"/>
              </a:xfrm>
            </p:grpSpPr>
            <p:sp>
              <p:nvSpPr>
                <p:cNvPr id="82" name="Shape 592">
                  <a:extLst>
                    <a:ext uri="{FF2B5EF4-FFF2-40B4-BE49-F238E27FC236}">
                      <a16:creationId xmlns:a16="http://schemas.microsoft.com/office/drawing/2014/main" id="{4DF95E37-B981-44C9-9E59-18B21A714C9C}"/>
                    </a:ext>
                  </a:extLst>
                </p:cNvPr>
                <p:cNvSpPr/>
                <p:nvPr/>
              </p:nvSpPr>
              <p:spPr>
                <a:xfrm flipH="1">
                  <a:off x="3012990" y="5126487"/>
                  <a:ext cx="805293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83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2591838" y="4985984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/>
                    <a:t>2</a:t>
                  </a:r>
                  <a:r>
                    <a:rPr lang="en-US" i="1" dirty="0" smtClean="0"/>
                    <a:t>s</a:t>
                  </a:r>
                  <a:r>
                    <a:rPr lang="en-GB" i="1" baseline="-30000" dirty="0"/>
                    <a:t>1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</p:grpSp>
        <p:grpSp>
          <p:nvGrpSpPr>
            <p:cNvPr id="72" name="Groupe 71"/>
            <p:cNvGrpSpPr/>
            <p:nvPr/>
          </p:nvGrpSpPr>
          <p:grpSpPr>
            <a:xfrm>
              <a:off x="1131431" y="2494459"/>
              <a:ext cx="212633" cy="94012"/>
              <a:chOff x="1131431" y="2494459"/>
              <a:chExt cx="212633" cy="94012"/>
            </a:xfrm>
          </p:grpSpPr>
          <p:sp>
            <p:nvSpPr>
              <p:cNvPr id="76" name="Shape 616">
                <a:extLst>
                  <a:ext uri="{FF2B5EF4-FFF2-40B4-BE49-F238E27FC236}">
                    <a16:creationId xmlns:a16="http://schemas.microsoft.com/office/drawing/2014/main" id="{24C7CC36-0967-49A7-A397-92C6D5F2630A}"/>
                  </a:ext>
                </a:extLst>
              </p:cNvPr>
              <p:cNvSpPr/>
              <p:nvPr/>
            </p:nvSpPr>
            <p:spPr>
              <a:xfrm>
                <a:off x="1131431" y="2494459"/>
                <a:ext cx="88905" cy="908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rgbClr val="C00000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77" name="Shape 616">
                <a:extLst>
                  <a:ext uri="{FF2B5EF4-FFF2-40B4-BE49-F238E27FC236}">
                    <a16:creationId xmlns:a16="http://schemas.microsoft.com/office/drawing/2014/main" id="{24C7CC36-0967-49A7-A397-92C6D5F2630A}"/>
                  </a:ext>
                </a:extLst>
              </p:cNvPr>
              <p:cNvSpPr/>
              <p:nvPr/>
            </p:nvSpPr>
            <p:spPr>
              <a:xfrm>
                <a:off x="1255159" y="2497620"/>
                <a:ext cx="88905" cy="908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rgbClr val="C00000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  <p:grpSp>
          <p:nvGrpSpPr>
            <p:cNvPr id="73" name="Groupe 72"/>
            <p:cNvGrpSpPr/>
            <p:nvPr/>
          </p:nvGrpSpPr>
          <p:grpSpPr>
            <a:xfrm>
              <a:off x="1238869" y="2738182"/>
              <a:ext cx="212633" cy="94012"/>
              <a:chOff x="1115689" y="2502544"/>
              <a:chExt cx="212633" cy="94012"/>
            </a:xfrm>
          </p:grpSpPr>
          <p:sp>
            <p:nvSpPr>
              <p:cNvPr id="74" name="Shape 616">
                <a:extLst>
                  <a:ext uri="{FF2B5EF4-FFF2-40B4-BE49-F238E27FC236}">
                    <a16:creationId xmlns:a16="http://schemas.microsoft.com/office/drawing/2014/main" id="{24C7CC36-0967-49A7-A397-92C6D5F2630A}"/>
                  </a:ext>
                </a:extLst>
              </p:cNvPr>
              <p:cNvSpPr/>
              <p:nvPr/>
            </p:nvSpPr>
            <p:spPr>
              <a:xfrm>
                <a:off x="1115689" y="2502544"/>
                <a:ext cx="88905" cy="908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rgbClr val="C00000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75" name="Shape 616">
                <a:extLst>
                  <a:ext uri="{FF2B5EF4-FFF2-40B4-BE49-F238E27FC236}">
                    <a16:creationId xmlns:a16="http://schemas.microsoft.com/office/drawing/2014/main" id="{24C7CC36-0967-49A7-A397-92C6D5F2630A}"/>
                  </a:ext>
                </a:extLst>
              </p:cNvPr>
              <p:cNvSpPr/>
              <p:nvPr/>
            </p:nvSpPr>
            <p:spPr>
              <a:xfrm>
                <a:off x="1239417" y="2505705"/>
                <a:ext cx="88905" cy="908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rgbClr val="C00000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</p:grpSp>
      <p:grpSp>
        <p:nvGrpSpPr>
          <p:cNvPr id="143" name="Groupe 142"/>
          <p:cNvGrpSpPr/>
          <p:nvPr/>
        </p:nvGrpSpPr>
        <p:grpSpPr>
          <a:xfrm>
            <a:off x="8537526" y="2013617"/>
            <a:ext cx="2121775" cy="2574817"/>
            <a:chOff x="8794943" y="1882868"/>
            <a:chExt cx="2121775" cy="2574817"/>
          </a:xfrm>
        </p:grpSpPr>
        <p:grpSp>
          <p:nvGrpSpPr>
            <p:cNvPr id="91" name="Groupe 90"/>
            <p:cNvGrpSpPr/>
            <p:nvPr/>
          </p:nvGrpSpPr>
          <p:grpSpPr>
            <a:xfrm>
              <a:off x="8794943" y="2238678"/>
              <a:ext cx="2121775" cy="2219007"/>
              <a:chOff x="3224680" y="2601563"/>
              <a:chExt cx="2121775" cy="2219007"/>
            </a:xfrm>
          </p:grpSpPr>
          <p:grpSp>
            <p:nvGrpSpPr>
              <p:cNvPr id="92" name="Groupe 91"/>
              <p:cNvGrpSpPr/>
              <p:nvPr/>
            </p:nvGrpSpPr>
            <p:grpSpPr>
              <a:xfrm>
                <a:off x="3231227" y="2601563"/>
                <a:ext cx="2115228" cy="2219007"/>
                <a:chOff x="1285986" y="3506070"/>
                <a:chExt cx="2115228" cy="2219007"/>
              </a:xfrm>
            </p:grpSpPr>
            <p:grpSp>
              <p:nvGrpSpPr>
                <p:cNvPr id="110" name="Groupe 109"/>
                <p:cNvGrpSpPr/>
                <p:nvPr/>
              </p:nvGrpSpPr>
              <p:grpSpPr>
                <a:xfrm>
                  <a:off x="1285986" y="3506070"/>
                  <a:ext cx="2115228" cy="2219007"/>
                  <a:chOff x="3395660" y="4756968"/>
                  <a:chExt cx="2115228" cy="2219007"/>
                </a:xfrm>
              </p:grpSpPr>
              <p:grpSp>
                <p:nvGrpSpPr>
                  <p:cNvPr id="112" name="Groupe 111"/>
                  <p:cNvGrpSpPr/>
                  <p:nvPr/>
                </p:nvGrpSpPr>
                <p:grpSpPr>
                  <a:xfrm>
                    <a:off x="3395660" y="4756968"/>
                    <a:ext cx="2115228" cy="276997"/>
                    <a:chOff x="5985454" y="4354042"/>
                    <a:chExt cx="2115228" cy="276997"/>
                  </a:xfrm>
                </p:grpSpPr>
                <p:sp>
                  <p:nvSpPr>
                    <p:cNvPr id="114" name="Shape 592">
                      <a:extLst>
                        <a:ext uri="{FF2B5EF4-FFF2-40B4-BE49-F238E27FC236}">
                          <a16:creationId xmlns:a16="http://schemas.microsoft.com/office/drawing/2014/main" id="{B691434F-910F-4852-AF8B-2504C397E048}"/>
                        </a:ext>
                      </a:extLst>
                    </p:cNvPr>
                    <p:cNvSpPr/>
                    <p:nvPr/>
                  </p:nvSpPr>
                  <p:spPr>
                    <a:xfrm flipH="1" flipV="1">
                      <a:off x="5985454" y="4505503"/>
                      <a:ext cx="1500290" cy="0"/>
                    </a:xfrm>
                    <a:prstGeom prst="line">
                      <a:avLst/>
                    </a:prstGeom>
                    <a:noFill/>
                    <a:ln w="19050" cap="flat">
                      <a:solidFill>
                        <a:srgbClr val="000000"/>
                      </a:solidFill>
                      <a:prstDash val="solid"/>
                      <a:round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endParaRPr/>
                    </a:p>
                  </p:txBody>
                </p:sp>
                <p:sp>
                  <p:nvSpPr>
                    <p:cNvPr id="115" name="Shape 598">
                      <a:extLst>
                        <a:ext uri="{FF2B5EF4-FFF2-40B4-BE49-F238E27FC236}">
                          <a16:creationId xmlns:a16="http://schemas.microsoft.com/office/drawing/2014/main" id="{CC7CDF54-8B34-4686-ACF0-8DE2C42608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67795" y="4354042"/>
                      <a:ext cx="632887" cy="276997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="" xmlns:ma14="http://schemas.microsoft.com/office/mac/drawingml/2011/main" val="1"/>
                      </a:ext>
                    </a:extLst>
                  </p:spPr>
                  <p:txBody>
                    <a:bodyPr wrap="square" lIns="45719" tIns="45719" rIns="45719" bIns="45719" numCol="1" anchor="t">
                      <a:spAutoFit/>
                    </a:bodyPr>
                    <a:lstStyle/>
                    <a:p>
                      <a:pPr algn="l" defTabSz="914400">
                        <a:defRPr sz="1200" b="1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US" i="1" dirty="0" smtClean="0"/>
                        <a:t>2p</a:t>
                      </a:r>
                      <a:r>
                        <a:rPr lang="en-GB" i="1" baseline="-30000" dirty="0"/>
                        <a:t>3</a:t>
                      </a:r>
                      <a:r>
                        <a:rPr baseline="-30000" dirty="0" smtClean="0"/>
                        <a:t>/2</a:t>
                      </a:r>
                      <a:endParaRPr baseline="-30000" dirty="0"/>
                    </a:p>
                  </p:txBody>
                </p:sp>
              </p:grpSp>
              <p:sp>
                <p:nvSpPr>
                  <p:cNvPr id="113" name="TextBox 465">
                    <a:extLst>
                      <a:ext uri="{FF2B5EF4-FFF2-40B4-BE49-F238E27FC236}">
                        <a16:creationId xmlns:a16="http://schemas.microsoft.com/office/drawing/2014/main" id="{5C40742B-05AF-49B8-A6C4-07144454BBF4}"/>
                      </a:ext>
                    </a:extLst>
                  </p:cNvPr>
                  <p:cNvSpPr txBox="1"/>
                  <p:nvPr/>
                </p:nvSpPr>
                <p:spPr>
                  <a:xfrm>
                    <a:off x="3631671" y="6575865"/>
                    <a:ext cx="915635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baseline="30000" dirty="0" smtClean="0"/>
                      <a:t>neutrons</a:t>
                    </a:r>
                    <a:endParaRPr lang="en-US" b="1" dirty="0"/>
                  </a:p>
                </p:txBody>
              </p:sp>
            </p:grpSp>
            <p:sp>
              <p:nvSpPr>
                <p:cNvPr id="111" name="Shape 596">
                  <a:extLst>
                    <a:ext uri="{FF2B5EF4-FFF2-40B4-BE49-F238E27FC236}">
                      <a16:creationId xmlns:a16="http://schemas.microsoft.com/office/drawing/2014/main" id="{6CEB608D-5615-4AC9-B477-AB0049E3C575}"/>
                    </a:ext>
                  </a:extLst>
                </p:cNvPr>
                <p:cNvSpPr/>
                <p:nvPr/>
              </p:nvSpPr>
              <p:spPr>
                <a:xfrm>
                  <a:off x="1834312" y="3819175"/>
                  <a:ext cx="499794" cy="30777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>
                  <a:lvl1pPr algn="l" defTabSz="914400">
                    <a:defRPr sz="1400" b="1">
                      <a:latin typeface="Arial"/>
                      <a:ea typeface="Arial"/>
                      <a:cs typeface="Arial"/>
                      <a:sym typeface="Arial"/>
                    </a:defRPr>
                  </a:lvl1pPr>
                </a:lstStyle>
                <a:p>
                  <a:r>
                    <a:rPr lang="en-GB" dirty="0" smtClean="0"/>
                    <a:t>28</a:t>
                  </a:r>
                  <a:endParaRPr dirty="0"/>
                </a:p>
              </p:txBody>
            </p:sp>
          </p:grpSp>
          <p:sp>
            <p:nvSpPr>
              <p:cNvPr id="93" name="Shape 592">
                <a:extLst>
                  <a:ext uri="{FF2B5EF4-FFF2-40B4-BE49-F238E27FC236}">
                    <a16:creationId xmlns:a16="http://schemas.microsoft.com/office/drawing/2014/main" id="{B691434F-910F-4852-AF8B-2504C397E048}"/>
                  </a:ext>
                </a:extLst>
              </p:cNvPr>
              <p:cNvSpPr/>
              <p:nvPr/>
            </p:nvSpPr>
            <p:spPr>
              <a:xfrm flipH="1" flipV="1">
                <a:off x="3224680" y="3499533"/>
                <a:ext cx="1500290" cy="0"/>
              </a:xfrm>
              <a:prstGeom prst="line">
                <a:avLst/>
              </a:prstGeom>
              <a:noFill/>
              <a:ln w="1905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94" name="Shape 598">
                <a:extLst>
                  <a:ext uri="{FF2B5EF4-FFF2-40B4-BE49-F238E27FC236}">
                    <a16:creationId xmlns:a16="http://schemas.microsoft.com/office/drawing/2014/main" id="{CC7CDF54-8B34-4686-ACF0-8DE2C4260877}"/>
                  </a:ext>
                </a:extLst>
              </p:cNvPr>
              <p:cNvSpPr/>
              <p:nvPr/>
            </p:nvSpPr>
            <p:spPr>
              <a:xfrm>
                <a:off x="4713568" y="3342685"/>
                <a:ext cx="632887" cy="27699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/>
              <a:p>
                <a:pPr algn="l" defTabSz="914400">
                  <a:defRPr sz="1200" b="1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lang="en-US" i="1" dirty="0" smtClean="0"/>
                  <a:t>1f</a:t>
                </a:r>
                <a:r>
                  <a:rPr lang="en-GB" i="1" baseline="-30000" dirty="0"/>
                  <a:t>7</a:t>
                </a:r>
                <a:r>
                  <a:rPr baseline="-30000" dirty="0" smtClean="0"/>
                  <a:t>/2</a:t>
                </a:r>
                <a:endParaRPr baseline="-30000" dirty="0"/>
              </a:p>
            </p:txBody>
          </p:sp>
          <p:sp>
            <p:nvSpPr>
              <p:cNvPr id="95" name="Shape 627">
                <a:extLst>
                  <a:ext uri="{FF2B5EF4-FFF2-40B4-BE49-F238E27FC236}">
                    <a16:creationId xmlns:a16="http://schemas.microsoft.com/office/drawing/2014/main" id="{865FD24B-1643-40C2-AFF1-5579669AF15D}"/>
                  </a:ext>
                </a:extLst>
              </p:cNvPr>
              <p:cNvSpPr/>
              <p:nvPr/>
            </p:nvSpPr>
            <p:spPr>
              <a:xfrm>
                <a:off x="3505239" y="3446105"/>
                <a:ext cx="88905" cy="90851"/>
              </a:xfrm>
              <a:prstGeom prst="ellipse">
                <a:avLst/>
              </a:prstGeom>
              <a:solidFill>
                <a:srgbClr val="4F81BD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grpSp>
            <p:nvGrpSpPr>
              <p:cNvPr id="96" name="Groupe 95"/>
              <p:cNvGrpSpPr/>
              <p:nvPr/>
            </p:nvGrpSpPr>
            <p:grpSpPr>
              <a:xfrm>
                <a:off x="3233206" y="3860559"/>
                <a:ext cx="2102190" cy="517874"/>
                <a:chOff x="943546" y="2405168"/>
                <a:chExt cx="2102190" cy="517874"/>
              </a:xfrm>
            </p:grpSpPr>
            <p:grpSp>
              <p:nvGrpSpPr>
                <p:cNvPr id="104" name="Groupe 103"/>
                <p:cNvGrpSpPr/>
                <p:nvPr/>
              </p:nvGrpSpPr>
              <p:grpSpPr>
                <a:xfrm>
                  <a:off x="943546" y="2405168"/>
                  <a:ext cx="2096476" cy="276997"/>
                  <a:chOff x="3012990" y="4984783"/>
                  <a:chExt cx="2096476" cy="276997"/>
                </a:xfrm>
              </p:grpSpPr>
              <p:sp>
                <p:nvSpPr>
                  <p:cNvPr id="108" name="Shape 592">
                    <a:extLst>
                      <a:ext uri="{FF2B5EF4-FFF2-40B4-BE49-F238E27FC236}">
                        <a16:creationId xmlns:a16="http://schemas.microsoft.com/office/drawing/2014/main" id="{4DF95E37-B981-44C9-9E59-18B21A714C9C}"/>
                      </a:ext>
                    </a:extLst>
                  </p:cNvPr>
                  <p:cNvSpPr/>
                  <p:nvPr/>
                </p:nvSpPr>
                <p:spPr>
                  <a:xfrm flipH="1">
                    <a:off x="3012990" y="5126487"/>
                    <a:ext cx="1500290" cy="0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09" name="Shape 598">
                    <a:extLst>
                      <a:ext uri="{FF2B5EF4-FFF2-40B4-BE49-F238E27FC236}">
                        <a16:creationId xmlns:a16="http://schemas.microsoft.com/office/drawing/2014/main" id="{CC7CDF54-8B34-4686-ACF0-8DE2C4260877}"/>
                      </a:ext>
                    </a:extLst>
                  </p:cNvPr>
                  <p:cNvSpPr/>
                  <p:nvPr/>
                </p:nvSpPr>
                <p:spPr>
                  <a:xfrm>
                    <a:off x="4476579" y="4984783"/>
                    <a:ext cx="632887" cy="27699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t">
                    <a:spAutoFit/>
                  </a:bodyPr>
                  <a:lstStyle/>
                  <a:p>
                    <a:pPr algn="l" defTabSz="914400">
                      <a:defRPr sz="1200" b="1">
                        <a:latin typeface="Arial"/>
                        <a:ea typeface="Arial"/>
                        <a:cs typeface="Arial"/>
                        <a:sym typeface="Arial"/>
                      </a:defRPr>
                    </a:pPr>
                    <a:r>
                      <a:rPr lang="en-US" i="1" dirty="0" smtClean="0"/>
                      <a:t>1d</a:t>
                    </a:r>
                    <a:r>
                      <a:rPr lang="en-GB" i="1" baseline="-30000" dirty="0"/>
                      <a:t>3</a:t>
                    </a:r>
                    <a:r>
                      <a:rPr baseline="-30000" dirty="0" smtClean="0"/>
                      <a:t>/2</a:t>
                    </a:r>
                    <a:endParaRPr baseline="-30000" dirty="0"/>
                  </a:p>
                </p:txBody>
              </p:sp>
            </p:grpSp>
            <p:grpSp>
              <p:nvGrpSpPr>
                <p:cNvPr id="105" name="Groupe 104"/>
                <p:cNvGrpSpPr/>
                <p:nvPr/>
              </p:nvGrpSpPr>
              <p:grpSpPr>
                <a:xfrm>
                  <a:off x="943546" y="2646045"/>
                  <a:ext cx="2102190" cy="276997"/>
                  <a:chOff x="3012990" y="4984782"/>
                  <a:chExt cx="2102190" cy="276997"/>
                </a:xfrm>
              </p:grpSpPr>
              <p:sp>
                <p:nvSpPr>
                  <p:cNvPr id="106" name="Shape 592">
                    <a:extLst>
                      <a:ext uri="{FF2B5EF4-FFF2-40B4-BE49-F238E27FC236}">
                        <a16:creationId xmlns:a16="http://schemas.microsoft.com/office/drawing/2014/main" id="{4DF95E37-B981-44C9-9E59-18B21A714C9C}"/>
                      </a:ext>
                    </a:extLst>
                  </p:cNvPr>
                  <p:cNvSpPr/>
                  <p:nvPr/>
                </p:nvSpPr>
                <p:spPr>
                  <a:xfrm flipH="1">
                    <a:off x="3012990" y="5126487"/>
                    <a:ext cx="1500290" cy="0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07" name="Shape 598">
                    <a:extLst>
                      <a:ext uri="{FF2B5EF4-FFF2-40B4-BE49-F238E27FC236}">
                        <a16:creationId xmlns:a16="http://schemas.microsoft.com/office/drawing/2014/main" id="{CC7CDF54-8B34-4686-ACF0-8DE2C4260877}"/>
                      </a:ext>
                    </a:extLst>
                  </p:cNvPr>
                  <p:cNvSpPr/>
                  <p:nvPr/>
                </p:nvSpPr>
                <p:spPr>
                  <a:xfrm>
                    <a:off x="4482293" y="4984782"/>
                    <a:ext cx="632887" cy="27699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t">
                    <a:spAutoFit/>
                  </a:bodyPr>
                  <a:lstStyle/>
                  <a:p>
                    <a:pPr algn="l" defTabSz="914400">
                      <a:defRPr sz="1200" b="1">
                        <a:latin typeface="Arial"/>
                        <a:ea typeface="Arial"/>
                        <a:cs typeface="Arial"/>
                        <a:sym typeface="Arial"/>
                      </a:defRPr>
                    </a:pPr>
                    <a:r>
                      <a:rPr lang="en-US" i="1" dirty="0"/>
                      <a:t>2</a:t>
                    </a:r>
                    <a:r>
                      <a:rPr lang="en-US" i="1" dirty="0" smtClean="0"/>
                      <a:t>s</a:t>
                    </a:r>
                    <a:r>
                      <a:rPr lang="en-GB" i="1" baseline="-30000" dirty="0"/>
                      <a:t>1</a:t>
                    </a:r>
                    <a:r>
                      <a:rPr baseline="-30000" dirty="0" smtClean="0"/>
                      <a:t>/2</a:t>
                    </a:r>
                    <a:endParaRPr baseline="-30000" dirty="0"/>
                  </a:p>
                </p:txBody>
              </p:sp>
            </p:grpSp>
          </p:grpSp>
          <p:sp>
            <p:nvSpPr>
              <p:cNvPr id="97" name="Shape 596">
                <a:extLst>
                  <a:ext uri="{FF2B5EF4-FFF2-40B4-BE49-F238E27FC236}">
                    <a16:creationId xmlns:a16="http://schemas.microsoft.com/office/drawing/2014/main" id="{6CEB608D-5615-4AC9-B477-AB0049E3C575}"/>
                  </a:ext>
                </a:extLst>
              </p:cNvPr>
              <p:cNvSpPr/>
              <p:nvPr/>
            </p:nvSpPr>
            <p:spPr>
              <a:xfrm>
                <a:off x="3772715" y="3574049"/>
                <a:ext cx="499794" cy="3077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algn="l" defTabSz="914400">
                  <a:defRPr sz="1400" b="1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lang="en-GB" dirty="0" smtClean="0"/>
                  <a:t>20</a:t>
                </a:r>
                <a:endParaRPr dirty="0"/>
              </a:p>
            </p:txBody>
          </p:sp>
          <p:sp>
            <p:nvSpPr>
              <p:cNvPr id="98" name="Shape 622">
                <a:extLst>
                  <a:ext uri="{FF2B5EF4-FFF2-40B4-BE49-F238E27FC236}">
                    <a16:creationId xmlns:a16="http://schemas.microsoft.com/office/drawing/2014/main" id="{0873069B-4ACB-493E-ACAF-AEEA9EA15FEC}"/>
                  </a:ext>
                </a:extLst>
              </p:cNvPr>
              <p:cNvSpPr/>
              <p:nvPr/>
            </p:nvSpPr>
            <p:spPr>
              <a:xfrm>
                <a:off x="4057994" y="3956411"/>
                <a:ext cx="88905" cy="90851"/>
              </a:xfrm>
              <a:prstGeom prst="ellipse">
                <a:avLst/>
              </a:prstGeom>
              <a:solidFill>
                <a:srgbClr val="4F81BD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99" name="Shape 627">
                <a:extLst>
                  <a:ext uri="{FF2B5EF4-FFF2-40B4-BE49-F238E27FC236}">
                    <a16:creationId xmlns:a16="http://schemas.microsoft.com/office/drawing/2014/main" id="{865FD24B-1643-40C2-AFF1-5579669AF15D}"/>
                  </a:ext>
                </a:extLst>
              </p:cNvPr>
              <p:cNvSpPr/>
              <p:nvPr/>
            </p:nvSpPr>
            <p:spPr>
              <a:xfrm>
                <a:off x="3945922" y="3958752"/>
                <a:ext cx="88905" cy="90851"/>
              </a:xfrm>
              <a:prstGeom prst="ellipse">
                <a:avLst/>
              </a:prstGeom>
              <a:solidFill>
                <a:srgbClr val="4F81BD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00" name="Shape 622">
                <a:extLst>
                  <a:ext uri="{FF2B5EF4-FFF2-40B4-BE49-F238E27FC236}">
                    <a16:creationId xmlns:a16="http://schemas.microsoft.com/office/drawing/2014/main" id="{0873069B-4ACB-493E-ACAF-AEEA9EA15FEC}"/>
                  </a:ext>
                </a:extLst>
              </p:cNvPr>
              <p:cNvSpPr/>
              <p:nvPr/>
            </p:nvSpPr>
            <p:spPr>
              <a:xfrm>
                <a:off x="3845701" y="3960813"/>
                <a:ext cx="88905" cy="90851"/>
              </a:xfrm>
              <a:prstGeom prst="ellipse">
                <a:avLst/>
              </a:prstGeom>
              <a:solidFill>
                <a:srgbClr val="4F81BD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01" name="Shape 627">
                <a:extLst>
                  <a:ext uri="{FF2B5EF4-FFF2-40B4-BE49-F238E27FC236}">
                    <a16:creationId xmlns:a16="http://schemas.microsoft.com/office/drawing/2014/main" id="{865FD24B-1643-40C2-AFF1-5579669AF15D}"/>
                  </a:ext>
                </a:extLst>
              </p:cNvPr>
              <p:cNvSpPr/>
              <p:nvPr/>
            </p:nvSpPr>
            <p:spPr>
              <a:xfrm>
                <a:off x="3733629" y="3958612"/>
                <a:ext cx="88905" cy="90851"/>
              </a:xfrm>
              <a:prstGeom prst="ellipse">
                <a:avLst/>
              </a:prstGeom>
              <a:solidFill>
                <a:srgbClr val="4F81BD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02" name="Shape 622">
                <a:extLst>
                  <a:ext uri="{FF2B5EF4-FFF2-40B4-BE49-F238E27FC236}">
                    <a16:creationId xmlns:a16="http://schemas.microsoft.com/office/drawing/2014/main" id="{0873069B-4ACB-493E-ACAF-AEEA9EA15FEC}"/>
                  </a:ext>
                </a:extLst>
              </p:cNvPr>
              <p:cNvSpPr/>
              <p:nvPr/>
            </p:nvSpPr>
            <p:spPr>
              <a:xfrm>
                <a:off x="3950685" y="4188861"/>
                <a:ext cx="88905" cy="90851"/>
              </a:xfrm>
              <a:prstGeom prst="ellipse">
                <a:avLst/>
              </a:prstGeom>
              <a:solidFill>
                <a:srgbClr val="4F81BD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03" name="Shape 627">
                <a:extLst>
                  <a:ext uri="{FF2B5EF4-FFF2-40B4-BE49-F238E27FC236}">
                    <a16:creationId xmlns:a16="http://schemas.microsoft.com/office/drawing/2014/main" id="{865FD24B-1643-40C2-AFF1-5579669AF15D}"/>
                  </a:ext>
                </a:extLst>
              </p:cNvPr>
              <p:cNvSpPr/>
              <p:nvPr/>
            </p:nvSpPr>
            <p:spPr>
              <a:xfrm>
                <a:off x="3838613" y="4186660"/>
                <a:ext cx="88905" cy="90851"/>
              </a:xfrm>
              <a:prstGeom prst="ellipse">
                <a:avLst/>
              </a:prstGeom>
              <a:solidFill>
                <a:srgbClr val="4F81BD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  <p:cxnSp>
          <p:nvCxnSpPr>
            <p:cNvPr id="141" name="Connecteur droit avec flèche 140"/>
            <p:cNvCxnSpPr/>
            <p:nvPr/>
          </p:nvCxnSpPr>
          <p:spPr>
            <a:xfrm flipV="1">
              <a:off x="9169485" y="1882868"/>
              <a:ext cx="0" cy="1207972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7" name="Groupe 146"/>
          <p:cNvGrpSpPr/>
          <p:nvPr/>
        </p:nvGrpSpPr>
        <p:grpSpPr>
          <a:xfrm rot="333946">
            <a:off x="7982880" y="3358392"/>
            <a:ext cx="688822" cy="289351"/>
            <a:chOff x="8250877" y="2746300"/>
            <a:chExt cx="688822" cy="289351"/>
          </a:xfrm>
        </p:grpSpPr>
        <p:sp>
          <p:nvSpPr>
            <p:cNvPr id="145" name="Freeform 162">
              <a:extLst>
                <a:ext uri="{FF2B5EF4-FFF2-40B4-BE49-F238E27FC236}">
                  <a16:creationId xmlns:a16="http://schemas.microsoft.com/office/drawing/2014/main" id="{4C1F4E9B-CEB2-4C0C-9B5E-B8CD09268A8E}"/>
                </a:ext>
              </a:extLst>
            </p:cNvPr>
            <p:cNvSpPr/>
            <p:nvPr/>
          </p:nvSpPr>
          <p:spPr>
            <a:xfrm rot="19576311">
              <a:off x="8250877" y="2936700"/>
              <a:ext cx="393946" cy="98951"/>
            </a:xfrm>
            <a:custGeom>
              <a:avLst/>
              <a:gdLst>
                <a:gd name="connsiteX0" fmla="*/ 0 w 1371600"/>
                <a:gd name="connsiteY0" fmla="*/ 0 h 447789"/>
                <a:gd name="connsiteX1" fmla="*/ 200025 w 1371600"/>
                <a:gd name="connsiteY1" fmla="*/ 447675 h 447789"/>
                <a:gd name="connsiteX2" fmla="*/ 409575 w 1371600"/>
                <a:gd name="connsiteY2" fmla="*/ 47625 h 447789"/>
                <a:gd name="connsiteX3" fmla="*/ 581025 w 1371600"/>
                <a:gd name="connsiteY3" fmla="*/ 438150 h 447789"/>
                <a:gd name="connsiteX4" fmla="*/ 790575 w 1371600"/>
                <a:gd name="connsiteY4" fmla="*/ 66675 h 447789"/>
                <a:gd name="connsiteX5" fmla="*/ 971550 w 1371600"/>
                <a:gd name="connsiteY5" fmla="*/ 447675 h 447789"/>
                <a:gd name="connsiteX6" fmla="*/ 1152525 w 1371600"/>
                <a:gd name="connsiteY6" fmla="*/ 38100 h 447789"/>
                <a:gd name="connsiteX7" fmla="*/ 1371600 w 1371600"/>
                <a:gd name="connsiteY7" fmla="*/ 438150 h 447789"/>
                <a:gd name="connsiteX0" fmla="*/ 0 w 1314450"/>
                <a:gd name="connsiteY0" fmla="*/ 0 h 447789"/>
                <a:gd name="connsiteX1" fmla="*/ 200025 w 1314450"/>
                <a:gd name="connsiteY1" fmla="*/ 447675 h 447789"/>
                <a:gd name="connsiteX2" fmla="*/ 409575 w 1314450"/>
                <a:gd name="connsiteY2" fmla="*/ 47625 h 447789"/>
                <a:gd name="connsiteX3" fmla="*/ 581025 w 1314450"/>
                <a:gd name="connsiteY3" fmla="*/ 438150 h 447789"/>
                <a:gd name="connsiteX4" fmla="*/ 790575 w 1314450"/>
                <a:gd name="connsiteY4" fmla="*/ 66675 h 447789"/>
                <a:gd name="connsiteX5" fmla="*/ 971550 w 1314450"/>
                <a:gd name="connsiteY5" fmla="*/ 447675 h 447789"/>
                <a:gd name="connsiteX6" fmla="*/ 1152525 w 1314450"/>
                <a:gd name="connsiteY6" fmla="*/ 38100 h 447789"/>
                <a:gd name="connsiteX7" fmla="*/ 1314450 w 1314450"/>
                <a:gd name="connsiteY7" fmla="*/ 438150 h 447789"/>
                <a:gd name="connsiteX0" fmla="*/ 0 w 1238250"/>
                <a:gd name="connsiteY0" fmla="*/ 29059 h 409633"/>
                <a:gd name="connsiteX1" fmla="*/ 123825 w 1238250"/>
                <a:gd name="connsiteY1" fmla="*/ 409586 h 409633"/>
                <a:gd name="connsiteX2" fmla="*/ 333375 w 1238250"/>
                <a:gd name="connsiteY2" fmla="*/ 9536 h 409633"/>
                <a:gd name="connsiteX3" fmla="*/ 504825 w 1238250"/>
                <a:gd name="connsiteY3" fmla="*/ 400061 h 409633"/>
                <a:gd name="connsiteX4" fmla="*/ 714375 w 1238250"/>
                <a:gd name="connsiteY4" fmla="*/ 28586 h 409633"/>
                <a:gd name="connsiteX5" fmla="*/ 895350 w 1238250"/>
                <a:gd name="connsiteY5" fmla="*/ 409586 h 409633"/>
                <a:gd name="connsiteX6" fmla="*/ 1076325 w 1238250"/>
                <a:gd name="connsiteY6" fmla="*/ 11 h 409633"/>
                <a:gd name="connsiteX7" fmla="*/ 1238250 w 1238250"/>
                <a:gd name="connsiteY7" fmla="*/ 400061 h 409633"/>
                <a:gd name="connsiteX0" fmla="*/ 0 w 1238250"/>
                <a:gd name="connsiteY0" fmla="*/ 29058 h 409632"/>
                <a:gd name="connsiteX1" fmla="*/ 123825 w 1238250"/>
                <a:gd name="connsiteY1" fmla="*/ 409585 h 409632"/>
                <a:gd name="connsiteX2" fmla="*/ 333375 w 1238250"/>
                <a:gd name="connsiteY2" fmla="*/ 9535 h 409632"/>
                <a:gd name="connsiteX3" fmla="*/ 504825 w 1238250"/>
                <a:gd name="connsiteY3" fmla="*/ 400060 h 409632"/>
                <a:gd name="connsiteX4" fmla="*/ 704850 w 1238250"/>
                <a:gd name="connsiteY4" fmla="*/ 17394 h 409632"/>
                <a:gd name="connsiteX5" fmla="*/ 895350 w 1238250"/>
                <a:gd name="connsiteY5" fmla="*/ 409585 h 409632"/>
                <a:gd name="connsiteX6" fmla="*/ 1076325 w 1238250"/>
                <a:gd name="connsiteY6" fmla="*/ 10 h 409632"/>
                <a:gd name="connsiteX7" fmla="*/ 1238250 w 1238250"/>
                <a:gd name="connsiteY7" fmla="*/ 400060 h 409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0" h="409632">
                  <a:moveTo>
                    <a:pt x="0" y="29058"/>
                  </a:moveTo>
                  <a:cubicBezTo>
                    <a:pt x="65881" y="248927"/>
                    <a:pt x="68263" y="412839"/>
                    <a:pt x="123825" y="409585"/>
                  </a:cubicBezTo>
                  <a:cubicBezTo>
                    <a:pt x="179387" y="406331"/>
                    <a:pt x="269875" y="11122"/>
                    <a:pt x="333375" y="9535"/>
                  </a:cubicBezTo>
                  <a:cubicBezTo>
                    <a:pt x="396875" y="7948"/>
                    <a:pt x="442913" y="398750"/>
                    <a:pt x="504825" y="400060"/>
                  </a:cubicBezTo>
                  <a:cubicBezTo>
                    <a:pt x="566737" y="401370"/>
                    <a:pt x="639763" y="15807"/>
                    <a:pt x="704850" y="17394"/>
                  </a:cubicBezTo>
                  <a:cubicBezTo>
                    <a:pt x="769937" y="18981"/>
                    <a:pt x="833438" y="412482"/>
                    <a:pt x="895350" y="409585"/>
                  </a:cubicBezTo>
                  <a:cubicBezTo>
                    <a:pt x="957262" y="406688"/>
                    <a:pt x="1019175" y="1598"/>
                    <a:pt x="1076325" y="10"/>
                  </a:cubicBezTo>
                  <a:cubicBezTo>
                    <a:pt x="1133475" y="-1577"/>
                    <a:pt x="1162050" y="199241"/>
                    <a:pt x="1238250" y="400060"/>
                  </a:cubicBezTo>
                </a:path>
              </a:pathLst>
            </a:cu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Freeform 162">
              <a:extLst>
                <a:ext uri="{FF2B5EF4-FFF2-40B4-BE49-F238E27FC236}">
                  <a16:creationId xmlns:a16="http://schemas.microsoft.com/office/drawing/2014/main" id="{4C1F4E9B-CEB2-4C0C-9B5E-B8CD09268A8E}"/>
                </a:ext>
              </a:extLst>
            </p:cNvPr>
            <p:cNvSpPr/>
            <p:nvPr/>
          </p:nvSpPr>
          <p:spPr>
            <a:xfrm rot="8844681">
              <a:off x="8545753" y="2746300"/>
              <a:ext cx="393946" cy="98951"/>
            </a:xfrm>
            <a:custGeom>
              <a:avLst/>
              <a:gdLst>
                <a:gd name="connsiteX0" fmla="*/ 0 w 1371600"/>
                <a:gd name="connsiteY0" fmla="*/ 0 h 447789"/>
                <a:gd name="connsiteX1" fmla="*/ 200025 w 1371600"/>
                <a:gd name="connsiteY1" fmla="*/ 447675 h 447789"/>
                <a:gd name="connsiteX2" fmla="*/ 409575 w 1371600"/>
                <a:gd name="connsiteY2" fmla="*/ 47625 h 447789"/>
                <a:gd name="connsiteX3" fmla="*/ 581025 w 1371600"/>
                <a:gd name="connsiteY3" fmla="*/ 438150 h 447789"/>
                <a:gd name="connsiteX4" fmla="*/ 790575 w 1371600"/>
                <a:gd name="connsiteY4" fmla="*/ 66675 h 447789"/>
                <a:gd name="connsiteX5" fmla="*/ 971550 w 1371600"/>
                <a:gd name="connsiteY5" fmla="*/ 447675 h 447789"/>
                <a:gd name="connsiteX6" fmla="*/ 1152525 w 1371600"/>
                <a:gd name="connsiteY6" fmla="*/ 38100 h 447789"/>
                <a:gd name="connsiteX7" fmla="*/ 1371600 w 1371600"/>
                <a:gd name="connsiteY7" fmla="*/ 438150 h 447789"/>
                <a:gd name="connsiteX0" fmla="*/ 0 w 1314450"/>
                <a:gd name="connsiteY0" fmla="*/ 0 h 447789"/>
                <a:gd name="connsiteX1" fmla="*/ 200025 w 1314450"/>
                <a:gd name="connsiteY1" fmla="*/ 447675 h 447789"/>
                <a:gd name="connsiteX2" fmla="*/ 409575 w 1314450"/>
                <a:gd name="connsiteY2" fmla="*/ 47625 h 447789"/>
                <a:gd name="connsiteX3" fmla="*/ 581025 w 1314450"/>
                <a:gd name="connsiteY3" fmla="*/ 438150 h 447789"/>
                <a:gd name="connsiteX4" fmla="*/ 790575 w 1314450"/>
                <a:gd name="connsiteY4" fmla="*/ 66675 h 447789"/>
                <a:gd name="connsiteX5" fmla="*/ 971550 w 1314450"/>
                <a:gd name="connsiteY5" fmla="*/ 447675 h 447789"/>
                <a:gd name="connsiteX6" fmla="*/ 1152525 w 1314450"/>
                <a:gd name="connsiteY6" fmla="*/ 38100 h 447789"/>
                <a:gd name="connsiteX7" fmla="*/ 1314450 w 1314450"/>
                <a:gd name="connsiteY7" fmla="*/ 438150 h 447789"/>
                <a:gd name="connsiteX0" fmla="*/ 0 w 1238250"/>
                <a:gd name="connsiteY0" fmla="*/ 29059 h 409633"/>
                <a:gd name="connsiteX1" fmla="*/ 123825 w 1238250"/>
                <a:gd name="connsiteY1" fmla="*/ 409586 h 409633"/>
                <a:gd name="connsiteX2" fmla="*/ 333375 w 1238250"/>
                <a:gd name="connsiteY2" fmla="*/ 9536 h 409633"/>
                <a:gd name="connsiteX3" fmla="*/ 504825 w 1238250"/>
                <a:gd name="connsiteY3" fmla="*/ 400061 h 409633"/>
                <a:gd name="connsiteX4" fmla="*/ 714375 w 1238250"/>
                <a:gd name="connsiteY4" fmla="*/ 28586 h 409633"/>
                <a:gd name="connsiteX5" fmla="*/ 895350 w 1238250"/>
                <a:gd name="connsiteY5" fmla="*/ 409586 h 409633"/>
                <a:gd name="connsiteX6" fmla="*/ 1076325 w 1238250"/>
                <a:gd name="connsiteY6" fmla="*/ 11 h 409633"/>
                <a:gd name="connsiteX7" fmla="*/ 1238250 w 1238250"/>
                <a:gd name="connsiteY7" fmla="*/ 400061 h 409633"/>
                <a:gd name="connsiteX0" fmla="*/ 0 w 1238250"/>
                <a:gd name="connsiteY0" fmla="*/ 29058 h 409632"/>
                <a:gd name="connsiteX1" fmla="*/ 123825 w 1238250"/>
                <a:gd name="connsiteY1" fmla="*/ 409585 h 409632"/>
                <a:gd name="connsiteX2" fmla="*/ 333375 w 1238250"/>
                <a:gd name="connsiteY2" fmla="*/ 9535 h 409632"/>
                <a:gd name="connsiteX3" fmla="*/ 504825 w 1238250"/>
                <a:gd name="connsiteY3" fmla="*/ 400060 h 409632"/>
                <a:gd name="connsiteX4" fmla="*/ 704850 w 1238250"/>
                <a:gd name="connsiteY4" fmla="*/ 17394 h 409632"/>
                <a:gd name="connsiteX5" fmla="*/ 895350 w 1238250"/>
                <a:gd name="connsiteY5" fmla="*/ 409585 h 409632"/>
                <a:gd name="connsiteX6" fmla="*/ 1076325 w 1238250"/>
                <a:gd name="connsiteY6" fmla="*/ 10 h 409632"/>
                <a:gd name="connsiteX7" fmla="*/ 1238250 w 1238250"/>
                <a:gd name="connsiteY7" fmla="*/ 400060 h 409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0" h="409632">
                  <a:moveTo>
                    <a:pt x="0" y="29058"/>
                  </a:moveTo>
                  <a:cubicBezTo>
                    <a:pt x="65881" y="248927"/>
                    <a:pt x="68263" y="412839"/>
                    <a:pt x="123825" y="409585"/>
                  </a:cubicBezTo>
                  <a:cubicBezTo>
                    <a:pt x="179387" y="406331"/>
                    <a:pt x="269875" y="11122"/>
                    <a:pt x="333375" y="9535"/>
                  </a:cubicBezTo>
                  <a:cubicBezTo>
                    <a:pt x="396875" y="7948"/>
                    <a:pt x="442913" y="398750"/>
                    <a:pt x="504825" y="400060"/>
                  </a:cubicBezTo>
                  <a:cubicBezTo>
                    <a:pt x="566737" y="401370"/>
                    <a:pt x="639763" y="15807"/>
                    <a:pt x="704850" y="17394"/>
                  </a:cubicBezTo>
                  <a:cubicBezTo>
                    <a:pt x="769937" y="18981"/>
                    <a:pt x="833438" y="412482"/>
                    <a:pt x="895350" y="409585"/>
                  </a:cubicBezTo>
                  <a:cubicBezTo>
                    <a:pt x="957262" y="406688"/>
                    <a:pt x="1019175" y="1598"/>
                    <a:pt x="1076325" y="10"/>
                  </a:cubicBezTo>
                  <a:cubicBezTo>
                    <a:pt x="1133475" y="-1577"/>
                    <a:pt x="1162050" y="199241"/>
                    <a:pt x="1238250" y="400060"/>
                  </a:cubicBezTo>
                </a:path>
              </a:pathLst>
            </a:cu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8" name="Groupe 147"/>
          <p:cNvGrpSpPr/>
          <p:nvPr/>
        </p:nvGrpSpPr>
        <p:grpSpPr>
          <a:xfrm rot="1520878">
            <a:off x="7770378" y="3153583"/>
            <a:ext cx="688822" cy="289351"/>
            <a:chOff x="8250877" y="2746300"/>
            <a:chExt cx="688822" cy="289351"/>
          </a:xfrm>
        </p:grpSpPr>
        <p:sp>
          <p:nvSpPr>
            <p:cNvPr id="149" name="Freeform 162">
              <a:extLst>
                <a:ext uri="{FF2B5EF4-FFF2-40B4-BE49-F238E27FC236}">
                  <a16:creationId xmlns:a16="http://schemas.microsoft.com/office/drawing/2014/main" id="{4C1F4E9B-CEB2-4C0C-9B5E-B8CD09268A8E}"/>
                </a:ext>
              </a:extLst>
            </p:cNvPr>
            <p:cNvSpPr/>
            <p:nvPr/>
          </p:nvSpPr>
          <p:spPr>
            <a:xfrm rot="19576311">
              <a:off x="8250877" y="2936700"/>
              <a:ext cx="393946" cy="98951"/>
            </a:xfrm>
            <a:custGeom>
              <a:avLst/>
              <a:gdLst>
                <a:gd name="connsiteX0" fmla="*/ 0 w 1371600"/>
                <a:gd name="connsiteY0" fmla="*/ 0 h 447789"/>
                <a:gd name="connsiteX1" fmla="*/ 200025 w 1371600"/>
                <a:gd name="connsiteY1" fmla="*/ 447675 h 447789"/>
                <a:gd name="connsiteX2" fmla="*/ 409575 w 1371600"/>
                <a:gd name="connsiteY2" fmla="*/ 47625 h 447789"/>
                <a:gd name="connsiteX3" fmla="*/ 581025 w 1371600"/>
                <a:gd name="connsiteY3" fmla="*/ 438150 h 447789"/>
                <a:gd name="connsiteX4" fmla="*/ 790575 w 1371600"/>
                <a:gd name="connsiteY4" fmla="*/ 66675 h 447789"/>
                <a:gd name="connsiteX5" fmla="*/ 971550 w 1371600"/>
                <a:gd name="connsiteY5" fmla="*/ 447675 h 447789"/>
                <a:gd name="connsiteX6" fmla="*/ 1152525 w 1371600"/>
                <a:gd name="connsiteY6" fmla="*/ 38100 h 447789"/>
                <a:gd name="connsiteX7" fmla="*/ 1371600 w 1371600"/>
                <a:gd name="connsiteY7" fmla="*/ 438150 h 447789"/>
                <a:gd name="connsiteX0" fmla="*/ 0 w 1314450"/>
                <a:gd name="connsiteY0" fmla="*/ 0 h 447789"/>
                <a:gd name="connsiteX1" fmla="*/ 200025 w 1314450"/>
                <a:gd name="connsiteY1" fmla="*/ 447675 h 447789"/>
                <a:gd name="connsiteX2" fmla="*/ 409575 w 1314450"/>
                <a:gd name="connsiteY2" fmla="*/ 47625 h 447789"/>
                <a:gd name="connsiteX3" fmla="*/ 581025 w 1314450"/>
                <a:gd name="connsiteY3" fmla="*/ 438150 h 447789"/>
                <a:gd name="connsiteX4" fmla="*/ 790575 w 1314450"/>
                <a:gd name="connsiteY4" fmla="*/ 66675 h 447789"/>
                <a:gd name="connsiteX5" fmla="*/ 971550 w 1314450"/>
                <a:gd name="connsiteY5" fmla="*/ 447675 h 447789"/>
                <a:gd name="connsiteX6" fmla="*/ 1152525 w 1314450"/>
                <a:gd name="connsiteY6" fmla="*/ 38100 h 447789"/>
                <a:gd name="connsiteX7" fmla="*/ 1314450 w 1314450"/>
                <a:gd name="connsiteY7" fmla="*/ 438150 h 447789"/>
                <a:gd name="connsiteX0" fmla="*/ 0 w 1238250"/>
                <a:gd name="connsiteY0" fmla="*/ 29059 h 409633"/>
                <a:gd name="connsiteX1" fmla="*/ 123825 w 1238250"/>
                <a:gd name="connsiteY1" fmla="*/ 409586 h 409633"/>
                <a:gd name="connsiteX2" fmla="*/ 333375 w 1238250"/>
                <a:gd name="connsiteY2" fmla="*/ 9536 h 409633"/>
                <a:gd name="connsiteX3" fmla="*/ 504825 w 1238250"/>
                <a:gd name="connsiteY3" fmla="*/ 400061 h 409633"/>
                <a:gd name="connsiteX4" fmla="*/ 714375 w 1238250"/>
                <a:gd name="connsiteY4" fmla="*/ 28586 h 409633"/>
                <a:gd name="connsiteX5" fmla="*/ 895350 w 1238250"/>
                <a:gd name="connsiteY5" fmla="*/ 409586 h 409633"/>
                <a:gd name="connsiteX6" fmla="*/ 1076325 w 1238250"/>
                <a:gd name="connsiteY6" fmla="*/ 11 h 409633"/>
                <a:gd name="connsiteX7" fmla="*/ 1238250 w 1238250"/>
                <a:gd name="connsiteY7" fmla="*/ 400061 h 409633"/>
                <a:gd name="connsiteX0" fmla="*/ 0 w 1238250"/>
                <a:gd name="connsiteY0" fmla="*/ 29058 h 409632"/>
                <a:gd name="connsiteX1" fmla="*/ 123825 w 1238250"/>
                <a:gd name="connsiteY1" fmla="*/ 409585 h 409632"/>
                <a:gd name="connsiteX2" fmla="*/ 333375 w 1238250"/>
                <a:gd name="connsiteY2" fmla="*/ 9535 h 409632"/>
                <a:gd name="connsiteX3" fmla="*/ 504825 w 1238250"/>
                <a:gd name="connsiteY3" fmla="*/ 400060 h 409632"/>
                <a:gd name="connsiteX4" fmla="*/ 704850 w 1238250"/>
                <a:gd name="connsiteY4" fmla="*/ 17394 h 409632"/>
                <a:gd name="connsiteX5" fmla="*/ 895350 w 1238250"/>
                <a:gd name="connsiteY5" fmla="*/ 409585 h 409632"/>
                <a:gd name="connsiteX6" fmla="*/ 1076325 w 1238250"/>
                <a:gd name="connsiteY6" fmla="*/ 10 h 409632"/>
                <a:gd name="connsiteX7" fmla="*/ 1238250 w 1238250"/>
                <a:gd name="connsiteY7" fmla="*/ 400060 h 409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0" h="409632">
                  <a:moveTo>
                    <a:pt x="0" y="29058"/>
                  </a:moveTo>
                  <a:cubicBezTo>
                    <a:pt x="65881" y="248927"/>
                    <a:pt x="68263" y="412839"/>
                    <a:pt x="123825" y="409585"/>
                  </a:cubicBezTo>
                  <a:cubicBezTo>
                    <a:pt x="179387" y="406331"/>
                    <a:pt x="269875" y="11122"/>
                    <a:pt x="333375" y="9535"/>
                  </a:cubicBezTo>
                  <a:cubicBezTo>
                    <a:pt x="396875" y="7948"/>
                    <a:pt x="442913" y="398750"/>
                    <a:pt x="504825" y="400060"/>
                  </a:cubicBezTo>
                  <a:cubicBezTo>
                    <a:pt x="566737" y="401370"/>
                    <a:pt x="639763" y="15807"/>
                    <a:pt x="704850" y="17394"/>
                  </a:cubicBezTo>
                  <a:cubicBezTo>
                    <a:pt x="769937" y="18981"/>
                    <a:pt x="833438" y="412482"/>
                    <a:pt x="895350" y="409585"/>
                  </a:cubicBezTo>
                  <a:cubicBezTo>
                    <a:pt x="957262" y="406688"/>
                    <a:pt x="1019175" y="1598"/>
                    <a:pt x="1076325" y="10"/>
                  </a:cubicBezTo>
                  <a:cubicBezTo>
                    <a:pt x="1133475" y="-1577"/>
                    <a:pt x="1162050" y="199241"/>
                    <a:pt x="1238250" y="400060"/>
                  </a:cubicBezTo>
                </a:path>
              </a:pathLst>
            </a:cu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Freeform 162">
              <a:extLst>
                <a:ext uri="{FF2B5EF4-FFF2-40B4-BE49-F238E27FC236}">
                  <a16:creationId xmlns:a16="http://schemas.microsoft.com/office/drawing/2014/main" id="{4C1F4E9B-CEB2-4C0C-9B5E-B8CD09268A8E}"/>
                </a:ext>
              </a:extLst>
            </p:cNvPr>
            <p:cNvSpPr/>
            <p:nvPr/>
          </p:nvSpPr>
          <p:spPr>
            <a:xfrm rot="8844681">
              <a:off x="8545753" y="2746300"/>
              <a:ext cx="393946" cy="98951"/>
            </a:xfrm>
            <a:custGeom>
              <a:avLst/>
              <a:gdLst>
                <a:gd name="connsiteX0" fmla="*/ 0 w 1371600"/>
                <a:gd name="connsiteY0" fmla="*/ 0 h 447789"/>
                <a:gd name="connsiteX1" fmla="*/ 200025 w 1371600"/>
                <a:gd name="connsiteY1" fmla="*/ 447675 h 447789"/>
                <a:gd name="connsiteX2" fmla="*/ 409575 w 1371600"/>
                <a:gd name="connsiteY2" fmla="*/ 47625 h 447789"/>
                <a:gd name="connsiteX3" fmla="*/ 581025 w 1371600"/>
                <a:gd name="connsiteY3" fmla="*/ 438150 h 447789"/>
                <a:gd name="connsiteX4" fmla="*/ 790575 w 1371600"/>
                <a:gd name="connsiteY4" fmla="*/ 66675 h 447789"/>
                <a:gd name="connsiteX5" fmla="*/ 971550 w 1371600"/>
                <a:gd name="connsiteY5" fmla="*/ 447675 h 447789"/>
                <a:gd name="connsiteX6" fmla="*/ 1152525 w 1371600"/>
                <a:gd name="connsiteY6" fmla="*/ 38100 h 447789"/>
                <a:gd name="connsiteX7" fmla="*/ 1371600 w 1371600"/>
                <a:gd name="connsiteY7" fmla="*/ 438150 h 447789"/>
                <a:gd name="connsiteX0" fmla="*/ 0 w 1314450"/>
                <a:gd name="connsiteY0" fmla="*/ 0 h 447789"/>
                <a:gd name="connsiteX1" fmla="*/ 200025 w 1314450"/>
                <a:gd name="connsiteY1" fmla="*/ 447675 h 447789"/>
                <a:gd name="connsiteX2" fmla="*/ 409575 w 1314450"/>
                <a:gd name="connsiteY2" fmla="*/ 47625 h 447789"/>
                <a:gd name="connsiteX3" fmla="*/ 581025 w 1314450"/>
                <a:gd name="connsiteY3" fmla="*/ 438150 h 447789"/>
                <a:gd name="connsiteX4" fmla="*/ 790575 w 1314450"/>
                <a:gd name="connsiteY4" fmla="*/ 66675 h 447789"/>
                <a:gd name="connsiteX5" fmla="*/ 971550 w 1314450"/>
                <a:gd name="connsiteY5" fmla="*/ 447675 h 447789"/>
                <a:gd name="connsiteX6" fmla="*/ 1152525 w 1314450"/>
                <a:gd name="connsiteY6" fmla="*/ 38100 h 447789"/>
                <a:gd name="connsiteX7" fmla="*/ 1314450 w 1314450"/>
                <a:gd name="connsiteY7" fmla="*/ 438150 h 447789"/>
                <a:gd name="connsiteX0" fmla="*/ 0 w 1238250"/>
                <a:gd name="connsiteY0" fmla="*/ 29059 h 409633"/>
                <a:gd name="connsiteX1" fmla="*/ 123825 w 1238250"/>
                <a:gd name="connsiteY1" fmla="*/ 409586 h 409633"/>
                <a:gd name="connsiteX2" fmla="*/ 333375 w 1238250"/>
                <a:gd name="connsiteY2" fmla="*/ 9536 h 409633"/>
                <a:gd name="connsiteX3" fmla="*/ 504825 w 1238250"/>
                <a:gd name="connsiteY3" fmla="*/ 400061 h 409633"/>
                <a:gd name="connsiteX4" fmla="*/ 714375 w 1238250"/>
                <a:gd name="connsiteY4" fmla="*/ 28586 h 409633"/>
                <a:gd name="connsiteX5" fmla="*/ 895350 w 1238250"/>
                <a:gd name="connsiteY5" fmla="*/ 409586 h 409633"/>
                <a:gd name="connsiteX6" fmla="*/ 1076325 w 1238250"/>
                <a:gd name="connsiteY6" fmla="*/ 11 h 409633"/>
                <a:gd name="connsiteX7" fmla="*/ 1238250 w 1238250"/>
                <a:gd name="connsiteY7" fmla="*/ 400061 h 409633"/>
                <a:gd name="connsiteX0" fmla="*/ 0 w 1238250"/>
                <a:gd name="connsiteY0" fmla="*/ 29058 h 409632"/>
                <a:gd name="connsiteX1" fmla="*/ 123825 w 1238250"/>
                <a:gd name="connsiteY1" fmla="*/ 409585 h 409632"/>
                <a:gd name="connsiteX2" fmla="*/ 333375 w 1238250"/>
                <a:gd name="connsiteY2" fmla="*/ 9535 h 409632"/>
                <a:gd name="connsiteX3" fmla="*/ 504825 w 1238250"/>
                <a:gd name="connsiteY3" fmla="*/ 400060 h 409632"/>
                <a:gd name="connsiteX4" fmla="*/ 704850 w 1238250"/>
                <a:gd name="connsiteY4" fmla="*/ 17394 h 409632"/>
                <a:gd name="connsiteX5" fmla="*/ 895350 w 1238250"/>
                <a:gd name="connsiteY5" fmla="*/ 409585 h 409632"/>
                <a:gd name="connsiteX6" fmla="*/ 1076325 w 1238250"/>
                <a:gd name="connsiteY6" fmla="*/ 10 h 409632"/>
                <a:gd name="connsiteX7" fmla="*/ 1238250 w 1238250"/>
                <a:gd name="connsiteY7" fmla="*/ 400060 h 409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0" h="409632">
                  <a:moveTo>
                    <a:pt x="0" y="29058"/>
                  </a:moveTo>
                  <a:cubicBezTo>
                    <a:pt x="65881" y="248927"/>
                    <a:pt x="68263" y="412839"/>
                    <a:pt x="123825" y="409585"/>
                  </a:cubicBezTo>
                  <a:cubicBezTo>
                    <a:pt x="179387" y="406331"/>
                    <a:pt x="269875" y="11122"/>
                    <a:pt x="333375" y="9535"/>
                  </a:cubicBezTo>
                  <a:cubicBezTo>
                    <a:pt x="396875" y="7948"/>
                    <a:pt x="442913" y="398750"/>
                    <a:pt x="504825" y="400060"/>
                  </a:cubicBezTo>
                  <a:cubicBezTo>
                    <a:pt x="566737" y="401370"/>
                    <a:pt x="639763" y="15807"/>
                    <a:pt x="704850" y="17394"/>
                  </a:cubicBezTo>
                  <a:cubicBezTo>
                    <a:pt x="769937" y="18981"/>
                    <a:pt x="833438" y="412482"/>
                    <a:pt x="895350" y="409585"/>
                  </a:cubicBezTo>
                  <a:cubicBezTo>
                    <a:pt x="957262" y="406688"/>
                    <a:pt x="1019175" y="1598"/>
                    <a:pt x="1076325" y="10"/>
                  </a:cubicBezTo>
                  <a:cubicBezTo>
                    <a:pt x="1133475" y="-1577"/>
                    <a:pt x="1162050" y="199241"/>
                    <a:pt x="1238250" y="400060"/>
                  </a:cubicBezTo>
                </a:path>
              </a:pathLst>
            </a:cu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3" name="Shape 592">
            <a:extLst>
              <a:ext uri="{FF2B5EF4-FFF2-40B4-BE49-F238E27FC236}">
                <a16:creationId xmlns:a16="http://schemas.microsoft.com/office/drawing/2014/main" id="{B691434F-910F-4852-AF8B-2504C397E048}"/>
              </a:ext>
            </a:extLst>
          </p:cNvPr>
          <p:cNvSpPr/>
          <p:nvPr/>
        </p:nvSpPr>
        <p:spPr>
          <a:xfrm flipH="1" flipV="1">
            <a:off x="6622629" y="3125721"/>
            <a:ext cx="3575940" cy="0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ysDot"/>
            <a:round/>
          </a:ln>
          <a:effectLst/>
        </p:spPr>
        <p:txBody>
          <a:bodyPr wrap="square" lIns="45718" tIns="45718" rIns="45718" bIns="45718" numCol="1" anchor="t">
            <a:noAutofit/>
          </a:bodyPr>
          <a:lstStyle/>
          <a:p>
            <a:endParaRPr/>
          </a:p>
        </p:txBody>
      </p:sp>
      <p:cxnSp>
        <p:nvCxnSpPr>
          <p:cNvPr id="154" name="Connecteur droit avec flèche 153"/>
          <p:cNvCxnSpPr/>
          <p:nvPr/>
        </p:nvCxnSpPr>
        <p:spPr>
          <a:xfrm flipV="1">
            <a:off x="6264544" y="1970894"/>
            <a:ext cx="0" cy="1147012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ZoneTexte 155"/>
          <p:cNvSpPr txBox="1"/>
          <p:nvPr/>
        </p:nvSpPr>
        <p:spPr>
          <a:xfrm>
            <a:off x="8338715" y="4694459"/>
            <a:ext cx="2247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+ </a:t>
            </a:r>
            <a:r>
              <a:rPr lang="fr-FR" sz="1400" dirty="0" err="1" smtClean="0">
                <a:solidFill>
                  <a:srgbClr val="FF0000"/>
                </a:solidFill>
              </a:rPr>
              <a:t>mean</a:t>
            </a:r>
            <a:r>
              <a:rPr lang="fr-FR" sz="1400" dirty="0" smtClean="0">
                <a:solidFill>
                  <a:srgbClr val="FF0000"/>
                </a:solidFill>
              </a:rPr>
              <a:t> </a:t>
            </a:r>
            <a:r>
              <a:rPr lang="fr-FR" sz="1400" dirty="0" err="1" smtClean="0">
                <a:solidFill>
                  <a:srgbClr val="FF0000"/>
                </a:solidFill>
              </a:rPr>
              <a:t>field</a:t>
            </a:r>
            <a:r>
              <a:rPr lang="fr-FR" sz="1400" dirty="0" smtClean="0">
                <a:solidFill>
                  <a:srgbClr val="FF0000"/>
                </a:solidFill>
              </a:rPr>
              <a:t> </a:t>
            </a:r>
            <a:r>
              <a:rPr lang="fr-FR" sz="1400" dirty="0" err="1" smtClean="0">
                <a:solidFill>
                  <a:srgbClr val="FF0000"/>
                </a:solidFill>
              </a:rPr>
              <a:t>readjustment</a:t>
            </a:r>
            <a:endParaRPr lang="fr-FR" sz="1400" dirty="0" smtClean="0">
              <a:solidFill>
                <a:srgbClr val="FF0000"/>
              </a:solidFill>
            </a:endParaRPr>
          </a:p>
          <a:p>
            <a:r>
              <a:rPr lang="fr-FR" sz="1400" dirty="0" smtClean="0">
                <a:solidFill>
                  <a:srgbClr val="FF0000"/>
                </a:solidFill>
              </a:rPr>
              <a:t>+ configuration </a:t>
            </a:r>
            <a:r>
              <a:rPr lang="fr-FR" sz="1400" dirty="0" err="1" smtClean="0">
                <a:solidFill>
                  <a:srgbClr val="FF0000"/>
                </a:solidFill>
              </a:rPr>
              <a:t>mixing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57" name="Shape 627">
            <a:extLst>
              <a:ext uri="{FF2B5EF4-FFF2-40B4-BE49-F238E27FC236}">
                <a16:creationId xmlns:a16="http://schemas.microsoft.com/office/drawing/2014/main" id="{865FD24B-1643-40C2-AFF1-5579669AF15D}"/>
              </a:ext>
            </a:extLst>
          </p:cNvPr>
          <p:cNvSpPr/>
          <p:nvPr/>
        </p:nvSpPr>
        <p:spPr>
          <a:xfrm>
            <a:off x="8925917" y="3213968"/>
            <a:ext cx="88905" cy="90851"/>
          </a:xfrm>
          <a:prstGeom prst="ellipse">
            <a:avLst/>
          </a:prstGeom>
          <a:solidFill>
            <a:srgbClr val="4F81BD"/>
          </a:solidFill>
          <a:ln w="25400" cap="flat">
            <a:solidFill>
              <a:srgbClr val="3A5E8A"/>
            </a:solidFill>
            <a:prstDash val="solid"/>
            <a:round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8" name="Ellipse 157"/>
          <p:cNvSpPr/>
          <p:nvPr/>
        </p:nvSpPr>
        <p:spPr>
          <a:xfrm>
            <a:off x="8776274" y="3185554"/>
            <a:ext cx="273241" cy="159888"/>
          </a:xfrm>
          <a:prstGeom prst="ellipse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9" name="Ellipse 158"/>
          <p:cNvSpPr/>
          <p:nvPr/>
        </p:nvSpPr>
        <p:spPr>
          <a:xfrm>
            <a:off x="5526932" y="3701044"/>
            <a:ext cx="273241" cy="159888"/>
          </a:xfrm>
          <a:prstGeom prst="ellipse">
            <a:avLst/>
          </a:prstGeom>
          <a:noFill/>
          <a:ln w="19050">
            <a:solidFill>
              <a:srgbClr val="C55A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6269259" y="2577896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>
                <a:solidFill>
                  <a:srgbClr val="C55A11"/>
                </a:solidFill>
              </a:rPr>
              <a:t>w</a:t>
            </a:r>
            <a:r>
              <a:rPr lang="fr-FR" sz="1600" dirty="0" err="1" smtClean="0">
                <a:solidFill>
                  <a:srgbClr val="C55A11"/>
                </a:solidFill>
              </a:rPr>
              <a:t>e</a:t>
            </a:r>
            <a:r>
              <a:rPr lang="fr-FR" sz="1600" dirty="0" smtClean="0">
                <a:solidFill>
                  <a:srgbClr val="C55A11"/>
                </a:solidFill>
              </a:rPr>
              <a:t> </a:t>
            </a:r>
            <a:r>
              <a:rPr lang="fr-FR" sz="1600" dirty="0" err="1" smtClean="0">
                <a:solidFill>
                  <a:srgbClr val="C55A11"/>
                </a:solidFill>
              </a:rPr>
              <a:t>want</a:t>
            </a:r>
            <a:r>
              <a:rPr lang="fr-FR" sz="1600" dirty="0" smtClean="0">
                <a:solidFill>
                  <a:srgbClr val="C55A11"/>
                </a:solidFill>
              </a:rPr>
              <a:t> </a:t>
            </a:r>
            <a:r>
              <a:rPr lang="fr-FR" sz="1600" dirty="0" err="1" smtClean="0">
                <a:solidFill>
                  <a:srgbClr val="C55A11"/>
                </a:solidFill>
              </a:rPr>
              <a:t>this</a:t>
            </a:r>
            <a:r>
              <a:rPr lang="fr-FR" sz="1600" dirty="0" smtClean="0">
                <a:solidFill>
                  <a:srgbClr val="C55A11"/>
                </a:solidFill>
              </a:rPr>
              <a:t> </a:t>
            </a:r>
            <a:r>
              <a:rPr lang="fr-FR" sz="1600" i="1" dirty="0" smtClean="0">
                <a:solidFill>
                  <a:srgbClr val="C55A11"/>
                </a:solidFill>
              </a:rPr>
              <a:t>S</a:t>
            </a:r>
            <a:r>
              <a:rPr lang="fr-FR" sz="1600" i="1" baseline="-25000" dirty="0" smtClean="0">
                <a:solidFill>
                  <a:srgbClr val="C55A11"/>
                </a:solidFill>
              </a:rPr>
              <a:t>n</a:t>
            </a:r>
            <a:endParaRPr lang="fr-FR" sz="1600" i="1" baseline="-25000" dirty="0">
              <a:solidFill>
                <a:srgbClr val="C55A11"/>
              </a:solidFill>
            </a:endParaRPr>
          </a:p>
        </p:txBody>
      </p:sp>
      <p:sp>
        <p:nvSpPr>
          <p:cNvPr id="151" name="ZoneTexte 150"/>
          <p:cNvSpPr txBox="1"/>
          <p:nvPr/>
        </p:nvSpPr>
        <p:spPr>
          <a:xfrm>
            <a:off x="6899104" y="1573166"/>
            <a:ext cx="31454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>
                <a:solidFill>
                  <a:schemeClr val="accent6">
                    <a:lumMod val="75000"/>
                  </a:schemeClr>
                </a:solidFill>
              </a:rPr>
              <a:t>w</a:t>
            </a:r>
            <a:r>
              <a:rPr lang="fr-FR" sz="1600" dirty="0" err="1" smtClean="0">
                <a:solidFill>
                  <a:schemeClr val="accent6">
                    <a:lumMod val="75000"/>
                  </a:schemeClr>
                </a:solidFill>
              </a:rPr>
              <a:t>e</a:t>
            </a:r>
            <a:r>
              <a:rPr lang="fr-FR" sz="1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1600" dirty="0" err="1" smtClean="0">
                <a:solidFill>
                  <a:schemeClr val="accent6">
                    <a:lumMod val="75000"/>
                  </a:schemeClr>
                </a:solidFill>
              </a:rPr>
              <a:t>determine</a:t>
            </a:r>
            <a:r>
              <a:rPr lang="fr-FR" sz="1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1600" i="1" dirty="0" smtClean="0">
                <a:solidFill>
                  <a:schemeClr val="accent6">
                    <a:lumMod val="75000"/>
                  </a:schemeClr>
                </a:solidFill>
              </a:rPr>
              <a:t>E</a:t>
            </a:r>
            <a:r>
              <a:rPr lang="fr-FR" sz="1600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fr-FR" sz="1600" i="1" dirty="0" smtClean="0">
                <a:solidFill>
                  <a:schemeClr val="accent6">
                    <a:lumMod val="75000"/>
                  </a:schemeClr>
                </a:solidFill>
              </a:rPr>
              <a:t>Z</a:t>
            </a:r>
            <a:r>
              <a:rPr lang="fr-FR" sz="1600" dirty="0" smtClean="0">
                <a:solidFill>
                  <a:schemeClr val="accent6">
                    <a:lumMod val="75000"/>
                  </a:schemeClr>
                </a:solidFill>
              </a:rPr>
              <a:t>,</a:t>
            </a:r>
            <a:r>
              <a:rPr lang="fr-FR" sz="1600" i="1" dirty="0" smtClean="0">
                <a:solidFill>
                  <a:schemeClr val="accent6">
                    <a:lumMod val="75000"/>
                  </a:schemeClr>
                </a:solidFill>
              </a:rPr>
              <a:t>N</a:t>
            </a:r>
            <a:r>
              <a:rPr lang="fr-FR" sz="1600" dirty="0" smtClean="0">
                <a:solidFill>
                  <a:schemeClr val="accent6">
                    <a:lumMod val="75000"/>
                  </a:schemeClr>
                </a:solidFill>
              </a:rPr>
              <a:t>) – </a:t>
            </a:r>
            <a:r>
              <a:rPr lang="fr-FR" sz="1600" i="1" dirty="0" smtClean="0">
                <a:solidFill>
                  <a:schemeClr val="accent6">
                    <a:lumMod val="75000"/>
                  </a:schemeClr>
                </a:solidFill>
              </a:rPr>
              <a:t>E</a:t>
            </a:r>
            <a:r>
              <a:rPr lang="fr-FR" sz="1600" dirty="0" smtClean="0">
                <a:solidFill>
                  <a:schemeClr val="accent6">
                    <a:lumMod val="75000"/>
                  </a:schemeClr>
                </a:solidFill>
              </a:rPr>
              <a:t>(Z,</a:t>
            </a:r>
            <a:r>
              <a:rPr lang="fr-FR" sz="1600" i="1" dirty="0" smtClean="0">
                <a:solidFill>
                  <a:schemeClr val="accent6">
                    <a:lumMod val="75000"/>
                  </a:schemeClr>
                </a:solidFill>
              </a:rPr>
              <a:t>N</a:t>
            </a:r>
            <a:r>
              <a:rPr lang="fr-FR" sz="1600" dirty="0" smtClean="0">
                <a:solidFill>
                  <a:schemeClr val="accent6">
                    <a:lumMod val="75000"/>
                  </a:schemeClr>
                </a:solidFill>
              </a:rPr>
              <a:t>+2)</a:t>
            </a:r>
            <a:endParaRPr lang="fr-FR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" name="Accolade fermante 19"/>
          <p:cNvSpPr/>
          <p:nvPr/>
        </p:nvSpPr>
        <p:spPr>
          <a:xfrm>
            <a:off x="6110562" y="3125721"/>
            <a:ext cx="103526" cy="641200"/>
          </a:xfrm>
          <a:prstGeom prst="rightBrace">
            <a:avLst>
              <a:gd name="adj1" fmla="val 85618"/>
              <a:gd name="adj2" fmla="val 50000"/>
            </a:avLst>
          </a:prstGeom>
          <a:ln w="19050">
            <a:solidFill>
              <a:srgbClr val="C55A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2" name="Connecteur droit avec flèche 21"/>
          <p:cNvCxnSpPr/>
          <p:nvPr/>
        </p:nvCxnSpPr>
        <p:spPr>
          <a:xfrm flipV="1">
            <a:off x="6562732" y="1911720"/>
            <a:ext cx="889958" cy="457707"/>
          </a:xfrm>
          <a:prstGeom prst="straightConnector1">
            <a:avLst/>
          </a:prstGeom>
          <a:ln w="12700">
            <a:solidFill>
              <a:srgbClr val="54823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Connecteur droit avec flèche 151"/>
          <p:cNvCxnSpPr/>
          <p:nvPr/>
        </p:nvCxnSpPr>
        <p:spPr>
          <a:xfrm>
            <a:off x="7861130" y="1978290"/>
            <a:ext cx="820085" cy="741550"/>
          </a:xfrm>
          <a:prstGeom prst="straightConnector1">
            <a:avLst/>
          </a:prstGeom>
          <a:ln w="12700">
            <a:solidFill>
              <a:srgbClr val="54823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ZoneTexte 143"/>
          <p:cNvSpPr txBox="1"/>
          <p:nvPr/>
        </p:nvSpPr>
        <p:spPr>
          <a:xfrm>
            <a:off x="522393" y="880151"/>
            <a:ext cx="7528290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Computation of mass </a:t>
            </a:r>
            <a:r>
              <a:rPr lang="fr-FR" sz="1400" dirty="0" err="1" smtClean="0"/>
              <a:t>filters</a:t>
            </a:r>
            <a:r>
              <a:rPr lang="fr-FR" sz="1400" dirty="0" smtClean="0"/>
              <a:t> by </a:t>
            </a:r>
            <a:r>
              <a:rPr lang="fr-FR" sz="1400" dirty="0" err="1" smtClean="0"/>
              <a:t>nuclear</a:t>
            </a:r>
            <a:r>
              <a:rPr lang="fr-FR" sz="1400" dirty="0" smtClean="0"/>
              <a:t> </a:t>
            </a:r>
            <a:r>
              <a:rPr lang="fr-FR" sz="1400" dirty="0" err="1" smtClean="0"/>
              <a:t>models</a:t>
            </a:r>
            <a:r>
              <a:rPr lang="fr-FR" sz="1400" dirty="0" smtClean="0"/>
              <a:t> mix contributions of </a:t>
            </a:r>
            <a:r>
              <a:rPr lang="fr-FR" sz="1400" dirty="0" err="1" smtClean="0"/>
              <a:t>different</a:t>
            </a:r>
            <a:r>
              <a:rPr lang="fr-FR" sz="1400" dirty="0" smtClean="0"/>
              <a:t> components. </a:t>
            </a:r>
          </a:p>
        </p:txBody>
      </p:sp>
    </p:spTree>
    <p:extLst>
      <p:ext uri="{BB962C8B-B14F-4D97-AF65-F5344CB8AC3E}">
        <p14:creationId xmlns:p14="http://schemas.microsoft.com/office/powerpoint/2010/main" val="283416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-structure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caveats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35</a:t>
            </a:fld>
            <a:endParaRPr lang="fr-FR" dirty="0"/>
          </a:p>
        </p:txBody>
      </p:sp>
      <p:sp>
        <p:nvSpPr>
          <p:cNvPr id="144" name="ZoneTexte 143"/>
          <p:cNvSpPr txBox="1"/>
          <p:nvPr/>
        </p:nvSpPr>
        <p:spPr>
          <a:xfrm>
            <a:off x="522393" y="880151"/>
            <a:ext cx="7528290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Computation of mass </a:t>
            </a:r>
            <a:r>
              <a:rPr lang="fr-FR" sz="1400" dirty="0" err="1" smtClean="0"/>
              <a:t>filters</a:t>
            </a:r>
            <a:r>
              <a:rPr lang="fr-FR" sz="1400" dirty="0" smtClean="0"/>
              <a:t> by </a:t>
            </a:r>
            <a:r>
              <a:rPr lang="fr-FR" sz="1400" dirty="0" err="1" smtClean="0"/>
              <a:t>nuclear</a:t>
            </a:r>
            <a:r>
              <a:rPr lang="fr-FR" sz="1400" dirty="0" smtClean="0"/>
              <a:t> </a:t>
            </a:r>
            <a:r>
              <a:rPr lang="fr-FR" sz="1400" dirty="0" err="1" smtClean="0"/>
              <a:t>models</a:t>
            </a:r>
            <a:r>
              <a:rPr lang="fr-FR" sz="1400" dirty="0" smtClean="0"/>
              <a:t> mix contributions of </a:t>
            </a:r>
            <a:r>
              <a:rPr lang="fr-FR" sz="1400" dirty="0" err="1" smtClean="0"/>
              <a:t>different</a:t>
            </a:r>
            <a:r>
              <a:rPr lang="fr-FR" sz="1400" dirty="0" smtClean="0"/>
              <a:t> components. </a:t>
            </a:r>
          </a:p>
        </p:txBody>
      </p:sp>
      <p:grpSp>
        <p:nvGrpSpPr>
          <p:cNvPr id="17" name="Groupe 16"/>
          <p:cNvGrpSpPr/>
          <p:nvPr/>
        </p:nvGrpSpPr>
        <p:grpSpPr>
          <a:xfrm>
            <a:off x="522393" y="1661592"/>
            <a:ext cx="4365285" cy="3317776"/>
            <a:chOff x="5976764" y="1612689"/>
            <a:chExt cx="4365285" cy="3317776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6764" y="1612689"/>
              <a:ext cx="4365285" cy="3317776"/>
            </a:xfrm>
            <a:prstGeom prst="rect">
              <a:avLst/>
            </a:prstGeom>
          </p:spPr>
        </p:pic>
        <p:cxnSp>
          <p:nvCxnSpPr>
            <p:cNvPr id="8" name="Connecteur droit 7"/>
            <p:cNvCxnSpPr/>
            <p:nvPr/>
          </p:nvCxnSpPr>
          <p:spPr>
            <a:xfrm>
              <a:off x="8410723" y="1733600"/>
              <a:ext cx="0" cy="2808312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8986787" y="1733600"/>
              <a:ext cx="0" cy="2808312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8410723" y="2957736"/>
              <a:ext cx="576064" cy="648072"/>
            </a:xfrm>
            <a:prstGeom prst="line">
              <a:avLst/>
            </a:prstGeom>
            <a:ln w="19050">
              <a:solidFill>
                <a:srgbClr val="0000FF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Double flèche verticale 15"/>
            <p:cNvSpPr/>
            <p:nvPr/>
          </p:nvSpPr>
          <p:spPr>
            <a:xfrm>
              <a:off x="8159406" y="2597696"/>
              <a:ext cx="216024" cy="720080"/>
            </a:xfrm>
            <a:prstGeom prst="upDownArrow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5556847" y="1538907"/>
                <a:ext cx="457214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fr-FR" sz="1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                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+2)</m:t>
                      </m:r>
                    </m:oMath>
                  </m:oMathPara>
                </a14:m>
                <a:endParaRPr lang="fr-F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6847" y="1538907"/>
                <a:ext cx="4572149" cy="492443"/>
              </a:xfrm>
              <a:prstGeom prst="rect">
                <a:avLst/>
              </a:prstGeom>
              <a:blipFill>
                <a:blip r:embed="rId3"/>
                <a:stretch>
                  <a:fillRect l="-533" r="-933" b="-172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Imag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2644" y="2309664"/>
            <a:ext cx="4592904" cy="2539407"/>
          </a:xfrm>
          <a:prstGeom prst="rect">
            <a:avLst/>
          </a:prstGeom>
        </p:spPr>
      </p:pic>
      <p:sp>
        <p:nvSpPr>
          <p:cNvPr id="24" name="ZoneTexte 23"/>
          <p:cNvSpPr txBox="1"/>
          <p:nvPr/>
        </p:nvSpPr>
        <p:spPr>
          <a:xfrm>
            <a:off x="4637818" y="5127385"/>
            <a:ext cx="5944114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Energy</a:t>
            </a:r>
            <a:r>
              <a:rPr lang="fr-FR" sz="1400" dirty="0" smtClean="0"/>
              <a:t> </a:t>
            </a:r>
            <a:r>
              <a:rPr lang="fr-FR" sz="1400" dirty="0" err="1" smtClean="0"/>
              <a:t>from</a:t>
            </a:r>
            <a:r>
              <a:rPr lang="fr-FR" sz="1400" dirty="0" smtClean="0"/>
              <a:t> proton-neutron </a:t>
            </a:r>
            <a:r>
              <a:rPr lang="fr-FR" sz="1400" dirty="0" err="1" smtClean="0"/>
              <a:t>correlations</a:t>
            </a:r>
            <a:r>
              <a:rPr lang="fr-FR" sz="1400" dirty="0" smtClean="0"/>
              <a:t> </a:t>
            </a:r>
            <a:r>
              <a:rPr lang="fr-FR" sz="1400" dirty="0" err="1" smtClean="0"/>
              <a:t>depends</a:t>
            </a:r>
            <a:r>
              <a:rPr lang="fr-FR" sz="1400" dirty="0" smtClean="0"/>
              <a:t> on proton </a:t>
            </a:r>
            <a:r>
              <a:rPr lang="fr-FR" sz="1400" dirty="0" err="1" smtClean="0"/>
              <a:t>number</a:t>
            </a:r>
            <a:endParaRPr lang="fr-FR" sz="1400" dirty="0" smtClean="0"/>
          </a:p>
        </p:txBody>
      </p:sp>
      <p:sp>
        <p:nvSpPr>
          <p:cNvPr id="18" name="Text Placeholder 4"/>
          <p:cNvSpPr txBox="1">
            <a:spLocks/>
          </p:cNvSpPr>
          <p:nvPr/>
        </p:nvSpPr>
        <p:spPr>
          <a:xfrm>
            <a:off x="-21508" y="5406008"/>
            <a:ext cx="4178480" cy="2307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M. Wang et al., Chinese Phys. C 45 030003 (2021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2104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-structure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caveats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36</a:t>
            </a:fld>
            <a:endParaRPr lang="fr-FR" dirty="0"/>
          </a:p>
        </p:txBody>
      </p:sp>
      <p:sp>
        <p:nvSpPr>
          <p:cNvPr id="144" name="ZoneTexte 143"/>
          <p:cNvSpPr txBox="1"/>
          <p:nvPr/>
        </p:nvSpPr>
        <p:spPr>
          <a:xfrm>
            <a:off x="522393" y="880151"/>
            <a:ext cx="7528290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Computation of mass </a:t>
            </a:r>
            <a:r>
              <a:rPr lang="fr-FR" sz="1400" dirty="0" err="1" smtClean="0"/>
              <a:t>filters</a:t>
            </a:r>
            <a:r>
              <a:rPr lang="fr-FR" sz="1400" dirty="0" smtClean="0"/>
              <a:t> by </a:t>
            </a:r>
            <a:r>
              <a:rPr lang="fr-FR" sz="1400" dirty="0" err="1" smtClean="0"/>
              <a:t>nuclear</a:t>
            </a:r>
            <a:r>
              <a:rPr lang="fr-FR" sz="1400" dirty="0" smtClean="0"/>
              <a:t> </a:t>
            </a:r>
            <a:r>
              <a:rPr lang="fr-FR" sz="1400" dirty="0" err="1" smtClean="0"/>
              <a:t>models</a:t>
            </a:r>
            <a:r>
              <a:rPr lang="fr-FR" sz="1400" dirty="0" smtClean="0"/>
              <a:t> mix contributions of </a:t>
            </a:r>
            <a:r>
              <a:rPr lang="fr-FR" sz="1400" dirty="0" err="1" smtClean="0"/>
              <a:t>different</a:t>
            </a:r>
            <a:r>
              <a:rPr lang="fr-FR" sz="1400" dirty="0" smtClean="0"/>
              <a:t> components.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5556847" y="1538907"/>
                <a:ext cx="457214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fr-FR" sz="1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                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+2)</m:t>
                      </m:r>
                    </m:oMath>
                  </m:oMathPara>
                </a14:m>
                <a:endParaRPr lang="fr-F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6847" y="1538907"/>
                <a:ext cx="4572149" cy="492443"/>
              </a:xfrm>
              <a:prstGeom prst="rect">
                <a:avLst/>
              </a:prstGeom>
              <a:blipFill>
                <a:blip r:embed="rId2"/>
                <a:stretch>
                  <a:fillRect l="-533" r="-933" b="-172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Imag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2644" y="2309664"/>
            <a:ext cx="4592904" cy="2539407"/>
          </a:xfrm>
          <a:prstGeom prst="rect">
            <a:avLst/>
          </a:prstGeom>
        </p:spPr>
      </p:pic>
      <p:sp>
        <p:nvSpPr>
          <p:cNvPr id="24" name="ZoneTexte 23"/>
          <p:cNvSpPr txBox="1"/>
          <p:nvPr/>
        </p:nvSpPr>
        <p:spPr>
          <a:xfrm>
            <a:off x="4637818" y="5127385"/>
            <a:ext cx="5944114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Energy</a:t>
            </a:r>
            <a:r>
              <a:rPr lang="fr-FR" sz="1400" dirty="0" smtClean="0"/>
              <a:t> </a:t>
            </a:r>
            <a:r>
              <a:rPr lang="fr-FR" sz="1400" dirty="0" err="1" smtClean="0"/>
              <a:t>from</a:t>
            </a:r>
            <a:r>
              <a:rPr lang="fr-FR" sz="1400" dirty="0" smtClean="0"/>
              <a:t> proton-neutron </a:t>
            </a:r>
            <a:r>
              <a:rPr lang="fr-FR" sz="1400" dirty="0" err="1" smtClean="0"/>
              <a:t>correlations</a:t>
            </a:r>
            <a:r>
              <a:rPr lang="fr-FR" sz="1400" dirty="0" smtClean="0"/>
              <a:t> </a:t>
            </a:r>
            <a:r>
              <a:rPr lang="fr-FR" sz="1400" dirty="0" err="1" smtClean="0"/>
              <a:t>depends</a:t>
            </a:r>
            <a:r>
              <a:rPr lang="fr-FR" sz="1400" dirty="0" smtClean="0"/>
              <a:t> on proton </a:t>
            </a:r>
            <a:r>
              <a:rPr lang="fr-FR" sz="1400" dirty="0" err="1" smtClean="0"/>
              <a:t>number</a:t>
            </a:r>
            <a:endParaRPr lang="fr-FR" sz="1400" dirty="0" smtClean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93" y="1574565"/>
            <a:ext cx="4532025" cy="3533800"/>
          </a:xfrm>
          <a:prstGeom prst="rect">
            <a:avLst/>
          </a:prstGeom>
        </p:spPr>
      </p:pic>
      <p:sp>
        <p:nvSpPr>
          <p:cNvPr id="11" name="Text Placeholder 4"/>
          <p:cNvSpPr txBox="1">
            <a:spLocks/>
          </p:cNvSpPr>
          <p:nvPr/>
        </p:nvSpPr>
        <p:spPr>
          <a:xfrm>
            <a:off x="-21508" y="5406008"/>
            <a:ext cx="4178480" cy="2307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M. Wang et al., Chinese Phys. C 45 030003 (2021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023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90" y="1595873"/>
            <a:ext cx="4549428" cy="352200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-structure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caveats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37</a:t>
            </a:fld>
            <a:endParaRPr lang="fr-FR" dirty="0"/>
          </a:p>
        </p:txBody>
      </p:sp>
      <p:sp>
        <p:nvSpPr>
          <p:cNvPr id="144" name="ZoneTexte 143"/>
          <p:cNvSpPr txBox="1"/>
          <p:nvPr/>
        </p:nvSpPr>
        <p:spPr>
          <a:xfrm>
            <a:off x="522393" y="880151"/>
            <a:ext cx="7528290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Computation of mass </a:t>
            </a:r>
            <a:r>
              <a:rPr lang="fr-FR" sz="1400" dirty="0" err="1" smtClean="0"/>
              <a:t>filters</a:t>
            </a:r>
            <a:r>
              <a:rPr lang="fr-FR" sz="1400" dirty="0" smtClean="0"/>
              <a:t> by </a:t>
            </a:r>
            <a:r>
              <a:rPr lang="fr-FR" sz="1400" dirty="0" err="1" smtClean="0"/>
              <a:t>nuclear</a:t>
            </a:r>
            <a:r>
              <a:rPr lang="fr-FR" sz="1400" dirty="0" smtClean="0"/>
              <a:t> </a:t>
            </a:r>
            <a:r>
              <a:rPr lang="fr-FR" sz="1400" dirty="0" err="1" smtClean="0"/>
              <a:t>models</a:t>
            </a:r>
            <a:r>
              <a:rPr lang="fr-FR" sz="1400" dirty="0" smtClean="0"/>
              <a:t> mix contributions of </a:t>
            </a:r>
            <a:r>
              <a:rPr lang="fr-FR" sz="1400" dirty="0" err="1" smtClean="0"/>
              <a:t>different</a:t>
            </a:r>
            <a:r>
              <a:rPr lang="fr-FR" sz="1400" dirty="0" smtClean="0"/>
              <a:t> components.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5556847" y="1538907"/>
                <a:ext cx="457214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fr-FR" sz="1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                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+2)</m:t>
                      </m:r>
                    </m:oMath>
                  </m:oMathPara>
                </a14:m>
                <a:endParaRPr lang="fr-F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6847" y="1538907"/>
                <a:ext cx="4572149" cy="492443"/>
              </a:xfrm>
              <a:prstGeom prst="rect">
                <a:avLst/>
              </a:prstGeom>
              <a:blipFill>
                <a:blip r:embed="rId3"/>
                <a:stretch>
                  <a:fillRect l="-533" r="-933" b="-172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Imag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2644" y="2309664"/>
            <a:ext cx="4592904" cy="2539407"/>
          </a:xfrm>
          <a:prstGeom prst="rect">
            <a:avLst/>
          </a:prstGeom>
        </p:spPr>
      </p:pic>
      <p:sp>
        <p:nvSpPr>
          <p:cNvPr id="24" name="ZoneTexte 23"/>
          <p:cNvSpPr txBox="1"/>
          <p:nvPr/>
        </p:nvSpPr>
        <p:spPr>
          <a:xfrm>
            <a:off x="4637818" y="5127385"/>
            <a:ext cx="5944114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Energy</a:t>
            </a:r>
            <a:r>
              <a:rPr lang="fr-FR" sz="1400" dirty="0" smtClean="0"/>
              <a:t> </a:t>
            </a:r>
            <a:r>
              <a:rPr lang="fr-FR" sz="1400" dirty="0" err="1" smtClean="0"/>
              <a:t>from</a:t>
            </a:r>
            <a:r>
              <a:rPr lang="fr-FR" sz="1400" dirty="0" smtClean="0"/>
              <a:t> proton-neutron </a:t>
            </a:r>
            <a:r>
              <a:rPr lang="fr-FR" sz="1400" dirty="0" err="1" smtClean="0"/>
              <a:t>correlations</a:t>
            </a:r>
            <a:r>
              <a:rPr lang="fr-FR" sz="1400" dirty="0" smtClean="0"/>
              <a:t> </a:t>
            </a:r>
            <a:r>
              <a:rPr lang="fr-FR" sz="1400" dirty="0" err="1" smtClean="0"/>
              <a:t>depends</a:t>
            </a:r>
            <a:r>
              <a:rPr lang="fr-FR" sz="1400" dirty="0" smtClean="0"/>
              <a:t> on proton </a:t>
            </a:r>
            <a:r>
              <a:rPr lang="fr-FR" sz="1400" dirty="0" err="1" smtClean="0"/>
              <a:t>number</a:t>
            </a:r>
            <a:endParaRPr lang="fr-FR" sz="1400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0" y="5417999"/>
            <a:ext cx="423425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/>
              <a:t>M. Bender, G.F. </a:t>
            </a:r>
            <a:r>
              <a:rPr lang="fr-FR" sz="1000" dirty="0" err="1"/>
              <a:t>Bertsch</a:t>
            </a:r>
            <a:r>
              <a:rPr lang="fr-FR" sz="1000" dirty="0"/>
              <a:t>, P</a:t>
            </a:r>
            <a:r>
              <a:rPr lang="fr-FR" sz="1000" dirty="0" smtClean="0"/>
              <a:t>.-</a:t>
            </a:r>
            <a:r>
              <a:rPr lang="fr-FR" sz="1000" dirty="0" err="1" smtClean="0"/>
              <a:t>H.Heenen</a:t>
            </a:r>
            <a:r>
              <a:rPr lang="fr-FR" sz="1000" dirty="0" smtClean="0"/>
              <a:t>, Phys. </a:t>
            </a:r>
            <a:r>
              <a:rPr lang="fr-FR" sz="1000" dirty="0" err="1" smtClean="0"/>
              <a:t>Rev</a:t>
            </a:r>
            <a:r>
              <a:rPr lang="fr-FR" sz="1000" dirty="0" smtClean="0"/>
              <a:t>. C 73, 34322 (2006)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306481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65" y="1593612"/>
            <a:ext cx="4563507" cy="350909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-structure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caveats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38</a:t>
            </a:fld>
            <a:endParaRPr lang="fr-FR" dirty="0"/>
          </a:p>
        </p:txBody>
      </p:sp>
      <p:sp>
        <p:nvSpPr>
          <p:cNvPr id="144" name="ZoneTexte 143"/>
          <p:cNvSpPr txBox="1"/>
          <p:nvPr/>
        </p:nvSpPr>
        <p:spPr>
          <a:xfrm>
            <a:off x="522393" y="880151"/>
            <a:ext cx="7528290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Computation of mass </a:t>
            </a:r>
            <a:r>
              <a:rPr lang="fr-FR" sz="1400" dirty="0" err="1" smtClean="0"/>
              <a:t>filters</a:t>
            </a:r>
            <a:r>
              <a:rPr lang="fr-FR" sz="1400" dirty="0" smtClean="0"/>
              <a:t> by </a:t>
            </a:r>
            <a:r>
              <a:rPr lang="fr-FR" sz="1400" dirty="0" err="1" smtClean="0"/>
              <a:t>nuclear</a:t>
            </a:r>
            <a:r>
              <a:rPr lang="fr-FR" sz="1400" dirty="0" smtClean="0"/>
              <a:t> </a:t>
            </a:r>
            <a:r>
              <a:rPr lang="fr-FR" sz="1400" dirty="0" err="1" smtClean="0"/>
              <a:t>models</a:t>
            </a:r>
            <a:r>
              <a:rPr lang="fr-FR" sz="1400" dirty="0" smtClean="0"/>
              <a:t> mix contributions of </a:t>
            </a:r>
            <a:r>
              <a:rPr lang="fr-FR" sz="1400" dirty="0" err="1" smtClean="0"/>
              <a:t>different</a:t>
            </a:r>
            <a:r>
              <a:rPr lang="fr-FR" sz="1400" dirty="0" smtClean="0"/>
              <a:t> components.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5556847" y="1538907"/>
                <a:ext cx="457214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fr-FR" sz="1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                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+2)</m:t>
                      </m:r>
                    </m:oMath>
                  </m:oMathPara>
                </a14:m>
                <a:endParaRPr lang="fr-F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6847" y="1538907"/>
                <a:ext cx="4572149" cy="492443"/>
              </a:xfrm>
              <a:prstGeom prst="rect">
                <a:avLst/>
              </a:prstGeom>
              <a:blipFill>
                <a:blip r:embed="rId3"/>
                <a:stretch>
                  <a:fillRect l="-533" r="-933" b="-172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Imag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2644" y="2309664"/>
            <a:ext cx="4592904" cy="2539407"/>
          </a:xfrm>
          <a:prstGeom prst="rect">
            <a:avLst/>
          </a:prstGeom>
        </p:spPr>
      </p:pic>
      <p:sp>
        <p:nvSpPr>
          <p:cNvPr id="24" name="ZoneTexte 23"/>
          <p:cNvSpPr txBox="1"/>
          <p:nvPr/>
        </p:nvSpPr>
        <p:spPr>
          <a:xfrm>
            <a:off x="4637818" y="5127385"/>
            <a:ext cx="5944114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Energy</a:t>
            </a:r>
            <a:r>
              <a:rPr lang="fr-FR" sz="1400" dirty="0" smtClean="0"/>
              <a:t> </a:t>
            </a:r>
            <a:r>
              <a:rPr lang="fr-FR" sz="1400" dirty="0" err="1" smtClean="0"/>
              <a:t>from</a:t>
            </a:r>
            <a:r>
              <a:rPr lang="fr-FR" sz="1400" dirty="0" smtClean="0"/>
              <a:t> proton-neutron </a:t>
            </a:r>
            <a:r>
              <a:rPr lang="fr-FR" sz="1400" dirty="0" err="1" smtClean="0"/>
              <a:t>correlations</a:t>
            </a:r>
            <a:r>
              <a:rPr lang="fr-FR" sz="1400" dirty="0" smtClean="0"/>
              <a:t> </a:t>
            </a:r>
            <a:r>
              <a:rPr lang="fr-FR" sz="1400" dirty="0" err="1" smtClean="0"/>
              <a:t>depends</a:t>
            </a:r>
            <a:r>
              <a:rPr lang="fr-FR" sz="1400" dirty="0" smtClean="0"/>
              <a:t> on proton </a:t>
            </a:r>
            <a:r>
              <a:rPr lang="fr-FR" sz="1400" dirty="0" err="1" smtClean="0"/>
              <a:t>number</a:t>
            </a:r>
            <a:endParaRPr lang="fr-FR" sz="1400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0" y="5417999"/>
            <a:ext cx="423425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/>
              <a:t>M. Bender, G.F. </a:t>
            </a:r>
            <a:r>
              <a:rPr lang="fr-FR" sz="1000" dirty="0" err="1"/>
              <a:t>Bertsch</a:t>
            </a:r>
            <a:r>
              <a:rPr lang="fr-FR" sz="1000" dirty="0"/>
              <a:t>, P</a:t>
            </a:r>
            <a:r>
              <a:rPr lang="fr-FR" sz="1000" dirty="0" smtClean="0"/>
              <a:t>.-</a:t>
            </a:r>
            <a:r>
              <a:rPr lang="fr-FR" sz="1000" dirty="0" err="1" smtClean="0"/>
              <a:t>H.Heenen</a:t>
            </a:r>
            <a:r>
              <a:rPr lang="fr-FR" sz="1000" dirty="0" smtClean="0"/>
              <a:t>, Phys. </a:t>
            </a:r>
            <a:r>
              <a:rPr lang="fr-FR" sz="1000" dirty="0" err="1" smtClean="0"/>
              <a:t>Rev</a:t>
            </a:r>
            <a:r>
              <a:rPr lang="fr-FR" sz="1000" dirty="0" smtClean="0"/>
              <a:t>. C 73, 34322 (2006)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339704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149442" cy="432048"/>
          </a:xfrm>
        </p:spPr>
        <p:txBody>
          <a:bodyPr>
            <a:normAutofit fontScale="90000"/>
          </a:bodyPr>
          <a:lstStyle/>
          <a:p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-structure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evolution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viewed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39</a:t>
            </a:fld>
            <a:endParaRPr lang="fr-FR" dirty="0"/>
          </a:p>
        </p:txBody>
      </p:sp>
      <p:sp>
        <p:nvSpPr>
          <p:cNvPr id="144" name="ZoneTexte 143"/>
          <p:cNvSpPr txBox="1"/>
          <p:nvPr/>
        </p:nvSpPr>
        <p:spPr>
          <a:xfrm>
            <a:off x="522393" y="880151"/>
            <a:ext cx="7744314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By </a:t>
            </a:r>
            <a:r>
              <a:rPr lang="fr-FR" sz="1400" dirty="0" err="1" smtClean="0"/>
              <a:t>measuring</a:t>
            </a:r>
            <a:r>
              <a:rPr lang="fr-FR" sz="1400" dirty="0" smtClean="0"/>
              <a:t> </a:t>
            </a:r>
            <a:r>
              <a:rPr lang="fr-FR" sz="1400" dirty="0" err="1" smtClean="0"/>
              <a:t>atomic</a:t>
            </a:r>
            <a:r>
              <a:rPr lang="fr-FR" sz="1400" dirty="0" smtClean="0"/>
              <a:t> masses </a:t>
            </a:r>
            <a:r>
              <a:rPr lang="fr-FR" sz="1400" dirty="0" err="1" smtClean="0"/>
              <a:t>along</a:t>
            </a:r>
            <a:r>
              <a:rPr lang="fr-FR" sz="1400" dirty="0" smtClean="0"/>
              <a:t> </a:t>
            </a:r>
            <a:r>
              <a:rPr lang="fr-FR" sz="1400" dirty="0" err="1" smtClean="0"/>
              <a:t>chains</a:t>
            </a:r>
            <a:r>
              <a:rPr lang="fr-FR" sz="1400" dirty="0" smtClean="0"/>
              <a:t> of isotopes: </a:t>
            </a:r>
            <a:r>
              <a:rPr lang="fr-FR" sz="1400" dirty="0" err="1" smtClean="0"/>
              <a:t>study</a:t>
            </a:r>
            <a:r>
              <a:rPr lang="fr-FR" sz="1400" dirty="0" smtClean="0"/>
              <a:t> </a:t>
            </a:r>
            <a:r>
              <a:rPr lang="fr-FR" sz="1400" dirty="0" err="1" smtClean="0"/>
              <a:t>evolution</a:t>
            </a:r>
            <a:r>
              <a:rPr lang="fr-FR" sz="1400" dirty="0" smtClean="0"/>
              <a:t> of </a:t>
            </a:r>
            <a:r>
              <a:rPr lang="fr-FR" sz="1400" dirty="0" err="1" smtClean="0"/>
              <a:t>nuclear</a:t>
            </a:r>
            <a:r>
              <a:rPr lang="fr-FR" sz="1400" dirty="0" smtClean="0"/>
              <a:t> structure 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3838908" y="655294"/>
            <a:ext cx="6751289" cy="4923399"/>
            <a:chOff x="2146027" y="699422"/>
            <a:chExt cx="6751289" cy="4923399"/>
          </a:xfrm>
        </p:grpSpPr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46027" y="699422"/>
              <a:ext cx="6751289" cy="4923399"/>
            </a:xfrm>
            <a:prstGeom prst="rect">
              <a:avLst/>
            </a:prstGeom>
          </p:spPr>
        </p:pic>
        <p:cxnSp>
          <p:nvCxnSpPr>
            <p:cNvPr id="14" name="Connecteur droit 13"/>
            <p:cNvCxnSpPr/>
            <p:nvPr/>
          </p:nvCxnSpPr>
          <p:spPr>
            <a:xfrm>
              <a:off x="4558739" y="3965848"/>
              <a:ext cx="0" cy="608327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4558739" y="4552578"/>
              <a:ext cx="0" cy="38355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5488123" y="4543581"/>
              <a:ext cx="0" cy="38355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>
              <a:off x="6759637" y="4547498"/>
              <a:ext cx="0" cy="38355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>
              <a:off x="5488123" y="3461792"/>
              <a:ext cx="0" cy="1081787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>
              <a:off x="6759637" y="2564652"/>
              <a:ext cx="0" cy="1982845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ZoneTexte 19"/>
            <p:cNvSpPr txBox="1"/>
            <p:nvPr/>
          </p:nvSpPr>
          <p:spPr>
            <a:xfrm rot="5400000">
              <a:off x="4393275" y="4566774"/>
              <a:ext cx="611974" cy="2668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i="1" dirty="0"/>
                <a:t>N</a:t>
              </a:r>
              <a:r>
                <a:rPr lang="fr-FR" sz="1000" dirty="0"/>
                <a:t> = 50</a:t>
              </a:r>
              <a:endParaRPr lang="fr-FR" sz="1000" baseline="-25000" dirty="0"/>
            </a:p>
          </p:txBody>
        </p:sp>
        <p:sp>
          <p:nvSpPr>
            <p:cNvPr id="21" name="ZoneTexte 20"/>
            <p:cNvSpPr txBox="1"/>
            <p:nvPr/>
          </p:nvSpPr>
          <p:spPr>
            <a:xfrm rot="5400000">
              <a:off x="5317154" y="4560909"/>
              <a:ext cx="611974" cy="2668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i="1" dirty="0"/>
                <a:t>N</a:t>
              </a:r>
              <a:r>
                <a:rPr lang="fr-FR" sz="1000" dirty="0"/>
                <a:t> = 82</a:t>
              </a:r>
              <a:endParaRPr lang="fr-FR" sz="1000" baseline="-25000" dirty="0"/>
            </a:p>
          </p:txBody>
        </p:sp>
        <p:sp>
          <p:nvSpPr>
            <p:cNvPr id="25" name="ZoneTexte 24"/>
            <p:cNvSpPr txBox="1"/>
            <p:nvPr/>
          </p:nvSpPr>
          <p:spPr>
            <a:xfrm rot="5400000">
              <a:off x="6548865" y="4521393"/>
              <a:ext cx="688427" cy="2668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i="1" dirty="0"/>
                <a:t>N</a:t>
              </a:r>
              <a:r>
                <a:rPr lang="fr-FR" sz="1000" dirty="0"/>
                <a:t> = 126</a:t>
              </a:r>
              <a:endParaRPr lang="fr-FR" sz="1000" baseline="-25000" dirty="0"/>
            </a:p>
          </p:txBody>
        </p:sp>
        <p:cxnSp>
          <p:nvCxnSpPr>
            <p:cNvPr id="26" name="Connecteur droit 25"/>
            <p:cNvCxnSpPr/>
            <p:nvPr/>
          </p:nvCxnSpPr>
          <p:spPr>
            <a:xfrm>
              <a:off x="3909335" y="4406376"/>
              <a:ext cx="0" cy="163011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/>
            <p:nvPr/>
          </p:nvCxnSpPr>
          <p:spPr>
            <a:xfrm>
              <a:off x="3908898" y="4558374"/>
              <a:ext cx="0" cy="36703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ZoneTexte 27"/>
            <p:cNvSpPr txBox="1"/>
            <p:nvPr/>
          </p:nvSpPr>
          <p:spPr>
            <a:xfrm rot="5400000">
              <a:off x="3741250" y="4578918"/>
              <a:ext cx="611974" cy="2668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i="1" dirty="0"/>
                <a:t>N</a:t>
              </a:r>
              <a:r>
                <a:rPr lang="fr-FR" sz="1000" dirty="0"/>
                <a:t> = 28</a:t>
              </a:r>
              <a:endParaRPr lang="fr-FR" sz="1000" baseline="-25000" dirty="0"/>
            </a:p>
          </p:txBody>
        </p:sp>
      </p:grpSp>
      <p:sp>
        <p:nvSpPr>
          <p:cNvPr id="22" name="Text Placeholder 4"/>
          <p:cNvSpPr txBox="1">
            <a:spLocks/>
          </p:cNvSpPr>
          <p:nvPr/>
        </p:nvSpPr>
        <p:spPr>
          <a:xfrm>
            <a:off x="-21508" y="5406008"/>
            <a:ext cx="4178480" cy="2307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M. Wang et al., Chinese Phys. C 45 030003 (2021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1197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753" y="1339176"/>
            <a:ext cx="5348226" cy="415711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Nuclear binding energy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E53B1E2-EF00-4C7B-9E68-A406056A6EF5}"/>
              </a:ext>
            </a:extLst>
          </p:cNvPr>
          <p:cNvSpPr txBox="1"/>
          <p:nvPr/>
        </p:nvSpPr>
        <p:spPr>
          <a:xfrm>
            <a:off x="705867" y="1229544"/>
            <a:ext cx="4370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M</a:t>
            </a:r>
            <a:r>
              <a:rPr lang="en-US" b="1" i="1" baseline="-25000" dirty="0" smtClean="0"/>
              <a:t>nuc</a:t>
            </a:r>
            <a:r>
              <a:rPr lang="en-US" b="1" dirty="0" smtClean="0"/>
              <a:t>(</a:t>
            </a:r>
            <a:r>
              <a:rPr lang="en-US" sz="2000" b="1" i="1" dirty="0" smtClean="0"/>
              <a:t>Z</a:t>
            </a:r>
            <a:r>
              <a:rPr lang="en-US" b="1" dirty="0" smtClean="0"/>
              <a:t>,</a:t>
            </a:r>
            <a:r>
              <a:rPr lang="en-US" b="1" i="1" dirty="0" smtClean="0"/>
              <a:t>N</a:t>
            </a:r>
            <a:r>
              <a:rPr lang="en-US" b="1" dirty="0"/>
              <a:t>)</a:t>
            </a:r>
            <a:r>
              <a:rPr lang="en-US" dirty="0"/>
              <a:t> = </a:t>
            </a:r>
            <a:r>
              <a:rPr lang="en-US" i="1" dirty="0"/>
              <a:t>Z m</a:t>
            </a:r>
            <a:r>
              <a:rPr lang="en-US" i="1" baseline="-25000" dirty="0"/>
              <a:t>p</a:t>
            </a:r>
            <a:r>
              <a:rPr lang="en-US" i="1" baseline="30000" dirty="0"/>
              <a:t> </a:t>
            </a:r>
            <a:r>
              <a:rPr lang="en-US" i="1" dirty="0"/>
              <a:t>+ N </a:t>
            </a:r>
            <a:r>
              <a:rPr lang="en-US" i="1" dirty="0" err="1"/>
              <a:t>m</a:t>
            </a:r>
            <a:r>
              <a:rPr lang="en-US" i="1" baseline="-25000" dirty="0" err="1"/>
              <a:t>n</a:t>
            </a:r>
            <a:r>
              <a:rPr lang="en-US" i="1" baseline="30000" dirty="0"/>
              <a:t> </a:t>
            </a:r>
            <a:r>
              <a:rPr lang="en-US" i="1" dirty="0"/>
              <a:t>+</a:t>
            </a:r>
            <a:r>
              <a:rPr lang="en-US" i="1" dirty="0" smtClean="0"/>
              <a:t> </a:t>
            </a:r>
            <a:r>
              <a:rPr lang="en-US" b="1" i="1" dirty="0" smtClean="0"/>
              <a:t>E</a:t>
            </a:r>
            <a:r>
              <a:rPr lang="en-US" b="1" i="1" baseline="-25000" dirty="0" smtClean="0"/>
              <a:t> </a:t>
            </a:r>
            <a:r>
              <a:rPr lang="en-US" b="1" i="1" dirty="0" smtClean="0"/>
              <a:t>(Z,N</a:t>
            </a:r>
            <a:r>
              <a:rPr lang="en-US" b="1" i="1" dirty="0"/>
              <a:t>)</a:t>
            </a:r>
            <a:r>
              <a:rPr lang="en-US" i="1" dirty="0"/>
              <a:t>/c</a:t>
            </a:r>
            <a:r>
              <a:rPr lang="en-US" i="1" baseline="30000" dirty="0"/>
              <a:t>2</a:t>
            </a:r>
            <a:r>
              <a:rPr lang="en-US" dirty="0"/>
              <a:t> </a:t>
            </a:r>
          </a:p>
        </p:txBody>
      </p:sp>
      <p:grpSp>
        <p:nvGrpSpPr>
          <p:cNvPr id="9" name="Group 23">
            <a:extLst>
              <a:ext uri="{FF2B5EF4-FFF2-40B4-BE49-F238E27FC236}">
                <a16:creationId xmlns:a16="http://schemas.microsoft.com/office/drawing/2014/main" id="{F8EF6142-044D-4FE9-BA65-FF5E51FECC40}"/>
              </a:ext>
            </a:extLst>
          </p:cNvPr>
          <p:cNvGrpSpPr/>
          <p:nvPr/>
        </p:nvGrpSpPr>
        <p:grpSpPr>
          <a:xfrm>
            <a:off x="1576633" y="1877616"/>
            <a:ext cx="2201915" cy="1706543"/>
            <a:chOff x="124952" y="1514617"/>
            <a:chExt cx="2201915" cy="1706543"/>
          </a:xfrm>
        </p:grpSpPr>
        <p:pic>
          <p:nvPicPr>
            <p:cNvPr id="10" name="Picture 14" descr="A close up of a sign&#10;&#10;Description automatically generated">
              <a:extLst>
                <a:ext uri="{FF2B5EF4-FFF2-40B4-BE49-F238E27FC236}">
                  <a16:creationId xmlns:a16="http://schemas.microsoft.com/office/drawing/2014/main" id="{950FDD17-903F-49F4-97B4-ECDB612CF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7"/>
                </a:ext>
              </a:extLst>
            </a:blip>
            <a:stretch>
              <a:fillRect/>
            </a:stretch>
          </p:blipFill>
          <p:spPr>
            <a:xfrm>
              <a:off x="124952" y="1514617"/>
              <a:ext cx="2201915" cy="1706543"/>
            </a:xfrm>
            <a:prstGeom prst="rect">
              <a:avLst/>
            </a:prstGeom>
          </p:spPr>
        </p:pic>
        <p:grpSp>
          <p:nvGrpSpPr>
            <p:cNvPr id="11" name="Group 75">
              <a:extLst>
                <a:ext uri="{FF2B5EF4-FFF2-40B4-BE49-F238E27FC236}">
                  <a16:creationId xmlns:a16="http://schemas.microsoft.com/office/drawing/2014/main" id="{205505E8-2628-4E5A-B10A-8E61C61CA0C8}"/>
                </a:ext>
              </a:extLst>
            </p:cNvPr>
            <p:cNvGrpSpPr/>
            <p:nvPr/>
          </p:nvGrpSpPr>
          <p:grpSpPr>
            <a:xfrm>
              <a:off x="1758745" y="1728498"/>
              <a:ext cx="497883" cy="497883"/>
              <a:chOff x="4435153" y="2381473"/>
              <a:chExt cx="555182" cy="555182"/>
            </a:xfrm>
          </p:grpSpPr>
          <p:sp>
            <p:nvSpPr>
              <p:cNvPr id="33" name="Oval 50">
                <a:extLst>
                  <a:ext uri="{FF2B5EF4-FFF2-40B4-BE49-F238E27FC236}">
                    <a16:creationId xmlns:a16="http://schemas.microsoft.com/office/drawing/2014/main" id="{572A5B8F-5474-4603-B41E-C522517A691D}"/>
                  </a:ext>
                </a:extLst>
              </p:cNvPr>
              <p:cNvSpPr/>
              <p:nvPr/>
            </p:nvSpPr>
            <p:spPr>
              <a:xfrm>
                <a:off x="4862287" y="2610349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" name="Ellipse 285">
                <a:extLst>
                  <a:ext uri="{FF2B5EF4-FFF2-40B4-BE49-F238E27FC236}">
                    <a16:creationId xmlns:a16="http://schemas.microsoft.com/office/drawing/2014/main" id="{C358BCC0-7A09-44F2-B498-24920FB048EA}"/>
                  </a:ext>
                </a:extLst>
              </p:cNvPr>
              <p:cNvSpPr/>
              <p:nvPr/>
            </p:nvSpPr>
            <p:spPr>
              <a:xfrm>
                <a:off x="4435153" y="2381473"/>
                <a:ext cx="555182" cy="555182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5" name="Oval 14">
                <a:extLst>
                  <a:ext uri="{FF2B5EF4-FFF2-40B4-BE49-F238E27FC236}">
                    <a16:creationId xmlns:a16="http://schemas.microsoft.com/office/drawing/2014/main" id="{9BF17938-55D4-4DF2-9F78-B018F7F93D0E}"/>
                  </a:ext>
                </a:extLst>
              </p:cNvPr>
              <p:cNvSpPr/>
              <p:nvPr/>
            </p:nvSpPr>
            <p:spPr>
              <a:xfrm rot="1680358">
                <a:off x="4541548" y="2453326"/>
                <a:ext cx="408647" cy="411480"/>
              </a:xfrm>
              <a:prstGeom prst="ellipse">
                <a:avLst/>
              </a:prstGeom>
              <a:solidFill>
                <a:srgbClr val="0000FF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Oval 50">
                <a:extLst>
                  <a:ext uri="{FF2B5EF4-FFF2-40B4-BE49-F238E27FC236}">
                    <a16:creationId xmlns:a16="http://schemas.microsoft.com/office/drawing/2014/main" id="{C7D2032E-5AF9-4138-99A3-EC9C266E19D1}"/>
                  </a:ext>
                </a:extLst>
              </p:cNvPr>
              <p:cNvSpPr/>
              <p:nvPr/>
            </p:nvSpPr>
            <p:spPr>
              <a:xfrm>
                <a:off x="4861022" y="2591406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7" name="Oval 50">
                <a:extLst>
                  <a:ext uri="{FF2B5EF4-FFF2-40B4-BE49-F238E27FC236}">
                    <a16:creationId xmlns:a16="http://schemas.microsoft.com/office/drawing/2014/main" id="{B6F7B9CE-E1B0-44CB-9027-F6761B9E97CB}"/>
                  </a:ext>
                </a:extLst>
              </p:cNvPr>
              <p:cNvSpPr/>
              <p:nvPr/>
            </p:nvSpPr>
            <p:spPr>
              <a:xfrm>
                <a:off x="4503723" y="2724510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8" name="Oval 50">
                <a:extLst>
                  <a:ext uri="{FF2B5EF4-FFF2-40B4-BE49-F238E27FC236}">
                    <a16:creationId xmlns:a16="http://schemas.microsoft.com/office/drawing/2014/main" id="{96F4163B-471D-4CFB-895F-FDDEE12DC256}"/>
                  </a:ext>
                </a:extLst>
              </p:cNvPr>
              <p:cNvSpPr/>
              <p:nvPr/>
            </p:nvSpPr>
            <p:spPr>
              <a:xfrm>
                <a:off x="4636713" y="2477528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9" name="Oval 50">
                <a:extLst>
                  <a:ext uri="{FF2B5EF4-FFF2-40B4-BE49-F238E27FC236}">
                    <a16:creationId xmlns:a16="http://schemas.microsoft.com/office/drawing/2014/main" id="{92576871-B8D8-4D2D-AABA-F7A09A2CC932}"/>
                  </a:ext>
                </a:extLst>
              </p:cNvPr>
              <p:cNvSpPr/>
              <p:nvPr/>
            </p:nvSpPr>
            <p:spPr>
              <a:xfrm>
                <a:off x="4750705" y="2477528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0" name="Oval 50">
                <a:extLst>
                  <a:ext uri="{FF2B5EF4-FFF2-40B4-BE49-F238E27FC236}">
                    <a16:creationId xmlns:a16="http://schemas.microsoft.com/office/drawing/2014/main" id="{CDB672F7-564E-4E6B-BF6C-F27B776DF669}"/>
                  </a:ext>
                </a:extLst>
              </p:cNvPr>
              <p:cNvSpPr/>
              <p:nvPr/>
            </p:nvSpPr>
            <p:spPr>
              <a:xfrm>
                <a:off x="4636713" y="2705511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" name="Oval 50">
                <a:extLst>
                  <a:ext uri="{FF2B5EF4-FFF2-40B4-BE49-F238E27FC236}">
                    <a16:creationId xmlns:a16="http://schemas.microsoft.com/office/drawing/2014/main" id="{F974EBD2-6DE9-46EE-84DC-E375FB133E7A}"/>
                  </a:ext>
                </a:extLst>
              </p:cNvPr>
              <p:cNvSpPr/>
              <p:nvPr/>
            </p:nvSpPr>
            <p:spPr>
              <a:xfrm>
                <a:off x="4750705" y="2591520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" name="Oval 50">
                <a:extLst>
                  <a:ext uri="{FF2B5EF4-FFF2-40B4-BE49-F238E27FC236}">
                    <a16:creationId xmlns:a16="http://schemas.microsoft.com/office/drawing/2014/main" id="{DCD305ED-715A-4861-9185-5CCF8F2C111F}"/>
                  </a:ext>
                </a:extLst>
              </p:cNvPr>
              <p:cNvSpPr/>
              <p:nvPr/>
            </p:nvSpPr>
            <p:spPr>
              <a:xfrm>
                <a:off x="4855842" y="2693477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" name="Oval 50">
                <a:extLst>
                  <a:ext uri="{FF2B5EF4-FFF2-40B4-BE49-F238E27FC236}">
                    <a16:creationId xmlns:a16="http://schemas.microsoft.com/office/drawing/2014/main" id="{0F528904-BFAA-4FFE-972A-0E3A1EE9CF85}"/>
                  </a:ext>
                </a:extLst>
              </p:cNvPr>
              <p:cNvSpPr/>
              <p:nvPr/>
            </p:nvSpPr>
            <p:spPr>
              <a:xfrm>
                <a:off x="4773532" y="2799188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" name="Oval 50">
                <a:extLst>
                  <a:ext uri="{FF2B5EF4-FFF2-40B4-BE49-F238E27FC236}">
                    <a16:creationId xmlns:a16="http://schemas.microsoft.com/office/drawing/2014/main" id="{62AD1952-34AB-49C8-A93D-F74E1597D059}"/>
                  </a:ext>
                </a:extLst>
              </p:cNvPr>
              <p:cNvSpPr/>
              <p:nvPr/>
            </p:nvSpPr>
            <p:spPr>
              <a:xfrm>
                <a:off x="4636713" y="2765648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" name="Oval 50">
                <a:extLst>
                  <a:ext uri="{FF2B5EF4-FFF2-40B4-BE49-F238E27FC236}">
                    <a16:creationId xmlns:a16="http://schemas.microsoft.com/office/drawing/2014/main" id="{283F8DE0-14FD-4040-B12C-627C1DF926FB}"/>
                  </a:ext>
                </a:extLst>
              </p:cNvPr>
              <p:cNvSpPr/>
              <p:nvPr/>
            </p:nvSpPr>
            <p:spPr>
              <a:xfrm>
                <a:off x="4522722" y="2591520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" name="Oval 50">
                <a:extLst>
                  <a:ext uri="{FF2B5EF4-FFF2-40B4-BE49-F238E27FC236}">
                    <a16:creationId xmlns:a16="http://schemas.microsoft.com/office/drawing/2014/main" id="{3C5AA1DB-3E8A-410E-9E3B-28AE4CDA964F}"/>
                  </a:ext>
                </a:extLst>
              </p:cNvPr>
              <p:cNvSpPr/>
              <p:nvPr/>
            </p:nvSpPr>
            <p:spPr>
              <a:xfrm>
                <a:off x="4522722" y="2477528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" name="Oval 50">
                <a:extLst>
                  <a:ext uri="{FF2B5EF4-FFF2-40B4-BE49-F238E27FC236}">
                    <a16:creationId xmlns:a16="http://schemas.microsoft.com/office/drawing/2014/main" id="{B42620A5-FEFF-457C-9846-F28C13A1CD0E}"/>
                  </a:ext>
                </a:extLst>
              </p:cNvPr>
              <p:cNvSpPr/>
              <p:nvPr/>
            </p:nvSpPr>
            <p:spPr>
              <a:xfrm>
                <a:off x="4686590" y="2634271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" name="Oval 50">
                <a:extLst>
                  <a:ext uri="{FF2B5EF4-FFF2-40B4-BE49-F238E27FC236}">
                    <a16:creationId xmlns:a16="http://schemas.microsoft.com/office/drawing/2014/main" id="{AA114D36-80C1-404A-AB0B-148BEBD6BC88}"/>
                  </a:ext>
                </a:extLst>
              </p:cNvPr>
              <p:cNvSpPr/>
              <p:nvPr/>
            </p:nvSpPr>
            <p:spPr>
              <a:xfrm>
                <a:off x="4693703" y="2548768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" name="Oval 50">
                <a:extLst>
                  <a:ext uri="{FF2B5EF4-FFF2-40B4-BE49-F238E27FC236}">
                    <a16:creationId xmlns:a16="http://schemas.microsoft.com/office/drawing/2014/main" id="{8F7CD0E0-4080-47A4-9ACA-EC337F566CEE}"/>
                  </a:ext>
                </a:extLst>
              </p:cNvPr>
              <p:cNvSpPr/>
              <p:nvPr/>
            </p:nvSpPr>
            <p:spPr>
              <a:xfrm>
                <a:off x="4779206" y="2655635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" name="Oval 50">
                <a:extLst>
                  <a:ext uri="{FF2B5EF4-FFF2-40B4-BE49-F238E27FC236}">
                    <a16:creationId xmlns:a16="http://schemas.microsoft.com/office/drawing/2014/main" id="{0D0CE7B5-1C1C-4E49-9C5D-8A422B163EAC}"/>
                  </a:ext>
                </a:extLst>
              </p:cNvPr>
              <p:cNvSpPr/>
              <p:nvPr/>
            </p:nvSpPr>
            <p:spPr>
              <a:xfrm>
                <a:off x="4582859" y="2527393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502D194A-17D8-405C-9D03-50A059C7D687}"/>
                  </a:ext>
                </a:extLst>
              </p:cNvPr>
              <p:cNvSpPr/>
              <p:nvPr/>
            </p:nvSpPr>
            <p:spPr>
              <a:xfrm>
                <a:off x="4586837" y="2669885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" name="Oval 50">
                <a:extLst>
                  <a:ext uri="{FF2B5EF4-FFF2-40B4-BE49-F238E27FC236}">
                    <a16:creationId xmlns:a16="http://schemas.microsoft.com/office/drawing/2014/main" id="{821CF5E2-0BC6-48FD-88E1-3B84C774857B}"/>
                  </a:ext>
                </a:extLst>
              </p:cNvPr>
              <p:cNvSpPr/>
              <p:nvPr/>
            </p:nvSpPr>
            <p:spPr>
              <a:xfrm>
                <a:off x="4687766" y="2786733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" name="Oval 104">
                <a:extLst>
                  <a:ext uri="{FF2B5EF4-FFF2-40B4-BE49-F238E27FC236}">
                    <a16:creationId xmlns:a16="http://schemas.microsoft.com/office/drawing/2014/main" id="{771FB65A-4C53-4947-A58A-F35B6E94494D}"/>
                  </a:ext>
                </a:extLst>
              </p:cNvPr>
              <p:cNvSpPr/>
              <p:nvPr/>
            </p:nvSpPr>
            <p:spPr>
              <a:xfrm>
                <a:off x="4832218" y="2520279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4" name="Oval 50">
                <a:extLst>
                  <a:ext uri="{FF2B5EF4-FFF2-40B4-BE49-F238E27FC236}">
                    <a16:creationId xmlns:a16="http://schemas.microsoft.com/office/drawing/2014/main" id="{057B3902-8592-48D3-972C-8C5C4EAC4D10}"/>
                  </a:ext>
                </a:extLst>
              </p:cNvPr>
              <p:cNvSpPr/>
              <p:nvPr/>
            </p:nvSpPr>
            <p:spPr>
              <a:xfrm>
                <a:off x="4474615" y="2680224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" name="Oval 50">
                <a:extLst>
                  <a:ext uri="{FF2B5EF4-FFF2-40B4-BE49-F238E27FC236}">
                    <a16:creationId xmlns:a16="http://schemas.microsoft.com/office/drawing/2014/main" id="{D3D2B3F0-5F7F-401F-87FE-02191419AF75}"/>
                  </a:ext>
                </a:extLst>
              </p:cNvPr>
              <p:cNvSpPr/>
              <p:nvPr/>
            </p:nvSpPr>
            <p:spPr>
              <a:xfrm>
                <a:off x="4582859" y="2769626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" name="Oval 50">
                <a:extLst>
                  <a:ext uri="{FF2B5EF4-FFF2-40B4-BE49-F238E27FC236}">
                    <a16:creationId xmlns:a16="http://schemas.microsoft.com/office/drawing/2014/main" id="{21F41F56-C5F5-457F-AFA0-A274262D5DF8}"/>
                  </a:ext>
                </a:extLst>
              </p:cNvPr>
              <p:cNvSpPr/>
              <p:nvPr/>
            </p:nvSpPr>
            <p:spPr>
              <a:xfrm>
                <a:off x="4768227" y="2569019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" name="Oval 50">
                <a:extLst>
                  <a:ext uri="{FF2B5EF4-FFF2-40B4-BE49-F238E27FC236}">
                    <a16:creationId xmlns:a16="http://schemas.microsoft.com/office/drawing/2014/main" id="{B659541A-8023-4948-BC9D-5117DF4149F2}"/>
                  </a:ext>
                </a:extLst>
              </p:cNvPr>
              <p:cNvSpPr/>
              <p:nvPr/>
            </p:nvSpPr>
            <p:spPr>
              <a:xfrm>
                <a:off x="4765607" y="2542327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" name="Oval 50">
                <a:extLst>
                  <a:ext uri="{FF2B5EF4-FFF2-40B4-BE49-F238E27FC236}">
                    <a16:creationId xmlns:a16="http://schemas.microsoft.com/office/drawing/2014/main" id="{97EF3294-0775-4066-B61E-01DE92E18D16}"/>
                  </a:ext>
                </a:extLst>
              </p:cNvPr>
              <p:cNvSpPr/>
              <p:nvPr/>
            </p:nvSpPr>
            <p:spPr>
              <a:xfrm>
                <a:off x="4604904" y="2784607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" name="Oval 50">
                <a:extLst>
                  <a:ext uri="{FF2B5EF4-FFF2-40B4-BE49-F238E27FC236}">
                    <a16:creationId xmlns:a16="http://schemas.microsoft.com/office/drawing/2014/main" id="{EB9E714F-9EF8-40C0-A727-2874F0879344}"/>
                  </a:ext>
                </a:extLst>
              </p:cNvPr>
              <p:cNvSpPr/>
              <p:nvPr/>
            </p:nvSpPr>
            <p:spPr>
              <a:xfrm>
                <a:off x="4670511" y="2736419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" name="Oval 50">
                <a:extLst>
                  <a:ext uri="{FF2B5EF4-FFF2-40B4-BE49-F238E27FC236}">
                    <a16:creationId xmlns:a16="http://schemas.microsoft.com/office/drawing/2014/main" id="{ADACE839-0095-4F21-BDCC-3816B334E7A7}"/>
                  </a:ext>
                </a:extLst>
              </p:cNvPr>
              <p:cNvSpPr/>
              <p:nvPr/>
            </p:nvSpPr>
            <p:spPr>
              <a:xfrm>
                <a:off x="4636713" y="2591520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" name="Oval 50">
                <a:extLst>
                  <a:ext uri="{FF2B5EF4-FFF2-40B4-BE49-F238E27FC236}">
                    <a16:creationId xmlns:a16="http://schemas.microsoft.com/office/drawing/2014/main" id="{A6FD9AEF-FCB1-4F39-A50F-E10D53CAC1F8}"/>
                  </a:ext>
                </a:extLst>
              </p:cNvPr>
              <p:cNvSpPr/>
              <p:nvPr/>
            </p:nvSpPr>
            <p:spPr>
              <a:xfrm>
                <a:off x="4667024" y="2427503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" name="Oval 50">
                <a:extLst>
                  <a:ext uri="{FF2B5EF4-FFF2-40B4-BE49-F238E27FC236}">
                    <a16:creationId xmlns:a16="http://schemas.microsoft.com/office/drawing/2014/main" id="{9CC8B8F6-AEEC-421B-ACEE-9162FDEB4931}"/>
                  </a:ext>
                </a:extLst>
              </p:cNvPr>
              <p:cNvSpPr/>
              <p:nvPr/>
            </p:nvSpPr>
            <p:spPr>
              <a:xfrm>
                <a:off x="4575100" y="2458674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" name="Oval 50">
                <a:extLst>
                  <a:ext uri="{FF2B5EF4-FFF2-40B4-BE49-F238E27FC236}">
                    <a16:creationId xmlns:a16="http://schemas.microsoft.com/office/drawing/2014/main" id="{D88AF76C-9318-447C-8D47-C43F9E47172C}"/>
                  </a:ext>
                </a:extLst>
              </p:cNvPr>
              <p:cNvSpPr/>
              <p:nvPr/>
            </p:nvSpPr>
            <p:spPr>
              <a:xfrm>
                <a:off x="4685150" y="2713749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" name="Oval 50">
                <a:extLst>
                  <a:ext uri="{FF2B5EF4-FFF2-40B4-BE49-F238E27FC236}">
                    <a16:creationId xmlns:a16="http://schemas.microsoft.com/office/drawing/2014/main" id="{EC3E4D6B-A849-4F2C-A87F-DB7E360F7C9E}"/>
                  </a:ext>
                </a:extLst>
              </p:cNvPr>
              <p:cNvSpPr/>
              <p:nvPr/>
            </p:nvSpPr>
            <p:spPr>
              <a:xfrm>
                <a:off x="4548625" y="2694699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" name="Oval 50">
                <a:extLst>
                  <a:ext uri="{FF2B5EF4-FFF2-40B4-BE49-F238E27FC236}">
                    <a16:creationId xmlns:a16="http://schemas.microsoft.com/office/drawing/2014/main" id="{D563FF10-00B6-42DD-858F-6949B532FDD0}"/>
                  </a:ext>
                </a:extLst>
              </p:cNvPr>
              <p:cNvSpPr/>
              <p:nvPr/>
            </p:nvSpPr>
            <p:spPr>
              <a:xfrm>
                <a:off x="4774452" y="2476586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Oval 50">
                <a:extLst>
                  <a:ext uri="{FF2B5EF4-FFF2-40B4-BE49-F238E27FC236}">
                    <a16:creationId xmlns:a16="http://schemas.microsoft.com/office/drawing/2014/main" id="{3C2058EA-BAC1-467A-99A1-21B6751AF99A}"/>
                  </a:ext>
                </a:extLst>
              </p:cNvPr>
              <p:cNvSpPr/>
              <p:nvPr/>
            </p:nvSpPr>
            <p:spPr>
              <a:xfrm>
                <a:off x="4765607" y="2502935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" name="Oval 50">
                <a:extLst>
                  <a:ext uri="{FF2B5EF4-FFF2-40B4-BE49-F238E27FC236}">
                    <a16:creationId xmlns:a16="http://schemas.microsoft.com/office/drawing/2014/main" id="{25EEDA9C-3C6F-48AA-91BE-23B0C27EB560}"/>
                  </a:ext>
                </a:extLst>
              </p:cNvPr>
              <p:cNvSpPr/>
              <p:nvPr/>
            </p:nvSpPr>
            <p:spPr>
              <a:xfrm>
                <a:off x="4644950" y="2722199"/>
                <a:ext cx="91440" cy="9144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8" name="Oval 119">
                <a:extLst>
                  <a:ext uri="{FF2B5EF4-FFF2-40B4-BE49-F238E27FC236}">
                    <a16:creationId xmlns:a16="http://schemas.microsoft.com/office/drawing/2014/main" id="{29C54AA6-07CD-47F0-886E-BF715E372DB6}"/>
                  </a:ext>
                </a:extLst>
              </p:cNvPr>
              <p:cNvSpPr/>
              <p:nvPr/>
            </p:nvSpPr>
            <p:spPr>
              <a:xfrm>
                <a:off x="4750705" y="2705511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" name="Oval 50">
                <a:extLst>
                  <a:ext uri="{FF2B5EF4-FFF2-40B4-BE49-F238E27FC236}">
                    <a16:creationId xmlns:a16="http://schemas.microsoft.com/office/drawing/2014/main" id="{460746B9-949B-4AE8-883C-2014065DACE8}"/>
                  </a:ext>
                </a:extLst>
              </p:cNvPr>
              <p:cNvSpPr/>
              <p:nvPr/>
            </p:nvSpPr>
            <p:spPr>
              <a:xfrm>
                <a:off x="4487073" y="2561296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>
                  <a:rot lat="0" lon="0" rev="9000000"/>
                </a:lightRig>
              </a:scene3d>
              <a:sp3d>
                <a:extrusionClr>
                  <a:schemeClr val="bg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2" name="Oval 50">
              <a:extLst>
                <a:ext uri="{FF2B5EF4-FFF2-40B4-BE49-F238E27FC236}">
                  <a16:creationId xmlns:a16="http://schemas.microsoft.com/office/drawing/2014/main" id="{DDA7366E-DE02-48E3-B58D-C2C3149DA38E}"/>
                </a:ext>
              </a:extLst>
            </p:cNvPr>
            <p:cNvSpPr/>
            <p:nvPr/>
          </p:nvSpPr>
          <p:spPr>
            <a:xfrm>
              <a:off x="566626" y="2452711"/>
              <a:ext cx="82003" cy="8200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Oval 50">
              <a:extLst>
                <a:ext uri="{FF2B5EF4-FFF2-40B4-BE49-F238E27FC236}">
                  <a16:creationId xmlns:a16="http://schemas.microsoft.com/office/drawing/2014/main" id="{F6980C7D-3059-4899-9D94-D2FE6AE92A75}"/>
                </a:ext>
              </a:extLst>
            </p:cNvPr>
            <p:cNvSpPr/>
            <p:nvPr/>
          </p:nvSpPr>
          <p:spPr>
            <a:xfrm>
              <a:off x="627768" y="2281251"/>
              <a:ext cx="82003" cy="8200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Oval 50">
              <a:extLst>
                <a:ext uri="{FF2B5EF4-FFF2-40B4-BE49-F238E27FC236}">
                  <a16:creationId xmlns:a16="http://schemas.microsoft.com/office/drawing/2014/main" id="{2480FBC2-EC14-4E99-8234-20AEED0F8AA3}"/>
                </a:ext>
              </a:extLst>
            </p:cNvPr>
            <p:cNvSpPr/>
            <p:nvPr/>
          </p:nvSpPr>
          <p:spPr>
            <a:xfrm>
              <a:off x="238667" y="2326886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Oval 50">
              <a:extLst>
                <a:ext uri="{FF2B5EF4-FFF2-40B4-BE49-F238E27FC236}">
                  <a16:creationId xmlns:a16="http://schemas.microsoft.com/office/drawing/2014/main" id="{F0819E2C-F77B-4773-8D53-21E81C996C1F}"/>
                </a:ext>
              </a:extLst>
            </p:cNvPr>
            <p:cNvSpPr/>
            <p:nvPr/>
          </p:nvSpPr>
          <p:spPr>
            <a:xfrm>
              <a:off x="254986" y="2242897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Oval 50">
              <a:extLst>
                <a:ext uri="{FF2B5EF4-FFF2-40B4-BE49-F238E27FC236}">
                  <a16:creationId xmlns:a16="http://schemas.microsoft.com/office/drawing/2014/main" id="{E69BFD68-AA33-42DD-A8DA-FDAE7748A0AA}"/>
                </a:ext>
              </a:extLst>
            </p:cNvPr>
            <p:cNvSpPr/>
            <p:nvPr/>
          </p:nvSpPr>
          <p:spPr>
            <a:xfrm>
              <a:off x="400600" y="2457431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Oval 50">
              <a:extLst>
                <a:ext uri="{FF2B5EF4-FFF2-40B4-BE49-F238E27FC236}">
                  <a16:creationId xmlns:a16="http://schemas.microsoft.com/office/drawing/2014/main" id="{DE3A5DE5-7FB5-4C85-8928-E4B40EBA26A2}"/>
                </a:ext>
              </a:extLst>
            </p:cNvPr>
            <p:cNvSpPr/>
            <p:nvPr/>
          </p:nvSpPr>
          <p:spPr>
            <a:xfrm>
              <a:off x="316579" y="2440690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Oval 50">
              <a:extLst>
                <a:ext uri="{FF2B5EF4-FFF2-40B4-BE49-F238E27FC236}">
                  <a16:creationId xmlns:a16="http://schemas.microsoft.com/office/drawing/2014/main" id="{0CDA5DAF-83DE-4BA7-A51F-B044486EED07}"/>
                </a:ext>
              </a:extLst>
            </p:cNvPr>
            <p:cNvSpPr/>
            <p:nvPr/>
          </p:nvSpPr>
          <p:spPr>
            <a:xfrm>
              <a:off x="401432" y="2361798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Oval 152">
              <a:extLst>
                <a:ext uri="{FF2B5EF4-FFF2-40B4-BE49-F238E27FC236}">
                  <a16:creationId xmlns:a16="http://schemas.microsoft.com/office/drawing/2014/main" id="{07D7FB2C-B61A-485A-A240-997F24E786F0}"/>
                </a:ext>
              </a:extLst>
            </p:cNvPr>
            <p:cNvSpPr/>
            <p:nvPr/>
          </p:nvSpPr>
          <p:spPr>
            <a:xfrm>
              <a:off x="334875" y="2288831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Oval 50">
              <a:extLst>
                <a:ext uri="{FF2B5EF4-FFF2-40B4-BE49-F238E27FC236}">
                  <a16:creationId xmlns:a16="http://schemas.microsoft.com/office/drawing/2014/main" id="{CE847732-6874-41CB-9598-853CAF3DDB39}"/>
                </a:ext>
              </a:extLst>
            </p:cNvPr>
            <p:cNvSpPr/>
            <p:nvPr/>
          </p:nvSpPr>
          <p:spPr>
            <a:xfrm>
              <a:off x="318013" y="2364942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Oval 50">
              <a:extLst>
                <a:ext uri="{FF2B5EF4-FFF2-40B4-BE49-F238E27FC236}">
                  <a16:creationId xmlns:a16="http://schemas.microsoft.com/office/drawing/2014/main" id="{BD384B5F-293D-471C-ABC4-6CC9E95E5000}"/>
                </a:ext>
              </a:extLst>
            </p:cNvPr>
            <p:cNvSpPr/>
            <p:nvPr/>
          </p:nvSpPr>
          <p:spPr>
            <a:xfrm>
              <a:off x="277992" y="2164480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Oval 50">
              <a:extLst>
                <a:ext uri="{FF2B5EF4-FFF2-40B4-BE49-F238E27FC236}">
                  <a16:creationId xmlns:a16="http://schemas.microsoft.com/office/drawing/2014/main" id="{1CFF3370-172D-4D9D-BE3D-0E4DC1DC6E25}"/>
                </a:ext>
              </a:extLst>
            </p:cNvPr>
            <p:cNvSpPr/>
            <p:nvPr/>
          </p:nvSpPr>
          <p:spPr>
            <a:xfrm>
              <a:off x="558824" y="2544827"/>
              <a:ext cx="82003" cy="8200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Oval 50">
              <a:extLst>
                <a:ext uri="{FF2B5EF4-FFF2-40B4-BE49-F238E27FC236}">
                  <a16:creationId xmlns:a16="http://schemas.microsoft.com/office/drawing/2014/main" id="{9AD68060-E0BC-40F3-AE4C-C5DFD1B9E4CA}"/>
                </a:ext>
              </a:extLst>
            </p:cNvPr>
            <p:cNvSpPr/>
            <p:nvPr/>
          </p:nvSpPr>
          <p:spPr>
            <a:xfrm>
              <a:off x="701915" y="2523808"/>
              <a:ext cx="82003" cy="8200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Oval 50">
              <a:extLst>
                <a:ext uri="{FF2B5EF4-FFF2-40B4-BE49-F238E27FC236}">
                  <a16:creationId xmlns:a16="http://schemas.microsoft.com/office/drawing/2014/main" id="{C395F838-F519-41F8-ABAD-518A5B487301}"/>
                </a:ext>
              </a:extLst>
            </p:cNvPr>
            <p:cNvSpPr/>
            <p:nvPr/>
          </p:nvSpPr>
          <p:spPr>
            <a:xfrm>
              <a:off x="646455" y="2449986"/>
              <a:ext cx="82003" cy="8200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Oval 50">
              <a:extLst>
                <a:ext uri="{FF2B5EF4-FFF2-40B4-BE49-F238E27FC236}">
                  <a16:creationId xmlns:a16="http://schemas.microsoft.com/office/drawing/2014/main" id="{AEB4E437-CC94-46DA-8F3A-2B4D328BB1C0}"/>
                </a:ext>
              </a:extLst>
            </p:cNvPr>
            <p:cNvSpPr/>
            <p:nvPr/>
          </p:nvSpPr>
          <p:spPr>
            <a:xfrm>
              <a:off x="186670" y="2520495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Oval 50">
              <a:extLst>
                <a:ext uri="{FF2B5EF4-FFF2-40B4-BE49-F238E27FC236}">
                  <a16:creationId xmlns:a16="http://schemas.microsoft.com/office/drawing/2014/main" id="{DADAF5D7-0920-446E-86E7-CD89F6D23F08}"/>
                </a:ext>
              </a:extLst>
            </p:cNvPr>
            <p:cNvSpPr/>
            <p:nvPr/>
          </p:nvSpPr>
          <p:spPr>
            <a:xfrm>
              <a:off x="298997" y="2508797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Oval 50">
              <a:extLst>
                <a:ext uri="{FF2B5EF4-FFF2-40B4-BE49-F238E27FC236}">
                  <a16:creationId xmlns:a16="http://schemas.microsoft.com/office/drawing/2014/main" id="{C67C04A1-7ED3-4E2A-872D-4DCD8E060277}"/>
                </a:ext>
              </a:extLst>
            </p:cNvPr>
            <p:cNvSpPr/>
            <p:nvPr/>
          </p:nvSpPr>
          <p:spPr>
            <a:xfrm>
              <a:off x="461201" y="2530095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Oval 50">
              <a:extLst>
                <a:ext uri="{FF2B5EF4-FFF2-40B4-BE49-F238E27FC236}">
                  <a16:creationId xmlns:a16="http://schemas.microsoft.com/office/drawing/2014/main" id="{3CC28778-213A-424D-8280-4FD5793126A3}"/>
                </a:ext>
              </a:extLst>
            </p:cNvPr>
            <p:cNvSpPr/>
            <p:nvPr/>
          </p:nvSpPr>
          <p:spPr>
            <a:xfrm>
              <a:off x="625244" y="2537439"/>
              <a:ext cx="82003" cy="8200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Oval 50">
              <a:extLst>
                <a:ext uri="{FF2B5EF4-FFF2-40B4-BE49-F238E27FC236}">
                  <a16:creationId xmlns:a16="http://schemas.microsoft.com/office/drawing/2014/main" id="{38A98B81-CBF7-47F8-BD54-4E89F26C8C32}"/>
                </a:ext>
              </a:extLst>
            </p:cNvPr>
            <p:cNvSpPr/>
            <p:nvPr/>
          </p:nvSpPr>
          <p:spPr>
            <a:xfrm>
              <a:off x="221020" y="2426794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Oval 167">
              <a:extLst>
                <a:ext uri="{FF2B5EF4-FFF2-40B4-BE49-F238E27FC236}">
                  <a16:creationId xmlns:a16="http://schemas.microsoft.com/office/drawing/2014/main" id="{3BE5A396-2901-4EC5-827D-CEB0D82CDCC2}"/>
                </a:ext>
              </a:extLst>
            </p:cNvPr>
            <p:cNvSpPr/>
            <p:nvPr/>
          </p:nvSpPr>
          <p:spPr>
            <a:xfrm>
              <a:off x="566626" y="2333129"/>
              <a:ext cx="82003" cy="8200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Oval 50">
              <a:extLst>
                <a:ext uri="{FF2B5EF4-FFF2-40B4-BE49-F238E27FC236}">
                  <a16:creationId xmlns:a16="http://schemas.microsoft.com/office/drawing/2014/main" id="{535D48A1-DC49-4878-B414-CD9151E6BF59}"/>
                </a:ext>
              </a:extLst>
            </p:cNvPr>
            <p:cNvSpPr/>
            <p:nvPr/>
          </p:nvSpPr>
          <p:spPr>
            <a:xfrm>
              <a:off x="636036" y="2386720"/>
              <a:ext cx="82003" cy="8200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Oval 50">
              <a:extLst>
                <a:ext uri="{FF2B5EF4-FFF2-40B4-BE49-F238E27FC236}">
                  <a16:creationId xmlns:a16="http://schemas.microsoft.com/office/drawing/2014/main" id="{2435EEFC-5F5B-4D80-BA3C-54A8A1D9602C}"/>
                </a:ext>
              </a:extLst>
            </p:cNvPr>
            <p:cNvSpPr/>
            <p:nvPr/>
          </p:nvSpPr>
          <p:spPr>
            <a:xfrm>
              <a:off x="375197" y="2517342"/>
              <a:ext cx="82003" cy="8200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>
                <a:rot lat="0" lon="0" rev="9000000"/>
              </a:lightRig>
            </a:scene3d>
            <a:sp3d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1" name="ZoneTexte 70"/>
          <p:cNvSpPr txBox="1"/>
          <p:nvPr/>
        </p:nvSpPr>
        <p:spPr>
          <a:xfrm>
            <a:off x="467462" y="4034216"/>
            <a:ext cx="4608512" cy="73866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Interacting</a:t>
            </a:r>
            <a:r>
              <a:rPr lang="fr-FR" sz="1400" dirty="0" smtClean="0"/>
              <a:t> system is </a:t>
            </a:r>
            <a:r>
              <a:rPr lang="fr-FR" sz="1400" dirty="0" err="1" smtClean="0"/>
              <a:t>lighter</a:t>
            </a:r>
            <a:r>
              <a:rPr lang="fr-FR" sz="1400" dirty="0" smtClean="0"/>
              <a:t> </a:t>
            </a:r>
            <a:r>
              <a:rPr lang="fr-FR" sz="1400" dirty="0" err="1" smtClean="0"/>
              <a:t>than</a:t>
            </a:r>
            <a:r>
              <a:rPr lang="fr-FR" sz="1400" dirty="0" smtClean="0"/>
              <a:t> </a:t>
            </a:r>
            <a:r>
              <a:rPr lang="fr-FR" sz="1400" dirty="0" err="1" smtClean="0"/>
              <a:t>noninteracting</a:t>
            </a:r>
            <a:r>
              <a:rPr lang="fr-FR" sz="1400" dirty="0" smtClean="0"/>
              <a:t> one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The </a:t>
            </a:r>
            <a:r>
              <a:rPr lang="fr-FR" sz="1400" dirty="0" err="1" smtClean="0"/>
              <a:t>difference</a:t>
            </a:r>
            <a:r>
              <a:rPr lang="fr-FR" sz="1400" dirty="0" smtClean="0"/>
              <a:t> in mass (the mass </a:t>
            </a:r>
            <a:r>
              <a:rPr lang="fr-FR" sz="1400" dirty="0" err="1" smtClean="0"/>
              <a:t>defect</a:t>
            </a:r>
            <a:r>
              <a:rPr lang="fr-FR" sz="1400" dirty="0" smtClean="0"/>
              <a:t>) is </a:t>
            </a:r>
            <a:r>
              <a:rPr lang="fr-FR" sz="1400" dirty="0" err="1" smtClean="0"/>
              <a:t>exactly</a:t>
            </a:r>
            <a:r>
              <a:rPr lang="fr-FR" sz="1400" dirty="0" smtClean="0"/>
              <a:t> the binding energy (up to a c</a:t>
            </a:r>
            <a:r>
              <a:rPr lang="fr-FR" sz="1400" baseline="30000" dirty="0" smtClean="0"/>
              <a:t>2</a:t>
            </a:r>
            <a:r>
              <a:rPr lang="fr-FR" sz="1400" dirty="0" smtClean="0"/>
              <a:t>).</a:t>
            </a:r>
            <a:endParaRPr lang="fr-FR" sz="1400" dirty="0"/>
          </a:p>
        </p:txBody>
      </p:sp>
      <p:sp>
        <p:nvSpPr>
          <p:cNvPr id="72" name="ZoneTexte 71"/>
          <p:cNvSpPr txBox="1"/>
          <p:nvPr/>
        </p:nvSpPr>
        <p:spPr>
          <a:xfrm>
            <a:off x="5674420" y="860212"/>
            <a:ext cx="490751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Nuclear binding energy per </a:t>
            </a:r>
            <a:r>
              <a:rPr lang="fr-FR" sz="1400" dirty="0" err="1" smtClean="0"/>
              <a:t>nucleon</a:t>
            </a:r>
            <a:r>
              <a:rPr lang="fr-FR" sz="1400" dirty="0" smtClean="0"/>
              <a:t> has a </a:t>
            </a:r>
            <a:r>
              <a:rPr lang="fr-FR" sz="1400" dirty="0" err="1" smtClean="0"/>
              <a:t>characteristic</a:t>
            </a:r>
            <a:r>
              <a:rPr lang="fr-FR" sz="1400" dirty="0" smtClean="0"/>
              <a:t> </a:t>
            </a:r>
            <a:r>
              <a:rPr lang="fr-FR" sz="1400" dirty="0" err="1" smtClean="0"/>
              <a:t>dependence</a:t>
            </a:r>
            <a:r>
              <a:rPr lang="fr-FR" sz="1400" dirty="0" smtClean="0"/>
              <a:t> on the nuclear mass.</a:t>
            </a:r>
            <a:endParaRPr lang="fr-FR" sz="1400" dirty="0"/>
          </a:p>
        </p:txBody>
      </p:sp>
      <p:sp>
        <p:nvSpPr>
          <p:cNvPr id="73" name="Text Placeholder 4"/>
          <p:cNvSpPr txBox="1">
            <a:spLocks/>
          </p:cNvSpPr>
          <p:nvPr/>
        </p:nvSpPr>
        <p:spPr>
          <a:xfrm>
            <a:off x="-21508" y="5406008"/>
            <a:ext cx="4178480" cy="2307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M. Wang et al., Chinese Phys. C 45 030003 (2021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8621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149442" cy="432048"/>
          </a:xfrm>
        </p:spPr>
        <p:txBody>
          <a:bodyPr>
            <a:normAutofit fontScale="90000"/>
          </a:bodyPr>
          <a:lstStyle/>
          <a:p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-structure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evolution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viewed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mass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40</a:t>
            </a:fld>
            <a:endParaRPr lang="fr-FR" dirty="0"/>
          </a:p>
        </p:txBody>
      </p:sp>
      <p:sp>
        <p:nvSpPr>
          <p:cNvPr id="144" name="ZoneTexte 143"/>
          <p:cNvSpPr txBox="1"/>
          <p:nvPr/>
        </p:nvSpPr>
        <p:spPr>
          <a:xfrm>
            <a:off x="522393" y="880151"/>
            <a:ext cx="7744314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By </a:t>
            </a:r>
            <a:r>
              <a:rPr lang="fr-FR" sz="1400" dirty="0" err="1" smtClean="0"/>
              <a:t>measuring</a:t>
            </a:r>
            <a:r>
              <a:rPr lang="fr-FR" sz="1400" dirty="0" smtClean="0"/>
              <a:t> </a:t>
            </a:r>
            <a:r>
              <a:rPr lang="fr-FR" sz="1400" dirty="0" err="1" smtClean="0"/>
              <a:t>atomic</a:t>
            </a:r>
            <a:r>
              <a:rPr lang="fr-FR" sz="1400" dirty="0" smtClean="0"/>
              <a:t> masses </a:t>
            </a:r>
            <a:r>
              <a:rPr lang="fr-FR" sz="1400" dirty="0" err="1" smtClean="0"/>
              <a:t>along</a:t>
            </a:r>
            <a:r>
              <a:rPr lang="fr-FR" sz="1400" dirty="0" smtClean="0"/>
              <a:t> </a:t>
            </a:r>
            <a:r>
              <a:rPr lang="fr-FR" sz="1400" dirty="0" err="1" smtClean="0"/>
              <a:t>chains</a:t>
            </a:r>
            <a:r>
              <a:rPr lang="fr-FR" sz="1400" dirty="0" smtClean="0"/>
              <a:t> of isotopes: </a:t>
            </a:r>
            <a:r>
              <a:rPr lang="fr-FR" sz="1400" dirty="0" err="1" smtClean="0"/>
              <a:t>study</a:t>
            </a:r>
            <a:r>
              <a:rPr lang="fr-FR" sz="1400" dirty="0" smtClean="0"/>
              <a:t> </a:t>
            </a:r>
            <a:r>
              <a:rPr lang="fr-FR" sz="1400" dirty="0" err="1" smtClean="0"/>
              <a:t>evolution</a:t>
            </a:r>
            <a:r>
              <a:rPr lang="fr-FR" sz="1400" dirty="0" smtClean="0"/>
              <a:t> of </a:t>
            </a:r>
            <a:r>
              <a:rPr lang="fr-FR" sz="1400" dirty="0" err="1" smtClean="0"/>
              <a:t>nuclear</a:t>
            </a:r>
            <a:r>
              <a:rPr lang="fr-FR" sz="1400" dirty="0" smtClean="0"/>
              <a:t> structure 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8575977" y="825376"/>
            <a:ext cx="12763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∆</a:t>
            </a:r>
            <a:r>
              <a:rPr lang="fr-FR" baseline="-25000" dirty="0" smtClean="0"/>
              <a:t>2n </a:t>
            </a:r>
            <a:r>
              <a:rPr lang="fr-FR" dirty="0" smtClean="0"/>
              <a:t>(MeV)</a:t>
            </a:r>
            <a:endParaRPr lang="fr-FR" dirty="0"/>
          </a:p>
        </p:txBody>
      </p:sp>
      <p:grpSp>
        <p:nvGrpSpPr>
          <p:cNvPr id="24" name="Groupe 23"/>
          <p:cNvGrpSpPr/>
          <p:nvPr/>
        </p:nvGrpSpPr>
        <p:grpSpPr>
          <a:xfrm>
            <a:off x="3838908" y="655294"/>
            <a:ext cx="6751289" cy="4923399"/>
            <a:chOff x="3442171" y="673805"/>
            <a:chExt cx="6751289" cy="4923399"/>
          </a:xfrm>
        </p:grpSpPr>
        <p:sp>
          <p:nvSpPr>
            <p:cNvPr id="29" name="Rectangle 28"/>
            <p:cNvSpPr/>
            <p:nvPr/>
          </p:nvSpPr>
          <p:spPr>
            <a:xfrm>
              <a:off x="4450283" y="3940232"/>
              <a:ext cx="823501" cy="836216"/>
            </a:xfrm>
            <a:prstGeom prst="rect">
              <a:avLst/>
            </a:prstGeom>
            <a:noFill/>
            <a:ln w="19050">
              <a:solidFill>
                <a:schemeClr val="accent5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0" name="Groupe 29"/>
            <p:cNvGrpSpPr/>
            <p:nvPr/>
          </p:nvGrpSpPr>
          <p:grpSpPr>
            <a:xfrm>
              <a:off x="3442171" y="673805"/>
              <a:ext cx="6751289" cy="4923399"/>
              <a:chOff x="2146027" y="699422"/>
              <a:chExt cx="6751289" cy="4923399"/>
            </a:xfrm>
          </p:grpSpPr>
          <p:pic>
            <p:nvPicPr>
              <p:cNvPr id="31" name="Image 30"/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146027" y="699422"/>
                <a:ext cx="6751289" cy="4923399"/>
              </a:xfrm>
              <a:prstGeom prst="rect">
                <a:avLst/>
              </a:prstGeom>
            </p:spPr>
          </p:pic>
          <p:cxnSp>
            <p:nvCxnSpPr>
              <p:cNvPr id="32" name="Connecteur droit 31"/>
              <p:cNvCxnSpPr/>
              <p:nvPr/>
            </p:nvCxnSpPr>
            <p:spPr>
              <a:xfrm>
                <a:off x="4558739" y="3965848"/>
                <a:ext cx="0" cy="608327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32"/>
              <p:cNvCxnSpPr/>
              <p:nvPr/>
            </p:nvCxnSpPr>
            <p:spPr>
              <a:xfrm>
                <a:off x="4558739" y="4552578"/>
                <a:ext cx="0" cy="38355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/>
              <p:cNvCxnSpPr/>
              <p:nvPr/>
            </p:nvCxnSpPr>
            <p:spPr>
              <a:xfrm>
                <a:off x="5488123" y="4543581"/>
                <a:ext cx="0" cy="38355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/>
              <p:cNvCxnSpPr/>
              <p:nvPr/>
            </p:nvCxnSpPr>
            <p:spPr>
              <a:xfrm>
                <a:off x="6759637" y="4547498"/>
                <a:ext cx="0" cy="38355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/>
              <p:cNvCxnSpPr/>
              <p:nvPr/>
            </p:nvCxnSpPr>
            <p:spPr>
              <a:xfrm>
                <a:off x="5488123" y="3461792"/>
                <a:ext cx="0" cy="1081787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36"/>
              <p:cNvCxnSpPr/>
              <p:nvPr/>
            </p:nvCxnSpPr>
            <p:spPr>
              <a:xfrm>
                <a:off x="6759637" y="2564652"/>
                <a:ext cx="0" cy="1982845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ZoneTexte 37"/>
              <p:cNvSpPr txBox="1"/>
              <p:nvPr/>
            </p:nvSpPr>
            <p:spPr>
              <a:xfrm rot="5400000">
                <a:off x="4393275" y="4566774"/>
                <a:ext cx="611974" cy="2668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i="1" dirty="0"/>
                  <a:t>N</a:t>
                </a:r>
                <a:r>
                  <a:rPr lang="fr-FR" sz="1000" dirty="0"/>
                  <a:t> = 50</a:t>
                </a:r>
                <a:endParaRPr lang="fr-FR" sz="1000" baseline="-25000" dirty="0"/>
              </a:p>
            </p:txBody>
          </p:sp>
          <p:sp>
            <p:nvSpPr>
              <p:cNvPr id="39" name="ZoneTexte 38"/>
              <p:cNvSpPr txBox="1"/>
              <p:nvPr/>
            </p:nvSpPr>
            <p:spPr>
              <a:xfrm rot="5400000">
                <a:off x="5317154" y="4560909"/>
                <a:ext cx="611974" cy="2668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i="1" dirty="0"/>
                  <a:t>N</a:t>
                </a:r>
                <a:r>
                  <a:rPr lang="fr-FR" sz="1000" dirty="0"/>
                  <a:t> = 82</a:t>
                </a:r>
                <a:endParaRPr lang="fr-FR" sz="1000" baseline="-25000" dirty="0"/>
              </a:p>
            </p:txBody>
          </p:sp>
          <p:sp>
            <p:nvSpPr>
              <p:cNvPr id="40" name="ZoneTexte 39"/>
              <p:cNvSpPr txBox="1"/>
              <p:nvPr/>
            </p:nvSpPr>
            <p:spPr>
              <a:xfrm rot="5400000">
                <a:off x="6548865" y="4521393"/>
                <a:ext cx="688427" cy="2668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i="1" dirty="0"/>
                  <a:t>N</a:t>
                </a:r>
                <a:r>
                  <a:rPr lang="fr-FR" sz="1000" dirty="0"/>
                  <a:t> = 126</a:t>
                </a:r>
                <a:endParaRPr lang="fr-FR" sz="1000" baseline="-25000" dirty="0"/>
              </a:p>
            </p:txBody>
          </p:sp>
          <p:cxnSp>
            <p:nvCxnSpPr>
              <p:cNvPr id="41" name="Connecteur droit 40"/>
              <p:cNvCxnSpPr/>
              <p:nvPr/>
            </p:nvCxnSpPr>
            <p:spPr>
              <a:xfrm>
                <a:off x="3909335" y="4406376"/>
                <a:ext cx="0" cy="163011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41"/>
              <p:cNvCxnSpPr/>
              <p:nvPr/>
            </p:nvCxnSpPr>
            <p:spPr>
              <a:xfrm>
                <a:off x="3908898" y="4558374"/>
                <a:ext cx="0" cy="36703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ZoneTexte 42"/>
              <p:cNvSpPr txBox="1"/>
              <p:nvPr/>
            </p:nvSpPr>
            <p:spPr>
              <a:xfrm rot="5400000">
                <a:off x="3741250" y="4578918"/>
                <a:ext cx="611974" cy="2668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i="1" dirty="0"/>
                  <a:t>N</a:t>
                </a:r>
                <a:r>
                  <a:rPr lang="fr-FR" sz="1000" dirty="0"/>
                  <a:t> = 28</a:t>
                </a:r>
                <a:endParaRPr lang="fr-FR" sz="1000" baseline="-25000" dirty="0"/>
              </a:p>
            </p:txBody>
          </p:sp>
        </p:grpSp>
      </p:grpSp>
      <p:cxnSp>
        <p:nvCxnSpPr>
          <p:cNvPr id="44" name="Connecteur droit 43"/>
          <p:cNvCxnSpPr/>
          <p:nvPr/>
        </p:nvCxnSpPr>
        <p:spPr>
          <a:xfrm>
            <a:off x="3838908" y="3787200"/>
            <a:ext cx="1008112" cy="134520"/>
          </a:xfrm>
          <a:prstGeom prst="line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526996" y="4356287"/>
            <a:ext cx="279393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>
                <a:sym typeface="Wingdings" panose="05000000000000000000" pitchFamily="2" charset="2"/>
              </a:rPr>
              <a:t>Example</a:t>
            </a:r>
            <a:r>
              <a:rPr lang="fr-FR" sz="1400" dirty="0" smtClean="0">
                <a:sym typeface="Wingdings" panose="05000000000000000000" pitchFamily="2" charset="2"/>
              </a:rPr>
              <a:t> : « </a:t>
            </a:r>
            <a:r>
              <a:rPr lang="fr-FR" sz="1400" dirty="0" err="1" smtClean="0">
                <a:sym typeface="Wingdings" panose="05000000000000000000" pitchFamily="2" charset="2"/>
              </a:rPr>
              <a:t>dissapearance</a:t>
            </a:r>
            <a:r>
              <a:rPr lang="fr-FR" sz="1400" dirty="0" smtClean="0">
                <a:sym typeface="Wingdings" panose="05000000000000000000" pitchFamily="2" charset="2"/>
              </a:rPr>
              <a:t> » of N = 20 </a:t>
            </a:r>
            <a:r>
              <a:rPr lang="fr-FR" sz="1400" dirty="0" err="1" smtClean="0">
                <a:sym typeface="Wingdings" panose="05000000000000000000" pitchFamily="2" charset="2"/>
              </a:rPr>
              <a:t>magic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number</a:t>
            </a:r>
            <a:endParaRPr lang="fr-FR" sz="1400" dirty="0">
              <a:sym typeface="Wingdings" panose="05000000000000000000" pitchFamily="2" charset="2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88943" y="1139050"/>
            <a:ext cx="4467556" cy="3138509"/>
            <a:chOff x="88943" y="1139050"/>
            <a:chExt cx="4467556" cy="3138509"/>
          </a:xfrm>
        </p:grpSpPr>
        <p:pic>
          <p:nvPicPr>
            <p:cNvPr id="22" name="Image 21"/>
            <p:cNvPicPr>
              <a:picLocks noChangeAspect="1"/>
            </p:cNvPicPr>
            <p:nvPr/>
          </p:nvPicPr>
          <p:blipFill rotWithShape="1">
            <a:blip r:embed="rId3"/>
            <a:srcRect r="18319"/>
            <a:stretch/>
          </p:blipFill>
          <p:spPr>
            <a:xfrm>
              <a:off x="88943" y="1139050"/>
              <a:ext cx="3758346" cy="3138509"/>
            </a:xfrm>
            <a:prstGeom prst="rect">
              <a:avLst/>
            </a:prstGeom>
          </p:spPr>
        </p:pic>
        <p:sp>
          <p:nvSpPr>
            <p:cNvPr id="51" name="ZoneTexte 50"/>
            <p:cNvSpPr txBox="1"/>
            <p:nvPr/>
          </p:nvSpPr>
          <p:spPr>
            <a:xfrm>
              <a:off x="3714602" y="1197445"/>
              <a:ext cx="8418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∆</a:t>
              </a:r>
              <a:r>
                <a:rPr lang="fr-FR" sz="1200" baseline="-25000" dirty="0" smtClean="0"/>
                <a:t>2n </a:t>
              </a:r>
              <a:r>
                <a:rPr lang="fr-FR" sz="1200" dirty="0" smtClean="0"/>
                <a:t>(MeV)</a:t>
              </a:r>
              <a:endParaRPr lang="fr-FR" sz="1200" dirty="0"/>
            </a:p>
          </p:txBody>
        </p:sp>
      </p:grpSp>
      <p:sp>
        <p:nvSpPr>
          <p:cNvPr id="46" name="Text Placeholder 4"/>
          <p:cNvSpPr txBox="1">
            <a:spLocks/>
          </p:cNvSpPr>
          <p:nvPr/>
        </p:nvSpPr>
        <p:spPr>
          <a:xfrm>
            <a:off x="-21508" y="5406008"/>
            <a:ext cx="4178480" cy="2307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M. Wang et al., Chinese Phys. C 45 030003 (2021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9594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056784" cy="432048"/>
          </a:xfrm>
        </p:spPr>
        <p:txBody>
          <a:bodyPr>
            <a:normAutofit fontScale="90000"/>
          </a:bodyPr>
          <a:lstStyle/>
          <a:p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-structure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evolution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viewed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mass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41</a:t>
            </a:fld>
            <a:endParaRPr lang="fr-FR" dirty="0"/>
          </a:p>
        </p:txBody>
      </p:sp>
      <p:sp>
        <p:nvSpPr>
          <p:cNvPr id="144" name="ZoneTexte 143"/>
          <p:cNvSpPr txBox="1"/>
          <p:nvPr/>
        </p:nvSpPr>
        <p:spPr>
          <a:xfrm>
            <a:off x="522393" y="880151"/>
            <a:ext cx="7744314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By </a:t>
            </a:r>
            <a:r>
              <a:rPr lang="fr-FR" sz="1400" dirty="0" err="1" smtClean="0"/>
              <a:t>measuring</a:t>
            </a:r>
            <a:r>
              <a:rPr lang="fr-FR" sz="1400" dirty="0" smtClean="0"/>
              <a:t> </a:t>
            </a:r>
            <a:r>
              <a:rPr lang="fr-FR" sz="1400" dirty="0" err="1" smtClean="0"/>
              <a:t>atomic</a:t>
            </a:r>
            <a:r>
              <a:rPr lang="fr-FR" sz="1400" dirty="0" smtClean="0"/>
              <a:t> masses </a:t>
            </a:r>
            <a:r>
              <a:rPr lang="fr-FR" sz="1400" dirty="0" err="1" smtClean="0"/>
              <a:t>along</a:t>
            </a:r>
            <a:r>
              <a:rPr lang="fr-FR" sz="1400" dirty="0" smtClean="0"/>
              <a:t> </a:t>
            </a:r>
            <a:r>
              <a:rPr lang="fr-FR" sz="1400" dirty="0" err="1" smtClean="0"/>
              <a:t>chains</a:t>
            </a:r>
            <a:r>
              <a:rPr lang="fr-FR" sz="1400" dirty="0" smtClean="0"/>
              <a:t> of isotopes: </a:t>
            </a:r>
            <a:r>
              <a:rPr lang="fr-FR" sz="1400" dirty="0" err="1" smtClean="0"/>
              <a:t>study</a:t>
            </a:r>
            <a:r>
              <a:rPr lang="fr-FR" sz="1400" dirty="0" smtClean="0"/>
              <a:t> </a:t>
            </a:r>
            <a:r>
              <a:rPr lang="fr-FR" sz="1400" dirty="0" err="1" smtClean="0"/>
              <a:t>evolution</a:t>
            </a:r>
            <a:r>
              <a:rPr lang="fr-FR" sz="1400" dirty="0" smtClean="0"/>
              <a:t> of </a:t>
            </a:r>
            <a:r>
              <a:rPr lang="fr-FR" sz="1400" dirty="0" err="1" smtClean="0"/>
              <a:t>nuclear</a:t>
            </a:r>
            <a:r>
              <a:rPr lang="fr-FR" sz="1400" dirty="0" smtClean="0"/>
              <a:t> structure </a:t>
            </a:r>
          </a:p>
        </p:txBody>
      </p:sp>
      <p:sp>
        <p:nvSpPr>
          <p:cNvPr id="45" name="ZoneTexte 44"/>
          <p:cNvSpPr txBox="1"/>
          <p:nvPr/>
        </p:nvSpPr>
        <p:spPr>
          <a:xfrm>
            <a:off x="526996" y="4356287"/>
            <a:ext cx="279393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>
                <a:sym typeface="Wingdings" panose="05000000000000000000" pitchFamily="2" charset="2"/>
              </a:rPr>
              <a:t>Example</a:t>
            </a:r>
            <a:r>
              <a:rPr lang="fr-FR" sz="1400" dirty="0" smtClean="0">
                <a:sym typeface="Wingdings" panose="05000000000000000000" pitchFamily="2" charset="2"/>
              </a:rPr>
              <a:t> : « </a:t>
            </a:r>
            <a:r>
              <a:rPr lang="fr-FR" sz="1400" dirty="0" err="1" smtClean="0">
                <a:sym typeface="Wingdings" panose="05000000000000000000" pitchFamily="2" charset="2"/>
              </a:rPr>
              <a:t>dissapearance</a:t>
            </a:r>
            <a:r>
              <a:rPr lang="fr-FR" sz="1400" dirty="0" smtClean="0">
                <a:sym typeface="Wingdings" panose="05000000000000000000" pitchFamily="2" charset="2"/>
              </a:rPr>
              <a:t> » of N = 20 </a:t>
            </a:r>
            <a:r>
              <a:rPr lang="fr-FR" sz="1400" dirty="0" err="1" smtClean="0">
                <a:sym typeface="Wingdings" panose="05000000000000000000" pitchFamily="2" charset="2"/>
              </a:rPr>
              <a:t>magic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number</a:t>
            </a:r>
            <a:endParaRPr lang="fr-FR" sz="1400" dirty="0">
              <a:sym typeface="Wingdings" panose="05000000000000000000" pitchFamily="2" charset="2"/>
            </a:endParaRPr>
          </a:p>
        </p:txBody>
      </p:sp>
      <p:grpSp>
        <p:nvGrpSpPr>
          <p:cNvPr id="27" name="Group 8">
            <a:extLst>
              <a:ext uri="{FF2B5EF4-FFF2-40B4-BE49-F238E27FC236}">
                <a16:creationId xmlns:a16="http://schemas.microsoft.com/office/drawing/2014/main" id="{02FF84EA-9E7E-4188-901A-2FDE4FA5D7C8}"/>
              </a:ext>
            </a:extLst>
          </p:cNvPr>
          <p:cNvGrpSpPr/>
          <p:nvPr/>
        </p:nvGrpSpPr>
        <p:grpSpPr>
          <a:xfrm>
            <a:off x="4843993" y="3634211"/>
            <a:ext cx="1607677" cy="1117354"/>
            <a:chOff x="4526048" y="2691092"/>
            <a:chExt cx="1607677" cy="1117354"/>
          </a:xfrm>
        </p:grpSpPr>
        <p:grpSp>
          <p:nvGrpSpPr>
            <p:cNvPr id="28" name="Group 6">
              <a:extLst>
                <a:ext uri="{FF2B5EF4-FFF2-40B4-BE49-F238E27FC236}">
                  <a16:creationId xmlns:a16="http://schemas.microsoft.com/office/drawing/2014/main" id="{CCA70658-2598-43FD-87C7-D0B238F23297}"/>
                </a:ext>
              </a:extLst>
            </p:cNvPr>
            <p:cNvGrpSpPr/>
            <p:nvPr/>
          </p:nvGrpSpPr>
          <p:grpSpPr>
            <a:xfrm>
              <a:off x="4526048" y="3076575"/>
              <a:ext cx="1607677" cy="731871"/>
              <a:chOff x="4047522" y="2934778"/>
              <a:chExt cx="2771431" cy="1261653"/>
            </a:xfrm>
          </p:grpSpPr>
          <p:sp>
            <p:nvSpPr>
              <p:cNvPr id="48" name="Oval 42">
                <a:extLst>
                  <a:ext uri="{FF2B5EF4-FFF2-40B4-BE49-F238E27FC236}">
                    <a16:creationId xmlns:a16="http://schemas.microsoft.com/office/drawing/2014/main" id="{BC3FAC69-57C0-43CD-86F2-EFFE314F76EE}"/>
                  </a:ext>
                </a:extLst>
              </p:cNvPr>
              <p:cNvSpPr/>
              <p:nvPr/>
            </p:nvSpPr>
            <p:spPr>
              <a:xfrm>
                <a:off x="6181122" y="3558600"/>
                <a:ext cx="637831" cy="637831"/>
              </a:xfrm>
              <a:prstGeom prst="ellipse">
                <a:avLst/>
              </a:prstGeom>
              <a:solidFill>
                <a:srgbClr val="4F81BD"/>
              </a:solidFill>
              <a:ln w="38100"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3">
                <a:extLst>
                  <a:ext uri="{FF2B5EF4-FFF2-40B4-BE49-F238E27FC236}">
                    <a16:creationId xmlns:a16="http://schemas.microsoft.com/office/drawing/2014/main" id="{06D4136E-4BE9-4251-BC19-C2BC795548CD}"/>
                  </a:ext>
                </a:extLst>
              </p:cNvPr>
              <p:cNvSpPr/>
              <p:nvPr/>
            </p:nvSpPr>
            <p:spPr>
              <a:xfrm>
                <a:off x="4047522" y="2934778"/>
                <a:ext cx="637831" cy="637831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Freeform 162">
                <a:extLst>
                  <a:ext uri="{FF2B5EF4-FFF2-40B4-BE49-F238E27FC236}">
                    <a16:creationId xmlns:a16="http://schemas.microsoft.com/office/drawing/2014/main" id="{B455EF22-2D83-4214-B1BA-7B2084C9F1E4}"/>
                  </a:ext>
                </a:extLst>
              </p:cNvPr>
              <p:cNvSpPr/>
              <p:nvPr/>
            </p:nvSpPr>
            <p:spPr>
              <a:xfrm rot="838680">
                <a:off x="4626002" y="3400876"/>
                <a:ext cx="1633657" cy="343465"/>
              </a:xfrm>
              <a:custGeom>
                <a:avLst/>
                <a:gdLst>
                  <a:gd name="connsiteX0" fmla="*/ 0 w 1371600"/>
                  <a:gd name="connsiteY0" fmla="*/ 0 h 447789"/>
                  <a:gd name="connsiteX1" fmla="*/ 200025 w 1371600"/>
                  <a:gd name="connsiteY1" fmla="*/ 447675 h 447789"/>
                  <a:gd name="connsiteX2" fmla="*/ 409575 w 1371600"/>
                  <a:gd name="connsiteY2" fmla="*/ 47625 h 447789"/>
                  <a:gd name="connsiteX3" fmla="*/ 581025 w 1371600"/>
                  <a:gd name="connsiteY3" fmla="*/ 438150 h 447789"/>
                  <a:gd name="connsiteX4" fmla="*/ 790575 w 1371600"/>
                  <a:gd name="connsiteY4" fmla="*/ 66675 h 447789"/>
                  <a:gd name="connsiteX5" fmla="*/ 971550 w 1371600"/>
                  <a:gd name="connsiteY5" fmla="*/ 447675 h 447789"/>
                  <a:gd name="connsiteX6" fmla="*/ 1152525 w 1371600"/>
                  <a:gd name="connsiteY6" fmla="*/ 38100 h 447789"/>
                  <a:gd name="connsiteX7" fmla="*/ 1371600 w 1371600"/>
                  <a:gd name="connsiteY7" fmla="*/ 438150 h 447789"/>
                  <a:gd name="connsiteX0" fmla="*/ 0 w 1314450"/>
                  <a:gd name="connsiteY0" fmla="*/ 0 h 447789"/>
                  <a:gd name="connsiteX1" fmla="*/ 200025 w 1314450"/>
                  <a:gd name="connsiteY1" fmla="*/ 447675 h 447789"/>
                  <a:gd name="connsiteX2" fmla="*/ 409575 w 1314450"/>
                  <a:gd name="connsiteY2" fmla="*/ 47625 h 447789"/>
                  <a:gd name="connsiteX3" fmla="*/ 581025 w 1314450"/>
                  <a:gd name="connsiteY3" fmla="*/ 438150 h 447789"/>
                  <a:gd name="connsiteX4" fmla="*/ 790575 w 1314450"/>
                  <a:gd name="connsiteY4" fmla="*/ 66675 h 447789"/>
                  <a:gd name="connsiteX5" fmla="*/ 971550 w 1314450"/>
                  <a:gd name="connsiteY5" fmla="*/ 447675 h 447789"/>
                  <a:gd name="connsiteX6" fmla="*/ 1152525 w 1314450"/>
                  <a:gd name="connsiteY6" fmla="*/ 38100 h 447789"/>
                  <a:gd name="connsiteX7" fmla="*/ 1314450 w 1314450"/>
                  <a:gd name="connsiteY7" fmla="*/ 438150 h 447789"/>
                  <a:gd name="connsiteX0" fmla="*/ 0 w 1238250"/>
                  <a:gd name="connsiteY0" fmla="*/ 29059 h 409633"/>
                  <a:gd name="connsiteX1" fmla="*/ 123825 w 1238250"/>
                  <a:gd name="connsiteY1" fmla="*/ 409586 h 409633"/>
                  <a:gd name="connsiteX2" fmla="*/ 333375 w 1238250"/>
                  <a:gd name="connsiteY2" fmla="*/ 9536 h 409633"/>
                  <a:gd name="connsiteX3" fmla="*/ 504825 w 1238250"/>
                  <a:gd name="connsiteY3" fmla="*/ 400061 h 409633"/>
                  <a:gd name="connsiteX4" fmla="*/ 714375 w 1238250"/>
                  <a:gd name="connsiteY4" fmla="*/ 28586 h 409633"/>
                  <a:gd name="connsiteX5" fmla="*/ 895350 w 1238250"/>
                  <a:gd name="connsiteY5" fmla="*/ 409586 h 409633"/>
                  <a:gd name="connsiteX6" fmla="*/ 1076325 w 1238250"/>
                  <a:gd name="connsiteY6" fmla="*/ 11 h 409633"/>
                  <a:gd name="connsiteX7" fmla="*/ 1238250 w 1238250"/>
                  <a:gd name="connsiteY7" fmla="*/ 400061 h 409633"/>
                  <a:gd name="connsiteX0" fmla="*/ 0 w 1238250"/>
                  <a:gd name="connsiteY0" fmla="*/ 29058 h 409632"/>
                  <a:gd name="connsiteX1" fmla="*/ 123825 w 1238250"/>
                  <a:gd name="connsiteY1" fmla="*/ 409585 h 409632"/>
                  <a:gd name="connsiteX2" fmla="*/ 333375 w 1238250"/>
                  <a:gd name="connsiteY2" fmla="*/ 9535 h 409632"/>
                  <a:gd name="connsiteX3" fmla="*/ 504825 w 1238250"/>
                  <a:gd name="connsiteY3" fmla="*/ 400060 h 409632"/>
                  <a:gd name="connsiteX4" fmla="*/ 704850 w 1238250"/>
                  <a:gd name="connsiteY4" fmla="*/ 17394 h 409632"/>
                  <a:gd name="connsiteX5" fmla="*/ 895350 w 1238250"/>
                  <a:gd name="connsiteY5" fmla="*/ 409585 h 409632"/>
                  <a:gd name="connsiteX6" fmla="*/ 1076325 w 1238250"/>
                  <a:gd name="connsiteY6" fmla="*/ 10 h 409632"/>
                  <a:gd name="connsiteX7" fmla="*/ 1238250 w 1238250"/>
                  <a:gd name="connsiteY7" fmla="*/ 400060 h 409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8250" h="409632">
                    <a:moveTo>
                      <a:pt x="0" y="29058"/>
                    </a:moveTo>
                    <a:cubicBezTo>
                      <a:pt x="65881" y="248927"/>
                      <a:pt x="68263" y="412839"/>
                      <a:pt x="123825" y="409585"/>
                    </a:cubicBezTo>
                    <a:cubicBezTo>
                      <a:pt x="179387" y="406331"/>
                      <a:pt x="269875" y="11122"/>
                      <a:pt x="333375" y="9535"/>
                    </a:cubicBezTo>
                    <a:cubicBezTo>
                      <a:pt x="396875" y="7948"/>
                      <a:pt x="442913" y="398750"/>
                      <a:pt x="504825" y="400060"/>
                    </a:cubicBezTo>
                    <a:cubicBezTo>
                      <a:pt x="566737" y="401370"/>
                      <a:pt x="639763" y="15807"/>
                      <a:pt x="704850" y="17394"/>
                    </a:cubicBezTo>
                    <a:cubicBezTo>
                      <a:pt x="769937" y="18981"/>
                      <a:pt x="833438" y="412482"/>
                      <a:pt x="895350" y="409585"/>
                    </a:cubicBezTo>
                    <a:cubicBezTo>
                      <a:pt x="957262" y="406688"/>
                      <a:pt x="1019175" y="1598"/>
                      <a:pt x="1076325" y="10"/>
                    </a:cubicBezTo>
                    <a:cubicBezTo>
                      <a:pt x="1133475" y="-1577"/>
                      <a:pt x="1162050" y="199241"/>
                      <a:pt x="1238250" y="400060"/>
                    </a:cubicBezTo>
                  </a:path>
                </a:pathLst>
              </a:custGeom>
              <a:noFill/>
              <a:ln w="571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TextBox 7">
              <a:extLst>
                <a:ext uri="{FF2B5EF4-FFF2-40B4-BE49-F238E27FC236}">
                  <a16:creationId xmlns:a16="http://schemas.microsoft.com/office/drawing/2014/main" id="{DD10B762-4970-4212-868E-8F25A9257E60}"/>
                </a:ext>
              </a:extLst>
            </p:cNvPr>
            <p:cNvSpPr txBox="1"/>
            <p:nvPr/>
          </p:nvSpPr>
          <p:spPr>
            <a:xfrm>
              <a:off x="4540281" y="2691092"/>
              <a:ext cx="34015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200" dirty="0">
                  <a:latin typeface="Calibri" panose="020F0502020204030204" pitchFamily="34" charset="0"/>
                  <a:cs typeface="Calibri" panose="020F0502020204030204" pitchFamily="34" charset="0"/>
                </a:rPr>
                <a:t>π</a:t>
              </a:r>
              <a:endParaRPr lang="en-US" sz="2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7" name="TextBox 44">
              <a:extLst>
                <a:ext uri="{FF2B5EF4-FFF2-40B4-BE49-F238E27FC236}">
                  <a16:creationId xmlns:a16="http://schemas.microsoft.com/office/drawing/2014/main" id="{86137C88-8CC4-490C-8DB7-557E1B104D0F}"/>
                </a:ext>
              </a:extLst>
            </p:cNvPr>
            <p:cNvSpPr txBox="1"/>
            <p:nvPr/>
          </p:nvSpPr>
          <p:spPr>
            <a:xfrm>
              <a:off x="5767546" y="3046130"/>
              <a:ext cx="31130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2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ν</a:t>
              </a:r>
              <a:endParaRPr lang="en-US" sz="2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1" name="ZoneTexte 50"/>
          <p:cNvSpPr txBox="1"/>
          <p:nvPr/>
        </p:nvSpPr>
        <p:spPr>
          <a:xfrm>
            <a:off x="4167458" y="4995923"/>
            <a:ext cx="30668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Monopole proton-neutron interaction</a:t>
            </a:r>
            <a:endParaRPr lang="fr-FR" sz="1400" dirty="0"/>
          </a:p>
        </p:txBody>
      </p:sp>
      <p:grpSp>
        <p:nvGrpSpPr>
          <p:cNvPr id="52" name="Groupe 51"/>
          <p:cNvGrpSpPr/>
          <p:nvPr/>
        </p:nvGrpSpPr>
        <p:grpSpPr>
          <a:xfrm>
            <a:off x="3946227" y="1229544"/>
            <a:ext cx="3695204" cy="2526970"/>
            <a:chOff x="6749897" y="1024364"/>
            <a:chExt cx="3695204" cy="2526970"/>
          </a:xfrm>
        </p:grpSpPr>
        <p:grpSp>
          <p:nvGrpSpPr>
            <p:cNvPr id="53" name="Groupe 52"/>
            <p:cNvGrpSpPr/>
            <p:nvPr/>
          </p:nvGrpSpPr>
          <p:grpSpPr>
            <a:xfrm>
              <a:off x="6749897" y="1285096"/>
              <a:ext cx="3695204" cy="2266238"/>
              <a:chOff x="6766409" y="1627602"/>
              <a:chExt cx="3695204" cy="2266238"/>
            </a:xfrm>
          </p:grpSpPr>
          <p:grpSp>
            <p:nvGrpSpPr>
              <p:cNvPr id="55" name="Groupe 54"/>
              <p:cNvGrpSpPr/>
              <p:nvPr/>
            </p:nvGrpSpPr>
            <p:grpSpPr>
              <a:xfrm>
                <a:off x="6766409" y="1627602"/>
                <a:ext cx="3695204" cy="2266238"/>
                <a:chOff x="6766409" y="1627602"/>
                <a:chExt cx="3695204" cy="2266238"/>
              </a:xfrm>
            </p:grpSpPr>
            <p:grpSp>
              <p:nvGrpSpPr>
                <p:cNvPr id="57" name="Groupe 56"/>
                <p:cNvGrpSpPr/>
                <p:nvPr/>
              </p:nvGrpSpPr>
              <p:grpSpPr>
                <a:xfrm>
                  <a:off x="7203610" y="1627602"/>
                  <a:ext cx="3258003" cy="2266238"/>
                  <a:chOff x="6913598" y="1661592"/>
                  <a:chExt cx="3258003" cy="2266238"/>
                </a:xfrm>
              </p:grpSpPr>
              <p:grpSp>
                <p:nvGrpSpPr>
                  <p:cNvPr id="59" name="Group 265">
                    <a:extLst>
                      <a:ext uri="{FF2B5EF4-FFF2-40B4-BE49-F238E27FC236}">
                        <a16:creationId xmlns:a16="http://schemas.microsoft.com/office/drawing/2014/main" id="{24ECD140-319F-4C7A-9CDB-7AE67301E4E2}"/>
                      </a:ext>
                    </a:extLst>
                  </p:cNvPr>
                  <p:cNvGrpSpPr/>
                  <p:nvPr/>
                </p:nvGrpSpPr>
                <p:grpSpPr>
                  <a:xfrm>
                    <a:off x="8400408" y="1661592"/>
                    <a:ext cx="1771193" cy="276997"/>
                    <a:chOff x="1710233" y="3264009"/>
                    <a:chExt cx="1771193" cy="276997"/>
                  </a:xfrm>
                </p:grpSpPr>
                <p:grpSp>
                  <p:nvGrpSpPr>
                    <p:cNvPr id="111" name="Group 356">
                      <a:extLst>
                        <a:ext uri="{FF2B5EF4-FFF2-40B4-BE49-F238E27FC236}">
                          <a16:creationId xmlns:a16="http://schemas.microsoft.com/office/drawing/2014/main" id="{5E0ED6D4-ED79-46A5-ACCF-503486F6C58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10233" y="3264009"/>
                      <a:ext cx="1771193" cy="276997"/>
                      <a:chOff x="1710233" y="2855577"/>
                      <a:chExt cx="1771193" cy="276997"/>
                    </a:xfrm>
                  </p:grpSpPr>
                  <p:sp>
                    <p:nvSpPr>
                      <p:cNvPr id="113" name="Shape 592">
                        <a:extLst>
                          <a:ext uri="{FF2B5EF4-FFF2-40B4-BE49-F238E27FC236}">
                            <a16:creationId xmlns:a16="http://schemas.microsoft.com/office/drawing/2014/main" id="{56BA6291-2659-404A-B8A3-2B46B9BA0FE3}"/>
                          </a:ext>
                        </a:extLst>
                      </p:cNvPr>
                      <p:cNvSpPr/>
                      <p:nvPr/>
                    </p:nvSpPr>
                    <p:spPr>
                      <a:xfrm flipH="1">
                        <a:off x="1710233" y="3024403"/>
                        <a:ext cx="1165928" cy="0"/>
                      </a:xfrm>
                      <a:prstGeom prst="line">
                        <a:avLst/>
                      </a:prstGeom>
                      <a:noFill/>
                      <a:ln w="19050" cap="flat">
                        <a:solidFill>
                          <a:srgbClr val="000000"/>
                        </a:solidFill>
                        <a:prstDash val="solid"/>
                        <a:round/>
                      </a:ln>
                      <a:effectLst/>
                    </p:spPr>
                    <p:txBody>
                      <a:bodyPr wrap="square" lIns="45718" tIns="45718" rIns="45718" bIns="45718" numCol="1" anchor="t">
                        <a:noAutofit/>
                      </a:bodyPr>
                      <a:lstStyle/>
                      <a:p>
                        <a:endParaRPr/>
                      </a:p>
                    </p:txBody>
                  </p:sp>
                  <p:sp>
                    <p:nvSpPr>
                      <p:cNvPr id="114" name="Shape 598">
                        <a:extLst>
                          <a:ext uri="{FF2B5EF4-FFF2-40B4-BE49-F238E27FC236}">
                            <a16:creationId xmlns:a16="http://schemas.microsoft.com/office/drawing/2014/main" id="{32E0C9EB-1329-485A-92E1-9A07619DB2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48539" y="2855577"/>
                        <a:ext cx="632887" cy="276997"/>
                      </a:xfrm>
                      <a:prstGeom prst="rect">
                        <a:avLst/>
                      </a:prstGeom>
                      <a:noFill/>
                      <a:ln w="12700" cap="flat">
                        <a:noFill/>
                        <a:miter lim="400000"/>
                      </a:ln>
                      <a:effectLst/>
                      <a:extLst>
                        <a:ext uri="{C572A759-6A51-4108-AA02-DFA0A04FC94B}">
                          <ma14:wrappingTextBoxFlag xmlns="" xmlns:ma14="http://schemas.microsoft.com/office/mac/drawingml/2011/main" val="1"/>
                        </a:ext>
                      </a:extLst>
                    </p:spPr>
                    <p:txBody>
                      <a:bodyPr wrap="square" lIns="45719" tIns="45719" rIns="45719" bIns="45719" numCol="1" anchor="t">
                        <a:spAutoFit/>
                      </a:bodyPr>
                      <a:lstStyle/>
                      <a:p>
                        <a:pPr algn="l" defTabSz="914400">
                          <a:defRPr sz="1200" b="1">
                            <a:latin typeface="Arial"/>
                            <a:ea typeface="Arial"/>
                            <a:cs typeface="Arial"/>
                            <a:sym typeface="Arial"/>
                          </a:defRPr>
                        </a:pPr>
                        <a:r>
                          <a:rPr lang="en-US" i="1" dirty="0"/>
                          <a:t>1f</a:t>
                        </a:r>
                        <a:r>
                          <a:rPr lang="en-GB" i="1" baseline="-30000" dirty="0"/>
                          <a:t>7</a:t>
                        </a:r>
                        <a:r>
                          <a:rPr baseline="-30000" dirty="0"/>
                          <a:t>/2</a:t>
                        </a:r>
                      </a:p>
                    </p:txBody>
                  </p:sp>
                </p:grpSp>
                <p:sp>
                  <p:nvSpPr>
                    <p:cNvPr id="112" name="Shape 627">
                      <a:extLst>
                        <a:ext uri="{FF2B5EF4-FFF2-40B4-BE49-F238E27FC236}">
                          <a16:creationId xmlns:a16="http://schemas.microsoft.com/office/drawing/2014/main" id="{865FD24B-1643-40C2-AFF1-5579669AF1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62699" y="3385926"/>
                      <a:ext cx="88905" cy="90851"/>
                    </a:xfrm>
                    <a:prstGeom prst="ellipse">
                      <a:avLst/>
                    </a:prstGeom>
                    <a:solidFill>
                      <a:srgbClr val="4F81BD"/>
                    </a:solidFill>
                    <a:ln w="25400" cap="flat">
                      <a:solidFill>
                        <a:srgbClr val="3A5E8A"/>
                      </a:solidFill>
                      <a:prstDash val="solid"/>
                      <a:round/>
                    </a:ln>
                    <a:effectLst/>
                  </p:spPr>
                  <p:txBody>
                    <a:bodyPr wrap="square" lIns="50800" tIns="50800" rIns="50800" bIns="50800" numCol="1" anchor="ctr">
                      <a:noAutofit/>
                    </a:bodyPr>
                    <a:lstStyle/>
                    <a:p>
                      <a:pPr>
                        <a:defRPr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</p:grpSp>
              <p:grpSp>
                <p:nvGrpSpPr>
                  <p:cNvPr id="60" name="Group 47">
                    <a:extLst>
                      <a:ext uri="{FF2B5EF4-FFF2-40B4-BE49-F238E27FC236}">
                        <a16:creationId xmlns:a16="http://schemas.microsoft.com/office/drawing/2014/main" id="{E00EF987-3981-4C74-AC48-C46775C4CF45}"/>
                      </a:ext>
                    </a:extLst>
                  </p:cNvPr>
                  <p:cNvGrpSpPr/>
                  <p:nvPr/>
                </p:nvGrpSpPr>
                <p:grpSpPr>
                  <a:xfrm>
                    <a:off x="6913598" y="1949624"/>
                    <a:ext cx="3258003" cy="1547962"/>
                    <a:chOff x="5070519" y="4055139"/>
                    <a:chExt cx="3258003" cy="1547962"/>
                  </a:xfrm>
                </p:grpSpPr>
                <p:sp>
                  <p:nvSpPr>
                    <p:cNvPr id="65" name="Shape 596">
                      <a:extLst>
                        <a:ext uri="{FF2B5EF4-FFF2-40B4-BE49-F238E27FC236}">
                          <a16:creationId xmlns:a16="http://schemas.microsoft.com/office/drawing/2014/main" id="{9761D1C6-AFF4-417F-BFF5-4E2C74E76B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92654" y="4055139"/>
                      <a:ext cx="499794" cy="307775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="" xmlns:ma14="http://schemas.microsoft.com/office/mac/drawingml/2011/main" val="1"/>
                      </a:ext>
                    </a:extLst>
                  </p:spPr>
                  <p:txBody>
                    <a:bodyPr wrap="square" lIns="45719" tIns="45719" rIns="45719" bIns="45719" numCol="1" anchor="t">
                      <a:spAutoFit/>
                    </a:bodyPr>
                    <a:lstStyle>
                      <a:lvl1pPr algn="l" defTabSz="914400">
                        <a:defRPr sz="1400" b="1"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</a:lstStyle>
                    <a:p>
                      <a:pPr algn="ctr"/>
                      <a:r>
                        <a:rPr lang="en-GB" dirty="0"/>
                        <a:t>20</a:t>
                      </a:r>
                      <a:endParaRPr dirty="0"/>
                    </a:p>
                  </p:txBody>
                </p:sp>
                <p:grpSp>
                  <p:nvGrpSpPr>
                    <p:cNvPr id="66" name="Group 268">
                      <a:extLst>
                        <a:ext uri="{FF2B5EF4-FFF2-40B4-BE49-F238E27FC236}">
                          <a16:creationId xmlns:a16="http://schemas.microsoft.com/office/drawing/2014/main" id="{26487CC9-C4F2-49C8-B018-082519DA62F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57329" y="4271163"/>
                      <a:ext cx="1771193" cy="276997"/>
                      <a:chOff x="1710233" y="2628242"/>
                      <a:chExt cx="1771193" cy="276997"/>
                    </a:xfrm>
                  </p:grpSpPr>
                  <p:sp>
                    <p:nvSpPr>
                      <p:cNvPr id="104" name="Shape 592">
                        <a:extLst>
                          <a:ext uri="{FF2B5EF4-FFF2-40B4-BE49-F238E27FC236}">
                            <a16:creationId xmlns:a16="http://schemas.microsoft.com/office/drawing/2014/main" id="{F2D4CCC7-F3B2-4E19-817D-65C25A4716A3}"/>
                          </a:ext>
                        </a:extLst>
                      </p:cNvPr>
                      <p:cNvSpPr/>
                      <p:nvPr/>
                    </p:nvSpPr>
                    <p:spPr>
                      <a:xfrm flipH="1">
                        <a:off x="1710233" y="2797068"/>
                        <a:ext cx="1165928" cy="0"/>
                      </a:xfrm>
                      <a:prstGeom prst="line">
                        <a:avLst/>
                      </a:prstGeom>
                      <a:noFill/>
                      <a:ln w="19050" cap="flat">
                        <a:solidFill>
                          <a:srgbClr val="000000"/>
                        </a:solidFill>
                        <a:prstDash val="solid"/>
                        <a:round/>
                      </a:ln>
                      <a:effectLst/>
                    </p:spPr>
                    <p:txBody>
                      <a:bodyPr wrap="square" lIns="45718" tIns="45718" rIns="45718" bIns="45718" numCol="1" anchor="t">
                        <a:noAutofit/>
                      </a:bodyPr>
                      <a:lstStyle/>
                      <a:p>
                        <a:endParaRPr/>
                      </a:p>
                    </p:txBody>
                  </p:sp>
                  <p:sp>
                    <p:nvSpPr>
                      <p:cNvPr id="105" name="Shape 598">
                        <a:extLst>
                          <a:ext uri="{FF2B5EF4-FFF2-40B4-BE49-F238E27FC236}">
                            <a16:creationId xmlns:a16="http://schemas.microsoft.com/office/drawing/2014/main" id="{CC7CDF54-8B34-4686-ACF0-8DE2C426087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48539" y="2628242"/>
                        <a:ext cx="632887" cy="276997"/>
                      </a:xfrm>
                      <a:prstGeom prst="rect">
                        <a:avLst/>
                      </a:prstGeom>
                      <a:noFill/>
                      <a:ln w="12700" cap="flat">
                        <a:noFill/>
                        <a:miter lim="400000"/>
                      </a:ln>
                      <a:effectLst/>
                      <a:extLst>
                        <a:ext uri="{C572A759-6A51-4108-AA02-DFA0A04FC94B}">
                          <ma14:wrappingTextBoxFlag xmlns="" xmlns:ma14="http://schemas.microsoft.com/office/mac/drawingml/2011/main" val="1"/>
                        </a:ext>
                      </a:extLst>
                    </p:spPr>
                    <p:txBody>
                      <a:bodyPr wrap="square" lIns="45719" tIns="45719" rIns="45719" bIns="45719" numCol="1" anchor="t">
                        <a:spAutoFit/>
                      </a:bodyPr>
                      <a:lstStyle/>
                      <a:p>
                        <a:pPr algn="l" defTabSz="914400">
                          <a:defRPr sz="1200" b="1">
                            <a:latin typeface="Arial"/>
                            <a:ea typeface="Arial"/>
                            <a:cs typeface="Arial"/>
                            <a:sym typeface="Arial"/>
                          </a:defRPr>
                        </a:pPr>
                        <a:r>
                          <a:rPr lang="en-US" i="1" dirty="0"/>
                          <a:t>1d</a:t>
                        </a:r>
                        <a:r>
                          <a:rPr lang="en-GB" i="1" baseline="-30000" dirty="0"/>
                          <a:t>3</a:t>
                        </a:r>
                        <a:r>
                          <a:rPr baseline="-30000" dirty="0"/>
                          <a:t>/2</a:t>
                        </a:r>
                      </a:p>
                    </p:txBody>
                  </p:sp>
                  <p:grpSp>
                    <p:nvGrpSpPr>
                      <p:cNvPr id="106" name="Group 618">
                        <a:extLst>
                          <a:ext uri="{FF2B5EF4-FFF2-40B4-BE49-F238E27FC236}">
                            <a16:creationId xmlns:a16="http://schemas.microsoft.com/office/drawing/2014/main" id="{C0BD576B-0D67-456D-A51A-8B869658910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082827" y="2753837"/>
                        <a:ext cx="435858" cy="90852"/>
                        <a:chOff x="-66040" y="-532134"/>
                        <a:chExt cx="435857" cy="90851"/>
                      </a:xfrm>
                    </p:grpSpPr>
                    <p:sp>
                      <p:nvSpPr>
                        <p:cNvPr id="107" name="Shape 614">
                          <a:extLst>
                            <a:ext uri="{FF2B5EF4-FFF2-40B4-BE49-F238E27FC236}">
                              <a16:creationId xmlns:a16="http://schemas.microsoft.com/office/drawing/2014/main" id="{94D0C16F-77F0-4D13-BAE5-A53871BAA0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66040" y="-532133"/>
                          <a:ext cx="88905" cy="90850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108" name="Shape 615">
                          <a:extLst>
                            <a:ext uri="{FF2B5EF4-FFF2-40B4-BE49-F238E27FC236}">
                              <a16:creationId xmlns:a16="http://schemas.microsoft.com/office/drawing/2014/main" id="{2E1380C7-D699-46AA-86EC-0C9B8734EEF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049" y="-532134"/>
                          <a:ext cx="88905" cy="90850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109" name="Shape 616">
                          <a:extLst>
                            <a:ext uri="{FF2B5EF4-FFF2-40B4-BE49-F238E27FC236}">
                              <a16:creationId xmlns:a16="http://schemas.microsoft.com/office/drawing/2014/main" id="{724AFA88-3D86-4451-8FAA-282FBB25975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64822" y="-532134"/>
                          <a:ext cx="88905" cy="90850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110" name="Shape 617">
                          <a:extLst>
                            <a:ext uri="{FF2B5EF4-FFF2-40B4-BE49-F238E27FC236}">
                              <a16:creationId xmlns:a16="http://schemas.microsoft.com/office/drawing/2014/main" id="{6EDE1306-1105-4124-9B26-61776CAED81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80912" y="-532134"/>
                          <a:ext cx="88905" cy="90850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</p:grpSp>
                </p:grpSp>
                <p:grpSp>
                  <p:nvGrpSpPr>
                    <p:cNvPr id="67" name="Group 269">
                      <a:extLst>
                        <a:ext uri="{FF2B5EF4-FFF2-40B4-BE49-F238E27FC236}">
                          <a16:creationId xmlns:a16="http://schemas.microsoft.com/office/drawing/2014/main" id="{DB973515-F24F-49A9-8588-40CFB720E9C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52882" y="4650511"/>
                      <a:ext cx="1771193" cy="276997"/>
                      <a:chOff x="1710233" y="2855577"/>
                      <a:chExt cx="1771193" cy="276997"/>
                    </a:xfrm>
                  </p:grpSpPr>
                  <p:sp>
                    <p:nvSpPr>
                      <p:cNvPr id="99" name="Shape 592">
                        <a:extLst>
                          <a:ext uri="{FF2B5EF4-FFF2-40B4-BE49-F238E27FC236}">
                            <a16:creationId xmlns:a16="http://schemas.microsoft.com/office/drawing/2014/main" id="{0FAA2913-7B31-4FAD-8CC3-318B7E0EA8DA}"/>
                          </a:ext>
                        </a:extLst>
                      </p:cNvPr>
                      <p:cNvSpPr/>
                      <p:nvPr/>
                    </p:nvSpPr>
                    <p:spPr>
                      <a:xfrm flipH="1">
                        <a:off x="1710233" y="3024403"/>
                        <a:ext cx="1165928" cy="0"/>
                      </a:xfrm>
                      <a:prstGeom prst="line">
                        <a:avLst/>
                      </a:prstGeom>
                      <a:noFill/>
                      <a:ln w="19050" cap="flat">
                        <a:solidFill>
                          <a:srgbClr val="000000"/>
                        </a:solidFill>
                        <a:prstDash val="solid"/>
                        <a:round/>
                      </a:ln>
                      <a:effectLst/>
                    </p:spPr>
                    <p:txBody>
                      <a:bodyPr wrap="square" lIns="45718" tIns="45718" rIns="45718" bIns="45718" numCol="1" anchor="t">
                        <a:noAutofit/>
                      </a:bodyPr>
                      <a:lstStyle/>
                      <a:p>
                        <a:endParaRPr/>
                      </a:p>
                    </p:txBody>
                  </p:sp>
                  <p:sp>
                    <p:nvSpPr>
                      <p:cNvPr id="100" name="Shape 598">
                        <a:extLst>
                          <a:ext uri="{FF2B5EF4-FFF2-40B4-BE49-F238E27FC236}">
                            <a16:creationId xmlns:a16="http://schemas.microsoft.com/office/drawing/2014/main" id="{C8CA31D7-41F9-49CE-BC72-7ACAFE7FE61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48539" y="2855577"/>
                        <a:ext cx="632887" cy="276997"/>
                      </a:xfrm>
                      <a:prstGeom prst="rect">
                        <a:avLst/>
                      </a:prstGeom>
                      <a:noFill/>
                      <a:ln w="12700" cap="flat">
                        <a:noFill/>
                        <a:miter lim="400000"/>
                      </a:ln>
                      <a:effectLst/>
                      <a:extLst>
                        <a:ext uri="{C572A759-6A51-4108-AA02-DFA0A04FC94B}">
                          <ma14:wrappingTextBoxFlag xmlns="" xmlns:ma14="http://schemas.microsoft.com/office/mac/drawingml/2011/main" val="1"/>
                        </a:ext>
                      </a:extLst>
                    </p:spPr>
                    <p:txBody>
                      <a:bodyPr wrap="square" lIns="45719" tIns="45719" rIns="45719" bIns="45719" numCol="1" anchor="t">
                        <a:spAutoFit/>
                      </a:bodyPr>
                      <a:lstStyle/>
                      <a:p>
                        <a:pPr algn="l" defTabSz="914400">
                          <a:defRPr sz="1200" b="1">
                            <a:latin typeface="Arial"/>
                            <a:ea typeface="Arial"/>
                            <a:cs typeface="Arial"/>
                            <a:sym typeface="Arial"/>
                          </a:defRPr>
                        </a:pPr>
                        <a:r>
                          <a:rPr lang="en-US" i="1" dirty="0"/>
                          <a:t>2s</a:t>
                        </a:r>
                        <a:r>
                          <a:rPr lang="en-GB" i="1" baseline="-30000" dirty="0"/>
                          <a:t>1</a:t>
                        </a:r>
                        <a:r>
                          <a:rPr baseline="-30000" dirty="0"/>
                          <a:t>/2</a:t>
                        </a:r>
                      </a:p>
                    </p:txBody>
                  </p:sp>
                  <p:grpSp>
                    <p:nvGrpSpPr>
                      <p:cNvPr id="101" name="Group 618">
                        <a:extLst>
                          <a:ext uri="{FF2B5EF4-FFF2-40B4-BE49-F238E27FC236}">
                            <a16:creationId xmlns:a16="http://schemas.microsoft.com/office/drawing/2014/main" id="{640ECE4F-7B2E-428D-BB57-1A6A2156098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98916" y="2981170"/>
                        <a:ext cx="203679" cy="90851"/>
                        <a:chOff x="50049" y="-304802"/>
                        <a:chExt cx="203678" cy="90850"/>
                      </a:xfrm>
                    </p:grpSpPr>
                    <p:sp>
                      <p:nvSpPr>
                        <p:cNvPr id="102" name="Shape 615">
                          <a:extLst>
                            <a:ext uri="{FF2B5EF4-FFF2-40B4-BE49-F238E27FC236}">
                              <a16:creationId xmlns:a16="http://schemas.microsoft.com/office/drawing/2014/main" id="{31F9094E-1CA3-4FAE-A518-B4A6F8A486E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049" y="-304802"/>
                          <a:ext cx="88905" cy="90850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103" name="Shape 616">
                          <a:extLst>
                            <a:ext uri="{FF2B5EF4-FFF2-40B4-BE49-F238E27FC236}">
                              <a16:creationId xmlns:a16="http://schemas.microsoft.com/office/drawing/2014/main" id="{FC575F39-842D-4CF4-BED0-B5A3C5184C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64822" y="-304802"/>
                          <a:ext cx="88905" cy="90850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</p:grpSp>
                </p:grpSp>
                <p:grpSp>
                  <p:nvGrpSpPr>
                    <p:cNvPr id="68" name="Group 270">
                      <a:extLst>
                        <a:ext uri="{FF2B5EF4-FFF2-40B4-BE49-F238E27FC236}">
                          <a16:creationId xmlns:a16="http://schemas.microsoft.com/office/drawing/2014/main" id="{4AE330EA-AA3C-45F5-8801-14532E8F9E6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52882" y="4857775"/>
                      <a:ext cx="1771193" cy="276997"/>
                      <a:chOff x="1710233" y="2855577"/>
                      <a:chExt cx="1771193" cy="276997"/>
                    </a:xfrm>
                  </p:grpSpPr>
                  <p:sp>
                    <p:nvSpPr>
                      <p:cNvPr id="94" name="Shape 592">
                        <a:extLst>
                          <a:ext uri="{FF2B5EF4-FFF2-40B4-BE49-F238E27FC236}">
                            <a16:creationId xmlns:a16="http://schemas.microsoft.com/office/drawing/2014/main" id="{11497EF5-657C-4C7D-8DB5-DBCFF2574D3F}"/>
                          </a:ext>
                        </a:extLst>
                      </p:cNvPr>
                      <p:cNvSpPr/>
                      <p:nvPr/>
                    </p:nvSpPr>
                    <p:spPr>
                      <a:xfrm flipH="1">
                        <a:off x="1710233" y="3024403"/>
                        <a:ext cx="1165928" cy="0"/>
                      </a:xfrm>
                      <a:prstGeom prst="line">
                        <a:avLst/>
                      </a:prstGeom>
                      <a:noFill/>
                      <a:ln w="19050" cap="flat">
                        <a:solidFill>
                          <a:srgbClr val="000000"/>
                        </a:solidFill>
                        <a:prstDash val="solid"/>
                        <a:round/>
                      </a:ln>
                      <a:effectLst/>
                    </p:spPr>
                    <p:txBody>
                      <a:bodyPr wrap="square" lIns="45718" tIns="45718" rIns="45718" bIns="45718" numCol="1" anchor="t">
                        <a:noAutofit/>
                      </a:bodyPr>
                      <a:lstStyle/>
                      <a:p>
                        <a:endParaRPr/>
                      </a:p>
                    </p:txBody>
                  </p:sp>
                  <p:sp>
                    <p:nvSpPr>
                      <p:cNvPr id="95" name="Shape 598">
                        <a:extLst>
                          <a:ext uri="{FF2B5EF4-FFF2-40B4-BE49-F238E27FC236}">
                            <a16:creationId xmlns:a16="http://schemas.microsoft.com/office/drawing/2014/main" id="{BA553972-3C92-463C-ABB6-C2C166E1E3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48539" y="2855577"/>
                        <a:ext cx="632887" cy="276997"/>
                      </a:xfrm>
                      <a:prstGeom prst="rect">
                        <a:avLst/>
                      </a:prstGeom>
                      <a:noFill/>
                      <a:ln w="12700" cap="flat">
                        <a:noFill/>
                        <a:miter lim="400000"/>
                      </a:ln>
                      <a:effectLst/>
                      <a:extLst>
                        <a:ext uri="{C572A759-6A51-4108-AA02-DFA0A04FC94B}">
                          <ma14:wrappingTextBoxFlag xmlns="" xmlns:ma14="http://schemas.microsoft.com/office/mac/drawingml/2011/main" val="1"/>
                        </a:ext>
                      </a:extLst>
                    </p:spPr>
                    <p:txBody>
                      <a:bodyPr wrap="square" lIns="45719" tIns="45719" rIns="45719" bIns="45719" numCol="1" anchor="t">
                        <a:spAutoFit/>
                      </a:bodyPr>
                      <a:lstStyle/>
                      <a:p>
                        <a:pPr algn="l" defTabSz="914400">
                          <a:defRPr sz="1200" b="1">
                            <a:latin typeface="Arial"/>
                            <a:ea typeface="Arial"/>
                            <a:cs typeface="Arial"/>
                            <a:sym typeface="Arial"/>
                          </a:defRPr>
                        </a:pPr>
                        <a:r>
                          <a:rPr lang="en-US" i="1" dirty="0"/>
                          <a:t>1d</a:t>
                        </a:r>
                        <a:r>
                          <a:rPr lang="en-GB" i="1" baseline="-30000" dirty="0"/>
                          <a:t>5</a:t>
                        </a:r>
                        <a:r>
                          <a:rPr baseline="-30000" dirty="0"/>
                          <a:t>/2</a:t>
                        </a:r>
                      </a:p>
                    </p:txBody>
                  </p:sp>
                  <p:grpSp>
                    <p:nvGrpSpPr>
                      <p:cNvPr id="96" name="Group 618">
                        <a:extLst>
                          <a:ext uri="{FF2B5EF4-FFF2-40B4-BE49-F238E27FC236}">
                            <a16:creationId xmlns:a16="http://schemas.microsoft.com/office/drawing/2014/main" id="{E619F433-B1B2-4FFC-9418-616F34AD8A6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98916" y="2975455"/>
                        <a:ext cx="203679" cy="92756"/>
                        <a:chOff x="50049" y="-310517"/>
                        <a:chExt cx="203678" cy="92755"/>
                      </a:xfrm>
                    </p:grpSpPr>
                    <p:sp>
                      <p:nvSpPr>
                        <p:cNvPr id="97" name="Shape 615">
                          <a:extLst>
                            <a:ext uri="{FF2B5EF4-FFF2-40B4-BE49-F238E27FC236}">
                              <a16:creationId xmlns:a16="http://schemas.microsoft.com/office/drawing/2014/main" id="{7621351C-F3A8-4113-8CF7-7731792D56A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049" y="-308612"/>
                          <a:ext cx="88905" cy="90850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98" name="Shape 616">
                          <a:extLst>
                            <a:ext uri="{FF2B5EF4-FFF2-40B4-BE49-F238E27FC236}">
                              <a16:creationId xmlns:a16="http://schemas.microsoft.com/office/drawing/2014/main" id="{8B50726B-C769-49FE-B367-72BF68B0F94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64822" y="-310517"/>
                          <a:ext cx="88905" cy="90850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</p:grpSp>
                </p:grpSp>
                <p:sp>
                  <p:nvSpPr>
                    <p:cNvPr id="69" name="Shape 596">
                      <a:extLst>
                        <a:ext uri="{FF2B5EF4-FFF2-40B4-BE49-F238E27FC236}">
                          <a16:creationId xmlns:a16="http://schemas.microsoft.com/office/drawing/2014/main" id="{0C4359F5-293E-4D25-8863-CACFBBFB41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45482" y="5120019"/>
                      <a:ext cx="499794" cy="307775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="" xmlns:ma14="http://schemas.microsoft.com/office/mac/drawingml/2011/main" val="1"/>
                      </a:ext>
                    </a:extLst>
                  </p:spPr>
                  <p:txBody>
                    <a:bodyPr wrap="square" lIns="45719" tIns="45719" rIns="45719" bIns="45719" numCol="1" anchor="t">
                      <a:spAutoFit/>
                    </a:bodyPr>
                    <a:lstStyle>
                      <a:lvl1pPr algn="l" defTabSz="914400">
                        <a:defRPr sz="1400" b="1"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</a:lstStyle>
                    <a:p>
                      <a:r>
                        <a:rPr lang="en-GB" dirty="0"/>
                        <a:t>8</a:t>
                      </a:r>
                      <a:endParaRPr dirty="0"/>
                    </a:p>
                  </p:txBody>
                </p:sp>
                <p:grpSp>
                  <p:nvGrpSpPr>
                    <p:cNvPr id="70" name="Group 272">
                      <a:extLst>
                        <a:ext uri="{FF2B5EF4-FFF2-40B4-BE49-F238E27FC236}">
                          <a16:creationId xmlns:a16="http://schemas.microsoft.com/office/drawing/2014/main" id="{28FB6941-F26D-4CC7-8702-45FE6CAFB07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33869" y="5326104"/>
                      <a:ext cx="1771193" cy="276997"/>
                      <a:chOff x="1710233" y="2855577"/>
                      <a:chExt cx="1771193" cy="276997"/>
                    </a:xfrm>
                  </p:grpSpPr>
                  <p:sp>
                    <p:nvSpPr>
                      <p:cNvPr id="89" name="Shape 592">
                        <a:extLst>
                          <a:ext uri="{FF2B5EF4-FFF2-40B4-BE49-F238E27FC236}">
                            <a16:creationId xmlns:a16="http://schemas.microsoft.com/office/drawing/2014/main" id="{D26C1C68-6B90-42ED-B7A9-34C1E3B15DB9}"/>
                          </a:ext>
                        </a:extLst>
                      </p:cNvPr>
                      <p:cNvSpPr/>
                      <p:nvPr/>
                    </p:nvSpPr>
                    <p:spPr>
                      <a:xfrm flipH="1">
                        <a:off x="1710233" y="3024403"/>
                        <a:ext cx="1165928" cy="0"/>
                      </a:xfrm>
                      <a:prstGeom prst="line">
                        <a:avLst/>
                      </a:prstGeom>
                      <a:noFill/>
                      <a:ln w="19050" cap="flat">
                        <a:solidFill>
                          <a:srgbClr val="000000"/>
                        </a:solidFill>
                        <a:prstDash val="solid"/>
                        <a:round/>
                      </a:ln>
                      <a:effectLst/>
                    </p:spPr>
                    <p:txBody>
                      <a:bodyPr wrap="square" lIns="45718" tIns="45718" rIns="45718" bIns="45718" numCol="1" anchor="t">
                        <a:noAutofit/>
                      </a:bodyPr>
                      <a:lstStyle/>
                      <a:p>
                        <a:endParaRPr/>
                      </a:p>
                    </p:txBody>
                  </p:sp>
                  <p:sp>
                    <p:nvSpPr>
                      <p:cNvPr id="90" name="Shape 598">
                        <a:extLst>
                          <a:ext uri="{FF2B5EF4-FFF2-40B4-BE49-F238E27FC236}">
                            <a16:creationId xmlns:a16="http://schemas.microsoft.com/office/drawing/2014/main" id="{0B03CC40-1374-45E5-AC1C-D929253FA71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48539" y="2855577"/>
                        <a:ext cx="632887" cy="276997"/>
                      </a:xfrm>
                      <a:prstGeom prst="rect">
                        <a:avLst/>
                      </a:prstGeom>
                      <a:noFill/>
                      <a:ln w="12700" cap="flat">
                        <a:noFill/>
                        <a:miter lim="400000"/>
                      </a:ln>
                      <a:effectLst/>
                      <a:extLst>
                        <a:ext uri="{C572A759-6A51-4108-AA02-DFA0A04FC94B}">
                          <ma14:wrappingTextBoxFlag xmlns="" xmlns:ma14="http://schemas.microsoft.com/office/mac/drawingml/2011/main" val="1"/>
                        </a:ext>
                      </a:extLst>
                    </p:spPr>
                    <p:txBody>
                      <a:bodyPr wrap="square" lIns="45719" tIns="45719" rIns="45719" bIns="45719" numCol="1" anchor="t">
                        <a:spAutoFit/>
                      </a:bodyPr>
                      <a:lstStyle/>
                      <a:p>
                        <a:pPr algn="l" defTabSz="914400">
                          <a:defRPr sz="1200" b="1">
                            <a:latin typeface="Arial"/>
                            <a:ea typeface="Arial"/>
                            <a:cs typeface="Arial"/>
                            <a:sym typeface="Arial"/>
                          </a:defRPr>
                        </a:pPr>
                        <a:r>
                          <a:rPr lang="en-US" i="1" dirty="0"/>
                          <a:t>1p</a:t>
                        </a:r>
                        <a:r>
                          <a:rPr lang="en-GB" i="1" baseline="-30000" dirty="0"/>
                          <a:t>1</a:t>
                        </a:r>
                        <a:r>
                          <a:rPr baseline="-30000" dirty="0"/>
                          <a:t>/2</a:t>
                        </a:r>
                      </a:p>
                    </p:txBody>
                  </p:sp>
                  <p:grpSp>
                    <p:nvGrpSpPr>
                      <p:cNvPr id="91" name="Group 618">
                        <a:extLst>
                          <a:ext uri="{FF2B5EF4-FFF2-40B4-BE49-F238E27FC236}">
                            <a16:creationId xmlns:a16="http://schemas.microsoft.com/office/drawing/2014/main" id="{7D18D88E-B7BA-4885-B7C3-AA33760B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98916" y="2981170"/>
                        <a:ext cx="203679" cy="90851"/>
                        <a:chOff x="50049" y="-304802"/>
                        <a:chExt cx="203678" cy="90850"/>
                      </a:xfrm>
                    </p:grpSpPr>
                    <p:sp>
                      <p:nvSpPr>
                        <p:cNvPr id="92" name="Shape 615">
                          <a:extLst>
                            <a:ext uri="{FF2B5EF4-FFF2-40B4-BE49-F238E27FC236}">
                              <a16:creationId xmlns:a16="http://schemas.microsoft.com/office/drawing/2014/main" id="{986E67D3-AEC5-4236-8132-2582BC45C14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049" y="-304802"/>
                          <a:ext cx="88905" cy="90850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93" name="Shape 616">
                          <a:extLst>
                            <a:ext uri="{FF2B5EF4-FFF2-40B4-BE49-F238E27FC236}">
                              <a16:creationId xmlns:a16="http://schemas.microsoft.com/office/drawing/2014/main" id="{BC47005D-DE8C-46D0-8677-4A4FDBB06C6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64822" y="-304802"/>
                          <a:ext cx="88905" cy="90850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</p:grpSp>
                </p:grpSp>
                <p:sp>
                  <p:nvSpPr>
                    <p:cNvPr id="71" name="Shape 617">
                      <a:extLst>
                        <a:ext uri="{FF2B5EF4-FFF2-40B4-BE49-F238E27FC236}">
                          <a16:creationId xmlns:a16="http://schemas.microsoft.com/office/drawing/2014/main" id="{AA3EDEE3-223D-4E5B-A705-6855A04BDEA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271755" y="4979845"/>
                      <a:ext cx="88905" cy="90851"/>
                    </a:xfrm>
                    <a:prstGeom prst="ellipse">
                      <a:avLst/>
                    </a:prstGeom>
                    <a:solidFill>
                      <a:srgbClr val="4F81BD"/>
                    </a:solidFill>
                    <a:ln w="25400" cap="flat">
                      <a:solidFill>
                        <a:srgbClr val="3A5E8A"/>
                      </a:solidFill>
                      <a:prstDash val="solid"/>
                      <a:round/>
                    </a:ln>
                    <a:effectLst/>
                  </p:spPr>
                  <p:txBody>
                    <a:bodyPr wrap="square" lIns="50800" tIns="50800" rIns="50800" bIns="50800" numCol="1" anchor="ctr">
                      <a:noAutofit/>
                    </a:bodyPr>
                    <a:lstStyle/>
                    <a:p>
                      <a:pPr>
                        <a:defRPr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72" name="Shape 614">
                      <a:extLst>
                        <a:ext uri="{FF2B5EF4-FFF2-40B4-BE49-F238E27FC236}">
                          <a16:creationId xmlns:a16="http://schemas.microsoft.com/office/drawing/2014/main" id="{268C77ED-C294-40B5-9DDC-BE5A00B666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26483" y="4979558"/>
                      <a:ext cx="88905" cy="90851"/>
                    </a:xfrm>
                    <a:prstGeom prst="ellipse">
                      <a:avLst/>
                    </a:prstGeom>
                    <a:solidFill>
                      <a:srgbClr val="4F81BD"/>
                    </a:solidFill>
                    <a:ln w="25400" cap="flat">
                      <a:solidFill>
                        <a:srgbClr val="3A5E8A"/>
                      </a:solidFill>
                      <a:prstDash val="solid"/>
                      <a:round/>
                    </a:ln>
                    <a:effectLst/>
                  </p:spPr>
                  <p:txBody>
                    <a:bodyPr wrap="square" lIns="50800" tIns="50800" rIns="50800" bIns="50800" numCol="1" anchor="ctr">
                      <a:noAutofit/>
                    </a:bodyPr>
                    <a:lstStyle/>
                    <a:p>
                      <a:pPr>
                        <a:defRPr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73" name="Shape 617">
                      <a:extLst>
                        <a:ext uri="{FF2B5EF4-FFF2-40B4-BE49-F238E27FC236}">
                          <a16:creationId xmlns:a16="http://schemas.microsoft.com/office/drawing/2014/main" id="{CCD62B93-F058-44EE-B9D7-B6229562DA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88735" y="4977652"/>
                      <a:ext cx="88905" cy="90851"/>
                    </a:xfrm>
                    <a:prstGeom prst="ellipse">
                      <a:avLst/>
                    </a:prstGeom>
                    <a:solidFill>
                      <a:srgbClr val="4F81BD"/>
                    </a:solidFill>
                    <a:ln w="25400" cap="flat">
                      <a:solidFill>
                        <a:srgbClr val="3A5E8A"/>
                      </a:solidFill>
                      <a:prstDash val="solid"/>
                      <a:round/>
                    </a:ln>
                    <a:effectLst/>
                  </p:spPr>
                  <p:txBody>
                    <a:bodyPr wrap="square" lIns="50800" tIns="50800" rIns="50800" bIns="50800" numCol="1" anchor="ctr">
                      <a:noAutofit/>
                    </a:bodyPr>
                    <a:lstStyle/>
                    <a:p>
                      <a:pPr>
                        <a:defRPr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74" name="Shape 617">
                      <a:extLst>
                        <a:ext uri="{FF2B5EF4-FFF2-40B4-BE49-F238E27FC236}">
                          <a16:creationId xmlns:a16="http://schemas.microsoft.com/office/drawing/2014/main" id="{122C133B-8CDD-4A84-BC22-00E41935D3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09169" y="4977652"/>
                      <a:ext cx="88905" cy="90851"/>
                    </a:xfrm>
                    <a:prstGeom prst="ellipse">
                      <a:avLst/>
                    </a:prstGeom>
                    <a:solidFill>
                      <a:srgbClr val="4F81BD"/>
                    </a:solidFill>
                    <a:ln w="25400" cap="flat">
                      <a:solidFill>
                        <a:srgbClr val="3A5E8A"/>
                      </a:solidFill>
                      <a:prstDash val="solid"/>
                      <a:round/>
                    </a:ln>
                    <a:effectLst/>
                  </p:spPr>
                  <p:txBody>
                    <a:bodyPr wrap="square" lIns="50800" tIns="50800" rIns="50800" bIns="50800" numCol="1" anchor="ctr">
                      <a:noAutofit/>
                    </a:bodyPr>
                    <a:lstStyle/>
                    <a:p>
                      <a:pPr>
                        <a:defRPr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75" name="Shape 592">
                      <a:extLst>
                        <a:ext uri="{FF2B5EF4-FFF2-40B4-BE49-F238E27FC236}">
                          <a16:creationId xmlns:a16="http://schemas.microsoft.com/office/drawing/2014/main" id="{A55C9906-021D-46CF-A175-206BE7CA680B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5089532" y="4809990"/>
                      <a:ext cx="1165928" cy="0"/>
                    </a:xfrm>
                    <a:prstGeom prst="line">
                      <a:avLst/>
                    </a:prstGeom>
                    <a:noFill/>
                    <a:ln w="19050" cap="flat">
                      <a:solidFill>
                        <a:srgbClr val="000000"/>
                      </a:solidFill>
                      <a:prstDash val="solid"/>
                      <a:round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endParaRPr/>
                    </a:p>
                  </p:txBody>
                </p:sp>
                <p:grpSp>
                  <p:nvGrpSpPr>
                    <p:cNvPr id="76" name="Group 391">
                      <a:extLst>
                        <a:ext uri="{FF2B5EF4-FFF2-40B4-BE49-F238E27FC236}">
                          <a16:creationId xmlns:a16="http://schemas.microsoft.com/office/drawing/2014/main" id="{260161F6-A1F5-40CC-A74F-ACAE1FC2036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089532" y="4968306"/>
                      <a:ext cx="1165928" cy="92756"/>
                      <a:chOff x="1710233" y="2975455"/>
                      <a:chExt cx="1165928" cy="92756"/>
                    </a:xfrm>
                  </p:grpSpPr>
                  <p:sp>
                    <p:nvSpPr>
                      <p:cNvPr id="85" name="Shape 592">
                        <a:extLst>
                          <a:ext uri="{FF2B5EF4-FFF2-40B4-BE49-F238E27FC236}">
                            <a16:creationId xmlns:a16="http://schemas.microsoft.com/office/drawing/2014/main" id="{B691434F-910F-4852-AF8B-2504C397E048}"/>
                          </a:ext>
                        </a:extLst>
                      </p:cNvPr>
                      <p:cNvSpPr/>
                      <p:nvPr/>
                    </p:nvSpPr>
                    <p:spPr>
                      <a:xfrm flipH="1">
                        <a:off x="1710233" y="3024403"/>
                        <a:ext cx="1165928" cy="0"/>
                      </a:xfrm>
                      <a:prstGeom prst="line">
                        <a:avLst/>
                      </a:prstGeom>
                      <a:noFill/>
                      <a:ln w="19050" cap="flat">
                        <a:solidFill>
                          <a:srgbClr val="000000"/>
                        </a:solidFill>
                        <a:prstDash val="solid"/>
                        <a:round/>
                      </a:ln>
                      <a:effectLst/>
                    </p:spPr>
                    <p:txBody>
                      <a:bodyPr wrap="square" lIns="45718" tIns="45718" rIns="45718" bIns="45718" numCol="1" anchor="t">
                        <a:noAutofit/>
                      </a:bodyPr>
                      <a:lstStyle/>
                      <a:p>
                        <a:endParaRPr/>
                      </a:p>
                    </p:txBody>
                  </p:sp>
                  <p:grpSp>
                    <p:nvGrpSpPr>
                      <p:cNvPr id="86" name="Group 618">
                        <a:extLst>
                          <a:ext uri="{FF2B5EF4-FFF2-40B4-BE49-F238E27FC236}">
                            <a16:creationId xmlns:a16="http://schemas.microsoft.com/office/drawing/2014/main" id="{C6D56B5C-8B2E-4C37-A1E3-5541043FA9C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98916" y="2975455"/>
                        <a:ext cx="203679" cy="92756"/>
                        <a:chOff x="50049" y="-310517"/>
                        <a:chExt cx="203678" cy="92755"/>
                      </a:xfrm>
                    </p:grpSpPr>
                    <p:sp>
                      <p:nvSpPr>
                        <p:cNvPr id="87" name="Shape 615">
                          <a:extLst>
                            <a:ext uri="{FF2B5EF4-FFF2-40B4-BE49-F238E27FC236}">
                              <a16:creationId xmlns:a16="http://schemas.microsoft.com/office/drawing/2014/main" id="{AF766156-F779-4915-A9BC-3F7B2676D1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049" y="-308612"/>
                          <a:ext cx="88905" cy="90850"/>
                        </a:xfrm>
                        <a:prstGeom prst="ellipse">
                          <a:avLst/>
                        </a:prstGeom>
                        <a:solidFill>
                          <a:srgbClr val="FF0000"/>
                        </a:solidFill>
                        <a:ln w="25400" cap="flat">
                          <a:solidFill>
                            <a:srgbClr val="C00000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88" name="Shape 616">
                          <a:extLst>
                            <a:ext uri="{FF2B5EF4-FFF2-40B4-BE49-F238E27FC236}">
                              <a16:creationId xmlns:a16="http://schemas.microsoft.com/office/drawing/2014/main" id="{24C7CC36-0967-49A7-A397-92C6D5F263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64822" y="-310517"/>
                          <a:ext cx="88905" cy="90850"/>
                        </a:xfrm>
                        <a:prstGeom prst="ellipse">
                          <a:avLst/>
                        </a:prstGeom>
                        <a:solidFill>
                          <a:srgbClr val="FF0000"/>
                        </a:solidFill>
                        <a:ln w="25400" cap="flat">
                          <a:solidFill>
                            <a:srgbClr val="C00000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</p:grpSp>
                </p:grpSp>
                <p:sp>
                  <p:nvSpPr>
                    <p:cNvPr id="77" name="Shape 596">
                      <a:extLst>
                        <a:ext uri="{FF2B5EF4-FFF2-40B4-BE49-F238E27FC236}">
                          <a16:creationId xmlns:a16="http://schemas.microsoft.com/office/drawing/2014/main" id="{6CEB608D-5615-4AC9-B477-AB0049E3C5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44478" y="5085605"/>
                      <a:ext cx="499794" cy="307775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="" xmlns:ma14="http://schemas.microsoft.com/office/mac/drawingml/2011/main" val="1"/>
                      </a:ext>
                    </a:extLst>
                  </p:spPr>
                  <p:txBody>
                    <a:bodyPr wrap="square" lIns="45719" tIns="45719" rIns="45719" bIns="45719" numCol="1" anchor="t">
                      <a:spAutoFit/>
                    </a:bodyPr>
                    <a:lstStyle>
                      <a:lvl1pPr algn="l" defTabSz="914400">
                        <a:defRPr sz="1400" b="1">
                          <a:latin typeface="Arial"/>
                          <a:ea typeface="Arial"/>
                          <a:cs typeface="Arial"/>
                          <a:sym typeface="Arial"/>
                        </a:defRPr>
                      </a:lvl1pPr>
                    </a:lstStyle>
                    <a:p>
                      <a:r>
                        <a:rPr lang="en-GB" dirty="0"/>
                        <a:t>8</a:t>
                      </a:r>
                      <a:endParaRPr dirty="0"/>
                    </a:p>
                  </p:txBody>
                </p:sp>
                <p:grpSp>
                  <p:nvGrpSpPr>
                    <p:cNvPr id="78" name="Group 397">
                      <a:extLst>
                        <a:ext uri="{FF2B5EF4-FFF2-40B4-BE49-F238E27FC236}">
                          <a16:creationId xmlns:a16="http://schemas.microsoft.com/office/drawing/2014/main" id="{DD350A1C-0763-4158-AACD-74F0438DAEC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070519" y="5442350"/>
                      <a:ext cx="1165928" cy="90851"/>
                      <a:chOff x="1710233" y="2981170"/>
                      <a:chExt cx="1165928" cy="90851"/>
                    </a:xfrm>
                  </p:grpSpPr>
                  <p:sp>
                    <p:nvSpPr>
                      <p:cNvPr id="81" name="Shape 592">
                        <a:extLst>
                          <a:ext uri="{FF2B5EF4-FFF2-40B4-BE49-F238E27FC236}">
                            <a16:creationId xmlns:a16="http://schemas.microsoft.com/office/drawing/2014/main" id="{4DF95E37-B981-44C9-9E59-18B21A714C9C}"/>
                          </a:ext>
                        </a:extLst>
                      </p:cNvPr>
                      <p:cNvSpPr/>
                      <p:nvPr/>
                    </p:nvSpPr>
                    <p:spPr>
                      <a:xfrm flipH="1">
                        <a:off x="1710233" y="3024403"/>
                        <a:ext cx="1165928" cy="0"/>
                      </a:xfrm>
                      <a:prstGeom prst="line">
                        <a:avLst/>
                      </a:prstGeom>
                      <a:noFill/>
                      <a:ln w="19050" cap="flat">
                        <a:solidFill>
                          <a:srgbClr val="000000"/>
                        </a:solidFill>
                        <a:prstDash val="solid"/>
                        <a:round/>
                      </a:ln>
                      <a:effectLst/>
                    </p:spPr>
                    <p:txBody>
                      <a:bodyPr wrap="square" lIns="45718" tIns="45718" rIns="45718" bIns="45718" numCol="1" anchor="t">
                        <a:noAutofit/>
                      </a:bodyPr>
                      <a:lstStyle/>
                      <a:p>
                        <a:endParaRPr/>
                      </a:p>
                    </p:txBody>
                  </p:sp>
                  <p:grpSp>
                    <p:nvGrpSpPr>
                      <p:cNvPr id="82" name="Group 618">
                        <a:extLst>
                          <a:ext uri="{FF2B5EF4-FFF2-40B4-BE49-F238E27FC236}">
                            <a16:creationId xmlns:a16="http://schemas.microsoft.com/office/drawing/2014/main" id="{35D9AE3C-12EB-45D3-A6DB-AA50954DADF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98916" y="2981170"/>
                        <a:ext cx="203679" cy="90851"/>
                        <a:chOff x="50049" y="-304802"/>
                        <a:chExt cx="203678" cy="90850"/>
                      </a:xfrm>
                    </p:grpSpPr>
                    <p:sp>
                      <p:nvSpPr>
                        <p:cNvPr id="83" name="Shape 615">
                          <a:extLst>
                            <a:ext uri="{FF2B5EF4-FFF2-40B4-BE49-F238E27FC236}">
                              <a16:creationId xmlns:a16="http://schemas.microsoft.com/office/drawing/2014/main" id="{A9FFE4C7-1DFA-4153-9749-4F37B4E35A1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049" y="-304802"/>
                          <a:ext cx="88905" cy="90850"/>
                        </a:xfrm>
                        <a:prstGeom prst="ellipse">
                          <a:avLst/>
                        </a:prstGeom>
                        <a:solidFill>
                          <a:srgbClr val="FF0000"/>
                        </a:solidFill>
                        <a:ln w="25400" cap="flat">
                          <a:solidFill>
                            <a:srgbClr val="C00000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84" name="Shape 616">
                          <a:extLst>
                            <a:ext uri="{FF2B5EF4-FFF2-40B4-BE49-F238E27FC236}">
                              <a16:creationId xmlns:a16="http://schemas.microsoft.com/office/drawing/2014/main" id="{048B04AB-69D1-4842-A975-F832F57CACA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64822" y="-304802"/>
                          <a:ext cx="88905" cy="90850"/>
                        </a:xfrm>
                        <a:prstGeom prst="ellipse">
                          <a:avLst/>
                        </a:prstGeom>
                        <a:solidFill>
                          <a:srgbClr val="FF0000"/>
                        </a:solidFill>
                        <a:ln w="25400" cap="flat">
                          <a:solidFill>
                            <a:srgbClr val="C00000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</p:grpSp>
                </p:grpSp>
                <p:sp>
                  <p:nvSpPr>
                    <p:cNvPr id="79" name="Shape 614">
                      <a:extLst>
                        <a:ext uri="{FF2B5EF4-FFF2-40B4-BE49-F238E27FC236}">
                          <a16:creationId xmlns:a16="http://schemas.microsoft.com/office/drawing/2014/main" id="{3AA90730-CB10-46B0-9E05-C406B2FC6B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63133" y="4970211"/>
                      <a:ext cx="88905" cy="90851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25400" cap="flat">
                      <a:solidFill>
                        <a:srgbClr val="C00000"/>
                      </a:solidFill>
                      <a:prstDash val="solid"/>
                      <a:round/>
                    </a:ln>
                    <a:effectLst/>
                  </p:spPr>
                  <p:txBody>
                    <a:bodyPr wrap="square" lIns="50800" tIns="50800" rIns="50800" bIns="50800" numCol="1" anchor="ctr">
                      <a:noAutofit/>
                    </a:bodyPr>
                    <a:lstStyle/>
                    <a:p>
                      <a:pPr>
                        <a:defRPr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80" name="Shape 617">
                      <a:extLst>
                        <a:ext uri="{FF2B5EF4-FFF2-40B4-BE49-F238E27FC236}">
                          <a16:creationId xmlns:a16="http://schemas.microsoft.com/office/drawing/2014/main" id="{619DECC3-6F32-420C-B28A-34297D9EFF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5819" y="4968305"/>
                      <a:ext cx="88905" cy="90851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25400" cap="flat">
                      <a:solidFill>
                        <a:srgbClr val="C00000"/>
                      </a:solidFill>
                      <a:prstDash val="solid"/>
                      <a:round/>
                    </a:ln>
                    <a:effectLst/>
                  </p:spPr>
                  <p:txBody>
                    <a:bodyPr wrap="square" lIns="50800" tIns="50800" rIns="50800" bIns="50800" numCol="1" anchor="ctr">
                      <a:noAutofit/>
                    </a:bodyPr>
                    <a:lstStyle/>
                    <a:p>
                      <a:pPr>
                        <a:defRPr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</p:grpSp>
              <p:sp>
                <p:nvSpPr>
                  <p:cNvPr id="61" name="TextBox 464">
                    <a:extLst>
                      <a:ext uri="{FF2B5EF4-FFF2-40B4-BE49-F238E27FC236}">
                        <a16:creationId xmlns:a16="http://schemas.microsoft.com/office/drawing/2014/main" id="{9000650B-D000-4DEE-A77D-D7718E69363C}"/>
                      </a:ext>
                    </a:extLst>
                  </p:cNvPr>
                  <p:cNvSpPr txBox="1"/>
                  <p:nvPr/>
                </p:nvSpPr>
                <p:spPr>
                  <a:xfrm>
                    <a:off x="8542036" y="3538269"/>
                    <a:ext cx="843501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baseline="30000" dirty="0"/>
                      <a:t>neutrons</a:t>
                    </a:r>
                    <a:endParaRPr lang="en-US" b="1" dirty="0"/>
                  </a:p>
                </p:txBody>
              </p:sp>
              <p:sp>
                <p:nvSpPr>
                  <p:cNvPr id="62" name="TextBox 465">
                    <a:extLst>
                      <a:ext uri="{FF2B5EF4-FFF2-40B4-BE49-F238E27FC236}">
                        <a16:creationId xmlns:a16="http://schemas.microsoft.com/office/drawing/2014/main" id="{5C40742B-05AF-49B8-A6C4-07144454BBF4}"/>
                      </a:ext>
                    </a:extLst>
                  </p:cNvPr>
                  <p:cNvSpPr txBox="1"/>
                  <p:nvPr/>
                </p:nvSpPr>
                <p:spPr>
                  <a:xfrm>
                    <a:off x="7111915" y="3527720"/>
                    <a:ext cx="821059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baseline="30000" dirty="0"/>
                      <a:t>protons</a:t>
                    </a:r>
                    <a:endParaRPr lang="en-US" b="1" dirty="0"/>
                  </a:p>
                </p:txBody>
              </p:sp>
              <p:sp>
                <p:nvSpPr>
                  <p:cNvPr id="63" name="Shape 596">
                    <a:extLst>
                      <a:ext uri="{FF2B5EF4-FFF2-40B4-BE49-F238E27FC236}">
                        <a16:creationId xmlns:a16="http://schemas.microsoft.com/office/drawing/2014/main" id="{9761D1C6-AFF4-417F-BFF5-4E2C74E76B4B}"/>
                      </a:ext>
                    </a:extLst>
                  </p:cNvPr>
                  <p:cNvSpPr/>
                  <p:nvPr/>
                </p:nvSpPr>
                <p:spPr>
                  <a:xfrm>
                    <a:off x="8724225" y="2371512"/>
                    <a:ext cx="499794" cy="307775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t">
                    <a:spAutoFit/>
                  </a:bodyPr>
                  <a:lstStyle>
                    <a:lvl1pPr algn="l" defTabSz="914400">
                      <a:defRPr sz="1400" b="1">
                        <a:latin typeface="Arial"/>
                        <a:ea typeface="Arial"/>
                        <a:cs typeface="Arial"/>
                        <a:sym typeface="Arial"/>
                      </a:defRPr>
                    </a:lvl1pPr>
                  </a:lstStyle>
                  <a:p>
                    <a:pPr algn="ctr"/>
                    <a:r>
                      <a:rPr lang="en-GB" dirty="0" smtClean="0"/>
                      <a:t>16</a:t>
                    </a:r>
                    <a:endParaRPr dirty="0"/>
                  </a:p>
                </p:txBody>
              </p:sp>
              <p:sp>
                <p:nvSpPr>
                  <p:cNvPr id="64" name="Forme libre 63"/>
                  <p:cNvSpPr/>
                  <p:nvPr/>
                </p:nvSpPr>
                <p:spPr>
                  <a:xfrm>
                    <a:off x="8401123" y="1949706"/>
                    <a:ext cx="243840" cy="388620"/>
                  </a:xfrm>
                  <a:custGeom>
                    <a:avLst/>
                    <a:gdLst>
                      <a:gd name="connsiteX0" fmla="*/ 243840 w 243840"/>
                      <a:gd name="connsiteY0" fmla="*/ 388620 h 388620"/>
                      <a:gd name="connsiteX1" fmla="*/ 0 w 243840"/>
                      <a:gd name="connsiteY1" fmla="*/ 388620 h 388620"/>
                      <a:gd name="connsiteX2" fmla="*/ 0 w 243840"/>
                      <a:gd name="connsiteY2" fmla="*/ 0 h 3886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43840" h="388620">
                        <a:moveTo>
                          <a:pt x="243840" y="388620"/>
                        </a:moveTo>
                        <a:lnTo>
                          <a:pt x="0" y="38862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headEnd type="none" w="med" len="med"/>
                    <a:tailEnd type="arrow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58" name="Flèche vers le bas 57"/>
                <p:cNvSpPr/>
                <p:nvPr/>
              </p:nvSpPr>
              <p:spPr>
                <a:xfrm>
                  <a:off x="6766409" y="2544619"/>
                  <a:ext cx="370166" cy="849077"/>
                </a:xfrm>
                <a:prstGeom prst="downArrow">
                  <a:avLst/>
                </a:prstGeom>
                <a:solidFill>
                  <a:srgbClr val="FF0000"/>
                </a:solidFill>
                <a:ln w="2857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56" name="Forme libre 55"/>
              <p:cNvSpPr/>
              <p:nvPr/>
            </p:nvSpPr>
            <p:spPr>
              <a:xfrm flipH="1">
                <a:off x="9603344" y="1913424"/>
                <a:ext cx="243840" cy="388620"/>
              </a:xfrm>
              <a:custGeom>
                <a:avLst/>
                <a:gdLst>
                  <a:gd name="connsiteX0" fmla="*/ 243840 w 243840"/>
                  <a:gd name="connsiteY0" fmla="*/ 388620 h 388620"/>
                  <a:gd name="connsiteX1" fmla="*/ 0 w 243840"/>
                  <a:gd name="connsiteY1" fmla="*/ 388620 h 388620"/>
                  <a:gd name="connsiteX2" fmla="*/ 0 w 243840"/>
                  <a:gd name="connsiteY2" fmla="*/ 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3840" h="388620">
                    <a:moveTo>
                      <a:pt x="243840" y="388620"/>
                    </a:moveTo>
                    <a:lnTo>
                      <a:pt x="0" y="388620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54" name="Shape 596">
              <a:extLst>
                <a:ext uri="{FF2B5EF4-FFF2-40B4-BE49-F238E27FC236}">
                  <a16:creationId xmlns:a16="http://schemas.microsoft.com/office/drawing/2014/main" id="{9761D1C6-AFF4-417F-BFF5-4E2C74E76B4B}"/>
                </a:ext>
              </a:extLst>
            </p:cNvPr>
            <p:cNvSpPr/>
            <p:nvPr/>
          </p:nvSpPr>
          <p:spPr>
            <a:xfrm>
              <a:off x="9015327" y="1024364"/>
              <a:ext cx="499794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l" defTabSz="914400">
                <a:defRPr sz="14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algn="ctr"/>
              <a:r>
                <a:rPr lang="en-GB" dirty="0" smtClean="0"/>
                <a:t>28</a:t>
              </a:r>
              <a:endParaRPr dirty="0"/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88943" y="1139050"/>
            <a:ext cx="4467556" cy="3138509"/>
            <a:chOff x="88943" y="1139050"/>
            <a:chExt cx="4467556" cy="3138509"/>
          </a:xfrm>
        </p:grpSpPr>
        <p:pic>
          <p:nvPicPr>
            <p:cNvPr id="22" name="Image 21"/>
            <p:cNvPicPr>
              <a:picLocks noChangeAspect="1"/>
            </p:cNvPicPr>
            <p:nvPr/>
          </p:nvPicPr>
          <p:blipFill rotWithShape="1">
            <a:blip r:embed="rId2"/>
            <a:srcRect r="18319"/>
            <a:stretch/>
          </p:blipFill>
          <p:spPr>
            <a:xfrm>
              <a:off x="88943" y="1139050"/>
              <a:ext cx="3758346" cy="3138509"/>
            </a:xfrm>
            <a:prstGeom prst="rect">
              <a:avLst/>
            </a:prstGeom>
          </p:spPr>
        </p:pic>
        <p:sp>
          <p:nvSpPr>
            <p:cNvPr id="115" name="ZoneTexte 114"/>
            <p:cNvSpPr txBox="1"/>
            <p:nvPr/>
          </p:nvSpPr>
          <p:spPr>
            <a:xfrm>
              <a:off x="3714602" y="1197445"/>
              <a:ext cx="8418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∆</a:t>
              </a:r>
              <a:r>
                <a:rPr lang="fr-FR" sz="1200" baseline="-25000" dirty="0" smtClean="0"/>
                <a:t>2n </a:t>
              </a:r>
              <a:r>
                <a:rPr lang="fr-FR" sz="1200" dirty="0" smtClean="0"/>
                <a:t>(MeV)</a:t>
              </a:r>
              <a:endParaRPr lang="fr-FR" sz="1200" dirty="0"/>
            </a:p>
          </p:txBody>
        </p:sp>
      </p:grpSp>
      <p:sp>
        <p:nvSpPr>
          <p:cNvPr id="10" name="ZoneTexte 9"/>
          <p:cNvSpPr txBox="1"/>
          <p:nvPr/>
        </p:nvSpPr>
        <p:spPr>
          <a:xfrm rot="19984806">
            <a:off x="8402855" y="2859324"/>
            <a:ext cx="16257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s</a:t>
            </a:r>
            <a:r>
              <a:rPr lang="fr-FR" sz="1400" dirty="0" smtClean="0"/>
              <a:t>pin-</a:t>
            </a:r>
            <a:r>
              <a:rPr lang="fr-FR" sz="1400" dirty="0" err="1" smtClean="0"/>
              <a:t>orbit</a:t>
            </a:r>
            <a:r>
              <a:rPr lang="fr-FR" sz="1400" dirty="0" smtClean="0"/>
              <a:t> </a:t>
            </a:r>
            <a:r>
              <a:rPr lang="fr-FR" sz="1400" dirty="0" err="1" smtClean="0"/>
              <a:t>partners</a:t>
            </a:r>
            <a:endParaRPr lang="fr-FR" sz="1400" dirty="0"/>
          </a:p>
        </p:txBody>
      </p:sp>
      <p:sp>
        <p:nvSpPr>
          <p:cNvPr id="14" name="Forme libre 13"/>
          <p:cNvSpPr/>
          <p:nvPr/>
        </p:nvSpPr>
        <p:spPr>
          <a:xfrm>
            <a:off x="5577841" y="2133600"/>
            <a:ext cx="2941205" cy="1813958"/>
          </a:xfrm>
          <a:custGeom>
            <a:avLst/>
            <a:gdLst>
              <a:gd name="connsiteX0" fmla="*/ 0 w 2353002"/>
              <a:gd name="connsiteY0" fmla="*/ 627888 h 1831101"/>
              <a:gd name="connsiteX1" fmla="*/ 408432 w 2353002"/>
              <a:gd name="connsiteY1" fmla="*/ 1798320 h 1831101"/>
              <a:gd name="connsiteX2" fmla="*/ 2286000 w 2353002"/>
              <a:gd name="connsiteY2" fmla="*/ 1499616 h 1831101"/>
              <a:gd name="connsiteX3" fmla="*/ 1932432 w 2353002"/>
              <a:gd name="connsiteY3" fmla="*/ 1420368 h 1831101"/>
              <a:gd name="connsiteX4" fmla="*/ 1914144 w 2353002"/>
              <a:gd name="connsiteY4" fmla="*/ 896112 h 1831101"/>
              <a:gd name="connsiteX5" fmla="*/ 2298192 w 2353002"/>
              <a:gd name="connsiteY5" fmla="*/ 164592 h 1831101"/>
              <a:gd name="connsiteX6" fmla="*/ 1847088 w 2353002"/>
              <a:gd name="connsiteY6" fmla="*/ 0 h 1831101"/>
              <a:gd name="connsiteX0" fmla="*/ 0 w 2911191"/>
              <a:gd name="connsiteY0" fmla="*/ 627888 h 1812916"/>
              <a:gd name="connsiteX1" fmla="*/ 408432 w 2911191"/>
              <a:gd name="connsiteY1" fmla="*/ 1798320 h 1812916"/>
              <a:gd name="connsiteX2" fmla="*/ 2871216 w 2911191"/>
              <a:gd name="connsiteY2" fmla="*/ 1292352 h 1812916"/>
              <a:gd name="connsiteX3" fmla="*/ 1932432 w 2911191"/>
              <a:gd name="connsiteY3" fmla="*/ 1420368 h 1812916"/>
              <a:gd name="connsiteX4" fmla="*/ 1914144 w 2911191"/>
              <a:gd name="connsiteY4" fmla="*/ 896112 h 1812916"/>
              <a:gd name="connsiteX5" fmla="*/ 2298192 w 2911191"/>
              <a:gd name="connsiteY5" fmla="*/ 164592 h 1812916"/>
              <a:gd name="connsiteX6" fmla="*/ 1847088 w 2911191"/>
              <a:gd name="connsiteY6" fmla="*/ 0 h 1812916"/>
              <a:gd name="connsiteX0" fmla="*/ 0 w 2909266"/>
              <a:gd name="connsiteY0" fmla="*/ 627888 h 1812916"/>
              <a:gd name="connsiteX1" fmla="*/ 408432 w 2909266"/>
              <a:gd name="connsiteY1" fmla="*/ 1798320 h 1812916"/>
              <a:gd name="connsiteX2" fmla="*/ 2871216 w 2909266"/>
              <a:gd name="connsiteY2" fmla="*/ 1292352 h 1812916"/>
              <a:gd name="connsiteX3" fmla="*/ 1932432 w 2909266"/>
              <a:gd name="connsiteY3" fmla="*/ 1420368 h 1812916"/>
              <a:gd name="connsiteX4" fmla="*/ 2298192 w 2909266"/>
              <a:gd name="connsiteY4" fmla="*/ 164592 h 1812916"/>
              <a:gd name="connsiteX5" fmla="*/ 1847088 w 2909266"/>
              <a:gd name="connsiteY5" fmla="*/ 0 h 1812916"/>
              <a:gd name="connsiteX0" fmla="*/ 0 w 2936579"/>
              <a:gd name="connsiteY0" fmla="*/ 627888 h 1813958"/>
              <a:gd name="connsiteX1" fmla="*/ 408432 w 2936579"/>
              <a:gd name="connsiteY1" fmla="*/ 1798320 h 1813958"/>
              <a:gd name="connsiteX2" fmla="*/ 2871216 w 2936579"/>
              <a:gd name="connsiteY2" fmla="*/ 1292352 h 1813958"/>
              <a:gd name="connsiteX3" fmla="*/ 2231136 w 2936579"/>
              <a:gd name="connsiteY3" fmla="*/ 1158240 h 1813958"/>
              <a:gd name="connsiteX4" fmla="*/ 2298192 w 2936579"/>
              <a:gd name="connsiteY4" fmla="*/ 164592 h 1813958"/>
              <a:gd name="connsiteX5" fmla="*/ 1847088 w 2936579"/>
              <a:gd name="connsiteY5" fmla="*/ 0 h 1813958"/>
              <a:gd name="connsiteX0" fmla="*/ 0 w 2937531"/>
              <a:gd name="connsiteY0" fmla="*/ 627888 h 1813958"/>
              <a:gd name="connsiteX1" fmla="*/ 408432 w 2937531"/>
              <a:gd name="connsiteY1" fmla="*/ 1798320 h 1813958"/>
              <a:gd name="connsiteX2" fmla="*/ 2871216 w 2937531"/>
              <a:gd name="connsiteY2" fmla="*/ 1292352 h 1813958"/>
              <a:gd name="connsiteX3" fmla="*/ 2231136 w 2937531"/>
              <a:gd name="connsiteY3" fmla="*/ 1158240 h 1813958"/>
              <a:gd name="connsiteX4" fmla="*/ 2200656 w 2937531"/>
              <a:gd name="connsiteY4" fmla="*/ 359664 h 1813958"/>
              <a:gd name="connsiteX5" fmla="*/ 1847088 w 2937531"/>
              <a:gd name="connsiteY5" fmla="*/ 0 h 1813958"/>
              <a:gd name="connsiteX0" fmla="*/ 0 w 2938944"/>
              <a:gd name="connsiteY0" fmla="*/ 627888 h 1813958"/>
              <a:gd name="connsiteX1" fmla="*/ 408432 w 2938944"/>
              <a:gd name="connsiteY1" fmla="*/ 1798320 h 1813958"/>
              <a:gd name="connsiteX2" fmla="*/ 2871216 w 2938944"/>
              <a:gd name="connsiteY2" fmla="*/ 1292352 h 1813958"/>
              <a:gd name="connsiteX3" fmla="*/ 2231136 w 2938944"/>
              <a:gd name="connsiteY3" fmla="*/ 1158240 h 1813958"/>
              <a:gd name="connsiteX4" fmla="*/ 2060448 w 2938944"/>
              <a:gd name="connsiteY4" fmla="*/ 463296 h 1813958"/>
              <a:gd name="connsiteX5" fmla="*/ 1847088 w 2938944"/>
              <a:gd name="connsiteY5" fmla="*/ 0 h 1813958"/>
              <a:gd name="connsiteX0" fmla="*/ 0 w 2941205"/>
              <a:gd name="connsiteY0" fmla="*/ 627888 h 1813958"/>
              <a:gd name="connsiteX1" fmla="*/ 408432 w 2941205"/>
              <a:gd name="connsiteY1" fmla="*/ 1798320 h 1813958"/>
              <a:gd name="connsiteX2" fmla="*/ 2871216 w 2941205"/>
              <a:gd name="connsiteY2" fmla="*/ 1292352 h 1813958"/>
              <a:gd name="connsiteX3" fmla="*/ 2231136 w 2941205"/>
              <a:gd name="connsiteY3" fmla="*/ 1158240 h 1813958"/>
              <a:gd name="connsiteX4" fmla="*/ 1847088 w 2941205"/>
              <a:gd name="connsiteY4" fmla="*/ 0 h 1813958"/>
              <a:gd name="connsiteX0" fmla="*/ 0 w 2941205"/>
              <a:gd name="connsiteY0" fmla="*/ 627888 h 1813958"/>
              <a:gd name="connsiteX1" fmla="*/ 408432 w 2941205"/>
              <a:gd name="connsiteY1" fmla="*/ 1798320 h 1813958"/>
              <a:gd name="connsiteX2" fmla="*/ 2871216 w 2941205"/>
              <a:gd name="connsiteY2" fmla="*/ 1292352 h 1813958"/>
              <a:gd name="connsiteX3" fmla="*/ 2231136 w 2941205"/>
              <a:gd name="connsiteY3" fmla="*/ 1158240 h 1813958"/>
              <a:gd name="connsiteX4" fmla="*/ 1847088 w 2941205"/>
              <a:gd name="connsiteY4" fmla="*/ 0 h 1813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1205" h="1813958">
                <a:moveTo>
                  <a:pt x="0" y="627888"/>
                </a:moveTo>
                <a:cubicBezTo>
                  <a:pt x="13716" y="1140460"/>
                  <a:pt x="-70104" y="1687576"/>
                  <a:pt x="408432" y="1798320"/>
                </a:cubicBezTo>
                <a:cubicBezTo>
                  <a:pt x="886968" y="1909064"/>
                  <a:pt x="2567432" y="1399032"/>
                  <a:pt x="2871216" y="1292352"/>
                </a:cubicBezTo>
                <a:cubicBezTo>
                  <a:pt x="3175000" y="1185672"/>
                  <a:pt x="2401824" y="1373632"/>
                  <a:pt x="2231136" y="1158240"/>
                </a:cubicBezTo>
                <a:cubicBezTo>
                  <a:pt x="2060448" y="942848"/>
                  <a:pt x="2140458" y="271780"/>
                  <a:pt x="1847088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6699684" y="3934668"/>
            <a:ext cx="4031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à"/>
            </a:pPr>
            <a:r>
              <a:rPr lang="fr-FR" sz="1200" dirty="0" err="1" smtClean="0">
                <a:sym typeface="Wingdings" panose="05000000000000000000" pitchFamily="2" charset="2"/>
              </a:rPr>
              <a:t>Strong</a:t>
            </a:r>
            <a:r>
              <a:rPr lang="fr-FR" sz="1200" dirty="0" smtClean="0">
                <a:sym typeface="Wingdings" panose="05000000000000000000" pitchFamily="2" charset="2"/>
              </a:rPr>
              <a:t> spatial </a:t>
            </a:r>
            <a:r>
              <a:rPr lang="fr-FR" sz="1200" dirty="0" err="1" smtClean="0">
                <a:sym typeface="Wingdings" panose="05000000000000000000" pitchFamily="2" charset="2"/>
              </a:rPr>
              <a:t>overlap</a:t>
            </a:r>
            <a:r>
              <a:rPr lang="fr-FR" sz="1200" dirty="0" smtClean="0">
                <a:sym typeface="Wingdings" panose="05000000000000000000" pitchFamily="2" charset="2"/>
              </a:rPr>
              <a:t> (</a:t>
            </a:r>
            <a:r>
              <a:rPr lang="fr-FR" sz="1200" dirty="0" err="1" smtClean="0">
                <a:sym typeface="Wingdings" panose="05000000000000000000" pitchFamily="2" charset="2"/>
              </a:rPr>
              <a:t>strong</a:t>
            </a:r>
            <a:r>
              <a:rPr lang="fr-FR" sz="1200" dirty="0" smtClean="0">
                <a:sym typeface="Wingdings" panose="05000000000000000000" pitchFamily="2" charset="2"/>
              </a:rPr>
              <a:t> interaction)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fr-FR" sz="1200" dirty="0" err="1" smtClean="0">
                <a:sym typeface="Wingdings" panose="05000000000000000000" pitchFamily="2" charset="2"/>
              </a:rPr>
              <a:t>pn</a:t>
            </a:r>
            <a:r>
              <a:rPr lang="fr-FR" sz="1200" dirty="0" smtClean="0">
                <a:sym typeface="Wingdings" panose="05000000000000000000" pitchFamily="2" charset="2"/>
              </a:rPr>
              <a:t> interaction attractive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fr-FR" sz="1200" dirty="0" err="1" smtClean="0">
                <a:sym typeface="Wingdings" panose="05000000000000000000" pitchFamily="2" charset="2"/>
              </a:rPr>
              <a:t>Reduction</a:t>
            </a:r>
            <a:r>
              <a:rPr lang="fr-FR" sz="1200" dirty="0" smtClean="0">
                <a:sym typeface="Wingdings" panose="05000000000000000000" pitchFamily="2" charset="2"/>
              </a:rPr>
              <a:t> in </a:t>
            </a:r>
            <a:r>
              <a:rPr lang="fr-FR" sz="1200" dirty="0" err="1" smtClean="0">
                <a:sym typeface="Wingdings" panose="05000000000000000000" pitchFamily="2" charset="2"/>
              </a:rPr>
              <a:t>empirical</a:t>
            </a:r>
            <a:r>
              <a:rPr lang="fr-FR" sz="1200" dirty="0" smtClean="0">
                <a:sym typeface="Wingdings" panose="05000000000000000000" pitchFamily="2" charset="2"/>
              </a:rPr>
              <a:t> shell gap corresponds </a:t>
            </a:r>
            <a:r>
              <a:rPr lang="fr-FR" sz="1200" dirty="0">
                <a:sym typeface="Wingdings" panose="05000000000000000000" pitchFamily="2" charset="2"/>
              </a:rPr>
              <a:t>in </a:t>
            </a:r>
            <a:r>
              <a:rPr lang="fr-FR" sz="1200" dirty="0" smtClean="0">
                <a:sym typeface="Wingdings" panose="05000000000000000000" pitchFamily="2" charset="2"/>
              </a:rPr>
              <a:t>model   to </a:t>
            </a:r>
            <a:r>
              <a:rPr lang="fr-FR" sz="1200" dirty="0" err="1" smtClean="0">
                <a:sym typeface="Wingdings" panose="05000000000000000000" pitchFamily="2" charset="2"/>
              </a:rPr>
              <a:t>reduction</a:t>
            </a:r>
            <a:r>
              <a:rPr lang="fr-FR" sz="1200" dirty="0" smtClean="0">
                <a:sym typeface="Wingdings" panose="05000000000000000000" pitchFamily="2" charset="2"/>
              </a:rPr>
              <a:t> in gap </a:t>
            </a:r>
            <a:r>
              <a:rPr lang="fr-FR" sz="1200" dirty="0" err="1" smtClean="0">
                <a:sym typeface="Wingdings" panose="05000000000000000000" pitchFamily="2" charset="2"/>
              </a:rPr>
              <a:t>between</a:t>
            </a:r>
            <a:r>
              <a:rPr lang="fr-FR" sz="1200" dirty="0" smtClean="0">
                <a:sym typeface="Wingdings" panose="05000000000000000000" pitchFamily="2" charset="2"/>
              </a:rPr>
              <a:t> single-</a:t>
            </a:r>
            <a:r>
              <a:rPr lang="fr-FR" sz="1200" dirty="0" err="1" smtClean="0">
                <a:sym typeface="Wingdings" panose="05000000000000000000" pitchFamily="2" charset="2"/>
              </a:rPr>
              <a:t>particle</a:t>
            </a:r>
            <a:r>
              <a:rPr lang="fr-FR" sz="1200" dirty="0" smtClean="0">
                <a:sym typeface="Wingdings" panose="05000000000000000000" pitchFamily="2" charset="2"/>
              </a:rPr>
              <a:t> </a:t>
            </a:r>
            <a:r>
              <a:rPr lang="fr-FR" sz="1200" dirty="0" err="1" smtClean="0">
                <a:sym typeface="Wingdings" panose="05000000000000000000" pitchFamily="2" charset="2"/>
              </a:rPr>
              <a:t>levels</a:t>
            </a:r>
            <a:r>
              <a:rPr lang="fr-FR" sz="1200" dirty="0" smtClean="0">
                <a:sym typeface="Wingdings" panose="05000000000000000000" pitchFamily="2" charset="2"/>
              </a:rPr>
              <a:t>.</a:t>
            </a:r>
            <a:endParaRPr lang="fr-FR" sz="1200" dirty="0"/>
          </a:p>
        </p:txBody>
      </p:sp>
      <p:sp>
        <p:nvSpPr>
          <p:cNvPr id="116" name="Text Placeholder 4"/>
          <p:cNvSpPr txBox="1">
            <a:spLocks/>
          </p:cNvSpPr>
          <p:nvPr/>
        </p:nvSpPr>
        <p:spPr>
          <a:xfrm>
            <a:off x="-21508" y="5406008"/>
            <a:ext cx="4178480" cy="2307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M. Wang et al., Chinese Phys. C 45 030003 (2021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7258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056784" cy="432048"/>
          </a:xfrm>
        </p:spPr>
        <p:txBody>
          <a:bodyPr>
            <a:normAutofit/>
          </a:bodyPr>
          <a:lstStyle/>
          <a:p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applications of 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nucleosynthesis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42</a:t>
            </a:fld>
            <a:endParaRPr lang="fr-FR" dirty="0"/>
          </a:p>
        </p:txBody>
      </p:sp>
      <p:sp>
        <p:nvSpPr>
          <p:cNvPr id="25" name="Rectangle 24"/>
          <p:cNvSpPr/>
          <p:nvPr/>
        </p:nvSpPr>
        <p:spPr>
          <a:xfrm>
            <a:off x="4298" y="5457122"/>
            <a:ext cx="445666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Arnould,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S.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Goriely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, K.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Takahashi, </a:t>
            </a:r>
            <a:r>
              <a:rPr lang="fr-FR" sz="1000" dirty="0"/>
              <a:t>Physics Reports </a:t>
            </a:r>
            <a:r>
              <a:rPr lang="fr-FR" sz="1000" b="1" dirty="0" smtClean="0"/>
              <a:t>450</a:t>
            </a:r>
            <a:r>
              <a:rPr lang="fr-FR" sz="1000" dirty="0" smtClean="0"/>
              <a:t>, 97-213 </a:t>
            </a:r>
            <a:r>
              <a:rPr lang="fr-FR" sz="1000" dirty="0"/>
              <a:t>(2007)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oupe 25"/>
          <p:cNvGrpSpPr/>
          <p:nvPr/>
        </p:nvGrpSpPr>
        <p:grpSpPr>
          <a:xfrm>
            <a:off x="711597" y="2491840"/>
            <a:ext cx="4693188" cy="2965282"/>
            <a:chOff x="711597" y="2491840"/>
            <a:chExt cx="4693188" cy="2965282"/>
          </a:xfrm>
        </p:grpSpPr>
        <p:pic>
          <p:nvPicPr>
            <p:cNvPr id="27" name="Image 2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1597" y="2491840"/>
              <a:ext cx="4693188" cy="2965282"/>
            </a:xfrm>
            <a:prstGeom prst="rect">
              <a:avLst/>
            </a:prstGeom>
          </p:spPr>
        </p:pic>
        <p:cxnSp>
          <p:nvCxnSpPr>
            <p:cNvPr id="28" name="Connecteur droit 27"/>
            <p:cNvCxnSpPr/>
            <p:nvPr/>
          </p:nvCxnSpPr>
          <p:spPr>
            <a:xfrm flipV="1">
              <a:off x="2603208" y="2577376"/>
              <a:ext cx="0" cy="2421791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flipV="1">
              <a:off x="4355415" y="2581186"/>
              <a:ext cx="0" cy="1744702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oneTexte 29"/>
          <p:cNvSpPr txBox="1"/>
          <p:nvPr/>
        </p:nvSpPr>
        <p:spPr>
          <a:xfrm>
            <a:off x="1785987" y="925015"/>
            <a:ext cx="4176464" cy="116955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/>
              <a:t>Canonical r-</a:t>
            </a:r>
            <a:r>
              <a:rPr lang="fr-FR" sz="1400" dirty="0" err="1" smtClean="0"/>
              <a:t>process</a:t>
            </a:r>
            <a:r>
              <a:rPr lang="fr-FR" sz="1400" dirty="0" smtClean="0"/>
              <a:t> (</a:t>
            </a:r>
            <a:r>
              <a:rPr lang="fr-FR" sz="1400" dirty="0" err="1" smtClean="0"/>
              <a:t>N</a:t>
            </a:r>
            <a:r>
              <a:rPr lang="fr-FR" sz="1400" baseline="-25000" dirty="0" err="1" smtClean="0"/>
              <a:t>n</a:t>
            </a:r>
            <a:r>
              <a:rPr lang="fr-FR" sz="1400" dirty="0" smtClean="0"/>
              <a:t> and T</a:t>
            </a:r>
            <a:r>
              <a:rPr lang="fr-FR" sz="1400" baseline="-25000" dirty="0" smtClean="0"/>
              <a:t>9</a:t>
            </a:r>
            <a:r>
              <a:rPr lang="fr-FR" sz="1400" dirty="0" smtClean="0"/>
              <a:t>): </a:t>
            </a:r>
          </a:p>
          <a:p>
            <a:pPr marL="788988" lvl="2" indent="-285750">
              <a:buFont typeface="Wingdings" panose="05000000000000000000" pitchFamily="2" charset="2"/>
              <a:buChar char="ü"/>
            </a:pPr>
            <a:r>
              <a:rPr lang="fr-FR" sz="1400" dirty="0"/>
              <a:t>Constant </a:t>
            </a:r>
            <a:r>
              <a:rPr lang="fr-FR" sz="1400" dirty="0" err="1"/>
              <a:t>supply</a:t>
            </a:r>
            <a:r>
              <a:rPr lang="fr-FR" sz="1400" dirty="0"/>
              <a:t> of </a:t>
            </a:r>
            <a:r>
              <a:rPr lang="fr-FR" sz="1400" dirty="0" smtClean="0"/>
              <a:t>n </a:t>
            </a:r>
            <a:r>
              <a:rPr lang="fr-FR" sz="1400" dirty="0"/>
              <a:t>and high-</a:t>
            </a:r>
            <a:r>
              <a:rPr lang="fr-FR" sz="1400" dirty="0" err="1"/>
              <a:t>enough</a:t>
            </a:r>
            <a:r>
              <a:rPr lang="fr-FR" sz="1400" dirty="0"/>
              <a:t> T </a:t>
            </a:r>
            <a:endParaRPr lang="fr-FR" sz="1400" dirty="0" smtClean="0"/>
          </a:p>
          <a:p>
            <a:pPr marL="788988" lvl="2" indent="-285750">
              <a:buFont typeface="Wingdings" panose="05000000000000000000" pitchFamily="2" charset="2"/>
              <a:buChar char="ü"/>
            </a:pPr>
            <a:r>
              <a:rPr lang="fr-FR" sz="1400" dirty="0" smtClean="0"/>
              <a:t>(</a:t>
            </a:r>
            <a:r>
              <a:rPr lang="fr-FR" sz="1400" dirty="0"/>
              <a:t>n,</a:t>
            </a:r>
            <a:r>
              <a:rPr lang="el-GR" sz="1400" dirty="0"/>
              <a:t>γ</a:t>
            </a:r>
            <a:r>
              <a:rPr lang="fr-FR" sz="1400" dirty="0"/>
              <a:t>)</a:t>
            </a:r>
            <a:r>
              <a:rPr lang="fr-FR" sz="1400" dirty="0">
                <a:sym typeface="Wingdings" panose="05000000000000000000" pitchFamily="2" charset="2"/>
              </a:rPr>
              <a:t></a:t>
            </a:r>
            <a:r>
              <a:rPr lang="fr-FR" sz="1400" dirty="0"/>
              <a:t> (</a:t>
            </a:r>
            <a:r>
              <a:rPr lang="el-GR" sz="1400" dirty="0"/>
              <a:t>γ</a:t>
            </a:r>
            <a:r>
              <a:rPr lang="fr-FR" sz="1400" dirty="0"/>
              <a:t>,n) </a:t>
            </a:r>
            <a:r>
              <a:rPr lang="fr-FR" sz="1400" dirty="0" err="1" smtClean="0"/>
              <a:t>equilibrium</a:t>
            </a:r>
            <a:endParaRPr lang="fr-FR" sz="1400" dirty="0" smtClean="0"/>
          </a:p>
          <a:p>
            <a:pPr marL="787400" lvl="1" indent="-285750">
              <a:buFont typeface="Wingdings" panose="05000000000000000000" pitchFamily="2" charset="2"/>
              <a:buChar char="ü"/>
            </a:pPr>
            <a:r>
              <a:rPr lang="fr-FR" sz="1400" dirty="0" err="1" smtClean="0"/>
              <a:t>Steady</a:t>
            </a:r>
            <a:r>
              <a:rPr lang="fr-FR" sz="1400" dirty="0" smtClean="0"/>
              <a:t>-state beta </a:t>
            </a:r>
            <a:r>
              <a:rPr lang="fr-FR" sz="1400" dirty="0" err="1" smtClean="0"/>
              <a:t>decay</a:t>
            </a:r>
            <a:endParaRPr lang="fr-FR" sz="1400" dirty="0" smtClean="0"/>
          </a:p>
          <a:p>
            <a:pPr marL="787400" lvl="1" indent="-285750">
              <a:buFont typeface="Wingdings" panose="05000000000000000000" pitchFamily="2" charset="2"/>
              <a:buChar char="ü"/>
            </a:pPr>
            <a:r>
              <a:rPr lang="fr-FR" sz="1400" dirty="0" err="1" smtClean="0"/>
              <a:t>Sudden</a:t>
            </a:r>
            <a:r>
              <a:rPr lang="fr-FR" sz="1400" dirty="0" smtClean="0"/>
              <a:t> </a:t>
            </a:r>
            <a:r>
              <a:rPr lang="fr-FR" sz="1400" dirty="0" err="1" smtClean="0"/>
              <a:t>freeze</a:t>
            </a:r>
            <a:r>
              <a:rPr lang="fr-FR" sz="1400" dirty="0" smtClean="0"/>
              <a:t>-out</a:t>
            </a:r>
            <a:endParaRPr lang="fr-FR" sz="1400" dirty="0"/>
          </a:p>
        </p:txBody>
      </p:sp>
      <p:sp>
        <p:nvSpPr>
          <p:cNvPr id="31" name="ZoneTexte 30"/>
          <p:cNvSpPr txBox="1"/>
          <p:nvPr/>
        </p:nvSpPr>
        <p:spPr>
          <a:xfrm>
            <a:off x="1228301" y="2612732"/>
            <a:ext cx="14237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/>
              <a:t>c</a:t>
            </a:r>
            <a:r>
              <a:rPr lang="fr-FR" sz="1000" dirty="0" err="1" smtClean="0"/>
              <a:t>ourtesy</a:t>
            </a:r>
            <a:r>
              <a:rPr lang="fr-FR" sz="1000" dirty="0" smtClean="0"/>
              <a:t> of D. </a:t>
            </a:r>
            <a:r>
              <a:rPr lang="fr-FR" sz="1000" dirty="0" err="1" smtClean="0"/>
              <a:t>Lunney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336200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056784" cy="432048"/>
          </a:xfrm>
        </p:spPr>
        <p:txBody>
          <a:bodyPr>
            <a:normAutofit/>
          </a:bodyPr>
          <a:lstStyle/>
          <a:p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applications of 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nucleosynthesis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43</a:t>
            </a:fld>
            <a:endParaRPr lang="fr-FR" dirty="0"/>
          </a:p>
        </p:txBody>
      </p:sp>
      <p:grpSp>
        <p:nvGrpSpPr>
          <p:cNvPr id="12" name="Groupe 11"/>
          <p:cNvGrpSpPr/>
          <p:nvPr/>
        </p:nvGrpSpPr>
        <p:grpSpPr>
          <a:xfrm>
            <a:off x="711597" y="2491840"/>
            <a:ext cx="4693188" cy="2965282"/>
            <a:chOff x="711597" y="2491840"/>
            <a:chExt cx="4693188" cy="2965282"/>
          </a:xfrm>
        </p:grpSpPr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1597" y="2491840"/>
              <a:ext cx="4693188" cy="2965282"/>
            </a:xfrm>
            <a:prstGeom prst="rect">
              <a:avLst/>
            </a:prstGeom>
          </p:spPr>
        </p:pic>
        <p:cxnSp>
          <p:nvCxnSpPr>
            <p:cNvPr id="14" name="Connecteur droit 13"/>
            <p:cNvCxnSpPr/>
            <p:nvPr/>
          </p:nvCxnSpPr>
          <p:spPr>
            <a:xfrm flipV="1">
              <a:off x="2603208" y="2577376"/>
              <a:ext cx="0" cy="2421791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 flipV="1">
              <a:off x="4355415" y="2581186"/>
              <a:ext cx="0" cy="1744702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6394499" y="923448"/>
                <a:ext cx="3572901" cy="5479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fr-FR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fr-FR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fr-F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−3/2</m:t>
                          </m:r>
                        </m:sup>
                      </m:sSup>
                      <m:sSub>
                        <m:sSubPr>
                          <m:ctrlPr>
                            <a:rPr lang="fr-FR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fr-F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fr-FR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exp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+1)</m:t>
                              </m:r>
                            </m:num>
                            <m:den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𝑘𝑇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4499" y="923448"/>
                <a:ext cx="3572901" cy="5479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6041548" y="1613524"/>
                <a:ext cx="4707634" cy="5532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d>
                        <m:dPr>
                          <m:begChr m:val="["/>
                          <m:endChr m:val="]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𝑀𝑒𝑉</m:t>
                          </m:r>
                        </m:e>
                      </m:d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34.075 −</m:t>
                          </m:r>
                          <m:r>
                            <m:rPr>
                              <m:sty m:val="p"/>
                            </m:rPr>
                            <a:rPr lang="fr-FR" sz="16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d>
                            <m:dPr>
                              <m:begChr m:val="["/>
                              <m:endChr m:val="]"/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fr-FR" sz="1600" b="0" i="0" smtClean="0">
                                      <a:latin typeface="Cambria Math" panose="02040503050406030204" pitchFamily="18" charset="0"/>
                                    </a:rPr>
                                    <m:t>cm</m:t>
                                  </m:r>
                                </m:e>
                                <m:sup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</m:sup>
                              </m:sSup>
                            </m:e>
                          </m:d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+ </m:t>
                          </m:r>
                          <m:f>
                            <m:f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m:rPr>
                              <m:sty m:val="p"/>
                            </m:rPr>
                            <a:rPr lang="fr-FR" sz="16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b>
                          </m:sSub>
                        </m:e>
                      </m:d>
                      <m:f>
                        <m:fPr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b>
                          </m:sSub>
                        </m:num>
                        <m:den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5.04</m:t>
                          </m:r>
                        </m:den>
                      </m:f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1548" y="1613524"/>
                <a:ext cx="4707634" cy="553228"/>
              </a:xfrm>
              <a:prstGeom prst="rect">
                <a:avLst/>
              </a:prstGeom>
              <a:blipFill>
                <a:blip r:embed="rId4"/>
                <a:stretch>
                  <a:fillRect b="-11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4298" y="5457122"/>
            <a:ext cx="445666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Arnould,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S.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Goriely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, K.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Takahashi, </a:t>
            </a:r>
            <a:r>
              <a:rPr lang="fr-FR" sz="1000" dirty="0"/>
              <a:t>Physics Reports </a:t>
            </a:r>
            <a:r>
              <a:rPr lang="fr-FR" sz="1000" b="1" dirty="0" smtClean="0"/>
              <a:t>450</a:t>
            </a:r>
            <a:r>
              <a:rPr lang="fr-FR" sz="1000" dirty="0" smtClean="0"/>
              <a:t>, 97-213 </a:t>
            </a:r>
            <a:r>
              <a:rPr lang="fr-FR" sz="1000" dirty="0"/>
              <a:t>(2007)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785987" y="925015"/>
            <a:ext cx="4176464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/>
              <a:t>Canonical r-</a:t>
            </a:r>
            <a:r>
              <a:rPr lang="fr-FR" sz="1400" dirty="0" err="1" smtClean="0"/>
              <a:t>process</a:t>
            </a:r>
            <a:r>
              <a:rPr lang="fr-FR" sz="1400" dirty="0" smtClean="0"/>
              <a:t> (</a:t>
            </a:r>
            <a:r>
              <a:rPr lang="fr-FR" sz="1400" dirty="0" err="1" smtClean="0"/>
              <a:t>N</a:t>
            </a:r>
            <a:r>
              <a:rPr lang="fr-FR" sz="1400" baseline="-25000" dirty="0" err="1" smtClean="0"/>
              <a:t>n</a:t>
            </a:r>
            <a:r>
              <a:rPr lang="fr-FR" sz="1400" dirty="0" smtClean="0"/>
              <a:t> and T</a:t>
            </a:r>
            <a:r>
              <a:rPr lang="fr-FR" sz="1400" baseline="-25000" dirty="0" smtClean="0"/>
              <a:t>9</a:t>
            </a:r>
            <a:r>
              <a:rPr lang="fr-FR" sz="1400" dirty="0" smtClean="0"/>
              <a:t>): </a:t>
            </a:r>
          </a:p>
          <a:p>
            <a:pPr marL="788988" lvl="2" indent="-285750">
              <a:buFont typeface="Wingdings" panose="05000000000000000000" pitchFamily="2" charset="2"/>
              <a:buChar char="ü"/>
            </a:pPr>
            <a:r>
              <a:rPr lang="fr-FR" sz="1400" dirty="0"/>
              <a:t>Constant </a:t>
            </a:r>
            <a:r>
              <a:rPr lang="fr-FR" sz="1400" dirty="0" err="1"/>
              <a:t>supply</a:t>
            </a:r>
            <a:r>
              <a:rPr lang="fr-FR" sz="1400" dirty="0"/>
              <a:t> of </a:t>
            </a:r>
            <a:r>
              <a:rPr lang="fr-FR" sz="1400" dirty="0" smtClean="0"/>
              <a:t>n </a:t>
            </a:r>
            <a:r>
              <a:rPr lang="fr-FR" sz="1400" dirty="0"/>
              <a:t>and high-</a:t>
            </a:r>
            <a:r>
              <a:rPr lang="fr-FR" sz="1400" dirty="0" err="1"/>
              <a:t>enough</a:t>
            </a:r>
            <a:r>
              <a:rPr lang="fr-FR" sz="1400" dirty="0"/>
              <a:t> T </a:t>
            </a:r>
            <a:endParaRPr lang="fr-FR" sz="1400" dirty="0" smtClean="0"/>
          </a:p>
          <a:p>
            <a:pPr marL="788988" lvl="2" indent="-285750">
              <a:buFont typeface="Wingdings" panose="05000000000000000000" pitchFamily="2" charset="2"/>
              <a:buChar char="ü"/>
            </a:pPr>
            <a:r>
              <a:rPr lang="fr-FR" sz="1400" dirty="0" smtClean="0"/>
              <a:t>(</a:t>
            </a:r>
            <a:r>
              <a:rPr lang="fr-FR" sz="1400" dirty="0"/>
              <a:t>n,</a:t>
            </a:r>
            <a:r>
              <a:rPr lang="el-GR" sz="1400" dirty="0"/>
              <a:t>γ</a:t>
            </a:r>
            <a:r>
              <a:rPr lang="fr-FR" sz="1400" dirty="0"/>
              <a:t>)</a:t>
            </a:r>
            <a:r>
              <a:rPr lang="fr-FR" sz="1400" dirty="0">
                <a:sym typeface="Wingdings" panose="05000000000000000000" pitchFamily="2" charset="2"/>
              </a:rPr>
              <a:t></a:t>
            </a:r>
            <a:r>
              <a:rPr lang="fr-FR" sz="1400" dirty="0"/>
              <a:t> (</a:t>
            </a:r>
            <a:r>
              <a:rPr lang="el-GR" sz="1400" dirty="0"/>
              <a:t>γ</a:t>
            </a:r>
            <a:r>
              <a:rPr lang="fr-FR" sz="1400" dirty="0"/>
              <a:t>,n) </a:t>
            </a:r>
            <a:r>
              <a:rPr lang="fr-FR" sz="1400" dirty="0" err="1" smtClean="0"/>
              <a:t>equilibrium</a:t>
            </a:r>
            <a:endParaRPr lang="fr-FR" sz="1400" dirty="0" smtClean="0"/>
          </a:p>
          <a:p>
            <a:pPr marL="787400" lvl="1" indent="-285750">
              <a:buFont typeface="Wingdings" panose="05000000000000000000" pitchFamily="2" charset="2"/>
              <a:buChar char="ü"/>
            </a:pPr>
            <a:r>
              <a:rPr lang="fr-FR" sz="1400" dirty="0" err="1" smtClean="0"/>
              <a:t>Steady</a:t>
            </a:r>
            <a:r>
              <a:rPr lang="fr-FR" sz="1400" dirty="0" smtClean="0"/>
              <a:t>-state beta </a:t>
            </a:r>
            <a:r>
              <a:rPr lang="fr-FR" sz="1400" dirty="0" err="1" smtClean="0"/>
              <a:t>decay</a:t>
            </a:r>
            <a:endParaRPr lang="fr-FR" sz="1400" dirty="0" smtClean="0"/>
          </a:p>
          <a:p>
            <a:pPr marL="787400" lvl="1" indent="-285750">
              <a:buFont typeface="Wingdings" panose="05000000000000000000" pitchFamily="2" charset="2"/>
              <a:buChar char="ü"/>
            </a:pPr>
            <a:r>
              <a:rPr lang="fr-FR" sz="1400" dirty="0" err="1" smtClean="0"/>
              <a:t>Sudden</a:t>
            </a:r>
            <a:r>
              <a:rPr lang="fr-FR" sz="1400" dirty="0" smtClean="0"/>
              <a:t> </a:t>
            </a:r>
            <a:r>
              <a:rPr lang="fr-FR" sz="1400" dirty="0" err="1" smtClean="0"/>
              <a:t>freeze</a:t>
            </a:r>
            <a:r>
              <a:rPr lang="fr-FR" sz="1400" dirty="0" smtClean="0"/>
              <a:t>-out</a:t>
            </a:r>
            <a:endParaRPr lang="fr-FR" sz="1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/>
              <a:t>Process</a:t>
            </a:r>
            <a:r>
              <a:rPr lang="fr-FR" sz="1400" dirty="0" smtClean="0"/>
              <a:t> </a:t>
            </a:r>
            <a:r>
              <a:rPr lang="fr-FR" sz="1400" dirty="0" err="1" smtClean="0"/>
              <a:t>evolves</a:t>
            </a:r>
            <a:r>
              <a:rPr lang="fr-FR" sz="1400" dirty="0" smtClean="0"/>
              <a:t> at quasi-constant </a:t>
            </a:r>
            <a:r>
              <a:rPr lang="fr-FR" sz="1400" i="1" dirty="0" smtClean="0"/>
              <a:t>S</a:t>
            </a:r>
            <a:r>
              <a:rPr lang="fr-FR" sz="1400" i="1" baseline="-25000" dirty="0" smtClean="0"/>
              <a:t>n</a:t>
            </a:r>
            <a:endParaRPr lang="fr-FR" sz="1400" i="1" baseline="-25000" dirty="0"/>
          </a:p>
        </p:txBody>
      </p:sp>
      <p:sp>
        <p:nvSpPr>
          <p:cNvPr id="20" name="ZoneTexte 19"/>
          <p:cNvSpPr txBox="1"/>
          <p:nvPr/>
        </p:nvSpPr>
        <p:spPr>
          <a:xfrm>
            <a:off x="1228301" y="2612732"/>
            <a:ext cx="14237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/>
              <a:t>c</a:t>
            </a:r>
            <a:r>
              <a:rPr lang="fr-FR" sz="1000" dirty="0" err="1" smtClean="0"/>
              <a:t>ourtesy</a:t>
            </a:r>
            <a:r>
              <a:rPr lang="fr-FR" sz="1000" dirty="0" smtClean="0"/>
              <a:t> of D. </a:t>
            </a:r>
            <a:r>
              <a:rPr lang="fr-FR" sz="1000" dirty="0" err="1" smtClean="0"/>
              <a:t>Lunney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124861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056784" cy="432048"/>
          </a:xfrm>
        </p:spPr>
        <p:txBody>
          <a:bodyPr>
            <a:normAutofit/>
          </a:bodyPr>
          <a:lstStyle/>
          <a:p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applications of 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nucleosynthesis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44</a:t>
            </a:fld>
            <a:endParaRPr lang="fr-FR" dirty="0"/>
          </a:p>
        </p:txBody>
      </p:sp>
      <p:grpSp>
        <p:nvGrpSpPr>
          <p:cNvPr id="12" name="Groupe 11"/>
          <p:cNvGrpSpPr/>
          <p:nvPr/>
        </p:nvGrpSpPr>
        <p:grpSpPr>
          <a:xfrm>
            <a:off x="711597" y="2491840"/>
            <a:ext cx="4693188" cy="2965282"/>
            <a:chOff x="711597" y="2491840"/>
            <a:chExt cx="4693188" cy="2965282"/>
          </a:xfrm>
        </p:grpSpPr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1597" y="2491840"/>
              <a:ext cx="4693188" cy="2965282"/>
            </a:xfrm>
            <a:prstGeom prst="rect">
              <a:avLst/>
            </a:prstGeom>
          </p:spPr>
        </p:pic>
        <p:cxnSp>
          <p:nvCxnSpPr>
            <p:cNvPr id="14" name="Connecteur droit 13"/>
            <p:cNvCxnSpPr/>
            <p:nvPr/>
          </p:nvCxnSpPr>
          <p:spPr>
            <a:xfrm flipV="1">
              <a:off x="2603208" y="2577376"/>
              <a:ext cx="0" cy="2421791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 flipV="1">
              <a:off x="4355415" y="2581186"/>
              <a:ext cx="0" cy="1744702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6394499" y="923448"/>
                <a:ext cx="3572901" cy="5479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fr-FR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fr-FR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fr-F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−3/2</m:t>
                          </m:r>
                        </m:sup>
                      </m:sSup>
                      <m:sSub>
                        <m:sSubPr>
                          <m:ctrlPr>
                            <a:rPr lang="fr-FR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fr-F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fr-FR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exp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+1)</m:t>
                              </m:r>
                            </m:num>
                            <m:den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𝑘𝑇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4499" y="923448"/>
                <a:ext cx="3572901" cy="5479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6041548" y="1613524"/>
                <a:ext cx="4707634" cy="5532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d>
                        <m:dPr>
                          <m:begChr m:val="["/>
                          <m:endChr m:val="]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𝑀𝑒𝑉</m:t>
                          </m:r>
                        </m:e>
                      </m:d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34.075 −</m:t>
                          </m:r>
                          <m:r>
                            <m:rPr>
                              <m:sty m:val="p"/>
                            </m:rPr>
                            <a:rPr lang="fr-FR" sz="16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d>
                            <m:dPr>
                              <m:begChr m:val="["/>
                              <m:endChr m:val="]"/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fr-FR" sz="1600" b="0" i="0" smtClean="0">
                                      <a:latin typeface="Cambria Math" panose="02040503050406030204" pitchFamily="18" charset="0"/>
                                    </a:rPr>
                                    <m:t>cm</m:t>
                                  </m:r>
                                </m:e>
                                <m:sup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</m:sup>
                              </m:sSup>
                            </m:e>
                          </m:d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+ </m:t>
                          </m:r>
                          <m:f>
                            <m:f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m:rPr>
                              <m:sty m:val="p"/>
                            </m:rPr>
                            <a:rPr lang="fr-FR" sz="16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b>
                          </m:sSub>
                        </m:e>
                      </m:d>
                      <m:f>
                        <m:fPr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b>
                          </m:sSub>
                        </m:num>
                        <m:den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5.04</m:t>
                          </m:r>
                        </m:den>
                      </m:f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1548" y="1613524"/>
                <a:ext cx="4707634" cy="553228"/>
              </a:xfrm>
              <a:prstGeom prst="rect">
                <a:avLst/>
              </a:prstGeom>
              <a:blipFill>
                <a:blip r:embed="rId4"/>
                <a:stretch>
                  <a:fillRect b="-11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4298" y="5457122"/>
            <a:ext cx="559961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P.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Möller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A.J.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Sierk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T. Ichikawa, H. Sagawa, At. Data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Nucl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 Data Tables 109-110, 1-204 (2016)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785987" y="925015"/>
            <a:ext cx="4176464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/>
              <a:t>Canonical r-</a:t>
            </a:r>
            <a:r>
              <a:rPr lang="fr-FR" sz="1400" dirty="0" err="1" smtClean="0"/>
              <a:t>process</a:t>
            </a:r>
            <a:r>
              <a:rPr lang="fr-FR" sz="1400" dirty="0" smtClean="0"/>
              <a:t> (</a:t>
            </a:r>
            <a:r>
              <a:rPr lang="fr-FR" sz="1400" dirty="0" err="1" smtClean="0"/>
              <a:t>N</a:t>
            </a:r>
            <a:r>
              <a:rPr lang="fr-FR" sz="1400" baseline="-25000" dirty="0" err="1" smtClean="0"/>
              <a:t>n</a:t>
            </a:r>
            <a:r>
              <a:rPr lang="fr-FR" sz="1400" dirty="0" smtClean="0"/>
              <a:t> and T</a:t>
            </a:r>
            <a:r>
              <a:rPr lang="fr-FR" sz="1400" baseline="-25000" dirty="0" smtClean="0"/>
              <a:t>9</a:t>
            </a:r>
            <a:r>
              <a:rPr lang="fr-FR" sz="1400" dirty="0" smtClean="0"/>
              <a:t>): </a:t>
            </a:r>
          </a:p>
          <a:p>
            <a:pPr marL="788988" lvl="2" indent="-285750">
              <a:buFont typeface="Wingdings" panose="05000000000000000000" pitchFamily="2" charset="2"/>
              <a:buChar char="ü"/>
            </a:pPr>
            <a:r>
              <a:rPr lang="fr-FR" sz="1400" dirty="0"/>
              <a:t>Constant </a:t>
            </a:r>
            <a:r>
              <a:rPr lang="fr-FR" sz="1400" dirty="0" err="1"/>
              <a:t>supply</a:t>
            </a:r>
            <a:r>
              <a:rPr lang="fr-FR" sz="1400" dirty="0"/>
              <a:t> of </a:t>
            </a:r>
            <a:r>
              <a:rPr lang="fr-FR" sz="1400" dirty="0" smtClean="0"/>
              <a:t>n </a:t>
            </a:r>
            <a:r>
              <a:rPr lang="fr-FR" sz="1400" dirty="0"/>
              <a:t>and high-</a:t>
            </a:r>
            <a:r>
              <a:rPr lang="fr-FR" sz="1400" dirty="0" err="1"/>
              <a:t>enough</a:t>
            </a:r>
            <a:r>
              <a:rPr lang="fr-FR" sz="1400" dirty="0"/>
              <a:t> T </a:t>
            </a:r>
            <a:endParaRPr lang="fr-FR" sz="1400" dirty="0" smtClean="0"/>
          </a:p>
          <a:p>
            <a:pPr marL="788988" lvl="2" indent="-285750">
              <a:buFont typeface="Wingdings" panose="05000000000000000000" pitchFamily="2" charset="2"/>
              <a:buChar char="ü"/>
            </a:pPr>
            <a:r>
              <a:rPr lang="fr-FR" sz="1400" dirty="0" smtClean="0"/>
              <a:t>(</a:t>
            </a:r>
            <a:r>
              <a:rPr lang="fr-FR" sz="1400" dirty="0"/>
              <a:t>n,</a:t>
            </a:r>
            <a:r>
              <a:rPr lang="el-GR" sz="1400" dirty="0"/>
              <a:t>γ</a:t>
            </a:r>
            <a:r>
              <a:rPr lang="fr-FR" sz="1400" dirty="0"/>
              <a:t>)</a:t>
            </a:r>
            <a:r>
              <a:rPr lang="fr-FR" sz="1400" dirty="0">
                <a:sym typeface="Wingdings" panose="05000000000000000000" pitchFamily="2" charset="2"/>
              </a:rPr>
              <a:t></a:t>
            </a:r>
            <a:r>
              <a:rPr lang="fr-FR" sz="1400" dirty="0"/>
              <a:t> (</a:t>
            </a:r>
            <a:r>
              <a:rPr lang="el-GR" sz="1400" dirty="0"/>
              <a:t>γ</a:t>
            </a:r>
            <a:r>
              <a:rPr lang="fr-FR" sz="1400" dirty="0"/>
              <a:t>,n) </a:t>
            </a:r>
            <a:r>
              <a:rPr lang="fr-FR" sz="1400" dirty="0" err="1" smtClean="0"/>
              <a:t>equilibrium</a:t>
            </a:r>
            <a:endParaRPr lang="fr-FR" sz="1400" dirty="0" smtClean="0"/>
          </a:p>
          <a:p>
            <a:pPr marL="787400" lvl="1" indent="-285750">
              <a:buFont typeface="Wingdings" panose="05000000000000000000" pitchFamily="2" charset="2"/>
              <a:buChar char="ü"/>
            </a:pPr>
            <a:r>
              <a:rPr lang="fr-FR" sz="1400" dirty="0" err="1" smtClean="0"/>
              <a:t>Steady</a:t>
            </a:r>
            <a:r>
              <a:rPr lang="fr-FR" sz="1400" dirty="0" smtClean="0"/>
              <a:t>-state beta </a:t>
            </a:r>
            <a:r>
              <a:rPr lang="fr-FR" sz="1400" dirty="0" err="1" smtClean="0"/>
              <a:t>decay</a:t>
            </a:r>
            <a:endParaRPr lang="fr-FR" sz="1400" dirty="0" smtClean="0"/>
          </a:p>
          <a:p>
            <a:pPr marL="787400" lvl="1" indent="-285750">
              <a:buFont typeface="Wingdings" panose="05000000000000000000" pitchFamily="2" charset="2"/>
              <a:buChar char="ü"/>
            </a:pPr>
            <a:r>
              <a:rPr lang="fr-FR" sz="1400" dirty="0" err="1" smtClean="0"/>
              <a:t>Sudden</a:t>
            </a:r>
            <a:r>
              <a:rPr lang="fr-FR" sz="1400" dirty="0" smtClean="0"/>
              <a:t> </a:t>
            </a:r>
            <a:r>
              <a:rPr lang="fr-FR" sz="1400" dirty="0" err="1" smtClean="0"/>
              <a:t>freeze</a:t>
            </a:r>
            <a:r>
              <a:rPr lang="fr-FR" sz="1400" dirty="0" smtClean="0"/>
              <a:t>-out</a:t>
            </a:r>
            <a:endParaRPr lang="fr-FR" sz="1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/>
              <a:t>Process</a:t>
            </a:r>
            <a:r>
              <a:rPr lang="fr-FR" sz="1400" dirty="0" smtClean="0"/>
              <a:t> </a:t>
            </a:r>
            <a:r>
              <a:rPr lang="fr-FR" sz="1400" dirty="0" err="1" smtClean="0"/>
              <a:t>evolves</a:t>
            </a:r>
            <a:r>
              <a:rPr lang="fr-FR" sz="1400" dirty="0" smtClean="0"/>
              <a:t> at quasi-constant </a:t>
            </a:r>
            <a:r>
              <a:rPr lang="fr-FR" sz="1400" i="1" dirty="0" smtClean="0"/>
              <a:t>S</a:t>
            </a:r>
            <a:r>
              <a:rPr lang="fr-FR" sz="1400" i="1" baseline="-25000" dirty="0" smtClean="0"/>
              <a:t>n</a:t>
            </a:r>
            <a:endParaRPr lang="fr-FR" sz="1400" i="1" baseline="-25000" dirty="0"/>
          </a:p>
        </p:txBody>
      </p:sp>
      <p:sp>
        <p:nvSpPr>
          <p:cNvPr id="20" name="ZoneTexte 19"/>
          <p:cNvSpPr txBox="1"/>
          <p:nvPr/>
        </p:nvSpPr>
        <p:spPr>
          <a:xfrm>
            <a:off x="1228301" y="2612732"/>
            <a:ext cx="14237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/>
              <a:t>c</a:t>
            </a:r>
            <a:r>
              <a:rPr lang="fr-FR" sz="1000" dirty="0" err="1" smtClean="0"/>
              <a:t>ourtesy</a:t>
            </a:r>
            <a:r>
              <a:rPr lang="fr-FR" sz="1000" dirty="0" smtClean="0"/>
              <a:t> of D. </a:t>
            </a:r>
            <a:r>
              <a:rPr lang="fr-FR" sz="1000" dirty="0" err="1" smtClean="0"/>
              <a:t>Lunney</a:t>
            </a:r>
            <a:endParaRPr lang="fr-FR" sz="1000" dirty="0"/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0403" y="2459793"/>
            <a:ext cx="4254339" cy="304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76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056784" cy="432048"/>
          </a:xfrm>
        </p:spPr>
        <p:txBody>
          <a:bodyPr>
            <a:normAutofit/>
          </a:bodyPr>
          <a:lstStyle/>
          <a:p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applications of 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nucleosynthesis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45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6394499" y="923448"/>
                <a:ext cx="3572901" cy="5479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fr-FR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fr-FR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fr-F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−3/2</m:t>
                          </m:r>
                        </m:sup>
                      </m:sSup>
                      <m:sSub>
                        <m:sSubPr>
                          <m:ctrlPr>
                            <a:rPr lang="fr-FR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fr-F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fr-FR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exp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+1)</m:t>
                              </m:r>
                            </m:num>
                            <m:den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𝑘𝑇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4499" y="923448"/>
                <a:ext cx="3572901" cy="54797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6041548" y="1613524"/>
                <a:ext cx="4707634" cy="5532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d>
                        <m:dPr>
                          <m:begChr m:val="["/>
                          <m:endChr m:val="]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𝑀𝑒𝑉</m:t>
                          </m:r>
                        </m:e>
                      </m:d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34.075 −</m:t>
                          </m:r>
                          <m:r>
                            <m:rPr>
                              <m:sty m:val="p"/>
                            </m:rPr>
                            <a:rPr lang="fr-FR" sz="16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d>
                            <m:dPr>
                              <m:begChr m:val="["/>
                              <m:endChr m:val="]"/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fr-FR" sz="1600" b="0" i="0" smtClean="0">
                                      <a:latin typeface="Cambria Math" panose="02040503050406030204" pitchFamily="18" charset="0"/>
                                    </a:rPr>
                                    <m:t>cm</m:t>
                                  </m:r>
                                </m:e>
                                <m:sup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</m:sup>
                              </m:sSup>
                            </m:e>
                          </m:d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+ </m:t>
                          </m:r>
                          <m:f>
                            <m:f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m:rPr>
                              <m:sty m:val="p"/>
                            </m:rPr>
                            <a:rPr lang="fr-FR" sz="16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b>
                          </m:sSub>
                        </m:e>
                      </m:d>
                      <m:f>
                        <m:fPr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b>
                          </m:sSub>
                        </m:num>
                        <m:den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5.04</m:t>
                          </m:r>
                        </m:den>
                      </m:f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1548" y="1613524"/>
                <a:ext cx="4707634" cy="553228"/>
              </a:xfrm>
              <a:prstGeom prst="rect">
                <a:avLst/>
              </a:prstGeom>
              <a:blipFill>
                <a:blip r:embed="rId3"/>
                <a:stretch>
                  <a:fillRect b="-11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/>
          <p:cNvSpPr txBox="1"/>
          <p:nvPr/>
        </p:nvSpPr>
        <p:spPr>
          <a:xfrm>
            <a:off x="1785987" y="925015"/>
            <a:ext cx="4176464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/>
              <a:t>Canonical r-</a:t>
            </a:r>
            <a:r>
              <a:rPr lang="fr-FR" sz="1400" dirty="0" err="1" smtClean="0"/>
              <a:t>process</a:t>
            </a:r>
            <a:r>
              <a:rPr lang="fr-FR" sz="1400" dirty="0" smtClean="0"/>
              <a:t> (</a:t>
            </a:r>
            <a:r>
              <a:rPr lang="fr-FR" sz="1400" dirty="0" err="1" smtClean="0"/>
              <a:t>N</a:t>
            </a:r>
            <a:r>
              <a:rPr lang="fr-FR" sz="1400" baseline="-25000" dirty="0" err="1" smtClean="0"/>
              <a:t>n</a:t>
            </a:r>
            <a:r>
              <a:rPr lang="fr-FR" sz="1400" dirty="0" smtClean="0"/>
              <a:t> and T</a:t>
            </a:r>
            <a:r>
              <a:rPr lang="fr-FR" sz="1400" baseline="-25000" dirty="0" smtClean="0"/>
              <a:t>9</a:t>
            </a:r>
            <a:r>
              <a:rPr lang="fr-FR" sz="1400" dirty="0" smtClean="0"/>
              <a:t>): </a:t>
            </a:r>
          </a:p>
          <a:p>
            <a:pPr marL="788988" lvl="2" indent="-285750">
              <a:buFont typeface="Wingdings" panose="05000000000000000000" pitchFamily="2" charset="2"/>
              <a:buChar char="ü"/>
            </a:pPr>
            <a:r>
              <a:rPr lang="fr-FR" sz="1400" dirty="0"/>
              <a:t>Constant </a:t>
            </a:r>
            <a:r>
              <a:rPr lang="fr-FR" sz="1400" dirty="0" err="1"/>
              <a:t>supply</a:t>
            </a:r>
            <a:r>
              <a:rPr lang="fr-FR" sz="1400" dirty="0"/>
              <a:t> of </a:t>
            </a:r>
            <a:r>
              <a:rPr lang="fr-FR" sz="1400" dirty="0" smtClean="0"/>
              <a:t>n </a:t>
            </a:r>
            <a:r>
              <a:rPr lang="fr-FR" sz="1400" dirty="0"/>
              <a:t>and high-</a:t>
            </a:r>
            <a:r>
              <a:rPr lang="fr-FR" sz="1400" dirty="0" err="1"/>
              <a:t>enough</a:t>
            </a:r>
            <a:r>
              <a:rPr lang="fr-FR" sz="1400" dirty="0"/>
              <a:t> T </a:t>
            </a:r>
            <a:endParaRPr lang="fr-FR" sz="1400" dirty="0" smtClean="0"/>
          </a:p>
          <a:p>
            <a:pPr marL="788988" lvl="2" indent="-285750">
              <a:buFont typeface="Wingdings" panose="05000000000000000000" pitchFamily="2" charset="2"/>
              <a:buChar char="ü"/>
            </a:pPr>
            <a:r>
              <a:rPr lang="fr-FR" sz="1400" dirty="0" smtClean="0"/>
              <a:t>(</a:t>
            </a:r>
            <a:r>
              <a:rPr lang="fr-FR" sz="1400" dirty="0"/>
              <a:t>n,</a:t>
            </a:r>
            <a:r>
              <a:rPr lang="el-GR" sz="1400" dirty="0"/>
              <a:t>γ</a:t>
            </a:r>
            <a:r>
              <a:rPr lang="fr-FR" sz="1400" dirty="0"/>
              <a:t>)</a:t>
            </a:r>
            <a:r>
              <a:rPr lang="fr-FR" sz="1400" dirty="0">
                <a:sym typeface="Wingdings" panose="05000000000000000000" pitchFamily="2" charset="2"/>
              </a:rPr>
              <a:t></a:t>
            </a:r>
            <a:r>
              <a:rPr lang="fr-FR" sz="1400" dirty="0"/>
              <a:t> (</a:t>
            </a:r>
            <a:r>
              <a:rPr lang="el-GR" sz="1400" dirty="0"/>
              <a:t>γ</a:t>
            </a:r>
            <a:r>
              <a:rPr lang="fr-FR" sz="1400" dirty="0"/>
              <a:t>,n) </a:t>
            </a:r>
            <a:r>
              <a:rPr lang="fr-FR" sz="1400" dirty="0" err="1" smtClean="0"/>
              <a:t>equilibrium</a:t>
            </a:r>
            <a:endParaRPr lang="fr-FR" sz="1400" dirty="0" smtClean="0"/>
          </a:p>
          <a:p>
            <a:pPr marL="787400" lvl="1" indent="-285750">
              <a:buFont typeface="Wingdings" panose="05000000000000000000" pitchFamily="2" charset="2"/>
              <a:buChar char="ü"/>
            </a:pPr>
            <a:r>
              <a:rPr lang="fr-FR" sz="1400" dirty="0" err="1" smtClean="0"/>
              <a:t>Steady</a:t>
            </a:r>
            <a:r>
              <a:rPr lang="fr-FR" sz="1400" dirty="0" smtClean="0"/>
              <a:t>-state beta </a:t>
            </a:r>
            <a:r>
              <a:rPr lang="fr-FR" sz="1400" dirty="0" err="1" smtClean="0"/>
              <a:t>decay</a:t>
            </a:r>
            <a:endParaRPr lang="fr-FR" sz="1400" dirty="0" smtClean="0"/>
          </a:p>
          <a:p>
            <a:pPr marL="787400" lvl="1" indent="-285750">
              <a:buFont typeface="Wingdings" panose="05000000000000000000" pitchFamily="2" charset="2"/>
              <a:buChar char="ü"/>
            </a:pPr>
            <a:r>
              <a:rPr lang="fr-FR" sz="1400" dirty="0" err="1" smtClean="0"/>
              <a:t>Sudden</a:t>
            </a:r>
            <a:r>
              <a:rPr lang="fr-FR" sz="1400" dirty="0" smtClean="0"/>
              <a:t> </a:t>
            </a:r>
            <a:r>
              <a:rPr lang="fr-FR" sz="1400" dirty="0" err="1" smtClean="0"/>
              <a:t>freeze</a:t>
            </a:r>
            <a:r>
              <a:rPr lang="fr-FR" sz="1400" dirty="0" smtClean="0"/>
              <a:t>-out</a:t>
            </a:r>
            <a:endParaRPr lang="fr-FR" sz="1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/>
              <a:t>Process</a:t>
            </a:r>
            <a:r>
              <a:rPr lang="fr-FR" sz="1400" dirty="0" smtClean="0"/>
              <a:t> </a:t>
            </a:r>
            <a:r>
              <a:rPr lang="fr-FR" sz="1400" dirty="0" err="1" smtClean="0"/>
              <a:t>evolves</a:t>
            </a:r>
            <a:r>
              <a:rPr lang="fr-FR" sz="1400" dirty="0" smtClean="0"/>
              <a:t> at quasi-constant </a:t>
            </a:r>
            <a:r>
              <a:rPr lang="fr-FR" sz="1400" i="1" dirty="0" smtClean="0"/>
              <a:t>S</a:t>
            </a:r>
            <a:r>
              <a:rPr lang="fr-FR" sz="1400" i="1" baseline="-25000" dirty="0" smtClean="0"/>
              <a:t>n</a:t>
            </a:r>
            <a:endParaRPr lang="fr-FR" sz="1400" i="1" baseline="-25000" dirty="0"/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0403" y="2459793"/>
            <a:ext cx="4254339" cy="3047131"/>
          </a:xfrm>
          <a:prstGeom prst="rect">
            <a:avLst/>
          </a:prstGeom>
        </p:spPr>
      </p:pic>
      <p:grpSp>
        <p:nvGrpSpPr>
          <p:cNvPr id="22" name="Groupe 21"/>
          <p:cNvGrpSpPr/>
          <p:nvPr/>
        </p:nvGrpSpPr>
        <p:grpSpPr>
          <a:xfrm>
            <a:off x="1001291" y="2596763"/>
            <a:ext cx="4104456" cy="2948420"/>
            <a:chOff x="5926448" y="1691509"/>
            <a:chExt cx="4104456" cy="2948420"/>
          </a:xfrm>
        </p:grpSpPr>
        <p:pic>
          <p:nvPicPr>
            <p:cNvPr id="23" name="Image 2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26448" y="1691509"/>
              <a:ext cx="4104456" cy="2948420"/>
            </a:xfrm>
            <a:prstGeom prst="rect">
              <a:avLst/>
            </a:prstGeom>
          </p:spPr>
        </p:pic>
        <p:sp>
          <p:nvSpPr>
            <p:cNvPr id="24" name="Ellipse 23"/>
            <p:cNvSpPr/>
            <p:nvPr/>
          </p:nvSpPr>
          <p:spPr>
            <a:xfrm>
              <a:off x="7402611" y="1949624"/>
              <a:ext cx="756796" cy="129614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25" name="Connecteur droit 24"/>
          <p:cNvCxnSpPr>
            <a:stCxn id="24" idx="6"/>
          </p:cNvCxnSpPr>
          <p:nvPr/>
        </p:nvCxnSpPr>
        <p:spPr>
          <a:xfrm>
            <a:off x="3234250" y="3502950"/>
            <a:ext cx="3952337" cy="7978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298" y="5457122"/>
            <a:ext cx="559961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P.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Möller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A.J.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Sierk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T. Ichikawa, H. Sagawa, At. Data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Nucl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 Data Tables 109-110, 1-204 (2016)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99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056784" cy="432048"/>
          </a:xfrm>
        </p:spPr>
        <p:txBody>
          <a:bodyPr>
            <a:normAutofit/>
          </a:bodyPr>
          <a:lstStyle/>
          <a:p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applications of 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nucleosynthesis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46</a:t>
            </a:fld>
            <a:endParaRPr lang="fr-FR" dirty="0"/>
          </a:p>
        </p:txBody>
      </p:sp>
      <p:grpSp>
        <p:nvGrpSpPr>
          <p:cNvPr id="116" name="Groupe 115"/>
          <p:cNvGrpSpPr/>
          <p:nvPr/>
        </p:nvGrpSpPr>
        <p:grpSpPr>
          <a:xfrm>
            <a:off x="679660" y="1984826"/>
            <a:ext cx="4693188" cy="2965282"/>
            <a:chOff x="711597" y="2491840"/>
            <a:chExt cx="4693188" cy="2965282"/>
          </a:xfrm>
        </p:grpSpPr>
        <p:pic>
          <p:nvPicPr>
            <p:cNvPr id="117" name="Image 1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1597" y="2491840"/>
              <a:ext cx="4693188" cy="2965282"/>
            </a:xfrm>
            <a:prstGeom prst="rect">
              <a:avLst/>
            </a:prstGeom>
          </p:spPr>
        </p:pic>
        <p:cxnSp>
          <p:nvCxnSpPr>
            <p:cNvPr id="118" name="Connecteur droit 117"/>
            <p:cNvCxnSpPr/>
            <p:nvPr/>
          </p:nvCxnSpPr>
          <p:spPr>
            <a:xfrm flipV="1">
              <a:off x="2603208" y="2577376"/>
              <a:ext cx="0" cy="2421791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Connecteur droit 118"/>
            <p:cNvCxnSpPr/>
            <p:nvPr/>
          </p:nvCxnSpPr>
          <p:spPr>
            <a:xfrm flipV="1">
              <a:off x="4355415" y="2581186"/>
              <a:ext cx="0" cy="1744702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1" name="ZoneTexte 120"/>
          <p:cNvSpPr txBox="1"/>
          <p:nvPr/>
        </p:nvSpPr>
        <p:spPr>
          <a:xfrm>
            <a:off x="2266471" y="929515"/>
            <a:ext cx="8280921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lvl="2" indent="-285750">
              <a:buFont typeface="Wingdings" panose="05000000000000000000" pitchFamily="2" charset="2"/>
              <a:buChar char="q"/>
            </a:pPr>
            <a:r>
              <a:rPr lang="fr-FR" sz="1400" dirty="0" err="1" smtClean="0"/>
              <a:t>When</a:t>
            </a:r>
            <a:r>
              <a:rPr lang="fr-FR" sz="1400" dirty="0" smtClean="0"/>
              <a:t> </a:t>
            </a:r>
            <a:r>
              <a:rPr lang="fr-FR" sz="1400" dirty="0"/>
              <a:t>(n,</a:t>
            </a:r>
            <a:r>
              <a:rPr lang="el-GR" sz="1400" dirty="0"/>
              <a:t>γ</a:t>
            </a:r>
            <a:r>
              <a:rPr lang="fr-FR" sz="1400" dirty="0"/>
              <a:t>)</a:t>
            </a:r>
            <a:r>
              <a:rPr lang="fr-FR" sz="1400" dirty="0">
                <a:sym typeface="Wingdings" panose="05000000000000000000" pitchFamily="2" charset="2"/>
              </a:rPr>
              <a:t></a:t>
            </a:r>
            <a:r>
              <a:rPr lang="fr-FR" sz="1400" dirty="0"/>
              <a:t> (</a:t>
            </a:r>
            <a:r>
              <a:rPr lang="el-GR" sz="1400" dirty="0"/>
              <a:t>γ</a:t>
            </a:r>
            <a:r>
              <a:rPr lang="fr-FR" sz="1400" dirty="0"/>
              <a:t>,n) </a:t>
            </a:r>
            <a:r>
              <a:rPr lang="fr-FR" sz="1400" dirty="0" err="1" smtClean="0"/>
              <a:t>equilibrium</a:t>
            </a:r>
            <a:r>
              <a:rPr lang="fr-FR" sz="1400" dirty="0" smtClean="0"/>
              <a:t> is </a:t>
            </a:r>
            <a:r>
              <a:rPr lang="fr-FR" sz="1400" dirty="0" err="1" smtClean="0"/>
              <a:t>reached</a:t>
            </a:r>
            <a:r>
              <a:rPr lang="fr-FR" sz="1400" dirty="0" smtClean="0"/>
              <a:t>, r-</a:t>
            </a:r>
            <a:r>
              <a:rPr lang="fr-FR" sz="1400" dirty="0" err="1" smtClean="0"/>
              <a:t>process</a:t>
            </a:r>
            <a:r>
              <a:rPr lang="fr-FR" sz="1400" dirty="0" smtClean="0"/>
              <a:t> </a:t>
            </a:r>
            <a:r>
              <a:rPr lang="fr-FR" sz="1400" dirty="0" err="1" smtClean="0"/>
              <a:t>path</a:t>
            </a:r>
            <a:r>
              <a:rPr lang="fr-FR" sz="1400" dirty="0" smtClean="0"/>
              <a:t> at quasi-constant </a:t>
            </a:r>
            <a:r>
              <a:rPr lang="fr-FR" sz="1400" i="1" dirty="0" smtClean="0"/>
              <a:t>S</a:t>
            </a:r>
            <a:r>
              <a:rPr lang="fr-FR" sz="1400" i="1" baseline="-25000" dirty="0" smtClean="0"/>
              <a:t>n</a:t>
            </a:r>
            <a:endParaRPr lang="fr-FR" sz="1400" i="1" baseline="30000" dirty="0" smtClean="0"/>
          </a:p>
          <a:p>
            <a:pPr marL="285750" lvl="2" indent="-285750">
              <a:buFont typeface="Wingdings" panose="05000000000000000000" pitchFamily="2" charset="2"/>
              <a:buChar char="q"/>
            </a:pPr>
            <a:r>
              <a:rPr lang="fr-FR" sz="1400" dirty="0" err="1" smtClean="0"/>
              <a:t>Strength</a:t>
            </a:r>
            <a:r>
              <a:rPr lang="fr-FR" sz="1400" dirty="0" smtClean="0"/>
              <a:t> of </a:t>
            </a:r>
            <a:r>
              <a:rPr lang="fr-FR" sz="1400" i="1" dirty="0" smtClean="0"/>
              <a:t>empirical shell gaps </a:t>
            </a:r>
            <a:r>
              <a:rPr lang="fr-FR" sz="1400" dirty="0" smtClean="0"/>
              <a:t>impacts </a:t>
            </a:r>
            <a:r>
              <a:rPr lang="fr-FR" sz="1400" dirty="0" err="1" smtClean="0"/>
              <a:t>predicted</a:t>
            </a:r>
            <a:r>
              <a:rPr lang="fr-FR" sz="1400" dirty="0" smtClean="0"/>
              <a:t> </a:t>
            </a:r>
            <a:r>
              <a:rPr lang="fr-FR" sz="1400" dirty="0" err="1" smtClean="0"/>
              <a:t>abundance</a:t>
            </a:r>
            <a:r>
              <a:rPr lang="fr-FR" sz="1400" dirty="0" smtClean="0"/>
              <a:t> in r-</a:t>
            </a:r>
            <a:r>
              <a:rPr lang="fr-FR" sz="1400" dirty="0" err="1" smtClean="0"/>
              <a:t>process</a:t>
            </a:r>
            <a:r>
              <a:rPr lang="fr-FR" sz="1400" dirty="0" smtClean="0"/>
              <a:t> scenario </a:t>
            </a:r>
            <a:endParaRPr lang="fr-FR" sz="1400" dirty="0"/>
          </a:p>
        </p:txBody>
      </p:sp>
      <p:sp>
        <p:nvSpPr>
          <p:cNvPr id="122" name="ZoneTexte 121"/>
          <p:cNvSpPr txBox="1"/>
          <p:nvPr/>
        </p:nvSpPr>
        <p:spPr>
          <a:xfrm>
            <a:off x="1196364" y="2105718"/>
            <a:ext cx="14237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/>
              <a:t>c</a:t>
            </a:r>
            <a:r>
              <a:rPr lang="fr-FR" sz="1000" dirty="0" err="1" smtClean="0"/>
              <a:t>ourtesy</a:t>
            </a:r>
            <a:r>
              <a:rPr lang="fr-FR" sz="1000" dirty="0" smtClean="0"/>
              <a:t> of D. </a:t>
            </a:r>
            <a:r>
              <a:rPr lang="fr-FR" sz="1000" dirty="0" err="1" smtClean="0"/>
              <a:t>Lunney</a:t>
            </a:r>
            <a:endParaRPr lang="fr-FR" sz="1000" dirty="0"/>
          </a:p>
        </p:txBody>
      </p:sp>
      <p:sp>
        <p:nvSpPr>
          <p:cNvPr id="123" name="Rectangle 122"/>
          <p:cNvSpPr/>
          <p:nvPr/>
        </p:nvSpPr>
        <p:spPr>
          <a:xfrm>
            <a:off x="7485588" y="4979602"/>
            <a:ext cx="30963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/>
              <a:t>D. Martin et al. Phys. Rev. Lett. 116, 121101 (2016)</a:t>
            </a:r>
          </a:p>
        </p:txBody>
      </p:sp>
      <p:grpSp>
        <p:nvGrpSpPr>
          <p:cNvPr id="124" name="Groupe 123"/>
          <p:cNvGrpSpPr/>
          <p:nvPr/>
        </p:nvGrpSpPr>
        <p:grpSpPr>
          <a:xfrm>
            <a:off x="5265616" y="2043881"/>
            <a:ext cx="758541" cy="542340"/>
            <a:chOff x="4899104" y="2351475"/>
            <a:chExt cx="758541" cy="542340"/>
          </a:xfrm>
        </p:grpSpPr>
        <p:cxnSp>
          <p:nvCxnSpPr>
            <p:cNvPr id="125" name="Connecteur droit 124"/>
            <p:cNvCxnSpPr/>
            <p:nvPr/>
          </p:nvCxnSpPr>
          <p:spPr>
            <a:xfrm>
              <a:off x="5098355" y="2885728"/>
              <a:ext cx="36004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Connecteur droit 125"/>
            <p:cNvCxnSpPr/>
            <p:nvPr/>
          </p:nvCxnSpPr>
          <p:spPr>
            <a:xfrm>
              <a:off x="5098355" y="2597696"/>
              <a:ext cx="360040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ZoneTexte 126"/>
            <p:cNvSpPr txBox="1"/>
            <p:nvPr/>
          </p:nvSpPr>
          <p:spPr>
            <a:xfrm>
              <a:off x="4899104" y="2351475"/>
              <a:ext cx="75854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/>
                <a:t>f</a:t>
              </a:r>
              <a:r>
                <a:rPr lang="fr-FR" sz="1000" dirty="0" smtClean="0"/>
                <a:t>reeze-out</a:t>
              </a:r>
              <a:endParaRPr lang="fr-FR" sz="1000" dirty="0"/>
            </a:p>
          </p:txBody>
        </p:sp>
        <p:sp>
          <p:nvSpPr>
            <p:cNvPr id="128" name="ZoneTexte 127"/>
            <p:cNvSpPr txBox="1"/>
            <p:nvPr/>
          </p:nvSpPr>
          <p:spPr>
            <a:xfrm>
              <a:off x="5069023" y="2647594"/>
              <a:ext cx="4187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/>
                <a:t>final</a:t>
              </a:r>
              <a:endParaRPr lang="fr-FR" sz="1000" dirty="0"/>
            </a:p>
          </p:txBody>
        </p:sp>
      </p:grpSp>
      <p:sp>
        <p:nvSpPr>
          <p:cNvPr id="129" name="Rectangle 128"/>
          <p:cNvSpPr/>
          <p:nvPr/>
        </p:nvSpPr>
        <p:spPr>
          <a:xfrm>
            <a:off x="7402611" y="1578963"/>
            <a:ext cx="30963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 smtClean="0"/>
              <a:t>Scenario: neutron-star merger</a:t>
            </a:r>
            <a:endParaRPr lang="fr-FR" sz="1000" dirty="0"/>
          </a:p>
        </p:txBody>
      </p:sp>
      <p:grpSp>
        <p:nvGrpSpPr>
          <p:cNvPr id="130" name="Groupe 129"/>
          <p:cNvGrpSpPr/>
          <p:nvPr/>
        </p:nvGrpSpPr>
        <p:grpSpPr>
          <a:xfrm>
            <a:off x="5735174" y="1810944"/>
            <a:ext cx="4839152" cy="3139164"/>
            <a:chOff x="5735174" y="1810944"/>
            <a:chExt cx="4839152" cy="3139164"/>
          </a:xfrm>
        </p:grpSpPr>
        <p:grpSp>
          <p:nvGrpSpPr>
            <p:cNvPr id="131" name="Groupe 130"/>
            <p:cNvGrpSpPr/>
            <p:nvPr/>
          </p:nvGrpSpPr>
          <p:grpSpPr>
            <a:xfrm>
              <a:off x="6075685" y="1810944"/>
              <a:ext cx="4498641" cy="3139164"/>
              <a:chOff x="3097920" y="2274205"/>
              <a:chExt cx="4576936" cy="3193798"/>
            </a:xfrm>
          </p:grpSpPr>
          <p:pic>
            <p:nvPicPr>
              <p:cNvPr id="133" name="Image 132"/>
              <p:cNvPicPr>
                <a:picLocks noChangeAspect="1"/>
              </p:cNvPicPr>
              <p:nvPr/>
            </p:nvPicPr>
            <p:blipFill rotWithShape="1">
              <a:blip r:embed="rId3"/>
              <a:srcRect b="7532"/>
              <a:stretch/>
            </p:blipFill>
            <p:spPr>
              <a:xfrm>
                <a:off x="3097920" y="2274205"/>
                <a:ext cx="4576936" cy="2987787"/>
              </a:xfrm>
              <a:prstGeom prst="rect">
                <a:avLst/>
              </a:prstGeom>
            </p:spPr>
          </p:pic>
          <p:pic>
            <p:nvPicPr>
              <p:cNvPr id="134" name="Image 133"/>
              <p:cNvPicPr>
                <a:picLocks noChangeAspect="1"/>
              </p:cNvPicPr>
              <p:nvPr/>
            </p:nvPicPr>
            <p:blipFill rotWithShape="1">
              <a:blip r:embed="rId3"/>
              <a:srcRect t="92208" r="50183" b="1106"/>
              <a:stretch/>
            </p:blipFill>
            <p:spPr>
              <a:xfrm>
                <a:off x="4221854" y="5251979"/>
                <a:ext cx="2280083" cy="216024"/>
              </a:xfrm>
              <a:prstGeom prst="rect">
                <a:avLst/>
              </a:prstGeom>
            </p:spPr>
          </p:pic>
        </p:grpSp>
        <p:sp>
          <p:nvSpPr>
            <p:cNvPr id="132" name="ZoneTexte 131"/>
            <p:cNvSpPr txBox="1"/>
            <p:nvPr/>
          </p:nvSpPr>
          <p:spPr>
            <a:xfrm rot="16200000">
              <a:off x="5608216" y="3589163"/>
              <a:ext cx="53091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i="1" dirty="0" smtClean="0"/>
                <a:t>S</a:t>
              </a:r>
              <a:r>
                <a:rPr lang="fr-FR" sz="1200" i="1" baseline="-25000" dirty="0" smtClean="0"/>
                <a:t>2n</a:t>
              </a:r>
              <a:r>
                <a:rPr lang="fr-FR" sz="1200" dirty="0" smtClean="0"/>
                <a:t>/2</a:t>
              </a:r>
              <a:endParaRPr lang="fr-FR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133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Final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Part I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47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281931" y="1373560"/>
            <a:ext cx="878497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dirty="0" smtClean="0"/>
              <a:t>All state-of-the-art </a:t>
            </a:r>
            <a:r>
              <a:rPr lang="fr-FR" dirty="0" err="1" smtClean="0"/>
              <a:t>nuclear</a:t>
            </a:r>
            <a:r>
              <a:rPr lang="fr-FR" dirty="0" smtClean="0"/>
              <a:t> </a:t>
            </a:r>
            <a:r>
              <a:rPr lang="fr-FR" dirty="0" err="1" smtClean="0"/>
              <a:t>models</a:t>
            </a:r>
            <a:r>
              <a:rPr lang="fr-FR" dirty="0"/>
              <a:t> </a:t>
            </a:r>
            <a:r>
              <a:rPr lang="fr-FR" dirty="0" err="1" smtClean="0"/>
              <a:t>can</a:t>
            </a:r>
            <a:r>
              <a:rPr lang="fr-FR" dirty="0" smtClean="0"/>
              <a:t> compare </a:t>
            </a:r>
            <a:r>
              <a:rPr lang="fr-FR" dirty="0" err="1" smtClean="0"/>
              <a:t>their</a:t>
            </a:r>
            <a:r>
              <a:rPr lang="fr-FR" dirty="0" smtClean="0"/>
              <a:t> </a:t>
            </a:r>
            <a:r>
              <a:rPr lang="fr-FR" dirty="0" err="1" smtClean="0"/>
              <a:t>predictions</a:t>
            </a:r>
            <a:r>
              <a:rPr lang="fr-FR" dirty="0" smtClean="0"/>
              <a:t> to </a:t>
            </a:r>
            <a:r>
              <a:rPr lang="fr-FR" dirty="0" err="1" smtClean="0"/>
              <a:t>experimental</a:t>
            </a:r>
            <a:r>
              <a:rPr lang="fr-FR" dirty="0" smtClean="0"/>
              <a:t> mass </a:t>
            </a:r>
            <a:r>
              <a:rPr lang="fr-FR" dirty="0" err="1" smtClean="0"/>
              <a:t>filters</a:t>
            </a:r>
            <a:endParaRPr lang="fr-FR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fr-FR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dirty="0" err="1" smtClean="0"/>
              <a:t>Comparisons</a:t>
            </a:r>
            <a:r>
              <a:rPr lang="fr-FR" dirty="0" smtClean="0"/>
              <a:t> </a:t>
            </a:r>
            <a:r>
              <a:rPr lang="fr-FR" dirty="0" err="1" smtClean="0"/>
              <a:t>need</a:t>
            </a:r>
            <a:r>
              <a:rPr lang="fr-FR" dirty="0" smtClean="0"/>
              <a:t> to </a:t>
            </a:r>
            <a:r>
              <a:rPr lang="fr-FR" dirty="0" err="1" smtClean="0"/>
              <a:t>account</a:t>
            </a:r>
            <a:r>
              <a:rPr lang="fr-FR" dirty="0" smtClean="0"/>
              <a:t> </a:t>
            </a:r>
            <a:r>
              <a:rPr lang="fr-FR" dirty="0" err="1" smtClean="0"/>
              <a:t>consistently</a:t>
            </a:r>
            <a:r>
              <a:rPr lang="fr-FR" dirty="0" smtClean="0"/>
              <a:t> for the contributions of </a:t>
            </a:r>
            <a:r>
              <a:rPr lang="fr-FR" dirty="0" err="1" smtClean="0"/>
              <a:t>different</a:t>
            </a:r>
            <a:r>
              <a:rPr lang="fr-FR" dirty="0" smtClean="0"/>
              <a:t> </a:t>
            </a:r>
            <a:r>
              <a:rPr lang="fr-FR" dirty="0" err="1" smtClean="0"/>
              <a:t>phenomena</a:t>
            </a:r>
            <a:r>
              <a:rPr lang="fr-FR" dirty="0" smtClean="0"/>
              <a:t> to a </a:t>
            </a:r>
            <a:r>
              <a:rPr lang="fr-FR" dirty="0" err="1" smtClean="0"/>
              <a:t>given</a:t>
            </a:r>
            <a:r>
              <a:rPr lang="fr-FR" dirty="0" smtClean="0"/>
              <a:t> mass </a:t>
            </a:r>
            <a:r>
              <a:rPr lang="fr-FR" dirty="0" err="1" smtClean="0"/>
              <a:t>filter</a:t>
            </a:r>
            <a:endParaRPr lang="fr-FR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fr-FR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dirty="0" smtClean="0"/>
              <a:t>The </a:t>
            </a:r>
            <a:r>
              <a:rPr lang="fr-FR" dirty="0" err="1" smtClean="0"/>
              <a:t>study</a:t>
            </a:r>
            <a:r>
              <a:rPr lang="fr-FR" dirty="0" smtClean="0"/>
              <a:t> of </a:t>
            </a:r>
            <a:r>
              <a:rPr lang="fr-FR" dirty="0" err="1" smtClean="0"/>
              <a:t>shell</a:t>
            </a:r>
            <a:r>
              <a:rPr lang="fr-FR" dirty="0" smtClean="0"/>
              <a:t> </a:t>
            </a:r>
            <a:r>
              <a:rPr lang="fr-FR" dirty="0" err="1" smtClean="0"/>
              <a:t>evolution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one of the main contributions of mass </a:t>
            </a:r>
            <a:r>
              <a:rPr lang="fr-FR" dirty="0" err="1" smtClean="0"/>
              <a:t>measurements</a:t>
            </a:r>
            <a:r>
              <a:rPr lang="fr-FR" dirty="0" smtClean="0"/>
              <a:t> to </a:t>
            </a:r>
            <a:r>
              <a:rPr lang="fr-FR" dirty="0" err="1" smtClean="0"/>
              <a:t>nuclear-physics</a:t>
            </a:r>
            <a:r>
              <a:rPr lang="fr-FR" dirty="0" smtClean="0"/>
              <a:t> </a:t>
            </a:r>
            <a:r>
              <a:rPr lang="fr-FR" dirty="0" err="1" smtClean="0"/>
              <a:t>research</a:t>
            </a:r>
            <a:r>
              <a:rPr lang="fr-FR" dirty="0" smtClean="0"/>
              <a:t> (more in Part II)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fr-FR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dirty="0" smtClean="0"/>
              <a:t>The application of masses </a:t>
            </a:r>
            <a:r>
              <a:rPr lang="fr-FR" dirty="0" err="1" smtClean="0"/>
              <a:t>goes</a:t>
            </a:r>
            <a:r>
              <a:rPr lang="fr-FR" dirty="0" smtClean="0"/>
              <a:t> </a:t>
            </a:r>
            <a:r>
              <a:rPr lang="fr-FR" dirty="0" err="1" smtClean="0"/>
              <a:t>beyond</a:t>
            </a:r>
            <a:r>
              <a:rPr lang="fr-FR" dirty="0" smtClean="0"/>
              <a:t> </a:t>
            </a:r>
            <a:r>
              <a:rPr lang="fr-FR" dirty="0" err="1" smtClean="0"/>
              <a:t>nuclear</a:t>
            </a:r>
            <a:r>
              <a:rPr lang="fr-FR" dirty="0" smtClean="0"/>
              <a:t>-structure </a:t>
            </a:r>
            <a:r>
              <a:rPr lang="fr-FR" dirty="0" err="1" smtClean="0"/>
              <a:t>research</a:t>
            </a:r>
            <a:r>
              <a:rPr lang="fr-FR" dirty="0" smtClean="0"/>
              <a:t>: one </a:t>
            </a:r>
            <a:r>
              <a:rPr lang="fr-FR" dirty="0" err="1" smtClean="0"/>
              <a:t>example</a:t>
            </a:r>
            <a:r>
              <a:rPr lang="fr-FR" dirty="0" smtClean="0"/>
              <a:t>, </a:t>
            </a:r>
            <a:r>
              <a:rPr lang="fr-FR" dirty="0" err="1" smtClean="0"/>
              <a:t>nucleosynthesis</a:t>
            </a:r>
            <a:r>
              <a:rPr lang="fr-FR" dirty="0" smtClean="0"/>
              <a:t> simulations. </a:t>
            </a:r>
          </a:p>
          <a:p>
            <a:endParaRPr lang="fr-FR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fr-FR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1577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2093640"/>
            <a:ext cx="10772775" cy="1512168"/>
          </a:xfrm>
          <a:prstGeom prst="rect">
            <a:avLst/>
          </a:prstGeom>
          <a:solidFill>
            <a:srgbClr val="99B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0" y="2431177"/>
            <a:ext cx="10772775" cy="784830"/>
          </a:xfrm>
          <a:prstGeom prst="rect">
            <a:avLst/>
          </a:prstGeom>
          <a:solidFill>
            <a:srgbClr val="EB671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>
                <a:solidFill>
                  <a:schemeClr val="bg1"/>
                </a:solidFill>
              </a:rPr>
              <a:t>Atomic masses and ion traps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Part II – Experimental techniques and recent highlights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48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0" y="4037856"/>
            <a:ext cx="107727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Vladimir Manea</a:t>
            </a:r>
            <a:endParaRPr lang="fr-FR" b="1" dirty="0"/>
          </a:p>
          <a:p>
            <a:pPr algn="ctr"/>
            <a:r>
              <a:rPr lang="fr-FR" sz="1600" dirty="0" smtClean="0"/>
              <a:t>IJCLab, Orsay, France</a:t>
            </a:r>
          </a:p>
          <a:p>
            <a:pPr algn="ctr"/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89157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– Part II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49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497955" y="1085528"/>
            <a:ext cx="820891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fr-FR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 err="1" smtClean="0"/>
              <a:t>Experimental</a:t>
            </a:r>
            <a:r>
              <a:rPr lang="fr-FR" dirty="0" smtClean="0"/>
              <a:t> techniques</a:t>
            </a: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dirty="0" smtClean="0"/>
              <a:t>Production</a:t>
            </a: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dirty="0" smtClean="0"/>
              <a:t>Storage rings</a:t>
            </a: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dirty="0" smtClean="0"/>
              <a:t>Ions </a:t>
            </a:r>
            <a:r>
              <a:rPr lang="fr-FR" dirty="0" err="1" smtClean="0"/>
              <a:t>traps</a:t>
            </a:r>
            <a:r>
              <a:rPr lang="fr-FR" dirty="0" smtClean="0"/>
              <a:t> and </a:t>
            </a:r>
            <a:r>
              <a:rPr lang="fr-FR" dirty="0" err="1" smtClean="0"/>
              <a:t>associated</a:t>
            </a:r>
            <a:r>
              <a:rPr lang="fr-FR" dirty="0" smtClean="0"/>
              <a:t> </a:t>
            </a:r>
            <a:r>
              <a:rPr lang="fr-FR" dirty="0" err="1" smtClean="0"/>
              <a:t>methods</a:t>
            </a:r>
            <a:endParaRPr lang="fr-FR" dirty="0" smtClean="0"/>
          </a:p>
          <a:p>
            <a:endParaRPr lang="fr-FR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 err="1" smtClean="0"/>
              <a:t>Recent</a:t>
            </a:r>
            <a:r>
              <a:rPr lang="fr-FR" dirty="0" smtClean="0"/>
              <a:t> </a:t>
            </a:r>
            <a:r>
              <a:rPr lang="fr-FR" dirty="0" err="1" smtClean="0"/>
              <a:t>highlights</a:t>
            </a:r>
            <a:r>
              <a:rPr lang="fr-FR" dirty="0" smtClean="0"/>
              <a:t>:</a:t>
            </a: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dirty="0" smtClean="0"/>
              <a:t>« New </a:t>
            </a:r>
            <a:r>
              <a:rPr lang="fr-FR" dirty="0" err="1" smtClean="0"/>
              <a:t>magic</a:t>
            </a:r>
            <a:r>
              <a:rPr lang="fr-FR" dirty="0" smtClean="0"/>
              <a:t> </a:t>
            </a:r>
            <a:r>
              <a:rPr lang="fr-FR" dirty="0" err="1" smtClean="0"/>
              <a:t>numbers</a:t>
            </a:r>
            <a:r>
              <a:rPr lang="fr-FR" dirty="0" smtClean="0"/>
              <a:t> » in the calcium isotopic chain</a:t>
            </a: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dirty="0" smtClean="0"/>
              <a:t>The N = 50 </a:t>
            </a:r>
            <a:r>
              <a:rPr lang="fr-FR" dirty="0" err="1" smtClean="0"/>
              <a:t>magic</a:t>
            </a:r>
            <a:r>
              <a:rPr lang="fr-FR" dirty="0" smtClean="0"/>
              <a:t> </a:t>
            </a:r>
            <a:r>
              <a:rPr lang="fr-FR" dirty="0" err="1" smtClean="0"/>
              <a:t>number</a:t>
            </a:r>
            <a:endParaRPr lang="fr-FR" dirty="0" smtClean="0"/>
          </a:p>
          <a:p>
            <a:endParaRPr lang="fr-FR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 smtClean="0"/>
              <a:t>Perspectives</a:t>
            </a:r>
          </a:p>
        </p:txBody>
      </p:sp>
    </p:spTree>
    <p:extLst>
      <p:ext uri="{BB962C8B-B14F-4D97-AF65-F5344CB8AC3E}">
        <p14:creationId xmlns:p14="http://schemas.microsoft.com/office/powerpoint/2010/main" val="299839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387" y="1178297"/>
            <a:ext cx="5652628" cy="428158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560840" cy="432048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Nuclear binding energy and mass formulas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70" name="ZoneTexte 69"/>
          <p:cNvSpPr txBox="1"/>
          <p:nvPr/>
        </p:nvSpPr>
        <p:spPr>
          <a:xfrm>
            <a:off x="345827" y="2973927"/>
            <a:ext cx="3168352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The semi-</a:t>
            </a:r>
            <a:r>
              <a:rPr lang="fr-FR" sz="1400" dirty="0" err="1" smtClean="0"/>
              <a:t>empirical</a:t>
            </a:r>
            <a:r>
              <a:rPr lang="fr-FR" sz="1400" dirty="0" smtClean="0"/>
              <a:t> mass </a:t>
            </a:r>
            <a:r>
              <a:rPr lang="fr-FR" sz="1400" dirty="0" err="1" smtClean="0"/>
              <a:t>fomula</a:t>
            </a:r>
            <a:r>
              <a:rPr lang="fr-FR" sz="1400" dirty="0" smtClean="0"/>
              <a:t>:</a:t>
            </a:r>
            <a:endParaRPr lang="fr-FR" sz="1400" dirty="0"/>
          </a:p>
        </p:txBody>
      </p:sp>
      <p:sp>
        <p:nvSpPr>
          <p:cNvPr id="73" name="ZoneTexte 72"/>
          <p:cNvSpPr txBox="1"/>
          <p:nvPr/>
        </p:nvSpPr>
        <p:spPr>
          <a:xfrm>
            <a:off x="5674420" y="860212"/>
            <a:ext cx="4907512" cy="73866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The first nuclear mass model </a:t>
            </a:r>
            <a:r>
              <a:rPr lang="fr-FR" sz="1400" dirty="0" err="1" smtClean="0"/>
              <a:t>describes</a:t>
            </a:r>
            <a:r>
              <a:rPr lang="fr-FR" sz="1400" dirty="0" smtClean="0"/>
              <a:t> the main </a:t>
            </a:r>
            <a:r>
              <a:rPr lang="fr-FR" sz="1400" dirty="0" err="1" smtClean="0"/>
              <a:t>features</a:t>
            </a:r>
            <a:r>
              <a:rPr lang="fr-FR" sz="1400" dirty="0" smtClean="0"/>
              <a:t> of the nuclear binding energy </a:t>
            </a:r>
            <a:r>
              <a:rPr lang="fr-FR" sz="1400" dirty="0" err="1" smtClean="0"/>
              <a:t>with</a:t>
            </a:r>
            <a:r>
              <a:rPr lang="fr-FR" sz="1400" dirty="0" smtClean="0"/>
              <a:t> </a:t>
            </a:r>
            <a:r>
              <a:rPr lang="fr-FR" sz="1400" dirty="0" err="1" smtClean="0"/>
              <a:t>only</a:t>
            </a:r>
            <a:r>
              <a:rPr lang="fr-FR" sz="1400" dirty="0" smtClean="0"/>
              <a:t> 5 </a:t>
            </a:r>
            <a:r>
              <a:rPr lang="fr-FR" sz="1400" dirty="0" err="1" smtClean="0"/>
              <a:t>parameters</a:t>
            </a:r>
            <a:r>
              <a:rPr lang="fr-FR" sz="1400" dirty="0" smtClean="0"/>
              <a:t>. </a:t>
            </a:r>
            <a:endParaRPr lang="fr-FR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ZoneTexte 73"/>
              <p:cNvSpPr txBox="1"/>
              <p:nvPr/>
            </p:nvSpPr>
            <p:spPr>
              <a:xfrm>
                <a:off x="345827" y="3409173"/>
                <a:ext cx="4735976" cy="4439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2/3</m:t>
                          </m:r>
                        </m:sup>
                      </m:sSup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f>
                        <m:f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d>
                            <m:d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1/3</m:t>
                              </m:r>
                            </m:sup>
                          </m:sSup>
                        </m:den>
                      </m:f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f>
                        <m:f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fr-FR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1400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fr-FR" sz="1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fr-FR" sz="1400" b="0" i="1" smtClean="0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fr-F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f>
                        <m:fPr>
                          <m:ctrlP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1/2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74" name="ZoneTexte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827" y="3409173"/>
                <a:ext cx="4735976" cy="4439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843" y="1013520"/>
            <a:ext cx="3146964" cy="169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59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056784" cy="432048"/>
          </a:xfrm>
        </p:spPr>
        <p:txBody>
          <a:bodyPr>
            <a:normAutofit/>
          </a:bodyPr>
          <a:lstStyle/>
          <a:p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techniques: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50</a:t>
            </a:fld>
            <a:endParaRPr lang="fr-FR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6261231" y="1234882"/>
            <a:ext cx="3080003" cy="954107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Mass spectrometry techniques:</a:t>
            </a:r>
          </a:p>
          <a:p>
            <a:pPr marL="787400" lvl="1" indent="-285750" defTabSz="342900">
              <a:buFont typeface="Wingdings" panose="05000000000000000000" pitchFamily="2" charset="2"/>
              <a:buChar char="Ø"/>
            </a:pPr>
            <a:r>
              <a:rPr lang="en-US" sz="1400" dirty="0" smtClean="0">
                <a:solidFill>
                  <a:srgbClr val="000000"/>
                </a:solidFill>
              </a:rPr>
              <a:t>Ion traps</a:t>
            </a:r>
          </a:p>
          <a:p>
            <a:pPr marL="787400" lvl="1" indent="-285750" defTabSz="342900">
              <a:buFont typeface="Wingdings" panose="05000000000000000000" pitchFamily="2" charset="2"/>
              <a:buChar char="Ø"/>
            </a:pPr>
            <a:r>
              <a:rPr lang="en-US" sz="1400" dirty="0" smtClean="0">
                <a:solidFill>
                  <a:srgbClr val="000000"/>
                </a:solidFill>
              </a:rPr>
              <a:t>Storage rings</a:t>
            </a:r>
          </a:p>
          <a:p>
            <a:pPr marL="787400" lvl="1" indent="-285750" defTabSz="342900">
              <a:buFont typeface="Wingdings" panose="05000000000000000000" pitchFamily="2" charset="2"/>
              <a:buChar char="Ø"/>
            </a:pPr>
            <a:r>
              <a:rPr lang="en-US" sz="1400" dirty="0" smtClean="0">
                <a:solidFill>
                  <a:srgbClr val="000000"/>
                </a:solidFill>
              </a:rPr>
              <a:t>In-flight spectrometers</a:t>
            </a:r>
          </a:p>
        </p:txBody>
      </p:sp>
      <p:cxnSp>
        <p:nvCxnSpPr>
          <p:cNvPr id="27" name="Straight Connector 14">
            <a:extLst>
              <a:ext uri="{FF2B5EF4-FFF2-40B4-BE49-F238E27FC236}">
                <a16:creationId xmlns:a16="http://schemas.microsoft.com/office/drawing/2014/main" id="{67D54110-FBBA-4D78-99A5-8351F4E82EBD}"/>
              </a:ext>
            </a:extLst>
          </p:cNvPr>
          <p:cNvCxnSpPr>
            <a:endCxn id="30" idx="0"/>
          </p:cNvCxnSpPr>
          <p:nvPr/>
        </p:nvCxnSpPr>
        <p:spPr>
          <a:xfrm flipV="1">
            <a:off x="1048820" y="3317028"/>
            <a:ext cx="2359354" cy="10602"/>
          </a:xfrm>
          <a:prstGeom prst="line">
            <a:avLst/>
          </a:prstGeom>
          <a:ln w="190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12">
            <a:extLst>
              <a:ext uri="{FF2B5EF4-FFF2-40B4-BE49-F238E27FC236}">
                <a16:creationId xmlns:a16="http://schemas.microsoft.com/office/drawing/2014/main" id="{EEE46B8F-D94C-41EC-91D9-A135AFCD2D01}"/>
              </a:ext>
            </a:extLst>
          </p:cNvPr>
          <p:cNvSpPr/>
          <p:nvPr/>
        </p:nvSpPr>
        <p:spPr>
          <a:xfrm>
            <a:off x="393782" y="1997001"/>
            <a:ext cx="1295146" cy="132392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ZoneTexte 28"/>
          <p:cNvSpPr txBox="1"/>
          <p:nvPr/>
        </p:nvSpPr>
        <p:spPr>
          <a:xfrm>
            <a:off x="201812" y="1517576"/>
            <a:ext cx="1780602" cy="452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b="1" dirty="0"/>
              <a:t>A</a:t>
            </a:r>
            <a:r>
              <a:rPr lang="fr-FR" sz="1800" b="1" dirty="0" smtClean="0"/>
              <a:t>ccelerator</a:t>
            </a:r>
            <a:endParaRPr lang="fr-FR" sz="1800" b="1" dirty="0"/>
          </a:p>
        </p:txBody>
      </p:sp>
      <p:sp>
        <p:nvSpPr>
          <p:cNvPr id="30" name="Forme libre 29"/>
          <p:cNvSpPr/>
          <p:nvPr/>
        </p:nvSpPr>
        <p:spPr>
          <a:xfrm>
            <a:off x="3408174" y="2576300"/>
            <a:ext cx="1032936" cy="740728"/>
          </a:xfrm>
          <a:custGeom>
            <a:avLst/>
            <a:gdLst>
              <a:gd name="connsiteX0" fmla="*/ 0 w 1455420"/>
              <a:gd name="connsiteY0" fmla="*/ 1341120 h 1341120"/>
              <a:gd name="connsiteX1" fmla="*/ 556260 w 1455420"/>
              <a:gd name="connsiteY1" fmla="*/ 1089660 h 1341120"/>
              <a:gd name="connsiteX2" fmla="*/ 998220 w 1455420"/>
              <a:gd name="connsiteY2" fmla="*/ 190500 h 1341120"/>
              <a:gd name="connsiteX3" fmla="*/ 1455420 w 1455420"/>
              <a:gd name="connsiteY3" fmla="*/ 0 h 134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5420" h="1341120">
                <a:moveTo>
                  <a:pt x="0" y="1341120"/>
                </a:moveTo>
                <a:cubicBezTo>
                  <a:pt x="194945" y="1311275"/>
                  <a:pt x="389890" y="1281430"/>
                  <a:pt x="556260" y="1089660"/>
                </a:cubicBezTo>
                <a:cubicBezTo>
                  <a:pt x="722630" y="897890"/>
                  <a:pt x="848360" y="372110"/>
                  <a:pt x="998220" y="190500"/>
                </a:cubicBezTo>
                <a:cubicBezTo>
                  <a:pt x="1148080" y="8890"/>
                  <a:pt x="1301750" y="4445"/>
                  <a:pt x="1455420" y="0"/>
                </a:cubicBezTo>
              </a:path>
            </a:pathLst>
          </a:cu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orme libre 30"/>
          <p:cNvSpPr/>
          <p:nvPr/>
        </p:nvSpPr>
        <p:spPr>
          <a:xfrm flipV="1">
            <a:off x="3059037" y="3329894"/>
            <a:ext cx="1124539" cy="1699330"/>
          </a:xfrm>
          <a:custGeom>
            <a:avLst/>
            <a:gdLst>
              <a:gd name="connsiteX0" fmla="*/ 0 w 1455420"/>
              <a:gd name="connsiteY0" fmla="*/ 1341120 h 1341120"/>
              <a:gd name="connsiteX1" fmla="*/ 556260 w 1455420"/>
              <a:gd name="connsiteY1" fmla="*/ 1089660 h 1341120"/>
              <a:gd name="connsiteX2" fmla="*/ 998220 w 1455420"/>
              <a:gd name="connsiteY2" fmla="*/ 190500 h 1341120"/>
              <a:gd name="connsiteX3" fmla="*/ 1455420 w 1455420"/>
              <a:gd name="connsiteY3" fmla="*/ 0 h 134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5420" h="1341120">
                <a:moveTo>
                  <a:pt x="0" y="1341120"/>
                </a:moveTo>
                <a:cubicBezTo>
                  <a:pt x="194945" y="1311275"/>
                  <a:pt x="389890" y="1281430"/>
                  <a:pt x="556260" y="1089660"/>
                </a:cubicBezTo>
                <a:cubicBezTo>
                  <a:pt x="722630" y="897890"/>
                  <a:pt x="848360" y="372110"/>
                  <a:pt x="998220" y="190500"/>
                </a:cubicBezTo>
                <a:cubicBezTo>
                  <a:pt x="1148080" y="8890"/>
                  <a:pt x="1301750" y="4445"/>
                  <a:pt x="1455420" y="0"/>
                </a:cubicBezTo>
              </a:path>
            </a:pathLst>
          </a:cu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/>
          <p:cNvSpPr txBox="1"/>
          <p:nvPr/>
        </p:nvSpPr>
        <p:spPr>
          <a:xfrm>
            <a:off x="1719002" y="3065083"/>
            <a:ext cx="1158413" cy="2637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dirty="0">
                <a:solidFill>
                  <a:srgbClr val="FF0000"/>
                </a:solidFill>
              </a:rPr>
              <a:t>l</a:t>
            </a:r>
            <a:r>
              <a:rPr lang="fr-FR" sz="800" b="1" dirty="0" smtClean="0">
                <a:solidFill>
                  <a:srgbClr val="FF0000"/>
                </a:solidFill>
              </a:rPr>
              <a:t>ight projectiles</a:t>
            </a:r>
            <a:endParaRPr lang="fr-FR" sz="800" b="1" dirty="0">
              <a:solidFill>
                <a:srgbClr val="FF0000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1689659" y="3334176"/>
            <a:ext cx="1252625" cy="2637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dirty="0" smtClean="0">
                <a:solidFill>
                  <a:srgbClr val="FF0000"/>
                </a:solidFill>
              </a:rPr>
              <a:t>heavy projectiles</a:t>
            </a:r>
            <a:endParaRPr lang="fr-FR" sz="800" b="1" dirty="0">
              <a:solidFill>
                <a:srgbClr val="FF0000"/>
              </a:solidFill>
            </a:endParaRPr>
          </a:p>
        </p:txBody>
      </p:sp>
      <p:grpSp>
        <p:nvGrpSpPr>
          <p:cNvPr id="34" name="Groupe 33"/>
          <p:cNvGrpSpPr/>
          <p:nvPr/>
        </p:nvGrpSpPr>
        <p:grpSpPr>
          <a:xfrm rot="5400000" flipV="1">
            <a:off x="4507147" y="1987408"/>
            <a:ext cx="484283" cy="225763"/>
            <a:chOff x="4700216" y="2849744"/>
            <a:chExt cx="971117" cy="452714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B72421A-1052-45D4-A416-26F21C33F53B}"/>
                </a:ext>
              </a:extLst>
            </p:cNvPr>
            <p:cNvSpPr/>
            <p:nvPr/>
          </p:nvSpPr>
          <p:spPr>
            <a:xfrm>
              <a:off x="5110931" y="3062125"/>
              <a:ext cx="107161" cy="240333"/>
            </a:xfrm>
            <a:prstGeom prst="rect">
              <a:avLst/>
            </a:prstGeom>
            <a:solidFill>
              <a:srgbClr val="DBDBDB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B78F0EB-2DDA-4A79-BA25-9CBFF1FA7102}"/>
                </a:ext>
              </a:extLst>
            </p:cNvPr>
            <p:cNvSpPr/>
            <p:nvPr/>
          </p:nvSpPr>
          <p:spPr>
            <a:xfrm rot="16200000">
              <a:off x="5077873" y="2472087"/>
              <a:ext cx="215804" cy="971117"/>
            </a:xfrm>
            <a:prstGeom prst="rect">
              <a:avLst/>
            </a:prstGeom>
            <a:grp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7" name="Groupe 36"/>
          <p:cNvGrpSpPr/>
          <p:nvPr/>
        </p:nvGrpSpPr>
        <p:grpSpPr>
          <a:xfrm>
            <a:off x="5809830" y="3793933"/>
            <a:ext cx="555495" cy="478860"/>
            <a:chOff x="6154088" y="4180257"/>
            <a:chExt cx="312419" cy="269318"/>
          </a:xfrm>
        </p:grpSpPr>
        <p:sp>
          <p:nvSpPr>
            <p:cNvPr id="38" name="Forme libre 37"/>
            <p:cNvSpPr/>
            <p:nvPr/>
          </p:nvSpPr>
          <p:spPr>
            <a:xfrm>
              <a:off x="6168369" y="4180257"/>
              <a:ext cx="298138" cy="269318"/>
            </a:xfrm>
            <a:custGeom>
              <a:avLst/>
              <a:gdLst>
                <a:gd name="connsiteX0" fmla="*/ 0 w 649605"/>
                <a:gd name="connsiteY0" fmla="*/ 0 h 375285"/>
                <a:gd name="connsiteX1" fmla="*/ 649605 w 649605"/>
                <a:gd name="connsiteY1" fmla="*/ 0 h 375285"/>
                <a:gd name="connsiteX2" fmla="*/ 649605 w 649605"/>
                <a:gd name="connsiteY2" fmla="*/ 375285 h 375285"/>
                <a:gd name="connsiteX3" fmla="*/ 3810 w 649605"/>
                <a:gd name="connsiteY3" fmla="*/ 375285 h 375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9605" h="375285">
                  <a:moveTo>
                    <a:pt x="0" y="0"/>
                  </a:moveTo>
                  <a:lnTo>
                    <a:pt x="649605" y="0"/>
                  </a:lnTo>
                  <a:lnTo>
                    <a:pt x="649605" y="375285"/>
                  </a:lnTo>
                  <a:lnTo>
                    <a:pt x="3810" y="375285"/>
                  </a:lnTo>
                </a:path>
              </a:pathLst>
            </a:custGeom>
            <a:solidFill>
              <a:srgbClr val="D9D9D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9" name="Connecteur droit 38"/>
            <p:cNvCxnSpPr>
              <a:stCxn id="38" idx="0"/>
              <a:endCxn id="38" idx="0"/>
            </p:cNvCxnSpPr>
            <p:nvPr/>
          </p:nvCxnSpPr>
          <p:spPr>
            <a:xfrm>
              <a:off x="6168369" y="4180257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/>
            <p:cNvCxnSpPr>
              <a:stCxn id="38" idx="0"/>
            </p:cNvCxnSpPr>
            <p:nvPr/>
          </p:nvCxnSpPr>
          <p:spPr>
            <a:xfrm>
              <a:off x="6168369" y="4180257"/>
              <a:ext cx="0" cy="8249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/>
            <p:cNvCxnSpPr/>
            <p:nvPr/>
          </p:nvCxnSpPr>
          <p:spPr>
            <a:xfrm>
              <a:off x="6168369" y="4367077"/>
              <a:ext cx="0" cy="8249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Forme libre 41"/>
            <p:cNvSpPr/>
            <p:nvPr/>
          </p:nvSpPr>
          <p:spPr>
            <a:xfrm>
              <a:off x="6169243" y="4260075"/>
              <a:ext cx="48087" cy="0"/>
            </a:xfrm>
            <a:custGeom>
              <a:avLst/>
              <a:gdLst>
                <a:gd name="connsiteX0" fmla="*/ 0 w 104775"/>
                <a:gd name="connsiteY0" fmla="*/ 0 h 0"/>
                <a:gd name="connsiteX1" fmla="*/ 104775 w 10477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775">
                  <a:moveTo>
                    <a:pt x="0" y="0"/>
                  </a:moveTo>
                  <a:lnTo>
                    <a:pt x="104775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Forme libre 42"/>
            <p:cNvSpPr/>
            <p:nvPr/>
          </p:nvSpPr>
          <p:spPr>
            <a:xfrm>
              <a:off x="6169243" y="4367077"/>
              <a:ext cx="48087" cy="0"/>
            </a:xfrm>
            <a:custGeom>
              <a:avLst/>
              <a:gdLst>
                <a:gd name="connsiteX0" fmla="*/ 0 w 104775"/>
                <a:gd name="connsiteY0" fmla="*/ 0 h 0"/>
                <a:gd name="connsiteX1" fmla="*/ 104775 w 10477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775">
                  <a:moveTo>
                    <a:pt x="0" y="0"/>
                  </a:moveTo>
                  <a:lnTo>
                    <a:pt x="104775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4" name="Connecteur droit 43"/>
            <p:cNvCxnSpPr>
              <a:stCxn id="42" idx="1"/>
            </p:cNvCxnSpPr>
            <p:nvPr/>
          </p:nvCxnSpPr>
          <p:spPr>
            <a:xfrm>
              <a:off x="6217330" y="4260075"/>
              <a:ext cx="0" cy="107002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44"/>
            <p:cNvSpPr/>
            <p:nvPr/>
          </p:nvSpPr>
          <p:spPr>
            <a:xfrm>
              <a:off x="6154088" y="4265544"/>
              <a:ext cx="63241" cy="988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6" name="Groupe 45"/>
            <p:cNvGrpSpPr/>
            <p:nvPr/>
          </p:nvGrpSpPr>
          <p:grpSpPr>
            <a:xfrm>
              <a:off x="6196302" y="4187725"/>
              <a:ext cx="251999" cy="255201"/>
              <a:chOff x="6842051" y="4037856"/>
              <a:chExt cx="267709" cy="232084"/>
            </a:xfrm>
          </p:grpSpPr>
          <p:grpSp>
            <p:nvGrpSpPr>
              <p:cNvPr id="47" name="Groupe 46"/>
              <p:cNvGrpSpPr/>
              <p:nvPr/>
            </p:nvGrpSpPr>
            <p:grpSpPr>
              <a:xfrm>
                <a:off x="6842051" y="4037856"/>
                <a:ext cx="267258" cy="110123"/>
                <a:chOff x="6610523" y="3928368"/>
                <a:chExt cx="458718" cy="325512"/>
              </a:xfrm>
            </p:grpSpPr>
            <p:cxnSp>
              <p:nvCxnSpPr>
                <p:cNvPr id="59" name="Connecteur droit 58"/>
                <p:cNvCxnSpPr/>
                <p:nvPr/>
              </p:nvCxnSpPr>
              <p:spPr>
                <a:xfrm>
                  <a:off x="6894813" y="3928368"/>
                  <a:ext cx="0" cy="4747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Connecteur droit 59"/>
                <p:cNvCxnSpPr/>
                <p:nvPr/>
              </p:nvCxnSpPr>
              <p:spPr>
                <a:xfrm>
                  <a:off x="6826547" y="3928368"/>
                  <a:ext cx="0" cy="4747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Connecteur droit 60"/>
                <p:cNvCxnSpPr/>
                <p:nvPr/>
              </p:nvCxnSpPr>
              <p:spPr>
                <a:xfrm>
                  <a:off x="6610523" y="3928368"/>
                  <a:ext cx="0" cy="4747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Connecteur droit 61"/>
                <p:cNvCxnSpPr/>
                <p:nvPr/>
              </p:nvCxnSpPr>
              <p:spPr>
                <a:xfrm>
                  <a:off x="6682531" y="3928368"/>
                  <a:ext cx="0" cy="4747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Connecteur droit 62"/>
                <p:cNvCxnSpPr/>
                <p:nvPr/>
              </p:nvCxnSpPr>
              <p:spPr>
                <a:xfrm>
                  <a:off x="6754539" y="3928368"/>
                  <a:ext cx="0" cy="4747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Connecteur droit 63"/>
                <p:cNvCxnSpPr/>
                <p:nvPr/>
              </p:nvCxnSpPr>
              <p:spPr>
                <a:xfrm>
                  <a:off x="6927383" y="3928866"/>
                  <a:ext cx="1102" cy="9449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Connecteur droit 64"/>
                <p:cNvCxnSpPr/>
                <p:nvPr/>
              </p:nvCxnSpPr>
              <p:spPr>
                <a:xfrm flipH="1">
                  <a:off x="6962775" y="3929605"/>
                  <a:ext cx="168" cy="14900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Connecteur droit 65"/>
                <p:cNvCxnSpPr/>
                <p:nvPr/>
              </p:nvCxnSpPr>
              <p:spPr>
                <a:xfrm flipH="1">
                  <a:off x="6997065" y="3930273"/>
                  <a:ext cx="1438" cy="201672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Connecteur droit 66"/>
                <p:cNvCxnSpPr/>
                <p:nvPr/>
              </p:nvCxnSpPr>
              <p:spPr>
                <a:xfrm flipH="1">
                  <a:off x="7031355" y="3932178"/>
                  <a:ext cx="0" cy="255012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Connecteur droit 67"/>
                <p:cNvCxnSpPr/>
                <p:nvPr/>
              </p:nvCxnSpPr>
              <p:spPr>
                <a:xfrm>
                  <a:off x="7069241" y="3932286"/>
                  <a:ext cx="0" cy="32159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8" name="Groupe 47"/>
              <p:cNvGrpSpPr/>
              <p:nvPr/>
            </p:nvGrpSpPr>
            <p:grpSpPr>
              <a:xfrm flipV="1">
                <a:off x="6842502" y="4159817"/>
                <a:ext cx="267258" cy="110123"/>
                <a:chOff x="6610523" y="3928368"/>
                <a:chExt cx="458718" cy="325512"/>
              </a:xfrm>
            </p:grpSpPr>
            <p:cxnSp>
              <p:nvCxnSpPr>
                <p:cNvPr id="49" name="Connecteur droit 48"/>
                <p:cNvCxnSpPr/>
                <p:nvPr/>
              </p:nvCxnSpPr>
              <p:spPr>
                <a:xfrm>
                  <a:off x="6894813" y="3928368"/>
                  <a:ext cx="0" cy="4747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Connecteur droit 49"/>
                <p:cNvCxnSpPr/>
                <p:nvPr/>
              </p:nvCxnSpPr>
              <p:spPr>
                <a:xfrm>
                  <a:off x="6826547" y="3928368"/>
                  <a:ext cx="0" cy="4747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Connecteur droit 50"/>
                <p:cNvCxnSpPr/>
                <p:nvPr/>
              </p:nvCxnSpPr>
              <p:spPr>
                <a:xfrm>
                  <a:off x="6610523" y="3928368"/>
                  <a:ext cx="0" cy="4747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Connecteur droit 51"/>
                <p:cNvCxnSpPr/>
                <p:nvPr/>
              </p:nvCxnSpPr>
              <p:spPr>
                <a:xfrm>
                  <a:off x="6682531" y="3928368"/>
                  <a:ext cx="0" cy="4747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cteur droit 52"/>
                <p:cNvCxnSpPr/>
                <p:nvPr/>
              </p:nvCxnSpPr>
              <p:spPr>
                <a:xfrm>
                  <a:off x="6754539" y="3928368"/>
                  <a:ext cx="0" cy="4747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Connecteur droit 53"/>
                <p:cNvCxnSpPr/>
                <p:nvPr/>
              </p:nvCxnSpPr>
              <p:spPr>
                <a:xfrm>
                  <a:off x="6927383" y="3928866"/>
                  <a:ext cx="1102" cy="9449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cteur droit 54"/>
                <p:cNvCxnSpPr/>
                <p:nvPr/>
              </p:nvCxnSpPr>
              <p:spPr>
                <a:xfrm flipH="1">
                  <a:off x="6962775" y="3929605"/>
                  <a:ext cx="168" cy="14900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cteur droit 55"/>
                <p:cNvCxnSpPr/>
                <p:nvPr/>
              </p:nvCxnSpPr>
              <p:spPr>
                <a:xfrm flipH="1">
                  <a:off x="6997065" y="3930273"/>
                  <a:ext cx="1438" cy="201672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cteur droit 56"/>
                <p:cNvCxnSpPr/>
                <p:nvPr/>
              </p:nvCxnSpPr>
              <p:spPr>
                <a:xfrm flipH="1">
                  <a:off x="7031355" y="3932178"/>
                  <a:ext cx="0" cy="255012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Connecteur droit 57"/>
                <p:cNvCxnSpPr/>
                <p:nvPr/>
              </p:nvCxnSpPr>
              <p:spPr>
                <a:xfrm>
                  <a:off x="7069241" y="3932286"/>
                  <a:ext cx="0" cy="32159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69" name="Forme libre 68"/>
          <p:cNvSpPr/>
          <p:nvPr/>
        </p:nvSpPr>
        <p:spPr>
          <a:xfrm>
            <a:off x="6433421" y="3714410"/>
            <a:ext cx="285488" cy="324604"/>
          </a:xfrm>
          <a:custGeom>
            <a:avLst/>
            <a:gdLst>
              <a:gd name="connsiteX0" fmla="*/ 0 w 1455420"/>
              <a:gd name="connsiteY0" fmla="*/ 1341120 h 1341120"/>
              <a:gd name="connsiteX1" fmla="*/ 556260 w 1455420"/>
              <a:gd name="connsiteY1" fmla="*/ 1089660 h 1341120"/>
              <a:gd name="connsiteX2" fmla="*/ 998220 w 1455420"/>
              <a:gd name="connsiteY2" fmla="*/ 190500 h 1341120"/>
              <a:gd name="connsiteX3" fmla="*/ 1455420 w 1455420"/>
              <a:gd name="connsiteY3" fmla="*/ 0 h 134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5420" h="1341120">
                <a:moveTo>
                  <a:pt x="0" y="1341120"/>
                </a:moveTo>
                <a:cubicBezTo>
                  <a:pt x="194945" y="1311275"/>
                  <a:pt x="389890" y="1281430"/>
                  <a:pt x="556260" y="1089660"/>
                </a:cubicBezTo>
                <a:cubicBezTo>
                  <a:pt x="722630" y="897890"/>
                  <a:pt x="848360" y="372110"/>
                  <a:pt x="998220" y="190500"/>
                </a:cubicBezTo>
                <a:cubicBezTo>
                  <a:pt x="1148080" y="8890"/>
                  <a:pt x="1301750" y="4445"/>
                  <a:pt x="1455420" y="0"/>
                </a:cubicBezTo>
              </a:path>
            </a:pathLst>
          </a:custGeom>
          <a:noFill/>
          <a:ln w="12700">
            <a:solidFill>
              <a:schemeClr val="accent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0" name="Groupe 69"/>
          <p:cNvGrpSpPr/>
          <p:nvPr/>
        </p:nvGrpSpPr>
        <p:grpSpPr>
          <a:xfrm>
            <a:off x="6827085" y="3611329"/>
            <a:ext cx="607022" cy="210455"/>
            <a:chOff x="6978855" y="3617764"/>
            <a:chExt cx="1190337" cy="412692"/>
          </a:xfrm>
        </p:grpSpPr>
        <p:sp>
          <p:nvSpPr>
            <p:cNvPr id="71" name="Rectangle 70"/>
            <p:cNvSpPr/>
            <p:nvPr/>
          </p:nvSpPr>
          <p:spPr>
            <a:xfrm>
              <a:off x="6978855" y="361776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7193056" y="361776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7403738" y="361776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7614420" y="361776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7819798" y="361776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8025176" y="361776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6978855" y="392122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7193056" y="392122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7403738" y="392122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7614420" y="392122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7819798" y="392122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8025176" y="392122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3" name="Forme libre 82"/>
          <p:cNvSpPr/>
          <p:nvPr/>
        </p:nvSpPr>
        <p:spPr>
          <a:xfrm flipV="1">
            <a:off x="6433421" y="3401720"/>
            <a:ext cx="285488" cy="312689"/>
          </a:xfrm>
          <a:custGeom>
            <a:avLst/>
            <a:gdLst>
              <a:gd name="connsiteX0" fmla="*/ 0 w 1455420"/>
              <a:gd name="connsiteY0" fmla="*/ 1341120 h 1341120"/>
              <a:gd name="connsiteX1" fmla="*/ 556260 w 1455420"/>
              <a:gd name="connsiteY1" fmla="*/ 1089660 h 1341120"/>
              <a:gd name="connsiteX2" fmla="*/ 998220 w 1455420"/>
              <a:gd name="connsiteY2" fmla="*/ 190500 h 1341120"/>
              <a:gd name="connsiteX3" fmla="*/ 1455420 w 1455420"/>
              <a:gd name="connsiteY3" fmla="*/ 0 h 134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5420" h="1341120">
                <a:moveTo>
                  <a:pt x="0" y="1341120"/>
                </a:moveTo>
                <a:cubicBezTo>
                  <a:pt x="194945" y="1311275"/>
                  <a:pt x="389890" y="1281430"/>
                  <a:pt x="556260" y="1089660"/>
                </a:cubicBezTo>
                <a:cubicBezTo>
                  <a:pt x="722630" y="897890"/>
                  <a:pt x="848360" y="372110"/>
                  <a:pt x="998220" y="190500"/>
                </a:cubicBezTo>
                <a:cubicBezTo>
                  <a:pt x="1148080" y="8890"/>
                  <a:pt x="1301750" y="4445"/>
                  <a:pt x="1455420" y="0"/>
                </a:cubicBezTo>
              </a:path>
            </a:pathLst>
          </a:custGeom>
          <a:noFill/>
          <a:ln w="12700">
            <a:solidFill>
              <a:schemeClr val="accent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4" name="Groupe 83"/>
          <p:cNvGrpSpPr/>
          <p:nvPr/>
        </p:nvGrpSpPr>
        <p:grpSpPr>
          <a:xfrm rot="5400000">
            <a:off x="4628335" y="2731559"/>
            <a:ext cx="241907" cy="357144"/>
            <a:chOff x="4992296" y="2716678"/>
            <a:chExt cx="251469" cy="352104"/>
          </a:xfrm>
        </p:grpSpPr>
        <p:grpSp>
          <p:nvGrpSpPr>
            <p:cNvPr id="85" name="Groupe 84"/>
            <p:cNvGrpSpPr/>
            <p:nvPr/>
          </p:nvGrpSpPr>
          <p:grpSpPr>
            <a:xfrm rot="16200000">
              <a:off x="4941979" y="2766995"/>
              <a:ext cx="352104" cy="251469"/>
              <a:chOff x="5113020" y="1246955"/>
              <a:chExt cx="457200" cy="393885"/>
            </a:xfrm>
          </p:grpSpPr>
          <p:sp>
            <p:nvSpPr>
              <p:cNvPr id="87" name="Forme libre 86"/>
              <p:cNvSpPr/>
              <p:nvPr/>
            </p:nvSpPr>
            <p:spPr>
              <a:xfrm>
                <a:off x="5113020" y="1252220"/>
                <a:ext cx="457200" cy="388620"/>
              </a:xfrm>
              <a:custGeom>
                <a:avLst/>
                <a:gdLst>
                  <a:gd name="connsiteX0" fmla="*/ 2540 w 457200"/>
                  <a:gd name="connsiteY0" fmla="*/ 0 h 388620"/>
                  <a:gd name="connsiteX1" fmla="*/ 266700 w 457200"/>
                  <a:gd name="connsiteY1" fmla="*/ 0 h 388620"/>
                  <a:gd name="connsiteX2" fmla="*/ 457200 w 457200"/>
                  <a:gd name="connsiteY2" fmla="*/ 190500 h 388620"/>
                  <a:gd name="connsiteX3" fmla="*/ 259080 w 457200"/>
                  <a:gd name="connsiteY3" fmla="*/ 388620 h 388620"/>
                  <a:gd name="connsiteX4" fmla="*/ 0 w 457200"/>
                  <a:gd name="connsiteY4" fmla="*/ 388620 h 388620"/>
                  <a:gd name="connsiteX0" fmla="*/ 2540 w 457200"/>
                  <a:gd name="connsiteY0" fmla="*/ 0 h 388620"/>
                  <a:gd name="connsiteX1" fmla="*/ 266700 w 457200"/>
                  <a:gd name="connsiteY1" fmla="*/ 0 h 388620"/>
                  <a:gd name="connsiteX2" fmla="*/ 457200 w 457200"/>
                  <a:gd name="connsiteY2" fmla="*/ 190500 h 388620"/>
                  <a:gd name="connsiteX3" fmla="*/ 259080 w 457200"/>
                  <a:gd name="connsiteY3" fmla="*/ 388620 h 388620"/>
                  <a:gd name="connsiteX4" fmla="*/ 0 w 457200"/>
                  <a:gd name="connsiteY4" fmla="*/ 388620 h 388620"/>
                  <a:gd name="connsiteX5" fmla="*/ 2540 w 457200"/>
                  <a:gd name="connsiteY5" fmla="*/ 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88620">
                    <a:moveTo>
                      <a:pt x="2540" y="0"/>
                    </a:moveTo>
                    <a:lnTo>
                      <a:pt x="266700" y="0"/>
                    </a:lnTo>
                    <a:lnTo>
                      <a:pt x="457200" y="190500"/>
                    </a:lnTo>
                    <a:lnTo>
                      <a:pt x="259080" y="388620"/>
                    </a:lnTo>
                    <a:lnTo>
                      <a:pt x="0" y="388620"/>
                    </a:lnTo>
                    <a:lnTo>
                      <a:pt x="2540" y="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88" name="Connecteur droit 87"/>
              <p:cNvCxnSpPr/>
              <p:nvPr/>
            </p:nvCxnSpPr>
            <p:spPr>
              <a:xfrm>
                <a:off x="5115996" y="1246955"/>
                <a:ext cx="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6" name="Rectangle 85"/>
            <p:cNvSpPr/>
            <p:nvPr/>
          </p:nvSpPr>
          <p:spPr>
            <a:xfrm>
              <a:off x="5015100" y="2884424"/>
              <a:ext cx="18000" cy="143999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635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9" name="Forme libre 88"/>
          <p:cNvSpPr/>
          <p:nvPr/>
        </p:nvSpPr>
        <p:spPr>
          <a:xfrm>
            <a:off x="4434554" y="2574683"/>
            <a:ext cx="244914" cy="210105"/>
          </a:xfrm>
          <a:custGeom>
            <a:avLst/>
            <a:gdLst>
              <a:gd name="connsiteX0" fmla="*/ 0 w 156210"/>
              <a:gd name="connsiteY0" fmla="*/ 25041 h 345081"/>
              <a:gd name="connsiteX1" fmla="*/ 129540 w 156210"/>
              <a:gd name="connsiteY1" fmla="*/ 32661 h 345081"/>
              <a:gd name="connsiteX2" fmla="*/ 156210 w 156210"/>
              <a:gd name="connsiteY2" fmla="*/ 345081 h 345081"/>
              <a:gd name="connsiteX0" fmla="*/ 0 w 156214"/>
              <a:gd name="connsiteY0" fmla="*/ 3264 h 323304"/>
              <a:gd name="connsiteX1" fmla="*/ 133350 w 156214"/>
              <a:gd name="connsiteY1" fmla="*/ 136614 h 323304"/>
              <a:gd name="connsiteX2" fmla="*/ 156210 w 156214"/>
              <a:gd name="connsiteY2" fmla="*/ 323304 h 323304"/>
              <a:gd name="connsiteX0" fmla="*/ 0 w 156214"/>
              <a:gd name="connsiteY0" fmla="*/ 0 h 320040"/>
              <a:gd name="connsiteX1" fmla="*/ 133350 w 156214"/>
              <a:gd name="connsiteY1" fmla="*/ 133350 h 320040"/>
              <a:gd name="connsiteX2" fmla="*/ 156210 w 156214"/>
              <a:gd name="connsiteY2" fmla="*/ 320040 h 320040"/>
              <a:gd name="connsiteX0" fmla="*/ 0 w 162435"/>
              <a:gd name="connsiteY0" fmla="*/ 0 h 320040"/>
              <a:gd name="connsiteX1" fmla="*/ 148590 w 162435"/>
              <a:gd name="connsiteY1" fmla="*/ 129540 h 320040"/>
              <a:gd name="connsiteX2" fmla="*/ 156210 w 162435"/>
              <a:gd name="connsiteY2" fmla="*/ 320040 h 320040"/>
              <a:gd name="connsiteX0" fmla="*/ 0 w 163631"/>
              <a:gd name="connsiteY0" fmla="*/ 0 h 320040"/>
              <a:gd name="connsiteX1" fmla="*/ 148590 w 163631"/>
              <a:gd name="connsiteY1" fmla="*/ 129540 h 320040"/>
              <a:gd name="connsiteX2" fmla="*/ 156210 w 163631"/>
              <a:gd name="connsiteY2" fmla="*/ 320040 h 320040"/>
              <a:gd name="connsiteX0" fmla="*/ 0 w 163631"/>
              <a:gd name="connsiteY0" fmla="*/ 0 h 320040"/>
              <a:gd name="connsiteX1" fmla="*/ 148590 w 163631"/>
              <a:gd name="connsiteY1" fmla="*/ 110490 h 320040"/>
              <a:gd name="connsiteX2" fmla="*/ 156210 w 163631"/>
              <a:gd name="connsiteY2" fmla="*/ 320040 h 320040"/>
              <a:gd name="connsiteX0" fmla="*/ 0 w 173453"/>
              <a:gd name="connsiteY0" fmla="*/ 0 h 320040"/>
              <a:gd name="connsiteX1" fmla="*/ 148590 w 173453"/>
              <a:gd name="connsiteY1" fmla="*/ 110490 h 320040"/>
              <a:gd name="connsiteX2" fmla="*/ 171450 w 173453"/>
              <a:gd name="connsiteY2" fmla="*/ 320040 h 320040"/>
              <a:gd name="connsiteX0" fmla="*/ 0 w 172562"/>
              <a:gd name="connsiteY0" fmla="*/ 0 h 320040"/>
              <a:gd name="connsiteX1" fmla="*/ 142875 w 172562"/>
              <a:gd name="connsiteY1" fmla="*/ 83610 h 320040"/>
              <a:gd name="connsiteX2" fmla="*/ 171450 w 172562"/>
              <a:gd name="connsiteY2" fmla="*/ 320040 h 320040"/>
              <a:gd name="connsiteX0" fmla="*/ 0 w 172562"/>
              <a:gd name="connsiteY0" fmla="*/ 0 h 320040"/>
              <a:gd name="connsiteX1" fmla="*/ 142875 w 172562"/>
              <a:gd name="connsiteY1" fmla="*/ 83610 h 320040"/>
              <a:gd name="connsiteX2" fmla="*/ 171450 w 172562"/>
              <a:gd name="connsiteY2" fmla="*/ 320040 h 320040"/>
              <a:gd name="connsiteX0" fmla="*/ 0 w 172562"/>
              <a:gd name="connsiteY0" fmla="*/ 0 h 320040"/>
              <a:gd name="connsiteX1" fmla="*/ 142875 w 172562"/>
              <a:gd name="connsiteY1" fmla="*/ 83609 h 320040"/>
              <a:gd name="connsiteX2" fmla="*/ 171450 w 172562"/>
              <a:gd name="connsiteY2" fmla="*/ 320040 h 320040"/>
              <a:gd name="connsiteX0" fmla="*/ 0 w 171950"/>
              <a:gd name="connsiteY0" fmla="*/ 0 h 320040"/>
              <a:gd name="connsiteX1" fmla="*/ 131445 w 171950"/>
              <a:gd name="connsiteY1" fmla="*/ 59748 h 320040"/>
              <a:gd name="connsiteX2" fmla="*/ 171450 w 171950"/>
              <a:gd name="connsiteY2" fmla="*/ 320040 h 320040"/>
              <a:gd name="connsiteX0" fmla="*/ 0 w 202142"/>
              <a:gd name="connsiteY0" fmla="*/ 0 h 329585"/>
              <a:gd name="connsiteX1" fmla="*/ 131445 w 202142"/>
              <a:gd name="connsiteY1" fmla="*/ 59748 h 329585"/>
              <a:gd name="connsiteX2" fmla="*/ 201930 w 202142"/>
              <a:gd name="connsiteY2" fmla="*/ 329585 h 329585"/>
              <a:gd name="connsiteX0" fmla="*/ 0 w 201930"/>
              <a:gd name="connsiteY0" fmla="*/ 0 h 329585"/>
              <a:gd name="connsiteX1" fmla="*/ 131445 w 201930"/>
              <a:gd name="connsiteY1" fmla="*/ 59748 h 329585"/>
              <a:gd name="connsiteX2" fmla="*/ 201930 w 201930"/>
              <a:gd name="connsiteY2" fmla="*/ 329585 h 329585"/>
              <a:gd name="connsiteX0" fmla="*/ 0 w 200025"/>
              <a:gd name="connsiteY0" fmla="*/ 0 h 429804"/>
              <a:gd name="connsiteX1" fmla="*/ 131445 w 200025"/>
              <a:gd name="connsiteY1" fmla="*/ 59748 h 429804"/>
              <a:gd name="connsiteX2" fmla="*/ 200025 w 200025"/>
              <a:gd name="connsiteY2" fmla="*/ 429804 h 429804"/>
              <a:gd name="connsiteX0" fmla="*/ 0 w 200025"/>
              <a:gd name="connsiteY0" fmla="*/ 0 h 429804"/>
              <a:gd name="connsiteX1" fmla="*/ 131445 w 200025"/>
              <a:gd name="connsiteY1" fmla="*/ 59748 h 429804"/>
              <a:gd name="connsiteX2" fmla="*/ 200025 w 200025"/>
              <a:gd name="connsiteY2" fmla="*/ 429804 h 429804"/>
              <a:gd name="connsiteX0" fmla="*/ 0 w 200025"/>
              <a:gd name="connsiteY0" fmla="*/ 1145 h 430949"/>
              <a:gd name="connsiteX1" fmla="*/ 131445 w 200025"/>
              <a:gd name="connsiteY1" fmla="*/ 60893 h 430949"/>
              <a:gd name="connsiteX2" fmla="*/ 200025 w 200025"/>
              <a:gd name="connsiteY2" fmla="*/ 430949 h 430949"/>
              <a:gd name="connsiteX0" fmla="*/ 0 w 200025"/>
              <a:gd name="connsiteY0" fmla="*/ 15 h 429819"/>
              <a:gd name="connsiteX1" fmla="*/ 152400 w 200025"/>
              <a:gd name="connsiteY1" fmla="*/ 121803 h 429819"/>
              <a:gd name="connsiteX2" fmla="*/ 200025 w 200025"/>
              <a:gd name="connsiteY2" fmla="*/ 429819 h 429819"/>
              <a:gd name="connsiteX0" fmla="*/ 0 w 200025"/>
              <a:gd name="connsiteY0" fmla="*/ 70 h 429874"/>
              <a:gd name="connsiteX1" fmla="*/ 140970 w 200025"/>
              <a:gd name="connsiteY1" fmla="*/ 78907 h 429874"/>
              <a:gd name="connsiteX2" fmla="*/ 200025 w 200025"/>
              <a:gd name="connsiteY2" fmla="*/ 429874 h 429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025" h="429874">
                <a:moveTo>
                  <a:pt x="0" y="70"/>
                </a:moveTo>
                <a:cubicBezTo>
                  <a:pt x="51752" y="-892"/>
                  <a:pt x="107633" y="7273"/>
                  <a:pt x="140970" y="78907"/>
                </a:cubicBezTo>
                <a:cubicBezTo>
                  <a:pt x="174308" y="150541"/>
                  <a:pt x="199707" y="271583"/>
                  <a:pt x="200025" y="429874"/>
                </a:cubicBezTo>
              </a:path>
            </a:pathLst>
          </a:cu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Forme libre 89"/>
          <p:cNvSpPr/>
          <p:nvPr/>
        </p:nvSpPr>
        <p:spPr>
          <a:xfrm flipV="1">
            <a:off x="4434554" y="2361921"/>
            <a:ext cx="244914" cy="210105"/>
          </a:xfrm>
          <a:custGeom>
            <a:avLst/>
            <a:gdLst>
              <a:gd name="connsiteX0" fmla="*/ 0 w 156210"/>
              <a:gd name="connsiteY0" fmla="*/ 25041 h 345081"/>
              <a:gd name="connsiteX1" fmla="*/ 129540 w 156210"/>
              <a:gd name="connsiteY1" fmla="*/ 32661 h 345081"/>
              <a:gd name="connsiteX2" fmla="*/ 156210 w 156210"/>
              <a:gd name="connsiteY2" fmla="*/ 345081 h 345081"/>
              <a:gd name="connsiteX0" fmla="*/ 0 w 156214"/>
              <a:gd name="connsiteY0" fmla="*/ 3264 h 323304"/>
              <a:gd name="connsiteX1" fmla="*/ 133350 w 156214"/>
              <a:gd name="connsiteY1" fmla="*/ 136614 h 323304"/>
              <a:gd name="connsiteX2" fmla="*/ 156210 w 156214"/>
              <a:gd name="connsiteY2" fmla="*/ 323304 h 323304"/>
              <a:gd name="connsiteX0" fmla="*/ 0 w 156214"/>
              <a:gd name="connsiteY0" fmla="*/ 0 h 320040"/>
              <a:gd name="connsiteX1" fmla="*/ 133350 w 156214"/>
              <a:gd name="connsiteY1" fmla="*/ 133350 h 320040"/>
              <a:gd name="connsiteX2" fmla="*/ 156210 w 156214"/>
              <a:gd name="connsiteY2" fmla="*/ 320040 h 320040"/>
              <a:gd name="connsiteX0" fmla="*/ 0 w 162435"/>
              <a:gd name="connsiteY0" fmla="*/ 0 h 320040"/>
              <a:gd name="connsiteX1" fmla="*/ 148590 w 162435"/>
              <a:gd name="connsiteY1" fmla="*/ 129540 h 320040"/>
              <a:gd name="connsiteX2" fmla="*/ 156210 w 162435"/>
              <a:gd name="connsiteY2" fmla="*/ 320040 h 320040"/>
              <a:gd name="connsiteX0" fmla="*/ 0 w 163631"/>
              <a:gd name="connsiteY0" fmla="*/ 0 h 320040"/>
              <a:gd name="connsiteX1" fmla="*/ 148590 w 163631"/>
              <a:gd name="connsiteY1" fmla="*/ 129540 h 320040"/>
              <a:gd name="connsiteX2" fmla="*/ 156210 w 163631"/>
              <a:gd name="connsiteY2" fmla="*/ 320040 h 320040"/>
              <a:gd name="connsiteX0" fmla="*/ 0 w 163631"/>
              <a:gd name="connsiteY0" fmla="*/ 0 h 320040"/>
              <a:gd name="connsiteX1" fmla="*/ 148590 w 163631"/>
              <a:gd name="connsiteY1" fmla="*/ 110490 h 320040"/>
              <a:gd name="connsiteX2" fmla="*/ 156210 w 163631"/>
              <a:gd name="connsiteY2" fmla="*/ 320040 h 320040"/>
              <a:gd name="connsiteX0" fmla="*/ 0 w 173453"/>
              <a:gd name="connsiteY0" fmla="*/ 0 h 320040"/>
              <a:gd name="connsiteX1" fmla="*/ 148590 w 173453"/>
              <a:gd name="connsiteY1" fmla="*/ 110490 h 320040"/>
              <a:gd name="connsiteX2" fmla="*/ 171450 w 173453"/>
              <a:gd name="connsiteY2" fmla="*/ 320040 h 320040"/>
              <a:gd name="connsiteX0" fmla="*/ 0 w 172562"/>
              <a:gd name="connsiteY0" fmla="*/ 0 h 320040"/>
              <a:gd name="connsiteX1" fmla="*/ 142875 w 172562"/>
              <a:gd name="connsiteY1" fmla="*/ 83610 h 320040"/>
              <a:gd name="connsiteX2" fmla="*/ 171450 w 172562"/>
              <a:gd name="connsiteY2" fmla="*/ 320040 h 320040"/>
              <a:gd name="connsiteX0" fmla="*/ 0 w 172562"/>
              <a:gd name="connsiteY0" fmla="*/ 0 h 320040"/>
              <a:gd name="connsiteX1" fmla="*/ 142875 w 172562"/>
              <a:gd name="connsiteY1" fmla="*/ 83610 h 320040"/>
              <a:gd name="connsiteX2" fmla="*/ 171450 w 172562"/>
              <a:gd name="connsiteY2" fmla="*/ 320040 h 320040"/>
              <a:gd name="connsiteX0" fmla="*/ 0 w 172562"/>
              <a:gd name="connsiteY0" fmla="*/ 0 h 320040"/>
              <a:gd name="connsiteX1" fmla="*/ 142875 w 172562"/>
              <a:gd name="connsiteY1" fmla="*/ 83609 h 320040"/>
              <a:gd name="connsiteX2" fmla="*/ 171450 w 172562"/>
              <a:gd name="connsiteY2" fmla="*/ 320040 h 320040"/>
              <a:gd name="connsiteX0" fmla="*/ 0 w 171950"/>
              <a:gd name="connsiteY0" fmla="*/ 0 h 320040"/>
              <a:gd name="connsiteX1" fmla="*/ 131445 w 171950"/>
              <a:gd name="connsiteY1" fmla="*/ 59748 h 320040"/>
              <a:gd name="connsiteX2" fmla="*/ 171450 w 171950"/>
              <a:gd name="connsiteY2" fmla="*/ 320040 h 320040"/>
              <a:gd name="connsiteX0" fmla="*/ 0 w 202142"/>
              <a:gd name="connsiteY0" fmla="*/ 0 h 329585"/>
              <a:gd name="connsiteX1" fmla="*/ 131445 w 202142"/>
              <a:gd name="connsiteY1" fmla="*/ 59748 h 329585"/>
              <a:gd name="connsiteX2" fmla="*/ 201930 w 202142"/>
              <a:gd name="connsiteY2" fmla="*/ 329585 h 329585"/>
              <a:gd name="connsiteX0" fmla="*/ 0 w 201930"/>
              <a:gd name="connsiteY0" fmla="*/ 0 h 329585"/>
              <a:gd name="connsiteX1" fmla="*/ 131445 w 201930"/>
              <a:gd name="connsiteY1" fmla="*/ 59748 h 329585"/>
              <a:gd name="connsiteX2" fmla="*/ 201930 w 201930"/>
              <a:gd name="connsiteY2" fmla="*/ 329585 h 329585"/>
              <a:gd name="connsiteX0" fmla="*/ 0 w 200025"/>
              <a:gd name="connsiteY0" fmla="*/ 0 h 429804"/>
              <a:gd name="connsiteX1" fmla="*/ 131445 w 200025"/>
              <a:gd name="connsiteY1" fmla="*/ 59748 h 429804"/>
              <a:gd name="connsiteX2" fmla="*/ 200025 w 200025"/>
              <a:gd name="connsiteY2" fmla="*/ 429804 h 429804"/>
              <a:gd name="connsiteX0" fmla="*/ 0 w 200025"/>
              <a:gd name="connsiteY0" fmla="*/ 0 h 429804"/>
              <a:gd name="connsiteX1" fmla="*/ 131445 w 200025"/>
              <a:gd name="connsiteY1" fmla="*/ 59748 h 429804"/>
              <a:gd name="connsiteX2" fmla="*/ 200025 w 200025"/>
              <a:gd name="connsiteY2" fmla="*/ 429804 h 429804"/>
              <a:gd name="connsiteX0" fmla="*/ 0 w 200025"/>
              <a:gd name="connsiteY0" fmla="*/ 1145 h 430949"/>
              <a:gd name="connsiteX1" fmla="*/ 131445 w 200025"/>
              <a:gd name="connsiteY1" fmla="*/ 60893 h 430949"/>
              <a:gd name="connsiteX2" fmla="*/ 200025 w 200025"/>
              <a:gd name="connsiteY2" fmla="*/ 430949 h 430949"/>
              <a:gd name="connsiteX0" fmla="*/ 0 w 200025"/>
              <a:gd name="connsiteY0" fmla="*/ 15 h 429819"/>
              <a:gd name="connsiteX1" fmla="*/ 152400 w 200025"/>
              <a:gd name="connsiteY1" fmla="*/ 121803 h 429819"/>
              <a:gd name="connsiteX2" fmla="*/ 200025 w 200025"/>
              <a:gd name="connsiteY2" fmla="*/ 429819 h 429819"/>
              <a:gd name="connsiteX0" fmla="*/ 0 w 200025"/>
              <a:gd name="connsiteY0" fmla="*/ 70 h 429874"/>
              <a:gd name="connsiteX1" fmla="*/ 140970 w 200025"/>
              <a:gd name="connsiteY1" fmla="*/ 78907 h 429874"/>
              <a:gd name="connsiteX2" fmla="*/ 200025 w 200025"/>
              <a:gd name="connsiteY2" fmla="*/ 429874 h 429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025" h="429874">
                <a:moveTo>
                  <a:pt x="0" y="70"/>
                </a:moveTo>
                <a:cubicBezTo>
                  <a:pt x="51752" y="-892"/>
                  <a:pt x="107633" y="7273"/>
                  <a:pt x="140970" y="78907"/>
                </a:cubicBezTo>
                <a:cubicBezTo>
                  <a:pt x="174308" y="150541"/>
                  <a:pt x="199707" y="271583"/>
                  <a:pt x="200025" y="429874"/>
                </a:cubicBezTo>
              </a:path>
            </a:pathLst>
          </a:cu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Forme libre 90"/>
          <p:cNvSpPr/>
          <p:nvPr/>
        </p:nvSpPr>
        <p:spPr>
          <a:xfrm>
            <a:off x="5017903" y="2454660"/>
            <a:ext cx="285488" cy="459042"/>
          </a:xfrm>
          <a:custGeom>
            <a:avLst/>
            <a:gdLst>
              <a:gd name="connsiteX0" fmla="*/ 0 w 1455420"/>
              <a:gd name="connsiteY0" fmla="*/ 1341120 h 1341120"/>
              <a:gd name="connsiteX1" fmla="*/ 556260 w 1455420"/>
              <a:gd name="connsiteY1" fmla="*/ 1089660 h 1341120"/>
              <a:gd name="connsiteX2" fmla="*/ 998220 w 1455420"/>
              <a:gd name="connsiteY2" fmla="*/ 190500 h 1341120"/>
              <a:gd name="connsiteX3" fmla="*/ 1455420 w 1455420"/>
              <a:gd name="connsiteY3" fmla="*/ 0 h 134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5420" h="1341120">
                <a:moveTo>
                  <a:pt x="0" y="1341120"/>
                </a:moveTo>
                <a:cubicBezTo>
                  <a:pt x="194945" y="1311275"/>
                  <a:pt x="389890" y="1281430"/>
                  <a:pt x="556260" y="1089660"/>
                </a:cubicBezTo>
                <a:cubicBezTo>
                  <a:pt x="722630" y="897890"/>
                  <a:pt x="848360" y="372110"/>
                  <a:pt x="998220" y="190500"/>
                </a:cubicBezTo>
                <a:cubicBezTo>
                  <a:pt x="1148080" y="8890"/>
                  <a:pt x="1301750" y="4445"/>
                  <a:pt x="1455420" y="0"/>
                </a:cubicBezTo>
              </a:path>
            </a:pathLst>
          </a:custGeom>
          <a:noFill/>
          <a:ln w="12700">
            <a:solidFill>
              <a:schemeClr val="accent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Forme libre 91"/>
          <p:cNvSpPr/>
          <p:nvPr/>
        </p:nvSpPr>
        <p:spPr>
          <a:xfrm flipV="1">
            <a:off x="4994331" y="2083841"/>
            <a:ext cx="309059" cy="370817"/>
          </a:xfrm>
          <a:custGeom>
            <a:avLst/>
            <a:gdLst>
              <a:gd name="connsiteX0" fmla="*/ 0 w 1455420"/>
              <a:gd name="connsiteY0" fmla="*/ 1341120 h 1341120"/>
              <a:gd name="connsiteX1" fmla="*/ 556260 w 1455420"/>
              <a:gd name="connsiteY1" fmla="*/ 1089660 h 1341120"/>
              <a:gd name="connsiteX2" fmla="*/ 998220 w 1455420"/>
              <a:gd name="connsiteY2" fmla="*/ 190500 h 1341120"/>
              <a:gd name="connsiteX3" fmla="*/ 1455420 w 1455420"/>
              <a:gd name="connsiteY3" fmla="*/ 0 h 134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5420" h="1341120">
                <a:moveTo>
                  <a:pt x="0" y="1341120"/>
                </a:moveTo>
                <a:cubicBezTo>
                  <a:pt x="194945" y="1311275"/>
                  <a:pt x="389890" y="1281430"/>
                  <a:pt x="556260" y="1089660"/>
                </a:cubicBezTo>
                <a:cubicBezTo>
                  <a:pt x="722630" y="897890"/>
                  <a:pt x="848360" y="372110"/>
                  <a:pt x="998220" y="190500"/>
                </a:cubicBezTo>
                <a:cubicBezTo>
                  <a:pt x="1148080" y="8890"/>
                  <a:pt x="1301750" y="4445"/>
                  <a:pt x="1455420" y="0"/>
                </a:cubicBezTo>
              </a:path>
            </a:pathLst>
          </a:custGeom>
          <a:noFill/>
          <a:ln w="12700">
            <a:solidFill>
              <a:schemeClr val="accent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93" name="Groupe 92"/>
          <p:cNvGrpSpPr/>
          <p:nvPr/>
        </p:nvGrpSpPr>
        <p:grpSpPr>
          <a:xfrm>
            <a:off x="4910880" y="2356933"/>
            <a:ext cx="1971503" cy="1157344"/>
            <a:chOff x="5390286" y="2503975"/>
            <a:chExt cx="1334333" cy="783302"/>
          </a:xfrm>
        </p:grpSpPr>
        <p:sp>
          <p:nvSpPr>
            <p:cNvPr id="94" name="Arc plein 93"/>
            <p:cNvSpPr/>
            <p:nvPr/>
          </p:nvSpPr>
          <p:spPr>
            <a:xfrm flipV="1">
              <a:off x="5974655" y="2537313"/>
              <a:ext cx="749964" cy="749964"/>
            </a:xfrm>
            <a:prstGeom prst="blockArc">
              <a:avLst>
                <a:gd name="adj1" fmla="val 10800000"/>
                <a:gd name="adj2" fmla="val 16209411"/>
                <a:gd name="adj3" fmla="val 2215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95" name="Arc plein 94"/>
            <p:cNvSpPr/>
            <p:nvPr/>
          </p:nvSpPr>
          <p:spPr>
            <a:xfrm rot="10800000" flipV="1">
              <a:off x="5390286" y="2503975"/>
              <a:ext cx="749964" cy="749964"/>
            </a:xfrm>
            <a:prstGeom prst="blockArc">
              <a:avLst>
                <a:gd name="adj1" fmla="val 10800000"/>
                <a:gd name="adj2" fmla="val 16209411"/>
                <a:gd name="adj3" fmla="val 2215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96" name="ZoneTexte 95"/>
          <p:cNvSpPr txBox="1"/>
          <p:nvPr/>
        </p:nvSpPr>
        <p:spPr>
          <a:xfrm>
            <a:off x="4051689" y="1407725"/>
            <a:ext cx="13067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000" dirty="0" smtClean="0"/>
              <a:t>Thick target </a:t>
            </a:r>
          </a:p>
          <a:p>
            <a:pPr algn="ctr"/>
            <a:r>
              <a:rPr lang="fr-FR" sz="1000" dirty="0"/>
              <a:t>(ISOLDE, </a:t>
            </a:r>
            <a:r>
              <a:rPr lang="fr-FR" sz="1000" dirty="0" smtClean="0"/>
              <a:t>ISAC, …)</a:t>
            </a:r>
            <a:endParaRPr lang="fr-FR" sz="1000" dirty="0"/>
          </a:p>
        </p:txBody>
      </p:sp>
      <p:sp>
        <p:nvSpPr>
          <p:cNvPr id="97" name="ZoneTexte 96"/>
          <p:cNvSpPr txBox="1"/>
          <p:nvPr/>
        </p:nvSpPr>
        <p:spPr>
          <a:xfrm>
            <a:off x="4022715" y="3080955"/>
            <a:ext cx="14318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/>
              <a:t>Thin</a:t>
            </a:r>
            <a:r>
              <a:rPr lang="fr-FR" sz="1000" dirty="0" smtClean="0"/>
              <a:t> target in gas </a:t>
            </a:r>
            <a:r>
              <a:rPr lang="fr-FR" sz="1000" dirty="0" err="1" smtClean="0"/>
              <a:t>cell</a:t>
            </a:r>
            <a:r>
              <a:rPr lang="fr-FR" sz="1000" dirty="0" smtClean="0"/>
              <a:t> </a:t>
            </a:r>
          </a:p>
          <a:p>
            <a:pPr algn="ctr"/>
            <a:r>
              <a:rPr lang="fr-FR" sz="1000" dirty="0" smtClean="0"/>
              <a:t>(IGISOL, …)</a:t>
            </a:r>
            <a:endParaRPr lang="fr-FR" sz="1000" dirty="0"/>
          </a:p>
        </p:txBody>
      </p:sp>
      <p:sp>
        <p:nvSpPr>
          <p:cNvPr id="98" name="ZoneTexte 97"/>
          <p:cNvSpPr txBox="1"/>
          <p:nvPr/>
        </p:nvSpPr>
        <p:spPr>
          <a:xfrm rot="3481886">
            <a:off x="5459743" y="2625880"/>
            <a:ext cx="16097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rgbClr val="0070C0"/>
                </a:solidFill>
              </a:rPr>
              <a:t>High resolution separator</a:t>
            </a:r>
            <a:endParaRPr lang="fr-FR" sz="1000" dirty="0">
              <a:solidFill>
                <a:srgbClr val="0070C0"/>
              </a:solidFill>
            </a:endParaRPr>
          </a:p>
        </p:txBody>
      </p:sp>
      <p:sp>
        <p:nvSpPr>
          <p:cNvPr id="99" name="ZoneTexte 98"/>
          <p:cNvSpPr txBox="1"/>
          <p:nvPr/>
        </p:nvSpPr>
        <p:spPr>
          <a:xfrm>
            <a:off x="5095892" y="1862368"/>
            <a:ext cx="10102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rgbClr val="2E75B6"/>
                </a:solidFill>
              </a:rPr>
              <a:t>&gt;30 keV beam</a:t>
            </a:r>
            <a:endParaRPr lang="fr-FR" sz="1000" dirty="0">
              <a:solidFill>
                <a:srgbClr val="2E75B6"/>
              </a:solidFill>
            </a:endParaRPr>
          </a:p>
        </p:txBody>
      </p:sp>
      <p:sp>
        <p:nvSpPr>
          <p:cNvPr id="100" name="ZoneTexte 99"/>
          <p:cNvSpPr txBox="1"/>
          <p:nvPr/>
        </p:nvSpPr>
        <p:spPr>
          <a:xfrm>
            <a:off x="6584767" y="3848786"/>
            <a:ext cx="10647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Cooler-buncher</a:t>
            </a:r>
            <a:endParaRPr lang="fr-FR" sz="1000" dirty="0"/>
          </a:p>
        </p:txBody>
      </p:sp>
      <p:sp>
        <p:nvSpPr>
          <p:cNvPr id="101" name="ZoneTexte 100"/>
          <p:cNvSpPr txBox="1"/>
          <p:nvPr/>
        </p:nvSpPr>
        <p:spPr>
          <a:xfrm>
            <a:off x="7946709" y="4415015"/>
            <a:ext cx="8566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/>
              <a:t>Ion trap</a:t>
            </a:r>
            <a:endParaRPr lang="fr-FR" sz="1200" b="1" dirty="0"/>
          </a:p>
        </p:txBody>
      </p:sp>
      <p:sp>
        <p:nvSpPr>
          <p:cNvPr id="102" name="Forme libre 101"/>
          <p:cNvSpPr/>
          <p:nvPr/>
        </p:nvSpPr>
        <p:spPr>
          <a:xfrm>
            <a:off x="7560175" y="3714015"/>
            <a:ext cx="2297430" cy="1326913"/>
          </a:xfrm>
          <a:custGeom>
            <a:avLst/>
            <a:gdLst>
              <a:gd name="connsiteX0" fmla="*/ 0 w 1417320"/>
              <a:gd name="connsiteY0" fmla="*/ 78089 h 889619"/>
              <a:gd name="connsiteX1" fmla="*/ 582930 w 1417320"/>
              <a:gd name="connsiteY1" fmla="*/ 78089 h 889619"/>
              <a:gd name="connsiteX2" fmla="*/ 1417320 w 1417320"/>
              <a:gd name="connsiteY2" fmla="*/ 889619 h 889619"/>
              <a:gd name="connsiteX0" fmla="*/ 0 w 1417320"/>
              <a:gd name="connsiteY0" fmla="*/ 15262 h 826792"/>
              <a:gd name="connsiteX1" fmla="*/ 862330 w 1417320"/>
              <a:gd name="connsiteY1" fmla="*/ 254022 h 826792"/>
              <a:gd name="connsiteX2" fmla="*/ 1417320 w 1417320"/>
              <a:gd name="connsiteY2" fmla="*/ 826792 h 826792"/>
              <a:gd name="connsiteX0" fmla="*/ 0 w 1417320"/>
              <a:gd name="connsiteY0" fmla="*/ 18901 h 830431"/>
              <a:gd name="connsiteX1" fmla="*/ 902970 w 1417320"/>
              <a:gd name="connsiteY1" fmla="*/ 211941 h 830431"/>
              <a:gd name="connsiteX2" fmla="*/ 1417320 w 1417320"/>
              <a:gd name="connsiteY2" fmla="*/ 830431 h 830431"/>
              <a:gd name="connsiteX0" fmla="*/ 0 w 1417320"/>
              <a:gd name="connsiteY0" fmla="*/ 31 h 811561"/>
              <a:gd name="connsiteX1" fmla="*/ 902970 w 1417320"/>
              <a:gd name="connsiteY1" fmla="*/ 193071 h 811561"/>
              <a:gd name="connsiteX2" fmla="*/ 1417320 w 1417320"/>
              <a:gd name="connsiteY2" fmla="*/ 811561 h 811561"/>
              <a:gd name="connsiteX0" fmla="*/ 0 w 1417320"/>
              <a:gd name="connsiteY0" fmla="*/ 468 h 811998"/>
              <a:gd name="connsiteX1" fmla="*/ 902970 w 1417320"/>
              <a:gd name="connsiteY1" fmla="*/ 193508 h 811998"/>
              <a:gd name="connsiteX2" fmla="*/ 1417320 w 1417320"/>
              <a:gd name="connsiteY2" fmla="*/ 811998 h 811998"/>
              <a:gd name="connsiteX0" fmla="*/ 0 w 1417320"/>
              <a:gd name="connsiteY0" fmla="*/ 640 h 812170"/>
              <a:gd name="connsiteX1" fmla="*/ 902970 w 1417320"/>
              <a:gd name="connsiteY1" fmla="*/ 193680 h 812170"/>
              <a:gd name="connsiteX2" fmla="*/ 1417320 w 1417320"/>
              <a:gd name="connsiteY2" fmla="*/ 812170 h 812170"/>
              <a:gd name="connsiteX0" fmla="*/ 0 w 1417320"/>
              <a:gd name="connsiteY0" fmla="*/ 640 h 812170"/>
              <a:gd name="connsiteX1" fmla="*/ 902970 w 1417320"/>
              <a:gd name="connsiteY1" fmla="*/ 193680 h 812170"/>
              <a:gd name="connsiteX2" fmla="*/ 1417320 w 1417320"/>
              <a:gd name="connsiteY2" fmla="*/ 812170 h 812170"/>
              <a:gd name="connsiteX0" fmla="*/ 0 w 1733550"/>
              <a:gd name="connsiteY0" fmla="*/ 2787 h 1271517"/>
              <a:gd name="connsiteX1" fmla="*/ 902970 w 1733550"/>
              <a:gd name="connsiteY1" fmla="*/ 195827 h 1271517"/>
              <a:gd name="connsiteX2" fmla="*/ 1733550 w 1733550"/>
              <a:gd name="connsiteY2" fmla="*/ 1271517 h 1271517"/>
              <a:gd name="connsiteX0" fmla="*/ 0 w 1733550"/>
              <a:gd name="connsiteY0" fmla="*/ 2787 h 1271517"/>
              <a:gd name="connsiteX1" fmla="*/ 902970 w 1733550"/>
              <a:gd name="connsiteY1" fmla="*/ 195827 h 1271517"/>
              <a:gd name="connsiteX2" fmla="*/ 1733550 w 1733550"/>
              <a:gd name="connsiteY2" fmla="*/ 1271517 h 1271517"/>
              <a:gd name="connsiteX0" fmla="*/ 0 w 1733550"/>
              <a:gd name="connsiteY0" fmla="*/ 1331 h 1270061"/>
              <a:gd name="connsiteX1" fmla="*/ 902970 w 1733550"/>
              <a:gd name="connsiteY1" fmla="*/ 194371 h 1270061"/>
              <a:gd name="connsiteX2" fmla="*/ 1538105 w 1733550"/>
              <a:gd name="connsiteY2" fmla="*/ 1128793 h 1270061"/>
              <a:gd name="connsiteX3" fmla="*/ 1733550 w 1733550"/>
              <a:gd name="connsiteY3" fmla="*/ 1270061 h 1270061"/>
              <a:gd name="connsiteX0" fmla="*/ 0 w 2247900"/>
              <a:gd name="connsiteY0" fmla="*/ 1331 h 1334831"/>
              <a:gd name="connsiteX1" fmla="*/ 902970 w 2247900"/>
              <a:gd name="connsiteY1" fmla="*/ 194371 h 1334831"/>
              <a:gd name="connsiteX2" fmla="*/ 1538105 w 2247900"/>
              <a:gd name="connsiteY2" fmla="*/ 1128793 h 1334831"/>
              <a:gd name="connsiteX3" fmla="*/ 2247900 w 2247900"/>
              <a:gd name="connsiteY3" fmla="*/ 1334831 h 1334831"/>
              <a:gd name="connsiteX0" fmla="*/ 0 w 2247900"/>
              <a:gd name="connsiteY0" fmla="*/ 1331 h 1334831"/>
              <a:gd name="connsiteX1" fmla="*/ 902970 w 2247900"/>
              <a:gd name="connsiteY1" fmla="*/ 194371 h 1334831"/>
              <a:gd name="connsiteX2" fmla="*/ 1538105 w 2247900"/>
              <a:gd name="connsiteY2" fmla="*/ 1128793 h 1334831"/>
              <a:gd name="connsiteX3" fmla="*/ 2247900 w 2247900"/>
              <a:gd name="connsiteY3" fmla="*/ 1334831 h 1334831"/>
              <a:gd name="connsiteX0" fmla="*/ 0 w 2297430"/>
              <a:gd name="connsiteY0" fmla="*/ 1331 h 1327211"/>
              <a:gd name="connsiteX1" fmla="*/ 902970 w 2297430"/>
              <a:gd name="connsiteY1" fmla="*/ 194371 h 1327211"/>
              <a:gd name="connsiteX2" fmla="*/ 1538105 w 2297430"/>
              <a:gd name="connsiteY2" fmla="*/ 1128793 h 1327211"/>
              <a:gd name="connsiteX3" fmla="*/ 2297430 w 2297430"/>
              <a:gd name="connsiteY3" fmla="*/ 1327211 h 1327211"/>
              <a:gd name="connsiteX0" fmla="*/ 0 w 2297430"/>
              <a:gd name="connsiteY0" fmla="*/ 1033 h 1326913"/>
              <a:gd name="connsiteX1" fmla="*/ 902970 w 2297430"/>
              <a:gd name="connsiteY1" fmla="*/ 194073 h 1326913"/>
              <a:gd name="connsiteX2" fmla="*/ 1610495 w 2297430"/>
              <a:gd name="connsiteY2" fmla="*/ 1071345 h 1326913"/>
              <a:gd name="connsiteX3" fmla="*/ 2297430 w 2297430"/>
              <a:gd name="connsiteY3" fmla="*/ 1326913 h 1326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7430" h="1326913">
                <a:moveTo>
                  <a:pt x="0" y="1033"/>
                </a:moveTo>
                <a:cubicBezTo>
                  <a:pt x="401955" y="-5635"/>
                  <a:pt x="634554" y="15688"/>
                  <a:pt x="902970" y="194073"/>
                </a:cubicBezTo>
                <a:cubicBezTo>
                  <a:pt x="1171386" y="372458"/>
                  <a:pt x="1472065" y="892063"/>
                  <a:pt x="1610495" y="1071345"/>
                </a:cubicBezTo>
                <a:cubicBezTo>
                  <a:pt x="1748925" y="1250627"/>
                  <a:pt x="2015936" y="1277333"/>
                  <a:pt x="2297430" y="1326913"/>
                </a:cubicBezTo>
              </a:path>
            </a:pathLst>
          </a:custGeom>
          <a:noFill/>
          <a:ln w="9525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Ellipse 102"/>
          <p:cNvSpPr/>
          <p:nvPr/>
        </p:nvSpPr>
        <p:spPr>
          <a:xfrm>
            <a:off x="7664909" y="3671686"/>
            <a:ext cx="111939" cy="65511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4" name="Groupe 103"/>
          <p:cNvGrpSpPr/>
          <p:nvPr/>
        </p:nvGrpSpPr>
        <p:grpSpPr>
          <a:xfrm>
            <a:off x="9852281" y="4825949"/>
            <a:ext cx="920494" cy="400110"/>
            <a:chOff x="9852281" y="4825949"/>
            <a:chExt cx="920494" cy="400110"/>
          </a:xfrm>
        </p:grpSpPr>
        <p:grpSp>
          <p:nvGrpSpPr>
            <p:cNvPr id="105" name="Groupe 104"/>
            <p:cNvGrpSpPr/>
            <p:nvPr/>
          </p:nvGrpSpPr>
          <p:grpSpPr>
            <a:xfrm rot="820875">
              <a:off x="9852281" y="4930812"/>
              <a:ext cx="185804" cy="282280"/>
              <a:chOff x="8626747" y="2165648"/>
              <a:chExt cx="267488" cy="406378"/>
            </a:xfrm>
          </p:grpSpPr>
          <p:sp>
            <p:nvSpPr>
              <p:cNvPr id="107" name="Rectangle 106"/>
              <p:cNvSpPr/>
              <p:nvPr/>
            </p:nvSpPr>
            <p:spPr>
              <a:xfrm>
                <a:off x="8626747" y="2165648"/>
                <a:ext cx="45719" cy="406378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8697723" y="2165648"/>
                <a:ext cx="45719" cy="406378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9" name="Triangle isocèle 108"/>
              <p:cNvSpPr/>
              <p:nvPr/>
            </p:nvSpPr>
            <p:spPr>
              <a:xfrm rot="5400000">
                <a:off x="8651032" y="2307101"/>
                <a:ext cx="362934" cy="123472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06" name="ZoneTexte 105"/>
            <p:cNvSpPr txBox="1"/>
            <p:nvPr/>
          </p:nvSpPr>
          <p:spPr>
            <a:xfrm>
              <a:off x="10020862" y="4825949"/>
              <a:ext cx="7519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/>
                <a:t>Electron multiplier</a:t>
              </a:r>
              <a:endParaRPr lang="fr-FR" sz="1000" dirty="0"/>
            </a:p>
          </p:txBody>
        </p:sp>
      </p:grpSp>
      <p:sp>
        <p:nvSpPr>
          <p:cNvPr id="110" name="ZoneTexte 109"/>
          <p:cNvSpPr txBox="1"/>
          <p:nvPr/>
        </p:nvSpPr>
        <p:spPr>
          <a:xfrm>
            <a:off x="7537729" y="3460773"/>
            <a:ext cx="4187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rgbClr val="00B050"/>
                </a:solidFill>
              </a:rPr>
              <a:t>ions</a:t>
            </a:r>
            <a:endParaRPr lang="fr-FR" sz="1000" dirty="0">
              <a:solidFill>
                <a:srgbClr val="00B050"/>
              </a:solidFill>
            </a:endParaRPr>
          </a:p>
        </p:txBody>
      </p:sp>
      <p:sp>
        <p:nvSpPr>
          <p:cNvPr id="111" name="ZoneTexte 110"/>
          <p:cNvSpPr txBox="1"/>
          <p:nvPr/>
        </p:nvSpPr>
        <p:spPr>
          <a:xfrm>
            <a:off x="4526654" y="2796558"/>
            <a:ext cx="3481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He</a:t>
            </a:r>
            <a:endParaRPr lang="fr-FR" sz="1000" dirty="0"/>
          </a:p>
        </p:txBody>
      </p:sp>
      <p:sp>
        <p:nvSpPr>
          <p:cNvPr id="112" name="ZoneTexte 111"/>
          <p:cNvSpPr txBox="1"/>
          <p:nvPr/>
        </p:nvSpPr>
        <p:spPr>
          <a:xfrm>
            <a:off x="5913059" y="3909373"/>
            <a:ext cx="3481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He</a:t>
            </a:r>
            <a:endParaRPr lang="fr-FR" sz="1000" dirty="0"/>
          </a:p>
        </p:txBody>
      </p:sp>
      <p:sp>
        <p:nvSpPr>
          <p:cNvPr id="113" name="Forme libre 112"/>
          <p:cNvSpPr/>
          <p:nvPr/>
        </p:nvSpPr>
        <p:spPr>
          <a:xfrm>
            <a:off x="5552122" y="4496634"/>
            <a:ext cx="1486266" cy="1049214"/>
          </a:xfrm>
          <a:custGeom>
            <a:avLst/>
            <a:gdLst>
              <a:gd name="connsiteX0" fmla="*/ 0 w 2148840"/>
              <a:gd name="connsiteY0" fmla="*/ 678180 h 1386840"/>
              <a:gd name="connsiteX1" fmla="*/ 403860 w 2148840"/>
              <a:gd name="connsiteY1" fmla="*/ 0 h 1386840"/>
              <a:gd name="connsiteX2" fmla="*/ 1767840 w 2148840"/>
              <a:gd name="connsiteY2" fmla="*/ 15240 h 1386840"/>
              <a:gd name="connsiteX3" fmla="*/ 2148840 w 2148840"/>
              <a:gd name="connsiteY3" fmla="*/ 678180 h 1386840"/>
              <a:gd name="connsiteX4" fmla="*/ 1775460 w 2148840"/>
              <a:gd name="connsiteY4" fmla="*/ 1386840 h 1386840"/>
              <a:gd name="connsiteX5" fmla="*/ 358140 w 2148840"/>
              <a:gd name="connsiteY5" fmla="*/ 1379220 h 1386840"/>
              <a:gd name="connsiteX6" fmla="*/ 0 w 2148840"/>
              <a:gd name="connsiteY6" fmla="*/ 678180 h 1386840"/>
              <a:gd name="connsiteX0" fmla="*/ 0 w 2148840"/>
              <a:gd name="connsiteY0" fmla="*/ 754706 h 1463366"/>
              <a:gd name="connsiteX1" fmla="*/ 403860 w 2148840"/>
              <a:gd name="connsiteY1" fmla="*/ 76526 h 1463366"/>
              <a:gd name="connsiteX2" fmla="*/ 1767840 w 2148840"/>
              <a:gd name="connsiteY2" fmla="*/ 91766 h 1463366"/>
              <a:gd name="connsiteX3" fmla="*/ 2148840 w 2148840"/>
              <a:gd name="connsiteY3" fmla="*/ 754706 h 1463366"/>
              <a:gd name="connsiteX4" fmla="*/ 1775460 w 2148840"/>
              <a:gd name="connsiteY4" fmla="*/ 1463366 h 1463366"/>
              <a:gd name="connsiteX5" fmla="*/ 358140 w 2148840"/>
              <a:gd name="connsiteY5" fmla="*/ 1455746 h 1463366"/>
              <a:gd name="connsiteX6" fmla="*/ 0 w 2148840"/>
              <a:gd name="connsiteY6" fmla="*/ 754706 h 1463366"/>
              <a:gd name="connsiteX0" fmla="*/ 0 w 2184929"/>
              <a:gd name="connsiteY0" fmla="*/ 754706 h 1463366"/>
              <a:gd name="connsiteX1" fmla="*/ 403860 w 2184929"/>
              <a:gd name="connsiteY1" fmla="*/ 76526 h 1463366"/>
              <a:gd name="connsiteX2" fmla="*/ 1767840 w 2184929"/>
              <a:gd name="connsiteY2" fmla="*/ 91766 h 1463366"/>
              <a:gd name="connsiteX3" fmla="*/ 2148840 w 2184929"/>
              <a:gd name="connsiteY3" fmla="*/ 754706 h 1463366"/>
              <a:gd name="connsiteX4" fmla="*/ 1775460 w 2184929"/>
              <a:gd name="connsiteY4" fmla="*/ 1463366 h 1463366"/>
              <a:gd name="connsiteX5" fmla="*/ 358140 w 2184929"/>
              <a:gd name="connsiteY5" fmla="*/ 1455746 h 1463366"/>
              <a:gd name="connsiteX6" fmla="*/ 0 w 2184929"/>
              <a:gd name="connsiteY6" fmla="*/ 754706 h 1463366"/>
              <a:gd name="connsiteX0" fmla="*/ 0 w 2184929"/>
              <a:gd name="connsiteY0" fmla="*/ 754706 h 1596864"/>
              <a:gd name="connsiteX1" fmla="*/ 403860 w 2184929"/>
              <a:gd name="connsiteY1" fmla="*/ 76526 h 1596864"/>
              <a:gd name="connsiteX2" fmla="*/ 1767840 w 2184929"/>
              <a:gd name="connsiteY2" fmla="*/ 91766 h 1596864"/>
              <a:gd name="connsiteX3" fmla="*/ 2148840 w 2184929"/>
              <a:gd name="connsiteY3" fmla="*/ 754706 h 1596864"/>
              <a:gd name="connsiteX4" fmla="*/ 1775460 w 2184929"/>
              <a:gd name="connsiteY4" fmla="*/ 1463366 h 1596864"/>
              <a:gd name="connsiteX5" fmla="*/ 358140 w 2184929"/>
              <a:gd name="connsiteY5" fmla="*/ 1455746 h 1596864"/>
              <a:gd name="connsiteX6" fmla="*/ 0 w 2184929"/>
              <a:gd name="connsiteY6" fmla="*/ 754706 h 1596864"/>
              <a:gd name="connsiteX0" fmla="*/ 0 w 2184929"/>
              <a:gd name="connsiteY0" fmla="*/ 754706 h 1593645"/>
              <a:gd name="connsiteX1" fmla="*/ 403860 w 2184929"/>
              <a:gd name="connsiteY1" fmla="*/ 76526 h 1593645"/>
              <a:gd name="connsiteX2" fmla="*/ 1767840 w 2184929"/>
              <a:gd name="connsiteY2" fmla="*/ 91766 h 1593645"/>
              <a:gd name="connsiteX3" fmla="*/ 2148840 w 2184929"/>
              <a:gd name="connsiteY3" fmla="*/ 754706 h 1593645"/>
              <a:gd name="connsiteX4" fmla="*/ 1775460 w 2184929"/>
              <a:gd name="connsiteY4" fmla="*/ 1463366 h 1593645"/>
              <a:gd name="connsiteX5" fmla="*/ 358140 w 2184929"/>
              <a:gd name="connsiteY5" fmla="*/ 1455746 h 1593645"/>
              <a:gd name="connsiteX6" fmla="*/ 0 w 2184929"/>
              <a:gd name="connsiteY6" fmla="*/ 754706 h 1593645"/>
              <a:gd name="connsiteX0" fmla="*/ 32312 w 2217241"/>
              <a:gd name="connsiteY0" fmla="*/ 754706 h 1593645"/>
              <a:gd name="connsiteX1" fmla="*/ 436172 w 2217241"/>
              <a:gd name="connsiteY1" fmla="*/ 76526 h 1593645"/>
              <a:gd name="connsiteX2" fmla="*/ 1800152 w 2217241"/>
              <a:gd name="connsiteY2" fmla="*/ 91766 h 1593645"/>
              <a:gd name="connsiteX3" fmla="*/ 2181152 w 2217241"/>
              <a:gd name="connsiteY3" fmla="*/ 754706 h 1593645"/>
              <a:gd name="connsiteX4" fmla="*/ 1807772 w 2217241"/>
              <a:gd name="connsiteY4" fmla="*/ 1463366 h 1593645"/>
              <a:gd name="connsiteX5" fmla="*/ 390452 w 2217241"/>
              <a:gd name="connsiteY5" fmla="*/ 1455746 h 1593645"/>
              <a:gd name="connsiteX6" fmla="*/ 32312 w 2217241"/>
              <a:gd name="connsiteY6" fmla="*/ 754706 h 1593645"/>
              <a:gd name="connsiteX0" fmla="*/ 32312 w 2217241"/>
              <a:gd name="connsiteY0" fmla="*/ 754706 h 1593645"/>
              <a:gd name="connsiteX1" fmla="*/ 436172 w 2217241"/>
              <a:gd name="connsiteY1" fmla="*/ 76526 h 1593645"/>
              <a:gd name="connsiteX2" fmla="*/ 1800152 w 2217241"/>
              <a:gd name="connsiteY2" fmla="*/ 91766 h 1593645"/>
              <a:gd name="connsiteX3" fmla="*/ 2181152 w 2217241"/>
              <a:gd name="connsiteY3" fmla="*/ 754706 h 1593645"/>
              <a:gd name="connsiteX4" fmla="*/ 1807772 w 2217241"/>
              <a:gd name="connsiteY4" fmla="*/ 1463366 h 1593645"/>
              <a:gd name="connsiteX5" fmla="*/ 390452 w 2217241"/>
              <a:gd name="connsiteY5" fmla="*/ 1455746 h 1593645"/>
              <a:gd name="connsiteX6" fmla="*/ 32312 w 2217241"/>
              <a:gd name="connsiteY6" fmla="*/ 754706 h 1593645"/>
              <a:gd name="connsiteX0" fmla="*/ 20189 w 2205118"/>
              <a:gd name="connsiteY0" fmla="*/ 730862 h 1569801"/>
              <a:gd name="connsiteX1" fmla="*/ 424049 w 2205118"/>
              <a:gd name="connsiteY1" fmla="*/ 52682 h 1569801"/>
              <a:gd name="connsiteX2" fmla="*/ 1788029 w 2205118"/>
              <a:gd name="connsiteY2" fmla="*/ 67922 h 1569801"/>
              <a:gd name="connsiteX3" fmla="*/ 2169029 w 2205118"/>
              <a:gd name="connsiteY3" fmla="*/ 730862 h 1569801"/>
              <a:gd name="connsiteX4" fmla="*/ 1795649 w 2205118"/>
              <a:gd name="connsiteY4" fmla="*/ 1439522 h 1569801"/>
              <a:gd name="connsiteX5" fmla="*/ 378329 w 2205118"/>
              <a:gd name="connsiteY5" fmla="*/ 1431902 h 1569801"/>
              <a:gd name="connsiteX6" fmla="*/ 20189 w 2205118"/>
              <a:gd name="connsiteY6" fmla="*/ 730862 h 1569801"/>
              <a:gd name="connsiteX0" fmla="*/ 58 w 2184987"/>
              <a:gd name="connsiteY0" fmla="*/ 730862 h 1569801"/>
              <a:gd name="connsiteX1" fmla="*/ 403918 w 2184987"/>
              <a:gd name="connsiteY1" fmla="*/ 52682 h 1569801"/>
              <a:gd name="connsiteX2" fmla="*/ 1767898 w 2184987"/>
              <a:gd name="connsiteY2" fmla="*/ 67922 h 1569801"/>
              <a:gd name="connsiteX3" fmla="*/ 2148898 w 2184987"/>
              <a:gd name="connsiteY3" fmla="*/ 730862 h 1569801"/>
              <a:gd name="connsiteX4" fmla="*/ 1775518 w 2184987"/>
              <a:gd name="connsiteY4" fmla="*/ 1439522 h 1569801"/>
              <a:gd name="connsiteX5" fmla="*/ 358198 w 2184987"/>
              <a:gd name="connsiteY5" fmla="*/ 1431902 h 1569801"/>
              <a:gd name="connsiteX6" fmla="*/ 58 w 2184987"/>
              <a:gd name="connsiteY6" fmla="*/ 730862 h 1569801"/>
              <a:gd name="connsiteX0" fmla="*/ 58 w 2184987"/>
              <a:gd name="connsiteY0" fmla="*/ 730862 h 1498837"/>
              <a:gd name="connsiteX1" fmla="*/ 403918 w 2184987"/>
              <a:gd name="connsiteY1" fmla="*/ 52682 h 1498837"/>
              <a:gd name="connsiteX2" fmla="*/ 1767898 w 2184987"/>
              <a:gd name="connsiteY2" fmla="*/ 67922 h 1498837"/>
              <a:gd name="connsiteX3" fmla="*/ 2148898 w 2184987"/>
              <a:gd name="connsiteY3" fmla="*/ 730862 h 1498837"/>
              <a:gd name="connsiteX4" fmla="*/ 1775518 w 2184987"/>
              <a:gd name="connsiteY4" fmla="*/ 1439522 h 1498837"/>
              <a:gd name="connsiteX5" fmla="*/ 358198 w 2184987"/>
              <a:gd name="connsiteY5" fmla="*/ 1431902 h 1498837"/>
              <a:gd name="connsiteX6" fmla="*/ 58 w 2184987"/>
              <a:gd name="connsiteY6" fmla="*/ 730862 h 1498837"/>
              <a:gd name="connsiteX0" fmla="*/ 58 w 2184987"/>
              <a:gd name="connsiteY0" fmla="*/ 730862 h 1474006"/>
              <a:gd name="connsiteX1" fmla="*/ 403918 w 2184987"/>
              <a:gd name="connsiteY1" fmla="*/ 52682 h 1474006"/>
              <a:gd name="connsiteX2" fmla="*/ 1767898 w 2184987"/>
              <a:gd name="connsiteY2" fmla="*/ 67922 h 1474006"/>
              <a:gd name="connsiteX3" fmla="*/ 2148898 w 2184987"/>
              <a:gd name="connsiteY3" fmla="*/ 730862 h 1474006"/>
              <a:gd name="connsiteX4" fmla="*/ 1775518 w 2184987"/>
              <a:gd name="connsiteY4" fmla="*/ 1439522 h 1474006"/>
              <a:gd name="connsiteX5" fmla="*/ 358198 w 2184987"/>
              <a:gd name="connsiteY5" fmla="*/ 1431902 h 1474006"/>
              <a:gd name="connsiteX6" fmla="*/ 58 w 2184987"/>
              <a:gd name="connsiteY6" fmla="*/ 730862 h 1474006"/>
              <a:gd name="connsiteX0" fmla="*/ 58 w 2148902"/>
              <a:gd name="connsiteY0" fmla="*/ 730862 h 1474006"/>
              <a:gd name="connsiteX1" fmla="*/ 403918 w 2148902"/>
              <a:gd name="connsiteY1" fmla="*/ 52682 h 1474006"/>
              <a:gd name="connsiteX2" fmla="*/ 1767898 w 2148902"/>
              <a:gd name="connsiteY2" fmla="*/ 67922 h 1474006"/>
              <a:gd name="connsiteX3" fmla="*/ 2148898 w 2148902"/>
              <a:gd name="connsiteY3" fmla="*/ 730862 h 1474006"/>
              <a:gd name="connsiteX4" fmla="*/ 1775518 w 2148902"/>
              <a:gd name="connsiteY4" fmla="*/ 1439522 h 1474006"/>
              <a:gd name="connsiteX5" fmla="*/ 358198 w 2148902"/>
              <a:gd name="connsiteY5" fmla="*/ 1431902 h 1474006"/>
              <a:gd name="connsiteX6" fmla="*/ 58 w 2148902"/>
              <a:gd name="connsiteY6" fmla="*/ 730862 h 1474006"/>
              <a:gd name="connsiteX0" fmla="*/ 58 w 2148902"/>
              <a:gd name="connsiteY0" fmla="*/ 713013 h 1456157"/>
              <a:gd name="connsiteX1" fmla="*/ 403918 w 2148902"/>
              <a:gd name="connsiteY1" fmla="*/ 34833 h 1456157"/>
              <a:gd name="connsiteX2" fmla="*/ 1767898 w 2148902"/>
              <a:gd name="connsiteY2" fmla="*/ 50073 h 1456157"/>
              <a:gd name="connsiteX3" fmla="*/ 2148898 w 2148902"/>
              <a:gd name="connsiteY3" fmla="*/ 713013 h 1456157"/>
              <a:gd name="connsiteX4" fmla="*/ 1775518 w 2148902"/>
              <a:gd name="connsiteY4" fmla="*/ 1421673 h 1456157"/>
              <a:gd name="connsiteX5" fmla="*/ 358198 w 2148902"/>
              <a:gd name="connsiteY5" fmla="*/ 1414053 h 1456157"/>
              <a:gd name="connsiteX6" fmla="*/ 58 w 2148902"/>
              <a:gd name="connsiteY6" fmla="*/ 713013 h 1456157"/>
              <a:gd name="connsiteX0" fmla="*/ 17 w 2148861"/>
              <a:gd name="connsiteY0" fmla="*/ 713013 h 1456157"/>
              <a:gd name="connsiteX1" fmla="*/ 403877 w 2148861"/>
              <a:gd name="connsiteY1" fmla="*/ 34833 h 1456157"/>
              <a:gd name="connsiteX2" fmla="*/ 1767857 w 2148861"/>
              <a:gd name="connsiteY2" fmla="*/ 50073 h 1456157"/>
              <a:gd name="connsiteX3" fmla="*/ 2148857 w 2148861"/>
              <a:gd name="connsiteY3" fmla="*/ 713013 h 1456157"/>
              <a:gd name="connsiteX4" fmla="*/ 1775477 w 2148861"/>
              <a:gd name="connsiteY4" fmla="*/ 1421673 h 1456157"/>
              <a:gd name="connsiteX5" fmla="*/ 358157 w 2148861"/>
              <a:gd name="connsiteY5" fmla="*/ 1414053 h 1456157"/>
              <a:gd name="connsiteX6" fmla="*/ 17 w 2148861"/>
              <a:gd name="connsiteY6" fmla="*/ 713013 h 1456157"/>
              <a:gd name="connsiteX0" fmla="*/ 24 w 2148868"/>
              <a:gd name="connsiteY0" fmla="*/ 713013 h 1489175"/>
              <a:gd name="connsiteX1" fmla="*/ 403884 w 2148868"/>
              <a:gd name="connsiteY1" fmla="*/ 34833 h 1489175"/>
              <a:gd name="connsiteX2" fmla="*/ 1767864 w 2148868"/>
              <a:gd name="connsiteY2" fmla="*/ 50073 h 1489175"/>
              <a:gd name="connsiteX3" fmla="*/ 2148864 w 2148868"/>
              <a:gd name="connsiteY3" fmla="*/ 713013 h 1489175"/>
              <a:gd name="connsiteX4" fmla="*/ 1775484 w 2148868"/>
              <a:gd name="connsiteY4" fmla="*/ 1421673 h 1489175"/>
              <a:gd name="connsiteX5" fmla="*/ 358164 w 2148868"/>
              <a:gd name="connsiteY5" fmla="*/ 1414053 h 1489175"/>
              <a:gd name="connsiteX6" fmla="*/ 24 w 2148868"/>
              <a:gd name="connsiteY6" fmla="*/ 713013 h 1489175"/>
              <a:gd name="connsiteX0" fmla="*/ 24 w 2148869"/>
              <a:gd name="connsiteY0" fmla="*/ 713013 h 1506448"/>
              <a:gd name="connsiteX1" fmla="*/ 403884 w 2148869"/>
              <a:gd name="connsiteY1" fmla="*/ 34833 h 1506448"/>
              <a:gd name="connsiteX2" fmla="*/ 1767864 w 2148869"/>
              <a:gd name="connsiteY2" fmla="*/ 50073 h 1506448"/>
              <a:gd name="connsiteX3" fmla="*/ 2148864 w 2148869"/>
              <a:gd name="connsiteY3" fmla="*/ 713013 h 1506448"/>
              <a:gd name="connsiteX4" fmla="*/ 1775484 w 2148869"/>
              <a:gd name="connsiteY4" fmla="*/ 1421673 h 1506448"/>
              <a:gd name="connsiteX5" fmla="*/ 358164 w 2148869"/>
              <a:gd name="connsiteY5" fmla="*/ 1414053 h 1506448"/>
              <a:gd name="connsiteX6" fmla="*/ 24 w 2148869"/>
              <a:gd name="connsiteY6" fmla="*/ 713013 h 1506448"/>
              <a:gd name="connsiteX0" fmla="*/ 24 w 2149327"/>
              <a:gd name="connsiteY0" fmla="*/ 713013 h 1506448"/>
              <a:gd name="connsiteX1" fmla="*/ 403884 w 2149327"/>
              <a:gd name="connsiteY1" fmla="*/ 34833 h 1506448"/>
              <a:gd name="connsiteX2" fmla="*/ 1767864 w 2149327"/>
              <a:gd name="connsiteY2" fmla="*/ 50073 h 1506448"/>
              <a:gd name="connsiteX3" fmla="*/ 2148864 w 2149327"/>
              <a:gd name="connsiteY3" fmla="*/ 713013 h 1506448"/>
              <a:gd name="connsiteX4" fmla="*/ 1775484 w 2149327"/>
              <a:gd name="connsiteY4" fmla="*/ 1421673 h 1506448"/>
              <a:gd name="connsiteX5" fmla="*/ 358164 w 2149327"/>
              <a:gd name="connsiteY5" fmla="*/ 1414053 h 1506448"/>
              <a:gd name="connsiteX6" fmla="*/ 24 w 2149327"/>
              <a:gd name="connsiteY6" fmla="*/ 713013 h 1506448"/>
              <a:gd name="connsiteX0" fmla="*/ 24 w 2149511"/>
              <a:gd name="connsiteY0" fmla="*/ 735595 h 1529030"/>
              <a:gd name="connsiteX1" fmla="*/ 403884 w 2149511"/>
              <a:gd name="connsiteY1" fmla="*/ 57415 h 1529030"/>
              <a:gd name="connsiteX2" fmla="*/ 1767864 w 2149511"/>
              <a:gd name="connsiteY2" fmla="*/ 72655 h 1529030"/>
              <a:gd name="connsiteX3" fmla="*/ 2148864 w 2149511"/>
              <a:gd name="connsiteY3" fmla="*/ 735595 h 1529030"/>
              <a:gd name="connsiteX4" fmla="*/ 1775484 w 2149511"/>
              <a:gd name="connsiteY4" fmla="*/ 1444255 h 1529030"/>
              <a:gd name="connsiteX5" fmla="*/ 358164 w 2149511"/>
              <a:gd name="connsiteY5" fmla="*/ 1436635 h 1529030"/>
              <a:gd name="connsiteX6" fmla="*/ 24 w 2149511"/>
              <a:gd name="connsiteY6" fmla="*/ 735595 h 1529030"/>
              <a:gd name="connsiteX0" fmla="*/ 24 w 2149511"/>
              <a:gd name="connsiteY0" fmla="*/ 755841 h 1549276"/>
              <a:gd name="connsiteX1" fmla="*/ 403884 w 2149511"/>
              <a:gd name="connsiteY1" fmla="*/ 77661 h 1549276"/>
              <a:gd name="connsiteX2" fmla="*/ 1767864 w 2149511"/>
              <a:gd name="connsiteY2" fmla="*/ 92901 h 1549276"/>
              <a:gd name="connsiteX3" fmla="*/ 2148864 w 2149511"/>
              <a:gd name="connsiteY3" fmla="*/ 755841 h 1549276"/>
              <a:gd name="connsiteX4" fmla="*/ 1775484 w 2149511"/>
              <a:gd name="connsiteY4" fmla="*/ 1464501 h 1549276"/>
              <a:gd name="connsiteX5" fmla="*/ 358164 w 2149511"/>
              <a:gd name="connsiteY5" fmla="*/ 1456881 h 1549276"/>
              <a:gd name="connsiteX6" fmla="*/ 24 w 2149511"/>
              <a:gd name="connsiteY6" fmla="*/ 755841 h 1549276"/>
              <a:gd name="connsiteX0" fmla="*/ 5 w 2149492"/>
              <a:gd name="connsiteY0" fmla="*/ 755841 h 1549276"/>
              <a:gd name="connsiteX1" fmla="*/ 403865 w 2149492"/>
              <a:gd name="connsiteY1" fmla="*/ 77661 h 1549276"/>
              <a:gd name="connsiteX2" fmla="*/ 1767845 w 2149492"/>
              <a:gd name="connsiteY2" fmla="*/ 92901 h 1549276"/>
              <a:gd name="connsiteX3" fmla="*/ 2148845 w 2149492"/>
              <a:gd name="connsiteY3" fmla="*/ 755841 h 1549276"/>
              <a:gd name="connsiteX4" fmla="*/ 1775465 w 2149492"/>
              <a:gd name="connsiteY4" fmla="*/ 1464501 h 1549276"/>
              <a:gd name="connsiteX5" fmla="*/ 358145 w 2149492"/>
              <a:gd name="connsiteY5" fmla="*/ 1456881 h 1549276"/>
              <a:gd name="connsiteX6" fmla="*/ 5 w 2149492"/>
              <a:gd name="connsiteY6" fmla="*/ 755841 h 1549276"/>
              <a:gd name="connsiteX0" fmla="*/ 5 w 2148923"/>
              <a:gd name="connsiteY0" fmla="*/ 755841 h 1549276"/>
              <a:gd name="connsiteX1" fmla="*/ 403865 w 2148923"/>
              <a:gd name="connsiteY1" fmla="*/ 77661 h 1549276"/>
              <a:gd name="connsiteX2" fmla="*/ 1767845 w 2148923"/>
              <a:gd name="connsiteY2" fmla="*/ 92901 h 1549276"/>
              <a:gd name="connsiteX3" fmla="*/ 2148845 w 2148923"/>
              <a:gd name="connsiteY3" fmla="*/ 755841 h 1549276"/>
              <a:gd name="connsiteX4" fmla="*/ 1775465 w 2148923"/>
              <a:gd name="connsiteY4" fmla="*/ 1464501 h 1549276"/>
              <a:gd name="connsiteX5" fmla="*/ 358145 w 2148923"/>
              <a:gd name="connsiteY5" fmla="*/ 1456881 h 1549276"/>
              <a:gd name="connsiteX6" fmla="*/ 5 w 2148923"/>
              <a:gd name="connsiteY6" fmla="*/ 755841 h 1549276"/>
              <a:gd name="connsiteX0" fmla="*/ 5 w 2148923"/>
              <a:gd name="connsiteY0" fmla="*/ 741370 h 1534805"/>
              <a:gd name="connsiteX1" fmla="*/ 403865 w 2148923"/>
              <a:gd name="connsiteY1" fmla="*/ 63190 h 1534805"/>
              <a:gd name="connsiteX2" fmla="*/ 1767845 w 2148923"/>
              <a:gd name="connsiteY2" fmla="*/ 78430 h 1534805"/>
              <a:gd name="connsiteX3" fmla="*/ 2148845 w 2148923"/>
              <a:gd name="connsiteY3" fmla="*/ 741370 h 1534805"/>
              <a:gd name="connsiteX4" fmla="*/ 1775465 w 2148923"/>
              <a:gd name="connsiteY4" fmla="*/ 1450030 h 1534805"/>
              <a:gd name="connsiteX5" fmla="*/ 358145 w 2148923"/>
              <a:gd name="connsiteY5" fmla="*/ 1442410 h 1534805"/>
              <a:gd name="connsiteX6" fmla="*/ 5 w 2148923"/>
              <a:gd name="connsiteY6" fmla="*/ 741370 h 1534805"/>
              <a:gd name="connsiteX0" fmla="*/ 5 w 2148923"/>
              <a:gd name="connsiteY0" fmla="*/ 721520 h 1514955"/>
              <a:gd name="connsiteX1" fmla="*/ 403865 w 2148923"/>
              <a:gd name="connsiteY1" fmla="*/ 43340 h 1514955"/>
              <a:gd name="connsiteX2" fmla="*/ 1767845 w 2148923"/>
              <a:gd name="connsiteY2" fmla="*/ 58580 h 1514955"/>
              <a:gd name="connsiteX3" fmla="*/ 2148845 w 2148923"/>
              <a:gd name="connsiteY3" fmla="*/ 721520 h 1514955"/>
              <a:gd name="connsiteX4" fmla="*/ 1775465 w 2148923"/>
              <a:gd name="connsiteY4" fmla="*/ 1430180 h 1514955"/>
              <a:gd name="connsiteX5" fmla="*/ 358145 w 2148923"/>
              <a:gd name="connsiteY5" fmla="*/ 1422560 h 1514955"/>
              <a:gd name="connsiteX6" fmla="*/ 5 w 2148923"/>
              <a:gd name="connsiteY6" fmla="*/ 721520 h 1514955"/>
              <a:gd name="connsiteX0" fmla="*/ 5 w 2148923"/>
              <a:gd name="connsiteY0" fmla="*/ 731968 h 1525403"/>
              <a:gd name="connsiteX1" fmla="*/ 403865 w 2148923"/>
              <a:gd name="connsiteY1" fmla="*/ 53788 h 1525403"/>
              <a:gd name="connsiteX2" fmla="*/ 1767845 w 2148923"/>
              <a:gd name="connsiteY2" fmla="*/ 69028 h 1525403"/>
              <a:gd name="connsiteX3" fmla="*/ 2148845 w 2148923"/>
              <a:gd name="connsiteY3" fmla="*/ 731968 h 1525403"/>
              <a:gd name="connsiteX4" fmla="*/ 1775465 w 2148923"/>
              <a:gd name="connsiteY4" fmla="*/ 1440628 h 1525403"/>
              <a:gd name="connsiteX5" fmla="*/ 358145 w 2148923"/>
              <a:gd name="connsiteY5" fmla="*/ 1433008 h 1525403"/>
              <a:gd name="connsiteX6" fmla="*/ 5 w 2148923"/>
              <a:gd name="connsiteY6" fmla="*/ 731968 h 1525403"/>
              <a:gd name="connsiteX0" fmla="*/ 5 w 2148923"/>
              <a:gd name="connsiteY0" fmla="*/ 731968 h 1525403"/>
              <a:gd name="connsiteX1" fmla="*/ 403865 w 2148923"/>
              <a:gd name="connsiteY1" fmla="*/ 53788 h 1525403"/>
              <a:gd name="connsiteX2" fmla="*/ 1767845 w 2148923"/>
              <a:gd name="connsiteY2" fmla="*/ 69028 h 1525403"/>
              <a:gd name="connsiteX3" fmla="*/ 2148845 w 2148923"/>
              <a:gd name="connsiteY3" fmla="*/ 731968 h 1525403"/>
              <a:gd name="connsiteX4" fmla="*/ 1775465 w 2148923"/>
              <a:gd name="connsiteY4" fmla="*/ 1440628 h 1525403"/>
              <a:gd name="connsiteX5" fmla="*/ 358145 w 2148923"/>
              <a:gd name="connsiteY5" fmla="*/ 1433008 h 1525403"/>
              <a:gd name="connsiteX6" fmla="*/ 5 w 2148923"/>
              <a:gd name="connsiteY6" fmla="*/ 731968 h 1525403"/>
              <a:gd name="connsiteX0" fmla="*/ 5 w 2148923"/>
              <a:gd name="connsiteY0" fmla="*/ 731968 h 1517009"/>
              <a:gd name="connsiteX1" fmla="*/ 403865 w 2148923"/>
              <a:gd name="connsiteY1" fmla="*/ 53788 h 1517009"/>
              <a:gd name="connsiteX2" fmla="*/ 1767845 w 2148923"/>
              <a:gd name="connsiteY2" fmla="*/ 69028 h 1517009"/>
              <a:gd name="connsiteX3" fmla="*/ 2148845 w 2148923"/>
              <a:gd name="connsiteY3" fmla="*/ 731968 h 1517009"/>
              <a:gd name="connsiteX4" fmla="*/ 1775465 w 2148923"/>
              <a:gd name="connsiteY4" fmla="*/ 1440628 h 1517009"/>
              <a:gd name="connsiteX5" fmla="*/ 358145 w 2148923"/>
              <a:gd name="connsiteY5" fmla="*/ 1433008 h 1517009"/>
              <a:gd name="connsiteX6" fmla="*/ 5 w 2148923"/>
              <a:gd name="connsiteY6" fmla="*/ 731968 h 1517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923" h="1517009">
                <a:moveTo>
                  <a:pt x="5" y="731968"/>
                </a:moveTo>
                <a:cubicBezTo>
                  <a:pt x="-1265" y="559248"/>
                  <a:pt x="261625" y="133798"/>
                  <a:pt x="403865" y="53788"/>
                </a:cubicBezTo>
                <a:cubicBezTo>
                  <a:pt x="546105" y="-26222"/>
                  <a:pt x="1633225" y="-13522"/>
                  <a:pt x="1767845" y="69028"/>
                </a:cubicBezTo>
                <a:cubicBezTo>
                  <a:pt x="1902465" y="151578"/>
                  <a:pt x="2143765" y="507178"/>
                  <a:pt x="2148845" y="731968"/>
                </a:cubicBezTo>
                <a:cubicBezTo>
                  <a:pt x="2153925" y="956758"/>
                  <a:pt x="1910085" y="1331408"/>
                  <a:pt x="1775465" y="1440628"/>
                </a:cubicBezTo>
                <a:cubicBezTo>
                  <a:pt x="1640845" y="1549848"/>
                  <a:pt x="500385" y="1537148"/>
                  <a:pt x="358145" y="1433008"/>
                </a:cubicBezTo>
                <a:cubicBezTo>
                  <a:pt x="215905" y="1328868"/>
                  <a:pt x="1275" y="904688"/>
                  <a:pt x="5" y="731968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14" name="Groupe 113"/>
          <p:cNvGrpSpPr/>
          <p:nvPr/>
        </p:nvGrpSpPr>
        <p:grpSpPr>
          <a:xfrm>
            <a:off x="3626776" y="3546231"/>
            <a:ext cx="2362192" cy="2250571"/>
            <a:chOff x="3390431" y="3576985"/>
            <a:chExt cx="2362192" cy="2250571"/>
          </a:xfrm>
        </p:grpSpPr>
        <p:sp>
          <p:nvSpPr>
            <p:cNvPr id="115" name="Rectangle 114"/>
            <p:cNvSpPr/>
            <p:nvPr/>
          </p:nvSpPr>
          <p:spPr>
            <a:xfrm>
              <a:off x="4004873" y="4864464"/>
              <a:ext cx="22040" cy="3526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635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35" name="Groupe 134"/>
            <p:cNvGrpSpPr/>
            <p:nvPr/>
          </p:nvGrpSpPr>
          <p:grpSpPr>
            <a:xfrm>
              <a:off x="3390431" y="3576985"/>
              <a:ext cx="2362192" cy="2250571"/>
              <a:chOff x="4470855" y="3194953"/>
              <a:chExt cx="2279378" cy="1838074"/>
            </a:xfrm>
          </p:grpSpPr>
          <p:sp>
            <p:nvSpPr>
              <p:cNvPr id="140" name="Arc plein 139"/>
              <p:cNvSpPr/>
              <p:nvPr/>
            </p:nvSpPr>
            <p:spPr>
              <a:xfrm rot="12900280">
                <a:off x="4470855" y="3194953"/>
                <a:ext cx="1368152" cy="1368152"/>
              </a:xfrm>
              <a:prstGeom prst="blockArc">
                <a:avLst>
                  <a:gd name="adj1" fmla="val 10800000"/>
                  <a:gd name="adj2" fmla="val 14012725"/>
                  <a:gd name="adj3" fmla="val 23133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141" name="Arc plein 140"/>
              <p:cNvSpPr/>
              <p:nvPr/>
            </p:nvSpPr>
            <p:spPr>
              <a:xfrm rot="2181971">
                <a:off x="5382081" y="3664875"/>
                <a:ext cx="1368152" cy="1368152"/>
              </a:xfrm>
              <a:prstGeom prst="blockArc">
                <a:avLst>
                  <a:gd name="adj1" fmla="val 10800000"/>
                  <a:gd name="adj2" fmla="val 14012725"/>
                  <a:gd name="adj3" fmla="val 23133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6" name="ZoneTexte 135"/>
            <p:cNvSpPr txBox="1"/>
            <p:nvPr/>
          </p:nvSpPr>
          <p:spPr>
            <a:xfrm>
              <a:off x="3399378" y="5298220"/>
              <a:ext cx="12330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err="1" smtClean="0"/>
                <a:t>Thin</a:t>
              </a:r>
              <a:r>
                <a:rPr lang="fr-FR" sz="1000" dirty="0" smtClean="0"/>
                <a:t> target in flight</a:t>
              </a:r>
            </a:p>
            <a:p>
              <a:pPr algn="ctr"/>
              <a:r>
                <a:rPr lang="fr-FR" sz="1000" dirty="0" smtClean="0"/>
                <a:t>(FRS, …)</a:t>
              </a:r>
              <a:endParaRPr lang="fr-FR" sz="1000" dirty="0"/>
            </a:p>
          </p:txBody>
        </p:sp>
        <p:sp>
          <p:nvSpPr>
            <p:cNvPr id="137" name="ZoneTexte 136"/>
            <p:cNvSpPr txBox="1"/>
            <p:nvPr/>
          </p:nvSpPr>
          <p:spPr>
            <a:xfrm rot="19256733">
              <a:off x="3838200" y="4285271"/>
              <a:ext cx="11689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2">
                      <a:lumMod val="50000"/>
                    </a:schemeClr>
                  </a:solidFill>
                </a:rPr>
                <a:t>In-flight separator</a:t>
              </a:r>
              <a:endParaRPr lang="fr-FR" sz="10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138" name="Forme libre 137"/>
            <p:cNvSpPr/>
            <p:nvPr/>
          </p:nvSpPr>
          <p:spPr>
            <a:xfrm flipV="1">
              <a:off x="5166450" y="4334665"/>
              <a:ext cx="345514" cy="185786"/>
            </a:xfrm>
            <a:custGeom>
              <a:avLst/>
              <a:gdLst>
                <a:gd name="connsiteX0" fmla="*/ 0 w 1455420"/>
                <a:gd name="connsiteY0" fmla="*/ 1341120 h 1341120"/>
                <a:gd name="connsiteX1" fmla="*/ 556260 w 1455420"/>
                <a:gd name="connsiteY1" fmla="*/ 1089660 h 1341120"/>
                <a:gd name="connsiteX2" fmla="*/ 998220 w 1455420"/>
                <a:gd name="connsiteY2" fmla="*/ 190500 h 1341120"/>
                <a:gd name="connsiteX3" fmla="*/ 1455420 w 1455420"/>
                <a:gd name="connsiteY3" fmla="*/ 0 h 1341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5420" h="1341120">
                  <a:moveTo>
                    <a:pt x="0" y="1341120"/>
                  </a:moveTo>
                  <a:cubicBezTo>
                    <a:pt x="194945" y="1311275"/>
                    <a:pt x="389890" y="1281430"/>
                    <a:pt x="556260" y="1089660"/>
                  </a:cubicBezTo>
                  <a:cubicBezTo>
                    <a:pt x="722630" y="897890"/>
                    <a:pt x="848360" y="372110"/>
                    <a:pt x="998220" y="190500"/>
                  </a:cubicBezTo>
                  <a:cubicBezTo>
                    <a:pt x="1148080" y="8890"/>
                    <a:pt x="1301750" y="4445"/>
                    <a:pt x="1455420" y="0"/>
                  </a:cubicBezTo>
                </a:path>
              </a:pathLst>
            </a:custGeom>
            <a:noFill/>
            <a:ln w="1905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9" name="Forme libre 138"/>
            <p:cNvSpPr/>
            <p:nvPr/>
          </p:nvSpPr>
          <p:spPr>
            <a:xfrm>
              <a:off x="5166450" y="4089775"/>
              <a:ext cx="345514" cy="223188"/>
            </a:xfrm>
            <a:custGeom>
              <a:avLst/>
              <a:gdLst>
                <a:gd name="connsiteX0" fmla="*/ 0 w 1455420"/>
                <a:gd name="connsiteY0" fmla="*/ 1341120 h 1341120"/>
                <a:gd name="connsiteX1" fmla="*/ 556260 w 1455420"/>
                <a:gd name="connsiteY1" fmla="*/ 1089660 h 1341120"/>
                <a:gd name="connsiteX2" fmla="*/ 998220 w 1455420"/>
                <a:gd name="connsiteY2" fmla="*/ 190500 h 1341120"/>
                <a:gd name="connsiteX3" fmla="*/ 1455420 w 1455420"/>
                <a:gd name="connsiteY3" fmla="*/ 0 h 1341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5420" h="1341120">
                  <a:moveTo>
                    <a:pt x="0" y="1341120"/>
                  </a:moveTo>
                  <a:cubicBezTo>
                    <a:pt x="194945" y="1311275"/>
                    <a:pt x="389890" y="1281430"/>
                    <a:pt x="556260" y="1089660"/>
                  </a:cubicBezTo>
                  <a:cubicBezTo>
                    <a:pt x="722630" y="897890"/>
                    <a:pt x="848360" y="372110"/>
                    <a:pt x="998220" y="190500"/>
                  </a:cubicBezTo>
                  <a:cubicBezTo>
                    <a:pt x="1148080" y="8890"/>
                    <a:pt x="1301750" y="4445"/>
                    <a:pt x="1455420" y="0"/>
                  </a:cubicBezTo>
                </a:path>
              </a:pathLst>
            </a:custGeom>
            <a:noFill/>
            <a:ln w="1905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2" name="ZoneTexte 141"/>
          <p:cNvSpPr txBox="1"/>
          <p:nvPr/>
        </p:nvSpPr>
        <p:spPr>
          <a:xfrm>
            <a:off x="5748309" y="4857105"/>
            <a:ext cx="10919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Storage ring</a:t>
            </a:r>
            <a:endParaRPr lang="fr-FR" sz="1200" b="1" dirty="0"/>
          </a:p>
        </p:txBody>
      </p:sp>
      <p:grpSp>
        <p:nvGrpSpPr>
          <p:cNvPr id="143" name="Groupe 142"/>
          <p:cNvGrpSpPr/>
          <p:nvPr/>
        </p:nvGrpSpPr>
        <p:grpSpPr>
          <a:xfrm rot="19261508">
            <a:off x="8134964" y="3671065"/>
            <a:ext cx="1474495" cy="1425522"/>
            <a:chOff x="7692091" y="2051557"/>
            <a:chExt cx="2342360" cy="2264563"/>
          </a:xfrm>
        </p:grpSpPr>
        <p:sp>
          <p:nvSpPr>
            <p:cNvPr id="144" name="Arc 143"/>
            <p:cNvSpPr/>
            <p:nvPr/>
          </p:nvSpPr>
          <p:spPr>
            <a:xfrm rot="18983318">
              <a:off x="8402521" y="3401720"/>
              <a:ext cx="914400" cy="914400"/>
            </a:xfrm>
            <a:prstGeom prst="arc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5" name="Arc 144"/>
            <p:cNvSpPr/>
            <p:nvPr/>
          </p:nvSpPr>
          <p:spPr>
            <a:xfrm rot="2616682" flipV="1">
              <a:off x="8402520" y="2051557"/>
              <a:ext cx="914400" cy="914400"/>
            </a:xfrm>
            <a:prstGeom prst="arc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6" name="Arc 145"/>
            <p:cNvSpPr/>
            <p:nvPr/>
          </p:nvSpPr>
          <p:spPr>
            <a:xfrm rot="18816682" flipV="1">
              <a:off x="7692091" y="2721722"/>
              <a:ext cx="914400" cy="914400"/>
            </a:xfrm>
            <a:prstGeom prst="arc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7" name="Arc 146"/>
            <p:cNvSpPr/>
            <p:nvPr/>
          </p:nvSpPr>
          <p:spPr>
            <a:xfrm rot="2783318" flipH="1" flipV="1">
              <a:off x="9120051" y="2728594"/>
              <a:ext cx="914400" cy="914400"/>
            </a:xfrm>
            <a:prstGeom prst="arc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8" name="Ellipse 147"/>
          <p:cNvSpPr/>
          <p:nvPr/>
        </p:nvSpPr>
        <p:spPr>
          <a:xfrm rot="19387160">
            <a:off x="8770931" y="4294353"/>
            <a:ext cx="218274" cy="127741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9" name="Ellipse 148"/>
          <p:cNvSpPr/>
          <p:nvPr/>
        </p:nvSpPr>
        <p:spPr>
          <a:xfrm>
            <a:off x="9567161" y="4962850"/>
            <a:ext cx="111939" cy="65511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0" name="Ellipse 149"/>
          <p:cNvSpPr/>
          <p:nvPr/>
        </p:nvSpPr>
        <p:spPr>
          <a:xfrm rot="8100000">
            <a:off x="8886991" y="4343243"/>
            <a:ext cx="111939" cy="65511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1" name="Connecteur droit avec flèche 150"/>
          <p:cNvCxnSpPr>
            <a:stCxn id="152" idx="2"/>
          </p:cNvCxnSpPr>
          <p:nvPr/>
        </p:nvCxnSpPr>
        <p:spPr>
          <a:xfrm flipH="1">
            <a:off x="9072600" y="3481062"/>
            <a:ext cx="452221" cy="7240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ZoneTexte 151"/>
          <p:cNvSpPr txBox="1"/>
          <p:nvPr/>
        </p:nvSpPr>
        <p:spPr>
          <a:xfrm>
            <a:off x="8312893" y="3173285"/>
            <a:ext cx="24238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Mass-</a:t>
            </a:r>
            <a:r>
              <a:rPr lang="fr-FR" sz="1400" dirty="0" err="1" smtClean="0"/>
              <a:t>dependent</a:t>
            </a:r>
            <a:r>
              <a:rPr lang="fr-FR" sz="1400" dirty="0" smtClean="0"/>
              <a:t> interaction</a:t>
            </a:r>
            <a:endParaRPr lang="fr-FR" sz="1400" dirty="0"/>
          </a:p>
        </p:txBody>
      </p:sp>
      <p:sp>
        <p:nvSpPr>
          <p:cNvPr id="153" name="ZoneTexte 152"/>
          <p:cNvSpPr txBox="1"/>
          <p:nvPr/>
        </p:nvSpPr>
        <p:spPr>
          <a:xfrm>
            <a:off x="7193636" y="5093290"/>
            <a:ext cx="23085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TOF or spatial separation</a:t>
            </a:r>
            <a:endParaRPr lang="fr-FR" sz="1400" dirty="0"/>
          </a:p>
        </p:txBody>
      </p:sp>
      <p:cxnSp>
        <p:nvCxnSpPr>
          <p:cNvPr id="154" name="Connecteur droit avec flèche 153"/>
          <p:cNvCxnSpPr/>
          <p:nvPr/>
        </p:nvCxnSpPr>
        <p:spPr>
          <a:xfrm flipV="1">
            <a:off x="9341234" y="5083782"/>
            <a:ext cx="213830" cy="1422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71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056784" cy="432048"/>
          </a:xfrm>
        </p:spPr>
        <p:txBody>
          <a:bodyPr>
            <a:normAutofit/>
          </a:bodyPr>
          <a:lstStyle/>
          <a:p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techniques: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51</a:t>
            </a:fld>
            <a:endParaRPr lang="fr-FR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6261231" y="1234882"/>
            <a:ext cx="3080003" cy="954107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Mass spectrometry techniques:</a:t>
            </a:r>
          </a:p>
          <a:p>
            <a:pPr marL="787400" lvl="1" indent="-285750" defTabSz="342900">
              <a:buFont typeface="Wingdings" panose="05000000000000000000" pitchFamily="2" charset="2"/>
              <a:buChar char="Ø"/>
            </a:pPr>
            <a:r>
              <a:rPr lang="en-US" sz="1400" dirty="0" smtClean="0">
                <a:solidFill>
                  <a:srgbClr val="000000"/>
                </a:solidFill>
              </a:rPr>
              <a:t>Ion traps</a:t>
            </a:r>
          </a:p>
          <a:p>
            <a:pPr marL="787400" lvl="1" indent="-285750" defTabSz="342900">
              <a:buFont typeface="Wingdings" panose="05000000000000000000" pitchFamily="2" charset="2"/>
              <a:buChar char="Ø"/>
            </a:pPr>
            <a:r>
              <a:rPr lang="en-US" sz="1400" dirty="0" smtClean="0">
                <a:solidFill>
                  <a:srgbClr val="000000"/>
                </a:solidFill>
              </a:rPr>
              <a:t>Storage rings</a:t>
            </a:r>
          </a:p>
          <a:p>
            <a:pPr marL="787400" lvl="1" indent="-285750" defTabSz="342900">
              <a:buFont typeface="Wingdings" panose="05000000000000000000" pitchFamily="2" charset="2"/>
              <a:buChar char="Ø"/>
            </a:pPr>
            <a:r>
              <a:rPr lang="en-US" sz="1400" dirty="0" smtClean="0">
                <a:solidFill>
                  <a:srgbClr val="000000"/>
                </a:solidFill>
              </a:rPr>
              <a:t>In-flight spectrometers</a:t>
            </a:r>
          </a:p>
        </p:txBody>
      </p:sp>
      <p:cxnSp>
        <p:nvCxnSpPr>
          <p:cNvPr id="27" name="Straight Connector 14">
            <a:extLst>
              <a:ext uri="{FF2B5EF4-FFF2-40B4-BE49-F238E27FC236}">
                <a16:creationId xmlns:a16="http://schemas.microsoft.com/office/drawing/2014/main" id="{67D54110-FBBA-4D78-99A5-8351F4E82EBD}"/>
              </a:ext>
            </a:extLst>
          </p:cNvPr>
          <p:cNvCxnSpPr>
            <a:endCxn id="30" idx="0"/>
          </p:cNvCxnSpPr>
          <p:nvPr/>
        </p:nvCxnSpPr>
        <p:spPr>
          <a:xfrm flipV="1">
            <a:off x="1048820" y="3317028"/>
            <a:ext cx="2359354" cy="10602"/>
          </a:xfrm>
          <a:prstGeom prst="line">
            <a:avLst/>
          </a:prstGeom>
          <a:ln w="190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12">
            <a:extLst>
              <a:ext uri="{FF2B5EF4-FFF2-40B4-BE49-F238E27FC236}">
                <a16:creationId xmlns:a16="http://schemas.microsoft.com/office/drawing/2014/main" id="{EEE46B8F-D94C-41EC-91D9-A135AFCD2D01}"/>
              </a:ext>
            </a:extLst>
          </p:cNvPr>
          <p:cNvSpPr/>
          <p:nvPr/>
        </p:nvSpPr>
        <p:spPr>
          <a:xfrm>
            <a:off x="393782" y="1997001"/>
            <a:ext cx="1295146" cy="132392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ZoneTexte 28"/>
          <p:cNvSpPr txBox="1"/>
          <p:nvPr/>
        </p:nvSpPr>
        <p:spPr>
          <a:xfrm>
            <a:off x="201812" y="1517576"/>
            <a:ext cx="1780602" cy="452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b="1" dirty="0"/>
              <a:t>A</a:t>
            </a:r>
            <a:r>
              <a:rPr lang="fr-FR" sz="1800" b="1" dirty="0" smtClean="0"/>
              <a:t>ccelerator</a:t>
            </a:r>
            <a:endParaRPr lang="fr-FR" sz="1800" b="1" dirty="0"/>
          </a:p>
        </p:txBody>
      </p:sp>
      <p:sp>
        <p:nvSpPr>
          <p:cNvPr id="30" name="Forme libre 29"/>
          <p:cNvSpPr/>
          <p:nvPr/>
        </p:nvSpPr>
        <p:spPr>
          <a:xfrm>
            <a:off x="3408174" y="2576300"/>
            <a:ext cx="1032936" cy="740728"/>
          </a:xfrm>
          <a:custGeom>
            <a:avLst/>
            <a:gdLst>
              <a:gd name="connsiteX0" fmla="*/ 0 w 1455420"/>
              <a:gd name="connsiteY0" fmla="*/ 1341120 h 1341120"/>
              <a:gd name="connsiteX1" fmla="*/ 556260 w 1455420"/>
              <a:gd name="connsiteY1" fmla="*/ 1089660 h 1341120"/>
              <a:gd name="connsiteX2" fmla="*/ 998220 w 1455420"/>
              <a:gd name="connsiteY2" fmla="*/ 190500 h 1341120"/>
              <a:gd name="connsiteX3" fmla="*/ 1455420 w 1455420"/>
              <a:gd name="connsiteY3" fmla="*/ 0 h 134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5420" h="1341120">
                <a:moveTo>
                  <a:pt x="0" y="1341120"/>
                </a:moveTo>
                <a:cubicBezTo>
                  <a:pt x="194945" y="1311275"/>
                  <a:pt x="389890" y="1281430"/>
                  <a:pt x="556260" y="1089660"/>
                </a:cubicBezTo>
                <a:cubicBezTo>
                  <a:pt x="722630" y="897890"/>
                  <a:pt x="848360" y="372110"/>
                  <a:pt x="998220" y="190500"/>
                </a:cubicBezTo>
                <a:cubicBezTo>
                  <a:pt x="1148080" y="8890"/>
                  <a:pt x="1301750" y="4445"/>
                  <a:pt x="1455420" y="0"/>
                </a:cubicBezTo>
              </a:path>
            </a:pathLst>
          </a:cu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orme libre 30"/>
          <p:cNvSpPr/>
          <p:nvPr/>
        </p:nvSpPr>
        <p:spPr>
          <a:xfrm flipV="1">
            <a:off x="3059037" y="3329894"/>
            <a:ext cx="1124539" cy="1699330"/>
          </a:xfrm>
          <a:custGeom>
            <a:avLst/>
            <a:gdLst>
              <a:gd name="connsiteX0" fmla="*/ 0 w 1455420"/>
              <a:gd name="connsiteY0" fmla="*/ 1341120 h 1341120"/>
              <a:gd name="connsiteX1" fmla="*/ 556260 w 1455420"/>
              <a:gd name="connsiteY1" fmla="*/ 1089660 h 1341120"/>
              <a:gd name="connsiteX2" fmla="*/ 998220 w 1455420"/>
              <a:gd name="connsiteY2" fmla="*/ 190500 h 1341120"/>
              <a:gd name="connsiteX3" fmla="*/ 1455420 w 1455420"/>
              <a:gd name="connsiteY3" fmla="*/ 0 h 134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5420" h="1341120">
                <a:moveTo>
                  <a:pt x="0" y="1341120"/>
                </a:moveTo>
                <a:cubicBezTo>
                  <a:pt x="194945" y="1311275"/>
                  <a:pt x="389890" y="1281430"/>
                  <a:pt x="556260" y="1089660"/>
                </a:cubicBezTo>
                <a:cubicBezTo>
                  <a:pt x="722630" y="897890"/>
                  <a:pt x="848360" y="372110"/>
                  <a:pt x="998220" y="190500"/>
                </a:cubicBezTo>
                <a:cubicBezTo>
                  <a:pt x="1148080" y="8890"/>
                  <a:pt x="1301750" y="4445"/>
                  <a:pt x="1455420" y="0"/>
                </a:cubicBezTo>
              </a:path>
            </a:pathLst>
          </a:cu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/>
          <p:cNvSpPr txBox="1"/>
          <p:nvPr/>
        </p:nvSpPr>
        <p:spPr>
          <a:xfrm>
            <a:off x="1719002" y="3065083"/>
            <a:ext cx="1158413" cy="2637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dirty="0">
                <a:solidFill>
                  <a:srgbClr val="FF0000"/>
                </a:solidFill>
              </a:rPr>
              <a:t>l</a:t>
            </a:r>
            <a:r>
              <a:rPr lang="fr-FR" sz="800" b="1" dirty="0" smtClean="0">
                <a:solidFill>
                  <a:srgbClr val="FF0000"/>
                </a:solidFill>
              </a:rPr>
              <a:t>ight projectiles</a:t>
            </a:r>
            <a:endParaRPr lang="fr-FR" sz="800" b="1" dirty="0">
              <a:solidFill>
                <a:srgbClr val="FF0000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1689659" y="3334176"/>
            <a:ext cx="1252625" cy="2637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dirty="0" smtClean="0">
                <a:solidFill>
                  <a:srgbClr val="FF0000"/>
                </a:solidFill>
              </a:rPr>
              <a:t>heavy projectiles</a:t>
            </a:r>
            <a:endParaRPr lang="fr-FR" sz="800" b="1" dirty="0">
              <a:solidFill>
                <a:srgbClr val="FF0000"/>
              </a:solidFill>
            </a:endParaRPr>
          </a:p>
        </p:txBody>
      </p:sp>
      <p:grpSp>
        <p:nvGrpSpPr>
          <p:cNvPr id="34" name="Groupe 33"/>
          <p:cNvGrpSpPr/>
          <p:nvPr/>
        </p:nvGrpSpPr>
        <p:grpSpPr>
          <a:xfrm rot="5400000" flipV="1">
            <a:off x="4507147" y="1987408"/>
            <a:ext cx="484283" cy="225763"/>
            <a:chOff x="4700216" y="2849744"/>
            <a:chExt cx="971117" cy="452714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B72421A-1052-45D4-A416-26F21C33F53B}"/>
                </a:ext>
              </a:extLst>
            </p:cNvPr>
            <p:cNvSpPr/>
            <p:nvPr/>
          </p:nvSpPr>
          <p:spPr>
            <a:xfrm>
              <a:off x="5110931" y="3062125"/>
              <a:ext cx="107161" cy="240333"/>
            </a:xfrm>
            <a:prstGeom prst="rect">
              <a:avLst/>
            </a:prstGeom>
            <a:solidFill>
              <a:srgbClr val="DBDBDB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B78F0EB-2DDA-4A79-BA25-9CBFF1FA7102}"/>
                </a:ext>
              </a:extLst>
            </p:cNvPr>
            <p:cNvSpPr/>
            <p:nvPr/>
          </p:nvSpPr>
          <p:spPr>
            <a:xfrm rot="16200000">
              <a:off x="5077873" y="2472087"/>
              <a:ext cx="215804" cy="971117"/>
            </a:xfrm>
            <a:prstGeom prst="rect">
              <a:avLst/>
            </a:prstGeom>
            <a:grp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7" name="Groupe 36"/>
          <p:cNvGrpSpPr/>
          <p:nvPr/>
        </p:nvGrpSpPr>
        <p:grpSpPr>
          <a:xfrm>
            <a:off x="5809830" y="3793933"/>
            <a:ext cx="555495" cy="478860"/>
            <a:chOff x="6154088" y="4180257"/>
            <a:chExt cx="312419" cy="269318"/>
          </a:xfrm>
        </p:grpSpPr>
        <p:sp>
          <p:nvSpPr>
            <p:cNvPr id="38" name="Forme libre 37"/>
            <p:cNvSpPr/>
            <p:nvPr/>
          </p:nvSpPr>
          <p:spPr>
            <a:xfrm>
              <a:off x="6168369" y="4180257"/>
              <a:ext cx="298138" cy="269318"/>
            </a:xfrm>
            <a:custGeom>
              <a:avLst/>
              <a:gdLst>
                <a:gd name="connsiteX0" fmla="*/ 0 w 649605"/>
                <a:gd name="connsiteY0" fmla="*/ 0 h 375285"/>
                <a:gd name="connsiteX1" fmla="*/ 649605 w 649605"/>
                <a:gd name="connsiteY1" fmla="*/ 0 h 375285"/>
                <a:gd name="connsiteX2" fmla="*/ 649605 w 649605"/>
                <a:gd name="connsiteY2" fmla="*/ 375285 h 375285"/>
                <a:gd name="connsiteX3" fmla="*/ 3810 w 649605"/>
                <a:gd name="connsiteY3" fmla="*/ 375285 h 375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9605" h="375285">
                  <a:moveTo>
                    <a:pt x="0" y="0"/>
                  </a:moveTo>
                  <a:lnTo>
                    <a:pt x="649605" y="0"/>
                  </a:lnTo>
                  <a:lnTo>
                    <a:pt x="649605" y="375285"/>
                  </a:lnTo>
                  <a:lnTo>
                    <a:pt x="3810" y="375285"/>
                  </a:lnTo>
                </a:path>
              </a:pathLst>
            </a:custGeom>
            <a:solidFill>
              <a:srgbClr val="D9D9D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9" name="Connecteur droit 38"/>
            <p:cNvCxnSpPr>
              <a:stCxn id="38" idx="0"/>
              <a:endCxn id="38" idx="0"/>
            </p:cNvCxnSpPr>
            <p:nvPr/>
          </p:nvCxnSpPr>
          <p:spPr>
            <a:xfrm>
              <a:off x="6168369" y="4180257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/>
            <p:cNvCxnSpPr>
              <a:stCxn id="38" idx="0"/>
            </p:cNvCxnSpPr>
            <p:nvPr/>
          </p:nvCxnSpPr>
          <p:spPr>
            <a:xfrm>
              <a:off x="6168369" y="4180257"/>
              <a:ext cx="0" cy="8249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/>
            <p:cNvCxnSpPr/>
            <p:nvPr/>
          </p:nvCxnSpPr>
          <p:spPr>
            <a:xfrm>
              <a:off x="6168369" y="4367077"/>
              <a:ext cx="0" cy="8249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Forme libre 41"/>
            <p:cNvSpPr/>
            <p:nvPr/>
          </p:nvSpPr>
          <p:spPr>
            <a:xfrm>
              <a:off x="6169243" y="4260075"/>
              <a:ext cx="48087" cy="0"/>
            </a:xfrm>
            <a:custGeom>
              <a:avLst/>
              <a:gdLst>
                <a:gd name="connsiteX0" fmla="*/ 0 w 104775"/>
                <a:gd name="connsiteY0" fmla="*/ 0 h 0"/>
                <a:gd name="connsiteX1" fmla="*/ 104775 w 10477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775">
                  <a:moveTo>
                    <a:pt x="0" y="0"/>
                  </a:moveTo>
                  <a:lnTo>
                    <a:pt x="104775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Forme libre 42"/>
            <p:cNvSpPr/>
            <p:nvPr/>
          </p:nvSpPr>
          <p:spPr>
            <a:xfrm>
              <a:off x="6169243" y="4367077"/>
              <a:ext cx="48087" cy="0"/>
            </a:xfrm>
            <a:custGeom>
              <a:avLst/>
              <a:gdLst>
                <a:gd name="connsiteX0" fmla="*/ 0 w 104775"/>
                <a:gd name="connsiteY0" fmla="*/ 0 h 0"/>
                <a:gd name="connsiteX1" fmla="*/ 104775 w 10477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775">
                  <a:moveTo>
                    <a:pt x="0" y="0"/>
                  </a:moveTo>
                  <a:lnTo>
                    <a:pt x="104775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4" name="Connecteur droit 43"/>
            <p:cNvCxnSpPr>
              <a:stCxn id="42" idx="1"/>
            </p:cNvCxnSpPr>
            <p:nvPr/>
          </p:nvCxnSpPr>
          <p:spPr>
            <a:xfrm>
              <a:off x="6217330" y="4260075"/>
              <a:ext cx="0" cy="107002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44"/>
            <p:cNvSpPr/>
            <p:nvPr/>
          </p:nvSpPr>
          <p:spPr>
            <a:xfrm>
              <a:off x="6154088" y="4265544"/>
              <a:ext cx="63241" cy="988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6" name="Groupe 45"/>
            <p:cNvGrpSpPr/>
            <p:nvPr/>
          </p:nvGrpSpPr>
          <p:grpSpPr>
            <a:xfrm>
              <a:off x="6196302" y="4187725"/>
              <a:ext cx="251999" cy="255201"/>
              <a:chOff x="6842051" y="4037856"/>
              <a:chExt cx="267709" cy="232084"/>
            </a:xfrm>
          </p:grpSpPr>
          <p:grpSp>
            <p:nvGrpSpPr>
              <p:cNvPr id="47" name="Groupe 46"/>
              <p:cNvGrpSpPr/>
              <p:nvPr/>
            </p:nvGrpSpPr>
            <p:grpSpPr>
              <a:xfrm>
                <a:off x="6842051" y="4037856"/>
                <a:ext cx="267258" cy="110123"/>
                <a:chOff x="6610523" y="3928368"/>
                <a:chExt cx="458718" cy="325512"/>
              </a:xfrm>
            </p:grpSpPr>
            <p:cxnSp>
              <p:nvCxnSpPr>
                <p:cNvPr id="59" name="Connecteur droit 58"/>
                <p:cNvCxnSpPr/>
                <p:nvPr/>
              </p:nvCxnSpPr>
              <p:spPr>
                <a:xfrm>
                  <a:off x="6894813" y="3928368"/>
                  <a:ext cx="0" cy="4747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Connecteur droit 59"/>
                <p:cNvCxnSpPr/>
                <p:nvPr/>
              </p:nvCxnSpPr>
              <p:spPr>
                <a:xfrm>
                  <a:off x="6826547" y="3928368"/>
                  <a:ext cx="0" cy="4747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Connecteur droit 60"/>
                <p:cNvCxnSpPr/>
                <p:nvPr/>
              </p:nvCxnSpPr>
              <p:spPr>
                <a:xfrm>
                  <a:off x="6610523" y="3928368"/>
                  <a:ext cx="0" cy="4747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Connecteur droit 61"/>
                <p:cNvCxnSpPr/>
                <p:nvPr/>
              </p:nvCxnSpPr>
              <p:spPr>
                <a:xfrm>
                  <a:off x="6682531" y="3928368"/>
                  <a:ext cx="0" cy="4747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Connecteur droit 62"/>
                <p:cNvCxnSpPr/>
                <p:nvPr/>
              </p:nvCxnSpPr>
              <p:spPr>
                <a:xfrm>
                  <a:off x="6754539" y="3928368"/>
                  <a:ext cx="0" cy="4747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Connecteur droit 63"/>
                <p:cNvCxnSpPr/>
                <p:nvPr/>
              </p:nvCxnSpPr>
              <p:spPr>
                <a:xfrm>
                  <a:off x="6927383" y="3928866"/>
                  <a:ext cx="1102" cy="9449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Connecteur droit 64"/>
                <p:cNvCxnSpPr/>
                <p:nvPr/>
              </p:nvCxnSpPr>
              <p:spPr>
                <a:xfrm flipH="1">
                  <a:off x="6962775" y="3929605"/>
                  <a:ext cx="168" cy="14900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Connecteur droit 65"/>
                <p:cNvCxnSpPr/>
                <p:nvPr/>
              </p:nvCxnSpPr>
              <p:spPr>
                <a:xfrm flipH="1">
                  <a:off x="6997065" y="3930273"/>
                  <a:ext cx="1438" cy="201672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Connecteur droit 66"/>
                <p:cNvCxnSpPr/>
                <p:nvPr/>
              </p:nvCxnSpPr>
              <p:spPr>
                <a:xfrm flipH="1">
                  <a:off x="7031355" y="3932178"/>
                  <a:ext cx="0" cy="255012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Connecteur droit 67"/>
                <p:cNvCxnSpPr/>
                <p:nvPr/>
              </p:nvCxnSpPr>
              <p:spPr>
                <a:xfrm>
                  <a:off x="7069241" y="3932286"/>
                  <a:ext cx="0" cy="32159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8" name="Groupe 47"/>
              <p:cNvGrpSpPr/>
              <p:nvPr/>
            </p:nvGrpSpPr>
            <p:grpSpPr>
              <a:xfrm flipV="1">
                <a:off x="6842502" y="4159817"/>
                <a:ext cx="267258" cy="110123"/>
                <a:chOff x="6610523" y="3928368"/>
                <a:chExt cx="458718" cy="325512"/>
              </a:xfrm>
            </p:grpSpPr>
            <p:cxnSp>
              <p:nvCxnSpPr>
                <p:cNvPr id="49" name="Connecteur droit 48"/>
                <p:cNvCxnSpPr/>
                <p:nvPr/>
              </p:nvCxnSpPr>
              <p:spPr>
                <a:xfrm>
                  <a:off x="6894813" y="3928368"/>
                  <a:ext cx="0" cy="4747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Connecteur droit 49"/>
                <p:cNvCxnSpPr/>
                <p:nvPr/>
              </p:nvCxnSpPr>
              <p:spPr>
                <a:xfrm>
                  <a:off x="6826547" y="3928368"/>
                  <a:ext cx="0" cy="4747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Connecteur droit 50"/>
                <p:cNvCxnSpPr/>
                <p:nvPr/>
              </p:nvCxnSpPr>
              <p:spPr>
                <a:xfrm>
                  <a:off x="6610523" y="3928368"/>
                  <a:ext cx="0" cy="4747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Connecteur droit 51"/>
                <p:cNvCxnSpPr/>
                <p:nvPr/>
              </p:nvCxnSpPr>
              <p:spPr>
                <a:xfrm>
                  <a:off x="6682531" y="3928368"/>
                  <a:ext cx="0" cy="4747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cteur droit 52"/>
                <p:cNvCxnSpPr/>
                <p:nvPr/>
              </p:nvCxnSpPr>
              <p:spPr>
                <a:xfrm>
                  <a:off x="6754539" y="3928368"/>
                  <a:ext cx="0" cy="4747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Connecteur droit 53"/>
                <p:cNvCxnSpPr/>
                <p:nvPr/>
              </p:nvCxnSpPr>
              <p:spPr>
                <a:xfrm>
                  <a:off x="6927383" y="3928866"/>
                  <a:ext cx="1102" cy="9449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cteur droit 54"/>
                <p:cNvCxnSpPr/>
                <p:nvPr/>
              </p:nvCxnSpPr>
              <p:spPr>
                <a:xfrm flipH="1">
                  <a:off x="6962775" y="3929605"/>
                  <a:ext cx="168" cy="14900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cteur droit 55"/>
                <p:cNvCxnSpPr/>
                <p:nvPr/>
              </p:nvCxnSpPr>
              <p:spPr>
                <a:xfrm flipH="1">
                  <a:off x="6997065" y="3930273"/>
                  <a:ext cx="1438" cy="201672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cteur droit 56"/>
                <p:cNvCxnSpPr/>
                <p:nvPr/>
              </p:nvCxnSpPr>
              <p:spPr>
                <a:xfrm flipH="1">
                  <a:off x="7031355" y="3932178"/>
                  <a:ext cx="0" cy="255012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Connecteur droit 57"/>
                <p:cNvCxnSpPr/>
                <p:nvPr/>
              </p:nvCxnSpPr>
              <p:spPr>
                <a:xfrm>
                  <a:off x="7069241" y="3932286"/>
                  <a:ext cx="0" cy="32159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69" name="Forme libre 68"/>
          <p:cNvSpPr/>
          <p:nvPr/>
        </p:nvSpPr>
        <p:spPr>
          <a:xfrm>
            <a:off x="6433421" y="3714410"/>
            <a:ext cx="285488" cy="324604"/>
          </a:xfrm>
          <a:custGeom>
            <a:avLst/>
            <a:gdLst>
              <a:gd name="connsiteX0" fmla="*/ 0 w 1455420"/>
              <a:gd name="connsiteY0" fmla="*/ 1341120 h 1341120"/>
              <a:gd name="connsiteX1" fmla="*/ 556260 w 1455420"/>
              <a:gd name="connsiteY1" fmla="*/ 1089660 h 1341120"/>
              <a:gd name="connsiteX2" fmla="*/ 998220 w 1455420"/>
              <a:gd name="connsiteY2" fmla="*/ 190500 h 1341120"/>
              <a:gd name="connsiteX3" fmla="*/ 1455420 w 1455420"/>
              <a:gd name="connsiteY3" fmla="*/ 0 h 134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5420" h="1341120">
                <a:moveTo>
                  <a:pt x="0" y="1341120"/>
                </a:moveTo>
                <a:cubicBezTo>
                  <a:pt x="194945" y="1311275"/>
                  <a:pt x="389890" y="1281430"/>
                  <a:pt x="556260" y="1089660"/>
                </a:cubicBezTo>
                <a:cubicBezTo>
                  <a:pt x="722630" y="897890"/>
                  <a:pt x="848360" y="372110"/>
                  <a:pt x="998220" y="190500"/>
                </a:cubicBezTo>
                <a:cubicBezTo>
                  <a:pt x="1148080" y="8890"/>
                  <a:pt x="1301750" y="4445"/>
                  <a:pt x="1455420" y="0"/>
                </a:cubicBezTo>
              </a:path>
            </a:pathLst>
          </a:custGeom>
          <a:noFill/>
          <a:ln w="12700">
            <a:solidFill>
              <a:schemeClr val="accent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0" name="Groupe 69"/>
          <p:cNvGrpSpPr/>
          <p:nvPr/>
        </p:nvGrpSpPr>
        <p:grpSpPr>
          <a:xfrm>
            <a:off x="6827085" y="3611329"/>
            <a:ext cx="607022" cy="210455"/>
            <a:chOff x="6978855" y="3617764"/>
            <a:chExt cx="1190337" cy="412692"/>
          </a:xfrm>
        </p:grpSpPr>
        <p:sp>
          <p:nvSpPr>
            <p:cNvPr id="71" name="Rectangle 70"/>
            <p:cNvSpPr/>
            <p:nvPr/>
          </p:nvSpPr>
          <p:spPr>
            <a:xfrm>
              <a:off x="6978855" y="361776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7193056" y="361776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7403738" y="361776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7614420" y="361776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7819798" y="361776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8025176" y="361776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6978855" y="392122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7193056" y="392122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7403738" y="392122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7614420" y="392122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7819798" y="392122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8025176" y="3921224"/>
              <a:ext cx="144016" cy="1092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3" name="Forme libre 82"/>
          <p:cNvSpPr/>
          <p:nvPr/>
        </p:nvSpPr>
        <p:spPr>
          <a:xfrm flipV="1">
            <a:off x="6433421" y="3401720"/>
            <a:ext cx="285488" cy="312689"/>
          </a:xfrm>
          <a:custGeom>
            <a:avLst/>
            <a:gdLst>
              <a:gd name="connsiteX0" fmla="*/ 0 w 1455420"/>
              <a:gd name="connsiteY0" fmla="*/ 1341120 h 1341120"/>
              <a:gd name="connsiteX1" fmla="*/ 556260 w 1455420"/>
              <a:gd name="connsiteY1" fmla="*/ 1089660 h 1341120"/>
              <a:gd name="connsiteX2" fmla="*/ 998220 w 1455420"/>
              <a:gd name="connsiteY2" fmla="*/ 190500 h 1341120"/>
              <a:gd name="connsiteX3" fmla="*/ 1455420 w 1455420"/>
              <a:gd name="connsiteY3" fmla="*/ 0 h 134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5420" h="1341120">
                <a:moveTo>
                  <a:pt x="0" y="1341120"/>
                </a:moveTo>
                <a:cubicBezTo>
                  <a:pt x="194945" y="1311275"/>
                  <a:pt x="389890" y="1281430"/>
                  <a:pt x="556260" y="1089660"/>
                </a:cubicBezTo>
                <a:cubicBezTo>
                  <a:pt x="722630" y="897890"/>
                  <a:pt x="848360" y="372110"/>
                  <a:pt x="998220" y="190500"/>
                </a:cubicBezTo>
                <a:cubicBezTo>
                  <a:pt x="1148080" y="8890"/>
                  <a:pt x="1301750" y="4445"/>
                  <a:pt x="1455420" y="0"/>
                </a:cubicBezTo>
              </a:path>
            </a:pathLst>
          </a:custGeom>
          <a:noFill/>
          <a:ln w="12700">
            <a:solidFill>
              <a:schemeClr val="accent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4" name="Groupe 83"/>
          <p:cNvGrpSpPr/>
          <p:nvPr/>
        </p:nvGrpSpPr>
        <p:grpSpPr>
          <a:xfrm rot="5400000">
            <a:off x="4628335" y="2731559"/>
            <a:ext cx="241907" cy="357144"/>
            <a:chOff x="4992296" y="2716678"/>
            <a:chExt cx="251469" cy="352104"/>
          </a:xfrm>
        </p:grpSpPr>
        <p:grpSp>
          <p:nvGrpSpPr>
            <p:cNvPr id="85" name="Groupe 84"/>
            <p:cNvGrpSpPr/>
            <p:nvPr/>
          </p:nvGrpSpPr>
          <p:grpSpPr>
            <a:xfrm rot="16200000">
              <a:off x="4941979" y="2766995"/>
              <a:ext cx="352104" cy="251469"/>
              <a:chOff x="5113020" y="1246955"/>
              <a:chExt cx="457200" cy="393885"/>
            </a:xfrm>
          </p:grpSpPr>
          <p:sp>
            <p:nvSpPr>
              <p:cNvPr id="87" name="Forme libre 86"/>
              <p:cNvSpPr/>
              <p:nvPr/>
            </p:nvSpPr>
            <p:spPr>
              <a:xfrm>
                <a:off x="5113020" y="1252220"/>
                <a:ext cx="457200" cy="388620"/>
              </a:xfrm>
              <a:custGeom>
                <a:avLst/>
                <a:gdLst>
                  <a:gd name="connsiteX0" fmla="*/ 2540 w 457200"/>
                  <a:gd name="connsiteY0" fmla="*/ 0 h 388620"/>
                  <a:gd name="connsiteX1" fmla="*/ 266700 w 457200"/>
                  <a:gd name="connsiteY1" fmla="*/ 0 h 388620"/>
                  <a:gd name="connsiteX2" fmla="*/ 457200 w 457200"/>
                  <a:gd name="connsiteY2" fmla="*/ 190500 h 388620"/>
                  <a:gd name="connsiteX3" fmla="*/ 259080 w 457200"/>
                  <a:gd name="connsiteY3" fmla="*/ 388620 h 388620"/>
                  <a:gd name="connsiteX4" fmla="*/ 0 w 457200"/>
                  <a:gd name="connsiteY4" fmla="*/ 388620 h 388620"/>
                  <a:gd name="connsiteX0" fmla="*/ 2540 w 457200"/>
                  <a:gd name="connsiteY0" fmla="*/ 0 h 388620"/>
                  <a:gd name="connsiteX1" fmla="*/ 266700 w 457200"/>
                  <a:gd name="connsiteY1" fmla="*/ 0 h 388620"/>
                  <a:gd name="connsiteX2" fmla="*/ 457200 w 457200"/>
                  <a:gd name="connsiteY2" fmla="*/ 190500 h 388620"/>
                  <a:gd name="connsiteX3" fmla="*/ 259080 w 457200"/>
                  <a:gd name="connsiteY3" fmla="*/ 388620 h 388620"/>
                  <a:gd name="connsiteX4" fmla="*/ 0 w 457200"/>
                  <a:gd name="connsiteY4" fmla="*/ 388620 h 388620"/>
                  <a:gd name="connsiteX5" fmla="*/ 2540 w 457200"/>
                  <a:gd name="connsiteY5" fmla="*/ 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88620">
                    <a:moveTo>
                      <a:pt x="2540" y="0"/>
                    </a:moveTo>
                    <a:lnTo>
                      <a:pt x="266700" y="0"/>
                    </a:lnTo>
                    <a:lnTo>
                      <a:pt x="457200" y="190500"/>
                    </a:lnTo>
                    <a:lnTo>
                      <a:pt x="259080" y="388620"/>
                    </a:lnTo>
                    <a:lnTo>
                      <a:pt x="0" y="388620"/>
                    </a:lnTo>
                    <a:lnTo>
                      <a:pt x="2540" y="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88" name="Connecteur droit 87"/>
              <p:cNvCxnSpPr/>
              <p:nvPr/>
            </p:nvCxnSpPr>
            <p:spPr>
              <a:xfrm>
                <a:off x="5115996" y="1246955"/>
                <a:ext cx="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6" name="Rectangle 85"/>
            <p:cNvSpPr/>
            <p:nvPr/>
          </p:nvSpPr>
          <p:spPr>
            <a:xfrm>
              <a:off x="5015100" y="2884424"/>
              <a:ext cx="18000" cy="143999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635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9" name="Forme libre 88"/>
          <p:cNvSpPr/>
          <p:nvPr/>
        </p:nvSpPr>
        <p:spPr>
          <a:xfrm>
            <a:off x="4434554" y="2574683"/>
            <a:ext cx="244914" cy="210105"/>
          </a:xfrm>
          <a:custGeom>
            <a:avLst/>
            <a:gdLst>
              <a:gd name="connsiteX0" fmla="*/ 0 w 156210"/>
              <a:gd name="connsiteY0" fmla="*/ 25041 h 345081"/>
              <a:gd name="connsiteX1" fmla="*/ 129540 w 156210"/>
              <a:gd name="connsiteY1" fmla="*/ 32661 h 345081"/>
              <a:gd name="connsiteX2" fmla="*/ 156210 w 156210"/>
              <a:gd name="connsiteY2" fmla="*/ 345081 h 345081"/>
              <a:gd name="connsiteX0" fmla="*/ 0 w 156214"/>
              <a:gd name="connsiteY0" fmla="*/ 3264 h 323304"/>
              <a:gd name="connsiteX1" fmla="*/ 133350 w 156214"/>
              <a:gd name="connsiteY1" fmla="*/ 136614 h 323304"/>
              <a:gd name="connsiteX2" fmla="*/ 156210 w 156214"/>
              <a:gd name="connsiteY2" fmla="*/ 323304 h 323304"/>
              <a:gd name="connsiteX0" fmla="*/ 0 w 156214"/>
              <a:gd name="connsiteY0" fmla="*/ 0 h 320040"/>
              <a:gd name="connsiteX1" fmla="*/ 133350 w 156214"/>
              <a:gd name="connsiteY1" fmla="*/ 133350 h 320040"/>
              <a:gd name="connsiteX2" fmla="*/ 156210 w 156214"/>
              <a:gd name="connsiteY2" fmla="*/ 320040 h 320040"/>
              <a:gd name="connsiteX0" fmla="*/ 0 w 162435"/>
              <a:gd name="connsiteY0" fmla="*/ 0 h 320040"/>
              <a:gd name="connsiteX1" fmla="*/ 148590 w 162435"/>
              <a:gd name="connsiteY1" fmla="*/ 129540 h 320040"/>
              <a:gd name="connsiteX2" fmla="*/ 156210 w 162435"/>
              <a:gd name="connsiteY2" fmla="*/ 320040 h 320040"/>
              <a:gd name="connsiteX0" fmla="*/ 0 w 163631"/>
              <a:gd name="connsiteY0" fmla="*/ 0 h 320040"/>
              <a:gd name="connsiteX1" fmla="*/ 148590 w 163631"/>
              <a:gd name="connsiteY1" fmla="*/ 129540 h 320040"/>
              <a:gd name="connsiteX2" fmla="*/ 156210 w 163631"/>
              <a:gd name="connsiteY2" fmla="*/ 320040 h 320040"/>
              <a:gd name="connsiteX0" fmla="*/ 0 w 163631"/>
              <a:gd name="connsiteY0" fmla="*/ 0 h 320040"/>
              <a:gd name="connsiteX1" fmla="*/ 148590 w 163631"/>
              <a:gd name="connsiteY1" fmla="*/ 110490 h 320040"/>
              <a:gd name="connsiteX2" fmla="*/ 156210 w 163631"/>
              <a:gd name="connsiteY2" fmla="*/ 320040 h 320040"/>
              <a:gd name="connsiteX0" fmla="*/ 0 w 173453"/>
              <a:gd name="connsiteY0" fmla="*/ 0 h 320040"/>
              <a:gd name="connsiteX1" fmla="*/ 148590 w 173453"/>
              <a:gd name="connsiteY1" fmla="*/ 110490 h 320040"/>
              <a:gd name="connsiteX2" fmla="*/ 171450 w 173453"/>
              <a:gd name="connsiteY2" fmla="*/ 320040 h 320040"/>
              <a:gd name="connsiteX0" fmla="*/ 0 w 172562"/>
              <a:gd name="connsiteY0" fmla="*/ 0 h 320040"/>
              <a:gd name="connsiteX1" fmla="*/ 142875 w 172562"/>
              <a:gd name="connsiteY1" fmla="*/ 83610 h 320040"/>
              <a:gd name="connsiteX2" fmla="*/ 171450 w 172562"/>
              <a:gd name="connsiteY2" fmla="*/ 320040 h 320040"/>
              <a:gd name="connsiteX0" fmla="*/ 0 w 172562"/>
              <a:gd name="connsiteY0" fmla="*/ 0 h 320040"/>
              <a:gd name="connsiteX1" fmla="*/ 142875 w 172562"/>
              <a:gd name="connsiteY1" fmla="*/ 83610 h 320040"/>
              <a:gd name="connsiteX2" fmla="*/ 171450 w 172562"/>
              <a:gd name="connsiteY2" fmla="*/ 320040 h 320040"/>
              <a:gd name="connsiteX0" fmla="*/ 0 w 172562"/>
              <a:gd name="connsiteY0" fmla="*/ 0 h 320040"/>
              <a:gd name="connsiteX1" fmla="*/ 142875 w 172562"/>
              <a:gd name="connsiteY1" fmla="*/ 83609 h 320040"/>
              <a:gd name="connsiteX2" fmla="*/ 171450 w 172562"/>
              <a:gd name="connsiteY2" fmla="*/ 320040 h 320040"/>
              <a:gd name="connsiteX0" fmla="*/ 0 w 171950"/>
              <a:gd name="connsiteY0" fmla="*/ 0 h 320040"/>
              <a:gd name="connsiteX1" fmla="*/ 131445 w 171950"/>
              <a:gd name="connsiteY1" fmla="*/ 59748 h 320040"/>
              <a:gd name="connsiteX2" fmla="*/ 171450 w 171950"/>
              <a:gd name="connsiteY2" fmla="*/ 320040 h 320040"/>
              <a:gd name="connsiteX0" fmla="*/ 0 w 202142"/>
              <a:gd name="connsiteY0" fmla="*/ 0 h 329585"/>
              <a:gd name="connsiteX1" fmla="*/ 131445 w 202142"/>
              <a:gd name="connsiteY1" fmla="*/ 59748 h 329585"/>
              <a:gd name="connsiteX2" fmla="*/ 201930 w 202142"/>
              <a:gd name="connsiteY2" fmla="*/ 329585 h 329585"/>
              <a:gd name="connsiteX0" fmla="*/ 0 w 201930"/>
              <a:gd name="connsiteY0" fmla="*/ 0 h 329585"/>
              <a:gd name="connsiteX1" fmla="*/ 131445 w 201930"/>
              <a:gd name="connsiteY1" fmla="*/ 59748 h 329585"/>
              <a:gd name="connsiteX2" fmla="*/ 201930 w 201930"/>
              <a:gd name="connsiteY2" fmla="*/ 329585 h 329585"/>
              <a:gd name="connsiteX0" fmla="*/ 0 w 200025"/>
              <a:gd name="connsiteY0" fmla="*/ 0 h 429804"/>
              <a:gd name="connsiteX1" fmla="*/ 131445 w 200025"/>
              <a:gd name="connsiteY1" fmla="*/ 59748 h 429804"/>
              <a:gd name="connsiteX2" fmla="*/ 200025 w 200025"/>
              <a:gd name="connsiteY2" fmla="*/ 429804 h 429804"/>
              <a:gd name="connsiteX0" fmla="*/ 0 w 200025"/>
              <a:gd name="connsiteY0" fmla="*/ 0 h 429804"/>
              <a:gd name="connsiteX1" fmla="*/ 131445 w 200025"/>
              <a:gd name="connsiteY1" fmla="*/ 59748 h 429804"/>
              <a:gd name="connsiteX2" fmla="*/ 200025 w 200025"/>
              <a:gd name="connsiteY2" fmla="*/ 429804 h 429804"/>
              <a:gd name="connsiteX0" fmla="*/ 0 w 200025"/>
              <a:gd name="connsiteY0" fmla="*/ 1145 h 430949"/>
              <a:gd name="connsiteX1" fmla="*/ 131445 w 200025"/>
              <a:gd name="connsiteY1" fmla="*/ 60893 h 430949"/>
              <a:gd name="connsiteX2" fmla="*/ 200025 w 200025"/>
              <a:gd name="connsiteY2" fmla="*/ 430949 h 430949"/>
              <a:gd name="connsiteX0" fmla="*/ 0 w 200025"/>
              <a:gd name="connsiteY0" fmla="*/ 15 h 429819"/>
              <a:gd name="connsiteX1" fmla="*/ 152400 w 200025"/>
              <a:gd name="connsiteY1" fmla="*/ 121803 h 429819"/>
              <a:gd name="connsiteX2" fmla="*/ 200025 w 200025"/>
              <a:gd name="connsiteY2" fmla="*/ 429819 h 429819"/>
              <a:gd name="connsiteX0" fmla="*/ 0 w 200025"/>
              <a:gd name="connsiteY0" fmla="*/ 70 h 429874"/>
              <a:gd name="connsiteX1" fmla="*/ 140970 w 200025"/>
              <a:gd name="connsiteY1" fmla="*/ 78907 h 429874"/>
              <a:gd name="connsiteX2" fmla="*/ 200025 w 200025"/>
              <a:gd name="connsiteY2" fmla="*/ 429874 h 429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025" h="429874">
                <a:moveTo>
                  <a:pt x="0" y="70"/>
                </a:moveTo>
                <a:cubicBezTo>
                  <a:pt x="51752" y="-892"/>
                  <a:pt x="107633" y="7273"/>
                  <a:pt x="140970" y="78907"/>
                </a:cubicBezTo>
                <a:cubicBezTo>
                  <a:pt x="174308" y="150541"/>
                  <a:pt x="199707" y="271583"/>
                  <a:pt x="200025" y="429874"/>
                </a:cubicBezTo>
              </a:path>
            </a:pathLst>
          </a:cu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Forme libre 89"/>
          <p:cNvSpPr/>
          <p:nvPr/>
        </p:nvSpPr>
        <p:spPr>
          <a:xfrm flipV="1">
            <a:off x="4434554" y="2361921"/>
            <a:ext cx="244914" cy="210105"/>
          </a:xfrm>
          <a:custGeom>
            <a:avLst/>
            <a:gdLst>
              <a:gd name="connsiteX0" fmla="*/ 0 w 156210"/>
              <a:gd name="connsiteY0" fmla="*/ 25041 h 345081"/>
              <a:gd name="connsiteX1" fmla="*/ 129540 w 156210"/>
              <a:gd name="connsiteY1" fmla="*/ 32661 h 345081"/>
              <a:gd name="connsiteX2" fmla="*/ 156210 w 156210"/>
              <a:gd name="connsiteY2" fmla="*/ 345081 h 345081"/>
              <a:gd name="connsiteX0" fmla="*/ 0 w 156214"/>
              <a:gd name="connsiteY0" fmla="*/ 3264 h 323304"/>
              <a:gd name="connsiteX1" fmla="*/ 133350 w 156214"/>
              <a:gd name="connsiteY1" fmla="*/ 136614 h 323304"/>
              <a:gd name="connsiteX2" fmla="*/ 156210 w 156214"/>
              <a:gd name="connsiteY2" fmla="*/ 323304 h 323304"/>
              <a:gd name="connsiteX0" fmla="*/ 0 w 156214"/>
              <a:gd name="connsiteY0" fmla="*/ 0 h 320040"/>
              <a:gd name="connsiteX1" fmla="*/ 133350 w 156214"/>
              <a:gd name="connsiteY1" fmla="*/ 133350 h 320040"/>
              <a:gd name="connsiteX2" fmla="*/ 156210 w 156214"/>
              <a:gd name="connsiteY2" fmla="*/ 320040 h 320040"/>
              <a:gd name="connsiteX0" fmla="*/ 0 w 162435"/>
              <a:gd name="connsiteY0" fmla="*/ 0 h 320040"/>
              <a:gd name="connsiteX1" fmla="*/ 148590 w 162435"/>
              <a:gd name="connsiteY1" fmla="*/ 129540 h 320040"/>
              <a:gd name="connsiteX2" fmla="*/ 156210 w 162435"/>
              <a:gd name="connsiteY2" fmla="*/ 320040 h 320040"/>
              <a:gd name="connsiteX0" fmla="*/ 0 w 163631"/>
              <a:gd name="connsiteY0" fmla="*/ 0 h 320040"/>
              <a:gd name="connsiteX1" fmla="*/ 148590 w 163631"/>
              <a:gd name="connsiteY1" fmla="*/ 129540 h 320040"/>
              <a:gd name="connsiteX2" fmla="*/ 156210 w 163631"/>
              <a:gd name="connsiteY2" fmla="*/ 320040 h 320040"/>
              <a:gd name="connsiteX0" fmla="*/ 0 w 163631"/>
              <a:gd name="connsiteY0" fmla="*/ 0 h 320040"/>
              <a:gd name="connsiteX1" fmla="*/ 148590 w 163631"/>
              <a:gd name="connsiteY1" fmla="*/ 110490 h 320040"/>
              <a:gd name="connsiteX2" fmla="*/ 156210 w 163631"/>
              <a:gd name="connsiteY2" fmla="*/ 320040 h 320040"/>
              <a:gd name="connsiteX0" fmla="*/ 0 w 173453"/>
              <a:gd name="connsiteY0" fmla="*/ 0 h 320040"/>
              <a:gd name="connsiteX1" fmla="*/ 148590 w 173453"/>
              <a:gd name="connsiteY1" fmla="*/ 110490 h 320040"/>
              <a:gd name="connsiteX2" fmla="*/ 171450 w 173453"/>
              <a:gd name="connsiteY2" fmla="*/ 320040 h 320040"/>
              <a:gd name="connsiteX0" fmla="*/ 0 w 172562"/>
              <a:gd name="connsiteY0" fmla="*/ 0 h 320040"/>
              <a:gd name="connsiteX1" fmla="*/ 142875 w 172562"/>
              <a:gd name="connsiteY1" fmla="*/ 83610 h 320040"/>
              <a:gd name="connsiteX2" fmla="*/ 171450 w 172562"/>
              <a:gd name="connsiteY2" fmla="*/ 320040 h 320040"/>
              <a:gd name="connsiteX0" fmla="*/ 0 w 172562"/>
              <a:gd name="connsiteY0" fmla="*/ 0 h 320040"/>
              <a:gd name="connsiteX1" fmla="*/ 142875 w 172562"/>
              <a:gd name="connsiteY1" fmla="*/ 83610 h 320040"/>
              <a:gd name="connsiteX2" fmla="*/ 171450 w 172562"/>
              <a:gd name="connsiteY2" fmla="*/ 320040 h 320040"/>
              <a:gd name="connsiteX0" fmla="*/ 0 w 172562"/>
              <a:gd name="connsiteY0" fmla="*/ 0 h 320040"/>
              <a:gd name="connsiteX1" fmla="*/ 142875 w 172562"/>
              <a:gd name="connsiteY1" fmla="*/ 83609 h 320040"/>
              <a:gd name="connsiteX2" fmla="*/ 171450 w 172562"/>
              <a:gd name="connsiteY2" fmla="*/ 320040 h 320040"/>
              <a:gd name="connsiteX0" fmla="*/ 0 w 171950"/>
              <a:gd name="connsiteY0" fmla="*/ 0 h 320040"/>
              <a:gd name="connsiteX1" fmla="*/ 131445 w 171950"/>
              <a:gd name="connsiteY1" fmla="*/ 59748 h 320040"/>
              <a:gd name="connsiteX2" fmla="*/ 171450 w 171950"/>
              <a:gd name="connsiteY2" fmla="*/ 320040 h 320040"/>
              <a:gd name="connsiteX0" fmla="*/ 0 w 202142"/>
              <a:gd name="connsiteY0" fmla="*/ 0 h 329585"/>
              <a:gd name="connsiteX1" fmla="*/ 131445 w 202142"/>
              <a:gd name="connsiteY1" fmla="*/ 59748 h 329585"/>
              <a:gd name="connsiteX2" fmla="*/ 201930 w 202142"/>
              <a:gd name="connsiteY2" fmla="*/ 329585 h 329585"/>
              <a:gd name="connsiteX0" fmla="*/ 0 w 201930"/>
              <a:gd name="connsiteY0" fmla="*/ 0 h 329585"/>
              <a:gd name="connsiteX1" fmla="*/ 131445 w 201930"/>
              <a:gd name="connsiteY1" fmla="*/ 59748 h 329585"/>
              <a:gd name="connsiteX2" fmla="*/ 201930 w 201930"/>
              <a:gd name="connsiteY2" fmla="*/ 329585 h 329585"/>
              <a:gd name="connsiteX0" fmla="*/ 0 w 200025"/>
              <a:gd name="connsiteY0" fmla="*/ 0 h 429804"/>
              <a:gd name="connsiteX1" fmla="*/ 131445 w 200025"/>
              <a:gd name="connsiteY1" fmla="*/ 59748 h 429804"/>
              <a:gd name="connsiteX2" fmla="*/ 200025 w 200025"/>
              <a:gd name="connsiteY2" fmla="*/ 429804 h 429804"/>
              <a:gd name="connsiteX0" fmla="*/ 0 w 200025"/>
              <a:gd name="connsiteY0" fmla="*/ 0 h 429804"/>
              <a:gd name="connsiteX1" fmla="*/ 131445 w 200025"/>
              <a:gd name="connsiteY1" fmla="*/ 59748 h 429804"/>
              <a:gd name="connsiteX2" fmla="*/ 200025 w 200025"/>
              <a:gd name="connsiteY2" fmla="*/ 429804 h 429804"/>
              <a:gd name="connsiteX0" fmla="*/ 0 w 200025"/>
              <a:gd name="connsiteY0" fmla="*/ 1145 h 430949"/>
              <a:gd name="connsiteX1" fmla="*/ 131445 w 200025"/>
              <a:gd name="connsiteY1" fmla="*/ 60893 h 430949"/>
              <a:gd name="connsiteX2" fmla="*/ 200025 w 200025"/>
              <a:gd name="connsiteY2" fmla="*/ 430949 h 430949"/>
              <a:gd name="connsiteX0" fmla="*/ 0 w 200025"/>
              <a:gd name="connsiteY0" fmla="*/ 15 h 429819"/>
              <a:gd name="connsiteX1" fmla="*/ 152400 w 200025"/>
              <a:gd name="connsiteY1" fmla="*/ 121803 h 429819"/>
              <a:gd name="connsiteX2" fmla="*/ 200025 w 200025"/>
              <a:gd name="connsiteY2" fmla="*/ 429819 h 429819"/>
              <a:gd name="connsiteX0" fmla="*/ 0 w 200025"/>
              <a:gd name="connsiteY0" fmla="*/ 70 h 429874"/>
              <a:gd name="connsiteX1" fmla="*/ 140970 w 200025"/>
              <a:gd name="connsiteY1" fmla="*/ 78907 h 429874"/>
              <a:gd name="connsiteX2" fmla="*/ 200025 w 200025"/>
              <a:gd name="connsiteY2" fmla="*/ 429874 h 429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025" h="429874">
                <a:moveTo>
                  <a:pt x="0" y="70"/>
                </a:moveTo>
                <a:cubicBezTo>
                  <a:pt x="51752" y="-892"/>
                  <a:pt x="107633" y="7273"/>
                  <a:pt x="140970" y="78907"/>
                </a:cubicBezTo>
                <a:cubicBezTo>
                  <a:pt x="174308" y="150541"/>
                  <a:pt x="199707" y="271583"/>
                  <a:pt x="200025" y="429874"/>
                </a:cubicBezTo>
              </a:path>
            </a:pathLst>
          </a:cu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Forme libre 90"/>
          <p:cNvSpPr/>
          <p:nvPr/>
        </p:nvSpPr>
        <p:spPr>
          <a:xfrm>
            <a:off x="5017903" y="2454660"/>
            <a:ext cx="285488" cy="459042"/>
          </a:xfrm>
          <a:custGeom>
            <a:avLst/>
            <a:gdLst>
              <a:gd name="connsiteX0" fmla="*/ 0 w 1455420"/>
              <a:gd name="connsiteY0" fmla="*/ 1341120 h 1341120"/>
              <a:gd name="connsiteX1" fmla="*/ 556260 w 1455420"/>
              <a:gd name="connsiteY1" fmla="*/ 1089660 h 1341120"/>
              <a:gd name="connsiteX2" fmla="*/ 998220 w 1455420"/>
              <a:gd name="connsiteY2" fmla="*/ 190500 h 1341120"/>
              <a:gd name="connsiteX3" fmla="*/ 1455420 w 1455420"/>
              <a:gd name="connsiteY3" fmla="*/ 0 h 134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5420" h="1341120">
                <a:moveTo>
                  <a:pt x="0" y="1341120"/>
                </a:moveTo>
                <a:cubicBezTo>
                  <a:pt x="194945" y="1311275"/>
                  <a:pt x="389890" y="1281430"/>
                  <a:pt x="556260" y="1089660"/>
                </a:cubicBezTo>
                <a:cubicBezTo>
                  <a:pt x="722630" y="897890"/>
                  <a:pt x="848360" y="372110"/>
                  <a:pt x="998220" y="190500"/>
                </a:cubicBezTo>
                <a:cubicBezTo>
                  <a:pt x="1148080" y="8890"/>
                  <a:pt x="1301750" y="4445"/>
                  <a:pt x="1455420" y="0"/>
                </a:cubicBezTo>
              </a:path>
            </a:pathLst>
          </a:custGeom>
          <a:noFill/>
          <a:ln w="12700">
            <a:solidFill>
              <a:schemeClr val="accent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Forme libre 91"/>
          <p:cNvSpPr/>
          <p:nvPr/>
        </p:nvSpPr>
        <p:spPr>
          <a:xfrm flipV="1">
            <a:off x="4994331" y="2083841"/>
            <a:ext cx="309059" cy="370817"/>
          </a:xfrm>
          <a:custGeom>
            <a:avLst/>
            <a:gdLst>
              <a:gd name="connsiteX0" fmla="*/ 0 w 1455420"/>
              <a:gd name="connsiteY0" fmla="*/ 1341120 h 1341120"/>
              <a:gd name="connsiteX1" fmla="*/ 556260 w 1455420"/>
              <a:gd name="connsiteY1" fmla="*/ 1089660 h 1341120"/>
              <a:gd name="connsiteX2" fmla="*/ 998220 w 1455420"/>
              <a:gd name="connsiteY2" fmla="*/ 190500 h 1341120"/>
              <a:gd name="connsiteX3" fmla="*/ 1455420 w 1455420"/>
              <a:gd name="connsiteY3" fmla="*/ 0 h 134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5420" h="1341120">
                <a:moveTo>
                  <a:pt x="0" y="1341120"/>
                </a:moveTo>
                <a:cubicBezTo>
                  <a:pt x="194945" y="1311275"/>
                  <a:pt x="389890" y="1281430"/>
                  <a:pt x="556260" y="1089660"/>
                </a:cubicBezTo>
                <a:cubicBezTo>
                  <a:pt x="722630" y="897890"/>
                  <a:pt x="848360" y="372110"/>
                  <a:pt x="998220" y="190500"/>
                </a:cubicBezTo>
                <a:cubicBezTo>
                  <a:pt x="1148080" y="8890"/>
                  <a:pt x="1301750" y="4445"/>
                  <a:pt x="1455420" y="0"/>
                </a:cubicBezTo>
              </a:path>
            </a:pathLst>
          </a:custGeom>
          <a:noFill/>
          <a:ln w="12700">
            <a:solidFill>
              <a:schemeClr val="accent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93" name="Groupe 92"/>
          <p:cNvGrpSpPr/>
          <p:nvPr/>
        </p:nvGrpSpPr>
        <p:grpSpPr>
          <a:xfrm>
            <a:off x="4910880" y="2356933"/>
            <a:ext cx="1971503" cy="1157344"/>
            <a:chOff x="5390286" y="2503975"/>
            <a:chExt cx="1334333" cy="783302"/>
          </a:xfrm>
        </p:grpSpPr>
        <p:sp>
          <p:nvSpPr>
            <p:cNvPr id="94" name="Arc plein 93"/>
            <p:cNvSpPr/>
            <p:nvPr/>
          </p:nvSpPr>
          <p:spPr>
            <a:xfrm flipV="1">
              <a:off x="5974655" y="2537313"/>
              <a:ext cx="749964" cy="749964"/>
            </a:xfrm>
            <a:prstGeom prst="blockArc">
              <a:avLst>
                <a:gd name="adj1" fmla="val 10800000"/>
                <a:gd name="adj2" fmla="val 16209411"/>
                <a:gd name="adj3" fmla="val 2215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95" name="Arc plein 94"/>
            <p:cNvSpPr/>
            <p:nvPr/>
          </p:nvSpPr>
          <p:spPr>
            <a:xfrm rot="10800000" flipV="1">
              <a:off x="5390286" y="2503975"/>
              <a:ext cx="749964" cy="749964"/>
            </a:xfrm>
            <a:prstGeom prst="blockArc">
              <a:avLst>
                <a:gd name="adj1" fmla="val 10800000"/>
                <a:gd name="adj2" fmla="val 16209411"/>
                <a:gd name="adj3" fmla="val 2215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96" name="ZoneTexte 95"/>
          <p:cNvSpPr txBox="1"/>
          <p:nvPr/>
        </p:nvSpPr>
        <p:spPr>
          <a:xfrm>
            <a:off x="4051689" y="1407725"/>
            <a:ext cx="13067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000" dirty="0" smtClean="0"/>
              <a:t>Thick target </a:t>
            </a:r>
          </a:p>
          <a:p>
            <a:pPr algn="ctr"/>
            <a:r>
              <a:rPr lang="fr-FR" sz="1000" dirty="0"/>
              <a:t>(ISOLDE, </a:t>
            </a:r>
            <a:r>
              <a:rPr lang="fr-FR" sz="1000" dirty="0" smtClean="0"/>
              <a:t>ISAC, …)</a:t>
            </a:r>
            <a:endParaRPr lang="fr-FR" sz="1000" dirty="0"/>
          </a:p>
        </p:txBody>
      </p:sp>
      <p:sp>
        <p:nvSpPr>
          <p:cNvPr id="97" name="ZoneTexte 96"/>
          <p:cNvSpPr txBox="1"/>
          <p:nvPr/>
        </p:nvSpPr>
        <p:spPr>
          <a:xfrm>
            <a:off x="4022715" y="3080955"/>
            <a:ext cx="14318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/>
              <a:t>Thin</a:t>
            </a:r>
            <a:r>
              <a:rPr lang="fr-FR" sz="1000" dirty="0" smtClean="0"/>
              <a:t> target in gas </a:t>
            </a:r>
            <a:r>
              <a:rPr lang="fr-FR" sz="1000" dirty="0" err="1" smtClean="0"/>
              <a:t>cell</a:t>
            </a:r>
            <a:r>
              <a:rPr lang="fr-FR" sz="1000" dirty="0" smtClean="0"/>
              <a:t> </a:t>
            </a:r>
          </a:p>
          <a:p>
            <a:pPr algn="ctr"/>
            <a:r>
              <a:rPr lang="fr-FR" sz="1000" dirty="0" smtClean="0"/>
              <a:t>(IGISOL, …)</a:t>
            </a:r>
            <a:endParaRPr lang="fr-FR" sz="1000" dirty="0"/>
          </a:p>
        </p:txBody>
      </p:sp>
      <p:sp>
        <p:nvSpPr>
          <p:cNvPr id="98" name="ZoneTexte 97"/>
          <p:cNvSpPr txBox="1"/>
          <p:nvPr/>
        </p:nvSpPr>
        <p:spPr>
          <a:xfrm rot="3481886">
            <a:off x="5459743" y="2625880"/>
            <a:ext cx="16097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rgbClr val="0070C0"/>
                </a:solidFill>
              </a:rPr>
              <a:t>High resolution separator</a:t>
            </a:r>
            <a:endParaRPr lang="fr-FR" sz="1000" dirty="0">
              <a:solidFill>
                <a:srgbClr val="0070C0"/>
              </a:solidFill>
            </a:endParaRPr>
          </a:p>
        </p:txBody>
      </p:sp>
      <p:sp>
        <p:nvSpPr>
          <p:cNvPr id="99" name="ZoneTexte 98"/>
          <p:cNvSpPr txBox="1"/>
          <p:nvPr/>
        </p:nvSpPr>
        <p:spPr>
          <a:xfrm>
            <a:off x="5095892" y="1862368"/>
            <a:ext cx="10102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rgbClr val="2E75B6"/>
                </a:solidFill>
              </a:rPr>
              <a:t>&gt;30 keV beam</a:t>
            </a:r>
            <a:endParaRPr lang="fr-FR" sz="1000" dirty="0">
              <a:solidFill>
                <a:srgbClr val="2E75B6"/>
              </a:solidFill>
            </a:endParaRPr>
          </a:p>
        </p:txBody>
      </p:sp>
      <p:sp>
        <p:nvSpPr>
          <p:cNvPr id="100" name="ZoneTexte 99"/>
          <p:cNvSpPr txBox="1"/>
          <p:nvPr/>
        </p:nvSpPr>
        <p:spPr>
          <a:xfrm>
            <a:off x="6584767" y="3848786"/>
            <a:ext cx="10647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Cooler-buncher</a:t>
            </a:r>
            <a:endParaRPr lang="fr-FR" sz="1000" dirty="0"/>
          </a:p>
        </p:txBody>
      </p:sp>
      <p:sp>
        <p:nvSpPr>
          <p:cNvPr id="101" name="ZoneTexte 100"/>
          <p:cNvSpPr txBox="1"/>
          <p:nvPr/>
        </p:nvSpPr>
        <p:spPr>
          <a:xfrm>
            <a:off x="7946709" y="4415015"/>
            <a:ext cx="8566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/>
              <a:t>Ion trap</a:t>
            </a:r>
            <a:endParaRPr lang="fr-FR" sz="1200" b="1" dirty="0"/>
          </a:p>
        </p:txBody>
      </p:sp>
      <p:sp>
        <p:nvSpPr>
          <p:cNvPr id="102" name="Forme libre 101"/>
          <p:cNvSpPr/>
          <p:nvPr/>
        </p:nvSpPr>
        <p:spPr>
          <a:xfrm>
            <a:off x="7560175" y="3714015"/>
            <a:ext cx="2297430" cy="1326913"/>
          </a:xfrm>
          <a:custGeom>
            <a:avLst/>
            <a:gdLst>
              <a:gd name="connsiteX0" fmla="*/ 0 w 1417320"/>
              <a:gd name="connsiteY0" fmla="*/ 78089 h 889619"/>
              <a:gd name="connsiteX1" fmla="*/ 582930 w 1417320"/>
              <a:gd name="connsiteY1" fmla="*/ 78089 h 889619"/>
              <a:gd name="connsiteX2" fmla="*/ 1417320 w 1417320"/>
              <a:gd name="connsiteY2" fmla="*/ 889619 h 889619"/>
              <a:gd name="connsiteX0" fmla="*/ 0 w 1417320"/>
              <a:gd name="connsiteY0" fmla="*/ 15262 h 826792"/>
              <a:gd name="connsiteX1" fmla="*/ 862330 w 1417320"/>
              <a:gd name="connsiteY1" fmla="*/ 254022 h 826792"/>
              <a:gd name="connsiteX2" fmla="*/ 1417320 w 1417320"/>
              <a:gd name="connsiteY2" fmla="*/ 826792 h 826792"/>
              <a:gd name="connsiteX0" fmla="*/ 0 w 1417320"/>
              <a:gd name="connsiteY0" fmla="*/ 18901 h 830431"/>
              <a:gd name="connsiteX1" fmla="*/ 902970 w 1417320"/>
              <a:gd name="connsiteY1" fmla="*/ 211941 h 830431"/>
              <a:gd name="connsiteX2" fmla="*/ 1417320 w 1417320"/>
              <a:gd name="connsiteY2" fmla="*/ 830431 h 830431"/>
              <a:gd name="connsiteX0" fmla="*/ 0 w 1417320"/>
              <a:gd name="connsiteY0" fmla="*/ 31 h 811561"/>
              <a:gd name="connsiteX1" fmla="*/ 902970 w 1417320"/>
              <a:gd name="connsiteY1" fmla="*/ 193071 h 811561"/>
              <a:gd name="connsiteX2" fmla="*/ 1417320 w 1417320"/>
              <a:gd name="connsiteY2" fmla="*/ 811561 h 811561"/>
              <a:gd name="connsiteX0" fmla="*/ 0 w 1417320"/>
              <a:gd name="connsiteY0" fmla="*/ 468 h 811998"/>
              <a:gd name="connsiteX1" fmla="*/ 902970 w 1417320"/>
              <a:gd name="connsiteY1" fmla="*/ 193508 h 811998"/>
              <a:gd name="connsiteX2" fmla="*/ 1417320 w 1417320"/>
              <a:gd name="connsiteY2" fmla="*/ 811998 h 811998"/>
              <a:gd name="connsiteX0" fmla="*/ 0 w 1417320"/>
              <a:gd name="connsiteY0" fmla="*/ 640 h 812170"/>
              <a:gd name="connsiteX1" fmla="*/ 902970 w 1417320"/>
              <a:gd name="connsiteY1" fmla="*/ 193680 h 812170"/>
              <a:gd name="connsiteX2" fmla="*/ 1417320 w 1417320"/>
              <a:gd name="connsiteY2" fmla="*/ 812170 h 812170"/>
              <a:gd name="connsiteX0" fmla="*/ 0 w 1417320"/>
              <a:gd name="connsiteY0" fmla="*/ 640 h 812170"/>
              <a:gd name="connsiteX1" fmla="*/ 902970 w 1417320"/>
              <a:gd name="connsiteY1" fmla="*/ 193680 h 812170"/>
              <a:gd name="connsiteX2" fmla="*/ 1417320 w 1417320"/>
              <a:gd name="connsiteY2" fmla="*/ 812170 h 812170"/>
              <a:gd name="connsiteX0" fmla="*/ 0 w 1733550"/>
              <a:gd name="connsiteY0" fmla="*/ 2787 h 1271517"/>
              <a:gd name="connsiteX1" fmla="*/ 902970 w 1733550"/>
              <a:gd name="connsiteY1" fmla="*/ 195827 h 1271517"/>
              <a:gd name="connsiteX2" fmla="*/ 1733550 w 1733550"/>
              <a:gd name="connsiteY2" fmla="*/ 1271517 h 1271517"/>
              <a:gd name="connsiteX0" fmla="*/ 0 w 1733550"/>
              <a:gd name="connsiteY0" fmla="*/ 2787 h 1271517"/>
              <a:gd name="connsiteX1" fmla="*/ 902970 w 1733550"/>
              <a:gd name="connsiteY1" fmla="*/ 195827 h 1271517"/>
              <a:gd name="connsiteX2" fmla="*/ 1733550 w 1733550"/>
              <a:gd name="connsiteY2" fmla="*/ 1271517 h 1271517"/>
              <a:gd name="connsiteX0" fmla="*/ 0 w 1733550"/>
              <a:gd name="connsiteY0" fmla="*/ 1331 h 1270061"/>
              <a:gd name="connsiteX1" fmla="*/ 902970 w 1733550"/>
              <a:gd name="connsiteY1" fmla="*/ 194371 h 1270061"/>
              <a:gd name="connsiteX2" fmla="*/ 1538105 w 1733550"/>
              <a:gd name="connsiteY2" fmla="*/ 1128793 h 1270061"/>
              <a:gd name="connsiteX3" fmla="*/ 1733550 w 1733550"/>
              <a:gd name="connsiteY3" fmla="*/ 1270061 h 1270061"/>
              <a:gd name="connsiteX0" fmla="*/ 0 w 2247900"/>
              <a:gd name="connsiteY0" fmla="*/ 1331 h 1334831"/>
              <a:gd name="connsiteX1" fmla="*/ 902970 w 2247900"/>
              <a:gd name="connsiteY1" fmla="*/ 194371 h 1334831"/>
              <a:gd name="connsiteX2" fmla="*/ 1538105 w 2247900"/>
              <a:gd name="connsiteY2" fmla="*/ 1128793 h 1334831"/>
              <a:gd name="connsiteX3" fmla="*/ 2247900 w 2247900"/>
              <a:gd name="connsiteY3" fmla="*/ 1334831 h 1334831"/>
              <a:gd name="connsiteX0" fmla="*/ 0 w 2247900"/>
              <a:gd name="connsiteY0" fmla="*/ 1331 h 1334831"/>
              <a:gd name="connsiteX1" fmla="*/ 902970 w 2247900"/>
              <a:gd name="connsiteY1" fmla="*/ 194371 h 1334831"/>
              <a:gd name="connsiteX2" fmla="*/ 1538105 w 2247900"/>
              <a:gd name="connsiteY2" fmla="*/ 1128793 h 1334831"/>
              <a:gd name="connsiteX3" fmla="*/ 2247900 w 2247900"/>
              <a:gd name="connsiteY3" fmla="*/ 1334831 h 1334831"/>
              <a:gd name="connsiteX0" fmla="*/ 0 w 2297430"/>
              <a:gd name="connsiteY0" fmla="*/ 1331 h 1327211"/>
              <a:gd name="connsiteX1" fmla="*/ 902970 w 2297430"/>
              <a:gd name="connsiteY1" fmla="*/ 194371 h 1327211"/>
              <a:gd name="connsiteX2" fmla="*/ 1538105 w 2297430"/>
              <a:gd name="connsiteY2" fmla="*/ 1128793 h 1327211"/>
              <a:gd name="connsiteX3" fmla="*/ 2297430 w 2297430"/>
              <a:gd name="connsiteY3" fmla="*/ 1327211 h 1327211"/>
              <a:gd name="connsiteX0" fmla="*/ 0 w 2297430"/>
              <a:gd name="connsiteY0" fmla="*/ 1033 h 1326913"/>
              <a:gd name="connsiteX1" fmla="*/ 902970 w 2297430"/>
              <a:gd name="connsiteY1" fmla="*/ 194073 h 1326913"/>
              <a:gd name="connsiteX2" fmla="*/ 1610495 w 2297430"/>
              <a:gd name="connsiteY2" fmla="*/ 1071345 h 1326913"/>
              <a:gd name="connsiteX3" fmla="*/ 2297430 w 2297430"/>
              <a:gd name="connsiteY3" fmla="*/ 1326913 h 1326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7430" h="1326913">
                <a:moveTo>
                  <a:pt x="0" y="1033"/>
                </a:moveTo>
                <a:cubicBezTo>
                  <a:pt x="401955" y="-5635"/>
                  <a:pt x="634554" y="15688"/>
                  <a:pt x="902970" y="194073"/>
                </a:cubicBezTo>
                <a:cubicBezTo>
                  <a:pt x="1171386" y="372458"/>
                  <a:pt x="1472065" y="892063"/>
                  <a:pt x="1610495" y="1071345"/>
                </a:cubicBezTo>
                <a:cubicBezTo>
                  <a:pt x="1748925" y="1250627"/>
                  <a:pt x="2015936" y="1277333"/>
                  <a:pt x="2297430" y="1326913"/>
                </a:cubicBezTo>
              </a:path>
            </a:pathLst>
          </a:custGeom>
          <a:noFill/>
          <a:ln w="9525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Ellipse 102"/>
          <p:cNvSpPr/>
          <p:nvPr/>
        </p:nvSpPr>
        <p:spPr>
          <a:xfrm>
            <a:off x="7664909" y="3671686"/>
            <a:ext cx="111939" cy="65511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4" name="Groupe 103"/>
          <p:cNvGrpSpPr/>
          <p:nvPr/>
        </p:nvGrpSpPr>
        <p:grpSpPr>
          <a:xfrm>
            <a:off x="9852281" y="4825949"/>
            <a:ext cx="920494" cy="400110"/>
            <a:chOff x="9852281" y="4825949"/>
            <a:chExt cx="920494" cy="400110"/>
          </a:xfrm>
        </p:grpSpPr>
        <p:grpSp>
          <p:nvGrpSpPr>
            <p:cNvPr id="105" name="Groupe 104"/>
            <p:cNvGrpSpPr/>
            <p:nvPr/>
          </p:nvGrpSpPr>
          <p:grpSpPr>
            <a:xfrm rot="820875">
              <a:off x="9852281" y="4930812"/>
              <a:ext cx="185804" cy="282280"/>
              <a:chOff x="8626747" y="2165648"/>
              <a:chExt cx="267488" cy="406378"/>
            </a:xfrm>
          </p:grpSpPr>
          <p:sp>
            <p:nvSpPr>
              <p:cNvPr id="107" name="Rectangle 106"/>
              <p:cNvSpPr/>
              <p:nvPr/>
            </p:nvSpPr>
            <p:spPr>
              <a:xfrm>
                <a:off x="8626747" y="2165648"/>
                <a:ext cx="45719" cy="406378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8697723" y="2165648"/>
                <a:ext cx="45719" cy="406378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9" name="Triangle isocèle 108"/>
              <p:cNvSpPr/>
              <p:nvPr/>
            </p:nvSpPr>
            <p:spPr>
              <a:xfrm rot="5400000">
                <a:off x="8651032" y="2307101"/>
                <a:ext cx="362934" cy="123472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06" name="ZoneTexte 105"/>
            <p:cNvSpPr txBox="1"/>
            <p:nvPr/>
          </p:nvSpPr>
          <p:spPr>
            <a:xfrm>
              <a:off x="10020862" y="4825949"/>
              <a:ext cx="7519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/>
                <a:t>Electron multiplier</a:t>
              </a:r>
              <a:endParaRPr lang="fr-FR" sz="1000" dirty="0"/>
            </a:p>
          </p:txBody>
        </p:sp>
      </p:grpSp>
      <p:sp>
        <p:nvSpPr>
          <p:cNvPr id="110" name="ZoneTexte 109"/>
          <p:cNvSpPr txBox="1"/>
          <p:nvPr/>
        </p:nvSpPr>
        <p:spPr>
          <a:xfrm>
            <a:off x="7537729" y="3460773"/>
            <a:ext cx="4187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rgbClr val="00B050"/>
                </a:solidFill>
              </a:rPr>
              <a:t>ions</a:t>
            </a:r>
            <a:endParaRPr lang="fr-FR" sz="1000" dirty="0">
              <a:solidFill>
                <a:srgbClr val="00B050"/>
              </a:solidFill>
            </a:endParaRPr>
          </a:p>
        </p:txBody>
      </p:sp>
      <p:sp>
        <p:nvSpPr>
          <p:cNvPr id="111" name="ZoneTexte 110"/>
          <p:cNvSpPr txBox="1"/>
          <p:nvPr/>
        </p:nvSpPr>
        <p:spPr>
          <a:xfrm>
            <a:off x="4526654" y="2796558"/>
            <a:ext cx="3129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Ar</a:t>
            </a:r>
            <a:endParaRPr lang="fr-FR" sz="1000" dirty="0"/>
          </a:p>
        </p:txBody>
      </p:sp>
      <p:sp>
        <p:nvSpPr>
          <p:cNvPr id="112" name="ZoneTexte 111"/>
          <p:cNvSpPr txBox="1"/>
          <p:nvPr/>
        </p:nvSpPr>
        <p:spPr>
          <a:xfrm>
            <a:off x="5913059" y="3909373"/>
            <a:ext cx="3481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He</a:t>
            </a:r>
            <a:endParaRPr lang="fr-FR" sz="1000" dirty="0"/>
          </a:p>
        </p:txBody>
      </p:sp>
      <p:sp>
        <p:nvSpPr>
          <p:cNvPr id="113" name="Forme libre 112"/>
          <p:cNvSpPr/>
          <p:nvPr/>
        </p:nvSpPr>
        <p:spPr>
          <a:xfrm>
            <a:off x="5552122" y="4496634"/>
            <a:ext cx="1486266" cy="1049214"/>
          </a:xfrm>
          <a:custGeom>
            <a:avLst/>
            <a:gdLst>
              <a:gd name="connsiteX0" fmla="*/ 0 w 2148840"/>
              <a:gd name="connsiteY0" fmla="*/ 678180 h 1386840"/>
              <a:gd name="connsiteX1" fmla="*/ 403860 w 2148840"/>
              <a:gd name="connsiteY1" fmla="*/ 0 h 1386840"/>
              <a:gd name="connsiteX2" fmla="*/ 1767840 w 2148840"/>
              <a:gd name="connsiteY2" fmla="*/ 15240 h 1386840"/>
              <a:gd name="connsiteX3" fmla="*/ 2148840 w 2148840"/>
              <a:gd name="connsiteY3" fmla="*/ 678180 h 1386840"/>
              <a:gd name="connsiteX4" fmla="*/ 1775460 w 2148840"/>
              <a:gd name="connsiteY4" fmla="*/ 1386840 h 1386840"/>
              <a:gd name="connsiteX5" fmla="*/ 358140 w 2148840"/>
              <a:gd name="connsiteY5" fmla="*/ 1379220 h 1386840"/>
              <a:gd name="connsiteX6" fmla="*/ 0 w 2148840"/>
              <a:gd name="connsiteY6" fmla="*/ 678180 h 1386840"/>
              <a:gd name="connsiteX0" fmla="*/ 0 w 2148840"/>
              <a:gd name="connsiteY0" fmla="*/ 754706 h 1463366"/>
              <a:gd name="connsiteX1" fmla="*/ 403860 w 2148840"/>
              <a:gd name="connsiteY1" fmla="*/ 76526 h 1463366"/>
              <a:gd name="connsiteX2" fmla="*/ 1767840 w 2148840"/>
              <a:gd name="connsiteY2" fmla="*/ 91766 h 1463366"/>
              <a:gd name="connsiteX3" fmla="*/ 2148840 w 2148840"/>
              <a:gd name="connsiteY3" fmla="*/ 754706 h 1463366"/>
              <a:gd name="connsiteX4" fmla="*/ 1775460 w 2148840"/>
              <a:gd name="connsiteY4" fmla="*/ 1463366 h 1463366"/>
              <a:gd name="connsiteX5" fmla="*/ 358140 w 2148840"/>
              <a:gd name="connsiteY5" fmla="*/ 1455746 h 1463366"/>
              <a:gd name="connsiteX6" fmla="*/ 0 w 2148840"/>
              <a:gd name="connsiteY6" fmla="*/ 754706 h 1463366"/>
              <a:gd name="connsiteX0" fmla="*/ 0 w 2184929"/>
              <a:gd name="connsiteY0" fmla="*/ 754706 h 1463366"/>
              <a:gd name="connsiteX1" fmla="*/ 403860 w 2184929"/>
              <a:gd name="connsiteY1" fmla="*/ 76526 h 1463366"/>
              <a:gd name="connsiteX2" fmla="*/ 1767840 w 2184929"/>
              <a:gd name="connsiteY2" fmla="*/ 91766 h 1463366"/>
              <a:gd name="connsiteX3" fmla="*/ 2148840 w 2184929"/>
              <a:gd name="connsiteY3" fmla="*/ 754706 h 1463366"/>
              <a:gd name="connsiteX4" fmla="*/ 1775460 w 2184929"/>
              <a:gd name="connsiteY4" fmla="*/ 1463366 h 1463366"/>
              <a:gd name="connsiteX5" fmla="*/ 358140 w 2184929"/>
              <a:gd name="connsiteY5" fmla="*/ 1455746 h 1463366"/>
              <a:gd name="connsiteX6" fmla="*/ 0 w 2184929"/>
              <a:gd name="connsiteY6" fmla="*/ 754706 h 1463366"/>
              <a:gd name="connsiteX0" fmla="*/ 0 w 2184929"/>
              <a:gd name="connsiteY0" fmla="*/ 754706 h 1596864"/>
              <a:gd name="connsiteX1" fmla="*/ 403860 w 2184929"/>
              <a:gd name="connsiteY1" fmla="*/ 76526 h 1596864"/>
              <a:gd name="connsiteX2" fmla="*/ 1767840 w 2184929"/>
              <a:gd name="connsiteY2" fmla="*/ 91766 h 1596864"/>
              <a:gd name="connsiteX3" fmla="*/ 2148840 w 2184929"/>
              <a:gd name="connsiteY3" fmla="*/ 754706 h 1596864"/>
              <a:gd name="connsiteX4" fmla="*/ 1775460 w 2184929"/>
              <a:gd name="connsiteY4" fmla="*/ 1463366 h 1596864"/>
              <a:gd name="connsiteX5" fmla="*/ 358140 w 2184929"/>
              <a:gd name="connsiteY5" fmla="*/ 1455746 h 1596864"/>
              <a:gd name="connsiteX6" fmla="*/ 0 w 2184929"/>
              <a:gd name="connsiteY6" fmla="*/ 754706 h 1596864"/>
              <a:gd name="connsiteX0" fmla="*/ 0 w 2184929"/>
              <a:gd name="connsiteY0" fmla="*/ 754706 h 1593645"/>
              <a:gd name="connsiteX1" fmla="*/ 403860 w 2184929"/>
              <a:gd name="connsiteY1" fmla="*/ 76526 h 1593645"/>
              <a:gd name="connsiteX2" fmla="*/ 1767840 w 2184929"/>
              <a:gd name="connsiteY2" fmla="*/ 91766 h 1593645"/>
              <a:gd name="connsiteX3" fmla="*/ 2148840 w 2184929"/>
              <a:gd name="connsiteY3" fmla="*/ 754706 h 1593645"/>
              <a:gd name="connsiteX4" fmla="*/ 1775460 w 2184929"/>
              <a:gd name="connsiteY4" fmla="*/ 1463366 h 1593645"/>
              <a:gd name="connsiteX5" fmla="*/ 358140 w 2184929"/>
              <a:gd name="connsiteY5" fmla="*/ 1455746 h 1593645"/>
              <a:gd name="connsiteX6" fmla="*/ 0 w 2184929"/>
              <a:gd name="connsiteY6" fmla="*/ 754706 h 1593645"/>
              <a:gd name="connsiteX0" fmla="*/ 32312 w 2217241"/>
              <a:gd name="connsiteY0" fmla="*/ 754706 h 1593645"/>
              <a:gd name="connsiteX1" fmla="*/ 436172 w 2217241"/>
              <a:gd name="connsiteY1" fmla="*/ 76526 h 1593645"/>
              <a:gd name="connsiteX2" fmla="*/ 1800152 w 2217241"/>
              <a:gd name="connsiteY2" fmla="*/ 91766 h 1593645"/>
              <a:gd name="connsiteX3" fmla="*/ 2181152 w 2217241"/>
              <a:gd name="connsiteY3" fmla="*/ 754706 h 1593645"/>
              <a:gd name="connsiteX4" fmla="*/ 1807772 w 2217241"/>
              <a:gd name="connsiteY4" fmla="*/ 1463366 h 1593645"/>
              <a:gd name="connsiteX5" fmla="*/ 390452 w 2217241"/>
              <a:gd name="connsiteY5" fmla="*/ 1455746 h 1593645"/>
              <a:gd name="connsiteX6" fmla="*/ 32312 w 2217241"/>
              <a:gd name="connsiteY6" fmla="*/ 754706 h 1593645"/>
              <a:gd name="connsiteX0" fmla="*/ 32312 w 2217241"/>
              <a:gd name="connsiteY0" fmla="*/ 754706 h 1593645"/>
              <a:gd name="connsiteX1" fmla="*/ 436172 w 2217241"/>
              <a:gd name="connsiteY1" fmla="*/ 76526 h 1593645"/>
              <a:gd name="connsiteX2" fmla="*/ 1800152 w 2217241"/>
              <a:gd name="connsiteY2" fmla="*/ 91766 h 1593645"/>
              <a:gd name="connsiteX3" fmla="*/ 2181152 w 2217241"/>
              <a:gd name="connsiteY3" fmla="*/ 754706 h 1593645"/>
              <a:gd name="connsiteX4" fmla="*/ 1807772 w 2217241"/>
              <a:gd name="connsiteY4" fmla="*/ 1463366 h 1593645"/>
              <a:gd name="connsiteX5" fmla="*/ 390452 w 2217241"/>
              <a:gd name="connsiteY5" fmla="*/ 1455746 h 1593645"/>
              <a:gd name="connsiteX6" fmla="*/ 32312 w 2217241"/>
              <a:gd name="connsiteY6" fmla="*/ 754706 h 1593645"/>
              <a:gd name="connsiteX0" fmla="*/ 20189 w 2205118"/>
              <a:gd name="connsiteY0" fmla="*/ 730862 h 1569801"/>
              <a:gd name="connsiteX1" fmla="*/ 424049 w 2205118"/>
              <a:gd name="connsiteY1" fmla="*/ 52682 h 1569801"/>
              <a:gd name="connsiteX2" fmla="*/ 1788029 w 2205118"/>
              <a:gd name="connsiteY2" fmla="*/ 67922 h 1569801"/>
              <a:gd name="connsiteX3" fmla="*/ 2169029 w 2205118"/>
              <a:gd name="connsiteY3" fmla="*/ 730862 h 1569801"/>
              <a:gd name="connsiteX4" fmla="*/ 1795649 w 2205118"/>
              <a:gd name="connsiteY4" fmla="*/ 1439522 h 1569801"/>
              <a:gd name="connsiteX5" fmla="*/ 378329 w 2205118"/>
              <a:gd name="connsiteY5" fmla="*/ 1431902 h 1569801"/>
              <a:gd name="connsiteX6" fmla="*/ 20189 w 2205118"/>
              <a:gd name="connsiteY6" fmla="*/ 730862 h 1569801"/>
              <a:gd name="connsiteX0" fmla="*/ 58 w 2184987"/>
              <a:gd name="connsiteY0" fmla="*/ 730862 h 1569801"/>
              <a:gd name="connsiteX1" fmla="*/ 403918 w 2184987"/>
              <a:gd name="connsiteY1" fmla="*/ 52682 h 1569801"/>
              <a:gd name="connsiteX2" fmla="*/ 1767898 w 2184987"/>
              <a:gd name="connsiteY2" fmla="*/ 67922 h 1569801"/>
              <a:gd name="connsiteX3" fmla="*/ 2148898 w 2184987"/>
              <a:gd name="connsiteY3" fmla="*/ 730862 h 1569801"/>
              <a:gd name="connsiteX4" fmla="*/ 1775518 w 2184987"/>
              <a:gd name="connsiteY4" fmla="*/ 1439522 h 1569801"/>
              <a:gd name="connsiteX5" fmla="*/ 358198 w 2184987"/>
              <a:gd name="connsiteY5" fmla="*/ 1431902 h 1569801"/>
              <a:gd name="connsiteX6" fmla="*/ 58 w 2184987"/>
              <a:gd name="connsiteY6" fmla="*/ 730862 h 1569801"/>
              <a:gd name="connsiteX0" fmla="*/ 58 w 2184987"/>
              <a:gd name="connsiteY0" fmla="*/ 730862 h 1498837"/>
              <a:gd name="connsiteX1" fmla="*/ 403918 w 2184987"/>
              <a:gd name="connsiteY1" fmla="*/ 52682 h 1498837"/>
              <a:gd name="connsiteX2" fmla="*/ 1767898 w 2184987"/>
              <a:gd name="connsiteY2" fmla="*/ 67922 h 1498837"/>
              <a:gd name="connsiteX3" fmla="*/ 2148898 w 2184987"/>
              <a:gd name="connsiteY3" fmla="*/ 730862 h 1498837"/>
              <a:gd name="connsiteX4" fmla="*/ 1775518 w 2184987"/>
              <a:gd name="connsiteY4" fmla="*/ 1439522 h 1498837"/>
              <a:gd name="connsiteX5" fmla="*/ 358198 w 2184987"/>
              <a:gd name="connsiteY5" fmla="*/ 1431902 h 1498837"/>
              <a:gd name="connsiteX6" fmla="*/ 58 w 2184987"/>
              <a:gd name="connsiteY6" fmla="*/ 730862 h 1498837"/>
              <a:gd name="connsiteX0" fmla="*/ 58 w 2184987"/>
              <a:gd name="connsiteY0" fmla="*/ 730862 h 1474006"/>
              <a:gd name="connsiteX1" fmla="*/ 403918 w 2184987"/>
              <a:gd name="connsiteY1" fmla="*/ 52682 h 1474006"/>
              <a:gd name="connsiteX2" fmla="*/ 1767898 w 2184987"/>
              <a:gd name="connsiteY2" fmla="*/ 67922 h 1474006"/>
              <a:gd name="connsiteX3" fmla="*/ 2148898 w 2184987"/>
              <a:gd name="connsiteY3" fmla="*/ 730862 h 1474006"/>
              <a:gd name="connsiteX4" fmla="*/ 1775518 w 2184987"/>
              <a:gd name="connsiteY4" fmla="*/ 1439522 h 1474006"/>
              <a:gd name="connsiteX5" fmla="*/ 358198 w 2184987"/>
              <a:gd name="connsiteY5" fmla="*/ 1431902 h 1474006"/>
              <a:gd name="connsiteX6" fmla="*/ 58 w 2184987"/>
              <a:gd name="connsiteY6" fmla="*/ 730862 h 1474006"/>
              <a:gd name="connsiteX0" fmla="*/ 58 w 2148902"/>
              <a:gd name="connsiteY0" fmla="*/ 730862 h 1474006"/>
              <a:gd name="connsiteX1" fmla="*/ 403918 w 2148902"/>
              <a:gd name="connsiteY1" fmla="*/ 52682 h 1474006"/>
              <a:gd name="connsiteX2" fmla="*/ 1767898 w 2148902"/>
              <a:gd name="connsiteY2" fmla="*/ 67922 h 1474006"/>
              <a:gd name="connsiteX3" fmla="*/ 2148898 w 2148902"/>
              <a:gd name="connsiteY3" fmla="*/ 730862 h 1474006"/>
              <a:gd name="connsiteX4" fmla="*/ 1775518 w 2148902"/>
              <a:gd name="connsiteY4" fmla="*/ 1439522 h 1474006"/>
              <a:gd name="connsiteX5" fmla="*/ 358198 w 2148902"/>
              <a:gd name="connsiteY5" fmla="*/ 1431902 h 1474006"/>
              <a:gd name="connsiteX6" fmla="*/ 58 w 2148902"/>
              <a:gd name="connsiteY6" fmla="*/ 730862 h 1474006"/>
              <a:gd name="connsiteX0" fmla="*/ 58 w 2148902"/>
              <a:gd name="connsiteY0" fmla="*/ 713013 h 1456157"/>
              <a:gd name="connsiteX1" fmla="*/ 403918 w 2148902"/>
              <a:gd name="connsiteY1" fmla="*/ 34833 h 1456157"/>
              <a:gd name="connsiteX2" fmla="*/ 1767898 w 2148902"/>
              <a:gd name="connsiteY2" fmla="*/ 50073 h 1456157"/>
              <a:gd name="connsiteX3" fmla="*/ 2148898 w 2148902"/>
              <a:gd name="connsiteY3" fmla="*/ 713013 h 1456157"/>
              <a:gd name="connsiteX4" fmla="*/ 1775518 w 2148902"/>
              <a:gd name="connsiteY4" fmla="*/ 1421673 h 1456157"/>
              <a:gd name="connsiteX5" fmla="*/ 358198 w 2148902"/>
              <a:gd name="connsiteY5" fmla="*/ 1414053 h 1456157"/>
              <a:gd name="connsiteX6" fmla="*/ 58 w 2148902"/>
              <a:gd name="connsiteY6" fmla="*/ 713013 h 1456157"/>
              <a:gd name="connsiteX0" fmla="*/ 17 w 2148861"/>
              <a:gd name="connsiteY0" fmla="*/ 713013 h 1456157"/>
              <a:gd name="connsiteX1" fmla="*/ 403877 w 2148861"/>
              <a:gd name="connsiteY1" fmla="*/ 34833 h 1456157"/>
              <a:gd name="connsiteX2" fmla="*/ 1767857 w 2148861"/>
              <a:gd name="connsiteY2" fmla="*/ 50073 h 1456157"/>
              <a:gd name="connsiteX3" fmla="*/ 2148857 w 2148861"/>
              <a:gd name="connsiteY3" fmla="*/ 713013 h 1456157"/>
              <a:gd name="connsiteX4" fmla="*/ 1775477 w 2148861"/>
              <a:gd name="connsiteY4" fmla="*/ 1421673 h 1456157"/>
              <a:gd name="connsiteX5" fmla="*/ 358157 w 2148861"/>
              <a:gd name="connsiteY5" fmla="*/ 1414053 h 1456157"/>
              <a:gd name="connsiteX6" fmla="*/ 17 w 2148861"/>
              <a:gd name="connsiteY6" fmla="*/ 713013 h 1456157"/>
              <a:gd name="connsiteX0" fmla="*/ 24 w 2148868"/>
              <a:gd name="connsiteY0" fmla="*/ 713013 h 1489175"/>
              <a:gd name="connsiteX1" fmla="*/ 403884 w 2148868"/>
              <a:gd name="connsiteY1" fmla="*/ 34833 h 1489175"/>
              <a:gd name="connsiteX2" fmla="*/ 1767864 w 2148868"/>
              <a:gd name="connsiteY2" fmla="*/ 50073 h 1489175"/>
              <a:gd name="connsiteX3" fmla="*/ 2148864 w 2148868"/>
              <a:gd name="connsiteY3" fmla="*/ 713013 h 1489175"/>
              <a:gd name="connsiteX4" fmla="*/ 1775484 w 2148868"/>
              <a:gd name="connsiteY4" fmla="*/ 1421673 h 1489175"/>
              <a:gd name="connsiteX5" fmla="*/ 358164 w 2148868"/>
              <a:gd name="connsiteY5" fmla="*/ 1414053 h 1489175"/>
              <a:gd name="connsiteX6" fmla="*/ 24 w 2148868"/>
              <a:gd name="connsiteY6" fmla="*/ 713013 h 1489175"/>
              <a:gd name="connsiteX0" fmla="*/ 24 w 2148869"/>
              <a:gd name="connsiteY0" fmla="*/ 713013 h 1506448"/>
              <a:gd name="connsiteX1" fmla="*/ 403884 w 2148869"/>
              <a:gd name="connsiteY1" fmla="*/ 34833 h 1506448"/>
              <a:gd name="connsiteX2" fmla="*/ 1767864 w 2148869"/>
              <a:gd name="connsiteY2" fmla="*/ 50073 h 1506448"/>
              <a:gd name="connsiteX3" fmla="*/ 2148864 w 2148869"/>
              <a:gd name="connsiteY3" fmla="*/ 713013 h 1506448"/>
              <a:gd name="connsiteX4" fmla="*/ 1775484 w 2148869"/>
              <a:gd name="connsiteY4" fmla="*/ 1421673 h 1506448"/>
              <a:gd name="connsiteX5" fmla="*/ 358164 w 2148869"/>
              <a:gd name="connsiteY5" fmla="*/ 1414053 h 1506448"/>
              <a:gd name="connsiteX6" fmla="*/ 24 w 2148869"/>
              <a:gd name="connsiteY6" fmla="*/ 713013 h 1506448"/>
              <a:gd name="connsiteX0" fmla="*/ 24 w 2149327"/>
              <a:gd name="connsiteY0" fmla="*/ 713013 h 1506448"/>
              <a:gd name="connsiteX1" fmla="*/ 403884 w 2149327"/>
              <a:gd name="connsiteY1" fmla="*/ 34833 h 1506448"/>
              <a:gd name="connsiteX2" fmla="*/ 1767864 w 2149327"/>
              <a:gd name="connsiteY2" fmla="*/ 50073 h 1506448"/>
              <a:gd name="connsiteX3" fmla="*/ 2148864 w 2149327"/>
              <a:gd name="connsiteY3" fmla="*/ 713013 h 1506448"/>
              <a:gd name="connsiteX4" fmla="*/ 1775484 w 2149327"/>
              <a:gd name="connsiteY4" fmla="*/ 1421673 h 1506448"/>
              <a:gd name="connsiteX5" fmla="*/ 358164 w 2149327"/>
              <a:gd name="connsiteY5" fmla="*/ 1414053 h 1506448"/>
              <a:gd name="connsiteX6" fmla="*/ 24 w 2149327"/>
              <a:gd name="connsiteY6" fmla="*/ 713013 h 1506448"/>
              <a:gd name="connsiteX0" fmla="*/ 24 w 2149511"/>
              <a:gd name="connsiteY0" fmla="*/ 735595 h 1529030"/>
              <a:gd name="connsiteX1" fmla="*/ 403884 w 2149511"/>
              <a:gd name="connsiteY1" fmla="*/ 57415 h 1529030"/>
              <a:gd name="connsiteX2" fmla="*/ 1767864 w 2149511"/>
              <a:gd name="connsiteY2" fmla="*/ 72655 h 1529030"/>
              <a:gd name="connsiteX3" fmla="*/ 2148864 w 2149511"/>
              <a:gd name="connsiteY3" fmla="*/ 735595 h 1529030"/>
              <a:gd name="connsiteX4" fmla="*/ 1775484 w 2149511"/>
              <a:gd name="connsiteY4" fmla="*/ 1444255 h 1529030"/>
              <a:gd name="connsiteX5" fmla="*/ 358164 w 2149511"/>
              <a:gd name="connsiteY5" fmla="*/ 1436635 h 1529030"/>
              <a:gd name="connsiteX6" fmla="*/ 24 w 2149511"/>
              <a:gd name="connsiteY6" fmla="*/ 735595 h 1529030"/>
              <a:gd name="connsiteX0" fmla="*/ 24 w 2149511"/>
              <a:gd name="connsiteY0" fmla="*/ 755841 h 1549276"/>
              <a:gd name="connsiteX1" fmla="*/ 403884 w 2149511"/>
              <a:gd name="connsiteY1" fmla="*/ 77661 h 1549276"/>
              <a:gd name="connsiteX2" fmla="*/ 1767864 w 2149511"/>
              <a:gd name="connsiteY2" fmla="*/ 92901 h 1549276"/>
              <a:gd name="connsiteX3" fmla="*/ 2148864 w 2149511"/>
              <a:gd name="connsiteY3" fmla="*/ 755841 h 1549276"/>
              <a:gd name="connsiteX4" fmla="*/ 1775484 w 2149511"/>
              <a:gd name="connsiteY4" fmla="*/ 1464501 h 1549276"/>
              <a:gd name="connsiteX5" fmla="*/ 358164 w 2149511"/>
              <a:gd name="connsiteY5" fmla="*/ 1456881 h 1549276"/>
              <a:gd name="connsiteX6" fmla="*/ 24 w 2149511"/>
              <a:gd name="connsiteY6" fmla="*/ 755841 h 1549276"/>
              <a:gd name="connsiteX0" fmla="*/ 5 w 2149492"/>
              <a:gd name="connsiteY0" fmla="*/ 755841 h 1549276"/>
              <a:gd name="connsiteX1" fmla="*/ 403865 w 2149492"/>
              <a:gd name="connsiteY1" fmla="*/ 77661 h 1549276"/>
              <a:gd name="connsiteX2" fmla="*/ 1767845 w 2149492"/>
              <a:gd name="connsiteY2" fmla="*/ 92901 h 1549276"/>
              <a:gd name="connsiteX3" fmla="*/ 2148845 w 2149492"/>
              <a:gd name="connsiteY3" fmla="*/ 755841 h 1549276"/>
              <a:gd name="connsiteX4" fmla="*/ 1775465 w 2149492"/>
              <a:gd name="connsiteY4" fmla="*/ 1464501 h 1549276"/>
              <a:gd name="connsiteX5" fmla="*/ 358145 w 2149492"/>
              <a:gd name="connsiteY5" fmla="*/ 1456881 h 1549276"/>
              <a:gd name="connsiteX6" fmla="*/ 5 w 2149492"/>
              <a:gd name="connsiteY6" fmla="*/ 755841 h 1549276"/>
              <a:gd name="connsiteX0" fmla="*/ 5 w 2148923"/>
              <a:gd name="connsiteY0" fmla="*/ 755841 h 1549276"/>
              <a:gd name="connsiteX1" fmla="*/ 403865 w 2148923"/>
              <a:gd name="connsiteY1" fmla="*/ 77661 h 1549276"/>
              <a:gd name="connsiteX2" fmla="*/ 1767845 w 2148923"/>
              <a:gd name="connsiteY2" fmla="*/ 92901 h 1549276"/>
              <a:gd name="connsiteX3" fmla="*/ 2148845 w 2148923"/>
              <a:gd name="connsiteY3" fmla="*/ 755841 h 1549276"/>
              <a:gd name="connsiteX4" fmla="*/ 1775465 w 2148923"/>
              <a:gd name="connsiteY4" fmla="*/ 1464501 h 1549276"/>
              <a:gd name="connsiteX5" fmla="*/ 358145 w 2148923"/>
              <a:gd name="connsiteY5" fmla="*/ 1456881 h 1549276"/>
              <a:gd name="connsiteX6" fmla="*/ 5 w 2148923"/>
              <a:gd name="connsiteY6" fmla="*/ 755841 h 1549276"/>
              <a:gd name="connsiteX0" fmla="*/ 5 w 2148923"/>
              <a:gd name="connsiteY0" fmla="*/ 741370 h 1534805"/>
              <a:gd name="connsiteX1" fmla="*/ 403865 w 2148923"/>
              <a:gd name="connsiteY1" fmla="*/ 63190 h 1534805"/>
              <a:gd name="connsiteX2" fmla="*/ 1767845 w 2148923"/>
              <a:gd name="connsiteY2" fmla="*/ 78430 h 1534805"/>
              <a:gd name="connsiteX3" fmla="*/ 2148845 w 2148923"/>
              <a:gd name="connsiteY3" fmla="*/ 741370 h 1534805"/>
              <a:gd name="connsiteX4" fmla="*/ 1775465 w 2148923"/>
              <a:gd name="connsiteY4" fmla="*/ 1450030 h 1534805"/>
              <a:gd name="connsiteX5" fmla="*/ 358145 w 2148923"/>
              <a:gd name="connsiteY5" fmla="*/ 1442410 h 1534805"/>
              <a:gd name="connsiteX6" fmla="*/ 5 w 2148923"/>
              <a:gd name="connsiteY6" fmla="*/ 741370 h 1534805"/>
              <a:gd name="connsiteX0" fmla="*/ 5 w 2148923"/>
              <a:gd name="connsiteY0" fmla="*/ 721520 h 1514955"/>
              <a:gd name="connsiteX1" fmla="*/ 403865 w 2148923"/>
              <a:gd name="connsiteY1" fmla="*/ 43340 h 1514955"/>
              <a:gd name="connsiteX2" fmla="*/ 1767845 w 2148923"/>
              <a:gd name="connsiteY2" fmla="*/ 58580 h 1514955"/>
              <a:gd name="connsiteX3" fmla="*/ 2148845 w 2148923"/>
              <a:gd name="connsiteY3" fmla="*/ 721520 h 1514955"/>
              <a:gd name="connsiteX4" fmla="*/ 1775465 w 2148923"/>
              <a:gd name="connsiteY4" fmla="*/ 1430180 h 1514955"/>
              <a:gd name="connsiteX5" fmla="*/ 358145 w 2148923"/>
              <a:gd name="connsiteY5" fmla="*/ 1422560 h 1514955"/>
              <a:gd name="connsiteX6" fmla="*/ 5 w 2148923"/>
              <a:gd name="connsiteY6" fmla="*/ 721520 h 1514955"/>
              <a:gd name="connsiteX0" fmla="*/ 5 w 2148923"/>
              <a:gd name="connsiteY0" fmla="*/ 731968 h 1525403"/>
              <a:gd name="connsiteX1" fmla="*/ 403865 w 2148923"/>
              <a:gd name="connsiteY1" fmla="*/ 53788 h 1525403"/>
              <a:gd name="connsiteX2" fmla="*/ 1767845 w 2148923"/>
              <a:gd name="connsiteY2" fmla="*/ 69028 h 1525403"/>
              <a:gd name="connsiteX3" fmla="*/ 2148845 w 2148923"/>
              <a:gd name="connsiteY3" fmla="*/ 731968 h 1525403"/>
              <a:gd name="connsiteX4" fmla="*/ 1775465 w 2148923"/>
              <a:gd name="connsiteY4" fmla="*/ 1440628 h 1525403"/>
              <a:gd name="connsiteX5" fmla="*/ 358145 w 2148923"/>
              <a:gd name="connsiteY5" fmla="*/ 1433008 h 1525403"/>
              <a:gd name="connsiteX6" fmla="*/ 5 w 2148923"/>
              <a:gd name="connsiteY6" fmla="*/ 731968 h 1525403"/>
              <a:gd name="connsiteX0" fmla="*/ 5 w 2148923"/>
              <a:gd name="connsiteY0" fmla="*/ 731968 h 1525403"/>
              <a:gd name="connsiteX1" fmla="*/ 403865 w 2148923"/>
              <a:gd name="connsiteY1" fmla="*/ 53788 h 1525403"/>
              <a:gd name="connsiteX2" fmla="*/ 1767845 w 2148923"/>
              <a:gd name="connsiteY2" fmla="*/ 69028 h 1525403"/>
              <a:gd name="connsiteX3" fmla="*/ 2148845 w 2148923"/>
              <a:gd name="connsiteY3" fmla="*/ 731968 h 1525403"/>
              <a:gd name="connsiteX4" fmla="*/ 1775465 w 2148923"/>
              <a:gd name="connsiteY4" fmla="*/ 1440628 h 1525403"/>
              <a:gd name="connsiteX5" fmla="*/ 358145 w 2148923"/>
              <a:gd name="connsiteY5" fmla="*/ 1433008 h 1525403"/>
              <a:gd name="connsiteX6" fmla="*/ 5 w 2148923"/>
              <a:gd name="connsiteY6" fmla="*/ 731968 h 1525403"/>
              <a:gd name="connsiteX0" fmla="*/ 5 w 2148923"/>
              <a:gd name="connsiteY0" fmla="*/ 731968 h 1517009"/>
              <a:gd name="connsiteX1" fmla="*/ 403865 w 2148923"/>
              <a:gd name="connsiteY1" fmla="*/ 53788 h 1517009"/>
              <a:gd name="connsiteX2" fmla="*/ 1767845 w 2148923"/>
              <a:gd name="connsiteY2" fmla="*/ 69028 h 1517009"/>
              <a:gd name="connsiteX3" fmla="*/ 2148845 w 2148923"/>
              <a:gd name="connsiteY3" fmla="*/ 731968 h 1517009"/>
              <a:gd name="connsiteX4" fmla="*/ 1775465 w 2148923"/>
              <a:gd name="connsiteY4" fmla="*/ 1440628 h 1517009"/>
              <a:gd name="connsiteX5" fmla="*/ 358145 w 2148923"/>
              <a:gd name="connsiteY5" fmla="*/ 1433008 h 1517009"/>
              <a:gd name="connsiteX6" fmla="*/ 5 w 2148923"/>
              <a:gd name="connsiteY6" fmla="*/ 731968 h 1517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923" h="1517009">
                <a:moveTo>
                  <a:pt x="5" y="731968"/>
                </a:moveTo>
                <a:cubicBezTo>
                  <a:pt x="-1265" y="559248"/>
                  <a:pt x="261625" y="133798"/>
                  <a:pt x="403865" y="53788"/>
                </a:cubicBezTo>
                <a:cubicBezTo>
                  <a:pt x="546105" y="-26222"/>
                  <a:pt x="1633225" y="-13522"/>
                  <a:pt x="1767845" y="69028"/>
                </a:cubicBezTo>
                <a:cubicBezTo>
                  <a:pt x="1902465" y="151578"/>
                  <a:pt x="2143765" y="507178"/>
                  <a:pt x="2148845" y="731968"/>
                </a:cubicBezTo>
                <a:cubicBezTo>
                  <a:pt x="2153925" y="956758"/>
                  <a:pt x="1910085" y="1331408"/>
                  <a:pt x="1775465" y="1440628"/>
                </a:cubicBezTo>
                <a:cubicBezTo>
                  <a:pt x="1640845" y="1549848"/>
                  <a:pt x="500385" y="1537148"/>
                  <a:pt x="358145" y="1433008"/>
                </a:cubicBezTo>
                <a:cubicBezTo>
                  <a:pt x="215905" y="1328868"/>
                  <a:pt x="1275" y="904688"/>
                  <a:pt x="5" y="731968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14" name="Groupe 113"/>
          <p:cNvGrpSpPr/>
          <p:nvPr/>
        </p:nvGrpSpPr>
        <p:grpSpPr>
          <a:xfrm>
            <a:off x="3626776" y="3546231"/>
            <a:ext cx="2362192" cy="2250571"/>
            <a:chOff x="3390431" y="3576985"/>
            <a:chExt cx="2362192" cy="2250571"/>
          </a:xfrm>
        </p:grpSpPr>
        <p:sp>
          <p:nvSpPr>
            <p:cNvPr id="115" name="Rectangle 114"/>
            <p:cNvSpPr/>
            <p:nvPr/>
          </p:nvSpPr>
          <p:spPr>
            <a:xfrm>
              <a:off x="4004873" y="4864464"/>
              <a:ext cx="22040" cy="3526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635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35" name="Groupe 134"/>
            <p:cNvGrpSpPr/>
            <p:nvPr/>
          </p:nvGrpSpPr>
          <p:grpSpPr>
            <a:xfrm>
              <a:off x="3390431" y="3576985"/>
              <a:ext cx="2362192" cy="2250571"/>
              <a:chOff x="4470855" y="3194953"/>
              <a:chExt cx="2279378" cy="1838074"/>
            </a:xfrm>
          </p:grpSpPr>
          <p:sp>
            <p:nvSpPr>
              <p:cNvPr id="140" name="Arc plein 139"/>
              <p:cNvSpPr/>
              <p:nvPr/>
            </p:nvSpPr>
            <p:spPr>
              <a:xfrm rot="12900280">
                <a:off x="4470855" y="3194953"/>
                <a:ext cx="1368152" cy="1368152"/>
              </a:xfrm>
              <a:prstGeom prst="blockArc">
                <a:avLst>
                  <a:gd name="adj1" fmla="val 10800000"/>
                  <a:gd name="adj2" fmla="val 14012725"/>
                  <a:gd name="adj3" fmla="val 23133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141" name="Arc plein 140"/>
              <p:cNvSpPr/>
              <p:nvPr/>
            </p:nvSpPr>
            <p:spPr>
              <a:xfrm rot="2181971">
                <a:off x="5382081" y="3664875"/>
                <a:ext cx="1368152" cy="1368152"/>
              </a:xfrm>
              <a:prstGeom prst="blockArc">
                <a:avLst>
                  <a:gd name="adj1" fmla="val 10800000"/>
                  <a:gd name="adj2" fmla="val 14012725"/>
                  <a:gd name="adj3" fmla="val 23133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6" name="ZoneTexte 135"/>
            <p:cNvSpPr txBox="1"/>
            <p:nvPr/>
          </p:nvSpPr>
          <p:spPr>
            <a:xfrm>
              <a:off x="3399378" y="5298220"/>
              <a:ext cx="12330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err="1" smtClean="0"/>
                <a:t>Thin</a:t>
              </a:r>
              <a:r>
                <a:rPr lang="fr-FR" sz="1000" dirty="0" smtClean="0"/>
                <a:t> target in flight</a:t>
              </a:r>
            </a:p>
            <a:p>
              <a:pPr algn="ctr"/>
              <a:r>
                <a:rPr lang="fr-FR" sz="1000" dirty="0" smtClean="0"/>
                <a:t>(FRS, …)</a:t>
              </a:r>
              <a:endParaRPr lang="fr-FR" sz="1000" dirty="0"/>
            </a:p>
          </p:txBody>
        </p:sp>
        <p:sp>
          <p:nvSpPr>
            <p:cNvPr id="137" name="ZoneTexte 136"/>
            <p:cNvSpPr txBox="1"/>
            <p:nvPr/>
          </p:nvSpPr>
          <p:spPr>
            <a:xfrm rot="19256733">
              <a:off x="3838200" y="4285271"/>
              <a:ext cx="11689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2">
                      <a:lumMod val="50000"/>
                    </a:schemeClr>
                  </a:solidFill>
                </a:rPr>
                <a:t>In-flight separator</a:t>
              </a:r>
              <a:endParaRPr lang="fr-FR" sz="10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138" name="Forme libre 137"/>
            <p:cNvSpPr/>
            <p:nvPr/>
          </p:nvSpPr>
          <p:spPr>
            <a:xfrm flipV="1">
              <a:off x="5166450" y="4334665"/>
              <a:ext cx="345514" cy="185786"/>
            </a:xfrm>
            <a:custGeom>
              <a:avLst/>
              <a:gdLst>
                <a:gd name="connsiteX0" fmla="*/ 0 w 1455420"/>
                <a:gd name="connsiteY0" fmla="*/ 1341120 h 1341120"/>
                <a:gd name="connsiteX1" fmla="*/ 556260 w 1455420"/>
                <a:gd name="connsiteY1" fmla="*/ 1089660 h 1341120"/>
                <a:gd name="connsiteX2" fmla="*/ 998220 w 1455420"/>
                <a:gd name="connsiteY2" fmla="*/ 190500 h 1341120"/>
                <a:gd name="connsiteX3" fmla="*/ 1455420 w 1455420"/>
                <a:gd name="connsiteY3" fmla="*/ 0 h 1341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5420" h="1341120">
                  <a:moveTo>
                    <a:pt x="0" y="1341120"/>
                  </a:moveTo>
                  <a:cubicBezTo>
                    <a:pt x="194945" y="1311275"/>
                    <a:pt x="389890" y="1281430"/>
                    <a:pt x="556260" y="1089660"/>
                  </a:cubicBezTo>
                  <a:cubicBezTo>
                    <a:pt x="722630" y="897890"/>
                    <a:pt x="848360" y="372110"/>
                    <a:pt x="998220" y="190500"/>
                  </a:cubicBezTo>
                  <a:cubicBezTo>
                    <a:pt x="1148080" y="8890"/>
                    <a:pt x="1301750" y="4445"/>
                    <a:pt x="1455420" y="0"/>
                  </a:cubicBezTo>
                </a:path>
              </a:pathLst>
            </a:custGeom>
            <a:noFill/>
            <a:ln w="1905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9" name="Forme libre 138"/>
            <p:cNvSpPr/>
            <p:nvPr/>
          </p:nvSpPr>
          <p:spPr>
            <a:xfrm>
              <a:off x="5166450" y="4089775"/>
              <a:ext cx="345514" cy="223188"/>
            </a:xfrm>
            <a:custGeom>
              <a:avLst/>
              <a:gdLst>
                <a:gd name="connsiteX0" fmla="*/ 0 w 1455420"/>
                <a:gd name="connsiteY0" fmla="*/ 1341120 h 1341120"/>
                <a:gd name="connsiteX1" fmla="*/ 556260 w 1455420"/>
                <a:gd name="connsiteY1" fmla="*/ 1089660 h 1341120"/>
                <a:gd name="connsiteX2" fmla="*/ 998220 w 1455420"/>
                <a:gd name="connsiteY2" fmla="*/ 190500 h 1341120"/>
                <a:gd name="connsiteX3" fmla="*/ 1455420 w 1455420"/>
                <a:gd name="connsiteY3" fmla="*/ 0 h 1341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5420" h="1341120">
                  <a:moveTo>
                    <a:pt x="0" y="1341120"/>
                  </a:moveTo>
                  <a:cubicBezTo>
                    <a:pt x="194945" y="1311275"/>
                    <a:pt x="389890" y="1281430"/>
                    <a:pt x="556260" y="1089660"/>
                  </a:cubicBezTo>
                  <a:cubicBezTo>
                    <a:pt x="722630" y="897890"/>
                    <a:pt x="848360" y="372110"/>
                    <a:pt x="998220" y="190500"/>
                  </a:cubicBezTo>
                  <a:cubicBezTo>
                    <a:pt x="1148080" y="8890"/>
                    <a:pt x="1301750" y="4445"/>
                    <a:pt x="1455420" y="0"/>
                  </a:cubicBezTo>
                </a:path>
              </a:pathLst>
            </a:custGeom>
            <a:noFill/>
            <a:ln w="1905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2" name="ZoneTexte 141"/>
          <p:cNvSpPr txBox="1"/>
          <p:nvPr/>
        </p:nvSpPr>
        <p:spPr>
          <a:xfrm>
            <a:off x="5748309" y="4857105"/>
            <a:ext cx="10919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Storage ring</a:t>
            </a:r>
            <a:endParaRPr lang="fr-FR" sz="1200" b="1" dirty="0"/>
          </a:p>
        </p:txBody>
      </p:sp>
      <p:grpSp>
        <p:nvGrpSpPr>
          <p:cNvPr id="143" name="Groupe 142"/>
          <p:cNvGrpSpPr/>
          <p:nvPr/>
        </p:nvGrpSpPr>
        <p:grpSpPr>
          <a:xfrm rot="19261508">
            <a:off x="8134964" y="3671065"/>
            <a:ext cx="1474495" cy="1425522"/>
            <a:chOff x="7692091" y="2051557"/>
            <a:chExt cx="2342360" cy="2264563"/>
          </a:xfrm>
        </p:grpSpPr>
        <p:sp>
          <p:nvSpPr>
            <p:cNvPr id="144" name="Arc 143"/>
            <p:cNvSpPr/>
            <p:nvPr/>
          </p:nvSpPr>
          <p:spPr>
            <a:xfrm rot="18983318">
              <a:off x="8402521" y="3401720"/>
              <a:ext cx="914400" cy="914400"/>
            </a:xfrm>
            <a:prstGeom prst="arc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5" name="Arc 144"/>
            <p:cNvSpPr/>
            <p:nvPr/>
          </p:nvSpPr>
          <p:spPr>
            <a:xfrm rot="2616682" flipV="1">
              <a:off x="8402520" y="2051557"/>
              <a:ext cx="914400" cy="914400"/>
            </a:xfrm>
            <a:prstGeom prst="arc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6" name="Arc 145"/>
            <p:cNvSpPr/>
            <p:nvPr/>
          </p:nvSpPr>
          <p:spPr>
            <a:xfrm rot="18816682" flipV="1">
              <a:off x="7692091" y="2721722"/>
              <a:ext cx="914400" cy="914400"/>
            </a:xfrm>
            <a:prstGeom prst="arc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7" name="Arc 146"/>
            <p:cNvSpPr/>
            <p:nvPr/>
          </p:nvSpPr>
          <p:spPr>
            <a:xfrm rot="2783318" flipH="1" flipV="1">
              <a:off x="9120051" y="2728594"/>
              <a:ext cx="914400" cy="914400"/>
            </a:xfrm>
            <a:prstGeom prst="arc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8" name="Ellipse 147"/>
          <p:cNvSpPr/>
          <p:nvPr/>
        </p:nvSpPr>
        <p:spPr>
          <a:xfrm rot="19387160">
            <a:off x="8770931" y="4294353"/>
            <a:ext cx="218274" cy="127741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9" name="Ellipse 148"/>
          <p:cNvSpPr/>
          <p:nvPr/>
        </p:nvSpPr>
        <p:spPr>
          <a:xfrm>
            <a:off x="9567161" y="4962850"/>
            <a:ext cx="111939" cy="65511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0" name="Ellipse 149"/>
          <p:cNvSpPr/>
          <p:nvPr/>
        </p:nvSpPr>
        <p:spPr>
          <a:xfrm rot="8100000">
            <a:off x="8886991" y="4343243"/>
            <a:ext cx="111939" cy="65511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1" name="Connecteur droit avec flèche 150"/>
          <p:cNvCxnSpPr>
            <a:stCxn id="152" idx="2"/>
          </p:cNvCxnSpPr>
          <p:nvPr/>
        </p:nvCxnSpPr>
        <p:spPr>
          <a:xfrm flipH="1">
            <a:off x="9072600" y="3481062"/>
            <a:ext cx="452221" cy="7240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ZoneTexte 151"/>
          <p:cNvSpPr txBox="1"/>
          <p:nvPr/>
        </p:nvSpPr>
        <p:spPr>
          <a:xfrm>
            <a:off x="8312893" y="3173285"/>
            <a:ext cx="24238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Mass-</a:t>
            </a:r>
            <a:r>
              <a:rPr lang="fr-FR" sz="1400" dirty="0" err="1" smtClean="0"/>
              <a:t>dependent</a:t>
            </a:r>
            <a:r>
              <a:rPr lang="fr-FR" sz="1400" dirty="0" smtClean="0"/>
              <a:t> interaction</a:t>
            </a:r>
            <a:endParaRPr lang="fr-FR" sz="1400" dirty="0"/>
          </a:p>
        </p:txBody>
      </p:sp>
      <p:sp>
        <p:nvSpPr>
          <p:cNvPr id="153" name="ZoneTexte 152"/>
          <p:cNvSpPr txBox="1"/>
          <p:nvPr/>
        </p:nvSpPr>
        <p:spPr>
          <a:xfrm>
            <a:off x="7193636" y="5093290"/>
            <a:ext cx="23085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TOF or spatial separation</a:t>
            </a:r>
            <a:endParaRPr lang="fr-FR" sz="1400" dirty="0"/>
          </a:p>
        </p:txBody>
      </p:sp>
      <p:cxnSp>
        <p:nvCxnSpPr>
          <p:cNvPr id="154" name="Connecteur droit avec flèche 153"/>
          <p:cNvCxnSpPr/>
          <p:nvPr/>
        </p:nvCxnSpPr>
        <p:spPr>
          <a:xfrm flipV="1">
            <a:off x="9341234" y="5083782"/>
            <a:ext cx="213830" cy="1422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5" name="Groupe 152"/>
          <p:cNvGrpSpPr/>
          <p:nvPr/>
        </p:nvGrpSpPr>
        <p:grpSpPr>
          <a:xfrm>
            <a:off x="2372178" y="1331211"/>
            <a:ext cx="1522080" cy="1480320"/>
            <a:chOff x="1740600" y="1472400"/>
            <a:chExt cx="1522080" cy="1480320"/>
          </a:xfrm>
        </p:grpSpPr>
        <p:sp>
          <p:nvSpPr>
            <p:cNvPr id="156" name="ZoneTexte 155"/>
            <p:cNvSpPr/>
            <p:nvPr/>
          </p:nvSpPr>
          <p:spPr>
            <a:xfrm>
              <a:off x="1740600" y="1472400"/>
              <a:ext cx="1522080" cy="242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defTabSz="1004760">
                <a:lnSpc>
                  <a:spcPct val="100000"/>
                </a:lnSpc>
              </a:pPr>
              <a:r>
                <a:rPr lang="fr-FR" sz="1000" b="1" strike="noStrike" spc="-1">
                  <a:solidFill>
                    <a:schemeClr val="dk1"/>
                  </a:solidFill>
                  <a:latin typeface="Arial"/>
                </a:rPr>
                <a:t>Laser Ion Source (LIS)</a:t>
              </a:r>
              <a:endParaRPr lang="en-GB" sz="1000" b="0" strike="noStrike" spc="-1">
                <a:solidFill>
                  <a:srgbClr val="000000"/>
                </a:solidFill>
                <a:latin typeface="Calibri"/>
              </a:endParaRPr>
            </a:p>
          </p:txBody>
        </p:sp>
        <p:cxnSp>
          <p:nvCxnSpPr>
            <p:cNvPr id="157" name="Connecteur droit 159"/>
            <p:cNvCxnSpPr/>
            <p:nvPr/>
          </p:nvCxnSpPr>
          <p:spPr>
            <a:xfrm>
              <a:off x="2115360" y="2952720"/>
              <a:ext cx="639720" cy="360"/>
            </a:xfrm>
            <a:prstGeom prst="straightConnector1">
              <a:avLst/>
            </a:prstGeom>
            <a:ln w="19050">
              <a:solidFill>
                <a:srgbClr val="000000"/>
              </a:solidFill>
            </a:ln>
          </p:spPr>
        </p:cxnSp>
        <p:cxnSp>
          <p:nvCxnSpPr>
            <p:cNvPr id="158" name="Connecteur droit 160"/>
            <p:cNvCxnSpPr/>
            <p:nvPr/>
          </p:nvCxnSpPr>
          <p:spPr>
            <a:xfrm>
              <a:off x="2115360" y="2295720"/>
              <a:ext cx="639720" cy="360"/>
            </a:xfrm>
            <a:prstGeom prst="straightConnector1">
              <a:avLst/>
            </a:prstGeom>
            <a:ln w="19050">
              <a:solidFill>
                <a:srgbClr val="000000"/>
              </a:solidFill>
            </a:ln>
          </p:spPr>
        </p:cxnSp>
        <p:cxnSp>
          <p:nvCxnSpPr>
            <p:cNvPr id="159" name="Connecteur droit 162"/>
            <p:cNvCxnSpPr/>
            <p:nvPr/>
          </p:nvCxnSpPr>
          <p:spPr>
            <a:xfrm>
              <a:off x="2115360" y="1905480"/>
              <a:ext cx="639720" cy="360"/>
            </a:xfrm>
            <a:prstGeom prst="straightConnector1">
              <a:avLst/>
            </a:prstGeom>
            <a:ln w="19050">
              <a:solidFill>
                <a:srgbClr val="000000"/>
              </a:solidFill>
            </a:ln>
          </p:spPr>
        </p:cxnSp>
        <p:cxnSp>
          <p:nvCxnSpPr>
            <p:cNvPr id="160" name="Connecteur droit 163"/>
            <p:cNvCxnSpPr/>
            <p:nvPr/>
          </p:nvCxnSpPr>
          <p:spPr>
            <a:xfrm>
              <a:off x="2115360" y="1780560"/>
              <a:ext cx="639720" cy="360"/>
            </a:xfrm>
            <a:prstGeom prst="straightConnector1">
              <a:avLst/>
            </a:prstGeom>
            <a:ln w="19050">
              <a:solidFill>
                <a:srgbClr val="000000"/>
              </a:solidFill>
              <a:prstDash val="sysDot"/>
            </a:ln>
          </p:spPr>
        </p:cxnSp>
        <p:cxnSp>
          <p:nvCxnSpPr>
            <p:cNvPr id="161" name="Connecteur droit avec flèche 164"/>
            <p:cNvCxnSpPr/>
            <p:nvPr/>
          </p:nvCxnSpPr>
          <p:spPr>
            <a:xfrm flipV="1">
              <a:off x="2435040" y="2295720"/>
              <a:ext cx="360" cy="657360"/>
            </a:xfrm>
            <a:prstGeom prst="straightConnector1">
              <a:avLst/>
            </a:prstGeom>
            <a:ln w="19050">
              <a:solidFill>
                <a:srgbClr val="BF7FBF"/>
              </a:solidFill>
              <a:tailEnd type="arrow" w="med" len="med"/>
            </a:ln>
          </p:spPr>
        </p:cxnSp>
        <p:cxnSp>
          <p:nvCxnSpPr>
            <p:cNvPr id="162" name="Connecteur droit avec flèche 165"/>
            <p:cNvCxnSpPr/>
            <p:nvPr/>
          </p:nvCxnSpPr>
          <p:spPr>
            <a:xfrm flipV="1">
              <a:off x="2435040" y="1780560"/>
              <a:ext cx="360" cy="515520"/>
            </a:xfrm>
            <a:prstGeom prst="straightConnector1">
              <a:avLst/>
            </a:prstGeom>
            <a:ln w="19050">
              <a:solidFill>
                <a:srgbClr val="7FFF7F"/>
              </a:solidFill>
              <a:tailEnd type="arrow" w="med" len="med"/>
            </a:ln>
          </p:spPr>
        </p:cxnSp>
        <p:sp>
          <p:nvSpPr>
            <p:cNvPr id="163" name="ZoneTexte 166"/>
            <p:cNvSpPr/>
            <p:nvPr/>
          </p:nvSpPr>
          <p:spPr>
            <a:xfrm>
              <a:off x="2124360" y="2486160"/>
              <a:ext cx="306000" cy="297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defTabSz="1004760">
                <a:lnSpc>
                  <a:spcPct val="100000"/>
                </a:lnSpc>
              </a:pPr>
              <a:r>
                <a:rPr lang="el-GR" sz="1200" b="0" strike="noStrike" spc="-1">
                  <a:solidFill>
                    <a:srgbClr val="BF7FBF"/>
                  </a:solidFill>
                  <a:latin typeface="Arial"/>
                </a:rPr>
                <a:t>λ</a:t>
              </a:r>
              <a:r>
                <a:rPr lang="fr-FR" sz="1200" b="0" strike="noStrike" spc="-1" baseline="-25000">
                  <a:solidFill>
                    <a:srgbClr val="BF7FBF"/>
                  </a:solidFill>
                  <a:latin typeface="Arial"/>
                </a:rPr>
                <a:t>1</a:t>
              </a:r>
              <a:endParaRPr lang="en-GB" sz="1200" b="0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64" name="ZoneTexte 170"/>
            <p:cNvSpPr/>
            <p:nvPr/>
          </p:nvSpPr>
          <p:spPr>
            <a:xfrm>
              <a:off x="2118600" y="1927800"/>
              <a:ext cx="306000" cy="297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defTabSz="1004760">
                <a:lnSpc>
                  <a:spcPct val="100000"/>
                </a:lnSpc>
              </a:pPr>
              <a:r>
                <a:rPr lang="el-GR" sz="1200" b="0" strike="noStrike" spc="-1">
                  <a:solidFill>
                    <a:srgbClr val="7FFF7F"/>
                  </a:solidFill>
                  <a:latin typeface="Arial"/>
                </a:rPr>
                <a:t>λ</a:t>
              </a:r>
              <a:r>
                <a:rPr lang="fr-FR" sz="1200" b="0" strike="noStrike" spc="-1" baseline="-25000">
                  <a:solidFill>
                    <a:srgbClr val="7FFF7F"/>
                  </a:solidFill>
                  <a:latin typeface="Arial"/>
                </a:rPr>
                <a:t>2</a:t>
              </a:r>
              <a:endParaRPr lang="en-GB" sz="1200" b="0" strike="noStrike" spc="-1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65" name="Groupe 178"/>
          <p:cNvGrpSpPr/>
          <p:nvPr/>
        </p:nvGrpSpPr>
        <p:grpSpPr>
          <a:xfrm>
            <a:off x="4865685" y="2865078"/>
            <a:ext cx="647280" cy="63720"/>
            <a:chOff x="3865680" y="2879280"/>
            <a:chExt cx="647280" cy="63720"/>
          </a:xfrm>
        </p:grpSpPr>
        <p:sp>
          <p:nvSpPr>
            <p:cNvPr id="166" name="Rectangle 179"/>
            <p:cNvSpPr/>
            <p:nvPr/>
          </p:nvSpPr>
          <p:spPr>
            <a:xfrm rot="10800000">
              <a:off x="3865680" y="2879280"/>
              <a:ext cx="580320" cy="45360"/>
            </a:xfrm>
            <a:prstGeom prst="rect">
              <a:avLst/>
            </a:prstGeom>
            <a:solidFill>
              <a:srgbClr val="00FF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720" rIns="90000" bIns="720" anchor="ctr">
              <a:noAutofit/>
            </a:bodyPr>
            <a:lstStyle/>
            <a:p>
              <a:pPr algn="ctr" defTabSz="1004760">
                <a:lnSpc>
                  <a:spcPct val="100000"/>
                </a:lnSpc>
              </a:pPr>
              <a:endParaRPr lang="fr-FR" sz="20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67" name="Rectangle 180"/>
            <p:cNvSpPr/>
            <p:nvPr/>
          </p:nvSpPr>
          <p:spPr>
            <a:xfrm rot="10800000">
              <a:off x="3932640" y="2897640"/>
              <a:ext cx="580320" cy="45360"/>
            </a:xfrm>
            <a:prstGeom prst="rect">
              <a:avLst/>
            </a:prstGeom>
            <a:solidFill>
              <a:srgbClr val="80008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720" rIns="90000" bIns="720" anchor="ctr">
              <a:noAutofit/>
            </a:bodyPr>
            <a:lstStyle/>
            <a:p>
              <a:pPr algn="ctr" defTabSz="1004760">
                <a:lnSpc>
                  <a:spcPct val="100000"/>
                </a:lnSpc>
              </a:pPr>
              <a:endParaRPr lang="fr-FR" sz="20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68" name="Groupe 182"/>
          <p:cNvGrpSpPr/>
          <p:nvPr/>
        </p:nvGrpSpPr>
        <p:grpSpPr>
          <a:xfrm>
            <a:off x="4798048" y="2056179"/>
            <a:ext cx="647280" cy="63360"/>
            <a:chOff x="3840480" y="2056680"/>
            <a:chExt cx="647280" cy="63360"/>
          </a:xfrm>
        </p:grpSpPr>
        <p:sp>
          <p:nvSpPr>
            <p:cNvPr id="169" name="Rectangle 187"/>
            <p:cNvSpPr/>
            <p:nvPr/>
          </p:nvSpPr>
          <p:spPr>
            <a:xfrm rot="10800000">
              <a:off x="3840480" y="2056680"/>
              <a:ext cx="580320" cy="45360"/>
            </a:xfrm>
            <a:prstGeom prst="rect">
              <a:avLst/>
            </a:prstGeom>
            <a:solidFill>
              <a:srgbClr val="00FF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720" rIns="90000" bIns="720" anchor="ctr">
              <a:noAutofit/>
            </a:bodyPr>
            <a:lstStyle/>
            <a:p>
              <a:pPr algn="ctr" defTabSz="1004760">
                <a:lnSpc>
                  <a:spcPct val="100000"/>
                </a:lnSpc>
              </a:pPr>
              <a:endParaRPr lang="fr-FR" sz="20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70" name="Rectangle 189"/>
            <p:cNvSpPr/>
            <p:nvPr/>
          </p:nvSpPr>
          <p:spPr>
            <a:xfrm rot="10800000">
              <a:off x="3907440" y="2074680"/>
              <a:ext cx="580320" cy="45360"/>
            </a:xfrm>
            <a:prstGeom prst="rect">
              <a:avLst/>
            </a:prstGeom>
            <a:solidFill>
              <a:srgbClr val="80008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720" rIns="90000" bIns="720" anchor="ctr">
              <a:noAutofit/>
            </a:bodyPr>
            <a:lstStyle/>
            <a:p>
              <a:pPr algn="ctr" defTabSz="1004760">
                <a:lnSpc>
                  <a:spcPct val="100000"/>
                </a:lnSpc>
              </a:pPr>
              <a:endParaRPr lang="fr-FR" sz="20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171" name="Rectangle 209"/>
          <p:cNvSpPr/>
          <p:nvPr/>
        </p:nvSpPr>
        <p:spPr>
          <a:xfrm>
            <a:off x="1583544" y="919752"/>
            <a:ext cx="3155072" cy="24476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fr-FR" sz="10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 N. </a:t>
            </a:r>
            <a:r>
              <a:rPr lang="fr-FR" sz="1000" b="0" strike="noStrike" spc="-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Fedosseev</a:t>
            </a:r>
            <a:r>
              <a:rPr lang="fr-FR" sz="10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al., Phys. </a:t>
            </a:r>
            <a:r>
              <a:rPr lang="fr-FR" sz="1000" b="0" strike="noStrike" spc="-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</a:t>
            </a:r>
            <a:r>
              <a:rPr lang="fr-FR" sz="10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1000" b="1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</a:t>
            </a:r>
            <a:r>
              <a:rPr lang="fr-FR" sz="10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058104 (2012)</a:t>
            </a:r>
            <a:endParaRPr lang="en-GB" sz="1000" b="0" strike="noStrike" spc="-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7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056784" cy="432048"/>
          </a:xfrm>
        </p:spPr>
        <p:txBody>
          <a:bodyPr>
            <a:normAutofit/>
          </a:bodyPr>
          <a:lstStyle/>
          <a:p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techniques: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rings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52</a:t>
            </a:fld>
            <a:endParaRPr lang="fr-FR" dirty="0"/>
          </a:p>
        </p:txBody>
      </p:sp>
      <p:grpSp>
        <p:nvGrpSpPr>
          <p:cNvPr id="133" name="Groupe 132"/>
          <p:cNvGrpSpPr/>
          <p:nvPr/>
        </p:nvGrpSpPr>
        <p:grpSpPr>
          <a:xfrm>
            <a:off x="664356" y="904253"/>
            <a:ext cx="3594768" cy="2989587"/>
            <a:chOff x="413058" y="1362386"/>
            <a:chExt cx="3140331" cy="2611656"/>
          </a:xfrm>
        </p:grpSpPr>
        <p:pic>
          <p:nvPicPr>
            <p:cNvPr id="13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058" y="1752970"/>
              <a:ext cx="3140331" cy="2221072"/>
            </a:xfrm>
            <a:prstGeom prst="rect">
              <a:avLst/>
            </a:prstGeom>
          </p:spPr>
        </p:pic>
        <p:sp>
          <p:nvSpPr>
            <p:cNvPr id="172" name="TextBox 6">
              <a:extLst>
                <a:ext uri="{FF2B5EF4-FFF2-40B4-BE49-F238E27FC236}">
                  <a16:creationId xmlns:a16="http://schemas.microsoft.com/office/drawing/2014/main" id="{AE277FDF-5FB2-4A24-B03A-41959E7BAFDF}"/>
                </a:ext>
              </a:extLst>
            </p:cNvPr>
            <p:cNvSpPr txBox="1"/>
            <p:nvPr/>
          </p:nvSpPr>
          <p:spPr>
            <a:xfrm>
              <a:off x="1455802" y="1362386"/>
              <a:ext cx="1729812" cy="3632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FRS-ESR@</a:t>
              </a:r>
              <a:r>
                <a:rPr lang="ro-RO" sz="1400" dirty="0" smtClean="0"/>
                <a:t>GSI</a:t>
              </a:r>
              <a:endParaRPr lang="en-US" sz="1400" dirty="0"/>
            </a:p>
          </p:txBody>
        </p:sp>
      </p:grpSp>
      <p:sp>
        <p:nvSpPr>
          <p:cNvPr id="173" name="Rectangle 172"/>
          <p:cNvSpPr/>
          <p:nvPr/>
        </p:nvSpPr>
        <p:spPr>
          <a:xfrm>
            <a:off x="57795" y="5371135"/>
            <a:ext cx="31999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 smtClean="0"/>
              <a:t>M. </a:t>
            </a:r>
            <a:r>
              <a:rPr lang="en-GB" sz="1000" dirty="0" err="1" smtClean="0"/>
              <a:t>Steck</a:t>
            </a:r>
            <a:r>
              <a:rPr lang="en-GB" sz="1000" dirty="0" smtClean="0"/>
              <a:t>, Yu. A. Litvinov, PPNP 115</a:t>
            </a:r>
            <a:r>
              <a:rPr lang="en-GB" sz="1000" dirty="0"/>
              <a:t>, 103811</a:t>
            </a:r>
            <a:r>
              <a:rPr lang="en-GB" sz="1000" dirty="0" smtClean="0"/>
              <a:t> (2020) </a:t>
            </a:r>
            <a:endParaRPr lang="en-GB" sz="1000" dirty="0"/>
          </a:p>
        </p:txBody>
      </p:sp>
      <p:sp>
        <p:nvSpPr>
          <p:cNvPr id="177" name="Rectangle 176"/>
          <p:cNvSpPr/>
          <p:nvPr/>
        </p:nvSpPr>
        <p:spPr>
          <a:xfrm>
            <a:off x="1422752" y="3974645"/>
            <a:ext cx="254838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/>
              <a:t>B. </a:t>
            </a:r>
            <a:r>
              <a:rPr lang="fr-FR" sz="1000" dirty="0" err="1"/>
              <a:t>Franzke</a:t>
            </a:r>
            <a:r>
              <a:rPr lang="fr-FR" sz="1000" dirty="0"/>
              <a:t>, </a:t>
            </a:r>
            <a:r>
              <a:rPr lang="fr-FR" sz="1000" dirty="0" smtClean="0"/>
              <a:t>NIM B 24–25, 18–25 </a:t>
            </a:r>
            <a:r>
              <a:rPr lang="fr-FR" sz="1000" dirty="0"/>
              <a:t>(1987</a:t>
            </a:r>
            <a:r>
              <a:rPr lang="fr-FR" sz="1000" dirty="0" smtClean="0"/>
              <a:t>)</a:t>
            </a:r>
            <a:endParaRPr lang="fr-FR" sz="10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4990847" y="856396"/>
            <a:ext cx="5216798" cy="523220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Beam injected from a fragment separator at &gt; 100 MeV/ u</a:t>
            </a: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Revolution time of ions T of several 100 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6359740" y="1580478"/>
                <a:ext cx="2479012" cy="7586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den>
                      </m:f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1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fr-F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num>
                                <m:den>
                                  <m:r>
                                    <a:rPr lang="fr-F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𝑞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f>
                            <m:f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den>
                          </m:f>
                        </m:den>
                      </m:f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  <m:d>
                        <m:d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fr-FR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p>
                                  <m:r>
                                    <a:rPr lang="fr-FR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bSup>
                                <m:sSubSupPr>
                                  <m:ctrlPr>
                                    <a:rPr lang="fr-FR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fr-F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b>
                                  <m:r>
                                    <a:rPr lang="fr-FR" sz="1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fr-FR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9740" y="1580478"/>
                <a:ext cx="2479012" cy="7586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737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056784" cy="432048"/>
          </a:xfrm>
        </p:spPr>
        <p:txBody>
          <a:bodyPr>
            <a:normAutofit/>
          </a:bodyPr>
          <a:lstStyle/>
          <a:p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techniques: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rings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53</a:t>
            </a:fld>
            <a:endParaRPr lang="fr-FR" dirty="0"/>
          </a:p>
        </p:txBody>
      </p:sp>
      <p:grpSp>
        <p:nvGrpSpPr>
          <p:cNvPr id="133" name="Groupe 132"/>
          <p:cNvGrpSpPr/>
          <p:nvPr/>
        </p:nvGrpSpPr>
        <p:grpSpPr>
          <a:xfrm>
            <a:off x="664356" y="904253"/>
            <a:ext cx="3594768" cy="2989587"/>
            <a:chOff x="413058" y="1362386"/>
            <a:chExt cx="3140331" cy="2611656"/>
          </a:xfrm>
        </p:grpSpPr>
        <p:pic>
          <p:nvPicPr>
            <p:cNvPr id="13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058" y="1752970"/>
              <a:ext cx="3140331" cy="2221072"/>
            </a:xfrm>
            <a:prstGeom prst="rect">
              <a:avLst/>
            </a:prstGeom>
          </p:spPr>
        </p:pic>
        <p:sp>
          <p:nvSpPr>
            <p:cNvPr id="172" name="TextBox 6">
              <a:extLst>
                <a:ext uri="{FF2B5EF4-FFF2-40B4-BE49-F238E27FC236}">
                  <a16:creationId xmlns:a16="http://schemas.microsoft.com/office/drawing/2014/main" id="{AE277FDF-5FB2-4A24-B03A-41959E7BAFDF}"/>
                </a:ext>
              </a:extLst>
            </p:cNvPr>
            <p:cNvSpPr txBox="1"/>
            <p:nvPr/>
          </p:nvSpPr>
          <p:spPr>
            <a:xfrm>
              <a:off x="1455802" y="1362386"/>
              <a:ext cx="1729812" cy="3632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FRS-ESR@</a:t>
              </a:r>
              <a:r>
                <a:rPr lang="ro-RO" sz="1400" dirty="0" smtClean="0"/>
                <a:t>GSI</a:t>
              </a:r>
              <a:endParaRPr lang="en-US" sz="1400" dirty="0"/>
            </a:p>
          </p:txBody>
        </p:sp>
      </p:grpSp>
      <p:sp>
        <p:nvSpPr>
          <p:cNvPr id="173" name="Rectangle 172"/>
          <p:cNvSpPr/>
          <p:nvPr/>
        </p:nvSpPr>
        <p:spPr>
          <a:xfrm>
            <a:off x="57795" y="5371135"/>
            <a:ext cx="31999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 smtClean="0"/>
              <a:t>M. </a:t>
            </a:r>
            <a:r>
              <a:rPr lang="en-GB" sz="1000" dirty="0" err="1" smtClean="0"/>
              <a:t>Steck</a:t>
            </a:r>
            <a:r>
              <a:rPr lang="en-GB" sz="1000" dirty="0" smtClean="0"/>
              <a:t>, Yu. A. Litvinov, PPNP 115</a:t>
            </a:r>
            <a:r>
              <a:rPr lang="en-GB" sz="1000" dirty="0"/>
              <a:t>, 103811</a:t>
            </a:r>
            <a:r>
              <a:rPr lang="en-GB" sz="1000" dirty="0" smtClean="0"/>
              <a:t> (2020) </a:t>
            </a:r>
            <a:endParaRPr lang="en-GB" sz="1000" dirty="0"/>
          </a:p>
        </p:txBody>
      </p:sp>
      <p:sp>
        <p:nvSpPr>
          <p:cNvPr id="177" name="Rectangle 176"/>
          <p:cNvSpPr/>
          <p:nvPr/>
        </p:nvSpPr>
        <p:spPr>
          <a:xfrm>
            <a:off x="1422752" y="3974645"/>
            <a:ext cx="254838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/>
              <a:t>B. </a:t>
            </a:r>
            <a:r>
              <a:rPr lang="fr-FR" sz="1000" dirty="0" err="1"/>
              <a:t>Franzke</a:t>
            </a:r>
            <a:r>
              <a:rPr lang="fr-FR" sz="1000" dirty="0"/>
              <a:t>, </a:t>
            </a:r>
            <a:r>
              <a:rPr lang="fr-FR" sz="1000" dirty="0" smtClean="0"/>
              <a:t>NIM B 24–25, 18–25 </a:t>
            </a:r>
            <a:r>
              <a:rPr lang="fr-FR" sz="1000" dirty="0"/>
              <a:t>(1987</a:t>
            </a:r>
            <a:r>
              <a:rPr lang="fr-FR" sz="1000" dirty="0" smtClean="0"/>
              <a:t>)</a:t>
            </a:r>
            <a:endParaRPr lang="fr-FR" sz="10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4990847" y="856396"/>
            <a:ext cx="5216798" cy="523220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Beam injected from a fragment separator at &gt; 100 MeV/ u</a:t>
            </a: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Revolution time of ions T of several 100 ns</a:t>
            </a:r>
          </a:p>
        </p:txBody>
      </p:sp>
      <p:grpSp>
        <p:nvGrpSpPr>
          <p:cNvPr id="13" name="Groupe 12"/>
          <p:cNvGrpSpPr/>
          <p:nvPr/>
        </p:nvGrpSpPr>
        <p:grpSpPr>
          <a:xfrm>
            <a:off x="6359740" y="1580478"/>
            <a:ext cx="2627047" cy="758606"/>
            <a:chOff x="6359740" y="1580478"/>
            <a:chExt cx="2627047" cy="75860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ZoneTexte 8"/>
                <p:cNvSpPr txBox="1"/>
                <p:nvPr/>
              </p:nvSpPr>
              <p:spPr>
                <a:xfrm>
                  <a:off x="6359740" y="1580478"/>
                  <a:ext cx="2479012" cy="75860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fr-FR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num>
                          <m:den>
                            <m:r>
                              <a:rPr lang="fr-FR" sz="1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den>
                        </m:f>
                        <m:r>
                          <a:rPr lang="fr-FR" sz="1400" b="0" i="1" smtClean="0">
                            <a:latin typeface="Cambria Math" panose="020405030504060302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fr-FR" sz="1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fr-FR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b>
                                <m:r>
                                  <a:rPr lang="fr-FR" sz="14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den>
                        </m:f>
                        <m:f>
                          <m:fPr>
                            <m:ctrlPr>
                              <a:rPr lang="fr-FR" sz="1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l-GR" sz="14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d>
                              <m:dPr>
                                <m:ctrlPr>
                                  <a:rPr lang="fr-FR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fr-FR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</m:t>
                                    </m:r>
                                  </m:num>
                                  <m:den>
                                    <m:r>
                                      <a:rPr lang="fr-FR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𝑞</m:t>
                                    </m:r>
                                  </m:den>
                                </m:f>
                              </m:e>
                            </m:d>
                          </m:num>
                          <m:den>
                            <m:f>
                              <m:fPr>
                                <m:ctrlPr>
                                  <a:rPr lang="fr-FR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r-FR" sz="14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lang="fr-FR" sz="1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den>
                            </m:f>
                          </m:den>
                        </m:f>
                        <m:r>
                          <a:rPr lang="fr-FR" sz="1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fr-FR" sz="1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l-GR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fr-FR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num>
                          <m:den>
                            <m:r>
                              <a:rPr lang="fr-FR" sz="14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den>
                        </m:f>
                        <m:d>
                          <m:dPr>
                            <m:ctrlPr>
                              <a:rPr lang="fr-FR" sz="1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1400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fr-FR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fr-FR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𝛾</m:t>
                                    </m:r>
                                  </m:e>
                                  <m:sup>
                                    <m:r>
                                      <a:rPr lang="fr-FR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bSup>
                                  <m:sSubSupPr>
                                    <m:ctrlPr>
                                      <a:rPr lang="fr-FR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𝛾</m:t>
                                    </m:r>
                                  </m:e>
                                  <m:sub>
                                    <m:r>
                                      <a:rPr lang="fr-FR" sz="1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fr-FR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den>
                            </m:f>
                          </m:e>
                        </m:d>
                      </m:oMath>
                    </m:oMathPara>
                  </a14:m>
                  <a:endParaRPr lang="fr-FR" sz="1400" dirty="0"/>
                </a:p>
              </p:txBody>
            </p:sp>
          </mc:Choice>
          <mc:Fallback xmlns="">
            <p:sp>
              <p:nvSpPr>
                <p:cNvPr id="9" name="ZoneTexte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59740" y="1580478"/>
                  <a:ext cx="2479012" cy="75860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Connecteur droit 9"/>
            <p:cNvCxnSpPr/>
            <p:nvPr/>
          </p:nvCxnSpPr>
          <p:spPr>
            <a:xfrm>
              <a:off x="7834660" y="1580478"/>
              <a:ext cx="1152127" cy="75860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flipV="1">
              <a:off x="7906667" y="1580478"/>
              <a:ext cx="1080120" cy="65717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/>
          <p:cNvSpPr/>
          <p:nvPr/>
        </p:nvSpPr>
        <p:spPr>
          <a:xfrm>
            <a:off x="8770763" y="5400231"/>
            <a:ext cx="254838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 err="1" smtClean="0"/>
              <a:t>Yu</a:t>
            </a:r>
            <a:r>
              <a:rPr lang="fr-FR" sz="1000" dirty="0" smtClean="0"/>
              <a:t>. A. Litvinov, Proc. </a:t>
            </a:r>
            <a:r>
              <a:rPr lang="fr-FR" sz="1000" dirty="0" err="1" smtClean="0"/>
              <a:t>Sci</a:t>
            </a:r>
            <a:r>
              <a:rPr lang="fr-FR" sz="1000" dirty="0" smtClean="0"/>
              <a:t>. (2023)</a:t>
            </a:r>
            <a:endParaRPr lang="fr-FR" sz="1000" dirty="0"/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108" y="2455996"/>
            <a:ext cx="2473159" cy="294423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7668840" y="3608047"/>
            <a:ext cx="2592288" cy="523220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Precision &lt; 10 </a:t>
            </a:r>
            <a:r>
              <a:rPr lang="en-US" sz="1400" dirty="0" err="1" smtClean="0">
                <a:solidFill>
                  <a:srgbClr val="000000"/>
                </a:solidFill>
              </a:rPr>
              <a:t>keV</a:t>
            </a:r>
            <a:endParaRPr lang="en-US" sz="1400" dirty="0" smtClean="0">
              <a:solidFill>
                <a:srgbClr val="000000"/>
              </a:solidFill>
            </a:endParaRP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Measurement time &gt; 1 s</a:t>
            </a:r>
          </a:p>
        </p:txBody>
      </p:sp>
    </p:spTree>
    <p:extLst>
      <p:ext uri="{BB962C8B-B14F-4D97-AF65-F5344CB8AC3E}">
        <p14:creationId xmlns:p14="http://schemas.microsoft.com/office/powerpoint/2010/main" val="189860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13" y="2410850"/>
            <a:ext cx="2801438" cy="295982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056784" cy="432048"/>
          </a:xfrm>
        </p:spPr>
        <p:txBody>
          <a:bodyPr>
            <a:normAutofit/>
          </a:bodyPr>
          <a:lstStyle/>
          <a:p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techniques: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rings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54</a:t>
            </a:fld>
            <a:endParaRPr lang="fr-FR" dirty="0"/>
          </a:p>
        </p:txBody>
      </p:sp>
      <p:grpSp>
        <p:nvGrpSpPr>
          <p:cNvPr id="133" name="Groupe 132"/>
          <p:cNvGrpSpPr/>
          <p:nvPr/>
        </p:nvGrpSpPr>
        <p:grpSpPr>
          <a:xfrm>
            <a:off x="664356" y="904253"/>
            <a:ext cx="3594768" cy="2989587"/>
            <a:chOff x="413058" y="1362386"/>
            <a:chExt cx="3140331" cy="2611656"/>
          </a:xfrm>
        </p:grpSpPr>
        <p:pic>
          <p:nvPicPr>
            <p:cNvPr id="13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058" y="1752970"/>
              <a:ext cx="3140331" cy="2221072"/>
            </a:xfrm>
            <a:prstGeom prst="rect">
              <a:avLst/>
            </a:prstGeom>
          </p:spPr>
        </p:pic>
        <p:sp>
          <p:nvSpPr>
            <p:cNvPr id="172" name="TextBox 6">
              <a:extLst>
                <a:ext uri="{FF2B5EF4-FFF2-40B4-BE49-F238E27FC236}">
                  <a16:creationId xmlns:a16="http://schemas.microsoft.com/office/drawing/2014/main" id="{AE277FDF-5FB2-4A24-B03A-41959E7BAFDF}"/>
                </a:ext>
              </a:extLst>
            </p:cNvPr>
            <p:cNvSpPr txBox="1"/>
            <p:nvPr/>
          </p:nvSpPr>
          <p:spPr>
            <a:xfrm>
              <a:off x="1455802" y="1362386"/>
              <a:ext cx="1729812" cy="3632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FRS-ESR@</a:t>
              </a:r>
              <a:r>
                <a:rPr lang="ro-RO" sz="1400" dirty="0" smtClean="0"/>
                <a:t>GSI</a:t>
              </a:r>
              <a:endParaRPr lang="en-US" sz="1400" dirty="0"/>
            </a:p>
          </p:txBody>
        </p:sp>
      </p:grpSp>
      <p:sp>
        <p:nvSpPr>
          <p:cNvPr id="173" name="Rectangle 172"/>
          <p:cNvSpPr/>
          <p:nvPr/>
        </p:nvSpPr>
        <p:spPr>
          <a:xfrm>
            <a:off x="57795" y="5371135"/>
            <a:ext cx="31999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 smtClean="0"/>
              <a:t>M. </a:t>
            </a:r>
            <a:r>
              <a:rPr lang="en-GB" sz="1000" dirty="0" err="1" smtClean="0"/>
              <a:t>Steck</a:t>
            </a:r>
            <a:r>
              <a:rPr lang="en-GB" sz="1000" dirty="0" smtClean="0"/>
              <a:t>, Yu. A. Litvinov, PPNP 115</a:t>
            </a:r>
            <a:r>
              <a:rPr lang="en-GB" sz="1000" dirty="0"/>
              <a:t>, 103811</a:t>
            </a:r>
            <a:r>
              <a:rPr lang="en-GB" sz="1000" dirty="0" smtClean="0"/>
              <a:t> (2020) </a:t>
            </a:r>
            <a:endParaRPr lang="en-GB" sz="1000" dirty="0"/>
          </a:p>
        </p:txBody>
      </p:sp>
      <p:sp>
        <p:nvSpPr>
          <p:cNvPr id="177" name="Rectangle 176"/>
          <p:cNvSpPr/>
          <p:nvPr/>
        </p:nvSpPr>
        <p:spPr>
          <a:xfrm>
            <a:off x="1422752" y="3974645"/>
            <a:ext cx="254838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/>
              <a:t>B. </a:t>
            </a:r>
            <a:r>
              <a:rPr lang="fr-FR" sz="1000" dirty="0" err="1"/>
              <a:t>Franzke</a:t>
            </a:r>
            <a:r>
              <a:rPr lang="fr-FR" sz="1000" dirty="0"/>
              <a:t>, </a:t>
            </a:r>
            <a:r>
              <a:rPr lang="fr-FR" sz="1000" dirty="0" smtClean="0"/>
              <a:t>NIM B 24–25, 18–25 </a:t>
            </a:r>
            <a:r>
              <a:rPr lang="fr-FR" sz="1000" dirty="0"/>
              <a:t>(1987</a:t>
            </a:r>
            <a:r>
              <a:rPr lang="fr-FR" sz="1000" dirty="0" smtClean="0"/>
              <a:t>)</a:t>
            </a:r>
            <a:endParaRPr lang="fr-FR" sz="10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4990847" y="856396"/>
            <a:ext cx="5216798" cy="523220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Beam injected from a fragment separator at &gt; 100 MeV/ u</a:t>
            </a: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Revolution time of ions T of several 100 ns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6359740" y="1580478"/>
            <a:ext cx="2627047" cy="758606"/>
            <a:chOff x="6359740" y="1580478"/>
            <a:chExt cx="2627047" cy="75860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ZoneTexte 16"/>
                <p:cNvSpPr txBox="1"/>
                <p:nvPr/>
              </p:nvSpPr>
              <p:spPr>
                <a:xfrm>
                  <a:off x="6359740" y="1580478"/>
                  <a:ext cx="2479012" cy="75860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fr-FR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num>
                          <m:den>
                            <m:r>
                              <a:rPr lang="fr-FR" sz="1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den>
                        </m:f>
                        <m:r>
                          <a:rPr lang="fr-FR" sz="1400" b="0" i="1" smtClean="0">
                            <a:latin typeface="Cambria Math" panose="020405030504060302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fr-FR" sz="1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fr-FR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b>
                                <m:r>
                                  <a:rPr lang="fr-FR" sz="14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den>
                        </m:f>
                        <m:f>
                          <m:fPr>
                            <m:ctrlPr>
                              <a:rPr lang="fr-FR" sz="1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l-GR" sz="14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d>
                              <m:dPr>
                                <m:ctrlPr>
                                  <a:rPr lang="fr-FR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fr-FR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</m:t>
                                    </m:r>
                                  </m:num>
                                  <m:den>
                                    <m:r>
                                      <a:rPr lang="fr-FR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𝑞</m:t>
                                    </m:r>
                                  </m:den>
                                </m:f>
                              </m:e>
                            </m:d>
                          </m:num>
                          <m:den>
                            <m:f>
                              <m:fPr>
                                <m:ctrlPr>
                                  <a:rPr lang="fr-FR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r-FR" sz="14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lang="fr-FR" sz="1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den>
                            </m:f>
                          </m:den>
                        </m:f>
                        <m:r>
                          <a:rPr lang="fr-FR" sz="1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fr-FR" sz="1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l-GR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fr-FR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num>
                          <m:den>
                            <m:r>
                              <a:rPr lang="fr-FR" sz="14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den>
                        </m:f>
                        <m:d>
                          <m:dPr>
                            <m:ctrlPr>
                              <a:rPr lang="fr-FR" sz="1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1400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fr-FR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fr-FR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𝛾</m:t>
                                    </m:r>
                                  </m:e>
                                  <m:sup>
                                    <m:r>
                                      <a:rPr lang="fr-FR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bSup>
                                  <m:sSubSupPr>
                                    <m:ctrlPr>
                                      <a:rPr lang="fr-FR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𝛾</m:t>
                                    </m:r>
                                  </m:e>
                                  <m:sub>
                                    <m:r>
                                      <a:rPr lang="fr-FR" sz="1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fr-FR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den>
                            </m:f>
                          </m:e>
                        </m:d>
                      </m:oMath>
                    </m:oMathPara>
                  </a14:m>
                  <a:endParaRPr lang="fr-FR" sz="1400" dirty="0"/>
                </a:p>
              </p:txBody>
            </p:sp>
          </mc:Choice>
          <mc:Fallback xmlns="">
            <p:sp>
              <p:nvSpPr>
                <p:cNvPr id="17" name="ZoneTexte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59740" y="1580478"/>
                  <a:ext cx="2479012" cy="75860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9" name="Connecteur droit 18"/>
            <p:cNvCxnSpPr/>
            <p:nvPr/>
          </p:nvCxnSpPr>
          <p:spPr>
            <a:xfrm>
              <a:off x="7834660" y="1580478"/>
              <a:ext cx="1152127" cy="75860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flipV="1">
              <a:off x="7906667" y="1580478"/>
              <a:ext cx="1080120" cy="65717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/>
          <p:cNvSpPr/>
          <p:nvPr/>
        </p:nvSpPr>
        <p:spPr>
          <a:xfrm>
            <a:off x="8770763" y="5400231"/>
            <a:ext cx="254838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 err="1" smtClean="0"/>
              <a:t>Yu</a:t>
            </a:r>
            <a:r>
              <a:rPr lang="fr-FR" sz="1000" dirty="0" smtClean="0"/>
              <a:t>. A. Litvinov, Proc. </a:t>
            </a:r>
            <a:r>
              <a:rPr lang="fr-FR" sz="1000" dirty="0" err="1" smtClean="0"/>
              <a:t>Sci</a:t>
            </a:r>
            <a:r>
              <a:rPr lang="fr-FR" sz="1000" dirty="0" smtClean="0"/>
              <a:t>. (2023)</a:t>
            </a:r>
            <a:endParaRPr lang="fr-FR" sz="10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7437451" y="3608047"/>
            <a:ext cx="2989496" cy="738664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Precision initially ≈ 50-100 </a:t>
            </a:r>
            <a:r>
              <a:rPr lang="en-US" sz="1400" dirty="0" err="1" smtClean="0">
                <a:solidFill>
                  <a:srgbClr val="000000"/>
                </a:solidFill>
              </a:rPr>
              <a:t>keV</a:t>
            </a:r>
            <a:endParaRPr lang="en-US" sz="1400" dirty="0" smtClean="0">
              <a:solidFill>
                <a:srgbClr val="000000"/>
              </a:solidFill>
            </a:endParaRP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Measurement time &lt; 1 </a:t>
            </a:r>
            <a:r>
              <a:rPr lang="en-US" sz="1400" dirty="0" err="1" smtClean="0">
                <a:solidFill>
                  <a:srgbClr val="000000"/>
                </a:solidFill>
              </a:rPr>
              <a:t>ms</a:t>
            </a:r>
            <a:endParaRPr lang="en-US" sz="1400" dirty="0" smtClean="0">
              <a:solidFill>
                <a:srgbClr val="000000"/>
              </a:solidFill>
            </a:endParaRP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Many recent developments</a:t>
            </a:r>
          </a:p>
        </p:txBody>
      </p:sp>
    </p:spTree>
    <p:extLst>
      <p:ext uri="{BB962C8B-B14F-4D97-AF65-F5344CB8AC3E}">
        <p14:creationId xmlns:p14="http://schemas.microsoft.com/office/powerpoint/2010/main" val="369074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8698870" cy="432048"/>
          </a:xfrm>
        </p:spPr>
        <p:txBody>
          <a:bodyPr>
            <a:normAutofit fontScale="90000"/>
          </a:bodyPr>
          <a:lstStyle/>
          <a:p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techniques: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rings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currently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operation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55</a:t>
            </a:fld>
            <a:endParaRPr lang="fr-FR" dirty="0"/>
          </a:p>
        </p:txBody>
      </p:sp>
      <p:grpSp>
        <p:nvGrpSpPr>
          <p:cNvPr id="133" name="Groupe 132"/>
          <p:cNvGrpSpPr/>
          <p:nvPr/>
        </p:nvGrpSpPr>
        <p:grpSpPr>
          <a:xfrm>
            <a:off x="650991" y="908787"/>
            <a:ext cx="3885146" cy="1881652"/>
            <a:chOff x="413058" y="1752970"/>
            <a:chExt cx="4585963" cy="2221072"/>
          </a:xfrm>
        </p:grpSpPr>
        <p:pic>
          <p:nvPicPr>
            <p:cNvPr id="13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058" y="1752970"/>
              <a:ext cx="3140331" cy="2221072"/>
            </a:xfrm>
            <a:prstGeom prst="rect">
              <a:avLst/>
            </a:prstGeom>
          </p:spPr>
        </p:pic>
        <p:sp>
          <p:nvSpPr>
            <p:cNvPr id="172" name="TextBox 6">
              <a:extLst>
                <a:ext uri="{FF2B5EF4-FFF2-40B4-BE49-F238E27FC236}">
                  <a16:creationId xmlns:a16="http://schemas.microsoft.com/office/drawing/2014/main" id="{AE277FDF-5FB2-4A24-B03A-41959E7BAFDF}"/>
                </a:ext>
              </a:extLst>
            </p:cNvPr>
            <p:cNvSpPr txBox="1"/>
            <p:nvPr/>
          </p:nvSpPr>
          <p:spPr>
            <a:xfrm>
              <a:off x="3269209" y="1883770"/>
              <a:ext cx="1729812" cy="3632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FRS-ESR@</a:t>
              </a:r>
              <a:r>
                <a:rPr lang="ro-RO" sz="1400" dirty="0" smtClean="0"/>
                <a:t>GSI</a:t>
              </a:r>
              <a:endParaRPr lang="en-US" sz="1400" dirty="0"/>
            </a:p>
          </p:txBody>
        </p:sp>
      </p:grpSp>
      <p:sp>
        <p:nvSpPr>
          <p:cNvPr id="173" name="Rectangle 172"/>
          <p:cNvSpPr/>
          <p:nvPr/>
        </p:nvSpPr>
        <p:spPr>
          <a:xfrm>
            <a:off x="57795" y="5371135"/>
            <a:ext cx="31999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 smtClean="0"/>
              <a:t>M. </a:t>
            </a:r>
            <a:r>
              <a:rPr lang="en-GB" sz="1000" dirty="0" err="1" smtClean="0"/>
              <a:t>Steck</a:t>
            </a:r>
            <a:r>
              <a:rPr lang="en-GB" sz="1000" dirty="0" smtClean="0"/>
              <a:t>, Yu. A. Litvinov, PPNP 115</a:t>
            </a:r>
            <a:r>
              <a:rPr lang="en-GB" sz="1000" dirty="0"/>
              <a:t>, 103811</a:t>
            </a:r>
            <a:r>
              <a:rPr lang="en-GB" sz="1000" dirty="0" smtClean="0"/>
              <a:t> (2020) </a:t>
            </a:r>
            <a:endParaRPr lang="en-GB" sz="1000" dirty="0"/>
          </a:p>
        </p:txBody>
      </p:sp>
      <p:pic>
        <p:nvPicPr>
          <p:cNvPr id="174" name="Picture 2" descr="https://www.nishina.riken.jp/RIBF/R3/image/figure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40" t="49990"/>
          <a:stretch/>
        </p:blipFill>
        <p:spPr bwMode="auto">
          <a:xfrm>
            <a:off x="7596968" y="1675104"/>
            <a:ext cx="2844657" cy="204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5" name="Rectangle 174"/>
          <p:cNvSpPr/>
          <p:nvPr/>
        </p:nvSpPr>
        <p:spPr>
          <a:xfrm>
            <a:off x="7674256" y="3733776"/>
            <a:ext cx="29033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/>
              <a:t>Y. </a:t>
            </a:r>
            <a:r>
              <a:rPr lang="fr-FR" sz="1000" dirty="0" smtClean="0"/>
              <a:t>Yamaguchi et al., NIM B 317</a:t>
            </a:r>
            <a:r>
              <a:rPr lang="fr-FR" sz="1000" dirty="0"/>
              <a:t>, </a:t>
            </a:r>
            <a:r>
              <a:rPr lang="fr-FR" sz="1000" dirty="0" smtClean="0"/>
              <a:t>629-635 </a:t>
            </a:r>
            <a:r>
              <a:rPr lang="fr-FR" sz="1000" dirty="0"/>
              <a:t>(2013</a:t>
            </a:r>
            <a:r>
              <a:rPr lang="fr-FR" sz="1000" dirty="0" smtClean="0"/>
              <a:t>)</a:t>
            </a:r>
            <a:endParaRPr lang="fr-FR" sz="1000" dirty="0"/>
          </a:p>
        </p:txBody>
      </p:sp>
      <p:sp>
        <p:nvSpPr>
          <p:cNvPr id="176" name="Rectangle 175"/>
          <p:cNvSpPr/>
          <p:nvPr/>
        </p:nvSpPr>
        <p:spPr>
          <a:xfrm>
            <a:off x="4505404" y="5299053"/>
            <a:ext cx="234537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/>
              <a:t>J. </a:t>
            </a:r>
            <a:r>
              <a:rPr lang="fr-FR" sz="1000" dirty="0" smtClean="0"/>
              <a:t>Xia et al., NIM A 488, 11–25 </a:t>
            </a:r>
            <a:r>
              <a:rPr lang="fr-FR" sz="1000" dirty="0"/>
              <a:t>(2002) </a:t>
            </a:r>
          </a:p>
        </p:txBody>
      </p:sp>
      <p:sp>
        <p:nvSpPr>
          <p:cNvPr id="177" name="Rectangle 176"/>
          <p:cNvSpPr/>
          <p:nvPr/>
        </p:nvSpPr>
        <p:spPr>
          <a:xfrm>
            <a:off x="836517" y="2857015"/>
            <a:ext cx="254838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/>
              <a:t>B. </a:t>
            </a:r>
            <a:r>
              <a:rPr lang="fr-FR" sz="1000" dirty="0" err="1"/>
              <a:t>Franzke</a:t>
            </a:r>
            <a:r>
              <a:rPr lang="fr-FR" sz="1000" dirty="0"/>
              <a:t>, </a:t>
            </a:r>
            <a:r>
              <a:rPr lang="fr-FR" sz="1000" dirty="0" smtClean="0"/>
              <a:t>NIM B 24–25, 18–25 </a:t>
            </a:r>
            <a:r>
              <a:rPr lang="fr-FR" sz="1000" dirty="0"/>
              <a:t>(1987</a:t>
            </a:r>
            <a:r>
              <a:rPr lang="fr-FR" sz="1000" dirty="0" smtClean="0"/>
              <a:t>)</a:t>
            </a:r>
            <a:endParaRPr lang="fr-FR" sz="1000" dirty="0"/>
          </a:p>
        </p:txBody>
      </p:sp>
      <p:pic>
        <p:nvPicPr>
          <p:cNvPr id="178" name="Image 17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5932" y="2903220"/>
            <a:ext cx="3515970" cy="2414720"/>
          </a:xfrm>
          <a:prstGeom prst="rect">
            <a:avLst/>
          </a:prstGeom>
        </p:spPr>
      </p:pic>
      <p:sp>
        <p:nvSpPr>
          <p:cNvPr id="179" name="TextBox 6">
            <a:extLst>
              <a:ext uri="{FF2B5EF4-FFF2-40B4-BE49-F238E27FC236}">
                <a16:creationId xmlns:a16="http://schemas.microsoft.com/office/drawing/2014/main" id="{AE277FDF-5FB2-4A24-B03A-41959E7BAFDF}"/>
              </a:ext>
            </a:extLst>
          </p:cNvPr>
          <p:cNvSpPr txBox="1"/>
          <p:nvPr/>
        </p:nvSpPr>
        <p:spPr>
          <a:xfrm>
            <a:off x="6372254" y="2165066"/>
            <a:ext cx="1146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R3@</a:t>
            </a:r>
            <a:r>
              <a:rPr lang="fr-FR" sz="1400" dirty="0" smtClean="0"/>
              <a:t>RIKEN</a:t>
            </a:r>
            <a:endParaRPr lang="en-US" sz="1400" dirty="0"/>
          </a:p>
        </p:txBody>
      </p:sp>
      <p:sp>
        <p:nvSpPr>
          <p:cNvPr id="180" name="TextBox 6">
            <a:extLst>
              <a:ext uri="{FF2B5EF4-FFF2-40B4-BE49-F238E27FC236}">
                <a16:creationId xmlns:a16="http://schemas.microsoft.com/office/drawing/2014/main" id="{AE277FDF-5FB2-4A24-B03A-41959E7BAFDF}"/>
              </a:ext>
            </a:extLst>
          </p:cNvPr>
          <p:cNvSpPr txBox="1"/>
          <p:nvPr/>
        </p:nvSpPr>
        <p:spPr>
          <a:xfrm>
            <a:off x="3099682" y="4851010"/>
            <a:ext cx="15327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CSRe@Lanzhou</a:t>
            </a:r>
            <a:endParaRPr lang="en-US" sz="1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352598" y="3753369"/>
            <a:ext cx="3542951" cy="954107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Isochronous mode</a:t>
            </a: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2 detectors in the ring to determine velocity in addition to frequency</a:t>
            </a: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Precision &lt; 20 </a:t>
            </a:r>
            <a:r>
              <a:rPr lang="en-US" sz="1400" dirty="0" err="1" smtClean="0">
                <a:solidFill>
                  <a:srgbClr val="000000"/>
                </a:solidFill>
              </a:rPr>
              <a:t>keV</a:t>
            </a:r>
            <a:endParaRPr lang="en-US" sz="1400" dirty="0" smtClean="0">
              <a:solidFill>
                <a:srgbClr val="00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7089517" y="1004691"/>
            <a:ext cx="3352108" cy="738664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Isochronous mode</a:t>
            </a: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1 detector after the ring for total revolution time</a:t>
            </a:r>
          </a:p>
        </p:txBody>
      </p:sp>
    </p:spTree>
    <p:extLst>
      <p:ext uri="{BB962C8B-B14F-4D97-AF65-F5344CB8AC3E}">
        <p14:creationId xmlns:p14="http://schemas.microsoft.com/office/powerpoint/2010/main" val="62238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8698870" cy="432048"/>
          </a:xfrm>
        </p:spPr>
        <p:txBody>
          <a:bodyPr>
            <a:normAutofit/>
          </a:bodyPr>
          <a:lstStyle/>
          <a:p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techniques: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ion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56</a:t>
            </a:fld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993898" y="1085528"/>
            <a:ext cx="7272809" cy="738664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An ion trap is a device that confines the motion of a charged particle to a finite volume.</a:t>
            </a: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Strictly speaking, </a:t>
            </a:r>
            <a:r>
              <a:rPr lang="en-US" sz="1400" b="1" dirty="0" smtClean="0">
                <a:solidFill>
                  <a:srgbClr val="000000"/>
                </a:solidFill>
              </a:rPr>
              <a:t>at low energy </a:t>
            </a:r>
            <a:r>
              <a:rPr lang="en-US" sz="1400" dirty="0" smtClean="0">
                <a:solidFill>
                  <a:srgbClr val="000000"/>
                </a:solidFill>
              </a:rPr>
              <a:t>and to </a:t>
            </a:r>
            <a:r>
              <a:rPr lang="en-US" sz="1400" b="1" dirty="0" smtClean="0">
                <a:solidFill>
                  <a:srgbClr val="000000"/>
                </a:solidFill>
              </a:rPr>
              <a:t>a small volume</a:t>
            </a:r>
            <a:r>
              <a:rPr lang="en-US" sz="1400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 defTabSz="342900">
              <a:buFont typeface="Wingdings" panose="05000000000000000000" pitchFamily="2" charset="2"/>
              <a:buChar char="q"/>
            </a:pPr>
            <a:r>
              <a:rPr lang="en-US" sz="1400" dirty="0">
                <a:solidFill>
                  <a:srgbClr val="000000"/>
                </a:solidFill>
              </a:rPr>
              <a:t>Unavoidably uses electromagnetic fields.</a:t>
            </a:r>
          </a:p>
        </p:txBody>
      </p:sp>
    </p:spTree>
    <p:extLst>
      <p:ext uri="{BB962C8B-B14F-4D97-AF65-F5344CB8AC3E}">
        <p14:creationId xmlns:p14="http://schemas.microsoft.com/office/powerpoint/2010/main" val="51310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8698870" cy="432048"/>
          </a:xfrm>
        </p:spPr>
        <p:txBody>
          <a:bodyPr>
            <a:normAutofit/>
          </a:bodyPr>
          <a:lstStyle/>
          <a:p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techniques: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ion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57</a:t>
            </a:fld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993898" y="1085528"/>
            <a:ext cx="7920881" cy="1169551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An ion trap is a device that confines the motion of a charged particle to a finite volume.</a:t>
            </a: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Strictly speaking, </a:t>
            </a:r>
            <a:r>
              <a:rPr lang="en-US" sz="1400" b="1" dirty="0" smtClean="0">
                <a:solidFill>
                  <a:srgbClr val="000000"/>
                </a:solidFill>
              </a:rPr>
              <a:t>at low energy </a:t>
            </a:r>
            <a:r>
              <a:rPr lang="en-US" sz="1400" dirty="0" smtClean="0">
                <a:solidFill>
                  <a:srgbClr val="000000"/>
                </a:solidFill>
              </a:rPr>
              <a:t>and to </a:t>
            </a:r>
            <a:r>
              <a:rPr lang="en-US" sz="1400" b="1" dirty="0" smtClean="0">
                <a:solidFill>
                  <a:srgbClr val="000000"/>
                </a:solidFill>
              </a:rPr>
              <a:t>a small volume</a:t>
            </a:r>
            <a:r>
              <a:rPr lang="en-US" sz="1400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Unavoidably uses electromagnetic fields.</a:t>
            </a: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Historically, the first ion traps were quadrupole traps</a:t>
            </a:r>
          </a:p>
          <a:p>
            <a:pPr marL="787400" lvl="1" indent="-285750" defTabSz="342900">
              <a:buFont typeface="Courier New" panose="02070309020205020404" pitchFamily="49" charset="0"/>
              <a:buChar char="o"/>
            </a:pPr>
            <a:r>
              <a:rPr lang="fr-FR" sz="1400" u="sng" dirty="0" err="1"/>
              <a:t>Hyperbolic</a:t>
            </a:r>
            <a:r>
              <a:rPr lang="fr-FR" sz="1400" u="sng" dirty="0"/>
              <a:t> </a:t>
            </a:r>
            <a:r>
              <a:rPr lang="fr-FR" sz="1400" u="sng" dirty="0" err="1"/>
              <a:t>electrodes</a:t>
            </a:r>
            <a:r>
              <a:rPr lang="fr-FR" sz="1400" u="sng" dirty="0"/>
              <a:t> </a:t>
            </a:r>
            <a:r>
              <a:rPr lang="fr-FR" sz="1400" dirty="0"/>
              <a:t>to match the </a:t>
            </a:r>
            <a:r>
              <a:rPr lang="fr-FR" sz="1400" dirty="0" err="1"/>
              <a:t>equipotential</a:t>
            </a:r>
            <a:r>
              <a:rPr lang="fr-FR" sz="1400" dirty="0"/>
              <a:t> surfaces of the </a:t>
            </a:r>
            <a:r>
              <a:rPr lang="fr-FR" sz="1400" u="sng" dirty="0" err="1"/>
              <a:t>quadrupole</a:t>
            </a:r>
            <a:r>
              <a:rPr lang="fr-FR" sz="1400" u="sng" dirty="0"/>
              <a:t> </a:t>
            </a:r>
            <a:r>
              <a:rPr lang="fr-FR" sz="1400" u="sng" dirty="0" err="1" smtClean="0"/>
              <a:t>potential</a:t>
            </a:r>
            <a:endParaRPr lang="fr-FR" sz="1400" u="sng" dirty="0"/>
          </a:p>
        </p:txBody>
      </p:sp>
      <p:pic>
        <p:nvPicPr>
          <p:cNvPr id="35" name="Picture 91">
            <a:extLst>
              <a:ext uri="{FF2B5EF4-FFF2-40B4-BE49-F238E27FC236}">
                <a16:creationId xmlns:a16="http://schemas.microsoft.com/office/drawing/2014/main" id="{8E911501-CBF2-2E7C-66DE-3EC6B7E9C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349" y="2938467"/>
            <a:ext cx="1264026" cy="1265267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6823860" y="2255079"/>
            <a:ext cx="3744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400" dirty="0" err="1" smtClean="0"/>
              <a:t>Quadrupole</a:t>
            </a:r>
            <a:r>
              <a:rPr lang="fr-FR" sz="1400" dirty="0" smtClean="0"/>
              <a:t> </a:t>
            </a:r>
            <a:r>
              <a:rPr lang="fr-FR" sz="1400" dirty="0" err="1" smtClean="0"/>
              <a:t>potential</a:t>
            </a:r>
            <a:r>
              <a:rPr lang="fr-FR" sz="1400" dirty="0" smtClean="0"/>
              <a:t> </a:t>
            </a:r>
            <a:r>
              <a:rPr lang="fr-FR" sz="1400" dirty="0" err="1" smtClean="0"/>
              <a:t>is</a:t>
            </a:r>
            <a:r>
              <a:rPr lang="fr-FR" sz="1400" dirty="0" smtClean="0"/>
              <a:t> </a:t>
            </a:r>
            <a:r>
              <a:rPr lang="fr-FR" sz="1400" dirty="0" err="1" smtClean="0"/>
              <a:t>confining</a:t>
            </a:r>
            <a:r>
              <a:rPr lang="fr-FR" sz="1400" dirty="0" smtClean="0"/>
              <a:t> in one direction and </a:t>
            </a:r>
            <a:r>
              <a:rPr lang="fr-FR" sz="1400" dirty="0" err="1" smtClean="0"/>
              <a:t>deconfing</a:t>
            </a:r>
            <a:r>
              <a:rPr lang="fr-FR" sz="1400" dirty="0" smtClean="0"/>
              <a:t> in the </a:t>
            </a:r>
            <a:r>
              <a:rPr lang="fr-FR" sz="1400" dirty="0" err="1" smtClean="0"/>
              <a:t>other</a:t>
            </a:r>
            <a:r>
              <a:rPr lang="fr-FR" sz="1400" dirty="0" smtClean="0"/>
              <a:t>  </a:t>
            </a:r>
            <a:endParaRPr lang="fr-FR" sz="1400" dirty="0"/>
          </a:p>
        </p:txBody>
      </p:sp>
      <p:pic>
        <p:nvPicPr>
          <p:cNvPr id="36" name="Image 3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7869" r="48675" b="-1"/>
          <a:stretch/>
        </p:blipFill>
        <p:spPr>
          <a:xfrm>
            <a:off x="6599204" y="2957736"/>
            <a:ext cx="1739511" cy="1179976"/>
          </a:xfrm>
          <a:prstGeom prst="rect">
            <a:avLst/>
          </a:prstGeom>
        </p:spPr>
      </p:pic>
      <p:cxnSp>
        <p:nvCxnSpPr>
          <p:cNvPr id="10" name="Connecteur droit 9"/>
          <p:cNvCxnSpPr/>
          <p:nvPr/>
        </p:nvCxnSpPr>
        <p:spPr>
          <a:xfrm>
            <a:off x="3154139" y="3461792"/>
            <a:ext cx="648072" cy="14401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>
            <a:off x="4594299" y="3101752"/>
            <a:ext cx="999148" cy="2936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 flipV="1">
            <a:off x="4666307" y="3131121"/>
            <a:ext cx="927140" cy="76271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/>
          <p:cNvSpPr txBox="1"/>
          <p:nvPr/>
        </p:nvSpPr>
        <p:spPr>
          <a:xfrm>
            <a:off x="2817253" y="3158709"/>
            <a:ext cx="482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ring</a:t>
            </a:r>
            <a:endParaRPr lang="fr-FR" sz="1400" dirty="0"/>
          </a:p>
        </p:txBody>
      </p:sp>
      <p:sp>
        <p:nvSpPr>
          <p:cNvPr id="40" name="ZoneTexte 39"/>
          <p:cNvSpPr txBox="1"/>
          <p:nvPr/>
        </p:nvSpPr>
        <p:spPr>
          <a:xfrm>
            <a:off x="5326647" y="2820084"/>
            <a:ext cx="9316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end caps</a:t>
            </a:r>
            <a:endParaRPr lang="fr-FR" sz="1400" dirty="0"/>
          </a:p>
        </p:txBody>
      </p:sp>
      <p:cxnSp>
        <p:nvCxnSpPr>
          <p:cNvPr id="41" name="Connecteur droit 40"/>
          <p:cNvCxnSpPr/>
          <p:nvPr/>
        </p:nvCxnSpPr>
        <p:spPr>
          <a:xfrm flipV="1">
            <a:off x="7402611" y="2759135"/>
            <a:ext cx="720080" cy="75334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125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8698870" cy="432048"/>
          </a:xfrm>
        </p:spPr>
        <p:txBody>
          <a:bodyPr>
            <a:normAutofit/>
          </a:bodyPr>
          <a:lstStyle/>
          <a:p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techniques: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ion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58</a:t>
            </a:fld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993898" y="1085528"/>
            <a:ext cx="7920881" cy="1169551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An ion trap is a device that confines the motion of a charged particle to a finite volume.</a:t>
            </a: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Strictly speaking, </a:t>
            </a:r>
            <a:r>
              <a:rPr lang="en-US" sz="1400" b="1" dirty="0" smtClean="0">
                <a:solidFill>
                  <a:srgbClr val="000000"/>
                </a:solidFill>
              </a:rPr>
              <a:t>at low energy </a:t>
            </a:r>
            <a:r>
              <a:rPr lang="en-US" sz="1400" dirty="0" smtClean="0">
                <a:solidFill>
                  <a:srgbClr val="000000"/>
                </a:solidFill>
              </a:rPr>
              <a:t>and to </a:t>
            </a:r>
            <a:r>
              <a:rPr lang="en-US" sz="1400" b="1" dirty="0" smtClean="0">
                <a:solidFill>
                  <a:srgbClr val="000000"/>
                </a:solidFill>
              </a:rPr>
              <a:t>a small volume</a:t>
            </a:r>
            <a:r>
              <a:rPr lang="en-US" sz="1400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Unavoidably uses electromagnetic fields.</a:t>
            </a: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000000"/>
                </a:solidFill>
              </a:rPr>
              <a:t>Historically, the first ion traps were quadrupole traps</a:t>
            </a:r>
          </a:p>
          <a:p>
            <a:pPr marL="787400" lvl="1" indent="-285750" defTabSz="342900">
              <a:buFont typeface="Courier New" panose="02070309020205020404" pitchFamily="49" charset="0"/>
              <a:buChar char="o"/>
            </a:pPr>
            <a:r>
              <a:rPr lang="fr-FR" sz="1400" u="sng" dirty="0" err="1"/>
              <a:t>Hyperbolic</a:t>
            </a:r>
            <a:r>
              <a:rPr lang="fr-FR" sz="1400" u="sng" dirty="0"/>
              <a:t> </a:t>
            </a:r>
            <a:r>
              <a:rPr lang="fr-FR" sz="1400" u="sng" dirty="0" err="1"/>
              <a:t>electrodes</a:t>
            </a:r>
            <a:r>
              <a:rPr lang="fr-FR" sz="1400" u="sng" dirty="0"/>
              <a:t> </a:t>
            </a:r>
            <a:r>
              <a:rPr lang="fr-FR" sz="1400" dirty="0"/>
              <a:t>to match the </a:t>
            </a:r>
            <a:r>
              <a:rPr lang="fr-FR" sz="1400" dirty="0" err="1"/>
              <a:t>equipotential</a:t>
            </a:r>
            <a:r>
              <a:rPr lang="fr-FR" sz="1400" dirty="0"/>
              <a:t> surfaces of the </a:t>
            </a:r>
            <a:r>
              <a:rPr lang="fr-FR" sz="1400" u="sng" dirty="0" err="1"/>
              <a:t>quadrupole</a:t>
            </a:r>
            <a:r>
              <a:rPr lang="fr-FR" sz="1400" u="sng" dirty="0"/>
              <a:t> </a:t>
            </a:r>
            <a:r>
              <a:rPr lang="fr-FR" sz="1400" u="sng" dirty="0" err="1" smtClean="0"/>
              <a:t>potential</a:t>
            </a:r>
            <a:endParaRPr lang="fr-FR" sz="1400" u="sng" dirty="0"/>
          </a:p>
        </p:txBody>
      </p:sp>
      <p:pic>
        <p:nvPicPr>
          <p:cNvPr id="35" name="Picture 91">
            <a:extLst>
              <a:ext uri="{FF2B5EF4-FFF2-40B4-BE49-F238E27FC236}">
                <a16:creationId xmlns:a16="http://schemas.microsoft.com/office/drawing/2014/main" id="{8E911501-CBF2-2E7C-66DE-3EC6B7E9C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349" y="2938467"/>
            <a:ext cx="1264026" cy="1265267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6823860" y="2255079"/>
            <a:ext cx="3744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400" dirty="0" err="1" smtClean="0"/>
              <a:t>Quadrupole</a:t>
            </a:r>
            <a:r>
              <a:rPr lang="fr-FR" sz="1400" dirty="0" smtClean="0"/>
              <a:t> </a:t>
            </a:r>
            <a:r>
              <a:rPr lang="fr-FR" sz="1400" dirty="0" err="1" smtClean="0"/>
              <a:t>potential</a:t>
            </a:r>
            <a:r>
              <a:rPr lang="fr-FR" sz="1400" dirty="0" smtClean="0"/>
              <a:t> </a:t>
            </a:r>
            <a:r>
              <a:rPr lang="fr-FR" sz="1400" dirty="0" err="1" smtClean="0"/>
              <a:t>is</a:t>
            </a:r>
            <a:r>
              <a:rPr lang="fr-FR" sz="1400" dirty="0" smtClean="0"/>
              <a:t> </a:t>
            </a:r>
            <a:r>
              <a:rPr lang="fr-FR" sz="1400" dirty="0" err="1" smtClean="0"/>
              <a:t>confining</a:t>
            </a:r>
            <a:r>
              <a:rPr lang="fr-FR" sz="1400" dirty="0" smtClean="0"/>
              <a:t> in one direction and </a:t>
            </a:r>
            <a:r>
              <a:rPr lang="fr-FR" sz="1400" dirty="0" err="1" smtClean="0"/>
              <a:t>deconfing</a:t>
            </a:r>
            <a:r>
              <a:rPr lang="fr-FR" sz="1400" dirty="0" smtClean="0"/>
              <a:t> in the </a:t>
            </a:r>
            <a:r>
              <a:rPr lang="fr-FR" sz="1400" dirty="0" err="1" smtClean="0"/>
              <a:t>other</a:t>
            </a:r>
            <a:r>
              <a:rPr lang="fr-FR" sz="1400" dirty="0" smtClean="0"/>
              <a:t>  </a:t>
            </a:r>
            <a:endParaRPr lang="fr-FR" sz="1400" dirty="0"/>
          </a:p>
        </p:txBody>
      </p:sp>
      <p:pic>
        <p:nvPicPr>
          <p:cNvPr id="32" name="Image 3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8097" r="-9906" b="-1"/>
          <a:stretch/>
        </p:blipFill>
        <p:spPr>
          <a:xfrm>
            <a:off x="6599204" y="2584677"/>
            <a:ext cx="3724996" cy="1553035"/>
          </a:xfrm>
          <a:prstGeom prst="rect">
            <a:avLst/>
          </a:prstGeom>
        </p:spPr>
      </p:pic>
      <p:sp>
        <p:nvSpPr>
          <p:cNvPr id="10" name="TextBox 17"/>
          <p:cNvSpPr txBox="1">
            <a:spLocks noChangeArrowheads="1"/>
          </p:cNvSpPr>
          <p:nvPr/>
        </p:nvSpPr>
        <p:spPr bwMode="auto">
          <a:xfrm>
            <a:off x="2834188" y="2312380"/>
            <a:ext cx="323833" cy="33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b="1" dirty="0">
                <a:solidFill>
                  <a:srgbClr val="FF0000"/>
                </a:solidFill>
                <a:latin typeface="Lucida Sans" charset="0"/>
                <a:ea typeface="MS PGothic" charset="0"/>
                <a:cs typeface="MS PGothic" charset="0"/>
              </a:rPr>
              <a:t>U</a:t>
            </a:r>
            <a:endParaRPr lang="en-GB" sz="1800" b="1" dirty="0">
              <a:solidFill>
                <a:srgbClr val="FF0000"/>
              </a:solidFill>
              <a:latin typeface="Lucida Sans" charset="0"/>
              <a:ea typeface="MS PGothic" charset="0"/>
              <a:cs typeface="MS PGothic" charset="0"/>
            </a:endParaRPr>
          </a:p>
        </p:txBody>
      </p:sp>
      <p:grpSp>
        <p:nvGrpSpPr>
          <p:cNvPr id="11" name="Groupe 10"/>
          <p:cNvGrpSpPr/>
          <p:nvPr/>
        </p:nvGrpSpPr>
        <p:grpSpPr>
          <a:xfrm>
            <a:off x="2397078" y="2520167"/>
            <a:ext cx="1162067" cy="1683567"/>
            <a:chOff x="1696382" y="2094131"/>
            <a:chExt cx="1793154" cy="2597868"/>
          </a:xfrm>
        </p:grpSpPr>
        <p:sp>
          <p:nvSpPr>
            <p:cNvPr id="12" name="Freeform 16"/>
            <p:cNvSpPr/>
            <p:nvPr/>
          </p:nvSpPr>
          <p:spPr bwMode="auto">
            <a:xfrm>
              <a:off x="1707072" y="2094131"/>
              <a:ext cx="1782464" cy="203754"/>
            </a:xfrm>
            <a:custGeom>
              <a:avLst/>
              <a:gdLst>
                <a:gd name="connsiteX0" fmla="*/ 0 w 1897856"/>
                <a:gd name="connsiteY0" fmla="*/ 0 h 709614"/>
                <a:gd name="connsiteX1" fmla="*/ 978693 w 1897856"/>
                <a:gd name="connsiteY1" fmla="*/ 709613 h 709614"/>
                <a:gd name="connsiteX2" fmla="*/ 1897856 w 1897856"/>
                <a:gd name="connsiteY2" fmla="*/ 4763 h 709614"/>
                <a:gd name="connsiteX0" fmla="*/ 0 w 1897856"/>
                <a:gd name="connsiteY0" fmla="*/ 0 h 690564"/>
                <a:gd name="connsiteX1" fmla="*/ 954880 w 1897856"/>
                <a:gd name="connsiteY1" fmla="*/ 690563 h 690564"/>
                <a:gd name="connsiteX2" fmla="*/ 1897856 w 1897856"/>
                <a:gd name="connsiteY2" fmla="*/ 4763 h 690564"/>
                <a:gd name="connsiteX0" fmla="*/ 0 w 1669256"/>
                <a:gd name="connsiteY0" fmla="*/ 20637 h 711225"/>
                <a:gd name="connsiteX1" fmla="*/ 954880 w 1669256"/>
                <a:gd name="connsiteY1" fmla="*/ 711200 h 711225"/>
                <a:gd name="connsiteX2" fmla="*/ 1669256 w 1669256"/>
                <a:gd name="connsiteY2" fmla="*/ 0 h 711225"/>
                <a:gd name="connsiteX0" fmla="*/ 0 w 1669256"/>
                <a:gd name="connsiteY0" fmla="*/ 20637 h 711225"/>
                <a:gd name="connsiteX1" fmla="*/ 954880 w 1669256"/>
                <a:gd name="connsiteY1" fmla="*/ 711200 h 711225"/>
                <a:gd name="connsiteX2" fmla="*/ 1669256 w 1669256"/>
                <a:gd name="connsiteY2" fmla="*/ 0 h 711225"/>
                <a:gd name="connsiteX0" fmla="*/ 0 w 1541076"/>
                <a:gd name="connsiteY0" fmla="*/ 7937 h 711203"/>
                <a:gd name="connsiteX1" fmla="*/ 826700 w 1541076"/>
                <a:gd name="connsiteY1" fmla="*/ 711200 h 711203"/>
                <a:gd name="connsiteX2" fmla="*/ 1541076 w 1541076"/>
                <a:gd name="connsiteY2" fmla="*/ 0 h 711203"/>
                <a:gd name="connsiteX0" fmla="*/ 0 w 1541076"/>
                <a:gd name="connsiteY0" fmla="*/ 7937 h 711204"/>
                <a:gd name="connsiteX1" fmla="*/ 826700 w 1541076"/>
                <a:gd name="connsiteY1" fmla="*/ 711200 h 711204"/>
                <a:gd name="connsiteX2" fmla="*/ 1541076 w 1541076"/>
                <a:gd name="connsiteY2" fmla="*/ 0 h 711204"/>
                <a:gd name="connsiteX0" fmla="*/ 0 w 1541076"/>
                <a:gd name="connsiteY0" fmla="*/ 7937 h 711204"/>
                <a:gd name="connsiteX1" fmla="*/ 826700 w 1541076"/>
                <a:gd name="connsiteY1" fmla="*/ 711200 h 711204"/>
                <a:gd name="connsiteX2" fmla="*/ 1541076 w 1541076"/>
                <a:gd name="connsiteY2" fmla="*/ 0 h 711204"/>
                <a:gd name="connsiteX0" fmla="*/ 0 w 1541076"/>
                <a:gd name="connsiteY0" fmla="*/ 7937 h 711264"/>
                <a:gd name="connsiteX1" fmla="*/ 826700 w 1541076"/>
                <a:gd name="connsiteY1" fmla="*/ 711200 h 711264"/>
                <a:gd name="connsiteX2" fmla="*/ 1541076 w 1541076"/>
                <a:gd name="connsiteY2" fmla="*/ 0 h 711264"/>
                <a:gd name="connsiteX0" fmla="*/ 0 w 1541076"/>
                <a:gd name="connsiteY0" fmla="*/ 7937 h 711264"/>
                <a:gd name="connsiteX1" fmla="*/ 826700 w 1541076"/>
                <a:gd name="connsiteY1" fmla="*/ 711200 h 711264"/>
                <a:gd name="connsiteX2" fmla="*/ 1541076 w 1541076"/>
                <a:gd name="connsiteY2" fmla="*/ 0 h 711264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78006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78006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2858"/>
                <a:gd name="connsiteX1" fmla="*/ 780060 w 1541076"/>
                <a:gd name="connsiteY1" fmla="*/ 711200 h 712858"/>
                <a:gd name="connsiteX2" fmla="*/ 1541076 w 1541076"/>
                <a:gd name="connsiteY2" fmla="*/ 0 h 712858"/>
                <a:gd name="connsiteX0" fmla="*/ 0 w 1541076"/>
                <a:gd name="connsiteY0" fmla="*/ 7937 h 712858"/>
                <a:gd name="connsiteX1" fmla="*/ 780060 w 1541076"/>
                <a:gd name="connsiteY1" fmla="*/ 711200 h 712858"/>
                <a:gd name="connsiteX2" fmla="*/ 1541076 w 1541076"/>
                <a:gd name="connsiteY2" fmla="*/ 0 h 712858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4736"/>
                <a:gd name="connsiteX1" fmla="*/ 780060 w 1541076"/>
                <a:gd name="connsiteY1" fmla="*/ 711200 h 714736"/>
                <a:gd name="connsiteX2" fmla="*/ 1541076 w 1541076"/>
                <a:gd name="connsiteY2" fmla="*/ 0 h 714736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1242"/>
                <a:gd name="connsiteX1" fmla="*/ 780060 w 1541076"/>
                <a:gd name="connsiteY1" fmla="*/ 711200 h 711242"/>
                <a:gd name="connsiteX2" fmla="*/ 1541076 w 1541076"/>
                <a:gd name="connsiteY2" fmla="*/ 0 h 711242"/>
                <a:gd name="connsiteX0" fmla="*/ 0 w 1541076"/>
                <a:gd name="connsiteY0" fmla="*/ 7937 h 711239"/>
                <a:gd name="connsiteX1" fmla="*/ 780060 w 1541076"/>
                <a:gd name="connsiteY1" fmla="*/ 711200 h 711239"/>
                <a:gd name="connsiteX2" fmla="*/ 1541076 w 1541076"/>
                <a:gd name="connsiteY2" fmla="*/ 0 h 711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41076" h="711239">
                  <a:moveTo>
                    <a:pt x="0" y="7937"/>
                  </a:moveTo>
                  <a:cubicBezTo>
                    <a:pt x="276813" y="422671"/>
                    <a:pt x="561351" y="707101"/>
                    <a:pt x="780060" y="711200"/>
                  </a:cubicBezTo>
                  <a:cubicBezTo>
                    <a:pt x="998769" y="715299"/>
                    <a:pt x="1315622" y="397178"/>
                    <a:pt x="1541076" y="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latin typeface="Lucida Sans"/>
                <a:cs typeface="Lucida Sans"/>
              </a:endParaRPr>
            </a:p>
          </p:txBody>
        </p:sp>
        <p:cxnSp>
          <p:nvCxnSpPr>
            <p:cNvPr id="13" name="Straight Arrow Connector 8"/>
            <p:cNvCxnSpPr/>
            <p:nvPr/>
          </p:nvCxnSpPr>
          <p:spPr>
            <a:xfrm flipV="1">
              <a:off x="22184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9"/>
            <p:cNvCxnSpPr/>
            <p:nvPr/>
          </p:nvCxnSpPr>
          <p:spPr>
            <a:xfrm flipV="1">
              <a:off x="23708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0"/>
            <p:cNvCxnSpPr/>
            <p:nvPr/>
          </p:nvCxnSpPr>
          <p:spPr>
            <a:xfrm flipV="1">
              <a:off x="25232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1"/>
            <p:cNvCxnSpPr/>
            <p:nvPr/>
          </p:nvCxnSpPr>
          <p:spPr>
            <a:xfrm flipV="1">
              <a:off x="26756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2"/>
            <p:cNvCxnSpPr/>
            <p:nvPr/>
          </p:nvCxnSpPr>
          <p:spPr>
            <a:xfrm flipV="1">
              <a:off x="28280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3"/>
            <p:cNvCxnSpPr/>
            <p:nvPr/>
          </p:nvCxnSpPr>
          <p:spPr>
            <a:xfrm flipV="1">
              <a:off x="29804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4"/>
            <p:cNvSpPr txBox="1">
              <a:spLocks noChangeArrowheads="1"/>
            </p:cNvSpPr>
            <p:nvPr/>
          </p:nvSpPr>
          <p:spPr bwMode="auto">
            <a:xfrm>
              <a:off x="1696382" y="2548068"/>
              <a:ext cx="30480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  <a:latin typeface="Lucida Sans" charset="0"/>
                  <a:ea typeface="MS PGothic" charset="0"/>
                  <a:cs typeface="MS PGothic" charset="0"/>
                </a:rPr>
                <a:t>B</a:t>
              </a:r>
              <a:endParaRPr lang="en-GB" sz="1800" b="1" dirty="0">
                <a:solidFill>
                  <a:srgbClr val="FF0000"/>
                </a:solidFill>
                <a:latin typeface="Lucida Sans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21" name="Freeform 16"/>
            <p:cNvSpPr/>
            <p:nvPr/>
          </p:nvSpPr>
          <p:spPr bwMode="auto">
            <a:xfrm rot="10800000">
              <a:off x="1707072" y="4488245"/>
              <a:ext cx="1782464" cy="203754"/>
            </a:xfrm>
            <a:custGeom>
              <a:avLst/>
              <a:gdLst>
                <a:gd name="connsiteX0" fmla="*/ 0 w 1897856"/>
                <a:gd name="connsiteY0" fmla="*/ 0 h 709614"/>
                <a:gd name="connsiteX1" fmla="*/ 978693 w 1897856"/>
                <a:gd name="connsiteY1" fmla="*/ 709613 h 709614"/>
                <a:gd name="connsiteX2" fmla="*/ 1897856 w 1897856"/>
                <a:gd name="connsiteY2" fmla="*/ 4763 h 709614"/>
                <a:gd name="connsiteX0" fmla="*/ 0 w 1897856"/>
                <a:gd name="connsiteY0" fmla="*/ 0 h 690564"/>
                <a:gd name="connsiteX1" fmla="*/ 954880 w 1897856"/>
                <a:gd name="connsiteY1" fmla="*/ 690563 h 690564"/>
                <a:gd name="connsiteX2" fmla="*/ 1897856 w 1897856"/>
                <a:gd name="connsiteY2" fmla="*/ 4763 h 690564"/>
                <a:gd name="connsiteX0" fmla="*/ 0 w 1669256"/>
                <a:gd name="connsiteY0" fmla="*/ 20637 h 711225"/>
                <a:gd name="connsiteX1" fmla="*/ 954880 w 1669256"/>
                <a:gd name="connsiteY1" fmla="*/ 711200 h 711225"/>
                <a:gd name="connsiteX2" fmla="*/ 1669256 w 1669256"/>
                <a:gd name="connsiteY2" fmla="*/ 0 h 711225"/>
                <a:gd name="connsiteX0" fmla="*/ 0 w 1669256"/>
                <a:gd name="connsiteY0" fmla="*/ 20637 h 711225"/>
                <a:gd name="connsiteX1" fmla="*/ 954880 w 1669256"/>
                <a:gd name="connsiteY1" fmla="*/ 711200 h 711225"/>
                <a:gd name="connsiteX2" fmla="*/ 1669256 w 1669256"/>
                <a:gd name="connsiteY2" fmla="*/ 0 h 711225"/>
                <a:gd name="connsiteX0" fmla="*/ 0 w 1541076"/>
                <a:gd name="connsiteY0" fmla="*/ 7937 h 711203"/>
                <a:gd name="connsiteX1" fmla="*/ 826700 w 1541076"/>
                <a:gd name="connsiteY1" fmla="*/ 711200 h 711203"/>
                <a:gd name="connsiteX2" fmla="*/ 1541076 w 1541076"/>
                <a:gd name="connsiteY2" fmla="*/ 0 h 711203"/>
                <a:gd name="connsiteX0" fmla="*/ 0 w 1541076"/>
                <a:gd name="connsiteY0" fmla="*/ 7937 h 711204"/>
                <a:gd name="connsiteX1" fmla="*/ 826700 w 1541076"/>
                <a:gd name="connsiteY1" fmla="*/ 711200 h 711204"/>
                <a:gd name="connsiteX2" fmla="*/ 1541076 w 1541076"/>
                <a:gd name="connsiteY2" fmla="*/ 0 h 711204"/>
                <a:gd name="connsiteX0" fmla="*/ 0 w 1541076"/>
                <a:gd name="connsiteY0" fmla="*/ 7937 h 711204"/>
                <a:gd name="connsiteX1" fmla="*/ 826700 w 1541076"/>
                <a:gd name="connsiteY1" fmla="*/ 711200 h 711204"/>
                <a:gd name="connsiteX2" fmla="*/ 1541076 w 1541076"/>
                <a:gd name="connsiteY2" fmla="*/ 0 h 711204"/>
                <a:gd name="connsiteX0" fmla="*/ 0 w 1541076"/>
                <a:gd name="connsiteY0" fmla="*/ 7937 h 711264"/>
                <a:gd name="connsiteX1" fmla="*/ 826700 w 1541076"/>
                <a:gd name="connsiteY1" fmla="*/ 711200 h 711264"/>
                <a:gd name="connsiteX2" fmla="*/ 1541076 w 1541076"/>
                <a:gd name="connsiteY2" fmla="*/ 0 h 711264"/>
                <a:gd name="connsiteX0" fmla="*/ 0 w 1541076"/>
                <a:gd name="connsiteY0" fmla="*/ 7937 h 711264"/>
                <a:gd name="connsiteX1" fmla="*/ 826700 w 1541076"/>
                <a:gd name="connsiteY1" fmla="*/ 711200 h 711264"/>
                <a:gd name="connsiteX2" fmla="*/ 1541076 w 1541076"/>
                <a:gd name="connsiteY2" fmla="*/ 0 h 711264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78006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78006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2858"/>
                <a:gd name="connsiteX1" fmla="*/ 780060 w 1541076"/>
                <a:gd name="connsiteY1" fmla="*/ 711200 h 712858"/>
                <a:gd name="connsiteX2" fmla="*/ 1541076 w 1541076"/>
                <a:gd name="connsiteY2" fmla="*/ 0 h 712858"/>
                <a:gd name="connsiteX0" fmla="*/ 0 w 1541076"/>
                <a:gd name="connsiteY0" fmla="*/ 7937 h 712858"/>
                <a:gd name="connsiteX1" fmla="*/ 780060 w 1541076"/>
                <a:gd name="connsiteY1" fmla="*/ 711200 h 712858"/>
                <a:gd name="connsiteX2" fmla="*/ 1541076 w 1541076"/>
                <a:gd name="connsiteY2" fmla="*/ 0 h 712858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4736"/>
                <a:gd name="connsiteX1" fmla="*/ 780060 w 1541076"/>
                <a:gd name="connsiteY1" fmla="*/ 711200 h 714736"/>
                <a:gd name="connsiteX2" fmla="*/ 1541076 w 1541076"/>
                <a:gd name="connsiteY2" fmla="*/ 0 h 714736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1242"/>
                <a:gd name="connsiteX1" fmla="*/ 780060 w 1541076"/>
                <a:gd name="connsiteY1" fmla="*/ 711200 h 711242"/>
                <a:gd name="connsiteX2" fmla="*/ 1541076 w 1541076"/>
                <a:gd name="connsiteY2" fmla="*/ 0 h 711242"/>
                <a:gd name="connsiteX0" fmla="*/ 0 w 1541076"/>
                <a:gd name="connsiteY0" fmla="*/ 7937 h 711239"/>
                <a:gd name="connsiteX1" fmla="*/ 780060 w 1541076"/>
                <a:gd name="connsiteY1" fmla="*/ 711200 h 711239"/>
                <a:gd name="connsiteX2" fmla="*/ 1541076 w 1541076"/>
                <a:gd name="connsiteY2" fmla="*/ 0 h 711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41076" h="711239">
                  <a:moveTo>
                    <a:pt x="0" y="7937"/>
                  </a:moveTo>
                  <a:cubicBezTo>
                    <a:pt x="276813" y="422671"/>
                    <a:pt x="561351" y="707101"/>
                    <a:pt x="780060" y="711200"/>
                  </a:cubicBezTo>
                  <a:cubicBezTo>
                    <a:pt x="998769" y="715299"/>
                    <a:pt x="1315622" y="397178"/>
                    <a:pt x="1541076" y="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latin typeface="Lucida Sans"/>
                <a:cs typeface="Lucida Sans"/>
              </a:endParaRPr>
            </a:p>
          </p:txBody>
        </p:sp>
      </p:grpSp>
      <p:sp>
        <p:nvSpPr>
          <p:cNvPr id="22" name="Oval 31">
            <a:extLst>
              <a:ext uri="{FF2B5EF4-FFF2-40B4-BE49-F238E27FC236}">
                <a16:creationId xmlns:a16="http://schemas.microsoft.com/office/drawing/2014/main" id="{7A473A85-C046-4B08-B33D-14D0D7758B3B}"/>
              </a:ext>
            </a:extLst>
          </p:cNvPr>
          <p:cNvSpPr/>
          <p:nvPr/>
        </p:nvSpPr>
        <p:spPr>
          <a:xfrm>
            <a:off x="2820186" y="3339683"/>
            <a:ext cx="274868" cy="116205"/>
          </a:xfrm>
          <a:prstGeom prst="ellipse">
            <a:avLst/>
          </a:prstGeom>
          <a:noFill/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6"/>
          <p:cNvSpPr/>
          <p:nvPr/>
        </p:nvSpPr>
        <p:spPr>
          <a:xfrm>
            <a:off x="3071858" y="3384248"/>
            <a:ext cx="36576" cy="36576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latin typeface="Lucida Sans"/>
              <a:cs typeface="Lucida Sans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1770614" y="4428481"/>
            <a:ext cx="23246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 smtClean="0"/>
              <a:t>Add</a:t>
            </a:r>
            <a:r>
              <a:rPr lang="fr-FR" sz="1400" dirty="0" smtClean="0"/>
              <a:t> an axial </a:t>
            </a:r>
            <a:r>
              <a:rPr lang="fr-FR" sz="1400" dirty="0" err="1" smtClean="0"/>
              <a:t>magnetic</a:t>
            </a:r>
            <a:r>
              <a:rPr lang="fr-FR" sz="1400" dirty="0" smtClean="0"/>
              <a:t> </a:t>
            </a:r>
            <a:r>
              <a:rPr lang="fr-FR" sz="1400" dirty="0" err="1" smtClean="0"/>
              <a:t>field</a:t>
            </a:r>
            <a:endParaRPr lang="fr-FR" sz="1400" dirty="0"/>
          </a:p>
        </p:txBody>
      </p:sp>
      <p:sp>
        <p:nvSpPr>
          <p:cNvPr id="26" name="ZoneTexte 25"/>
          <p:cNvSpPr txBox="1"/>
          <p:nvPr/>
        </p:nvSpPr>
        <p:spPr>
          <a:xfrm>
            <a:off x="2318663" y="4807116"/>
            <a:ext cx="12779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err="1" smtClean="0"/>
              <a:t>Penning</a:t>
            </a:r>
            <a:r>
              <a:rPr lang="fr-FR" sz="1400" b="1" dirty="0" smtClean="0"/>
              <a:t> </a:t>
            </a:r>
            <a:r>
              <a:rPr lang="fr-FR" sz="1400" b="1" dirty="0" err="1" smtClean="0"/>
              <a:t>trap</a:t>
            </a:r>
            <a:endParaRPr lang="fr-FR" sz="1400" b="1" dirty="0"/>
          </a:p>
        </p:txBody>
      </p:sp>
      <p:sp>
        <p:nvSpPr>
          <p:cNvPr id="27" name="ZoneTexte 26"/>
          <p:cNvSpPr txBox="1"/>
          <p:nvPr/>
        </p:nvSpPr>
        <p:spPr>
          <a:xfrm>
            <a:off x="6348409" y="4803625"/>
            <a:ext cx="9509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/>
              <a:t>Paul </a:t>
            </a:r>
            <a:r>
              <a:rPr lang="fr-FR" sz="1400" b="1" dirty="0" err="1" smtClean="0"/>
              <a:t>trap</a:t>
            </a:r>
            <a:endParaRPr lang="fr-FR" sz="1400" b="1" dirty="0"/>
          </a:p>
        </p:txBody>
      </p:sp>
      <p:grpSp>
        <p:nvGrpSpPr>
          <p:cNvPr id="49" name="Groupe 48"/>
          <p:cNvGrpSpPr/>
          <p:nvPr/>
        </p:nvGrpSpPr>
        <p:grpSpPr>
          <a:xfrm>
            <a:off x="4738315" y="3054052"/>
            <a:ext cx="720080" cy="978563"/>
            <a:chOff x="4738315" y="3054052"/>
            <a:chExt cx="720080" cy="978563"/>
          </a:xfrm>
        </p:grpSpPr>
        <p:sp>
          <p:nvSpPr>
            <p:cNvPr id="6" name="Forme libre 5"/>
            <p:cNvSpPr/>
            <p:nvPr/>
          </p:nvSpPr>
          <p:spPr>
            <a:xfrm>
              <a:off x="4988237" y="3481806"/>
              <a:ext cx="217552" cy="123055"/>
            </a:xfrm>
            <a:custGeom>
              <a:avLst/>
              <a:gdLst>
                <a:gd name="connsiteX0" fmla="*/ 0 w 426720"/>
                <a:gd name="connsiteY0" fmla="*/ 135815 h 241368"/>
                <a:gd name="connsiteX1" fmla="*/ 125730 w 426720"/>
                <a:gd name="connsiteY1" fmla="*/ 2465 h 241368"/>
                <a:gd name="connsiteX2" fmla="*/ 297180 w 426720"/>
                <a:gd name="connsiteY2" fmla="*/ 238685 h 241368"/>
                <a:gd name="connsiteX3" fmla="*/ 426720 w 426720"/>
                <a:gd name="connsiteY3" fmla="*/ 109145 h 241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6720" h="241368">
                  <a:moveTo>
                    <a:pt x="0" y="135815"/>
                  </a:moveTo>
                  <a:cubicBezTo>
                    <a:pt x="38100" y="60567"/>
                    <a:pt x="76200" y="-14680"/>
                    <a:pt x="125730" y="2465"/>
                  </a:cubicBezTo>
                  <a:cubicBezTo>
                    <a:pt x="175260" y="19610"/>
                    <a:pt x="247015" y="220905"/>
                    <a:pt x="297180" y="238685"/>
                  </a:cubicBezTo>
                  <a:cubicBezTo>
                    <a:pt x="347345" y="256465"/>
                    <a:pt x="387032" y="182805"/>
                    <a:pt x="426720" y="109145"/>
                  </a:cubicBezTo>
                </a:path>
              </a:pathLst>
            </a:custGeom>
            <a:noFill/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9" name="Connecteur droit 8"/>
            <p:cNvCxnSpPr>
              <a:endCxn id="35" idx="3"/>
            </p:cNvCxnSpPr>
            <p:nvPr/>
          </p:nvCxnSpPr>
          <p:spPr>
            <a:xfrm>
              <a:off x="4738315" y="3549061"/>
              <a:ext cx="207060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flipV="1">
              <a:off x="5452680" y="3054723"/>
              <a:ext cx="0" cy="490528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>
              <a:off x="4945375" y="3054052"/>
              <a:ext cx="513020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e 42"/>
            <p:cNvGrpSpPr/>
            <p:nvPr/>
          </p:nvGrpSpPr>
          <p:grpSpPr>
            <a:xfrm flipV="1">
              <a:off x="4884908" y="3542087"/>
              <a:ext cx="569677" cy="490528"/>
              <a:chOff x="5039213" y="3206452"/>
              <a:chExt cx="569677" cy="490528"/>
            </a:xfrm>
          </p:grpSpPr>
          <p:cxnSp>
            <p:nvCxnSpPr>
              <p:cNvPr id="41" name="Connecteur droit 40"/>
              <p:cNvCxnSpPr/>
              <p:nvPr/>
            </p:nvCxnSpPr>
            <p:spPr>
              <a:xfrm flipV="1">
                <a:off x="5606985" y="3206452"/>
                <a:ext cx="0" cy="490528"/>
              </a:xfrm>
              <a:prstGeom prst="line">
                <a:avLst/>
              </a:prstGeom>
              <a:ln w="95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41"/>
              <p:cNvCxnSpPr/>
              <p:nvPr/>
            </p:nvCxnSpPr>
            <p:spPr>
              <a:xfrm flipV="1">
                <a:off x="5039213" y="3206452"/>
                <a:ext cx="569677" cy="0"/>
              </a:xfrm>
              <a:prstGeom prst="line">
                <a:avLst/>
              </a:prstGeom>
              <a:ln w="95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6" name="Connecteur droit 45"/>
            <p:cNvCxnSpPr/>
            <p:nvPr/>
          </p:nvCxnSpPr>
          <p:spPr>
            <a:xfrm>
              <a:off x="5242371" y="3542087"/>
              <a:ext cx="207060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ZoneTexte 49"/>
          <p:cNvSpPr txBox="1"/>
          <p:nvPr/>
        </p:nvSpPr>
        <p:spPr>
          <a:xfrm>
            <a:off x="5201885" y="4423600"/>
            <a:ext cx="29209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 smtClean="0"/>
              <a:t>Add</a:t>
            </a:r>
            <a:r>
              <a:rPr lang="fr-FR" sz="1400" dirty="0" smtClean="0"/>
              <a:t> an </a:t>
            </a:r>
            <a:r>
              <a:rPr lang="fr-FR" sz="1400" dirty="0" err="1" smtClean="0"/>
              <a:t>oscillatory</a:t>
            </a:r>
            <a:r>
              <a:rPr lang="fr-FR" sz="1400" dirty="0"/>
              <a:t> </a:t>
            </a:r>
            <a:r>
              <a:rPr lang="fr-FR" sz="1400" dirty="0" err="1" smtClean="0"/>
              <a:t>quadrupole</a:t>
            </a:r>
            <a:r>
              <a:rPr lang="fr-FR" sz="1400" dirty="0" smtClean="0"/>
              <a:t> </a:t>
            </a:r>
            <a:r>
              <a:rPr lang="fr-FR" sz="1400" dirty="0" err="1" smtClean="0"/>
              <a:t>field</a:t>
            </a:r>
            <a:endParaRPr lang="fr-FR" sz="1400" dirty="0"/>
          </a:p>
        </p:txBody>
      </p:sp>
      <p:sp>
        <p:nvSpPr>
          <p:cNvPr id="51" name="Rectangle 50"/>
          <p:cNvSpPr/>
          <p:nvPr/>
        </p:nvSpPr>
        <p:spPr>
          <a:xfrm>
            <a:off x="0" y="5418171"/>
            <a:ext cx="450315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/>
              <a:t>F.G. </a:t>
            </a:r>
            <a:r>
              <a:rPr lang="fr-FR" sz="1000" dirty="0" err="1"/>
              <a:t>Major,V.N</a:t>
            </a:r>
            <a:r>
              <a:rPr lang="fr-FR" sz="1000" dirty="0"/>
              <a:t>. Gheorghe, </a:t>
            </a:r>
            <a:r>
              <a:rPr lang="fr-FR" sz="1000" dirty="0" err="1" smtClean="0"/>
              <a:t>G.Werth</a:t>
            </a:r>
            <a:r>
              <a:rPr lang="fr-FR" sz="1000" dirty="0" smtClean="0"/>
              <a:t>, </a:t>
            </a:r>
            <a:r>
              <a:rPr lang="fr-FR" sz="1000" dirty="0" err="1"/>
              <a:t>C</a:t>
            </a:r>
            <a:r>
              <a:rPr lang="fr-FR" sz="1000" dirty="0" err="1" smtClean="0"/>
              <a:t>harged</a:t>
            </a:r>
            <a:r>
              <a:rPr lang="fr-FR" sz="1000" dirty="0" smtClean="0"/>
              <a:t> </a:t>
            </a:r>
            <a:r>
              <a:rPr lang="fr-FR" sz="1000" dirty="0" err="1" smtClean="0"/>
              <a:t>particle</a:t>
            </a:r>
            <a:r>
              <a:rPr lang="fr-FR" sz="1000" dirty="0" smtClean="0"/>
              <a:t> </a:t>
            </a:r>
            <a:r>
              <a:rPr lang="fr-FR" sz="1000" dirty="0" err="1" smtClean="0"/>
              <a:t>traps</a:t>
            </a:r>
            <a:r>
              <a:rPr lang="fr-FR" sz="1000" dirty="0" smtClean="0"/>
              <a:t>, Springer (2005)</a:t>
            </a:r>
            <a:endParaRPr lang="fr-FR" sz="1000" dirty="0"/>
          </a:p>
        </p:txBody>
      </p:sp>
      <p:pic>
        <p:nvPicPr>
          <p:cNvPr id="52" name="Image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105" y="2759134"/>
            <a:ext cx="980504" cy="1470756"/>
          </a:xfrm>
          <a:prstGeom prst="rect">
            <a:avLst/>
          </a:prstGeom>
        </p:spPr>
      </p:pic>
      <p:sp>
        <p:nvSpPr>
          <p:cNvPr id="53" name="ZoneTexte 52"/>
          <p:cNvSpPr txBox="1"/>
          <p:nvPr/>
        </p:nvSpPr>
        <p:spPr>
          <a:xfrm>
            <a:off x="557520" y="4219792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Hans </a:t>
            </a:r>
            <a:r>
              <a:rPr lang="fr-FR" sz="1400" dirty="0" err="1" smtClean="0"/>
              <a:t>Dehmelt</a:t>
            </a:r>
            <a:endParaRPr lang="fr-FR" sz="1400" dirty="0"/>
          </a:p>
        </p:txBody>
      </p:sp>
      <p:sp>
        <p:nvSpPr>
          <p:cNvPr id="55" name="ZoneTexte 54"/>
          <p:cNvSpPr txBox="1"/>
          <p:nvPr/>
        </p:nvSpPr>
        <p:spPr>
          <a:xfrm>
            <a:off x="8122877" y="5347062"/>
            <a:ext cx="1297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 smtClean="0"/>
              <a:t>Wolgang</a:t>
            </a:r>
            <a:r>
              <a:rPr lang="fr-FR" sz="1400" dirty="0" smtClean="0"/>
              <a:t> Paul</a:t>
            </a:r>
            <a:endParaRPr lang="fr-FR" sz="1400" dirty="0"/>
          </a:p>
        </p:txBody>
      </p:sp>
      <p:pic>
        <p:nvPicPr>
          <p:cNvPr id="1028" name="Picture 4" descr="Wolfgang Paul – Facts - NobelPrize.or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970" y="3928685"/>
            <a:ext cx="948767" cy="142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7" name="ZoneTexte 56"/>
              <p:cNvSpPr txBox="1"/>
              <p:nvPr/>
            </p:nvSpPr>
            <p:spPr>
              <a:xfrm>
                <a:off x="5464089" y="3301999"/>
                <a:ext cx="112370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⁡(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7" name="ZoneTexte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4089" y="3301999"/>
                <a:ext cx="1123706" cy="307777"/>
              </a:xfrm>
              <a:prstGeom prst="rect">
                <a:avLst/>
              </a:prstGeom>
              <a:blipFill>
                <a:blip r:embed="rId6"/>
                <a:stretch>
                  <a:fillRect l="-3784" r="-6486" b="-4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790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4 -0.00026 C -0.00014 0.0055 -0.00618 0.00812 -0.01267 0.00812 C -0.01945 0.00812 -0.02372 0.0055 -0.02372 -0.00026 C -0.02372 -0.00734 -0.01842 -0.01048 -0.01164 -0.01048 C -0.00515 -0.01048 -0.00014 -0.00734 -0.00014 -0.00026 Z " pathEditMode="relative" rAng="5400000" ptsTypes="AAAAA">
                                      <p:cBhvr>
                                        <p:cTn id="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9" y="-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8698870" cy="432048"/>
          </a:xfrm>
        </p:spPr>
        <p:txBody>
          <a:bodyPr>
            <a:normAutofit/>
          </a:bodyPr>
          <a:lstStyle/>
          <a:p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techniques: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Penning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59</a:t>
            </a:fld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996832" y="906133"/>
            <a:ext cx="7920881" cy="307777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err="1" smtClean="0">
                <a:solidFill>
                  <a:srgbClr val="000000"/>
                </a:solidFill>
              </a:rPr>
              <a:t>Penning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trap</a:t>
            </a:r>
            <a:r>
              <a:rPr lang="fr-FR" sz="1400" dirty="0" smtClean="0">
                <a:solidFill>
                  <a:srgbClr val="000000"/>
                </a:solidFill>
              </a:rPr>
              <a:t> uses a </a:t>
            </a:r>
            <a:r>
              <a:rPr lang="fr-FR" sz="1400" dirty="0" err="1" smtClean="0">
                <a:solidFill>
                  <a:srgbClr val="000000"/>
                </a:solidFill>
              </a:rPr>
              <a:t>potential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well</a:t>
            </a:r>
            <a:r>
              <a:rPr lang="fr-FR" sz="1400" dirty="0" smtClean="0">
                <a:solidFill>
                  <a:srgbClr val="000000"/>
                </a:solidFill>
              </a:rPr>
              <a:t> of 10-100 V and a </a:t>
            </a:r>
            <a:r>
              <a:rPr lang="fr-FR" sz="1400" dirty="0" err="1" smtClean="0">
                <a:solidFill>
                  <a:srgbClr val="000000"/>
                </a:solidFill>
              </a:rPr>
              <a:t>magnetic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field</a:t>
            </a:r>
            <a:r>
              <a:rPr lang="fr-FR" sz="1400" dirty="0" smtClean="0">
                <a:solidFill>
                  <a:srgbClr val="000000"/>
                </a:solidFill>
              </a:rPr>
              <a:t> of a few T</a:t>
            </a:r>
          </a:p>
        </p:txBody>
      </p:sp>
      <p:pic>
        <p:nvPicPr>
          <p:cNvPr id="35" name="Picture 91">
            <a:extLst>
              <a:ext uri="{FF2B5EF4-FFF2-40B4-BE49-F238E27FC236}">
                <a16:creationId xmlns:a16="http://schemas.microsoft.com/office/drawing/2014/main" id="{8E911501-CBF2-2E7C-66DE-3EC6B7E9C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995" y="2036269"/>
            <a:ext cx="1264026" cy="1265267"/>
          </a:xfrm>
          <a:prstGeom prst="rect">
            <a:avLst/>
          </a:prstGeom>
        </p:spPr>
      </p:pic>
      <p:sp>
        <p:nvSpPr>
          <p:cNvPr id="10" name="TextBox 17"/>
          <p:cNvSpPr txBox="1">
            <a:spLocks noChangeArrowheads="1"/>
          </p:cNvSpPr>
          <p:nvPr/>
        </p:nvSpPr>
        <p:spPr bwMode="auto">
          <a:xfrm>
            <a:off x="1010834" y="1410182"/>
            <a:ext cx="323833" cy="33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b="1" dirty="0">
                <a:solidFill>
                  <a:srgbClr val="FF0000"/>
                </a:solidFill>
                <a:latin typeface="Lucida Sans" charset="0"/>
                <a:ea typeface="MS PGothic" charset="0"/>
                <a:cs typeface="MS PGothic" charset="0"/>
              </a:rPr>
              <a:t>U</a:t>
            </a:r>
            <a:endParaRPr lang="en-GB" sz="1800" b="1" dirty="0">
              <a:solidFill>
                <a:srgbClr val="FF0000"/>
              </a:solidFill>
              <a:latin typeface="Lucida Sans" charset="0"/>
              <a:ea typeface="MS PGothic" charset="0"/>
              <a:cs typeface="MS PGothic" charset="0"/>
            </a:endParaRPr>
          </a:p>
        </p:txBody>
      </p:sp>
      <p:grpSp>
        <p:nvGrpSpPr>
          <p:cNvPr id="11" name="Groupe 10"/>
          <p:cNvGrpSpPr/>
          <p:nvPr/>
        </p:nvGrpSpPr>
        <p:grpSpPr>
          <a:xfrm>
            <a:off x="573724" y="1617969"/>
            <a:ext cx="1162067" cy="1683567"/>
            <a:chOff x="1696382" y="2094131"/>
            <a:chExt cx="1793154" cy="2597868"/>
          </a:xfrm>
        </p:grpSpPr>
        <p:sp>
          <p:nvSpPr>
            <p:cNvPr id="12" name="Freeform 16"/>
            <p:cNvSpPr/>
            <p:nvPr/>
          </p:nvSpPr>
          <p:spPr bwMode="auto">
            <a:xfrm>
              <a:off x="1707072" y="2094131"/>
              <a:ext cx="1782464" cy="203754"/>
            </a:xfrm>
            <a:custGeom>
              <a:avLst/>
              <a:gdLst>
                <a:gd name="connsiteX0" fmla="*/ 0 w 1897856"/>
                <a:gd name="connsiteY0" fmla="*/ 0 h 709614"/>
                <a:gd name="connsiteX1" fmla="*/ 978693 w 1897856"/>
                <a:gd name="connsiteY1" fmla="*/ 709613 h 709614"/>
                <a:gd name="connsiteX2" fmla="*/ 1897856 w 1897856"/>
                <a:gd name="connsiteY2" fmla="*/ 4763 h 709614"/>
                <a:gd name="connsiteX0" fmla="*/ 0 w 1897856"/>
                <a:gd name="connsiteY0" fmla="*/ 0 h 690564"/>
                <a:gd name="connsiteX1" fmla="*/ 954880 w 1897856"/>
                <a:gd name="connsiteY1" fmla="*/ 690563 h 690564"/>
                <a:gd name="connsiteX2" fmla="*/ 1897856 w 1897856"/>
                <a:gd name="connsiteY2" fmla="*/ 4763 h 690564"/>
                <a:gd name="connsiteX0" fmla="*/ 0 w 1669256"/>
                <a:gd name="connsiteY0" fmla="*/ 20637 h 711225"/>
                <a:gd name="connsiteX1" fmla="*/ 954880 w 1669256"/>
                <a:gd name="connsiteY1" fmla="*/ 711200 h 711225"/>
                <a:gd name="connsiteX2" fmla="*/ 1669256 w 1669256"/>
                <a:gd name="connsiteY2" fmla="*/ 0 h 711225"/>
                <a:gd name="connsiteX0" fmla="*/ 0 w 1669256"/>
                <a:gd name="connsiteY0" fmla="*/ 20637 h 711225"/>
                <a:gd name="connsiteX1" fmla="*/ 954880 w 1669256"/>
                <a:gd name="connsiteY1" fmla="*/ 711200 h 711225"/>
                <a:gd name="connsiteX2" fmla="*/ 1669256 w 1669256"/>
                <a:gd name="connsiteY2" fmla="*/ 0 h 711225"/>
                <a:gd name="connsiteX0" fmla="*/ 0 w 1541076"/>
                <a:gd name="connsiteY0" fmla="*/ 7937 h 711203"/>
                <a:gd name="connsiteX1" fmla="*/ 826700 w 1541076"/>
                <a:gd name="connsiteY1" fmla="*/ 711200 h 711203"/>
                <a:gd name="connsiteX2" fmla="*/ 1541076 w 1541076"/>
                <a:gd name="connsiteY2" fmla="*/ 0 h 711203"/>
                <a:gd name="connsiteX0" fmla="*/ 0 w 1541076"/>
                <a:gd name="connsiteY0" fmla="*/ 7937 h 711204"/>
                <a:gd name="connsiteX1" fmla="*/ 826700 w 1541076"/>
                <a:gd name="connsiteY1" fmla="*/ 711200 h 711204"/>
                <a:gd name="connsiteX2" fmla="*/ 1541076 w 1541076"/>
                <a:gd name="connsiteY2" fmla="*/ 0 h 711204"/>
                <a:gd name="connsiteX0" fmla="*/ 0 w 1541076"/>
                <a:gd name="connsiteY0" fmla="*/ 7937 h 711204"/>
                <a:gd name="connsiteX1" fmla="*/ 826700 w 1541076"/>
                <a:gd name="connsiteY1" fmla="*/ 711200 h 711204"/>
                <a:gd name="connsiteX2" fmla="*/ 1541076 w 1541076"/>
                <a:gd name="connsiteY2" fmla="*/ 0 h 711204"/>
                <a:gd name="connsiteX0" fmla="*/ 0 w 1541076"/>
                <a:gd name="connsiteY0" fmla="*/ 7937 h 711264"/>
                <a:gd name="connsiteX1" fmla="*/ 826700 w 1541076"/>
                <a:gd name="connsiteY1" fmla="*/ 711200 h 711264"/>
                <a:gd name="connsiteX2" fmla="*/ 1541076 w 1541076"/>
                <a:gd name="connsiteY2" fmla="*/ 0 h 711264"/>
                <a:gd name="connsiteX0" fmla="*/ 0 w 1541076"/>
                <a:gd name="connsiteY0" fmla="*/ 7937 h 711264"/>
                <a:gd name="connsiteX1" fmla="*/ 826700 w 1541076"/>
                <a:gd name="connsiteY1" fmla="*/ 711200 h 711264"/>
                <a:gd name="connsiteX2" fmla="*/ 1541076 w 1541076"/>
                <a:gd name="connsiteY2" fmla="*/ 0 h 711264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78006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78006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2858"/>
                <a:gd name="connsiteX1" fmla="*/ 780060 w 1541076"/>
                <a:gd name="connsiteY1" fmla="*/ 711200 h 712858"/>
                <a:gd name="connsiteX2" fmla="*/ 1541076 w 1541076"/>
                <a:gd name="connsiteY2" fmla="*/ 0 h 712858"/>
                <a:gd name="connsiteX0" fmla="*/ 0 w 1541076"/>
                <a:gd name="connsiteY0" fmla="*/ 7937 h 712858"/>
                <a:gd name="connsiteX1" fmla="*/ 780060 w 1541076"/>
                <a:gd name="connsiteY1" fmla="*/ 711200 h 712858"/>
                <a:gd name="connsiteX2" fmla="*/ 1541076 w 1541076"/>
                <a:gd name="connsiteY2" fmla="*/ 0 h 712858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4736"/>
                <a:gd name="connsiteX1" fmla="*/ 780060 w 1541076"/>
                <a:gd name="connsiteY1" fmla="*/ 711200 h 714736"/>
                <a:gd name="connsiteX2" fmla="*/ 1541076 w 1541076"/>
                <a:gd name="connsiteY2" fmla="*/ 0 h 714736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1242"/>
                <a:gd name="connsiteX1" fmla="*/ 780060 w 1541076"/>
                <a:gd name="connsiteY1" fmla="*/ 711200 h 711242"/>
                <a:gd name="connsiteX2" fmla="*/ 1541076 w 1541076"/>
                <a:gd name="connsiteY2" fmla="*/ 0 h 711242"/>
                <a:gd name="connsiteX0" fmla="*/ 0 w 1541076"/>
                <a:gd name="connsiteY0" fmla="*/ 7937 h 711239"/>
                <a:gd name="connsiteX1" fmla="*/ 780060 w 1541076"/>
                <a:gd name="connsiteY1" fmla="*/ 711200 h 711239"/>
                <a:gd name="connsiteX2" fmla="*/ 1541076 w 1541076"/>
                <a:gd name="connsiteY2" fmla="*/ 0 h 711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41076" h="711239">
                  <a:moveTo>
                    <a:pt x="0" y="7937"/>
                  </a:moveTo>
                  <a:cubicBezTo>
                    <a:pt x="276813" y="422671"/>
                    <a:pt x="561351" y="707101"/>
                    <a:pt x="780060" y="711200"/>
                  </a:cubicBezTo>
                  <a:cubicBezTo>
                    <a:pt x="998769" y="715299"/>
                    <a:pt x="1315622" y="397178"/>
                    <a:pt x="1541076" y="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latin typeface="Lucida Sans"/>
                <a:cs typeface="Lucida Sans"/>
              </a:endParaRPr>
            </a:p>
          </p:txBody>
        </p:sp>
        <p:cxnSp>
          <p:nvCxnSpPr>
            <p:cNvPr id="13" name="Straight Arrow Connector 8"/>
            <p:cNvCxnSpPr/>
            <p:nvPr/>
          </p:nvCxnSpPr>
          <p:spPr>
            <a:xfrm flipV="1">
              <a:off x="22184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9"/>
            <p:cNvCxnSpPr/>
            <p:nvPr/>
          </p:nvCxnSpPr>
          <p:spPr>
            <a:xfrm flipV="1">
              <a:off x="23708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0"/>
            <p:cNvCxnSpPr/>
            <p:nvPr/>
          </p:nvCxnSpPr>
          <p:spPr>
            <a:xfrm flipV="1">
              <a:off x="25232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1"/>
            <p:cNvCxnSpPr/>
            <p:nvPr/>
          </p:nvCxnSpPr>
          <p:spPr>
            <a:xfrm flipV="1">
              <a:off x="26756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2"/>
            <p:cNvCxnSpPr/>
            <p:nvPr/>
          </p:nvCxnSpPr>
          <p:spPr>
            <a:xfrm flipV="1">
              <a:off x="28280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3"/>
            <p:cNvCxnSpPr/>
            <p:nvPr/>
          </p:nvCxnSpPr>
          <p:spPr>
            <a:xfrm flipV="1">
              <a:off x="29804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4"/>
            <p:cNvSpPr txBox="1">
              <a:spLocks noChangeArrowheads="1"/>
            </p:cNvSpPr>
            <p:nvPr/>
          </p:nvSpPr>
          <p:spPr bwMode="auto">
            <a:xfrm>
              <a:off x="1696382" y="2548068"/>
              <a:ext cx="30480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  <a:latin typeface="Lucida Sans" charset="0"/>
                  <a:ea typeface="MS PGothic" charset="0"/>
                  <a:cs typeface="MS PGothic" charset="0"/>
                </a:rPr>
                <a:t>B</a:t>
              </a:r>
              <a:endParaRPr lang="en-GB" sz="1800" b="1" dirty="0">
                <a:solidFill>
                  <a:srgbClr val="FF0000"/>
                </a:solidFill>
                <a:latin typeface="Lucida Sans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21" name="Freeform 16"/>
            <p:cNvSpPr/>
            <p:nvPr/>
          </p:nvSpPr>
          <p:spPr bwMode="auto">
            <a:xfrm rot="10800000">
              <a:off x="1707072" y="4488245"/>
              <a:ext cx="1782464" cy="203754"/>
            </a:xfrm>
            <a:custGeom>
              <a:avLst/>
              <a:gdLst>
                <a:gd name="connsiteX0" fmla="*/ 0 w 1897856"/>
                <a:gd name="connsiteY0" fmla="*/ 0 h 709614"/>
                <a:gd name="connsiteX1" fmla="*/ 978693 w 1897856"/>
                <a:gd name="connsiteY1" fmla="*/ 709613 h 709614"/>
                <a:gd name="connsiteX2" fmla="*/ 1897856 w 1897856"/>
                <a:gd name="connsiteY2" fmla="*/ 4763 h 709614"/>
                <a:gd name="connsiteX0" fmla="*/ 0 w 1897856"/>
                <a:gd name="connsiteY0" fmla="*/ 0 h 690564"/>
                <a:gd name="connsiteX1" fmla="*/ 954880 w 1897856"/>
                <a:gd name="connsiteY1" fmla="*/ 690563 h 690564"/>
                <a:gd name="connsiteX2" fmla="*/ 1897856 w 1897856"/>
                <a:gd name="connsiteY2" fmla="*/ 4763 h 690564"/>
                <a:gd name="connsiteX0" fmla="*/ 0 w 1669256"/>
                <a:gd name="connsiteY0" fmla="*/ 20637 h 711225"/>
                <a:gd name="connsiteX1" fmla="*/ 954880 w 1669256"/>
                <a:gd name="connsiteY1" fmla="*/ 711200 h 711225"/>
                <a:gd name="connsiteX2" fmla="*/ 1669256 w 1669256"/>
                <a:gd name="connsiteY2" fmla="*/ 0 h 711225"/>
                <a:gd name="connsiteX0" fmla="*/ 0 w 1669256"/>
                <a:gd name="connsiteY0" fmla="*/ 20637 h 711225"/>
                <a:gd name="connsiteX1" fmla="*/ 954880 w 1669256"/>
                <a:gd name="connsiteY1" fmla="*/ 711200 h 711225"/>
                <a:gd name="connsiteX2" fmla="*/ 1669256 w 1669256"/>
                <a:gd name="connsiteY2" fmla="*/ 0 h 711225"/>
                <a:gd name="connsiteX0" fmla="*/ 0 w 1541076"/>
                <a:gd name="connsiteY0" fmla="*/ 7937 h 711203"/>
                <a:gd name="connsiteX1" fmla="*/ 826700 w 1541076"/>
                <a:gd name="connsiteY1" fmla="*/ 711200 h 711203"/>
                <a:gd name="connsiteX2" fmla="*/ 1541076 w 1541076"/>
                <a:gd name="connsiteY2" fmla="*/ 0 h 711203"/>
                <a:gd name="connsiteX0" fmla="*/ 0 w 1541076"/>
                <a:gd name="connsiteY0" fmla="*/ 7937 h 711204"/>
                <a:gd name="connsiteX1" fmla="*/ 826700 w 1541076"/>
                <a:gd name="connsiteY1" fmla="*/ 711200 h 711204"/>
                <a:gd name="connsiteX2" fmla="*/ 1541076 w 1541076"/>
                <a:gd name="connsiteY2" fmla="*/ 0 h 711204"/>
                <a:gd name="connsiteX0" fmla="*/ 0 w 1541076"/>
                <a:gd name="connsiteY0" fmla="*/ 7937 h 711204"/>
                <a:gd name="connsiteX1" fmla="*/ 826700 w 1541076"/>
                <a:gd name="connsiteY1" fmla="*/ 711200 h 711204"/>
                <a:gd name="connsiteX2" fmla="*/ 1541076 w 1541076"/>
                <a:gd name="connsiteY2" fmla="*/ 0 h 711204"/>
                <a:gd name="connsiteX0" fmla="*/ 0 w 1541076"/>
                <a:gd name="connsiteY0" fmla="*/ 7937 h 711264"/>
                <a:gd name="connsiteX1" fmla="*/ 826700 w 1541076"/>
                <a:gd name="connsiteY1" fmla="*/ 711200 h 711264"/>
                <a:gd name="connsiteX2" fmla="*/ 1541076 w 1541076"/>
                <a:gd name="connsiteY2" fmla="*/ 0 h 711264"/>
                <a:gd name="connsiteX0" fmla="*/ 0 w 1541076"/>
                <a:gd name="connsiteY0" fmla="*/ 7937 h 711264"/>
                <a:gd name="connsiteX1" fmla="*/ 826700 w 1541076"/>
                <a:gd name="connsiteY1" fmla="*/ 711200 h 711264"/>
                <a:gd name="connsiteX2" fmla="*/ 1541076 w 1541076"/>
                <a:gd name="connsiteY2" fmla="*/ 0 h 711264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78006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78006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2858"/>
                <a:gd name="connsiteX1" fmla="*/ 780060 w 1541076"/>
                <a:gd name="connsiteY1" fmla="*/ 711200 h 712858"/>
                <a:gd name="connsiteX2" fmla="*/ 1541076 w 1541076"/>
                <a:gd name="connsiteY2" fmla="*/ 0 h 712858"/>
                <a:gd name="connsiteX0" fmla="*/ 0 w 1541076"/>
                <a:gd name="connsiteY0" fmla="*/ 7937 h 712858"/>
                <a:gd name="connsiteX1" fmla="*/ 780060 w 1541076"/>
                <a:gd name="connsiteY1" fmla="*/ 711200 h 712858"/>
                <a:gd name="connsiteX2" fmla="*/ 1541076 w 1541076"/>
                <a:gd name="connsiteY2" fmla="*/ 0 h 712858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4736"/>
                <a:gd name="connsiteX1" fmla="*/ 780060 w 1541076"/>
                <a:gd name="connsiteY1" fmla="*/ 711200 h 714736"/>
                <a:gd name="connsiteX2" fmla="*/ 1541076 w 1541076"/>
                <a:gd name="connsiteY2" fmla="*/ 0 h 714736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1242"/>
                <a:gd name="connsiteX1" fmla="*/ 780060 w 1541076"/>
                <a:gd name="connsiteY1" fmla="*/ 711200 h 711242"/>
                <a:gd name="connsiteX2" fmla="*/ 1541076 w 1541076"/>
                <a:gd name="connsiteY2" fmla="*/ 0 h 711242"/>
                <a:gd name="connsiteX0" fmla="*/ 0 w 1541076"/>
                <a:gd name="connsiteY0" fmla="*/ 7937 h 711239"/>
                <a:gd name="connsiteX1" fmla="*/ 780060 w 1541076"/>
                <a:gd name="connsiteY1" fmla="*/ 711200 h 711239"/>
                <a:gd name="connsiteX2" fmla="*/ 1541076 w 1541076"/>
                <a:gd name="connsiteY2" fmla="*/ 0 h 711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41076" h="711239">
                  <a:moveTo>
                    <a:pt x="0" y="7937"/>
                  </a:moveTo>
                  <a:cubicBezTo>
                    <a:pt x="276813" y="422671"/>
                    <a:pt x="561351" y="707101"/>
                    <a:pt x="780060" y="711200"/>
                  </a:cubicBezTo>
                  <a:cubicBezTo>
                    <a:pt x="998769" y="715299"/>
                    <a:pt x="1315622" y="397178"/>
                    <a:pt x="1541076" y="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latin typeface="Lucida Sans"/>
                <a:cs typeface="Lucida Sans"/>
              </a:endParaRPr>
            </a:p>
          </p:txBody>
        </p:sp>
      </p:grpSp>
      <p:sp>
        <p:nvSpPr>
          <p:cNvPr id="22" name="Oval 31">
            <a:extLst>
              <a:ext uri="{FF2B5EF4-FFF2-40B4-BE49-F238E27FC236}">
                <a16:creationId xmlns:a16="http://schemas.microsoft.com/office/drawing/2014/main" id="{7A473A85-C046-4B08-B33D-14D0D7758B3B}"/>
              </a:ext>
            </a:extLst>
          </p:cNvPr>
          <p:cNvSpPr/>
          <p:nvPr/>
        </p:nvSpPr>
        <p:spPr>
          <a:xfrm>
            <a:off x="996832" y="2437485"/>
            <a:ext cx="274868" cy="116205"/>
          </a:xfrm>
          <a:prstGeom prst="ellipse">
            <a:avLst/>
          </a:prstGeom>
          <a:noFill/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6"/>
          <p:cNvSpPr/>
          <p:nvPr/>
        </p:nvSpPr>
        <p:spPr>
          <a:xfrm>
            <a:off x="1248504" y="2482050"/>
            <a:ext cx="36576" cy="36576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latin typeface="Lucida Sans"/>
              <a:cs typeface="Lucida Sans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1096834" y="3473080"/>
            <a:ext cx="1370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 smtClean="0"/>
              <a:t>Simplified</a:t>
            </a:r>
            <a:r>
              <a:rPr lang="fr-FR" sz="1400" dirty="0" smtClean="0"/>
              <a:t> </a:t>
            </a:r>
            <a:r>
              <a:rPr lang="fr-FR" sz="1400" dirty="0" err="1" smtClean="0"/>
              <a:t>view</a:t>
            </a:r>
            <a:endParaRPr lang="fr-FR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3370042" y="2354873"/>
                <a:ext cx="1198277" cy="6280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0042" y="2354873"/>
                <a:ext cx="1198277" cy="6280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569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4 -0.00026 C -0.00014 0.0055 -0.00618 0.00812 -0.01267 0.00812 C -0.01945 0.00812 -0.02372 0.0055 -0.02372 -0.00026 C -0.02372 -0.00734 -0.01842 -0.01048 -0.01164 -0.01048 C -0.00515 -0.01048 -0.00014 -0.00734 -0.00014 -0.00026 Z " pathEditMode="relative" rAng="5400000" ptsTypes="AAAAA">
                                      <p:cBhvr>
                                        <p:cTn id="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9" y="-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411" y="1576738"/>
            <a:ext cx="5400863" cy="3960925"/>
          </a:xfrm>
          <a:prstGeom prst="rect">
            <a:avLst/>
          </a:prstGeom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73" name="ZoneTexte 72"/>
          <p:cNvSpPr txBox="1"/>
          <p:nvPr/>
        </p:nvSpPr>
        <p:spPr>
          <a:xfrm>
            <a:off x="345827" y="2973927"/>
            <a:ext cx="3168352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The semi-</a:t>
            </a:r>
            <a:r>
              <a:rPr lang="fr-FR" sz="1400" dirty="0" err="1" smtClean="0"/>
              <a:t>empirical</a:t>
            </a:r>
            <a:r>
              <a:rPr lang="fr-FR" sz="1400" dirty="0" smtClean="0"/>
              <a:t> mass </a:t>
            </a:r>
            <a:r>
              <a:rPr lang="fr-FR" sz="1400" dirty="0" err="1" smtClean="0"/>
              <a:t>fomula</a:t>
            </a:r>
            <a:r>
              <a:rPr lang="fr-FR" sz="1400" dirty="0" smtClean="0"/>
              <a:t>:</a:t>
            </a:r>
            <a:endParaRPr lang="fr-FR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ZoneTexte 73"/>
              <p:cNvSpPr txBox="1"/>
              <p:nvPr/>
            </p:nvSpPr>
            <p:spPr>
              <a:xfrm>
                <a:off x="345827" y="3409173"/>
                <a:ext cx="4735976" cy="4439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2/3</m:t>
                          </m:r>
                        </m:sup>
                      </m:sSup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f>
                        <m:f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d>
                            <m:d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1/3</m:t>
                              </m:r>
                            </m:sup>
                          </m:sSup>
                        </m:den>
                      </m:f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f>
                        <m:f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fr-FR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1400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fr-FR" sz="1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fr-FR" sz="1400" b="0" i="1" smtClean="0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fr-F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f>
                        <m:fPr>
                          <m:ctrlP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1/2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74" name="ZoneTexte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827" y="3409173"/>
                <a:ext cx="4735976" cy="4439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ZoneTexte 77"/>
          <p:cNvSpPr txBox="1"/>
          <p:nvPr/>
        </p:nvSpPr>
        <p:spPr>
          <a:xfrm>
            <a:off x="5674420" y="860212"/>
            <a:ext cx="4907512" cy="73866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The first nuclear mass model </a:t>
            </a:r>
            <a:r>
              <a:rPr lang="fr-FR" sz="1400" dirty="0" err="1" smtClean="0"/>
              <a:t>describes</a:t>
            </a:r>
            <a:r>
              <a:rPr lang="fr-FR" sz="1400" dirty="0" smtClean="0"/>
              <a:t> the main </a:t>
            </a:r>
            <a:r>
              <a:rPr lang="fr-FR" sz="1400" dirty="0" err="1" smtClean="0"/>
              <a:t>features</a:t>
            </a:r>
            <a:r>
              <a:rPr lang="fr-FR" sz="1400" dirty="0" smtClean="0"/>
              <a:t> of the nuclear binding energy </a:t>
            </a:r>
            <a:r>
              <a:rPr lang="fr-FR" sz="1400" dirty="0" err="1" smtClean="0"/>
              <a:t>with</a:t>
            </a:r>
            <a:r>
              <a:rPr lang="fr-FR" sz="1400" dirty="0" smtClean="0"/>
              <a:t> </a:t>
            </a:r>
            <a:r>
              <a:rPr lang="fr-FR" sz="1400" dirty="0" err="1" smtClean="0"/>
              <a:t>only</a:t>
            </a:r>
            <a:r>
              <a:rPr lang="fr-FR" sz="1400" dirty="0" smtClean="0"/>
              <a:t> 5 </a:t>
            </a:r>
            <a:r>
              <a:rPr lang="fr-FR" sz="1400" dirty="0" err="1" smtClean="0"/>
              <a:t>parameters</a:t>
            </a:r>
            <a:r>
              <a:rPr lang="fr-FR" sz="1400" dirty="0" smtClean="0"/>
              <a:t>. </a:t>
            </a:r>
            <a:endParaRPr lang="fr-FR" sz="1400" dirty="0"/>
          </a:p>
        </p:txBody>
      </p:sp>
      <p:sp>
        <p:nvSpPr>
          <p:cNvPr id="79" name="ZoneTexte 78"/>
          <p:cNvSpPr txBox="1"/>
          <p:nvPr/>
        </p:nvSpPr>
        <p:spPr>
          <a:xfrm>
            <a:off x="347091" y="4158542"/>
            <a:ext cx="4535239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The </a:t>
            </a:r>
            <a:r>
              <a:rPr lang="fr-FR" sz="1400" dirty="0" err="1" smtClean="0"/>
              <a:t>vast</a:t>
            </a:r>
            <a:r>
              <a:rPr lang="fr-FR" sz="1400" dirty="0" smtClean="0"/>
              <a:t> </a:t>
            </a:r>
            <a:r>
              <a:rPr lang="fr-FR" sz="1400" dirty="0" err="1" smtClean="0"/>
              <a:t>majority</a:t>
            </a:r>
            <a:r>
              <a:rPr lang="fr-FR" sz="1400" dirty="0" smtClean="0"/>
              <a:t> of binding energies </a:t>
            </a:r>
            <a:r>
              <a:rPr lang="fr-FR" sz="1400" dirty="0" err="1" smtClean="0"/>
              <a:t>predicted</a:t>
            </a:r>
            <a:r>
              <a:rPr lang="fr-FR" sz="1400" dirty="0" smtClean="0"/>
              <a:t> to </a:t>
            </a:r>
            <a:r>
              <a:rPr lang="fr-FR" sz="1400" dirty="0" err="1" smtClean="0"/>
              <a:t>better</a:t>
            </a:r>
            <a:r>
              <a:rPr lang="fr-FR" sz="1400" dirty="0" smtClean="0"/>
              <a:t> </a:t>
            </a:r>
            <a:r>
              <a:rPr lang="fr-FR" sz="1400" dirty="0" err="1" smtClean="0"/>
              <a:t>than</a:t>
            </a:r>
            <a:r>
              <a:rPr lang="fr-FR" sz="1400" dirty="0" smtClean="0"/>
              <a:t> 5%</a:t>
            </a:r>
            <a:endParaRPr lang="fr-FR" sz="1400" dirty="0"/>
          </a:p>
        </p:txBody>
      </p:sp>
      <p:sp>
        <p:nvSpPr>
          <p:cNvPr id="80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560840" cy="432048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Nuclear binding energy and mass formulas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ZoneTexte 80"/>
          <p:cNvSpPr txBox="1"/>
          <p:nvPr/>
        </p:nvSpPr>
        <p:spPr>
          <a:xfrm>
            <a:off x="345748" y="4927763"/>
            <a:ext cx="5040639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The </a:t>
            </a:r>
            <a:r>
              <a:rPr lang="fr-FR" sz="1400" dirty="0" err="1" smtClean="0"/>
              <a:t>whole</a:t>
            </a:r>
            <a:r>
              <a:rPr lang="fr-FR" sz="1400" dirty="0" smtClean="0"/>
              <a:t> </a:t>
            </a:r>
            <a:r>
              <a:rPr lang="fr-FR" sz="1400" dirty="0" err="1" smtClean="0"/>
              <a:t>elusiveness</a:t>
            </a:r>
            <a:r>
              <a:rPr lang="fr-FR" sz="1400" dirty="0" smtClean="0"/>
              <a:t> of nuclear </a:t>
            </a:r>
            <a:r>
              <a:rPr lang="fr-FR" sz="1400" dirty="0" err="1" smtClean="0"/>
              <a:t>physics</a:t>
            </a:r>
            <a:r>
              <a:rPr lang="fr-FR" sz="1400" dirty="0" smtClean="0"/>
              <a:t> in one </a:t>
            </a:r>
            <a:r>
              <a:rPr lang="fr-FR" sz="1400" dirty="0" err="1" smtClean="0"/>
              <a:t>picture</a:t>
            </a:r>
            <a:endParaRPr lang="fr-FR" sz="1400" dirty="0"/>
          </a:p>
        </p:txBody>
      </p:sp>
      <p:sp>
        <p:nvSpPr>
          <p:cNvPr id="8" name="Ellipse 7"/>
          <p:cNvSpPr/>
          <p:nvPr/>
        </p:nvSpPr>
        <p:spPr>
          <a:xfrm rot="21368713">
            <a:off x="6053315" y="1726691"/>
            <a:ext cx="864422" cy="1512168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ZoneTexte 81"/>
          <p:cNvSpPr txBox="1"/>
          <p:nvPr/>
        </p:nvSpPr>
        <p:spPr>
          <a:xfrm>
            <a:off x="6897499" y="2344122"/>
            <a:ext cx="22333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rgbClr val="0000FF"/>
                </a:solidFill>
              </a:rPr>
              <a:t>not </a:t>
            </a:r>
            <a:r>
              <a:rPr lang="fr-FR" sz="1400" dirty="0" err="1" smtClean="0">
                <a:solidFill>
                  <a:srgbClr val="0000FF"/>
                </a:solidFill>
              </a:rPr>
              <a:t>very</a:t>
            </a:r>
            <a:r>
              <a:rPr lang="fr-FR" sz="1400" dirty="0" smtClean="0">
                <a:solidFill>
                  <a:srgbClr val="0000FF"/>
                </a:solidFill>
              </a:rPr>
              <a:t> good </a:t>
            </a:r>
            <a:r>
              <a:rPr lang="fr-FR" sz="1400" dirty="0" err="1" smtClean="0">
                <a:solidFill>
                  <a:srgbClr val="0000FF"/>
                </a:solidFill>
              </a:rPr>
              <a:t>liquid</a:t>
            </a:r>
            <a:r>
              <a:rPr lang="fr-FR" sz="1400" dirty="0" smtClean="0">
                <a:solidFill>
                  <a:srgbClr val="0000FF"/>
                </a:solidFill>
              </a:rPr>
              <a:t> drops</a:t>
            </a:r>
            <a:endParaRPr lang="fr-FR" sz="1400" dirty="0">
              <a:solidFill>
                <a:srgbClr val="0000FF"/>
              </a:solidFill>
            </a:endParaRPr>
          </a:p>
        </p:txBody>
      </p:sp>
      <p:grpSp>
        <p:nvGrpSpPr>
          <p:cNvPr id="100" name="Groupe 99"/>
          <p:cNvGrpSpPr/>
          <p:nvPr/>
        </p:nvGrpSpPr>
        <p:grpSpPr>
          <a:xfrm>
            <a:off x="7332387" y="2849954"/>
            <a:ext cx="1726408" cy="416252"/>
            <a:chOff x="7332387" y="2849954"/>
            <a:chExt cx="1726408" cy="416252"/>
          </a:xfrm>
        </p:grpSpPr>
        <p:cxnSp>
          <p:nvCxnSpPr>
            <p:cNvPr id="85" name="Connecteur droit avec flèche 84"/>
            <p:cNvCxnSpPr/>
            <p:nvPr/>
          </p:nvCxnSpPr>
          <p:spPr>
            <a:xfrm>
              <a:off x="8081688" y="2849954"/>
              <a:ext cx="977107" cy="416252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necteur droit avec flèche 85"/>
            <p:cNvCxnSpPr/>
            <p:nvPr/>
          </p:nvCxnSpPr>
          <p:spPr>
            <a:xfrm flipH="1">
              <a:off x="8055953" y="2849954"/>
              <a:ext cx="25735" cy="299254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necteur droit avec flèche 87"/>
            <p:cNvCxnSpPr/>
            <p:nvPr/>
          </p:nvCxnSpPr>
          <p:spPr>
            <a:xfrm flipH="1">
              <a:off x="7688499" y="2849954"/>
              <a:ext cx="393190" cy="250685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Connecteur droit avec flèche 90"/>
            <p:cNvCxnSpPr/>
            <p:nvPr/>
          </p:nvCxnSpPr>
          <p:spPr>
            <a:xfrm flipH="1">
              <a:off x="7332387" y="2849954"/>
              <a:ext cx="749302" cy="231738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ZoneTexte 101"/>
          <p:cNvSpPr txBox="1"/>
          <p:nvPr/>
        </p:nvSpPr>
        <p:spPr>
          <a:xfrm>
            <a:off x="7762651" y="2579184"/>
            <a:ext cx="24801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00B050"/>
                </a:solidFill>
              </a:rPr>
              <a:t>e</a:t>
            </a:r>
            <a:r>
              <a:rPr lang="fr-FR" sz="1400" dirty="0" smtClean="0">
                <a:solidFill>
                  <a:srgbClr val="00B050"/>
                </a:solidFill>
              </a:rPr>
              <a:t>xtra binding </a:t>
            </a:r>
            <a:r>
              <a:rPr lang="fr-FR" sz="14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 magic nuclei</a:t>
            </a:r>
            <a:endParaRPr lang="fr-FR" sz="1400" dirty="0">
              <a:solidFill>
                <a:srgbClr val="00B050"/>
              </a:solidFill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843" y="1013520"/>
            <a:ext cx="3146964" cy="169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05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onPT3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34137" t="30557" r="28949" b="32037"/>
          <a:stretch/>
        </p:blipFill>
        <p:spPr>
          <a:xfrm>
            <a:off x="6445325" y="2071676"/>
            <a:ext cx="1800201" cy="1368153"/>
          </a:xfrm>
          <a:prstGeom prst="rect">
            <a:avLst/>
          </a:prstGeom>
        </p:spPr>
      </p:pic>
      <p:pic>
        <p:nvPicPr>
          <p:cNvPr id="29" name="ionPT2D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7"/>
          <a:srcRect l="29792" t="23487" r="28865" b="25326"/>
          <a:stretch/>
        </p:blipFill>
        <p:spPr>
          <a:xfrm>
            <a:off x="8209943" y="1833696"/>
            <a:ext cx="2016225" cy="187220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8698870" cy="432048"/>
          </a:xfrm>
        </p:spPr>
        <p:txBody>
          <a:bodyPr>
            <a:normAutofit/>
          </a:bodyPr>
          <a:lstStyle/>
          <a:p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techniques: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Penning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60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/>
              <p:cNvSpPr txBox="1"/>
              <p:nvPr/>
            </p:nvSpPr>
            <p:spPr>
              <a:xfrm>
                <a:off x="566286" y="4144439"/>
                <a:ext cx="3557384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 smtClean="0"/>
                  <a:t>In reality: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Motion </a:t>
                </a:r>
                <a:r>
                  <a:rPr lang="fr-FR" sz="1400" dirty="0" err="1" smtClean="0">
                    <a:sym typeface="Wingdings" panose="05000000000000000000" pitchFamily="2" charset="2"/>
                  </a:rPr>
                  <a:t>splits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</a:t>
                </a:r>
                <a:r>
                  <a:rPr lang="fr-FR" sz="1400" dirty="0" err="1" smtClean="0">
                    <a:sym typeface="Wingdings" panose="05000000000000000000" pitchFamily="2" charset="2"/>
                  </a:rPr>
                  <a:t>into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2 </a:t>
                </a:r>
                <a:r>
                  <a:rPr lang="fr-FR" sz="1400" dirty="0" err="1" smtClean="0">
                    <a:sym typeface="Wingdings" panose="05000000000000000000" pitchFamily="2" charset="2"/>
                  </a:rPr>
                  <a:t>eigenmotions</a:t>
                </a:r>
                <a:endParaRPr lang="fr-FR" sz="1400" dirty="0">
                  <a:sym typeface="Wingdings" panose="05000000000000000000" pitchFamily="2" charset="2"/>
                </a:endParaRP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fr-FR" sz="1400" dirty="0" err="1" smtClean="0">
                    <a:sym typeface="Wingdings" panose="05000000000000000000" pitchFamily="2" charset="2"/>
                  </a:rPr>
                  <a:t>Modified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cyclotron (</a:t>
                </a:r>
                <a:r>
                  <a:rPr lang="fr-FR" sz="1400" dirty="0" err="1" smtClean="0">
                    <a:sym typeface="Wingdings" panose="05000000000000000000" pitchFamily="2" charset="2"/>
                  </a:rPr>
                  <a:t>called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40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</m:e>
                      <m:sub>
                        <m:r>
                          <a:rPr lang="fr-FR" sz="1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+</m:t>
                        </m:r>
                      </m:sub>
                    </m:sSub>
                    <m:r>
                      <a:rPr lang="fr-FR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≈</m:t>
                    </m:r>
                  </m:oMath>
                </a14:m>
                <a:r>
                  <a:rPr lang="fr-FR" sz="1400" dirty="0" smtClean="0">
                    <a:sym typeface="Wingdings" panose="05000000000000000000" pitchFamily="2" charset="2"/>
                  </a:rPr>
                  <a:t> 1 MHz)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fr-FR" sz="1400" dirty="0" err="1" smtClean="0">
                    <a:sym typeface="Wingdings" panose="05000000000000000000" pitchFamily="2" charset="2"/>
                  </a:rPr>
                  <a:t>Magnetron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(</a:t>
                </a:r>
                <a:r>
                  <a:rPr lang="fr-FR" sz="1400" dirty="0" err="1" smtClean="0">
                    <a:sym typeface="Wingdings" panose="05000000000000000000" pitchFamily="2" charset="2"/>
                  </a:rPr>
                  <a:t>called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40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</m:e>
                      <m:sub>
                        <m:r>
                          <a:rPr lang="fr-FR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−</m:t>
                        </m:r>
                      </m:sub>
                    </m:sSub>
                    <m:r>
                      <a:rPr lang="fr-FR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≈</m:t>
                    </m:r>
                  </m:oMath>
                </a14:m>
                <a:r>
                  <a:rPr lang="fr-FR" sz="1400" dirty="0" smtClean="0">
                    <a:sym typeface="Wingdings" panose="05000000000000000000" pitchFamily="2" charset="2"/>
                  </a:rPr>
                  <a:t> 1 kHz ) 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40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</m:e>
                      <m:sub>
                        <m:r>
                          <a:rPr lang="fr-FR" sz="1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+</m:t>
                        </m:r>
                      </m:sub>
                    </m:sSub>
                    <m:r>
                      <a:rPr lang="fr-FR" sz="1400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+</m:t>
                    </m:r>
                    <m:sSub>
                      <m:sSubPr>
                        <m:ctrlPr>
                          <a:rPr lang="fr-FR" sz="1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</m:e>
                      <m:sub>
                        <m:r>
                          <a:rPr lang="fr-FR" sz="1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−</m:t>
                        </m:r>
                      </m:sub>
                    </m:sSub>
                    <m:r>
                      <a:rPr lang="fr-FR" sz="1400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sSub>
                      <m:sSubPr>
                        <m:ctrlPr>
                          <a:rPr lang="fr-FR" sz="1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</m:e>
                      <m:sub>
                        <m:r>
                          <a:rPr lang="fr-FR" sz="1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𝑐</m:t>
                        </m:r>
                      </m:sub>
                    </m:sSub>
                  </m:oMath>
                </a14:m>
                <a:endParaRPr lang="fr-FR" sz="1400" dirty="0" smtClean="0"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26" name="ZoneText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286" y="4144439"/>
                <a:ext cx="3557384" cy="954107"/>
              </a:xfrm>
              <a:prstGeom prst="rect">
                <a:avLst/>
              </a:prstGeom>
              <a:blipFill>
                <a:blip r:embed="rId8"/>
                <a:stretch>
                  <a:fillRect l="-515" t="-1282" b="-448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996832" y="906133"/>
            <a:ext cx="7920881" cy="307777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err="1" smtClean="0">
                <a:solidFill>
                  <a:srgbClr val="000000"/>
                </a:solidFill>
              </a:rPr>
              <a:t>Penning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trap</a:t>
            </a:r>
            <a:r>
              <a:rPr lang="fr-FR" sz="1400" dirty="0" smtClean="0">
                <a:solidFill>
                  <a:srgbClr val="000000"/>
                </a:solidFill>
              </a:rPr>
              <a:t> uses a </a:t>
            </a:r>
            <a:r>
              <a:rPr lang="fr-FR" sz="1400" dirty="0" err="1" smtClean="0">
                <a:solidFill>
                  <a:srgbClr val="000000"/>
                </a:solidFill>
              </a:rPr>
              <a:t>potential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well</a:t>
            </a:r>
            <a:r>
              <a:rPr lang="fr-FR" sz="1400" dirty="0" smtClean="0">
                <a:solidFill>
                  <a:srgbClr val="000000"/>
                </a:solidFill>
              </a:rPr>
              <a:t> of 10-100 V and a </a:t>
            </a:r>
            <a:r>
              <a:rPr lang="fr-FR" sz="1400" dirty="0" err="1" smtClean="0">
                <a:solidFill>
                  <a:srgbClr val="000000"/>
                </a:solidFill>
              </a:rPr>
              <a:t>magnetic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field</a:t>
            </a:r>
            <a:r>
              <a:rPr lang="fr-FR" sz="1400" dirty="0" smtClean="0">
                <a:solidFill>
                  <a:srgbClr val="000000"/>
                </a:solidFill>
              </a:rPr>
              <a:t> of a few T</a:t>
            </a:r>
          </a:p>
        </p:txBody>
      </p:sp>
      <p:pic>
        <p:nvPicPr>
          <p:cNvPr id="13" name="Picture 91">
            <a:extLst>
              <a:ext uri="{FF2B5EF4-FFF2-40B4-BE49-F238E27FC236}">
                <a16:creationId xmlns:a16="http://schemas.microsoft.com/office/drawing/2014/main" id="{8E911501-CBF2-2E7C-66DE-3EC6B7E9C91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995" y="2036269"/>
            <a:ext cx="1264026" cy="1265267"/>
          </a:xfrm>
          <a:prstGeom prst="rect">
            <a:avLst/>
          </a:prstGeom>
        </p:spPr>
      </p:pic>
      <p:sp>
        <p:nvSpPr>
          <p:cNvPr id="14" name="TextBox 17"/>
          <p:cNvSpPr txBox="1">
            <a:spLocks noChangeArrowheads="1"/>
          </p:cNvSpPr>
          <p:nvPr/>
        </p:nvSpPr>
        <p:spPr bwMode="auto">
          <a:xfrm>
            <a:off x="1010834" y="1410182"/>
            <a:ext cx="323833" cy="33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b="1" dirty="0">
                <a:solidFill>
                  <a:srgbClr val="FF0000"/>
                </a:solidFill>
                <a:latin typeface="Lucida Sans" charset="0"/>
                <a:ea typeface="MS PGothic" charset="0"/>
                <a:cs typeface="MS PGothic" charset="0"/>
              </a:rPr>
              <a:t>U</a:t>
            </a:r>
            <a:endParaRPr lang="en-GB" sz="1800" b="1" dirty="0">
              <a:solidFill>
                <a:srgbClr val="FF0000"/>
              </a:solidFill>
              <a:latin typeface="Lucida Sans" charset="0"/>
              <a:ea typeface="MS PGothic" charset="0"/>
              <a:cs typeface="MS PGothic" charset="0"/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573724" y="1617969"/>
            <a:ext cx="1162067" cy="1683567"/>
            <a:chOff x="1696382" y="2094131"/>
            <a:chExt cx="1793154" cy="2597868"/>
          </a:xfrm>
        </p:grpSpPr>
        <p:sp>
          <p:nvSpPr>
            <p:cNvPr id="16" name="Freeform 16"/>
            <p:cNvSpPr/>
            <p:nvPr/>
          </p:nvSpPr>
          <p:spPr bwMode="auto">
            <a:xfrm>
              <a:off x="1707072" y="2094131"/>
              <a:ext cx="1782464" cy="203754"/>
            </a:xfrm>
            <a:custGeom>
              <a:avLst/>
              <a:gdLst>
                <a:gd name="connsiteX0" fmla="*/ 0 w 1897856"/>
                <a:gd name="connsiteY0" fmla="*/ 0 h 709614"/>
                <a:gd name="connsiteX1" fmla="*/ 978693 w 1897856"/>
                <a:gd name="connsiteY1" fmla="*/ 709613 h 709614"/>
                <a:gd name="connsiteX2" fmla="*/ 1897856 w 1897856"/>
                <a:gd name="connsiteY2" fmla="*/ 4763 h 709614"/>
                <a:gd name="connsiteX0" fmla="*/ 0 w 1897856"/>
                <a:gd name="connsiteY0" fmla="*/ 0 h 690564"/>
                <a:gd name="connsiteX1" fmla="*/ 954880 w 1897856"/>
                <a:gd name="connsiteY1" fmla="*/ 690563 h 690564"/>
                <a:gd name="connsiteX2" fmla="*/ 1897856 w 1897856"/>
                <a:gd name="connsiteY2" fmla="*/ 4763 h 690564"/>
                <a:gd name="connsiteX0" fmla="*/ 0 w 1669256"/>
                <a:gd name="connsiteY0" fmla="*/ 20637 h 711225"/>
                <a:gd name="connsiteX1" fmla="*/ 954880 w 1669256"/>
                <a:gd name="connsiteY1" fmla="*/ 711200 h 711225"/>
                <a:gd name="connsiteX2" fmla="*/ 1669256 w 1669256"/>
                <a:gd name="connsiteY2" fmla="*/ 0 h 711225"/>
                <a:gd name="connsiteX0" fmla="*/ 0 w 1669256"/>
                <a:gd name="connsiteY0" fmla="*/ 20637 h 711225"/>
                <a:gd name="connsiteX1" fmla="*/ 954880 w 1669256"/>
                <a:gd name="connsiteY1" fmla="*/ 711200 h 711225"/>
                <a:gd name="connsiteX2" fmla="*/ 1669256 w 1669256"/>
                <a:gd name="connsiteY2" fmla="*/ 0 h 711225"/>
                <a:gd name="connsiteX0" fmla="*/ 0 w 1541076"/>
                <a:gd name="connsiteY0" fmla="*/ 7937 h 711203"/>
                <a:gd name="connsiteX1" fmla="*/ 826700 w 1541076"/>
                <a:gd name="connsiteY1" fmla="*/ 711200 h 711203"/>
                <a:gd name="connsiteX2" fmla="*/ 1541076 w 1541076"/>
                <a:gd name="connsiteY2" fmla="*/ 0 h 711203"/>
                <a:gd name="connsiteX0" fmla="*/ 0 w 1541076"/>
                <a:gd name="connsiteY0" fmla="*/ 7937 h 711204"/>
                <a:gd name="connsiteX1" fmla="*/ 826700 w 1541076"/>
                <a:gd name="connsiteY1" fmla="*/ 711200 h 711204"/>
                <a:gd name="connsiteX2" fmla="*/ 1541076 w 1541076"/>
                <a:gd name="connsiteY2" fmla="*/ 0 h 711204"/>
                <a:gd name="connsiteX0" fmla="*/ 0 w 1541076"/>
                <a:gd name="connsiteY0" fmla="*/ 7937 h 711204"/>
                <a:gd name="connsiteX1" fmla="*/ 826700 w 1541076"/>
                <a:gd name="connsiteY1" fmla="*/ 711200 h 711204"/>
                <a:gd name="connsiteX2" fmla="*/ 1541076 w 1541076"/>
                <a:gd name="connsiteY2" fmla="*/ 0 h 711204"/>
                <a:gd name="connsiteX0" fmla="*/ 0 w 1541076"/>
                <a:gd name="connsiteY0" fmla="*/ 7937 h 711264"/>
                <a:gd name="connsiteX1" fmla="*/ 826700 w 1541076"/>
                <a:gd name="connsiteY1" fmla="*/ 711200 h 711264"/>
                <a:gd name="connsiteX2" fmla="*/ 1541076 w 1541076"/>
                <a:gd name="connsiteY2" fmla="*/ 0 h 711264"/>
                <a:gd name="connsiteX0" fmla="*/ 0 w 1541076"/>
                <a:gd name="connsiteY0" fmla="*/ 7937 h 711264"/>
                <a:gd name="connsiteX1" fmla="*/ 826700 w 1541076"/>
                <a:gd name="connsiteY1" fmla="*/ 711200 h 711264"/>
                <a:gd name="connsiteX2" fmla="*/ 1541076 w 1541076"/>
                <a:gd name="connsiteY2" fmla="*/ 0 h 711264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78006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78006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2858"/>
                <a:gd name="connsiteX1" fmla="*/ 780060 w 1541076"/>
                <a:gd name="connsiteY1" fmla="*/ 711200 h 712858"/>
                <a:gd name="connsiteX2" fmla="*/ 1541076 w 1541076"/>
                <a:gd name="connsiteY2" fmla="*/ 0 h 712858"/>
                <a:gd name="connsiteX0" fmla="*/ 0 w 1541076"/>
                <a:gd name="connsiteY0" fmla="*/ 7937 h 712858"/>
                <a:gd name="connsiteX1" fmla="*/ 780060 w 1541076"/>
                <a:gd name="connsiteY1" fmla="*/ 711200 h 712858"/>
                <a:gd name="connsiteX2" fmla="*/ 1541076 w 1541076"/>
                <a:gd name="connsiteY2" fmla="*/ 0 h 712858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4736"/>
                <a:gd name="connsiteX1" fmla="*/ 780060 w 1541076"/>
                <a:gd name="connsiteY1" fmla="*/ 711200 h 714736"/>
                <a:gd name="connsiteX2" fmla="*/ 1541076 w 1541076"/>
                <a:gd name="connsiteY2" fmla="*/ 0 h 714736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1242"/>
                <a:gd name="connsiteX1" fmla="*/ 780060 w 1541076"/>
                <a:gd name="connsiteY1" fmla="*/ 711200 h 711242"/>
                <a:gd name="connsiteX2" fmla="*/ 1541076 w 1541076"/>
                <a:gd name="connsiteY2" fmla="*/ 0 h 711242"/>
                <a:gd name="connsiteX0" fmla="*/ 0 w 1541076"/>
                <a:gd name="connsiteY0" fmla="*/ 7937 h 711239"/>
                <a:gd name="connsiteX1" fmla="*/ 780060 w 1541076"/>
                <a:gd name="connsiteY1" fmla="*/ 711200 h 711239"/>
                <a:gd name="connsiteX2" fmla="*/ 1541076 w 1541076"/>
                <a:gd name="connsiteY2" fmla="*/ 0 h 711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41076" h="711239">
                  <a:moveTo>
                    <a:pt x="0" y="7937"/>
                  </a:moveTo>
                  <a:cubicBezTo>
                    <a:pt x="276813" y="422671"/>
                    <a:pt x="561351" y="707101"/>
                    <a:pt x="780060" y="711200"/>
                  </a:cubicBezTo>
                  <a:cubicBezTo>
                    <a:pt x="998769" y="715299"/>
                    <a:pt x="1315622" y="397178"/>
                    <a:pt x="1541076" y="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latin typeface="Lucida Sans"/>
                <a:cs typeface="Lucida Sans"/>
              </a:endParaRPr>
            </a:p>
          </p:txBody>
        </p:sp>
        <p:cxnSp>
          <p:nvCxnSpPr>
            <p:cNvPr id="17" name="Straight Arrow Connector 8"/>
            <p:cNvCxnSpPr/>
            <p:nvPr/>
          </p:nvCxnSpPr>
          <p:spPr>
            <a:xfrm flipV="1">
              <a:off x="22184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9"/>
            <p:cNvCxnSpPr/>
            <p:nvPr/>
          </p:nvCxnSpPr>
          <p:spPr>
            <a:xfrm flipV="1">
              <a:off x="23708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0"/>
            <p:cNvCxnSpPr/>
            <p:nvPr/>
          </p:nvCxnSpPr>
          <p:spPr>
            <a:xfrm flipV="1">
              <a:off x="25232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11"/>
            <p:cNvCxnSpPr/>
            <p:nvPr/>
          </p:nvCxnSpPr>
          <p:spPr>
            <a:xfrm flipV="1">
              <a:off x="26756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12"/>
            <p:cNvCxnSpPr/>
            <p:nvPr/>
          </p:nvCxnSpPr>
          <p:spPr>
            <a:xfrm flipV="1">
              <a:off x="28280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13"/>
            <p:cNvCxnSpPr/>
            <p:nvPr/>
          </p:nvCxnSpPr>
          <p:spPr>
            <a:xfrm flipV="1">
              <a:off x="29804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14"/>
            <p:cNvSpPr txBox="1">
              <a:spLocks noChangeArrowheads="1"/>
            </p:cNvSpPr>
            <p:nvPr/>
          </p:nvSpPr>
          <p:spPr bwMode="auto">
            <a:xfrm>
              <a:off x="1696382" y="2548068"/>
              <a:ext cx="30480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  <a:latin typeface="Lucida Sans" charset="0"/>
                  <a:ea typeface="MS PGothic" charset="0"/>
                  <a:cs typeface="MS PGothic" charset="0"/>
                </a:rPr>
                <a:t>B</a:t>
              </a:r>
              <a:endParaRPr lang="en-GB" sz="1800" b="1" dirty="0">
                <a:solidFill>
                  <a:srgbClr val="FF0000"/>
                </a:solidFill>
                <a:latin typeface="Lucida Sans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25" name="Freeform 16"/>
            <p:cNvSpPr/>
            <p:nvPr/>
          </p:nvSpPr>
          <p:spPr bwMode="auto">
            <a:xfrm rot="10800000">
              <a:off x="1707072" y="4488245"/>
              <a:ext cx="1782464" cy="203754"/>
            </a:xfrm>
            <a:custGeom>
              <a:avLst/>
              <a:gdLst>
                <a:gd name="connsiteX0" fmla="*/ 0 w 1897856"/>
                <a:gd name="connsiteY0" fmla="*/ 0 h 709614"/>
                <a:gd name="connsiteX1" fmla="*/ 978693 w 1897856"/>
                <a:gd name="connsiteY1" fmla="*/ 709613 h 709614"/>
                <a:gd name="connsiteX2" fmla="*/ 1897856 w 1897856"/>
                <a:gd name="connsiteY2" fmla="*/ 4763 h 709614"/>
                <a:gd name="connsiteX0" fmla="*/ 0 w 1897856"/>
                <a:gd name="connsiteY0" fmla="*/ 0 h 690564"/>
                <a:gd name="connsiteX1" fmla="*/ 954880 w 1897856"/>
                <a:gd name="connsiteY1" fmla="*/ 690563 h 690564"/>
                <a:gd name="connsiteX2" fmla="*/ 1897856 w 1897856"/>
                <a:gd name="connsiteY2" fmla="*/ 4763 h 690564"/>
                <a:gd name="connsiteX0" fmla="*/ 0 w 1669256"/>
                <a:gd name="connsiteY0" fmla="*/ 20637 h 711225"/>
                <a:gd name="connsiteX1" fmla="*/ 954880 w 1669256"/>
                <a:gd name="connsiteY1" fmla="*/ 711200 h 711225"/>
                <a:gd name="connsiteX2" fmla="*/ 1669256 w 1669256"/>
                <a:gd name="connsiteY2" fmla="*/ 0 h 711225"/>
                <a:gd name="connsiteX0" fmla="*/ 0 w 1669256"/>
                <a:gd name="connsiteY0" fmla="*/ 20637 h 711225"/>
                <a:gd name="connsiteX1" fmla="*/ 954880 w 1669256"/>
                <a:gd name="connsiteY1" fmla="*/ 711200 h 711225"/>
                <a:gd name="connsiteX2" fmla="*/ 1669256 w 1669256"/>
                <a:gd name="connsiteY2" fmla="*/ 0 h 711225"/>
                <a:gd name="connsiteX0" fmla="*/ 0 w 1541076"/>
                <a:gd name="connsiteY0" fmla="*/ 7937 h 711203"/>
                <a:gd name="connsiteX1" fmla="*/ 826700 w 1541076"/>
                <a:gd name="connsiteY1" fmla="*/ 711200 h 711203"/>
                <a:gd name="connsiteX2" fmla="*/ 1541076 w 1541076"/>
                <a:gd name="connsiteY2" fmla="*/ 0 h 711203"/>
                <a:gd name="connsiteX0" fmla="*/ 0 w 1541076"/>
                <a:gd name="connsiteY0" fmla="*/ 7937 h 711204"/>
                <a:gd name="connsiteX1" fmla="*/ 826700 w 1541076"/>
                <a:gd name="connsiteY1" fmla="*/ 711200 h 711204"/>
                <a:gd name="connsiteX2" fmla="*/ 1541076 w 1541076"/>
                <a:gd name="connsiteY2" fmla="*/ 0 h 711204"/>
                <a:gd name="connsiteX0" fmla="*/ 0 w 1541076"/>
                <a:gd name="connsiteY0" fmla="*/ 7937 h 711204"/>
                <a:gd name="connsiteX1" fmla="*/ 826700 w 1541076"/>
                <a:gd name="connsiteY1" fmla="*/ 711200 h 711204"/>
                <a:gd name="connsiteX2" fmla="*/ 1541076 w 1541076"/>
                <a:gd name="connsiteY2" fmla="*/ 0 h 711204"/>
                <a:gd name="connsiteX0" fmla="*/ 0 w 1541076"/>
                <a:gd name="connsiteY0" fmla="*/ 7937 h 711264"/>
                <a:gd name="connsiteX1" fmla="*/ 826700 w 1541076"/>
                <a:gd name="connsiteY1" fmla="*/ 711200 h 711264"/>
                <a:gd name="connsiteX2" fmla="*/ 1541076 w 1541076"/>
                <a:gd name="connsiteY2" fmla="*/ 0 h 711264"/>
                <a:gd name="connsiteX0" fmla="*/ 0 w 1541076"/>
                <a:gd name="connsiteY0" fmla="*/ 7937 h 711264"/>
                <a:gd name="connsiteX1" fmla="*/ 826700 w 1541076"/>
                <a:gd name="connsiteY1" fmla="*/ 711200 h 711264"/>
                <a:gd name="connsiteX2" fmla="*/ 1541076 w 1541076"/>
                <a:gd name="connsiteY2" fmla="*/ 0 h 711264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78006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78006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2858"/>
                <a:gd name="connsiteX1" fmla="*/ 780060 w 1541076"/>
                <a:gd name="connsiteY1" fmla="*/ 711200 h 712858"/>
                <a:gd name="connsiteX2" fmla="*/ 1541076 w 1541076"/>
                <a:gd name="connsiteY2" fmla="*/ 0 h 712858"/>
                <a:gd name="connsiteX0" fmla="*/ 0 w 1541076"/>
                <a:gd name="connsiteY0" fmla="*/ 7937 h 712858"/>
                <a:gd name="connsiteX1" fmla="*/ 780060 w 1541076"/>
                <a:gd name="connsiteY1" fmla="*/ 711200 h 712858"/>
                <a:gd name="connsiteX2" fmla="*/ 1541076 w 1541076"/>
                <a:gd name="connsiteY2" fmla="*/ 0 h 712858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4736"/>
                <a:gd name="connsiteX1" fmla="*/ 780060 w 1541076"/>
                <a:gd name="connsiteY1" fmla="*/ 711200 h 714736"/>
                <a:gd name="connsiteX2" fmla="*/ 1541076 w 1541076"/>
                <a:gd name="connsiteY2" fmla="*/ 0 h 714736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1242"/>
                <a:gd name="connsiteX1" fmla="*/ 780060 w 1541076"/>
                <a:gd name="connsiteY1" fmla="*/ 711200 h 711242"/>
                <a:gd name="connsiteX2" fmla="*/ 1541076 w 1541076"/>
                <a:gd name="connsiteY2" fmla="*/ 0 h 711242"/>
                <a:gd name="connsiteX0" fmla="*/ 0 w 1541076"/>
                <a:gd name="connsiteY0" fmla="*/ 7937 h 711239"/>
                <a:gd name="connsiteX1" fmla="*/ 780060 w 1541076"/>
                <a:gd name="connsiteY1" fmla="*/ 711200 h 711239"/>
                <a:gd name="connsiteX2" fmla="*/ 1541076 w 1541076"/>
                <a:gd name="connsiteY2" fmla="*/ 0 h 711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41076" h="711239">
                  <a:moveTo>
                    <a:pt x="0" y="7937"/>
                  </a:moveTo>
                  <a:cubicBezTo>
                    <a:pt x="276813" y="422671"/>
                    <a:pt x="561351" y="707101"/>
                    <a:pt x="780060" y="711200"/>
                  </a:cubicBezTo>
                  <a:cubicBezTo>
                    <a:pt x="998769" y="715299"/>
                    <a:pt x="1315622" y="397178"/>
                    <a:pt x="1541076" y="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latin typeface="Lucida Sans"/>
                <a:cs typeface="Lucida Sans"/>
              </a:endParaRPr>
            </a:p>
          </p:txBody>
        </p:sp>
      </p:grpSp>
      <p:sp>
        <p:nvSpPr>
          <p:cNvPr id="27" name="Oval 31">
            <a:extLst>
              <a:ext uri="{FF2B5EF4-FFF2-40B4-BE49-F238E27FC236}">
                <a16:creationId xmlns:a16="http://schemas.microsoft.com/office/drawing/2014/main" id="{7A473A85-C046-4B08-B33D-14D0D7758B3B}"/>
              </a:ext>
            </a:extLst>
          </p:cNvPr>
          <p:cNvSpPr/>
          <p:nvPr/>
        </p:nvSpPr>
        <p:spPr>
          <a:xfrm>
            <a:off x="996832" y="2437485"/>
            <a:ext cx="274868" cy="116205"/>
          </a:xfrm>
          <a:prstGeom prst="ellipse">
            <a:avLst/>
          </a:prstGeom>
          <a:noFill/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6"/>
          <p:cNvSpPr/>
          <p:nvPr/>
        </p:nvSpPr>
        <p:spPr>
          <a:xfrm>
            <a:off x="1248504" y="2482050"/>
            <a:ext cx="36576" cy="36576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latin typeface="Lucida Sans"/>
              <a:cs typeface="Lucida Sans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1096834" y="3473080"/>
            <a:ext cx="1370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 smtClean="0"/>
              <a:t>Simplified</a:t>
            </a:r>
            <a:r>
              <a:rPr lang="fr-FR" sz="1400" dirty="0" smtClean="0"/>
              <a:t> </a:t>
            </a:r>
            <a:r>
              <a:rPr lang="fr-FR" sz="1400" dirty="0" err="1" smtClean="0"/>
              <a:t>view</a:t>
            </a:r>
            <a:endParaRPr lang="fr-FR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3370042" y="2354873"/>
                <a:ext cx="1198277" cy="6280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0042" y="2354873"/>
                <a:ext cx="1198277" cy="62805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0030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000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pat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4 -0.00026 C -0.00014 0.0055 -0.00618 0.00812 -0.01267 0.00812 C -0.01945 0.00812 -0.02372 0.0055 -0.02372 -0.00026 C -0.02372 -0.00734 -0.01842 -0.01048 -0.01164 -0.01048 C -0.00515 -0.01048 -0.00014 -0.00734 -0.00014 -0.00026 Z " pathEditMode="relative" rAng="5400000" ptsTypes="AAAAA">
                                      <p:cBhvr>
                                        <p:cTn id="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9" y="-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video>
              <p:cMediaNode vol="80000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8698870" cy="432048"/>
          </a:xfrm>
        </p:spPr>
        <p:txBody>
          <a:bodyPr>
            <a:normAutofit/>
          </a:bodyPr>
          <a:lstStyle/>
          <a:p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techniques: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Penning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61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/>
              <p:cNvSpPr txBox="1"/>
              <p:nvPr/>
            </p:nvSpPr>
            <p:spPr>
              <a:xfrm>
                <a:off x="566286" y="4144439"/>
                <a:ext cx="3557384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 smtClean="0"/>
                  <a:t>In reality: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Motion </a:t>
                </a:r>
                <a:r>
                  <a:rPr lang="fr-FR" sz="1400" dirty="0" err="1" smtClean="0">
                    <a:sym typeface="Wingdings" panose="05000000000000000000" pitchFamily="2" charset="2"/>
                  </a:rPr>
                  <a:t>splits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</a:t>
                </a:r>
                <a:r>
                  <a:rPr lang="fr-FR" sz="1400" dirty="0" err="1" smtClean="0">
                    <a:sym typeface="Wingdings" panose="05000000000000000000" pitchFamily="2" charset="2"/>
                  </a:rPr>
                  <a:t>into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2 </a:t>
                </a:r>
                <a:r>
                  <a:rPr lang="fr-FR" sz="1400" dirty="0" err="1" smtClean="0">
                    <a:sym typeface="Wingdings" panose="05000000000000000000" pitchFamily="2" charset="2"/>
                  </a:rPr>
                  <a:t>eigenmotions</a:t>
                </a:r>
                <a:endParaRPr lang="fr-FR" sz="1400" dirty="0">
                  <a:sym typeface="Wingdings" panose="05000000000000000000" pitchFamily="2" charset="2"/>
                </a:endParaRP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fr-FR" sz="1400" dirty="0" err="1" smtClean="0">
                    <a:sym typeface="Wingdings" panose="05000000000000000000" pitchFamily="2" charset="2"/>
                  </a:rPr>
                  <a:t>Modified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cyclotron (</a:t>
                </a:r>
                <a:r>
                  <a:rPr lang="fr-FR" sz="1400" dirty="0" err="1" smtClean="0">
                    <a:sym typeface="Wingdings" panose="05000000000000000000" pitchFamily="2" charset="2"/>
                  </a:rPr>
                  <a:t>called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40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</m:e>
                      <m:sub>
                        <m:r>
                          <a:rPr lang="fr-FR" sz="1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+</m:t>
                        </m:r>
                      </m:sub>
                    </m:sSub>
                    <m:r>
                      <a:rPr lang="fr-FR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≈</m:t>
                    </m:r>
                  </m:oMath>
                </a14:m>
                <a:r>
                  <a:rPr lang="fr-FR" sz="1400" dirty="0" smtClean="0">
                    <a:sym typeface="Wingdings" panose="05000000000000000000" pitchFamily="2" charset="2"/>
                  </a:rPr>
                  <a:t> 1 MHz)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fr-FR" sz="1400" dirty="0" err="1" smtClean="0">
                    <a:sym typeface="Wingdings" panose="05000000000000000000" pitchFamily="2" charset="2"/>
                  </a:rPr>
                  <a:t>Magnetron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(</a:t>
                </a:r>
                <a:r>
                  <a:rPr lang="fr-FR" sz="1400" dirty="0" err="1" smtClean="0">
                    <a:sym typeface="Wingdings" panose="05000000000000000000" pitchFamily="2" charset="2"/>
                  </a:rPr>
                  <a:t>called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40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</m:e>
                      <m:sub>
                        <m:r>
                          <a:rPr lang="fr-FR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−</m:t>
                        </m:r>
                      </m:sub>
                    </m:sSub>
                    <m:r>
                      <a:rPr lang="fr-FR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≈</m:t>
                    </m:r>
                  </m:oMath>
                </a14:m>
                <a:r>
                  <a:rPr lang="fr-FR" sz="1400" dirty="0" smtClean="0">
                    <a:sym typeface="Wingdings" panose="05000000000000000000" pitchFamily="2" charset="2"/>
                  </a:rPr>
                  <a:t> 1 kHz ) 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40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</m:e>
                      <m:sub>
                        <m:r>
                          <a:rPr lang="fr-FR" sz="1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+</m:t>
                        </m:r>
                      </m:sub>
                    </m:sSub>
                    <m:r>
                      <a:rPr lang="fr-FR" sz="1400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+</m:t>
                    </m:r>
                    <m:sSub>
                      <m:sSubPr>
                        <m:ctrlPr>
                          <a:rPr lang="fr-FR" sz="1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</m:e>
                      <m:sub>
                        <m:r>
                          <a:rPr lang="fr-FR" sz="1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−</m:t>
                        </m:r>
                      </m:sub>
                    </m:sSub>
                    <m:r>
                      <a:rPr lang="fr-FR" sz="1400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sSub>
                      <m:sSubPr>
                        <m:ctrlPr>
                          <a:rPr lang="fr-FR" sz="1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</m:e>
                      <m:sub>
                        <m:r>
                          <a:rPr lang="fr-FR" sz="1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𝑐</m:t>
                        </m:r>
                      </m:sub>
                    </m:sSub>
                  </m:oMath>
                </a14:m>
                <a:endParaRPr lang="fr-FR" sz="1400" dirty="0" smtClean="0"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26" name="ZoneText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286" y="4144439"/>
                <a:ext cx="3557384" cy="954107"/>
              </a:xfrm>
              <a:prstGeom prst="rect">
                <a:avLst/>
              </a:prstGeom>
              <a:blipFill>
                <a:blip r:embed="rId2"/>
                <a:stretch>
                  <a:fillRect l="-515" t="-1282" b="-448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996833" y="906133"/>
            <a:ext cx="6837828" cy="307777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err="1" smtClean="0">
                <a:solidFill>
                  <a:srgbClr val="000000"/>
                </a:solidFill>
              </a:rPr>
              <a:t>Penning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trap</a:t>
            </a:r>
            <a:r>
              <a:rPr lang="fr-FR" sz="1400" dirty="0" smtClean="0">
                <a:solidFill>
                  <a:srgbClr val="000000"/>
                </a:solidFill>
              </a:rPr>
              <a:t> uses a </a:t>
            </a:r>
            <a:r>
              <a:rPr lang="fr-FR" sz="1400" dirty="0" err="1" smtClean="0">
                <a:solidFill>
                  <a:srgbClr val="000000"/>
                </a:solidFill>
              </a:rPr>
              <a:t>potential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well</a:t>
            </a:r>
            <a:r>
              <a:rPr lang="fr-FR" sz="1400" dirty="0" smtClean="0">
                <a:solidFill>
                  <a:srgbClr val="000000"/>
                </a:solidFill>
              </a:rPr>
              <a:t> of 10-100 V and a </a:t>
            </a:r>
            <a:r>
              <a:rPr lang="fr-FR" sz="1400" dirty="0" err="1" smtClean="0">
                <a:solidFill>
                  <a:srgbClr val="000000"/>
                </a:solidFill>
              </a:rPr>
              <a:t>magnetic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field</a:t>
            </a:r>
            <a:r>
              <a:rPr lang="fr-FR" sz="1400" dirty="0" smtClean="0">
                <a:solidFill>
                  <a:srgbClr val="000000"/>
                </a:solidFill>
              </a:rPr>
              <a:t> of a few T</a:t>
            </a:r>
          </a:p>
        </p:txBody>
      </p:sp>
      <p:pic>
        <p:nvPicPr>
          <p:cNvPr id="13" name="Picture 91">
            <a:extLst>
              <a:ext uri="{FF2B5EF4-FFF2-40B4-BE49-F238E27FC236}">
                <a16:creationId xmlns:a16="http://schemas.microsoft.com/office/drawing/2014/main" id="{8E911501-CBF2-2E7C-66DE-3EC6B7E9C9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995" y="2036269"/>
            <a:ext cx="1264026" cy="1265267"/>
          </a:xfrm>
          <a:prstGeom prst="rect">
            <a:avLst/>
          </a:prstGeom>
        </p:spPr>
      </p:pic>
      <p:sp>
        <p:nvSpPr>
          <p:cNvPr id="14" name="TextBox 17"/>
          <p:cNvSpPr txBox="1">
            <a:spLocks noChangeArrowheads="1"/>
          </p:cNvSpPr>
          <p:nvPr/>
        </p:nvSpPr>
        <p:spPr bwMode="auto">
          <a:xfrm>
            <a:off x="1010834" y="1410182"/>
            <a:ext cx="323833" cy="33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b="1" dirty="0">
                <a:solidFill>
                  <a:srgbClr val="FF0000"/>
                </a:solidFill>
                <a:latin typeface="Lucida Sans" charset="0"/>
                <a:ea typeface="MS PGothic" charset="0"/>
                <a:cs typeface="MS PGothic" charset="0"/>
              </a:rPr>
              <a:t>U</a:t>
            </a:r>
            <a:endParaRPr lang="en-GB" sz="1800" b="1" dirty="0">
              <a:solidFill>
                <a:srgbClr val="FF0000"/>
              </a:solidFill>
              <a:latin typeface="Lucida Sans" charset="0"/>
              <a:ea typeface="MS PGothic" charset="0"/>
              <a:cs typeface="MS PGothic" charset="0"/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573724" y="1617969"/>
            <a:ext cx="1162067" cy="1683567"/>
            <a:chOff x="1696382" y="2094131"/>
            <a:chExt cx="1793154" cy="2597868"/>
          </a:xfrm>
        </p:grpSpPr>
        <p:sp>
          <p:nvSpPr>
            <p:cNvPr id="16" name="Freeform 16"/>
            <p:cNvSpPr/>
            <p:nvPr/>
          </p:nvSpPr>
          <p:spPr bwMode="auto">
            <a:xfrm>
              <a:off x="1707072" y="2094131"/>
              <a:ext cx="1782464" cy="203754"/>
            </a:xfrm>
            <a:custGeom>
              <a:avLst/>
              <a:gdLst>
                <a:gd name="connsiteX0" fmla="*/ 0 w 1897856"/>
                <a:gd name="connsiteY0" fmla="*/ 0 h 709614"/>
                <a:gd name="connsiteX1" fmla="*/ 978693 w 1897856"/>
                <a:gd name="connsiteY1" fmla="*/ 709613 h 709614"/>
                <a:gd name="connsiteX2" fmla="*/ 1897856 w 1897856"/>
                <a:gd name="connsiteY2" fmla="*/ 4763 h 709614"/>
                <a:gd name="connsiteX0" fmla="*/ 0 w 1897856"/>
                <a:gd name="connsiteY0" fmla="*/ 0 h 690564"/>
                <a:gd name="connsiteX1" fmla="*/ 954880 w 1897856"/>
                <a:gd name="connsiteY1" fmla="*/ 690563 h 690564"/>
                <a:gd name="connsiteX2" fmla="*/ 1897856 w 1897856"/>
                <a:gd name="connsiteY2" fmla="*/ 4763 h 690564"/>
                <a:gd name="connsiteX0" fmla="*/ 0 w 1669256"/>
                <a:gd name="connsiteY0" fmla="*/ 20637 h 711225"/>
                <a:gd name="connsiteX1" fmla="*/ 954880 w 1669256"/>
                <a:gd name="connsiteY1" fmla="*/ 711200 h 711225"/>
                <a:gd name="connsiteX2" fmla="*/ 1669256 w 1669256"/>
                <a:gd name="connsiteY2" fmla="*/ 0 h 711225"/>
                <a:gd name="connsiteX0" fmla="*/ 0 w 1669256"/>
                <a:gd name="connsiteY0" fmla="*/ 20637 h 711225"/>
                <a:gd name="connsiteX1" fmla="*/ 954880 w 1669256"/>
                <a:gd name="connsiteY1" fmla="*/ 711200 h 711225"/>
                <a:gd name="connsiteX2" fmla="*/ 1669256 w 1669256"/>
                <a:gd name="connsiteY2" fmla="*/ 0 h 711225"/>
                <a:gd name="connsiteX0" fmla="*/ 0 w 1541076"/>
                <a:gd name="connsiteY0" fmla="*/ 7937 h 711203"/>
                <a:gd name="connsiteX1" fmla="*/ 826700 w 1541076"/>
                <a:gd name="connsiteY1" fmla="*/ 711200 h 711203"/>
                <a:gd name="connsiteX2" fmla="*/ 1541076 w 1541076"/>
                <a:gd name="connsiteY2" fmla="*/ 0 h 711203"/>
                <a:gd name="connsiteX0" fmla="*/ 0 w 1541076"/>
                <a:gd name="connsiteY0" fmla="*/ 7937 h 711204"/>
                <a:gd name="connsiteX1" fmla="*/ 826700 w 1541076"/>
                <a:gd name="connsiteY1" fmla="*/ 711200 h 711204"/>
                <a:gd name="connsiteX2" fmla="*/ 1541076 w 1541076"/>
                <a:gd name="connsiteY2" fmla="*/ 0 h 711204"/>
                <a:gd name="connsiteX0" fmla="*/ 0 w 1541076"/>
                <a:gd name="connsiteY0" fmla="*/ 7937 h 711204"/>
                <a:gd name="connsiteX1" fmla="*/ 826700 w 1541076"/>
                <a:gd name="connsiteY1" fmla="*/ 711200 h 711204"/>
                <a:gd name="connsiteX2" fmla="*/ 1541076 w 1541076"/>
                <a:gd name="connsiteY2" fmla="*/ 0 h 711204"/>
                <a:gd name="connsiteX0" fmla="*/ 0 w 1541076"/>
                <a:gd name="connsiteY0" fmla="*/ 7937 h 711264"/>
                <a:gd name="connsiteX1" fmla="*/ 826700 w 1541076"/>
                <a:gd name="connsiteY1" fmla="*/ 711200 h 711264"/>
                <a:gd name="connsiteX2" fmla="*/ 1541076 w 1541076"/>
                <a:gd name="connsiteY2" fmla="*/ 0 h 711264"/>
                <a:gd name="connsiteX0" fmla="*/ 0 w 1541076"/>
                <a:gd name="connsiteY0" fmla="*/ 7937 h 711264"/>
                <a:gd name="connsiteX1" fmla="*/ 826700 w 1541076"/>
                <a:gd name="connsiteY1" fmla="*/ 711200 h 711264"/>
                <a:gd name="connsiteX2" fmla="*/ 1541076 w 1541076"/>
                <a:gd name="connsiteY2" fmla="*/ 0 h 711264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78006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78006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2858"/>
                <a:gd name="connsiteX1" fmla="*/ 780060 w 1541076"/>
                <a:gd name="connsiteY1" fmla="*/ 711200 h 712858"/>
                <a:gd name="connsiteX2" fmla="*/ 1541076 w 1541076"/>
                <a:gd name="connsiteY2" fmla="*/ 0 h 712858"/>
                <a:gd name="connsiteX0" fmla="*/ 0 w 1541076"/>
                <a:gd name="connsiteY0" fmla="*/ 7937 h 712858"/>
                <a:gd name="connsiteX1" fmla="*/ 780060 w 1541076"/>
                <a:gd name="connsiteY1" fmla="*/ 711200 h 712858"/>
                <a:gd name="connsiteX2" fmla="*/ 1541076 w 1541076"/>
                <a:gd name="connsiteY2" fmla="*/ 0 h 712858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4736"/>
                <a:gd name="connsiteX1" fmla="*/ 780060 w 1541076"/>
                <a:gd name="connsiteY1" fmla="*/ 711200 h 714736"/>
                <a:gd name="connsiteX2" fmla="*/ 1541076 w 1541076"/>
                <a:gd name="connsiteY2" fmla="*/ 0 h 714736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1242"/>
                <a:gd name="connsiteX1" fmla="*/ 780060 w 1541076"/>
                <a:gd name="connsiteY1" fmla="*/ 711200 h 711242"/>
                <a:gd name="connsiteX2" fmla="*/ 1541076 w 1541076"/>
                <a:gd name="connsiteY2" fmla="*/ 0 h 711242"/>
                <a:gd name="connsiteX0" fmla="*/ 0 w 1541076"/>
                <a:gd name="connsiteY0" fmla="*/ 7937 h 711239"/>
                <a:gd name="connsiteX1" fmla="*/ 780060 w 1541076"/>
                <a:gd name="connsiteY1" fmla="*/ 711200 h 711239"/>
                <a:gd name="connsiteX2" fmla="*/ 1541076 w 1541076"/>
                <a:gd name="connsiteY2" fmla="*/ 0 h 711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41076" h="711239">
                  <a:moveTo>
                    <a:pt x="0" y="7937"/>
                  </a:moveTo>
                  <a:cubicBezTo>
                    <a:pt x="276813" y="422671"/>
                    <a:pt x="561351" y="707101"/>
                    <a:pt x="780060" y="711200"/>
                  </a:cubicBezTo>
                  <a:cubicBezTo>
                    <a:pt x="998769" y="715299"/>
                    <a:pt x="1315622" y="397178"/>
                    <a:pt x="1541076" y="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latin typeface="Lucida Sans"/>
                <a:cs typeface="Lucida Sans"/>
              </a:endParaRPr>
            </a:p>
          </p:txBody>
        </p:sp>
        <p:cxnSp>
          <p:nvCxnSpPr>
            <p:cNvPr id="17" name="Straight Arrow Connector 8"/>
            <p:cNvCxnSpPr/>
            <p:nvPr/>
          </p:nvCxnSpPr>
          <p:spPr>
            <a:xfrm flipV="1">
              <a:off x="22184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9"/>
            <p:cNvCxnSpPr/>
            <p:nvPr/>
          </p:nvCxnSpPr>
          <p:spPr>
            <a:xfrm flipV="1">
              <a:off x="23708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0"/>
            <p:cNvCxnSpPr/>
            <p:nvPr/>
          </p:nvCxnSpPr>
          <p:spPr>
            <a:xfrm flipV="1">
              <a:off x="25232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11"/>
            <p:cNvCxnSpPr/>
            <p:nvPr/>
          </p:nvCxnSpPr>
          <p:spPr>
            <a:xfrm flipV="1">
              <a:off x="26756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12"/>
            <p:cNvCxnSpPr/>
            <p:nvPr/>
          </p:nvCxnSpPr>
          <p:spPr>
            <a:xfrm flipV="1">
              <a:off x="28280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13"/>
            <p:cNvCxnSpPr/>
            <p:nvPr/>
          </p:nvCxnSpPr>
          <p:spPr>
            <a:xfrm flipV="1">
              <a:off x="29804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14"/>
            <p:cNvSpPr txBox="1">
              <a:spLocks noChangeArrowheads="1"/>
            </p:cNvSpPr>
            <p:nvPr/>
          </p:nvSpPr>
          <p:spPr bwMode="auto">
            <a:xfrm>
              <a:off x="1696382" y="2548068"/>
              <a:ext cx="30480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  <a:latin typeface="Lucida Sans" charset="0"/>
                  <a:ea typeface="MS PGothic" charset="0"/>
                  <a:cs typeface="MS PGothic" charset="0"/>
                </a:rPr>
                <a:t>B</a:t>
              </a:r>
              <a:endParaRPr lang="en-GB" sz="1800" b="1" dirty="0">
                <a:solidFill>
                  <a:srgbClr val="FF0000"/>
                </a:solidFill>
                <a:latin typeface="Lucida Sans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25" name="Freeform 16"/>
            <p:cNvSpPr/>
            <p:nvPr/>
          </p:nvSpPr>
          <p:spPr bwMode="auto">
            <a:xfrm rot="10800000">
              <a:off x="1707072" y="4488245"/>
              <a:ext cx="1782464" cy="203754"/>
            </a:xfrm>
            <a:custGeom>
              <a:avLst/>
              <a:gdLst>
                <a:gd name="connsiteX0" fmla="*/ 0 w 1897856"/>
                <a:gd name="connsiteY0" fmla="*/ 0 h 709614"/>
                <a:gd name="connsiteX1" fmla="*/ 978693 w 1897856"/>
                <a:gd name="connsiteY1" fmla="*/ 709613 h 709614"/>
                <a:gd name="connsiteX2" fmla="*/ 1897856 w 1897856"/>
                <a:gd name="connsiteY2" fmla="*/ 4763 h 709614"/>
                <a:gd name="connsiteX0" fmla="*/ 0 w 1897856"/>
                <a:gd name="connsiteY0" fmla="*/ 0 h 690564"/>
                <a:gd name="connsiteX1" fmla="*/ 954880 w 1897856"/>
                <a:gd name="connsiteY1" fmla="*/ 690563 h 690564"/>
                <a:gd name="connsiteX2" fmla="*/ 1897856 w 1897856"/>
                <a:gd name="connsiteY2" fmla="*/ 4763 h 690564"/>
                <a:gd name="connsiteX0" fmla="*/ 0 w 1669256"/>
                <a:gd name="connsiteY0" fmla="*/ 20637 h 711225"/>
                <a:gd name="connsiteX1" fmla="*/ 954880 w 1669256"/>
                <a:gd name="connsiteY1" fmla="*/ 711200 h 711225"/>
                <a:gd name="connsiteX2" fmla="*/ 1669256 w 1669256"/>
                <a:gd name="connsiteY2" fmla="*/ 0 h 711225"/>
                <a:gd name="connsiteX0" fmla="*/ 0 w 1669256"/>
                <a:gd name="connsiteY0" fmla="*/ 20637 h 711225"/>
                <a:gd name="connsiteX1" fmla="*/ 954880 w 1669256"/>
                <a:gd name="connsiteY1" fmla="*/ 711200 h 711225"/>
                <a:gd name="connsiteX2" fmla="*/ 1669256 w 1669256"/>
                <a:gd name="connsiteY2" fmla="*/ 0 h 711225"/>
                <a:gd name="connsiteX0" fmla="*/ 0 w 1541076"/>
                <a:gd name="connsiteY0" fmla="*/ 7937 h 711203"/>
                <a:gd name="connsiteX1" fmla="*/ 826700 w 1541076"/>
                <a:gd name="connsiteY1" fmla="*/ 711200 h 711203"/>
                <a:gd name="connsiteX2" fmla="*/ 1541076 w 1541076"/>
                <a:gd name="connsiteY2" fmla="*/ 0 h 711203"/>
                <a:gd name="connsiteX0" fmla="*/ 0 w 1541076"/>
                <a:gd name="connsiteY0" fmla="*/ 7937 h 711204"/>
                <a:gd name="connsiteX1" fmla="*/ 826700 w 1541076"/>
                <a:gd name="connsiteY1" fmla="*/ 711200 h 711204"/>
                <a:gd name="connsiteX2" fmla="*/ 1541076 w 1541076"/>
                <a:gd name="connsiteY2" fmla="*/ 0 h 711204"/>
                <a:gd name="connsiteX0" fmla="*/ 0 w 1541076"/>
                <a:gd name="connsiteY0" fmla="*/ 7937 h 711204"/>
                <a:gd name="connsiteX1" fmla="*/ 826700 w 1541076"/>
                <a:gd name="connsiteY1" fmla="*/ 711200 h 711204"/>
                <a:gd name="connsiteX2" fmla="*/ 1541076 w 1541076"/>
                <a:gd name="connsiteY2" fmla="*/ 0 h 711204"/>
                <a:gd name="connsiteX0" fmla="*/ 0 w 1541076"/>
                <a:gd name="connsiteY0" fmla="*/ 7937 h 711264"/>
                <a:gd name="connsiteX1" fmla="*/ 826700 w 1541076"/>
                <a:gd name="connsiteY1" fmla="*/ 711200 h 711264"/>
                <a:gd name="connsiteX2" fmla="*/ 1541076 w 1541076"/>
                <a:gd name="connsiteY2" fmla="*/ 0 h 711264"/>
                <a:gd name="connsiteX0" fmla="*/ 0 w 1541076"/>
                <a:gd name="connsiteY0" fmla="*/ 7937 h 711264"/>
                <a:gd name="connsiteX1" fmla="*/ 826700 w 1541076"/>
                <a:gd name="connsiteY1" fmla="*/ 711200 h 711264"/>
                <a:gd name="connsiteX2" fmla="*/ 1541076 w 1541076"/>
                <a:gd name="connsiteY2" fmla="*/ 0 h 711264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78006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78006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2858"/>
                <a:gd name="connsiteX1" fmla="*/ 780060 w 1541076"/>
                <a:gd name="connsiteY1" fmla="*/ 711200 h 712858"/>
                <a:gd name="connsiteX2" fmla="*/ 1541076 w 1541076"/>
                <a:gd name="connsiteY2" fmla="*/ 0 h 712858"/>
                <a:gd name="connsiteX0" fmla="*/ 0 w 1541076"/>
                <a:gd name="connsiteY0" fmla="*/ 7937 h 712858"/>
                <a:gd name="connsiteX1" fmla="*/ 780060 w 1541076"/>
                <a:gd name="connsiteY1" fmla="*/ 711200 h 712858"/>
                <a:gd name="connsiteX2" fmla="*/ 1541076 w 1541076"/>
                <a:gd name="connsiteY2" fmla="*/ 0 h 712858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4736"/>
                <a:gd name="connsiteX1" fmla="*/ 780060 w 1541076"/>
                <a:gd name="connsiteY1" fmla="*/ 711200 h 714736"/>
                <a:gd name="connsiteX2" fmla="*/ 1541076 w 1541076"/>
                <a:gd name="connsiteY2" fmla="*/ 0 h 714736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1242"/>
                <a:gd name="connsiteX1" fmla="*/ 780060 w 1541076"/>
                <a:gd name="connsiteY1" fmla="*/ 711200 h 711242"/>
                <a:gd name="connsiteX2" fmla="*/ 1541076 w 1541076"/>
                <a:gd name="connsiteY2" fmla="*/ 0 h 711242"/>
                <a:gd name="connsiteX0" fmla="*/ 0 w 1541076"/>
                <a:gd name="connsiteY0" fmla="*/ 7937 h 711239"/>
                <a:gd name="connsiteX1" fmla="*/ 780060 w 1541076"/>
                <a:gd name="connsiteY1" fmla="*/ 711200 h 711239"/>
                <a:gd name="connsiteX2" fmla="*/ 1541076 w 1541076"/>
                <a:gd name="connsiteY2" fmla="*/ 0 h 711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41076" h="711239">
                  <a:moveTo>
                    <a:pt x="0" y="7937"/>
                  </a:moveTo>
                  <a:cubicBezTo>
                    <a:pt x="276813" y="422671"/>
                    <a:pt x="561351" y="707101"/>
                    <a:pt x="780060" y="711200"/>
                  </a:cubicBezTo>
                  <a:cubicBezTo>
                    <a:pt x="998769" y="715299"/>
                    <a:pt x="1315622" y="397178"/>
                    <a:pt x="1541076" y="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latin typeface="Lucida Sans"/>
                <a:cs typeface="Lucida Sans"/>
              </a:endParaRPr>
            </a:p>
          </p:txBody>
        </p:sp>
      </p:grpSp>
      <p:sp>
        <p:nvSpPr>
          <p:cNvPr id="27" name="Oval 31">
            <a:extLst>
              <a:ext uri="{FF2B5EF4-FFF2-40B4-BE49-F238E27FC236}">
                <a16:creationId xmlns:a16="http://schemas.microsoft.com/office/drawing/2014/main" id="{7A473A85-C046-4B08-B33D-14D0D7758B3B}"/>
              </a:ext>
            </a:extLst>
          </p:cNvPr>
          <p:cNvSpPr/>
          <p:nvPr/>
        </p:nvSpPr>
        <p:spPr>
          <a:xfrm>
            <a:off x="996832" y="2437485"/>
            <a:ext cx="274868" cy="116205"/>
          </a:xfrm>
          <a:prstGeom prst="ellipse">
            <a:avLst/>
          </a:prstGeom>
          <a:noFill/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6"/>
          <p:cNvSpPr/>
          <p:nvPr/>
        </p:nvSpPr>
        <p:spPr>
          <a:xfrm>
            <a:off x="1248504" y="2482050"/>
            <a:ext cx="36576" cy="36576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latin typeface="Lucida Sans"/>
              <a:cs typeface="Lucida Sans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1096834" y="3473080"/>
            <a:ext cx="1370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 smtClean="0"/>
              <a:t>Simplified</a:t>
            </a:r>
            <a:r>
              <a:rPr lang="fr-FR" sz="1400" dirty="0" smtClean="0"/>
              <a:t> </a:t>
            </a:r>
            <a:r>
              <a:rPr lang="fr-FR" sz="1400" dirty="0" err="1" smtClean="0"/>
              <a:t>view</a:t>
            </a:r>
            <a:endParaRPr lang="fr-FR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3370042" y="2354873"/>
                <a:ext cx="1198277" cy="6280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0042" y="2354873"/>
                <a:ext cx="1198277" cy="62805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Group 13"/>
          <p:cNvGrpSpPr/>
          <p:nvPr/>
        </p:nvGrpSpPr>
        <p:grpSpPr>
          <a:xfrm>
            <a:off x="6508721" y="2016771"/>
            <a:ext cx="1007331" cy="1007331"/>
            <a:chOff x="6799290" y="1828799"/>
            <a:chExt cx="1371600" cy="1371600"/>
          </a:xfrm>
        </p:grpSpPr>
        <p:sp>
          <p:nvSpPr>
            <p:cNvPr id="39" name="Arc 38"/>
            <p:cNvSpPr/>
            <p:nvPr/>
          </p:nvSpPr>
          <p:spPr>
            <a:xfrm>
              <a:off x="6799290" y="1828799"/>
              <a:ext cx="1371600" cy="1371600"/>
            </a:xfrm>
            <a:prstGeom prst="arc">
              <a:avLst>
                <a:gd name="adj1" fmla="val 16589445"/>
                <a:gd name="adj2" fmla="val 21181553"/>
              </a:avLst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Arc 39"/>
            <p:cNvSpPr/>
            <p:nvPr/>
          </p:nvSpPr>
          <p:spPr>
            <a:xfrm rot="5400000">
              <a:off x="6799290" y="1828799"/>
              <a:ext cx="1371600" cy="1371600"/>
            </a:xfrm>
            <a:prstGeom prst="arc">
              <a:avLst>
                <a:gd name="adj1" fmla="val 16589445"/>
                <a:gd name="adj2" fmla="val 21181553"/>
              </a:avLst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Arc 40"/>
            <p:cNvSpPr/>
            <p:nvPr/>
          </p:nvSpPr>
          <p:spPr>
            <a:xfrm rot="16200000">
              <a:off x="6799290" y="1828799"/>
              <a:ext cx="1371600" cy="1371600"/>
            </a:xfrm>
            <a:prstGeom prst="arc">
              <a:avLst>
                <a:gd name="adj1" fmla="val 16589445"/>
                <a:gd name="adj2" fmla="val 21181553"/>
              </a:avLst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Arc 41"/>
            <p:cNvSpPr/>
            <p:nvPr/>
          </p:nvSpPr>
          <p:spPr>
            <a:xfrm rot="10800000">
              <a:off x="6799290" y="1828799"/>
              <a:ext cx="1371600" cy="1371600"/>
            </a:xfrm>
            <a:prstGeom prst="arc">
              <a:avLst>
                <a:gd name="adj1" fmla="val 16589445"/>
                <a:gd name="adj2" fmla="val 21181553"/>
              </a:avLst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9" name="TextBox 2"/>
          <p:cNvSpPr txBox="1"/>
          <p:nvPr/>
        </p:nvSpPr>
        <p:spPr>
          <a:xfrm>
            <a:off x="6202482" y="3122350"/>
            <a:ext cx="16321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Segmented ring</a:t>
            </a:r>
            <a:endParaRPr lang="en-GB" sz="1600" baseline="-25000" dirty="0"/>
          </a:p>
        </p:txBody>
      </p:sp>
      <p:sp>
        <p:nvSpPr>
          <p:cNvPr id="34" name="ZoneTexte 33"/>
          <p:cNvSpPr txBox="1"/>
          <p:nvPr/>
        </p:nvSpPr>
        <p:spPr>
          <a:xfrm>
            <a:off x="4259377" y="3878210"/>
            <a:ext cx="4090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Luckily, </a:t>
            </a:r>
            <a:r>
              <a:rPr lang="fr-FR" sz="1400" dirty="0" err="1" smtClean="0"/>
              <a:t>with</a:t>
            </a:r>
            <a:r>
              <a:rPr lang="fr-FR" sz="1400" dirty="0" smtClean="0"/>
              <a:t> a </a:t>
            </a:r>
            <a:r>
              <a:rPr lang="fr-FR" sz="1400" dirty="0" err="1" smtClean="0"/>
              <a:t>segmented</a:t>
            </a:r>
            <a:r>
              <a:rPr lang="fr-FR" sz="1400" dirty="0" smtClean="0"/>
              <a:t> ring </a:t>
            </a:r>
            <a:r>
              <a:rPr lang="fr-FR" sz="1400" dirty="0" err="1" smtClean="0"/>
              <a:t>electrode</a:t>
            </a:r>
            <a:r>
              <a:rPr lang="fr-FR" sz="1400" dirty="0" smtClean="0"/>
              <a:t> one </a:t>
            </a:r>
            <a:r>
              <a:rPr lang="fr-FR" sz="1400" dirty="0" err="1" smtClean="0"/>
              <a:t>can</a:t>
            </a:r>
            <a:r>
              <a:rPr lang="fr-FR" sz="1400" dirty="0" smtClean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7929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ZoneTexte 32"/>
          <p:cNvSpPr txBox="1"/>
          <p:nvPr/>
        </p:nvSpPr>
        <p:spPr>
          <a:xfrm>
            <a:off x="4259377" y="3878210"/>
            <a:ext cx="4090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Luckily, </a:t>
            </a:r>
            <a:r>
              <a:rPr lang="fr-FR" sz="1400" dirty="0" err="1" smtClean="0"/>
              <a:t>with</a:t>
            </a:r>
            <a:r>
              <a:rPr lang="fr-FR" sz="1400" dirty="0" smtClean="0"/>
              <a:t> a </a:t>
            </a:r>
            <a:r>
              <a:rPr lang="fr-FR" sz="1400" dirty="0" err="1" smtClean="0"/>
              <a:t>segmented</a:t>
            </a:r>
            <a:r>
              <a:rPr lang="fr-FR" sz="1400" dirty="0" smtClean="0"/>
              <a:t> ring </a:t>
            </a:r>
            <a:r>
              <a:rPr lang="fr-FR" sz="1400" dirty="0" err="1" smtClean="0"/>
              <a:t>electrode</a:t>
            </a:r>
            <a:r>
              <a:rPr lang="fr-FR" sz="1400" dirty="0" smtClean="0"/>
              <a:t> one </a:t>
            </a:r>
            <a:r>
              <a:rPr lang="fr-FR" sz="1400" dirty="0" err="1" smtClean="0"/>
              <a:t>can</a:t>
            </a:r>
            <a:r>
              <a:rPr lang="fr-FR" sz="1400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ZoneTexte 99"/>
              <p:cNvSpPr txBox="1"/>
              <p:nvPr/>
            </p:nvSpPr>
            <p:spPr>
              <a:xfrm>
                <a:off x="4305643" y="4521331"/>
                <a:ext cx="64892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fr-FR" sz="1400" dirty="0" err="1" smtClean="0">
                    <a:sym typeface="Wingdings" panose="05000000000000000000" pitchFamily="2" charset="2"/>
                  </a:rPr>
                  <a:t>Convert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the radius of a motion to the </a:t>
                </a:r>
                <a:r>
                  <a:rPr lang="fr-FR" sz="1400" dirty="0" err="1" smtClean="0">
                    <a:sym typeface="Wingdings" panose="05000000000000000000" pitchFamily="2" charset="2"/>
                  </a:rPr>
                  <a:t>other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(by a </a:t>
                </a:r>
                <a:r>
                  <a:rPr lang="fr-FR" sz="1400" dirty="0" err="1" smtClean="0">
                    <a:sym typeface="Wingdings" panose="05000000000000000000" pitchFamily="2" charset="2"/>
                  </a:rPr>
                  <a:t>quadrupole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</a:t>
                </a:r>
                <a:r>
                  <a:rPr lang="fr-FR" sz="1400" dirty="0" err="1" smtClean="0">
                    <a:sym typeface="Wingdings" panose="05000000000000000000" pitchFamily="2" charset="2"/>
                  </a:rPr>
                  <a:t>oscillating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</a:t>
                </a:r>
                <a:r>
                  <a:rPr lang="fr-FR" sz="1400" dirty="0" err="1" smtClean="0">
                    <a:sym typeface="Wingdings" panose="05000000000000000000" pitchFamily="2" charset="2"/>
                  </a:rPr>
                  <a:t>field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)</a:t>
                </a:r>
                <a:endParaRPr lang="fr-FR" sz="1400" dirty="0">
                  <a:sym typeface="Wingdings" panose="05000000000000000000" pitchFamily="2" charset="2"/>
                </a:endParaRPr>
              </a:p>
              <a:p>
                <a:pPr marL="787400" lvl="1" indent="-285750">
                  <a:buFont typeface="Wingdings" panose="05000000000000000000" pitchFamily="2" charset="2"/>
                  <a:buChar char="à"/>
                </a:pPr>
                <a:r>
                  <a:rPr lang="fr-FR" sz="1400" u="sng" dirty="0" smtClean="0">
                    <a:sym typeface="Wingdings" panose="05000000000000000000" pitchFamily="2" charset="2"/>
                  </a:rPr>
                  <a:t>Conversion </a:t>
                </a:r>
                <a:r>
                  <a:rPr lang="fr-FR" sz="1400" u="sng" dirty="0" err="1" smtClean="0">
                    <a:sym typeface="Wingdings" panose="05000000000000000000" pitchFamily="2" charset="2"/>
                  </a:rPr>
                  <a:t>resonant</a:t>
                </a:r>
                <a:r>
                  <a:rPr lang="fr-FR" sz="1400" u="sng" dirty="0" smtClean="0">
                    <a:sym typeface="Wingdings" panose="05000000000000000000" pitchFamily="2" charset="2"/>
                  </a:rPr>
                  <a:t> 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4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  <m:r>
                          <a:rPr lang="fr-FR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=</m:t>
                        </m:r>
                        <m:r>
                          <a:rPr lang="fr-FR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</m:e>
                      <m:sub>
                        <m:r>
                          <a:rPr lang="fr-FR" sz="14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+</m:t>
                        </m:r>
                      </m:sub>
                    </m:sSub>
                    <m:r>
                      <a:rPr lang="fr-FR" sz="1400" i="1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+</m:t>
                    </m:r>
                    <m:sSub>
                      <m:sSubPr>
                        <m:ctrlPr>
                          <a:rPr lang="fr-FR" sz="14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</m:e>
                      <m:sub>
                        <m:r>
                          <a:rPr lang="fr-FR" sz="14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−</m:t>
                        </m:r>
                      </m:sub>
                    </m:sSub>
                    <m:r>
                      <a:rPr lang="fr-FR" sz="1400" i="1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sSub>
                      <m:sSubPr>
                        <m:ctrlPr>
                          <a:rPr lang="fr-FR" sz="14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</m:e>
                      <m:sub>
                        <m:r>
                          <a:rPr lang="fr-FR" sz="14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fr-FR" sz="1400" dirty="0" smtClean="0">
                    <a:sym typeface="Wingdings" panose="05000000000000000000" pitchFamily="2" charset="2"/>
                  </a:rPr>
                  <a:t>(!)</a:t>
                </a:r>
              </a:p>
            </p:txBody>
          </p:sp>
        </mc:Choice>
        <mc:Fallback xmlns="">
          <p:sp>
            <p:nvSpPr>
              <p:cNvPr id="100" name="ZoneTexte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5643" y="4521331"/>
                <a:ext cx="6489277" cy="523220"/>
              </a:xfrm>
              <a:prstGeom prst="rect">
                <a:avLst/>
              </a:prstGeom>
              <a:blipFill>
                <a:blip r:embed="rId2"/>
                <a:stretch>
                  <a:fillRect l="-94" t="-2326" b="-1046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1" name="ZoneTexte 100"/>
          <p:cNvSpPr txBox="1"/>
          <p:nvPr/>
        </p:nvSpPr>
        <p:spPr>
          <a:xfrm>
            <a:off x="4303363" y="4243781"/>
            <a:ext cx="51780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400" dirty="0" err="1" smtClean="0">
                <a:sym typeface="Wingdings" panose="05000000000000000000" pitchFamily="2" charset="2"/>
              </a:rPr>
              <a:t>Increase</a:t>
            </a:r>
            <a:r>
              <a:rPr lang="fr-FR" sz="1400" dirty="0" smtClean="0">
                <a:sym typeface="Wingdings" panose="05000000000000000000" pitchFamily="2" charset="2"/>
              </a:rPr>
              <a:t> the radius of a motion (by a </a:t>
            </a:r>
            <a:r>
              <a:rPr lang="fr-FR" sz="1400" dirty="0" err="1" smtClean="0">
                <a:sym typeface="Wingdings" panose="05000000000000000000" pitchFamily="2" charset="2"/>
              </a:rPr>
              <a:t>dipole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oscillating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field</a:t>
            </a:r>
            <a:r>
              <a:rPr lang="fr-FR" sz="1400" dirty="0" smtClean="0">
                <a:sym typeface="Wingdings" panose="05000000000000000000" pitchFamily="2" charset="2"/>
              </a:rPr>
              <a:t>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8698870" cy="432048"/>
          </a:xfrm>
        </p:spPr>
        <p:txBody>
          <a:bodyPr>
            <a:normAutofit/>
          </a:bodyPr>
          <a:lstStyle/>
          <a:p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techniques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Penning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62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/>
              <p:cNvSpPr txBox="1"/>
              <p:nvPr/>
            </p:nvSpPr>
            <p:spPr>
              <a:xfrm>
                <a:off x="566286" y="4144439"/>
                <a:ext cx="3557384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 smtClean="0"/>
                  <a:t>In reality: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Motion </a:t>
                </a:r>
                <a:r>
                  <a:rPr lang="fr-FR" sz="1400" dirty="0" err="1" smtClean="0">
                    <a:sym typeface="Wingdings" panose="05000000000000000000" pitchFamily="2" charset="2"/>
                  </a:rPr>
                  <a:t>splits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</a:t>
                </a:r>
                <a:r>
                  <a:rPr lang="fr-FR" sz="1400" dirty="0" err="1" smtClean="0">
                    <a:sym typeface="Wingdings" panose="05000000000000000000" pitchFamily="2" charset="2"/>
                  </a:rPr>
                  <a:t>into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2 </a:t>
                </a:r>
                <a:r>
                  <a:rPr lang="fr-FR" sz="1400" dirty="0" err="1" smtClean="0">
                    <a:sym typeface="Wingdings" panose="05000000000000000000" pitchFamily="2" charset="2"/>
                  </a:rPr>
                  <a:t>eigenmotions</a:t>
                </a:r>
                <a:endParaRPr lang="fr-FR" sz="1400" dirty="0">
                  <a:sym typeface="Wingdings" panose="05000000000000000000" pitchFamily="2" charset="2"/>
                </a:endParaRP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fr-FR" sz="1400" dirty="0" err="1" smtClean="0">
                    <a:sym typeface="Wingdings" panose="05000000000000000000" pitchFamily="2" charset="2"/>
                  </a:rPr>
                  <a:t>Modified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cyclotron (</a:t>
                </a:r>
                <a:r>
                  <a:rPr lang="fr-FR" sz="1400" dirty="0" err="1" smtClean="0">
                    <a:sym typeface="Wingdings" panose="05000000000000000000" pitchFamily="2" charset="2"/>
                  </a:rPr>
                  <a:t>called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40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</m:e>
                      <m:sub>
                        <m:r>
                          <a:rPr lang="fr-FR" sz="1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+</m:t>
                        </m:r>
                      </m:sub>
                    </m:sSub>
                    <m:r>
                      <a:rPr lang="fr-FR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≈</m:t>
                    </m:r>
                  </m:oMath>
                </a14:m>
                <a:r>
                  <a:rPr lang="fr-FR" sz="1400" dirty="0" smtClean="0">
                    <a:sym typeface="Wingdings" panose="05000000000000000000" pitchFamily="2" charset="2"/>
                  </a:rPr>
                  <a:t> 1 MHz)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fr-FR" sz="1400" dirty="0" err="1" smtClean="0">
                    <a:sym typeface="Wingdings" panose="05000000000000000000" pitchFamily="2" charset="2"/>
                  </a:rPr>
                  <a:t>Magnetron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(</a:t>
                </a:r>
                <a:r>
                  <a:rPr lang="fr-FR" sz="1400" dirty="0" err="1" smtClean="0">
                    <a:sym typeface="Wingdings" panose="05000000000000000000" pitchFamily="2" charset="2"/>
                  </a:rPr>
                  <a:t>called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40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</m:e>
                      <m:sub>
                        <m:r>
                          <a:rPr lang="fr-FR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−</m:t>
                        </m:r>
                      </m:sub>
                    </m:sSub>
                    <m:r>
                      <a:rPr lang="fr-FR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≈</m:t>
                    </m:r>
                  </m:oMath>
                </a14:m>
                <a:r>
                  <a:rPr lang="fr-FR" sz="1400" dirty="0" smtClean="0">
                    <a:sym typeface="Wingdings" panose="05000000000000000000" pitchFamily="2" charset="2"/>
                  </a:rPr>
                  <a:t> 1 kHz ) 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40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</m:e>
                      <m:sub>
                        <m:r>
                          <a:rPr lang="fr-FR" sz="1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+</m:t>
                        </m:r>
                      </m:sub>
                    </m:sSub>
                    <m:r>
                      <a:rPr lang="fr-FR" sz="1400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+</m:t>
                    </m:r>
                    <m:sSub>
                      <m:sSubPr>
                        <m:ctrlPr>
                          <a:rPr lang="fr-FR" sz="1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</m:e>
                      <m:sub>
                        <m:r>
                          <a:rPr lang="fr-FR" sz="1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−</m:t>
                        </m:r>
                      </m:sub>
                    </m:sSub>
                    <m:r>
                      <a:rPr lang="fr-FR" sz="1400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sSub>
                      <m:sSubPr>
                        <m:ctrlPr>
                          <a:rPr lang="fr-FR" sz="1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</m:e>
                      <m:sub>
                        <m:r>
                          <a:rPr lang="fr-FR" sz="1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𝑐</m:t>
                        </m:r>
                      </m:sub>
                    </m:sSub>
                  </m:oMath>
                </a14:m>
                <a:endParaRPr lang="fr-FR" sz="1400" dirty="0" smtClean="0"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26" name="ZoneText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286" y="4144439"/>
                <a:ext cx="3557384" cy="954107"/>
              </a:xfrm>
              <a:prstGeom prst="rect">
                <a:avLst/>
              </a:prstGeom>
              <a:blipFill>
                <a:blip r:embed="rId3"/>
                <a:stretch>
                  <a:fillRect l="-515" t="-1282" b="-448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996833" y="906133"/>
            <a:ext cx="6837828" cy="307777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err="1" smtClean="0">
                <a:solidFill>
                  <a:srgbClr val="000000"/>
                </a:solidFill>
              </a:rPr>
              <a:t>Penning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trap</a:t>
            </a:r>
            <a:r>
              <a:rPr lang="fr-FR" sz="1400" dirty="0" smtClean="0">
                <a:solidFill>
                  <a:srgbClr val="000000"/>
                </a:solidFill>
              </a:rPr>
              <a:t> uses a </a:t>
            </a:r>
            <a:r>
              <a:rPr lang="fr-FR" sz="1400" dirty="0" err="1" smtClean="0">
                <a:solidFill>
                  <a:srgbClr val="000000"/>
                </a:solidFill>
              </a:rPr>
              <a:t>potential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well</a:t>
            </a:r>
            <a:r>
              <a:rPr lang="fr-FR" sz="1400" dirty="0" smtClean="0">
                <a:solidFill>
                  <a:srgbClr val="000000"/>
                </a:solidFill>
              </a:rPr>
              <a:t> of 10-100 V and a </a:t>
            </a:r>
            <a:r>
              <a:rPr lang="fr-FR" sz="1400" dirty="0" err="1" smtClean="0">
                <a:solidFill>
                  <a:srgbClr val="000000"/>
                </a:solidFill>
              </a:rPr>
              <a:t>magnetic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field</a:t>
            </a:r>
            <a:r>
              <a:rPr lang="fr-FR" sz="1400" dirty="0" smtClean="0">
                <a:solidFill>
                  <a:srgbClr val="000000"/>
                </a:solidFill>
              </a:rPr>
              <a:t> of a few T</a:t>
            </a:r>
          </a:p>
        </p:txBody>
      </p:sp>
      <p:pic>
        <p:nvPicPr>
          <p:cNvPr id="13" name="Picture 91">
            <a:extLst>
              <a:ext uri="{FF2B5EF4-FFF2-40B4-BE49-F238E27FC236}">
                <a16:creationId xmlns:a16="http://schemas.microsoft.com/office/drawing/2014/main" id="{8E911501-CBF2-2E7C-66DE-3EC6B7E9C9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995" y="2036269"/>
            <a:ext cx="1264026" cy="1265267"/>
          </a:xfrm>
          <a:prstGeom prst="rect">
            <a:avLst/>
          </a:prstGeom>
        </p:spPr>
      </p:pic>
      <p:sp>
        <p:nvSpPr>
          <p:cNvPr id="14" name="TextBox 17"/>
          <p:cNvSpPr txBox="1">
            <a:spLocks noChangeArrowheads="1"/>
          </p:cNvSpPr>
          <p:nvPr/>
        </p:nvSpPr>
        <p:spPr bwMode="auto">
          <a:xfrm>
            <a:off x="1010834" y="1410182"/>
            <a:ext cx="323833" cy="33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b="1" dirty="0">
                <a:solidFill>
                  <a:srgbClr val="FF0000"/>
                </a:solidFill>
                <a:latin typeface="Lucida Sans" charset="0"/>
                <a:ea typeface="MS PGothic" charset="0"/>
                <a:cs typeface="MS PGothic" charset="0"/>
              </a:rPr>
              <a:t>U</a:t>
            </a:r>
            <a:endParaRPr lang="en-GB" sz="1800" b="1" dirty="0">
              <a:solidFill>
                <a:srgbClr val="FF0000"/>
              </a:solidFill>
              <a:latin typeface="Lucida Sans" charset="0"/>
              <a:ea typeface="MS PGothic" charset="0"/>
              <a:cs typeface="MS PGothic" charset="0"/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573724" y="1617969"/>
            <a:ext cx="1162067" cy="1683567"/>
            <a:chOff x="1696382" y="2094131"/>
            <a:chExt cx="1793154" cy="2597868"/>
          </a:xfrm>
        </p:grpSpPr>
        <p:sp>
          <p:nvSpPr>
            <p:cNvPr id="16" name="Freeform 16"/>
            <p:cNvSpPr/>
            <p:nvPr/>
          </p:nvSpPr>
          <p:spPr bwMode="auto">
            <a:xfrm>
              <a:off x="1707072" y="2094131"/>
              <a:ext cx="1782464" cy="203754"/>
            </a:xfrm>
            <a:custGeom>
              <a:avLst/>
              <a:gdLst>
                <a:gd name="connsiteX0" fmla="*/ 0 w 1897856"/>
                <a:gd name="connsiteY0" fmla="*/ 0 h 709614"/>
                <a:gd name="connsiteX1" fmla="*/ 978693 w 1897856"/>
                <a:gd name="connsiteY1" fmla="*/ 709613 h 709614"/>
                <a:gd name="connsiteX2" fmla="*/ 1897856 w 1897856"/>
                <a:gd name="connsiteY2" fmla="*/ 4763 h 709614"/>
                <a:gd name="connsiteX0" fmla="*/ 0 w 1897856"/>
                <a:gd name="connsiteY0" fmla="*/ 0 h 690564"/>
                <a:gd name="connsiteX1" fmla="*/ 954880 w 1897856"/>
                <a:gd name="connsiteY1" fmla="*/ 690563 h 690564"/>
                <a:gd name="connsiteX2" fmla="*/ 1897856 w 1897856"/>
                <a:gd name="connsiteY2" fmla="*/ 4763 h 690564"/>
                <a:gd name="connsiteX0" fmla="*/ 0 w 1669256"/>
                <a:gd name="connsiteY0" fmla="*/ 20637 h 711225"/>
                <a:gd name="connsiteX1" fmla="*/ 954880 w 1669256"/>
                <a:gd name="connsiteY1" fmla="*/ 711200 h 711225"/>
                <a:gd name="connsiteX2" fmla="*/ 1669256 w 1669256"/>
                <a:gd name="connsiteY2" fmla="*/ 0 h 711225"/>
                <a:gd name="connsiteX0" fmla="*/ 0 w 1669256"/>
                <a:gd name="connsiteY0" fmla="*/ 20637 h 711225"/>
                <a:gd name="connsiteX1" fmla="*/ 954880 w 1669256"/>
                <a:gd name="connsiteY1" fmla="*/ 711200 h 711225"/>
                <a:gd name="connsiteX2" fmla="*/ 1669256 w 1669256"/>
                <a:gd name="connsiteY2" fmla="*/ 0 h 711225"/>
                <a:gd name="connsiteX0" fmla="*/ 0 w 1541076"/>
                <a:gd name="connsiteY0" fmla="*/ 7937 h 711203"/>
                <a:gd name="connsiteX1" fmla="*/ 826700 w 1541076"/>
                <a:gd name="connsiteY1" fmla="*/ 711200 h 711203"/>
                <a:gd name="connsiteX2" fmla="*/ 1541076 w 1541076"/>
                <a:gd name="connsiteY2" fmla="*/ 0 h 711203"/>
                <a:gd name="connsiteX0" fmla="*/ 0 w 1541076"/>
                <a:gd name="connsiteY0" fmla="*/ 7937 h 711204"/>
                <a:gd name="connsiteX1" fmla="*/ 826700 w 1541076"/>
                <a:gd name="connsiteY1" fmla="*/ 711200 h 711204"/>
                <a:gd name="connsiteX2" fmla="*/ 1541076 w 1541076"/>
                <a:gd name="connsiteY2" fmla="*/ 0 h 711204"/>
                <a:gd name="connsiteX0" fmla="*/ 0 w 1541076"/>
                <a:gd name="connsiteY0" fmla="*/ 7937 h 711204"/>
                <a:gd name="connsiteX1" fmla="*/ 826700 w 1541076"/>
                <a:gd name="connsiteY1" fmla="*/ 711200 h 711204"/>
                <a:gd name="connsiteX2" fmla="*/ 1541076 w 1541076"/>
                <a:gd name="connsiteY2" fmla="*/ 0 h 711204"/>
                <a:gd name="connsiteX0" fmla="*/ 0 w 1541076"/>
                <a:gd name="connsiteY0" fmla="*/ 7937 h 711264"/>
                <a:gd name="connsiteX1" fmla="*/ 826700 w 1541076"/>
                <a:gd name="connsiteY1" fmla="*/ 711200 h 711264"/>
                <a:gd name="connsiteX2" fmla="*/ 1541076 w 1541076"/>
                <a:gd name="connsiteY2" fmla="*/ 0 h 711264"/>
                <a:gd name="connsiteX0" fmla="*/ 0 w 1541076"/>
                <a:gd name="connsiteY0" fmla="*/ 7937 h 711264"/>
                <a:gd name="connsiteX1" fmla="*/ 826700 w 1541076"/>
                <a:gd name="connsiteY1" fmla="*/ 711200 h 711264"/>
                <a:gd name="connsiteX2" fmla="*/ 1541076 w 1541076"/>
                <a:gd name="connsiteY2" fmla="*/ 0 h 711264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78006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78006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2858"/>
                <a:gd name="connsiteX1" fmla="*/ 780060 w 1541076"/>
                <a:gd name="connsiteY1" fmla="*/ 711200 h 712858"/>
                <a:gd name="connsiteX2" fmla="*/ 1541076 w 1541076"/>
                <a:gd name="connsiteY2" fmla="*/ 0 h 712858"/>
                <a:gd name="connsiteX0" fmla="*/ 0 w 1541076"/>
                <a:gd name="connsiteY0" fmla="*/ 7937 h 712858"/>
                <a:gd name="connsiteX1" fmla="*/ 780060 w 1541076"/>
                <a:gd name="connsiteY1" fmla="*/ 711200 h 712858"/>
                <a:gd name="connsiteX2" fmla="*/ 1541076 w 1541076"/>
                <a:gd name="connsiteY2" fmla="*/ 0 h 712858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4736"/>
                <a:gd name="connsiteX1" fmla="*/ 780060 w 1541076"/>
                <a:gd name="connsiteY1" fmla="*/ 711200 h 714736"/>
                <a:gd name="connsiteX2" fmla="*/ 1541076 w 1541076"/>
                <a:gd name="connsiteY2" fmla="*/ 0 h 714736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1242"/>
                <a:gd name="connsiteX1" fmla="*/ 780060 w 1541076"/>
                <a:gd name="connsiteY1" fmla="*/ 711200 h 711242"/>
                <a:gd name="connsiteX2" fmla="*/ 1541076 w 1541076"/>
                <a:gd name="connsiteY2" fmla="*/ 0 h 711242"/>
                <a:gd name="connsiteX0" fmla="*/ 0 w 1541076"/>
                <a:gd name="connsiteY0" fmla="*/ 7937 h 711239"/>
                <a:gd name="connsiteX1" fmla="*/ 780060 w 1541076"/>
                <a:gd name="connsiteY1" fmla="*/ 711200 h 711239"/>
                <a:gd name="connsiteX2" fmla="*/ 1541076 w 1541076"/>
                <a:gd name="connsiteY2" fmla="*/ 0 h 711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41076" h="711239">
                  <a:moveTo>
                    <a:pt x="0" y="7937"/>
                  </a:moveTo>
                  <a:cubicBezTo>
                    <a:pt x="276813" y="422671"/>
                    <a:pt x="561351" y="707101"/>
                    <a:pt x="780060" y="711200"/>
                  </a:cubicBezTo>
                  <a:cubicBezTo>
                    <a:pt x="998769" y="715299"/>
                    <a:pt x="1315622" y="397178"/>
                    <a:pt x="1541076" y="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latin typeface="Lucida Sans"/>
                <a:cs typeface="Lucida Sans"/>
              </a:endParaRPr>
            </a:p>
          </p:txBody>
        </p:sp>
        <p:cxnSp>
          <p:nvCxnSpPr>
            <p:cNvPr id="17" name="Straight Arrow Connector 8"/>
            <p:cNvCxnSpPr/>
            <p:nvPr/>
          </p:nvCxnSpPr>
          <p:spPr>
            <a:xfrm flipV="1">
              <a:off x="22184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9"/>
            <p:cNvCxnSpPr/>
            <p:nvPr/>
          </p:nvCxnSpPr>
          <p:spPr>
            <a:xfrm flipV="1">
              <a:off x="23708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0"/>
            <p:cNvCxnSpPr/>
            <p:nvPr/>
          </p:nvCxnSpPr>
          <p:spPr>
            <a:xfrm flipV="1">
              <a:off x="25232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11"/>
            <p:cNvCxnSpPr/>
            <p:nvPr/>
          </p:nvCxnSpPr>
          <p:spPr>
            <a:xfrm flipV="1">
              <a:off x="26756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12"/>
            <p:cNvCxnSpPr/>
            <p:nvPr/>
          </p:nvCxnSpPr>
          <p:spPr>
            <a:xfrm flipV="1">
              <a:off x="28280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13"/>
            <p:cNvCxnSpPr/>
            <p:nvPr/>
          </p:nvCxnSpPr>
          <p:spPr>
            <a:xfrm flipV="1">
              <a:off x="2980475" y="2474973"/>
              <a:ext cx="0" cy="190500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14"/>
            <p:cNvSpPr txBox="1">
              <a:spLocks noChangeArrowheads="1"/>
            </p:cNvSpPr>
            <p:nvPr/>
          </p:nvSpPr>
          <p:spPr bwMode="auto">
            <a:xfrm>
              <a:off x="1696382" y="2548068"/>
              <a:ext cx="30480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  <a:latin typeface="Lucida Sans" charset="0"/>
                  <a:ea typeface="MS PGothic" charset="0"/>
                  <a:cs typeface="MS PGothic" charset="0"/>
                </a:rPr>
                <a:t>B</a:t>
              </a:r>
              <a:endParaRPr lang="en-GB" sz="1800" b="1" dirty="0">
                <a:solidFill>
                  <a:srgbClr val="FF0000"/>
                </a:solidFill>
                <a:latin typeface="Lucida Sans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25" name="Freeform 16"/>
            <p:cNvSpPr/>
            <p:nvPr/>
          </p:nvSpPr>
          <p:spPr bwMode="auto">
            <a:xfrm rot="10800000">
              <a:off x="1707072" y="4488245"/>
              <a:ext cx="1782464" cy="203754"/>
            </a:xfrm>
            <a:custGeom>
              <a:avLst/>
              <a:gdLst>
                <a:gd name="connsiteX0" fmla="*/ 0 w 1897856"/>
                <a:gd name="connsiteY0" fmla="*/ 0 h 709614"/>
                <a:gd name="connsiteX1" fmla="*/ 978693 w 1897856"/>
                <a:gd name="connsiteY1" fmla="*/ 709613 h 709614"/>
                <a:gd name="connsiteX2" fmla="*/ 1897856 w 1897856"/>
                <a:gd name="connsiteY2" fmla="*/ 4763 h 709614"/>
                <a:gd name="connsiteX0" fmla="*/ 0 w 1897856"/>
                <a:gd name="connsiteY0" fmla="*/ 0 h 690564"/>
                <a:gd name="connsiteX1" fmla="*/ 954880 w 1897856"/>
                <a:gd name="connsiteY1" fmla="*/ 690563 h 690564"/>
                <a:gd name="connsiteX2" fmla="*/ 1897856 w 1897856"/>
                <a:gd name="connsiteY2" fmla="*/ 4763 h 690564"/>
                <a:gd name="connsiteX0" fmla="*/ 0 w 1669256"/>
                <a:gd name="connsiteY0" fmla="*/ 20637 h 711225"/>
                <a:gd name="connsiteX1" fmla="*/ 954880 w 1669256"/>
                <a:gd name="connsiteY1" fmla="*/ 711200 h 711225"/>
                <a:gd name="connsiteX2" fmla="*/ 1669256 w 1669256"/>
                <a:gd name="connsiteY2" fmla="*/ 0 h 711225"/>
                <a:gd name="connsiteX0" fmla="*/ 0 w 1669256"/>
                <a:gd name="connsiteY0" fmla="*/ 20637 h 711225"/>
                <a:gd name="connsiteX1" fmla="*/ 954880 w 1669256"/>
                <a:gd name="connsiteY1" fmla="*/ 711200 h 711225"/>
                <a:gd name="connsiteX2" fmla="*/ 1669256 w 1669256"/>
                <a:gd name="connsiteY2" fmla="*/ 0 h 711225"/>
                <a:gd name="connsiteX0" fmla="*/ 0 w 1541076"/>
                <a:gd name="connsiteY0" fmla="*/ 7937 h 711203"/>
                <a:gd name="connsiteX1" fmla="*/ 826700 w 1541076"/>
                <a:gd name="connsiteY1" fmla="*/ 711200 h 711203"/>
                <a:gd name="connsiteX2" fmla="*/ 1541076 w 1541076"/>
                <a:gd name="connsiteY2" fmla="*/ 0 h 711203"/>
                <a:gd name="connsiteX0" fmla="*/ 0 w 1541076"/>
                <a:gd name="connsiteY0" fmla="*/ 7937 h 711204"/>
                <a:gd name="connsiteX1" fmla="*/ 826700 w 1541076"/>
                <a:gd name="connsiteY1" fmla="*/ 711200 h 711204"/>
                <a:gd name="connsiteX2" fmla="*/ 1541076 w 1541076"/>
                <a:gd name="connsiteY2" fmla="*/ 0 h 711204"/>
                <a:gd name="connsiteX0" fmla="*/ 0 w 1541076"/>
                <a:gd name="connsiteY0" fmla="*/ 7937 h 711204"/>
                <a:gd name="connsiteX1" fmla="*/ 826700 w 1541076"/>
                <a:gd name="connsiteY1" fmla="*/ 711200 h 711204"/>
                <a:gd name="connsiteX2" fmla="*/ 1541076 w 1541076"/>
                <a:gd name="connsiteY2" fmla="*/ 0 h 711204"/>
                <a:gd name="connsiteX0" fmla="*/ 0 w 1541076"/>
                <a:gd name="connsiteY0" fmla="*/ 7937 h 711264"/>
                <a:gd name="connsiteX1" fmla="*/ 826700 w 1541076"/>
                <a:gd name="connsiteY1" fmla="*/ 711200 h 711264"/>
                <a:gd name="connsiteX2" fmla="*/ 1541076 w 1541076"/>
                <a:gd name="connsiteY2" fmla="*/ 0 h 711264"/>
                <a:gd name="connsiteX0" fmla="*/ 0 w 1541076"/>
                <a:gd name="connsiteY0" fmla="*/ 7937 h 711264"/>
                <a:gd name="connsiteX1" fmla="*/ 826700 w 1541076"/>
                <a:gd name="connsiteY1" fmla="*/ 711200 h 711264"/>
                <a:gd name="connsiteX2" fmla="*/ 1541076 w 1541076"/>
                <a:gd name="connsiteY2" fmla="*/ 0 h 711264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82670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78006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1251"/>
                <a:gd name="connsiteX1" fmla="*/ 780060 w 1541076"/>
                <a:gd name="connsiteY1" fmla="*/ 711200 h 711251"/>
                <a:gd name="connsiteX2" fmla="*/ 1541076 w 1541076"/>
                <a:gd name="connsiteY2" fmla="*/ 0 h 711251"/>
                <a:gd name="connsiteX0" fmla="*/ 0 w 1541076"/>
                <a:gd name="connsiteY0" fmla="*/ 7937 h 712858"/>
                <a:gd name="connsiteX1" fmla="*/ 780060 w 1541076"/>
                <a:gd name="connsiteY1" fmla="*/ 711200 h 712858"/>
                <a:gd name="connsiteX2" fmla="*/ 1541076 w 1541076"/>
                <a:gd name="connsiteY2" fmla="*/ 0 h 712858"/>
                <a:gd name="connsiteX0" fmla="*/ 0 w 1541076"/>
                <a:gd name="connsiteY0" fmla="*/ 7937 h 712858"/>
                <a:gd name="connsiteX1" fmla="*/ 780060 w 1541076"/>
                <a:gd name="connsiteY1" fmla="*/ 711200 h 712858"/>
                <a:gd name="connsiteX2" fmla="*/ 1541076 w 1541076"/>
                <a:gd name="connsiteY2" fmla="*/ 0 h 712858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4736"/>
                <a:gd name="connsiteX1" fmla="*/ 780060 w 1541076"/>
                <a:gd name="connsiteY1" fmla="*/ 711200 h 714736"/>
                <a:gd name="connsiteX2" fmla="*/ 1541076 w 1541076"/>
                <a:gd name="connsiteY2" fmla="*/ 0 h 714736"/>
                <a:gd name="connsiteX0" fmla="*/ 0 w 1541076"/>
                <a:gd name="connsiteY0" fmla="*/ 7937 h 711994"/>
                <a:gd name="connsiteX1" fmla="*/ 780060 w 1541076"/>
                <a:gd name="connsiteY1" fmla="*/ 711200 h 711994"/>
                <a:gd name="connsiteX2" fmla="*/ 1541076 w 1541076"/>
                <a:gd name="connsiteY2" fmla="*/ 0 h 711994"/>
                <a:gd name="connsiteX0" fmla="*/ 0 w 1541076"/>
                <a:gd name="connsiteY0" fmla="*/ 7937 h 711242"/>
                <a:gd name="connsiteX1" fmla="*/ 780060 w 1541076"/>
                <a:gd name="connsiteY1" fmla="*/ 711200 h 711242"/>
                <a:gd name="connsiteX2" fmla="*/ 1541076 w 1541076"/>
                <a:gd name="connsiteY2" fmla="*/ 0 h 711242"/>
                <a:gd name="connsiteX0" fmla="*/ 0 w 1541076"/>
                <a:gd name="connsiteY0" fmla="*/ 7937 h 711239"/>
                <a:gd name="connsiteX1" fmla="*/ 780060 w 1541076"/>
                <a:gd name="connsiteY1" fmla="*/ 711200 h 711239"/>
                <a:gd name="connsiteX2" fmla="*/ 1541076 w 1541076"/>
                <a:gd name="connsiteY2" fmla="*/ 0 h 711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41076" h="711239">
                  <a:moveTo>
                    <a:pt x="0" y="7937"/>
                  </a:moveTo>
                  <a:cubicBezTo>
                    <a:pt x="276813" y="422671"/>
                    <a:pt x="561351" y="707101"/>
                    <a:pt x="780060" y="711200"/>
                  </a:cubicBezTo>
                  <a:cubicBezTo>
                    <a:pt x="998769" y="715299"/>
                    <a:pt x="1315622" y="397178"/>
                    <a:pt x="1541076" y="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latin typeface="Lucida Sans"/>
                <a:cs typeface="Lucida Sans"/>
              </a:endParaRPr>
            </a:p>
          </p:txBody>
        </p:sp>
      </p:grpSp>
      <p:sp>
        <p:nvSpPr>
          <p:cNvPr id="27" name="Oval 31">
            <a:extLst>
              <a:ext uri="{FF2B5EF4-FFF2-40B4-BE49-F238E27FC236}">
                <a16:creationId xmlns:a16="http://schemas.microsoft.com/office/drawing/2014/main" id="{7A473A85-C046-4B08-B33D-14D0D7758B3B}"/>
              </a:ext>
            </a:extLst>
          </p:cNvPr>
          <p:cNvSpPr/>
          <p:nvPr/>
        </p:nvSpPr>
        <p:spPr>
          <a:xfrm>
            <a:off x="996832" y="2437485"/>
            <a:ext cx="274868" cy="116205"/>
          </a:xfrm>
          <a:prstGeom prst="ellipse">
            <a:avLst/>
          </a:prstGeom>
          <a:noFill/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6"/>
          <p:cNvSpPr/>
          <p:nvPr/>
        </p:nvSpPr>
        <p:spPr>
          <a:xfrm>
            <a:off x="1248504" y="2482050"/>
            <a:ext cx="36576" cy="36576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latin typeface="Lucida Sans"/>
              <a:cs typeface="Lucida Sans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1096834" y="3473080"/>
            <a:ext cx="1370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 smtClean="0"/>
              <a:t>Simplified</a:t>
            </a:r>
            <a:r>
              <a:rPr lang="fr-FR" sz="1400" dirty="0" smtClean="0"/>
              <a:t> </a:t>
            </a:r>
            <a:r>
              <a:rPr lang="fr-FR" sz="1400" dirty="0" err="1" smtClean="0"/>
              <a:t>view</a:t>
            </a:r>
            <a:endParaRPr lang="fr-FR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3370042" y="2354873"/>
                <a:ext cx="1198277" cy="6280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0042" y="2354873"/>
                <a:ext cx="1198277" cy="62805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Group 13"/>
          <p:cNvGrpSpPr/>
          <p:nvPr/>
        </p:nvGrpSpPr>
        <p:grpSpPr>
          <a:xfrm>
            <a:off x="6508721" y="2024635"/>
            <a:ext cx="1007331" cy="1007331"/>
            <a:chOff x="6799290" y="1828799"/>
            <a:chExt cx="1371600" cy="1371600"/>
          </a:xfrm>
        </p:grpSpPr>
        <p:sp>
          <p:nvSpPr>
            <p:cNvPr id="39" name="Arc 38"/>
            <p:cNvSpPr/>
            <p:nvPr/>
          </p:nvSpPr>
          <p:spPr>
            <a:xfrm>
              <a:off x="6799290" y="1828799"/>
              <a:ext cx="1371600" cy="1371600"/>
            </a:xfrm>
            <a:prstGeom prst="arc">
              <a:avLst>
                <a:gd name="adj1" fmla="val 16589445"/>
                <a:gd name="adj2" fmla="val 21181553"/>
              </a:avLst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Arc 39"/>
            <p:cNvSpPr/>
            <p:nvPr/>
          </p:nvSpPr>
          <p:spPr>
            <a:xfrm rot="5400000">
              <a:off x="6799290" y="1828799"/>
              <a:ext cx="1371600" cy="1371600"/>
            </a:xfrm>
            <a:prstGeom prst="arc">
              <a:avLst>
                <a:gd name="adj1" fmla="val 16589445"/>
                <a:gd name="adj2" fmla="val 21181553"/>
              </a:avLst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Arc 40"/>
            <p:cNvSpPr/>
            <p:nvPr/>
          </p:nvSpPr>
          <p:spPr>
            <a:xfrm rot="16200000">
              <a:off x="6799290" y="1828799"/>
              <a:ext cx="1371600" cy="1371600"/>
            </a:xfrm>
            <a:prstGeom prst="arc">
              <a:avLst>
                <a:gd name="adj1" fmla="val 16589445"/>
                <a:gd name="adj2" fmla="val 21181553"/>
              </a:avLst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Arc 41"/>
            <p:cNvSpPr/>
            <p:nvPr/>
          </p:nvSpPr>
          <p:spPr>
            <a:xfrm rot="10800000">
              <a:off x="6799290" y="1828799"/>
              <a:ext cx="1371600" cy="1371600"/>
            </a:xfrm>
            <a:prstGeom prst="arc">
              <a:avLst>
                <a:gd name="adj1" fmla="val 16589445"/>
                <a:gd name="adj2" fmla="val 21181553"/>
              </a:avLst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3" name="Arc 42"/>
          <p:cNvSpPr/>
          <p:nvPr/>
        </p:nvSpPr>
        <p:spPr>
          <a:xfrm>
            <a:off x="6508721" y="2024911"/>
            <a:ext cx="1007331" cy="1007331"/>
          </a:xfrm>
          <a:prstGeom prst="arc">
            <a:avLst>
              <a:gd name="adj1" fmla="val 16589445"/>
              <a:gd name="adj2" fmla="val 21181553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Arc 43"/>
          <p:cNvSpPr/>
          <p:nvPr/>
        </p:nvSpPr>
        <p:spPr>
          <a:xfrm rot="5400000">
            <a:off x="6508721" y="2026094"/>
            <a:ext cx="1007331" cy="1007331"/>
          </a:xfrm>
          <a:prstGeom prst="arc">
            <a:avLst>
              <a:gd name="adj1" fmla="val 16589445"/>
              <a:gd name="adj2" fmla="val 21181553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Arc 44"/>
          <p:cNvSpPr/>
          <p:nvPr/>
        </p:nvSpPr>
        <p:spPr>
          <a:xfrm rot="16200000">
            <a:off x="6505682" y="2027876"/>
            <a:ext cx="1007331" cy="1007331"/>
          </a:xfrm>
          <a:prstGeom prst="arc">
            <a:avLst>
              <a:gd name="adj1" fmla="val 16589445"/>
              <a:gd name="adj2" fmla="val 21181553"/>
            </a:avLst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Arc 45"/>
          <p:cNvSpPr/>
          <p:nvPr/>
        </p:nvSpPr>
        <p:spPr>
          <a:xfrm rot="10800000">
            <a:off x="6499733" y="2021669"/>
            <a:ext cx="1007331" cy="1007331"/>
          </a:xfrm>
          <a:prstGeom prst="arc">
            <a:avLst>
              <a:gd name="adj1" fmla="val 16589445"/>
              <a:gd name="adj2" fmla="val 21181553"/>
            </a:avLst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TextBox 2"/>
          <p:cNvSpPr txBox="1"/>
          <p:nvPr/>
        </p:nvSpPr>
        <p:spPr>
          <a:xfrm>
            <a:off x="6160058" y="3123238"/>
            <a:ext cx="16866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Dipole excitation</a:t>
            </a:r>
            <a:endParaRPr lang="en-GB" sz="1600" baseline="-25000" dirty="0"/>
          </a:p>
        </p:txBody>
      </p:sp>
      <p:pic>
        <p:nvPicPr>
          <p:cNvPr id="62" name="Picture 1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7" t="4864" r="4996" b="15691"/>
          <a:stretch/>
        </p:blipFill>
        <p:spPr>
          <a:xfrm flipV="1">
            <a:off x="8249914" y="1786406"/>
            <a:ext cx="1536846" cy="1506109"/>
          </a:xfrm>
          <a:prstGeom prst="rect">
            <a:avLst/>
          </a:prstGeom>
        </p:spPr>
      </p:pic>
      <p:grpSp>
        <p:nvGrpSpPr>
          <p:cNvPr id="63" name="Group 23"/>
          <p:cNvGrpSpPr/>
          <p:nvPr/>
        </p:nvGrpSpPr>
        <p:grpSpPr>
          <a:xfrm flipH="1">
            <a:off x="8330674" y="1841279"/>
            <a:ext cx="1380566" cy="1383571"/>
            <a:chOff x="633191" y="1391999"/>
            <a:chExt cx="2605915" cy="2611586"/>
          </a:xfrm>
        </p:grpSpPr>
        <p:grpSp>
          <p:nvGrpSpPr>
            <p:cNvPr id="64" name="Group 24"/>
            <p:cNvGrpSpPr/>
            <p:nvPr/>
          </p:nvGrpSpPr>
          <p:grpSpPr>
            <a:xfrm>
              <a:off x="633191" y="1391999"/>
              <a:ext cx="2605915" cy="2611586"/>
              <a:chOff x="633191" y="1391999"/>
              <a:chExt cx="2605915" cy="2611586"/>
            </a:xfrm>
          </p:grpSpPr>
          <p:pic>
            <p:nvPicPr>
              <p:cNvPr id="66" name="Picture 26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3191" y="1391999"/>
                <a:ext cx="2605915" cy="2611586"/>
              </a:xfrm>
              <a:prstGeom prst="rect">
                <a:avLst/>
              </a:prstGeom>
            </p:spPr>
          </p:pic>
          <p:sp>
            <p:nvSpPr>
              <p:cNvPr id="67" name="Freeform 27"/>
              <p:cNvSpPr/>
              <p:nvPr/>
            </p:nvSpPr>
            <p:spPr>
              <a:xfrm>
                <a:off x="1204796" y="1845357"/>
                <a:ext cx="1639144" cy="1247954"/>
              </a:xfrm>
              <a:custGeom>
                <a:avLst/>
                <a:gdLst>
                  <a:gd name="connsiteX0" fmla="*/ 1538630 w 1538630"/>
                  <a:gd name="connsiteY0" fmla="*/ 812908 h 1301104"/>
                  <a:gd name="connsiteX1" fmla="*/ 1143423 w 1538630"/>
                  <a:gd name="connsiteY1" fmla="*/ 61240 h 1301104"/>
                  <a:gd name="connsiteX2" fmla="*/ 89538 w 1538630"/>
                  <a:gd name="connsiteY2" fmla="*/ 185226 h 1301104"/>
                  <a:gd name="connsiteX3" fmla="*/ 128284 w 1538630"/>
                  <a:gd name="connsiteY3" fmla="*/ 1301104 h 1301104"/>
                  <a:gd name="connsiteX0" fmla="*/ 1534679 w 1534679"/>
                  <a:gd name="connsiteY0" fmla="*/ 807374 h 1295570"/>
                  <a:gd name="connsiteX1" fmla="*/ 1085228 w 1534679"/>
                  <a:gd name="connsiteY1" fmla="*/ 63455 h 1295570"/>
                  <a:gd name="connsiteX2" fmla="*/ 85587 w 1534679"/>
                  <a:gd name="connsiteY2" fmla="*/ 179692 h 1295570"/>
                  <a:gd name="connsiteX3" fmla="*/ 124333 w 1534679"/>
                  <a:gd name="connsiteY3" fmla="*/ 1295570 h 1295570"/>
                  <a:gd name="connsiteX0" fmla="*/ 1510487 w 1510487"/>
                  <a:gd name="connsiteY0" fmla="*/ 798376 h 1286572"/>
                  <a:gd name="connsiteX1" fmla="*/ 1061036 w 1510487"/>
                  <a:gd name="connsiteY1" fmla="*/ 54457 h 1286572"/>
                  <a:gd name="connsiteX2" fmla="*/ 100140 w 1510487"/>
                  <a:gd name="connsiteY2" fmla="*/ 193941 h 1286572"/>
                  <a:gd name="connsiteX3" fmla="*/ 100141 w 1510487"/>
                  <a:gd name="connsiteY3" fmla="*/ 1286572 h 1286572"/>
                  <a:gd name="connsiteX0" fmla="*/ 1540550 w 1540550"/>
                  <a:gd name="connsiteY0" fmla="*/ 796215 h 1230167"/>
                  <a:gd name="connsiteX1" fmla="*/ 1091099 w 1540550"/>
                  <a:gd name="connsiteY1" fmla="*/ 52296 h 1230167"/>
                  <a:gd name="connsiteX2" fmla="*/ 130203 w 1540550"/>
                  <a:gd name="connsiteY2" fmla="*/ 191780 h 1230167"/>
                  <a:gd name="connsiteX3" fmla="*/ 75960 w 1540550"/>
                  <a:gd name="connsiteY3" fmla="*/ 1230167 h 1230167"/>
                  <a:gd name="connsiteX0" fmla="*/ 1540550 w 1540550"/>
                  <a:gd name="connsiteY0" fmla="*/ 789334 h 1223286"/>
                  <a:gd name="connsiteX1" fmla="*/ 1091099 w 1540550"/>
                  <a:gd name="connsiteY1" fmla="*/ 45415 h 1223286"/>
                  <a:gd name="connsiteX2" fmla="*/ 130203 w 1540550"/>
                  <a:gd name="connsiteY2" fmla="*/ 184899 h 1223286"/>
                  <a:gd name="connsiteX3" fmla="*/ 75960 w 1540550"/>
                  <a:gd name="connsiteY3" fmla="*/ 1223286 h 1223286"/>
                  <a:gd name="connsiteX0" fmla="*/ 1540550 w 1540550"/>
                  <a:gd name="connsiteY0" fmla="*/ 785894 h 1219846"/>
                  <a:gd name="connsiteX1" fmla="*/ 1091099 w 1540550"/>
                  <a:gd name="connsiteY1" fmla="*/ 41975 h 1219846"/>
                  <a:gd name="connsiteX2" fmla="*/ 130203 w 1540550"/>
                  <a:gd name="connsiteY2" fmla="*/ 181459 h 1219846"/>
                  <a:gd name="connsiteX3" fmla="*/ 75960 w 1540550"/>
                  <a:gd name="connsiteY3" fmla="*/ 1219846 h 1219846"/>
                  <a:gd name="connsiteX0" fmla="*/ 1555520 w 1555520"/>
                  <a:gd name="connsiteY0" fmla="*/ 793571 h 1227523"/>
                  <a:gd name="connsiteX1" fmla="*/ 1106069 w 1555520"/>
                  <a:gd name="connsiteY1" fmla="*/ 49652 h 1227523"/>
                  <a:gd name="connsiteX2" fmla="*/ 114176 w 1555520"/>
                  <a:gd name="connsiteY2" fmla="*/ 196885 h 1227523"/>
                  <a:gd name="connsiteX3" fmla="*/ 90930 w 1555520"/>
                  <a:gd name="connsiteY3" fmla="*/ 1227523 h 1227523"/>
                  <a:gd name="connsiteX0" fmla="*/ 1532883 w 1532883"/>
                  <a:gd name="connsiteY0" fmla="*/ 793002 h 1211456"/>
                  <a:gd name="connsiteX1" fmla="*/ 1083432 w 1532883"/>
                  <a:gd name="connsiteY1" fmla="*/ 49083 h 1211456"/>
                  <a:gd name="connsiteX2" fmla="*/ 91539 w 1532883"/>
                  <a:gd name="connsiteY2" fmla="*/ 196316 h 1211456"/>
                  <a:gd name="connsiteX3" fmla="*/ 114788 w 1532883"/>
                  <a:gd name="connsiteY3" fmla="*/ 1211456 h 1211456"/>
                  <a:gd name="connsiteX0" fmla="*/ 1581844 w 1581844"/>
                  <a:gd name="connsiteY0" fmla="*/ 793002 h 1211456"/>
                  <a:gd name="connsiteX1" fmla="*/ 1132393 w 1581844"/>
                  <a:gd name="connsiteY1" fmla="*/ 49083 h 1211456"/>
                  <a:gd name="connsiteX2" fmla="*/ 140500 w 1581844"/>
                  <a:gd name="connsiteY2" fmla="*/ 196316 h 1211456"/>
                  <a:gd name="connsiteX3" fmla="*/ 163749 w 1581844"/>
                  <a:gd name="connsiteY3" fmla="*/ 1211456 h 1211456"/>
                  <a:gd name="connsiteX0" fmla="*/ 1617046 w 1617046"/>
                  <a:gd name="connsiteY0" fmla="*/ 830704 h 1249158"/>
                  <a:gd name="connsiteX1" fmla="*/ 1167595 w 1617046"/>
                  <a:gd name="connsiteY1" fmla="*/ 86785 h 1249158"/>
                  <a:gd name="connsiteX2" fmla="*/ 175702 w 1617046"/>
                  <a:gd name="connsiteY2" fmla="*/ 234018 h 1249158"/>
                  <a:gd name="connsiteX3" fmla="*/ 198951 w 1617046"/>
                  <a:gd name="connsiteY3" fmla="*/ 1249158 h 1249158"/>
                  <a:gd name="connsiteX0" fmla="*/ 1631017 w 1631017"/>
                  <a:gd name="connsiteY0" fmla="*/ 830704 h 1249158"/>
                  <a:gd name="connsiteX1" fmla="*/ 1181566 w 1631017"/>
                  <a:gd name="connsiteY1" fmla="*/ 86785 h 1249158"/>
                  <a:gd name="connsiteX2" fmla="*/ 189673 w 1631017"/>
                  <a:gd name="connsiteY2" fmla="*/ 234018 h 1249158"/>
                  <a:gd name="connsiteX3" fmla="*/ 212922 w 1631017"/>
                  <a:gd name="connsiteY3" fmla="*/ 1249158 h 1249158"/>
                  <a:gd name="connsiteX0" fmla="*/ 1631017 w 1631017"/>
                  <a:gd name="connsiteY0" fmla="*/ 830704 h 1249158"/>
                  <a:gd name="connsiteX1" fmla="*/ 1181566 w 1631017"/>
                  <a:gd name="connsiteY1" fmla="*/ 86785 h 1249158"/>
                  <a:gd name="connsiteX2" fmla="*/ 189673 w 1631017"/>
                  <a:gd name="connsiteY2" fmla="*/ 234018 h 1249158"/>
                  <a:gd name="connsiteX3" fmla="*/ 212922 w 1631017"/>
                  <a:gd name="connsiteY3" fmla="*/ 1249158 h 1249158"/>
                  <a:gd name="connsiteX0" fmla="*/ 1631017 w 1631017"/>
                  <a:gd name="connsiteY0" fmla="*/ 836995 h 1255449"/>
                  <a:gd name="connsiteX1" fmla="*/ 1181566 w 1631017"/>
                  <a:gd name="connsiteY1" fmla="*/ 93076 h 1255449"/>
                  <a:gd name="connsiteX2" fmla="*/ 189673 w 1631017"/>
                  <a:gd name="connsiteY2" fmla="*/ 240309 h 1255449"/>
                  <a:gd name="connsiteX3" fmla="*/ 212922 w 1631017"/>
                  <a:gd name="connsiteY3" fmla="*/ 1255449 h 1255449"/>
                  <a:gd name="connsiteX0" fmla="*/ 1568293 w 1568293"/>
                  <a:gd name="connsiteY0" fmla="*/ 854776 h 1273230"/>
                  <a:gd name="connsiteX1" fmla="*/ 1118842 w 1568293"/>
                  <a:gd name="connsiteY1" fmla="*/ 110857 h 1273230"/>
                  <a:gd name="connsiteX2" fmla="*/ 569030 w 1568293"/>
                  <a:gd name="connsiteY2" fmla="*/ 18244 h 1273230"/>
                  <a:gd name="connsiteX3" fmla="*/ 126949 w 1568293"/>
                  <a:gd name="connsiteY3" fmla="*/ 258090 h 1273230"/>
                  <a:gd name="connsiteX4" fmla="*/ 150198 w 1568293"/>
                  <a:gd name="connsiteY4" fmla="*/ 1273230 h 1273230"/>
                  <a:gd name="connsiteX0" fmla="*/ 1660876 w 1660876"/>
                  <a:gd name="connsiteY0" fmla="*/ 854776 h 1273230"/>
                  <a:gd name="connsiteX1" fmla="*/ 1211425 w 1660876"/>
                  <a:gd name="connsiteY1" fmla="*/ 110857 h 1273230"/>
                  <a:gd name="connsiteX2" fmla="*/ 661613 w 1660876"/>
                  <a:gd name="connsiteY2" fmla="*/ 18244 h 1273230"/>
                  <a:gd name="connsiteX3" fmla="*/ 41732 w 1660876"/>
                  <a:gd name="connsiteY3" fmla="*/ 578765 h 1273230"/>
                  <a:gd name="connsiteX4" fmla="*/ 242781 w 1660876"/>
                  <a:gd name="connsiteY4" fmla="*/ 1273230 h 1273230"/>
                  <a:gd name="connsiteX0" fmla="*/ 1648441 w 1648441"/>
                  <a:gd name="connsiteY0" fmla="*/ 812883 h 1231337"/>
                  <a:gd name="connsiteX1" fmla="*/ 1198990 w 1648441"/>
                  <a:gd name="connsiteY1" fmla="*/ 68964 h 1231337"/>
                  <a:gd name="connsiteX2" fmla="*/ 480903 w 1648441"/>
                  <a:gd name="connsiteY2" fmla="*/ 49376 h 1231337"/>
                  <a:gd name="connsiteX3" fmla="*/ 29297 w 1648441"/>
                  <a:gd name="connsiteY3" fmla="*/ 536872 h 1231337"/>
                  <a:gd name="connsiteX4" fmla="*/ 230346 w 1648441"/>
                  <a:gd name="connsiteY4" fmla="*/ 1231337 h 1231337"/>
                  <a:gd name="connsiteX0" fmla="*/ 1648441 w 1648441"/>
                  <a:gd name="connsiteY0" fmla="*/ 832083 h 1250537"/>
                  <a:gd name="connsiteX1" fmla="*/ 1198990 w 1648441"/>
                  <a:gd name="connsiteY1" fmla="*/ 88164 h 1250537"/>
                  <a:gd name="connsiteX2" fmla="*/ 480903 w 1648441"/>
                  <a:gd name="connsiteY2" fmla="*/ 68576 h 1250537"/>
                  <a:gd name="connsiteX3" fmla="*/ 29297 w 1648441"/>
                  <a:gd name="connsiteY3" fmla="*/ 556072 h 1250537"/>
                  <a:gd name="connsiteX4" fmla="*/ 230346 w 1648441"/>
                  <a:gd name="connsiteY4" fmla="*/ 1250537 h 1250537"/>
                  <a:gd name="connsiteX0" fmla="*/ 1648441 w 1648441"/>
                  <a:gd name="connsiteY0" fmla="*/ 812883 h 1231337"/>
                  <a:gd name="connsiteX1" fmla="*/ 1198990 w 1648441"/>
                  <a:gd name="connsiteY1" fmla="*/ 68964 h 1231337"/>
                  <a:gd name="connsiteX2" fmla="*/ 480903 w 1648441"/>
                  <a:gd name="connsiteY2" fmla="*/ 49376 h 1231337"/>
                  <a:gd name="connsiteX3" fmla="*/ 29297 w 1648441"/>
                  <a:gd name="connsiteY3" fmla="*/ 536872 h 1231337"/>
                  <a:gd name="connsiteX4" fmla="*/ 230346 w 1648441"/>
                  <a:gd name="connsiteY4" fmla="*/ 1231337 h 1231337"/>
                  <a:gd name="connsiteX0" fmla="*/ 1648441 w 1648441"/>
                  <a:gd name="connsiteY0" fmla="*/ 827475 h 1245929"/>
                  <a:gd name="connsiteX1" fmla="*/ 1198990 w 1648441"/>
                  <a:gd name="connsiteY1" fmla="*/ 83556 h 1245929"/>
                  <a:gd name="connsiteX2" fmla="*/ 480903 w 1648441"/>
                  <a:gd name="connsiteY2" fmla="*/ 63968 h 1245929"/>
                  <a:gd name="connsiteX3" fmla="*/ 29297 w 1648441"/>
                  <a:gd name="connsiteY3" fmla="*/ 551464 h 1245929"/>
                  <a:gd name="connsiteX4" fmla="*/ 230346 w 1648441"/>
                  <a:gd name="connsiteY4" fmla="*/ 1245929 h 1245929"/>
                  <a:gd name="connsiteX0" fmla="*/ 1651254 w 1651254"/>
                  <a:gd name="connsiteY0" fmla="*/ 827475 h 1245929"/>
                  <a:gd name="connsiteX1" fmla="*/ 1201803 w 1651254"/>
                  <a:gd name="connsiteY1" fmla="*/ 83556 h 1245929"/>
                  <a:gd name="connsiteX2" fmla="*/ 483716 w 1651254"/>
                  <a:gd name="connsiteY2" fmla="*/ 63968 h 1245929"/>
                  <a:gd name="connsiteX3" fmla="*/ 32110 w 1651254"/>
                  <a:gd name="connsiteY3" fmla="*/ 551464 h 1245929"/>
                  <a:gd name="connsiteX4" fmla="*/ 233159 w 1651254"/>
                  <a:gd name="connsiteY4" fmla="*/ 1245929 h 1245929"/>
                  <a:gd name="connsiteX0" fmla="*/ 1634393 w 1634393"/>
                  <a:gd name="connsiteY0" fmla="*/ 827475 h 1245929"/>
                  <a:gd name="connsiteX1" fmla="*/ 1184942 w 1634393"/>
                  <a:gd name="connsiteY1" fmla="*/ 83556 h 1245929"/>
                  <a:gd name="connsiteX2" fmla="*/ 466855 w 1634393"/>
                  <a:gd name="connsiteY2" fmla="*/ 63968 h 1245929"/>
                  <a:gd name="connsiteX3" fmla="*/ 15249 w 1634393"/>
                  <a:gd name="connsiteY3" fmla="*/ 551464 h 1245929"/>
                  <a:gd name="connsiteX4" fmla="*/ 216298 w 1634393"/>
                  <a:gd name="connsiteY4" fmla="*/ 1245929 h 1245929"/>
                  <a:gd name="connsiteX0" fmla="*/ 1634393 w 1634393"/>
                  <a:gd name="connsiteY0" fmla="*/ 830722 h 1249176"/>
                  <a:gd name="connsiteX1" fmla="*/ 1140492 w 1634393"/>
                  <a:gd name="connsiteY1" fmla="*/ 86803 h 1249176"/>
                  <a:gd name="connsiteX2" fmla="*/ 466855 w 1634393"/>
                  <a:gd name="connsiteY2" fmla="*/ 67215 h 1249176"/>
                  <a:gd name="connsiteX3" fmla="*/ 15249 w 1634393"/>
                  <a:gd name="connsiteY3" fmla="*/ 554711 h 1249176"/>
                  <a:gd name="connsiteX4" fmla="*/ 216298 w 1634393"/>
                  <a:gd name="connsiteY4" fmla="*/ 1249176 h 1249176"/>
                  <a:gd name="connsiteX0" fmla="*/ 1630696 w 1630696"/>
                  <a:gd name="connsiteY0" fmla="*/ 817839 h 1236293"/>
                  <a:gd name="connsiteX1" fmla="*/ 1136795 w 1630696"/>
                  <a:gd name="connsiteY1" fmla="*/ 73920 h 1236293"/>
                  <a:gd name="connsiteX2" fmla="*/ 444108 w 1630696"/>
                  <a:gd name="connsiteY2" fmla="*/ 79732 h 1236293"/>
                  <a:gd name="connsiteX3" fmla="*/ 11552 w 1630696"/>
                  <a:gd name="connsiteY3" fmla="*/ 541828 h 1236293"/>
                  <a:gd name="connsiteX4" fmla="*/ 212601 w 1630696"/>
                  <a:gd name="connsiteY4" fmla="*/ 1236293 h 1236293"/>
                  <a:gd name="connsiteX0" fmla="*/ 1633555 w 1633555"/>
                  <a:gd name="connsiteY0" fmla="*/ 820581 h 1239035"/>
                  <a:gd name="connsiteX1" fmla="*/ 1139654 w 1633555"/>
                  <a:gd name="connsiteY1" fmla="*/ 76662 h 1239035"/>
                  <a:gd name="connsiteX2" fmla="*/ 446967 w 1633555"/>
                  <a:gd name="connsiteY2" fmla="*/ 82474 h 1239035"/>
                  <a:gd name="connsiteX3" fmla="*/ 11236 w 1633555"/>
                  <a:gd name="connsiteY3" fmla="*/ 595370 h 1239035"/>
                  <a:gd name="connsiteX4" fmla="*/ 215460 w 1633555"/>
                  <a:gd name="connsiteY4" fmla="*/ 1239035 h 1239035"/>
                  <a:gd name="connsiteX0" fmla="*/ 1637629 w 1637629"/>
                  <a:gd name="connsiteY0" fmla="*/ 820581 h 1232685"/>
                  <a:gd name="connsiteX1" fmla="*/ 1143728 w 1637629"/>
                  <a:gd name="connsiteY1" fmla="*/ 76662 h 1232685"/>
                  <a:gd name="connsiteX2" fmla="*/ 451041 w 1637629"/>
                  <a:gd name="connsiteY2" fmla="*/ 82474 h 1232685"/>
                  <a:gd name="connsiteX3" fmla="*/ 15310 w 1637629"/>
                  <a:gd name="connsiteY3" fmla="*/ 595370 h 1232685"/>
                  <a:gd name="connsiteX4" fmla="*/ 197309 w 1637629"/>
                  <a:gd name="connsiteY4" fmla="*/ 1232685 h 1232685"/>
                  <a:gd name="connsiteX0" fmla="*/ 1641343 w 1641343"/>
                  <a:gd name="connsiteY0" fmla="*/ 820581 h 1232685"/>
                  <a:gd name="connsiteX1" fmla="*/ 1147442 w 1641343"/>
                  <a:gd name="connsiteY1" fmla="*/ 76662 h 1232685"/>
                  <a:gd name="connsiteX2" fmla="*/ 454755 w 1641343"/>
                  <a:gd name="connsiteY2" fmla="*/ 82474 h 1232685"/>
                  <a:gd name="connsiteX3" fmla="*/ 19024 w 1641343"/>
                  <a:gd name="connsiteY3" fmla="*/ 595370 h 1232685"/>
                  <a:gd name="connsiteX4" fmla="*/ 201023 w 1641343"/>
                  <a:gd name="connsiteY4" fmla="*/ 1232685 h 1232685"/>
                  <a:gd name="connsiteX0" fmla="*/ 1641343 w 1641343"/>
                  <a:gd name="connsiteY0" fmla="*/ 873118 h 1285222"/>
                  <a:gd name="connsiteX1" fmla="*/ 985517 w 1641343"/>
                  <a:gd name="connsiteY1" fmla="*/ 56174 h 1285222"/>
                  <a:gd name="connsiteX2" fmla="*/ 454755 w 1641343"/>
                  <a:gd name="connsiteY2" fmla="*/ 135011 h 1285222"/>
                  <a:gd name="connsiteX3" fmla="*/ 19024 w 1641343"/>
                  <a:gd name="connsiteY3" fmla="*/ 647907 h 1285222"/>
                  <a:gd name="connsiteX4" fmla="*/ 201023 w 1641343"/>
                  <a:gd name="connsiteY4" fmla="*/ 1285222 h 1285222"/>
                  <a:gd name="connsiteX0" fmla="*/ 1632447 w 1632447"/>
                  <a:gd name="connsiteY0" fmla="*/ 852016 h 1264120"/>
                  <a:gd name="connsiteX1" fmla="*/ 976621 w 1632447"/>
                  <a:gd name="connsiteY1" fmla="*/ 35072 h 1264120"/>
                  <a:gd name="connsiteX2" fmla="*/ 322034 w 1632447"/>
                  <a:gd name="connsiteY2" fmla="*/ 196459 h 1264120"/>
                  <a:gd name="connsiteX3" fmla="*/ 10128 w 1632447"/>
                  <a:gd name="connsiteY3" fmla="*/ 626805 h 1264120"/>
                  <a:gd name="connsiteX4" fmla="*/ 192127 w 1632447"/>
                  <a:gd name="connsiteY4" fmla="*/ 1264120 h 1264120"/>
                  <a:gd name="connsiteX0" fmla="*/ 1632447 w 1632447"/>
                  <a:gd name="connsiteY0" fmla="*/ 820650 h 1232754"/>
                  <a:gd name="connsiteX1" fmla="*/ 1363434 w 1632447"/>
                  <a:gd name="connsiteY1" fmla="*/ 301618 h 1232754"/>
                  <a:gd name="connsiteX2" fmla="*/ 976621 w 1632447"/>
                  <a:gd name="connsiteY2" fmla="*/ 3706 h 1232754"/>
                  <a:gd name="connsiteX3" fmla="*/ 322034 w 1632447"/>
                  <a:gd name="connsiteY3" fmla="*/ 165093 h 1232754"/>
                  <a:gd name="connsiteX4" fmla="*/ 10128 w 1632447"/>
                  <a:gd name="connsiteY4" fmla="*/ 595439 h 1232754"/>
                  <a:gd name="connsiteX5" fmla="*/ 192127 w 1632447"/>
                  <a:gd name="connsiteY5" fmla="*/ 1232754 h 1232754"/>
                  <a:gd name="connsiteX0" fmla="*/ 1632447 w 1632447"/>
                  <a:gd name="connsiteY0" fmla="*/ 820650 h 1232754"/>
                  <a:gd name="connsiteX1" fmla="*/ 1363434 w 1632447"/>
                  <a:gd name="connsiteY1" fmla="*/ 301618 h 1232754"/>
                  <a:gd name="connsiteX2" fmla="*/ 976621 w 1632447"/>
                  <a:gd name="connsiteY2" fmla="*/ 3706 h 1232754"/>
                  <a:gd name="connsiteX3" fmla="*/ 322034 w 1632447"/>
                  <a:gd name="connsiteY3" fmla="*/ 165093 h 1232754"/>
                  <a:gd name="connsiteX4" fmla="*/ 10128 w 1632447"/>
                  <a:gd name="connsiteY4" fmla="*/ 595439 h 1232754"/>
                  <a:gd name="connsiteX5" fmla="*/ 192127 w 1632447"/>
                  <a:gd name="connsiteY5" fmla="*/ 1232754 h 1232754"/>
                  <a:gd name="connsiteX0" fmla="*/ 1632447 w 1632447"/>
                  <a:gd name="connsiteY0" fmla="*/ 820650 h 1232754"/>
                  <a:gd name="connsiteX1" fmla="*/ 1363434 w 1632447"/>
                  <a:gd name="connsiteY1" fmla="*/ 301618 h 1232754"/>
                  <a:gd name="connsiteX2" fmla="*/ 976621 w 1632447"/>
                  <a:gd name="connsiteY2" fmla="*/ 3706 h 1232754"/>
                  <a:gd name="connsiteX3" fmla="*/ 322034 w 1632447"/>
                  <a:gd name="connsiteY3" fmla="*/ 165093 h 1232754"/>
                  <a:gd name="connsiteX4" fmla="*/ 10128 w 1632447"/>
                  <a:gd name="connsiteY4" fmla="*/ 595439 h 1232754"/>
                  <a:gd name="connsiteX5" fmla="*/ 192127 w 1632447"/>
                  <a:gd name="connsiteY5" fmla="*/ 1232754 h 1232754"/>
                  <a:gd name="connsiteX0" fmla="*/ 1632447 w 1632447"/>
                  <a:gd name="connsiteY0" fmla="*/ 819718 h 1231822"/>
                  <a:gd name="connsiteX1" fmla="*/ 1407884 w 1632447"/>
                  <a:gd name="connsiteY1" fmla="*/ 278461 h 1231822"/>
                  <a:gd name="connsiteX2" fmla="*/ 976621 w 1632447"/>
                  <a:gd name="connsiteY2" fmla="*/ 2774 h 1231822"/>
                  <a:gd name="connsiteX3" fmla="*/ 322034 w 1632447"/>
                  <a:gd name="connsiteY3" fmla="*/ 164161 h 1231822"/>
                  <a:gd name="connsiteX4" fmla="*/ 10128 w 1632447"/>
                  <a:gd name="connsiteY4" fmla="*/ 594507 h 1231822"/>
                  <a:gd name="connsiteX5" fmla="*/ 192127 w 1632447"/>
                  <a:gd name="connsiteY5" fmla="*/ 1231822 h 1231822"/>
                  <a:gd name="connsiteX0" fmla="*/ 1632447 w 1632447"/>
                  <a:gd name="connsiteY0" fmla="*/ 819718 h 1231822"/>
                  <a:gd name="connsiteX1" fmla="*/ 1407884 w 1632447"/>
                  <a:gd name="connsiteY1" fmla="*/ 278461 h 1231822"/>
                  <a:gd name="connsiteX2" fmla="*/ 976621 w 1632447"/>
                  <a:gd name="connsiteY2" fmla="*/ 2774 h 1231822"/>
                  <a:gd name="connsiteX3" fmla="*/ 322034 w 1632447"/>
                  <a:gd name="connsiteY3" fmla="*/ 164161 h 1231822"/>
                  <a:gd name="connsiteX4" fmla="*/ 10128 w 1632447"/>
                  <a:gd name="connsiteY4" fmla="*/ 594507 h 1231822"/>
                  <a:gd name="connsiteX5" fmla="*/ 192127 w 1632447"/>
                  <a:gd name="connsiteY5" fmla="*/ 1231822 h 1231822"/>
                  <a:gd name="connsiteX0" fmla="*/ 1632447 w 1632447"/>
                  <a:gd name="connsiteY0" fmla="*/ 835271 h 1247375"/>
                  <a:gd name="connsiteX1" fmla="*/ 1407884 w 1632447"/>
                  <a:gd name="connsiteY1" fmla="*/ 294014 h 1247375"/>
                  <a:gd name="connsiteX2" fmla="*/ 865496 w 1632447"/>
                  <a:gd name="connsiteY2" fmla="*/ 2452 h 1247375"/>
                  <a:gd name="connsiteX3" fmla="*/ 322034 w 1632447"/>
                  <a:gd name="connsiteY3" fmla="*/ 179714 h 1247375"/>
                  <a:gd name="connsiteX4" fmla="*/ 10128 w 1632447"/>
                  <a:gd name="connsiteY4" fmla="*/ 610060 h 1247375"/>
                  <a:gd name="connsiteX5" fmla="*/ 192127 w 1632447"/>
                  <a:gd name="connsiteY5" fmla="*/ 1247375 h 1247375"/>
                  <a:gd name="connsiteX0" fmla="*/ 1632447 w 1632447"/>
                  <a:gd name="connsiteY0" fmla="*/ 833546 h 1245650"/>
                  <a:gd name="connsiteX1" fmla="*/ 1407884 w 1632447"/>
                  <a:gd name="connsiteY1" fmla="*/ 292289 h 1245650"/>
                  <a:gd name="connsiteX2" fmla="*/ 865496 w 1632447"/>
                  <a:gd name="connsiteY2" fmla="*/ 727 h 1245650"/>
                  <a:gd name="connsiteX3" fmla="*/ 322034 w 1632447"/>
                  <a:gd name="connsiteY3" fmla="*/ 177989 h 1245650"/>
                  <a:gd name="connsiteX4" fmla="*/ 10128 w 1632447"/>
                  <a:gd name="connsiteY4" fmla="*/ 608335 h 1245650"/>
                  <a:gd name="connsiteX5" fmla="*/ 192127 w 1632447"/>
                  <a:gd name="connsiteY5" fmla="*/ 1245650 h 1245650"/>
                  <a:gd name="connsiteX0" fmla="*/ 1629752 w 1629752"/>
                  <a:gd name="connsiteY0" fmla="*/ 833396 h 1245500"/>
                  <a:gd name="connsiteX1" fmla="*/ 1405189 w 1629752"/>
                  <a:gd name="connsiteY1" fmla="*/ 292139 h 1245500"/>
                  <a:gd name="connsiteX2" fmla="*/ 862801 w 1629752"/>
                  <a:gd name="connsiteY2" fmla="*/ 577 h 1245500"/>
                  <a:gd name="connsiteX3" fmla="*/ 281239 w 1629752"/>
                  <a:gd name="connsiteY3" fmla="*/ 228639 h 1245500"/>
                  <a:gd name="connsiteX4" fmla="*/ 7433 w 1629752"/>
                  <a:gd name="connsiteY4" fmla="*/ 608185 h 1245500"/>
                  <a:gd name="connsiteX5" fmla="*/ 189432 w 1629752"/>
                  <a:gd name="connsiteY5" fmla="*/ 1245500 h 1245500"/>
                  <a:gd name="connsiteX0" fmla="*/ 1629752 w 1629752"/>
                  <a:gd name="connsiteY0" fmla="*/ 833570 h 1245674"/>
                  <a:gd name="connsiteX1" fmla="*/ 1405189 w 1629752"/>
                  <a:gd name="connsiteY1" fmla="*/ 292313 h 1245674"/>
                  <a:gd name="connsiteX2" fmla="*/ 862801 w 1629752"/>
                  <a:gd name="connsiteY2" fmla="*/ 751 h 1245674"/>
                  <a:gd name="connsiteX3" fmla="*/ 281239 w 1629752"/>
                  <a:gd name="connsiteY3" fmla="*/ 228813 h 1245674"/>
                  <a:gd name="connsiteX4" fmla="*/ 7433 w 1629752"/>
                  <a:gd name="connsiteY4" fmla="*/ 608359 h 1245674"/>
                  <a:gd name="connsiteX5" fmla="*/ 189432 w 1629752"/>
                  <a:gd name="connsiteY5" fmla="*/ 1245674 h 1245674"/>
                  <a:gd name="connsiteX0" fmla="*/ 1627535 w 1627535"/>
                  <a:gd name="connsiteY0" fmla="*/ 835088 h 1247192"/>
                  <a:gd name="connsiteX1" fmla="*/ 1402972 w 1627535"/>
                  <a:gd name="connsiteY1" fmla="*/ 293831 h 1247192"/>
                  <a:gd name="connsiteX2" fmla="*/ 860584 w 1627535"/>
                  <a:gd name="connsiteY2" fmla="*/ 2269 h 1247192"/>
                  <a:gd name="connsiteX3" fmla="*/ 247272 w 1627535"/>
                  <a:gd name="connsiteY3" fmla="*/ 195406 h 1247192"/>
                  <a:gd name="connsiteX4" fmla="*/ 5216 w 1627535"/>
                  <a:gd name="connsiteY4" fmla="*/ 609877 h 1247192"/>
                  <a:gd name="connsiteX5" fmla="*/ 187215 w 1627535"/>
                  <a:gd name="connsiteY5" fmla="*/ 1247192 h 1247192"/>
                  <a:gd name="connsiteX0" fmla="*/ 1627535 w 1627535"/>
                  <a:gd name="connsiteY0" fmla="*/ 835088 h 1247192"/>
                  <a:gd name="connsiteX1" fmla="*/ 1402972 w 1627535"/>
                  <a:gd name="connsiteY1" fmla="*/ 293831 h 1247192"/>
                  <a:gd name="connsiteX2" fmla="*/ 860584 w 1627535"/>
                  <a:gd name="connsiteY2" fmla="*/ 2269 h 1247192"/>
                  <a:gd name="connsiteX3" fmla="*/ 247272 w 1627535"/>
                  <a:gd name="connsiteY3" fmla="*/ 195406 h 1247192"/>
                  <a:gd name="connsiteX4" fmla="*/ 5216 w 1627535"/>
                  <a:gd name="connsiteY4" fmla="*/ 609877 h 1247192"/>
                  <a:gd name="connsiteX5" fmla="*/ 187215 w 1627535"/>
                  <a:gd name="connsiteY5" fmla="*/ 1247192 h 1247192"/>
                  <a:gd name="connsiteX0" fmla="*/ 1642493 w 1642493"/>
                  <a:gd name="connsiteY0" fmla="*/ 835088 h 1247192"/>
                  <a:gd name="connsiteX1" fmla="*/ 1417930 w 1642493"/>
                  <a:gd name="connsiteY1" fmla="*/ 293831 h 1247192"/>
                  <a:gd name="connsiteX2" fmla="*/ 875542 w 1642493"/>
                  <a:gd name="connsiteY2" fmla="*/ 2269 h 1247192"/>
                  <a:gd name="connsiteX3" fmla="*/ 262230 w 1642493"/>
                  <a:gd name="connsiteY3" fmla="*/ 195406 h 1247192"/>
                  <a:gd name="connsiteX4" fmla="*/ 20174 w 1642493"/>
                  <a:gd name="connsiteY4" fmla="*/ 609877 h 1247192"/>
                  <a:gd name="connsiteX5" fmla="*/ 202173 w 1642493"/>
                  <a:gd name="connsiteY5" fmla="*/ 1247192 h 1247192"/>
                  <a:gd name="connsiteX0" fmla="*/ 1639144 w 1639144"/>
                  <a:gd name="connsiteY0" fmla="*/ 835088 h 1247192"/>
                  <a:gd name="connsiteX1" fmla="*/ 1414581 w 1639144"/>
                  <a:gd name="connsiteY1" fmla="*/ 293831 h 1247192"/>
                  <a:gd name="connsiteX2" fmla="*/ 872193 w 1639144"/>
                  <a:gd name="connsiteY2" fmla="*/ 2269 h 1247192"/>
                  <a:gd name="connsiteX3" fmla="*/ 258881 w 1639144"/>
                  <a:gd name="connsiteY3" fmla="*/ 195406 h 1247192"/>
                  <a:gd name="connsiteX4" fmla="*/ 16825 w 1639144"/>
                  <a:gd name="connsiteY4" fmla="*/ 609877 h 1247192"/>
                  <a:gd name="connsiteX5" fmla="*/ 198824 w 1639144"/>
                  <a:gd name="connsiteY5" fmla="*/ 1247192 h 1247192"/>
                  <a:gd name="connsiteX0" fmla="*/ 1639144 w 1639144"/>
                  <a:gd name="connsiteY0" fmla="*/ 835850 h 1247954"/>
                  <a:gd name="connsiteX1" fmla="*/ 1414581 w 1639144"/>
                  <a:gd name="connsiteY1" fmla="*/ 294593 h 1247954"/>
                  <a:gd name="connsiteX2" fmla="*/ 872193 w 1639144"/>
                  <a:gd name="connsiteY2" fmla="*/ 3031 h 1247954"/>
                  <a:gd name="connsiteX3" fmla="*/ 258881 w 1639144"/>
                  <a:gd name="connsiteY3" fmla="*/ 196168 h 1247954"/>
                  <a:gd name="connsiteX4" fmla="*/ 16825 w 1639144"/>
                  <a:gd name="connsiteY4" fmla="*/ 610639 h 1247954"/>
                  <a:gd name="connsiteX5" fmla="*/ 198824 w 1639144"/>
                  <a:gd name="connsiteY5" fmla="*/ 1247954 h 124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39144" h="1247954">
                    <a:moveTo>
                      <a:pt x="1639144" y="835850"/>
                    </a:moveTo>
                    <a:cubicBezTo>
                      <a:pt x="1602246" y="623403"/>
                      <a:pt x="1542406" y="433396"/>
                      <a:pt x="1414581" y="294593"/>
                    </a:cubicBezTo>
                    <a:cubicBezTo>
                      <a:pt x="1286756" y="155790"/>
                      <a:pt x="1106085" y="22610"/>
                      <a:pt x="872193" y="3031"/>
                    </a:cubicBezTo>
                    <a:cubicBezTo>
                      <a:pt x="638301" y="-16548"/>
                      <a:pt x="404617" y="59975"/>
                      <a:pt x="258881" y="196168"/>
                    </a:cubicBezTo>
                    <a:cubicBezTo>
                      <a:pt x="113145" y="332361"/>
                      <a:pt x="61760" y="413116"/>
                      <a:pt x="16825" y="610639"/>
                    </a:cubicBezTo>
                    <a:cubicBezTo>
                      <a:pt x="-28110" y="808162"/>
                      <a:pt x="11875" y="971514"/>
                      <a:pt x="198824" y="1247954"/>
                    </a:cubicBezTo>
                  </a:path>
                </a:pathLst>
              </a:custGeom>
              <a:noFill/>
              <a:ln w="19050">
                <a:solidFill>
                  <a:srgbClr val="0000FF"/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65" name="Arc 64"/>
            <p:cNvSpPr/>
            <p:nvPr/>
          </p:nvSpPr>
          <p:spPr>
            <a:xfrm>
              <a:off x="755650" y="2413000"/>
              <a:ext cx="1285875" cy="1276350"/>
            </a:xfrm>
            <a:prstGeom prst="arc">
              <a:avLst>
                <a:gd name="adj1" fmla="val 16200000"/>
                <a:gd name="adj2" fmla="val 16158334"/>
              </a:avLst>
            </a:prstGeom>
            <a:ln w="19050">
              <a:solidFill>
                <a:srgbClr val="FF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7" name="Arc 86"/>
          <p:cNvSpPr/>
          <p:nvPr/>
        </p:nvSpPr>
        <p:spPr>
          <a:xfrm rot="10800000">
            <a:off x="6504504" y="2017788"/>
            <a:ext cx="1018822" cy="1018822"/>
          </a:xfrm>
          <a:prstGeom prst="arc">
            <a:avLst>
              <a:gd name="adj1" fmla="val 16589445"/>
              <a:gd name="adj2" fmla="val 21181553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Arc 85"/>
          <p:cNvSpPr/>
          <p:nvPr/>
        </p:nvSpPr>
        <p:spPr>
          <a:xfrm>
            <a:off x="6496730" y="2028340"/>
            <a:ext cx="1018822" cy="1018822"/>
          </a:xfrm>
          <a:prstGeom prst="arc">
            <a:avLst>
              <a:gd name="adj1" fmla="val 16589445"/>
              <a:gd name="adj2" fmla="val 21181553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Arc 87"/>
          <p:cNvSpPr/>
          <p:nvPr/>
        </p:nvSpPr>
        <p:spPr>
          <a:xfrm rot="16200000">
            <a:off x="6508160" y="2030245"/>
            <a:ext cx="1018822" cy="1018822"/>
          </a:xfrm>
          <a:prstGeom prst="arc">
            <a:avLst>
              <a:gd name="adj1" fmla="val 16589445"/>
              <a:gd name="adj2" fmla="val 21181553"/>
            </a:avLst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Arc 88"/>
          <p:cNvSpPr/>
          <p:nvPr/>
        </p:nvSpPr>
        <p:spPr>
          <a:xfrm rot="5400000">
            <a:off x="6499279" y="2022088"/>
            <a:ext cx="1018822" cy="1018822"/>
          </a:xfrm>
          <a:prstGeom prst="arc">
            <a:avLst>
              <a:gd name="adj1" fmla="val 16589445"/>
              <a:gd name="adj2" fmla="val 21181553"/>
            </a:avLst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" name="TextBox 2"/>
          <p:cNvSpPr txBox="1"/>
          <p:nvPr/>
        </p:nvSpPr>
        <p:spPr>
          <a:xfrm>
            <a:off x="5920923" y="3119941"/>
            <a:ext cx="21788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Quadrupole excitation</a:t>
            </a:r>
            <a:endParaRPr lang="en-GB" sz="1600" baseline="-25000" dirty="0"/>
          </a:p>
        </p:txBody>
      </p:sp>
    </p:spTree>
    <p:extLst>
      <p:ext uri="{BB962C8B-B14F-4D97-AF65-F5344CB8AC3E}">
        <p14:creationId xmlns:p14="http://schemas.microsoft.com/office/powerpoint/2010/main" val="199989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7" presetClass="emph" presetSubtype="2" repeatCount="indefinite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7" presetClass="emph" presetSubtype="2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7" presetClass="emph" presetSubtype="2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7" presetClass="emph" presetSubtype="2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7" presetClass="emph" presetSubtype="2" repeatCount="indefinite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7" presetClass="emph" presetSubtype="2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7" presetClass="emph" presetSubtype="2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7" presetClass="emph" presetSubtype="2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1" grpId="0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59" grpId="0"/>
      <p:bldP spid="87" grpId="0" animBg="1"/>
      <p:bldP spid="87" grpId="1" animBg="1"/>
      <p:bldP spid="86" grpId="0" animBg="1"/>
      <p:bldP spid="86" grpId="1" animBg="1"/>
      <p:bldP spid="88" grpId="0" animBg="1"/>
      <p:bldP spid="88" grpId="1" animBg="1"/>
      <p:bldP spid="89" grpId="0" animBg="1"/>
      <p:bldP spid="89" grpId="1" animBg="1"/>
      <p:bldP spid="99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9202812" cy="432048"/>
          </a:xfrm>
        </p:spPr>
        <p:txBody>
          <a:bodyPr>
            <a:normAutofit/>
          </a:bodyPr>
          <a:lstStyle/>
          <a:p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Time-of-flight ion-cyclotron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resonance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63</a:t>
            </a:fld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996832" y="906133"/>
            <a:ext cx="7920881" cy="307777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err="1" smtClean="0">
                <a:solidFill>
                  <a:srgbClr val="000000"/>
                </a:solidFill>
              </a:rPr>
              <a:t>Penning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trap</a:t>
            </a:r>
            <a:r>
              <a:rPr lang="fr-FR" sz="1400" dirty="0" smtClean="0">
                <a:solidFill>
                  <a:srgbClr val="000000"/>
                </a:solidFill>
              </a:rPr>
              <a:t> uses a </a:t>
            </a:r>
            <a:r>
              <a:rPr lang="fr-FR" sz="1400" dirty="0" err="1" smtClean="0">
                <a:solidFill>
                  <a:srgbClr val="000000"/>
                </a:solidFill>
              </a:rPr>
              <a:t>potential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well</a:t>
            </a:r>
            <a:r>
              <a:rPr lang="fr-FR" sz="1400" dirty="0" smtClean="0">
                <a:solidFill>
                  <a:srgbClr val="000000"/>
                </a:solidFill>
              </a:rPr>
              <a:t> of 10-100 V and a </a:t>
            </a:r>
            <a:r>
              <a:rPr lang="fr-FR" sz="1400" dirty="0" err="1" smtClean="0">
                <a:solidFill>
                  <a:srgbClr val="000000"/>
                </a:solidFill>
              </a:rPr>
              <a:t>magnetic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field</a:t>
            </a:r>
            <a:r>
              <a:rPr lang="fr-FR" sz="1400" dirty="0" smtClean="0">
                <a:solidFill>
                  <a:srgbClr val="000000"/>
                </a:solidFill>
              </a:rPr>
              <a:t> of a few 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6309415" y="5257508"/>
                <a:ext cx="1092222" cy="335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1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𝑬</m:t>
                        </m:r>
                      </m:e>
                      <m:sub>
                        <m:r>
                          <a:rPr lang="en-US" sz="1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𝒓</m:t>
                        </m:r>
                      </m:sub>
                    </m:sSub>
                    <m:r>
                      <a:rPr lang="en-US" sz="1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≈</m:t>
                    </m:r>
                    <m:sSubSup>
                      <m:sSubSupPr>
                        <m:ctrlPr>
                          <a:rPr lang="en-US" sz="1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SupPr>
                      <m:e>
                        <m:r>
                          <a:rPr lang="en-US" sz="1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𝝂</m:t>
                        </m:r>
                      </m:e>
                      <m:sub>
                        <m:r>
                          <a:rPr lang="ro-RO" sz="1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+</m:t>
                        </m:r>
                      </m:sub>
                      <m:sup>
                        <m:r>
                          <a:rPr lang="en-US" sz="1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bSup>
                    <m:sSubSup>
                      <m:sSubSupPr>
                        <m:ctrlPr>
                          <a:rPr lang="en-US" sz="1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SupPr>
                      <m:e>
                        <m:r>
                          <a:rPr lang="en-US" sz="1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𝝆</m:t>
                        </m:r>
                      </m:e>
                      <m:sub/>
                      <m:sup>
                        <m:r>
                          <a:rPr lang="en-US" sz="1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bSup>
                  </m:oMath>
                </a14:m>
                <a:r>
                  <a:rPr lang="en-GB" sz="1400" b="1" i="1" dirty="0">
                    <a:solidFill>
                      <a:srgbClr val="FF0000"/>
                    </a:solidFill>
                    <a:latin typeface="Cambria Math"/>
                    <a:ea typeface="Cambria Math"/>
                  </a:rPr>
                  <a:t> </a:t>
                </a: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9415" y="5257508"/>
                <a:ext cx="1092222" cy="335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/>
              <p:cNvSpPr txBox="1"/>
              <p:nvPr/>
            </p:nvSpPr>
            <p:spPr>
              <a:xfrm>
                <a:off x="4306267" y="4511243"/>
                <a:ext cx="64892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fr-FR" sz="1400" dirty="0" err="1" smtClean="0">
                    <a:sym typeface="Wingdings" panose="05000000000000000000" pitchFamily="2" charset="2"/>
                  </a:rPr>
                  <a:t>Convert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the radius of a motion to the </a:t>
                </a:r>
                <a:r>
                  <a:rPr lang="fr-FR" sz="1400" dirty="0" err="1" smtClean="0">
                    <a:sym typeface="Wingdings" panose="05000000000000000000" pitchFamily="2" charset="2"/>
                  </a:rPr>
                  <a:t>other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 (</a:t>
                </a:r>
                <a:r>
                  <a:rPr lang="fr-FR" sz="1400" dirty="0">
                    <a:sym typeface="Wingdings" panose="05000000000000000000" pitchFamily="2" charset="2"/>
                  </a:rPr>
                  <a:t>by a </a:t>
                </a:r>
                <a:r>
                  <a:rPr lang="fr-FR" sz="1400" dirty="0" err="1">
                    <a:sym typeface="Wingdings" panose="05000000000000000000" pitchFamily="2" charset="2"/>
                  </a:rPr>
                  <a:t>quadrupole</a:t>
                </a:r>
                <a:r>
                  <a:rPr lang="fr-FR" sz="1400" dirty="0">
                    <a:sym typeface="Wingdings" panose="05000000000000000000" pitchFamily="2" charset="2"/>
                  </a:rPr>
                  <a:t> </a:t>
                </a:r>
                <a:r>
                  <a:rPr lang="fr-FR" sz="1400" dirty="0" err="1">
                    <a:sym typeface="Wingdings" panose="05000000000000000000" pitchFamily="2" charset="2"/>
                  </a:rPr>
                  <a:t>oscillating</a:t>
                </a:r>
                <a:r>
                  <a:rPr lang="fr-FR" sz="1400" dirty="0">
                    <a:sym typeface="Wingdings" panose="05000000000000000000" pitchFamily="2" charset="2"/>
                  </a:rPr>
                  <a:t> </a:t>
                </a:r>
                <a:r>
                  <a:rPr lang="fr-FR" sz="1400" dirty="0" err="1">
                    <a:sym typeface="Wingdings" panose="05000000000000000000" pitchFamily="2" charset="2"/>
                  </a:rPr>
                  <a:t>field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)</a:t>
                </a:r>
                <a:endParaRPr lang="fr-FR" sz="1400" dirty="0">
                  <a:sym typeface="Wingdings" panose="05000000000000000000" pitchFamily="2" charset="2"/>
                </a:endParaRPr>
              </a:p>
              <a:p>
                <a:pPr marL="787400" lvl="1" indent="-285750">
                  <a:buFont typeface="Wingdings" panose="05000000000000000000" pitchFamily="2" charset="2"/>
                  <a:buChar char="à"/>
                </a:pPr>
                <a:r>
                  <a:rPr lang="fr-FR" sz="1400" u="sng" dirty="0" smtClean="0">
                    <a:sym typeface="Wingdings" panose="05000000000000000000" pitchFamily="2" charset="2"/>
                  </a:rPr>
                  <a:t>Conversion </a:t>
                </a:r>
                <a:r>
                  <a:rPr lang="fr-FR" sz="1400" u="sng" dirty="0" err="1" smtClean="0">
                    <a:sym typeface="Wingdings" panose="05000000000000000000" pitchFamily="2" charset="2"/>
                  </a:rPr>
                  <a:t>resonant</a:t>
                </a:r>
                <a:r>
                  <a:rPr lang="fr-FR" sz="1400" u="sng" dirty="0" smtClean="0">
                    <a:sym typeface="Wingdings" panose="05000000000000000000" pitchFamily="2" charset="2"/>
                  </a:rPr>
                  <a:t> </a:t>
                </a:r>
                <a:r>
                  <a:rPr lang="fr-FR" sz="1400" dirty="0" smtClean="0">
                    <a:sym typeface="Wingdings" panose="05000000000000000000" pitchFamily="2" charset="2"/>
                  </a:rPr>
                  <a:t>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4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  <m:r>
                          <a:rPr lang="fr-FR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=</m:t>
                        </m:r>
                        <m:r>
                          <a:rPr lang="fr-FR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</m:e>
                      <m:sub>
                        <m:r>
                          <a:rPr lang="fr-FR" sz="14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+</m:t>
                        </m:r>
                      </m:sub>
                    </m:sSub>
                    <m:r>
                      <a:rPr lang="fr-FR" sz="1400" i="1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+</m:t>
                    </m:r>
                    <m:sSub>
                      <m:sSubPr>
                        <m:ctrlPr>
                          <a:rPr lang="fr-FR" sz="14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</m:e>
                      <m:sub>
                        <m:r>
                          <a:rPr lang="fr-FR" sz="14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−</m:t>
                        </m:r>
                      </m:sub>
                    </m:sSub>
                    <m:r>
                      <a:rPr lang="fr-FR" sz="1400" i="1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sSub>
                      <m:sSubPr>
                        <m:ctrlPr>
                          <a:rPr lang="fr-FR" sz="14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</m:e>
                      <m:sub>
                        <m:r>
                          <a:rPr lang="fr-FR" sz="14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fr-FR" sz="1400" dirty="0" smtClean="0">
                    <a:sym typeface="Wingdings" panose="05000000000000000000" pitchFamily="2" charset="2"/>
                  </a:rPr>
                  <a:t>(!)</a:t>
                </a:r>
              </a:p>
            </p:txBody>
          </p:sp>
        </mc:Choice>
        <mc:Fallback xmlns="">
          <p:sp>
            <p:nvSpPr>
              <p:cNvPr id="29" name="ZoneText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6267" y="4511243"/>
                <a:ext cx="6489277" cy="523220"/>
              </a:xfrm>
              <a:prstGeom prst="rect">
                <a:avLst/>
              </a:prstGeom>
              <a:blipFill>
                <a:blip r:embed="rId3"/>
                <a:stretch>
                  <a:fillRect l="-94" t="-2326" b="-116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e 33"/>
          <p:cNvGrpSpPr/>
          <p:nvPr/>
        </p:nvGrpSpPr>
        <p:grpSpPr>
          <a:xfrm>
            <a:off x="576075" y="1613845"/>
            <a:ext cx="3857625" cy="2432444"/>
            <a:chOff x="716234" y="1220028"/>
            <a:chExt cx="3857625" cy="2432444"/>
          </a:xfrm>
        </p:grpSpPr>
        <p:pic>
          <p:nvPicPr>
            <p:cNvPr id="35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318"/>
            <a:stretch/>
          </p:blipFill>
          <p:spPr bwMode="auto">
            <a:xfrm>
              <a:off x="716234" y="1220028"/>
              <a:ext cx="3857625" cy="2432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8" name="Group 25"/>
            <p:cNvGrpSpPr/>
            <p:nvPr/>
          </p:nvGrpSpPr>
          <p:grpSpPr>
            <a:xfrm>
              <a:off x="3124200" y="1483981"/>
              <a:ext cx="1043875" cy="589258"/>
              <a:chOff x="5084645" y="2133601"/>
              <a:chExt cx="1990492" cy="1015142"/>
            </a:xfrm>
          </p:grpSpPr>
          <p:grpSp>
            <p:nvGrpSpPr>
              <p:cNvPr id="39" name="Group 6"/>
              <p:cNvGrpSpPr/>
              <p:nvPr/>
            </p:nvGrpSpPr>
            <p:grpSpPr>
              <a:xfrm>
                <a:off x="5084645" y="2133601"/>
                <a:ext cx="1990492" cy="1015142"/>
                <a:chOff x="5084645" y="2133601"/>
                <a:chExt cx="1990492" cy="1015142"/>
              </a:xfrm>
            </p:grpSpPr>
            <p:pic>
              <p:nvPicPr>
                <p:cNvPr id="43" name="Picture 2"/>
                <p:cNvPicPr>
                  <a:picLocks noChangeAspect="1"/>
                </p:cNvPicPr>
                <p:nvPr/>
              </p:nvPicPr>
              <p:blipFill rotWithShape="1"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5884" r="9497" b="4726"/>
                <a:stretch/>
              </p:blipFill>
              <p:spPr>
                <a:xfrm>
                  <a:off x="6031262" y="2133601"/>
                  <a:ext cx="1043875" cy="1015142"/>
                </a:xfrm>
                <a:prstGeom prst="rect">
                  <a:avLst/>
                </a:prstGeom>
              </p:spPr>
            </p:pic>
            <p:pic>
              <p:nvPicPr>
                <p:cNvPr id="44" name="Picture 8"/>
                <p:cNvPicPr>
                  <a:picLocks noChangeAspect="1"/>
                </p:cNvPicPr>
                <p:nvPr/>
              </p:nvPicPr>
              <p:blipFill rotWithShape="1"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5884" r="9497" b="4726"/>
                <a:stretch/>
              </p:blipFill>
              <p:spPr>
                <a:xfrm rot="10800000">
                  <a:off x="5084645" y="2133601"/>
                  <a:ext cx="1043875" cy="1015142"/>
                </a:xfrm>
                <a:prstGeom prst="rect">
                  <a:avLst/>
                </a:prstGeom>
              </p:spPr>
            </p:pic>
          </p:grpSp>
          <p:cxnSp>
            <p:nvCxnSpPr>
              <p:cNvPr id="40" name="Straight Connector 15"/>
              <p:cNvCxnSpPr/>
              <p:nvPr/>
            </p:nvCxnSpPr>
            <p:spPr>
              <a:xfrm>
                <a:off x="5119689" y="2209800"/>
                <a:ext cx="1928807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18"/>
              <p:cNvCxnSpPr/>
              <p:nvPr/>
            </p:nvCxnSpPr>
            <p:spPr>
              <a:xfrm>
                <a:off x="7048496" y="2190756"/>
                <a:ext cx="0" cy="90212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23"/>
              <p:cNvCxnSpPr/>
              <p:nvPr/>
            </p:nvCxnSpPr>
            <p:spPr>
              <a:xfrm>
                <a:off x="5119689" y="2190756"/>
                <a:ext cx="0" cy="90212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/>
              <p:cNvSpPr/>
              <p:nvPr/>
            </p:nvSpPr>
            <p:spPr>
              <a:xfrm>
                <a:off x="6305850" y="4983944"/>
                <a:ext cx="1092222" cy="335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𝑬</m:t>
                        </m:r>
                      </m:e>
                      <m:sub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𝒓</m:t>
                        </m:r>
                      </m:sub>
                    </m:sSub>
                    <m:r>
                      <a:rPr lang="en-US" sz="1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≈</m:t>
                    </m:r>
                    <m:sSubSup>
                      <m:sSubSupPr>
                        <m:ctrlP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SupPr>
                      <m:e>
                        <m:r>
                          <a:rPr lang="en-US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𝝂</m:t>
                        </m:r>
                      </m:e>
                      <m:sub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</m:sub>
                      <m:sup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bSup>
                    <m:sSubSup>
                      <m:sSubSupPr>
                        <m:ctrlP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SupPr>
                      <m:e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𝝆</m:t>
                        </m:r>
                      </m:e>
                      <m:sub/>
                      <m:sup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bSup>
                  </m:oMath>
                </a14:m>
                <a:r>
                  <a:rPr lang="en-GB" sz="1400" b="1" i="1" dirty="0">
                    <a:latin typeface="Cambria Math"/>
                    <a:ea typeface="Cambria Math"/>
                  </a:rPr>
                  <a:t> </a:t>
                </a:r>
              </a:p>
            </p:txBody>
          </p:sp>
        </mc:Choice>
        <mc:Fallback xmlns=""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850" y="4983944"/>
                <a:ext cx="1092222" cy="335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/>
          <p:cNvSpPr txBox="1"/>
          <p:nvPr/>
        </p:nvSpPr>
        <p:spPr>
          <a:xfrm>
            <a:off x="7502281" y="5143680"/>
            <a:ext cx="26116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 smtClean="0">
                <a:solidFill>
                  <a:srgbClr val="FF0000"/>
                </a:solidFill>
              </a:rPr>
              <a:t>Huge</a:t>
            </a:r>
            <a:r>
              <a:rPr lang="fr-FR" sz="1400" dirty="0" smtClean="0">
                <a:solidFill>
                  <a:srgbClr val="FF0000"/>
                </a:solidFill>
              </a:rPr>
              <a:t> </a:t>
            </a:r>
            <a:r>
              <a:rPr lang="fr-FR" sz="1400" dirty="0" err="1" smtClean="0">
                <a:solidFill>
                  <a:srgbClr val="FF0000"/>
                </a:solidFill>
              </a:rPr>
              <a:t>increase</a:t>
            </a:r>
            <a:r>
              <a:rPr lang="fr-FR" sz="1400" dirty="0" smtClean="0">
                <a:solidFill>
                  <a:srgbClr val="FF0000"/>
                </a:solidFill>
              </a:rPr>
              <a:t> in radial </a:t>
            </a:r>
            <a:r>
              <a:rPr lang="fr-FR" sz="1400" dirty="0" err="1" smtClean="0">
                <a:solidFill>
                  <a:srgbClr val="FF0000"/>
                </a:solidFill>
              </a:rPr>
              <a:t>energy</a:t>
            </a:r>
            <a:endParaRPr lang="fr-FR" sz="1400" dirty="0" smtClean="0">
              <a:solidFill>
                <a:srgbClr val="FF000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7834660" y="2708688"/>
            <a:ext cx="1518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How to </a:t>
            </a:r>
            <a:r>
              <a:rPr lang="fr-FR" sz="1400" dirty="0" err="1" smtClean="0"/>
              <a:t>detect</a:t>
            </a:r>
            <a:r>
              <a:rPr lang="fr-FR" sz="1400" dirty="0" smtClean="0"/>
              <a:t> </a:t>
            </a:r>
            <a:r>
              <a:rPr lang="fr-FR" sz="1400" dirty="0" err="1" smtClean="0"/>
              <a:t>it</a:t>
            </a:r>
            <a:r>
              <a:rPr lang="fr-FR" sz="1400" dirty="0" smtClean="0"/>
              <a:t>?</a:t>
            </a:r>
            <a:endParaRPr lang="fr-FR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5054719" y="5257508"/>
                <a:ext cx="126092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</m:e>
                      <m:sub>
                        <m: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+</m:t>
                        </m:r>
                      </m:sub>
                    </m:sSub>
                    <m:r>
                      <a:rPr lang="fr-FR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≈</m:t>
                    </m:r>
                  </m:oMath>
                </a14:m>
                <a:r>
                  <a:rPr lang="fr-FR" sz="1600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 1 MHz</a:t>
                </a:r>
                <a:endParaRPr lang="fr-FR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4719" y="5257508"/>
                <a:ext cx="1260923" cy="338554"/>
              </a:xfrm>
              <a:prstGeom prst="rect">
                <a:avLst/>
              </a:prstGeom>
              <a:blipFill>
                <a:blip r:embed="rId7"/>
                <a:stretch>
                  <a:fillRect t="-5357" r="-966" b="-214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Rectangle 70"/>
              <p:cNvSpPr/>
              <p:nvPr/>
            </p:nvSpPr>
            <p:spPr>
              <a:xfrm>
                <a:off x="5080634" y="4983944"/>
                <a:ext cx="118756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𝜈</m:t>
                        </m:r>
                      </m:e>
                      <m:sub>
                        <m:r>
                          <a:rPr lang="fr-FR" sz="16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−</m:t>
                        </m:r>
                      </m:sub>
                    </m:sSub>
                    <m:r>
                      <a:rPr lang="fr-FR" sz="1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≈</m:t>
                    </m:r>
                  </m:oMath>
                </a14:m>
                <a:r>
                  <a:rPr lang="fr-FR" sz="1600" dirty="0">
                    <a:solidFill>
                      <a:srgbClr val="0070C0"/>
                    </a:solidFill>
                    <a:sym typeface="Wingdings" panose="05000000000000000000" pitchFamily="2" charset="2"/>
                  </a:rPr>
                  <a:t> 1 </a:t>
                </a:r>
                <a:r>
                  <a:rPr lang="fr-FR" sz="1600" dirty="0" smtClean="0">
                    <a:solidFill>
                      <a:srgbClr val="0070C0"/>
                    </a:solidFill>
                    <a:sym typeface="Wingdings" panose="05000000000000000000" pitchFamily="2" charset="2"/>
                  </a:rPr>
                  <a:t>kHz</a:t>
                </a:r>
                <a:endParaRPr lang="fr-FR" sz="16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1" name="Rectangle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634" y="4983944"/>
                <a:ext cx="1187569" cy="338554"/>
              </a:xfrm>
              <a:prstGeom prst="rect">
                <a:avLst/>
              </a:prstGeom>
              <a:blipFill>
                <a:blip r:embed="rId8"/>
                <a:stretch>
                  <a:fillRect t="-5455" r="-1026" b="-23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Arc 17"/>
          <p:cNvSpPr/>
          <p:nvPr/>
        </p:nvSpPr>
        <p:spPr>
          <a:xfrm rot="2908103">
            <a:off x="6847397" y="5041308"/>
            <a:ext cx="575550" cy="555712"/>
          </a:xfrm>
          <a:prstGeom prst="arc">
            <a:avLst/>
          </a:prstGeom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2" name="Connecteur droit avec flèche 71"/>
          <p:cNvCxnSpPr/>
          <p:nvPr/>
        </p:nvCxnSpPr>
        <p:spPr>
          <a:xfrm flipH="1" flipV="1">
            <a:off x="2722091" y="3173760"/>
            <a:ext cx="4828815" cy="13374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ZoneTexte 72"/>
              <p:cNvSpPr txBox="1"/>
              <p:nvPr/>
            </p:nvSpPr>
            <p:spPr>
              <a:xfrm rot="956243">
                <a:off x="4772337" y="3926419"/>
                <a:ext cx="838178" cy="4396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f>
                        <m:f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73" name="ZoneTexte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956243">
                <a:off x="4772337" y="3926419"/>
                <a:ext cx="838178" cy="439608"/>
              </a:xfrm>
              <a:prstGeom prst="rect">
                <a:avLst/>
              </a:prstGeom>
              <a:blipFill>
                <a:blip r:embed="rId9"/>
                <a:stretch>
                  <a:fillRect b="-9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ZoneTexte 73"/>
          <p:cNvSpPr txBox="1"/>
          <p:nvPr/>
        </p:nvSpPr>
        <p:spPr>
          <a:xfrm rot="919112">
            <a:off x="4481160" y="3619691"/>
            <a:ext cx="22333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Maximal </a:t>
            </a:r>
            <a:r>
              <a:rPr lang="fr-FR" sz="1400" dirty="0" err="1" smtClean="0"/>
              <a:t>enhancement</a:t>
            </a:r>
            <a:r>
              <a:rPr lang="fr-FR" sz="1400" dirty="0" smtClean="0"/>
              <a:t> at 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66974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64</a:t>
            </a:fld>
            <a:endParaRPr lang="fr-FR" dirty="0"/>
          </a:p>
        </p:txBody>
      </p:sp>
      <p:sp>
        <p:nvSpPr>
          <p:cNvPr id="63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9202812" cy="432048"/>
          </a:xfrm>
        </p:spPr>
        <p:txBody>
          <a:bodyPr>
            <a:normAutofit/>
          </a:bodyPr>
          <a:lstStyle/>
          <a:p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Time-of-flight ion-cyclotron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resonance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4" name="Picture 5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709" y="1677320"/>
            <a:ext cx="4667250" cy="3733800"/>
          </a:xfrm>
          <a:prstGeom prst="rect">
            <a:avLst/>
          </a:prstGeom>
        </p:spPr>
      </p:pic>
      <p:sp>
        <p:nvSpPr>
          <p:cNvPr id="65" name="Rectangle 64"/>
          <p:cNvSpPr/>
          <p:nvPr/>
        </p:nvSpPr>
        <p:spPr>
          <a:xfrm>
            <a:off x="2146027" y="2165648"/>
            <a:ext cx="3515973" cy="26892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6" name="Group 8"/>
          <p:cNvGrpSpPr/>
          <p:nvPr/>
        </p:nvGrpSpPr>
        <p:grpSpPr>
          <a:xfrm>
            <a:off x="3378075" y="819563"/>
            <a:ext cx="1537788" cy="706298"/>
            <a:chOff x="3886201" y="2922571"/>
            <a:chExt cx="1537788" cy="706298"/>
          </a:xfrm>
        </p:grpSpPr>
        <p:grpSp>
          <p:nvGrpSpPr>
            <p:cNvPr id="67" name="Group 1"/>
            <p:cNvGrpSpPr/>
            <p:nvPr/>
          </p:nvGrpSpPr>
          <p:grpSpPr>
            <a:xfrm>
              <a:off x="3886201" y="3352800"/>
              <a:ext cx="990600" cy="276069"/>
              <a:chOff x="1482875" y="2004783"/>
              <a:chExt cx="2324099" cy="647700"/>
            </a:xfrm>
          </p:grpSpPr>
          <p:sp>
            <p:nvSpPr>
              <p:cNvPr id="70" name="Oval 4"/>
              <p:cNvSpPr/>
              <p:nvPr/>
            </p:nvSpPr>
            <p:spPr>
              <a:xfrm>
                <a:off x="1482875" y="2004783"/>
                <a:ext cx="2286000" cy="6477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" name="Oval 3"/>
              <p:cNvSpPr/>
              <p:nvPr/>
            </p:nvSpPr>
            <p:spPr>
              <a:xfrm>
                <a:off x="3730774" y="2290533"/>
                <a:ext cx="76200" cy="76200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3" name="Oval 7"/>
              <p:cNvSpPr/>
              <p:nvPr/>
            </p:nvSpPr>
            <p:spPr>
              <a:xfrm>
                <a:off x="2613968" y="2290532"/>
                <a:ext cx="18000" cy="18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cxnSp>
          <p:nvCxnSpPr>
            <p:cNvPr id="68" name="Straight Arrow Connector 9"/>
            <p:cNvCxnSpPr>
              <a:stCxn id="73" idx="7"/>
            </p:cNvCxnSpPr>
            <p:nvPr/>
          </p:nvCxnSpPr>
          <p:spPr>
            <a:xfrm flipH="1" flipV="1">
              <a:off x="4368306" y="2971800"/>
              <a:ext cx="6548" cy="50391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10"/>
                <p:cNvSpPr txBox="1"/>
                <p:nvPr/>
              </p:nvSpPr>
              <p:spPr>
                <a:xfrm>
                  <a:off x="4356133" y="2922571"/>
                  <a:ext cx="1067856" cy="37555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µ</m:t>
                        </m:r>
                        <m:r>
                          <a:rPr lang="en-GB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~ </m:t>
                        </m:r>
                        <m:sSup>
                          <m:sSupPr>
                            <m:ctrlPr>
                              <a:rPr lang="en-GB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𝝂</m:t>
                            </m:r>
                          </m:e>
                          <m:sup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i="1" baseline="3000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GB" i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56133" y="2922571"/>
                  <a:ext cx="1067856" cy="375552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b="-645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74" name="Picture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365" y="1677320"/>
            <a:ext cx="4667250" cy="3733800"/>
          </a:xfrm>
          <a:prstGeom prst="rect">
            <a:avLst/>
          </a:prstGeom>
        </p:spPr>
      </p:pic>
      <p:sp>
        <p:nvSpPr>
          <p:cNvPr id="75" name="Oval 25"/>
          <p:cNvSpPr/>
          <p:nvPr/>
        </p:nvSpPr>
        <p:spPr>
          <a:xfrm>
            <a:off x="2366069" y="2499401"/>
            <a:ext cx="457200" cy="105758"/>
          </a:xfrm>
          <a:prstGeom prst="ellipse">
            <a:avLst/>
          </a:prstGeom>
          <a:noFill/>
          <a:ln w="12700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Oval 27"/>
          <p:cNvSpPr/>
          <p:nvPr/>
        </p:nvSpPr>
        <p:spPr>
          <a:xfrm>
            <a:off x="2981948" y="2499401"/>
            <a:ext cx="457200" cy="105758"/>
          </a:xfrm>
          <a:prstGeom prst="ellipse">
            <a:avLst/>
          </a:prstGeom>
          <a:noFill/>
          <a:ln w="12700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Oval 28"/>
          <p:cNvSpPr/>
          <p:nvPr/>
        </p:nvSpPr>
        <p:spPr>
          <a:xfrm>
            <a:off x="3686334" y="2499401"/>
            <a:ext cx="457200" cy="105758"/>
          </a:xfrm>
          <a:prstGeom prst="ellipse">
            <a:avLst/>
          </a:prstGeom>
          <a:noFill/>
          <a:ln w="127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Oval 29"/>
          <p:cNvSpPr/>
          <p:nvPr/>
        </p:nvSpPr>
        <p:spPr>
          <a:xfrm>
            <a:off x="4335464" y="2491250"/>
            <a:ext cx="457200" cy="105758"/>
          </a:xfrm>
          <a:prstGeom prst="ellipse">
            <a:avLst/>
          </a:prstGeom>
          <a:noFill/>
          <a:ln w="12700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Oval 30"/>
          <p:cNvSpPr/>
          <p:nvPr/>
        </p:nvSpPr>
        <p:spPr>
          <a:xfrm>
            <a:off x="4957549" y="2508037"/>
            <a:ext cx="457200" cy="105758"/>
          </a:xfrm>
          <a:prstGeom prst="ellipse">
            <a:avLst/>
          </a:prstGeom>
          <a:noFill/>
          <a:ln w="12700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0" name="Straight Arrow Connector 31"/>
          <p:cNvCxnSpPr/>
          <p:nvPr/>
        </p:nvCxnSpPr>
        <p:spPr>
          <a:xfrm flipH="1" flipV="1">
            <a:off x="3909693" y="2048523"/>
            <a:ext cx="6548" cy="5039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32"/>
              <p:cNvSpPr txBox="1"/>
              <p:nvPr/>
            </p:nvSpPr>
            <p:spPr>
              <a:xfrm>
                <a:off x="3470854" y="2605159"/>
                <a:ext cx="919867" cy="3231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5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µ</m:t>
                      </m:r>
                      <m:r>
                        <a:rPr lang="en-GB" sz="15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~ </m:t>
                      </m:r>
                      <m:sSubSup>
                        <m:sSubSupPr>
                          <m:ctrlPr>
                            <a:rPr lang="en-GB" sz="15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15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en-US" sz="15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b>
                        <m:sup>
                          <m:r>
                            <a:rPr lang="en-US" sz="15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15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sz="1500" i="1" baseline="300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1500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1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0854" y="2605159"/>
                <a:ext cx="919867" cy="323165"/>
              </a:xfrm>
              <a:prstGeom prst="rect">
                <a:avLst/>
              </a:prstGeom>
              <a:blipFill>
                <a:blip r:embed="rId5"/>
                <a:stretch>
                  <a:fillRect b="-566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34"/>
              <p:cNvSpPr txBox="1"/>
              <p:nvPr/>
            </p:nvSpPr>
            <p:spPr>
              <a:xfrm>
                <a:off x="2478598" y="2053450"/>
                <a:ext cx="915764" cy="3231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5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µ</m:t>
                      </m:r>
                      <m:r>
                        <a:rPr lang="en-GB" sz="15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~ </m:t>
                      </m:r>
                      <m:sSubSup>
                        <m:sSubSupPr>
                          <m:ctrlPr>
                            <a:rPr lang="en-GB" sz="150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15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en-US" sz="15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b>
                        <m:sup>
                          <m:r>
                            <a:rPr lang="en-US" sz="15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15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sz="1500" i="1" baseline="3000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1500" i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82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8598" y="2053450"/>
                <a:ext cx="915764" cy="323165"/>
              </a:xfrm>
              <a:prstGeom prst="rect">
                <a:avLst/>
              </a:prstGeom>
              <a:blipFill>
                <a:blip r:embed="rId6"/>
                <a:stretch>
                  <a:fillRect b="-566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3" name="Straight Arrow Connector 35"/>
          <p:cNvCxnSpPr/>
          <p:nvPr/>
        </p:nvCxnSpPr>
        <p:spPr>
          <a:xfrm flipH="1" flipV="1">
            <a:off x="4566084" y="2414381"/>
            <a:ext cx="1472" cy="122919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36"/>
          <p:cNvCxnSpPr/>
          <p:nvPr/>
        </p:nvCxnSpPr>
        <p:spPr>
          <a:xfrm flipH="1" flipV="1">
            <a:off x="5185469" y="2431007"/>
            <a:ext cx="1472" cy="122919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37"/>
          <p:cNvCxnSpPr/>
          <p:nvPr/>
        </p:nvCxnSpPr>
        <p:spPr>
          <a:xfrm flipH="1" flipV="1">
            <a:off x="2600038" y="2414381"/>
            <a:ext cx="1472" cy="122919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38"/>
          <p:cNvCxnSpPr/>
          <p:nvPr/>
        </p:nvCxnSpPr>
        <p:spPr>
          <a:xfrm flipH="1" flipV="1">
            <a:off x="3227736" y="2422694"/>
            <a:ext cx="1472" cy="122919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Oval 39"/>
          <p:cNvSpPr/>
          <p:nvPr/>
        </p:nvSpPr>
        <p:spPr>
          <a:xfrm>
            <a:off x="2794667" y="2541754"/>
            <a:ext cx="28800" cy="288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Oval 43"/>
          <p:cNvSpPr/>
          <p:nvPr/>
        </p:nvSpPr>
        <p:spPr>
          <a:xfrm>
            <a:off x="3423755" y="2544443"/>
            <a:ext cx="28800" cy="288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Oval 44"/>
          <p:cNvSpPr/>
          <p:nvPr/>
        </p:nvSpPr>
        <p:spPr>
          <a:xfrm>
            <a:off x="4766302" y="2542262"/>
            <a:ext cx="28800" cy="288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Oval 45"/>
          <p:cNvSpPr/>
          <p:nvPr/>
        </p:nvSpPr>
        <p:spPr>
          <a:xfrm>
            <a:off x="5401486" y="2549583"/>
            <a:ext cx="28800" cy="288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Oval 46"/>
          <p:cNvSpPr/>
          <p:nvPr/>
        </p:nvSpPr>
        <p:spPr>
          <a:xfrm>
            <a:off x="4118169" y="2541754"/>
            <a:ext cx="28800" cy="288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2" name="Group 17"/>
          <p:cNvGrpSpPr/>
          <p:nvPr/>
        </p:nvGrpSpPr>
        <p:grpSpPr>
          <a:xfrm>
            <a:off x="6701873" y="1503458"/>
            <a:ext cx="1926666" cy="3739543"/>
            <a:chOff x="6805854" y="914400"/>
            <a:chExt cx="1926666" cy="3739543"/>
          </a:xfrm>
        </p:grpSpPr>
        <p:grpSp>
          <p:nvGrpSpPr>
            <p:cNvPr id="93" name="Group 6"/>
            <p:cNvGrpSpPr/>
            <p:nvPr/>
          </p:nvGrpSpPr>
          <p:grpSpPr>
            <a:xfrm>
              <a:off x="7160758" y="914400"/>
              <a:ext cx="1571762" cy="3739543"/>
              <a:chOff x="7160758" y="914400"/>
              <a:chExt cx="1571762" cy="3739543"/>
            </a:xfrm>
          </p:grpSpPr>
          <p:sp>
            <p:nvSpPr>
              <p:cNvPr id="98" name="TextBox 51"/>
              <p:cNvSpPr txBox="1"/>
              <p:nvPr/>
            </p:nvSpPr>
            <p:spPr>
              <a:xfrm>
                <a:off x="7194635" y="992574"/>
                <a:ext cx="6238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/>
                  <a:t>MCP</a:t>
                </a:r>
              </a:p>
            </p:txBody>
          </p:sp>
          <p:pic>
            <p:nvPicPr>
              <p:cNvPr id="99" name="Picture 41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526" r="27356"/>
              <a:stretch/>
            </p:blipFill>
            <p:spPr>
              <a:xfrm>
                <a:off x="7914378" y="3703320"/>
                <a:ext cx="762000" cy="950623"/>
              </a:xfrm>
              <a:prstGeom prst="rect">
                <a:avLst/>
              </a:prstGeom>
            </p:spPr>
          </p:pic>
          <p:pic>
            <p:nvPicPr>
              <p:cNvPr id="100" name="Picture 50"/>
              <p:cNvPicPr>
                <a:picLocks noChangeAspect="1"/>
              </p:cNvPicPr>
              <p:nvPr/>
            </p:nvPicPr>
            <p:blipFill rotWithShape="1">
              <a:blip r:embed="rId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67" t="13333" r="16667" b="23333"/>
              <a:stretch/>
            </p:blipFill>
            <p:spPr>
              <a:xfrm>
                <a:off x="8025877" y="914400"/>
                <a:ext cx="706643" cy="437812"/>
              </a:xfrm>
              <a:prstGeom prst="rect">
                <a:avLst/>
              </a:prstGeom>
            </p:spPr>
          </p:pic>
          <p:sp>
            <p:nvSpPr>
              <p:cNvPr id="101" name="Freeform 2"/>
              <p:cNvSpPr/>
              <p:nvPr/>
            </p:nvSpPr>
            <p:spPr>
              <a:xfrm>
                <a:off x="7160758" y="1424940"/>
                <a:ext cx="1224915" cy="2758440"/>
              </a:xfrm>
              <a:custGeom>
                <a:avLst/>
                <a:gdLst>
                  <a:gd name="connsiteX0" fmla="*/ 131328 w 1297188"/>
                  <a:gd name="connsiteY0" fmla="*/ 2286000 h 2286000"/>
                  <a:gd name="connsiteX1" fmla="*/ 77988 w 1297188"/>
                  <a:gd name="connsiteY1" fmla="*/ 1470660 h 2286000"/>
                  <a:gd name="connsiteX2" fmla="*/ 1053348 w 1297188"/>
                  <a:gd name="connsiteY2" fmla="*/ 845820 h 2286000"/>
                  <a:gd name="connsiteX3" fmla="*/ 1297188 w 1297188"/>
                  <a:gd name="connsiteY3" fmla="*/ 0 h 2286000"/>
                  <a:gd name="connsiteX0" fmla="*/ 75103 w 1240963"/>
                  <a:gd name="connsiteY0" fmla="*/ 2286000 h 2286000"/>
                  <a:gd name="connsiteX1" fmla="*/ 21763 w 1240963"/>
                  <a:gd name="connsiteY1" fmla="*/ 1470660 h 2286000"/>
                  <a:gd name="connsiteX2" fmla="*/ 997123 w 1240963"/>
                  <a:gd name="connsiteY2" fmla="*/ 845820 h 2286000"/>
                  <a:gd name="connsiteX3" fmla="*/ 1240963 w 1240963"/>
                  <a:gd name="connsiteY3" fmla="*/ 0 h 2286000"/>
                  <a:gd name="connsiteX0" fmla="*/ 109031 w 1312991"/>
                  <a:gd name="connsiteY0" fmla="*/ 2301240 h 2301240"/>
                  <a:gd name="connsiteX1" fmla="*/ 93791 w 1312991"/>
                  <a:gd name="connsiteY1" fmla="*/ 1470660 h 2301240"/>
                  <a:gd name="connsiteX2" fmla="*/ 1069151 w 1312991"/>
                  <a:gd name="connsiteY2" fmla="*/ 845820 h 2301240"/>
                  <a:gd name="connsiteX3" fmla="*/ 1312991 w 1312991"/>
                  <a:gd name="connsiteY3" fmla="*/ 0 h 2301240"/>
                  <a:gd name="connsiteX0" fmla="*/ 88502 w 1292462"/>
                  <a:gd name="connsiteY0" fmla="*/ 2301240 h 2301240"/>
                  <a:gd name="connsiteX1" fmla="*/ 73262 w 1292462"/>
                  <a:gd name="connsiteY1" fmla="*/ 1470660 h 2301240"/>
                  <a:gd name="connsiteX2" fmla="*/ 1048622 w 1292462"/>
                  <a:gd name="connsiteY2" fmla="*/ 845820 h 2301240"/>
                  <a:gd name="connsiteX3" fmla="*/ 1292462 w 1292462"/>
                  <a:gd name="connsiteY3" fmla="*/ 0 h 2301240"/>
                  <a:gd name="connsiteX0" fmla="*/ 17896 w 1221856"/>
                  <a:gd name="connsiteY0" fmla="*/ 2301240 h 2301240"/>
                  <a:gd name="connsiteX1" fmla="*/ 2656 w 1221856"/>
                  <a:gd name="connsiteY1" fmla="*/ 1470660 h 2301240"/>
                  <a:gd name="connsiteX2" fmla="*/ 978016 w 1221856"/>
                  <a:gd name="connsiteY2" fmla="*/ 845820 h 2301240"/>
                  <a:gd name="connsiteX3" fmla="*/ 1221856 w 1221856"/>
                  <a:gd name="connsiteY3" fmla="*/ 0 h 2301240"/>
                  <a:gd name="connsiteX0" fmla="*/ 15671 w 1219631"/>
                  <a:gd name="connsiteY0" fmla="*/ 2301240 h 2301240"/>
                  <a:gd name="connsiteX1" fmla="*/ 431 w 1219631"/>
                  <a:gd name="connsiteY1" fmla="*/ 1470660 h 2301240"/>
                  <a:gd name="connsiteX2" fmla="*/ 975791 w 1219631"/>
                  <a:gd name="connsiteY2" fmla="*/ 845820 h 2301240"/>
                  <a:gd name="connsiteX3" fmla="*/ 1219631 w 1219631"/>
                  <a:gd name="connsiteY3" fmla="*/ 0 h 2301240"/>
                  <a:gd name="connsiteX0" fmla="*/ 15671 w 1219631"/>
                  <a:gd name="connsiteY0" fmla="*/ 2301240 h 2301240"/>
                  <a:gd name="connsiteX1" fmla="*/ 431 w 1219631"/>
                  <a:gd name="connsiteY1" fmla="*/ 1470660 h 2301240"/>
                  <a:gd name="connsiteX2" fmla="*/ 975791 w 1219631"/>
                  <a:gd name="connsiteY2" fmla="*/ 845820 h 2301240"/>
                  <a:gd name="connsiteX3" fmla="*/ 1219631 w 1219631"/>
                  <a:gd name="connsiteY3" fmla="*/ 0 h 2301240"/>
                  <a:gd name="connsiteX0" fmla="*/ 69285 w 1273245"/>
                  <a:gd name="connsiteY0" fmla="*/ 2301240 h 2301240"/>
                  <a:gd name="connsiteX1" fmla="*/ 54045 w 1273245"/>
                  <a:gd name="connsiteY1" fmla="*/ 1470660 h 2301240"/>
                  <a:gd name="connsiteX2" fmla="*/ 793185 w 1273245"/>
                  <a:gd name="connsiteY2" fmla="*/ 978949 h 2301240"/>
                  <a:gd name="connsiteX3" fmla="*/ 1273245 w 1273245"/>
                  <a:gd name="connsiteY3" fmla="*/ 0 h 2301240"/>
                  <a:gd name="connsiteX0" fmla="*/ 18489 w 1222449"/>
                  <a:gd name="connsiteY0" fmla="*/ 2301240 h 2301240"/>
                  <a:gd name="connsiteX1" fmla="*/ 3249 w 1222449"/>
                  <a:gd name="connsiteY1" fmla="*/ 1470660 h 2301240"/>
                  <a:gd name="connsiteX2" fmla="*/ 742389 w 1222449"/>
                  <a:gd name="connsiteY2" fmla="*/ 978949 h 2301240"/>
                  <a:gd name="connsiteX3" fmla="*/ 1222449 w 1222449"/>
                  <a:gd name="connsiteY3" fmla="*/ 0 h 2301240"/>
                  <a:gd name="connsiteX0" fmla="*/ 85090 w 1289050"/>
                  <a:gd name="connsiteY0" fmla="*/ 2301240 h 2301240"/>
                  <a:gd name="connsiteX1" fmla="*/ 69850 w 1289050"/>
                  <a:gd name="connsiteY1" fmla="*/ 1470660 h 2301240"/>
                  <a:gd name="connsiteX2" fmla="*/ 1022350 w 1289050"/>
                  <a:gd name="connsiteY2" fmla="*/ 915554 h 2301240"/>
                  <a:gd name="connsiteX3" fmla="*/ 1289050 w 1289050"/>
                  <a:gd name="connsiteY3" fmla="*/ 0 h 2301240"/>
                  <a:gd name="connsiteX0" fmla="*/ 85090 w 1289050"/>
                  <a:gd name="connsiteY0" fmla="*/ 2301240 h 2301240"/>
                  <a:gd name="connsiteX1" fmla="*/ 69850 w 1289050"/>
                  <a:gd name="connsiteY1" fmla="*/ 1470660 h 2301240"/>
                  <a:gd name="connsiteX2" fmla="*/ 1022350 w 1289050"/>
                  <a:gd name="connsiteY2" fmla="*/ 915554 h 2301240"/>
                  <a:gd name="connsiteX3" fmla="*/ 1289050 w 1289050"/>
                  <a:gd name="connsiteY3" fmla="*/ 0 h 2301240"/>
                  <a:gd name="connsiteX0" fmla="*/ 20746 w 1224706"/>
                  <a:gd name="connsiteY0" fmla="*/ 2301240 h 2301240"/>
                  <a:gd name="connsiteX1" fmla="*/ 5506 w 1224706"/>
                  <a:gd name="connsiteY1" fmla="*/ 1470660 h 2301240"/>
                  <a:gd name="connsiteX2" fmla="*/ 958006 w 1224706"/>
                  <a:gd name="connsiteY2" fmla="*/ 915554 h 2301240"/>
                  <a:gd name="connsiteX3" fmla="*/ 1224706 w 1224706"/>
                  <a:gd name="connsiteY3" fmla="*/ 0 h 2301240"/>
                  <a:gd name="connsiteX0" fmla="*/ 20746 w 1224706"/>
                  <a:gd name="connsiteY0" fmla="*/ 2301240 h 2301240"/>
                  <a:gd name="connsiteX1" fmla="*/ 5506 w 1224706"/>
                  <a:gd name="connsiteY1" fmla="*/ 1470660 h 2301240"/>
                  <a:gd name="connsiteX2" fmla="*/ 958006 w 1224706"/>
                  <a:gd name="connsiteY2" fmla="*/ 915554 h 2301240"/>
                  <a:gd name="connsiteX3" fmla="*/ 1224706 w 1224706"/>
                  <a:gd name="connsiteY3" fmla="*/ 0 h 2301240"/>
                  <a:gd name="connsiteX0" fmla="*/ 20746 w 1224706"/>
                  <a:gd name="connsiteY0" fmla="*/ 2301240 h 2301240"/>
                  <a:gd name="connsiteX1" fmla="*/ 5506 w 1224706"/>
                  <a:gd name="connsiteY1" fmla="*/ 1470660 h 2301240"/>
                  <a:gd name="connsiteX2" fmla="*/ 958006 w 1224706"/>
                  <a:gd name="connsiteY2" fmla="*/ 915554 h 2301240"/>
                  <a:gd name="connsiteX3" fmla="*/ 1224706 w 1224706"/>
                  <a:gd name="connsiteY3" fmla="*/ 0 h 2301240"/>
                  <a:gd name="connsiteX0" fmla="*/ 20746 w 1224706"/>
                  <a:gd name="connsiteY0" fmla="*/ 2301240 h 2301240"/>
                  <a:gd name="connsiteX1" fmla="*/ 5506 w 1224706"/>
                  <a:gd name="connsiteY1" fmla="*/ 1470660 h 2301240"/>
                  <a:gd name="connsiteX2" fmla="*/ 958006 w 1224706"/>
                  <a:gd name="connsiteY2" fmla="*/ 915554 h 2301240"/>
                  <a:gd name="connsiteX3" fmla="*/ 1224706 w 1224706"/>
                  <a:gd name="connsiteY3" fmla="*/ 0 h 2301240"/>
                  <a:gd name="connsiteX0" fmla="*/ 15255 w 1219215"/>
                  <a:gd name="connsiteY0" fmla="*/ 2301240 h 2301240"/>
                  <a:gd name="connsiteX1" fmla="*/ 15 w 1219215"/>
                  <a:gd name="connsiteY1" fmla="*/ 1470660 h 2301240"/>
                  <a:gd name="connsiteX2" fmla="*/ 952515 w 1219215"/>
                  <a:gd name="connsiteY2" fmla="*/ 915554 h 2301240"/>
                  <a:gd name="connsiteX3" fmla="*/ 1219215 w 1219215"/>
                  <a:gd name="connsiteY3" fmla="*/ 0 h 2301240"/>
                  <a:gd name="connsiteX0" fmla="*/ 15254 w 1219214"/>
                  <a:gd name="connsiteY0" fmla="*/ 2301240 h 2301240"/>
                  <a:gd name="connsiteX1" fmla="*/ 14 w 1219214"/>
                  <a:gd name="connsiteY1" fmla="*/ 1470660 h 2301240"/>
                  <a:gd name="connsiteX2" fmla="*/ 952514 w 1219214"/>
                  <a:gd name="connsiteY2" fmla="*/ 915554 h 2301240"/>
                  <a:gd name="connsiteX3" fmla="*/ 1219214 w 1219214"/>
                  <a:gd name="connsiteY3" fmla="*/ 0 h 2301240"/>
                  <a:gd name="connsiteX0" fmla="*/ 104845 w 1308805"/>
                  <a:gd name="connsiteY0" fmla="*/ 2301240 h 2301240"/>
                  <a:gd name="connsiteX1" fmla="*/ 89605 w 1308805"/>
                  <a:gd name="connsiteY1" fmla="*/ 1470660 h 2301240"/>
                  <a:gd name="connsiteX2" fmla="*/ 1308805 w 1308805"/>
                  <a:gd name="connsiteY2" fmla="*/ 0 h 2301240"/>
                  <a:gd name="connsiteX0" fmla="*/ 104845 w 1308805"/>
                  <a:gd name="connsiteY0" fmla="*/ 2301240 h 2301240"/>
                  <a:gd name="connsiteX1" fmla="*/ 89605 w 1308805"/>
                  <a:gd name="connsiteY1" fmla="*/ 1470660 h 2301240"/>
                  <a:gd name="connsiteX2" fmla="*/ 1308805 w 1308805"/>
                  <a:gd name="connsiteY2" fmla="*/ 0 h 2301240"/>
                  <a:gd name="connsiteX0" fmla="*/ 16797 w 1220757"/>
                  <a:gd name="connsiteY0" fmla="*/ 2301240 h 2301240"/>
                  <a:gd name="connsiteX1" fmla="*/ 1557 w 1220757"/>
                  <a:gd name="connsiteY1" fmla="*/ 1470660 h 2301240"/>
                  <a:gd name="connsiteX2" fmla="*/ 1220757 w 1220757"/>
                  <a:gd name="connsiteY2" fmla="*/ 0 h 2301240"/>
                  <a:gd name="connsiteX0" fmla="*/ 7545 w 1211505"/>
                  <a:gd name="connsiteY0" fmla="*/ 2301240 h 2301240"/>
                  <a:gd name="connsiteX1" fmla="*/ 15165 w 1211505"/>
                  <a:gd name="connsiteY1" fmla="*/ 1686203 h 2301240"/>
                  <a:gd name="connsiteX2" fmla="*/ 1211505 w 1211505"/>
                  <a:gd name="connsiteY2" fmla="*/ 0 h 2301240"/>
                  <a:gd name="connsiteX0" fmla="*/ 13285 w 1217245"/>
                  <a:gd name="connsiteY0" fmla="*/ 2301240 h 2301240"/>
                  <a:gd name="connsiteX1" fmla="*/ 20905 w 1217245"/>
                  <a:gd name="connsiteY1" fmla="*/ 1686203 h 2301240"/>
                  <a:gd name="connsiteX2" fmla="*/ 1217245 w 1217245"/>
                  <a:gd name="connsiteY2" fmla="*/ 0 h 2301240"/>
                  <a:gd name="connsiteX0" fmla="*/ 7545 w 1211505"/>
                  <a:gd name="connsiteY0" fmla="*/ 2301240 h 2301240"/>
                  <a:gd name="connsiteX1" fmla="*/ 15165 w 1211505"/>
                  <a:gd name="connsiteY1" fmla="*/ 1686203 h 2301240"/>
                  <a:gd name="connsiteX2" fmla="*/ 1211505 w 1211505"/>
                  <a:gd name="connsiteY2" fmla="*/ 0 h 2301240"/>
                  <a:gd name="connsiteX0" fmla="*/ 6414 w 1210374"/>
                  <a:gd name="connsiteY0" fmla="*/ 2301240 h 2301240"/>
                  <a:gd name="connsiteX1" fmla="*/ 14034 w 1210374"/>
                  <a:gd name="connsiteY1" fmla="*/ 1686203 h 2301240"/>
                  <a:gd name="connsiteX2" fmla="*/ 1210374 w 1210374"/>
                  <a:gd name="connsiteY2" fmla="*/ 0 h 2301240"/>
                  <a:gd name="connsiteX0" fmla="*/ 3353 w 1207313"/>
                  <a:gd name="connsiteY0" fmla="*/ 2301240 h 2301240"/>
                  <a:gd name="connsiteX1" fmla="*/ 10973 w 1207313"/>
                  <a:gd name="connsiteY1" fmla="*/ 1686203 h 2301240"/>
                  <a:gd name="connsiteX2" fmla="*/ 1207313 w 1207313"/>
                  <a:gd name="connsiteY2" fmla="*/ 0 h 2301240"/>
                  <a:gd name="connsiteX0" fmla="*/ 3684 w 1207644"/>
                  <a:gd name="connsiteY0" fmla="*/ 2301240 h 2301240"/>
                  <a:gd name="connsiteX1" fmla="*/ 11304 w 1207644"/>
                  <a:gd name="connsiteY1" fmla="*/ 1686203 h 2301240"/>
                  <a:gd name="connsiteX2" fmla="*/ 1207644 w 1207644"/>
                  <a:gd name="connsiteY2" fmla="*/ 0 h 2301240"/>
                  <a:gd name="connsiteX0" fmla="*/ 354 w 1204314"/>
                  <a:gd name="connsiteY0" fmla="*/ 2301240 h 2301240"/>
                  <a:gd name="connsiteX1" fmla="*/ 7974 w 1204314"/>
                  <a:gd name="connsiteY1" fmla="*/ 1686203 h 2301240"/>
                  <a:gd name="connsiteX2" fmla="*/ 1204314 w 1204314"/>
                  <a:gd name="connsiteY2" fmla="*/ 0 h 2301240"/>
                  <a:gd name="connsiteX0" fmla="*/ 0 w 1203960"/>
                  <a:gd name="connsiteY0" fmla="*/ 2301240 h 2301240"/>
                  <a:gd name="connsiteX1" fmla="*/ 7620 w 1203960"/>
                  <a:gd name="connsiteY1" fmla="*/ 1686203 h 2301240"/>
                  <a:gd name="connsiteX2" fmla="*/ 1203960 w 1203960"/>
                  <a:gd name="connsiteY2" fmla="*/ 0 h 2301240"/>
                  <a:gd name="connsiteX0" fmla="*/ 0 w 1203960"/>
                  <a:gd name="connsiteY0" fmla="*/ 2301240 h 2301240"/>
                  <a:gd name="connsiteX1" fmla="*/ 7620 w 1203960"/>
                  <a:gd name="connsiteY1" fmla="*/ 1686203 h 2301240"/>
                  <a:gd name="connsiteX2" fmla="*/ 1203960 w 1203960"/>
                  <a:gd name="connsiteY2" fmla="*/ 0 h 2301240"/>
                  <a:gd name="connsiteX0" fmla="*/ 62235 w 1266195"/>
                  <a:gd name="connsiteY0" fmla="*/ 2301240 h 2301240"/>
                  <a:gd name="connsiteX1" fmla="*/ 69855 w 1266195"/>
                  <a:gd name="connsiteY1" fmla="*/ 1686203 h 2301240"/>
                  <a:gd name="connsiteX2" fmla="*/ 999493 w 1266195"/>
                  <a:gd name="connsiteY2" fmla="*/ 1226904 h 2301240"/>
                  <a:gd name="connsiteX3" fmla="*/ 1266195 w 1266195"/>
                  <a:gd name="connsiteY3" fmla="*/ 0 h 2301240"/>
                  <a:gd name="connsiteX0" fmla="*/ 62235 w 1266195"/>
                  <a:gd name="connsiteY0" fmla="*/ 2301240 h 2301240"/>
                  <a:gd name="connsiteX1" fmla="*/ 69855 w 1266195"/>
                  <a:gd name="connsiteY1" fmla="*/ 1686203 h 2301240"/>
                  <a:gd name="connsiteX2" fmla="*/ 999493 w 1266195"/>
                  <a:gd name="connsiteY2" fmla="*/ 1226904 h 2301240"/>
                  <a:gd name="connsiteX3" fmla="*/ 1266195 w 1266195"/>
                  <a:gd name="connsiteY3" fmla="*/ 0 h 2301240"/>
                  <a:gd name="connsiteX0" fmla="*/ 0 w 1203960"/>
                  <a:gd name="connsiteY0" fmla="*/ 2301240 h 2301240"/>
                  <a:gd name="connsiteX1" fmla="*/ 7620 w 1203960"/>
                  <a:gd name="connsiteY1" fmla="*/ 1686203 h 2301240"/>
                  <a:gd name="connsiteX2" fmla="*/ 937258 w 1203960"/>
                  <a:gd name="connsiteY2" fmla="*/ 1226904 h 2301240"/>
                  <a:gd name="connsiteX3" fmla="*/ 1203960 w 1203960"/>
                  <a:gd name="connsiteY3" fmla="*/ 0 h 2301240"/>
                  <a:gd name="connsiteX0" fmla="*/ 0 w 1203960"/>
                  <a:gd name="connsiteY0" fmla="*/ 2301240 h 2301240"/>
                  <a:gd name="connsiteX1" fmla="*/ 7620 w 1203960"/>
                  <a:gd name="connsiteY1" fmla="*/ 1686203 h 2301240"/>
                  <a:gd name="connsiteX2" fmla="*/ 937258 w 1203960"/>
                  <a:gd name="connsiteY2" fmla="*/ 1226904 h 2301240"/>
                  <a:gd name="connsiteX3" fmla="*/ 1203960 w 1203960"/>
                  <a:gd name="connsiteY3" fmla="*/ 0 h 2301240"/>
                  <a:gd name="connsiteX0" fmla="*/ 38134 w 1242094"/>
                  <a:gd name="connsiteY0" fmla="*/ 2301240 h 2301240"/>
                  <a:gd name="connsiteX1" fmla="*/ 45754 w 1242094"/>
                  <a:gd name="connsiteY1" fmla="*/ 1686203 h 2301240"/>
                  <a:gd name="connsiteX2" fmla="*/ 975392 w 1242094"/>
                  <a:gd name="connsiteY2" fmla="*/ 1226904 h 2301240"/>
                  <a:gd name="connsiteX3" fmla="*/ 1242094 w 1242094"/>
                  <a:gd name="connsiteY3" fmla="*/ 0 h 2301240"/>
                  <a:gd name="connsiteX0" fmla="*/ 62235 w 1266195"/>
                  <a:gd name="connsiteY0" fmla="*/ 2301240 h 2301240"/>
                  <a:gd name="connsiteX1" fmla="*/ 69855 w 1266195"/>
                  <a:gd name="connsiteY1" fmla="*/ 1686203 h 2301240"/>
                  <a:gd name="connsiteX2" fmla="*/ 999493 w 1266195"/>
                  <a:gd name="connsiteY2" fmla="*/ 1226904 h 2301240"/>
                  <a:gd name="connsiteX3" fmla="*/ 1266195 w 1266195"/>
                  <a:gd name="connsiteY3" fmla="*/ 0 h 2301240"/>
                  <a:gd name="connsiteX0" fmla="*/ 63987 w 1267947"/>
                  <a:gd name="connsiteY0" fmla="*/ 2301240 h 2301240"/>
                  <a:gd name="connsiteX1" fmla="*/ 71607 w 1267947"/>
                  <a:gd name="connsiteY1" fmla="*/ 1686203 h 2301240"/>
                  <a:gd name="connsiteX2" fmla="*/ 1001245 w 1267947"/>
                  <a:gd name="connsiteY2" fmla="*/ 1226904 h 2301240"/>
                  <a:gd name="connsiteX3" fmla="*/ 1267947 w 1267947"/>
                  <a:gd name="connsiteY3" fmla="*/ 0 h 2301240"/>
                  <a:gd name="connsiteX0" fmla="*/ 62 w 1204022"/>
                  <a:gd name="connsiteY0" fmla="*/ 2301240 h 2301240"/>
                  <a:gd name="connsiteX1" fmla="*/ 7682 w 1204022"/>
                  <a:gd name="connsiteY1" fmla="*/ 1686203 h 2301240"/>
                  <a:gd name="connsiteX2" fmla="*/ 937320 w 1204022"/>
                  <a:gd name="connsiteY2" fmla="*/ 1226904 h 2301240"/>
                  <a:gd name="connsiteX3" fmla="*/ 1204022 w 1204022"/>
                  <a:gd name="connsiteY3" fmla="*/ 0 h 2301240"/>
                  <a:gd name="connsiteX0" fmla="*/ 62 w 1204022"/>
                  <a:gd name="connsiteY0" fmla="*/ 2301240 h 2301240"/>
                  <a:gd name="connsiteX1" fmla="*/ 7682 w 1204022"/>
                  <a:gd name="connsiteY1" fmla="*/ 1686203 h 2301240"/>
                  <a:gd name="connsiteX2" fmla="*/ 937320 w 1204022"/>
                  <a:gd name="connsiteY2" fmla="*/ 1226904 h 2301240"/>
                  <a:gd name="connsiteX3" fmla="*/ 1204022 w 1204022"/>
                  <a:gd name="connsiteY3" fmla="*/ 0 h 2301240"/>
                  <a:gd name="connsiteX0" fmla="*/ 61731 w 1265691"/>
                  <a:gd name="connsiteY0" fmla="*/ 2301240 h 2301240"/>
                  <a:gd name="connsiteX1" fmla="*/ 69351 w 1265691"/>
                  <a:gd name="connsiteY1" fmla="*/ 1686203 h 2301240"/>
                  <a:gd name="connsiteX2" fmla="*/ 968509 w 1265691"/>
                  <a:gd name="connsiteY2" fmla="*/ 1074336 h 2301240"/>
                  <a:gd name="connsiteX3" fmla="*/ 1265691 w 1265691"/>
                  <a:gd name="connsiteY3" fmla="*/ 0 h 2301240"/>
                  <a:gd name="connsiteX0" fmla="*/ 61731 w 1265691"/>
                  <a:gd name="connsiteY0" fmla="*/ 2301240 h 2301240"/>
                  <a:gd name="connsiteX1" fmla="*/ 69351 w 1265691"/>
                  <a:gd name="connsiteY1" fmla="*/ 1686203 h 2301240"/>
                  <a:gd name="connsiteX2" fmla="*/ 968509 w 1265691"/>
                  <a:gd name="connsiteY2" fmla="*/ 1074336 h 2301240"/>
                  <a:gd name="connsiteX3" fmla="*/ 1265691 w 1265691"/>
                  <a:gd name="connsiteY3" fmla="*/ 0 h 2301240"/>
                  <a:gd name="connsiteX0" fmla="*/ 61731 w 1265691"/>
                  <a:gd name="connsiteY0" fmla="*/ 2301240 h 2301240"/>
                  <a:gd name="connsiteX1" fmla="*/ 69351 w 1265691"/>
                  <a:gd name="connsiteY1" fmla="*/ 1686203 h 2301240"/>
                  <a:gd name="connsiteX2" fmla="*/ 968509 w 1265691"/>
                  <a:gd name="connsiteY2" fmla="*/ 1074336 h 2301240"/>
                  <a:gd name="connsiteX3" fmla="*/ 1265691 w 1265691"/>
                  <a:gd name="connsiteY3" fmla="*/ 0 h 2301240"/>
                  <a:gd name="connsiteX0" fmla="*/ 4652 w 1208612"/>
                  <a:gd name="connsiteY0" fmla="*/ 2301240 h 2301240"/>
                  <a:gd name="connsiteX1" fmla="*/ 12272 w 1208612"/>
                  <a:gd name="connsiteY1" fmla="*/ 1686203 h 2301240"/>
                  <a:gd name="connsiteX2" fmla="*/ 911430 w 1208612"/>
                  <a:gd name="connsiteY2" fmla="*/ 1074336 h 2301240"/>
                  <a:gd name="connsiteX3" fmla="*/ 1208612 w 1208612"/>
                  <a:gd name="connsiteY3" fmla="*/ 0 h 2301240"/>
                  <a:gd name="connsiteX0" fmla="*/ 71318 w 1278949"/>
                  <a:gd name="connsiteY0" fmla="*/ 2301240 h 2301240"/>
                  <a:gd name="connsiteX1" fmla="*/ 78938 w 1278949"/>
                  <a:gd name="connsiteY1" fmla="*/ 1686203 h 2301240"/>
                  <a:gd name="connsiteX2" fmla="*/ 1107636 w 1278949"/>
                  <a:gd name="connsiteY2" fmla="*/ 991695 h 2301240"/>
                  <a:gd name="connsiteX3" fmla="*/ 1275278 w 1278949"/>
                  <a:gd name="connsiteY3" fmla="*/ 0 h 2301240"/>
                  <a:gd name="connsiteX0" fmla="*/ 17284 w 1224915"/>
                  <a:gd name="connsiteY0" fmla="*/ 2301240 h 2301240"/>
                  <a:gd name="connsiteX1" fmla="*/ 24904 w 1224915"/>
                  <a:gd name="connsiteY1" fmla="*/ 1686203 h 2301240"/>
                  <a:gd name="connsiteX2" fmla="*/ 1053602 w 1224915"/>
                  <a:gd name="connsiteY2" fmla="*/ 991695 h 2301240"/>
                  <a:gd name="connsiteX3" fmla="*/ 1221244 w 1224915"/>
                  <a:gd name="connsiteY3" fmla="*/ 0 h 2301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915" h="2301240">
                    <a:moveTo>
                      <a:pt x="17284" y="2301240"/>
                    </a:moveTo>
                    <a:cubicBezTo>
                      <a:pt x="16649" y="1990754"/>
                      <a:pt x="-25896" y="1904460"/>
                      <a:pt x="24904" y="1686203"/>
                    </a:cubicBezTo>
                    <a:cubicBezTo>
                      <a:pt x="88000" y="1415118"/>
                      <a:pt x="831352" y="1298157"/>
                      <a:pt x="1053602" y="991695"/>
                    </a:cubicBezTo>
                    <a:cubicBezTo>
                      <a:pt x="1275852" y="685233"/>
                      <a:pt x="1216164" y="292424"/>
                      <a:pt x="1221244" y="0"/>
                    </a:cubicBezTo>
                  </a:path>
                </a:pathLst>
              </a:cu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grpSp>
          <p:nvGrpSpPr>
            <p:cNvPr id="94" name="Group 14"/>
            <p:cNvGrpSpPr/>
            <p:nvPr/>
          </p:nvGrpSpPr>
          <p:grpSpPr>
            <a:xfrm>
              <a:off x="6805854" y="2464563"/>
              <a:ext cx="1754080" cy="759173"/>
              <a:chOff x="5927021" y="2876722"/>
              <a:chExt cx="1754080" cy="759173"/>
            </a:xfrm>
          </p:grpSpPr>
          <p:sp>
            <p:nvSpPr>
              <p:cNvPr id="95" name="Oval 47"/>
              <p:cNvSpPr/>
              <p:nvPr/>
            </p:nvSpPr>
            <p:spPr>
              <a:xfrm>
                <a:off x="7223901" y="3530137"/>
                <a:ext cx="457200" cy="10575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6" name="Straight Arrow Connector 48"/>
              <p:cNvCxnSpPr/>
              <p:nvPr/>
            </p:nvCxnSpPr>
            <p:spPr>
              <a:xfrm flipH="1" flipV="1">
                <a:off x="7447260" y="3079259"/>
                <a:ext cx="6548" cy="50391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7" name="TextBox 49"/>
                  <p:cNvSpPr txBox="1"/>
                  <p:nvPr/>
                </p:nvSpPr>
                <p:spPr>
                  <a:xfrm>
                    <a:off x="5927021" y="2876722"/>
                    <a:ext cx="946093" cy="52931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5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GB" sz="15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~</m:t>
                          </m:r>
                          <m:r>
                            <a:rPr lang="en-GB" sz="15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𝝁</m:t>
                          </m:r>
                          <m:f>
                            <m:fPr>
                              <m:ctrlPr>
                                <a:rPr lang="en-GB" sz="15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5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𝒅𝑩</m:t>
                              </m:r>
                            </m:num>
                            <m:den>
                              <m:r>
                                <a:rPr lang="en-US" sz="15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𝒅𝒛</m:t>
                              </m:r>
                            </m:den>
                          </m:f>
                          <m:r>
                            <a:rPr lang="en-GB" sz="15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oMath>
                      </m:oMathPara>
                    </a14:m>
                    <a:endParaRPr lang="en-GB" sz="1500" i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0" name="Text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27021" y="2876722"/>
                    <a:ext cx="946093" cy="529312"/>
                  </a:xfrm>
                  <a:prstGeom prst="rect">
                    <a:avLst/>
                  </a:prstGeom>
                  <a:blipFill rotWithShape="0">
                    <a:blip r:embed="rId9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02" name="Group 53"/>
          <p:cNvGrpSpPr/>
          <p:nvPr/>
        </p:nvGrpSpPr>
        <p:grpSpPr>
          <a:xfrm flipH="1">
            <a:off x="4379332" y="3660765"/>
            <a:ext cx="1117536" cy="1119968"/>
            <a:chOff x="633191" y="1391999"/>
            <a:chExt cx="2605915" cy="2611586"/>
          </a:xfrm>
        </p:grpSpPr>
        <p:grpSp>
          <p:nvGrpSpPr>
            <p:cNvPr id="103" name="Group 54"/>
            <p:cNvGrpSpPr/>
            <p:nvPr/>
          </p:nvGrpSpPr>
          <p:grpSpPr>
            <a:xfrm>
              <a:off x="633191" y="1391999"/>
              <a:ext cx="2605915" cy="2611586"/>
              <a:chOff x="633191" y="1391999"/>
              <a:chExt cx="2605915" cy="2611586"/>
            </a:xfrm>
          </p:grpSpPr>
          <p:pic>
            <p:nvPicPr>
              <p:cNvPr id="105" name="Picture 56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3191" y="1391999"/>
                <a:ext cx="2605915" cy="2611586"/>
              </a:xfrm>
              <a:prstGeom prst="rect">
                <a:avLst/>
              </a:prstGeom>
            </p:spPr>
          </p:pic>
          <p:sp>
            <p:nvSpPr>
              <p:cNvPr id="106" name="Freeform 57"/>
              <p:cNvSpPr/>
              <p:nvPr/>
            </p:nvSpPr>
            <p:spPr>
              <a:xfrm>
                <a:off x="1204796" y="1845357"/>
                <a:ext cx="1639144" cy="1247954"/>
              </a:xfrm>
              <a:custGeom>
                <a:avLst/>
                <a:gdLst>
                  <a:gd name="connsiteX0" fmla="*/ 1538630 w 1538630"/>
                  <a:gd name="connsiteY0" fmla="*/ 812908 h 1301104"/>
                  <a:gd name="connsiteX1" fmla="*/ 1143423 w 1538630"/>
                  <a:gd name="connsiteY1" fmla="*/ 61240 h 1301104"/>
                  <a:gd name="connsiteX2" fmla="*/ 89538 w 1538630"/>
                  <a:gd name="connsiteY2" fmla="*/ 185226 h 1301104"/>
                  <a:gd name="connsiteX3" fmla="*/ 128284 w 1538630"/>
                  <a:gd name="connsiteY3" fmla="*/ 1301104 h 1301104"/>
                  <a:gd name="connsiteX0" fmla="*/ 1534679 w 1534679"/>
                  <a:gd name="connsiteY0" fmla="*/ 807374 h 1295570"/>
                  <a:gd name="connsiteX1" fmla="*/ 1085228 w 1534679"/>
                  <a:gd name="connsiteY1" fmla="*/ 63455 h 1295570"/>
                  <a:gd name="connsiteX2" fmla="*/ 85587 w 1534679"/>
                  <a:gd name="connsiteY2" fmla="*/ 179692 h 1295570"/>
                  <a:gd name="connsiteX3" fmla="*/ 124333 w 1534679"/>
                  <a:gd name="connsiteY3" fmla="*/ 1295570 h 1295570"/>
                  <a:gd name="connsiteX0" fmla="*/ 1510487 w 1510487"/>
                  <a:gd name="connsiteY0" fmla="*/ 798376 h 1286572"/>
                  <a:gd name="connsiteX1" fmla="*/ 1061036 w 1510487"/>
                  <a:gd name="connsiteY1" fmla="*/ 54457 h 1286572"/>
                  <a:gd name="connsiteX2" fmla="*/ 100140 w 1510487"/>
                  <a:gd name="connsiteY2" fmla="*/ 193941 h 1286572"/>
                  <a:gd name="connsiteX3" fmla="*/ 100141 w 1510487"/>
                  <a:gd name="connsiteY3" fmla="*/ 1286572 h 1286572"/>
                  <a:gd name="connsiteX0" fmla="*/ 1540550 w 1540550"/>
                  <a:gd name="connsiteY0" fmla="*/ 796215 h 1230167"/>
                  <a:gd name="connsiteX1" fmla="*/ 1091099 w 1540550"/>
                  <a:gd name="connsiteY1" fmla="*/ 52296 h 1230167"/>
                  <a:gd name="connsiteX2" fmla="*/ 130203 w 1540550"/>
                  <a:gd name="connsiteY2" fmla="*/ 191780 h 1230167"/>
                  <a:gd name="connsiteX3" fmla="*/ 75960 w 1540550"/>
                  <a:gd name="connsiteY3" fmla="*/ 1230167 h 1230167"/>
                  <a:gd name="connsiteX0" fmla="*/ 1540550 w 1540550"/>
                  <a:gd name="connsiteY0" fmla="*/ 789334 h 1223286"/>
                  <a:gd name="connsiteX1" fmla="*/ 1091099 w 1540550"/>
                  <a:gd name="connsiteY1" fmla="*/ 45415 h 1223286"/>
                  <a:gd name="connsiteX2" fmla="*/ 130203 w 1540550"/>
                  <a:gd name="connsiteY2" fmla="*/ 184899 h 1223286"/>
                  <a:gd name="connsiteX3" fmla="*/ 75960 w 1540550"/>
                  <a:gd name="connsiteY3" fmla="*/ 1223286 h 1223286"/>
                  <a:gd name="connsiteX0" fmla="*/ 1540550 w 1540550"/>
                  <a:gd name="connsiteY0" fmla="*/ 785894 h 1219846"/>
                  <a:gd name="connsiteX1" fmla="*/ 1091099 w 1540550"/>
                  <a:gd name="connsiteY1" fmla="*/ 41975 h 1219846"/>
                  <a:gd name="connsiteX2" fmla="*/ 130203 w 1540550"/>
                  <a:gd name="connsiteY2" fmla="*/ 181459 h 1219846"/>
                  <a:gd name="connsiteX3" fmla="*/ 75960 w 1540550"/>
                  <a:gd name="connsiteY3" fmla="*/ 1219846 h 1219846"/>
                  <a:gd name="connsiteX0" fmla="*/ 1555520 w 1555520"/>
                  <a:gd name="connsiteY0" fmla="*/ 793571 h 1227523"/>
                  <a:gd name="connsiteX1" fmla="*/ 1106069 w 1555520"/>
                  <a:gd name="connsiteY1" fmla="*/ 49652 h 1227523"/>
                  <a:gd name="connsiteX2" fmla="*/ 114176 w 1555520"/>
                  <a:gd name="connsiteY2" fmla="*/ 196885 h 1227523"/>
                  <a:gd name="connsiteX3" fmla="*/ 90930 w 1555520"/>
                  <a:gd name="connsiteY3" fmla="*/ 1227523 h 1227523"/>
                  <a:gd name="connsiteX0" fmla="*/ 1532883 w 1532883"/>
                  <a:gd name="connsiteY0" fmla="*/ 793002 h 1211456"/>
                  <a:gd name="connsiteX1" fmla="*/ 1083432 w 1532883"/>
                  <a:gd name="connsiteY1" fmla="*/ 49083 h 1211456"/>
                  <a:gd name="connsiteX2" fmla="*/ 91539 w 1532883"/>
                  <a:gd name="connsiteY2" fmla="*/ 196316 h 1211456"/>
                  <a:gd name="connsiteX3" fmla="*/ 114788 w 1532883"/>
                  <a:gd name="connsiteY3" fmla="*/ 1211456 h 1211456"/>
                  <a:gd name="connsiteX0" fmla="*/ 1581844 w 1581844"/>
                  <a:gd name="connsiteY0" fmla="*/ 793002 h 1211456"/>
                  <a:gd name="connsiteX1" fmla="*/ 1132393 w 1581844"/>
                  <a:gd name="connsiteY1" fmla="*/ 49083 h 1211456"/>
                  <a:gd name="connsiteX2" fmla="*/ 140500 w 1581844"/>
                  <a:gd name="connsiteY2" fmla="*/ 196316 h 1211456"/>
                  <a:gd name="connsiteX3" fmla="*/ 163749 w 1581844"/>
                  <a:gd name="connsiteY3" fmla="*/ 1211456 h 1211456"/>
                  <a:gd name="connsiteX0" fmla="*/ 1617046 w 1617046"/>
                  <a:gd name="connsiteY0" fmla="*/ 830704 h 1249158"/>
                  <a:gd name="connsiteX1" fmla="*/ 1167595 w 1617046"/>
                  <a:gd name="connsiteY1" fmla="*/ 86785 h 1249158"/>
                  <a:gd name="connsiteX2" fmla="*/ 175702 w 1617046"/>
                  <a:gd name="connsiteY2" fmla="*/ 234018 h 1249158"/>
                  <a:gd name="connsiteX3" fmla="*/ 198951 w 1617046"/>
                  <a:gd name="connsiteY3" fmla="*/ 1249158 h 1249158"/>
                  <a:gd name="connsiteX0" fmla="*/ 1631017 w 1631017"/>
                  <a:gd name="connsiteY0" fmla="*/ 830704 h 1249158"/>
                  <a:gd name="connsiteX1" fmla="*/ 1181566 w 1631017"/>
                  <a:gd name="connsiteY1" fmla="*/ 86785 h 1249158"/>
                  <a:gd name="connsiteX2" fmla="*/ 189673 w 1631017"/>
                  <a:gd name="connsiteY2" fmla="*/ 234018 h 1249158"/>
                  <a:gd name="connsiteX3" fmla="*/ 212922 w 1631017"/>
                  <a:gd name="connsiteY3" fmla="*/ 1249158 h 1249158"/>
                  <a:gd name="connsiteX0" fmla="*/ 1631017 w 1631017"/>
                  <a:gd name="connsiteY0" fmla="*/ 830704 h 1249158"/>
                  <a:gd name="connsiteX1" fmla="*/ 1181566 w 1631017"/>
                  <a:gd name="connsiteY1" fmla="*/ 86785 h 1249158"/>
                  <a:gd name="connsiteX2" fmla="*/ 189673 w 1631017"/>
                  <a:gd name="connsiteY2" fmla="*/ 234018 h 1249158"/>
                  <a:gd name="connsiteX3" fmla="*/ 212922 w 1631017"/>
                  <a:gd name="connsiteY3" fmla="*/ 1249158 h 1249158"/>
                  <a:gd name="connsiteX0" fmla="*/ 1631017 w 1631017"/>
                  <a:gd name="connsiteY0" fmla="*/ 836995 h 1255449"/>
                  <a:gd name="connsiteX1" fmla="*/ 1181566 w 1631017"/>
                  <a:gd name="connsiteY1" fmla="*/ 93076 h 1255449"/>
                  <a:gd name="connsiteX2" fmla="*/ 189673 w 1631017"/>
                  <a:gd name="connsiteY2" fmla="*/ 240309 h 1255449"/>
                  <a:gd name="connsiteX3" fmla="*/ 212922 w 1631017"/>
                  <a:gd name="connsiteY3" fmla="*/ 1255449 h 1255449"/>
                  <a:gd name="connsiteX0" fmla="*/ 1568293 w 1568293"/>
                  <a:gd name="connsiteY0" fmla="*/ 854776 h 1273230"/>
                  <a:gd name="connsiteX1" fmla="*/ 1118842 w 1568293"/>
                  <a:gd name="connsiteY1" fmla="*/ 110857 h 1273230"/>
                  <a:gd name="connsiteX2" fmla="*/ 569030 w 1568293"/>
                  <a:gd name="connsiteY2" fmla="*/ 18244 h 1273230"/>
                  <a:gd name="connsiteX3" fmla="*/ 126949 w 1568293"/>
                  <a:gd name="connsiteY3" fmla="*/ 258090 h 1273230"/>
                  <a:gd name="connsiteX4" fmla="*/ 150198 w 1568293"/>
                  <a:gd name="connsiteY4" fmla="*/ 1273230 h 1273230"/>
                  <a:gd name="connsiteX0" fmla="*/ 1660876 w 1660876"/>
                  <a:gd name="connsiteY0" fmla="*/ 854776 h 1273230"/>
                  <a:gd name="connsiteX1" fmla="*/ 1211425 w 1660876"/>
                  <a:gd name="connsiteY1" fmla="*/ 110857 h 1273230"/>
                  <a:gd name="connsiteX2" fmla="*/ 661613 w 1660876"/>
                  <a:gd name="connsiteY2" fmla="*/ 18244 h 1273230"/>
                  <a:gd name="connsiteX3" fmla="*/ 41732 w 1660876"/>
                  <a:gd name="connsiteY3" fmla="*/ 578765 h 1273230"/>
                  <a:gd name="connsiteX4" fmla="*/ 242781 w 1660876"/>
                  <a:gd name="connsiteY4" fmla="*/ 1273230 h 1273230"/>
                  <a:gd name="connsiteX0" fmla="*/ 1648441 w 1648441"/>
                  <a:gd name="connsiteY0" fmla="*/ 812883 h 1231337"/>
                  <a:gd name="connsiteX1" fmla="*/ 1198990 w 1648441"/>
                  <a:gd name="connsiteY1" fmla="*/ 68964 h 1231337"/>
                  <a:gd name="connsiteX2" fmla="*/ 480903 w 1648441"/>
                  <a:gd name="connsiteY2" fmla="*/ 49376 h 1231337"/>
                  <a:gd name="connsiteX3" fmla="*/ 29297 w 1648441"/>
                  <a:gd name="connsiteY3" fmla="*/ 536872 h 1231337"/>
                  <a:gd name="connsiteX4" fmla="*/ 230346 w 1648441"/>
                  <a:gd name="connsiteY4" fmla="*/ 1231337 h 1231337"/>
                  <a:gd name="connsiteX0" fmla="*/ 1648441 w 1648441"/>
                  <a:gd name="connsiteY0" fmla="*/ 832083 h 1250537"/>
                  <a:gd name="connsiteX1" fmla="*/ 1198990 w 1648441"/>
                  <a:gd name="connsiteY1" fmla="*/ 88164 h 1250537"/>
                  <a:gd name="connsiteX2" fmla="*/ 480903 w 1648441"/>
                  <a:gd name="connsiteY2" fmla="*/ 68576 h 1250537"/>
                  <a:gd name="connsiteX3" fmla="*/ 29297 w 1648441"/>
                  <a:gd name="connsiteY3" fmla="*/ 556072 h 1250537"/>
                  <a:gd name="connsiteX4" fmla="*/ 230346 w 1648441"/>
                  <a:gd name="connsiteY4" fmla="*/ 1250537 h 1250537"/>
                  <a:gd name="connsiteX0" fmla="*/ 1648441 w 1648441"/>
                  <a:gd name="connsiteY0" fmla="*/ 812883 h 1231337"/>
                  <a:gd name="connsiteX1" fmla="*/ 1198990 w 1648441"/>
                  <a:gd name="connsiteY1" fmla="*/ 68964 h 1231337"/>
                  <a:gd name="connsiteX2" fmla="*/ 480903 w 1648441"/>
                  <a:gd name="connsiteY2" fmla="*/ 49376 h 1231337"/>
                  <a:gd name="connsiteX3" fmla="*/ 29297 w 1648441"/>
                  <a:gd name="connsiteY3" fmla="*/ 536872 h 1231337"/>
                  <a:gd name="connsiteX4" fmla="*/ 230346 w 1648441"/>
                  <a:gd name="connsiteY4" fmla="*/ 1231337 h 1231337"/>
                  <a:gd name="connsiteX0" fmla="*/ 1648441 w 1648441"/>
                  <a:gd name="connsiteY0" fmla="*/ 827475 h 1245929"/>
                  <a:gd name="connsiteX1" fmla="*/ 1198990 w 1648441"/>
                  <a:gd name="connsiteY1" fmla="*/ 83556 h 1245929"/>
                  <a:gd name="connsiteX2" fmla="*/ 480903 w 1648441"/>
                  <a:gd name="connsiteY2" fmla="*/ 63968 h 1245929"/>
                  <a:gd name="connsiteX3" fmla="*/ 29297 w 1648441"/>
                  <a:gd name="connsiteY3" fmla="*/ 551464 h 1245929"/>
                  <a:gd name="connsiteX4" fmla="*/ 230346 w 1648441"/>
                  <a:gd name="connsiteY4" fmla="*/ 1245929 h 1245929"/>
                  <a:gd name="connsiteX0" fmla="*/ 1651254 w 1651254"/>
                  <a:gd name="connsiteY0" fmla="*/ 827475 h 1245929"/>
                  <a:gd name="connsiteX1" fmla="*/ 1201803 w 1651254"/>
                  <a:gd name="connsiteY1" fmla="*/ 83556 h 1245929"/>
                  <a:gd name="connsiteX2" fmla="*/ 483716 w 1651254"/>
                  <a:gd name="connsiteY2" fmla="*/ 63968 h 1245929"/>
                  <a:gd name="connsiteX3" fmla="*/ 32110 w 1651254"/>
                  <a:gd name="connsiteY3" fmla="*/ 551464 h 1245929"/>
                  <a:gd name="connsiteX4" fmla="*/ 233159 w 1651254"/>
                  <a:gd name="connsiteY4" fmla="*/ 1245929 h 1245929"/>
                  <a:gd name="connsiteX0" fmla="*/ 1634393 w 1634393"/>
                  <a:gd name="connsiteY0" fmla="*/ 827475 h 1245929"/>
                  <a:gd name="connsiteX1" fmla="*/ 1184942 w 1634393"/>
                  <a:gd name="connsiteY1" fmla="*/ 83556 h 1245929"/>
                  <a:gd name="connsiteX2" fmla="*/ 466855 w 1634393"/>
                  <a:gd name="connsiteY2" fmla="*/ 63968 h 1245929"/>
                  <a:gd name="connsiteX3" fmla="*/ 15249 w 1634393"/>
                  <a:gd name="connsiteY3" fmla="*/ 551464 h 1245929"/>
                  <a:gd name="connsiteX4" fmla="*/ 216298 w 1634393"/>
                  <a:gd name="connsiteY4" fmla="*/ 1245929 h 1245929"/>
                  <a:gd name="connsiteX0" fmla="*/ 1634393 w 1634393"/>
                  <a:gd name="connsiteY0" fmla="*/ 830722 h 1249176"/>
                  <a:gd name="connsiteX1" fmla="*/ 1140492 w 1634393"/>
                  <a:gd name="connsiteY1" fmla="*/ 86803 h 1249176"/>
                  <a:gd name="connsiteX2" fmla="*/ 466855 w 1634393"/>
                  <a:gd name="connsiteY2" fmla="*/ 67215 h 1249176"/>
                  <a:gd name="connsiteX3" fmla="*/ 15249 w 1634393"/>
                  <a:gd name="connsiteY3" fmla="*/ 554711 h 1249176"/>
                  <a:gd name="connsiteX4" fmla="*/ 216298 w 1634393"/>
                  <a:gd name="connsiteY4" fmla="*/ 1249176 h 1249176"/>
                  <a:gd name="connsiteX0" fmla="*/ 1630696 w 1630696"/>
                  <a:gd name="connsiteY0" fmla="*/ 817839 h 1236293"/>
                  <a:gd name="connsiteX1" fmla="*/ 1136795 w 1630696"/>
                  <a:gd name="connsiteY1" fmla="*/ 73920 h 1236293"/>
                  <a:gd name="connsiteX2" fmla="*/ 444108 w 1630696"/>
                  <a:gd name="connsiteY2" fmla="*/ 79732 h 1236293"/>
                  <a:gd name="connsiteX3" fmla="*/ 11552 w 1630696"/>
                  <a:gd name="connsiteY3" fmla="*/ 541828 h 1236293"/>
                  <a:gd name="connsiteX4" fmla="*/ 212601 w 1630696"/>
                  <a:gd name="connsiteY4" fmla="*/ 1236293 h 1236293"/>
                  <a:gd name="connsiteX0" fmla="*/ 1633555 w 1633555"/>
                  <a:gd name="connsiteY0" fmla="*/ 820581 h 1239035"/>
                  <a:gd name="connsiteX1" fmla="*/ 1139654 w 1633555"/>
                  <a:gd name="connsiteY1" fmla="*/ 76662 h 1239035"/>
                  <a:gd name="connsiteX2" fmla="*/ 446967 w 1633555"/>
                  <a:gd name="connsiteY2" fmla="*/ 82474 h 1239035"/>
                  <a:gd name="connsiteX3" fmla="*/ 11236 w 1633555"/>
                  <a:gd name="connsiteY3" fmla="*/ 595370 h 1239035"/>
                  <a:gd name="connsiteX4" fmla="*/ 215460 w 1633555"/>
                  <a:gd name="connsiteY4" fmla="*/ 1239035 h 1239035"/>
                  <a:gd name="connsiteX0" fmla="*/ 1637629 w 1637629"/>
                  <a:gd name="connsiteY0" fmla="*/ 820581 h 1232685"/>
                  <a:gd name="connsiteX1" fmla="*/ 1143728 w 1637629"/>
                  <a:gd name="connsiteY1" fmla="*/ 76662 h 1232685"/>
                  <a:gd name="connsiteX2" fmla="*/ 451041 w 1637629"/>
                  <a:gd name="connsiteY2" fmla="*/ 82474 h 1232685"/>
                  <a:gd name="connsiteX3" fmla="*/ 15310 w 1637629"/>
                  <a:gd name="connsiteY3" fmla="*/ 595370 h 1232685"/>
                  <a:gd name="connsiteX4" fmla="*/ 197309 w 1637629"/>
                  <a:gd name="connsiteY4" fmla="*/ 1232685 h 1232685"/>
                  <a:gd name="connsiteX0" fmla="*/ 1641343 w 1641343"/>
                  <a:gd name="connsiteY0" fmla="*/ 820581 h 1232685"/>
                  <a:gd name="connsiteX1" fmla="*/ 1147442 w 1641343"/>
                  <a:gd name="connsiteY1" fmla="*/ 76662 h 1232685"/>
                  <a:gd name="connsiteX2" fmla="*/ 454755 w 1641343"/>
                  <a:gd name="connsiteY2" fmla="*/ 82474 h 1232685"/>
                  <a:gd name="connsiteX3" fmla="*/ 19024 w 1641343"/>
                  <a:gd name="connsiteY3" fmla="*/ 595370 h 1232685"/>
                  <a:gd name="connsiteX4" fmla="*/ 201023 w 1641343"/>
                  <a:gd name="connsiteY4" fmla="*/ 1232685 h 1232685"/>
                  <a:gd name="connsiteX0" fmla="*/ 1641343 w 1641343"/>
                  <a:gd name="connsiteY0" fmla="*/ 873118 h 1285222"/>
                  <a:gd name="connsiteX1" fmla="*/ 985517 w 1641343"/>
                  <a:gd name="connsiteY1" fmla="*/ 56174 h 1285222"/>
                  <a:gd name="connsiteX2" fmla="*/ 454755 w 1641343"/>
                  <a:gd name="connsiteY2" fmla="*/ 135011 h 1285222"/>
                  <a:gd name="connsiteX3" fmla="*/ 19024 w 1641343"/>
                  <a:gd name="connsiteY3" fmla="*/ 647907 h 1285222"/>
                  <a:gd name="connsiteX4" fmla="*/ 201023 w 1641343"/>
                  <a:gd name="connsiteY4" fmla="*/ 1285222 h 1285222"/>
                  <a:gd name="connsiteX0" fmla="*/ 1632447 w 1632447"/>
                  <a:gd name="connsiteY0" fmla="*/ 852016 h 1264120"/>
                  <a:gd name="connsiteX1" fmla="*/ 976621 w 1632447"/>
                  <a:gd name="connsiteY1" fmla="*/ 35072 h 1264120"/>
                  <a:gd name="connsiteX2" fmla="*/ 322034 w 1632447"/>
                  <a:gd name="connsiteY2" fmla="*/ 196459 h 1264120"/>
                  <a:gd name="connsiteX3" fmla="*/ 10128 w 1632447"/>
                  <a:gd name="connsiteY3" fmla="*/ 626805 h 1264120"/>
                  <a:gd name="connsiteX4" fmla="*/ 192127 w 1632447"/>
                  <a:gd name="connsiteY4" fmla="*/ 1264120 h 1264120"/>
                  <a:gd name="connsiteX0" fmla="*/ 1632447 w 1632447"/>
                  <a:gd name="connsiteY0" fmla="*/ 820650 h 1232754"/>
                  <a:gd name="connsiteX1" fmla="*/ 1363434 w 1632447"/>
                  <a:gd name="connsiteY1" fmla="*/ 301618 h 1232754"/>
                  <a:gd name="connsiteX2" fmla="*/ 976621 w 1632447"/>
                  <a:gd name="connsiteY2" fmla="*/ 3706 h 1232754"/>
                  <a:gd name="connsiteX3" fmla="*/ 322034 w 1632447"/>
                  <a:gd name="connsiteY3" fmla="*/ 165093 h 1232754"/>
                  <a:gd name="connsiteX4" fmla="*/ 10128 w 1632447"/>
                  <a:gd name="connsiteY4" fmla="*/ 595439 h 1232754"/>
                  <a:gd name="connsiteX5" fmla="*/ 192127 w 1632447"/>
                  <a:gd name="connsiteY5" fmla="*/ 1232754 h 1232754"/>
                  <a:gd name="connsiteX0" fmla="*/ 1632447 w 1632447"/>
                  <a:gd name="connsiteY0" fmla="*/ 820650 h 1232754"/>
                  <a:gd name="connsiteX1" fmla="*/ 1363434 w 1632447"/>
                  <a:gd name="connsiteY1" fmla="*/ 301618 h 1232754"/>
                  <a:gd name="connsiteX2" fmla="*/ 976621 w 1632447"/>
                  <a:gd name="connsiteY2" fmla="*/ 3706 h 1232754"/>
                  <a:gd name="connsiteX3" fmla="*/ 322034 w 1632447"/>
                  <a:gd name="connsiteY3" fmla="*/ 165093 h 1232754"/>
                  <a:gd name="connsiteX4" fmla="*/ 10128 w 1632447"/>
                  <a:gd name="connsiteY4" fmla="*/ 595439 h 1232754"/>
                  <a:gd name="connsiteX5" fmla="*/ 192127 w 1632447"/>
                  <a:gd name="connsiteY5" fmla="*/ 1232754 h 1232754"/>
                  <a:gd name="connsiteX0" fmla="*/ 1632447 w 1632447"/>
                  <a:gd name="connsiteY0" fmla="*/ 820650 h 1232754"/>
                  <a:gd name="connsiteX1" fmla="*/ 1363434 w 1632447"/>
                  <a:gd name="connsiteY1" fmla="*/ 301618 h 1232754"/>
                  <a:gd name="connsiteX2" fmla="*/ 976621 w 1632447"/>
                  <a:gd name="connsiteY2" fmla="*/ 3706 h 1232754"/>
                  <a:gd name="connsiteX3" fmla="*/ 322034 w 1632447"/>
                  <a:gd name="connsiteY3" fmla="*/ 165093 h 1232754"/>
                  <a:gd name="connsiteX4" fmla="*/ 10128 w 1632447"/>
                  <a:gd name="connsiteY4" fmla="*/ 595439 h 1232754"/>
                  <a:gd name="connsiteX5" fmla="*/ 192127 w 1632447"/>
                  <a:gd name="connsiteY5" fmla="*/ 1232754 h 1232754"/>
                  <a:gd name="connsiteX0" fmla="*/ 1632447 w 1632447"/>
                  <a:gd name="connsiteY0" fmla="*/ 819718 h 1231822"/>
                  <a:gd name="connsiteX1" fmla="*/ 1407884 w 1632447"/>
                  <a:gd name="connsiteY1" fmla="*/ 278461 h 1231822"/>
                  <a:gd name="connsiteX2" fmla="*/ 976621 w 1632447"/>
                  <a:gd name="connsiteY2" fmla="*/ 2774 h 1231822"/>
                  <a:gd name="connsiteX3" fmla="*/ 322034 w 1632447"/>
                  <a:gd name="connsiteY3" fmla="*/ 164161 h 1231822"/>
                  <a:gd name="connsiteX4" fmla="*/ 10128 w 1632447"/>
                  <a:gd name="connsiteY4" fmla="*/ 594507 h 1231822"/>
                  <a:gd name="connsiteX5" fmla="*/ 192127 w 1632447"/>
                  <a:gd name="connsiteY5" fmla="*/ 1231822 h 1231822"/>
                  <a:gd name="connsiteX0" fmla="*/ 1632447 w 1632447"/>
                  <a:gd name="connsiteY0" fmla="*/ 819718 h 1231822"/>
                  <a:gd name="connsiteX1" fmla="*/ 1407884 w 1632447"/>
                  <a:gd name="connsiteY1" fmla="*/ 278461 h 1231822"/>
                  <a:gd name="connsiteX2" fmla="*/ 976621 w 1632447"/>
                  <a:gd name="connsiteY2" fmla="*/ 2774 h 1231822"/>
                  <a:gd name="connsiteX3" fmla="*/ 322034 w 1632447"/>
                  <a:gd name="connsiteY3" fmla="*/ 164161 h 1231822"/>
                  <a:gd name="connsiteX4" fmla="*/ 10128 w 1632447"/>
                  <a:gd name="connsiteY4" fmla="*/ 594507 h 1231822"/>
                  <a:gd name="connsiteX5" fmla="*/ 192127 w 1632447"/>
                  <a:gd name="connsiteY5" fmla="*/ 1231822 h 1231822"/>
                  <a:gd name="connsiteX0" fmla="*/ 1632447 w 1632447"/>
                  <a:gd name="connsiteY0" fmla="*/ 835271 h 1247375"/>
                  <a:gd name="connsiteX1" fmla="*/ 1407884 w 1632447"/>
                  <a:gd name="connsiteY1" fmla="*/ 294014 h 1247375"/>
                  <a:gd name="connsiteX2" fmla="*/ 865496 w 1632447"/>
                  <a:gd name="connsiteY2" fmla="*/ 2452 h 1247375"/>
                  <a:gd name="connsiteX3" fmla="*/ 322034 w 1632447"/>
                  <a:gd name="connsiteY3" fmla="*/ 179714 h 1247375"/>
                  <a:gd name="connsiteX4" fmla="*/ 10128 w 1632447"/>
                  <a:gd name="connsiteY4" fmla="*/ 610060 h 1247375"/>
                  <a:gd name="connsiteX5" fmla="*/ 192127 w 1632447"/>
                  <a:gd name="connsiteY5" fmla="*/ 1247375 h 1247375"/>
                  <a:gd name="connsiteX0" fmla="*/ 1632447 w 1632447"/>
                  <a:gd name="connsiteY0" fmla="*/ 833546 h 1245650"/>
                  <a:gd name="connsiteX1" fmla="*/ 1407884 w 1632447"/>
                  <a:gd name="connsiteY1" fmla="*/ 292289 h 1245650"/>
                  <a:gd name="connsiteX2" fmla="*/ 865496 w 1632447"/>
                  <a:gd name="connsiteY2" fmla="*/ 727 h 1245650"/>
                  <a:gd name="connsiteX3" fmla="*/ 322034 w 1632447"/>
                  <a:gd name="connsiteY3" fmla="*/ 177989 h 1245650"/>
                  <a:gd name="connsiteX4" fmla="*/ 10128 w 1632447"/>
                  <a:gd name="connsiteY4" fmla="*/ 608335 h 1245650"/>
                  <a:gd name="connsiteX5" fmla="*/ 192127 w 1632447"/>
                  <a:gd name="connsiteY5" fmla="*/ 1245650 h 1245650"/>
                  <a:gd name="connsiteX0" fmla="*/ 1629752 w 1629752"/>
                  <a:gd name="connsiteY0" fmla="*/ 833396 h 1245500"/>
                  <a:gd name="connsiteX1" fmla="*/ 1405189 w 1629752"/>
                  <a:gd name="connsiteY1" fmla="*/ 292139 h 1245500"/>
                  <a:gd name="connsiteX2" fmla="*/ 862801 w 1629752"/>
                  <a:gd name="connsiteY2" fmla="*/ 577 h 1245500"/>
                  <a:gd name="connsiteX3" fmla="*/ 281239 w 1629752"/>
                  <a:gd name="connsiteY3" fmla="*/ 228639 h 1245500"/>
                  <a:gd name="connsiteX4" fmla="*/ 7433 w 1629752"/>
                  <a:gd name="connsiteY4" fmla="*/ 608185 h 1245500"/>
                  <a:gd name="connsiteX5" fmla="*/ 189432 w 1629752"/>
                  <a:gd name="connsiteY5" fmla="*/ 1245500 h 1245500"/>
                  <a:gd name="connsiteX0" fmla="*/ 1629752 w 1629752"/>
                  <a:gd name="connsiteY0" fmla="*/ 833570 h 1245674"/>
                  <a:gd name="connsiteX1" fmla="*/ 1405189 w 1629752"/>
                  <a:gd name="connsiteY1" fmla="*/ 292313 h 1245674"/>
                  <a:gd name="connsiteX2" fmla="*/ 862801 w 1629752"/>
                  <a:gd name="connsiteY2" fmla="*/ 751 h 1245674"/>
                  <a:gd name="connsiteX3" fmla="*/ 281239 w 1629752"/>
                  <a:gd name="connsiteY3" fmla="*/ 228813 h 1245674"/>
                  <a:gd name="connsiteX4" fmla="*/ 7433 w 1629752"/>
                  <a:gd name="connsiteY4" fmla="*/ 608359 h 1245674"/>
                  <a:gd name="connsiteX5" fmla="*/ 189432 w 1629752"/>
                  <a:gd name="connsiteY5" fmla="*/ 1245674 h 1245674"/>
                  <a:gd name="connsiteX0" fmla="*/ 1627535 w 1627535"/>
                  <a:gd name="connsiteY0" fmla="*/ 835088 h 1247192"/>
                  <a:gd name="connsiteX1" fmla="*/ 1402972 w 1627535"/>
                  <a:gd name="connsiteY1" fmla="*/ 293831 h 1247192"/>
                  <a:gd name="connsiteX2" fmla="*/ 860584 w 1627535"/>
                  <a:gd name="connsiteY2" fmla="*/ 2269 h 1247192"/>
                  <a:gd name="connsiteX3" fmla="*/ 247272 w 1627535"/>
                  <a:gd name="connsiteY3" fmla="*/ 195406 h 1247192"/>
                  <a:gd name="connsiteX4" fmla="*/ 5216 w 1627535"/>
                  <a:gd name="connsiteY4" fmla="*/ 609877 h 1247192"/>
                  <a:gd name="connsiteX5" fmla="*/ 187215 w 1627535"/>
                  <a:gd name="connsiteY5" fmla="*/ 1247192 h 1247192"/>
                  <a:gd name="connsiteX0" fmla="*/ 1627535 w 1627535"/>
                  <a:gd name="connsiteY0" fmla="*/ 835088 h 1247192"/>
                  <a:gd name="connsiteX1" fmla="*/ 1402972 w 1627535"/>
                  <a:gd name="connsiteY1" fmla="*/ 293831 h 1247192"/>
                  <a:gd name="connsiteX2" fmla="*/ 860584 w 1627535"/>
                  <a:gd name="connsiteY2" fmla="*/ 2269 h 1247192"/>
                  <a:gd name="connsiteX3" fmla="*/ 247272 w 1627535"/>
                  <a:gd name="connsiteY3" fmla="*/ 195406 h 1247192"/>
                  <a:gd name="connsiteX4" fmla="*/ 5216 w 1627535"/>
                  <a:gd name="connsiteY4" fmla="*/ 609877 h 1247192"/>
                  <a:gd name="connsiteX5" fmla="*/ 187215 w 1627535"/>
                  <a:gd name="connsiteY5" fmla="*/ 1247192 h 1247192"/>
                  <a:gd name="connsiteX0" fmla="*/ 1642493 w 1642493"/>
                  <a:gd name="connsiteY0" fmla="*/ 835088 h 1247192"/>
                  <a:gd name="connsiteX1" fmla="*/ 1417930 w 1642493"/>
                  <a:gd name="connsiteY1" fmla="*/ 293831 h 1247192"/>
                  <a:gd name="connsiteX2" fmla="*/ 875542 w 1642493"/>
                  <a:gd name="connsiteY2" fmla="*/ 2269 h 1247192"/>
                  <a:gd name="connsiteX3" fmla="*/ 262230 w 1642493"/>
                  <a:gd name="connsiteY3" fmla="*/ 195406 h 1247192"/>
                  <a:gd name="connsiteX4" fmla="*/ 20174 w 1642493"/>
                  <a:gd name="connsiteY4" fmla="*/ 609877 h 1247192"/>
                  <a:gd name="connsiteX5" fmla="*/ 202173 w 1642493"/>
                  <a:gd name="connsiteY5" fmla="*/ 1247192 h 1247192"/>
                  <a:gd name="connsiteX0" fmla="*/ 1639144 w 1639144"/>
                  <a:gd name="connsiteY0" fmla="*/ 835088 h 1247192"/>
                  <a:gd name="connsiteX1" fmla="*/ 1414581 w 1639144"/>
                  <a:gd name="connsiteY1" fmla="*/ 293831 h 1247192"/>
                  <a:gd name="connsiteX2" fmla="*/ 872193 w 1639144"/>
                  <a:gd name="connsiteY2" fmla="*/ 2269 h 1247192"/>
                  <a:gd name="connsiteX3" fmla="*/ 258881 w 1639144"/>
                  <a:gd name="connsiteY3" fmla="*/ 195406 h 1247192"/>
                  <a:gd name="connsiteX4" fmla="*/ 16825 w 1639144"/>
                  <a:gd name="connsiteY4" fmla="*/ 609877 h 1247192"/>
                  <a:gd name="connsiteX5" fmla="*/ 198824 w 1639144"/>
                  <a:gd name="connsiteY5" fmla="*/ 1247192 h 1247192"/>
                  <a:gd name="connsiteX0" fmla="*/ 1639144 w 1639144"/>
                  <a:gd name="connsiteY0" fmla="*/ 835850 h 1247954"/>
                  <a:gd name="connsiteX1" fmla="*/ 1414581 w 1639144"/>
                  <a:gd name="connsiteY1" fmla="*/ 294593 h 1247954"/>
                  <a:gd name="connsiteX2" fmla="*/ 872193 w 1639144"/>
                  <a:gd name="connsiteY2" fmla="*/ 3031 h 1247954"/>
                  <a:gd name="connsiteX3" fmla="*/ 258881 w 1639144"/>
                  <a:gd name="connsiteY3" fmla="*/ 196168 h 1247954"/>
                  <a:gd name="connsiteX4" fmla="*/ 16825 w 1639144"/>
                  <a:gd name="connsiteY4" fmla="*/ 610639 h 1247954"/>
                  <a:gd name="connsiteX5" fmla="*/ 198824 w 1639144"/>
                  <a:gd name="connsiteY5" fmla="*/ 1247954 h 124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39144" h="1247954">
                    <a:moveTo>
                      <a:pt x="1639144" y="835850"/>
                    </a:moveTo>
                    <a:cubicBezTo>
                      <a:pt x="1602246" y="623403"/>
                      <a:pt x="1542406" y="433396"/>
                      <a:pt x="1414581" y="294593"/>
                    </a:cubicBezTo>
                    <a:cubicBezTo>
                      <a:pt x="1286756" y="155790"/>
                      <a:pt x="1106085" y="22610"/>
                      <a:pt x="872193" y="3031"/>
                    </a:cubicBezTo>
                    <a:cubicBezTo>
                      <a:pt x="638301" y="-16548"/>
                      <a:pt x="404617" y="59975"/>
                      <a:pt x="258881" y="196168"/>
                    </a:cubicBezTo>
                    <a:cubicBezTo>
                      <a:pt x="113145" y="332361"/>
                      <a:pt x="61760" y="413116"/>
                      <a:pt x="16825" y="610639"/>
                    </a:cubicBezTo>
                    <a:cubicBezTo>
                      <a:pt x="-28110" y="808162"/>
                      <a:pt x="11875" y="971514"/>
                      <a:pt x="198824" y="1247954"/>
                    </a:cubicBezTo>
                  </a:path>
                </a:pathLst>
              </a:custGeom>
              <a:noFill/>
              <a:ln w="19050">
                <a:solidFill>
                  <a:srgbClr val="0000FF"/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04" name="Arc 103"/>
            <p:cNvSpPr/>
            <p:nvPr/>
          </p:nvSpPr>
          <p:spPr>
            <a:xfrm>
              <a:off x="755650" y="2413000"/>
              <a:ext cx="1285875" cy="1276350"/>
            </a:xfrm>
            <a:prstGeom prst="arc">
              <a:avLst>
                <a:gd name="adj1" fmla="val 16200000"/>
                <a:gd name="adj2" fmla="val 16158334"/>
              </a:avLst>
            </a:prstGeom>
            <a:ln w="19050">
              <a:solidFill>
                <a:srgbClr val="FF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6019959" y="869698"/>
            <a:ext cx="4642529" cy="523220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/>
              <a:t>Precision</a:t>
            </a:r>
            <a:r>
              <a:rPr lang="fr-FR" sz="1400" dirty="0" smtClean="0"/>
              <a:t>/</a:t>
            </a:r>
            <a:r>
              <a:rPr lang="fr-FR" sz="1400" dirty="0" err="1" smtClean="0"/>
              <a:t>resolution</a:t>
            </a:r>
            <a:r>
              <a:rPr lang="fr-FR" sz="1400" dirty="0" smtClean="0"/>
              <a:t> </a:t>
            </a:r>
            <a:r>
              <a:rPr lang="fr-FR" sz="1400" dirty="0" err="1" smtClean="0"/>
              <a:t>scales</a:t>
            </a:r>
            <a:r>
              <a:rPr lang="fr-FR" sz="1400" dirty="0" smtClean="0"/>
              <a:t> </a:t>
            </a:r>
            <a:r>
              <a:rPr lang="fr-FR" sz="1400" dirty="0" err="1" smtClean="0"/>
              <a:t>with</a:t>
            </a:r>
            <a:r>
              <a:rPr lang="fr-FR" sz="1400" dirty="0" smtClean="0"/>
              <a:t> </a:t>
            </a:r>
            <a:r>
              <a:rPr lang="fr-FR" sz="1400" dirty="0" err="1" smtClean="0"/>
              <a:t>measurement</a:t>
            </a:r>
            <a:r>
              <a:rPr lang="fr-FR" sz="1400" dirty="0" smtClean="0"/>
              <a:t> time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b="1" dirty="0" smtClean="0"/>
              <a:t>A few </a:t>
            </a:r>
            <a:r>
              <a:rPr lang="fr-FR" sz="1400" b="1" dirty="0" err="1"/>
              <a:t>keV</a:t>
            </a:r>
            <a:r>
              <a:rPr lang="fr-FR" sz="1400" b="1" dirty="0"/>
              <a:t> </a:t>
            </a:r>
            <a:r>
              <a:rPr lang="fr-FR" sz="1400" dirty="0" err="1"/>
              <a:t>precision</a:t>
            </a:r>
            <a:r>
              <a:rPr lang="fr-FR" sz="1400" dirty="0"/>
              <a:t> for 500-1000 ms </a:t>
            </a:r>
            <a:r>
              <a:rPr lang="fr-FR" sz="1400" dirty="0" err="1"/>
              <a:t>measurement</a:t>
            </a:r>
            <a:r>
              <a:rPr lang="fr-FR" sz="1400" dirty="0"/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7669234" y="5413045"/>
            <a:ext cx="320642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/>
              <a:t>M. </a:t>
            </a:r>
            <a:r>
              <a:rPr lang="fr-FR" sz="1000" dirty="0" err="1" smtClean="0"/>
              <a:t>König</a:t>
            </a:r>
            <a:r>
              <a:rPr lang="fr-FR" sz="1000" dirty="0" smtClean="0"/>
              <a:t> et al. Int</a:t>
            </a:r>
            <a:r>
              <a:rPr lang="fr-FR" sz="1000" dirty="0"/>
              <a:t>. J. Mass </a:t>
            </a:r>
            <a:r>
              <a:rPr lang="fr-FR" sz="1000" dirty="0" err="1"/>
              <a:t>Spectrom</a:t>
            </a:r>
            <a:r>
              <a:rPr lang="fr-FR" sz="1000" dirty="0"/>
              <a:t>. 142, 95 (1995)</a:t>
            </a:r>
          </a:p>
        </p:txBody>
      </p:sp>
    </p:spTree>
    <p:extLst>
      <p:ext uri="{BB962C8B-B14F-4D97-AF65-F5344CB8AC3E}">
        <p14:creationId xmlns:p14="http://schemas.microsoft.com/office/powerpoint/2010/main" val="2251266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pat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3 -0.00105 C -0.00073 0.00288 -0.00957 0.00655 -0.02092 0.00655 C -0.03183 0.00655 -0.04126 0.00288 -0.04126 -0.00105 C -0.04126 -0.00524 -0.03183 -0.00839 -0.02092 -0.00839 C -0.00957 -0.00839 -0.00073 -0.00524 -0.00073 -0.00105 Z " pathEditMode="relative" rAng="5400000" ptsTypes="AAAAA">
                                      <p:cBhvr>
                                        <p:cTn id="30" dur="3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pat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5 -0.00026 C -0.00015 0.00367 -0.00929 0.00707 -0.02108 0.00707 C -0.03257 0.00707 -0.0423 0.00367 -0.0423 -0.00026 C -0.0423 -0.00445 -0.03257 -0.0076 -0.02108 -0.0076 C -0.00929 -0.0076 -0.00015 -0.00445 -0.00015 -0.00026 Z " pathEditMode="relative" rAng="5400000" ptsTypes="AAAAA">
                                      <p:cBhvr>
                                        <p:cTn id="43" dur="3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pat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4 -0.00026 C -0.00014 0.00367 -0.00913 0.00707 -0.02077 0.00707 C -0.03197 0.00707 -0.04155 0.00367 -0.04155 -0.00026 C -0.04155 -0.00446 -0.03197 -0.0076 -0.02077 -0.0076 C -0.00913 -0.0076 -0.00014 -0.00446 -0.00014 -0.00026 Z " pathEditMode="relative" rAng="5400000" ptsTypes="AAAAA">
                                      <p:cBhvr>
                                        <p:cTn id="5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pat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6437E-6 4.69217E-6 C 1.26437E-6 0.00393 -0.0087 0.00733 -0.0199 0.00733 C -0.0308 0.00733 -0.04008 0.00393 -0.04008 4.69217E-6 C -0.04008 -0.0042 -0.0308 -0.00734 -0.0199 -0.00734 C -0.0087 -0.00734 1.26437E-6 -0.0042 1.26437E-6 4.69217E-6 Z " pathEditMode="relative" rAng="5400000" ptsTypes="AAAAA">
                                      <p:cBhvr>
                                        <p:cTn id="72" dur="3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" presetClass="pat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5 -0.00026 C -0.00015 0.00366 -0.00943 0.00707 -0.02137 0.00707 C -0.03301 0.00707 -0.04274 0.00366 -0.04274 -0.00026 C -0.04274 -0.00446 -0.03301 -0.0076 -0.02137 -0.0076 C -0.00943 -0.0076 -0.00015 -0.00446 -0.00015 -0.00026 Z " pathEditMode="relative" rAng="5400000" ptsTypes="AAAAA">
                                      <p:cBhvr>
                                        <p:cTn id="85" dur="3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1" grpId="0"/>
      <p:bldP spid="82" grpId="0"/>
      <p:bldP spid="87" grpId="0" animBg="1"/>
      <p:bldP spid="87" grpId="1" animBg="1"/>
      <p:bldP spid="88" grpId="0" animBg="1"/>
      <p:bldP spid="88" grpId="1" animBg="1"/>
      <p:bldP spid="89" grpId="0" animBg="1"/>
      <p:bldP spid="89" grpId="1" animBg="1"/>
      <p:bldP spid="90" grpId="0" animBg="1"/>
      <p:bldP spid="90" grpId="1" animBg="1"/>
      <p:bldP spid="91" grpId="0" animBg="1"/>
      <p:bldP spid="91" grpId="1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9202812" cy="432048"/>
          </a:xfrm>
        </p:spPr>
        <p:txBody>
          <a:bodyPr>
            <a:normAutofit/>
          </a:bodyPr>
          <a:lstStyle/>
          <a:p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Phase-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imaging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ion-cyclotron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resonance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65</a:t>
            </a:fld>
            <a:endParaRPr lang="fr-FR" dirty="0"/>
          </a:p>
        </p:txBody>
      </p:sp>
      <p:sp>
        <p:nvSpPr>
          <p:cNvPr id="40" name="Rectangle 39"/>
          <p:cNvSpPr/>
          <p:nvPr/>
        </p:nvSpPr>
        <p:spPr>
          <a:xfrm>
            <a:off x="-1027" y="5136330"/>
            <a:ext cx="3429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S.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Eliseev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et al., Phys. Rev. Lett. 110, 082501 (2013)</a:t>
            </a:r>
          </a:p>
          <a:p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S.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Eliseev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et al.,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Appl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. Phys. B 114, 107 (2014)</a:t>
            </a:r>
          </a:p>
          <a:p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J.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Karthein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et al., Hyperfine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Interact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. 240, 61 (2019)</a:t>
            </a:r>
          </a:p>
        </p:txBody>
      </p:sp>
      <p:pic>
        <p:nvPicPr>
          <p:cNvPr id="73" name="Picture 18">
            <a:extLst>
              <a:ext uri="{FF2B5EF4-FFF2-40B4-BE49-F238E27FC236}">
                <a16:creationId xmlns:a16="http://schemas.microsoft.com/office/drawing/2014/main" id="{9DAF6CA4-1CBC-4911-B5E9-1F43E9C4B8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63"/>
          <a:stretch/>
        </p:blipFill>
        <p:spPr>
          <a:xfrm>
            <a:off x="6610523" y="725487"/>
            <a:ext cx="4714389" cy="153187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996832" y="906133"/>
            <a:ext cx="5658811" cy="523220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err="1" smtClean="0">
                <a:solidFill>
                  <a:srgbClr val="000000"/>
                </a:solidFill>
              </a:rPr>
              <a:t>With</a:t>
            </a:r>
            <a:r>
              <a:rPr lang="fr-FR" sz="1400" dirty="0" smtClean="0">
                <a:solidFill>
                  <a:srgbClr val="000000"/>
                </a:solidFill>
              </a:rPr>
              <a:t> the </a:t>
            </a:r>
            <a:r>
              <a:rPr lang="fr-FR" sz="1400" dirty="0" err="1" smtClean="0">
                <a:solidFill>
                  <a:srgbClr val="000000"/>
                </a:solidFill>
              </a:rPr>
              <a:t>development</a:t>
            </a:r>
            <a:r>
              <a:rPr lang="fr-FR" sz="1400" dirty="0" smtClean="0">
                <a:solidFill>
                  <a:srgbClr val="000000"/>
                </a:solidFill>
              </a:rPr>
              <a:t> of position-sensitive TOF detectors, </a:t>
            </a:r>
            <a:r>
              <a:rPr lang="fr-FR" sz="1400" dirty="0" err="1" smtClean="0">
                <a:solidFill>
                  <a:srgbClr val="000000"/>
                </a:solidFill>
              </a:rPr>
              <a:t>it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became</a:t>
            </a:r>
            <a:r>
              <a:rPr lang="fr-FR" sz="1400" dirty="0" smtClean="0">
                <a:solidFill>
                  <a:srgbClr val="000000"/>
                </a:solidFill>
              </a:rPr>
              <a:t> possible to </a:t>
            </a:r>
            <a:r>
              <a:rPr lang="fr-FR" sz="1400" dirty="0" err="1" smtClean="0">
                <a:solidFill>
                  <a:srgbClr val="000000"/>
                </a:solidFill>
              </a:rPr>
              <a:t>measure</a:t>
            </a:r>
            <a:r>
              <a:rPr lang="fr-FR" sz="1400" dirty="0" smtClean="0">
                <a:solidFill>
                  <a:srgbClr val="000000"/>
                </a:solidFill>
              </a:rPr>
              <a:t> « </a:t>
            </a:r>
            <a:r>
              <a:rPr lang="fr-FR" sz="1400" dirty="0" err="1" smtClean="0">
                <a:solidFill>
                  <a:srgbClr val="000000"/>
                </a:solidFill>
              </a:rPr>
              <a:t>directly</a:t>
            </a:r>
            <a:r>
              <a:rPr lang="fr-FR" sz="1400" dirty="0" smtClean="0">
                <a:solidFill>
                  <a:srgbClr val="000000"/>
                </a:solidFill>
              </a:rPr>
              <a:t> » the </a:t>
            </a:r>
            <a:r>
              <a:rPr lang="fr-FR" sz="1400" dirty="0" err="1" smtClean="0">
                <a:solidFill>
                  <a:srgbClr val="000000"/>
                </a:solidFill>
              </a:rPr>
              <a:t>circular</a:t>
            </a:r>
            <a:r>
              <a:rPr lang="fr-FR" sz="1400" dirty="0" smtClean="0">
                <a:solidFill>
                  <a:srgbClr val="000000"/>
                </a:solidFill>
              </a:rPr>
              <a:t> ion motion. </a:t>
            </a:r>
          </a:p>
        </p:txBody>
      </p:sp>
      <p:pic>
        <p:nvPicPr>
          <p:cNvPr id="141" name="Picture 6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6" r="27356" b="37877"/>
          <a:stretch/>
        </p:blipFill>
        <p:spPr>
          <a:xfrm>
            <a:off x="6728016" y="2537191"/>
            <a:ext cx="4031226" cy="3124200"/>
          </a:xfrm>
          <a:prstGeom prst="rect">
            <a:avLst/>
          </a:prstGeom>
        </p:spPr>
      </p:pic>
      <p:sp>
        <p:nvSpPr>
          <p:cNvPr id="142" name="Oval 4"/>
          <p:cNvSpPr/>
          <p:nvPr/>
        </p:nvSpPr>
        <p:spPr>
          <a:xfrm>
            <a:off x="8994120" y="5115798"/>
            <a:ext cx="388778" cy="142358"/>
          </a:xfrm>
          <a:prstGeom prst="ellipse">
            <a:avLst/>
          </a:prstGeom>
          <a:noFill/>
          <a:ln w="12700" cap="flat" cmpd="sng" algn="ctr">
            <a:solidFill>
              <a:sysClr val="windowText" lastClr="000000"/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5" name="Oval 3"/>
          <p:cNvSpPr/>
          <p:nvPr/>
        </p:nvSpPr>
        <p:spPr>
          <a:xfrm>
            <a:off x="9301114" y="5152052"/>
            <a:ext cx="76200" cy="76200"/>
          </a:xfrm>
          <a:prstGeom prst="ellipse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6" name="Oval 63"/>
          <p:cNvSpPr/>
          <p:nvPr/>
        </p:nvSpPr>
        <p:spPr>
          <a:xfrm>
            <a:off x="9301114" y="5152052"/>
            <a:ext cx="76200" cy="76200"/>
          </a:xfrm>
          <a:prstGeom prst="ellipse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7" name="Oval 64"/>
          <p:cNvSpPr/>
          <p:nvPr/>
        </p:nvSpPr>
        <p:spPr>
          <a:xfrm>
            <a:off x="9141098" y="5148877"/>
            <a:ext cx="76200" cy="76200"/>
          </a:xfrm>
          <a:prstGeom prst="ellipse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8" name="TextBox 1"/>
          <p:cNvSpPr txBox="1"/>
          <p:nvPr/>
        </p:nvSpPr>
        <p:spPr>
          <a:xfrm>
            <a:off x="442574" y="2128144"/>
            <a:ext cx="3525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excitation (center position)</a:t>
            </a:r>
            <a:endParaRPr lang="en-US" sz="18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Rectangle 148"/>
          <p:cNvSpPr/>
          <p:nvPr/>
        </p:nvSpPr>
        <p:spPr>
          <a:xfrm>
            <a:off x="426038" y="2597126"/>
            <a:ext cx="37305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radial motion, wait for time </a:t>
            </a:r>
            <a:r>
              <a:rPr lang="en-US" sz="18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endParaRPr lang="en-US" sz="18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Rectangle 149"/>
          <p:cNvSpPr/>
          <p:nvPr/>
        </p:nvSpPr>
        <p:spPr>
          <a:xfrm>
            <a:off x="426038" y="3094870"/>
            <a:ext cx="4148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radial motion, wait for time </a:t>
            </a:r>
            <a:r>
              <a:rPr lang="en-US" sz="1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l-GR" sz="1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sz="18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en-US" sz="18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Rectangle 150"/>
              <p:cNvSpPr/>
              <p:nvPr/>
            </p:nvSpPr>
            <p:spPr>
              <a:xfrm>
                <a:off x="1569963" y="3624157"/>
                <a:ext cx="1824282" cy="6199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𝜈</m:t>
                      </m:r>
                      <m:r>
                        <a:rPr lang="en-US" sz="1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lang="en-GB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lang="en-US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𝑛</m:t>
                          </m:r>
                          <m:r>
                            <a:rPr lang="en-US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+</m:t>
                          </m:r>
                          <m:r>
                            <a:rPr lang="en-US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𝜑</m:t>
                          </m:r>
                          <m:r>
                            <a:rPr lang="fr-FR" sz="1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/(2</m:t>
                          </m:r>
                          <m:r>
                            <a:rPr lang="fr-FR" sz="1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𝜋</m:t>
                          </m:r>
                          <m:r>
                            <a:rPr lang="fr-FR" sz="1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Δ</m:t>
                          </m:r>
                          <m:r>
                            <a:rPr lang="en-US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GB" sz="1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1" name="Rectangle 1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9963" y="3624157"/>
                <a:ext cx="1824282" cy="6199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2" name="Group 11"/>
          <p:cNvGrpSpPr/>
          <p:nvPr/>
        </p:nvGrpSpPr>
        <p:grpSpPr>
          <a:xfrm>
            <a:off x="9058795" y="1501129"/>
            <a:ext cx="762000" cy="369332"/>
            <a:chOff x="6865374" y="1689120"/>
            <a:chExt cx="762000" cy="369332"/>
          </a:xfrm>
        </p:grpSpPr>
        <p:grpSp>
          <p:nvGrpSpPr>
            <p:cNvPr id="153" name="Group 13"/>
            <p:cNvGrpSpPr/>
            <p:nvPr/>
          </p:nvGrpSpPr>
          <p:grpSpPr>
            <a:xfrm>
              <a:off x="6865374" y="1709658"/>
              <a:ext cx="762000" cy="233791"/>
              <a:chOff x="4724400" y="1709658"/>
              <a:chExt cx="762000" cy="233791"/>
            </a:xfrm>
          </p:grpSpPr>
          <p:cxnSp>
            <p:nvCxnSpPr>
              <p:cNvPr id="155" name="Straight Connector 10"/>
              <p:cNvCxnSpPr/>
              <p:nvPr/>
            </p:nvCxnSpPr>
            <p:spPr>
              <a:xfrm>
                <a:off x="4806693" y="1714500"/>
                <a:ext cx="679707" cy="7620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ysDash"/>
              </a:ln>
              <a:effectLst/>
            </p:spPr>
          </p:cxnSp>
          <p:cxnSp>
            <p:nvCxnSpPr>
              <p:cNvPr id="156" name="Straight Connector 65"/>
              <p:cNvCxnSpPr/>
              <p:nvPr/>
            </p:nvCxnSpPr>
            <p:spPr>
              <a:xfrm flipH="1">
                <a:off x="4724400" y="1709658"/>
                <a:ext cx="73293" cy="233791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ysDash"/>
              </a:ln>
              <a:effectLst/>
            </p:spPr>
          </p:cxnSp>
          <p:sp>
            <p:nvSpPr>
              <p:cNvPr id="157" name="Freeform 12"/>
              <p:cNvSpPr/>
              <p:nvPr/>
            </p:nvSpPr>
            <p:spPr>
              <a:xfrm>
                <a:off x="4756150" y="1738312"/>
                <a:ext cx="204788" cy="135474"/>
              </a:xfrm>
              <a:custGeom>
                <a:avLst/>
                <a:gdLst>
                  <a:gd name="connsiteX0" fmla="*/ 0 w 247650"/>
                  <a:gd name="connsiteY0" fmla="*/ 127000 h 149577"/>
                  <a:gd name="connsiteX1" fmla="*/ 139700 w 247650"/>
                  <a:gd name="connsiteY1" fmla="*/ 139700 h 149577"/>
                  <a:gd name="connsiteX2" fmla="*/ 247650 w 247650"/>
                  <a:gd name="connsiteY2" fmla="*/ 0 h 149577"/>
                  <a:gd name="connsiteX0" fmla="*/ 0 w 204788"/>
                  <a:gd name="connsiteY0" fmla="*/ 122238 h 144462"/>
                  <a:gd name="connsiteX1" fmla="*/ 139700 w 204788"/>
                  <a:gd name="connsiteY1" fmla="*/ 134938 h 144462"/>
                  <a:gd name="connsiteX2" fmla="*/ 204788 w 204788"/>
                  <a:gd name="connsiteY2" fmla="*/ 0 h 144462"/>
                  <a:gd name="connsiteX0" fmla="*/ 0 w 204788"/>
                  <a:gd name="connsiteY0" fmla="*/ 122238 h 144462"/>
                  <a:gd name="connsiteX1" fmla="*/ 139700 w 204788"/>
                  <a:gd name="connsiteY1" fmla="*/ 134938 h 144462"/>
                  <a:gd name="connsiteX2" fmla="*/ 204788 w 204788"/>
                  <a:gd name="connsiteY2" fmla="*/ 0 h 144462"/>
                  <a:gd name="connsiteX0" fmla="*/ 0 w 204788"/>
                  <a:gd name="connsiteY0" fmla="*/ 122238 h 148696"/>
                  <a:gd name="connsiteX1" fmla="*/ 139700 w 204788"/>
                  <a:gd name="connsiteY1" fmla="*/ 134938 h 148696"/>
                  <a:gd name="connsiteX2" fmla="*/ 204788 w 204788"/>
                  <a:gd name="connsiteY2" fmla="*/ 0 h 148696"/>
                  <a:gd name="connsiteX0" fmla="*/ 0 w 204788"/>
                  <a:gd name="connsiteY0" fmla="*/ 122238 h 135474"/>
                  <a:gd name="connsiteX1" fmla="*/ 142081 w 204788"/>
                  <a:gd name="connsiteY1" fmla="*/ 113507 h 135474"/>
                  <a:gd name="connsiteX2" fmla="*/ 204788 w 204788"/>
                  <a:gd name="connsiteY2" fmla="*/ 0 h 135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788" h="135474">
                    <a:moveTo>
                      <a:pt x="0" y="122238"/>
                    </a:moveTo>
                    <a:cubicBezTo>
                      <a:pt x="49212" y="139171"/>
                      <a:pt x="103188" y="143405"/>
                      <a:pt x="142081" y="113507"/>
                    </a:cubicBezTo>
                    <a:cubicBezTo>
                      <a:pt x="180974" y="83609"/>
                      <a:pt x="190500" y="68791"/>
                      <a:pt x="204788" y="0"/>
                    </a:cubicBezTo>
                  </a:path>
                </a:pathLst>
              </a:custGeom>
              <a:noFill/>
              <a:ln w="1905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54" name="TextBox 9"/>
            <p:cNvSpPr txBox="1"/>
            <p:nvPr/>
          </p:nvSpPr>
          <p:spPr>
            <a:xfrm>
              <a:off x="6999518" y="1689120"/>
              <a:ext cx="3353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rPr>
                <a:t>φ</a:t>
              </a:r>
              <a:endParaRPr kumimoji="0" lang="en-GB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sp>
        <p:nvSpPr>
          <p:cNvPr id="159" name="Rectangle 158"/>
          <p:cNvSpPr/>
          <p:nvPr/>
        </p:nvSpPr>
        <p:spPr>
          <a:xfrm>
            <a:off x="5970791" y="1848535"/>
            <a:ext cx="25779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Position-sensitive detector</a:t>
            </a:r>
            <a:endParaRPr lang="en-GB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282732" y="4459090"/>
            <a:ext cx="2976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In </a:t>
            </a:r>
            <a:r>
              <a:rPr lang="fr-FR" sz="1600" dirty="0" err="1" smtClean="0"/>
              <a:t>this</a:t>
            </a:r>
            <a:r>
              <a:rPr lang="fr-FR" sz="1600" dirty="0" smtClean="0"/>
              <a:t> case, </a:t>
            </a:r>
            <a:r>
              <a:rPr lang="fr-FR" sz="1600" dirty="0" err="1" smtClean="0"/>
              <a:t>simplified</a:t>
            </a:r>
            <a:r>
              <a:rPr lang="fr-FR" sz="1600" dirty="0" smtClean="0"/>
              <a:t> </a:t>
            </a:r>
            <a:r>
              <a:rPr lang="fr-FR" sz="1600" dirty="0" err="1" smtClean="0"/>
              <a:t>picture</a:t>
            </a:r>
            <a:r>
              <a:rPr lang="fr-FR" sz="1600" dirty="0" smtClean="0"/>
              <a:t> </a:t>
            </a:r>
            <a:r>
              <a:rPr lang="fr-FR" sz="1600" dirty="0" err="1" smtClean="0"/>
              <a:t>quite</a:t>
            </a:r>
            <a:r>
              <a:rPr lang="fr-FR" sz="1600" dirty="0" smtClean="0"/>
              <a:t> close to reality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992969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7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44 -0.00105 C 0.00029 -0.22924 -0.00265 -0.39324 -0.00354 -0.6044 " pathEditMode="relative" rAng="5400000" ptsTypes="AA">
                                      <p:cBhvr>
                                        <p:cTn id="15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" y="-30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path" presetSubtype="0" repeatCount="5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75 0.00131 C 0.00575 0.00734 -0.00191 0.01258 -0.01326 0.01258 C -0.02299 0.01258 -0.03227 0.00734 -0.03227 0.00131 C -0.03227 -0.00471 -0.02299 -0.00891 -0.01326 -0.00891 C -0.00191 -0.00891 0.00575 -0.00471 0.00575 0.00131 Z " pathEditMode="relative" rAng="5400000" ptsTypes="AAAAA">
                                      <p:cBhvr>
                                        <p:cTn id="2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" y="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7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54907E-7 2.28976E-6 C -0.00133 -0.06235 -0.00015 -0.06707 -0.00383 -0.18208 C -0.00752 -0.29788 0.02151 -0.49961 0.04436 -0.59078 " pathEditMode="relative" rAng="5400000" ptsTypes="AAA">
                                      <p:cBhvr>
                                        <p:cTn id="30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4" y="-295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path" presetSubtype="0" repeatCount="1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63 -0.00131 C 0.00663 0.00472 -0.00132 0.0097 -0.01282 0.0097 C -0.02284 0.0097 -0.03227 0.00472 -0.03227 -0.00131 C -0.03227 -0.00733 -0.02284 -0.01179 -0.01282 -0.01179 C -0.00132 -0.01179 0.00663 -0.00733 0.00663 -0.00131 Z " pathEditMode="relative" rAng="5400000" ptsTypes="AAAAA">
                                      <p:cBhvr>
                                        <p:cTn id="42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5" y="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37" presetClass="pat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34 -1.75269E-6 C -0.00118 0.00943 -0.0025 0.00917 -0.00899 0.00996 C -0.01577 0.01074 -0.01916 0.00891 -0.02682 0.00603 " pathEditMode="relative" rAng="0" ptsTypes="AAA">
                                      <p:cBhvr>
                                        <p:cTn id="45" dur="2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5" y="4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700"/>
                            </p:stCondLst>
                            <p:childTnLst>
                              <p:par>
                                <p:cTn id="47" presetID="37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82 0.00602 C -0.02712 -0.05607 -0.02314 -0.10899 -0.02535 -0.18339 C -0.02697 -0.29238 -0.02373 -0.44747 -0.02682 -0.56668 " pathEditMode="relative" rAng="5400000" ptsTypes="AAA">
                                      <p:cBhvr>
                                        <p:cTn id="48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" y="-286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  <p:bldP spid="145" grpId="1" animBg="1"/>
      <p:bldP spid="145" grpId="2" animBg="1"/>
      <p:bldP spid="146" grpId="0" animBg="1"/>
      <p:bldP spid="146" grpId="1" animBg="1"/>
      <p:bldP spid="146" grpId="2" animBg="1"/>
      <p:bldP spid="146" grpId="3" animBg="1"/>
      <p:bldP spid="147" grpId="0" animBg="1"/>
      <p:bldP spid="147" grpId="1" animBg="1"/>
      <p:bldP spid="148" grpId="0"/>
      <p:bldP spid="149" grpId="0"/>
      <p:bldP spid="150" grpId="0"/>
      <p:bldP spid="151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9202812" cy="432048"/>
          </a:xfrm>
        </p:spPr>
        <p:txBody>
          <a:bodyPr>
            <a:normAutofit/>
          </a:bodyPr>
          <a:lstStyle/>
          <a:p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Phase-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imaging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ion-cyclotron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resonance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66</a:t>
            </a:fld>
            <a:endParaRPr lang="fr-FR" dirty="0"/>
          </a:p>
        </p:txBody>
      </p:sp>
      <p:sp>
        <p:nvSpPr>
          <p:cNvPr id="40" name="Rectangle 39"/>
          <p:cNvSpPr/>
          <p:nvPr/>
        </p:nvSpPr>
        <p:spPr>
          <a:xfrm>
            <a:off x="-1027" y="5136330"/>
            <a:ext cx="3429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S.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Eliseev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et al., Phys. Rev. Lett. 110, 082501 (2013)</a:t>
            </a:r>
          </a:p>
          <a:p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S.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Eliseev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et al.,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Appl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. Phys. B 114, 107 (2014)</a:t>
            </a:r>
          </a:p>
          <a:p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J.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Karthein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et al., Hyperfine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Interact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. 240, 61 (2019)</a:t>
            </a:r>
          </a:p>
        </p:txBody>
      </p:sp>
      <p:pic>
        <p:nvPicPr>
          <p:cNvPr id="73" name="Picture 18">
            <a:extLst>
              <a:ext uri="{FF2B5EF4-FFF2-40B4-BE49-F238E27FC236}">
                <a16:creationId xmlns:a16="http://schemas.microsoft.com/office/drawing/2014/main" id="{9DAF6CA4-1CBC-4911-B5E9-1F43E9C4B8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63"/>
          <a:stretch/>
        </p:blipFill>
        <p:spPr>
          <a:xfrm>
            <a:off x="6610523" y="725487"/>
            <a:ext cx="4714389" cy="1531877"/>
          </a:xfrm>
          <a:prstGeom prst="rect">
            <a:avLst/>
          </a:prstGeom>
        </p:spPr>
      </p:pic>
      <p:pic>
        <p:nvPicPr>
          <p:cNvPr id="141" name="Picture 6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6" r="27356" b="37877"/>
          <a:stretch/>
        </p:blipFill>
        <p:spPr>
          <a:xfrm>
            <a:off x="6728016" y="2537191"/>
            <a:ext cx="4031226" cy="3124200"/>
          </a:xfrm>
          <a:prstGeom prst="rect">
            <a:avLst/>
          </a:prstGeom>
        </p:spPr>
      </p:pic>
      <p:sp>
        <p:nvSpPr>
          <p:cNvPr id="142" name="Oval 4"/>
          <p:cNvSpPr/>
          <p:nvPr/>
        </p:nvSpPr>
        <p:spPr>
          <a:xfrm>
            <a:off x="8994120" y="5115798"/>
            <a:ext cx="388778" cy="142358"/>
          </a:xfrm>
          <a:prstGeom prst="ellipse">
            <a:avLst/>
          </a:prstGeom>
          <a:noFill/>
          <a:ln w="12700" cap="flat" cmpd="sng" algn="ctr">
            <a:solidFill>
              <a:sysClr val="windowText" lastClr="000000"/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52" name="Group 11"/>
          <p:cNvGrpSpPr/>
          <p:nvPr/>
        </p:nvGrpSpPr>
        <p:grpSpPr>
          <a:xfrm>
            <a:off x="9058795" y="1501129"/>
            <a:ext cx="762000" cy="369332"/>
            <a:chOff x="6865374" y="1689120"/>
            <a:chExt cx="762000" cy="369332"/>
          </a:xfrm>
        </p:grpSpPr>
        <p:grpSp>
          <p:nvGrpSpPr>
            <p:cNvPr id="153" name="Group 13"/>
            <p:cNvGrpSpPr/>
            <p:nvPr/>
          </p:nvGrpSpPr>
          <p:grpSpPr>
            <a:xfrm>
              <a:off x="6865374" y="1709658"/>
              <a:ext cx="762000" cy="233791"/>
              <a:chOff x="4724400" y="1709658"/>
              <a:chExt cx="762000" cy="233791"/>
            </a:xfrm>
          </p:grpSpPr>
          <p:cxnSp>
            <p:nvCxnSpPr>
              <p:cNvPr id="155" name="Straight Connector 10"/>
              <p:cNvCxnSpPr/>
              <p:nvPr/>
            </p:nvCxnSpPr>
            <p:spPr>
              <a:xfrm>
                <a:off x="4806693" y="1714500"/>
                <a:ext cx="679707" cy="7620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ysDash"/>
              </a:ln>
              <a:effectLst/>
            </p:spPr>
          </p:cxnSp>
          <p:cxnSp>
            <p:nvCxnSpPr>
              <p:cNvPr id="156" name="Straight Connector 65"/>
              <p:cNvCxnSpPr/>
              <p:nvPr/>
            </p:nvCxnSpPr>
            <p:spPr>
              <a:xfrm flipH="1">
                <a:off x="4724400" y="1709658"/>
                <a:ext cx="73293" cy="233791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ysDash"/>
              </a:ln>
              <a:effectLst/>
            </p:spPr>
          </p:cxnSp>
          <p:sp>
            <p:nvSpPr>
              <p:cNvPr id="157" name="Freeform 12"/>
              <p:cNvSpPr/>
              <p:nvPr/>
            </p:nvSpPr>
            <p:spPr>
              <a:xfrm>
                <a:off x="4756150" y="1738312"/>
                <a:ext cx="204788" cy="135474"/>
              </a:xfrm>
              <a:custGeom>
                <a:avLst/>
                <a:gdLst>
                  <a:gd name="connsiteX0" fmla="*/ 0 w 247650"/>
                  <a:gd name="connsiteY0" fmla="*/ 127000 h 149577"/>
                  <a:gd name="connsiteX1" fmla="*/ 139700 w 247650"/>
                  <a:gd name="connsiteY1" fmla="*/ 139700 h 149577"/>
                  <a:gd name="connsiteX2" fmla="*/ 247650 w 247650"/>
                  <a:gd name="connsiteY2" fmla="*/ 0 h 149577"/>
                  <a:gd name="connsiteX0" fmla="*/ 0 w 204788"/>
                  <a:gd name="connsiteY0" fmla="*/ 122238 h 144462"/>
                  <a:gd name="connsiteX1" fmla="*/ 139700 w 204788"/>
                  <a:gd name="connsiteY1" fmla="*/ 134938 h 144462"/>
                  <a:gd name="connsiteX2" fmla="*/ 204788 w 204788"/>
                  <a:gd name="connsiteY2" fmla="*/ 0 h 144462"/>
                  <a:gd name="connsiteX0" fmla="*/ 0 w 204788"/>
                  <a:gd name="connsiteY0" fmla="*/ 122238 h 144462"/>
                  <a:gd name="connsiteX1" fmla="*/ 139700 w 204788"/>
                  <a:gd name="connsiteY1" fmla="*/ 134938 h 144462"/>
                  <a:gd name="connsiteX2" fmla="*/ 204788 w 204788"/>
                  <a:gd name="connsiteY2" fmla="*/ 0 h 144462"/>
                  <a:gd name="connsiteX0" fmla="*/ 0 w 204788"/>
                  <a:gd name="connsiteY0" fmla="*/ 122238 h 148696"/>
                  <a:gd name="connsiteX1" fmla="*/ 139700 w 204788"/>
                  <a:gd name="connsiteY1" fmla="*/ 134938 h 148696"/>
                  <a:gd name="connsiteX2" fmla="*/ 204788 w 204788"/>
                  <a:gd name="connsiteY2" fmla="*/ 0 h 148696"/>
                  <a:gd name="connsiteX0" fmla="*/ 0 w 204788"/>
                  <a:gd name="connsiteY0" fmla="*/ 122238 h 135474"/>
                  <a:gd name="connsiteX1" fmla="*/ 142081 w 204788"/>
                  <a:gd name="connsiteY1" fmla="*/ 113507 h 135474"/>
                  <a:gd name="connsiteX2" fmla="*/ 204788 w 204788"/>
                  <a:gd name="connsiteY2" fmla="*/ 0 h 135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788" h="135474">
                    <a:moveTo>
                      <a:pt x="0" y="122238"/>
                    </a:moveTo>
                    <a:cubicBezTo>
                      <a:pt x="49212" y="139171"/>
                      <a:pt x="103188" y="143405"/>
                      <a:pt x="142081" y="113507"/>
                    </a:cubicBezTo>
                    <a:cubicBezTo>
                      <a:pt x="180974" y="83609"/>
                      <a:pt x="190500" y="68791"/>
                      <a:pt x="204788" y="0"/>
                    </a:cubicBezTo>
                  </a:path>
                </a:pathLst>
              </a:custGeom>
              <a:noFill/>
              <a:ln w="1905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54" name="TextBox 9"/>
            <p:cNvSpPr txBox="1"/>
            <p:nvPr/>
          </p:nvSpPr>
          <p:spPr>
            <a:xfrm>
              <a:off x="6999518" y="1689120"/>
              <a:ext cx="3353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rPr>
                <a:t>φ</a:t>
              </a:r>
              <a:endParaRPr kumimoji="0" lang="en-GB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sp>
        <p:nvSpPr>
          <p:cNvPr id="159" name="Rectangle 158"/>
          <p:cNvSpPr/>
          <p:nvPr/>
        </p:nvSpPr>
        <p:spPr>
          <a:xfrm>
            <a:off x="5970791" y="1848535"/>
            <a:ext cx="25779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Position-sensitive detector</a:t>
            </a:r>
            <a:endParaRPr lang="en-GB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812" y="1744131"/>
            <a:ext cx="1934238" cy="213642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996832" y="906133"/>
            <a:ext cx="5658811" cy="523220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err="1" smtClean="0">
                <a:solidFill>
                  <a:srgbClr val="000000"/>
                </a:solidFill>
              </a:rPr>
              <a:t>With</a:t>
            </a:r>
            <a:r>
              <a:rPr lang="fr-FR" sz="1400" dirty="0" smtClean="0">
                <a:solidFill>
                  <a:srgbClr val="000000"/>
                </a:solidFill>
              </a:rPr>
              <a:t> the </a:t>
            </a:r>
            <a:r>
              <a:rPr lang="fr-FR" sz="1400" dirty="0" err="1" smtClean="0">
                <a:solidFill>
                  <a:srgbClr val="000000"/>
                </a:solidFill>
              </a:rPr>
              <a:t>development</a:t>
            </a:r>
            <a:r>
              <a:rPr lang="fr-FR" sz="1400" dirty="0" smtClean="0">
                <a:solidFill>
                  <a:srgbClr val="000000"/>
                </a:solidFill>
              </a:rPr>
              <a:t> of position-sensitive TOF detectors, </a:t>
            </a:r>
            <a:r>
              <a:rPr lang="fr-FR" sz="1400" dirty="0" err="1" smtClean="0">
                <a:solidFill>
                  <a:srgbClr val="000000"/>
                </a:solidFill>
              </a:rPr>
              <a:t>it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became</a:t>
            </a:r>
            <a:r>
              <a:rPr lang="fr-FR" sz="1400" dirty="0" smtClean="0">
                <a:solidFill>
                  <a:srgbClr val="000000"/>
                </a:solidFill>
              </a:rPr>
              <a:t> possible to </a:t>
            </a:r>
            <a:r>
              <a:rPr lang="fr-FR" sz="1400" dirty="0" err="1" smtClean="0">
                <a:solidFill>
                  <a:srgbClr val="000000"/>
                </a:solidFill>
              </a:rPr>
              <a:t>measure</a:t>
            </a:r>
            <a:r>
              <a:rPr lang="fr-FR" sz="1400" dirty="0" smtClean="0">
                <a:solidFill>
                  <a:srgbClr val="000000"/>
                </a:solidFill>
              </a:rPr>
              <a:t> « </a:t>
            </a:r>
            <a:r>
              <a:rPr lang="fr-FR" sz="1400" dirty="0" err="1" smtClean="0">
                <a:solidFill>
                  <a:srgbClr val="000000"/>
                </a:solidFill>
              </a:rPr>
              <a:t>directly</a:t>
            </a:r>
            <a:r>
              <a:rPr lang="fr-FR" sz="1400" dirty="0" smtClean="0">
                <a:solidFill>
                  <a:srgbClr val="000000"/>
                </a:solidFill>
              </a:rPr>
              <a:t> » the </a:t>
            </a:r>
            <a:r>
              <a:rPr lang="fr-FR" sz="1400" dirty="0" err="1" smtClean="0">
                <a:solidFill>
                  <a:srgbClr val="000000"/>
                </a:solidFill>
              </a:rPr>
              <a:t>circular</a:t>
            </a:r>
            <a:r>
              <a:rPr lang="fr-FR" sz="1400" dirty="0" smtClean="0">
                <a:solidFill>
                  <a:srgbClr val="000000"/>
                </a:solidFill>
              </a:rPr>
              <a:t> ion motion.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996832" y="4299735"/>
            <a:ext cx="5829716" cy="523220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smtClean="0">
                <a:solidFill>
                  <a:srgbClr val="000000"/>
                </a:solidFill>
              </a:rPr>
              <a:t>No scanning </a:t>
            </a:r>
            <a:r>
              <a:rPr lang="fr-FR" sz="1400" dirty="0" err="1" smtClean="0">
                <a:solidFill>
                  <a:srgbClr val="000000"/>
                </a:solidFill>
              </a:rPr>
              <a:t>measurement</a:t>
            </a:r>
            <a:r>
              <a:rPr lang="fr-FR" sz="1400" dirty="0" smtClean="0">
                <a:solidFill>
                  <a:srgbClr val="000000"/>
                </a:solidFill>
              </a:rPr>
              <a:t>, </a:t>
            </a:r>
            <a:r>
              <a:rPr lang="fr-FR" sz="1400" dirty="0" err="1" smtClean="0">
                <a:solidFill>
                  <a:srgbClr val="000000"/>
                </a:solidFill>
              </a:rPr>
              <a:t>just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counting</a:t>
            </a:r>
            <a:endParaRPr lang="fr-FR" sz="1400" dirty="0" smtClean="0">
              <a:solidFill>
                <a:srgbClr val="000000"/>
              </a:solidFill>
            </a:endParaRP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smtClean="0">
                <a:solidFill>
                  <a:srgbClr val="000000"/>
                </a:solidFill>
              </a:rPr>
              <a:t>About factor 4 </a:t>
            </a:r>
            <a:r>
              <a:rPr lang="fr-FR" sz="1400" dirty="0" err="1" smtClean="0">
                <a:solidFill>
                  <a:srgbClr val="000000"/>
                </a:solidFill>
              </a:rPr>
              <a:t>higher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precision</a:t>
            </a:r>
            <a:r>
              <a:rPr lang="fr-FR" sz="1400" dirty="0" smtClean="0">
                <a:solidFill>
                  <a:srgbClr val="000000"/>
                </a:solidFill>
              </a:rPr>
              <a:t> and about factor 40 </a:t>
            </a:r>
            <a:r>
              <a:rPr lang="fr-FR" sz="1400" dirty="0" err="1" smtClean="0">
                <a:solidFill>
                  <a:srgbClr val="000000"/>
                </a:solidFill>
              </a:rPr>
              <a:t>higher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resolution</a:t>
            </a:r>
            <a:endParaRPr lang="fr-FR" sz="1400" dirty="0" smtClean="0">
              <a:solidFill>
                <a:srgbClr val="00000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3192706" y="5258156"/>
            <a:ext cx="4569945" cy="307777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b="1" dirty="0" smtClean="0"/>
              <a:t>A few </a:t>
            </a:r>
            <a:r>
              <a:rPr lang="fr-FR" sz="1400" b="1" dirty="0" err="1"/>
              <a:t>keV</a:t>
            </a:r>
            <a:r>
              <a:rPr lang="fr-FR" sz="1400" b="1" dirty="0"/>
              <a:t> </a:t>
            </a:r>
            <a:r>
              <a:rPr lang="fr-FR" sz="1400" dirty="0" err="1"/>
              <a:t>precision</a:t>
            </a:r>
            <a:r>
              <a:rPr lang="fr-FR" sz="1400" dirty="0"/>
              <a:t> for </a:t>
            </a:r>
            <a:r>
              <a:rPr lang="fr-FR" sz="1400" dirty="0" smtClean="0"/>
              <a:t>100 </a:t>
            </a:r>
            <a:r>
              <a:rPr lang="fr-FR" sz="1400" dirty="0"/>
              <a:t>ms </a:t>
            </a:r>
            <a:r>
              <a:rPr lang="fr-FR" sz="1400" dirty="0" err="1" smtClean="0"/>
              <a:t>measurement</a:t>
            </a:r>
            <a:r>
              <a:rPr lang="fr-FR" sz="1400" dirty="0" smtClean="0"/>
              <a:t> time 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2259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9202812" cy="432048"/>
          </a:xfrm>
        </p:spPr>
        <p:txBody>
          <a:bodyPr>
            <a:normAutofit/>
          </a:bodyPr>
          <a:lstStyle/>
          <a:p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Phase-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imaging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ion-cyclotron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resonance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67</a:t>
            </a:fld>
            <a:endParaRPr lang="fr-FR" dirty="0"/>
          </a:p>
        </p:txBody>
      </p:sp>
      <p:pic>
        <p:nvPicPr>
          <p:cNvPr id="73" name="Picture 18">
            <a:extLst>
              <a:ext uri="{FF2B5EF4-FFF2-40B4-BE49-F238E27FC236}">
                <a16:creationId xmlns:a16="http://schemas.microsoft.com/office/drawing/2014/main" id="{9DAF6CA4-1CBC-4911-B5E9-1F43E9C4B8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63"/>
          <a:stretch/>
        </p:blipFill>
        <p:spPr>
          <a:xfrm>
            <a:off x="6610523" y="725487"/>
            <a:ext cx="4714389" cy="1531877"/>
          </a:xfrm>
          <a:prstGeom prst="rect">
            <a:avLst/>
          </a:prstGeom>
        </p:spPr>
      </p:pic>
      <p:pic>
        <p:nvPicPr>
          <p:cNvPr id="141" name="Picture 6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6" r="27356" b="37877"/>
          <a:stretch/>
        </p:blipFill>
        <p:spPr>
          <a:xfrm>
            <a:off x="6728016" y="2537191"/>
            <a:ext cx="4031226" cy="3124200"/>
          </a:xfrm>
          <a:prstGeom prst="rect">
            <a:avLst/>
          </a:prstGeom>
        </p:spPr>
      </p:pic>
      <p:sp>
        <p:nvSpPr>
          <p:cNvPr id="142" name="Oval 4"/>
          <p:cNvSpPr/>
          <p:nvPr/>
        </p:nvSpPr>
        <p:spPr>
          <a:xfrm>
            <a:off x="8994120" y="5115798"/>
            <a:ext cx="388778" cy="142358"/>
          </a:xfrm>
          <a:prstGeom prst="ellipse">
            <a:avLst/>
          </a:prstGeom>
          <a:noFill/>
          <a:ln w="12700" cap="flat" cmpd="sng" algn="ctr">
            <a:solidFill>
              <a:sysClr val="windowText" lastClr="000000"/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52" name="Group 11"/>
          <p:cNvGrpSpPr/>
          <p:nvPr/>
        </p:nvGrpSpPr>
        <p:grpSpPr>
          <a:xfrm>
            <a:off x="9058795" y="1501129"/>
            <a:ext cx="762000" cy="369332"/>
            <a:chOff x="6865374" y="1689120"/>
            <a:chExt cx="762000" cy="369332"/>
          </a:xfrm>
        </p:grpSpPr>
        <p:grpSp>
          <p:nvGrpSpPr>
            <p:cNvPr id="153" name="Group 13"/>
            <p:cNvGrpSpPr/>
            <p:nvPr/>
          </p:nvGrpSpPr>
          <p:grpSpPr>
            <a:xfrm>
              <a:off x="6865374" y="1709658"/>
              <a:ext cx="762000" cy="233791"/>
              <a:chOff x="4724400" y="1709658"/>
              <a:chExt cx="762000" cy="233791"/>
            </a:xfrm>
          </p:grpSpPr>
          <p:cxnSp>
            <p:nvCxnSpPr>
              <p:cNvPr id="155" name="Straight Connector 10"/>
              <p:cNvCxnSpPr/>
              <p:nvPr/>
            </p:nvCxnSpPr>
            <p:spPr>
              <a:xfrm>
                <a:off x="4806693" y="1714500"/>
                <a:ext cx="679707" cy="7620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ysDash"/>
              </a:ln>
              <a:effectLst/>
            </p:spPr>
          </p:cxnSp>
          <p:cxnSp>
            <p:nvCxnSpPr>
              <p:cNvPr id="156" name="Straight Connector 65"/>
              <p:cNvCxnSpPr/>
              <p:nvPr/>
            </p:nvCxnSpPr>
            <p:spPr>
              <a:xfrm flipH="1">
                <a:off x="4724400" y="1709658"/>
                <a:ext cx="73293" cy="233791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ysDash"/>
              </a:ln>
              <a:effectLst/>
            </p:spPr>
          </p:cxnSp>
          <p:sp>
            <p:nvSpPr>
              <p:cNvPr id="157" name="Freeform 12"/>
              <p:cNvSpPr/>
              <p:nvPr/>
            </p:nvSpPr>
            <p:spPr>
              <a:xfrm>
                <a:off x="4756150" y="1738312"/>
                <a:ext cx="204788" cy="135474"/>
              </a:xfrm>
              <a:custGeom>
                <a:avLst/>
                <a:gdLst>
                  <a:gd name="connsiteX0" fmla="*/ 0 w 247650"/>
                  <a:gd name="connsiteY0" fmla="*/ 127000 h 149577"/>
                  <a:gd name="connsiteX1" fmla="*/ 139700 w 247650"/>
                  <a:gd name="connsiteY1" fmla="*/ 139700 h 149577"/>
                  <a:gd name="connsiteX2" fmla="*/ 247650 w 247650"/>
                  <a:gd name="connsiteY2" fmla="*/ 0 h 149577"/>
                  <a:gd name="connsiteX0" fmla="*/ 0 w 204788"/>
                  <a:gd name="connsiteY0" fmla="*/ 122238 h 144462"/>
                  <a:gd name="connsiteX1" fmla="*/ 139700 w 204788"/>
                  <a:gd name="connsiteY1" fmla="*/ 134938 h 144462"/>
                  <a:gd name="connsiteX2" fmla="*/ 204788 w 204788"/>
                  <a:gd name="connsiteY2" fmla="*/ 0 h 144462"/>
                  <a:gd name="connsiteX0" fmla="*/ 0 w 204788"/>
                  <a:gd name="connsiteY0" fmla="*/ 122238 h 144462"/>
                  <a:gd name="connsiteX1" fmla="*/ 139700 w 204788"/>
                  <a:gd name="connsiteY1" fmla="*/ 134938 h 144462"/>
                  <a:gd name="connsiteX2" fmla="*/ 204788 w 204788"/>
                  <a:gd name="connsiteY2" fmla="*/ 0 h 144462"/>
                  <a:gd name="connsiteX0" fmla="*/ 0 w 204788"/>
                  <a:gd name="connsiteY0" fmla="*/ 122238 h 148696"/>
                  <a:gd name="connsiteX1" fmla="*/ 139700 w 204788"/>
                  <a:gd name="connsiteY1" fmla="*/ 134938 h 148696"/>
                  <a:gd name="connsiteX2" fmla="*/ 204788 w 204788"/>
                  <a:gd name="connsiteY2" fmla="*/ 0 h 148696"/>
                  <a:gd name="connsiteX0" fmla="*/ 0 w 204788"/>
                  <a:gd name="connsiteY0" fmla="*/ 122238 h 135474"/>
                  <a:gd name="connsiteX1" fmla="*/ 142081 w 204788"/>
                  <a:gd name="connsiteY1" fmla="*/ 113507 h 135474"/>
                  <a:gd name="connsiteX2" fmla="*/ 204788 w 204788"/>
                  <a:gd name="connsiteY2" fmla="*/ 0 h 135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788" h="135474">
                    <a:moveTo>
                      <a:pt x="0" y="122238"/>
                    </a:moveTo>
                    <a:cubicBezTo>
                      <a:pt x="49212" y="139171"/>
                      <a:pt x="103188" y="143405"/>
                      <a:pt x="142081" y="113507"/>
                    </a:cubicBezTo>
                    <a:cubicBezTo>
                      <a:pt x="180974" y="83609"/>
                      <a:pt x="190500" y="68791"/>
                      <a:pt x="204788" y="0"/>
                    </a:cubicBezTo>
                  </a:path>
                </a:pathLst>
              </a:custGeom>
              <a:noFill/>
              <a:ln w="1905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54" name="TextBox 9"/>
            <p:cNvSpPr txBox="1"/>
            <p:nvPr/>
          </p:nvSpPr>
          <p:spPr>
            <a:xfrm>
              <a:off x="6999518" y="1689120"/>
              <a:ext cx="3353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rPr>
                <a:t>φ</a:t>
              </a:r>
              <a:endParaRPr kumimoji="0" lang="en-GB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1001714" y="910163"/>
            <a:ext cx="4816721" cy="523220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err="1" smtClean="0">
                <a:solidFill>
                  <a:srgbClr val="000000"/>
                </a:solidFill>
              </a:rPr>
              <a:t>Example</a:t>
            </a:r>
            <a:r>
              <a:rPr lang="fr-FR" sz="1400" dirty="0">
                <a:solidFill>
                  <a:srgbClr val="000000"/>
                </a:solidFill>
              </a:rPr>
              <a:t>: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separating</a:t>
            </a:r>
            <a:r>
              <a:rPr lang="fr-FR" sz="1400" dirty="0" smtClean="0">
                <a:solidFill>
                  <a:srgbClr val="000000"/>
                </a:solidFill>
              </a:rPr>
              <a:t> the </a:t>
            </a:r>
            <a:r>
              <a:rPr lang="fr-FR" sz="1400" dirty="0" err="1" smtClean="0">
                <a:solidFill>
                  <a:srgbClr val="000000"/>
                </a:solidFill>
              </a:rPr>
              <a:t>low-lying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isomer</a:t>
            </a:r>
            <a:r>
              <a:rPr lang="fr-FR" sz="1400" dirty="0" smtClean="0">
                <a:solidFill>
                  <a:srgbClr val="000000"/>
                </a:solidFill>
              </a:rPr>
              <a:t> in </a:t>
            </a:r>
            <a:r>
              <a:rPr lang="fr-FR" sz="1400" baseline="30000" dirty="0" smtClean="0">
                <a:solidFill>
                  <a:srgbClr val="000000"/>
                </a:solidFill>
              </a:rPr>
              <a:t>76</a:t>
            </a:r>
            <a:r>
              <a:rPr lang="fr-FR" sz="1400" dirty="0" smtClean="0">
                <a:solidFill>
                  <a:srgbClr val="000000"/>
                </a:solidFill>
              </a:rPr>
              <a:t>Cu</a:t>
            </a:r>
          </a:p>
          <a:p>
            <a:pPr marL="1347788" lvl="2" indent="-342900" defTabSz="342900">
              <a:buFont typeface="Courier New" panose="02070309020205020404" pitchFamily="49" charset="0"/>
              <a:buChar char="o"/>
            </a:pPr>
            <a:r>
              <a:rPr lang="fr-FR" sz="1400" dirty="0" err="1" smtClean="0">
                <a:solidFill>
                  <a:srgbClr val="000000"/>
                </a:solidFill>
              </a:rPr>
              <a:t>Isomers</a:t>
            </a:r>
            <a:r>
              <a:rPr lang="fr-FR" sz="1400" dirty="0" smtClean="0">
                <a:solidFill>
                  <a:srgbClr val="000000"/>
                </a:solidFill>
              </a:rPr>
              <a:t> have </a:t>
            </a:r>
            <a:r>
              <a:rPr lang="fr-FR" sz="1400" dirty="0" err="1" smtClean="0">
                <a:solidFill>
                  <a:srgbClr val="000000"/>
                </a:solidFill>
              </a:rPr>
              <a:t>larger</a:t>
            </a:r>
            <a:r>
              <a:rPr lang="fr-FR" sz="1400" dirty="0" smtClean="0">
                <a:solidFill>
                  <a:srgbClr val="000000"/>
                </a:solidFill>
              </a:rPr>
              <a:t> mass (</a:t>
            </a:r>
            <a:r>
              <a:rPr lang="fr-FR" sz="1400" dirty="0" err="1" smtClean="0">
                <a:solidFill>
                  <a:srgbClr val="000000"/>
                </a:solidFill>
              </a:rPr>
              <a:t>less</a:t>
            </a:r>
            <a:r>
              <a:rPr lang="fr-FR" sz="1400" dirty="0" smtClean="0">
                <a:solidFill>
                  <a:srgbClr val="000000"/>
                </a:solidFill>
              </a:rPr>
              <a:t> binding)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61" y="3085308"/>
            <a:ext cx="3120122" cy="136360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871" y="1859549"/>
            <a:ext cx="3202933" cy="264877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577658" y="4437558"/>
            <a:ext cx="35295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TOF-ICR </a:t>
            </a:r>
            <a:r>
              <a:rPr lang="fr-FR" sz="1400" dirty="0" err="1" smtClean="0"/>
              <a:t>with</a:t>
            </a:r>
            <a:r>
              <a:rPr lang="fr-FR" sz="1400" dirty="0" smtClean="0"/>
              <a:t> 1120 ms </a:t>
            </a:r>
            <a:r>
              <a:rPr lang="fr-FR" sz="1400" dirty="0" err="1" smtClean="0"/>
              <a:t>measurement</a:t>
            </a:r>
            <a:r>
              <a:rPr lang="fr-FR" sz="1400" dirty="0" smtClean="0"/>
              <a:t> time</a:t>
            </a:r>
            <a:endParaRPr lang="fr-FR" sz="1400" dirty="0"/>
          </a:p>
        </p:txBody>
      </p:sp>
      <p:sp>
        <p:nvSpPr>
          <p:cNvPr id="24" name="ZoneTexte 23"/>
          <p:cNvSpPr txBox="1"/>
          <p:nvPr/>
        </p:nvSpPr>
        <p:spPr>
          <a:xfrm>
            <a:off x="4092669" y="4456666"/>
            <a:ext cx="32592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PI-ICR </a:t>
            </a:r>
            <a:r>
              <a:rPr lang="fr-FR" sz="1400" dirty="0" err="1" smtClean="0"/>
              <a:t>with</a:t>
            </a:r>
            <a:r>
              <a:rPr lang="fr-FR" sz="1400" dirty="0" smtClean="0"/>
              <a:t> 200 ms </a:t>
            </a:r>
            <a:r>
              <a:rPr lang="fr-FR" sz="1400" dirty="0" err="1" smtClean="0"/>
              <a:t>measurement</a:t>
            </a:r>
            <a:r>
              <a:rPr lang="fr-FR" sz="1400" dirty="0" smtClean="0"/>
              <a:t> time</a:t>
            </a:r>
            <a:endParaRPr lang="fr-FR" sz="1400" dirty="0"/>
          </a:p>
        </p:txBody>
      </p:sp>
      <p:sp>
        <p:nvSpPr>
          <p:cNvPr id="10" name="ZoneTexte 9"/>
          <p:cNvSpPr txBox="1"/>
          <p:nvPr/>
        </p:nvSpPr>
        <p:spPr>
          <a:xfrm>
            <a:off x="2753488" y="1803278"/>
            <a:ext cx="32997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Excitation </a:t>
            </a:r>
            <a:r>
              <a:rPr lang="fr-FR" sz="1200" dirty="0" err="1" smtClean="0"/>
              <a:t>energy</a:t>
            </a:r>
            <a:r>
              <a:rPr lang="fr-FR" sz="1200" dirty="0" smtClean="0"/>
              <a:t> </a:t>
            </a:r>
            <a:r>
              <a:rPr lang="fr-FR" sz="1200" dirty="0" err="1" smtClean="0"/>
              <a:t>determined</a:t>
            </a:r>
            <a:r>
              <a:rPr lang="fr-FR" sz="1200" dirty="0" smtClean="0"/>
              <a:t> to </a:t>
            </a:r>
            <a:r>
              <a:rPr lang="fr-FR" sz="1200" dirty="0" err="1" smtClean="0"/>
              <a:t>be</a:t>
            </a:r>
            <a:r>
              <a:rPr lang="fr-FR" sz="1200" dirty="0" smtClean="0"/>
              <a:t> 64.8 </a:t>
            </a:r>
            <a:r>
              <a:rPr lang="fr-FR" sz="1200" dirty="0" err="1" smtClean="0"/>
              <a:t>keV</a:t>
            </a:r>
            <a:endParaRPr lang="fr-FR" sz="1200" dirty="0"/>
          </a:p>
        </p:txBody>
      </p:sp>
      <p:grpSp>
        <p:nvGrpSpPr>
          <p:cNvPr id="14" name="Groupe 13"/>
          <p:cNvGrpSpPr/>
          <p:nvPr/>
        </p:nvGrpSpPr>
        <p:grpSpPr>
          <a:xfrm>
            <a:off x="1061297" y="1894851"/>
            <a:ext cx="1204603" cy="1207584"/>
            <a:chOff x="2919219" y="1786041"/>
            <a:chExt cx="3078747" cy="3086367"/>
          </a:xfrm>
        </p:grpSpPr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9219" y="1786041"/>
              <a:ext cx="3078747" cy="3086367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4450283" y="3329225"/>
              <a:ext cx="1392705" cy="31927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065888" y="4090114"/>
              <a:ext cx="1168372" cy="31927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18137" y="5441884"/>
            <a:ext cx="298350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/>
              <a:t>L. Canete et al., Phys</a:t>
            </a:r>
            <a:r>
              <a:rPr lang="fr-FR" sz="1000" dirty="0"/>
              <a:t>. Lett. B </a:t>
            </a:r>
            <a:r>
              <a:rPr lang="fr-FR" sz="1000" dirty="0" smtClean="0"/>
              <a:t>853, 138663 </a:t>
            </a:r>
            <a:r>
              <a:rPr lang="fr-FR" sz="1000" dirty="0"/>
              <a:t>(2024</a:t>
            </a:r>
            <a:r>
              <a:rPr lang="fr-FR" sz="1000" dirty="0" smtClean="0"/>
              <a:t>)</a:t>
            </a:r>
            <a:endParaRPr lang="fr-FR" sz="1000" dirty="0"/>
          </a:p>
        </p:txBody>
      </p:sp>
      <p:sp>
        <p:nvSpPr>
          <p:cNvPr id="16" name="Rectangle 15"/>
          <p:cNvSpPr/>
          <p:nvPr/>
        </p:nvSpPr>
        <p:spPr>
          <a:xfrm>
            <a:off x="901152" y="1546272"/>
            <a:ext cx="59001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err="1"/>
              <a:t>Experiment</a:t>
            </a:r>
            <a:r>
              <a:rPr lang="fr-FR" sz="1200" dirty="0"/>
              <a:t> </a:t>
            </a:r>
            <a:r>
              <a:rPr lang="fr-FR" sz="1200" dirty="0" err="1"/>
              <a:t>with</a:t>
            </a:r>
            <a:r>
              <a:rPr lang="fr-FR" sz="1200" dirty="0"/>
              <a:t> the JYFLTRAP mass </a:t>
            </a:r>
            <a:r>
              <a:rPr lang="fr-FR" sz="1200" dirty="0" err="1"/>
              <a:t>spectrometer</a:t>
            </a:r>
            <a:r>
              <a:rPr lang="fr-FR" sz="1200" dirty="0"/>
              <a:t> at the </a:t>
            </a:r>
            <a:r>
              <a:rPr lang="fr-FR" sz="1200" dirty="0" err="1"/>
              <a:t>University</a:t>
            </a:r>
            <a:r>
              <a:rPr lang="fr-FR" sz="1200" dirty="0"/>
              <a:t> of Jyväskylä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985718" y="4954215"/>
            <a:ext cx="6067492" cy="307777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err="1" smtClean="0">
                <a:solidFill>
                  <a:srgbClr val="000000"/>
                </a:solidFill>
              </a:rPr>
              <a:t>Lower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measurement</a:t>
            </a:r>
            <a:r>
              <a:rPr lang="fr-FR" sz="1400" dirty="0" smtClean="0">
                <a:solidFill>
                  <a:srgbClr val="000000"/>
                </a:solidFill>
              </a:rPr>
              <a:t> time </a:t>
            </a:r>
            <a:r>
              <a:rPr lang="fr-FR" sz="1400" dirty="0" err="1" smtClean="0">
                <a:solidFill>
                  <a:srgbClr val="000000"/>
                </a:solidFill>
              </a:rPr>
              <a:t>means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shorter</a:t>
            </a:r>
            <a:r>
              <a:rPr lang="fr-FR" sz="1400" dirty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lived</a:t>
            </a:r>
            <a:r>
              <a:rPr lang="fr-FR" sz="1400" dirty="0" smtClean="0">
                <a:solidFill>
                  <a:srgbClr val="000000"/>
                </a:solidFill>
              </a:rPr>
              <a:t> isotopes </a:t>
            </a:r>
            <a:r>
              <a:rPr lang="fr-FR" sz="1400" dirty="0" err="1" smtClean="0">
                <a:solidFill>
                  <a:srgbClr val="000000"/>
                </a:solidFill>
              </a:rPr>
              <a:t>can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be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studied</a:t>
            </a:r>
            <a:endParaRPr lang="fr-FR" sz="14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89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68</a:t>
            </a:fld>
            <a:endParaRPr lang="fr-FR" dirty="0"/>
          </a:p>
        </p:txBody>
      </p:sp>
      <p:grpSp>
        <p:nvGrpSpPr>
          <p:cNvPr id="35" name="Groupe 34"/>
          <p:cNvGrpSpPr/>
          <p:nvPr/>
        </p:nvGrpSpPr>
        <p:grpSpPr>
          <a:xfrm>
            <a:off x="1407590" y="753845"/>
            <a:ext cx="7626265" cy="4556354"/>
            <a:chOff x="1360522" y="995515"/>
            <a:chExt cx="6821787" cy="4075714"/>
          </a:xfrm>
        </p:grpSpPr>
        <p:sp>
          <p:nvSpPr>
            <p:cNvPr id="7" name="Slide Number Placeholder 3"/>
            <p:cNvSpPr txBox="1">
              <a:spLocks/>
            </p:cNvSpPr>
            <p:nvPr/>
          </p:nvSpPr>
          <p:spPr>
            <a:xfrm>
              <a:off x="7666186" y="4778271"/>
              <a:ext cx="336947" cy="152300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algn="r" defTabSz="1004888" rtl="0" fontAlgn="base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chemeClr val="bg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501650" indent="-44450" algn="l" defTabSz="1004888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1004888" indent="-90488" algn="l" defTabSz="1004888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508125" indent="-136525" algn="l" defTabSz="1004888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2009775" indent="-180975" algn="l" defTabSz="1004888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fld id="{B6F15528-21DE-4FAA-801E-634DDDAF4B2B}" type="slidenum">
                <a:rPr lang="en-US" smtClean="0">
                  <a:solidFill>
                    <a:prstClr val="black">
                      <a:tint val="75000"/>
                    </a:prstClr>
                  </a:solidFill>
                </a:rPr>
                <a:pPr/>
                <a:t>27</a:t>
              </a:fld>
              <a:endParaRPr lang="en-US">
                <a:solidFill>
                  <a:prstClr val="black">
                    <a:tint val="75000"/>
                  </a:prstClr>
                </a:solidFill>
              </a:endParaRPr>
            </a:p>
          </p:txBody>
        </p:sp>
        <p:grpSp>
          <p:nvGrpSpPr>
            <p:cNvPr id="8" name="Group 16"/>
            <p:cNvGrpSpPr/>
            <p:nvPr/>
          </p:nvGrpSpPr>
          <p:grpSpPr>
            <a:xfrm>
              <a:off x="4326058" y="995515"/>
              <a:ext cx="1743520" cy="1643481"/>
              <a:chOff x="6524181" y="1051086"/>
              <a:chExt cx="2324693" cy="2191308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24181" y="1497026"/>
                <a:ext cx="2324693" cy="1745368"/>
              </a:xfrm>
              <a:prstGeom prst="rect">
                <a:avLst/>
              </a:prstGeom>
            </p:spPr>
          </p:pic>
          <p:sp>
            <p:nvSpPr>
              <p:cNvPr id="10" name="TextBox 12"/>
              <p:cNvSpPr txBox="1"/>
              <p:nvPr/>
            </p:nvSpPr>
            <p:spPr>
              <a:xfrm>
                <a:off x="7054174" y="1051086"/>
                <a:ext cx="1575645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b="1" dirty="0"/>
                  <a:t>TRIGATRAP</a:t>
                </a:r>
                <a:endParaRPr lang="en-GB" sz="1350" b="1" dirty="0"/>
              </a:p>
            </p:txBody>
          </p:sp>
        </p:grpSp>
        <p:grpSp>
          <p:nvGrpSpPr>
            <p:cNvPr id="11" name="Group 19"/>
            <p:cNvGrpSpPr/>
            <p:nvPr/>
          </p:nvGrpSpPr>
          <p:grpSpPr>
            <a:xfrm>
              <a:off x="6299064" y="2995135"/>
              <a:ext cx="1756752" cy="1600645"/>
              <a:chOff x="233840" y="3821852"/>
              <a:chExt cx="3182025" cy="2899267"/>
            </a:xfrm>
          </p:grpSpPr>
          <p:pic>
            <p:nvPicPr>
              <p:cNvPr id="12" name="Picture 9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6779" y="4342760"/>
                <a:ext cx="3169086" cy="2378359"/>
              </a:xfrm>
              <a:prstGeom prst="rect">
                <a:avLst/>
              </a:prstGeom>
            </p:spPr>
          </p:pic>
          <p:sp>
            <p:nvSpPr>
              <p:cNvPr id="13" name="TextBox 13"/>
              <p:cNvSpPr txBox="1"/>
              <p:nvPr/>
            </p:nvSpPr>
            <p:spPr>
              <a:xfrm>
                <a:off x="233840" y="3821852"/>
                <a:ext cx="3170994" cy="5435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50" b="1" dirty="0"/>
                  <a:t>SHIPTRAP</a:t>
                </a:r>
                <a:endParaRPr lang="en-GB" sz="1350" b="1" dirty="0"/>
              </a:p>
            </p:txBody>
          </p:sp>
        </p:grpSp>
        <p:grpSp>
          <p:nvGrpSpPr>
            <p:cNvPr id="14" name="Group 31"/>
            <p:cNvGrpSpPr/>
            <p:nvPr/>
          </p:nvGrpSpPr>
          <p:grpSpPr>
            <a:xfrm>
              <a:off x="2071085" y="1074891"/>
              <a:ext cx="1555933" cy="1819184"/>
              <a:chOff x="290969" y="610217"/>
              <a:chExt cx="2217122" cy="2592241"/>
            </a:xfrm>
          </p:grpSpPr>
          <p:pic>
            <p:nvPicPr>
              <p:cNvPr id="15" name="Picture 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969" y="610217"/>
                <a:ext cx="2217122" cy="2592241"/>
              </a:xfrm>
              <a:prstGeom prst="rect">
                <a:avLst/>
              </a:prstGeom>
            </p:spPr>
          </p:pic>
          <p:sp>
            <p:nvSpPr>
              <p:cNvPr id="16" name="TextBox 14"/>
              <p:cNvSpPr txBox="1"/>
              <p:nvPr/>
            </p:nvSpPr>
            <p:spPr>
              <a:xfrm>
                <a:off x="419368" y="838200"/>
                <a:ext cx="971240" cy="4276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b="1" dirty="0"/>
                  <a:t>TITAN</a:t>
                </a:r>
                <a:endParaRPr lang="en-GB" sz="1350" b="1" dirty="0"/>
              </a:p>
            </p:txBody>
          </p:sp>
        </p:grpSp>
        <p:grpSp>
          <p:nvGrpSpPr>
            <p:cNvPr id="17" name="Group 29"/>
            <p:cNvGrpSpPr/>
            <p:nvPr/>
          </p:nvGrpSpPr>
          <p:grpSpPr>
            <a:xfrm>
              <a:off x="6167048" y="999233"/>
              <a:ext cx="2015261" cy="1639763"/>
              <a:chOff x="3558654" y="4187664"/>
              <a:chExt cx="2687014" cy="2186351"/>
            </a:xfrm>
          </p:grpSpPr>
          <p:pic>
            <p:nvPicPr>
              <p:cNvPr id="18" name="Picture 20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5430" y="4635561"/>
                <a:ext cx="2333462" cy="1738454"/>
              </a:xfrm>
              <a:prstGeom prst="rect">
                <a:avLst/>
              </a:prstGeom>
            </p:spPr>
          </p:pic>
          <p:sp>
            <p:nvSpPr>
              <p:cNvPr id="19" name="TextBox 21"/>
              <p:cNvSpPr txBox="1"/>
              <p:nvPr/>
            </p:nvSpPr>
            <p:spPr>
              <a:xfrm>
                <a:off x="3558654" y="4187664"/>
                <a:ext cx="2687014" cy="400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50" b="1" dirty="0"/>
                  <a:t>JYFLTRAP</a:t>
                </a:r>
                <a:endParaRPr lang="en-GB" sz="1350" b="1" dirty="0"/>
              </a:p>
            </p:txBody>
          </p:sp>
        </p:grp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756047" y="3228495"/>
              <a:ext cx="1504279" cy="15266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1" name="Group 28"/>
            <p:cNvGrpSpPr/>
            <p:nvPr/>
          </p:nvGrpSpPr>
          <p:grpSpPr>
            <a:xfrm>
              <a:off x="4437368" y="2965534"/>
              <a:ext cx="1676456" cy="1970654"/>
              <a:chOff x="4753162" y="4234340"/>
              <a:chExt cx="1756524" cy="2064773"/>
            </a:xfrm>
          </p:grpSpPr>
          <p:pic>
            <p:nvPicPr>
              <p:cNvPr id="22" name="Inhaltsplatzhalter 6" descr="ISOLTRAP_TakenbyCERN.jpg"/>
              <p:cNvPicPr>
                <a:picLocks noChangeAspect="1"/>
              </p:cNvPicPr>
              <p:nvPr/>
            </p:nvPicPr>
            <p:blipFill>
              <a:blip r:embed="rId7" cstate="print"/>
              <a:srcRect l="10552" t="11863" r="5012" b="8925"/>
              <a:stretch>
                <a:fillRect/>
              </a:stretch>
            </p:blipFill>
            <p:spPr>
              <a:xfrm>
                <a:off x="4753163" y="4584358"/>
                <a:ext cx="1756523" cy="1714755"/>
              </a:xfrm>
              <a:prstGeom prst="rect">
                <a:avLst/>
              </a:prstGeom>
            </p:spPr>
          </p:pic>
          <p:sp>
            <p:nvSpPr>
              <p:cNvPr id="23" name="Text Box 31"/>
              <p:cNvSpPr txBox="1">
                <a:spLocks noChangeArrowheads="1"/>
              </p:cNvSpPr>
              <p:nvPr/>
            </p:nvSpPr>
            <p:spPr bwMode="auto">
              <a:xfrm>
                <a:off x="4753162" y="4234340"/>
                <a:ext cx="1756523" cy="3144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de-DE" sz="1350" b="1" dirty="0"/>
                  <a:t>ISOLTRAP</a:t>
                </a:r>
              </a:p>
            </p:txBody>
          </p:sp>
        </p:grpSp>
        <p:grpSp>
          <p:nvGrpSpPr>
            <p:cNvPr id="24" name="Group 17"/>
            <p:cNvGrpSpPr/>
            <p:nvPr/>
          </p:nvGrpSpPr>
          <p:grpSpPr>
            <a:xfrm>
              <a:off x="1390255" y="2961468"/>
              <a:ext cx="1294457" cy="1802991"/>
              <a:chOff x="3594579" y="703844"/>
              <a:chExt cx="1725942" cy="2403988"/>
            </a:xfrm>
          </p:grpSpPr>
          <p:pic>
            <p:nvPicPr>
              <p:cNvPr id="25" name="Picture 10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94579" y="1163271"/>
                <a:ext cx="1725942" cy="1944561"/>
              </a:xfrm>
              <a:prstGeom prst="rect">
                <a:avLst/>
              </a:prstGeom>
            </p:spPr>
          </p:pic>
          <p:sp>
            <p:nvSpPr>
              <p:cNvPr id="26" name="TextBox 11"/>
              <p:cNvSpPr txBox="1"/>
              <p:nvPr/>
            </p:nvSpPr>
            <p:spPr>
              <a:xfrm>
                <a:off x="3594579" y="703844"/>
                <a:ext cx="1725942" cy="400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50" b="1" dirty="0"/>
                  <a:t>LEBIT</a:t>
                </a:r>
                <a:endParaRPr lang="en-GB" sz="1350" b="1" dirty="0"/>
              </a:p>
            </p:txBody>
          </p:sp>
        </p:grpSp>
        <p:sp>
          <p:nvSpPr>
            <p:cNvPr id="27" name="TextBox 1"/>
            <p:cNvSpPr txBox="1"/>
            <p:nvPr/>
          </p:nvSpPr>
          <p:spPr>
            <a:xfrm>
              <a:off x="4437368" y="4563397"/>
              <a:ext cx="1704233" cy="45426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50" dirty="0"/>
                <a:t>pulsed proton beam on ISOL target</a:t>
              </a:r>
            </a:p>
          </p:txBody>
        </p:sp>
        <p:sp>
          <p:nvSpPr>
            <p:cNvPr id="28" name="TextBox 32"/>
            <p:cNvSpPr txBox="1"/>
            <p:nvPr/>
          </p:nvSpPr>
          <p:spPr>
            <a:xfrm>
              <a:off x="1809500" y="2369288"/>
              <a:ext cx="1893094" cy="50783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50" dirty="0"/>
                <a:t>continuous proton beam on ISOL target</a:t>
              </a:r>
            </a:p>
          </p:txBody>
        </p:sp>
        <p:sp>
          <p:nvSpPr>
            <p:cNvPr id="29" name="TextBox 33"/>
            <p:cNvSpPr txBox="1"/>
            <p:nvPr/>
          </p:nvSpPr>
          <p:spPr>
            <a:xfrm>
              <a:off x="1360522" y="4563398"/>
              <a:ext cx="1324190" cy="50783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50" dirty="0"/>
                <a:t>in-flight production</a:t>
              </a:r>
            </a:p>
          </p:txBody>
        </p:sp>
        <p:sp>
          <p:nvSpPr>
            <p:cNvPr id="30" name="TextBox 34"/>
            <p:cNvSpPr txBox="1"/>
            <p:nvPr/>
          </p:nvSpPr>
          <p:spPr>
            <a:xfrm>
              <a:off x="2935559" y="4563398"/>
              <a:ext cx="1324767" cy="50783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50" dirty="0"/>
                <a:t>spontaneous fission source</a:t>
              </a:r>
            </a:p>
          </p:txBody>
        </p:sp>
        <p:sp>
          <p:nvSpPr>
            <p:cNvPr id="31" name="TextBox 35"/>
            <p:cNvSpPr txBox="1"/>
            <p:nvPr/>
          </p:nvSpPr>
          <p:spPr>
            <a:xfrm>
              <a:off x="6305720" y="4560068"/>
              <a:ext cx="1744007" cy="50783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50" dirty="0"/>
                <a:t>fusion-evaporation  products</a:t>
              </a:r>
            </a:p>
          </p:txBody>
        </p:sp>
        <p:sp>
          <p:nvSpPr>
            <p:cNvPr id="32" name="TextBox 36"/>
            <p:cNvSpPr txBox="1"/>
            <p:nvPr/>
          </p:nvSpPr>
          <p:spPr>
            <a:xfrm>
              <a:off x="6305720" y="2361997"/>
              <a:ext cx="1744007" cy="30008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50" dirty="0"/>
                <a:t>IGISOL target</a:t>
              </a:r>
            </a:p>
          </p:txBody>
        </p:sp>
        <p:sp>
          <p:nvSpPr>
            <p:cNvPr id="33" name="TextBox 37"/>
            <p:cNvSpPr txBox="1"/>
            <p:nvPr/>
          </p:nvSpPr>
          <p:spPr>
            <a:xfrm>
              <a:off x="4326058" y="2361997"/>
              <a:ext cx="1743520" cy="30008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50" dirty="0"/>
                <a:t>TRIGA reactor</a:t>
              </a:r>
            </a:p>
          </p:txBody>
        </p:sp>
        <p:sp>
          <p:nvSpPr>
            <p:cNvPr id="34" name="Text Box 31"/>
            <p:cNvSpPr txBox="1">
              <a:spLocks noChangeArrowheads="1"/>
            </p:cNvSpPr>
            <p:nvPr/>
          </p:nvSpPr>
          <p:spPr bwMode="auto">
            <a:xfrm>
              <a:off x="2849052" y="2969319"/>
              <a:ext cx="1411274" cy="300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de-DE" sz="1350" b="1" dirty="0"/>
                <a:t>CPT </a:t>
              </a:r>
            </a:p>
          </p:txBody>
        </p:sp>
      </p:grpSp>
      <p:sp>
        <p:nvSpPr>
          <p:cNvPr id="37" name="Titre 1"/>
          <p:cNvSpPr>
            <a:spLocks noGrp="1"/>
          </p:cNvSpPr>
          <p:nvPr>
            <p:ph type="title"/>
          </p:nvPr>
        </p:nvSpPr>
        <p:spPr>
          <a:xfrm>
            <a:off x="1497955" y="149425"/>
            <a:ext cx="7394490" cy="432048"/>
          </a:xfrm>
        </p:spPr>
        <p:txBody>
          <a:bodyPr>
            <a:normAutofit fontScale="90000"/>
          </a:bodyPr>
          <a:lstStyle/>
          <a:p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Phase-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imaging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ion-cyclotron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resonance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10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53940" y="149425"/>
            <a:ext cx="9564586" cy="432048"/>
          </a:xfrm>
        </p:spPr>
        <p:txBody>
          <a:bodyPr>
            <a:normAutofit fontScale="90000"/>
          </a:bodyPr>
          <a:lstStyle/>
          <a:p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techniques: Multi-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reflection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time-of-flight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spectrometer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69</a:t>
            </a:fld>
            <a:endParaRPr lang="fr-FR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921891" y="973258"/>
            <a:ext cx="9497241" cy="523220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smtClean="0">
                <a:solidFill>
                  <a:srgbClr val="000000"/>
                </a:solidFill>
              </a:rPr>
              <a:t>A major </a:t>
            </a:r>
            <a:r>
              <a:rPr lang="fr-FR" sz="1400" dirty="0" err="1" smtClean="0">
                <a:solidFill>
                  <a:srgbClr val="000000"/>
                </a:solidFill>
              </a:rPr>
              <a:t>problem</a:t>
            </a:r>
            <a:r>
              <a:rPr lang="fr-FR" sz="1400" dirty="0" smtClean="0">
                <a:solidFill>
                  <a:srgbClr val="000000"/>
                </a:solidFill>
              </a:rPr>
              <a:t> of ion </a:t>
            </a:r>
            <a:r>
              <a:rPr lang="fr-FR" sz="1400" dirty="0" err="1" smtClean="0">
                <a:solidFill>
                  <a:srgbClr val="000000"/>
                </a:solidFill>
              </a:rPr>
              <a:t>traps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is</a:t>
            </a:r>
            <a:r>
              <a:rPr lang="fr-FR" sz="1400" dirty="0" smtClean="0">
                <a:solidFill>
                  <a:srgbClr val="000000"/>
                </a:solidFill>
              </a:rPr>
              <a:t> contamination: </a:t>
            </a:r>
            <a:r>
              <a:rPr lang="fr-FR" sz="1400" dirty="0" err="1" smtClean="0">
                <a:solidFill>
                  <a:srgbClr val="000000"/>
                </a:solidFill>
              </a:rPr>
              <a:t>isobars</a:t>
            </a:r>
            <a:r>
              <a:rPr lang="fr-FR" sz="1400" dirty="0">
                <a:solidFill>
                  <a:srgbClr val="000000"/>
                </a:solidFill>
              </a:rPr>
              <a:t> </a:t>
            </a:r>
            <a:r>
              <a:rPr lang="fr-FR" sz="1400" dirty="0" smtClean="0">
                <a:solidFill>
                  <a:srgbClr val="000000"/>
                </a:solidFill>
              </a:rPr>
              <a:t>of the ion of </a:t>
            </a:r>
            <a:r>
              <a:rPr lang="fr-FR" sz="1400" dirty="0" err="1" smtClean="0">
                <a:solidFill>
                  <a:srgbClr val="000000"/>
                </a:solidFill>
              </a:rPr>
              <a:t>interest</a:t>
            </a:r>
            <a:r>
              <a:rPr lang="fr-FR" sz="1400" dirty="0" smtClean="0">
                <a:solidFill>
                  <a:srgbClr val="000000"/>
                </a:solidFill>
              </a:rPr>
              <a:t> must </a:t>
            </a:r>
            <a:r>
              <a:rPr lang="fr-FR" sz="1400" dirty="0" err="1" smtClean="0">
                <a:solidFill>
                  <a:srgbClr val="000000"/>
                </a:solidFill>
              </a:rPr>
              <a:t>be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removed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before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measurements</a:t>
            </a:r>
            <a:endParaRPr lang="fr-FR" sz="1400" dirty="0" smtClean="0">
              <a:solidFill>
                <a:srgbClr val="000000"/>
              </a:solidFill>
            </a:endParaRP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smtClean="0">
                <a:solidFill>
                  <a:srgbClr val="000000"/>
                </a:solidFill>
              </a:rPr>
              <a:t>An ion </a:t>
            </a:r>
            <a:r>
              <a:rPr lang="fr-FR" sz="1400" dirty="0" err="1" smtClean="0">
                <a:solidFill>
                  <a:srgbClr val="000000"/>
                </a:solidFill>
              </a:rPr>
              <a:t>trap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initially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used</a:t>
            </a:r>
            <a:r>
              <a:rPr lang="fr-FR" sz="1400" dirty="0" smtClean="0">
                <a:solidFill>
                  <a:srgbClr val="000000"/>
                </a:solidFill>
              </a:rPr>
              <a:t> for </a:t>
            </a:r>
            <a:r>
              <a:rPr lang="fr-FR" sz="1400" dirty="0" err="1" smtClean="0">
                <a:solidFill>
                  <a:srgbClr val="000000"/>
                </a:solidFill>
              </a:rPr>
              <a:t>isobar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separation</a:t>
            </a:r>
            <a:r>
              <a:rPr lang="fr-FR" sz="1400" dirty="0" smtClean="0">
                <a:solidFill>
                  <a:srgbClr val="000000"/>
                </a:solidFill>
              </a:rPr>
              <a:t> has </a:t>
            </a:r>
            <a:r>
              <a:rPr lang="fr-FR" sz="1400" dirty="0" err="1" smtClean="0">
                <a:solidFill>
                  <a:srgbClr val="000000"/>
                </a:solidFill>
              </a:rPr>
              <a:t>become</a:t>
            </a:r>
            <a:r>
              <a:rPr lang="fr-FR" sz="1400" dirty="0" smtClean="0">
                <a:solidFill>
                  <a:srgbClr val="000000"/>
                </a:solidFill>
              </a:rPr>
              <a:t> a </a:t>
            </a:r>
            <a:r>
              <a:rPr lang="fr-FR" sz="1400" dirty="0" err="1" smtClean="0">
                <a:solidFill>
                  <a:srgbClr val="000000"/>
                </a:solidFill>
              </a:rPr>
              <a:t>workhorse</a:t>
            </a:r>
            <a:r>
              <a:rPr lang="fr-FR" sz="1400" dirty="0" smtClean="0">
                <a:solidFill>
                  <a:srgbClr val="000000"/>
                </a:solidFill>
              </a:rPr>
              <a:t> for mass </a:t>
            </a:r>
            <a:r>
              <a:rPr lang="fr-FR" sz="1400" dirty="0" err="1" smtClean="0">
                <a:solidFill>
                  <a:srgbClr val="000000"/>
                </a:solidFill>
              </a:rPr>
              <a:t>measurements</a:t>
            </a:r>
            <a:endParaRPr lang="fr-FR" sz="1400" dirty="0" smtClean="0">
              <a:solidFill>
                <a:srgbClr val="000000"/>
              </a:solidFill>
            </a:endParaRPr>
          </a:p>
        </p:txBody>
      </p:sp>
      <p:pic>
        <p:nvPicPr>
          <p:cNvPr id="30" name="Picture 12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27778"/>
          <a:stretch/>
        </p:blipFill>
        <p:spPr>
          <a:xfrm rot="164058">
            <a:off x="4933473" y="2666072"/>
            <a:ext cx="3176092" cy="1085165"/>
          </a:xfrm>
          <a:prstGeom prst="rect">
            <a:avLst/>
          </a:prstGeom>
        </p:spPr>
      </p:pic>
      <p:pic>
        <p:nvPicPr>
          <p:cNvPr id="31" name="Picture 1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89" b="33333"/>
          <a:stretch/>
        </p:blipFill>
        <p:spPr>
          <a:xfrm rot="188922">
            <a:off x="1715925" y="3366770"/>
            <a:ext cx="2674726" cy="776322"/>
          </a:xfrm>
          <a:prstGeom prst="rect">
            <a:avLst/>
          </a:prstGeom>
        </p:spPr>
      </p:pic>
      <p:pic>
        <p:nvPicPr>
          <p:cNvPr id="33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313" y="2263189"/>
            <a:ext cx="1701158" cy="1275869"/>
          </a:xfrm>
          <a:prstGeom prst="rect">
            <a:avLst/>
          </a:prstGeom>
        </p:spPr>
      </p:pic>
      <p:sp>
        <p:nvSpPr>
          <p:cNvPr id="36" name="TextBox 24"/>
          <p:cNvSpPr txBox="1"/>
          <p:nvPr/>
        </p:nvSpPr>
        <p:spPr>
          <a:xfrm rot="20944347">
            <a:off x="8846107" y="3453156"/>
            <a:ext cx="1960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Bradbury-Nielsen beam gate</a:t>
            </a:r>
            <a:endParaRPr lang="en-GB" sz="1400" dirty="0"/>
          </a:p>
        </p:txBody>
      </p:sp>
      <p:sp>
        <p:nvSpPr>
          <p:cNvPr id="37" name="Oval 25"/>
          <p:cNvSpPr/>
          <p:nvPr/>
        </p:nvSpPr>
        <p:spPr>
          <a:xfrm>
            <a:off x="337180" y="4125832"/>
            <a:ext cx="45720" cy="4572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13"/>
          <p:cNvSpPr/>
          <p:nvPr/>
        </p:nvSpPr>
        <p:spPr>
          <a:xfrm>
            <a:off x="324480" y="4123292"/>
            <a:ext cx="45720" cy="4572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14"/>
          <p:cNvSpPr/>
          <p:nvPr/>
        </p:nvSpPr>
        <p:spPr>
          <a:xfrm>
            <a:off x="337180" y="4111778"/>
            <a:ext cx="45720" cy="4572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15"/>
          <p:cNvSpPr/>
          <p:nvPr/>
        </p:nvSpPr>
        <p:spPr>
          <a:xfrm>
            <a:off x="330830" y="4137178"/>
            <a:ext cx="45720" cy="4572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16"/>
          <p:cNvSpPr/>
          <p:nvPr/>
        </p:nvSpPr>
        <p:spPr>
          <a:xfrm>
            <a:off x="314320" y="4123124"/>
            <a:ext cx="45720" cy="4572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19"/>
          <p:cNvSpPr/>
          <p:nvPr/>
        </p:nvSpPr>
        <p:spPr>
          <a:xfrm>
            <a:off x="339720" y="4143612"/>
            <a:ext cx="45720" cy="4572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21"/>
          <p:cNvSpPr/>
          <p:nvPr/>
        </p:nvSpPr>
        <p:spPr>
          <a:xfrm>
            <a:off x="319400" y="4141072"/>
            <a:ext cx="45720" cy="4572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26"/>
          <p:cNvSpPr/>
          <p:nvPr/>
        </p:nvSpPr>
        <p:spPr>
          <a:xfrm>
            <a:off x="365120" y="4123292"/>
            <a:ext cx="45720" cy="4572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27"/>
          <p:cNvSpPr/>
          <p:nvPr/>
        </p:nvSpPr>
        <p:spPr>
          <a:xfrm>
            <a:off x="299080" y="4135992"/>
            <a:ext cx="45720" cy="4572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28"/>
          <p:cNvSpPr/>
          <p:nvPr/>
        </p:nvSpPr>
        <p:spPr>
          <a:xfrm>
            <a:off x="357500" y="4125832"/>
            <a:ext cx="45720" cy="4572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5"/>
          <p:cNvSpPr txBox="1"/>
          <p:nvPr/>
        </p:nvSpPr>
        <p:spPr>
          <a:xfrm>
            <a:off x="9075125" y="1524355"/>
            <a:ext cx="922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CLOSED</a:t>
            </a:r>
          </a:p>
        </p:txBody>
      </p:sp>
      <p:sp>
        <p:nvSpPr>
          <p:cNvPr id="48" name="TextBox 30"/>
          <p:cNvSpPr txBox="1"/>
          <p:nvPr/>
        </p:nvSpPr>
        <p:spPr>
          <a:xfrm>
            <a:off x="9202811" y="1528471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OPEN</a:t>
            </a:r>
          </a:p>
        </p:txBody>
      </p:sp>
      <p:sp>
        <p:nvSpPr>
          <p:cNvPr id="49" name="ZoneTexte 48"/>
          <p:cNvSpPr txBox="1"/>
          <p:nvPr/>
        </p:nvSpPr>
        <p:spPr>
          <a:xfrm>
            <a:off x="1725197" y="2706843"/>
            <a:ext cx="25426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err="1" smtClean="0"/>
              <a:t>Segmented</a:t>
            </a:r>
            <a:r>
              <a:rPr lang="fr-FR" sz="1400" b="1" dirty="0" smtClean="0"/>
              <a:t>, </a:t>
            </a:r>
            <a:r>
              <a:rPr lang="fr-FR" sz="1400" b="1" dirty="0" err="1" smtClean="0"/>
              <a:t>linear</a:t>
            </a:r>
            <a:r>
              <a:rPr lang="fr-FR" sz="1400" b="1" dirty="0" smtClean="0"/>
              <a:t> Paul </a:t>
            </a:r>
            <a:r>
              <a:rPr lang="fr-FR" sz="1400" b="1" dirty="0" err="1" smtClean="0"/>
              <a:t>trap</a:t>
            </a:r>
            <a:endParaRPr lang="fr-FR" sz="1400" b="1" dirty="0"/>
          </a:p>
        </p:txBody>
      </p:sp>
      <p:sp>
        <p:nvSpPr>
          <p:cNvPr id="50" name="ZoneTexte 49"/>
          <p:cNvSpPr txBox="1"/>
          <p:nvPr/>
        </p:nvSpPr>
        <p:spPr>
          <a:xfrm>
            <a:off x="499103" y="3056793"/>
            <a:ext cx="1297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 smtClean="0"/>
              <a:t>Wolgang</a:t>
            </a:r>
            <a:r>
              <a:rPr lang="fr-FR" sz="1400" dirty="0" smtClean="0"/>
              <a:t> Paul</a:t>
            </a:r>
            <a:endParaRPr lang="fr-FR" sz="1400" dirty="0"/>
          </a:p>
        </p:txBody>
      </p:sp>
      <p:pic>
        <p:nvPicPr>
          <p:cNvPr id="51" name="Picture 4" descr="Wolfgang Paul – Facts - NobelPrize.or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96" y="1638416"/>
            <a:ext cx="948767" cy="142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Image 5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4679" y="4068193"/>
            <a:ext cx="1467294" cy="1308910"/>
          </a:xfrm>
          <a:prstGeom prst="rect">
            <a:avLst/>
          </a:prstGeom>
        </p:spPr>
      </p:pic>
      <p:sp>
        <p:nvSpPr>
          <p:cNvPr id="6" name="Forme libre 5"/>
          <p:cNvSpPr/>
          <p:nvPr/>
        </p:nvSpPr>
        <p:spPr>
          <a:xfrm>
            <a:off x="2084608" y="3715824"/>
            <a:ext cx="2154848" cy="345537"/>
          </a:xfrm>
          <a:custGeom>
            <a:avLst/>
            <a:gdLst>
              <a:gd name="connsiteX0" fmla="*/ 0 w 2602523"/>
              <a:gd name="connsiteY0" fmla="*/ 461107 h 472442"/>
              <a:gd name="connsiteX1" fmla="*/ 1664677 w 2602523"/>
              <a:gd name="connsiteY1" fmla="*/ 226646 h 472442"/>
              <a:gd name="connsiteX2" fmla="*/ 2399323 w 2602523"/>
              <a:gd name="connsiteY2" fmla="*/ 468923 h 472442"/>
              <a:gd name="connsiteX3" fmla="*/ 2602523 w 2602523"/>
              <a:gd name="connsiteY3" fmla="*/ 0 h 472442"/>
              <a:gd name="connsiteX0" fmla="*/ 0 w 2602523"/>
              <a:gd name="connsiteY0" fmla="*/ 461107 h 461107"/>
              <a:gd name="connsiteX1" fmla="*/ 1664677 w 2602523"/>
              <a:gd name="connsiteY1" fmla="*/ 226646 h 461107"/>
              <a:gd name="connsiteX2" fmla="*/ 2125003 w 2602523"/>
              <a:gd name="connsiteY2" fmla="*/ 438443 h 461107"/>
              <a:gd name="connsiteX3" fmla="*/ 2602523 w 2602523"/>
              <a:gd name="connsiteY3" fmla="*/ 0 h 461107"/>
              <a:gd name="connsiteX0" fmla="*/ 0 w 2196123"/>
              <a:gd name="connsiteY0" fmla="*/ 395067 h 395067"/>
              <a:gd name="connsiteX1" fmla="*/ 1664677 w 2196123"/>
              <a:gd name="connsiteY1" fmla="*/ 160606 h 395067"/>
              <a:gd name="connsiteX2" fmla="*/ 2125003 w 2196123"/>
              <a:gd name="connsiteY2" fmla="*/ 372403 h 395067"/>
              <a:gd name="connsiteX3" fmla="*/ 2196123 w 2196123"/>
              <a:gd name="connsiteY3" fmla="*/ 0 h 395067"/>
              <a:gd name="connsiteX0" fmla="*/ 0 w 2196123"/>
              <a:gd name="connsiteY0" fmla="*/ 395067 h 395067"/>
              <a:gd name="connsiteX1" fmla="*/ 1664677 w 2196123"/>
              <a:gd name="connsiteY1" fmla="*/ 160606 h 395067"/>
              <a:gd name="connsiteX2" fmla="*/ 2094523 w 2196123"/>
              <a:gd name="connsiteY2" fmla="*/ 240323 h 395067"/>
              <a:gd name="connsiteX3" fmla="*/ 2196123 w 2196123"/>
              <a:gd name="connsiteY3" fmla="*/ 0 h 395067"/>
              <a:gd name="connsiteX0" fmla="*/ 0 w 2196123"/>
              <a:gd name="connsiteY0" fmla="*/ 395067 h 395067"/>
              <a:gd name="connsiteX1" fmla="*/ 1837397 w 2196123"/>
              <a:gd name="connsiteY1" fmla="*/ 125046 h 395067"/>
              <a:gd name="connsiteX2" fmla="*/ 2094523 w 2196123"/>
              <a:gd name="connsiteY2" fmla="*/ 240323 h 395067"/>
              <a:gd name="connsiteX3" fmla="*/ 2196123 w 2196123"/>
              <a:gd name="connsiteY3" fmla="*/ 0 h 395067"/>
              <a:gd name="connsiteX0" fmla="*/ 0 w 2196123"/>
              <a:gd name="connsiteY0" fmla="*/ 395067 h 395067"/>
              <a:gd name="connsiteX1" fmla="*/ 1837397 w 2196123"/>
              <a:gd name="connsiteY1" fmla="*/ 125046 h 395067"/>
              <a:gd name="connsiteX2" fmla="*/ 2094523 w 2196123"/>
              <a:gd name="connsiteY2" fmla="*/ 240323 h 395067"/>
              <a:gd name="connsiteX3" fmla="*/ 2196123 w 2196123"/>
              <a:gd name="connsiteY3" fmla="*/ 0 h 395067"/>
              <a:gd name="connsiteX0" fmla="*/ 0 w 2196123"/>
              <a:gd name="connsiteY0" fmla="*/ 395067 h 395067"/>
              <a:gd name="connsiteX1" fmla="*/ 1842477 w 2196123"/>
              <a:gd name="connsiteY1" fmla="*/ 140286 h 395067"/>
              <a:gd name="connsiteX2" fmla="*/ 2094523 w 2196123"/>
              <a:gd name="connsiteY2" fmla="*/ 240323 h 395067"/>
              <a:gd name="connsiteX3" fmla="*/ 2196123 w 2196123"/>
              <a:gd name="connsiteY3" fmla="*/ 0 h 395067"/>
              <a:gd name="connsiteX0" fmla="*/ 0 w 2160563"/>
              <a:gd name="connsiteY0" fmla="*/ 395067 h 395067"/>
              <a:gd name="connsiteX1" fmla="*/ 1842477 w 2160563"/>
              <a:gd name="connsiteY1" fmla="*/ 140286 h 395067"/>
              <a:gd name="connsiteX2" fmla="*/ 2094523 w 2160563"/>
              <a:gd name="connsiteY2" fmla="*/ 240323 h 395067"/>
              <a:gd name="connsiteX3" fmla="*/ 2160563 w 2160563"/>
              <a:gd name="connsiteY3" fmla="*/ 0 h 395067"/>
              <a:gd name="connsiteX0" fmla="*/ 0 w 2160563"/>
              <a:gd name="connsiteY0" fmla="*/ 395067 h 395067"/>
              <a:gd name="connsiteX1" fmla="*/ 1563077 w 2160563"/>
              <a:gd name="connsiteY1" fmla="*/ 180926 h 395067"/>
              <a:gd name="connsiteX2" fmla="*/ 2094523 w 2160563"/>
              <a:gd name="connsiteY2" fmla="*/ 240323 h 395067"/>
              <a:gd name="connsiteX3" fmla="*/ 2160563 w 2160563"/>
              <a:gd name="connsiteY3" fmla="*/ 0 h 395067"/>
              <a:gd name="connsiteX0" fmla="*/ 0 w 2160563"/>
              <a:gd name="connsiteY0" fmla="*/ 395067 h 395067"/>
              <a:gd name="connsiteX1" fmla="*/ 1563077 w 2160563"/>
              <a:gd name="connsiteY1" fmla="*/ 180926 h 395067"/>
              <a:gd name="connsiteX2" fmla="*/ 1913988 w 2160563"/>
              <a:gd name="connsiteY2" fmla="*/ 165296 h 395067"/>
              <a:gd name="connsiteX3" fmla="*/ 2094523 w 2160563"/>
              <a:gd name="connsiteY3" fmla="*/ 240323 h 395067"/>
              <a:gd name="connsiteX4" fmla="*/ 2160563 w 2160563"/>
              <a:gd name="connsiteY4" fmla="*/ 0 h 395067"/>
              <a:gd name="connsiteX0" fmla="*/ 0 w 2160563"/>
              <a:gd name="connsiteY0" fmla="*/ 395067 h 395067"/>
              <a:gd name="connsiteX1" fmla="*/ 1563077 w 2160563"/>
              <a:gd name="connsiteY1" fmla="*/ 206326 h 395067"/>
              <a:gd name="connsiteX2" fmla="*/ 1913988 w 2160563"/>
              <a:gd name="connsiteY2" fmla="*/ 165296 h 395067"/>
              <a:gd name="connsiteX3" fmla="*/ 2094523 w 2160563"/>
              <a:gd name="connsiteY3" fmla="*/ 240323 h 395067"/>
              <a:gd name="connsiteX4" fmla="*/ 2160563 w 2160563"/>
              <a:gd name="connsiteY4" fmla="*/ 0 h 395067"/>
              <a:gd name="connsiteX0" fmla="*/ 0 w 2160563"/>
              <a:gd name="connsiteY0" fmla="*/ 395067 h 395067"/>
              <a:gd name="connsiteX1" fmla="*/ 1563077 w 2160563"/>
              <a:gd name="connsiteY1" fmla="*/ 206326 h 395067"/>
              <a:gd name="connsiteX2" fmla="*/ 1807308 w 2160563"/>
              <a:gd name="connsiteY2" fmla="*/ 190696 h 395067"/>
              <a:gd name="connsiteX3" fmla="*/ 2094523 w 2160563"/>
              <a:gd name="connsiteY3" fmla="*/ 240323 h 395067"/>
              <a:gd name="connsiteX4" fmla="*/ 2160563 w 2160563"/>
              <a:gd name="connsiteY4" fmla="*/ 0 h 395067"/>
              <a:gd name="connsiteX0" fmla="*/ 0 w 2160563"/>
              <a:gd name="connsiteY0" fmla="*/ 395067 h 395067"/>
              <a:gd name="connsiteX1" fmla="*/ 1563077 w 2160563"/>
              <a:gd name="connsiteY1" fmla="*/ 206326 h 395067"/>
              <a:gd name="connsiteX2" fmla="*/ 1807308 w 2160563"/>
              <a:gd name="connsiteY2" fmla="*/ 190696 h 395067"/>
              <a:gd name="connsiteX3" fmla="*/ 2094523 w 2160563"/>
              <a:gd name="connsiteY3" fmla="*/ 240323 h 395067"/>
              <a:gd name="connsiteX4" fmla="*/ 2160563 w 2160563"/>
              <a:gd name="connsiteY4" fmla="*/ 0 h 395067"/>
              <a:gd name="connsiteX0" fmla="*/ 0 w 2160563"/>
              <a:gd name="connsiteY0" fmla="*/ 395067 h 395067"/>
              <a:gd name="connsiteX1" fmla="*/ 1448777 w 2160563"/>
              <a:gd name="connsiteY1" fmla="*/ 208231 h 395067"/>
              <a:gd name="connsiteX2" fmla="*/ 1807308 w 2160563"/>
              <a:gd name="connsiteY2" fmla="*/ 190696 h 395067"/>
              <a:gd name="connsiteX3" fmla="*/ 2094523 w 2160563"/>
              <a:gd name="connsiteY3" fmla="*/ 240323 h 395067"/>
              <a:gd name="connsiteX4" fmla="*/ 2160563 w 2160563"/>
              <a:gd name="connsiteY4" fmla="*/ 0 h 395067"/>
              <a:gd name="connsiteX0" fmla="*/ 0 w 2160563"/>
              <a:gd name="connsiteY0" fmla="*/ 395067 h 395067"/>
              <a:gd name="connsiteX1" fmla="*/ 1448777 w 2160563"/>
              <a:gd name="connsiteY1" fmla="*/ 208231 h 395067"/>
              <a:gd name="connsiteX2" fmla="*/ 1807308 w 2160563"/>
              <a:gd name="connsiteY2" fmla="*/ 190696 h 395067"/>
              <a:gd name="connsiteX3" fmla="*/ 2094523 w 2160563"/>
              <a:gd name="connsiteY3" fmla="*/ 240323 h 395067"/>
              <a:gd name="connsiteX4" fmla="*/ 2160563 w 2160563"/>
              <a:gd name="connsiteY4" fmla="*/ 0 h 395067"/>
              <a:gd name="connsiteX0" fmla="*/ 0 w 2160563"/>
              <a:gd name="connsiteY0" fmla="*/ 395067 h 395067"/>
              <a:gd name="connsiteX1" fmla="*/ 1448777 w 2160563"/>
              <a:gd name="connsiteY1" fmla="*/ 208231 h 395067"/>
              <a:gd name="connsiteX2" fmla="*/ 1807308 w 2160563"/>
              <a:gd name="connsiteY2" fmla="*/ 190696 h 395067"/>
              <a:gd name="connsiteX3" fmla="*/ 2094523 w 2160563"/>
              <a:gd name="connsiteY3" fmla="*/ 240323 h 395067"/>
              <a:gd name="connsiteX4" fmla="*/ 2160563 w 2160563"/>
              <a:gd name="connsiteY4" fmla="*/ 0 h 395067"/>
              <a:gd name="connsiteX0" fmla="*/ 0 w 2160563"/>
              <a:gd name="connsiteY0" fmla="*/ 395067 h 395067"/>
              <a:gd name="connsiteX1" fmla="*/ 1448777 w 2160563"/>
              <a:gd name="connsiteY1" fmla="*/ 208231 h 395067"/>
              <a:gd name="connsiteX2" fmla="*/ 1868268 w 2160563"/>
              <a:gd name="connsiteY2" fmla="*/ 183076 h 395067"/>
              <a:gd name="connsiteX3" fmla="*/ 2094523 w 2160563"/>
              <a:gd name="connsiteY3" fmla="*/ 240323 h 395067"/>
              <a:gd name="connsiteX4" fmla="*/ 2160563 w 2160563"/>
              <a:gd name="connsiteY4" fmla="*/ 0 h 395067"/>
              <a:gd name="connsiteX0" fmla="*/ 0 w 2160563"/>
              <a:gd name="connsiteY0" fmla="*/ 395067 h 395067"/>
              <a:gd name="connsiteX1" fmla="*/ 1444967 w 2160563"/>
              <a:gd name="connsiteY1" fmla="*/ 191086 h 395067"/>
              <a:gd name="connsiteX2" fmla="*/ 1868268 w 2160563"/>
              <a:gd name="connsiteY2" fmla="*/ 183076 h 395067"/>
              <a:gd name="connsiteX3" fmla="*/ 2094523 w 2160563"/>
              <a:gd name="connsiteY3" fmla="*/ 240323 h 395067"/>
              <a:gd name="connsiteX4" fmla="*/ 2160563 w 2160563"/>
              <a:gd name="connsiteY4" fmla="*/ 0 h 395067"/>
              <a:gd name="connsiteX0" fmla="*/ 0 w 2154848"/>
              <a:gd name="connsiteY0" fmla="*/ 345537 h 345537"/>
              <a:gd name="connsiteX1" fmla="*/ 1439252 w 2154848"/>
              <a:gd name="connsiteY1" fmla="*/ 191086 h 345537"/>
              <a:gd name="connsiteX2" fmla="*/ 1862553 w 2154848"/>
              <a:gd name="connsiteY2" fmla="*/ 183076 h 345537"/>
              <a:gd name="connsiteX3" fmla="*/ 2088808 w 2154848"/>
              <a:gd name="connsiteY3" fmla="*/ 240323 h 345537"/>
              <a:gd name="connsiteX4" fmla="*/ 2154848 w 2154848"/>
              <a:gd name="connsiteY4" fmla="*/ 0 h 345537"/>
              <a:gd name="connsiteX0" fmla="*/ 0 w 2154848"/>
              <a:gd name="connsiteY0" fmla="*/ 345537 h 345537"/>
              <a:gd name="connsiteX1" fmla="*/ 1439252 w 2154848"/>
              <a:gd name="connsiteY1" fmla="*/ 191086 h 345537"/>
              <a:gd name="connsiteX2" fmla="*/ 1862553 w 2154848"/>
              <a:gd name="connsiteY2" fmla="*/ 183076 h 345537"/>
              <a:gd name="connsiteX3" fmla="*/ 2088808 w 2154848"/>
              <a:gd name="connsiteY3" fmla="*/ 240323 h 345537"/>
              <a:gd name="connsiteX4" fmla="*/ 2154848 w 2154848"/>
              <a:gd name="connsiteY4" fmla="*/ 0 h 345537"/>
              <a:gd name="connsiteX0" fmla="*/ 0 w 2154848"/>
              <a:gd name="connsiteY0" fmla="*/ 345537 h 345537"/>
              <a:gd name="connsiteX1" fmla="*/ 1439252 w 2154848"/>
              <a:gd name="connsiteY1" fmla="*/ 191086 h 345537"/>
              <a:gd name="connsiteX2" fmla="*/ 1862553 w 2154848"/>
              <a:gd name="connsiteY2" fmla="*/ 183076 h 345537"/>
              <a:gd name="connsiteX3" fmla="*/ 2088808 w 2154848"/>
              <a:gd name="connsiteY3" fmla="*/ 240323 h 345537"/>
              <a:gd name="connsiteX4" fmla="*/ 2154848 w 2154848"/>
              <a:gd name="connsiteY4" fmla="*/ 0 h 345537"/>
              <a:gd name="connsiteX0" fmla="*/ 0 w 2154848"/>
              <a:gd name="connsiteY0" fmla="*/ 345537 h 345537"/>
              <a:gd name="connsiteX1" fmla="*/ 1439252 w 2154848"/>
              <a:gd name="connsiteY1" fmla="*/ 191086 h 345537"/>
              <a:gd name="connsiteX2" fmla="*/ 1862553 w 2154848"/>
              <a:gd name="connsiteY2" fmla="*/ 183076 h 345537"/>
              <a:gd name="connsiteX3" fmla="*/ 2088808 w 2154848"/>
              <a:gd name="connsiteY3" fmla="*/ 240323 h 345537"/>
              <a:gd name="connsiteX4" fmla="*/ 2154848 w 2154848"/>
              <a:gd name="connsiteY4" fmla="*/ 0 h 345537"/>
              <a:gd name="connsiteX0" fmla="*/ 0 w 2154848"/>
              <a:gd name="connsiteY0" fmla="*/ 345537 h 345537"/>
              <a:gd name="connsiteX1" fmla="*/ 1439252 w 2154848"/>
              <a:gd name="connsiteY1" fmla="*/ 191086 h 345537"/>
              <a:gd name="connsiteX2" fmla="*/ 1862553 w 2154848"/>
              <a:gd name="connsiteY2" fmla="*/ 183076 h 345537"/>
              <a:gd name="connsiteX3" fmla="*/ 2088808 w 2154848"/>
              <a:gd name="connsiteY3" fmla="*/ 240323 h 345537"/>
              <a:gd name="connsiteX4" fmla="*/ 2154848 w 2154848"/>
              <a:gd name="connsiteY4" fmla="*/ 0 h 345537"/>
              <a:gd name="connsiteX0" fmla="*/ 0 w 2154848"/>
              <a:gd name="connsiteY0" fmla="*/ 345537 h 345537"/>
              <a:gd name="connsiteX1" fmla="*/ 1439252 w 2154848"/>
              <a:gd name="connsiteY1" fmla="*/ 191086 h 345537"/>
              <a:gd name="connsiteX2" fmla="*/ 1862553 w 2154848"/>
              <a:gd name="connsiteY2" fmla="*/ 183076 h 345537"/>
              <a:gd name="connsiteX3" fmla="*/ 2088808 w 2154848"/>
              <a:gd name="connsiteY3" fmla="*/ 240323 h 345537"/>
              <a:gd name="connsiteX4" fmla="*/ 2154848 w 2154848"/>
              <a:gd name="connsiteY4" fmla="*/ 0 h 345537"/>
              <a:gd name="connsiteX0" fmla="*/ 0 w 2154848"/>
              <a:gd name="connsiteY0" fmla="*/ 345537 h 345537"/>
              <a:gd name="connsiteX1" fmla="*/ 1439252 w 2154848"/>
              <a:gd name="connsiteY1" fmla="*/ 191086 h 345537"/>
              <a:gd name="connsiteX2" fmla="*/ 1862553 w 2154848"/>
              <a:gd name="connsiteY2" fmla="*/ 183076 h 345537"/>
              <a:gd name="connsiteX3" fmla="*/ 2088808 w 2154848"/>
              <a:gd name="connsiteY3" fmla="*/ 240323 h 345537"/>
              <a:gd name="connsiteX4" fmla="*/ 2154848 w 2154848"/>
              <a:gd name="connsiteY4" fmla="*/ 0 h 345537"/>
              <a:gd name="connsiteX0" fmla="*/ 0 w 2154848"/>
              <a:gd name="connsiteY0" fmla="*/ 345537 h 345537"/>
              <a:gd name="connsiteX1" fmla="*/ 1439252 w 2154848"/>
              <a:gd name="connsiteY1" fmla="*/ 191086 h 345537"/>
              <a:gd name="connsiteX2" fmla="*/ 1862553 w 2154848"/>
              <a:gd name="connsiteY2" fmla="*/ 183076 h 345537"/>
              <a:gd name="connsiteX3" fmla="*/ 2088808 w 2154848"/>
              <a:gd name="connsiteY3" fmla="*/ 240323 h 345537"/>
              <a:gd name="connsiteX4" fmla="*/ 2154848 w 2154848"/>
              <a:gd name="connsiteY4" fmla="*/ 0 h 345537"/>
              <a:gd name="connsiteX0" fmla="*/ 0 w 2154848"/>
              <a:gd name="connsiteY0" fmla="*/ 345537 h 345537"/>
              <a:gd name="connsiteX1" fmla="*/ 1439252 w 2154848"/>
              <a:gd name="connsiteY1" fmla="*/ 191086 h 345537"/>
              <a:gd name="connsiteX2" fmla="*/ 1862553 w 2154848"/>
              <a:gd name="connsiteY2" fmla="*/ 183076 h 345537"/>
              <a:gd name="connsiteX3" fmla="*/ 2088808 w 2154848"/>
              <a:gd name="connsiteY3" fmla="*/ 240323 h 345537"/>
              <a:gd name="connsiteX4" fmla="*/ 2154848 w 2154848"/>
              <a:gd name="connsiteY4" fmla="*/ 0 h 345537"/>
              <a:gd name="connsiteX0" fmla="*/ 0 w 2154848"/>
              <a:gd name="connsiteY0" fmla="*/ 345537 h 345537"/>
              <a:gd name="connsiteX1" fmla="*/ 1439252 w 2154848"/>
              <a:gd name="connsiteY1" fmla="*/ 191086 h 345537"/>
              <a:gd name="connsiteX2" fmla="*/ 1862553 w 2154848"/>
              <a:gd name="connsiteY2" fmla="*/ 183076 h 345537"/>
              <a:gd name="connsiteX3" fmla="*/ 2088808 w 2154848"/>
              <a:gd name="connsiteY3" fmla="*/ 240323 h 345537"/>
              <a:gd name="connsiteX4" fmla="*/ 2154848 w 2154848"/>
              <a:gd name="connsiteY4" fmla="*/ 0 h 345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4848" h="345537">
                <a:moveTo>
                  <a:pt x="0" y="345537"/>
                </a:moveTo>
                <a:lnTo>
                  <a:pt x="1439252" y="191086"/>
                </a:lnTo>
                <a:cubicBezTo>
                  <a:pt x="1749677" y="164009"/>
                  <a:pt x="1754294" y="174870"/>
                  <a:pt x="1862553" y="183076"/>
                </a:cubicBezTo>
                <a:cubicBezTo>
                  <a:pt x="1970812" y="191282"/>
                  <a:pt x="2032472" y="246071"/>
                  <a:pt x="2088808" y="240323"/>
                </a:cubicBezTo>
                <a:cubicBezTo>
                  <a:pt x="2145144" y="234575"/>
                  <a:pt x="2140927" y="116514"/>
                  <a:pt x="2154848" y="0"/>
                </a:cubicBezTo>
              </a:path>
            </a:pathLst>
          </a:cu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Text Placeholder 4"/>
          <p:cNvSpPr txBox="1">
            <a:spLocks/>
          </p:cNvSpPr>
          <p:nvPr/>
        </p:nvSpPr>
        <p:spPr>
          <a:xfrm>
            <a:off x="2475" y="5422217"/>
            <a:ext cx="3767408" cy="2513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defRPr/>
            </a:pP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 N. Wolf </a:t>
            </a:r>
            <a:r>
              <a:rPr lang="en-US" sz="1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Int. J. Mass  Spectrom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313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8 (2012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22"/>
          <p:cNvSpPr txBox="1"/>
          <p:nvPr/>
        </p:nvSpPr>
        <p:spPr>
          <a:xfrm rot="21137957">
            <a:off x="1807145" y="3298614"/>
            <a:ext cx="21435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RFQ cooler and buncher</a:t>
            </a:r>
            <a:endParaRPr lang="en-GB" sz="1400" dirty="0"/>
          </a:p>
        </p:txBody>
      </p:sp>
      <p:sp>
        <p:nvSpPr>
          <p:cNvPr id="55" name="TextBox 23"/>
          <p:cNvSpPr txBox="1"/>
          <p:nvPr/>
        </p:nvSpPr>
        <p:spPr>
          <a:xfrm rot="20992444">
            <a:off x="4791033" y="2673966"/>
            <a:ext cx="36647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Multi-reflection time-of-flight mass separator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43595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6089E-6 9.66728E-7 L 0.35308 -0.0914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4" y="-458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4" nodeType="withEffect">
                                  <p:stCondLst>
                                    <p:cond delay="11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fill="hold" grpId="0" nodeType="withEffect">
                                  <p:stCondLst>
                                    <p:cond delay="110"/>
                                  </p:stCondLst>
                                  <p:childTnLst>
                                    <p:animMotion origin="layout" path="M -4.96316E-6 4.93843E-6 L 0.35308 -0.0914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4" y="-4585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4" nodeType="withEffect">
                                  <p:stCondLst>
                                    <p:cond delay="19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path" presetSubtype="0" fill="hold" grpId="0" nodeType="withEffect">
                                  <p:stCondLst>
                                    <p:cond delay="190"/>
                                  </p:stCondLst>
                                  <p:childTnLst>
                                    <p:animMotion origin="layout" path="M -3.86089E-6 -1.1606E-6 L 0.35308 -0.0914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4" y="-458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4" nodeType="withEffect">
                                  <p:stCondLst>
                                    <p:cond delay="32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path" presetSubtype="0" fill="hold" grpId="0" nodeType="withEffect">
                                  <p:stCondLst>
                                    <p:cond delay="320"/>
                                  </p:stCondLst>
                                  <p:childTnLst>
                                    <p:animMotion origin="layout" path="M -4.41202E-6 -2.93424E-6 L 0.35308 -0.0914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4" y="-4585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4" nodeType="withEffect">
                                  <p:stCondLst>
                                    <p:cond delay="41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fill="hold" grpId="0" nodeType="withEffect">
                                  <p:stCondLst>
                                    <p:cond delay="410"/>
                                  </p:stCondLst>
                                  <p:childTnLst>
                                    <p:animMotion origin="layout" path="M -7.89861E-7 4.93843E-6 L 0.35308 -0.09144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4" y="-4585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4" nodeType="withEffect">
                                  <p:stCondLst>
                                    <p:cond delay="49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2" presetClass="path" presetSubtype="0" fill="hold" grpId="0" nodeType="withEffect">
                                  <p:stCondLst>
                                    <p:cond delay="490"/>
                                  </p:stCondLst>
                                  <p:childTnLst>
                                    <p:animMotion origin="layout" path="M 1.41468E-6 -8.77653E-7 L 0.35308 -0.0914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4" y="-4585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4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path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2.87651E-6 1.1082E-6 L 0.35308 -0.09143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4" y="-4585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4" nodeType="withEffect">
                                  <p:stCondLst>
                                    <p:cond delay="68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path" presetSubtype="0" fill="hold" grpId="0" nodeType="withEffect">
                                  <p:stCondLst>
                                    <p:cond delay="680"/>
                                  </p:stCondLst>
                                  <p:childTnLst>
                                    <p:animMotion origin="layout" path="M 3.61922E-6 4.93843E-6 L 0.35308 -0.0914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4" y="-4585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4" nodeType="withEffect">
                                  <p:stCondLst>
                                    <p:cond delay="79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path" presetSubtype="0" fill="hold" grpId="0" nodeType="withEffect">
                                  <p:stCondLst>
                                    <p:cond delay="790"/>
                                  </p:stCondLst>
                                  <p:childTnLst>
                                    <p:animMotion origin="layout" path="M 2.8323E-6 -9.48389E-7 L 0.35308 -0.09143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4" y="-4585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4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2" presetClass="path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4.30298E-7 9.66728E-7 L 0.35308 -0.09143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4" y="-45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308 -0.09143 L 0.57427 -0.15536 " pathEditMode="relative" rAng="0" ptsTypes="AA">
                                      <p:cBhvr>
                                        <p:cTn id="49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52" y="-3196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308 -0.09144 L 0.57428 -0.15536 " pathEditMode="relative" rAng="0" ptsTypes="AA">
                                      <p:cBhvr>
                                        <p:cTn id="51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52" y="-3196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308 -0.09143 L 0.57427 -0.15536 " pathEditMode="relative" rAng="0" ptsTypes="AA">
                                      <p:cBhvr>
                                        <p:cTn id="53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52" y="-3196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308 -0.09143 L 0.57427 -0.15535 " pathEditMode="relative" rAng="0" ptsTypes="AA">
                                      <p:cBhvr>
                                        <p:cTn id="55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52" y="-3196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308 -0.09144 L 0.57427 -0.15536 " pathEditMode="relative" rAng="0" ptsTypes="AA">
                                      <p:cBhvr>
                                        <p:cTn id="57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52" y="-3196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308 -0.09143 L 0.57427 -0.15536 " pathEditMode="relative" rAng="0" ptsTypes="AA">
                                      <p:cBhvr>
                                        <p:cTn id="59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52" y="-3196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308 -0.09143 L 0.57427 -0.15536 " pathEditMode="relative" rAng="0" ptsTypes="AA">
                                      <p:cBhvr>
                                        <p:cTn id="61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52" y="-3196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308 -0.09144 L 0.57427 -0.15536 " pathEditMode="relative" rAng="0" ptsTypes="AA">
                                      <p:cBhvr>
                                        <p:cTn id="63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52" y="-3196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308 -0.09143 L 0.57427 -0.15536 " pathEditMode="relative" rAng="0" ptsTypes="AA">
                                      <p:cBhvr>
                                        <p:cTn id="65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52" y="-319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308 -0.09143 L 0.57427 -0.15536 " pathEditMode="relative" rAng="0" ptsTypes="AA">
                                      <p:cBhvr>
                                        <p:cTn id="67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52" y="-31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1" presetClass="path" presetSubtype="0" repeatCount="5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427 -0.15536 C 0.63617 -0.1737 0.68627 -0.19099 0.68612 -0.19335 C 0.68494 -0.19466 0.63528 -0.18077 0.57295 -0.16165 C 0.51165 -0.14252 0.46125 -0.12575 0.46198 -0.12444 C 0.46169 -0.12261 0.51297 -0.13623 0.57427 -0.15536 Z " pathEditMode="relative" rAng="20820000" ptsTypes="AAAAA">
                                      <p:cBhvr>
                                        <p:cTn id="7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-341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" presetClass="pat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428 -0.15536 C 0.63617 -0.1737 0.68627 -0.19073 0.68612 -0.19283 C 0.68524 -0.19361 0.63528 -0.18078 0.57339 -0.16165 C 0.51165 -0.14253 0.46125 -0.12445 0.46199 -0.12445 C 0.46213 -0.12288 0.51297 -0.13624 0.57428 -0.15536 Z " pathEditMode="relative" rAng="20820000" ptsTypes="AAAAA">
                                      <p:cBhvr>
                                        <p:cTn id="7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-314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1" presetClass="pat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427 -0.15536 C 0.63617 -0.1737 0.68627 -0.19072 0.68612 -0.19282 C 0.68524 -0.19361 0.63528 -0.18077 0.57339 -0.16164 C 0.51165 -0.14252 0.46125 -0.12444 0.46198 -0.12444 C 0.46213 -0.12287 0.51297 -0.13623 0.57427 -0.15536 Z " pathEditMode="relative" rAng="20820000" ptsTypes="AAAAA">
                                      <p:cBhvr>
                                        <p:cTn id="7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-314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pat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427 -0.15535 C 0.63617 -0.17369 0.68627 -0.19072 0.68612 -0.19282 C 0.68524 -0.1936 0.63528 -0.18077 0.57339 -0.16164 C 0.51165 -0.14252 0.46125 -0.12444 0.46198 -0.12444 C 0.46213 -0.12287 0.51297 -0.13623 0.57427 -0.15535 Z " pathEditMode="relative" rAng="20820000" ptsTypes="AAAAA">
                                      <p:cBhvr>
                                        <p:cTn id="76" dur="20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-314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1" presetClass="pat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427 -0.15536 C 0.63616 -0.1737 0.68627 -0.19073 0.68612 -0.19283 C 0.68524 -0.19361 0.63528 -0.18078 0.57339 -0.16165 C 0.51164 -0.14253 0.46124 -0.12445 0.46198 -0.12445 C 0.46213 -0.12288 0.51297 -0.13624 0.57427 -0.15536 Z " pathEditMode="relative" rAng="20820000" ptsTypes="AAAAA">
                                      <p:cBhvr>
                                        <p:cTn id="7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-314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pat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427 -0.15536 C 0.63616 -0.1737 0.68626 -0.19072 0.68612 -0.19282 C 0.68523 -0.19361 0.63528 -0.18077 0.57338 -0.16164 C 0.51164 -0.14252 0.46124 -0.12444 0.46198 -0.12444 C 0.46213 -0.12287 0.51297 -0.13623 0.57427 -0.15536 Z " pathEditMode="relative" rAng="20820000" ptsTypes="AAAAA">
                                      <p:cBhvr>
                                        <p:cTn id="8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-314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1" presetClass="pat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427 -0.15536 C 0.63617 -0.1737 0.68627 -0.19073 0.68612 -0.19282 C 0.68524 -0.19361 0.63528 -0.18077 0.57339 -0.16165 C 0.51164 -0.14252 0.46125 -0.12444 0.46198 -0.12444 C 0.46213 -0.12287 0.51297 -0.13623 0.57427 -0.15536 Z " pathEditMode="relative" rAng="20820000" ptsTypes="AAAAA">
                                      <p:cBhvr>
                                        <p:cTn id="8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-314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pat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427 -0.15536 C 0.63616 -0.1737 0.68626 -0.19073 0.68611 -0.19283 C 0.68523 -0.19361 0.63527 -0.18078 0.57338 -0.16165 C 0.51164 -0.14253 0.46124 -0.12445 0.46198 -0.12445 C 0.46212 -0.12288 0.51296 -0.13624 0.57427 -0.15536 Z " pathEditMode="relative" rAng="20820000" ptsTypes="AAAAA">
                                      <p:cBhvr>
                                        <p:cTn id="84" dur="20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-314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pat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427 -0.15536 C 0.63616 -0.1737 0.68626 -0.19072 0.68612 -0.19282 C 0.68523 -0.19361 0.63528 -0.18077 0.57338 -0.16164 C 0.51164 -0.14252 0.46124 -0.12444 0.46198 -0.12444 C 0.46213 -0.12287 0.51297 -0.13623 0.57427 -0.15536 Z " pathEditMode="relative" rAng="20820000" ptsTypes="AAAAA">
                                      <p:cBhvr>
                                        <p:cTn id="8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-314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" presetClass="pat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427 -0.15536 C 0.63616 -0.1737 0.68627 -0.19073 0.68612 -0.19282 C 0.68523 -0.19361 0.63528 -0.18077 0.57339 -0.16165 C 0.51164 -0.14252 0.46124 -0.12444 0.46198 -0.12444 C 0.46213 -0.12287 0.51297 -0.13623 0.57427 -0.15536 Z " pathEditMode="relative" rAng="20820000" ptsTypes="AAAAA">
                                      <p:cBhvr>
                                        <p:cTn id="8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-314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42" presetClass="path" presetSubtype="0" fill="hold" grpId="3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0.57427 -0.15536 L 0.8662 -0.25491 " pathEditMode="relative" rAng="0" ptsTypes="AA">
                                      <p:cBhvr>
                                        <p:cTn id="90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9" y="-4978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42" presetClass="path" presetSubtype="0" fill="hold" grpId="3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0.57428 -0.15536 L 0.8662 -0.25492 " pathEditMode="relative" rAng="0" ptsTypes="AA">
                                      <p:cBhvr>
                                        <p:cTn id="92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9" y="-4978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42" presetClass="path" presetSubtype="0" fill="hold" grpId="3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0.57427 -0.15536 L 0.8662 -0.25491 " pathEditMode="relative" rAng="0" ptsTypes="AA">
                                      <p:cBhvr>
                                        <p:cTn id="94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9" y="-4978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42" presetClass="path" presetSubtype="0" fill="hold" grpId="3" nodeType="withEffect">
                                  <p:stCondLst>
                                    <p:cond delay="10300"/>
                                  </p:stCondLst>
                                  <p:childTnLst>
                                    <p:animMotion origin="layout" path="M 0.57427 -0.15535 L 0.8662 -0.25491 " pathEditMode="relative" rAng="0" ptsTypes="AA">
                                      <p:cBhvr>
                                        <p:cTn id="96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9" y="-4978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fill="hold" grpId="3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0.57427 -0.15536 L 0.8662 -0.25492 " pathEditMode="relative" rAng="0" ptsTypes="AA">
                                      <p:cBhvr>
                                        <p:cTn id="98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9" y="-4978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42" presetClass="path" presetSubtype="0" fill="hold" grpId="3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0.57427 -0.15536 L 0.86619 -0.25491 " pathEditMode="relative" rAng="0" ptsTypes="AA">
                                      <p:cBhvr>
                                        <p:cTn id="100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9" y="-4978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fill="hold" grpId="3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0.57427 -0.15536 L 0.8662 -0.25491 " pathEditMode="relative" rAng="0" ptsTypes="AA">
                                      <p:cBhvr>
                                        <p:cTn id="102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9" y="-4978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42" presetClass="path" presetSubtype="0" fill="hold" grpId="3" nodeType="withEffect">
                                  <p:stCondLst>
                                    <p:cond delay="10300"/>
                                  </p:stCondLst>
                                  <p:childTnLst>
                                    <p:animMotion origin="layout" path="M 0.57427 -0.15536 L 0.86619 -0.25492 " pathEditMode="relative" rAng="0" ptsTypes="AA">
                                      <p:cBhvr>
                                        <p:cTn id="104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9" y="-4978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42" presetClass="path" presetSubtype="0" fill="hold" grpId="3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0.57427 -0.15536 L 0.86619 -0.25491 " pathEditMode="relative" rAng="0" ptsTypes="AA">
                                      <p:cBhvr>
                                        <p:cTn id="106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9" y="-4978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42" presetClass="path" presetSubtype="0" fill="hold" grpId="3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0.57427 -0.15536 L 0.86619 -0.25491 " pathEditMode="relative" rAng="0" ptsTypes="AA">
                                      <p:cBhvr>
                                        <p:cTn id="108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9" y="-4978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42" presetClass="path" presetSubtype="0" fill="hold" grpId="5" nodeType="withEffect">
                                  <p:stCondLst>
                                    <p:cond delay="11500"/>
                                  </p:stCondLst>
                                  <p:childTnLst>
                                    <p:animMotion origin="layout" path="M 0.8662 -0.25491 L 0.87755 -0.36311 " pathEditMode="relative" rAng="0" ptsTypes="AA">
                                      <p:cBhvr>
                                        <p:cTn id="11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0" y="-5423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42" presetClass="path" presetSubtype="0" fill="hold" grpId="5" nodeType="withEffect">
                                  <p:stCondLst>
                                    <p:cond delay="11500"/>
                                  </p:stCondLst>
                                  <p:childTnLst>
                                    <p:animMotion origin="layout" path="M 0.86753 -0.25466 L 0.92072 -0.20304 " pathEditMode="relative" rAng="0" ptsTypes="AA">
                                      <p:cBhvr>
                                        <p:cTn id="1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3" y="2567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42" presetClass="path" presetSubtype="0" fill="hold" grpId="5" nodeType="withEffect">
                                  <p:stCondLst>
                                    <p:cond delay="11500"/>
                                  </p:stCondLst>
                                  <p:childTnLst>
                                    <p:animMotion origin="layout" path="M 0.8662 -0.25282 L 0.9026 -0.33901 " pathEditMode="relative" rAng="0" ptsTypes="AA">
                                      <p:cBhvr>
                                        <p:cTn id="1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3" y="-4323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42" presetClass="path" presetSubtype="0" fill="hold" grpId="5" nodeType="withEffect">
                                  <p:stCondLst>
                                    <p:cond delay="11800"/>
                                  </p:stCondLst>
                                  <p:childTnLst>
                                    <p:animMotion origin="layout" path="M 0.86679 -0.25648 L 0.97834 -0.30128 " pathEditMode="relative" rAng="0" ptsTypes="AA">
                                      <p:cBhvr>
                                        <p:cTn id="1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70" y="-2253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42" presetClass="path" presetSubtype="0" fill="hold" grpId="5" nodeType="withEffect">
                                  <p:stCondLst>
                                    <p:cond delay="11500"/>
                                  </p:stCondLst>
                                  <p:childTnLst>
                                    <p:animMotion origin="layout" path="M 0.86855 -0.25439 L 0.8883 -0.17292 " pathEditMode="relative" rAng="0" ptsTypes="AA">
                                      <p:cBhvr>
                                        <p:cTn id="1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7" y="4061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42" presetClass="path" presetSubtype="0" fill="hold" grpId="5" nodeType="withEffect">
                                  <p:stCondLst>
                                    <p:cond delay="11500"/>
                                  </p:stCondLst>
                                  <p:childTnLst>
                                    <p:animMotion origin="layout" path="M 0.86575 -0.25727 L 0.85219 -0.34346 " pathEditMode="relative" rAng="0" ptsTypes="AA">
                                      <p:cBhvr>
                                        <p:cTn id="12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8" y="-4323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42" presetClass="path" presetSubtype="0" fill="hold" grpId="5" nodeType="withEffect">
                                  <p:stCondLst>
                                    <p:cond delay="11500"/>
                                  </p:stCondLst>
                                  <p:childTnLst>
                                    <p:animMotion origin="layout" path="M 0.86811 -0.25727 L 0.90451 -0.18784 " pathEditMode="relative" rAng="0" ptsTypes="AA">
                                      <p:cBhvr>
                                        <p:cTn id="12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3" y="3458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42" presetClass="path" presetSubtype="0" fill="hold" grpId="5" nodeType="withEffect">
                                  <p:stCondLst>
                                    <p:cond delay="11800"/>
                                  </p:stCondLst>
                                  <p:childTnLst>
                                    <p:animMotion origin="layout" path="M 0.86295 -0.25466 L 0.9745 -0.29945 " pathEditMode="relative" rAng="0" ptsTypes="AA">
                                      <p:cBhvr>
                                        <p:cTn id="1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70" y="-2253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42" presetClass="path" presetSubtype="0" fill="hold" grpId="5" nodeType="withEffect">
                                  <p:stCondLst>
                                    <p:cond delay="11500"/>
                                  </p:stCondLst>
                                  <p:childTnLst>
                                    <p:animMotion origin="layout" path="M 0.87032 -0.25648 L 0.91512 -0.18706 " pathEditMode="relative" rAng="0" ptsTypes="AA">
                                      <p:cBhvr>
                                        <p:cTn id="12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0" y="3458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42" presetClass="path" presetSubtype="0" fill="hold" grpId="5" nodeType="withEffect">
                                  <p:stCondLst>
                                    <p:cond delay="11500"/>
                                  </p:stCondLst>
                                  <p:childTnLst>
                                    <p:animMotion origin="layout" path="M 0.86384 -0.25491 L 0.86531 -0.35211 " pathEditMode="relative" rAng="0" ptsTypes="AA">
                                      <p:cBhvr>
                                        <p:cTn id="1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" y="-4873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0" nodeType="withEffect">
                                  <p:stCondLst>
                                    <p:cond delay="116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116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7" grpId="2" animBg="1"/>
      <p:bldP spid="37" grpId="3" animBg="1"/>
      <p:bldP spid="37" grpId="4" animBg="1"/>
      <p:bldP spid="37" grpId="5" animBg="1"/>
      <p:bldP spid="38" grpId="0" animBg="1"/>
      <p:bldP spid="38" grpId="1" animBg="1"/>
      <p:bldP spid="38" grpId="2" animBg="1"/>
      <p:bldP spid="38" grpId="3" animBg="1"/>
      <p:bldP spid="38" grpId="4" animBg="1"/>
      <p:bldP spid="38" grpId="5" animBg="1"/>
      <p:bldP spid="39" grpId="0" animBg="1"/>
      <p:bldP spid="39" grpId="1" animBg="1"/>
      <p:bldP spid="39" grpId="2" animBg="1"/>
      <p:bldP spid="39" grpId="3" animBg="1"/>
      <p:bldP spid="39" grpId="4" animBg="1"/>
      <p:bldP spid="39" grpId="5" animBg="1"/>
      <p:bldP spid="40" grpId="0" animBg="1"/>
      <p:bldP spid="40" grpId="1" animBg="1"/>
      <p:bldP spid="40" grpId="2" animBg="1"/>
      <p:bldP spid="40" grpId="3" animBg="1"/>
      <p:bldP spid="40" grpId="4" animBg="1"/>
      <p:bldP spid="40" grpId="5" animBg="1"/>
      <p:bldP spid="41" grpId="0" animBg="1"/>
      <p:bldP spid="41" grpId="1" animBg="1"/>
      <p:bldP spid="41" grpId="2" animBg="1"/>
      <p:bldP spid="41" grpId="3" animBg="1"/>
      <p:bldP spid="41" grpId="4" animBg="1"/>
      <p:bldP spid="41" grpId="5" animBg="1"/>
      <p:bldP spid="42" grpId="0" animBg="1"/>
      <p:bldP spid="42" grpId="1" animBg="1"/>
      <p:bldP spid="42" grpId="2" animBg="1"/>
      <p:bldP spid="42" grpId="3" animBg="1"/>
      <p:bldP spid="42" grpId="4" animBg="1"/>
      <p:bldP spid="42" grpId="5" animBg="1"/>
      <p:bldP spid="43" grpId="0" animBg="1"/>
      <p:bldP spid="43" grpId="1" animBg="1"/>
      <p:bldP spid="43" grpId="2" animBg="1"/>
      <p:bldP spid="43" grpId="3" animBg="1"/>
      <p:bldP spid="43" grpId="4" animBg="1"/>
      <p:bldP spid="43" grpId="5" animBg="1"/>
      <p:bldP spid="44" grpId="0" animBg="1"/>
      <p:bldP spid="44" grpId="1" animBg="1"/>
      <p:bldP spid="44" grpId="2" animBg="1"/>
      <p:bldP spid="44" grpId="3" animBg="1"/>
      <p:bldP spid="44" grpId="4" animBg="1"/>
      <p:bldP spid="44" grpId="5" animBg="1"/>
      <p:bldP spid="45" grpId="0" animBg="1"/>
      <p:bldP spid="45" grpId="1" animBg="1"/>
      <p:bldP spid="45" grpId="2" animBg="1"/>
      <p:bldP spid="45" grpId="3" animBg="1"/>
      <p:bldP spid="45" grpId="4" animBg="1"/>
      <p:bldP spid="45" grpId="5" animBg="1"/>
      <p:bldP spid="46" grpId="0" animBg="1"/>
      <p:bldP spid="46" grpId="1" animBg="1"/>
      <p:bldP spid="46" grpId="2" animBg="1"/>
      <p:bldP spid="46" grpId="3" animBg="1"/>
      <p:bldP spid="46" grpId="4" animBg="1"/>
      <p:bldP spid="46" grpId="5" animBg="1"/>
      <p:bldP spid="47" grpId="0"/>
      <p:bldP spid="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342" y="1551251"/>
            <a:ext cx="5433726" cy="3929001"/>
          </a:xfrm>
          <a:prstGeom prst="rect">
            <a:avLst/>
          </a:prstGeom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72" name="ZoneTexte 71"/>
          <p:cNvSpPr txBox="1"/>
          <p:nvPr/>
        </p:nvSpPr>
        <p:spPr>
          <a:xfrm>
            <a:off x="5674420" y="860212"/>
            <a:ext cx="490751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Modern </a:t>
            </a:r>
            <a:r>
              <a:rPr lang="fr-FR" sz="1400" dirty="0" err="1" smtClean="0"/>
              <a:t>evolutions</a:t>
            </a:r>
            <a:r>
              <a:rPr lang="fr-FR" sz="1400" dirty="0" smtClean="0"/>
              <a:t> of the empirical mass formula: the </a:t>
            </a:r>
            <a:r>
              <a:rPr lang="fr-FR" sz="1400" dirty="0" err="1"/>
              <a:t>F</a:t>
            </a:r>
            <a:r>
              <a:rPr lang="fr-FR" sz="1400" dirty="0" err="1" smtClean="0"/>
              <a:t>inite</a:t>
            </a:r>
            <a:r>
              <a:rPr lang="fr-FR" sz="1400" dirty="0" smtClean="0"/>
              <a:t> Range </a:t>
            </a:r>
            <a:r>
              <a:rPr lang="fr-FR" sz="1400" dirty="0" err="1" smtClean="0"/>
              <a:t>Droplet</a:t>
            </a:r>
            <a:r>
              <a:rPr lang="fr-FR" sz="1400" dirty="0" smtClean="0"/>
              <a:t> Model </a:t>
            </a:r>
            <a:r>
              <a:rPr lang="fr-FR" sz="1400" dirty="0" err="1" smtClean="0"/>
              <a:t>with</a:t>
            </a:r>
            <a:r>
              <a:rPr lang="fr-FR" sz="1400" dirty="0" smtClean="0"/>
              <a:t> 38 </a:t>
            </a:r>
            <a:r>
              <a:rPr lang="fr-FR" sz="1400" dirty="0" err="1" smtClean="0"/>
              <a:t>parameters</a:t>
            </a:r>
            <a:r>
              <a:rPr lang="fr-FR" sz="1400" dirty="0" smtClean="0"/>
              <a:t> </a:t>
            </a:r>
            <a:endParaRPr lang="fr-FR" sz="1400" dirty="0"/>
          </a:p>
        </p:txBody>
      </p:sp>
      <p:sp>
        <p:nvSpPr>
          <p:cNvPr id="75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560840" cy="432048"/>
          </a:xfrm>
        </p:spPr>
        <p:txBody>
          <a:bodyPr>
            <a:norm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Nuclear binding energy and mass formulas</a:t>
            </a:r>
          </a:p>
        </p:txBody>
      </p:sp>
      <p:sp>
        <p:nvSpPr>
          <p:cNvPr id="77" name="ZoneTexte 76"/>
          <p:cNvSpPr txBox="1"/>
          <p:nvPr/>
        </p:nvSpPr>
        <p:spPr>
          <a:xfrm>
            <a:off x="345827" y="4930412"/>
            <a:ext cx="2592289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We</a:t>
            </a:r>
            <a:r>
              <a:rPr lang="fr-FR" sz="1400" dirty="0" smtClean="0"/>
              <a:t> </a:t>
            </a:r>
            <a:r>
              <a:rPr lang="fr-FR" sz="1400" dirty="0" err="1" smtClean="0"/>
              <a:t>will</a:t>
            </a:r>
            <a:r>
              <a:rPr lang="fr-FR" sz="1400" dirty="0" smtClean="0"/>
              <a:t> come back to </a:t>
            </a:r>
            <a:r>
              <a:rPr lang="fr-FR" sz="1400" dirty="0" err="1" smtClean="0"/>
              <a:t>that</a:t>
            </a:r>
            <a:endParaRPr lang="fr-FR" sz="1400" dirty="0"/>
          </a:p>
        </p:txBody>
      </p:sp>
      <p:sp>
        <p:nvSpPr>
          <p:cNvPr id="78" name="ZoneTexte 77"/>
          <p:cNvSpPr txBox="1"/>
          <p:nvPr/>
        </p:nvSpPr>
        <p:spPr>
          <a:xfrm>
            <a:off x="345827" y="2843571"/>
            <a:ext cx="4608511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Root</a:t>
            </a:r>
            <a:r>
              <a:rPr lang="fr-FR" sz="1400" dirty="0" smtClean="0"/>
              <a:t>-</a:t>
            </a:r>
            <a:r>
              <a:rPr lang="fr-FR" sz="1400" dirty="0" err="1" smtClean="0"/>
              <a:t>mean</a:t>
            </a:r>
            <a:r>
              <a:rPr lang="fr-FR" sz="1400" dirty="0" smtClean="0"/>
              <a:t>-square </a:t>
            </a:r>
            <a:r>
              <a:rPr lang="fr-FR" sz="1400" dirty="0" err="1" smtClean="0"/>
              <a:t>error</a:t>
            </a:r>
            <a:r>
              <a:rPr lang="fr-FR" sz="1400" dirty="0" smtClean="0"/>
              <a:t> on </a:t>
            </a:r>
            <a:r>
              <a:rPr lang="fr-FR" sz="1400" dirty="0" err="1" smtClean="0"/>
              <a:t>experimentally</a:t>
            </a:r>
            <a:r>
              <a:rPr lang="fr-FR" sz="1400" dirty="0" smtClean="0"/>
              <a:t> </a:t>
            </a:r>
            <a:r>
              <a:rPr lang="fr-FR" sz="1400" dirty="0" err="1" smtClean="0"/>
              <a:t>known</a:t>
            </a:r>
            <a:r>
              <a:rPr lang="fr-FR" sz="1400" dirty="0"/>
              <a:t> </a:t>
            </a:r>
            <a:r>
              <a:rPr lang="fr-FR" sz="1400" dirty="0" smtClean="0"/>
              <a:t>masses 0.56 MeV (not E/A, total E)</a:t>
            </a:r>
            <a:endParaRPr lang="fr-FR" sz="1400" dirty="0"/>
          </a:p>
        </p:txBody>
      </p:sp>
      <p:sp>
        <p:nvSpPr>
          <p:cNvPr id="79" name="Rectangle 78"/>
          <p:cNvSpPr/>
          <p:nvPr/>
        </p:nvSpPr>
        <p:spPr>
          <a:xfrm>
            <a:off x="24466" y="5406008"/>
            <a:ext cx="55727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P.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Möller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A.J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Sierk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T.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Ichikawa,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H.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Sagawa, At.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Nucl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Tables 109-110, 1-204 (2016)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ZoneTexte 79"/>
          <p:cNvSpPr txBox="1"/>
          <p:nvPr/>
        </p:nvSpPr>
        <p:spPr>
          <a:xfrm>
            <a:off x="345827" y="3563826"/>
            <a:ext cx="4608512" cy="116955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err="1" smtClean="0"/>
              <a:t>Why</a:t>
            </a:r>
            <a:r>
              <a:rPr lang="fr-FR" sz="1400" dirty="0" smtClean="0"/>
              <a:t> </a:t>
            </a:r>
            <a:r>
              <a:rPr lang="fr-FR" sz="1400" dirty="0" err="1" smtClean="0"/>
              <a:t>bother</a:t>
            </a:r>
            <a:r>
              <a:rPr lang="fr-FR" sz="1400" dirty="0" smtClean="0"/>
              <a:t> </a:t>
            </a:r>
            <a:r>
              <a:rPr lang="fr-FR" sz="1400" dirty="0" err="1" smtClean="0"/>
              <a:t>with</a:t>
            </a:r>
            <a:r>
              <a:rPr lang="fr-FR" sz="1400" dirty="0" smtClean="0"/>
              <a:t> a non-</a:t>
            </a:r>
            <a:r>
              <a:rPr lang="fr-FR" sz="1400" dirty="0" err="1" smtClean="0"/>
              <a:t>microscopic</a:t>
            </a:r>
            <a:r>
              <a:rPr lang="fr-FR" sz="1400" dirty="0" smtClean="0"/>
              <a:t> </a:t>
            </a:r>
            <a:r>
              <a:rPr lang="fr-FR" sz="1400" dirty="0" err="1" smtClean="0"/>
              <a:t>approach</a:t>
            </a:r>
            <a:r>
              <a:rPr lang="fr-FR" sz="1400" dirty="0" smtClean="0"/>
              <a:t>:</a:t>
            </a: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 err="1" smtClean="0"/>
              <a:t>because</a:t>
            </a:r>
            <a:r>
              <a:rPr lang="fr-FR" sz="1400" dirty="0" smtClean="0"/>
              <a:t> it is </a:t>
            </a:r>
            <a:r>
              <a:rPr lang="fr-FR" sz="1400" dirty="0" err="1" smtClean="0"/>
              <a:t>easier</a:t>
            </a:r>
            <a:endParaRPr lang="fr-FR" sz="1400" dirty="0" smtClean="0"/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 err="1" smtClean="0"/>
              <a:t>because</a:t>
            </a:r>
            <a:r>
              <a:rPr lang="fr-FR" sz="1400" dirty="0" smtClean="0"/>
              <a:t> mass </a:t>
            </a:r>
            <a:r>
              <a:rPr lang="fr-FR" sz="1400" dirty="0" err="1" smtClean="0"/>
              <a:t>predictions</a:t>
            </a:r>
            <a:r>
              <a:rPr lang="fr-FR" sz="1400" dirty="0" smtClean="0"/>
              <a:t> are important for nuclear energy</a:t>
            </a:r>
            <a:r>
              <a:rPr lang="fr-FR" sz="1400" dirty="0"/>
              <a:t> </a:t>
            </a:r>
            <a:r>
              <a:rPr lang="fr-FR" sz="1400" dirty="0" smtClean="0"/>
              <a:t>and </a:t>
            </a:r>
            <a:r>
              <a:rPr lang="fr-FR" sz="1400" dirty="0" err="1" smtClean="0"/>
              <a:t>nucleosynthesis</a:t>
            </a:r>
            <a:r>
              <a:rPr lang="fr-FR" sz="1400" dirty="0" smtClean="0"/>
              <a:t> </a:t>
            </a: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 err="1" smtClean="0"/>
              <a:t>because</a:t>
            </a:r>
            <a:r>
              <a:rPr lang="fr-FR" sz="1400" dirty="0" smtClean="0"/>
              <a:t> </a:t>
            </a:r>
            <a:r>
              <a:rPr lang="fr-FR" sz="1400" dirty="0" err="1" smtClean="0"/>
              <a:t>it</a:t>
            </a:r>
            <a:r>
              <a:rPr lang="fr-FR" sz="1400" dirty="0" smtClean="0"/>
              <a:t> </a:t>
            </a:r>
            <a:r>
              <a:rPr lang="fr-FR" sz="1400" dirty="0" err="1" smtClean="0"/>
              <a:t>kind</a:t>
            </a:r>
            <a:r>
              <a:rPr lang="fr-FR" sz="1400" dirty="0" smtClean="0"/>
              <a:t>-of </a:t>
            </a:r>
            <a:r>
              <a:rPr lang="fr-FR" sz="1400" dirty="0" err="1" smtClean="0"/>
              <a:t>works</a:t>
            </a:r>
            <a:endParaRPr lang="fr-FR" sz="1400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43" y="1013520"/>
            <a:ext cx="3146964" cy="169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66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53939" y="149425"/>
            <a:ext cx="9418836" cy="432048"/>
          </a:xfrm>
        </p:spPr>
        <p:txBody>
          <a:bodyPr>
            <a:normAutofit fontScale="90000"/>
          </a:bodyPr>
          <a:lstStyle/>
          <a:p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techniques: Multi-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reflection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time-of-flight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spectrometer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70</a:t>
            </a:fld>
            <a:endParaRPr lang="fr-FR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921891" y="973258"/>
            <a:ext cx="9497241" cy="523220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smtClean="0">
                <a:solidFill>
                  <a:srgbClr val="000000"/>
                </a:solidFill>
              </a:rPr>
              <a:t>A major </a:t>
            </a:r>
            <a:r>
              <a:rPr lang="fr-FR" sz="1400" dirty="0" err="1" smtClean="0">
                <a:solidFill>
                  <a:srgbClr val="000000"/>
                </a:solidFill>
              </a:rPr>
              <a:t>problem</a:t>
            </a:r>
            <a:r>
              <a:rPr lang="fr-FR" sz="1400" dirty="0" smtClean="0">
                <a:solidFill>
                  <a:srgbClr val="000000"/>
                </a:solidFill>
              </a:rPr>
              <a:t> of ion </a:t>
            </a:r>
            <a:r>
              <a:rPr lang="fr-FR" sz="1400" dirty="0" err="1" smtClean="0">
                <a:solidFill>
                  <a:srgbClr val="000000"/>
                </a:solidFill>
              </a:rPr>
              <a:t>traps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is</a:t>
            </a:r>
            <a:r>
              <a:rPr lang="fr-FR" sz="1400" dirty="0" smtClean="0">
                <a:solidFill>
                  <a:srgbClr val="000000"/>
                </a:solidFill>
              </a:rPr>
              <a:t> contamination: </a:t>
            </a:r>
            <a:r>
              <a:rPr lang="fr-FR" sz="1400" dirty="0" err="1" smtClean="0">
                <a:solidFill>
                  <a:srgbClr val="000000"/>
                </a:solidFill>
              </a:rPr>
              <a:t>isobars</a:t>
            </a:r>
            <a:r>
              <a:rPr lang="fr-FR" sz="1400" dirty="0">
                <a:solidFill>
                  <a:srgbClr val="000000"/>
                </a:solidFill>
              </a:rPr>
              <a:t> </a:t>
            </a:r>
            <a:r>
              <a:rPr lang="fr-FR" sz="1400" dirty="0" smtClean="0">
                <a:solidFill>
                  <a:srgbClr val="000000"/>
                </a:solidFill>
              </a:rPr>
              <a:t>of the ion of </a:t>
            </a:r>
            <a:r>
              <a:rPr lang="fr-FR" sz="1400" dirty="0" err="1" smtClean="0">
                <a:solidFill>
                  <a:srgbClr val="000000"/>
                </a:solidFill>
              </a:rPr>
              <a:t>interest</a:t>
            </a:r>
            <a:r>
              <a:rPr lang="fr-FR" sz="1400" dirty="0" smtClean="0">
                <a:solidFill>
                  <a:srgbClr val="000000"/>
                </a:solidFill>
              </a:rPr>
              <a:t> must </a:t>
            </a:r>
            <a:r>
              <a:rPr lang="fr-FR" sz="1400" dirty="0" err="1" smtClean="0">
                <a:solidFill>
                  <a:srgbClr val="000000"/>
                </a:solidFill>
              </a:rPr>
              <a:t>be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removed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before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measurements</a:t>
            </a:r>
            <a:endParaRPr lang="fr-FR" sz="1400" dirty="0" smtClean="0">
              <a:solidFill>
                <a:srgbClr val="000000"/>
              </a:solidFill>
            </a:endParaRP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smtClean="0">
                <a:solidFill>
                  <a:srgbClr val="000000"/>
                </a:solidFill>
              </a:rPr>
              <a:t>An ion </a:t>
            </a:r>
            <a:r>
              <a:rPr lang="fr-FR" sz="1400" dirty="0" err="1" smtClean="0">
                <a:solidFill>
                  <a:srgbClr val="000000"/>
                </a:solidFill>
              </a:rPr>
              <a:t>trap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initially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used</a:t>
            </a:r>
            <a:r>
              <a:rPr lang="fr-FR" sz="1400" dirty="0" smtClean="0">
                <a:solidFill>
                  <a:srgbClr val="000000"/>
                </a:solidFill>
              </a:rPr>
              <a:t> for </a:t>
            </a:r>
            <a:r>
              <a:rPr lang="fr-FR" sz="1400" dirty="0" err="1" smtClean="0">
                <a:solidFill>
                  <a:srgbClr val="000000"/>
                </a:solidFill>
              </a:rPr>
              <a:t>isobar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separation</a:t>
            </a:r>
            <a:r>
              <a:rPr lang="fr-FR" sz="1400" dirty="0" smtClean="0">
                <a:solidFill>
                  <a:srgbClr val="000000"/>
                </a:solidFill>
              </a:rPr>
              <a:t> has </a:t>
            </a:r>
            <a:r>
              <a:rPr lang="fr-FR" sz="1400" dirty="0" err="1" smtClean="0">
                <a:solidFill>
                  <a:srgbClr val="000000"/>
                </a:solidFill>
              </a:rPr>
              <a:t>become</a:t>
            </a:r>
            <a:r>
              <a:rPr lang="fr-FR" sz="1400" dirty="0" smtClean="0">
                <a:solidFill>
                  <a:srgbClr val="000000"/>
                </a:solidFill>
              </a:rPr>
              <a:t> a </a:t>
            </a:r>
            <a:r>
              <a:rPr lang="fr-FR" sz="1400" dirty="0" err="1" smtClean="0">
                <a:solidFill>
                  <a:srgbClr val="000000"/>
                </a:solidFill>
              </a:rPr>
              <a:t>workhorse</a:t>
            </a:r>
            <a:r>
              <a:rPr lang="fr-FR" sz="1400" dirty="0" smtClean="0">
                <a:solidFill>
                  <a:srgbClr val="000000"/>
                </a:solidFill>
              </a:rPr>
              <a:t> for mass </a:t>
            </a:r>
            <a:r>
              <a:rPr lang="fr-FR" sz="1400" dirty="0" err="1" smtClean="0">
                <a:solidFill>
                  <a:srgbClr val="000000"/>
                </a:solidFill>
              </a:rPr>
              <a:t>measurements</a:t>
            </a:r>
            <a:endParaRPr lang="fr-FR" sz="1400" dirty="0" smtClean="0">
              <a:solidFill>
                <a:srgbClr val="000000"/>
              </a:solidFill>
            </a:endParaRPr>
          </a:p>
        </p:txBody>
      </p:sp>
      <p:pic>
        <p:nvPicPr>
          <p:cNvPr id="30" name="Picture 12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27778"/>
          <a:stretch/>
        </p:blipFill>
        <p:spPr>
          <a:xfrm rot="164058">
            <a:off x="4933473" y="2666072"/>
            <a:ext cx="3176092" cy="1085165"/>
          </a:xfrm>
          <a:prstGeom prst="rect">
            <a:avLst/>
          </a:prstGeom>
        </p:spPr>
      </p:pic>
      <p:pic>
        <p:nvPicPr>
          <p:cNvPr id="31" name="Picture 1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89" b="33333"/>
          <a:stretch/>
        </p:blipFill>
        <p:spPr>
          <a:xfrm rot="188922">
            <a:off x="1715925" y="3366770"/>
            <a:ext cx="2674726" cy="776322"/>
          </a:xfrm>
          <a:prstGeom prst="rect">
            <a:avLst/>
          </a:prstGeom>
        </p:spPr>
      </p:pic>
      <p:pic>
        <p:nvPicPr>
          <p:cNvPr id="33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419" y="1820132"/>
            <a:ext cx="1701158" cy="1275869"/>
          </a:xfrm>
          <a:prstGeom prst="rect">
            <a:avLst/>
          </a:prstGeom>
        </p:spPr>
      </p:pic>
      <p:sp>
        <p:nvSpPr>
          <p:cNvPr id="34" name="TextBox 22"/>
          <p:cNvSpPr txBox="1"/>
          <p:nvPr/>
        </p:nvSpPr>
        <p:spPr>
          <a:xfrm rot="21137957">
            <a:off x="1807145" y="3298614"/>
            <a:ext cx="21435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RFQ cooler and buncher</a:t>
            </a:r>
            <a:endParaRPr lang="en-GB" sz="1400" dirty="0"/>
          </a:p>
        </p:txBody>
      </p:sp>
      <p:sp>
        <p:nvSpPr>
          <p:cNvPr id="35" name="TextBox 23"/>
          <p:cNvSpPr txBox="1"/>
          <p:nvPr/>
        </p:nvSpPr>
        <p:spPr>
          <a:xfrm rot="20992444">
            <a:off x="4791033" y="2673966"/>
            <a:ext cx="36647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Multi-reflection time-of-flight mass separator</a:t>
            </a:r>
            <a:endParaRPr lang="en-GB" sz="1400" dirty="0"/>
          </a:p>
        </p:txBody>
      </p:sp>
      <p:sp>
        <p:nvSpPr>
          <p:cNvPr id="36" name="TextBox 24"/>
          <p:cNvSpPr txBox="1"/>
          <p:nvPr/>
        </p:nvSpPr>
        <p:spPr>
          <a:xfrm rot="20944347">
            <a:off x="8770067" y="2879818"/>
            <a:ext cx="21283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Electron multiplier</a:t>
            </a:r>
            <a:endParaRPr lang="en-GB" sz="1400" dirty="0"/>
          </a:p>
        </p:txBody>
      </p:sp>
      <p:sp>
        <p:nvSpPr>
          <p:cNvPr id="37" name="Oval 25"/>
          <p:cNvSpPr/>
          <p:nvPr/>
        </p:nvSpPr>
        <p:spPr>
          <a:xfrm>
            <a:off x="337180" y="4125832"/>
            <a:ext cx="45720" cy="4572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13"/>
          <p:cNvSpPr/>
          <p:nvPr/>
        </p:nvSpPr>
        <p:spPr>
          <a:xfrm>
            <a:off x="324480" y="4123292"/>
            <a:ext cx="45720" cy="4572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14"/>
          <p:cNvSpPr/>
          <p:nvPr/>
        </p:nvSpPr>
        <p:spPr>
          <a:xfrm>
            <a:off x="337180" y="4111778"/>
            <a:ext cx="45720" cy="4572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15"/>
          <p:cNvSpPr/>
          <p:nvPr/>
        </p:nvSpPr>
        <p:spPr>
          <a:xfrm>
            <a:off x="330830" y="4137178"/>
            <a:ext cx="45720" cy="4572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16"/>
          <p:cNvSpPr/>
          <p:nvPr/>
        </p:nvSpPr>
        <p:spPr>
          <a:xfrm>
            <a:off x="314320" y="4123124"/>
            <a:ext cx="45720" cy="4572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19"/>
          <p:cNvSpPr/>
          <p:nvPr/>
        </p:nvSpPr>
        <p:spPr>
          <a:xfrm>
            <a:off x="339720" y="4143612"/>
            <a:ext cx="45720" cy="4572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21"/>
          <p:cNvSpPr/>
          <p:nvPr/>
        </p:nvSpPr>
        <p:spPr>
          <a:xfrm>
            <a:off x="319400" y="4141072"/>
            <a:ext cx="45720" cy="4572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26"/>
          <p:cNvSpPr/>
          <p:nvPr/>
        </p:nvSpPr>
        <p:spPr>
          <a:xfrm>
            <a:off x="365120" y="4123292"/>
            <a:ext cx="45720" cy="4572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27"/>
          <p:cNvSpPr/>
          <p:nvPr/>
        </p:nvSpPr>
        <p:spPr>
          <a:xfrm>
            <a:off x="299080" y="4135992"/>
            <a:ext cx="45720" cy="4572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28"/>
          <p:cNvSpPr/>
          <p:nvPr/>
        </p:nvSpPr>
        <p:spPr>
          <a:xfrm>
            <a:off x="357500" y="4125832"/>
            <a:ext cx="45720" cy="4572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ZoneTexte 48"/>
          <p:cNvSpPr txBox="1"/>
          <p:nvPr/>
        </p:nvSpPr>
        <p:spPr>
          <a:xfrm>
            <a:off x="1725197" y="2706843"/>
            <a:ext cx="25426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err="1" smtClean="0"/>
              <a:t>Segmented</a:t>
            </a:r>
            <a:r>
              <a:rPr lang="fr-FR" sz="1400" b="1" dirty="0" smtClean="0"/>
              <a:t>, </a:t>
            </a:r>
            <a:r>
              <a:rPr lang="fr-FR" sz="1400" b="1" dirty="0" err="1" smtClean="0"/>
              <a:t>linear</a:t>
            </a:r>
            <a:r>
              <a:rPr lang="fr-FR" sz="1400" b="1" dirty="0" smtClean="0"/>
              <a:t> Paul </a:t>
            </a:r>
            <a:r>
              <a:rPr lang="fr-FR" sz="1400" b="1" dirty="0" err="1" smtClean="0"/>
              <a:t>trap</a:t>
            </a:r>
            <a:endParaRPr lang="fr-FR" sz="1400" b="1" dirty="0"/>
          </a:p>
        </p:txBody>
      </p:sp>
      <p:sp>
        <p:nvSpPr>
          <p:cNvPr id="50" name="ZoneTexte 49"/>
          <p:cNvSpPr txBox="1"/>
          <p:nvPr/>
        </p:nvSpPr>
        <p:spPr>
          <a:xfrm>
            <a:off x="499103" y="3056793"/>
            <a:ext cx="1297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 smtClean="0"/>
              <a:t>Wolgang</a:t>
            </a:r>
            <a:r>
              <a:rPr lang="fr-FR" sz="1400" dirty="0" smtClean="0"/>
              <a:t> Paul</a:t>
            </a:r>
            <a:endParaRPr lang="fr-FR" sz="1400" dirty="0"/>
          </a:p>
        </p:txBody>
      </p:sp>
      <p:pic>
        <p:nvPicPr>
          <p:cNvPr id="51" name="Picture 4" descr="Wolfgang Paul – Facts - NobelPrize.or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96" y="1638416"/>
            <a:ext cx="948767" cy="142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rme libre 5"/>
          <p:cNvSpPr/>
          <p:nvPr/>
        </p:nvSpPr>
        <p:spPr>
          <a:xfrm>
            <a:off x="2084608" y="3715824"/>
            <a:ext cx="2154848" cy="345537"/>
          </a:xfrm>
          <a:custGeom>
            <a:avLst/>
            <a:gdLst>
              <a:gd name="connsiteX0" fmla="*/ 0 w 2602523"/>
              <a:gd name="connsiteY0" fmla="*/ 461107 h 472442"/>
              <a:gd name="connsiteX1" fmla="*/ 1664677 w 2602523"/>
              <a:gd name="connsiteY1" fmla="*/ 226646 h 472442"/>
              <a:gd name="connsiteX2" fmla="*/ 2399323 w 2602523"/>
              <a:gd name="connsiteY2" fmla="*/ 468923 h 472442"/>
              <a:gd name="connsiteX3" fmla="*/ 2602523 w 2602523"/>
              <a:gd name="connsiteY3" fmla="*/ 0 h 472442"/>
              <a:gd name="connsiteX0" fmla="*/ 0 w 2602523"/>
              <a:gd name="connsiteY0" fmla="*/ 461107 h 461107"/>
              <a:gd name="connsiteX1" fmla="*/ 1664677 w 2602523"/>
              <a:gd name="connsiteY1" fmla="*/ 226646 h 461107"/>
              <a:gd name="connsiteX2" fmla="*/ 2125003 w 2602523"/>
              <a:gd name="connsiteY2" fmla="*/ 438443 h 461107"/>
              <a:gd name="connsiteX3" fmla="*/ 2602523 w 2602523"/>
              <a:gd name="connsiteY3" fmla="*/ 0 h 461107"/>
              <a:gd name="connsiteX0" fmla="*/ 0 w 2196123"/>
              <a:gd name="connsiteY0" fmla="*/ 395067 h 395067"/>
              <a:gd name="connsiteX1" fmla="*/ 1664677 w 2196123"/>
              <a:gd name="connsiteY1" fmla="*/ 160606 h 395067"/>
              <a:gd name="connsiteX2" fmla="*/ 2125003 w 2196123"/>
              <a:gd name="connsiteY2" fmla="*/ 372403 h 395067"/>
              <a:gd name="connsiteX3" fmla="*/ 2196123 w 2196123"/>
              <a:gd name="connsiteY3" fmla="*/ 0 h 395067"/>
              <a:gd name="connsiteX0" fmla="*/ 0 w 2196123"/>
              <a:gd name="connsiteY0" fmla="*/ 395067 h 395067"/>
              <a:gd name="connsiteX1" fmla="*/ 1664677 w 2196123"/>
              <a:gd name="connsiteY1" fmla="*/ 160606 h 395067"/>
              <a:gd name="connsiteX2" fmla="*/ 2094523 w 2196123"/>
              <a:gd name="connsiteY2" fmla="*/ 240323 h 395067"/>
              <a:gd name="connsiteX3" fmla="*/ 2196123 w 2196123"/>
              <a:gd name="connsiteY3" fmla="*/ 0 h 395067"/>
              <a:gd name="connsiteX0" fmla="*/ 0 w 2196123"/>
              <a:gd name="connsiteY0" fmla="*/ 395067 h 395067"/>
              <a:gd name="connsiteX1" fmla="*/ 1837397 w 2196123"/>
              <a:gd name="connsiteY1" fmla="*/ 125046 h 395067"/>
              <a:gd name="connsiteX2" fmla="*/ 2094523 w 2196123"/>
              <a:gd name="connsiteY2" fmla="*/ 240323 h 395067"/>
              <a:gd name="connsiteX3" fmla="*/ 2196123 w 2196123"/>
              <a:gd name="connsiteY3" fmla="*/ 0 h 395067"/>
              <a:gd name="connsiteX0" fmla="*/ 0 w 2196123"/>
              <a:gd name="connsiteY0" fmla="*/ 395067 h 395067"/>
              <a:gd name="connsiteX1" fmla="*/ 1837397 w 2196123"/>
              <a:gd name="connsiteY1" fmla="*/ 125046 h 395067"/>
              <a:gd name="connsiteX2" fmla="*/ 2094523 w 2196123"/>
              <a:gd name="connsiteY2" fmla="*/ 240323 h 395067"/>
              <a:gd name="connsiteX3" fmla="*/ 2196123 w 2196123"/>
              <a:gd name="connsiteY3" fmla="*/ 0 h 395067"/>
              <a:gd name="connsiteX0" fmla="*/ 0 w 2196123"/>
              <a:gd name="connsiteY0" fmla="*/ 395067 h 395067"/>
              <a:gd name="connsiteX1" fmla="*/ 1842477 w 2196123"/>
              <a:gd name="connsiteY1" fmla="*/ 140286 h 395067"/>
              <a:gd name="connsiteX2" fmla="*/ 2094523 w 2196123"/>
              <a:gd name="connsiteY2" fmla="*/ 240323 h 395067"/>
              <a:gd name="connsiteX3" fmla="*/ 2196123 w 2196123"/>
              <a:gd name="connsiteY3" fmla="*/ 0 h 395067"/>
              <a:gd name="connsiteX0" fmla="*/ 0 w 2160563"/>
              <a:gd name="connsiteY0" fmla="*/ 395067 h 395067"/>
              <a:gd name="connsiteX1" fmla="*/ 1842477 w 2160563"/>
              <a:gd name="connsiteY1" fmla="*/ 140286 h 395067"/>
              <a:gd name="connsiteX2" fmla="*/ 2094523 w 2160563"/>
              <a:gd name="connsiteY2" fmla="*/ 240323 h 395067"/>
              <a:gd name="connsiteX3" fmla="*/ 2160563 w 2160563"/>
              <a:gd name="connsiteY3" fmla="*/ 0 h 395067"/>
              <a:gd name="connsiteX0" fmla="*/ 0 w 2160563"/>
              <a:gd name="connsiteY0" fmla="*/ 395067 h 395067"/>
              <a:gd name="connsiteX1" fmla="*/ 1563077 w 2160563"/>
              <a:gd name="connsiteY1" fmla="*/ 180926 h 395067"/>
              <a:gd name="connsiteX2" fmla="*/ 2094523 w 2160563"/>
              <a:gd name="connsiteY2" fmla="*/ 240323 h 395067"/>
              <a:gd name="connsiteX3" fmla="*/ 2160563 w 2160563"/>
              <a:gd name="connsiteY3" fmla="*/ 0 h 395067"/>
              <a:gd name="connsiteX0" fmla="*/ 0 w 2160563"/>
              <a:gd name="connsiteY0" fmla="*/ 395067 h 395067"/>
              <a:gd name="connsiteX1" fmla="*/ 1563077 w 2160563"/>
              <a:gd name="connsiteY1" fmla="*/ 180926 h 395067"/>
              <a:gd name="connsiteX2" fmla="*/ 1913988 w 2160563"/>
              <a:gd name="connsiteY2" fmla="*/ 165296 h 395067"/>
              <a:gd name="connsiteX3" fmla="*/ 2094523 w 2160563"/>
              <a:gd name="connsiteY3" fmla="*/ 240323 h 395067"/>
              <a:gd name="connsiteX4" fmla="*/ 2160563 w 2160563"/>
              <a:gd name="connsiteY4" fmla="*/ 0 h 395067"/>
              <a:gd name="connsiteX0" fmla="*/ 0 w 2160563"/>
              <a:gd name="connsiteY0" fmla="*/ 395067 h 395067"/>
              <a:gd name="connsiteX1" fmla="*/ 1563077 w 2160563"/>
              <a:gd name="connsiteY1" fmla="*/ 206326 h 395067"/>
              <a:gd name="connsiteX2" fmla="*/ 1913988 w 2160563"/>
              <a:gd name="connsiteY2" fmla="*/ 165296 h 395067"/>
              <a:gd name="connsiteX3" fmla="*/ 2094523 w 2160563"/>
              <a:gd name="connsiteY3" fmla="*/ 240323 h 395067"/>
              <a:gd name="connsiteX4" fmla="*/ 2160563 w 2160563"/>
              <a:gd name="connsiteY4" fmla="*/ 0 h 395067"/>
              <a:gd name="connsiteX0" fmla="*/ 0 w 2160563"/>
              <a:gd name="connsiteY0" fmla="*/ 395067 h 395067"/>
              <a:gd name="connsiteX1" fmla="*/ 1563077 w 2160563"/>
              <a:gd name="connsiteY1" fmla="*/ 206326 h 395067"/>
              <a:gd name="connsiteX2" fmla="*/ 1807308 w 2160563"/>
              <a:gd name="connsiteY2" fmla="*/ 190696 h 395067"/>
              <a:gd name="connsiteX3" fmla="*/ 2094523 w 2160563"/>
              <a:gd name="connsiteY3" fmla="*/ 240323 h 395067"/>
              <a:gd name="connsiteX4" fmla="*/ 2160563 w 2160563"/>
              <a:gd name="connsiteY4" fmla="*/ 0 h 395067"/>
              <a:gd name="connsiteX0" fmla="*/ 0 w 2160563"/>
              <a:gd name="connsiteY0" fmla="*/ 395067 h 395067"/>
              <a:gd name="connsiteX1" fmla="*/ 1563077 w 2160563"/>
              <a:gd name="connsiteY1" fmla="*/ 206326 h 395067"/>
              <a:gd name="connsiteX2" fmla="*/ 1807308 w 2160563"/>
              <a:gd name="connsiteY2" fmla="*/ 190696 h 395067"/>
              <a:gd name="connsiteX3" fmla="*/ 2094523 w 2160563"/>
              <a:gd name="connsiteY3" fmla="*/ 240323 h 395067"/>
              <a:gd name="connsiteX4" fmla="*/ 2160563 w 2160563"/>
              <a:gd name="connsiteY4" fmla="*/ 0 h 395067"/>
              <a:gd name="connsiteX0" fmla="*/ 0 w 2160563"/>
              <a:gd name="connsiteY0" fmla="*/ 395067 h 395067"/>
              <a:gd name="connsiteX1" fmla="*/ 1448777 w 2160563"/>
              <a:gd name="connsiteY1" fmla="*/ 208231 h 395067"/>
              <a:gd name="connsiteX2" fmla="*/ 1807308 w 2160563"/>
              <a:gd name="connsiteY2" fmla="*/ 190696 h 395067"/>
              <a:gd name="connsiteX3" fmla="*/ 2094523 w 2160563"/>
              <a:gd name="connsiteY3" fmla="*/ 240323 h 395067"/>
              <a:gd name="connsiteX4" fmla="*/ 2160563 w 2160563"/>
              <a:gd name="connsiteY4" fmla="*/ 0 h 395067"/>
              <a:gd name="connsiteX0" fmla="*/ 0 w 2160563"/>
              <a:gd name="connsiteY0" fmla="*/ 395067 h 395067"/>
              <a:gd name="connsiteX1" fmla="*/ 1448777 w 2160563"/>
              <a:gd name="connsiteY1" fmla="*/ 208231 h 395067"/>
              <a:gd name="connsiteX2" fmla="*/ 1807308 w 2160563"/>
              <a:gd name="connsiteY2" fmla="*/ 190696 h 395067"/>
              <a:gd name="connsiteX3" fmla="*/ 2094523 w 2160563"/>
              <a:gd name="connsiteY3" fmla="*/ 240323 h 395067"/>
              <a:gd name="connsiteX4" fmla="*/ 2160563 w 2160563"/>
              <a:gd name="connsiteY4" fmla="*/ 0 h 395067"/>
              <a:gd name="connsiteX0" fmla="*/ 0 w 2160563"/>
              <a:gd name="connsiteY0" fmla="*/ 395067 h 395067"/>
              <a:gd name="connsiteX1" fmla="*/ 1448777 w 2160563"/>
              <a:gd name="connsiteY1" fmla="*/ 208231 h 395067"/>
              <a:gd name="connsiteX2" fmla="*/ 1807308 w 2160563"/>
              <a:gd name="connsiteY2" fmla="*/ 190696 h 395067"/>
              <a:gd name="connsiteX3" fmla="*/ 2094523 w 2160563"/>
              <a:gd name="connsiteY3" fmla="*/ 240323 h 395067"/>
              <a:gd name="connsiteX4" fmla="*/ 2160563 w 2160563"/>
              <a:gd name="connsiteY4" fmla="*/ 0 h 395067"/>
              <a:gd name="connsiteX0" fmla="*/ 0 w 2160563"/>
              <a:gd name="connsiteY0" fmla="*/ 395067 h 395067"/>
              <a:gd name="connsiteX1" fmla="*/ 1448777 w 2160563"/>
              <a:gd name="connsiteY1" fmla="*/ 208231 h 395067"/>
              <a:gd name="connsiteX2" fmla="*/ 1868268 w 2160563"/>
              <a:gd name="connsiteY2" fmla="*/ 183076 h 395067"/>
              <a:gd name="connsiteX3" fmla="*/ 2094523 w 2160563"/>
              <a:gd name="connsiteY3" fmla="*/ 240323 h 395067"/>
              <a:gd name="connsiteX4" fmla="*/ 2160563 w 2160563"/>
              <a:gd name="connsiteY4" fmla="*/ 0 h 395067"/>
              <a:gd name="connsiteX0" fmla="*/ 0 w 2160563"/>
              <a:gd name="connsiteY0" fmla="*/ 395067 h 395067"/>
              <a:gd name="connsiteX1" fmla="*/ 1444967 w 2160563"/>
              <a:gd name="connsiteY1" fmla="*/ 191086 h 395067"/>
              <a:gd name="connsiteX2" fmla="*/ 1868268 w 2160563"/>
              <a:gd name="connsiteY2" fmla="*/ 183076 h 395067"/>
              <a:gd name="connsiteX3" fmla="*/ 2094523 w 2160563"/>
              <a:gd name="connsiteY3" fmla="*/ 240323 h 395067"/>
              <a:gd name="connsiteX4" fmla="*/ 2160563 w 2160563"/>
              <a:gd name="connsiteY4" fmla="*/ 0 h 395067"/>
              <a:gd name="connsiteX0" fmla="*/ 0 w 2154848"/>
              <a:gd name="connsiteY0" fmla="*/ 345537 h 345537"/>
              <a:gd name="connsiteX1" fmla="*/ 1439252 w 2154848"/>
              <a:gd name="connsiteY1" fmla="*/ 191086 h 345537"/>
              <a:gd name="connsiteX2" fmla="*/ 1862553 w 2154848"/>
              <a:gd name="connsiteY2" fmla="*/ 183076 h 345537"/>
              <a:gd name="connsiteX3" fmla="*/ 2088808 w 2154848"/>
              <a:gd name="connsiteY3" fmla="*/ 240323 h 345537"/>
              <a:gd name="connsiteX4" fmla="*/ 2154848 w 2154848"/>
              <a:gd name="connsiteY4" fmla="*/ 0 h 345537"/>
              <a:gd name="connsiteX0" fmla="*/ 0 w 2154848"/>
              <a:gd name="connsiteY0" fmla="*/ 345537 h 345537"/>
              <a:gd name="connsiteX1" fmla="*/ 1439252 w 2154848"/>
              <a:gd name="connsiteY1" fmla="*/ 191086 h 345537"/>
              <a:gd name="connsiteX2" fmla="*/ 1862553 w 2154848"/>
              <a:gd name="connsiteY2" fmla="*/ 183076 h 345537"/>
              <a:gd name="connsiteX3" fmla="*/ 2088808 w 2154848"/>
              <a:gd name="connsiteY3" fmla="*/ 240323 h 345537"/>
              <a:gd name="connsiteX4" fmla="*/ 2154848 w 2154848"/>
              <a:gd name="connsiteY4" fmla="*/ 0 h 345537"/>
              <a:gd name="connsiteX0" fmla="*/ 0 w 2154848"/>
              <a:gd name="connsiteY0" fmla="*/ 345537 h 345537"/>
              <a:gd name="connsiteX1" fmla="*/ 1439252 w 2154848"/>
              <a:gd name="connsiteY1" fmla="*/ 191086 h 345537"/>
              <a:gd name="connsiteX2" fmla="*/ 1862553 w 2154848"/>
              <a:gd name="connsiteY2" fmla="*/ 183076 h 345537"/>
              <a:gd name="connsiteX3" fmla="*/ 2088808 w 2154848"/>
              <a:gd name="connsiteY3" fmla="*/ 240323 h 345537"/>
              <a:gd name="connsiteX4" fmla="*/ 2154848 w 2154848"/>
              <a:gd name="connsiteY4" fmla="*/ 0 h 345537"/>
              <a:gd name="connsiteX0" fmla="*/ 0 w 2154848"/>
              <a:gd name="connsiteY0" fmla="*/ 345537 h 345537"/>
              <a:gd name="connsiteX1" fmla="*/ 1439252 w 2154848"/>
              <a:gd name="connsiteY1" fmla="*/ 191086 h 345537"/>
              <a:gd name="connsiteX2" fmla="*/ 1862553 w 2154848"/>
              <a:gd name="connsiteY2" fmla="*/ 183076 h 345537"/>
              <a:gd name="connsiteX3" fmla="*/ 2088808 w 2154848"/>
              <a:gd name="connsiteY3" fmla="*/ 240323 h 345537"/>
              <a:gd name="connsiteX4" fmla="*/ 2154848 w 2154848"/>
              <a:gd name="connsiteY4" fmla="*/ 0 h 345537"/>
              <a:gd name="connsiteX0" fmla="*/ 0 w 2154848"/>
              <a:gd name="connsiteY0" fmla="*/ 345537 h 345537"/>
              <a:gd name="connsiteX1" fmla="*/ 1439252 w 2154848"/>
              <a:gd name="connsiteY1" fmla="*/ 191086 h 345537"/>
              <a:gd name="connsiteX2" fmla="*/ 1862553 w 2154848"/>
              <a:gd name="connsiteY2" fmla="*/ 183076 h 345537"/>
              <a:gd name="connsiteX3" fmla="*/ 2088808 w 2154848"/>
              <a:gd name="connsiteY3" fmla="*/ 240323 h 345537"/>
              <a:gd name="connsiteX4" fmla="*/ 2154848 w 2154848"/>
              <a:gd name="connsiteY4" fmla="*/ 0 h 345537"/>
              <a:gd name="connsiteX0" fmla="*/ 0 w 2154848"/>
              <a:gd name="connsiteY0" fmla="*/ 345537 h 345537"/>
              <a:gd name="connsiteX1" fmla="*/ 1439252 w 2154848"/>
              <a:gd name="connsiteY1" fmla="*/ 191086 h 345537"/>
              <a:gd name="connsiteX2" fmla="*/ 1862553 w 2154848"/>
              <a:gd name="connsiteY2" fmla="*/ 183076 h 345537"/>
              <a:gd name="connsiteX3" fmla="*/ 2088808 w 2154848"/>
              <a:gd name="connsiteY3" fmla="*/ 240323 h 345537"/>
              <a:gd name="connsiteX4" fmla="*/ 2154848 w 2154848"/>
              <a:gd name="connsiteY4" fmla="*/ 0 h 345537"/>
              <a:gd name="connsiteX0" fmla="*/ 0 w 2154848"/>
              <a:gd name="connsiteY0" fmla="*/ 345537 h 345537"/>
              <a:gd name="connsiteX1" fmla="*/ 1439252 w 2154848"/>
              <a:gd name="connsiteY1" fmla="*/ 191086 h 345537"/>
              <a:gd name="connsiteX2" fmla="*/ 1862553 w 2154848"/>
              <a:gd name="connsiteY2" fmla="*/ 183076 h 345537"/>
              <a:gd name="connsiteX3" fmla="*/ 2088808 w 2154848"/>
              <a:gd name="connsiteY3" fmla="*/ 240323 h 345537"/>
              <a:gd name="connsiteX4" fmla="*/ 2154848 w 2154848"/>
              <a:gd name="connsiteY4" fmla="*/ 0 h 345537"/>
              <a:gd name="connsiteX0" fmla="*/ 0 w 2154848"/>
              <a:gd name="connsiteY0" fmla="*/ 345537 h 345537"/>
              <a:gd name="connsiteX1" fmla="*/ 1439252 w 2154848"/>
              <a:gd name="connsiteY1" fmla="*/ 191086 h 345537"/>
              <a:gd name="connsiteX2" fmla="*/ 1862553 w 2154848"/>
              <a:gd name="connsiteY2" fmla="*/ 183076 h 345537"/>
              <a:gd name="connsiteX3" fmla="*/ 2088808 w 2154848"/>
              <a:gd name="connsiteY3" fmla="*/ 240323 h 345537"/>
              <a:gd name="connsiteX4" fmla="*/ 2154848 w 2154848"/>
              <a:gd name="connsiteY4" fmla="*/ 0 h 345537"/>
              <a:gd name="connsiteX0" fmla="*/ 0 w 2154848"/>
              <a:gd name="connsiteY0" fmla="*/ 345537 h 345537"/>
              <a:gd name="connsiteX1" fmla="*/ 1439252 w 2154848"/>
              <a:gd name="connsiteY1" fmla="*/ 191086 h 345537"/>
              <a:gd name="connsiteX2" fmla="*/ 1862553 w 2154848"/>
              <a:gd name="connsiteY2" fmla="*/ 183076 h 345537"/>
              <a:gd name="connsiteX3" fmla="*/ 2088808 w 2154848"/>
              <a:gd name="connsiteY3" fmla="*/ 240323 h 345537"/>
              <a:gd name="connsiteX4" fmla="*/ 2154848 w 2154848"/>
              <a:gd name="connsiteY4" fmla="*/ 0 h 345537"/>
              <a:gd name="connsiteX0" fmla="*/ 0 w 2154848"/>
              <a:gd name="connsiteY0" fmla="*/ 345537 h 345537"/>
              <a:gd name="connsiteX1" fmla="*/ 1439252 w 2154848"/>
              <a:gd name="connsiteY1" fmla="*/ 191086 h 345537"/>
              <a:gd name="connsiteX2" fmla="*/ 1862553 w 2154848"/>
              <a:gd name="connsiteY2" fmla="*/ 183076 h 345537"/>
              <a:gd name="connsiteX3" fmla="*/ 2088808 w 2154848"/>
              <a:gd name="connsiteY3" fmla="*/ 240323 h 345537"/>
              <a:gd name="connsiteX4" fmla="*/ 2154848 w 2154848"/>
              <a:gd name="connsiteY4" fmla="*/ 0 h 345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4848" h="345537">
                <a:moveTo>
                  <a:pt x="0" y="345537"/>
                </a:moveTo>
                <a:lnTo>
                  <a:pt x="1439252" y="191086"/>
                </a:lnTo>
                <a:cubicBezTo>
                  <a:pt x="1749677" y="164009"/>
                  <a:pt x="1754294" y="174870"/>
                  <a:pt x="1862553" y="183076"/>
                </a:cubicBezTo>
                <a:cubicBezTo>
                  <a:pt x="1970812" y="191282"/>
                  <a:pt x="2032472" y="246071"/>
                  <a:pt x="2088808" y="240323"/>
                </a:cubicBezTo>
                <a:cubicBezTo>
                  <a:pt x="2145144" y="234575"/>
                  <a:pt x="2140927" y="116514"/>
                  <a:pt x="2154848" y="0"/>
                </a:cubicBezTo>
              </a:path>
            </a:pathLst>
          </a:cu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Text Placeholder 4"/>
          <p:cNvSpPr txBox="1">
            <a:spLocks/>
          </p:cNvSpPr>
          <p:nvPr/>
        </p:nvSpPr>
        <p:spPr>
          <a:xfrm>
            <a:off x="0" y="5290777"/>
            <a:ext cx="3767408" cy="2513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defRPr/>
            </a:pP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 N. Wolf </a:t>
            </a:r>
            <a:r>
              <a:rPr lang="en-US" sz="1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Int. J. Mass  Spectrom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313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8 (2012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>
              <a:defRPr/>
            </a:pPr>
            <a:r>
              <a:rPr lang="en-US" sz="1000" dirty="0"/>
              <a:t>M. </a:t>
            </a:r>
            <a:r>
              <a:rPr lang="en-US" sz="1000" dirty="0" err="1"/>
              <a:t>Mougeot</a:t>
            </a:r>
            <a:r>
              <a:rPr lang="en-US" sz="1000" dirty="0"/>
              <a:t> et al., Phys. Rev. Lett. 120, 232501 (2018)</a:t>
            </a:r>
            <a:endParaRPr lang="fr-FR" sz="1000" dirty="0"/>
          </a:p>
          <a:p>
            <a:pPr marL="342900" lvl="0" indent="-342900"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Freeform 28"/>
          <p:cNvSpPr/>
          <p:nvPr/>
        </p:nvSpPr>
        <p:spPr>
          <a:xfrm>
            <a:off x="8360246" y="2730043"/>
            <a:ext cx="121733" cy="178376"/>
          </a:xfrm>
          <a:custGeom>
            <a:avLst/>
            <a:gdLst>
              <a:gd name="connsiteX0" fmla="*/ 0 w 1007918"/>
              <a:gd name="connsiteY0" fmla="*/ 551054 h 561999"/>
              <a:gd name="connsiteX1" fmla="*/ 488372 w 1007918"/>
              <a:gd name="connsiteY1" fmla="*/ 488709 h 561999"/>
              <a:gd name="connsiteX2" fmla="*/ 727363 w 1007918"/>
              <a:gd name="connsiteY2" fmla="*/ 336 h 561999"/>
              <a:gd name="connsiteX3" fmla="*/ 1007918 w 1007918"/>
              <a:gd name="connsiteY3" fmla="*/ 405582 h 561999"/>
              <a:gd name="connsiteX4" fmla="*/ 1007918 w 1007918"/>
              <a:gd name="connsiteY4" fmla="*/ 405582 h 561999"/>
              <a:gd name="connsiteX0" fmla="*/ 0 w 1007918"/>
              <a:gd name="connsiteY0" fmla="*/ 551054 h 561999"/>
              <a:gd name="connsiteX1" fmla="*/ 488372 w 1007918"/>
              <a:gd name="connsiteY1" fmla="*/ 488709 h 561999"/>
              <a:gd name="connsiteX2" fmla="*/ 727363 w 1007918"/>
              <a:gd name="connsiteY2" fmla="*/ 336 h 561999"/>
              <a:gd name="connsiteX3" fmla="*/ 1007918 w 1007918"/>
              <a:gd name="connsiteY3" fmla="*/ 405582 h 561999"/>
              <a:gd name="connsiteX4" fmla="*/ 1007918 w 1007918"/>
              <a:gd name="connsiteY4" fmla="*/ 405582 h 561999"/>
              <a:gd name="connsiteX0" fmla="*/ 0 w 519546"/>
              <a:gd name="connsiteY0" fmla="*/ 488709 h 488709"/>
              <a:gd name="connsiteX1" fmla="*/ 238991 w 519546"/>
              <a:gd name="connsiteY1" fmla="*/ 336 h 488709"/>
              <a:gd name="connsiteX2" fmla="*/ 519546 w 519546"/>
              <a:gd name="connsiteY2" fmla="*/ 405582 h 488709"/>
              <a:gd name="connsiteX3" fmla="*/ 519546 w 519546"/>
              <a:gd name="connsiteY3" fmla="*/ 405582 h 488709"/>
              <a:gd name="connsiteX0" fmla="*/ 0 w 457200"/>
              <a:gd name="connsiteY0" fmla="*/ 488709 h 488709"/>
              <a:gd name="connsiteX1" fmla="*/ 176645 w 457200"/>
              <a:gd name="connsiteY1" fmla="*/ 336 h 488709"/>
              <a:gd name="connsiteX2" fmla="*/ 457200 w 457200"/>
              <a:gd name="connsiteY2" fmla="*/ 405582 h 488709"/>
              <a:gd name="connsiteX3" fmla="*/ 457200 w 457200"/>
              <a:gd name="connsiteY3" fmla="*/ 405582 h 488709"/>
              <a:gd name="connsiteX0" fmla="*/ 0 w 457200"/>
              <a:gd name="connsiteY0" fmla="*/ 730207 h 730207"/>
              <a:gd name="connsiteX1" fmla="*/ 168542 w 457200"/>
              <a:gd name="connsiteY1" fmla="*/ 255 h 730207"/>
              <a:gd name="connsiteX2" fmla="*/ 457200 w 457200"/>
              <a:gd name="connsiteY2" fmla="*/ 647080 h 730207"/>
              <a:gd name="connsiteX3" fmla="*/ 457200 w 457200"/>
              <a:gd name="connsiteY3" fmla="*/ 647080 h 730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730207">
                <a:moveTo>
                  <a:pt x="0" y="730207"/>
                </a:moveTo>
                <a:cubicBezTo>
                  <a:pt x="121227" y="638421"/>
                  <a:pt x="92342" y="14109"/>
                  <a:pt x="168542" y="255"/>
                </a:cubicBezTo>
                <a:cubicBezTo>
                  <a:pt x="244742" y="-13599"/>
                  <a:pt x="409090" y="539276"/>
                  <a:pt x="457200" y="647080"/>
                </a:cubicBezTo>
                <a:lnTo>
                  <a:pt x="457200" y="647080"/>
                </a:lnTo>
              </a:path>
            </a:pathLst>
          </a:custGeom>
          <a:solidFill>
            <a:srgbClr val="FFC000">
              <a:alpha val="60000"/>
            </a:srgb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Freeform 29"/>
          <p:cNvSpPr/>
          <p:nvPr/>
        </p:nvSpPr>
        <p:spPr>
          <a:xfrm>
            <a:off x="8560271" y="2472868"/>
            <a:ext cx="268485" cy="393412"/>
          </a:xfrm>
          <a:custGeom>
            <a:avLst/>
            <a:gdLst>
              <a:gd name="connsiteX0" fmla="*/ 0 w 1007918"/>
              <a:gd name="connsiteY0" fmla="*/ 551054 h 561999"/>
              <a:gd name="connsiteX1" fmla="*/ 488372 w 1007918"/>
              <a:gd name="connsiteY1" fmla="*/ 488709 h 561999"/>
              <a:gd name="connsiteX2" fmla="*/ 727363 w 1007918"/>
              <a:gd name="connsiteY2" fmla="*/ 336 h 561999"/>
              <a:gd name="connsiteX3" fmla="*/ 1007918 w 1007918"/>
              <a:gd name="connsiteY3" fmla="*/ 405582 h 561999"/>
              <a:gd name="connsiteX4" fmla="*/ 1007918 w 1007918"/>
              <a:gd name="connsiteY4" fmla="*/ 405582 h 561999"/>
              <a:gd name="connsiteX0" fmla="*/ 0 w 1007918"/>
              <a:gd name="connsiteY0" fmla="*/ 551054 h 561999"/>
              <a:gd name="connsiteX1" fmla="*/ 488372 w 1007918"/>
              <a:gd name="connsiteY1" fmla="*/ 488709 h 561999"/>
              <a:gd name="connsiteX2" fmla="*/ 727363 w 1007918"/>
              <a:gd name="connsiteY2" fmla="*/ 336 h 561999"/>
              <a:gd name="connsiteX3" fmla="*/ 1007918 w 1007918"/>
              <a:gd name="connsiteY3" fmla="*/ 405582 h 561999"/>
              <a:gd name="connsiteX4" fmla="*/ 1007918 w 1007918"/>
              <a:gd name="connsiteY4" fmla="*/ 405582 h 561999"/>
              <a:gd name="connsiteX0" fmla="*/ 0 w 519546"/>
              <a:gd name="connsiteY0" fmla="*/ 488709 h 488709"/>
              <a:gd name="connsiteX1" fmla="*/ 238991 w 519546"/>
              <a:gd name="connsiteY1" fmla="*/ 336 h 488709"/>
              <a:gd name="connsiteX2" fmla="*/ 519546 w 519546"/>
              <a:gd name="connsiteY2" fmla="*/ 405582 h 488709"/>
              <a:gd name="connsiteX3" fmla="*/ 519546 w 519546"/>
              <a:gd name="connsiteY3" fmla="*/ 405582 h 488709"/>
              <a:gd name="connsiteX0" fmla="*/ 0 w 457200"/>
              <a:gd name="connsiteY0" fmla="*/ 488709 h 488709"/>
              <a:gd name="connsiteX1" fmla="*/ 176645 w 457200"/>
              <a:gd name="connsiteY1" fmla="*/ 336 h 488709"/>
              <a:gd name="connsiteX2" fmla="*/ 457200 w 457200"/>
              <a:gd name="connsiteY2" fmla="*/ 405582 h 488709"/>
              <a:gd name="connsiteX3" fmla="*/ 457200 w 457200"/>
              <a:gd name="connsiteY3" fmla="*/ 405582 h 488709"/>
              <a:gd name="connsiteX0" fmla="*/ 0 w 457200"/>
              <a:gd name="connsiteY0" fmla="*/ 730207 h 730207"/>
              <a:gd name="connsiteX1" fmla="*/ 168542 w 457200"/>
              <a:gd name="connsiteY1" fmla="*/ 255 h 730207"/>
              <a:gd name="connsiteX2" fmla="*/ 457200 w 457200"/>
              <a:gd name="connsiteY2" fmla="*/ 647080 h 730207"/>
              <a:gd name="connsiteX3" fmla="*/ 457200 w 457200"/>
              <a:gd name="connsiteY3" fmla="*/ 647080 h 730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730207">
                <a:moveTo>
                  <a:pt x="0" y="730207"/>
                </a:moveTo>
                <a:cubicBezTo>
                  <a:pt x="121227" y="638421"/>
                  <a:pt x="92342" y="14109"/>
                  <a:pt x="168542" y="255"/>
                </a:cubicBezTo>
                <a:cubicBezTo>
                  <a:pt x="244742" y="-13599"/>
                  <a:pt x="409090" y="539276"/>
                  <a:pt x="457200" y="647080"/>
                </a:cubicBezTo>
                <a:lnTo>
                  <a:pt x="457200" y="647080"/>
                </a:lnTo>
              </a:path>
            </a:pathLst>
          </a:custGeom>
          <a:solidFill>
            <a:srgbClr val="0070C0">
              <a:alpha val="60000"/>
            </a:srgbClr>
          </a:solidFill>
          <a:ln w="127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Freeform 30"/>
          <p:cNvSpPr/>
          <p:nvPr/>
        </p:nvSpPr>
        <p:spPr>
          <a:xfrm>
            <a:off x="4521830" y="3188215"/>
            <a:ext cx="268485" cy="393412"/>
          </a:xfrm>
          <a:custGeom>
            <a:avLst/>
            <a:gdLst>
              <a:gd name="connsiteX0" fmla="*/ 0 w 1007918"/>
              <a:gd name="connsiteY0" fmla="*/ 551054 h 561999"/>
              <a:gd name="connsiteX1" fmla="*/ 488372 w 1007918"/>
              <a:gd name="connsiteY1" fmla="*/ 488709 h 561999"/>
              <a:gd name="connsiteX2" fmla="*/ 727363 w 1007918"/>
              <a:gd name="connsiteY2" fmla="*/ 336 h 561999"/>
              <a:gd name="connsiteX3" fmla="*/ 1007918 w 1007918"/>
              <a:gd name="connsiteY3" fmla="*/ 405582 h 561999"/>
              <a:gd name="connsiteX4" fmla="*/ 1007918 w 1007918"/>
              <a:gd name="connsiteY4" fmla="*/ 405582 h 561999"/>
              <a:gd name="connsiteX0" fmla="*/ 0 w 1007918"/>
              <a:gd name="connsiteY0" fmla="*/ 551054 h 561999"/>
              <a:gd name="connsiteX1" fmla="*/ 488372 w 1007918"/>
              <a:gd name="connsiteY1" fmla="*/ 488709 h 561999"/>
              <a:gd name="connsiteX2" fmla="*/ 727363 w 1007918"/>
              <a:gd name="connsiteY2" fmla="*/ 336 h 561999"/>
              <a:gd name="connsiteX3" fmla="*/ 1007918 w 1007918"/>
              <a:gd name="connsiteY3" fmla="*/ 405582 h 561999"/>
              <a:gd name="connsiteX4" fmla="*/ 1007918 w 1007918"/>
              <a:gd name="connsiteY4" fmla="*/ 405582 h 561999"/>
              <a:gd name="connsiteX0" fmla="*/ 0 w 519546"/>
              <a:gd name="connsiteY0" fmla="*/ 488709 h 488709"/>
              <a:gd name="connsiteX1" fmla="*/ 238991 w 519546"/>
              <a:gd name="connsiteY1" fmla="*/ 336 h 488709"/>
              <a:gd name="connsiteX2" fmla="*/ 519546 w 519546"/>
              <a:gd name="connsiteY2" fmla="*/ 405582 h 488709"/>
              <a:gd name="connsiteX3" fmla="*/ 519546 w 519546"/>
              <a:gd name="connsiteY3" fmla="*/ 405582 h 488709"/>
              <a:gd name="connsiteX0" fmla="*/ 0 w 457200"/>
              <a:gd name="connsiteY0" fmla="*/ 488709 h 488709"/>
              <a:gd name="connsiteX1" fmla="*/ 176645 w 457200"/>
              <a:gd name="connsiteY1" fmla="*/ 336 h 488709"/>
              <a:gd name="connsiteX2" fmla="*/ 457200 w 457200"/>
              <a:gd name="connsiteY2" fmla="*/ 405582 h 488709"/>
              <a:gd name="connsiteX3" fmla="*/ 457200 w 457200"/>
              <a:gd name="connsiteY3" fmla="*/ 405582 h 488709"/>
              <a:gd name="connsiteX0" fmla="*/ 0 w 457200"/>
              <a:gd name="connsiteY0" fmla="*/ 730207 h 730207"/>
              <a:gd name="connsiteX1" fmla="*/ 168542 w 457200"/>
              <a:gd name="connsiteY1" fmla="*/ 255 h 730207"/>
              <a:gd name="connsiteX2" fmla="*/ 457200 w 457200"/>
              <a:gd name="connsiteY2" fmla="*/ 647080 h 730207"/>
              <a:gd name="connsiteX3" fmla="*/ 457200 w 457200"/>
              <a:gd name="connsiteY3" fmla="*/ 647080 h 730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730207">
                <a:moveTo>
                  <a:pt x="0" y="730207"/>
                </a:moveTo>
                <a:cubicBezTo>
                  <a:pt x="121227" y="638421"/>
                  <a:pt x="92342" y="14109"/>
                  <a:pt x="168542" y="255"/>
                </a:cubicBezTo>
                <a:cubicBezTo>
                  <a:pt x="244742" y="-13599"/>
                  <a:pt x="409090" y="539276"/>
                  <a:pt x="457200" y="647080"/>
                </a:cubicBezTo>
                <a:lnTo>
                  <a:pt x="457200" y="647080"/>
                </a:lnTo>
              </a:path>
            </a:pathLst>
          </a:custGeom>
          <a:solidFill>
            <a:srgbClr val="33CC33">
              <a:alpha val="60000"/>
            </a:srgbClr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7030A0"/>
              </a:solidFill>
            </a:endParaRPr>
          </a:p>
        </p:txBody>
      </p:sp>
      <p:sp>
        <p:nvSpPr>
          <p:cNvPr id="56" name="Down Arrow 36"/>
          <p:cNvSpPr/>
          <p:nvPr/>
        </p:nvSpPr>
        <p:spPr>
          <a:xfrm rot="15692544">
            <a:off x="1967098" y="3510201"/>
            <a:ext cx="223465" cy="750374"/>
          </a:xfrm>
          <a:prstGeom prst="downArrow">
            <a:avLst/>
          </a:prstGeom>
          <a:solidFill>
            <a:srgbClr val="33CC33">
              <a:alpha val="50000"/>
            </a:srgbClr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Oval 25"/>
          <p:cNvSpPr/>
          <p:nvPr/>
        </p:nvSpPr>
        <p:spPr>
          <a:xfrm rot="21226729">
            <a:off x="3992458" y="3546400"/>
            <a:ext cx="227186" cy="97576"/>
          </a:xfrm>
          <a:prstGeom prst="ellipse">
            <a:avLst/>
          </a:prstGeom>
          <a:solidFill>
            <a:srgbClr val="33CC33">
              <a:alpha val="50000"/>
            </a:srgbClr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8" name="Picture 44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17"/>
          <a:stretch/>
        </p:blipFill>
        <p:spPr>
          <a:xfrm>
            <a:off x="6885827" y="3026743"/>
            <a:ext cx="4071184" cy="259528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ZoneTexte 8"/>
              <p:cNvSpPr txBox="1"/>
              <p:nvPr/>
            </p:nvSpPr>
            <p:spPr>
              <a:xfrm>
                <a:off x="1904726" y="4340987"/>
                <a:ext cx="1530868" cy="7275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𝑇𝑂𝐹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𝑎</m:t>
                      </m:r>
                      <m:rad>
                        <m:radPr>
                          <m:degHide m:val="on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den>
                          </m:f>
                        </m:e>
                      </m:rad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fr-FR" sz="1600" dirty="0"/>
              </a:p>
            </p:txBody>
          </p:sp>
        </mc:Choice>
        <mc:Fallback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4726" y="4340987"/>
                <a:ext cx="1530868" cy="72750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Ellipse 9"/>
          <p:cNvSpPr/>
          <p:nvPr/>
        </p:nvSpPr>
        <p:spPr>
          <a:xfrm>
            <a:off x="7834660" y="3384921"/>
            <a:ext cx="647319" cy="216297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3682551" y="4582629"/>
            <a:ext cx="36070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rgbClr val="FF0000"/>
                </a:solidFill>
              </a:rPr>
              <a:t>1. </a:t>
            </a:r>
            <a:r>
              <a:rPr lang="fr-FR" sz="1600" dirty="0" err="1" smtClean="0">
                <a:solidFill>
                  <a:srgbClr val="FF0000"/>
                </a:solidFill>
              </a:rPr>
              <a:t>deduce</a:t>
            </a:r>
            <a:r>
              <a:rPr lang="fr-FR" sz="1600" dirty="0" smtClean="0">
                <a:solidFill>
                  <a:srgbClr val="FF0000"/>
                </a:solidFill>
              </a:rPr>
              <a:t> </a:t>
            </a:r>
            <a:r>
              <a:rPr lang="fr-FR" sz="1600" i="1" dirty="0" smtClean="0">
                <a:solidFill>
                  <a:srgbClr val="FF0000"/>
                </a:solidFill>
              </a:rPr>
              <a:t>a</a:t>
            </a:r>
            <a:r>
              <a:rPr lang="fr-FR" sz="1600" dirty="0" smtClean="0">
                <a:solidFill>
                  <a:srgbClr val="FF0000"/>
                </a:solidFill>
              </a:rPr>
              <a:t> and </a:t>
            </a:r>
            <a:r>
              <a:rPr lang="fr-FR" sz="1600" i="1" dirty="0" smtClean="0">
                <a:solidFill>
                  <a:srgbClr val="FF0000"/>
                </a:solidFill>
              </a:rPr>
              <a:t>b</a:t>
            </a:r>
            <a:r>
              <a:rPr lang="fr-FR" sz="1600" dirty="0" smtClean="0">
                <a:solidFill>
                  <a:srgbClr val="FF0000"/>
                </a:solidFill>
              </a:rPr>
              <a:t> </a:t>
            </a:r>
            <a:r>
              <a:rPr lang="fr-FR" sz="1600" dirty="0" err="1" smtClean="0">
                <a:solidFill>
                  <a:srgbClr val="FF0000"/>
                </a:solidFill>
              </a:rPr>
              <a:t>with</a:t>
            </a:r>
            <a:r>
              <a:rPr lang="fr-FR" sz="1600" dirty="0" smtClean="0">
                <a:solidFill>
                  <a:srgbClr val="FF0000"/>
                </a:solidFill>
              </a:rPr>
              <a:t> </a:t>
            </a:r>
            <a:r>
              <a:rPr lang="fr-FR" sz="1600" dirty="0" err="1" smtClean="0">
                <a:solidFill>
                  <a:srgbClr val="FF0000"/>
                </a:solidFill>
              </a:rPr>
              <a:t>reference</a:t>
            </a:r>
            <a:r>
              <a:rPr lang="fr-FR" sz="1600" dirty="0" smtClean="0">
                <a:solidFill>
                  <a:srgbClr val="FF0000"/>
                </a:solidFill>
              </a:rPr>
              <a:t> ions</a:t>
            </a:r>
          </a:p>
          <a:p>
            <a:r>
              <a:rPr lang="fr-FR" sz="1600" dirty="0" smtClean="0">
                <a:solidFill>
                  <a:srgbClr val="0000FF"/>
                </a:solidFill>
              </a:rPr>
              <a:t>2. </a:t>
            </a:r>
            <a:r>
              <a:rPr lang="fr-FR" sz="1600" dirty="0" err="1" smtClean="0">
                <a:solidFill>
                  <a:srgbClr val="0000FF"/>
                </a:solidFill>
              </a:rPr>
              <a:t>determine</a:t>
            </a:r>
            <a:r>
              <a:rPr lang="fr-FR" sz="1600" dirty="0" smtClean="0">
                <a:solidFill>
                  <a:srgbClr val="0000FF"/>
                </a:solidFill>
              </a:rPr>
              <a:t> mass of </a:t>
            </a:r>
            <a:r>
              <a:rPr lang="fr-FR" sz="1600" dirty="0" err="1" smtClean="0">
                <a:solidFill>
                  <a:srgbClr val="0000FF"/>
                </a:solidFill>
              </a:rPr>
              <a:t>unknown</a:t>
            </a:r>
            <a:r>
              <a:rPr lang="fr-FR" sz="1600" dirty="0" smtClean="0">
                <a:solidFill>
                  <a:srgbClr val="0000FF"/>
                </a:solidFill>
              </a:rPr>
              <a:t> ions</a:t>
            </a:r>
            <a:endParaRPr lang="fr-FR" sz="1600" dirty="0">
              <a:solidFill>
                <a:srgbClr val="0000FF"/>
              </a:solidFill>
            </a:endParaRPr>
          </a:p>
        </p:txBody>
      </p:sp>
      <p:sp>
        <p:nvSpPr>
          <p:cNvPr id="61" name="Ellipse 60"/>
          <p:cNvSpPr/>
          <p:nvPr/>
        </p:nvSpPr>
        <p:spPr>
          <a:xfrm>
            <a:off x="9704357" y="4522543"/>
            <a:ext cx="411727" cy="956360"/>
          </a:xfrm>
          <a:prstGeom prst="ellipse">
            <a:avLst/>
          </a:prstGeom>
          <a:noFill/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3491852" y="5170974"/>
            <a:ext cx="35846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400" dirty="0" err="1" smtClean="0">
                <a:solidFill>
                  <a:srgbClr val="000000"/>
                </a:solidFill>
              </a:rPr>
              <a:t>Again</a:t>
            </a:r>
            <a:r>
              <a:rPr lang="fr-FR" sz="1400" dirty="0" smtClean="0">
                <a:solidFill>
                  <a:srgbClr val="000000"/>
                </a:solidFill>
              </a:rPr>
              <a:t>, a non-scanning technique</a:t>
            </a: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400" dirty="0" err="1" smtClean="0">
                <a:solidFill>
                  <a:srgbClr val="000000"/>
                </a:solidFill>
              </a:rPr>
              <a:t>Measurement</a:t>
            </a:r>
            <a:r>
              <a:rPr lang="fr-FR" sz="1400" dirty="0" smtClean="0">
                <a:solidFill>
                  <a:srgbClr val="000000"/>
                </a:solidFill>
              </a:rPr>
              <a:t> time of </a:t>
            </a:r>
            <a:r>
              <a:rPr lang="fr-FR" sz="1400" dirty="0" err="1" smtClean="0">
                <a:solidFill>
                  <a:srgbClr val="000000"/>
                </a:solidFill>
              </a:rPr>
              <a:t>only</a:t>
            </a:r>
            <a:r>
              <a:rPr lang="fr-FR" sz="1400" dirty="0" smtClean="0">
                <a:solidFill>
                  <a:srgbClr val="000000"/>
                </a:solidFill>
              </a:rPr>
              <a:t> a few 10 ms</a:t>
            </a:r>
          </a:p>
        </p:txBody>
      </p:sp>
    </p:spTree>
    <p:extLst>
      <p:ext uri="{BB962C8B-B14F-4D97-AF65-F5344CB8AC3E}">
        <p14:creationId xmlns:p14="http://schemas.microsoft.com/office/powerpoint/2010/main" val="217321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6089E-6 9.66728E-7 L 0.35308 -0.0914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4" y="-458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4" nodeType="withEffect">
                                  <p:stCondLst>
                                    <p:cond delay="11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fill="hold" grpId="0" nodeType="withEffect">
                                  <p:stCondLst>
                                    <p:cond delay="110"/>
                                  </p:stCondLst>
                                  <p:childTnLst>
                                    <p:animMotion origin="layout" path="M -4.96316E-6 4.93843E-6 L 0.35308 -0.0914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4" y="-4585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4" nodeType="withEffect">
                                  <p:stCondLst>
                                    <p:cond delay="19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path" presetSubtype="0" fill="hold" grpId="0" nodeType="withEffect">
                                  <p:stCondLst>
                                    <p:cond delay="190"/>
                                  </p:stCondLst>
                                  <p:childTnLst>
                                    <p:animMotion origin="layout" path="M -3.86089E-6 -1.1606E-6 L 0.35308 -0.0914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4" y="-458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4" nodeType="withEffect">
                                  <p:stCondLst>
                                    <p:cond delay="32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path" presetSubtype="0" fill="hold" grpId="0" nodeType="withEffect">
                                  <p:stCondLst>
                                    <p:cond delay="320"/>
                                  </p:stCondLst>
                                  <p:childTnLst>
                                    <p:animMotion origin="layout" path="M -4.41202E-6 -2.93424E-6 L 0.35308 -0.0914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4" y="-4585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4" nodeType="withEffect">
                                  <p:stCondLst>
                                    <p:cond delay="41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fill="hold" grpId="0" nodeType="withEffect">
                                  <p:stCondLst>
                                    <p:cond delay="410"/>
                                  </p:stCondLst>
                                  <p:childTnLst>
                                    <p:animMotion origin="layout" path="M -7.89861E-7 4.93843E-6 L 0.35308 -0.09144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4" y="-4585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4" nodeType="withEffect">
                                  <p:stCondLst>
                                    <p:cond delay="49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2" presetClass="path" presetSubtype="0" fill="hold" grpId="0" nodeType="withEffect">
                                  <p:stCondLst>
                                    <p:cond delay="490"/>
                                  </p:stCondLst>
                                  <p:childTnLst>
                                    <p:animMotion origin="layout" path="M 1.41468E-6 -8.77653E-7 L 0.35308 -0.0914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4" y="-4585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4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path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2.87651E-6 1.1082E-6 L 0.35308 -0.09143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4" y="-4585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4" nodeType="withEffect">
                                  <p:stCondLst>
                                    <p:cond delay="68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path" presetSubtype="0" fill="hold" grpId="0" nodeType="withEffect">
                                  <p:stCondLst>
                                    <p:cond delay="680"/>
                                  </p:stCondLst>
                                  <p:childTnLst>
                                    <p:animMotion origin="layout" path="M 3.61922E-6 4.93843E-6 L 0.35308 -0.0914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4" y="-4585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4" nodeType="withEffect">
                                  <p:stCondLst>
                                    <p:cond delay="79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path" presetSubtype="0" fill="hold" grpId="0" nodeType="withEffect">
                                  <p:stCondLst>
                                    <p:cond delay="790"/>
                                  </p:stCondLst>
                                  <p:childTnLst>
                                    <p:animMotion origin="layout" path="M 2.8323E-6 -9.48389E-7 L 0.35308 -0.09143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4" y="-4585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4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2" presetClass="path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4.30298E-7 9.66728E-7 L 0.35308 -0.09143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4" y="-45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308 -0.09143 L 0.57427 -0.15536 " pathEditMode="relative" rAng="0" ptsTypes="AA">
                                      <p:cBhvr>
                                        <p:cTn id="49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52" y="-3196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308 -0.09144 L 0.57428 -0.15536 " pathEditMode="relative" rAng="0" ptsTypes="AA">
                                      <p:cBhvr>
                                        <p:cTn id="51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52" y="-3196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308 -0.09143 L 0.57427 -0.15536 " pathEditMode="relative" rAng="0" ptsTypes="AA">
                                      <p:cBhvr>
                                        <p:cTn id="53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52" y="-3196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308 -0.09143 L 0.57427 -0.15535 " pathEditMode="relative" rAng="0" ptsTypes="AA">
                                      <p:cBhvr>
                                        <p:cTn id="55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52" y="-3196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308 -0.09144 L 0.57427 -0.15536 " pathEditMode="relative" rAng="0" ptsTypes="AA">
                                      <p:cBhvr>
                                        <p:cTn id="57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52" y="-3196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308 -0.09143 L 0.57427 -0.15536 " pathEditMode="relative" rAng="0" ptsTypes="AA">
                                      <p:cBhvr>
                                        <p:cTn id="59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52" y="-3196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308 -0.09143 L 0.57427 -0.15536 " pathEditMode="relative" rAng="0" ptsTypes="AA">
                                      <p:cBhvr>
                                        <p:cTn id="61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52" y="-3196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308 -0.09144 L 0.57427 -0.15536 " pathEditMode="relative" rAng="0" ptsTypes="AA">
                                      <p:cBhvr>
                                        <p:cTn id="63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52" y="-3196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308 -0.09143 L 0.57427 -0.15536 " pathEditMode="relative" rAng="0" ptsTypes="AA">
                                      <p:cBhvr>
                                        <p:cTn id="65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52" y="-319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308 -0.09143 L 0.57427 -0.15536 " pathEditMode="relative" rAng="0" ptsTypes="AA">
                                      <p:cBhvr>
                                        <p:cTn id="67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52" y="-31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1" presetClass="path" presetSubtype="0" repeatCount="5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427 -0.15536 C 0.63617 -0.1737 0.68627 -0.19099 0.68612 -0.19335 C 0.68494 -0.19466 0.63528 -0.18077 0.57295 -0.16165 C 0.51165 -0.14252 0.46125 -0.12575 0.46198 -0.12444 C 0.46169 -0.12261 0.51297 -0.13623 0.57427 -0.15536 Z " pathEditMode="relative" rAng="20820000" ptsTypes="AAAAA">
                                      <p:cBhvr>
                                        <p:cTn id="7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-341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" presetClass="pat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428 -0.15536 C 0.63617 -0.1737 0.68627 -0.19073 0.68612 -0.19283 C 0.68524 -0.19361 0.63528 -0.18078 0.57339 -0.16165 C 0.51165 -0.14253 0.46125 -0.12445 0.46199 -0.12445 C 0.46213 -0.12288 0.51297 -0.13624 0.57428 -0.15536 Z " pathEditMode="relative" rAng="20820000" ptsTypes="AAAAA">
                                      <p:cBhvr>
                                        <p:cTn id="7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-314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1" presetClass="pat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427 -0.15536 C 0.63617 -0.1737 0.68627 -0.19072 0.68612 -0.19282 C 0.68524 -0.19361 0.63528 -0.18077 0.57339 -0.16164 C 0.51165 -0.14252 0.46125 -0.12444 0.46198 -0.12444 C 0.46213 -0.12287 0.51297 -0.13623 0.57427 -0.15536 Z " pathEditMode="relative" rAng="20820000" ptsTypes="AAAAA">
                                      <p:cBhvr>
                                        <p:cTn id="7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-314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pat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427 -0.15535 C 0.63617 -0.17369 0.68627 -0.19072 0.68612 -0.19282 C 0.68524 -0.1936 0.63528 -0.18077 0.57339 -0.16164 C 0.51165 -0.14252 0.46125 -0.12444 0.46198 -0.12444 C 0.46213 -0.12287 0.51297 -0.13623 0.57427 -0.15535 Z " pathEditMode="relative" rAng="20820000" ptsTypes="AAAAA">
                                      <p:cBhvr>
                                        <p:cTn id="76" dur="20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-314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1" presetClass="pat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427 -0.15536 C 0.63616 -0.1737 0.68627 -0.19073 0.68612 -0.19283 C 0.68524 -0.19361 0.63528 -0.18078 0.57339 -0.16165 C 0.51164 -0.14253 0.46124 -0.12445 0.46198 -0.12445 C 0.46213 -0.12288 0.51297 -0.13624 0.57427 -0.15536 Z " pathEditMode="relative" rAng="20820000" ptsTypes="AAAAA">
                                      <p:cBhvr>
                                        <p:cTn id="7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-314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pat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427 -0.15536 C 0.63616 -0.1737 0.68626 -0.19072 0.68612 -0.19282 C 0.68523 -0.19361 0.63528 -0.18077 0.57338 -0.16164 C 0.51164 -0.14252 0.46124 -0.12444 0.46198 -0.12444 C 0.46213 -0.12287 0.51297 -0.13623 0.57427 -0.15536 Z " pathEditMode="relative" rAng="20820000" ptsTypes="AAAAA">
                                      <p:cBhvr>
                                        <p:cTn id="8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-314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1" presetClass="pat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427 -0.15536 C 0.63617 -0.1737 0.68627 -0.19073 0.68612 -0.19282 C 0.68524 -0.19361 0.63528 -0.18077 0.57339 -0.16165 C 0.51164 -0.14252 0.46125 -0.12444 0.46198 -0.12444 C 0.46213 -0.12287 0.51297 -0.13623 0.57427 -0.15536 Z " pathEditMode="relative" rAng="20820000" ptsTypes="AAAAA">
                                      <p:cBhvr>
                                        <p:cTn id="8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-314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pat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427 -0.15536 C 0.63616 -0.1737 0.68626 -0.19073 0.68611 -0.19283 C 0.68523 -0.19361 0.63527 -0.18078 0.57338 -0.16165 C 0.51164 -0.14253 0.46124 -0.12445 0.46198 -0.12445 C 0.46212 -0.12288 0.51296 -0.13624 0.57427 -0.15536 Z " pathEditMode="relative" rAng="20820000" ptsTypes="AAAAA">
                                      <p:cBhvr>
                                        <p:cTn id="84" dur="20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-314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pat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427 -0.15536 C 0.63616 -0.1737 0.68626 -0.19072 0.68612 -0.19282 C 0.68523 -0.19361 0.63528 -0.18077 0.57338 -0.16164 C 0.51164 -0.14252 0.46124 -0.12444 0.46198 -0.12444 C 0.46213 -0.12287 0.51297 -0.13623 0.57427 -0.15536 Z " pathEditMode="relative" rAng="20820000" ptsTypes="AAAAA">
                                      <p:cBhvr>
                                        <p:cTn id="8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-314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" presetClass="pat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427 -0.15536 C 0.63616 -0.1737 0.68627 -0.19073 0.68612 -0.19282 C 0.68523 -0.19361 0.63528 -0.18077 0.57339 -0.16165 C 0.51164 -0.14252 0.46124 -0.12444 0.46198 -0.12444 C 0.46213 -0.12287 0.51297 -0.13623 0.57427 -0.15536 Z " pathEditMode="relative" rAng="20820000" ptsTypes="AAAAA">
                                      <p:cBhvr>
                                        <p:cTn id="8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-314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42" presetClass="path" presetSubtype="0" fill="hold" grpId="3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0.57427 -0.15536 L 0.8662 -0.25491 " pathEditMode="relative" rAng="0" ptsTypes="AA">
                                      <p:cBhvr>
                                        <p:cTn id="90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9" y="-4978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42" presetClass="path" presetSubtype="0" fill="hold" grpId="3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0.57428 -0.15536 L 0.8662 -0.25492 " pathEditMode="relative" rAng="0" ptsTypes="AA">
                                      <p:cBhvr>
                                        <p:cTn id="92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9" y="-4978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42" presetClass="path" presetSubtype="0" fill="hold" grpId="3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0.57427 -0.15536 L 0.8662 -0.25491 " pathEditMode="relative" rAng="0" ptsTypes="AA">
                                      <p:cBhvr>
                                        <p:cTn id="94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9" y="-4978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42" presetClass="path" presetSubtype="0" fill="hold" grpId="3" nodeType="withEffect">
                                  <p:stCondLst>
                                    <p:cond delay="10300"/>
                                  </p:stCondLst>
                                  <p:childTnLst>
                                    <p:animMotion origin="layout" path="M 0.57427 -0.15535 L 0.8662 -0.25491 " pathEditMode="relative" rAng="0" ptsTypes="AA">
                                      <p:cBhvr>
                                        <p:cTn id="96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9" y="-4978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fill="hold" grpId="3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0.57427 -0.15536 L 0.8662 -0.25492 " pathEditMode="relative" rAng="0" ptsTypes="AA">
                                      <p:cBhvr>
                                        <p:cTn id="98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9" y="-4978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42" presetClass="path" presetSubtype="0" fill="hold" grpId="3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0.57427 -0.15536 L 0.86619 -0.25491 " pathEditMode="relative" rAng="0" ptsTypes="AA">
                                      <p:cBhvr>
                                        <p:cTn id="100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9" y="-4978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fill="hold" grpId="3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0.57427 -0.15536 L 0.8662 -0.25491 " pathEditMode="relative" rAng="0" ptsTypes="AA">
                                      <p:cBhvr>
                                        <p:cTn id="102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9" y="-4978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42" presetClass="path" presetSubtype="0" fill="hold" grpId="3" nodeType="withEffect">
                                  <p:stCondLst>
                                    <p:cond delay="10300"/>
                                  </p:stCondLst>
                                  <p:childTnLst>
                                    <p:animMotion origin="layout" path="M 0.57427 -0.15536 L 0.86619 -0.25492 " pathEditMode="relative" rAng="0" ptsTypes="AA">
                                      <p:cBhvr>
                                        <p:cTn id="104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9" y="-4978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42" presetClass="path" presetSubtype="0" fill="hold" grpId="3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0.57427 -0.15536 L 0.86619 -0.25491 " pathEditMode="relative" rAng="0" ptsTypes="AA">
                                      <p:cBhvr>
                                        <p:cTn id="106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9" y="-4978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42" presetClass="path" presetSubtype="0" fill="hold" grpId="3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0.57427 -0.15536 L 0.86619 -0.25491 " pathEditMode="relative" rAng="0" ptsTypes="AA">
                                      <p:cBhvr>
                                        <p:cTn id="108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9" y="-4978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42" presetClass="path" presetSubtype="0" fill="hold" grpId="5" nodeType="withEffect">
                                  <p:stCondLst>
                                    <p:cond delay="11500"/>
                                  </p:stCondLst>
                                  <p:childTnLst>
                                    <p:animMotion origin="layout" path="M 0.8662 -0.25491 L 0.87755 -0.36311 " pathEditMode="relative" rAng="0" ptsTypes="AA">
                                      <p:cBhvr>
                                        <p:cTn id="11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0" y="-5423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42" presetClass="path" presetSubtype="0" fill="hold" grpId="5" nodeType="withEffect">
                                  <p:stCondLst>
                                    <p:cond delay="11500"/>
                                  </p:stCondLst>
                                  <p:childTnLst>
                                    <p:animMotion origin="layout" path="M 0.86753 -0.25466 L 0.92072 -0.20304 " pathEditMode="relative" rAng="0" ptsTypes="AA">
                                      <p:cBhvr>
                                        <p:cTn id="1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3" y="2567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42" presetClass="path" presetSubtype="0" fill="hold" grpId="5" nodeType="withEffect">
                                  <p:stCondLst>
                                    <p:cond delay="11500"/>
                                  </p:stCondLst>
                                  <p:childTnLst>
                                    <p:animMotion origin="layout" path="M 0.8662 -0.25282 L 0.9026 -0.33901 " pathEditMode="relative" rAng="0" ptsTypes="AA">
                                      <p:cBhvr>
                                        <p:cTn id="1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3" y="-4323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42" presetClass="path" presetSubtype="0" fill="hold" grpId="5" nodeType="withEffect">
                                  <p:stCondLst>
                                    <p:cond delay="11800"/>
                                  </p:stCondLst>
                                  <p:childTnLst>
                                    <p:animMotion origin="layout" path="M 0.86679 -0.25648 L 0.97834 -0.30128 " pathEditMode="relative" rAng="0" ptsTypes="AA">
                                      <p:cBhvr>
                                        <p:cTn id="1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70" y="-2253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42" presetClass="path" presetSubtype="0" fill="hold" grpId="5" nodeType="withEffect">
                                  <p:stCondLst>
                                    <p:cond delay="11500"/>
                                  </p:stCondLst>
                                  <p:childTnLst>
                                    <p:animMotion origin="layout" path="M 0.86855 -0.25439 L 0.8883 -0.17292 " pathEditMode="relative" rAng="0" ptsTypes="AA">
                                      <p:cBhvr>
                                        <p:cTn id="1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7" y="4061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42" presetClass="path" presetSubtype="0" fill="hold" grpId="5" nodeType="withEffect">
                                  <p:stCondLst>
                                    <p:cond delay="11500"/>
                                  </p:stCondLst>
                                  <p:childTnLst>
                                    <p:animMotion origin="layout" path="M 0.86575 -0.25727 L 0.85219 -0.34346 " pathEditMode="relative" rAng="0" ptsTypes="AA">
                                      <p:cBhvr>
                                        <p:cTn id="12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8" y="-4323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42" presetClass="path" presetSubtype="0" fill="hold" grpId="5" nodeType="withEffect">
                                  <p:stCondLst>
                                    <p:cond delay="11500"/>
                                  </p:stCondLst>
                                  <p:childTnLst>
                                    <p:animMotion origin="layout" path="M 0.86811 -0.25727 L 0.90451 -0.18784 " pathEditMode="relative" rAng="0" ptsTypes="AA">
                                      <p:cBhvr>
                                        <p:cTn id="12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3" y="3458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42" presetClass="path" presetSubtype="0" fill="hold" grpId="5" nodeType="withEffect">
                                  <p:stCondLst>
                                    <p:cond delay="11800"/>
                                  </p:stCondLst>
                                  <p:childTnLst>
                                    <p:animMotion origin="layout" path="M 0.86295 -0.25466 L 0.9745 -0.29945 " pathEditMode="relative" rAng="0" ptsTypes="AA">
                                      <p:cBhvr>
                                        <p:cTn id="1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70" y="-2253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42" presetClass="path" presetSubtype="0" fill="hold" grpId="5" nodeType="withEffect">
                                  <p:stCondLst>
                                    <p:cond delay="11500"/>
                                  </p:stCondLst>
                                  <p:childTnLst>
                                    <p:animMotion origin="layout" path="M 0.87032 -0.25648 L 0.91512 -0.18706 " pathEditMode="relative" rAng="0" ptsTypes="AA">
                                      <p:cBhvr>
                                        <p:cTn id="12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0" y="3458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42" presetClass="path" presetSubtype="0" fill="hold" grpId="5" nodeType="withEffect">
                                  <p:stCondLst>
                                    <p:cond delay="11500"/>
                                  </p:stCondLst>
                                  <p:childTnLst>
                                    <p:animMotion origin="layout" path="M 0.86384 -0.25491 L 0.86531 -0.35211 " pathEditMode="relative" rAng="0" ptsTypes="AA">
                                      <p:cBhvr>
                                        <p:cTn id="1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" y="-48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7" grpId="2" animBg="1"/>
      <p:bldP spid="37" grpId="3" animBg="1"/>
      <p:bldP spid="37" grpId="4" animBg="1"/>
      <p:bldP spid="37" grpId="5" animBg="1"/>
      <p:bldP spid="38" grpId="0" animBg="1"/>
      <p:bldP spid="38" grpId="1" animBg="1"/>
      <p:bldP spid="38" grpId="2" animBg="1"/>
      <p:bldP spid="38" grpId="3" animBg="1"/>
      <p:bldP spid="38" grpId="4" animBg="1"/>
      <p:bldP spid="38" grpId="5" animBg="1"/>
      <p:bldP spid="39" grpId="0" animBg="1"/>
      <p:bldP spid="39" grpId="1" animBg="1"/>
      <p:bldP spid="39" grpId="2" animBg="1"/>
      <p:bldP spid="39" grpId="3" animBg="1"/>
      <p:bldP spid="39" grpId="4" animBg="1"/>
      <p:bldP spid="39" grpId="5" animBg="1"/>
      <p:bldP spid="40" grpId="0" animBg="1"/>
      <p:bldP spid="40" grpId="1" animBg="1"/>
      <p:bldP spid="40" grpId="2" animBg="1"/>
      <p:bldP spid="40" grpId="3" animBg="1"/>
      <p:bldP spid="40" grpId="4" animBg="1"/>
      <p:bldP spid="40" grpId="5" animBg="1"/>
      <p:bldP spid="41" grpId="0" animBg="1"/>
      <p:bldP spid="41" grpId="1" animBg="1"/>
      <p:bldP spid="41" grpId="2" animBg="1"/>
      <p:bldP spid="41" grpId="3" animBg="1"/>
      <p:bldP spid="41" grpId="4" animBg="1"/>
      <p:bldP spid="41" grpId="5" animBg="1"/>
      <p:bldP spid="42" grpId="0" animBg="1"/>
      <p:bldP spid="42" grpId="1" animBg="1"/>
      <p:bldP spid="42" grpId="2" animBg="1"/>
      <p:bldP spid="42" grpId="3" animBg="1"/>
      <p:bldP spid="42" grpId="4" animBg="1"/>
      <p:bldP spid="42" grpId="5" animBg="1"/>
      <p:bldP spid="43" grpId="0" animBg="1"/>
      <p:bldP spid="43" grpId="1" animBg="1"/>
      <p:bldP spid="43" grpId="2" animBg="1"/>
      <p:bldP spid="43" grpId="3" animBg="1"/>
      <p:bldP spid="43" grpId="4" animBg="1"/>
      <p:bldP spid="43" grpId="5" animBg="1"/>
      <p:bldP spid="44" grpId="0" animBg="1"/>
      <p:bldP spid="44" grpId="1" animBg="1"/>
      <p:bldP spid="44" grpId="2" animBg="1"/>
      <p:bldP spid="44" grpId="3" animBg="1"/>
      <p:bldP spid="44" grpId="4" animBg="1"/>
      <p:bldP spid="44" grpId="5" animBg="1"/>
      <p:bldP spid="45" grpId="0" animBg="1"/>
      <p:bldP spid="45" grpId="1" animBg="1"/>
      <p:bldP spid="45" grpId="2" animBg="1"/>
      <p:bldP spid="45" grpId="3" animBg="1"/>
      <p:bldP spid="45" grpId="4" animBg="1"/>
      <p:bldP spid="45" grpId="5" animBg="1"/>
      <p:bldP spid="46" grpId="0" animBg="1"/>
      <p:bldP spid="46" grpId="1" animBg="1"/>
      <p:bldP spid="46" grpId="2" animBg="1"/>
      <p:bldP spid="46" grpId="3" animBg="1"/>
      <p:bldP spid="46" grpId="4" animBg="1"/>
      <p:bldP spid="46" grpId="5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53939" y="149425"/>
            <a:ext cx="9418836" cy="432048"/>
          </a:xfrm>
        </p:spPr>
        <p:txBody>
          <a:bodyPr>
            <a:normAutofit fontScale="90000"/>
          </a:bodyPr>
          <a:lstStyle/>
          <a:p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techniques: Multi-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reflection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time-of-flight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spectrometer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71</a:t>
            </a:fld>
            <a:endParaRPr lang="fr-FR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921892" y="973258"/>
            <a:ext cx="8568952" cy="523220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err="1" smtClean="0">
                <a:solidFill>
                  <a:srgbClr val="000000"/>
                </a:solidFill>
              </a:rPr>
              <a:t>Many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years</a:t>
            </a:r>
            <a:r>
              <a:rPr lang="fr-FR" sz="1400" dirty="0" smtClean="0">
                <a:solidFill>
                  <a:srgbClr val="000000"/>
                </a:solidFill>
              </a:rPr>
              <a:t> of </a:t>
            </a:r>
            <a:r>
              <a:rPr lang="fr-FR" sz="1400" dirty="0" err="1" smtClean="0">
                <a:solidFill>
                  <a:srgbClr val="000000"/>
                </a:solidFill>
              </a:rPr>
              <a:t>developments</a:t>
            </a:r>
            <a:r>
              <a:rPr lang="fr-FR" sz="1400" dirty="0" smtClean="0">
                <a:solidFill>
                  <a:srgbClr val="000000"/>
                </a:solidFill>
              </a:rPr>
              <a:t> have </a:t>
            </a:r>
            <a:r>
              <a:rPr lang="fr-FR" sz="1400" dirty="0" err="1" smtClean="0">
                <a:solidFill>
                  <a:srgbClr val="000000"/>
                </a:solidFill>
              </a:rPr>
              <a:t>brought</a:t>
            </a:r>
            <a:r>
              <a:rPr lang="fr-FR" sz="1400" dirty="0" smtClean="0">
                <a:solidFill>
                  <a:srgbClr val="000000"/>
                </a:solidFill>
              </a:rPr>
              <a:t> the MR-TOF MS to the </a:t>
            </a:r>
            <a:r>
              <a:rPr lang="fr-FR" sz="1400" dirty="0" err="1" smtClean="0">
                <a:solidFill>
                  <a:srgbClr val="000000"/>
                </a:solidFill>
              </a:rPr>
              <a:t>same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level</a:t>
            </a:r>
            <a:r>
              <a:rPr lang="fr-FR" sz="1400" dirty="0" smtClean="0">
                <a:solidFill>
                  <a:srgbClr val="000000"/>
                </a:solidFill>
              </a:rPr>
              <a:t> of </a:t>
            </a:r>
            <a:r>
              <a:rPr lang="fr-FR" sz="1400" dirty="0" err="1" smtClean="0">
                <a:solidFill>
                  <a:srgbClr val="000000"/>
                </a:solidFill>
              </a:rPr>
              <a:t>precision</a:t>
            </a:r>
            <a:r>
              <a:rPr lang="fr-FR" sz="1400" dirty="0" smtClean="0">
                <a:solidFill>
                  <a:srgbClr val="000000"/>
                </a:solidFill>
              </a:rPr>
              <a:t> and </a:t>
            </a:r>
            <a:r>
              <a:rPr lang="fr-FR" sz="1400" dirty="0" err="1" smtClean="0">
                <a:solidFill>
                  <a:srgbClr val="000000"/>
                </a:solidFill>
              </a:rPr>
              <a:t>stability</a:t>
            </a:r>
            <a:r>
              <a:rPr lang="fr-FR" sz="1400" dirty="0" smtClean="0">
                <a:solidFill>
                  <a:srgbClr val="000000"/>
                </a:solidFill>
              </a:rPr>
              <a:t> as the </a:t>
            </a:r>
            <a:r>
              <a:rPr lang="fr-FR" sz="1400" dirty="0" err="1" smtClean="0">
                <a:solidFill>
                  <a:srgbClr val="000000"/>
                </a:solidFill>
              </a:rPr>
              <a:t>Penning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trap</a:t>
            </a:r>
            <a:r>
              <a:rPr lang="fr-FR" sz="1400" dirty="0" smtClean="0">
                <a:solidFill>
                  <a:srgbClr val="000000"/>
                </a:solidFill>
              </a:rPr>
              <a:t> (</a:t>
            </a:r>
            <a:r>
              <a:rPr lang="fr-FR" sz="1400" dirty="0" err="1" smtClean="0">
                <a:solidFill>
                  <a:srgbClr val="000000"/>
                </a:solidFill>
              </a:rPr>
              <a:t>especially</a:t>
            </a:r>
            <a:r>
              <a:rPr lang="fr-FR" sz="1400" dirty="0" smtClean="0">
                <a:solidFill>
                  <a:srgbClr val="000000"/>
                </a:solidFill>
              </a:rPr>
              <a:t> for short-</a:t>
            </a:r>
            <a:r>
              <a:rPr lang="fr-FR" sz="1400" dirty="0" err="1" smtClean="0">
                <a:solidFill>
                  <a:srgbClr val="000000"/>
                </a:solidFill>
              </a:rPr>
              <a:t>lived</a:t>
            </a:r>
            <a:r>
              <a:rPr lang="fr-FR" sz="1400" dirty="0" smtClean="0">
                <a:solidFill>
                  <a:srgbClr val="000000"/>
                </a:solidFill>
              </a:rPr>
              <a:t> isotopes). </a:t>
            </a:r>
          </a:p>
        </p:txBody>
      </p:sp>
      <p:grpSp>
        <p:nvGrpSpPr>
          <p:cNvPr id="13" name="Groupe 12"/>
          <p:cNvGrpSpPr/>
          <p:nvPr/>
        </p:nvGrpSpPr>
        <p:grpSpPr>
          <a:xfrm>
            <a:off x="484890" y="2669704"/>
            <a:ext cx="9802995" cy="2673106"/>
            <a:chOff x="154053" y="2359832"/>
            <a:chExt cx="9802995" cy="2673106"/>
          </a:xfrm>
        </p:grpSpPr>
        <p:pic>
          <p:nvPicPr>
            <p:cNvPr id="47" name="Image 4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4053" y="2696169"/>
              <a:ext cx="3810025" cy="2069963"/>
            </a:xfrm>
            <a:prstGeom prst="rect">
              <a:avLst/>
            </a:prstGeom>
          </p:spPr>
        </p:pic>
        <p:sp>
          <p:nvSpPr>
            <p:cNvPr id="48" name="Rectangle 47"/>
            <p:cNvSpPr/>
            <p:nvPr/>
          </p:nvSpPr>
          <p:spPr>
            <a:xfrm>
              <a:off x="527761" y="4776986"/>
              <a:ext cx="3222357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W. S. 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Porter et al., Phys. Rev. C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105, L041301 (2022)</a:t>
              </a:r>
              <a:endParaRPr lang="fr-FR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Image 5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76394" y="2623069"/>
              <a:ext cx="2983265" cy="2049536"/>
            </a:xfrm>
            <a:prstGeom prst="rect">
              <a:avLst/>
            </a:prstGeom>
          </p:spPr>
        </p:pic>
        <p:sp>
          <p:nvSpPr>
            <p:cNvPr id="62" name="Rectangle 61"/>
            <p:cNvSpPr/>
            <p:nvPr/>
          </p:nvSpPr>
          <p:spPr>
            <a:xfrm>
              <a:off x="3966650" y="4766132"/>
              <a:ext cx="3007555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L. Nies et al.,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Phys. Rev. Lett. 131, 022502 (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2023)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e 11"/>
            <p:cNvGrpSpPr/>
            <p:nvPr/>
          </p:nvGrpSpPr>
          <p:grpSpPr>
            <a:xfrm>
              <a:off x="6769996" y="2419170"/>
              <a:ext cx="3187052" cy="2613768"/>
              <a:chOff x="6769996" y="2419170"/>
              <a:chExt cx="3187052" cy="2613768"/>
            </a:xfrm>
          </p:grpSpPr>
          <p:pic>
            <p:nvPicPr>
              <p:cNvPr id="7" name="Image 6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69996" y="2596616"/>
                <a:ext cx="3187052" cy="2106905"/>
              </a:xfrm>
              <a:prstGeom prst="rect">
                <a:avLst/>
              </a:prstGeom>
            </p:spPr>
          </p:pic>
          <p:sp>
            <p:nvSpPr>
              <p:cNvPr id="9" name="Rectangle 8"/>
              <p:cNvSpPr/>
              <p:nvPr/>
            </p:nvSpPr>
            <p:spPr>
              <a:xfrm>
                <a:off x="7343625" y="4786717"/>
                <a:ext cx="2555508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000" dirty="0" smtClean="0"/>
                  <a:t>D. S. Hou et al., arXiv:2602.23776 (2026) </a:t>
                </a:r>
                <a:endParaRPr lang="fr-FR" sz="1000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7654159" y="2419170"/>
                <a:ext cx="193444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200" b="1" dirty="0" smtClean="0"/>
                  <a:t>ZD-MRTOF-MS@RIKEN </a:t>
                </a:r>
                <a:endParaRPr lang="fr-FR" sz="1200" b="1" dirty="0"/>
              </a:p>
            </p:txBody>
          </p:sp>
        </p:grpSp>
        <p:sp>
          <p:nvSpPr>
            <p:cNvPr id="63" name="Rectangle 62"/>
            <p:cNvSpPr/>
            <p:nvPr/>
          </p:nvSpPr>
          <p:spPr>
            <a:xfrm>
              <a:off x="1476691" y="2518723"/>
              <a:ext cx="135947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200" b="1" dirty="0" smtClean="0"/>
                <a:t>TITAN@TRIUMF</a:t>
              </a:r>
              <a:endParaRPr lang="fr-FR" sz="1200" b="1" dirty="0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4699150" y="2359832"/>
              <a:ext cx="153740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200" b="1" dirty="0" smtClean="0"/>
                <a:t>ISOLTRAP@CERN</a:t>
              </a:r>
              <a:endParaRPr lang="fr-FR" sz="1200" b="1" dirty="0"/>
            </a:p>
          </p:txBody>
        </p:sp>
      </p:grpSp>
      <p:sp>
        <p:nvSpPr>
          <p:cNvPr id="14" name="ZoneTexte 13"/>
          <p:cNvSpPr txBox="1"/>
          <p:nvPr/>
        </p:nvSpPr>
        <p:spPr>
          <a:xfrm>
            <a:off x="1407590" y="1590005"/>
            <a:ext cx="508600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1400" dirty="0" err="1" smtClean="0"/>
              <a:t>Improving</a:t>
            </a:r>
            <a:r>
              <a:rPr lang="fr-FR" sz="1400" dirty="0" smtClean="0"/>
              <a:t> </a:t>
            </a:r>
            <a:r>
              <a:rPr lang="fr-FR" sz="1400" dirty="0" err="1" smtClean="0"/>
              <a:t>bunch</a:t>
            </a:r>
            <a:r>
              <a:rPr lang="fr-FR" sz="1400" dirty="0" smtClean="0"/>
              <a:t> compression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1400" dirty="0" err="1" smtClean="0"/>
              <a:t>Stabilizing</a:t>
            </a:r>
            <a:r>
              <a:rPr lang="fr-FR" sz="1400" dirty="0" smtClean="0"/>
              <a:t> the </a:t>
            </a:r>
            <a:r>
              <a:rPr lang="fr-FR" sz="1400" dirty="0" err="1" smtClean="0"/>
              <a:t>trapping</a:t>
            </a:r>
            <a:r>
              <a:rPr lang="fr-FR" sz="1400" dirty="0" smtClean="0"/>
              <a:t> voltages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1400" dirty="0" err="1" smtClean="0"/>
              <a:t>Temperature</a:t>
            </a:r>
            <a:r>
              <a:rPr lang="fr-FR" sz="1400" dirty="0" smtClean="0"/>
              <a:t> </a:t>
            </a:r>
            <a:r>
              <a:rPr lang="fr-FR" sz="1400" dirty="0" err="1" smtClean="0"/>
              <a:t>stabilizing</a:t>
            </a:r>
            <a:r>
              <a:rPr lang="fr-FR" sz="1400" dirty="0" smtClean="0"/>
              <a:t> the power supplies and </a:t>
            </a:r>
            <a:r>
              <a:rPr lang="fr-FR" sz="1400" dirty="0" err="1" smtClean="0"/>
              <a:t>beam</a:t>
            </a:r>
            <a:r>
              <a:rPr lang="fr-FR" sz="1400" dirty="0" smtClean="0"/>
              <a:t> line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1400" dirty="0" err="1" smtClean="0"/>
              <a:t>Retrapping</a:t>
            </a:r>
            <a:r>
              <a:rPr lang="fr-FR" sz="1400" dirty="0" smtClean="0"/>
              <a:t> ions </a:t>
            </a:r>
            <a:r>
              <a:rPr lang="fr-FR" sz="1400" dirty="0" err="1" smtClean="0"/>
              <a:t>after</a:t>
            </a:r>
            <a:r>
              <a:rPr lang="fr-FR" sz="1400" dirty="0" smtClean="0"/>
              <a:t> 1</a:t>
            </a:r>
            <a:r>
              <a:rPr lang="fr-FR" sz="1400" baseline="30000" dirty="0" smtClean="0"/>
              <a:t>st</a:t>
            </a:r>
            <a:r>
              <a:rPr lang="fr-FR" sz="1400" dirty="0" smtClean="0"/>
              <a:t> round of purification</a:t>
            </a:r>
            <a:endParaRPr lang="fr-FR" sz="1400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6567396" y="1756326"/>
            <a:ext cx="4018236" cy="523220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b="1" dirty="0" smtClean="0"/>
              <a:t>Can </a:t>
            </a:r>
            <a:r>
              <a:rPr lang="fr-FR" sz="1400" b="1" dirty="0" err="1" smtClean="0"/>
              <a:t>reach</a:t>
            </a:r>
            <a:r>
              <a:rPr lang="fr-FR" sz="1400" b="1" dirty="0" smtClean="0"/>
              <a:t> 10-20 </a:t>
            </a:r>
            <a:r>
              <a:rPr lang="fr-FR" sz="1400" b="1" dirty="0" err="1" smtClean="0"/>
              <a:t>keV</a:t>
            </a:r>
            <a:r>
              <a:rPr lang="fr-FR" sz="1400" b="1" dirty="0" smtClean="0"/>
              <a:t> </a:t>
            </a:r>
            <a:r>
              <a:rPr lang="fr-FR" sz="1400" dirty="0" err="1"/>
              <a:t>precision</a:t>
            </a:r>
            <a:r>
              <a:rPr lang="fr-FR" sz="1400" dirty="0"/>
              <a:t> for </a:t>
            </a:r>
            <a:r>
              <a:rPr lang="fr-FR" sz="1400" dirty="0" smtClean="0"/>
              <a:t>20-30 </a:t>
            </a:r>
            <a:r>
              <a:rPr lang="fr-FR" sz="1400" dirty="0"/>
              <a:t>ms </a:t>
            </a:r>
            <a:r>
              <a:rPr lang="fr-FR" sz="1400" dirty="0" err="1"/>
              <a:t>measurement</a:t>
            </a:r>
            <a:r>
              <a:rPr lang="fr-FR" sz="1400" dirty="0"/>
              <a:t> </a:t>
            </a:r>
            <a:r>
              <a:rPr lang="fr-FR" sz="1400" dirty="0" smtClean="0"/>
              <a:t>time.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40220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53939" y="149425"/>
            <a:ext cx="9418836" cy="432048"/>
          </a:xfrm>
        </p:spPr>
        <p:txBody>
          <a:bodyPr>
            <a:normAutofit/>
          </a:bodyPr>
          <a:lstStyle/>
          <a:p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techniques: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practical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aspects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72</a:t>
            </a:fld>
            <a:endParaRPr lang="fr-FR" dirty="0"/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883" y="815106"/>
            <a:ext cx="2516347" cy="172819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3912872" y="1096187"/>
            <a:ext cx="5360287" cy="1169551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smtClean="0">
                <a:solidFill>
                  <a:srgbClr val="000000"/>
                </a:solidFill>
              </a:rPr>
              <a:t>Can </a:t>
            </a:r>
            <a:r>
              <a:rPr lang="fr-FR" sz="1400" dirty="0" err="1" smtClean="0">
                <a:solidFill>
                  <a:srgbClr val="000000"/>
                </a:solidFill>
              </a:rPr>
              <a:t>perform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measurements</a:t>
            </a:r>
            <a:r>
              <a:rPr lang="fr-FR" sz="1400" dirty="0" smtClean="0">
                <a:solidFill>
                  <a:srgbClr val="000000"/>
                </a:solidFill>
              </a:rPr>
              <a:t> in </a:t>
            </a:r>
            <a:r>
              <a:rPr lang="fr-FR" sz="1400" dirty="0" err="1" smtClean="0">
                <a:solidFill>
                  <a:srgbClr val="000000"/>
                </a:solidFill>
              </a:rPr>
              <a:t>only</a:t>
            </a:r>
            <a:r>
              <a:rPr lang="fr-FR" sz="1400" dirty="0" smtClean="0">
                <a:solidFill>
                  <a:srgbClr val="000000"/>
                </a:solidFill>
              </a:rPr>
              <a:t> a few 100 us and </a:t>
            </a:r>
            <a:r>
              <a:rPr lang="fr-FR" sz="1400" dirty="0" err="1" smtClean="0">
                <a:solidFill>
                  <a:srgbClr val="000000"/>
                </a:solidFill>
              </a:rPr>
              <a:t>reach</a:t>
            </a:r>
            <a:r>
              <a:rPr lang="fr-FR" sz="1400" dirty="0" smtClean="0">
                <a:solidFill>
                  <a:srgbClr val="000000"/>
                </a:solidFill>
              </a:rPr>
              <a:t> 10-20 </a:t>
            </a:r>
            <a:r>
              <a:rPr lang="fr-FR" sz="1400" dirty="0" err="1" smtClean="0">
                <a:solidFill>
                  <a:srgbClr val="000000"/>
                </a:solidFill>
              </a:rPr>
              <a:t>keV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precision</a:t>
            </a:r>
            <a:endParaRPr lang="fr-FR" sz="1400" dirty="0" smtClean="0">
              <a:solidFill>
                <a:srgbClr val="000000"/>
              </a:solidFill>
            </a:endParaRP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smtClean="0">
                <a:solidFill>
                  <a:srgbClr val="000000"/>
                </a:solidFill>
              </a:rPr>
              <a:t>No </a:t>
            </a:r>
            <a:r>
              <a:rPr lang="fr-FR" sz="1400" dirty="0" err="1" smtClean="0">
                <a:solidFill>
                  <a:srgbClr val="000000"/>
                </a:solidFill>
              </a:rPr>
              <a:t>need</a:t>
            </a:r>
            <a:r>
              <a:rPr lang="fr-FR" sz="1400" dirty="0" smtClean="0">
                <a:solidFill>
                  <a:srgbClr val="000000"/>
                </a:solidFill>
              </a:rPr>
              <a:t> to stop the </a:t>
            </a:r>
            <a:r>
              <a:rPr lang="fr-FR" sz="1400" dirty="0" err="1" smtClean="0">
                <a:solidFill>
                  <a:srgbClr val="000000"/>
                </a:solidFill>
              </a:rPr>
              <a:t>beam</a:t>
            </a:r>
            <a:endParaRPr lang="fr-FR" sz="1400" dirty="0" smtClean="0">
              <a:solidFill>
                <a:srgbClr val="000000"/>
              </a:solidFill>
            </a:endParaRP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err="1" smtClean="0">
                <a:solidFill>
                  <a:srgbClr val="000000"/>
                </a:solidFill>
              </a:rPr>
              <a:t>Very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>
                <a:solidFill>
                  <a:srgbClr val="000000"/>
                </a:solidFill>
              </a:rPr>
              <a:t>e</a:t>
            </a:r>
            <a:r>
              <a:rPr lang="fr-FR" sz="1400" dirty="0" err="1" smtClean="0">
                <a:solidFill>
                  <a:srgbClr val="000000"/>
                </a:solidFill>
              </a:rPr>
              <a:t>xpensive</a:t>
            </a:r>
            <a:r>
              <a:rPr lang="fr-FR" sz="1400" dirty="0" smtClean="0">
                <a:solidFill>
                  <a:srgbClr val="000000"/>
                </a:solidFill>
              </a:rPr>
              <a:t> and </a:t>
            </a:r>
            <a:r>
              <a:rPr lang="fr-FR" sz="1400" dirty="0" err="1" smtClean="0">
                <a:solidFill>
                  <a:srgbClr val="000000"/>
                </a:solidFill>
              </a:rPr>
              <a:t>very</a:t>
            </a:r>
            <a:r>
              <a:rPr lang="fr-FR" sz="1400" dirty="0" smtClean="0">
                <a:solidFill>
                  <a:srgbClr val="000000"/>
                </a:solidFill>
              </a:rPr>
              <a:t> large</a:t>
            </a: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smtClean="0">
                <a:solidFill>
                  <a:srgbClr val="000000"/>
                </a:solidFill>
              </a:rPr>
              <a:t>For quick </a:t>
            </a:r>
            <a:r>
              <a:rPr lang="fr-FR" sz="1400" dirty="0" err="1" smtClean="0">
                <a:solidFill>
                  <a:srgbClr val="000000"/>
                </a:solidFill>
              </a:rPr>
              <a:t>measurements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trade</a:t>
            </a:r>
            <a:r>
              <a:rPr lang="fr-FR" sz="1400" dirty="0" smtClean="0">
                <a:solidFill>
                  <a:srgbClr val="000000"/>
                </a:solidFill>
              </a:rPr>
              <a:t>-off of </a:t>
            </a:r>
            <a:r>
              <a:rPr lang="fr-FR" sz="1400" dirty="0" err="1" smtClean="0">
                <a:solidFill>
                  <a:srgbClr val="000000"/>
                </a:solidFill>
              </a:rPr>
              <a:t>precision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with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efficiency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23" name="Picture 91">
            <a:extLst>
              <a:ext uri="{FF2B5EF4-FFF2-40B4-BE49-F238E27FC236}">
                <a16:creationId xmlns:a16="http://schemas.microsoft.com/office/drawing/2014/main" id="{8E911501-CBF2-2E7C-66DE-3EC6B7E9C9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880" y="3043170"/>
            <a:ext cx="1264026" cy="1265267"/>
          </a:xfrm>
          <a:prstGeom prst="rect">
            <a:avLst/>
          </a:prstGeom>
        </p:spPr>
      </p:pic>
      <p:sp>
        <p:nvSpPr>
          <p:cNvPr id="24" name="TextBox 6">
            <a:extLst>
              <a:ext uri="{FF2B5EF4-FFF2-40B4-BE49-F238E27FC236}">
                <a16:creationId xmlns:a16="http://schemas.microsoft.com/office/drawing/2014/main" id="{AE277FDF-5FB2-4A24-B03A-41959E7BAFDF}"/>
              </a:ext>
            </a:extLst>
          </p:cNvPr>
          <p:cNvSpPr txBox="1"/>
          <p:nvPr/>
        </p:nvSpPr>
        <p:spPr>
          <a:xfrm>
            <a:off x="1528410" y="607042"/>
            <a:ext cx="1159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Storage ring</a:t>
            </a:r>
            <a:endParaRPr lang="en-US" sz="1400" dirty="0"/>
          </a:p>
        </p:txBody>
      </p:sp>
      <p:sp>
        <p:nvSpPr>
          <p:cNvPr id="25" name="TextBox 6">
            <a:extLst>
              <a:ext uri="{FF2B5EF4-FFF2-40B4-BE49-F238E27FC236}">
                <a16:creationId xmlns:a16="http://schemas.microsoft.com/office/drawing/2014/main" id="{AE277FDF-5FB2-4A24-B03A-41959E7BAFDF}"/>
              </a:ext>
            </a:extLst>
          </p:cNvPr>
          <p:cNvSpPr txBox="1"/>
          <p:nvPr/>
        </p:nvSpPr>
        <p:spPr>
          <a:xfrm>
            <a:off x="1012891" y="2624926"/>
            <a:ext cx="2156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 smtClean="0"/>
              <a:t>Penning</a:t>
            </a:r>
            <a:r>
              <a:rPr lang="fr-FR" sz="1400" dirty="0" smtClean="0"/>
              <a:t> </a:t>
            </a:r>
            <a:r>
              <a:rPr lang="fr-FR" sz="1400" dirty="0" err="1" smtClean="0"/>
              <a:t>trap</a:t>
            </a:r>
            <a:r>
              <a:rPr lang="fr-FR" sz="1400" dirty="0" smtClean="0"/>
              <a:t> </a:t>
            </a:r>
            <a:r>
              <a:rPr lang="fr-FR" sz="1400" dirty="0" err="1" smtClean="0"/>
              <a:t>with</a:t>
            </a:r>
            <a:r>
              <a:rPr lang="fr-FR" sz="1400" dirty="0" smtClean="0"/>
              <a:t> PI-ICR</a:t>
            </a:r>
            <a:endParaRPr lang="en-US" sz="14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3912872" y="2928450"/>
            <a:ext cx="6114676" cy="954107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smtClean="0">
                <a:solidFill>
                  <a:srgbClr val="000000"/>
                </a:solidFill>
              </a:rPr>
              <a:t>Can </a:t>
            </a:r>
            <a:r>
              <a:rPr lang="fr-FR" sz="1400" dirty="0" err="1" smtClean="0">
                <a:solidFill>
                  <a:srgbClr val="000000"/>
                </a:solidFill>
              </a:rPr>
              <a:t>perform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measurements</a:t>
            </a:r>
            <a:r>
              <a:rPr lang="fr-FR" sz="1400" dirty="0" smtClean="0">
                <a:solidFill>
                  <a:srgbClr val="000000"/>
                </a:solidFill>
              </a:rPr>
              <a:t> in 50-100 ms and </a:t>
            </a:r>
            <a:r>
              <a:rPr lang="fr-FR" sz="1400" dirty="0" err="1" smtClean="0">
                <a:solidFill>
                  <a:srgbClr val="000000"/>
                </a:solidFill>
              </a:rPr>
              <a:t>reach</a:t>
            </a:r>
            <a:r>
              <a:rPr lang="fr-FR" sz="1400" dirty="0" smtClean="0">
                <a:solidFill>
                  <a:srgbClr val="000000"/>
                </a:solidFill>
              </a:rPr>
              <a:t> &lt; 5 </a:t>
            </a:r>
            <a:r>
              <a:rPr lang="fr-FR" sz="1400" dirty="0" err="1" smtClean="0">
                <a:solidFill>
                  <a:srgbClr val="000000"/>
                </a:solidFill>
              </a:rPr>
              <a:t>keV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precision</a:t>
            </a:r>
            <a:endParaRPr lang="fr-FR" sz="1400" dirty="0" smtClean="0">
              <a:solidFill>
                <a:srgbClr val="000000"/>
              </a:solidFill>
            </a:endParaRP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smtClean="0">
                <a:solidFill>
                  <a:srgbClr val="000000"/>
                </a:solidFill>
              </a:rPr>
              <a:t>So far </a:t>
            </a:r>
            <a:r>
              <a:rPr lang="fr-FR" sz="1400" dirty="0" err="1" smtClean="0">
                <a:solidFill>
                  <a:srgbClr val="000000"/>
                </a:solidFill>
              </a:rPr>
              <a:t>unrivaled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resolution</a:t>
            </a:r>
            <a:endParaRPr lang="fr-FR" sz="1400" dirty="0" smtClean="0">
              <a:solidFill>
                <a:srgbClr val="000000"/>
              </a:solidFill>
            </a:endParaRP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err="1" smtClean="0">
                <a:solidFill>
                  <a:srgbClr val="000000"/>
                </a:solidFill>
              </a:rPr>
              <a:t>Need</a:t>
            </a:r>
            <a:r>
              <a:rPr lang="fr-FR" sz="1400" dirty="0" smtClean="0">
                <a:solidFill>
                  <a:srgbClr val="000000"/>
                </a:solidFill>
              </a:rPr>
              <a:t> to stop/</a:t>
            </a:r>
            <a:r>
              <a:rPr lang="fr-FR" sz="1400" dirty="0" err="1" smtClean="0">
                <a:solidFill>
                  <a:srgbClr val="000000"/>
                </a:solidFill>
              </a:rPr>
              <a:t>prepare</a:t>
            </a:r>
            <a:r>
              <a:rPr lang="fr-FR" sz="1400" dirty="0" smtClean="0">
                <a:solidFill>
                  <a:srgbClr val="000000"/>
                </a:solidFill>
              </a:rPr>
              <a:t> the </a:t>
            </a:r>
            <a:r>
              <a:rPr lang="fr-FR" sz="1400" dirty="0" err="1" smtClean="0">
                <a:solidFill>
                  <a:srgbClr val="000000"/>
                </a:solidFill>
              </a:rPr>
              <a:t>beam</a:t>
            </a:r>
            <a:r>
              <a:rPr lang="fr-FR" sz="1400" dirty="0" smtClean="0">
                <a:solidFill>
                  <a:srgbClr val="000000"/>
                </a:solidFill>
              </a:rPr>
              <a:t> (</a:t>
            </a:r>
            <a:r>
              <a:rPr lang="fr-FR" sz="1400" dirty="0" err="1" smtClean="0">
                <a:solidFill>
                  <a:srgbClr val="000000"/>
                </a:solidFill>
              </a:rPr>
              <a:t>losses</a:t>
            </a:r>
            <a:r>
              <a:rPr lang="fr-FR" sz="1400" dirty="0" smtClean="0">
                <a:solidFill>
                  <a:srgbClr val="000000"/>
                </a:solidFill>
              </a:rPr>
              <a:t> and a few 10 ms extra time)</a:t>
            </a: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err="1" smtClean="0">
                <a:solidFill>
                  <a:srgbClr val="000000"/>
                </a:solidFill>
              </a:rPr>
              <a:t>Expensive</a:t>
            </a:r>
            <a:r>
              <a:rPr lang="fr-FR" sz="1400" dirty="0" smtClean="0">
                <a:solidFill>
                  <a:srgbClr val="000000"/>
                </a:solidFill>
              </a:rPr>
              <a:t> and </a:t>
            </a:r>
            <a:r>
              <a:rPr lang="fr-FR" sz="1400" dirty="0" err="1" smtClean="0">
                <a:solidFill>
                  <a:srgbClr val="000000"/>
                </a:solidFill>
              </a:rPr>
              <a:t>significant</a:t>
            </a:r>
            <a:r>
              <a:rPr lang="fr-FR" sz="1400" dirty="0" smtClean="0">
                <a:solidFill>
                  <a:srgbClr val="000000"/>
                </a:solidFill>
              </a:rPr>
              <a:t> size (</a:t>
            </a:r>
            <a:r>
              <a:rPr lang="fr-FR" sz="1400" dirty="0" err="1" smtClean="0">
                <a:solidFill>
                  <a:srgbClr val="000000"/>
                </a:solidFill>
              </a:rPr>
              <a:t>superconducting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magnet</a:t>
            </a:r>
            <a:r>
              <a:rPr lang="fr-FR" sz="1400" dirty="0" smtClean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AE277FDF-5FB2-4A24-B03A-41959E7BAFDF}"/>
              </a:ext>
            </a:extLst>
          </p:cNvPr>
          <p:cNvSpPr txBox="1"/>
          <p:nvPr/>
        </p:nvSpPr>
        <p:spPr>
          <a:xfrm>
            <a:off x="1467116" y="4515095"/>
            <a:ext cx="12457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MR-TOF MS </a:t>
            </a:r>
            <a:endParaRPr lang="en-US" sz="1400" dirty="0"/>
          </a:p>
        </p:txBody>
      </p:sp>
      <p:pic>
        <p:nvPicPr>
          <p:cNvPr id="28" name="Picture 12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27778"/>
          <a:stretch/>
        </p:blipFill>
        <p:spPr>
          <a:xfrm rot="164058">
            <a:off x="492847" y="4590235"/>
            <a:ext cx="3176092" cy="1085165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3918713" y="4515095"/>
            <a:ext cx="6257661" cy="738664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smtClean="0">
                <a:solidFill>
                  <a:srgbClr val="000000"/>
                </a:solidFill>
              </a:rPr>
              <a:t>Can </a:t>
            </a:r>
            <a:r>
              <a:rPr lang="fr-FR" sz="1400" dirty="0" err="1" smtClean="0">
                <a:solidFill>
                  <a:srgbClr val="000000"/>
                </a:solidFill>
              </a:rPr>
              <a:t>perform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measurements</a:t>
            </a:r>
            <a:r>
              <a:rPr lang="fr-FR" sz="1400" dirty="0" smtClean="0">
                <a:solidFill>
                  <a:srgbClr val="000000"/>
                </a:solidFill>
              </a:rPr>
              <a:t> in 10-30 ms and </a:t>
            </a:r>
            <a:r>
              <a:rPr lang="fr-FR" sz="1400" dirty="0" err="1" smtClean="0">
                <a:solidFill>
                  <a:srgbClr val="000000"/>
                </a:solidFill>
              </a:rPr>
              <a:t>reach</a:t>
            </a:r>
            <a:r>
              <a:rPr lang="fr-FR" sz="1400" dirty="0" smtClean="0">
                <a:solidFill>
                  <a:srgbClr val="000000"/>
                </a:solidFill>
              </a:rPr>
              <a:t> &lt; 20 </a:t>
            </a:r>
            <a:r>
              <a:rPr lang="fr-FR" sz="1400" dirty="0" err="1" smtClean="0">
                <a:solidFill>
                  <a:srgbClr val="000000"/>
                </a:solidFill>
              </a:rPr>
              <a:t>keV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precision</a:t>
            </a:r>
            <a:endParaRPr lang="fr-FR" sz="1400" dirty="0" smtClean="0">
              <a:solidFill>
                <a:srgbClr val="000000"/>
              </a:solidFill>
            </a:endParaRPr>
          </a:p>
          <a:p>
            <a:pPr marL="285750" indent="-285750" defTabSz="342900">
              <a:buFont typeface="Wingdings" panose="05000000000000000000" pitchFamily="2" charset="2"/>
              <a:buChar char="q"/>
            </a:pPr>
            <a:r>
              <a:rPr lang="fr-FR" sz="1400" dirty="0" err="1" smtClean="0">
                <a:solidFill>
                  <a:srgbClr val="000000"/>
                </a:solidFill>
              </a:rPr>
              <a:t>Need</a:t>
            </a:r>
            <a:r>
              <a:rPr lang="fr-FR" sz="1400" dirty="0" smtClean="0">
                <a:solidFill>
                  <a:srgbClr val="000000"/>
                </a:solidFill>
              </a:rPr>
              <a:t> to stop/</a:t>
            </a:r>
            <a:r>
              <a:rPr lang="fr-FR" sz="1400" dirty="0" err="1" smtClean="0">
                <a:solidFill>
                  <a:srgbClr val="000000"/>
                </a:solidFill>
              </a:rPr>
              <a:t>prepare</a:t>
            </a:r>
            <a:r>
              <a:rPr lang="fr-FR" sz="1400" dirty="0" smtClean="0">
                <a:solidFill>
                  <a:srgbClr val="000000"/>
                </a:solidFill>
              </a:rPr>
              <a:t> the </a:t>
            </a:r>
            <a:r>
              <a:rPr lang="fr-FR" sz="1400" dirty="0" err="1" smtClean="0">
                <a:solidFill>
                  <a:srgbClr val="000000"/>
                </a:solidFill>
              </a:rPr>
              <a:t>beam</a:t>
            </a:r>
            <a:r>
              <a:rPr lang="fr-FR" sz="1400" dirty="0" smtClean="0">
                <a:solidFill>
                  <a:srgbClr val="000000"/>
                </a:solidFill>
              </a:rPr>
              <a:t> (</a:t>
            </a:r>
            <a:r>
              <a:rPr lang="fr-FR" sz="1400" dirty="0" err="1" smtClean="0">
                <a:solidFill>
                  <a:srgbClr val="000000"/>
                </a:solidFill>
              </a:rPr>
              <a:t>losses</a:t>
            </a:r>
            <a:r>
              <a:rPr lang="fr-FR" sz="1400" dirty="0" smtClean="0">
                <a:solidFill>
                  <a:srgbClr val="000000"/>
                </a:solidFill>
              </a:rPr>
              <a:t> and </a:t>
            </a:r>
            <a:r>
              <a:rPr lang="fr-FR" sz="1400" dirty="0">
                <a:solidFill>
                  <a:srgbClr val="000000"/>
                </a:solidFill>
              </a:rPr>
              <a:t>a few 10 ms extra </a:t>
            </a:r>
            <a:r>
              <a:rPr lang="fr-FR" sz="1400" dirty="0" smtClean="0">
                <a:solidFill>
                  <a:srgbClr val="000000"/>
                </a:solidFill>
              </a:rPr>
              <a:t>time)</a:t>
            </a:r>
          </a:p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err="1" smtClean="0">
                <a:solidFill>
                  <a:srgbClr val="000000"/>
                </a:solidFill>
              </a:rPr>
              <a:t>Inexpensive</a:t>
            </a:r>
            <a:r>
              <a:rPr lang="fr-FR" sz="1400" dirty="0" smtClean="0">
                <a:solidFill>
                  <a:srgbClr val="000000"/>
                </a:solidFill>
              </a:rPr>
              <a:t> and </a:t>
            </a:r>
            <a:r>
              <a:rPr lang="fr-FR" sz="1400" dirty="0" err="1" smtClean="0">
                <a:solidFill>
                  <a:srgbClr val="000000"/>
                </a:solidFill>
              </a:rPr>
              <a:t>relatively</a:t>
            </a:r>
            <a:r>
              <a:rPr lang="fr-FR" sz="1400" dirty="0" smtClean="0">
                <a:solidFill>
                  <a:srgbClr val="000000"/>
                </a:solidFill>
              </a:rPr>
              <a:t> compact</a:t>
            </a:r>
          </a:p>
        </p:txBody>
      </p:sp>
    </p:spTree>
    <p:extLst>
      <p:ext uri="{BB962C8B-B14F-4D97-AF65-F5344CB8AC3E}">
        <p14:creationId xmlns:p14="http://schemas.microsoft.com/office/powerpoint/2010/main" val="347438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8383251" y="1975155"/>
            <a:ext cx="1891865" cy="1799787"/>
            <a:chOff x="8071924" y="1880736"/>
            <a:chExt cx="1891865" cy="1799787"/>
          </a:xfrm>
        </p:grpSpPr>
        <p:grpSp>
          <p:nvGrpSpPr>
            <p:cNvPr id="6" name="Groupe 5"/>
            <p:cNvGrpSpPr/>
            <p:nvPr/>
          </p:nvGrpSpPr>
          <p:grpSpPr>
            <a:xfrm>
              <a:off x="8338714" y="1880736"/>
              <a:ext cx="1358284" cy="1358284"/>
              <a:chOff x="4332303" y="2640262"/>
              <a:chExt cx="1358284" cy="1358284"/>
            </a:xfrm>
          </p:grpSpPr>
          <p:sp>
            <p:nvSpPr>
              <p:cNvPr id="128" name="Oval 2">
                <a:extLst>
                  <a:ext uri="{FF2B5EF4-FFF2-40B4-BE49-F238E27FC236}">
                    <a16:creationId xmlns:a16="http://schemas.microsoft.com/office/drawing/2014/main" id="{5FEB4815-8861-4F14-BDF6-2562C2C9D90A}"/>
                  </a:ext>
                </a:extLst>
              </p:cNvPr>
              <p:cNvSpPr/>
              <p:nvPr/>
            </p:nvSpPr>
            <p:spPr>
              <a:xfrm>
                <a:off x="4332303" y="2640262"/>
                <a:ext cx="1358284" cy="1358284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9" name="Picture 5">
                <a:extLst>
                  <a:ext uri="{FF2B5EF4-FFF2-40B4-BE49-F238E27FC236}">
                    <a16:creationId xmlns:a16="http://schemas.microsoft.com/office/drawing/2014/main" id="{195BC49B-0B45-4A3B-9D95-92164978B5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41942" y="2937658"/>
                <a:ext cx="539006" cy="758496"/>
              </a:xfrm>
              <a:prstGeom prst="rect">
                <a:avLst/>
              </a:prstGeom>
              <a:effectLst/>
            </p:spPr>
          </p:pic>
        </p:grpSp>
        <p:sp>
          <p:nvSpPr>
            <p:cNvPr id="7" name="Rectangle 6"/>
            <p:cNvSpPr/>
            <p:nvPr/>
          </p:nvSpPr>
          <p:spPr>
            <a:xfrm>
              <a:off x="8071924" y="3341969"/>
              <a:ext cx="189186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342900"/>
              <a:r>
                <a:rPr lang="fr-FR" sz="1600" dirty="0" err="1" smtClean="0">
                  <a:solidFill>
                    <a:srgbClr val="000000"/>
                  </a:solidFill>
                </a:rPr>
                <a:t>Nuclear</a:t>
              </a:r>
              <a:r>
                <a:rPr lang="fr-FR" sz="1600" dirty="0" smtClean="0">
                  <a:solidFill>
                    <a:srgbClr val="000000"/>
                  </a:solidFill>
                </a:rPr>
                <a:t> </a:t>
              </a:r>
              <a:r>
                <a:rPr lang="fr-FR" sz="1600" dirty="0" err="1" smtClean="0">
                  <a:solidFill>
                    <a:srgbClr val="000000"/>
                  </a:solidFill>
                </a:rPr>
                <a:t>liquid</a:t>
              </a:r>
              <a:r>
                <a:rPr lang="fr-FR" sz="1600" dirty="0" smtClean="0">
                  <a:solidFill>
                    <a:srgbClr val="000000"/>
                  </a:solidFill>
                </a:rPr>
                <a:t> </a:t>
              </a:r>
              <a:r>
                <a:rPr lang="fr-FR" sz="1600" dirty="0">
                  <a:solidFill>
                    <a:srgbClr val="000000"/>
                  </a:solidFill>
                </a:rPr>
                <a:t>drop</a:t>
              </a: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 fontScale="90000"/>
          </a:bodyPr>
          <a:lstStyle/>
          <a:p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precision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needed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of 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measurements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73</a:t>
            </a:fld>
            <a:endParaRPr lang="fr-FR" dirty="0"/>
          </a:p>
        </p:txBody>
      </p:sp>
      <p:pic>
        <p:nvPicPr>
          <p:cNvPr id="127" name="Content Placeholder 7">
            <a:extLst>
              <a:ext uri="{FF2B5EF4-FFF2-40B4-BE49-F238E27FC236}">
                <a16:creationId xmlns:a16="http://schemas.microsoft.com/office/drawing/2014/main" id="{A66FF8A4-0A5F-4B7E-8D9F-EEFD68D9919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419" y="1140882"/>
            <a:ext cx="6039163" cy="435704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2002011" y="866894"/>
            <a:ext cx="8026243" cy="307777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err="1" smtClean="0">
                <a:solidFill>
                  <a:srgbClr val="000000"/>
                </a:solidFill>
              </a:rPr>
              <a:t>Take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literature</a:t>
            </a:r>
            <a:r>
              <a:rPr lang="fr-FR" sz="1400" dirty="0" smtClean="0">
                <a:solidFill>
                  <a:srgbClr val="000000"/>
                </a:solidFill>
              </a:rPr>
              <a:t> masses as </a:t>
            </a:r>
            <a:r>
              <a:rPr lang="fr-FR" sz="1400" dirty="0" err="1" smtClean="0">
                <a:solidFill>
                  <a:srgbClr val="000000"/>
                </a:solidFill>
              </a:rPr>
              <a:t>mean</a:t>
            </a:r>
            <a:r>
              <a:rPr lang="fr-FR" sz="1400" dirty="0" smtClean="0">
                <a:solidFill>
                  <a:srgbClr val="000000"/>
                </a:solidFill>
              </a:rPr>
              <a:t> and </a:t>
            </a:r>
            <a:r>
              <a:rPr lang="fr-FR" sz="1400" dirty="0" err="1" smtClean="0">
                <a:solidFill>
                  <a:srgbClr val="000000"/>
                </a:solidFill>
              </a:rPr>
              <a:t>draw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from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Gaussian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with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precision</a:t>
            </a:r>
            <a:r>
              <a:rPr lang="fr-FR" sz="1400" dirty="0" smtClean="0">
                <a:solidFill>
                  <a:srgbClr val="000000"/>
                </a:solidFill>
              </a:rPr>
              <a:t> as standard </a:t>
            </a:r>
            <a:r>
              <a:rPr lang="fr-FR" sz="1400" dirty="0" err="1" smtClean="0">
                <a:solidFill>
                  <a:srgbClr val="000000"/>
                </a:solidFill>
              </a:rPr>
              <a:t>deviation</a:t>
            </a:r>
            <a:endParaRPr lang="fr-FR" sz="14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68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82">
            <a:extLst>
              <a:ext uri="{FF2B5EF4-FFF2-40B4-BE49-F238E27FC236}">
                <a16:creationId xmlns:a16="http://schemas.microsoft.com/office/drawing/2014/main" id="{58BDB83D-357C-4620-B08C-CD610317CEF4}"/>
              </a:ext>
            </a:extLst>
          </p:cNvPr>
          <p:cNvSpPr/>
          <p:nvPr/>
        </p:nvSpPr>
        <p:spPr>
          <a:xfrm>
            <a:off x="2002011" y="866894"/>
            <a:ext cx="8026243" cy="307777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285750" indent="-285750" defTabSz="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400" dirty="0" err="1" smtClean="0">
                <a:solidFill>
                  <a:srgbClr val="000000"/>
                </a:solidFill>
              </a:rPr>
              <a:t>Take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literature</a:t>
            </a:r>
            <a:r>
              <a:rPr lang="fr-FR" sz="1400" dirty="0" smtClean="0">
                <a:solidFill>
                  <a:srgbClr val="000000"/>
                </a:solidFill>
              </a:rPr>
              <a:t> masses as </a:t>
            </a:r>
            <a:r>
              <a:rPr lang="fr-FR" sz="1400" dirty="0" err="1" smtClean="0">
                <a:solidFill>
                  <a:srgbClr val="000000"/>
                </a:solidFill>
              </a:rPr>
              <a:t>mean</a:t>
            </a:r>
            <a:r>
              <a:rPr lang="fr-FR" sz="1400" dirty="0" smtClean="0">
                <a:solidFill>
                  <a:srgbClr val="000000"/>
                </a:solidFill>
              </a:rPr>
              <a:t> and </a:t>
            </a:r>
            <a:r>
              <a:rPr lang="fr-FR" sz="1400" dirty="0" err="1" smtClean="0">
                <a:solidFill>
                  <a:srgbClr val="000000"/>
                </a:solidFill>
              </a:rPr>
              <a:t>draw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from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Gaussian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with</a:t>
            </a:r>
            <a:r>
              <a:rPr lang="fr-FR" sz="1400" dirty="0" smtClean="0">
                <a:solidFill>
                  <a:srgbClr val="000000"/>
                </a:solidFill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</a:rPr>
              <a:t>precision</a:t>
            </a:r>
            <a:r>
              <a:rPr lang="fr-FR" sz="1400" dirty="0" smtClean="0">
                <a:solidFill>
                  <a:srgbClr val="000000"/>
                </a:solidFill>
              </a:rPr>
              <a:t> as standard </a:t>
            </a:r>
            <a:r>
              <a:rPr lang="fr-FR" sz="1400" dirty="0" err="1" smtClean="0">
                <a:solidFill>
                  <a:srgbClr val="000000"/>
                </a:solidFill>
              </a:rPr>
              <a:t>deviation</a:t>
            </a:r>
            <a:endParaRPr lang="fr-FR" sz="1400" dirty="0" smtClean="0">
              <a:solidFill>
                <a:srgbClr val="000000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 fontScale="90000"/>
          </a:bodyPr>
          <a:lstStyle/>
          <a:p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precision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needed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of 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measurements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74</a:t>
            </a:fld>
            <a:endParaRPr lang="fr-FR" dirty="0"/>
          </a:p>
        </p:txBody>
      </p:sp>
      <p:pic>
        <p:nvPicPr>
          <p:cNvPr id="9" name="Content Placeholder 7">
            <a:extLst>
              <a:ext uri="{FF2B5EF4-FFF2-40B4-BE49-F238E27FC236}">
                <a16:creationId xmlns:a16="http://schemas.microsoft.com/office/drawing/2014/main" id="{A66FF8A4-0A5F-4B7E-8D9F-EEFD68D9919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445" y="1123106"/>
            <a:ext cx="5995111" cy="4392612"/>
          </a:xfrm>
          <a:prstGeom prst="rect">
            <a:avLst/>
          </a:prstGeom>
        </p:spPr>
      </p:pic>
      <p:cxnSp>
        <p:nvCxnSpPr>
          <p:cNvPr id="42" name="Straight Connector 85">
            <a:extLst>
              <a:ext uri="{FF2B5EF4-FFF2-40B4-BE49-F238E27FC236}">
                <a16:creationId xmlns:a16="http://schemas.microsoft.com/office/drawing/2014/main" id="{920ED34D-C597-4D5D-AB02-0922331355B5}"/>
              </a:ext>
            </a:extLst>
          </p:cNvPr>
          <p:cNvCxnSpPr>
            <a:cxnSpLocks/>
          </p:cNvCxnSpPr>
          <p:nvPr/>
        </p:nvCxnSpPr>
        <p:spPr>
          <a:xfrm>
            <a:off x="2529840" y="2896343"/>
            <a:ext cx="1569720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87">
            <a:extLst>
              <a:ext uri="{FF2B5EF4-FFF2-40B4-BE49-F238E27FC236}">
                <a16:creationId xmlns:a16="http://schemas.microsoft.com/office/drawing/2014/main" id="{C5137497-AD13-4EFE-BA4F-26660E2996F2}"/>
              </a:ext>
            </a:extLst>
          </p:cNvPr>
          <p:cNvCxnSpPr>
            <a:cxnSpLocks/>
          </p:cNvCxnSpPr>
          <p:nvPr/>
        </p:nvCxnSpPr>
        <p:spPr>
          <a:xfrm>
            <a:off x="5671941" y="3704063"/>
            <a:ext cx="1569720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Groupe 84"/>
          <p:cNvGrpSpPr/>
          <p:nvPr/>
        </p:nvGrpSpPr>
        <p:grpSpPr>
          <a:xfrm>
            <a:off x="8356362" y="1995216"/>
            <a:ext cx="2068195" cy="2047401"/>
            <a:chOff x="8356362" y="1995216"/>
            <a:chExt cx="2068195" cy="2047401"/>
          </a:xfrm>
        </p:grpSpPr>
        <p:grpSp>
          <p:nvGrpSpPr>
            <p:cNvPr id="82" name="Groupe 81"/>
            <p:cNvGrpSpPr/>
            <p:nvPr/>
          </p:nvGrpSpPr>
          <p:grpSpPr>
            <a:xfrm>
              <a:off x="8672823" y="1995216"/>
              <a:ext cx="1324196" cy="1324196"/>
              <a:chOff x="4162251" y="633871"/>
              <a:chExt cx="1324196" cy="1324196"/>
            </a:xfrm>
          </p:grpSpPr>
          <p:sp>
            <p:nvSpPr>
              <p:cNvPr id="46" name="Oval 4">
                <a:extLst>
                  <a:ext uri="{FF2B5EF4-FFF2-40B4-BE49-F238E27FC236}">
                    <a16:creationId xmlns:a16="http://schemas.microsoft.com/office/drawing/2014/main" id="{A4CCF560-45BB-40DE-83C7-957DE0522458}"/>
                  </a:ext>
                </a:extLst>
              </p:cNvPr>
              <p:cNvSpPr/>
              <p:nvPr/>
            </p:nvSpPr>
            <p:spPr>
              <a:xfrm>
                <a:off x="4162251" y="633871"/>
                <a:ext cx="1324196" cy="1324196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7" name="Group 49">
                <a:extLst>
                  <a:ext uri="{FF2B5EF4-FFF2-40B4-BE49-F238E27FC236}">
                    <a16:creationId xmlns:a16="http://schemas.microsoft.com/office/drawing/2014/main" id="{AE8A59A1-6AC8-44F6-8B2F-C67DCCB30259}"/>
                  </a:ext>
                </a:extLst>
              </p:cNvPr>
              <p:cNvGrpSpPr/>
              <p:nvPr/>
            </p:nvGrpSpPr>
            <p:grpSpPr>
              <a:xfrm>
                <a:off x="4533680" y="1154307"/>
                <a:ext cx="581338" cy="283324"/>
                <a:chOff x="4788956" y="3883285"/>
                <a:chExt cx="665059" cy="324126"/>
              </a:xfrm>
              <a:solidFill>
                <a:schemeClr val="accent4">
                  <a:lumMod val="40000"/>
                  <a:lumOff val="60000"/>
                </a:schemeClr>
              </a:solidFill>
            </p:grpSpPr>
            <p:cxnSp>
              <p:nvCxnSpPr>
                <p:cNvPr id="64" name="Straight Connector 5">
                  <a:extLst>
                    <a:ext uri="{FF2B5EF4-FFF2-40B4-BE49-F238E27FC236}">
                      <a16:creationId xmlns:a16="http://schemas.microsoft.com/office/drawing/2014/main" id="{45BCD27C-AC2D-4F19-8F3C-AF5A0D6B67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88956" y="4162405"/>
                  <a:ext cx="665059" cy="0"/>
                </a:xfrm>
                <a:prstGeom prst="line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5" name="Oval 15">
                  <a:extLst>
                    <a:ext uri="{FF2B5EF4-FFF2-40B4-BE49-F238E27FC236}">
                      <a16:creationId xmlns:a16="http://schemas.microsoft.com/office/drawing/2014/main" id="{2C2B317D-26CA-4C9C-8ADD-F64BA5E67EA1}"/>
                    </a:ext>
                  </a:extLst>
                </p:cNvPr>
                <p:cNvSpPr/>
                <p:nvPr/>
              </p:nvSpPr>
              <p:spPr>
                <a:xfrm>
                  <a:off x="4841472" y="4123162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Oval 16">
                  <a:extLst>
                    <a:ext uri="{FF2B5EF4-FFF2-40B4-BE49-F238E27FC236}">
                      <a16:creationId xmlns:a16="http://schemas.microsoft.com/office/drawing/2014/main" id="{348F113E-FBFE-48A7-824A-2A1693E041DD}"/>
                    </a:ext>
                  </a:extLst>
                </p:cNvPr>
                <p:cNvSpPr/>
                <p:nvPr/>
              </p:nvSpPr>
              <p:spPr>
                <a:xfrm>
                  <a:off x="4943635" y="4123162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Oval 23">
                  <a:extLst>
                    <a:ext uri="{FF2B5EF4-FFF2-40B4-BE49-F238E27FC236}">
                      <a16:creationId xmlns:a16="http://schemas.microsoft.com/office/drawing/2014/main" id="{8279111F-B99A-42F2-97CD-FAC050896EE8}"/>
                    </a:ext>
                  </a:extLst>
                </p:cNvPr>
                <p:cNvSpPr/>
                <p:nvPr/>
              </p:nvSpPr>
              <p:spPr>
                <a:xfrm>
                  <a:off x="5143875" y="4125115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Oval 24">
                  <a:extLst>
                    <a:ext uri="{FF2B5EF4-FFF2-40B4-BE49-F238E27FC236}">
                      <a16:creationId xmlns:a16="http://schemas.microsoft.com/office/drawing/2014/main" id="{7BFC9273-A8B0-4B6C-83FF-20EBEEEAB9B1}"/>
                    </a:ext>
                  </a:extLst>
                </p:cNvPr>
                <p:cNvSpPr/>
                <p:nvPr/>
              </p:nvSpPr>
              <p:spPr>
                <a:xfrm>
                  <a:off x="5243822" y="4122829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Oval 25">
                  <a:extLst>
                    <a:ext uri="{FF2B5EF4-FFF2-40B4-BE49-F238E27FC236}">
                      <a16:creationId xmlns:a16="http://schemas.microsoft.com/office/drawing/2014/main" id="{81233792-12EA-493A-9849-CE67F170AF47}"/>
                    </a:ext>
                  </a:extLst>
                </p:cNvPr>
                <p:cNvSpPr/>
                <p:nvPr/>
              </p:nvSpPr>
              <p:spPr>
                <a:xfrm>
                  <a:off x="5329462" y="4121417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Oval 26">
                  <a:extLst>
                    <a:ext uri="{FF2B5EF4-FFF2-40B4-BE49-F238E27FC236}">
                      <a16:creationId xmlns:a16="http://schemas.microsoft.com/office/drawing/2014/main" id="{DA24885C-DC83-4F03-B1B5-007EBF7C1AF1}"/>
                    </a:ext>
                  </a:extLst>
                </p:cNvPr>
                <p:cNvSpPr/>
                <p:nvPr/>
              </p:nvSpPr>
              <p:spPr>
                <a:xfrm>
                  <a:off x="5043582" y="4123210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71" name="Group 29">
                  <a:extLst>
                    <a:ext uri="{FF2B5EF4-FFF2-40B4-BE49-F238E27FC236}">
                      <a16:creationId xmlns:a16="http://schemas.microsoft.com/office/drawing/2014/main" id="{6EA13643-02CB-4F8D-96AF-42F10F32BADB}"/>
                    </a:ext>
                  </a:extLst>
                </p:cNvPr>
                <p:cNvGrpSpPr/>
                <p:nvPr/>
              </p:nvGrpSpPr>
              <p:grpSpPr>
                <a:xfrm>
                  <a:off x="4788956" y="3883285"/>
                  <a:ext cx="665059" cy="84185"/>
                  <a:chOff x="4880397" y="4123178"/>
                  <a:chExt cx="665059" cy="84185"/>
                </a:xfrm>
                <a:grpFill/>
              </p:grpSpPr>
              <p:cxnSp>
                <p:nvCxnSpPr>
                  <p:cNvPr id="72" name="Straight Connector 30">
                    <a:extLst>
                      <a:ext uri="{FF2B5EF4-FFF2-40B4-BE49-F238E27FC236}">
                        <a16:creationId xmlns:a16="http://schemas.microsoft.com/office/drawing/2014/main" id="{59216684-4405-41B5-A05F-0DFD54F981D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80397" y="4166215"/>
                    <a:ext cx="665059" cy="0"/>
                  </a:xfrm>
                  <a:prstGeom prst="line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3" name="Oval 32">
                    <a:extLst>
                      <a:ext uri="{FF2B5EF4-FFF2-40B4-BE49-F238E27FC236}">
                        <a16:creationId xmlns:a16="http://schemas.microsoft.com/office/drawing/2014/main" id="{A46B296D-3DAF-4C58-8142-08ECF9B9EDEC}"/>
                      </a:ext>
                    </a:extLst>
                  </p:cNvPr>
                  <p:cNvSpPr/>
                  <p:nvPr/>
                </p:nvSpPr>
                <p:spPr>
                  <a:xfrm>
                    <a:off x="5042862" y="4125067"/>
                    <a:ext cx="82296" cy="82296"/>
                  </a:xfrm>
                  <a:prstGeom prst="ellipse">
                    <a:avLst/>
                  </a:prstGeom>
                  <a:solidFill>
                    <a:srgbClr val="4F81BD"/>
                  </a:solidFill>
                  <a:ln>
                    <a:solidFill>
                      <a:srgbClr val="3A5E8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4" name="Oval 33">
                    <a:extLst>
                      <a:ext uri="{FF2B5EF4-FFF2-40B4-BE49-F238E27FC236}">
                        <a16:creationId xmlns:a16="http://schemas.microsoft.com/office/drawing/2014/main" id="{4D372D8B-7998-4FC5-901C-7A6428211560}"/>
                      </a:ext>
                    </a:extLst>
                  </p:cNvPr>
                  <p:cNvSpPr/>
                  <p:nvPr/>
                </p:nvSpPr>
                <p:spPr>
                  <a:xfrm>
                    <a:off x="5139089" y="4125067"/>
                    <a:ext cx="82296" cy="82296"/>
                  </a:xfrm>
                  <a:prstGeom prst="ellipse">
                    <a:avLst/>
                  </a:prstGeom>
                  <a:solidFill>
                    <a:srgbClr val="4F81BD"/>
                  </a:solidFill>
                  <a:ln>
                    <a:solidFill>
                      <a:srgbClr val="3A5E8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5" name="Oval 37">
                    <a:extLst>
                      <a:ext uri="{FF2B5EF4-FFF2-40B4-BE49-F238E27FC236}">
                        <a16:creationId xmlns:a16="http://schemas.microsoft.com/office/drawing/2014/main" id="{39E72D02-78DA-4D87-AF56-B0887A308353}"/>
                      </a:ext>
                    </a:extLst>
                  </p:cNvPr>
                  <p:cNvSpPr/>
                  <p:nvPr/>
                </p:nvSpPr>
                <p:spPr>
                  <a:xfrm>
                    <a:off x="5323526" y="4124030"/>
                    <a:ext cx="82296" cy="82296"/>
                  </a:xfrm>
                  <a:prstGeom prst="ellipse">
                    <a:avLst/>
                  </a:prstGeom>
                  <a:solidFill>
                    <a:srgbClr val="4F81BD"/>
                  </a:solidFill>
                  <a:ln>
                    <a:solidFill>
                      <a:srgbClr val="3A5E8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6" name="Oval 40">
                    <a:extLst>
                      <a:ext uri="{FF2B5EF4-FFF2-40B4-BE49-F238E27FC236}">
                        <a16:creationId xmlns:a16="http://schemas.microsoft.com/office/drawing/2014/main" id="{9B6B3E88-02F7-42E6-8324-D2252D032C90}"/>
                      </a:ext>
                    </a:extLst>
                  </p:cNvPr>
                  <p:cNvSpPr/>
                  <p:nvPr/>
                </p:nvSpPr>
                <p:spPr>
                  <a:xfrm>
                    <a:off x="5235316" y="4123178"/>
                    <a:ext cx="82296" cy="82296"/>
                  </a:xfrm>
                  <a:prstGeom prst="ellipse">
                    <a:avLst/>
                  </a:prstGeom>
                  <a:solidFill>
                    <a:srgbClr val="4F81BD"/>
                  </a:solidFill>
                  <a:ln>
                    <a:solidFill>
                      <a:srgbClr val="3A5E8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sp>
          <p:nvSpPr>
            <p:cNvPr id="84" name="Rectangle 83"/>
            <p:cNvSpPr/>
            <p:nvPr/>
          </p:nvSpPr>
          <p:spPr>
            <a:xfrm>
              <a:off x="8356362" y="3704063"/>
              <a:ext cx="206819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342900"/>
              <a:r>
                <a:rPr lang="fr-FR" sz="1600" dirty="0" smtClean="0">
                  <a:solidFill>
                    <a:srgbClr val="000000"/>
                  </a:solidFill>
                </a:rPr>
                <a:t>Gross shell structure</a:t>
              </a:r>
              <a:endParaRPr lang="fr-FR" sz="1600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857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 fontScale="90000"/>
          </a:bodyPr>
          <a:lstStyle/>
          <a:p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precision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needed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of 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measurements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75</a:t>
            </a:fld>
            <a:endParaRPr lang="fr-FR" dirty="0"/>
          </a:p>
        </p:txBody>
      </p:sp>
      <p:pic>
        <p:nvPicPr>
          <p:cNvPr id="44" name="Content Placeholder 7">
            <a:extLst>
              <a:ext uri="{FF2B5EF4-FFF2-40B4-BE49-F238E27FC236}">
                <a16:creationId xmlns:a16="http://schemas.microsoft.com/office/drawing/2014/main" id="{A66FF8A4-0A5F-4B7E-8D9F-EEFD68D9919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074" y="1105348"/>
            <a:ext cx="5965852" cy="4392612"/>
          </a:xfrm>
          <a:prstGeom prst="rect">
            <a:avLst/>
          </a:prstGeom>
        </p:spPr>
      </p:pic>
      <p:sp>
        <p:nvSpPr>
          <p:cNvPr id="75" name="Arrow: Right 163">
            <a:extLst>
              <a:ext uri="{FF2B5EF4-FFF2-40B4-BE49-F238E27FC236}">
                <a16:creationId xmlns:a16="http://schemas.microsoft.com/office/drawing/2014/main" id="{D1D5C91D-78A7-4D89-80EE-9803B20FBBC1}"/>
              </a:ext>
            </a:extLst>
          </p:cNvPr>
          <p:cNvSpPr/>
          <p:nvPr/>
        </p:nvSpPr>
        <p:spPr>
          <a:xfrm rot="18729923">
            <a:off x="5298947" y="3736305"/>
            <a:ext cx="602910" cy="420049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6" name="Straight Connector 164">
            <a:extLst>
              <a:ext uri="{FF2B5EF4-FFF2-40B4-BE49-F238E27FC236}">
                <a16:creationId xmlns:a16="http://schemas.microsoft.com/office/drawing/2014/main" id="{A2F7DAFE-A03A-470F-8BD1-1106C7838E08}"/>
              </a:ext>
            </a:extLst>
          </p:cNvPr>
          <p:cNvCxnSpPr>
            <a:cxnSpLocks/>
          </p:cNvCxnSpPr>
          <p:nvPr/>
        </p:nvCxnSpPr>
        <p:spPr>
          <a:xfrm flipH="1">
            <a:off x="4686277" y="2185810"/>
            <a:ext cx="0" cy="2030802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7409926" y="3429441"/>
            <a:ext cx="35675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/>
            <a:r>
              <a:rPr lang="fr-FR" sz="1600" dirty="0" smtClean="0">
                <a:solidFill>
                  <a:srgbClr val="000000"/>
                </a:solidFill>
              </a:rPr>
              <a:t>Hints of proton-neutron interaction and shell </a:t>
            </a:r>
            <a:r>
              <a:rPr lang="fr-FR" sz="1600" dirty="0" err="1" smtClean="0">
                <a:solidFill>
                  <a:srgbClr val="000000"/>
                </a:solidFill>
              </a:rPr>
              <a:t>evolution</a:t>
            </a:r>
            <a:endParaRPr lang="fr-FR" sz="1600" dirty="0">
              <a:solidFill>
                <a:srgbClr val="000000"/>
              </a:solidFill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8657279" y="1987724"/>
            <a:ext cx="1348580" cy="1348580"/>
            <a:chOff x="7351208" y="2414961"/>
            <a:chExt cx="1348580" cy="1348580"/>
          </a:xfrm>
        </p:grpSpPr>
        <p:grpSp>
          <p:nvGrpSpPr>
            <p:cNvPr id="46" name="Group 109">
              <a:extLst>
                <a:ext uri="{FF2B5EF4-FFF2-40B4-BE49-F238E27FC236}">
                  <a16:creationId xmlns:a16="http://schemas.microsoft.com/office/drawing/2014/main" id="{5DACA3BB-7F5C-472F-A760-5B19AEA87C02}"/>
                </a:ext>
              </a:extLst>
            </p:cNvPr>
            <p:cNvGrpSpPr/>
            <p:nvPr/>
          </p:nvGrpSpPr>
          <p:grpSpPr>
            <a:xfrm>
              <a:off x="7351208" y="2414961"/>
              <a:ext cx="1348580" cy="1348580"/>
              <a:chOff x="4271343" y="3093678"/>
              <a:chExt cx="1514898" cy="1514898"/>
            </a:xfrm>
            <a:solidFill>
              <a:srgbClr val="FFE699"/>
            </a:solidFill>
          </p:grpSpPr>
          <p:sp>
            <p:nvSpPr>
              <p:cNvPr id="48" name="Oval 113">
                <a:extLst>
                  <a:ext uri="{FF2B5EF4-FFF2-40B4-BE49-F238E27FC236}">
                    <a16:creationId xmlns:a16="http://schemas.microsoft.com/office/drawing/2014/main" id="{B462C553-0E6B-4F72-9565-470FEA9B0B1F}"/>
                  </a:ext>
                </a:extLst>
              </p:cNvPr>
              <p:cNvSpPr/>
              <p:nvPr/>
            </p:nvSpPr>
            <p:spPr>
              <a:xfrm>
                <a:off x="4271343" y="3093678"/>
                <a:ext cx="1514898" cy="1514898"/>
              </a:xfrm>
              <a:prstGeom prst="ellipse">
                <a:avLst/>
              </a:prstGeom>
              <a:grpFill/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9" name="Group 114">
                <a:extLst>
                  <a:ext uri="{FF2B5EF4-FFF2-40B4-BE49-F238E27FC236}">
                    <a16:creationId xmlns:a16="http://schemas.microsoft.com/office/drawing/2014/main" id="{4B5EFDA7-50B6-4BCF-95AF-20ECFF3EDF4E}"/>
                  </a:ext>
                </a:extLst>
              </p:cNvPr>
              <p:cNvGrpSpPr/>
              <p:nvPr/>
            </p:nvGrpSpPr>
            <p:grpSpPr>
              <a:xfrm>
                <a:off x="5076677" y="3673360"/>
                <a:ext cx="665059" cy="297802"/>
                <a:chOff x="4808710" y="3857088"/>
                <a:chExt cx="665059" cy="297802"/>
              </a:xfrm>
              <a:grpFill/>
            </p:grpSpPr>
            <p:cxnSp>
              <p:nvCxnSpPr>
                <p:cNvPr id="61" name="Straight Connector 131">
                  <a:extLst>
                    <a:ext uri="{FF2B5EF4-FFF2-40B4-BE49-F238E27FC236}">
                      <a16:creationId xmlns:a16="http://schemas.microsoft.com/office/drawing/2014/main" id="{31110A6F-46DE-4D25-8BDF-C061E79479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16789" y="4108082"/>
                  <a:ext cx="655342" cy="1802"/>
                </a:xfrm>
                <a:prstGeom prst="line">
                  <a:avLst/>
                </a:prstGeom>
                <a:grpFill/>
                <a:ln w="28575"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2" name="Oval 132">
                  <a:extLst>
                    <a:ext uri="{FF2B5EF4-FFF2-40B4-BE49-F238E27FC236}">
                      <a16:creationId xmlns:a16="http://schemas.microsoft.com/office/drawing/2014/main" id="{FC5C54C0-0155-4FE8-A54D-CF01E1F758AF}"/>
                    </a:ext>
                  </a:extLst>
                </p:cNvPr>
                <p:cNvSpPr/>
                <p:nvPr/>
              </p:nvSpPr>
              <p:spPr>
                <a:xfrm>
                  <a:off x="4861823" y="4070642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Oval 133">
                  <a:extLst>
                    <a:ext uri="{FF2B5EF4-FFF2-40B4-BE49-F238E27FC236}">
                      <a16:creationId xmlns:a16="http://schemas.microsoft.com/office/drawing/2014/main" id="{233A484D-9212-4FEE-B31D-1DB06FF0B6D7}"/>
                    </a:ext>
                  </a:extLst>
                </p:cNvPr>
                <p:cNvSpPr/>
                <p:nvPr/>
              </p:nvSpPr>
              <p:spPr>
                <a:xfrm>
                  <a:off x="4963987" y="4070642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Oval 134">
                  <a:extLst>
                    <a:ext uri="{FF2B5EF4-FFF2-40B4-BE49-F238E27FC236}">
                      <a16:creationId xmlns:a16="http://schemas.microsoft.com/office/drawing/2014/main" id="{55F41962-1D4F-4287-A33A-AADBA2B682AD}"/>
                    </a:ext>
                  </a:extLst>
                </p:cNvPr>
                <p:cNvSpPr/>
                <p:nvPr/>
              </p:nvSpPr>
              <p:spPr>
                <a:xfrm>
                  <a:off x="5147683" y="4072594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Oval 135">
                  <a:extLst>
                    <a:ext uri="{FF2B5EF4-FFF2-40B4-BE49-F238E27FC236}">
                      <a16:creationId xmlns:a16="http://schemas.microsoft.com/office/drawing/2014/main" id="{342E2EAF-D30C-4987-9A0E-F5E572A32629}"/>
                    </a:ext>
                  </a:extLst>
                </p:cNvPr>
                <p:cNvSpPr/>
                <p:nvPr/>
              </p:nvSpPr>
              <p:spPr>
                <a:xfrm>
                  <a:off x="5247631" y="4070308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Oval 136">
                  <a:extLst>
                    <a:ext uri="{FF2B5EF4-FFF2-40B4-BE49-F238E27FC236}">
                      <a16:creationId xmlns:a16="http://schemas.microsoft.com/office/drawing/2014/main" id="{57CB414A-0487-4232-9E36-E4C318277BFF}"/>
                    </a:ext>
                  </a:extLst>
                </p:cNvPr>
                <p:cNvSpPr/>
                <p:nvPr/>
              </p:nvSpPr>
              <p:spPr>
                <a:xfrm>
                  <a:off x="5347578" y="4068897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Oval 137">
                  <a:extLst>
                    <a:ext uri="{FF2B5EF4-FFF2-40B4-BE49-F238E27FC236}">
                      <a16:creationId xmlns:a16="http://schemas.microsoft.com/office/drawing/2014/main" id="{AC951BED-2D8E-4100-8F0B-F79D2B16C6E6}"/>
                    </a:ext>
                  </a:extLst>
                </p:cNvPr>
                <p:cNvSpPr/>
                <p:nvPr/>
              </p:nvSpPr>
              <p:spPr>
                <a:xfrm>
                  <a:off x="5047390" y="4070689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68" name="Group 138">
                  <a:extLst>
                    <a:ext uri="{FF2B5EF4-FFF2-40B4-BE49-F238E27FC236}">
                      <a16:creationId xmlns:a16="http://schemas.microsoft.com/office/drawing/2014/main" id="{C6A62134-3C27-4C64-A360-B256BDD71E05}"/>
                    </a:ext>
                  </a:extLst>
                </p:cNvPr>
                <p:cNvGrpSpPr/>
                <p:nvPr/>
              </p:nvGrpSpPr>
              <p:grpSpPr>
                <a:xfrm>
                  <a:off x="4808710" y="3857088"/>
                  <a:ext cx="665059" cy="84184"/>
                  <a:chOff x="4900151" y="4096981"/>
                  <a:chExt cx="665059" cy="84184"/>
                </a:xfrm>
                <a:grpFill/>
              </p:grpSpPr>
              <p:cxnSp>
                <p:nvCxnSpPr>
                  <p:cNvPr id="69" name="Straight Connector 139">
                    <a:extLst>
                      <a:ext uri="{FF2B5EF4-FFF2-40B4-BE49-F238E27FC236}">
                        <a16:creationId xmlns:a16="http://schemas.microsoft.com/office/drawing/2014/main" id="{DF1B9D31-10AF-4A99-9973-8822E506050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900151" y="4142201"/>
                    <a:ext cx="665059" cy="0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0" name="Oval 140">
                    <a:extLst>
                      <a:ext uri="{FF2B5EF4-FFF2-40B4-BE49-F238E27FC236}">
                        <a16:creationId xmlns:a16="http://schemas.microsoft.com/office/drawing/2014/main" id="{BD503EAF-9CA7-496C-88D5-3C80244B9469}"/>
                      </a:ext>
                    </a:extLst>
                  </p:cNvPr>
                  <p:cNvSpPr/>
                  <p:nvPr/>
                </p:nvSpPr>
                <p:spPr>
                  <a:xfrm>
                    <a:off x="5037140" y="4098869"/>
                    <a:ext cx="82296" cy="82296"/>
                  </a:xfrm>
                  <a:prstGeom prst="ellipse">
                    <a:avLst/>
                  </a:prstGeom>
                  <a:solidFill>
                    <a:srgbClr val="4F81BD"/>
                  </a:solidFill>
                  <a:ln>
                    <a:solidFill>
                      <a:srgbClr val="3A5E8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1" name="Oval 141">
                    <a:extLst>
                      <a:ext uri="{FF2B5EF4-FFF2-40B4-BE49-F238E27FC236}">
                        <a16:creationId xmlns:a16="http://schemas.microsoft.com/office/drawing/2014/main" id="{2D8701F5-F2F8-4120-A1A0-BB75B537C5C7}"/>
                      </a:ext>
                    </a:extLst>
                  </p:cNvPr>
                  <p:cNvSpPr/>
                  <p:nvPr/>
                </p:nvSpPr>
                <p:spPr>
                  <a:xfrm>
                    <a:off x="5133366" y="4098869"/>
                    <a:ext cx="82296" cy="82296"/>
                  </a:xfrm>
                  <a:prstGeom prst="ellipse">
                    <a:avLst/>
                  </a:prstGeom>
                  <a:solidFill>
                    <a:srgbClr val="4F81BD"/>
                  </a:solidFill>
                  <a:ln>
                    <a:solidFill>
                      <a:srgbClr val="3A5E8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2" name="Oval 142">
                    <a:extLst>
                      <a:ext uri="{FF2B5EF4-FFF2-40B4-BE49-F238E27FC236}">
                        <a16:creationId xmlns:a16="http://schemas.microsoft.com/office/drawing/2014/main" id="{B65F76EA-65C5-4F42-9B8D-093F20FE2AE5}"/>
                      </a:ext>
                    </a:extLst>
                  </p:cNvPr>
                  <p:cNvSpPr/>
                  <p:nvPr/>
                </p:nvSpPr>
                <p:spPr>
                  <a:xfrm>
                    <a:off x="5325821" y="4097832"/>
                    <a:ext cx="82296" cy="82296"/>
                  </a:xfrm>
                  <a:prstGeom prst="ellipse">
                    <a:avLst/>
                  </a:prstGeom>
                  <a:solidFill>
                    <a:srgbClr val="4F81BD"/>
                  </a:solidFill>
                  <a:ln>
                    <a:solidFill>
                      <a:srgbClr val="3A5E8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3" name="Oval 143">
                    <a:extLst>
                      <a:ext uri="{FF2B5EF4-FFF2-40B4-BE49-F238E27FC236}">
                        <a16:creationId xmlns:a16="http://schemas.microsoft.com/office/drawing/2014/main" id="{B489C515-4193-488F-8D84-591F8A4A8C66}"/>
                      </a:ext>
                    </a:extLst>
                  </p:cNvPr>
                  <p:cNvSpPr/>
                  <p:nvPr/>
                </p:nvSpPr>
                <p:spPr>
                  <a:xfrm>
                    <a:off x="5229593" y="4096981"/>
                    <a:ext cx="82296" cy="82296"/>
                  </a:xfrm>
                  <a:prstGeom prst="ellipse">
                    <a:avLst/>
                  </a:prstGeom>
                  <a:solidFill>
                    <a:srgbClr val="4F81BD"/>
                  </a:solidFill>
                  <a:ln>
                    <a:solidFill>
                      <a:srgbClr val="3A5E8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0" name="Group 115">
                <a:extLst>
                  <a:ext uri="{FF2B5EF4-FFF2-40B4-BE49-F238E27FC236}">
                    <a16:creationId xmlns:a16="http://schemas.microsoft.com/office/drawing/2014/main" id="{CC30FFF8-140B-4BB9-BBA2-27B2C0545CEA}"/>
                  </a:ext>
                </a:extLst>
              </p:cNvPr>
              <p:cNvGrpSpPr/>
              <p:nvPr/>
            </p:nvGrpSpPr>
            <p:grpSpPr>
              <a:xfrm>
                <a:off x="4317096" y="3716397"/>
                <a:ext cx="665059" cy="312894"/>
                <a:chOff x="4332350" y="3756996"/>
                <a:chExt cx="665059" cy="312894"/>
              </a:xfrm>
              <a:grpFill/>
            </p:grpSpPr>
            <p:grpSp>
              <p:nvGrpSpPr>
                <p:cNvPr id="51" name="Group 116">
                  <a:extLst>
                    <a:ext uri="{FF2B5EF4-FFF2-40B4-BE49-F238E27FC236}">
                      <a16:creationId xmlns:a16="http://schemas.microsoft.com/office/drawing/2014/main" id="{F9F8A2FD-449E-4FB3-944F-B55313468D87}"/>
                    </a:ext>
                  </a:extLst>
                </p:cNvPr>
                <p:cNvGrpSpPr/>
                <p:nvPr/>
              </p:nvGrpSpPr>
              <p:grpSpPr>
                <a:xfrm>
                  <a:off x="4332350" y="3817854"/>
                  <a:ext cx="665059" cy="252036"/>
                  <a:chOff x="4888222" y="3954946"/>
                  <a:chExt cx="665059" cy="252036"/>
                </a:xfrm>
                <a:grpFill/>
              </p:grpSpPr>
              <p:cxnSp>
                <p:nvCxnSpPr>
                  <p:cNvPr id="53" name="Straight Connector 120">
                    <a:extLst>
                      <a:ext uri="{FF2B5EF4-FFF2-40B4-BE49-F238E27FC236}">
                        <a16:creationId xmlns:a16="http://schemas.microsoft.com/office/drawing/2014/main" id="{B7A2754E-904C-4E88-A630-86D2FF305A1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88222" y="4162405"/>
                    <a:ext cx="665059" cy="0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4" name="Oval 121">
                    <a:extLst>
                      <a:ext uri="{FF2B5EF4-FFF2-40B4-BE49-F238E27FC236}">
                        <a16:creationId xmlns:a16="http://schemas.microsoft.com/office/drawing/2014/main" id="{0174AE8F-24AE-4503-99E8-7060640D531E}"/>
                      </a:ext>
                    </a:extLst>
                  </p:cNvPr>
                  <p:cNvSpPr/>
                  <p:nvPr/>
                </p:nvSpPr>
                <p:spPr>
                  <a:xfrm>
                    <a:off x="5025067" y="4124686"/>
                    <a:ext cx="82296" cy="82296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C3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" name="Oval 122">
                    <a:extLst>
                      <a:ext uri="{FF2B5EF4-FFF2-40B4-BE49-F238E27FC236}">
                        <a16:creationId xmlns:a16="http://schemas.microsoft.com/office/drawing/2014/main" id="{761ED019-CAD1-4ED8-8F80-783AB580F3C2}"/>
                      </a:ext>
                    </a:extLst>
                  </p:cNvPr>
                  <p:cNvSpPr/>
                  <p:nvPr/>
                </p:nvSpPr>
                <p:spPr>
                  <a:xfrm>
                    <a:off x="5238585" y="4123607"/>
                    <a:ext cx="82296" cy="82296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C3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" name="Oval 123">
                    <a:extLst>
                      <a:ext uri="{FF2B5EF4-FFF2-40B4-BE49-F238E27FC236}">
                        <a16:creationId xmlns:a16="http://schemas.microsoft.com/office/drawing/2014/main" id="{99C88D4A-F7C1-4808-BBE8-A083DEC0D6D1}"/>
                      </a:ext>
                    </a:extLst>
                  </p:cNvPr>
                  <p:cNvSpPr/>
                  <p:nvPr/>
                </p:nvSpPr>
                <p:spPr>
                  <a:xfrm>
                    <a:off x="5343030" y="4119352"/>
                    <a:ext cx="82296" cy="82296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C3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" name="Oval 124">
                    <a:extLst>
                      <a:ext uri="{FF2B5EF4-FFF2-40B4-BE49-F238E27FC236}">
                        <a16:creationId xmlns:a16="http://schemas.microsoft.com/office/drawing/2014/main" id="{70376C32-1BE4-4B8B-B31F-0321CA24A4F4}"/>
                      </a:ext>
                    </a:extLst>
                  </p:cNvPr>
                  <p:cNvSpPr/>
                  <p:nvPr/>
                </p:nvSpPr>
                <p:spPr>
                  <a:xfrm>
                    <a:off x="5130865" y="4121257"/>
                    <a:ext cx="82296" cy="82296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C3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58" name="Group 125">
                    <a:extLst>
                      <a:ext uri="{FF2B5EF4-FFF2-40B4-BE49-F238E27FC236}">
                        <a16:creationId xmlns:a16="http://schemas.microsoft.com/office/drawing/2014/main" id="{8A97DF83-73E0-4C5C-A2FC-AB3A71A660D9}"/>
                      </a:ext>
                    </a:extLst>
                  </p:cNvPr>
                  <p:cNvGrpSpPr/>
                  <p:nvPr/>
                </p:nvGrpSpPr>
                <p:grpSpPr>
                  <a:xfrm>
                    <a:off x="4888222" y="3954946"/>
                    <a:ext cx="665059" cy="82296"/>
                    <a:chOff x="4979663" y="4194839"/>
                    <a:chExt cx="665059" cy="82296"/>
                  </a:xfrm>
                  <a:grpFill/>
                </p:grpSpPr>
                <p:cxnSp>
                  <p:nvCxnSpPr>
                    <p:cNvPr id="59" name="Straight Connector 126">
                      <a:extLst>
                        <a:ext uri="{FF2B5EF4-FFF2-40B4-BE49-F238E27FC236}">
                          <a16:creationId xmlns:a16="http://schemas.microsoft.com/office/drawing/2014/main" id="{E0E2F08C-1541-41BD-BB09-E4BC2EB65ED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979663" y="4238605"/>
                      <a:ext cx="665059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0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60" name="Oval 127">
                      <a:extLst>
                        <a:ext uri="{FF2B5EF4-FFF2-40B4-BE49-F238E27FC236}">
                          <a16:creationId xmlns:a16="http://schemas.microsoft.com/office/drawing/2014/main" id="{C0B349AD-9703-4182-B796-BDB836928D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14603" y="4194839"/>
                      <a:ext cx="82296" cy="82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>
                      <a:solidFill>
                        <a:srgbClr val="C3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cxnSp>
              <p:nvCxnSpPr>
                <p:cNvPr id="52" name="Straight Connector 117">
                  <a:extLst>
                    <a:ext uri="{FF2B5EF4-FFF2-40B4-BE49-F238E27FC236}">
                      <a16:creationId xmlns:a16="http://schemas.microsoft.com/office/drawing/2014/main" id="{50F9F367-5469-4133-880D-1B6D93270DA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32350" y="3756996"/>
                  <a:ext cx="665059" cy="0"/>
                </a:xfrm>
                <a:prstGeom prst="line">
                  <a:avLst/>
                </a:prstGeom>
                <a:grpFill/>
                <a:ln w="28575"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30" name="Freeform 162">
              <a:extLst>
                <a:ext uri="{FF2B5EF4-FFF2-40B4-BE49-F238E27FC236}">
                  <a16:creationId xmlns:a16="http://schemas.microsoft.com/office/drawing/2014/main" id="{B455EF22-2D83-4214-B1BA-7B2084C9F1E4}"/>
                </a:ext>
              </a:extLst>
            </p:cNvPr>
            <p:cNvSpPr/>
            <p:nvPr/>
          </p:nvSpPr>
          <p:spPr>
            <a:xfrm rot="20015999">
              <a:off x="7886054" y="3058788"/>
              <a:ext cx="289780" cy="60924"/>
            </a:xfrm>
            <a:custGeom>
              <a:avLst/>
              <a:gdLst>
                <a:gd name="connsiteX0" fmla="*/ 0 w 1371600"/>
                <a:gd name="connsiteY0" fmla="*/ 0 h 447789"/>
                <a:gd name="connsiteX1" fmla="*/ 200025 w 1371600"/>
                <a:gd name="connsiteY1" fmla="*/ 447675 h 447789"/>
                <a:gd name="connsiteX2" fmla="*/ 409575 w 1371600"/>
                <a:gd name="connsiteY2" fmla="*/ 47625 h 447789"/>
                <a:gd name="connsiteX3" fmla="*/ 581025 w 1371600"/>
                <a:gd name="connsiteY3" fmla="*/ 438150 h 447789"/>
                <a:gd name="connsiteX4" fmla="*/ 790575 w 1371600"/>
                <a:gd name="connsiteY4" fmla="*/ 66675 h 447789"/>
                <a:gd name="connsiteX5" fmla="*/ 971550 w 1371600"/>
                <a:gd name="connsiteY5" fmla="*/ 447675 h 447789"/>
                <a:gd name="connsiteX6" fmla="*/ 1152525 w 1371600"/>
                <a:gd name="connsiteY6" fmla="*/ 38100 h 447789"/>
                <a:gd name="connsiteX7" fmla="*/ 1371600 w 1371600"/>
                <a:gd name="connsiteY7" fmla="*/ 438150 h 447789"/>
                <a:gd name="connsiteX0" fmla="*/ 0 w 1314450"/>
                <a:gd name="connsiteY0" fmla="*/ 0 h 447789"/>
                <a:gd name="connsiteX1" fmla="*/ 200025 w 1314450"/>
                <a:gd name="connsiteY1" fmla="*/ 447675 h 447789"/>
                <a:gd name="connsiteX2" fmla="*/ 409575 w 1314450"/>
                <a:gd name="connsiteY2" fmla="*/ 47625 h 447789"/>
                <a:gd name="connsiteX3" fmla="*/ 581025 w 1314450"/>
                <a:gd name="connsiteY3" fmla="*/ 438150 h 447789"/>
                <a:gd name="connsiteX4" fmla="*/ 790575 w 1314450"/>
                <a:gd name="connsiteY4" fmla="*/ 66675 h 447789"/>
                <a:gd name="connsiteX5" fmla="*/ 971550 w 1314450"/>
                <a:gd name="connsiteY5" fmla="*/ 447675 h 447789"/>
                <a:gd name="connsiteX6" fmla="*/ 1152525 w 1314450"/>
                <a:gd name="connsiteY6" fmla="*/ 38100 h 447789"/>
                <a:gd name="connsiteX7" fmla="*/ 1314450 w 1314450"/>
                <a:gd name="connsiteY7" fmla="*/ 438150 h 447789"/>
                <a:gd name="connsiteX0" fmla="*/ 0 w 1238250"/>
                <a:gd name="connsiteY0" fmla="*/ 29059 h 409633"/>
                <a:gd name="connsiteX1" fmla="*/ 123825 w 1238250"/>
                <a:gd name="connsiteY1" fmla="*/ 409586 h 409633"/>
                <a:gd name="connsiteX2" fmla="*/ 333375 w 1238250"/>
                <a:gd name="connsiteY2" fmla="*/ 9536 h 409633"/>
                <a:gd name="connsiteX3" fmla="*/ 504825 w 1238250"/>
                <a:gd name="connsiteY3" fmla="*/ 400061 h 409633"/>
                <a:gd name="connsiteX4" fmla="*/ 714375 w 1238250"/>
                <a:gd name="connsiteY4" fmla="*/ 28586 h 409633"/>
                <a:gd name="connsiteX5" fmla="*/ 895350 w 1238250"/>
                <a:gd name="connsiteY5" fmla="*/ 409586 h 409633"/>
                <a:gd name="connsiteX6" fmla="*/ 1076325 w 1238250"/>
                <a:gd name="connsiteY6" fmla="*/ 11 h 409633"/>
                <a:gd name="connsiteX7" fmla="*/ 1238250 w 1238250"/>
                <a:gd name="connsiteY7" fmla="*/ 400061 h 409633"/>
                <a:gd name="connsiteX0" fmla="*/ 0 w 1238250"/>
                <a:gd name="connsiteY0" fmla="*/ 29058 h 409632"/>
                <a:gd name="connsiteX1" fmla="*/ 123825 w 1238250"/>
                <a:gd name="connsiteY1" fmla="*/ 409585 h 409632"/>
                <a:gd name="connsiteX2" fmla="*/ 333375 w 1238250"/>
                <a:gd name="connsiteY2" fmla="*/ 9535 h 409632"/>
                <a:gd name="connsiteX3" fmla="*/ 504825 w 1238250"/>
                <a:gd name="connsiteY3" fmla="*/ 400060 h 409632"/>
                <a:gd name="connsiteX4" fmla="*/ 704850 w 1238250"/>
                <a:gd name="connsiteY4" fmla="*/ 17394 h 409632"/>
                <a:gd name="connsiteX5" fmla="*/ 895350 w 1238250"/>
                <a:gd name="connsiteY5" fmla="*/ 409585 h 409632"/>
                <a:gd name="connsiteX6" fmla="*/ 1076325 w 1238250"/>
                <a:gd name="connsiteY6" fmla="*/ 10 h 409632"/>
                <a:gd name="connsiteX7" fmla="*/ 1238250 w 1238250"/>
                <a:gd name="connsiteY7" fmla="*/ 400060 h 409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0" h="409632">
                  <a:moveTo>
                    <a:pt x="0" y="29058"/>
                  </a:moveTo>
                  <a:cubicBezTo>
                    <a:pt x="65881" y="248927"/>
                    <a:pt x="68263" y="412839"/>
                    <a:pt x="123825" y="409585"/>
                  </a:cubicBezTo>
                  <a:cubicBezTo>
                    <a:pt x="179387" y="406331"/>
                    <a:pt x="269875" y="11122"/>
                    <a:pt x="333375" y="9535"/>
                  </a:cubicBezTo>
                  <a:cubicBezTo>
                    <a:pt x="396875" y="7948"/>
                    <a:pt x="442913" y="398750"/>
                    <a:pt x="504825" y="400060"/>
                  </a:cubicBezTo>
                  <a:cubicBezTo>
                    <a:pt x="566737" y="401370"/>
                    <a:pt x="639763" y="15807"/>
                    <a:pt x="704850" y="17394"/>
                  </a:cubicBezTo>
                  <a:cubicBezTo>
                    <a:pt x="769937" y="18981"/>
                    <a:pt x="833438" y="412482"/>
                    <a:pt x="895350" y="409585"/>
                  </a:cubicBezTo>
                  <a:cubicBezTo>
                    <a:pt x="957262" y="406688"/>
                    <a:pt x="1019175" y="1598"/>
                    <a:pt x="1076325" y="10"/>
                  </a:cubicBezTo>
                  <a:cubicBezTo>
                    <a:pt x="1133475" y="-1577"/>
                    <a:pt x="1162050" y="199241"/>
                    <a:pt x="1238250" y="400060"/>
                  </a:cubicBezTo>
                </a:path>
              </a:pathLst>
            </a:cu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2" name="Arrow: Right 163">
            <a:extLst>
              <a:ext uri="{FF2B5EF4-FFF2-40B4-BE49-F238E27FC236}">
                <a16:creationId xmlns:a16="http://schemas.microsoft.com/office/drawing/2014/main" id="{D1D5C91D-78A7-4D89-80EE-9803B20FBBC1}"/>
              </a:ext>
            </a:extLst>
          </p:cNvPr>
          <p:cNvSpPr/>
          <p:nvPr/>
        </p:nvSpPr>
        <p:spPr>
          <a:xfrm rot="18729923">
            <a:off x="3738685" y="2350838"/>
            <a:ext cx="602910" cy="420049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10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 fontScale="90000"/>
          </a:bodyPr>
          <a:lstStyle/>
          <a:p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precision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needed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of 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measurements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76</a:t>
            </a:fld>
            <a:endParaRPr lang="fr-FR" dirty="0"/>
          </a:p>
        </p:txBody>
      </p:sp>
      <p:pic>
        <p:nvPicPr>
          <p:cNvPr id="111" name="Content Placeholder 7">
            <a:extLst>
              <a:ext uri="{FF2B5EF4-FFF2-40B4-BE49-F238E27FC236}">
                <a16:creationId xmlns:a16="http://schemas.microsoft.com/office/drawing/2014/main" id="{A66FF8A4-0A5F-4B7E-8D9F-EEFD68D9919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73" y="1175217"/>
            <a:ext cx="6039163" cy="4323897"/>
          </a:xfrm>
          <a:prstGeom prst="rect">
            <a:avLst/>
          </a:prstGeom>
        </p:spPr>
      </p:pic>
      <p:grpSp>
        <p:nvGrpSpPr>
          <p:cNvPr id="115" name="Group 110">
            <a:extLst>
              <a:ext uri="{FF2B5EF4-FFF2-40B4-BE49-F238E27FC236}">
                <a16:creationId xmlns:a16="http://schemas.microsoft.com/office/drawing/2014/main" id="{B18A87DA-E22A-4F54-9D20-D408F1BF1C86}"/>
              </a:ext>
            </a:extLst>
          </p:cNvPr>
          <p:cNvGrpSpPr/>
          <p:nvPr/>
        </p:nvGrpSpPr>
        <p:grpSpPr>
          <a:xfrm rot="20361559">
            <a:off x="6376732" y="3818888"/>
            <a:ext cx="1028121" cy="564502"/>
            <a:chOff x="6073770" y="4033520"/>
            <a:chExt cx="1514898" cy="831772"/>
          </a:xfrm>
          <a:solidFill>
            <a:srgbClr val="FFE699"/>
          </a:solidFill>
        </p:grpSpPr>
        <p:sp>
          <p:nvSpPr>
            <p:cNvPr id="141" name="Oval 107">
              <a:extLst>
                <a:ext uri="{FF2B5EF4-FFF2-40B4-BE49-F238E27FC236}">
                  <a16:creationId xmlns:a16="http://schemas.microsoft.com/office/drawing/2014/main" id="{55915C1F-82BE-4845-8BC5-CB9C203D4B43}"/>
                </a:ext>
              </a:extLst>
            </p:cNvPr>
            <p:cNvSpPr/>
            <p:nvPr/>
          </p:nvSpPr>
          <p:spPr>
            <a:xfrm>
              <a:off x="6073770" y="4033520"/>
              <a:ext cx="1514898" cy="831772"/>
            </a:xfrm>
            <a:prstGeom prst="ellipse">
              <a:avLst/>
            </a:prstGeom>
            <a:grp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Arc 141">
              <a:extLst>
                <a:ext uri="{FF2B5EF4-FFF2-40B4-BE49-F238E27FC236}">
                  <a16:creationId xmlns:a16="http://schemas.microsoft.com/office/drawing/2014/main" id="{78F250A6-64B4-413C-B6CC-EF323E5983C5}"/>
                </a:ext>
              </a:extLst>
            </p:cNvPr>
            <p:cNvSpPr/>
            <p:nvPr/>
          </p:nvSpPr>
          <p:spPr>
            <a:xfrm>
              <a:off x="6485779" y="4033520"/>
              <a:ext cx="610981" cy="831772"/>
            </a:xfrm>
            <a:prstGeom prst="arc">
              <a:avLst>
                <a:gd name="adj1" fmla="val 16200000"/>
                <a:gd name="adj2" fmla="val 5043188"/>
              </a:avLst>
            </a:prstGeom>
            <a:grp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6" name="Group 147">
            <a:extLst>
              <a:ext uri="{FF2B5EF4-FFF2-40B4-BE49-F238E27FC236}">
                <a16:creationId xmlns:a16="http://schemas.microsoft.com/office/drawing/2014/main" id="{35D1CD53-3F02-428D-A33F-DEC870C72270}"/>
              </a:ext>
            </a:extLst>
          </p:cNvPr>
          <p:cNvGrpSpPr/>
          <p:nvPr/>
        </p:nvGrpSpPr>
        <p:grpSpPr>
          <a:xfrm>
            <a:off x="2427329" y="2667776"/>
            <a:ext cx="988021" cy="988021"/>
            <a:chOff x="3019173" y="2894287"/>
            <a:chExt cx="988021" cy="988021"/>
          </a:xfrm>
          <a:solidFill>
            <a:srgbClr val="FFE699"/>
          </a:solidFill>
        </p:grpSpPr>
        <p:sp>
          <p:nvSpPr>
            <p:cNvPr id="123" name="Oval 114">
              <a:extLst>
                <a:ext uri="{FF2B5EF4-FFF2-40B4-BE49-F238E27FC236}">
                  <a16:creationId xmlns:a16="http://schemas.microsoft.com/office/drawing/2014/main" id="{C8859FF6-2DA6-47F8-9C4D-B459A1FFA634}"/>
                </a:ext>
              </a:extLst>
            </p:cNvPr>
            <p:cNvSpPr/>
            <p:nvPr/>
          </p:nvSpPr>
          <p:spPr>
            <a:xfrm>
              <a:off x="3019173" y="2894287"/>
              <a:ext cx="988021" cy="988021"/>
            </a:xfrm>
            <a:prstGeom prst="ellipse">
              <a:avLst/>
            </a:prstGeom>
            <a:grp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4" name="Group 146">
              <a:extLst>
                <a:ext uri="{FF2B5EF4-FFF2-40B4-BE49-F238E27FC236}">
                  <a16:creationId xmlns:a16="http://schemas.microsoft.com/office/drawing/2014/main" id="{23F52BCC-153A-4037-97D4-399BF1E6D637}"/>
                </a:ext>
              </a:extLst>
            </p:cNvPr>
            <p:cNvGrpSpPr/>
            <p:nvPr/>
          </p:nvGrpSpPr>
          <p:grpSpPr>
            <a:xfrm>
              <a:off x="3193647" y="3271125"/>
              <a:ext cx="671018" cy="234343"/>
              <a:chOff x="3227937" y="3214173"/>
              <a:chExt cx="671018" cy="234343"/>
            </a:xfrm>
            <a:grpFill/>
          </p:grpSpPr>
          <p:grpSp>
            <p:nvGrpSpPr>
              <p:cNvPr id="125" name="Group 115">
                <a:extLst>
                  <a:ext uri="{FF2B5EF4-FFF2-40B4-BE49-F238E27FC236}">
                    <a16:creationId xmlns:a16="http://schemas.microsoft.com/office/drawing/2014/main" id="{21E9B1E9-4791-46ED-AF6B-EA2E71F37206}"/>
                  </a:ext>
                </a:extLst>
              </p:cNvPr>
              <p:cNvGrpSpPr/>
              <p:nvPr/>
            </p:nvGrpSpPr>
            <p:grpSpPr>
              <a:xfrm>
                <a:off x="3227937" y="3214173"/>
                <a:ext cx="671018" cy="231477"/>
                <a:chOff x="4794668" y="3893912"/>
                <a:chExt cx="671018" cy="231477"/>
              </a:xfrm>
              <a:grpFill/>
            </p:grpSpPr>
            <p:cxnSp>
              <p:nvCxnSpPr>
                <p:cNvPr id="133" name="Straight Connector 132">
                  <a:extLst>
                    <a:ext uri="{FF2B5EF4-FFF2-40B4-BE49-F238E27FC236}">
                      <a16:creationId xmlns:a16="http://schemas.microsoft.com/office/drawing/2014/main" id="{78AD8C02-4D05-4311-92F1-DFD75A1981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00627" y="4082336"/>
                  <a:ext cx="665059" cy="0"/>
                </a:xfrm>
                <a:prstGeom prst="line">
                  <a:avLst/>
                </a:prstGeom>
                <a:grpFill/>
                <a:ln w="28575"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4" name="Oval 133">
                  <a:extLst>
                    <a:ext uri="{FF2B5EF4-FFF2-40B4-BE49-F238E27FC236}">
                      <a16:creationId xmlns:a16="http://schemas.microsoft.com/office/drawing/2014/main" id="{B28DD5FB-B6B2-450D-A258-4FC2289AAD00}"/>
                    </a:ext>
                  </a:extLst>
                </p:cNvPr>
                <p:cNvSpPr/>
                <p:nvPr/>
              </p:nvSpPr>
              <p:spPr>
                <a:xfrm>
                  <a:off x="4838836" y="4043093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Oval 136">
                  <a:extLst>
                    <a:ext uri="{FF2B5EF4-FFF2-40B4-BE49-F238E27FC236}">
                      <a16:creationId xmlns:a16="http://schemas.microsoft.com/office/drawing/2014/main" id="{E97F7347-32D2-442B-820A-A9DFCBD2CB0F}"/>
                    </a:ext>
                  </a:extLst>
                </p:cNvPr>
                <p:cNvSpPr/>
                <p:nvPr/>
              </p:nvSpPr>
              <p:spPr>
                <a:xfrm>
                  <a:off x="5241186" y="4042760"/>
                  <a:ext cx="82296" cy="82296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C3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6" name="Oval 138">
                  <a:extLst>
                    <a:ext uri="{FF2B5EF4-FFF2-40B4-BE49-F238E27FC236}">
                      <a16:creationId xmlns:a16="http://schemas.microsoft.com/office/drawing/2014/main" id="{7BAC91FF-943B-40D7-AB61-2C9735286C23}"/>
                    </a:ext>
                  </a:extLst>
                </p:cNvPr>
                <p:cNvSpPr/>
                <p:nvPr/>
              </p:nvSpPr>
              <p:spPr>
                <a:xfrm>
                  <a:off x="5128691" y="4038880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37" name="Group 139">
                  <a:extLst>
                    <a:ext uri="{FF2B5EF4-FFF2-40B4-BE49-F238E27FC236}">
                      <a16:creationId xmlns:a16="http://schemas.microsoft.com/office/drawing/2014/main" id="{53AF85F0-9289-437A-99CF-FECC6F9B9F8D}"/>
                    </a:ext>
                  </a:extLst>
                </p:cNvPr>
                <p:cNvGrpSpPr/>
                <p:nvPr/>
              </p:nvGrpSpPr>
              <p:grpSpPr>
                <a:xfrm>
                  <a:off x="4794668" y="3893912"/>
                  <a:ext cx="665059" cy="83171"/>
                  <a:chOff x="4886109" y="4133805"/>
                  <a:chExt cx="665059" cy="83171"/>
                </a:xfrm>
                <a:grpFill/>
              </p:grpSpPr>
              <p:cxnSp>
                <p:nvCxnSpPr>
                  <p:cNvPr id="138" name="Straight Connector 140">
                    <a:extLst>
                      <a:ext uri="{FF2B5EF4-FFF2-40B4-BE49-F238E27FC236}">
                        <a16:creationId xmlns:a16="http://schemas.microsoft.com/office/drawing/2014/main" id="{8A1BC64E-0627-4C8C-9325-9BBC1810264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86109" y="4176865"/>
                    <a:ext cx="665059" cy="0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9" name="Oval 142">
                    <a:extLst>
                      <a:ext uri="{FF2B5EF4-FFF2-40B4-BE49-F238E27FC236}">
                        <a16:creationId xmlns:a16="http://schemas.microsoft.com/office/drawing/2014/main" id="{ABF90DB2-F384-435D-A8C7-FC0180954BB2}"/>
                      </a:ext>
                    </a:extLst>
                  </p:cNvPr>
                  <p:cNvSpPr/>
                  <p:nvPr/>
                </p:nvSpPr>
                <p:spPr>
                  <a:xfrm>
                    <a:off x="5091239" y="4134680"/>
                    <a:ext cx="82296" cy="82296"/>
                  </a:xfrm>
                  <a:prstGeom prst="ellipse">
                    <a:avLst/>
                  </a:prstGeom>
                  <a:solidFill>
                    <a:srgbClr val="4F81BD"/>
                  </a:solidFill>
                  <a:ln>
                    <a:solidFill>
                      <a:srgbClr val="3A5E8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0" name="Oval 143">
                    <a:extLst>
                      <a:ext uri="{FF2B5EF4-FFF2-40B4-BE49-F238E27FC236}">
                        <a16:creationId xmlns:a16="http://schemas.microsoft.com/office/drawing/2014/main" id="{C5007F0D-F81E-4827-A7EC-97CBBE81C66F}"/>
                      </a:ext>
                    </a:extLst>
                  </p:cNvPr>
                  <p:cNvSpPr/>
                  <p:nvPr/>
                </p:nvSpPr>
                <p:spPr>
                  <a:xfrm>
                    <a:off x="5329500" y="4133805"/>
                    <a:ext cx="82296" cy="82296"/>
                  </a:xfrm>
                  <a:prstGeom prst="ellipse">
                    <a:avLst/>
                  </a:prstGeom>
                  <a:solidFill>
                    <a:srgbClr val="4F81BD"/>
                  </a:solidFill>
                  <a:ln>
                    <a:solidFill>
                      <a:srgbClr val="3A5E8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26" name="Group 116">
                <a:extLst>
                  <a:ext uri="{FF2B5EF4-FFF2-40B4-BE49-F238E27FC236}">
                    <a16:creationId xmlns:a16="http://schemas.microsoft.com/office/drawing/2014/main" id="{87704CBA-269F-4F45-A01B-AFDCF6316A79}"/>
                  </a:ext>
                </a:extLst>
              </p:cNvPr>
              <p:cNvGrpSpPr/>
              <p:nvPr/>
            </p:nvGrpSpPr>
            <p:grpSpPr>
              <a:xfrm>
                <a:off x="3345051" y="3214173"/>
                <a:ext cx="501689" cy="234343"/>
                <a:chOff x="5195003" y="3750783"/>
                <a:chExt cx="501689" cy="234343"/>
              </a:xfrm>
              <a:grpFill/>
            </p:grpSpPr>
            <p:grpSp>
              <p:nvGrpSpPr>
                <p:cNvPr id="127" name="Group 126">
                  <a:extLst>
                    <a:ext uri="{FF2B5EF4-FFF2-40B4-BE49-F238E27FC236}">
                      <a16:creationId xmlns:a16="http://schemas.microsoft.com/office/drawing/2014/main" id="{723EF351-FFFC-4202-9A40-879AC2D3C380}"/>
                    </a:ext>
                  </a:extLst>
                </p:cNvPr>
                <p:cNvGrpSpPr/>
                <p:nvPr/>
              </p:nvGrpSpPr>
              <p:grpSpPr>
                <a:xfrm>
                  <a:off x="5208514" y="3895751"/>
                  <a:ext cx="488178" cy="89375"/>
                  <a:chOff x="5855827" y="4272736"/>
                  <a:chExt cx="488178" cy="89375"/>
                </a:xfrm>
                <a:grpFill/>
              </p:grpSpPr>
              <p:sp>
                <p:nvSpPr>
                  <p:cNvPr id="130" name="Oval 129">
                    <a:extLst>
                      <a:ext uri="{FF2B5EF4-FFF2-40B4-BE49-F238E27FC236}">
                        <a16:creationId xmlns:a16="http://schemas.microsoft.com/office/drawing/2014/main" id="{24162065-AF8D-47DD-A204-7E7F8981FCEF}"/>
                      </a:ext>
                    </a:extLst>
                  </p:cNvPr>
                  <p:cNvSpPr/>
                  <p:nvPr/>
                </p:nvSpPr>
                <p:spPr>
                  <a:xfrm>
                    <a:off x="6261709" y="4272736"/>
                    <a:ext cx="82296" cy="82296"/>
                  </a:xfrm>
                  <a:prstGeom prst="ellipse">
                    <a:avLst/>
                  </a:prstGeom>
                  <a:solidFill>
                    <a:srgbClr val="4F81BD"/>
                  </a:solidFill>
                  <a:ln>
                    <a:solidFill>
                      <a:srgbClr val="3A5E8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1" name="Oval 130">
                    <a:extLst>
                      <a:ext uri="{FF2B5EF4-FFF2-40B4-BE49-F238E27FC236}">
                        <a16:creationId xmlns:a16="http://schemas.microsoft.com/office/drawing/2014/main" id="{F9F37BEC-7163-4A44-B2CA-DC5512D705F8}"/>
                      </a:ext>
                    </a:extLst>
                  </p:cNvPr>
                  <p:cNvSpPr/>
                  <p:nvPr/>
                </p:nvSpPr>
                <p:spPr>
                  <a:xfrm>
                    <a:off x="5855827" y="4279815"/>
                    <a:ext cx="82296" cy="82296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C3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2" name="Oval 131">
                    <a:extLst>
                      <a:ext uri="{FF2B5EF4-FFF2-40B4-BE49-F238E27FC236}">
                        <a16:creationId xmlns:a16="http://schemas.microsoft.com/office/drawing/2014/main" id="{669ECB71-BB01-4981-A870-E2AF8513F7CB}"/>
                      </a:ext>
                    </a:extLst>
                  </p:cNvPr>
                  <p:cNvSpPr/>
                  <p:nvPr/>
                </p:nvSpPr>
                <p:spPr>
                  <a:xfrm>
                    <a:off x="5969236" y="4272736"/>
                    <a:ext cx="82296" cy="82296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C3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28" name="Oval 119">
                  <a:extLst>
                    <a:ext uri="{FF2B5EF4-FFF2-40B4-BE49-F238E27FC236}">
                      <a16:creationId xmlns:a16="http://schemas.microsoft.com/office/drawing/2014/main" id="{52D4F1EA-4C39-46A0-A992-08C4601ABB82}"/>
                    </a:ext>
                  </a:extLst>
                </p:cNvPr>
                <p:cNvSpPr/>
                <p:nvPr/>
              </p:nvSpPr>
              <p:spPr>
                <a:xfrm>
                  <a:off x="5433745" y="3750783"/>
                  <a:ext cx="82296" cy="82296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C3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Oval 120">
                  <a:extLst>
                    <a:ext uri="{FF2B5EF4-FFF2-40B4-BE49-F238E27FC236}">
                      <a16:creationId xmlns:a16="http://schemas.microsoft.com/office/drawing/2014/main" id="{8505DC6D-F4A1-4296-B01F-0AAF72DF1DDA}"/>
                    </a:ext>
                  </a:extLst>
                </p:cNvPr>
                <p:cNvSpPr/>
                <p:nvPr/>
              </p:nvSpPr>
              <p:spPr>
                <a:xfrm>
                  <a:off x="5195003" y="3751658"/>
                  <a:ext cx="82296" cy="82296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C3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117" name="Oval 148">
            <a:extLst>
              <a:ext uri="{FF2B5EF4-FFF2-40B4-BE49-F238E27FC236}">
                <a16:creationId xmlns:a16="http://schemas.microsoft.com/office/drawing/2014/main" id="{A1ED6DD9-6085-4899-8AD4-E46F330EA3FC}"/>
              </a:ext>
            </a:extLst>
          </p:cNvPr>
          <p:cNvSpPr/>
          <p:nvPr/>
        </p:nvSpPr>
        <p:spPr>
          <a:xfrm>
            <a:off x="5656782" y="3655796"/>
            <a:ext cx="649510" cy="119233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49">
            <a:extLst>
              <a:ext uri="{FF2B5EF4-FFF2-40B4-BE49-F238E27FC236}">
                <a16:creationId xmlns:a16="http://schemas.microsoft.com/office/drawing/2014/main" id="{99053DAE-DD22-46B2-A1F9-57213A25B453}"/>
              </a:ext>
            </a:extLst>
          </p:cNvPr>
          <p:cNvSpPr/>
          <p:nvPr/>
        </p:nvSpPr>
        <p:spPr>
          <a:xfrm rot="3273143">
            <a:off x="2605621" y="1520804"/>
            <a:ext cx="649510" cy="119233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9" name="Straight Connector 154">
            <a:extLst>
              <a:ext uri="{FF2B5EF4-FFF2-40B4-BE49-F238E27FC236}">
                <a16:creationId xmlns:a16="http://schemas.microsoft.com/office/drawing/2014/main" id="{A80B5DA0-9BB0-4663-8AB1-64D6C271FD3F}"/>
              </a:ext>
            </a:extLst>
          </p:cNvPr>
          <p:cNvCxnSpPr>
            <a:cxnSpLocks/>
          </p:cNvCxnSpPr>
          <p:nvPr/>
        </p:nvCxnSpPr>
        <p:spPr>
          <a:xfrm flipH="1">
            <a:off x="4704033" y="2318974"/>
            <a:ext cx="0" cy="2030802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Rectangle 103"/>
          <p:cNvSpPr/>
          <p:nvPr/>
        </p:nvSpPr>
        <p:spPr>
          <a:xfrm>
            <a:off x="5233928" y="825247"/>
            <a:ext cx="35675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/>
            <a:r>
              <a:rPr lang="fr-FR" sz="1600" dirty="0" err="1" smtClean="0">
                <a:solidFill>
                  <a:srgbClr val="000000"/>
                </a:solidFill>
              </a:rPr>
              <a:t>Refined</a:t>
            </a:r>
            <a:r>
              <a:rPr lang="fr-FR" sz="1600" dirty="0" smtClean="0">
                <a:solidFill>
                  <a:srgbClr val="000000"/>
                </a:solidFill>
              </a:rPr>
              <a:t> proton-neutron interaction and shell </a:t>
            </a:r>
            <a:r>
              <a:rPr lang="fr-FR" sz="1600" dirty="0" err="1" smtClean="0">
                <a:solidFill>
                  <a:srgbClr val="000000"/>
                </a:solidFill>
              </a:rPr>
              <a:t>evolution</a:t>
            </a:r>
            <a:endParaRPr lang="fr-FR" sz="1600" dirty="0">
              <a:solidFill>
                <a:srgbClr val="000000"/>
              </a:solidFill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4203406" y="850713"/>
            <a:ext cx="1348580" cy="1348580"/>
            <a:chOff x="4029743" y="673522"/>
            <a:chExt cx="1348580" cy="1348580"/>
          </a:xfrm>
        </p:grpSpPr>
        <p:sp>
          <p:nvSpPr>
            <p:cNvPr id="108" name="Oval 113">
              <a:extLst>
                <a:ext uri="{FF2B5EF4-FFF2-40B4-BE49-F238E27FC236}">
                  <a16:creationId xmlns:a16="http://schemas.microsoft.com/office/drawing/2014/main" id="{B462C553-0E6B-4F72-9565-470FEA9B0B1F}"/>
                </a:ext>
              </a:extLst>
            </p:cNvPr>
            <p:cNvSpPr/>
            <p:nvPr/>
          </p:nvSpPr>
          <p:spPr>
            <a:xfrm>
              <a:off x="4029743" y="673522"/>
              <a:ext cx="1348580" cy="1348580"/>
            </a:xfrm>
            <a:prstGeom prst="ellipse">
              <a:avLst/>
            </a:prstGeom>
            <a:solidFill>
              <a:srgbClr val="FFE699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9" name="Group 114">
              <a:extLst>
                <a:ext uri="{FF2B5EF4-FFF2-40B4-BE49-F238E27FC236}">
                  <a16:creationId xmlns:a16="http://schemas.microsoft.com/office/drawing/2014/main" id="{4B5EFDA7-50B6-4BCF-95AF-20ECFF3EDF4E}"/>
                </a:ext>
              </a:extLst>
            </p:cNvPr>
            <p:cNvGrpSpPr/>
            <p:nvPr/>
          </p:nvGrpSpPr>
          <p:grpSpPr>
            <a:xfrm>
              <a:off x="4745203" y="1101797"/>
              <a:ext cx="592043" cy="352880"/>
              <a:chOff x="4807072" y="3758491"/>
              <a:chExt cx="665059" cy="396399"/>
            </a:xfrm>
            <a:solidFill>
              <a:srgbClr val="FFE699"/>
            </a:solidFill>
          </p:grpSpPr>
          <p:cxnSp>
            <p:nvCxnSpPr>
              <p:cNvPr id="219" name="Straight Connector 131">
                <a:extLst>
                  <a:ext uri="{FF2B5EF4-FFF2-40B4-BE49-F238E27FC236}">
                    <a16:creationId xmlns:a16="http://schemas.microsoft.com/office/drawing/2014/main" id="{31110A6F-46DE-4D25-8BDF-C061E79479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16789" y="4108082"/>
                <a:ext cx="655342" cy="1802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0" name="Oval 132">
                <a:extLst>
                  <a:ext uri="{FF2B5EF4-FFF2-40B4-BE49-F238E27FC236}">
                    <a16:creationId xmlns:a16="http://schemas.microsoft.com/office/drawing/2014/main" id="{FC5C54C0-0155-4FE8-A54D-CF01E1F758AF}"/>
                  </a:ext>
                </a:extLst>
              </p:cNvPr>
              <p:cNvSpPr/>
              <p:nvPr/>
            </p:nvSpPr>
            <p:spPr>
              <a:xfrm>
                <a:off x="4861823" y="4070642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1" name="Oval 133">
                <a:extLst>
                  <a:ext uri="{FF2B5EF4-FFF2-40B4-BE49-F238E27FC236}">
                    <a16:creationId xmlns:a16="http://schemas.microsoft.com/office/drawing/2014/main" id="{233A484D-9212-4FEE-B31D-1DB06FF0B6D7}"/>
                  </a:ext>
                </a:extLst>
              </p:cNvPr>
              <p:cNvSpPr/>
              <p:nvPr/>
            </p:nvSpPr>
            <p:spPr>
              <a:xfrm>
                <a:off x="4963987" y="4070642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Oval 134">
                <a:extLst>
                  <a:ext uri="{FF2B5EF4-FFF2-40B4-BE49-F238E27FC236}">
                    <a16:creationId xmlns:a16="http://schemas.microsoft.com/office/drawing/2014/main" id="{55F41962-1D4F-4287-A33A-AADBA2B682AD}"/>
                  </a:ext>
                </a:extLst>
              </p:cNvPr>
              <p:cNvSpPr/>
              <p:nvPr/>
            </p:nvSpPr>
            <p:spPr>
              <a:xfrm>
                <a:off x="5147683" y="4072594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Oval 135">
                <a:extLst>
                  <a:ext uri="{FF2B5EF4-FFF2-40B4-BE49-F238E27FC236}">
                    <a16:creationId xmlns:a16="http://schemas.microsoft.com/office/drawing/2014/main" id="{342E2EAF-D30C-4987-9A0E-F5E572A32629}"/>
                  </a:ext>
                </a:extLst>
              </p:cNvPr>
              <p:cNvSpPr/>
              <p:nvPr/>
            </p:nvSpPr>
            <p:spPr>
              <a:xfrm>
                <a:off x="5247631" y="4070308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Oval 136">
                <a:extLst>
                  <a:ext uri="{FF2B5EF4-FFF2-40B4-BE49-F238E27FC236}">
                    <a16:creationId xmlns:a16="http://schemas.microsoft.com/office/drawing/2014/main" id="{57CB414A-0487-4232-9E36-E4C318277BFF}"/>
                  </a:ext>
                </a:extLst>
              </p:cNvPr>
              <p:cNvSpPr/>
              <p:nvPr/>
            </p:nvSpPr>
            <p:spPr>
              <a:xfrm>
                <a:off x="5347578" y="4068897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Oval 137">
                <a:extLst>
                  <a:ext uri="{FF2B5EF4-FFF2-40B4-BE49-F238E27FC236}">
                    <a16:creationId xmlns:a16="http://schemas.microsoft.com/office/drawing/2014/main" id="{AC951BED-2D8E-4100-8F0B-F79D2B16C6E6}"/>
                  </a:ext>
                </a:extLst>
              </p:cNvPr>
              <p:cNvSpPr/>
              <p:nvPr/>
            </p:nvSpPr>
            <p:spPr>
              <a:xfrm>
                <a:off x="5047390" y="4070689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6" name="Group 138">
                <a:extLst>
                  <a:ext uri="{FF2B5EF4-FFF2-40B4-BE49-F238E27FC236}">
                    <a16:creationId xmlns:a16="http://schemas.microsoft.com/office/drawing/2014/main" id="{C6A62134-3C27-4C64-A360-B256BDD71E05}"/>
                  </a:ext>
                </a:extLst>
              </p:cNvPr>
              <p:cNvGrpSpPr/>
              <p:nvPr/>
            </p:nvGrpSpPr>
            <p:grpSpPr>
              <a:xfrm>
                <a:off x="4807072" y="3758491"/>
                <a:ext cx="665059" cy="84183"/>
                <a:chOff x="4898513" y="3998384"/>
                <a:chExt cx="665059" cy="84183"/>
              </a:xfrm>
              <a:grpFill/>
            </p:grpSpPr>
            <p:cxnSp>
              <p:nvCxnSpPr>
                <p:cNvPr id="227" name="Straight Connector 139">
                  <a:extLst>
                    <a:ext uri="{FF2B5EF4-FFF2-40B4-BE49-F238E27FC236}">
                      <a16:creationId xmlns:a16="http://schemas.microsoft.com/office/drawing/2014/main" id="{DF1B9D31-10AF-4A99-9973-8822E50605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98513" y="4043604"/>
                  <a:ext cx="665059" cy="0"/>
                </a:xfrm>
                <a:prstGeom prst="line">
                  <a:avLst/>
                </a:prstGeom>
                <a:grpFill/>
                <a:ln w="28575"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8" name="Oval 140">
                  <a:extLst>
                    <a:ext uri="{FF2B5EF4-FFF2-40B4-BE49-F238E27FC236}">
                      <a16:creationId xmlns:a16="http://schemas.microsoft.com/office/drawing/2014/main" id="{BD503EAF-9CA7-496C-88D5-3C80244B9469}"/>
                    </a:ext>
                  </a:extLst>
                </p:cNvPr>
                <p:cNvSpPr/>
                <p:nvPr/>
              </p:nvSpPr>
              <p:spPr>
                <a:xfrm>
                  <a:off x="5035502" y="4000271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9" name="Oval 141">
                  <a:extLst>
                    <a:ext uri="{FF2B5EF4-FFF2-40B4-BE49-F238E27FC236}">
                      <a16:creationId xmlns:a16="http://schemas.microsoft.com/office/drawing/2014/main" id="{2D8701F5-F2F8-4120-A1A0-BB75B537C5C7}"/>
                    </a:ext>
                  </a:extLst>
                </p:cNvPr>
                <p:cNvSpPr/>
                <p:nvPr/>
              </p:nvSpPr>
              <p:spPr>
                <a:xfrm>
                  <a:off x="5131728" y="4000271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0" name="Oval 142">
                  <a:extLst>
                    <a:ext uri="{FF2B5EF4-FFF2-40B4-BE49-F238E27FC236}">
                      <a16:creationId xmlns:a16="http://schemas.microsoft.com/office/drawing/2014/main" id="{B65F76EA-65C5-4F42-9B8D-093F20FE2AE5}"/>
                    </a:ext>
                  </a:extLst>
                </p:cNvPr>
                <p:cNvSpPr/>
                <p:nvPr/>
              </p:nvSpPr>
              <p:spPr>
                <a:xfrm>
                  <a:off x="5324183" y="3999235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1" name="Oval 143">
                  <a:extLst>
                    <a:ext uri="{FF2B5EF4-FFF2-40B4-BE49-F238E27FC236}">
                      <a16:creationId xmlns:a16="http://schemas.microsoft.com/office/drawing/2014/main" id="{B489C515-4193-488F-8D84-591F8A4A8C66}"/>
                    </a:ext>
                  </a:extLst>
                </p:cNvPr>
                <p:cNvSpPr/>
                <p:nvPr/>
              </p:nvSpPr>
              <p:spPr>
                <a:xfrm>
                  <a:off x="5227955" y="3998384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cxnSp>
          <p:nvCxnSpPr>
            <p:cNvPr id="211" name="Straight Connector 120">
              <a:extLst>
                <a:ext uri="{FF2B5EF4-FFF2-40B4-BE49-F238E27FC236}">
                  <a16:creationId xmlns:a16="http://schemas.microsoft.com/office/drawing/2014/main" id="{B7A2754E-904C-4E88-A630-86D2FF305A16}"/>
                </a:ext>
              </a:extLst>
            </p:cNvPr>
            <p:cNvCxnSpPr>
              <a:cxnSpLocks/>
            </p:cNvCxnSpPr>
            <p:nvPr/>
          </p:nvCxnSpPr>
          <p:spPr>
            <a:xfrm>
              <a:off x="4070473" y="1466733"/>
              <a:ext cx="592043" cy="0"/>
            </a:xfrm>
            <a:prstGeom prst="line">
              <a:avLst/>
            </a:prstGeom>
            <a:solidFill>
              <a:srgbClr val="FFE699"/>
            </a:solidFill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2" name="Oval 121">
              <a:extLst>
                <a:ext uri="{FF2B5EF4-FFF2-40B4-BE49-F238E27FC236}">
                  <a16:creationId xmlns:a16="http://schemas.microsoft.com/office/drawing/2014/main" id="{0174AE8F-24AE-4503-99E8-7060640D531E}"/>
                </a:ext>
              </a:extLst>
            </p:cNvPr>
            <p:cNvSpPr/>
            <p:nvPr/>
          </p:nvSpPr>
          <p:spPr>
            <a:xfrm>
              <a:off x="4192294" y="1433155"/>
              <a:ext cx="73261" cy="732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3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122">
              <a:extLst>
                <a:ext uri="{FF2B5EF4-FFF2-40B4-BE49-F238E27FC236}">
                  <a16:creationId xmlns:a16="http://schemas.microsoft.com/office/drawing/2014/main" id="{761ED019-CAD1-4ED8-8F80-783AB580F3C2}"/>
                </a:ext>
              </a:extLst>
            </p:cNvPr>
            <p:cNvSpPr/>
            <p:nvPr/>
          </p:nvSpPr>
          <p:spPr>
            <a:xfrm>
              <a:off x="4382370" y="1432194"/>
              <a:ext cx="73261" cy="732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3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123">
              <a:extLst>
                <a:ext uri="{FF2B5EF4-FFF2-40B4-BE49-F238E27FC236}">
                  <a16:creationId xmlns:a16="http://schemas.microsoft.com/office/drawing/2014/main" id="{99C88D4A-F7C1-4808-BBE8-A083DEC0D6D1}"/>
                </a:ext>
              </a:extLst>
            </p:cNvPr>
            <p:cNvSpPr/>
            <p:nvPr/>
          </p:nvSpPr>
          <p:spPr>
            <a:xfrm>
              <a:off x="4475348" y="1428407"/>
              <a:ext cx="73261" cy="732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3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124">
              <a:extLst>
                <a:ext uri="{FF2B5EF4-FFF2-40B4-BE49-F238E27FC236}">
                  <a16:creationId xmlns:a16="http://schemas.microsoft.com/office/drawing/2014/main" id="{70376C32-1BE4-4B8B-B31F-0321CA24A4F4}"/>
                </a:ext>
              </a:extLst>
            </p:cNvPr>
            <p:cNvSpPr/>
            <p:nvPr/>
          </p:nvSpPr>
          <p:spPr>
            <a:xfrm>
              <a:off x="4286477" y="1430102"/>
              <a:ext cx="73261" cy="732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3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7" name="Straight Connector 126">
              <a:extLst>
                <a:ext uri="{FF2B5EF4-FFF2-40B4-BE49-F238E27FC236}">
                  <a16:creationId xmlns:a16="http://schemas.microsoft.com/office/drawing/2014/main" id="{E0E2F08C-1541-41BD-BB09-E4BC2EB65ED5}"/>
                </a:ext>
              </a:extLst>
            </p:cNvPr>
            <p:cNvCxnSpPr>
              <a:cxnSpLocks/>
            </p:cNvCxnSpPr>
            <p:nvPr/>
          </p:nvCxnSpPr>
          <p:spPr>
            <a:xfrm>
              <a:off x="4069549" y="1300522"/>
              <a:ext cx="592043" cy="0"/>
            </a:xfrm>
            <a:prstGeom prst="line">
              <a:avLst/>
            </a:prstGeom>
            <a:solidFill>
              <a:srgbClr val="FFE699"/>
            </a:solidFill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8" name="Oval 127">
              <a:extLst>
                <a:ext uri="{FF2B5EF4-FFF2-40B4-BE49-F238E27FC236}">
                  <a16:creationId xmlns:a16="http://schemas.microsoft.com/office/drawing/2014/main" id="{C0B349AD-9703-4182-B796-BDB836928DE5}"/>
                </a:ext>
              </a:extLst>
            </p:cNvPr>
            <p:cNvSpPr/>
            <p:nvPr/>
          </p:nvSpPr>
          <p:spPr>
            <a:xfrm>
              <a:off x="4287882" y="1266699"/>
              <a:ext cx="73261" cy="732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3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0" name="Straight Connector 117">
              <a:extLst>
                <a:ext uri="{FF2B5EF4-FFF2-40B4-BE49-F238E27FC236}">
                  <a16:creationId xmlns:a16="http://schemas.microsoft.com/office/drawing/2014/main" id="{50F9F367-5469-4133-880D-1B6D93270DA1}"/>
                </a:ext>
              </a:extLst>
            </p:cNvPr>
            <p:cNvCxnSpPr>
              <a:cxnSpLocks/>
            </p:cNvCxnSpPr>
            <p:nvPr/>
          </p:nvCxnSpPr>
          <p:spPr>
            <a:xfrm>
              <a:off x="4072534" y="1176138"/>
              <a:ext cx="592043" cy="0"/>
            </a:xfrm>
            <a:prstGeom prst="line">
              <a:avLst/>
            </a:prstGeom>
            <a:solidFill>
              <a:srgbClr val="FFE699"/>
            </a:solidFill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Freeform 162">
              <a:extLst>
                <a:ext uri="{FF2B5EF4-FFF2-40B4-BE49-F238E27FC236}">
                  <a16:creationId xmlns:a16="http://schemas.microsoft.com/office/drawing/2014/main" id="{B455EF22-2D83-4214-B1BA-7B2084C9F1E4}"/>
                </a:ext>
              </a:extLst>
            </p:cNvPr>
            <p:cNvSpPr/>
            <p:nvPr/>
          </p:nvSpPr>
          <p:spPr>
            <a:xfrm rot="20015999">
              <a:off x="4599208" y="1290795"/>
              <a:ext cx="289780" cy="60924"/>
            </a:xfrm>
            <a:custGeom>
              <a:avLst/>
              <a:gdLst>
                <a:gd name="connsiteX0" fmla="*/ 0 w 1371600"/>
                <a:gd name="connsiteY0" fmla="*/ 0 h 447789"/>
                <a:gd name="connsiteX1" fmla="*/ 200025 w 1371600"/>
                <a:gd name="connsiteY1" fmla="*/ 447675 h 447789"/>
                <a:gd name="connsiteX2" fmla="*/ 409575 w 1371600"/>
                <a:gd name="connsiteY2" fmla="*/ 47625 h 447789"/>
                <a:gd name="connsiteX3" fmla="*/ 581025 w 1371600"/>
                <a:gd name="connsiteY3" fmla="*/ 438150 h 447789"/>
                <a:gd name="connsiteX4" fmla="*/ 790575 w 1371600"/>
                <a:gd name="connsiteY4" fmla="*/ 66675 h 447789"/>
                <a:gd name="connsiteX5" fmla="*/ 971550 w 1371600"/>
                <a:gd name="connsiteY5" fmla="*/ 447675 h 447789"/>
                <a:gd name="connsiteX6" fmla="*/ 1152525 w 1371600"/>
                <a:gd name="connsiteY6" fmla="*/ 38100 h 447789"/>
                <a:gd name="connsiteX7" fmla="*/ 1371600 w 1371600"/>
                <a:gd name="connsiteY7" fmla="*/ 438150 h 447789"/>
                <a:gd name="connsiteX0" fmla="*/ 0 w 1314450"/>
                <a:gd name="connsiteY0" fmla="*/ 0 h 447789"/>
                <a:gd name="connsiteX1" fmla="*/ 200025 w 1314450"/>
                <a:gd name="connsiteY1" fmla="*/ 447675 h 447789"/>
                <a:gd name="connsiteX2" fmla="*/ 409575 w 1314450"/>
                <a:gd name="connsiteY2" fmla="*/ 47625 h 447789"/>
                <a:gd name="connsiteX3" fmla="*/ 581025 w 1314450"/>
                <a:gd name="connsiteY3" fmla="*/ 438150 h 447789"/>
                <a:gd name="connsiteX4" fmla="*/ 790575 w 1314450"/>
                <a:gd name="connsiteY4" fmla="*/ 66675 h 447789"/>
                <a:gd name="connsiteX5" fmla="*/ 971550 w 1314450"/>
                <a:gd name="connsiteY5" fmla="*/ 447675 h 447789"/>
                <a:gd name="connsiteX6" fmla="*/ 1152525 w 1314450"/>
                <a:gd name="connsiteY6" fmla="*/ 38100 h 447789"/>
                <a:gd name="connsiteX7" fmla="*/ 1314450 w 1314450"/>
                <a:gd name="connsiteY7" fmla="*/ 438150 h 447789"/>
                <a:gd name="connsiteX0" fmla="*/ 0 w 1238250"/>
                <a:gd name="connsiteY0" fmla="*/ 29059 h 409633"/>
                <a:gd name="connsiteX1" fmla="*/ 123825 w 1238250"/>
                <a:gd name="connsiteY1" fmla="*/ 409586 h 409633"/>
                <a:gd name="connsiteX2" fmla="*/ 333375 w 1238250"/>
                <a:gd name="connsiteY2" fmla="*/ 9536 h 409633"/>
                <a:gd name="connsiteX3" fmla="*/ 504825 w 1238250"/>
                <a:gd name="connsiteY3" fmla="*/ 400061 h 409633"/>
                <a:gd name="connsiteX4" fmla="*/ 714375 w 1238250"/>
                <a:gd name="connsiteY4" fmla="*/ 28586 h 409633"/>
                <a:gd name="connsiteX5" fmla="*/ 895350 w 1238250"/>
                <a:gd name="connsiteY5" fmla="*/ 409586 h 409633"/>
                <a:gd name="connsiteX6" fmla="*/ 1076325 w 1238250"/>
                <a:gd name="connsiteY6" fmla="*/ 11 h 409633"/>
                <a:gd name="connsiteX7" fmla="*/ 1238250 w 1238250"/>
                <a:gd name="connsiteY7" fmla="*/ 400061 h 409633"/>
                <a:gd name="connsiteX0" fmla="*/ 0 w 1238250"/>
                <a:gd name="connsiteY0" fmla="*/ 29058 h 409632"/>
                <a:gd name="connsiteX1" fmla="*/ 123825 w 1238250"/>
                <a:gd name="connsiteY1" fmla="*/ 409585 h 409632"/>
                <a:gd name="connsiteX2" fmla="*/ 333375 w 1238250"/>
                <a:gd name="connsiteY2" fmla="*/ 9535 h 409632"/>
                <a:gd name="connsiteX3" fmla="*/ 504825 w 1238250"/>
                <a:gd name="connsiteY3" fmla="*/ 400060 h 409632"/>
                <a:gd name="connsiteX4" fmla="*/ 704850 w 1238250"/>
                <a:gd name="connsiteY4" fmla="*/ 17394 h 409632"/>
                <a:gd name="connsiteX5" fmla="*/ 895350 w 1238250"/>
                <a:gd name="connsiteY5" fmla="*/ 409585 h 409632"/>
                <a:gd name="connsiteX6" fmla="*/ 1076325 w 1238250"/>
                <a:gd name="connsiteY6" fmla="*/ 10 h 409632"/>
                <a:gd name="connsiteX7" fmla="*/ 1238250 w 1238250"/>
                <a:gd name="connsiteY7" fmla="*/ 400060 h 409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0" h="409632">
                  <a:moveTo>
                    <a:pt x="0" y="29058"/>
                  </a:moveTo>
                  <a:cubicBezTo>
                    <a:pt x="65881" y="248927"/>
                    <a:pt x="68263" y="412839"/>
                    <a:pt x="123825" y="409585"/>
                  </a:cubicBezTo>
                  <a:cubicBezTo>
                    <a:pt x="179387" y="406331"/>
                    <a:pt x="269875" y="11122"/>
                    <a:pt x="333375" y="9535"/>
                  </a:cubicBezTo>
                  <a:cubicBezTo>
                    <a:pt x="396875" y="7948"/>
                    <a:pt x="442913" y="398750"/>
                    <a:pt x="504825" y="400060"/>
                  </a:cubicBezTo>
                  <a:cubicBezTo>
                    <a:pt x="566737" y="401370"/>
                    <a:pt x="639763" y="15807"/>
                    <a:pt x="704850" y="17394"/>
                  </a:cubicBezTo>
                  <a:cubicBezTo>
                    <a:pt x="769937" y="18981"/>
                    <a:pt x="833438" y="412482"/>
                    <a:pt x="895350" y="409585"/>
                  </a:cubicBezTo>
                  <a:cubicBezTo>
                    <a:pt x="957262" y="406688"/>
                    <a:pt x="1019175" y="1598"/>
                    <a:pt x="1076325" y="10"/>
                  </a:cubicBezTo>
                  <a:cubicBezTo>
                    <a:pt x="1133475" y="-1577"/>
                    <a:pt x="1162050" y="199241"/>
                    <a:pt x="1238250" y="400060"/>
                  </a:cubicBezTo>
                </a:path>
              </a:pathLst>
            </a:cu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127">
              <a:extLst>
                <a:ext uri="{FF2B5EF4-FFF2-40B4-BE49-F238E27FC236}">
                  <a16:creationId xmlns:a16="http://schemas.microsoft.com/office/drawing/2014/main" id="{C0B349AD-9703-4182-B796-BDB836928DE5}"/>
                </a:ext>
              </a:extLst>
            </p:cNvPr>
            <p:cNvSpPr/>
            <p:nvPr/>
          </p:nvSpPr>
          <p:spPr>
            <a:xfrm>
              <a:off x="4381446" y="1266413"/>
              <a:ext cx="73261" cy="732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3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121">
              <a:extLst>
                <a:ext uri="{FF2B5EF4-FFF2-40B4-BE49-F238E27FC236}">
                  <a16:creationId xmlns:a16="http://schemas.microsoft.com/office/drawing/2014/main" id="{0174AE8F-24AE-4503-99E8-7060640D531E}"/>
                </a:ext>
              </a:extLst>
            </p:cNvPr>
            <p:cNvSpPr/>
            <p:nvPr/>
          </p:nvSpPr>
          <p:spPr>
            <a:xfrm>
              <a:off x="4192093" y="1140355"/>
              <a:ext cx="73261" cy="732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3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122">
              <a:extLst>
                <a:ext uri="{FF2B5EF4-FFF2-40B4-BE49-F238E27FC236}">
                  <a16:creationId xmlns:a16="http://schemas.microsoft.com/office/drawing/2014/main" id="{761ED019-CAD1-4ED8-8F80-783AB580F3C2}"/>
                </a:ext>
              </a:extLst>
            </p:cNvPr>
            <p:cNvSpPr/>
            <p:nvPr/>
          </p:nvSpPr>
          <p:spPr>
            <a:xfrm>
              <a:off x="4382169" y="1139394"/>
              <a:ext cx="73261" cy="732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3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123">
              <a:extLst>
                <a:ext uri="{FF2B5EF4-FFF2-40B4-BE49-F238E27FC236}">
                  <a16:creationId xmlns:a16="http://schemas.microsoft.com/office/drawing/2014/main" id="{99C88D4A-F7C1-4808-BBE8-A083DEC0D6D1}"/>
                </a:ext>
              </a:extLst>
            </p:cNvPr>
            <p:cNvSpPr/>
            <p:nvPr/>
          </p:nvSpPr>
          <p:spPr>
            <a:xfrm>
              <a:off x="4475147" y="1135607"/>
              <a:ext cx="73261" cy="732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3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124">
              <a:extLst>
                <a:ext uri="{FF2B5EF4-FFF2-40B4-BE49-F238E27FC236}">
                  <a16:creationId xmlns:a16="http://schemas.microsoft.com/office/drawing/2014/main" id="{70376C32-1BE4-4B8B-B31F-0321CA24A4F4}"/>
                </a:ext>
              </a:extLst>
            </p:cNvPr>
            <p:cNvSpPr/>
            <p:nvPr/>
          </p:nvSpPr>
          <p:spPr>
            <a:xfrm>
              <a:off x="4286276" y="1137302"/>
              <a:ext cx="73261" cy="732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3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7" name="Groupe 236"/>
          <p:cNvGrpSpPr/>
          <p:nvPr/>
        </p:nvGrpSpPr>
        <p:grpSpPr>
          <a:xfrm>
            <a:off x="3292736" y="3583960"/>
            <a:ext cx="1348580" cy="1348580"/>
            <a:chOff x="4029743" y="673522"/>
            <a:chExt cx="1348580" cy="1348580"/>
          </a:xfrm>
        </p:grpSpPr>
        <p:sp>
          <p:nvSpPr>
            <p:cNvPr id="238" name="Oval 113">
              <a:extLst>
                <a:ext uri="{FF2B5EF4-FFF2-40B4-BE49-F238E27FC236}">
                  <a16:creationId xmlns:a16="http://schemas.microsoft.com/office/drawing/2014/main" id="{B462C553-0E6B-4F72-9565-470FEA9B0B1F}"/>
                </a:ext>
              </a:extLst>
            </p:cNvPr>
            <p:cNvSpPr/>
            <p:nvPr/>
          </p:nvSpPr>
          <p:spPr>
            <a:xfrm>
              <a:off x="4029743" y="673522"/>
              <a:ext cx="1348580" cy="1348580"/>
            </a:xfrm>
            <a:prstGeom prst="ellipse">
              <a:avLst/>
            </a:prstGeom>
            <a:solidFill>
              <a:srgbClr val="FFE699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9" name="Group 114">
              <a:extLst>
                <a:ext uri="{FF2B5EF4-FFF2-40B4-BE49-F238E27FC236}">
                  <a16:creationId xmlns:a16="http://schemas.microsoft.com/office/drawing/2014/main" id="{4B5EFDA7-50B6-4BCF-95AF-20ECFF3EDF4E}"/>
                </a:ext>
              </a:extLst>
            </p:cNvPr>
            <p:cNvGrpSpPr/>
            <p:nvPr/>
          </p:nvGrpSpPr>
          <p:grpSpPr>
            <a:xfrm>
              <a:off x="4753846" y="1181002"/>
              <a:ext cx="583392" cy="273676"/>
              <a:chOff x="4816789" y="3847463"/>
              <a:chExt cx="655342" cy="307427"/>
            </a:xfrm>
            <a:solidFill>
              <a:srgbClr val="FFE699"/>
            </a:solidFill>
          </p:grpSpPr>
          <p:cxnSp>
            <p:nvCxnSpPr>
              <p:cNvPr id="254" name="Straight Connector 131">
                <a:extLst>
                  <a:ext uri="{FF2B5EF4-FFF2-40B4-BE49-F238E27FC236}">
                    <a16:creationId xmlns:a16="http://schemas.microsoft.com/office/drawing/2014/main" id="{31110A6F-46DE-4D25-8BDF-C061E79479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16789" y="4108082"/>
                <a:ext cx="655342" cy="1802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5" name="Oval 132">
                <a:extLst>
                  <a:ext uri="{FF2B5EF4-FFF2-40B4-BE49-F238E27FC236}">
                    <a16:creationId xmlns:a16="http://schemas.microsoft.com/office/drawing/2014/main" id="{FC5C54C0-0155-4FE8-A54D-CF01E1F758AF}"/>
                  </a:ext>
                </a:extLst>
              </p:cNvPr>
              <p:cNvSpPr/>
              <p:nvPr/>
            </p:nvSpPr>
            <p:spPr>
              <a:xfrm>
                <a:off x="4861823" y="4070642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6" name="Oval 133">
                <a:extLst>
                  <a:ext uri="{FF2B5EF4-FFF2-40B4-BE49-F238E27FC236}">
                    <a16:creationId xmlns:a16="http://schemas.microsoft.com/office/drawing/2014/main" id="{233A484D-9212-4FEE-B31D-1DB06FF0B6D7}"/>
                  </a:ext>
                </a:extLst>
              </p:cNvPr>
              <p:cNvSpPr/>
              <p:nvPr/>
            </p:nvSpPr>
            <p:spPr>
              <a:xfrm>
                <a:off x="4963987" y="4070642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7" name="Oval 134">
                <a:extLst>
                  <a:ext uri="{FF2B5EF4-FFF2-40B4-BE49-F238E27FC236}">
                    <a16:creationId xmlns:a16="http://schemas.microsoft.com/office/drawing/2014/main" id="{55F41962-1D4F-4287-A33A-AADBA2B682AD}"/>
                  </a:ext>
                </a:extLst>
              </p:cNvPr>
              <p:cNvSpPr/>
              <p:nvPr/>
            </p:nvSpPr>
            <p:spPr>
              <a:xfrm>
                <a:off x="5147683" y="4072594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8" name="Oval 135">
                <a:extLst>
                  <a:ext uri="{FF2B5EF4-FFF2-40B4-BE49-F238E27FC236}">
                    <a16:creationId xmlns:a16="http://schemas.microsoft.com/office/drawing/2014/main" id="{342E2EAF-D30C-4987-9A0E-F5E572A32629}"/>
                  </a:ext>
                </a:extLst>
              </p:cNvPr>
              <p:cNvSpPr/>
              <p:nvPr/>
            </p:nvSpPr>
            <p:spPr>
              <a:xfrm>
                <a:off x="5247631" y="4070308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9" name="Oval 136">
                <a:extLst>
                  <a:ext uri="{FF2B5EF4-FFF2-40B4-BE49-F238E27FC236}">
                    <a16:creationId xmlns:a16="http://schemas.microsoft.com/office/drawing/2014/main" id="{57CB414A-0487-4232-9E36-E4C318277BFF}"/>
                  </a:ext>
                </a:extLst>
              </p:cNvPr>
              <p:cNvSpPr/>
              <p:nvPr/>
            </p:nvSpPr>
            <p:spPr>
              <a:xfrm>
                <a:off x="5347578" y="4068897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0" name="Oval 137">
                <a:extLst>
                  <a:ext uri="{FF2B5EF4-FFF2-40B4-BE49-F238E27FC236}">
                    <a16:creationId xmlns:a16="http://schemas.microsoft.com/office/drawing/2014/main" id="{AC951BED-2D8E-4100-8F0B-F79D2B16C6E6}"/>
                  </a:ext>
                </a:extLst>
              </p:cNvPr>
              <p:cNvSpPr/>
              <p:nvPr/>
            </p:nvSpPr>
            <p:spPr>
              <a:xfrm>
                <a:off x="5047390" y="4070689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61" name="Group 138">
                <a:extLst>
                  <a:ext uri="{FF2B5EF4-FFF2-40B4-BE49-F238E27FC236}">
                    <a16:creationId xmlns:a16="http://schemas.microsoft.com/office/drawing/2014/main" id="{C6A62134-3C27-4C64-A360-B256BDD71E05}"/>
                  </a:ext>
                </a:extLst>
              </p:cNvPr>
              <p:cNvGrpSpPr/>
              <p:nvPr/>
            </p:nvGrpSpPr>
            <p:grpSpPr>
              <a:xfrm>
                <a:off x="4819992" y="3847463"/>
                <a:ext cx="652138" cy="84183"/>
                <a:chOff x="4911433" y="4087356"/>
                <a:chExt cx="652138" cy="84183"/>
              </a:xfrm>
              <a:grpFill/>
            </p:grpSpPr>
            <p:cxnSp>
              <p:nvCxnSpPr>
                <p:cNvPr id="262" name="Straight Connector 139">
                  <a:extLst>
                    <a:ext uri="{FF2B5EF4-FFF2-40B4-BE49-F238E27FC236}">
                      <a16:creationId xmlns:a16="http://schemas.microsoft.com/office/drawing/2014/main" id="{DF1B9D31-10AF-4A99-9973-8822E50605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11433" y="4132577"/>
                  <a:ext cx="652138" cy="0"/>
                </a:xfrm>
                <a:prstGeom prst="line">
                  <a:avLst/>
                </a:prstGeom>
                <a:grpFill/>
                <a:ln w="28575"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3" name="Oval 140">
                  <a:extLst>
                    <a:ext uri="{FF2B5EF4-FFF2-40B4-BE49-F238E27FC236}">
                      <a16:creationId xmlns:a16="http://schemas.microsoft.com/office/drawing/2014/main" id="{BD503EAF-9CA7-496C-88D5-3C80244B9469}"/>
                    </a:ext>
                  </a:extLst>
                </p:cNvPr>
                <p:cNvSpPr/>
                <p:nvPr/>
              </p:nvSpPr>
              <p:spPr>
                <a:xfrm>
                  <a:off x="5048422" y="4089243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4" name="Oval 141">
                  <a:extLst>
                    <a:ext uri="{FF2B5EF4-FFF2-40B4-BE49-F238E27FC236}">
                      <a16:creationId xmlns:a16="http://schemas.microsoft.com/office/drawing/2014/main" id="{2D8701F5-F2F8-4120-A1A0-BB75B537C5C7}"/>
                    </a:ext>
                  </a:extLst>
                </p:cNvPr>
                <p:cNvSpPr/>
                <p:nvPr/>
              </p:nvSpPr>
              <p:spPr>
                <a:xfrm>
                  <a:off x="5144647" y="4089243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5" name="Oval 142">
                  <a:extLst>
                    <a:ext uri="{FF2B5EF4-FFF2-40B4-BE49-F238E27FC236}">
                      <a16:creationId xmlns:a16="http://schemas.microsoft.com/office/drawing/2014/main" id="{B65F76EA-65C5-4F42-9B8D-093F20FE2AE5}"/>
                    </a:ext>
                  </a:extLst>
                </p:cNvPr>
                <p:cNvSpPr/>
                <p:nvPr/>
              </p:nvSpPr>
              <p:spPr>
                <a:xfrm>
                  <a:off x="5337103" y="4088208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6" name="Oval 143">
                  <a:extLst>
                    <a:ext uri="{FF2B5EF4-FFF2-40B4-BE49-F238E27FC236}">
                      <a16:creationId xmlns:a16="http://schemas.microsoft.com/office/drawing/2014/main" id="{B489C515-4193-488F-8D84-591F8A4A8C66}"/>
                    </a:ext>
                  </a:extLst>
                </p:cNvPr>
                <p:cNvSpPr/>
                <p:nvPr/>
              </p:nvSpPr>
              <p:spPr>
                <a:xfrm>
                  <a:off x="5240875" y="4087356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cxnSp>
          <p:nvCxnSpPr>
            <p:cNvPr id="240" name="Straight Connector 120">
              <a:extLst>
                <a:ext uri="{FF2B5EF4-FFF2-40B4-BE49-F238E27FC236}">
                  <a16:creationId xmlns:a16="http://schemas.microsoft.com/office/drawing/2014/main" id="{B7A2754E-904C-4E88-A630-86D2FF305A16}"/>
                </a:ext>
              </a:extLst>
            </p:cNvPr>
            <p:cNvCxnSpPr>
              <a:cxnSpLocks/>
            </p:cNvCxnSpPr>
            <p:nvPr/>
          </p:nvCxnSpPr>
          <p:spPr>
            <a:xfrm>
              <a:off x="4070473" y="1466733"/>
              <a:ext cx="592043" cy="0"/>
            </a:xfrm>
            <a:prstGeom prst="line">
              <a:avLst/>
            </a:prstGeom>
            <a:solidFill>
              <a:srgbClr val="FFE699"/>
            </a:solidFill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1" name="Oval 121">
              <a:extLst>
                <a:ext uri="{FF2B5EF4-FFF2-40B4-BE49-F238E27FC236}">
                  <a16:creationId xmlns:a16="http://schemas.microsoft.com/office/drawing/2014/main" id="{0174AE8F-24AE-4503-99E8-7060640D531E}"/>
                </a:ext>
              </a:extLst>
            </p:cNvPr>
            <p:cNvSpPr/>
            <p:nvPr/>
          </p:nvSpPr>
          <p:spPr>
            <a:xfrm>
              <a:off x="4456422" y="1437900"/>
              <a:ext cx="73261" cy="732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3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Freeform 162">
              <a:extLst>
                <a:ext uri="{FF2B5EF4-FFF2-40B4-BE49-F238E27FC236}">
                  <a16:creationId xmlns:a16="http://schemas.microsoft.com/office/drawing/2014/main" id="{B455EF22-2D83-4214-B1BA-7B2084C9F1E4}"/>
                </a:ext>
              </a:extLst>
            </p:cNvPr>
            <p:cNvSpPr/>
            <p:nvPr/>
          </p:nvSpPr>
          <p:spPr>
            <a:xfrm rot="20015999">
              <a:off x="4599208" y="1290795"/>
              <a:ext cx="289780" cy="60924"/>
            </a:xfrm>
            <a:custGeom>
              <a:avLst/>
              <a:gdLst>
                <a:gd name="connsiteX0" fmla="*/ 0 w 1371600"/>
                <a:gd name="connsiteY0" fmla="*/ 0 h 447789"/>
                <a:gd name="connsiteX1" fmla="*/ 200025 w 1371600"/>
                <a:gd name="connsiteY1" fmla="*/ 447675 h 447789"/>
                <a:gd name="connsiteX2" fmla="*/ 409575 w 1371600"/>
                <a:gd name="connsiteY2" fmla="*/ 47625 h 447789"/>
                <a:gd name="connsiteX3" fmla="*/ 581025 w 1371600"/>
                <a:gd name="connsiteY3" fmla="*/ 438150 h 447789"/>
                <a:gd name="connsiteX4" fmla="*/ 790575 w 1371600"/>
                <a:gd name="connsiteY4" fmla="*/ 66675 h 447789"/>
                <a:gd name="connsiteX5" fmla="*/ 971550 w 1371600"/>
                <a:gd name="connsiteY5" fmla="*/ 447675 h 447789"/>
                <a:gd name="connsiteX6" fmla="*/ 1152525 w 1371600"/>
                <a:gd name="connsiteY6" fmla="*/ 38100 h 447789"/>
                <a:gd name="connsiteX7" fmla="*/ 1371600 w 1371600"/>
                <a:gd name="connsiteY7" fmla="*/ 438150 h 447789"/>
                <a:gd name="connsiteX0" fmla="*/ 0 w 1314450"/>
                <a:gd name="connsiteY0" fmla="*/ 0 h 447789"/>
                <a:gd name="connsiteX1" fmla="*/ 200025 w 1314450"/>
                <a:gd name="connsiteY1" fmla="*/ 447675 h 447789"/>
                <a:gd name="connsiteX2" fmla="*/ 409575 w 1314450"/>
                <a:gd name="connsiteY2" fmla="*/ 47625 h 447789"/>
                <a:gd name="connsiteX3" fmla="*/ 581025 w 1314450"/>
                <a:gd name="connsiteY3" fmla="*/ 438150 h 447789"/>
                <a:gd name="connsiteX4" fmla="*/ 790575 w 1314450"/>
                <a:gd name="connsiteY4" fmla="*/ 66675 h 447789"/>
                <a:gd name="connsiteX5" fmla="*/ 971550 w 1314450"/>
                <a:gd name="connsiteY5" fmla="*/ 447675 h 447789"/>
                <a:gd name="connsiteX6" fmla="*/ 1152525 w 1314450"/>
                <a:gd name="connsiteY6" fmla="*/ 38100 h 447789"/>
                <a:gd name="connsiteX7" fmla="*/ 1314450 w 1314450"/>
                <a:gd name="connsiteY7" fmla="*/ 438150 h 447789"/>
                <a:gd name="connsiteX0" fmla="*/ 0 w 1238250"/>
                <a:gd name="connsiteY0" fmla="*/ 29059 h 409633"/>
                <a:gd name="connsiteX1" fmla="*/ 123825 w 1238250"/>
                <a:gd name="connsiteY1" fmla="*/ 409586 h 409633"/>
                <a:gd name="connsiteX2" fmla="*/ 333375 w 1238250"/>
                <a:gd name="connsiteY2" fmla="*/ 9536 h 409633"/>
                <a:gd name="connsiteX3" fmla="*/ 504825 w 1238250"/>
                <a:gd name="connsiteY3" fmla="*/ 400061 h 409633"/>
                <a:gd name="connsiteX4" fmla="*/ 714375 w 1238250"/>
                <a:gd name="connsiteY4" fmla="*/ 28586 h 409633"/>
                <a:gd name="connsiteX5" fmla="*/ 895350 w 1238250"/>
                <a:gd name="connsiteY5" fmla="*/ 409586 h 409633"/>
                <a:gd name="connsiteX6" fmla="*/ 1076325 w 1238250"/>
                <a:gd name="connsiteY6" fmla="*/ 11 h 409633"/>
                <a:gd name="connsiteX7" fmla="*/ 1238250 w 1238250"/>
                <a:gd name="connsiteY7" fmla="*/ 400061 h 409633"/>
                <a:gd name="connsiteX0" fmla="*/ 0 w 1238250"/>
                <a:gd name="connsiteY0" fmla="*/ 29058 h 409632"/>
                <a:gd name="connsiteX1" fmla="*/ 123825 w 1238250"/>
                <a:gd name="connsiteY1" fmla="*/ 409585 h 409632"/>
                <a:gd name="connsiteX2" fmla="*/ 333375 w 1238250"/>
                <a:gd name="connsiteY2" fmla="*/ 9535 h 409632"/>
                <a:gd name="connsiteX3" fmla="*/ 504825 w 1238250"/>
                <a:gd name="connsiteY3" fmla="*/ 400060 h 409632"/>
                <a:gd name="connsiteX4" fmla="*/ 704850 w 1238250"/>
                <a:gd name="connsiteY4" fmla="*/ 17394 h 409632"/>
                <a:gd name="connsiteX5" fmla="*/ 895350 w 1238250"/>
                <a:gd name="connsiteY5" fmla="*/ 409585 h 409632"/>
                <a:gd name="connsiteX6" fmla="*/ 1076325 w 1238250"/>
                <a:gd name="connsiteY6" fmla="*/ 10 h 409632"/>
                <a:gd name="connsiteX7" fmla="*/ 1238250 w 1238250"/>
                <a:gd name="connsiteY7" fmla="*/ 400060 h 409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0" h="409632">
                  <a:moveTo>
                    <a:pt x="0" y="29058"/>
                  </a:moveTo>
                  <a:cubicBezTo>
                    <a:pt x="65881" y="248927"/>
                    <a:pt x="68263" y="412839"/>
                    <a:pt x="123825" y="409585"/>
                  </a:cubicBezTo>
                  <a:cubicBezTo>
                    <a:pt x="179387" y="406331"/>
                    <a:pt x="269875" y="11122"/>
                    <a:pt x="333375" y="9535"/>
                  </a:cubicBezTo>
                  <a:cubicBezTo>
                    <a:pt x="396875" y="7948"/>
                    <a:pt x="442913" y="398750"/>
                    <a:pt x="504825" y="400060"/>
                  </a:cubicBezTo>
                  <a:cubicBezTo>
                    <a:pt x="566737" y="401370"/>
                    <a:pt x="639763" y="15807"/>
                    <a:pt x="704850" y="17394"/>
                  </a:cubicBezTo>
                  <a:cubicBezTo>
                    <a:pt x="769937" y="18981"/>
                    <a:pt x="833438" y="412482"/>
                    <a:pt x="895350" y="409585"/>
                  </a:cubicBezTo>
                  <a:cubicBezTo>
                    <a:pt x="957262" y="406688"/>
                    <a:pt x="1019175" y="1598"/>
                    <a:pt x="1076325" y="10"/>
                  </a:cubicBezTo>
                  <a:cubicBezTo>
                    <a:pt x="1133475" y="-1577"/>
                    <a:pt x="1162050" y="199241"/>
                    <a:pt x="1238250" y="400060"/>
                  </a:cubicBezTo>
                </a:path>
              </a:pathLst>
            </a:cu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7" name="Straight Connector 126">
            <a:extLst>
              <a:ext uri="{FF2B5EF4-FFF2-40B4-BE49-F238E27FC236}">
                <a16:creationId xmlns:a16="http://schemas.microsoft.com/office/drawing/2014/main" id="{E0E2F08C-1541-41BD-BB09-E4BC2EB65ED5}"/>
              </a:ext>
            </a:extLst>
          </p:cNvPr>
          <p:cNvCxnSpPr>
            <a:cxnSpLocks/>
          </p:cNvCxnSpPr>
          <p:nvPr/>
        </p:nvCxnSpPr>
        <p:spPr>
          <a:xfrm>
            <a:off x="3337569" y="4207193"/>
            <a:ext cx="592043" cy="0"/>
          </a:xfrm>
          <a:prstGeom prst="line">
            <a:avLst/>
          </a:prstGeom>
          <a:solidFill>
            <a:srgbClr val="FFE699"/>
          </a:solidFill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Straight Connector 117">
            <a:extLst>
              <a:ext uri="{FF2B5EF4-FFF2-40B4-BE49-F238E27FC236}">
                <a16:creationId xmlns:a16="http://schemas.microsoft.com/office/drawing/2014/main" id="{50F9F367-5469-4133-880D-1B6D93270DA1}"/>
              </a:ext>
            </a:extLst>
          </p:cNvPr>
          <p:cNvCxnSpPr>
            <a:cxnSpLocks/>
          </p:cNvCxnSpPr>
          <p:nvPr/>
        </p:nvCxnSpPr>
        <p:spPr>
          <a:xfrm>
            <a:off x="3340554" y="4082809"/>
            <a:ext cx="592043" cy="0"/>
          </a:xfrm>
          <a:prstGeom prst="line">
            <a:avLst/>
          </a:prstGeom>
          <a:solidFill>
            <a:srgbClr val="FFE699"/>
          </a:solidFill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5" name="Rectangle 274"/>
          <p:cNvSpPr/>
          <p:nvPr/>
        </p:nvSpPr>
        <p:spPr>
          <a:xfrm>
            <a:off x="7153050" y="3752886"/>
            <a:ext cx="32738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/>
            <a:r>
              <a:rPr lang="fr-FR" sz="1600" dirty="0" err="1" smtClean="0">
                <a:solidFill>
                  <a:srgbClr val="000000"/>
                </a:solidFill>
              </a:rPr>
              <a:t>Nuclear</a:t>
            </a:r>
            <a:r>
              <a:rPr lang="fr-FR" sz="1600" dirty="0" smtClean="0">
                <a:solidFill>
                  <a:srgbClr val="000000"/>
                </a:solidFill>
              </a:rPr>
              <a:t> </a:t>
            </a:r>
            <a:r>
              <a:rPr lang="fr-FR" sz="1600" dirty="0" err="1" smtClean="0">
                <a:solidFill>
                  <a:srgbClr val="000000"/>
                </a:solidFill>
              </a:rPr>
              <a:t>deformation</a:t>
            </a:r>
            <a:r>
              <a:rPr lang="fr-FR" sz="1600" dirty="0" smtClean="0">
                <a:solidFill>
                  <a:srgbClr val="000000"/>
                </a:solidFill>
              </a:rPr>
              <a:t> </a:t>
            </a:r>
            <a:r>
              <a:rPr lang="fr-FR" sz="1600" dirty="0" err="1" smtClean="0">
                <a:solidFill>
                  <a:srgbClr val="000000"/>
                </a:solidFill>
              </a:rPr>
              <a:t>effects</a:t>
            </a:r>
            <a:endParaRPr lang="fr-FR" sz="1600" dirty="0">
              <a:solidFill>
                <a:srgbClr val="000000"/>
              </a:solidFill>
            </a:endParaRPr>
          </a:p>
        </p:txBody>
      </p:sp>
      <p:sp>
        <p:nvSpPr>
          <p:cNvPr id="276" name="Rectangle 275"/>
          <p:cNvSpPr/>
          <p:nvPr/>
        </p:nvSpPr>
        <p:spPr>
          <a:xfrm>
            <a:off x="1313938" y="1185834"/>
            <a:ext cx="32738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/>
            <a:r>
              <a:rPr lang="fr-FR" sz="1600" dirty="0" smtClean="0">
                <a:solidFill>
                  <a:srgbClr val="000000"/>
                </a:solidFill>
              </a:rPr>
              <a:t>N=Z </a:t>
            </a:r>
            <a:r>
              <a:rPr lang="fr-FR" sz="1600" dirty="0" err="1" smtClean="0">
                <a:solidFill>
                  <a:srgbClr val="000000"/>
                </a:solidFill>
              </a:rPr>
              <a:t>correlation</a:t>
            </a:r>
            <a:r>
              <a:rPr lang="fr-FR" sz="1600" dirty="0" smtClean="0">
                <a:solidFill>
                  <a:srgbClr val="000000"/>
                </a:solidFill>
              </a:rPr>
              <a:t> </a:t>
            </a:r>
            <a:r>
              <a:rPr lang="fr-FR" sz="1600" dirty="0" err="1" smtClean="0">
                <a:solidFill>
                  <a:srgbClr val="000000"/>
                </a:solidFill>
              </a:rPr>
              <a:t>effects</a:t>
            </a:r>
            <a:endParaRPr lang="fr-FR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20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Content Placeholder 7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A66FF8A4-0A5F-4B7E-8D9F-EEFD68D9919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73" y="1101416"/>
            <a:ext cx="6039163" cy="4392612"/>
          </a:xfrm>
          <a:prstGeom prst="rect">
            <a:avLst/>
          </a:prstGeom>
          <a:ln w="12700">
            <a:noFill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 fontScale="90000"/>
          </a:bodyPr>
          <a:lstStyle/>
          <a:p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precision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needed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of mass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measurements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77</a:t>
            </a:fld>
            <a:endParaRPr lang="fr-FR" dirty="0"/>
          </a:p>
        </p:txBody>
      </p:sp>
      <p:grpSp>
        <p:nvGrpSpPr>
          <p:cNvPr id="115" name="Group 110">
            <a:extLst>
              <a:ext uri="{FF2B5EF4-FFF2-40B4-BE49-F238E27FC236}">
                <a16:creationId xmlns:a16="http://schemas.microsoft.com/office/drawing/2014/main" id="{B18A87DA-E22A-4F54-9D20-D408F1BF1C86}"/>
              </a:ext>
            </a:extLst>
          </p:cNvPr>
          <p:cNvGrpSpPr/>
          <p:nvPr/>
        </p:nvGrpSpPr>
        <p:grpSpPr>
          <a:xfrm rot="20361559">
            <a:off x="6376732" y="3818888"/>
            <a:ext cx="1028121" cy="564502"/>
            <a:chOff x="6073770" y="4033520"/>
            <a:chExt cx="1514898" cy="831772"/>
          </a:xfrm>
          <a:solidFill>
            <a:srgbClr val="FFE699"/>
          </a:solidFill>
        </p:grpSpPr>
        <p:sp>
          <p:nvSpPr>
            <p:cNvPr id="141" name="Oval 107">
              <a:extLst>
                <a:ext uri="{FF2B5EF4-FFF2-40B4-BE49-F238E27FC236}">
                  <a16:creationId xmlns:a16="http://schemas.microsoft.com/office/drawing/2014/main" id="{55915C1F-82BE-4845-8BC5-CB9C203D4B43}"/>
                </a:ext>
              </a:extLst>
            </p:cNvPr>
            <p:cNvSpPr/>
            <p:nvPr/>
          </p:nvSpPr>
          <p:spPr>
            <a:xfrm>
              <a:off x="6073770" y="4033520"/>
              <a:ext cx="1514898" cy="831772"/>
            </a:xfrm>
            <a:prstGeom prst="ellipse">
              <a:avLst/>
            </a:prstGeom>
            <a:grp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Arc 141">
              <a:extLst>
                <a:ext uri="{FF2B5EF4-FFF2-40B4-BE49-F238E27FC236}">
                  <a16:creationId xmlns:a16="http://schemas.microsoft.com/office/drawing/2014/main" id="{78F250A6-64B4-413C-B6CC-EF323E5983C5}"/>
                </a:ext>
              </a:extLst>
            </p:cNvPr>
            <p:cNvSpPr/>
            <p:nvPr/>
          </p:nvSpPr>
          <p:spPr>
            <a:xfrm>
              <a:off x="6485779" y="4033520"/>
              <a:ext cx="610981" cy="831772"/>
            </a:xfrm>
            <a:prstGeom prst="arc">
              <a:avLst>
                <a:gd name="adj1" fmla="val 16200000"/>
                <a:gd name="adj2" fmla="val 5043188"/>
              </a:avLst>
            </a:prstGeom>
            <a:grp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6" name="Group 147">
            <a:extLst>
              <a:ext uri="{FF2B5EF4-FFF2-40B4-BE49-F238E27FC236}">
                <a16:creationId xmlns:a16="http://schemas.microsoft.com/office/drawing/2014/main" id="{35D1CD53-3F02-428D-A33F-DEC870C72270}"/>
              </a:ext>
            </a:extLst>
          </p:cNvPr>
          <p:cNvGrpSpPr/>
          <p:nvPr/>
        </p:nvGrpSpPr>
        <p:grpSpPr>
          <a:xfrm>
            <a:off x="2427329" y="2667776"/>
            <a:ext cx="988021" cy="988021"/>
            <a:chOff x="3019173" y="2894287"/>
            <a:chExt cx="988021" cy="988021"/>
          </a:xfrm>
          <a:solidFill>
            <a:srgbClr val="FFE699"/>
          </a:solidFill>
        </p:grpSpPr>
        <p:sp>
          <p:nvSpPr>
            <p:cNvPr id="123" name="Oval 114">
              <a:extLst>
                <a:ext uri="{FF2B5EF4-FFF2-40B4-BE49-F238E27FC236}">
                  <a16:creationId xmlns:a16="http://schemas.microsoft.com/office/drawing/2014/main" id="{C8859FF6-2DA6-47F8-9C4D-B459A1FFA634}"/>
                </a:ext>
              </a:extLst>
            </p:cNvPr>
            <p:cNvSpPr/>
            <p:nvPr/>
          </p:nvSpPr>
          <p:spPr>
            <a:xfrm>
              <a:off x="3019173" y="2894287"/>
              <a:ext cx="988021" cy="988021"/>
            </a:xfrm>
            <a:prstGeom prst="ellipse">
              <a:avLst/>
            </a:prstGeom>
            <a:grp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4" name="Group 146">
              <a:extLst>
                <a:ext uri="{FF2B5EF4-FFF2-40B4-BE49-F238E27FC236}">
                  <a16:creationId xmlns:a16="http://schemas.microsoft.com/office/drawing/2014/main" id="{23F52BCC-153A-4037-97D4-399BF1E6D637}"/>
                </a:ext>
              </a:extLst>
            </p:cNvPr>
            <p:cNvGrpSpPr/>
            <p:nvPr/>
          </p:nvGrpSpPr>
          <p:grpSpPr>
            <a:xfrm>
              <a:off x="3193647" y="3271125"/>
              <a:ext cx="671018" cy="234343"/>
              <a:chOff x="3227937" y="3214173"/>
              <a:chExt cx="671018" cy="234343"/>
            </a:xfrm>
            <a:grpFill/>
          </p:grpSpPr>
          <p:grpSp>
            <p:nvGrpSpPr>
              <p:cNvPr id="125" name="Group 115">
                <a:extLst>
                  <a:ext uri="{FF2B5EF4-FFF2-40B4-BE49-F238E27FC236}">
                    <a16:creationId xmlns:a16="http://schemas.microsoft.com/office/drawing/2014/main" id="{21E9B1E9-4791-46ED-AF6B-EA2E71F37206}"/>
                  </a:ext>
                </a:extLst>
              </p:cNvPr>
              <p:cNvGrpSpPr/>
              <p:nvPr/>
            </p:nvGrpSpPr>
            <p:grpSpPr>
              <a:xfrm>
                <a:off x="3227937" y="3214173"/>
                <a:ext cx="671018" cy="231477"/>
                <a:chOff x="4794668" y="3893912"/>
                <a:chExt cx="671018" cy="231477"/>
              </a:xfrm>
              <a:grpFill/>
            </p:grpSpPr>
            <p:cxnSp>
              <p:nvCxnSpPr>
                <p:cNvPr id="133" name="Straight Connector 132">
                  <a:extLst>
                    <a:ext uri="{FF2B5EF4-FFF2-40B4-BE49-F238E27FC236}">
                      <a16:creationId xmlns:a16="http://schemas.microsoft.com/office/drawing/2014/main" id="{78AD8C02-4D05-4311-92F1-DFD75A1981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00627" y="4082336"/>
                  <a:ext cx="665059" cy="0"/>
                </a:xfrm>
                <a:prstGeom prst="line">
                  <a:avLst/>
                </a:prstGeom>
                <a:grpFill/>
                <a:ln w="28575"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4" name="Oval 133">
                  <a:extLst>
                    <a:ext uri="{FF2B5EF4-FFF2-40B4-BE49-F238E27FC236}">
                      <a16:creationId xmlns:a16="http://schemas.microsoft.com/office/drawing/2014/main" id="{B28DD5FB-B6B2-450D-A258-4FC2289AAD00}"/>
                    </a:ext>
                  </a:extLst>
                </p:cNvPr>
                <p:cNvSpPr/>
                <p:nvPr/>
              </p:nvSpPr>
              <p:spPr>
                <a:xfrm>
                  <a:off x="4838836" y="4043093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Oval 136">
                  <a:extLst>
                    <a:ext uri="{FF2B5EF4-FFF2-40B4-BE49-F238E27FC236}">
                      <a16:creationId xmlns:a16="http://schemas.microsoft.com/office/drawing/2014/main" id="{E97F7347-32D2-442B-820A-A9DFCBD2CB0F}"/>
                    </a:ext>
                  </a:extLst>
                </p:cNvPr>
                <p:cNvSpPr/>
                <p:nvPr/>
              </p:nvSpPr>
              <p:spPr>
                <a:xfrm>
                  <a:off x="5241186" y="4042760"/>
                  <a:ext cx="82296" cy="82296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C3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6" name="Oval 138">
                  <a:extLst>
                    <a:ext uri="{FF2B5EF4-FFF2-40B4-BE49-F238E27FC236}">
                      <a16:creationId xmlns:a16="http://schemas.microsoft.com/office/drawing/2014/main" id="{7BAC91FF-943B-40D7-AB61-2C9735286C23}"/>
                    </a:ext>
                  </a:extLst>
                </p:cNvPr>
                <p:cNvSpPr/>
                <p:nvPr/>
              </p:nvSpPr>
              <p:spPr>
                <a:xfrm>
                  <a:off x="5128691" y="4038880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37" name="Group 139">
                  <a:extLst>
                    <a:ext uri="{FF2B5EF4-FFF2-40B4-BE49-F238E27FC236}">
                      <a16:creationId xmlns:a16="http://schemas.microsoft.com/office/drawing/2014/main" id="{53AF85F0-9289-437A-99CF-FECC6F9B9F8D}"/>
                    </a:ext>
                  </a:extLst>
                </p:cNvPr>
                <p:cNvGrpSpPr/>
                <p:nvPr/>
              </p:nvGrpSpPr>
              <p:grpSpPr>
                <a:xfrm>
                  <a:off x="4794668" y="3893912"/>
                  <a:ext cx="665059" cy="83171"/>
                  <a:chOff x="4886109" y="4133805"/>
                  <a:chExt cx="665059" cy="83171"/>
                </a:xfrm>
                <a:grpFill/>
              </p:grpSpPr>
              <p:cxnSp>
                <p:nvCxnSpPr>
                  <p:cNvPr id="138" name="Straight Connector 140">
                    <a:extLst>
                      <a:ext uri="{FF2B5EF4-FFF2-40B4-BE49-F238E27FC236}">
                        <a16:creationId xmlns:a16="http://schemas.microsoft.com/office/drawing/2014/main" id="{8A1BC64E-0627-4C8C-9325-9BBC1810264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86109" y="4176865"/>
                    <a:ext cx="665059" cy="0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9" name="Oval 142">
                    <a:extLst>
                      <a:ext uri="{FF2B5EF4-FFF2-40B4-BE49-F238E27FC236}">
                        <a16:creationId xmlns:a16="http://schemas.microsoft.com/office/drawing/2014/main" id="{ABF90DB2-F384-435D-A8C7-FC0180954BB2}"/>
                      </a:ext>
                    </a:extLst>
                  </p:cNvPr>
                  <p:cNvSpPr/>
                  <p:nvPr/>
                </p:nvSpPr>
                <p:spPr>
                  <a:xfrm>
                    <a:off x="5091239" y="4134680"/>
                    <a:ext cx="82296" cy="82296"/>
                  </a:xfrm>
                  <a:prstGeom prst="ellipse">
                    <a:avLst/>
                  </a:prstGeom>
                  <a:solidFill>
                    <a:srgbClr val="4F81BD"/>
                  </a:solidFill>
                  <a:ln>
                    <a:solidFill>
                      <a:srgbClr val="3A5E8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0" name="Oval 143">
                    <a:extLst>
                      <a:ext uri="{FF2B5EF4-FFF2-40B4-BE49-F238E27FC236}">
                        <a16:creationId xmlns:a16="http://schemas.microsoft.com/office/drawing/2014/main" id="{C5007F0D-F81E-4827-A7EC-97CBBE81C66F}"/>
                      </a:ext>
                    </a:extLst>
                  </p:cNvPr>
                  <p:cNvSpPr/>
                  <p:nvPr/>
                </p:nvSpPr>
                <p:spPr>
                  <a:xfrm>
                    <a:off x="5329500" y="4133805"/>
                    <a:ext cx="82296" cy="82296"/>
                  </a:xfrm>
                  <a:prstGeom prst="ellipse">
                    <a:avLst/>
                  </a:prstGeom>
                  <a:solidFill>
                    <a:srgbClr val="4F81BD"/>
                  </a:solidFill>
                  <a:ln>
                    <a:solidFill>
                      <a:srgbClr val="3A5E8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26" name="Group 116">
                <a:extLst>
                  <a:ext uri="{FF2B5EF4-FFF2-40B4-BE49-F238E27FC236}">
                    <a16:creationId xmlns:a16="http://schemas.microsoft.com/office/drawing/2014/main" id="{87704CBA-269F-4F45-A01B-AFDCF6316A79}"/>
                  </a:ext>
                </a:extLst>
              </p:cNvPr>
              <p:cNvGrpSpPr/>
              <p:nvPr/>
            </p:nvGrpSpPr>
            <p:grpSpPr>
              <a:xfrm>
                <a:off x="3345051" y="3214173"/>
                <a:ext cx="501689" cy="234343"/>
                <a:chOff x="5195003" y="3750783"/>
                <a:chExt cx="501689" cy="234343"/>
              </a:xfrm>
              <a:grpFill/>
            </p:grpSpPr>
            <p:grpSp>
              <p:nvGrpSpPr>
                <p:cNvPr id="127" name="Group 126">
                  <a:extLst>
                    <a:ext uri="{FF2B5EF4-FFF2-40B4-BE49-F238E27FC236}">
                      <a16:creationId xmlns:a16="http://schemas.microsoft.com/office/drawing/2014/main" id="{723EF351-FFFC-4202-9A40-879AC2D3C380}"/>
                    </a:ext>
                  </a:extLst>
                </p:cNvPr>
                <p:cNvGrpSpPr/>
                <p:nvPr/>
              </p:nvGrpSpPr>
              <p:grpSpPr>
                <a:xfrm>
                  <a:off x="5208514" y="3895751"/>
                  <a:ext cx="488178" cy="89375"/>
                  <a:chOff x="5855827" y="4272736"/>
                  <a:chExt cx="488178" cy="89375"/>
                </a:xfrm>
                <a:grpFill/>
              </p:grpSpPr>
              <p:sp>
                <p:nvSpPr>
                  <p:cNvPr id="130" name="Oval 129">
                    <a:extLst>
                      <a:ext uri="{FF2B5EF4-FFF2-40B4-BE49-F238E27FC236}">
                        <a16:creationId xmlns:a16="http://schemas.microsoft.com/office/drawing/2014/main" id="{24162065-AF8D-47DD-A204-7E7F8981FCEF}"/>
                      </a:ext>
                    </a:extLst>
                  </p:cNvPr>
                  <p:cNvSpPr/>
                  <p:nvPr/>
                </p:nvSpPr>
                <p:spPr>
                  <a:xfrm>
                    <a:off x="6261709" y="4272736"/>
                    <a:ext cx="82296" cy="82296"/>
                  </a:xfrm>
                  <a:prstGeom prst="ellipse">
                    <a:avLst/>
                  </a:prstGeom>
                  <a:solidFill>
                    <a:srgbClr val="4F81BD"/>
                  </a:solidFill>
                  <a:ln>
                    <a:solidFill>
                      <a:srgbClr val="3A5E8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1" name="Oval 130">
                    <a:extLst>
                      <a:ext uri="{FF2B5EF4-FFF2-40B4-BE49-F238E27FC236}">
                        <a16:creationId xmlns:a16="http://schemas.microsoft.com/office/drawing/2014/main" id="{F9F37BEC-7163-4A44-B2CA-DC5512D705F8}"/>
                      </a:ext>
                    </a:extLst>
                  </p:cNvPr>
                  <p:cNvSpPr/>
                  <p:nvPr/>
                </p:nvSpPr>
                <p:spPr>
                  <a:xfrm>
                    <a:off x="5855827" y="4279815"/>
                    <a:ext cx="82296" cy="82296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C3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2" name="Oval 131">
                    <a:extLst>
                      <a:ext uri="{FF2B5EF4-FFF2-40B4-BE49-F238E27FC236}">
                        <a16:creationId xmlns:a16="http://schemas.microsoft.com/office/drawing/2014/main" id="{669ECB71-BB01-4981-A870-E2AF8513F7CB}"/>
                      </a:ext>
                    </a:extLst>
                  </p:cNvPr>
                  <p:cNvSpPr/>
                  <p:nvPr/>
                </p:nvSpPr>
                <p:spPr>
                  <a:xfrm>
                    <a:off x="5969236" y="4272736"/>
                    <a:ext cx="82296" cy="82296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C3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28" name="Oval 119">
                  <a:extLst>
                    <a:ext uri="{FF2B5EF4-FFF2-40B4-BE49-F238E27FC236}">
                      <a16:creationId xmlns:a16="http://schemas.microsoft.com/office/drawing/2014/main" id="{52D4F1EA-4C39-46A0-A992-08C4601ABB82}"/>
                    </a:ext>
                  </a:extLst>
                </p:cNvPr>
                <p:cNvSpPr/>
                <p:nvPr/>
              </p:nvSpPr>
              <p:spPr>
                <a:xfrm>
                  <a:off x="5433745" y="3750783"/>
                  <a:ext cx="82296" cy="82296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C3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Oval 120">
                  <a:extLst>
                    <a:ext uri="{FF2B5EF4-FFF2-40B4-BE49-F238E27FC236}">
                      <a16:creationId xmlns:a16="http://schemas.microsoft.com/office/drawing/2014/main" id="{8505DC6D-F4A1-4296-B01F-0AAF72DF1DDA}"/>
                    </a:ext>
                  </a:extLst>
                </p:cNvPr>
                <p:cNvSpPr/>
                <p:nvPr/>
              </p:nvSpPr>
              <p:spPr>
                <a:xfrm>
                  <a:off x="5195003" y="3751658"/>
                  <a:ext cx="82296" cy="82296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C3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117" name="Oval 148">
            <a:extLst>
              <a:ext uri="{FF2B5EF4-FFF2-40B4-BE49-F238E27FC236}">
                <a16:creationId xmlns:a16="http://schemas.microsoft.com/office/drawing/2014/main" id="{A1ED6DD9-6085-4899-8AD4-E46F330EA3FC}"/>
              </a:ext>
            </a:extLst>
          </p:cNvPr>
          <p:cNvSpPr/>
          <p:nvPr/>
        </p:nvSpPr>
        <p:spPr>
          <a:xfrm>
            <a:off x="5656782" y="3655796"/>
            <a:ext cx="649510" cy="119233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49">
            <a:extLst>
              <a:ext uri="{FF2B5EF4-FFF2-40B4-BE49-F238E27FC236}">
                <a16:creationId xmlns:a16="http://schemas.microsoft.com/office/drawing/2014/main" id="{99053DAE-DD22-46B2-A1F9-57213A25B453}"/>
              </a:ext>
            </a:extLst>
          </p:cNvPr>
          <p:cNvSpPr/>
          <p:nvPr/>
        </p:nvSpPr>
        <p:spPr>
          <a:xfrm rot="3273143">
            <a:off x="2605621" y="1520804"/>
            <a:ext cx="649510" cy="119233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9" name="Straight Connector 154">
            <a:extLst>
              <a:ext uri="{FF2B5EF4-FFF2-40B4-BE49-F238E27FC236}">
                <a16:creationId xmlns:a16="http://schemas.microsoft.com/office/drawing/2014/main" id="{A80B5DA0-9BB0-4663-8AB1-64D6C271FD3F}"/>
              </a:ext>
            </a:extLst>
          </p:cNvPr>
          <p:cNvCxnSpPr>
            <a:cxnSpLocks/>
          </p:cNvCxnSpPr>
          <p:nvPr/>
        </p:nvCxnSpPr>
        <p:spPr>
          <a:xfrm flipH="1">
            <a:off x="4704033" y="2318974"/>
            <a:ext cx="0" cy="2030802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Rectangle 103"/>
          <p:cNvSpPr/>
          <p:nvPr/>
        </p:nvSpPr>
        <p:spPr>
          <a:xfrm>
            <a:off x="5233928" y="825247"/>
            <a:ext cx="35675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/>
            <a:r>
              <a:rPr lang="fr-FR" sz="1600" dirty="0" err="1" smtClean="0">
                <a:solidFill>
                  <a:srgbClr val="000000"/>
                </a:solidFill>
              </a:rPr>
              <a:t>Refined</a:t>
            </a:r>
            <a:r>
              <a:rPr lang="fr-FR" sz="1600" dirty="0" smtClean="0">
                <a:solidFill>
                  <a:srgbClr val="000000"/>
                </a:solidFill>
              </a:rPr>
              <a:t> proton-neutron interaction and shell </a:t>
            </a:r>
            <a:r>
              <a:rPr lang="fr-FR" sz="1600" dirty="0" err="1" smtClean="0">
                <a:solidFill>
                  <a:srgbClr val="000000"/>
                </a:solidFill>
              </a:rPr>
              <a:t>evolution</a:t>
            </a:r>
            <a:endParaRPr lang="fr-FR" sz="1600" dirty="0">
              <a:solidFill>
                <a:srgbClr val="000000"/>
              </a:solidFill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4203406" y="850713"/>
            <a:ext cx="1348580" cy="1348580"/>
            <a:chOff x="4029743" y="673522"/>
            <a:chExt cx="1348580" cy="1348580"/>
          </a:xfrm>
        </p:grpSpPr>
        <p:sp>
          <p:nvSpPr>
            <p:cNvPr id="108" name="Oval 113">
              <a:extLst>
                <a:ext uri="{FF2B5EF4-FFF2-40B4-BE49-F238E27FC236}">
                  <a16:creationId xmlns:a16="http://schemas.microsoft.com/office/drawing/2014/main" id="{B462C553-0E6B-4F72-9565-470FEA9B0B1F}"/>
                </a:ext>
              </a:extLst>
            </p:cNvPr>
            <p:cNvSpPr/>
            <p:nvPr/>
          </p:nvSpPr>
          <p:spPr>
            <a:xfrm>
              <a:off x="4029743" y="673522"/>
              <a:ext cx="1348580" cy="1348580"/>
            </a:xfrm>
            <a:prstGeom prst="ellipse">
              <a:avLst/>
            </a:prstGeom>
            <a:solidFill>
              <a:srgbClr val="FFE699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9" name="Group 114">
              <a:extLst>
                <a:ext uri="{FF2B5EF4-FFF2-40B4-BE49-F238E27FC236}">
                  <a16:creationId xmlns:a16="http://schemas.microsoft.com/office/drawing/2014/main" id="{4B5EFDA7-50B6-4BCF-95AF-20ECFF3EDF4E}"/>
                </a:ext>
              </a:extLst>
            </p:cNvPr>
            <p:cNvGrpSpPr/>
            <p:nvPr/>
          </p:nvGrpSpPr>
          <p:grpSpPr>
            <a:xfrm>
              <a:off x="4745203" y="1101797"/>
              <a:ext cx="592043" cy="352880"/>
              <a:chOff x="4807072" y="3758491"/>
              <a:chExt cx="665059" cy="396399"/>
            </a:xfrm>
            <a:solidFill>
              <a:srgbClr val="FFE699"/>
            </a:solidFill>
          </p:grpSpPr>
          <p:cxnSp>
            <p:nvCxnSpPr>
              <p:cNvPr id="219" name="Straight Connector 131">
                <a:extLst>
                  <a:ext uri="{FF2B5EF4-FFF2-40B4-BE49-F238E27FC236}">
                    <a16:creationId xmlns:a16="http://schemas.microsoft.com/office/drawing/2014/main" id="{31110A6F-46DE-4D25-8BDF-C061E79479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16789" y="4108082"/>
                <a:ext cx="655342" cy="1802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0" name="Oval 132">
                <a:extLst>
                  <a:ext uri="{FF2B5EF4-FFF2-40B4-BE49-F238E27FC236}">
                    <a16:creationId xmlns:a16="http://schemas.microsoft.com/office/drawing/2014/main" id="{FC5C54C0-0155-4FE8-A54D-CF01E1F758AF}"/>
                  </a:ext>
                </a:extLst>
              </p:cNvPr>
              <p:cNvSpPr/>
              <p:nvPr/>
            </p:nvSpPr>
            <p:spPr>
              <a:xfrm>
                <a:off x="4861823" y="4070642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1" name="Oval 133">
                <a:extLst>
                  <a:ext uri="{FF2B5EF4-FFF2-40B4-BE49-F238E27FC236}">
                    <a16:creationId xmlns:a16="http://schemas.microsoft.com/office/drawing/2014/main" id="{233A484D-9212-4FEE-B31D-1DB06FF0B6D7}"/>
                  </a:ext>
                </a:extLst>
              </p:cNvPr>
              <p:cNvSpPr/>
              <p:nvPr/>
            </p:nvSpPr>
            <p:spPr>
              <a:xfrm>
                <a:off x="4963987" y="4070642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Oval 134">
                <a:extLst>
                  <a:ext uri="{FF2B5EF4-FFF2-40B4-BE49-F238E27FC236}">
                    <a16:creationId xmlns:a16="http://schemas.microsoft.com/office/drawing/2014/main" id="{55F41962-1D4F-4287-A33A-AADBA2B682AD}"/>
                  </a:ext>
                </a:extLst>
              </p:cNvPr>
              <p:cNvSpPr/>
              <p:nvPr/>
            </p:nvSpPr>
            <p:spPr>
              <a:xfrm>
                <a:off x="5147683" y="4072594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Oval 135">
                <a:extLst>
                  <a:ext uri="{FF2B5EF4-FFF2-40B4-BE49-F238E27FC236}">
                    <a16:creationId xmlns:a16="http://schemas.microsoft.com/office/drawing/2014/main" id="{342E2EAF-D30C-4987-9A0E-F5E572A32629}"/>
                  </a:ext>
                </a:extLst>
              </p:cNvPr>
              <p:cNvSpPr/>
              <p:nvPr/>
            </p:nvSpPr>
            <p:spPr>
              <a:xfrm>
                <a:off x="5247631" y="4070308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Oval 136">
                <a:extLst>
                  <a:ext uri="{FF2B5EF4-FFF2-40B4-BE49-F238E27FC236}">
                    <a16:creationId xmlns:a16="http://schemas.microsoft.com/office/drawing/2014/main" id="{57CB414A-0487-4232-9E36-E4C318277BFF}"/>
                  </a:ext>
                </a:extLst>
              </p:cNvPr>
              <p:cNvSpPr/>
              <p:nvPr/>
            </p:nvSpPr>
            <p:spPr>
              <a:xfrm>
                <a:off x="5347578" y="4068897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Oval 137">
                <a:extLst>
                  <a:ext uri="{FF2B5EF4-FFF2-40B4-BE49-F238E27FC236}">
                    <a16:creationId xmlns:a16="http://schemas.microsoft.com/office/drawing/2014/main" id="{AC951BED-2D8E-4100-8F0B-F79D2B16C6E6}"/>
                  </a:ext>
                </a:extLst>
              </p:cNvPr>
              <p:cNvSpPr/>
              <p:nvPr/>
            </p:nvSpPr>
            <p:spPr>
              <a:xfrm>
                <a:off x="5047390" y="4070689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6" name="Group 138">
                <a:extLst>
                  <a:ext uri="{FF2B5EF4-FFF2-40B4-BE49-F238E27FC236}">
                    <a16:creationId xmlns:a16="http://schemas.microsoft.com/office/drawing/2014/main" id="{C6A62134-3C27-4C64-A360-B256BDD71E05}"/>
                  </a:ext>
                </a:extLst>
              </p:cNvPr>
              <p:cNvGrpSpPr/>
              <p:nvPr/>
            </p:nvGrpSpPr>
            <p:grpSpPr>
              <a:xfrm>
                <a:off x="4807072" y="3758491"/>
                <a:ext cx="665059" cy="84183"/>
                <a:chOff x="4898513" y="3998384"/>
                <a:chExt cx="665059" cy="84183"/>
              </a:xfrm>
              <a:grpFill/>
            </p:grpSpPr>
            <p:cxnSp>
              <p:nvCxnSpPr>
                <p:cNvPr id="227" name="Straight Connector 139">
                  <a:extLst>
                    <a:ext uri="{FF2B5EF4-FFF2-40B4-BE49-F238E27FC236}">
                      <a16:creationId xmlns:a16="http://schemas.microsoft.com/office/drawing/2014/main" id="{DF1B9D31-10AF-4A99-9973-8822E50605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98513" y="4043604"/>
                  <a:ext cx="665059" cy="0"/>
                </a:xfrm>
                <a:prstGeom prst="line">
                  <a:avLst/>
                </a:prstGeom>
                <a:grpFill/>
                <a:ln w="28575"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8" name="Oval 140">
                  <a:extLst>
                    <a:ext uri="{FF2B5EF4-FFF2-40B4-BE49-F238E27FC236}">
                      <a16:creationId xmlns:a16="http://schemas.microsoft.com/office/drawing/2014/main" id="{BD503EAF-9CA7-496C-88D5-3C80244B9469}"/>
                    </a:ext>
                  </a:extLst>
                </p:cNvPr>
                <p:cNvSpPr/>
                <p:nvPr/>
              </p:nvSpPr>
              <p:spPr>
                <a:xfrm>
                  <a:off x="5035502" y="4000271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9" name="Oval 141">
                  <a:extLst>
                    <a:ext uri="{FF2B5EF4-FFF2-40B4-BE49-F238E27FC236}">
                      <a16:creationId xmlns:a16="http://schemas.microsoft.com/office/drawing/2014/main" id="{2D8701F5-F2F8-4120-A1A0-BB75B537C5C7}"/>
                    </a:ext>
                  </a:extLst>
                </p:cNvPr>
                <p:cNvSpPr/>
                <p:nvPr/>
              </p:nvSpPr>
              <p:spPr>
                <a:xfrm>
                  <a:off x="5131728" y="4000271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0" name="Oval 142">
                  <a:extLst>
                    <a:ext uri="{FF2B5EF4-FFF2-40B4-BE49-F238E27FC236}">
                      <a16:creationId xmlns:a16="http://schemas.microsoft.com/office/drawing/2014/main" id="{B65F76EA-65C5-4F42-9B8D-093F20FE2AE5}"/>
                    </a:ext>
                  </a:extLst>
                </p:cNvPr>
                <p:cNvSpPr/>
                <p:nvPr/>
              </p:nvSpPr>
              <p:spPr>
                <a:xfrm>
                  <a:off x="5324183" y="3999235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1" name="Oval 143">
                  <a:extLst>
                    <a:ext uri="{FF2B5EF4-FFF2-40B4-BE49-F238E27FC236}">
                      <a16:creationId xmlns:a16="http://schemas.microsoft.com/office/drawing/2014/main" id="{B489C515-4193-488F-8D84-591F8A4A8C66}"/>
                    </a:ext>
                  </a:extLst>
                </p:cNvPr>
                <p:cNvSpPr/>
                <p:nvPr/>
              </p:nvSpPr>
              <p:spPr>
                <a:xfrm>
                  <a:off x="5227955" y="3998384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cxnSp>
          <p:nvCxnSpPr>
            <p:cNvPr id="211" name="Straight Connector 120">
              <a:extLst>
                <a:ext uri="{FF2B5EF4-FFF2-40B4-BE49-F238E27FC236}">
                  <a16:creationId xmlns:a16="http://schemas.microsoft.com/office/drawing/2014/main" id="{B7A2754E-904C-4E88-A630-86D2FF305A16}"/>
                </a:ext>
              </a:extLst>
            </p:cNvPr>
            <p:cNvCxnSpPr>
              <a:cxnSpLocks/>
            </p:cNvCxnSpPr>
            <p:nvPr/>
          </p:nvCxnSpPr>
          <p:spPr>
            <a:xfrm>
              <a:off x="4070473" y="1466733"/>
              <a:ext cx="592043" cy="0"/>
            </a:xfrm>
            <a:prstGeom prst="line">
              <a:avLst/>
            </a:prstGeom>
            <a:solidFill>
              <a:srgbClr val="FFE699"/>
            </a:solidFill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2" name="Oval 121">
              <a:extLst>
                <a:ext uri="{FF2B5EF4-FFF2-40B4-BE49-F238E27FC236}">
                  <a16:creationId xmlns:a16="http://schemas.microsoft.com/office/drawing/2014/main" id="{0174AE8F-24AE-4503-99E8-7060640D531E}"/>
                </a:ext>
              </a:extLst>
            </p:cNvPr>
            <p:cNvSpPr/>
            <p:nvPr/>
          </p:nvSpPr>
          <p:spPr>
            <a:xfrm>
              <a:off x="4192294" y="1433155"/>
              <a:ext cx="73261" cy="732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3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122">
              <a:extLst>
                <a:ext uri="{FF2B5EF4-FFF2-40B4-BE49-F238E27FC236}">
                  <a16:creationId xmlns:a16="http://schemas.microsoft.com/office/drawing/2014/main" id="{761ED019-CAD1-4ED8-8F80-783AB580F3C2}"/>
                </a:ext>
              </a:extLst>
            </p:cNvPr>
            <p:cNvSpPr/>
            <p:nvPr/>
          </p:nvSpPr>
          <p:spPr>
            <a:xfrm>
              <a:off x="4382370" y="1432194"/>
              <a:ext cx="73261" cy="732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3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123">
              <a:extLst>
                <a:ext uri="{FF2B5EF4-FFF2-40B4-BE49-F238E27FC236}">
                  <a16:creationId xmlns:a16="http://schemas.microsoft.com/office/drawing/2014/main" id="{99C88D4A-F7C1-4808-BBE8-A083DEC0D6D1}"/>
                </a:ext>
              </a:extLst>
            </p:cNvPr>
            <p:cNvSpPr/>
            <p:nvPr/>
          </p:nvSpPr>
          <p:spPr>
            <a:xfrm>
              <a:off x="4475348" y="1428407"/>
              <a:ext cx="73261" cy="732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3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124">
              <a:extLst>
                <a:ext uri="{FF2B5EF4-FFF2-40B4-BE49-F238E27FC236}">
                  <a16:creationId xmlns:a16="http://schemas.microsoft.com/office/drawing/2014/main" id="{70376C32-1BE4-4B8B-B31F-0321CA24A4F4}"/>
                </a:ext>
              </a:extLst>
            </p:cNvPr>
            <p:cNvSpPr/>
            <p:nvPr/>
          </p:nvSpPr>
          <p:spPr>
            <a:xfrm>
              <a:off x="4286477" y="1430102"/>
              <a:ext cx="73261" cy="732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3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7" name="Straight Connector 126">
              <a:extLst>
                <a:ext uri="{FF2B5EF4-FFF2-40B4-BE49-F238E27FC236}">
                  <a16:creationId xmlns:a16="http://schemas.microsoft.com/office/drawing/2014/main" id="{E0E2F08C-1541-41BD-BB09-E4BC2EB65ED5}"/>
                </a:ext>
              </a:extLst>
            </p:cNvPr>
            <p:cNvCxnSpPr>
              <a:cxnSpLocks/>
            </p:cNvCxnSpPr>
            <p:nvPr/>
          </p:nvCxnSpPr>
          <p:spPr>
            <a:xfrm>
              <a:off x="4069549" y="1300522"/>
              <a:ext cx="592043" cy="0"/>
            </a:xfrm>
            <a:prstGeom prst="line">
              <a:avLst/>
            </a:prstGeom>
            <a:solidFill>
              <a:srgbClr val="FFE699"/>
            </a:solidFill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8" name="Oval 127">
              <a:extLst>
                <a:ext uri="{FF2B5EF4-FFF2-40B4-BE49-F238E27FC236}">
                  <a16:creationId xmlns:a16="http://schemas.microsoft.com/office/drawing/2014/main" id="{C0B349AD-9703-4182-B796-BDB836928DE5}"/>
                </a:ext>
              </a:extLst>
            </p:cNvPr>
            <p:cNvSpPr/>
            <p:nvPr/>
          </p:nvSpPr>
          <p:spPr>
            <a:xfrm>
              <a:off x="4287882" y="1266699"/>
              <a:ext cx="73261" cy="732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3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0" name="Straight Connector 117">
              <a:extLst>
                <a:ext uri="{FF2B5EF4-FFF2-40B4-BE49-F238E27FC236}">
                  <a16:creationId xmlns:a16="http://schemas.microsoft.com/office/drawing/2014/main" id="{50F9F367-5469-4133-880D-1B6D93270DA1}"/>
                </a:ext>
              </a:extLst>
            </p:cNvPr>
            <p:cNvCxnSpPr>
              <a:cxnSpLocks/>
            </p:cNvCxnSpPr>
            <p:nvPr/>
          </p:nvCxnSpPr>
          <p:spPr>
            <a:xfrm>
              <a:off x="4072534" y="1176138"/>
              <a:ext cx="592043" cy="0"/>
            </a:xfrm>
            <a:prstGeom prst="line">
              <a:avLst/>
            </a:prstGeom>
            <a:solidFill>
              <a:srgbClr val="FFE699"/>
            </a:solidFill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Freeform 162">
              <a:extLst>
                <a:ext uri="{FF2B5EF4-FFF2-40B4-BE49-F238E27FC236}">
                  <a16:creationId xmlns:a16="http://schemas.microsoft.com/office/drawing/2014/main" id="{B455EF22-2D83-4214-B1BA-7B2084C9F1E4}"/>
                </a:ext>
              </a:extLst>
            </p:cNvPr>
            <p:cNvSpPr/>
            <p:nvPr/>
          </p:nvSpPr>
          <p:spPr>
            <a:xfrm rot="20015999">
              <a:off x="4599208" y="1290795"/>
              <a:ext cx="289780" cy="60924"/>
            </a:xfrm>
            <a:custGeom>
              <a:avLst/>
              <a:gdLst>
                <a:gd name="connsiteX0" fmla="*/ 0 w 1371600"/>
                <a:gd name="connsiteY0" fmla="*/ 0 h 447789"/>
                <a:gd name="connsiteX1" fmla="*/ 200025 w 1371600"/>
                <a:gd name="connsiteY1" fmla="*/ 447675 h 447789"/>
                <a:gd name="connsiteX2" fmla="*/ 409575 w 1371600"/>
                <a:gd name="connsiteY2" fmla="*/ 47625 h 447789"/>
                <a:gd name="connsiteX3" fmla="*/ 581025 w 1371600"/>
                <a:gd name="connsiteY3" fmla="*/ 438150 h 447789"/>
                <a:gd name="connsiteX4" fmla="*/ 790575 w 1371600"/>
                <a:gd name="connsiteY4" fmla="*/ 66675 h 447789"/>
                <a:gd name="connsiteX5" fmla="*/ 971550 w 1371600"/>
                <a:gd name="connsiteY5" fmla="*/ 447675 h 447789"/>
                <a:gd name="connsiteX6" fmla="*/ 1152525 w 1371600"/>
                <a:gd name="connsiteY6" fmla="*/ 38100 h 447789"/>
                <a:gd name="connsiteX7" fmla="*/ 1371600 w 1371600"/>
                <a:gd name="connsiteY7" fmla="*/ 438150 h 447789"/>
                <a:gd name="connsiteX0" fmla="*/ 0 w 1314450"/>
                <a:gd name="connsiteY0" fmla="*/ 0 h 447789"/>
                <a:gd name="connsiteX1" fmla="*/ 200025 w 1314450"/>
                <a:gd name="connsiteY1" fmla="*/ 447675 h 447789"/>
                <a:gd name="connsiteX2" fmla="*/ 409575 w 1314450"/>
                <a:gd name="connsiteY2" fmla="*/ 47625 h 447789"/>
                <a:gd name="connsiteX3" fmla="*/ 581025 w 1314450"/>
                <a:gd name="connsiteY3" fmla="*/ 438150 h 447789"/>
                <a:gd name="connsiteX4" fmla="*/ 790575 w 1314450"/>
                <a:gd name="connsiteY4" fmla="*/ 66675 h 447789"/>
                <a:gd name="connsiteX5" fmla="*/ 971550 w 1314450"/>
                <a:gd name="connsiteY5" fmla="*/ 447675 h 447789"/>
                <a:gd name="connsiteX6" fmla="*/ 1152525 w 1314450"/>
                <a:gd name="connsiteY6" fmla="*/ 38100 h 447789"/>
                <a:gd name="connsiteX7" fmla="*/ 1314450 w 1314450"/>
                <a:gd name="connsiteY7" fmla="*/ 438150 h 447789"/>
                <a:gd name="connsiteX0" fmla="*/ 0 w 1238250"/>
                <a:gd name="connsiteY0" fmla="*/ 29059 h 409633"/>
                <a:gd name="connsiteX1" fmla="*/ 123825 w 1238250"/>
                <a:gd name="connsiteY1" fmla="*/ 409586 h 409633"/>
                <a:gd name="connsiteX2" fmla="*/ 333375 w 1238250"/>
                <a:gd name="connsiteY2" fmla="*/ 9536 h 409633"/>
                <a:gd name="connsiteX3" fmla="*/ 504825 w 1238250"/>
                <a:gd name="connsiteY3" fmla="*/ 400061 h 409633"/>
                <a:gd name="connsiteX4" fmla="*/ 714375 w 1238250"/>
                <a:gd name="connsiteY4" fmla="*/ 28586 h 409633"/>
                <a:gd name="connsiteX5" fmla="*/ 895350 w 1238250"/>
                <a:gd name="connsiteY5" fmla="*/ 409586 h 409633"/>
                <a:gd name="connsiteX6" fmla="*/ 1076325 w 1238250"/>
                <a:gd name="connsiteY6" fmla="*/ 11 h 409633"/>
                <a:gd name="connsiteX7" fmla="*/ 1238250 w 1238250"/>
                <a:gd name="connsiteY7" fmla="*/ 400061 h 409633"/>
                <a:gd name="connsiteX0" fmla="*/ 0 w 1238250"/>
                <a:gd name="connsiteY0" fmla="*/ 29058 h 409632"/>
                <a:gd name="connsiteX1" fmla="*/ 123825 w 1238250"/>
                <a:gd name="connsiteY1" fmla="*/ 409585 h 409632"/>
                <a:gd name="connsiteX2" fmla="*/ 333375 w 1238250"/>
                <a:gd name="connsiteY2" fmla="*/ 9535 h 409632"/>
                <a:gd name="connsiteX3" fmla="*/ 504825 w 1238250"/>
                <a:gd name="connsiteY3" fmla="*/ 400060 h 409632"/>
                <a:gd name="connsiteX4" fmla="*/ 704850 w 1238250"/>
                <a:gd name="connsiteY4" fmla="*/ 17394 h 409632"/>
                <a:gd name="connsiteX5" fmla="*/ 895350 w 1238250"/>
                <a:gd name="connsiteY5" fmla="*/ 409585 h 409632"/>
                <a:gd name="connsiteX6" fmla="*/ 1076325 w 1238250"/>
                <a:gd name="connsiteY6" fmla="*/ 10 h 409632"/>
                <a:gd name="connsiteX7" fmla="*/ 1238250 w 1238250"/>
                <a:gd name="connsiteY7" fmla="*/ 400060 h 409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0" h="409632">
                  <a:moveTo>
                    <a:pt x="0" y="29058"/>
                  </a:moveTo>
                  <a:cubicBezTo>
                    <a:pt x="65881" y="248927"/>
                    <a:pt x="68263" y="412839"/>
                    <a:pt x="123825" y="409585"/>
                  </a:cubicBezTo>
                  <a:cubicBezTo>
                    <a:pt x="179387" y="406331"/>
                    <a:pt x="269875" y="11122"/>
                    <a:pt x="333375" y="9535"/>
                  </a:cubicBezTo>
                  <a:cubicBezTo>
                    <a:pt x="396875" y="7948"/>
                    <a:pt x="442913" y="398750"/>
                    <a:pt x="504825" y="400060"/>
                  </a:cubicBezTo>
                  <a:cubicBezTo>
                    <a:pt x="566737" y="401370"/>
                    <a:pt x="639763" y="15807"/>
                    <a:pt x="704850" y="17394"/>
                  </a:cubicBezTo>
                  <a:cubicBezTo>
                    <a:pt x="769937" y="18981"/>
                    <a:pt x="833438" y="412482"/>
                    <a:pt x="895350" y="409585"/>
                  </a:cubicBezTo>
                  <a:cubicBezTo>
                    <a:pt x="957262" y="406688"/>
                    <a:pt x="1019175" y="1598"/>
                    <a:pt x="1076325" y="10"/>
                  </a:cubicBezTo>
                  <a:cubicBezTo>
                    <a:pt x="1133475" y="-1577"/>
                    <a:pt x="1162050" y="199241"/>
                    <a:pt x="1238250" y="400060"/>
                  </a:cubicBezTo>
                </a:path>
              </a:pathLst>
            </a:cu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127">
              <a:extLst>
                <a:ext uri="{FF2B5EF4-FFF2-40B4-BE49-F238E27FC236}">
                  <a16:creationId xmlns:a16="http://schemas.microsoft.com/office/drawing/2014/main" id="{C0B349AD-9703-4182-B796-BDB836928DE5}"/>
                </a:ext>
              </a:extLst>
            </p:cNvPr>
            <p:cNvSpPr/>
            <p:nvPr/>
          </p:nvSpPr>
          <p:spPr>
            <a:xfrm>
              <a:off x="4381446" y="1266413"/>
              <a:ext cx="73261" cy="732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3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121">
              <a:extLst>
                <a:ext uri="{FF2B5EF4-FFF2-40B4-BE49-F238E27FC236}">
                  <a16:creationId xmlns:a16="http://schemas.microsoft.com/office/drawing/2014/main" id="{0174AE8F-24AE-4503-99E8-7060640D531E}"/>
                </a:ext>
              </a:extLst>
            </p:cNvPr>
            <p:cNvSpPr/>
            <p:nvPr/>
          </p:nvSpPr>
          <p:spPr>
            <a:xfrm>
              <a:off x="4192093" y="1140355"/>
              <a:ext cx="73261" cy="732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3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122">
              <a:extLst>
                <a:ext uri="{FF2B5EF4-FFF2-40B4-BE49-F238E27FC236}">
                  <a16:creationId xmlns:a16="http://schemas.microsoft.com/office/drawing/2014/main" id="{761ED019-CAD1-4ED8-8F80-783AB580F3C2}"/>
                </a:ext>
              </a:extLst>
            </p:cNvPr>
            <p:cNvSpPr/>
            <p:nvPr/>
          </p:nvSpPr>
          <p:spPr>
            <a:xfrm>
              <a:off x="4382169" y="1139394"/>
              <a:ext cx="73261" cy="732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3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123">
              <a:extLst>
                <a:ext uri="{FF2B5EF4-FFF2-40B4-BE49-F238E27FC236}">
                  <a16:creationId xmlns:a16="http://schemas.microsoft.com/office/drawing/2014/main" id="{99C88D4A-F7C1-4808-BBE8-A083DEC0D6D1}"/>
                </a:ext>
              </a:extLst>
            </p:cNvPr>
            <p:cNvSpPr/>
            <p:nvPr/>
          </p:nvSpPr>
          <p:spPr>
            <a:xfrm>
              <a:off x="4475147" y="1135607"/>
              <a:ext cx="73261" cy="732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3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124">
              <a:extLst>
                <a:ext uri="{FF2B5EF4-FFF2-40B4-BE49-F238E27FC236}">
                  <a16:creationId xmlns:a16="http://schemas.microsoft.com/office/drawing/2014/main" id="{70376C32-1BE4-4B8B-B31F-0321CA24A4F4}"/>
                </a:ext>
              </a:extLst>
            </p:cNvPr>
            <p:cNvSpPr/>
            <p:nvPr/>
          </p:nvSpPr>
          <p:spPr>
            <a:xfrm>
              <a:off x="4286276" y="1137302"/>
              <a:ext cx="73261" cy="732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3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7" name="Groupe 236"/>
          <p:cNvGrpSpPr/>
          <p:nvPr/>
        </p:nvGrpSpPr>
        <p:grpSpPr>
          <a:xfrm>
            <a:off x="3292736" y="3583960"/>
            <a:ext cx="1348580" cy="1348580"/>
            <a:chOff x="4029743" y="673522"/>
            <a:chExt cx="1348580" cy="1348580"/>
          </a:xfrm>
        </p:grpSpPr>
        <p:sp>
          <p:nvSpPr>
            <p:cNvPr id="238" name="Oval 113">
              <a:extLst>
                <a:ext uri="{FF2B5EF4-FFF2-40B4-BE49-F238E27FC236}">
                  <a16:creationId xmlns:a16="http://schemas.microsoft.com/office/drawing/2014/main" id="{B462C553-0E6B-4F72-9565-470FEA9B0B1F}"/>
                </a:ext>
              </a:extLst>
            </p:cNvPr>
            <p:cNvSpPr/>
            <p:nvPr/>
          </p:nvSpPr>
          <p:spPr>
            <a:xfrm>
              <a:off x="4029743" y="673522"/>
              <a:ext cx="1348580" cy="1348580"/>
            </a:xfrm>
            <a:prstGeom prst="ellipse">
              <a:avLst/>
            </a:prstGeom>
            <a:solidFill>
              <a:srgbClr val="FFE699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9" name="Group 114">
              <a:extLst>
                <a:ext uri="{FF2B5EF4-FFF2-40B4-BE49-F238E27FC236}">
                  <a16:creationId xmlns:a16="http://schemas.microsoft.com/office/drawing/2014/main" id="{4B5EFDA7-50B6-4BCF-95AF-20ECFF3EDF4E}"/>
                </a:ext>
              </a:extLst>
            </p:cNvPr>
            <p:cNvGrpSpPr/>
            <p:nvPr/>
          </p:nvGrpSpPr>
          <p:grpSpPr>
            <a:xfrm>
              <a:off x="4753846" y="1181002"/>
              <a:ext cx="583392" cy="273676"/>
              <a:chOff x="4816789" y="3847463"/>
              <a:chExt cx="655342" cy="307427"/>
            </a:xfrm>
            <a:solidFill>
              <a:srgbClr val="FFE699"/>
            </a:solidFill>
          </p:grpSpPr>
          <p:cxnSp>
            <p:nvCxnSpPr>
              <p:cNvPr id="254" name="Straight Connector 131">
                <a:extLst>
                  <a:ext uri="{FF2B5EF4-FFF2-40B4-BE49-F238E27FC236}">
                    <a16:creationId xmlns:a16="http://schemas.microsoft.com/office/drawing/2014/main" id="{31110A6F-46DE-4D25-8BDF-C061E79479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16789" y="4108082"/>
                <a:ext cx="655342" cy="1802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5" name="Oval 132">
                <a:extLst>
                  <a:ext uri="{FF2B5EF4-FFF2-40B4-BE49-F238E27FC236}">
                    <a16:creationId xmlns:a16="http://schemas.microsoft.com/office/drawing/2014/main" id="{FC5C54C0-0155-4FE8-A54D-CF01E1F758AF}"/>
                  </a:ext>
                </a:extLst>
              </p:cNvPr>
              <p:cNvSpPr/>
              <p:nvPr/>
            </p:nvSpPr>
            <p:spPr>
              <a:xfrm>
                <a:off x="4861823" y="4070642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6" name="Oval 133">
                <a:extLst>
                  <a:ext uri="{FF2B5EF4-FFF2-40B4-BE49-F238E27FC236}">
                    <a16:creationId xmlns:a16="http://schemas.microsoft.com/office/drawing/2014/main" id="{233A484D-9212-4FEE-B31D-1DB06FF0B6D7}"/>
                  </a:ext>
                </a:extLst>
              </p:cNvPr>
              <p:cNvSpPr/>
              <p:nvPr/>
            </p:nvSpPr>
            <p:spPr>
              <a:xfrm>
                <a:off x="4963987" y="4070642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7" name="Oval 134">
                <a:extLst>
                  <a:ext uri="{FF2B5EF4-FFF2-40B4-BE49-F238E27FC236}">
                    <a16:creationId xmlns:a16="http://schemas.microsoft.com/office/drawing/2014/main" id="{55F41962-1D4F-4287-A33A-AADBA2B682AD}"/>
                  </a:ext>
                </a:extLst>
              </p:cNvPr>
              <p:cNvSpPr/>
              <p:nvPr/>
            </p:nvSpPr>
            <p:spPr>
              <a:xfrm>
                <a:off x="5147683" y="4072594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8" name="Oval 135">
                <a:extLst>
                  <a:ext uri="{FF2B5EF4-FFF2-40B4-BE49-F238E27FC236}">
                    <a16:creationId xmlns:a16="http://schemas.microsoft.com/office/drawing/2014/main" id="{342E2EAF-D30C-4987-9A0E-F5E572A32629}"/>
                  </a:ext>
                </a:extLst>
              </p:cNvPr>
              <p:cNvSpPr/>
              <p:nvPr/>
            </p:nvSpPr>
            <p:spPr>
              <a:xfrm>
                <a:off x="5247631" y="4070308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9" name="Oval 136">
                <a:extLst>
                  <a:ext uri="{FF2B5EF4-FFF2-40B4-BE49-F238E27FC236}">
                    <a16:creationId xmlns:a16="http://schemas.microsoft.com/office/drawing/2014/main" id="{57CB414A-0487-4232-9E36-E4C318277BFF}"/>
                  </a:ext>
                </a:extLst>
              </p:cNvPr>
              <p:cNvSpPr/>
              <p:nvPr/>
            </p:nvSpPr>
            <p:spPr>
              <a:xfrm>
                <a:off x="5347578" y="4068897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0" name="Oval 137">
                <a:extLst>
                  <a:ext uri="{FF2B5EF4-FFF2-40B4-BE49-F238E27FC236}">
                    <a16:creationId xmlns:a16="http://schemas.microsoft.com/office/drawing/2014/main" id="{AC951BED-2D8E-4100-8F0B-F79D2B16C6E6}"/>
                  </a:ext>
                </a:extLst>
              </p:cNvPr>
              <p:cNvSpPr/>
              <p:nvPr/>
            </p:nvSpPr>
            <p:spPr>
              <a:xfrm>
                <a:off x="5047390" y="4070689"/>
                <a:ext cx="82296" cy="82296"/>
              </a:xfrm>
              <a:prstGeom prst="ellipse">
                <a:avLst/>
              </a:prstGeom>
              <a:solidFill>
                <a:srgbClr val="4F81BD"/>
              </a:solidFill>
              <a:ln>
                <a:solidFill>
                  <a:srgbClr val="3A5E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61" name="Group 138">
                <a:extLst>
                  <a:ext uri="{FF2B5EF4-FFF2-40B4-BE49-F238E27FC236}">
                    <a16:creationId xmlns:a16="http://schemas.microsoft.com/office/drawing/2014/main" id="{C6A62134-3C27-4C64-A360-B256BDD71E05}"/>
                  </a:ext>
                </a:extLst>
              </p:cNvPr>
              <p:cNvGrpSpPr/>
              <p:nvPr/>
            </p:nvGrpSpPr>
            <p:grpSpPr>
              <a:xfrm>
                <a:off x="4819992" y="3847463"/>
                <a:ext cx="652138" cy="84183"/>
                <a:chOff x="4911433" y="4087356"/>
                <a:chExt cx="652138" cy="84183"/>
              </a:xfrm>
              <a:grpFill/>
            </p:grpSpPr>
            <p:cxnSp>
              <p:nvCxnSpPr>
                <p:cNvPr id="262" name="Straight Connector 139">
                  <a:extLst>
                    <a:ext uri="{FF2B5EF4-FFF2-40B4-BE49-F238E27FC236}">
                      <a16:creationId xmlns:a16="http://schemas.microsoft.com/office/drawing/2014/main" id="{DF1B9D31-10AF-4A99-9973-8822E50605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11433" y="4132577"/>
                  <a:ext cx="652138" cy="0"/>
                </a:xfrm>
                <a:prstGeom prst="line">
                  <a:avLst/>
                </a:prstGeom>
                <a:grpFill/>
                <a:ln w="28575"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3" name="Oval 140">
                  <a:extLst>
                    <a:ext uri="{FF2B5EF4-FFF2-40B4-BE49-F238E27FC236}">
                      <a16:creationId xmlns:a16="http://schemas.microsoft.com/office/drawing/2014/main" id="{BD503EAF-9CA7-496C-88D5-3C80244B9469}"/>
                    </a:ext>
                  </a:extLst>
                </p:cNvPr>
                <p:cNvSpPr/>
                <p:nvPr/>
              </p:nvSpPr>
              <p:spPr>
                <a:xfrm>
                  <a:off x="5048422" y="4089243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4" name="Oval 141">
                  <a:extLst>
                    <a:ext uri="{FF2B5EF4-FFF2-40B4-BE49-F238E27FC236}">
                      <a16:creationId xmlns:a16="http://schemas.microsoft.com/office/drawing/2014/main" id="{2D8701F5-F2F8-4120-A1A0-BB75B537C5C7}"/>
                    </a:ext>
                  </a:extLst>
                </p:cNvPr>
                <p:cNvSpPr/>
                <p:nvPr/>
              </p:nvSpPr>
              <p:spPr>
                <a:xfrm>
                  <a:off x="5144647" y="4089243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5" name="Oval 142">
                  <a:extLst>
                    <a:ext uri="{FF2B5EF4-FFF2-40B4-BE49-F238E27FC236}">
                      <a16:creationId xmlns:a16="http://schemas.microsoft.com/office/drawing/2014/main" id="{B65F76EA-65C5-4F42-9B8D-093F20FE2AE5}"/>
                    </a:ext>
                  </a:extLst>
                </p:cNvPr>
                <p:cNvSpPr/>
                <p:nvPr/>
              </p:nvSpPr>
              <p:spPr>
                <a:xfrm>
                  <a:off x="5337103" y="4088208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6" name="Oval 143">
                  <a:extLst>
                    <a:ext uri="{FF2B5EF4-FFF2-40B4-BE49-F238E27FC236}">
                      <a16:creationId xmlns:a16="http://schemas.microsoft.com/office/drawing/2014/main" id="{B489C515-4193-488F-8D84-591F8A4A8C66}"/>
                    </a:ext>
                  </a:extLst>
                </p:cNvPr>
                <p:cNvSpPr/>
                <p:nvPr/>
              </p:nvSpPr>
              <p:spPr>
                <a:xfrm>
                  <a:off x="5240875" y="4087356"/>
                  <a:ext cx="82296" cy="82296"/>
                </a:xfrm>
                <a:prstGeom prst="ellipse">
                  <a:avLst/>
                </a:prstGeom>
                <a:solidFill>
                  <a:srgbClr val="4F81BD"/>
                </a:solidFill>
                <a:ln>
                  <a:solidFill>
                    <a:srgbClr val="3A5E8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cxnSp>
          <p:nvCxnSpPr>
            <p:cNvPr id="240" name="Straight Connector 120">
              <a:extLst>
                <a:ext uri="{FF2B5EF4-FFF2-40B4-BE49-F238E27FC236}">
                  <a16:creationId xmlns:a16="http://schemas.microsoft.com/office/drawing/2014/main" id="{B7A2754E-904C-4E88-A630-86D2FF305A16}"/>
                </a:ext>
              </a:extLst>
            </p:cNvPr>
            <p:cNvCxnSpPr>
              <a:cxnSpLocks/>
            </p:cNvCxnSpPr>
            <p:nvPr/>
          </p:nvCxnSpPr>
          <p:spPr>
            <a:xfrm>
              <a:off x="4070473" y="1466733"/>
              <a:ext cx="592043" cy="0"/>
            </a:xfrm>
            <a:prstGeom prst="line">
              <a:avLst/>
            </a:prstGeom>
            <a:solidFill>
              <a:srgbClr val="FFE699"/>
            </a:solidFill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1" name="Oval 121">
              <a:extLst>
                <a:ext uri="{FF2B5EF4-FFF2-40B4-BE49-F238E27FC236}">
                  <a16:creationId xmlns:a16="http://schemas.microsoft.com/office/drawing/2014/main" id="{0174AE8F-24AE-4503-99E8-7060640D531E}"/>
                </a:ext>
              </a:extLst>
            </p:cNvPr>
            <p:cNvSpPr/>
            <p:nvPr/>
          </p:nvSpPr>
          <p:spPr>
            <a:xfrm>
              <a:off x="4456422" y="1437900"/>
              <a:ext cx="73261" cy="732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3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Freeform 162">
              <a:extLst>
                <a:ext uri="{FF2B5EF4-FFF2-40B4-BE49-F238E27FC236}">
                  <a16:creationId xmlns:a16="http://schemas.microsoft.com/office/drawing/2014/main" id="{B455EF22-2D83-4214-B1BA-7B2084C9F1E4}"/>
                </a:ext>
              </a:extLst>
            </p:cNvPr>
            <p:cNvSpPr/>
            <p:nvPr/>
          </p:nvSpPr>
          <p:spPr>
            <a:xfrm rot="20015999">
              <a:off x="4599208" y="1290795"/>
              <a:ext cx="289780" cy="60924"/>
            </a:xfrm>
            <a:custGeom>
              <a:avLst/>
              <a:gdLst>
                <a:gd name="connsiteX0" fmla="*/ 0 w 1371600"/>
                <a:gd name="connsiteY0" fmla="*/ 0 h 447789"/>
                <a:gd name="connsiteX1" fmla="*/ 200025 w 1371600"/>
                <a:gd name="connsiteY1" fmla="*/ 447675 h 447789"/>
                <a:gd name="connsiteX2" fmla="*/ 409575 w 1371600"/>
                <a:gd name="connsiteY2" fmla="*/ 47625 h 447789"/>
                <a:gd name="connsiteX3" fmla="*/ 581025 w 1371600"/>
                <a:gd name="connsiteY3" fmla="*/ 438150 h 447789"/>
                <a:gd name="connsiteX4" fmla="*/ 790575 w 1371600"/>
                <a:gd name="connsiteY4" fmla="*/ 66675 h 447789"/>
                <a:gd name="connsiteX5" fmla="*/ 971550 w 1371600"/>
                <a:gd name="connsiteY5" fmla="*/ 447675 h 447789"/>
                <a:gd name="connsiteX6" fmla="*/ 1152525 w 1371600"/>
                <a:gd name="connsiteY6" fmla="*/ 38100 h 447789"/>
                <a:gd name="connsiteX7" fmla="*/ 1371600 w 1371600"/>
                <a:gd name="connsiteY7" fmla="*/ 438150 h 447789"/>
                <a:gd name="connsiteX0" fmla="*/ 0 w 1314450"/>
                <a:gd name="connsiteY0" fmla="*/ 0 h 447789"/>
                <a:gd name="connsiteX1" fmla="*/ 200025 w 1314450"/>
                <a:gd name="connsiteY1" fmla="*/ 447675 h 447789"/>
                <a:gd name="connsiteX2" fmla="*/ 409575 w 1314450"/>
                <a:gd name="connsiteY2" fmla="*/ 47625 h 447789"/>
                <a:gd name="connsiteX3" fmla="*/ 581025 w 1314450"/>
                <a:gd name="connsiteY3" fmla="*/ 438150 h 447789"/>
                <a:gd name="connsiteX4" fmla="*/ 790575 w 1314450"/>
                <a:gd name="connsiteY4" fmla="*/ 66675 h 447789"/>
                <a:gd name="connsiteX5" fmla="*/ 971550 w 1314450"/>
                <a:gd name="connsiteY5" fmla="*/ 447675 h 447789"/>
                <a:gd name="connsiteX6" fmla="*/ 1152525 w 1314450"/>
                <a:gd name="connsiteY6" fmla="*/ 38100 h 447789"/>
                <a:gd name="connsiteX7" fmla="*/ 1314450 w 1314450"/>
                <a:gd name="connsiteY7" fmla="*/ 438150 h 447789"/>
                <a:gd name="connsiteX0" fmla="*/ 0 w 1238250"/>
                <a:gd name="connsiteY0" fmla="*/ 29059 h 409633"/>
                <a:gd name="connsiteX1" fmla="*/ 123825 w 1238250"/>
                <a:gd name="connsiteY1" fmla="*/ 409586 h 409633"/>
                <a:gd name="connsiteX2" fmla="*/ 333375 w 1238250"/>
                <a:gd name="connsiteY2" fmla="*/ 9536 h 409633"/>
                <a:gd name="connsiteX3" fmla="*/ 504825 w 1238250"/>
                <a:gd name="connsiteY3" fmla="*/ 400061 h 409633"/>
                <a:gd name="connsiteX4" fmla="*/ 714375 w 1238250"/>
                <a:gd name="connsiteY4" fmla="*/ 28586 h 409633"/>
                <a:gd name="connsiteX5" fmla="*/ 895350 w 1238250"/>
                <a:gd name="connsiteY5" fmla="*/ 409586 h 409633"/>
                <a:gd name="connsiteX6" fmla="*/ 1076325 w 1238250"/>
                <a:gd name="connsiteY6" fmla="*/ 11 h 409633"/>
                <a:gd name="connsiteX7" fmla="*/ 1238250 w 1238250"/>
                <a:gd name="connsiteY7" fmla="*/ 400061 h 409633"/>
                <a:gd name="connsiteX0" fmla="*/ 0 w 1238250"/>
                <a:gd name="connsiteY0" fmla="*/ 29058 h 409632"/>
                <a:gd name="connsiteX1" fmla="*/ 123825 w 1238250"/>
                <a:gd name="connsiteY1" fmla="*/ 409585 h 409632"/>
                <a:gd name="connsiteX2" fmla="*/ 333375 w 1238250"/>
                <a:gd name="connsiteY2" fmla="*/ 9535 h 409632"/>
                <a:gd name="connsiteX3" fmla="*/ 504825 w 1238250"/>
                <a:gd name="connsiteY3" fmla="*/ 400060 h 409632"/>
                <a:gd name="connsiteX4" fmla="*/ 704850 w 1238250"/>
                <a:gd name="connsiteY4" fmla="*/ 17394 h 409632"/>
                <a:gd name="connsiteX5" fmla="*/ 895350 w 1238250"/>
                <a:gd name="connsiteY5" fmla="*/ 409585 h 409632"/>
                <a:gd name="connsiteX6" fmla="*/ 1076325 w 1238250"/>
                <a:gd name="connsiteY6" fmla="*/ 10 h 409632"/>
                <a:gd name="connsiteX7" fmla="*/ 1238250 w 1238250"/>
                <a:gd name="connsiteY7" fmla="*/ 400060 h 409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0" h="409632">
                  <a:moveTo>
                    <a:pt x="0" y="29058"/>
                  </a:moveTo>
                  <a:cubicBezTo>
                    <a:pt x="65881" y="248927"/>
                    <a:pt x="68263" y="412839"/>
                    <a:pt x="123825" y="409585"/>
                  </a:cubicBezTo>
                  <a:cubicBezTo>
                    <a:pt x="179387" y="406331"/>
                    <a:pt x="269875" y="11122"/>
                    <a:pt x="333375" y="9535"/>
                  </a:cubicBezTo>
                  <a:cubicBezTo>
                    <a:pt x="396875" y="7948"/>
                    <a:pt x="442913" y="398750"/>
                    <a:pt x="504825" y="400060"/>
                  </a:cubicBezTo>
                  <a:cubicBezTo>
                    <a:pt x="566737" y="401370"/>
                    <a:pt x="639763" y="15807"/>
                    <a:pt x="704850" y="17394"/>
                  </a:cubicBezTo>
                  <a:cubicBezTo>
                    <a:pt x="769937" y="18981"/>
                    <a:pt x="833438" y="412482"/>
                    <a:pt x="895350" y="409585"/>
                  </a:cubicBezTo>
                  <a:cubicBezTo>
                    <a:pt x="957262" y="406688"/>
                    <a:pt x="1019175" y="1598"/>
                    <a:pt x="1076325" y="10"/>
                  </a:cubicBezTo>
                  <a:cubicBezTo>
                    <a:pt x="1133475" y="-1577"/>
                    <a:pt x="1162050" y="199241"/>
                    <a:pt x="1238250" y="400060"/>
                  </a:cubicBezTo>
                </a:path>
              </a:pathLst>
            </a:cu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7" name="Straight Connector 126">
            <a:extLst>
              <a:ext uri="{FF2B5EF4-FFF2-40B4-BE49-F238E27FC236}">
                <a16:creationId xmlns:a16="http://schemas.microsoft.com/office/drawing/2014/main" id="{E0E2F08C-1541-41BD-BB09-E4BC2EB65ED5}"/>
              </a:ext>
            </a:extLst>
          </p:cNvPr>
          <p:cNvCxnSpPr>
            <a:cxnSpLocks/>
          </p:cNvCxnSpPr>
          <p:nvPr/>
        </p:nvCxnSpPr>
        <p:spPr>
          <a:xfrm>
            <a:off x="3337569" y="4207193"/>
            <a:ext cx="592043" cy="0"/>
          </a:xfrm>
          <a:prstGeom prst="line">
            <a:avLst/>
          </a:prstGeom>
          <a:solidFill>
            <a:srgbClr val="FFE699"/>
          </a:solidFill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Straight Connector 117">
            <a:extLst>
              <a:ext uri="{FF2B5EF4-FFF2-40B4-BE49-F238E27FC236}">
                <a16:creationId xmlns:a16="http://schemas.microsoft.com/office/drawing/2014/main" id="{50F9F367-5469-4133-880D-1B6D93270DA1}"/>
              </a:ext>
            </a:extLst>
          </p:cNvPr>
          <p:cNvCxnSpPr>
            <a:cxnSpLocks/>
          </p:cNvCxnSpPr>
          <p:nvPr/>
        </p:nvCxnSpPr>
        <p:spPr>
          <a:xfrm>
            <a:off x="3340554" y="4082809"/>
            <a:ext cx="592043" cy="0"/>
          </a:xfrm>
          <a:prstGeom prst="line">
            <a:avLst/>
          </a:prstGeom>
          <a:solidFill>
            <a:srgbClr val="FFE699"/>
          </a:solidFill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5" name="Rectangle 274"/>
          <p:cNvSpPr/>
          <p:nvPr/>
        </p:nvSpPr>
        <p:spPr>
          <a:xfrm>
            <a:off x="7153050" y="3752886"/>
            <a:ext cx="32738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/>
            <a:r>
              <a:rPr lang="fr-FR" sz="1600" dirty="0" err="1" smtClean="0">
                <a:solidFill>
                  <a:srgbClr val="000000"/>
                </a:solidFill>
              </a:rPr>
              <a:t>Nuclear</a:t>
            </a:r>
            <a:r>
              <a:rPr lang="fr-FR" sz="1600" dirty="0" smtClean="0">
                <a:solidFill>
                  <a:srgbClr val="000000"/>
                </a:solidFill>
              </a:rPr>
              <a:t> </a:t>
            </a:r>
            <a:r>
              <a:rPr lang="fr-FR" sz="1600" dirty="0" err="1" smtClean="0">
                <a:solidFill>
                  <a:srgbClr val="000000"/>
                </a:solidFill>
              </a:rPr>
              <a:t>deformation</a:t>
            </a:r>
            <a:r>
              <a:rPr lang="fr-FR" sz="1600" dirty="0" smtClean="0">
                <a:solidFill>
                  <a:srgbClr val="000000"/>
                </a:solidFill>
              </a:rPr>
              <a:t> </a:t>
            </a:r>
            <a:r>
              <a:rPr lang="fr-FR" sz="1600" dirty="0" err="1" smtClean="0">
                <a:solidFill>
                  <a:srgbClr val="000000"/>
                </a:solidFill>
              </a:rPr>
              <a:t>effects</a:t>
            </a:r>
            <a:endParaRPr lang="fr-FR" sz="1600" dirty="0">
              <a:solidFill>
                <a:srgbClr val="000000"/>
              </a:solidFill>
            </a:endParaRPr>
          </a:p>
        </p:txBody>
      </p:sp>
      <p:sp>
        <p:nvSpPr>
          <p:cNvPr id="276" name="Rectangle 275"/>
          <p:cNvSpPr/>
          <p:nvPr/>
        </p:nvSpPr>
        <p:spPr>
          <a:xfrm>
            <a:off x="1313938" y="1185834"/>
            <a:ext cx="32738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/>
            <a:r>
              <a:rPr lang="fr-FR" sz="1600" dirty="0" smtClean="0">
                <a:solidFill>
                  <a:srgbClr val="000000"/>
                </a:solidFill>
              </a:rPr>
              <a:t>N=Z </a:t>
            </a:r>
            <a:r>
              <a:rPr lang="fr-FR" sz="1600" dirty="0" err="1" smtClean="0">
                <a:solidFill>
                  <a:srgbClr val="000000"/>
                </a:solidFill>
              </a:rPr>
              <a:t>correlation</a:t>
            </a:r>
            <a:r>
              <a:rPr lang="fr-FR" sz="1600" dirty="0" smtClean="0">
                <a:solidFill>
                  <a:srgbClr val="000000"/>
                </a:solidFill>
              </a:rPr>
              <a:t> </a:t>
            </a:r>
            <a:r>
              <a:rPr lang="fr-FR" sz="1600" dirty="0" err="1" smtClean="0">
                <a:solidFill>
                  <a:srgbClr val="000000"/>
                </a:solidFill>
              </a:rPr>
              <a:t>effects</a:t>
            </a:r>
            <a:endParaRPr lang="fr-FR" sz="1600" dirty="0">
              <a:solidFill>
                <a:srgbClr val="000000"/>
              </a:solidFill>
            </a:endParaRPr>
          </a:p>
        </p:txBody>
      </p:sp>
      <p:cxnSp>
        <p:nvCxnSpPr>
          <p:cNvPr id="8" name="Connecteur droit 7"/>
          <p:cNvCxnSpPr>
            <a:endCxn id="94" idx="2"/>
          </p:cNvCxnSpPr>
          <p:nvPr/>
        </p:nvCxnSpPr>
        <p:spPr>
          <a:xfrm flipV="1">
            <a:off x="4384665" y="2588656"/>
            <a:ext cx="3584263" cy="18681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90"/>
          <p:cNvCxnSpPr>
            <a:stCxn id="94" idx="2"/>
          </p:cNvCxnSpPr>
          <p:nvPr/>
        </p:nvCxnSpPr>
        <p:spPr>
          <a:xfrm flipH="1">
            <a:off x="5311060" y="2588656"/>
            <a:ext cx="2657868" cy="116423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 93"/>
          <p:cNvSpPr/>
          <p:nvPr/>
        </p:nvSpPr>
        <p:spPr>
          <a:xfrm>
            <a:off x="5510909" y="2003881"/>
            <a:ext cx="491603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defTabSz="342900"/>
            <a:r>
              <a:rPr lang="fr-FR" sz="1600" dirty="0" smtClean="0">
                <a:solidFill>
                  <a:srgbClr val="000000"/>
                </a:solidFill>
              </a:rPr>
              <a:t>Fine </a:t>
            </a:r>
            <a:r>
              <a:rPr lang="fr-FR" sz="1600" dirty="0" err="1" smtClean="0">
                <a:solidFill>
                  <a:srgbClr val="000000"/>
                </a:solidFill>
              </a:rPr>
              <a:t>effects</a:t>
            </a:r>
            <a:r>
              <a:rPr lang="fr-FR" sz="1600" dirty="0" smtClean="0">
                <a:solidFill>
                  <a:srgbClr val="000000"/>
                </a:solidFill>
              </a:rPr>
              <a:t> of the mass surface                (</a:t>
            </a:r>
            <a:r>
              <a:rPr lang="fr-FR" sz="1600" dirty="0" err="1" smtClean="0">
                <a:solidFill>
                  <a:srgbClr val="000000"/>
                </a:solidFill>
              </a:rPr>
              <a:t>subshells</a:t>
            </a:r>
            <a:r>
              <a:rPr lang="fr-FR" sz="1600" dirty="0" smtClean="0">
                <a:solidFill>
                  <a:srgbClr val="000000"/>
                </a:solidFill>
              </a:rPr>
              <a:t>, </a:t>
            </a:r>
            <a:r>
              <a:rPr lang="fr-FR" sz="1600" dirty="0" err="1" smtClean="0">
                <a:solidFill>
                  <a:srgbClr val="000000"/>
                </a:solidFill>
              </a:rPr>
              <a:t>shape</a:t>
            </a:r>
            <a:r>
              <a:rPr lang="fr-FR" sz="1600" dirty="0" smtClean="0">
                <a:solidFill>
                  <a:srgbClr val="000000"/>
                </a:solidFill>
              </a:rPr>
              <a:t> </a:t>
            </a:r>
            <a:r>
              <a:rPr lang="fr-FR" sz="1600" dirty="0" err="1" smtClean="0">
                <a:solidFill>
                  <a:srgbClr val="000000"/>
                </a:solidFill>
              </a:rPr>
              <a:t>softness</a:t>
            </a:r>
            <a:r>
              <a:rPr lang="fr-FR" sz="1600" dirty="0" smtClean="0">
                <a:solidFill>
                  <a:srgbClr val="000000"/>
                </a:solidFill>
              </a:rPr>
              <a:t>, </a:t>
            </a:r>
            <a:r>
              <a:rPr lang="fr-FR" sz="1600" dirty="0" err="1" smtClean="0">
                <a:solidFill>
                  <a:srgbClr val="000000"/>
                </a:solidFill>
              </a:rPr>
              <a:t>residual</a:t>
            </a:r>
            <a:r>
              <a:rPr lang="fr-FR" sz="1600" dirty="0" smtClean="0">
                <a:solidFill>
                  <a:srgbClr val="000000"/>
                </a:solidFill>
              </a:rPr>
              <a:t> </a:t>
            </a:r>
            <a:r>
              <a:rPr lang="fr-FR" sz="1600" dirty="0" err="1" smtClean="0">
                <a:solidFill>
                  <a:srgbClr val="000000"/>
                </a:solidFill>
              </a:rPr>
              <a:t>staggering</a:t>
            </a:r>
            <a:r>
              <a:rPr lang="fr-FR" sz="1600" dirty="0" smtClean="0">
                <a:solidFill>
                  <a:srgbClr val="000000"/>
                </a:solidFill>
              </a:rPr>
              <a:t>)</a:t>
            </a:r>
            <a:endParaRPr lang="fr-FR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20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/>
          <a:lstStyle/>
          <a:p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Intermediate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78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281931" y="1589584"/>
            <a:ext cx="87849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dirty="0" smtClean="0"/>
              <a:t>Storage </a:t>
            </a:r>
            <a:r>
              <a:rPr lang="fr-FR" dirty="0"/>
              <a:t>rings and ion </a:t>
            </a:r>
            <a:r>
              <a:rPr lang="fr-FR" dirty="0" err="1"/>
              <a:t>traps</a:t>
            </a:r>
            <a:r>
              <a:rPr lang="fr-FR" dirty="0"/>
              <a:t> </a:t>
            </a:r>
            <a:r>
              <a:rPr lang="fr-FR" dirty="0" err="1" smtClean="0"/>
              <a:t>offer</a:t>
            </a:r>
            <a:r>
              <a:rPr lang="fr-FR" dirty="0" smtClean="0"/>
              <a:t> </a:t>
            </a:r>
            <a:r>
              <a:rPr lang="fr-FR" dirty="0" err="1" smtClean="0"/>
              <a:t>many</a:t>
            </a:r>
            <a:r>
              <a:rPr lang="fr-FR" dirty="0" smtClean="0"/>
              <a:t> </a:t>
            </a:r>
            <a:r>
              <a:rPr lang="fr-FR" dirty="0" err="1" smtClean="0"/>
              <a:t>complementary</a:t>
            </a:r>
            <a:r>
              <a:rPr lang="fr-FR" dirty="0" smtClean="0"/>
              <a:t> </a:t>
            </a:r>
            <a:r>
              <a:rPr lang="fr-FR" dirty="0" err="1" smtClean="0"/>
              <a:t>approaches</a:t>
            </a:r>
            <a:r>
              <a:rPr lang="fr-FR" dirty="0" smtClean="0"/>
              <a:t>, </a:t>
            </a:r>
            <a:r>
              <a:rPr lang="fr-FR" dirty="0" err="1" smtClean="0"/>
              <a:t>with</a:t>
            </a:r>
            <a:r>
              <a:rPr lang="fr-FR" dirty="0" smtClean="0"/>
              <a:t> a </a:t>
            </a:r>
            <a:r>
              <a:rPr lang="fr-FR" dirty="0" err="1" smtClean="0"/>
              <a:t>trade</a:t>
            </a:r>
            <a:r>
              <a:rPr lang="fr-FR" dirty="0" smtClean="0"/>
              <a:t>-off </a:t>
            </a:r>
            <a:r>
              <a:rPr lang="fr-FR" dirty="0" err="1" smtClean="0"/>
              <a:t>between</a:t>
            </a:r>
            <a:r>
              <a:rPr lang="fr-FR" dirty="0" smtClean="0"/>
              <a:t> </a:t>
            </a:r>
            <a:r>
              <a:rPr lang="fr-FR" dirty="0" err="1" smtClean="0"/>
              <a:t>precision</a:t>
            </a:r>
            <a:r>
              <a:rPr lang="fr-FR" dirty="0" smtClean="0"/>
              <a:t>, </a:t>
            </a:r>
            <a:r>
              <a:rPr lang="fr-FR" dirty="0" err="1" smtClean="0"/>
              <a:t>efficiency</a:t>
            </a:r>
            <a:r>
              <a:rPr lang="fr-FR" dirty="0" smtClean="0"/>
              <a:t> and </a:t>
            </a:r>
            <a:r>
              <a:rPr lang="fr-FR" dirty="0" err="1" smtClean="0"/>
              <a:t>measurement</a:t>
            </a:r>
            <a:r>
              <a:rPr lang="fr-FR" dirty="0" smtClean="0"/>
              <a:t> time</a:t>
            </a:r>
            <a:endParaRPr lang="fr-FR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fr-FR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dirty="0" err="1" smtClean="0"/>
              <a:t>Nowadays</a:t>
            </a:r>
            <a:r>
              <a:rPr lang="fr-FR" dirty="0" smtClean="0"/>
              <a:t>, all </a:t>
            </a:r>
            <a:r>
              <a:rPr lang="fr-FR" dirty="0" err="1" smtClean="0"/>
              <a:t>approaches</a:t>
            </a:r>
            <a:r>
              <a:rPr lang="fr-FR" dirty="0" smtClean="0"/>
              <a:t> </a:t>
            </a:r>
            <a:r>
              <a:rPr lang="fr-FR" dirty="0" err="1" smtClean="0"/>
              <a:t>can</a:t>
            </a:r>
            <a:r>
              <a:rPr lang="fr-FR" dirty="0" smtClean="0"/>
              <a:t> </a:t>
            </a:r>
            <a:r>
              <a:rPr lang="fr-FR" dirty="0" err="1" smtClean="0"/>
              <a:t>routinely</a:t>
            </a:r>
            <a:r>
              <a:rPr lang="fr-FR" dirty="0" smtClean="0"/>
              <a:t> </a:t>
            </a:r>
            <a:r>
              <a:rPr lang="fr-FR" dirty="0" err="1" smtClean="0"/>
              <a:t>offer</a:t>
            </a:r>
            <a:r>
              <a:rPr lang="fr-FR" dirty="0" smtClean="0"/>
              <a:t> mass </a:t>
            </a:r>
            <a:r>
              <a:rPr lang="fr-FR" dirty="0" err="1" smtClean="0"/>
              <a:t>measurements</a:t>
            </a:r>
            <a:r>
              <a:rPr lang="fr-FR" dirty="0" smtClean="0"/>
              <a:t> of short-</a:t>
            </a:r>
            <a:r>
              <a:rPr lang="fr-FR" dirty="0" err="1" smtClean="0"/>
              <a:t>lived</a:t>
            </a:r>
            <a:r>
              <a:rPr lang="fr-FR" dirty="0" smtClean="0"/>
              <a:t> and </a:t>
            </a:r>
            <a:r>
              <a:rPr lang="fr-FR" dirty="0" err="1" smtClean="0"/>
              <a:t>exotic</a:t>
            </a:r>
            <a:r>
              <a:rPr lang="fr-FR" dirty="0" smtClean="0"/>
              <a:t> </a:t>
            </a:r>
            <a:r>
              <a:rPr lang="fr-FR" dirty="0" err="1" smtClean="0"/>
              <a:t>nuclei</a:t>
            </a:r>
            <a:r>
              <a:rPr lang="fr-FR" dirty="0" smtClean="0"/>
              <a:t> at the 20-keV </a:t>
            </a:r>
            <a:r>
              <a:rPr lang="fr-FR" dirty="0" err="1" smtClean="0"/>
              <a:t>precision</a:t>
            </a:r>
            <a:r>
              <a:rPr lang="fr-FR" dirty="0" smtClean="0"/>
              <a:t> </a:t>
            </a:r>
            <a:r>
              <a:rPr lang="fr-FR" dirty="0" err="1" smtClean="0"/>
              <a:t>level</a:t>
            </a:r>
            <a:r>
              <a:rPr lang="fr-FR" dirty="0" smtClean="0"/>
              <a:t>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fr-FR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dirty="0"/>
              <a:t>A mass </a:t>
            </a:r>
            <a:r>
              <a:rPr lang="fr-FR" dirty="0" err="1"/>
              <a:t>precision</a:t>
            </a:r>
            <a:r>
              <a:rPr lang="fr-FR" dirty="0"/>
              <a:t> on the </a:t>
            </a:r>
            <a:r>
              <a:rPr lang="fr-FR" dirty="0" err="1"/>
              <a:t>order</a:t>
            </a:r>
            <a:r>
              <a:rPr lang="fr-FR" dirty="0"/>
              <a:t> of 20 </a:t>
            </a:r>
            <a:r>
              <a:rPr lang="fr-FR" dirty="0" err="1"/>
              <a:t>keV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required</a:t>
            </a:r>
            <a:r>
              <a:rPr lang="fr-FR" dirty="0"/>
              <a:t> to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constrain</a:t>
            </a:r>
            <a:r>
              <a:rPr lang="fr-FR" dirty="0"/>
              <a:t> the trends of the mass surface and </a:t>
            </a:r>
            <a:r>
              <a:rPr lang="fr-FR" dirty="0" err="1"/>
              <a:t>be</a:t>
            </a:r>
            <a:r>
              <a:rPr lang="fr-FR" dirty="0"/>
              <a:t> sensitive to fine </a:t>
            </a:r>
            <a:r>
              <a:rPr lang="fr-FR" dirty="0" err="1"/>
              <a:t>features</a:t>
            </a:r>
            <a:r>
              <a:rPr lang="fr-FR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285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snapshot of the last ≈15 years of experiments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79</a:t>
            </a:fld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542" y="606548"/>
            <a:ext cx="7934059" cy="483181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4210035" y="3802243"/>
            <a:ext cx="3416163" cy="954107"/>
          </a:xfrm>
          <a:prstGeom prst="rect">
            <a:avLst/>
          </a:prstGeom>
          <a:solidFill>
            <a:schemeClr val="bg1"/>
          </a:solidFill>
          <a:ln>
            <a:solidFill>
              <a:srgbClr val="470080"/>
            </a:solidFill>
          </a:ln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Nuclear structure between Ca and Ni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1400" dirty="0" smtClean="0"/>
              <a:t>N = 32, 34 subshells,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1400" dirty="0" smtClean="0"/>
              <a:t>N = 40 ‘</a:t>
            </a:r>
            <a:r>
              <a:rPr lang="fr-FR" sz="1400" dirty="0" err="1" smtClean="0"/>
              <a:t>island</a:t>
            </a:r>
            <a:r>
              <a:rPr lang="fr-FR" sz="1400" dirty="0" smtClean="0"/>
              <a:t> of inversion’, 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1400" dirty="0" smtClean="0"/>
              <a:t>structure towards </a:t>
            </a:r>
            <a:r>
              <a:rPr lang="fr-FR" sz="1400" baseline="30000" dirty="0" smtClean="0"/>
              <a:t>78</a:t>
            </a:r>
            <a:r>
              <a:rPr lang="fr-FR" sz="1400" dirty="0" smtClean="0"/>
              <a:t>Ni</a:t>
            </a:r>
            <a:endParaRPr lang="fr-FR" sz="1400" dirty="0"/>
          </a:p>
        </p:txBody>
      </p:sp>
      <p:cxnSp>
        <p:nvCxnSpPr>
          <p:cNvPr id="10" name="Connecteur droit 9"/>
          <p:cNvCxnSpPr>
            <a:endCxn id="9" idx="1"/>
          </p:cNvCxnSpPr>
          <p:nvPr/>
        </p:nvCxnSpPr>
        <p:spPr>
          <a:xfrm>
            <a:off x="3631096" y="4124096"/>
            <a:ext cx="578938" cy="155201"/>
          </a:xfrm>
          <a:prstGeom prst="line">
            <a:avLst/>
          </a:prstGeom>
          <a:ln w="12700">
            <a:solidFill>
              <a:srgbClr val="47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5333040" y="3353126"/>
            <a:ext cx="2764803" cy="307776"/>
          </a:xfrm>
          <a:prstGeom prst="rect">
            <a:avLst/>
          </a:prstGeom>
          <a:solidFill>
            <a:schemeClr val="bg1"/>
          </a:solidFill>
          <a:ln>
            <a:solidFill>
              <a:srgbClr val="470080"/>
            </a:solidFill>
          </a:ln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Nuclear structure around N = 82</a:t>
            </a:r>
            <a:endParaRPr lang="fr-FR" sz="1400" dirty="0"/>
          </a:p>
        </p:txBody>
      </p:sp>
      <p:grpSp>
        <p:nvGrpSpPr>
          <p:cNvPr id="12" name="Groupe 11"/>
          <p:cNvGrpSpPr/>
          <p:nvPr/>
        </p:nvGrpSpPr>
        <p:grpSpPr>
          <a:xfrm>
            <a:off x="4749241" y="2349019"/>
            <a:ext cx="583795" cy="1157997"/>
            <a:chOff x="4954339" y="2740535"/>
            <a:chExt cx="526181" cy="1043714"/>
          </a:xfrm>
        </p:grpSpPr>
        <p:sp>
          <p:nvSpPr>
            <p:cNvPr id="13" name="Ellipse 12"/>
            <p:cNvSpPr/>
            <p:nvPr/>
          </p:nvSpPr>
          <p:spPr>
            <a:xfrm rot="16200000">
              <a:off x="4634908" y="3059966"/>
              <a:ext cx="911686" cy="272824"/>
            </a:xfrm>
            <a:prstGeom prst="ellipse">
              <a:avLst/>
            </a:prstGeom>
            <a:noFill/>
            <a:ln>
              <a:solidFill>
                <a:srgbClr val="470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4" name="Connecteur droit 13"/>
            <p:cNvCxnSpPr>
              <a:endCxn id="11" idx="1"/>
            </p:cNvCxnSpPr>
            <p:nvPr/>
          </p:nvCxnSpPr>
          <p:spPr>
            <a:xfrm>
              <a:off x="5168996" y="3523910"/>
              <a:ext cx="311524" cy="260339"/>
            </a:xfrm>
            <a:prstGeom prst="line">
              <a:avLst/>
            </a:prstGeom>
            <a:ln w="12700">
              <a:solidFill>
                <a:srgbClr val="470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Ellipse 14"/>
          <p:cNvSpPr/>
          <p:nvPr/>
        </p:nvSpPr>
        <p:spPr>
          <a:xfrm rot="16200000">
            <a:off x="3377512" y="3394722"/>
            <a:ext cx="864096" cy="278156"/>
          </a:xfrm>
          <a:prstGeom prst="ellipse">
            <a:avLst/>
          </a:prstGeom>
          <a:noFill/>
          <a:ln>
            <a:solidFill>
              <a:srgbClr val="47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6" name="Groupe 15"/>
          <p:cNvGrpSpPr/>
          <p:nvPr/>
        </p:nvGrpSpPr>
        <p:grpSpPr>
          <a:xfrm>
            <a:off x="1533960" y="2299851"/>
            <a:ext cx="2808312" cy="801901"/>
            <a:chOff x="2056371" y="2696222"/>
            <a:chExt cx="2531159" cy="722762"/>
          </a:xfrm>
        </p:grpSpPr>
        <p:sp>
          <p:nvSpPr>
            <p:cNvPr id="17" name="ZoneTexte 16"/>
            <p:cNvSpPr txBox="1"/>
            <p:nvPr/>
          </p:nvSpPr>
          <p:spPr>
            <a:xfrm>
              <a:off x="2056371" y="2696222"/>
              <a:ext cx="2531159" cy="27740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7008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Nuclear structure around N = 50</a:t>
              </a:r>
              <a:endParaRPr lang="fr-FR" sz="1400" dirty="0"/>
            </a:p>
          </p:txBody>
        </p:sp>
        <p:cxnSp>
          <p:nvCxnSpPr>
            <p:cNvPr id="18" name="Connecteur droit 17"/>
            <p:cNvCxnSpPr>
              <a:stCxn id="17" idx="2"/>
              <a:endCxn id="15" idx="6"/>
            </p:cNvCxnSpPr>
            <p:nvPr/>
          </p:nvCxnSpPr>
          <p:spPr>
            <a:xfrm>
              <a:off x="3321951" y="2973625"/>
              <a:ext cx="785441" cy="445359"/>
            </a:xfrm>
            <a:prstGeom prst="line">
              <a:avLst/>
            </a:prstGeom>
            <a:ln w="12700">
              <a:solidFill>
                <a:srgbClr val="470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ZoneTexte 18"/>
          <p:cNvSpPr txBox="1"/>
          <p:nvPr/>
        </p:nvSpPr>
        <p:spPr>
          <a:xfrm>
            <a:off x="220073" y="5238251"/>
            <a:ext cx="4680520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>
                <a:sym typeface="Wingdings" panose="05000000000000000000" pitchFamily="2" charset="2"/>
              </a:rPr>
              <a:t>Measurements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with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unc</a:t>
            </a:r>
            <a:r>
              <a:rPr lang="fr-FR" sz="1400" dirty="0" smtClean="0">
                <a:sym typeface="Wingdings" panose="05000000000000000000" pitchFamily="2" charset="2"/>
              </a:rPr>
              <a:t> ≤ 150 </a:t>
            </a:r>
            <a:r>
              <a:rPr lang="fr-FR" sz="1400" dirty="0" err="1" smtClean="0">
                <a:sym typeface="Wingdings" panose="05000000000000000000" pitchFamily="2" charset="2"/>
              </a:rPr>
              <a:t>keV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shown</a:t>
            </a:r>
            <a:endParaRPr lang="fr-FR" sz="1400" dirty="0" smtClean="0">
              <a:sym typeface="Wingdings" panose="05000000000000000000" pitchFamily="2" charset="2"/>
            </a:endParaRPr>
          </a:p>
        </p:txBody>
      </p:sp>
      <p:sp>
        <p:nvSpPr>
          <p:cNvPr id="20" name="Ellipse 19"/>
          <p:cNvSpPr/>
          <p:nvPr/>
        </p:nvSpPr>
        <p:spPr>
          <a:xfrm rot="19864014">
            <a:off x="3101378" y="3945172"/>
            <a:ext cx="745409" cy="278156"/>
          </a:xfrm>
          <a:prstGeom prst="ellipse">
            <a:avLst/>
          </a:prstGeom>
          <a:noFill/>
          <a:ln>
            <a:solidFill>
              <a:srgbClr val="47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6777413" y="2420455"/>
            <a:ext cx="2095219" cy="720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2" name="Groupe 21"/>
          <p:cNvGrpSpPr/>
          <p:nvPr/>
        </p:nvGrpSpPr>
        <p:grpSpPr>
          <a:xfrm>
            <a:off x="7182134" y="2434863"/>
            <a:ext cx="1392492" cy="598615"/>
            <a:chOff x="6970563" y="2785476"/>
            <a:chExt cx="1255067" cy="539537"/>
          </a:xfrm>
        </p:grpSpPr>
        <p:sp>
          <p:nvSpPr>
            <p:cNvPr id="23" name="Ellipse 22"/>
            <p:cNvSpPr/>
            <p:nvPr/>
          </p:nvSpPr>
          <p:spPr>
            <a:xfrm>
              <a:off x="6970563" y="2885728"/>
              <a:ext cx="45719" cy="45719"/>
            </a:xfrm>
            <a:prstGeom prst="ellipse">
              <a:avLst/>
            </a:prstGeom>
            <a:solidFill>
              <a:srgbClr val="FFA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Ellipse 23"/>
            <p:cNvSpPr/>
            <p:nvPr/>
          </p:nvSpPr>
          <p:spPr>
            <a:xfrm>
              <a:off x="6974540" y="3120121"/>
              <a:ext cx="45719" cy="45719"/>
            </a:xfrm>
            <a:prstGeom prst="ellipse">
              <a:avLst/>
            </a:prstGeom>
            <a:solidFill>
              <a:srgbClr val="4A00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7027956" y="2785476"/>
              <a:ext cx="976976" cy="3051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 smtClean="0"/>
                <a:t>AME2012</a:t>
              </a:r>
              <a:endParaRPr lang="fr-FR" sz="1600" dirty="0"/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7031933" y="3019871"/>
              <a:ext cx="1193697" cy="3051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 smtClean="0"/>
                <a:t>AME2020++</a:t>
              </a:r>
              <a:endParaRPr lang="fr-FR" sz="1600" dirty="0"/>
            </a:p>
          </p:txBody>
        </p:sp>
      </p:grpSp>
      <p:sp>
        <p:nvSpPr>
          <p:cNvPr id="27" name="ZoneTexte 26"/>
          <p:cNvSpPr txBox="1"/>
          <p:nvPr/>
        </p:nvSpPr>
        <p:spPr>
          <a:xfrm>
            <a:off x="8225898" y="1098003"/>
            <a:ext cx="2289541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++ </a:t>
            </a:r>
            <a:r>
              <a:rPr lang="fr-FR" sz="1200" dirty="0" err="1" smtClean="0"/>
              <a:t>means</a:t>
            </a:r>
            <a:r>
              <a:rPr lang="fr-FR" sz="1200" dirty="0" smtClean="0"/>
              <a:t> AME2020 and later</a:t>
            </a:r>
            <a:endParaRPr lang="fr-FR" sz="1200" dirty="0"/>
          </a:p>
        </p:txBody>
      </p:sp>
      <p:sp>
        <p:nvSpPr>
          <p:cNvPr id="28" name="ZoneTexte 27"/>
          <p:cNvSpPr txBox="1"/>
          <p:nvPr/>
        </p:nvSpPr>
        <p:spPr>
          <a:xfrm>
            <a:off x="7101853" y="5229413"/>
            <a:ext cx="352051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200" dirty="0" smtClean="0"/>
              <a:t>≈ 10 groups </a:t>
            </a:r>
            <a:r>
              <a:rPr lang="fr-FR" sz="1200" dirty="0" err="1" smtClean="0"/>
              <a:t>responsible</a:t>
            </a:r>
            <a:r>
              <a:rPr lang="fr-FR" sz="1200" dirty="0" smtClean="0"/>
              <a:t> for </a:t>
            </a:r>
            <a:r>
              <a:rPr lang="fr-FR" sz="1200" dirty="0" err="1" smtClean="0"/>
              <a:t>most</a:t>
            </a:r>
            <a:r>
              <a:rPr lang="fr-FR" sz="1200" dirty="0" smtClean="0"/>
              <a:t> </a:t>
            </a:r>
            <a:r>
              <a:rPr lang="fr-FR" sz="1200" dirty="0" err="1" smtClean="0"/>
              <a:t>measurements</a:t>
            </a:r>
            <a:r>
              <a:rPr lang="fr-FR" sz="1200" dirty="0" smtClean="0"/>
              <a:t> </a:t>
            </a:r>
          </a:p>
        </p:txBody>
      </p:sp>
      <p:sp>
        <p:nvSpPr>
          <p:cNvPr id="29" name="Ellipse 28"/>
          <p:cNvSpPr/>
          <p:nvPr/>
        </p:nvSpPr>
        <p:spPr>
          <a:xfrm rot="18975353">
            <a:off x="4970316" y="2577827"/>
            <a:ext cx="1011512" cy="302697"/>
          </a:xfrm>
          <a:prstGeom prst="ellipse">
            <a:avLst/>
          </a:prstGeom>
          <a:noFill/>
          <a:ln>
            <a:solidFill>
              <a:srgbClr val="47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0" name="Groupe 29"/>
          <p:cNvGrpSpPr/>
          <p:nvPr/>
        </p:nvGrpSpPr>
        <p:grpSpPr>
          <a:xfrm>
            <a:off x="3298155" y="1476839"/>
            <a:ext cx="2764803" cy="1142997"/>
            <a:chOff x="3298155" y="1476839"/>
            <a:chExt cx="2764803" cy="1142997"/>
          </a:xfrm>
        </p:grpSpPr>
        <p:sp>
          <p:nvSpPr>
            <p:cNvPr id="31" name="ZoneTexte 30"/>
            <p:cNvSpPr txBox="1"/>
            <p:nvPr/>
          </p:nvSpPr>
          <p:spPr>
            <a:xfrm>
              <a:off x="3298155" y="1476839"/>
              <a:ext cx="2764803" cy="30777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7008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r-FR" sz="1400" dirty="0" err="1" smtClean="0"/>
                <a:t>Deformation</a:t>
              </a:r>
              <a:r>
                <a:rPr lang="fr-FR" sz="1400" dirty="0" smtClean="0"/>
                <a:t> of rare-</a:t>
              </a:r>
              <a:r>
                <a:rPr lang="fr-FR" sz="1400" dirty="0" err="1" smtClean="0"/>
                <a:t>earth</a:t>
              </a:r>
              <a:r>
                <a:rPr lang="fr-FR" sz="1400" dirty="0" smtClean="0"/>
                <a:t> </a:t>
              </a:r>
              <a:r>
                <a:rPr lang="fr-FR" sz="1400" dirty="0" err="1" smtClean="0"/>
                <a:t>nuclei</a:t>
              </a:r>
              <a:endParaRPr lang="fr-FR" sz="1400" dirty="0"/>
            </a:p>
          </p:txBody>
        </p:sp>
        <p:cxnSp>
          <p:nvCxnSpPr>
            <p:cNvPr id="32" name="Connecteur droit 31"/>
            <p:cNvCxnSpPr>
              <a:endCxn id="29" idx="0"/>
            </p:cNvCxnSpPr>
            <p:nvPr/>
          </p:nvCxnSpPr>
          <p:spPr>
            <a:xfrm>
              <a:off x="4699130" y="1790997"/>
              <a:ext cx="672294" cy="828839"/>
            </a:xfrm>
            <a:prstGeom prst="line">
              <a:avLst/>
            </a:prstGeom>
            <a:ln w="12700">
              <a:solidFill>
                <a:srgbClr val="470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3355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72" name="ZoneTexte 71"/>
          <p:cNvSpPr txBox="1"/>
          <p:nvPr/>
        </p:nvSpPr>
        <p:spPr>
          <a:xfrm>
            <a:off x="522393" y="1733600"/>
            <a:ext cx="4181947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Total </a:t>
            </a:r>
            <a:r>
              <a:rPr lang="fr-FR" sz="1400" dirty="0" err="1" smtClean="0"/>
              <a:t>nuclear</a:t>
            </a:r>
            <a:r>
              <a:rPr lang="fr-FR" sz="1400" dirty="0" smtClean="0"/>
              <a:t> binding energy is not a good quantity for studying nuclear structure:</a:t>
            </a: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 smtClean="0"/>
              <a:t>To extract it </a:t>
            </a:r>
            <a:r>
              <a:rPr lang="fr-FR" sz="1400" dirty="0" err="1" smtClean="0"/>
              <a:t>from</a:t>
            </a:r>
            <a:r>
              <a:rPr lang="fr-FR" sz="1400" dirty="0" smtClean="0"/>
              <a:t> masses </a:t>
            </a:r>
            <a:r>
              <a:rPr lang="fr-FR" sz="1400" dirty="0" smtClean="0">
                <a:sym typeface="Wingdings" panose="05000000000000000000" pitchFamily="2" charset="2"/>
              </a:rPr>
              <a:t> correct for </a:t>
            </a:r>
            <a:r>
              <a:rPr lang="fr-FR" sz="1400" dirty="0" err="1" smtClean="0">
                <a:sym typeface="Wingdings" panose="05000000000000000000" pitchFamily="2" charset="2"/>
              </a:rPr>
              <a:t>electron</a:t>
            </a:r>
            <a:r>
              <a:rPr lang="fr-FR" sz="1400" dirty="0" smtClean="0">
                <a:sym typeface="Wingdings" panose="05000000000000000000" pitchFamily="2" charset="2"/>
              </a:rPr>
              <a:t> binding energy</a:t>
            </a:r>
            <a:r>
              <a:rPr lang="fr-FR" sz="1400" dirty="0" smtClean="0"/>
              <a:t>  </a:t>
            </a: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 smtClean="0"/>
              <a:t>It is a global quantity </a:t>
            </a:r>
            <a:r>
              <a:rPr lang="fr-FR" sz="1400" dirty="0" smtClean="0">
                <a:sym typeface="Wingdings" panose="05000000000000000000" pitchFamily="2" charset="2"/>
              </a:rPr>
              <a:t> </a:t>
            </a:r>
            <a:r>
              <a:rPr lang="fr-FR" sz="1400" dirty="0" err="1" smtClean="0">
                <a:sym typeface="Wingdings" panose="05000000000000000000" pitchFamily="2" charset="2"/>
              </a:rPr>
              <a:t>difficult</a:t>
            </a:r>
            <a:r>
              <a:rPr lang="fr-FR" sz="1400" dirty="0" smtClean="0">
                <a:sym typeface="Wingdings" panose="05000000000000000000" pitchFamily="2" charset="2"/>
              </a:rPr>
              <a:t> to </a:t>
            </a:r>
            <a:r>
              <a:rPr lang="fr-FR" sz="1400" dirty="0" err="1" smtClean="0">
                <a:sym typeface="Wingdings" panose="05000000000000000000" pitchFamily="2" charset="2"/>
              </a:rPr>
              <a:t>separate</a:t>
            </a:r>
            <a:r>
              <a:rPr lang="fr-FR" sz="1400" dirty="0" smtClean="0">
                <a:sym typeface="Wingdings" panose="05000000000000000000" pitchFamily="2" charset="2"/>
              </a:rPr>
              <a:t> individual contributions</a:t>
            </a:r>
            <a:endParaRPr lang="fr-FR" sz="1400" dirty="0"/>
          </a:p>
        </p:txBody>
      </p:sp>
      <p:sp>
        <p:nvSpPr>
          <p:cNvPr id="75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560840" cy="432048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Mass filters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5026347" y="941512"/>
            <a:ext cx="5555585" cy="3570560"/>
            <a:chOff x="5026347" y="941512"/>
            <a:chExt cx="5555585" cy="3570560"/>
          </a:xfrm>
        </p:grpSpPr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1E53B1E2-EF00-4C7B-9E68-A406056A6EF5}"/>
                </a:ext>
              </a:extLst>
            </p:cNvPr>
            <p:cNvSpPr txBox="1"/>
            <p:nvPr/>
          </p:nvSpPr>
          <p:spPr>
            <a:xfrm>
              <a:off x="5854356" y="4111962"/>
              <a:ext cx="47275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/>
                <a:t>M</a:t>
              </a:r>
              <a:r>
                <a:rPr lang="en-US" b="1" i="1" baseline="-25000" dirty="0" smtClean="0"/>
                <a:t>nuc</a:t>
              </a:r>
              <a:r>
                <a:rPr lang="en-US" b="1" dirty="0" smtClean="0"/>
                <a:t>(</a:t>
              </a:r>
              <a:r>
                <a:rPr lang="en-US" sz="2000" b="1" i="1" dirty="0" smtClean="0"/>
                <a:t>Z</a:t>
              </a:r>
              <a:r>
                <a:rPr lang="en-US" b="1" dirty="0" smtClean="0"/>
                <a:t>,</a:t>
              </a:r>
              <a:r>
                <a:rPr lang="en-US" b="1" i="1" dirty="0" smtClean="0"/>
                <a:t>N</a:t>
              </a:r>
              <a:r>
                <a:rPr lang="en-US" b="1" dirty="0"/>
                <a:t>)</a:t>
              </a:r>
              <a:r>
                <a:rPr lang="en-US" dirty="0"/>
                <a:t> = </a:t>
              </a:r>
              <a:r>
                <a:rPr lang="en-US" b="1" i="1" dirty="0" smtClean="0"/>
                <a:t>M</a:t>
              </a:r>
              <a:r>
                <a:rPr lang="en-US" b="1" i="1" baseline="-25000" dirty="0" smtClean="0"/>
                <a:t>at</a:t>
              </a:r>
              <a:r>
                <a:rPr lang="en-US" b="1" dirty="0" smtClean="0"/>
                <a:t>(</a:t>
              </a:r>
              <a:r>
                <a:rPr lang="en-US" b="1" i="1" dirty="0" smtClean="0"/>
                <a:t>Z</a:t>
              </a:r>
              <a:r>
                <a:rPr lang="en-US" b="1" dirty="0" smtClean="0"/>
                <a:t>,</a:t>
              </a:r>
              <a:r>
                <a:rPr lang="en-US" b="1" i="1" dirty="0" smtClean="0"/>
                <a:t>N</a:t>
              </a:r>
              <a:r>
                <a:rPr lang="en-US" b="1" dirty="0" smtClean="0"/>
                <a:t>) </a:t>
              </a:r>
              <a:r>
                <a:rPr lang="en-US" i="1" dirty="0" smtClean="0"/>
                <a:t>– Z m</a:t>
              </a:r>
              <a:r>
                <a:rPr lang="en-US" i="1" baseline="-25000" dirty="0" smtClean="0"/>
                <a:t>e </a:t>
              </a:r>
              <a:r>
                <a:rPr lang="en-US" i="1" dirty="0" smtClean="0"/>
                <a:t>– </a:t>
              </a:r>
              <a:r>
                <a:rPr lang="en-US" b="1" i="1" dirty="0" smtClean="0"/>
                <a:t>E</a:t>
              </a:r>
              <a:r>
                <a:rPr lang="en-US" b="1" i="1" baseline="-25000" dirty="0" smtClean="0"/>
                <a:t>el </a:t>
              </a:r>
              <a:r>
                <a:rPr lang="en-US" b="1" i="1" dirty="0" smtClean="0"/>
                <a:t>(Z)</a:t>
              </a:r>
              <a:r>
                <a:rPr lang="en-US" i="1" dirty="0" smtClean="0"/>
                <a:t>/</a:t>
              </a:r>
              <a:r>
                <a:rPr lang="en-US" i="1" dirty="0"/>
                <a:t>c</a:t>
              </a:r>
              <a:r>
                <a:rPr lang="en-US" i="1" baseline="30000" dirty="0"/>
                <a:t>2</a:t>
              </a:r>
              <a:r>
                <a:rPr lang="en-US" dirty="0"/>
                <a:t> </a:t>
              </a:r>
            </a:p>
          </p:txBody>
        </p:sp>
        <p:grpSp>
          <p:nvGrpSpPr>
            <p:cNvPr id="9" name="Groupe 8"/>
            <p:cNvGrpSpPr/>
            <p:nvPr/>
          </p:nvGrpSpPr>
          <p:grpSpPr>
            <a:xfrm>
              <a:off x="5026347" y="941512"/>
              <a:ext cx="5411569" cy="3170450"/>
              <a:chOff x="5026347" y="941512"/>
              <a:chExt cx="5411569" cy="3170450"/>
            </a:xfrm>
          </p:grpSpPr>
          <p:pic>
            <p:nvPicPr>
              <p:cNvPr id="7" name="Image 6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26347" y="941512"/>
                <a:ext cx="5411569" cy="3170450"/>
              </a:xfrm>
              <a:prstGeom prst="rect">
                <a:avLst/>
              </a:prstGeom>
            </p:spPr>
          </p:pic>
          <p:sp>
            <p:nvSpPr>
              <p:cNvPr id="8" name="Rectangle 7"/>
              <p:cNvSpPr/>
              <p:nvPr/>
            </p:nvSpPr>
            <p:spPr>
              <a:xfrm>
                <a:off x="7546627" y="1860203"/>
                <a:ext cx="105990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i="1" dirty="0" err="1" smtClean="0"/>
                  <a:t>BE</a:t>
                </a:r>
                <a:r>
                  <a:rPr lang="en-US" b="1" i="1" baseline="-25000" dirty="0" err="1" smtClean="0"/>
                  <a:t>el</a:t>
                </a:r>
                <a:r>
                  <a:rPr lang="en-US" b="1" i="1" baseline="-25000" dirty="0" smtClean="0"/>
                  <a:t> </a:t>
                </a:r>
                <a:r>
                  <a:rPr lang="en-US" b="1" i="1" dirty="0"/>
                  <a:t>(Z)</a:t>
                </a:r>
                <a:endParaRPr lang="fr-FR" dirty="0"/>
              </a:p>
            </p:txBody>
          </p:sp>
        </p:grpSp>
      </p:grpSp>
      <p:sp>
        <p:nvSpPr>
          <p:cNvPr id="11" name="ZoneTexte 10"/>
          <p:cNvSpPr txBox="1"/>
          <p:nvPr/>
        </p:nvSpPr>
        <p:spPr>
          <a:xfrm>
            <a:off x="7194767" y="2322904"/>
            <a:ext cx="15776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theoretical values</a:t>
            </a:r>
            <a:endParaRPr lang="fr-FR" sz="1400" dirty="0"/>
          </a:p>
        </p:txBody>
      </p:sp>
      <p:sp>
        <p:nvSpPr>
          <p:cNvPr id="18" name="Rectangle 17"/>
          <p:cNvSpPr/>
          <p:nvPr/>
        </p:nvSpPr>
        <p:spPr>
          <a:xfrm>
            <a:off x="24466" y="5406008"/>
            <a:ext cx="55727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D. Lunney, J. M. Pearson, C. Thibault, Rev. Mod. Phys. 75, 1021 (2003) 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e 15"/>
          <p:cNvGrpSpPr/>
          <p:nvPr/>
        </p:nvGrpSpPr>
        <p:grpSpPr>
          <a:xfrm>
            <a:off x="5789601" y="4512072"/>
            <a:ext cx="2448272" cy="832317"/>
            <a:chOff x="5789601" y="4512072"/>
            <a:chExt cx="2448272" cy="832317"/>
          </a:xfrm>
        </p:grpSpPr>
        <p:cxnSp>
          <p:nvCxnSpPr>
            <p:cNvPr id="6" name="Connecteur droit avec flèche 5"/>
            <p:cNvCxnSpPr/>
            <p:nvPr/>
          </p:nvCxnSpPr>
          <p:spPr>
            <a:xfrm flipV="1">
              <a:off x="7618635" y="4512072"/>
              <a:ext cx="216025" cy="46188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avec flèche 19"/>
            <p:cNvCxnSpPr/>
            <p:nvPr/>
          </p:nvCxnSpPr>
          <p:spPr>
            <a:xfrm flipV="1">
              <a:off x="6520470" y="4512072"/>
              <a:ext cx="216025" cy="46188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/>
            <p:cNvSpPr txBox="1"/>
            <p:nvPr/>
          </p:nvSpPr>
          <p:spPr>
            <a:xfrm>
              <a:off x="5789601" y="5006933"/>
              <a:ext cx="12241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err="1" smtClean="0"/>
                <a:t>We</a:t>
              </a:r>
              <a:r>
                <a:rPr lang="fr-FR" sz="1400" dirty="0" smtClean="0"/>
                <a:t> </a:t>
              </a:r>
              <a:r>
                <a:rPr lang="fr-FR" sz="1400" dirty="0" err="1" smtClean="0"/>
                <a:t>need</a:t>
              </a:r>
              <a:endParaRPr lang="fr-FR" sz="1400" dirty="0"/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7013737" y="5036612"/>
              <a:ext cx="12241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err="1" smtClean="0"/>
                <a:t>We</a:t>
              </a:r>
              <a:r>
                <a:rPr lang="fr-FR" sz="1400" dirty="0" smtClean="0"/>
                <a:t> </a:t>
              </a:r>
              <a:r>
                <a:rPr lang="fr-FR" sz="1400" dirty="0" err="1" smtClean="0"/>
                <a:t>measure</a:t>
              </a:r>
              <a:endParaRPr lang="fr-FR" sz="1400" dirty="0"/>
            </a:p>
          </p:txBody>
        </p:sp>
      </p:grpSp>
      <p:sp>
        <p:nvSpPr>
          <p:cNvPr id="2" name="Ellipse 1"/>
          <p:cNvSpPr/>
          <p:nvPr/>
        </p:nvSpPr>
        <p:spPr>
          <a:xfrm>
            <a:off x="9274819" y="4111962"/>
            <a:ext cx="1163097" cy="4001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2" name="Connecteur droit avec flèche 21"/>
          <p:cNvCxnSpPr/>
          <p:nvPr/>
        </p:nvCxnSpPr>
        <p:spPr>
          <a:xfrm flipV="1">
            <a:off x="9503513" y="4574760"/>
            <a:ext cx="216008" cy="46185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9130803" y="5006932"/>
            <a:ext cx="9234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/>
              <a:t>Problem</a:t>
            </a:r>
            <a:endParaRPr lang="fr-FR" sz="1400" dirty="0"/>
          </a:p>
        </p:txBody>
      </p:sp>
      <p:sp>
        <p:nvSpPr>
          <p:cNvPr id="25" name="ZoneTexte 24"/>
          <p:cNvSpPr txBox="1"/>
          <p:nvPr/>
        </p:nvSpPr>
        <p:spPr>
          <a:xfrm>
            <a:off x="522393" y="864972"/>
            <a:ext cx="4181947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Most </a:t>
            </a:r>
            <a:r>
              <a:rPr lang="fr-FR" sz="1400" dirty="0" err="1" smtClean="0"/>
              <a:t>precision</a:t>
            </a:r>
            <a:r>
              <a:rPr lang="fr-FR" sz="1400" dirty="0" smtClean="0"/>
              <a:t> mass </a:t>
            </a:r>
            <a:r>
              <a:rPr lang="fr-FR" sz="1400" dirty="0" err="1" smtClean="0"/>
              <a:t>spectrometry</a:t>
            </a:r>
            <a:r>
              <a:rPr lang="fr-FR" sz="1400" dirty="0" smtClean="0"/>
              <a:t> techniques </a:t>
            </a:r>
            <a:r>
              <a:rPr lang="fr-FR" sz="1400" dirty="0" err="1" smtClean="0"/>
              <a:t>measure</a:t>
            </a:r>
            <a:r>
              <a:rPr lang="fr-FR" sz="1400" dirty="0" smtClean="0"/>
              <a:t> 1</a:t>
            </a:r>
            <a:r>
              <a:rPr lang="fr-FR" sz="1400" baseline="30000" dirty="0" smtClean="0"/>
              <a:t>+</a:t>
            </a:r>
            <a:r>
              <a:rPr lang="fr-FR" sz="1400" dirty="0" smtClean="0"/>
              <a:t> or 2</a:t>
            </a:r>
            <a:r>
              <a:rPr lang="fr-FR" sz="1400" baseline="30000" dirty="0" smtClean="0"/>
              <a:t>+</a:t>
            </a:r>
            <a:r>
              <a:rPr lang="fr-FR" sz="1400" dirty="0" smtClean="0"/>
              <a:t> ions 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27096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snapshot of the last ≈15 years of experiments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80</a:t>
            </a:fld>
            <a:endParaRPr lang="fr-FR" dirty="0"/>
          </a:p>
        </p:txBody>
      </p:sp>
      <p:grpSp>
        <p:nvGrpSpPr>
          <p:cNvPr id="8" name="Groupe 7"/>
          <p:cNvGrpSpPr/>
          <p:nvPr/>
        </p:nvGrpSpPr>
        <p:grpSpPr>
          <a:xfrm>
            <a:off x="1289047" y="797496"/>
            <a:ext cx="8580748" cy="4785911"/>
            <a:chOff x="1289047" y="797496"/>
            <a:chExt cx="8580748" cy="4785911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3939" y="797496"/>
              <a:ext cx="8515856" cy="4785911"/>
            </a:xfrm>
            <a:prstGeom prst="rect">
              <a:avLst/>
            </a:prstGeom>
          </p:spPr>
        </p:pic>
        <p:sp>
          <p:nvSpPr>
            <p:cNvPr id="7" name="ZoneTexte 6"/>
            <p:cNvSpPr txBox="1"/>
            <p:nvPr/>
          </p:nvSpPr>
          <p:spPr>
            <a:xfrm>
              <a:off x="1289047" y="5306408"/>
              <a:ext cx="550823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err="1" smtClean="0"/>
                <a:t>Facilities</a:t>
              </a:r>
              <a:r>
                <a:rPr lang="fr-FR" sz="1200" dirty="0" smtClean="0"/>
                <a:t> </a:t>
              </a:r>
              <a:r>
                <a:rPr lang="fr-FR" sz="1200" dirty="0" err="1" smtClean="0"/>
                <a:t>responsible</a:t>
              </a:r>
              <a:r>
                <a:rPr lang="fr-FR" sz="1200" dirty="0" smtClean="0"/>
                <a:t> for large </a:t>
              </a:r>
              <a:r>
                <a:rPr lang="fr-FR" sz="1200" dirty="0" err="1" smtClean="0"/>
                <a:t>majority</a:t>
              </a:r>
              <a:r>
                <a:rPr lang="fr-FR" sz="1200" dirty="0" smtClean="0"/>
                <a:t> of mass </a:t>
              </a:r>
              <a:r>
                <a:rPr lang="fr-FR" sz="1200" dirty="0" err="1" smtClean="0"/>
                <a:t>measurements</a:t>
              </a:r>
              <a:r>
                <a:rPr lang="fr-FR" sz="1200" dirty="0" smtClean="0"/>
                <a:t> in last 15 </a:t>
              </a:r>
              <a:r>
                <a:rPr lang="fr-FR" sz="1200" dirty="0" err="1" smtClean="0"/>
                <a:t>years</a:t>
              </a:r>
              <a:endParaRPr lang="fr-FR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7175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region between 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 and 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78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81</a:t>
            </a:fld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452" y="1634163"/>
            <a:ext cx="4794500" cy="3520496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946227" y="777712"/>
            <a:ext cx="5256583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>
                <a:sym typeface="Wingdings" panose="05000000000000000000" pitchFamily="2" charset="2"/>
              </a:rPr>
              <a:t>Large 2</a:t>
            </a:r>
            <a:r>
              <a:rPr lang="fr-FR" sz="1400" baseline="30000" dirty="0" smtClean="0">
                <a:sym typeface="Wingdings" panose="05000000000000000000" pitchFamily="2" charset="2"/>
              </a:rPr>
              <a:t>+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energy</a:t>
            </a:r>
            <a:r>
              <a:rPr lang="fr-FR" sz="1400" dirty="0" smtClean="0">
                <a:sym typeface="Wingdings" panose="05000000000000000000" pitchFamily="2" charset="2"/>
              </a:rPr>
              <a:t> of </a:t>
            </a:r>
            <a:r>
              <a:rPr lang="fr-FR" sz="1400" baseline="30000" dirty="0" smtClean="0">
                <a:sym typeface="Wingdings" panose="05000000000000000000" pitchFamily="2" charset="2"/>
              </a:rPr>
              <a:t>52</a:t>
            </a:r>
            <a:r>
              <a:rPr lang="fr-FR" sz="1400" dirty="0" smtClean="0">
                <a:sym typeface="Wingdings" panose="05000000000000000000" pitchFamily="2" charset="2"/>
              </a:rPr>
              <a:t>Ca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>
                <a:sym typeface="Wingdings" panose="05000000000000000000" pitchFamily="2" charset="2"/>
              </a:rPr>
              <a:t>Unexpected</a:t>
            </a:r>
            <a:r>
              <a:rPr lang="fr-FR" sz="1400" dirty="0" smtClean="0">
                <a:sym typeface="Wingdings" panose="05000000000000000000" pitchFamily="2" charset="2"/>
              </a:rPr>
              <a:t> trends of masses in the calcium isotopic chain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063" y="1735616"/>
            <a:ext cx="2622433" cy="287202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957427" y="1467413"/>
            <a:ext cx="331853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>
                <a:solidFill>
                  <a:srgbClr val="0000FF"/>
                </a:solidFill>
              </a:rPr>
              <a:t>A. T. Gallant et al., Phys</a:t>
            </a:r>
            <a:r>
              <a:rPr lang="fr-FR" sz="1000" dirty="0">
                <a:solidFill>
                  <a:srgbClr val="0000FF"/>
                </a:solidFill>
              </a:rPr>
              <a:t>. Rev. Lett. 109, </a:t>
            </a:r>
            <a:r>
              <a:rPr lang="fr-FR" sz="1000" dirty="0" smtClean="0">
                <a:solidFill>
                  <a:srgbClr val="0000FF"/>
                </a:solidFill>
              </a:rPr>
              <a:t>032506 (2012)</a:t>
            </a:r>
            <a:endParaRPr lang="fr-FR" sz="1000" dirty="0">
              <a:solidFill>
                <a:srgbClr val="0000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1812" y="1475699"/>
            <a:ext cx="269176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>
                <a:solidFill>
                  <a:srgbClr val="32CD32"/>
                </a:solidFill>
              </a:rPr>
              <a:t>A. Huck et al., Phys</a:t>
            </a:r>
            <a:r>
              <a:rPr lang="fr-FR" sz="1000" dirty="0">
                <a:solidFill>
                  <a:srgbClr val="32CD32"/>
                </a:solidFill>
              </a:rPr>
              <a:t>. Rev. C 31, </a:t>
            </a:r>
            <a:r>
              <a:rPr lang="fr-FR" sz="1000" dirty="0" smtClean="0">
                <a:solidFill>
                  <a:srgbClr val="32CD32"/>
                </a:solidFill>
              </a:rPr>
              <a:t>2226 (1985)</a:t>
            </a:r>
            <a:endParaRPr lang="fr-FR" sz="1000" dirty="0">
              <a:solidFill>
                <a:srgbClr val="32CD32"/>
              </a:solidFill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03" y="1749600"/>
            <a:ext cx="3049697" cy="2286639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 rot="1483739">
            <a:off x="8178857" y="2973880"/>
            <a:ext cx="2520280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err="1" smtClean="0">
                <a:solidFill>
                  <a:srgbClr val="FF0000"/>
                </a:solidFill>
              </a:rPr>
              <a:t>Averages</a:t>
            </a:r>
            <a:r>
              <a:rPr lang="fr-FR" sz="1000" dirty="0" smtClean="0">
                <a:solidFill>
                  <a:srgbClr val="FF0000"/>
                </a:solidFill>
              </a:rPr>
              <a:t> of </a:t>
            </a:r>
            <a:r>
              <a:rPr lang="fr-FR" sz="1000" dirty="0" err="1" smtClean="0">
                <a:solidFill>
                  <a:srgbClr val="FF0000"/>
                </a:solidFill>
              </a:rPr>
              <a:t>low-precision</a:t>
            </a:r>
            <a:r>
              <a:rPr lang="fr-FR" sz="1000" dirty="0" smtClean="0">
                <a:solidFill>
                  <a:srgbClr val="FF0000"/>
                </a:solidFill>
              </a:rPr>
              <a:t> </a:t>
            </a:r>
            <a:r>
              <a:rPr lang="fr-FR" sz="1000" dirty="0" err="1" smtClean="0">
                <a:solidFill>
                  <a:srgbClr val="FF0000"/>
                </a:solidFill>
              </a:rPr>
              <a:t>measurements</a:t>
            </a:r>
            <a:endParaRPr lang="fr-FR" sz="1000" dirty="0">
              <a:solidFill>
                <a:srgbClr val="FF0000"/>
              </a:solidFill>
            </a:endParaRPr>
          </a:p>
        </p:txBody>
      </p:sp>
      <p:cxnSp>
        <p:nvCxnSpPr>
          <p:cNvPr id="16" name="Connecteur droit 15"/>
          <p:cNvCxnSpPr>
            <a:endCxn id="15" idx="2"/>
          </p:cNvCxnSpPr>
          <p:nvPr/>
        </p:nvCxnSpPr>
        <p:spPr>
          <a:xfrm flipV="1">
            <a:off x="8447844" y="3208811"/>
            <a:ext cx="939653" cy="52097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2252201" y="853634"/>
            <a:ext cx="14104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/>
              <a:t>View</a:t>
            </a:r>
            <a:r>
              <a:rPr lang="fr-FR" sz="1600" dirty="0" smtClean="0"/>
              <a:t> in 2012:</a:t>
            </a:r>
            <a:endParaRPr lang="fr-FR" sz="1600" dirty="0"/>
          </a:p>
        </p:txBody>
      </p:sp>
      <p:sp>
        <p:nvSpPr>
          <p:cNvPr id="18" name="ZoneTexte 17"/>
          <p:cNvSpPr txBox="1"/>
          <p:nvPr/>
        </p:nvSpPr>
        <p:spPr>
          <a:xfrm>
            <a:off x="3130772" y="5220299"/>
            <a:ext cx="4607127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>
                <a:sym typeface="Wingdings" panose="05000000000000000000" pitchFamily="2" charset="2"/>
              </a:rPr>
              <a:t>The </a:t>
            </a:r>
            <a:r>
              <a:rPr lang="fr-FR" sz="1400" dirty="0" err="1" smtClean="0">
                <a:sym typeface="Wingdings" panose="05000000000000000000" pitchFamily="2" charset="2"/>
              </a:rPr>
              <a:t>rise</a:t>
            </a:r>
            <a:r>
              <a:rPr lang="fr-FR" sz="1400" dirty="0" smtClean="0">
                <a:sym typeface="Wingdings" panose="05000000000000000000" pitchFamily="2" charset="2"/>
              </a:rPr>
              <a:t> of the </a:t>
            </a:r>
            <a:r>
              <a:rPr lang="fr-FR" sz="1400" dirty="0" err="1" smtClean="0">
                <a:sym typeface="Wingdings" panose="05000000000000000000" pitchFamily="2" charset="2"/>
              </a:rPr>
              <a:t>interest</a:t>
            </a:r>
            <a:r>
              <a:rPr lang="fr-FR" sz="1400" dirty="0" smtClean="0">
                <a:sym typeface="Wingdings" panose="05000000000000000000" pitchFamily="2" charset="2"/>
              </a:rPr>
              <a:t> in 3N forces and chiral EFT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763" y="4086615"/>
            <a:ext cx="2278759" cy="1287572"/>
          </a:xfrm>
          <a:prstGeom prst="rect">
            <a:avLst/>
          </a:prstGeom>
        </p:spPr>
      </p:pic>
      <p:sp>
        <p:nvSpPr>
          <p:cNvPr id="20" name="Ellipse 19"/>
          <p:cNvSpPr/>
          <p:nvPr/>
        </p:nvSpPr>
        <p:spPr>
          <a:xfrm rot="2085482">
            <a:off x="7264017" y="3609746"/>
            <a:ext cx="1793865" cy="5536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864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Developments along the calcium chain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82</a:t>
            </a:fld>
            <a:endParaRPr lang="fr-FR" dirty="0"/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989" y="1594386"/>
            <a:ext cx="4723835" cy="3554163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02" y="1750939"/>
            <a:ext cx="3049697" cy="2266288"/>
          </a:xfrm>
          <a:prstGeom prst="rect">
            <a:avLst/>
          </a:prstGeom>
        </p:spPr>
      </p:pic>
      <p:sp>
        <p:nvSpPr>
          <p:cNvPr id="22" name="ZoneTexte 21"/>
          <p:cNvSpPr txBox="1"/>
          <p:nvPr/>
        </p:nvSpPr>
        <p:spPr>
          <a:xfrm>
            <a:off x="3946227" y="777712"/>
            <a:ext cx="583264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>
                <a:sym typeface="Wingdings" panose="05000000000000000000" pitchFamily="2" charset="2"/>
              </a:rPr>
              <a:t>Large 2</a:t>
            </a:r>
            <a:r>
              <a:rPr lang="fr-FR" sz="1400" baseline="30000" dirty="0" smtClean="0">
                <a:sym typeface="Wingdings" panose="05000000000000000000" pitchFamily="2" charset="2"/>
              </a:rPr>
              <a:t>+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energy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also</a:t>
            </a:r>
            <a:r>
              <a:rPr lang="fr-FR" sz="1400" dirty="0" smtClean="0">
                <a:sym typeface="Wingdings" panose="05000000000000000000" pitchFamily="2" charset="2"/>
              </a:rPr>
              <a:t> in </a:t>
            </a:r>
            <a:r>
              <a:rPr lang="fr-FR" sz="1400" baseline="30000" dirty="0" smtClean="0">
                <a:sym typeface="Wingdings" panose="05000000000000000000" pitchFamily="2" charset="2"/>
              </a:rPr>
              <a:t>54</a:t>
            </a:r>
            <a:r>
              <a:rPr lang="fr-FR" sz="1400" dirty="0" smtClean="0">
                <a:sym typeface="Wingdings" panose="05000000000000000000" pitchFamily="2" charset="2"/>
              </a:rPr>
              <a:t>Ca </a:t>
            </a:r>
            <a:r>
              <a:rPr lang="fr-FR" sz="1400" dirty="0" err="1" smtClean="0">
                <a:sym typeface="Wingdings" panose="05000000000000000000" pitchFamily="2" charset="2"/>
              </a:rPr>
              <a:t>found</a:t>
            </a:r>
            <a:r>
              <a:rPr lang="fr-FR" sz="1400" dirty="0" smtClean="0">
                <a:sym typeface="Wingdings" panose="05000000000000000000" pitchFamily="2" charset="2"/>
              </a:rPr>
              <a:t> at RIKEN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>
                <a:sym typeface="Wingdings" panose="05000000000000000000" pitchFamily="2" charset="2"/>
              </a:rPr>
              <a:t>Masses of </a:t>
            </a:r>
            <a:r>
              <a:rPr lang="fr-FR" sz="1400" baseline="30000" dirty="0" smtClean="0">
                <a:sym typeface="Wingdings" panose="05000000000000000000" pitchFamily="2" charset="2"/>
              </a:rPr>
              <a:t>53</a:t>
            </a:r>
            <a:r>
              <a:rPr lang="fr-FR" sz="1400" dirty="0" smtClean="0">
                <a:sym typeface="Wingdings" panose="05000000000000000000" pitchFamily="2" charset="2"/>
              </a:rPr>
              <a:t>K and </a:t>
            </a:r>
            <a:r>
              <a:rPr lang="fr-FR" sz="1400" baseline="30000" dirty="0" smtClean="0">
                <a:sym typeface="Wingdings" panose="05000000000000000000" pitchFamily="2" charset="2"/>
              </a:rPr>
              <a:t>54</a:t>
            </a:r>
            <a:r>
              <a:rPr lang="fr-FR" sz="1400" dirty="0" smtClean="0">
                <a:sym typeface="Wingdings" panose="05000000000000000000" pitchFamily="2" charset="2"/>
              </a:rPr>
              <a:t>Ca </a:t>
            </a:r>
            <a:r>
              <a:rPr lang="fr-FR" sz="1400" dirty="0" err="1" smtClean="0">
                <a:sym typeface="Wingdings" panose="05000000000000000000" pitchFamily="2" charset="2"/>
              </a:rPr>
              <a:t>from</a:t>
            </a:r>
            <a:r>
              <a:rPr lang="fr-FR" sz="1400" dirty="0" smtClean="0">
                <a:sym typeface="Wingdings" panose="05000000000000000000" pitchFamily="2" charset="2"/>
              </a:rPr>
              <a:t> ISOLTRAP </a:t>
            </a:r>
            <a:r>
              <a:rPr lang="fr-FR" sz="1400" dirty="0" err="1" smtClean="0">
                <a:sym typeface="Wingdings" panose="05000000000000000000" pitchFamily="2" charset="2"/>
              </a:rPr>
              <a:t>confirm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shell</a:t>
            </a:r>
            <a:r>
              <a:rPr lang="fr-FR" sz="1400" dirty="0" smtClean="0">
                <a:sym typeface="Wingdings" panose="05000000000000000000" pitchFamily="2" charset="2"/>
              </a:rPr>
              <a:t> gap at N = 32</a:t>
            </a:r>
          </a:p>
        </p:txBody>
      </p:sp>
      <p:sp>
        <p:nvSpPr>
          <p:cNvPr id="24" name="ZoneTexte 23"/>
          <p:cNvSpPr txBox="1"/>
          <p:nvPr/>
        </p:nvSpPr>
        <p:spPr>
          <a:xfrm rot="1483739">
            <a:off x="8178857" y="2973880"/>
            <a:ext cx="2520280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err="1" smtClean="0">
                <a:solidFill>
                  <a:srgbClr val="FF0000"/>
                </a:solidFill>
              </a:rPr>
              <a:t>Averages</a:t>
            </a:r>
            <a:r>
              <a:rPr lang="fr-FR" sz="1000" dirty="0" smtClean="0">
                <a:solidFill>
                  <a:srgbClr val="FF0000"/>
                </a:solidFill>
              </a:rPr>
              <a:t> of </a:t>
            </a:r>
            <a:r>
              <a:rPr lang="fr-FR" sz="1000" dirty="0" err="1" smtClean="0">
                <a:solidFill>
                  <a:srgbClr val="FF0000"/>
                </a:solidFill>
              </a:rPr>
              <a:t>low-precision</a:t>
            </a:r>
            <a:r>
              <a:rPr lang="fr-FR" sz="1000" dirty="0" smtClean="0">
                <a:solidFill>
                  <a:srgbClr val="FF0000"/>
                </a:solidFill>
              </a:rPr>
              <a:t> </a:t>
            </a:r>
            <a:r>
              <a:rPr lang="fr-FR" sz="1000" dirty="0" err="1" smtClean="0">
                <a:solidFill>
                  <a:srgbClr val="FF0000"/>
                </a:solidFill>
              </a:rPr>
              <a:t>measurements</a:t>
            </a:r>
            <a:endParaRPr lang="fr-FR" sz="1000" dirty="0">
              <a:solidFill>
                <a:srgbClr val="FF0000"/>
              </a:solidFill>
            </a:endParaRPr>
          </a:p>
        </p:txBody>
      </p:sp>
      <p:cxnSp>
        <p:nvCxnSpPr>
          <p:cNvPr id="25" name="Connecteur droit 24"/>
          <p:cNvCxnSpPr>
            <a:endCxn id="24" idx="2"/>
          </p:cNvCxnSpPr>
          <p:nvPr/>
        </p:nvCxnSpPr>
        <p:spPr>
          <a:xfrm flipV="1">
            <a:off x="8447844" y="3208811"/>
            <a:ext cx="939653" cy="52097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2252201" y="853634"/>
            <a:ext cx="13527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/>
              <a:t>View</a:t>
            </a:r>
            <a:r>
              <a:rPr lang="fr-FR" sz="1600" dirty="0" smtClean="0"/>
              <a:t> in 2013</a:t>
            </a:r>
            <a:endParaRPr lang="fr-FR" sz="1600" dirty="0"/>
          </a:p>
        </p:txBody>
      </p:sp>
      <p:sp>
        <p:nvSpPr>
          <p:cNvPr id="27" name="Rectangle 26"/>
          <p:cNvSpPr/>
          <p:nvPr/>
        </p:nvSpPr>
        <p:spPr>
          <a:xfrm>
            <a:off x="62839" y="1426342"/>
            <a:ext cx="307007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>
                <a:solidFill>
                  <a:srgbClr val="FF0000"/>
                </a:solidFill>
              </a:rPr>
              <a:t>D. </a:t>
            </a:r>
            <a:r>
              <a:rPr lang="fr-FR" sz="1000" dirty="0" err="1" smtClean="0">
                <a:solidFill>
                  <a:srgbClr val="FF0000"/>
                </a:solidFill>
              </a:rPr>
              <a:t>Steppenbeck</a:t>
            </a:r>
            <a:r>
              <a:rPr lang="fr-FR" sz="1000" dirty="0" smtClean="0">
                <a:solidFill>
                  <a:srgbClr val="FF0000"/>
                </a:solidFill>
              </a:rPr>
              <a:t> et al., Nature 502</a:t>
            </a:r>
            <a:r>
              <a:rPr lang="fr-FR" sz="1000" dirty="0">
                <a:solidFill>
                  <a:srgbClr val="FF0000"/>
                </a:solidFill>
              </a:rPr>
              <a:t>, </a:t>
            </a:r>
            <a:r>
              <a:rPr lang="fr-FR" sz="1000" dirty="0" smtClean="0">
                <a:solidFill>
                  <a:srgbClr val="FF0000"/>
                </a:solidFill>
              </a:rPr>
              <a:t>207–210 </a:t>
            </a:r>
            <a:r>
              <a:rPr lang="fr-FR" sz="1000" dirty="0">
                <a:solidFill>
                  <a:srgbClr val="FF0000"/>
                </a:solidFill>
              </a:rPr>
              <a:t>(2013)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179499" y="1411346"/>
            <a:ext cx="28745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>
                <a:solidFill>
                  <a:srgbClr val="FF0000"/>
                </a:solidFill>
              </a:rPr>
              <a:t>F. </a:t>
            </a:r>
            <a:r>
              <a:rPr lang="fr-FR" sz="1000" dirty="0" err="1" smtClean="0">
                <a:solidFill>
                  <a:srgbClr val="FF0000"/>
                </a:solidFill>
              </a:rPr>
              <a:t>Wienholtz</a:t>
            </a:r>
            <a:r>
              <a:rPr lang="fr-FR" sz="1000" dirty="0" smtClean="0">
                <a:solidFill>
                  <a:srgbClr val="FF0000"/>
                </a:solidFill>
              </a:rPr>
              <a:t> et al., Nature 498</a:t>
            </a:r>
            <a:r>
              <a:rPr lang="fr-FR" sz="1000" dirty="0">
                <a:solidFill>
                  <a:srgbClr val="FF0000"/>
                </a:solidFill>
              </a:rPr>
              <a:t>, </a:t>
            </a:r>
            <a:r>
              <a:rPr lang="fr-FR" sz="1000" dirty="0" smtClean="0">
                <a:solidFill>
                  <a:srgbClr val="FF0000"/>
                </a:solidFill>
              </a:rPr>
              <a:t>346–349 </a:t>
            </a:r>
            <a:r>
              <a:rPr lang="fr-FR" sz="1000" dirty="0">
                <a:solidFill>
                  <a:srgbClr val="FF0000"/>
                </a:solidFill>
              </a:rPr>
              <a:t>(2013)</a:t>
            </a:r>
          </a:p>
        </p:txBody>
      </p:sp>
      <p:pic>
        <p:nvPicPr>
          <p:cNvPr id="29" name="Imag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429" y="1658197"/>
            <a:ext cx="2394558" cy="3575928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054004" y="1405169"/>
            <a:ext cx="346120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>
                <a:solidFill>
                  <a:srgbClr val="FF0000"/>
                </a:solidFill>
                <a:latin typeface="Noto Sans"/>
              </a:rPr>
              <a:t>M. </a:t>
            </a:r>
            <a:r>
              <a:rPr lang="fr-FR" sz="1000" dirty="0" err="1" smtClean="0">
                <a:solidFill>
                  <a:srgbClr val="FF0000"/>
                </a:solidFill>
                <a:latin typeface="Noto Sans"/>
              </a:rPr>
              <a:t>Rosenbusch</a:t>
            </a:r>
            <a:r>
              <a:rPr lang="fr-FR" sz="1000" dirty="0" smtClean="0">
                <a:solidFill>
                  <a:srgbClr val="FF0000"/>
                </a:solidFill>
                <a:latin typeface="Noto Sans"/>
              </a:rPr>
              <a:t> et al., Phys</a:t>
            </a:r>
            <a:r>
              <a:rPr lang="fr-FR" sz="1000" dirty="0">
                <a:solidFill>
                  <a:srgbClr val="FF0000"/>
                </a:solidFill>
                <a:latin typeface="Noto Sans"/>
              </a:rPr>
              <a:t>. </a:t>
            </a:r>
            <a:r>
              <a:rPr lang="fr-FR" sz="1000" dirty="0" err="1">
                <a:solidFill>
                  <a:srgbClr val="FF0000"/>
                </a:solidFill>
                <a:latin typeface="Noto Sans"/>
              </a:rPr>
              <a:t>Rev</a:t>
            </a:r>
            <a:r>
              <a:rPr lang="fr-FR" sz="1000" dirty="0">
                <a:solidFill>
                  <a:srgbClr val="FF0000"/>
                </a:solidFill>
                <a:latin typeface="Noto Sans"/>
              </a:rPr>
              <a:t>. </a:t>
            </a:r>
            <a:r>
              <a:rPr lang="fr-FR" sz="1000" dirty="0" err="1">
                <a:solidFill>
                  <a:srgbClr val="FF0000"/>
                </a:solidFill>
                <a:latin typeface="Noto Sans"/>
              </a:rPr>
              <a:t>Lett</a:t>
            </a:r>
            <a:r>
              <a:rPr lang="fr-FR" sz="1000" dirty="0">
                <a:solidFill>
                  <a:srgbClr val="FF0000"/>
                </a:solidFill>
                <a:latin typeface="Noto Sans"/>
              </a:rPr>
              <a:t>. </a:t>
            </a:r>
            <a:r>
              <a:rPr lang="fr-FR" sz="1000" b="1" dirty="0">
                <a:solidFill>
                  <a:srgbClr val="FF0000"/>
                </a:solidFill>
                <a:latin typeface="Noto Sans"/>
              </a:rPr>
              <a:t>114</a:t>
            </a:r>
            <a:r>
              <a:rPr lang="fr-FR" sz="1000" dirty="0">
                <a:solidFill>
                  <a:srgbClr val="FF0000"/>
                </a:solidFill>
                <a:latin typeface="Noto Sans"/>
              </a:rPr>
              <a:t>, </a:t>
            </a:r>
            <a:r>
              <a:rPr lang="fr-FR" sz="1000" dirty="0" smtClean="0">
                <a:solidFill>
                  <a:srgbClr val="FF0000"/>
                </a:solidFill>
                <a:latin typeface="Noto Sans"/>
              </a:rPr>
              <a:t>202501(2015)</a:t>
            </a:r>
            <a:endParaRPr lang="fr-FR" sz="1000" dirty="0">
              <a:solidFill>
                <a:srgbClr val="FF0000"/>
              </a:solidFill>
            </a:endParaRPr>
          </a:p>
        </p:txBody>
      </p:sp>
      <p:grpSp>
        <p:nvGrpSpPr>
          <p:cNvPr id="31" name="Groupe 30"/>
          <p:cNvGrpSpPr/>
          <p:nvPr/>
        </p:nvGrpSpPr>
        <p:grpSpPr>
          <a:xfrm>
            <a:off x="562763" y="4086615"/>
            <a:ext cx="2278759" cy="1287572"/>
            <a:chOff x="562763" y="4086615"/>
            <a:chExt cx="2278759" cy="1287572"/>
          </a:xfrm>
        </p:grpSpPr>
        <p:pic>
          <p:nvPicPr>
            <p:cNvPr id="32" name="Image 3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2763" y="4086615"/>
              <a:ext cx="2278759" cy="1287572"/>
            </a:xfrm>
            <a:prstGeom prst="rect">
              <a:avLst/>
            </a:prstGeom>
          </p:spPr>
        </p:pic>
        <p:sp>
          <p:nvSpPr>
            <p:cNvPr id="33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1380609" y="4688319"/>
              <a:ext cx="72008" cy="73584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4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1480207" y="4688319"/>
              <a:ext cx="72008" cy="73584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36" name="Ellipse 35"/>
          <p:cNvSpPr/>
          <p:nvPr/>
        </p:nvSpPr>
        <p:spPr>
          <a:xfrm rot="2085482">
            <a:off x="7264017" y="3609746"/>
            <a:ext cx="1793865" cy="5536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3132910" y="5270090"/>
            <a:ext cx="3182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First mass </a:t>
            </a:r>
            <a:r>
              <a:rPr lang="fr-FR" sz="1200" dirty="0" err="1" smtClean="0"/>
              <a:t>measurements</a:t>
            </a:r>
            <a:r>
              <a:rPr lang="fr-FR" sz="1200" dirty="0" smtClean="0"/>
              <a:t> </a:t>
            </a:r>
            <a:r>
              <a:rPr lang="fr-FR" sz="1200" dirty="0" err="1" smtClean="0"/>
              <a:t>with</a:t>
            </a:r>
            <a:r>
              <a:rPr lang="fr-FR" sz="1200" dirty="0" smtClean="0"/>
              <a:t> MR-TOF MS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9226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Developments along the calcium chain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83</a:t>
            </a:fld>
            <a:endParaRPr lang="fr-FR" dirty="0"/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990" y="1594386"/>
            <a:ext cx="4707201" cy="3541687"/>
          </a:xfrm>
          <a:prstGeom prst="rect">
            <a:avLst/>
          </a:prstGeom>
        </p:spPr>
      </p:pic>
      <p:sp>
        <p:nvSpPr>
          <p:cNvPr id="35" name="ZoneTexte 34"/>
          <p:cNvSpPr txBox="1"/>
          <p:nvPr/>
        </p:nvSpPr>
        <p:spPr>
          <a:xfrm>
            <a:off x="3946227" y="777712"/>
            <a:ext cx="633670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>
                <a:sym typeface="Wingdings" panose="05000000000000000000" pitchFamily="2" charset="2"/>
              </a:rPr>
              <a:t>New </a:t>
            </a:r>
            <a:r>
              <a:rPr lang="fr-FR" sz="1400" dirty="0" err="1" smtClean="0">
                <a:sym typeface="Wingdings" panose="05000000000000000000" pitchFamily="2" charset="2"/>
              </a:rPr>
              <a:t>measurements</a:t>
            </a:r>
            <a:r>
              <a:rPr lang="fr-FR" sz="1400" dirty="0" smtClean="0">
                <a:sym typeface="Wingdings" panose="05000000000000000000" pitchFamily="2" charset="2"/>
              </a:rPr>
              <a:t> at RIKEN </a:t>
            </a:r>
            <a:r>
              <a:rPr lang="fr-FR" sz="1400" dirty="0" err="1" smtClean="0">
                <a:sym typeface="Wingdings" panose="05000000000000000000" pitchFamily="2" charset="2"/>
              </a:rPr>
              <a:t>with</a:t>
            </a:r>
            <a:r>
              <a:rPr lang="fr-FR" sz="1400" dirty="0" smtClean="0">
                <a:sym typeface="Wingdings" panose="05000000000000000000" pitchFamily="2" charset="2"/>
              </a:rPr>
              <a:t> the SHARAQ </a:t>
            </a:r>
            <a:r>
              <a:rPr lang="fr-FR" sz="1400" dirty="0" err="1" smtClean="0">
                <a:sym typeface="Wingdings" panose="05000000000000000000" pitchFamily="2" charset="2"/>
              </a:rPr>
              <a:t>spectrometer</a:t>
            </a:r>
            <a:r>
              <a:rPr lang="fr-FR" sz="1400" dirty="0" smtClean="0">
                <a:sym typeface="Wingdings" panose="05000000000000000000" pitchFamily="2" charset="2"/>
              </a:rPr>
              <a:t> up to </a:t>
            </a:r>
            <a:r>
              <a:rPr lang="fr-FR" sz="1400" baseline="30000" dirty="0" smtClean="0">
                <a:sym typeface="Wingdings" panose="05000000000000000000" pitchFamily="2" charset="2"/>
              </a:rPr>
              <a:t>57</a:t>
            </a:r>
            <a:r>
              <a:rPr lang="fr-FR" sz="1400" dirty="0" smtClean="0">
                <a:sym typeface="Wingdings" panose="05000000000000000000" pitchFamily="2" charset="2"/>
              </a:rPr>
              <a:t>Ca </a:t>
            </a:r>
            <a:r>
              <a:rPr lang="fr-FR" sz="1400" dirty="0" err="1" smtClean="0">
                <a:sym typeface="Wingdings" panose="05000000000000000000" pitchFamily="2" charset="2"/>
              </a:rPr>
              <a:t>confirm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shell</a:t>
            </a:r>
            <a:r>
              <a:rPr lang="fr-FR" sz="1400" dirty="0" smtClean="0">
                <a:sym typeface="Wingdings" panose="05000000000000000000" pitchFamily="2" charset="2"/>
              </a:rPr>
              <a:t> gap at N = 34. </a:t>
            </a:r>
          </a:p>
        </p:txBody>
      </p:sp>
      <p:sp>
        <p:nvSpPr>
          <p:cNvPr id="37" name="Ellipse 36"/>
          <p:cNvSpPr/>
          <p:nvPr/>
        </p:nvSpPr>
        <p:spPr>
          <a:xfrm rot="2085482">
            <a:off x="7264017" y="3609746"/>
            <a:ext cx="1793865" cy="5536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ZoneTexte 37"/>
          <p:cNvSpPr txBox="1"/>
          <p:nvPr/>
        </p:nvSpPr>
        <p:spPr>
          <a:xfrm rot="1483739">
            <a:off x="8178857" y="2973880"/>
            <a:ext cx="2520280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err="1" smtClean="0">
                <a:solidFill>
                  <a:srgbClr val="FF0000"/>
                </a:solidFill>
              </a:rPr>
              <a:t>Averages</a:t>
            </a:r>
            <a:r>
              <a:rPr lang="fr-FR" sz="1000" dirty="0" smtClean="0">
                <a:solidFill>
                  <a:srgbClr val="FF0000"/>
                </a:solidFill>
              </a:rPr>
              <a:t> of </a:t>
            </a:r>
            <a:r>
              <a:rPr lang="fr-FR" sz="1000" dirty="0" err="1" smtClean="0">
                <a:solidFill>
                  <a:srgbClr val="FF0000"/>
                </a:solidFill>
              </a:rPr>
              <a:t>low-precision</a:t>
            </a:r>
            <a:r>
              <a:rPr lang="fr-FR" sz="1000" dirty="0" smtClean="0">
                <a:solidFill>
                  <a:srgbClr val="FF0000"/>
                </a:solidFill>
              </a:rPr>
              <a:t> </a:t>
            </a:r>
            <a:r>
              <a:rPr lang="fr-FR" sz="1000" dirty="0" err="1" smtClean="0">
                <a:solidFill>
                  <a:srgbClr val="FF0000"/>
                </a:solidFill>
              </a:rPr>
              <a:t>measurements</a:t>
            </a:r>
            <a:endParaRPr lang="fr-FR" sz="1000" dirty="0">
              <a:solidFill>
                <a:srgbClr val="FF0000"/>
              </a:solidFill>
            </a:endParaRPr>
          </a:p>
        </p:txBody>
      </p:sp>
      <p:cxnSp>
        <p:nvCxnSpPr>
          <p:cNvPr id="39" name="Connecteur droit 38"/>
          <p:cNvCxnSpPr>
            <a:stCxn id="37" idx="0"/>
            <a:endCxn id="38" idx="2"/>
          </p:cNvCxnSpPr>
          <p:nvPr/>
        </p:nvCxnSpPr>
        <p:spPr>
          <a:xfrm flipV="1">
            <a:off x="8447844" y="3208811"/>
            <a:ext cx="939653" cy="52097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/>
          <p:cNvSpPr txBox="1"/>
          <p:nvPr/>
        </p:nvSpPr>
        <p:spPr>
          <a:xfrm>
            <a:off x="2019435" y="836117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/>
              <a:t>Subsequent</a:t>
            </a:r>
            <a:r>
              <a:rPr lang="fr-FR" sz="1600" dirty="0" smtClean="0"/>
              <a:t> </a:t>
            </a:r>
            <a:r>
              <a:rPr lang="fr-FR" sz="1600" dirty="0" err="1" smtClean="0"/>
              <a:t>years</a:t>
            </a:r>
            <a:endParaRPr lang="fr-FR" sz="1600" dirty="0"/>
          </a:p>
        </p:txBody>
      </p:sp>
      <p:grpSp>
        <p:nvGrpSpPr>
          <p:cNvPr id="41" name="Groupe 40"/>
          <p:cNvGrpSpPr/>
          <p:nvPr/>
        </p:nvGrpSpPr>
        <p:grpSpPr>
          <a:xfrm>
            <a:off x="172942" y="1721343"/>
            <a:ext cx="3773285" cy="2102470"/>
            <a:chOff x="219175" y="1594386"/>
            <a:chExt cx="3320009" cy="1849905"/>
          </a:xfrm>
        </p:grpSpPr>
        <p:grpSp>
          <p:nvGrpSpPr>
            <p:cNvPr id="42" name="Groupe 41"/>
            <p:cNvGrpSpPr/>
            <p:nvPr/>
          </p:nvGrpSpPr>
          <p:grpSpPr>
            <a:xfrm>
              <a:off x="219175" y="1594386"/>
              <a:ext cx="3320009" cy="1849905"/>
              <a:chOff x="359430" y="1383515"/>
              <a:chExt cx="3320009" cy="1849905"/>
            </a:xfrm>
          </p:grpSpPr>
          <p:pic>
            <p:nvPicPr>
              <p:cNvPr id="44" name="Image 43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8073" r="1826"/>
              <a:stretch/>
            </p:blipFill>
            <p:spPr>
              <a:xfrm>
                <a:off x="391804" y="2911524"/>
                <a:ext cx="3259382" cy="321896"/>
              </a:xfrm>
              <a:prstGeom prst="rect">
                <a:avLst/>
              </a:prstGeom>
            </p:spPr>
          </p:pic>
          <p:grpSp>
            <p:nvGrpSpPr>
              <p:cNvPr id="45" name="Groupe 44"/>
              <p:cNvGrpSpPr/>
              <p:nvPr/>
            </p:nvGrpSpPr>
            <p:grpSpPr>
              <a:xfrm>
                <a:off x="359430" y="1383515"/>
                <a:ext cx="3320009" cy="1636021"/>
                <a:chOff x="359430" y="1383515"/>
                <a:chExt cx="3320009" cy="1636021"/>
              </a:xfrm>
            </p:grpSpPr>
            <p:pic>
              <p:nvPicPr>
                <p:cNvPr id="46" name="Image 45"/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44337"/>
                <a:stretch/>
              </p:blipFill>
              <p:spPr>
                <a:xfrm>
                  <a:off x="359430" y="1383515"/>
                  <a:ext cx="3320009" cy="1502213"/>
                </a:xfrm>
                <a:prstGeom prst="rect">
                  <a:avLst/>
                </a:prstGeom>
              </p:spPr>
            </p:pic>
            <p:sp>
              <p:nvSpPr>
                <p:cNvPr id="47" name="Rectangle 46"/>
                <p:cNvSpPr/>
                <p:nvPr/>
              </p:nvSpPr>
              <p:spPr>
                <a:xfrm>
                  <a:off x="418747" y="2777716"/>
                  <a:ext cx="144016" cy="24182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43" name="Rectangle 42"/>
            <p:cNvSpPr/>
            <p:nvPr/>
          </p:nvSpPr>
          <p:spPr>
            <a:xfrm>
              <a:off x="849883" y="1733600"/>
              <a:ext cx="216024" cy="288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8" name="Groupe 47"/>
          <p:cNvGrpSpPr/>
          <p:nvPr/>
        </p:nvGrpSpPr>
        <p:grpSpPr>
          <a:xfrm>
            <a:off x="562763" y="4086615"/>
            <a:ext cx="2278759" cy="1287572"/>
            <a:chOff x="562763" y="4086615"/>
            <a:chExt cx="2278759" cy="1287572"/>
          </a:xfrm>
        </p:grpSpPr>
        <p:pic>
          <p:nvPicPr>
            <p:cNvPr id="49" name="Image 4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2763" y="4086615"/>
              <a:ext cx="2278759" cy="1287572"/>
            </a:xfrm>
            <a:prstGeom prst="rect">
              <a:avLst/>
            </a:prstGeom>
          </p:spPr>
        </p:pic>
        <p:sp>
          <p:nvSpPr>
            <p:cNvPr id="50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1380609" y="4688319"/>
              <a:ext cx="72008" cy="73584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51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1480207" y="4688319"/>
              <a:ext cx="72008" cy="73584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52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1317015" y="4481211"/>
              <a:ext cx="72008" cy="73584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53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1416613" y="4481211"/>
              <a:ext cx="72008" cy="73584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54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1516898" y="4481211"/>
              <a:ext cx="72008" cy="73584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55" name="Rectangle 54"/>
          <p:cNvSpPr/>
          <p:nvPr/>
        </p:nvSpPr>
        <p:spPr>
          <a:xfrm>
            <a:off x="507281" y="1514527"/>
            <a:ext cx="337784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>
                <a:solidFill>
                  <a:srgbClr val="33D133"/>
                </a:solidFill>
              </a:rPr>
              <a:t>S. </a:t>
            </a:r>
            <a:r>
              <a:rPr lang="fr-FR" sz="1000" dirty="0" err="1" smtClean="0">
                <a:solidFill>
                  <a:srgbClr val="33D133"/>
                </a:solidFill>
              </a:rPr>
              <a:t>Michimasa</a:t>
            </a:r>
            <a:r>
              <a:rPr lang="fr-FR" sz="1000" dirty="0" smtClean="0">
                <a:solidFill>
                  <a:srgbClr val="33D133"/>
                </a:solidFill>
              </a:rPr>
              <a:t> et al., Phys</a:t>
            </a:r>
            <a:r>
              <a:rPr lang="fr-FR" sz="1000" dirty="0">
                <a:solidFill>
                  <a:srgbClr val="33D133"/>
                </a:solidFill>
              </a:rPr>
              <a:t>. </a:t>
            </a:r>
            <a:r>
              <a:rPr lang="fr-FR" sz="1000" dirty="0" err="1">
                <a:solidFill>
                  <a:srgbClr val="33D133"/>
                </a:solidFill>
              </a:rPr>
              <a:t>Rev</a:t>
            </a:r>
            <a:r>
              <a:rPr lang="fr-FR" sz="1000" dirty="0">
                <a:solidFill>
                  <a:srgbClr val="33D133"/>
                </a:solidFill>
              </a:rPr>
              <a:t>. </a:t>
            </a:r>
            <a:r>
              <a:rPr lang="fr-FR" sz="1000" dirty="0" err="1">
                <a:solidFill>
                  <a:srgbClr val="33D133"/>
                </a:solidFill>
              </a:rPr>
              <a:t>Lett</a:t>
            </a:r>
            <a:r>
              <a:rPr lang="fr-FR" sz="1000" dirty="0">
                <a:solidFill>
                  <a:srgbClr val="33D133"/>
                </a:solidFill>
              </a:rPr>
              <a:t>. 121, </a:t>
            </a:r>
            <a:r>
              <a:rPr lang="fr-FR" sz="1000" dirty="0" smtClean="0">
                <a:solidFill>
                  <a:srgbClr val="33D133"/>
                </a:solidFill>
              </a:rPr>
              <a:t>022506 (2018)</a:t>
            </a:r>
            <a:endParaRPr lang="fr-FR" sz="1000" dirty="0">
              <a:solidFill>
                <a:srgbClr val="33D133"/>
              </a:solidFill>
            </a:endParaRPr>
          </a:p>
        </p:txBody>
      </p:sp>
      <p:pic>
        <p:nvPicPr>
          <p:cNvPr id="56" name="Picture 2" descr="https://www.nishina.riken.jp/RIBF/R3/image/figure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40" t="49990"/>
          <a:stretch/>
        </p:blipFill>
        <p:spPr bwMode="auto">
          <a:xfrm>
            <a:off x="3785320" y="1989083"/>
            <a:ext cx="2142558" cy="154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04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Developments along the calcium chain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84</a:t>
            </a:fld>
            <a:endParaRPr lang="fr-FR" dirty="0"/>
          </a:p>
        </p:txBody>
      </p:sp>
      <p:pic>
        <p:nvPicPr>
          <p:cNvPr id="28" name="Image 2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990" y="1594386"/>
            <a:ext cx="4707201" cy="3541687"/>
          </a:xfrm>
          <a:prstGeom prst="rect">
            <a:avLst/>
          </a:prstGeom>
        </p:spPr>
      </p:pic>
      <p:sp>
        <p:nvSpPr>
          <p:cNvPr id="29" name="ZoneTexte 28"/>
          <p:cNvSpPr txBox="1"/>
          <p:nvPr/>
        </p:nvSpPr>
        <p:spPr>
          <a:xfrm>
            <a:off x="3946227" y="777712"/>
            <a:ext cx="6336704" cy="73866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>
                <a:sym typeface="Wingdings" panose="05000000000000000000" pitchFamily="2" charset="2"/>
              </a:rPr>
              <a:t>New </a:t>
            </a:r>
            <a:r>
              <a:rPr lang="fr-FR" sz="1400" dirty="0" err="1" smtClean="0">
                <a:sym typeface="Wingdings" panose="05000000000000000000" pitchFamily="2" charset="2"/>
              </a:rPr>
              <a:t>measurements</a:t>
            </a:r>
            <a:r>
              <a:rPr lang="fr-FR" sz="1400" dirty="0" smtClean="0">
                <a:sym typeface="Wingdings" panose="05000000000000000000" pitchFamily="2" charset="2"/>
              </a:rPr>
              <a:t> at RIKEN </a:t>
            </a:r>
            <a:r>
              <a:rPr lang="fr-FR" sz="1400" dirty="0" err="1" smtClean="0">
                <a:sym typeface="Wingdings" panose="05000000000000000000" pitchFamily="2" charset="2"/>
              </a:rPr>
              <a:t>with</a:t>
            </a:r>
            <a:r>
              <a:rPr lang="fr-FR" sz="1400" dirty="0" smtClean="0">
                <a:sym typeface="Wingdings" panose="05000000000000000000" pitchFamily="2" charset="2"/>
              </a:rPr>
              <a:t> the SHARAQ </a:t>
            </a:r>
            <a:r>
              <a:rPr lang="fr-FR" sz="1400" dirty="0" err="1" smtClean="0">
                <a:sym typeface="Wingdings" panose="05000000000000000000" pitchFamily="2" charset="2"/>
              </a:rPr>
              <a:t>spectrometer</a:t>
            </a:r>
            <a:r>
              <a:rPr lang="fr-FR" sz="1400" dirty="0" smtClean="0">
                <a:sym typeface="Wingdings" panose="05000000000000000000" pitchFamily="2" charset="2"/>
              </a:rPr>
              <a:t> up to </a:t>
            </a:r>
            <a:r>
              <a:rPr lang="fr-FR" sz="1400" baseline="30000" dirty="0" smtClean="0">
                <a:sym typeface="Wingdings" panose="05000000000000000000" pitchFamily="2" charset="2"/>
              </a:rPr>
              <a:t>57</a:t>
            </a:r>
            <a:r>
              <a:rPr lang="fr-FR" sz="1400" dirty="0" smtClean="0">
                <a:sym typeface="Wingdings" panose="05000000000000000000" pitchFamily="2" charset="2"/>
              </a:rPr>
              <a:t>Ca </a:t>
            </a:r>
            <a:r>
              <a:rPr lang="fr-FR" sz="1400" dirty="0" err="1" smtClean="0">
                <a:sym typeface="Wingdings" panose="05000000000000000000" pitchFamily="2" charset="2"/>
              </a:rPr>
              <a:t>confirm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shell</a:t>
            </a:r>
            <a:r>
              <a:rPr lang="fr-FR" sz="1400" dirty="0" smtClean="0">
                <a:sym typeface="Wingdings" panose="05000000000000000000" pitchFamily="2" charset="2"/>
              </a:rPr>
              <a:t> gap at N = 34.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>
                <a:sym typeface="Wingdings" panose="05000000000000000000" pitchFamily="2" charset="2"/>
              </a:rPr>
              <a:t>Consistent </a:t>
            </a:r>
            <a:r>
              <a:rPr lang="fr-FR" sz="1400" dirty="0" err="1" smtClean="0">
                <a:sym typeface="Wingdings" panose="05000000000000000000" pitchFamily="2" charset="2"/>
              </a:rPr>
              <a:t>picture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between</a:t>
            </a:r>
            <a:r>
              <a:rPr lang="fr-FR" sz="1400" dirty="0" smtClean="0">
                <a:sym typeface="Wingdings" panose="05000000000000000000" pitchFamily="2" charset="2"/>
              </a:rPr>
              <a:t> masses and 2</a:t>
            </a:r>
            <a:r>
              <a:rPr lang="fr-FR" sz="1400" baseline="30000" dirty="0" smtClean="0">
                <a:sym typeface="Wingdings" panose="05000000000000000000" pitchFamily="2" charset="2"/>
              </a:rPr>
              <a:t>+ </a:t>
            </a:r>
            <a:r>
              <a:rPr lang="fr-FR" sz="1400" dirty="0" smtClean="0">
                <a:sym typeface="Wingdings" panose="05000000000000000000" pitchFamily="2" charset="2"/>
              </a:rPr>
              <a:t>excitation </a:t>
            </a:r>
            <a:r>
              <a:rPr lang="fr-FR" sz="1400" dirty="0" err="1" smtClean="0">
                <a:sym typeface="Wingdings" panose="05000000000000000000" pitchFamily="2" charset="2"/>
              </a:rPr>
              <a:t>energies</a:t>
            </a:r>
            <a:endParaRPr lang="fr-FR" sz="1400" dirty="0" smtClean="0">
              <a:sym typeface="Wingdings" panose="05000000000000000000" pitchFamily="2" charset="2"/>
            </a:endParaRPr>
          </a:p>
        </p:txBody>
      </p:sp>
      <p:sp>
        <p:nvSpPr>
          <p:cNvPr id="30" name="Ellipse 29"/>
          <p:cNvSpPr/>
          <p:nvPr/>
        </p:nvSpPr>
        <p:spPr>
          <a:xfrm rot="2085482">
            <a:off x="7264017" y="3609746"/>
            <a:ext cx="1793865" cy="5536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/>
          <p:cNvSpPr txBox="1"/>
          <p:nvPr/>
        </p:nvSpPr>
        <p:spPr>
          <a:xfrm rot="1483739">
            <a:off x="8178857" y="2973880"/>
            <a:ext cx="2520280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err="1" smtClean="0">
                <a:solidFill>
                  <a:srgbClr val="FF0000"/>
                </a:solidFill>
              </a:rPr>
              <a:t>Averages</a:t>
            </a:r>
            <a:r>
              <a:rPr lang="fr-FR" sz="1000" dirty="0" smtClean="0">
                <a:solidFill>
                  <a:srgbClr val="FF0000"/>
                </a:solidFill>
              </a:rPr>
              <a:t> of </a:t>
            </a:r>
            <a:r>
              <a:rPr lang="fr-FR" sz="1000" dirty="0" err="1" smtClean="0">
                <a:solidFill>
                  <a:srgbClr val="FF0000"/>
                </a:solidFill>
              </a:rPr>
              <a:t>low-precision</a:t>
            </a:r>
            <a:r>
              <a:rPr lang="fr-FR" sz="1000" dirty="0" smtClean="0">
                <a:solidFill>
                  <a:srgbClr val="FF0000"/>
                </a:solidFill>
              </a:rPr>
              <a:t> </a:t>
            </a:r>
            <a:r>
              <a:rPr lang="fr-FR" sz="1000" dirty="0" err="1" smtClean="0">
                <a:solidFill>
                  <a:srgbClr val="FF0000"/>
                </a:solidFill>
              </a:rPr>
              <a:t>measurements</a:t>
            </a:r>
            <a:endParaRPr lang="fr-FR" sz="1000" dirty="0">
              <a:solidFill>
                <a:srgbClr val="FF0000"/>
              </a:solidFill>
            </a:endParaRPr>
          </a:p>
        </p:txBody>
      </p:sp>
      <p:cxnSp>
        <p:nvCxnSpPr>
          <p:cNvPr id="32" name="Connecteur droit 31"/>
          <p:cNvCxnSpPr>
            <a:stCxn id="30" idx="0"/>
            <a:endCxn id="31" idx="2"/>
          </p:cNvCxnSpPr>
          <p:nvPr/>
        </p:nvCxnSpPr>
        <p:spPr>
          <a:xfrm flipV="1">
            <a:off x="8447844" y="3208811"/>
            <a:ext cx="939653" cy="52097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>
            <a:off x="2019435" y="836117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/>
              <a:t>Subsequent</a:t>
            </a:r>
            <a:r>
              <a:rPr lang="fr-FR" sz="1600" dirty="0" smtClean="0"/>
              <a:t> </a:t>
            </a:r>
            <a:r>
              <a:rPr lang="fr-FR" sz="1600" dirty="0" err="1" smtClean="0"/>
              <a:t>years</a:t>
            </a:r>
            <a:endParaRPr lang="fr-FR" sz="1600" dirty="0"/>
          </a:p>
        </p:txBody>
      </p:sp>
      <p:grpSp>
        <p:nvGrpSpPr>
          <p:cNvPr id="34" name="Groupe 33"/>
          <p:cNvGrpSpPr/>
          <p:nvPr/>
        </p:nvGrpSpPr>
        <p:grpSpPr>
          <a:xfrm>
            <a:off x="1080443" y="1515304"/>
            <a:ext cx="3873896" cy="2823252"/>
            <a:chOff x="1080443" y="1515304"/>
            <a:chExt cx="3873896" cy="2823252"/>
          </a:xfrm>
        </p:grpSpPr>
        <p:pic>
          <p:nvPicPr>
            <p:cNvPr id="36" name="Image 3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3479" y="1515304"/>
              <a:ext cx="3709804" cy="1601489"/>
            </a:xfrm>
            <a:prstGeom prst="rect">
              <a:avLst/>
            </a:prstGeom>
          </p:spPr>
        </p:pic>
        <p:pic>
          <p:nvPicPr>
            <p:cNvPr id="57" name="Image 5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0443" y="2780170"/>
              <a:ext cx="3873896" cy="1558386"/>
            </a:xfrm>
            <a:prstGeom prst="rect">
              <a:avLst/>
            </a:prstGeom>
          </p:spPr>
        </p:pic>
      </p:grpSp>
      <p:sp>
        <p:nvSpPr>
          <p:cNvPr id="58" name="Ellipse 57"/>
          <p:cNvSpPr/>
          <p:nvPr/>
        </p:nvSpPr>
        <p:spPr>
          <a:xfrm>
            <a:off x="1850246" y="3454043"/>
            <a:ext cx="432049" cy="267993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9" name="Groupe 58"/>
          <p:cNvGrpSpPr/>
          <p:nvPr/>
        </p:nvGrpSpPr>
        <p:grpSpPr>
          <a:xfrm>
            <a:off x="562763" y="4086615"/>
            <a:ext cx="2278759" cy="1287572"/>
            <a:chOff x="562763" y="4086615"/>
            <a:chExt cx="2278759" cy="1287572"/>
          </a:xfrm>
        </p:grpSpPr>
        <p:pic>
          <p:nvPicPr>
            <p:cNvPr id="60" name="Image 5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2763" y="4086615"/>
              <a:ext cx="2278759" cy="1287572"/>
            </a:xfrm>
            <a:prstGeom prst="rect">
              <a:avLst/>
            </a:prstGeom>
          </p:spPr>
        </p:pic>
        <p:sp>
          <p:nvSpPr>
            <p:cNvPr id="61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1380609" y="4688319"/>
              <a:ext cx="72008" cy="73584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62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1480207" y="4688319"/>
              <a:ext cx="72008" cy="73584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2299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 puzzle?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85</a:t>
            </a:fld>
            <a:endParaRPr lang="fr-FR" dirty="0"/>
          </a:p>
        </p:txBody>
      </p:sp>
      <p:sp>
        <p:nvSpPr>
          <p:cNvPr id="29" name="ZoneTexte 28"/>
          <p:cNvSpPr txBox="1"/>
          <p:nvPr/>
        </p:nvSpPr>
        <p:spPr>
          <a:xfrm>
            <a:off x="3946226" y="837678"/>
            <a:ext cx="6635705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>
                <a:sym typeface="Wingdings" panose="05000000000000000000" pitchFamily="2" charset="2"/>
              </a:rPr>
              <a:t>Measurements</a:t>
            </a:r>
            <a:r>
              <a:rPr lang="fr-FR" sz="1400" dirty="0" smtClean="0">
                <a:sym typeface="Wingdings" panose="05000000000000000000" pitchFamily="2" charset="2"/>
              </a:rPr>
              <a:t> of charge </a:t>
            </a:r>
            <a:r>
              <a:rPr lang="fr-FR" sz="1400" dirty="0" err="1" smtClean="0">
                <a:sym typeface="Wingdings" panose="05000000000000000000" pitchFamily="2" charset="2"/>
              </a:rPr>
              <a:t>radii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using</a:t>
            </a:r>
            <a:r>
              <a:rPr lang="fr-FR" sz="1400" dirty="0" smtClean="0">
                <a:sym typeface="Wingdings" panose="05000000000000000000" pitchFamily="2" charset="2"/>
              </a:rPr>
              <a:t> laser </a:t>
            </a:r>
            <a:r>
              <a:rPr lang="fr-FR" sz="1400" dirty="0" err="1" smtClean="0">
                <a:sym typeface="Wingdings" panose="05000000000000000000" pitchFamily="2" charset="2"/>
              </a:rPr>
              <a:t>spectroscopy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give</a:t>
            </a:r>
            <a:r>
              <a:rPr lang="fr-FR" sz="1400" dirty="0" smtClean="0">
                <a:sym typeface="Wingdings" panose="05000000000000000000" pitchFamily="2" charset="2"/>
              </a:rPr>
              <a:t> a </a:t>
            </a:r>
            <a:r>
              <a:rPr lang="fr-FR" sz="1400" dirty="0" err="1" smtClean="0">
                <a:sym typeface="Wingdings" panose="05000000000000000000" pitchFamily="2" charset="2"/>
              </a:rPr>
              <a:t>different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picture</a:t>
            </a:r>
            <a:endParaRPr lang="fr-FR" sz="1400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>
                <a:sym typeface="Wingdings" panose="05000000000000000000" pitchFamily="2" charset="2"/>
              </a:rPr>
              <a:t>Absence of « </a:t>
            </a:r>
            <a:r>
              <a:rPr lang="fr-FR" sz="1400" dirty="0" err="1" smtClean="0">
                <a:sym typeface="Wingdings" panose="05000000000000000000" pitchFamily="2" charset="2"/>
              </a:rPr>
              <a:t>kink</a:t>
            </a:r>
            <a:r>
              <a:rPr lang="fr-FR" sz="1400" dirty="0" smtClean="0">
                <a:sym typeface="Wingdings" panose="05000000000000000000" pitchFamily="2" charset="2"/>
              </a:rPr>
              <a:t> » at N = 32, </a:t>
            </a:r>
            <a:r>
              <a:rPr lang="fr-FR" sz="1400" dirty="0" err="1" smtClean="0">
                <a:sym typeface="Wingdings" panose="05000000000000000000" pitchFamily="2" charset="2"/>
              </a:rPr>
              <a:t>casts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doubt</a:t>
            </a:r>
            <a:r>
              <a:rPr lang="fr-FR" sz="1400" dirty="0" smtClean="0">
                <a:sym typeface="Wingdings" panose="05000000000000000000" pitchFamily="2" charset="2"/>
              </a:rPr>
              <a:t> on « </a:t>
            </a:r>
            <a:r>
              <a:rPr lang="fr-FR" sz="1400" dirty="0" err="1" smtClean="0">
                <a:sym typeface="Wingdings" panose="05000000000000000000" pitchFamily="2" charset="2"/>
              </a:rPr>
              <a:t>magicity</a:t>
            </a:r>
            <a:r>
              <a:rPr lang="fr-FR" sz="1400" dirty="0" smtClean="0">
                <a:sym typeface="Wingdings" panose="05000000000000000000" pitchFamily="2" charset="2"/>
              </a:rPr>
              <a:t> » of N = 32.</a:t>
            </a:r>
          </a:p>
        </p:txBody>
      </p:sp>
      <p:grpSp>
        <p:nvGrpSpPr>
          <p:cNvPr id="34" name="Groupe 33"/>
          <p:cNvGrpSpPr/>
          <p:nvPr/>
        </p:nvGrpSpPr>
        <p:grpSpPr>
          <a:xfrm>
            <a:off x="1080443" y="1515304"/>
            <a:ext cx="3873896" cy="2823252"/>
            <a:chOff x="1080443" y="1515304"/>
            <a:chExt cx="3873896" cy="2823252"/>
          </a:xfrm>
        </p:grpSpPr>
        <p:pic>
          <p:nvPicPr>
            <p:cNvPr id="36" name="Image 3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3479" y="1515304"/>
              <a:ext cx="3709804" cy="1601489"/>
            </a:xfrm>
            <a:prstGeom prst="rect">
              <a:avLst/>
            </a:prstGeom>
          </p:spPr>
        </p:pic>
        <p:pic>
          <p:nvPicPr>
            <p:cNvPr id="57" name="Image 5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0443" y="2780170"/>
              <a:ext cx="3873896" cy="1558386"/>
            </a:xfrm>
            <a:prstGeom prst="rect">
              <a:avLst/>
            </a:prstGeom>
          </p:spPr>
        </p:pic>
      </p:grpSp>
      <p:sp>
        <p:nvSpPr>
          <p:cNvPr id="58" name="Ellipse 57"/>
          <p:cNvSpPr/>
          <p:nvPr/>
        </p:nvSpPr>
        <p:spPr>
          <a:xfrm>
            <a:off x="1850246" y="3454043"/>
            <a:ext cx="432049" cy="267993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9" name="Groupe 58"/>
          <p:cNvGrpSpPr/>
          <p:nvPr/>
        </p:nvGrpSpPr>
        <p:grpSpPr>
          <a:xfrm>
            <a:off x="562763" y="4086615"/>
            <a:ext cx="2278759" cy="1287572"/>
            <a:chOff x="562763" y="4086615"/>
            <a:chExt cx="2278759" cy="1287572"/>
          </a:xfrm>
        </p:grpSpPr>
        <p:pic>
          <p:nvPicPr>
            <p:cNvPr id="60" name="Image 5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2763" y="4086615"/>
              <a:ext cx="2278759" cy="1287572"/>
            </a:xfrm>
            <a:prstGeom prst="rect">
              <a:avLst/>
            </a:prstGeom>
          </p:spPr>
        </p:pic>
        <p:sp>
          <p:nvSpPr>
            <p:cNvPr id="61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1380609" y="4688319"/>
              <a:ext cx="72008" cy="73584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62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1480207" y="4688319"/>
              <a:ext cx="72008" cy="73584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6" name="Rectangle 5"/>
          <p:cNvSpPr/>
          <p:nvPr/>
        </p:nvSpPr>
        <p:spPr>
          <a:xfrm>
            <a:off x="6610523" y="5251434"/>
            <a:ext cx="34638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 smtClean="0">
                <a:solidFill>
                  <a:srgbClr val="1B1BF6"/>
                </a:solidFill>
              </a:rPr>
              <a:t>R. Garcia-Ruiz et al</a:t>
            </a:r>
            <a:r>
              <a:rPr lang="fr-FR" sz="1000" dirty="0">
                <a:solidFill>
                  <a:srgbClr val="1B1BF6"/>
                </a:solidFill>
              </a:rPr>
              <a:t>., Nature Physics </a:t>
            </a:r>
            <a:r>
              <a:rPr lang="fr-FR" sz="1000" dirty="0" smtClean="0">
                <a:solidFill>
                  <a:srgbClr val="1B1BF6"/>
                </a:solidFill>
              </a:rPr>
              <a:t>12</a:t>
            </a:r>
            <a:r>
              <a:rPr lang="fr-FR" sz="1000" dirty="0">
                <a:solidFill>
                  <a:srgbClr val="1B1BF6"/>
                </a:solidFill>
              </a:rPr>
              <a:t>, </a:t>
            </a:r>
            <a:r>
              <a:rPr lang="fr-FR" sz="1000" dirty="0" smtClean="0">
                <a:solidFill>
                  <a:srgbClr val="1B1BF6"/>
                </a:solidFill>
              </a:rPr>
              <a:t>594–598 </a:t>
            </a:r>
            <a:r>
              <a:rPr lang="fr-FR" sz="1000" dirty="0">
                <a:solidFill>
                  <a:srgbClr val="1B1BF6"/>
                </a:solidFill>
              </a:rPr>
              <a:t>(2016) </a:t>
            </a:r>
            <a:endParaRPr lang="fr-FR" sz="1000" dirty="0" smtClean="0">
              <a:solidFill>
                <a:srgbClr val="1B1BF6"/>
              </a:solidFill>
            </a:endParaRPr>
          </a:p>
          <a:p>
            <a:r>
              <a:rPr lang="fr-FR" sz="1000" dirty="0" smtClean="0">
                <a:solidFill>
                  <a:srgbClr val="FF3333"/>
                </a:solidFill>
              </a:rPr>
              <a:t>A. Koszorus et al. Nature </a:t>
            </a:r>
            <a:r>
              <a:rPr lang="fr-FR" sz="1000" dirty="0">
                <a:solidFill>
                  <a:srgbClr val="FF3333"/>
                </a:solidFill>
              </a:rPr>
              <a:t>Physics </a:t>
            </a:r>
            <a:r>
              <a:rPr lang="fr-FR" sz="1000" dirty="0" smtClean="0">
                <a:solidFill>
                  <a:srgbClr val="FF3333"/>
                </a:solidFill>
              </a:rPr>
              <a:t>17</a:t>
            </a:r>
            <a:r>
              <a:rPr lang="fr-FR" sz="1000" dirty="0">
                <a:solidFill>
                  <a:srgbClr val="FF3333"/>
                </a:solidFill>
              </a:rPr>
              <a:t>, </a:t>
            </a:r>
            <a:r>
              <a:rPr lang="fr-FR" sz="1000" dirty="0" smtClean="0">
                <a:solidFill>
                  <a:srgbClr val="FF3333"/>
                </a:solidFill>
              </a:rPr>
              <a:t>439–443 </a:t>
            </a:r>
            <a:r>
              <a:rPr lang="fr-FR" sz="1000" dirty="0">
                <a:solidFill>
                  <a:srgbClr val="FF3333"/>
                </a:solidFill>
              </a:rPr>
              <a:t>(2021) 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5832109" y="1546742"/>
            <a:ext cx="4749822" cy="3704692"/>
            <a:chOff x="5832109" y="1546742"/>
            <a:chExt cx="4749822" cy="3704692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2109" y="1546742"/>
              <a:ext cx="4503810" cy="3589331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10208217" y="4961130"/>
              <a:ext cx="373714" cy="290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81652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 puzzle?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86</a:t>
            </a:fld>
            <a:endParaRPr lang="fr-FR" dirty="0"/>
          </a:p>
        </p:txBody>
      </p:sp>
      <p:sp>
        <p:nvSpPr>
          <p:cNvPr id="29" name="ZoneTexte 28"/>
          <p:cNvSpPr txBox="1"/>
          <p:nvPr/>
        </p:nvSpPr>
        <p:spPr>
          <a:xfrm>
            <a:off x="3946226" y="837678"/>
            <a:ext cx="6635705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>
                <a:sym typeface="Wingdings" panose="05000000000000000000" pitchFamily="2" charset="2"/>
              </a:rPr>
              <a:t>Measurements</a:t>
            </a:r>
            <a:r>
              <a:rPr lang="fr-FR" sz="1400" dirty="0" smtClean="0">
                <a:sym typeface="Wingdings" panose="05000000000000000000" pitchFamily="2" charset="2"/>
              </a:rPr>
              <a:t> of charge </a:t>
            </a:r>
            <a:r>
              <a:rPr lang="fr-FR" sz="1400" dirty="0" err="1" smtClean="0">
                <a:sym typeface="Wingdings" panose="05000000000000000000" pitchFamily="2" charset="2"/>
              </a:rPr>
              <a:t>radii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using</a:t>
            </a:r>
            <a:r>
              <a:rPr lang="fr-FR" sz="1400" dirty="0" smtClean="0">
                <a:sym typeface="Wingdings" panose="05000000000000000000" pitchFamily="2" charset="2"/>
              </a:rPr>
              <a:t> laser </a:t>
            </a:r>
            <a:r>
              <a:rPr lang="fr-FR" sz="1400" dirty="0" err="1" smtClean="0">
                <a:sym typeface="Wingdings" panose="05000000000000000000" pitchFamily="2" charset="2"/>
              </a:rPr>
              <a:t>spectroscopy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give</a:t>
            </a:r>
            <a:r>
              <a:rPr lang="fr-FR" sz="1400" dirty="0" smtClean="0">
                <a:sym typeface="Wingdings" panose="05000000000000000000" pitchFamily="2" charset="2"/>
              </a:rPr>
              <a:t> a </a:t>
            </a:r>
            <a:r>
              <a:rPr lang="fr-FR" sz="1400" dirty="0" err="1" smtClean="0">
                <a:sym typeface="Wingdings" panose="05000000000000000000" pitchFamily="2" charset="2"/>
              </a:rPr>
              <a:t>different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picture</a:t>
            </a:r>
            <a:endParaRPr lang="fr-FR" sz="1400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>
                <a:sym typeface="Wingdings" panose="05000000000000000000" pitchFamily="2" charset="2"/>
              </a:rPr>
              <a:t>Absence of « </a:t>
            </a:r>
            <a:r>
              <a:rPr lang="fr-FR" sz="1400" dirty="0" err="1" smtClean="0">
                <a:sym typeface="Wingdings" panose="05000000000000000000" pitchFamily="2" charset="2"/>
              </a:rPr>
              <a:t>kink</a:t>
            </a:r>
            <a:r>
              <a:rPr lang="fr-FR" sz="1400" dirty="0" smtClean="0">
                <a:sym typeface="Wingdings" panose="05000000000000000000" pitchFamily="2" charset="2"/>
              </a:rPr>
              <a:t> » </a:t>
            </a:r>
            <a:r>
              <a:rPr lang="fr-FR" sz="1400" dirty="0" err="1" smtClean="0">
                <a:sym typeface="Wingdings" panose="05000000000000000000" pitchFamily="2" charset="2"/>
              </a:rPr>
              <a:t>casts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doubt</a:t>
            </a:r>
            <a:r>
              <a:rPr lang="fr-FR" sz="1400" dirty="0" smtClean="0">
                <a:sym typeface="Wingdings" panose="05000000000000000000" pitchFamily="2" charset="2"/>
              </a:rPr>
              <a:t> on « </a:t>
            </a:r>
            <a:r>
              <a:rPr lang="fr-FR" sz="1400" dirty="0" err="1" smtClean="0">
                <a:sym typeface="Wingdings" panose="05000000000000000000" pitchFamily="2" charset="2"/>
              </a:rPr>
              <a:t>magicity</a:t>
            </a:r>
            <a:r>
              <a:rPr lang="fr-FR" sz="1400" dirty="0" smtClean="0">
                <a:sym typeface="Wingdings" panose="05000000000000000000" pitchFamily="2" charset="2"/>
              </a:rPr>
              <a:t> » of N = 32.</a:t>
            </a:r>
          </a:p>
        </p:txBody>
      </p:sp>
      <p:grpSp>
        <p:nvGrpSpPr>
          <p:cNvPr id="59" name="Groupe 58"/>
          <p:cNvGrpSpPr/>
          <p:nvPr/>
        </p:nvGrpSpPr>
        <p:grpSpPr>
          <a:xfrm>
            <a:off x="2347064" y="4037856"/>
            <a:ext cx="2278759" cy="1287572"/>
            <a:chOff x="562763" y="4086615"/>
            <a:chExt cx="2278759" cy="1287572"/>
          </a:xfrm>
        </p:grpSpPr>
        <p:pic>
          <p:nvPicPr>
            <p:cNvPr id="60" name="Image 5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2763" y="4086615"/>
              <a:ext cx="2278759" cy="1287572"/>
            </a:xfrm>
            <a:prstGeom prst="rect">
              <a:avLst/>
            </a:prstGeom>
          </p:spPr>
        </p:pic>
        <p:sp>
          <p:nvSpPr>
            <p:cNvPr id="61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1380609" y="4688319"/>
              <a:ext cx="72008" cy="73584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62" name="Shape 622">
              <a:extLst>
                <a:ext uri="{FF2B5EF4-FFF2-40B4-BE49-F238E27FC236}">
                  <a16:creationId xmlns:a16="http://schemas.microsoft.com/office/drawing/2014/main" id="{0873069B-4ACB-493E-ACAF-AEEA9EA15FEC}"/>
                </a:ext>
              </a:extLst>
            </p:cNvPr>
            <p:cNvSpPr/>
            <p:nvPr/>
          </p:nvSpPr>
          <p:spPr>
            <a:xfrm>
              <a:off x="1480207" y="4688319"/>
              <a:ext cx="72008" cy="73584"/>
            </a:xfrm>
            <a:prstGeom prst="ellipse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6" name="Rectangle 5"/>
          <p:cNvSpPr/>
          <p:nvPr/>
        </p:nvSpPr>
        <p:spPr>
          <a:xfrm>
            <a:off x="6610523" y="5251434"/>
            <a:ext cx="34638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 smtClean="0">
                <a:solidFill>
                  <a:srgbClr val="1B1BF6"/>
                </a:solidFill>
              </a:rPr>
              <a:t>R. Garcia-Ruiz et al</a:t>
            </a:r>
            <a:r>
              <a:rPr lang="fr-FR" sz="1000" dirty="0">
                <a:solidFill>
                  <a:srgbClr val="1B1BF6"/>
                </a:solidFill>
              </a:rPr>
              <a:t>., Nature Physics </a:t>
            </a:r>
            <a:r>
              <a:rPr lang="fr-FR" sz="1000" dirty="0" smtClean="0">
                <a:solidFill>
                  <a:srgbClr val="1B1BF6"/>
                </a:solidFill>
              </a:rPr>
              <a:t>12</a:t>
            </a:r>
            <a:r>
              <a:rPr lang="fr-FR" sz="1000" dirty="0">
                <a:solidFill>
                  <a:srgbClr val="1B1BF6"/>
                </a:solidFill>
              </a:rPr>
              <a:t>, </a:t>
            </a:r>
            <a:r>
              <a:rPr lang="fr-FR" sz="1000" dirty="0" smtClean="0">
                <a:solidFill>
                  <a:srgbClr val="1B1BF6"/>
                </a:solidFill>
              </a:rPr>
              <a:t>594–598 </a:t>
            </a:r>
            <a:r>
              <a:rPr lang="fr-FR" sz="1000" dirty="0">
                <a:solidFill>
                  <a:srgbClr val="1B1BF6"/>
                </a:solidFill>
              </a:rPr>
              <a:t>(2016) </a:t>
            </a:r>
            <a:endParaRPr lang="fr-FR" sz="1000" dirty="0" smtClean="0">
              <a:solidFill>
                <a:srgbClr val="1B1BF6"/>
              </a:solidFill>
            </a:endParaRPr>
          </a:p>
          <a:p>
            <a:r>
              <a:rPr lang="fr-FR" sz="1000" dirty="0" smtClean="0">
                <a:solidFill>
                  <a:srgbClr val="FF3333"/>
                </a:solidFill>
              </a:rPr>
              <a:t>A. Koszorus et al. Nature </a:t>
            </a:r>
            <a:r>
              <a:rPr lang="fr-FR" sz="1000" dirty="0">
                <a:solidFill>
                  <a:srgbClr val="FF3333"/>
                </a:solidFill>
              </a:rPr>
              <a:t>Physics </a:t>
            </a:r>
            <a:r>
              <a:rPr lang="fr-FR" sz="1000" dirty="0" smtClean="0">
                <a:solidFill>
                  <a:srgbClr val="FF3333"/>
                </a:solidFill>
              </a:rPr>
              <a:t>17</a:t>
            </a:r>
            <a:r>
              <a:rPr lang="fr-FR" sz="1000" dirty="0">
                <a:solidFill>
                  <a:srgbClr val="FF3333"/>
                </a:solidFill>
              </a:rPr>
              <a:t>, </a:t>
            </a:r>
            <a:r>
              <a:rPr lang="fr-FR" sz="1000" dirty="0" smtClean="0">
                <a:solidFill>
                  <a:srgbClr val="FF3333"/>
                </a:solidFill>
              </a:rPr>
              <a:t>439–443 </a:t>
            </a:r>
            <a:r>
              <a:rPr lang="fr-FR" sz="1000" dirty="0">
                <a:solidFill>
                  <a:srgbClr val="FF3333"/>
                </a:solidFill>
              </a:rPr>
              <a:t>(2021) 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5832109" y="1546742"/>
            <a:ext cx="4749822" cy="3704692"/>
            <a:chOff x="5832109" y="1546742"/>
            <a:chExt cx="4749822" cy="3704692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2109" y="1546742"/>
              <a:ext cx="4503810" cy="3589331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10208217" y="4961130"/>
              <a:ext cx="373714" cy="290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258" y="3958450"/>
            <a:ext cx="1511607" cy="1366978"/>
          </a:xfrm>
          <a:prstGeom prst="rect">
            <a:avLst/>
          </a:prstGeom>
        </p:spPr>
      </p:pic>
      <p:sp>
        <p:nvSpPr>
          <p:cNvPr id="46" name="ZoneTexte 45"/>
          <p:cNvSpPr txBox="1"/>
          <p:nvPr/>
        </p:nvSpPr>
        <p:spPr>
          <a:xfrm>
            <a:off x="777875" y="1617103"/>
            <a:ext cx="4808222" cy="203132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>
                <a:sym typeface="Wingdings" panose="05000000000000000000" pitchFamily="2" charset="2"/>
              </a:rPr>
              <a:t>Question: </a:t>
            </a:r>
            <a:r>
              <a:rPr lang="fr-FR" sz="1400" dirty="0" err="1" smtClean="0">
                <a:sym typeface="Wingdings" panose="05000000000000000000" pitchFamily="2" charset="2"/>
              </a:rPr>
              <a:t>what</a:t>
            </a:r>
            <a:r>
              <a:rPr lang="fr-FR" sz="1400" dirty="0" smtClean="0">
                <a:sym typeface="Wingdings" panose="05000000000000000000" pitchFamily="2" charset="2"/>
              </a:rPr>
              <a:t> to </a:t>
            </a:r>
            <a:r>
              <a:rPr lang="fr-FR" sz="1400" dirty="0" err="1" smtClean="0">
                <a:sym typeface="Wingdings" panose="05000000000000000000" pitchFamily="2" charset="2"/>
              </a:rPr>
              <a:t>make</a:t>
            </a:r>
            <a:r>
              <a:rPr lang="fr-FR" sz="1400" dirty="0" smtClean="0">
                <a:sym typeface="Wingdings" panose="05000000000000000000" pitchFamily="2" charset="2"/>
              </a:rPr>
              <a:t> of </a:t>
            </a:r>
            <a:r>
              <a:rPr lang="fr-FR" sz="1400" dirty="0" err="1" smtClean="0">
                <a:sym typeface="Wingdings" panose="05000000000000000000" pitchFamily="2" charset="2"/>
              </a:rPr>
              <a:t>this</a:t>
            </a:r>
            <a:r>
              <a:rPr lang="fr-FR" sz="1400" dirty="0" smtClean="0">
                <a:sym typeface="Wingdings" panose="05000000000000000000" pitchFamily="2" charset="2"/>
              </a:rPr>
              <a:t> contradiction?</a:t>
            </a:r>
          </a:p>
          <a:p>
            <a:pPr marL="787400" lvl="1" indent="-285750">
              <a:buFont typeface="Courier New" panose="02070309020205020404" pitchFamily="49" charset="0"/>
              <a:buChar char="o"/>
            </a:pPr>
            <a:r>
              <a:rPr lang="fr-FR" sz="1400" dirty="0" smtClean="0">
                <a:sym typeface="Wingdings" panose="05000000000000000000" pitchFamily="2" charset="2"/>
              </a:rPr>
              <a:t>N = 32 </a:t>
            </a:r>
            <a:r>
              <a:rPr lang="fr-FR" sz="1400" dirty="0" err="1" smtClean="0">
                <a:sym typeface="Wingdings" panose="05000000000000000000" pitchFamily="2" charset="2"/>
              </a:rPr>
              <a:t>is</a:t>
            </a:r>
            <a:r>
              <a:rPr lang="fr-FR" sz="1400" dirty="0" smtClean="0">
                <a:sym typeface="Wingdings" panose="05000000000000000000" pitchFamily="2" charset="2"/>
              </a:rPr>
              <a:t> not a </a:t>
            </a:r>
            <a:r>
              <a:rPr lang="fr-FR" sz="1400" dirty="0" err="1" smtClean="0">
                <a:sym typeface="Wingdings" panose="05000000000000000000" pitchFamily="2" charset="2"/>
              </a:rPr>
              <a:t>magic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number</a:t>
            </a:r>
            <a:r>
              <a:rPr lang="fr-FR" sz="1400" dirty="0" smtClean="0">
                <a:sym typeface="Wingdings" panose="05000000000000000000" pitchFamily="2" charset="2"/>
              </a:rPr>
              <a:t>?</a:t>
            </a:r>
          </a:p>
          <a:p>
            <a:pPr marL="787400" lvl="1" indent="-285750">
              <a:buFont typeface="Courier New" panose="02070309020205020404" pitchFamily="49" charset="0"/>
              <a:buChar char="o"/>
            </a:pPr>
            <a:r>
              <a:rPr lang="fr-FR" sz="1400" dirty="0" smtClean="0">
                <a:sym typeface="Wingdings" panose="05000000000000000000" pitchFamily="2" charset="2"/>
              </a:rPr>
              <a:t>Charge </a:t>
            </a:r>
            <a:r>
              <a:rPr lang="fr-FR" sz="1400" dirty="0" err="1" smtClean="0">
                <a:sym typeface="Wingdings" panose="05000000000000000000" pitchFamily="2" charset="2"/>
              </a:rPr>
              <a:t>radii</a:t>
            </a:r>
            <a:r>
              <a:rPr lang="fr-FR" sz="1400" dirty="0" smtClean="0">
                <a:sym typeface="Wingdings" panose="05000000000000000000" pitchFamily="2" charset="2"/>
              </a:rPr>
              <a:t> probe the protons, not the neutrons</a:t>
            </a:r>
          </a:p>
          <a:p>
            <a:pPr marL="787400" lvl="1" indent="-285750">
              <a:buFont typeface="Courier New" panose="02070309020205020404" pitchFamily="49" charset="0"/>
              <a:buChar char="o"/>
            </a:pPr>
            <a:r>
              <a:rPr lang="fr-FR" sz="1400" dirty="0">
                <a:sym typeface="Wingdings" panose="05000000000000000000" pitchFamily="2" charset="2"/>
              </a:rPr>
              <a:t>The N = 28 gap </a:t>
            </a:r>
            <a:r>
              <a:rPr lang="fr-FR" sz="1400" dirty="0" err="1">
                <a:sym typeface="Wingdings" panose="05000000000000000000" pitchFamily="2" charset="2"/>
              </a:rPr>
              <a:t>is</a:t>
            </a:r>
            <a:r>
              <a:rPr lang="fr-FR" sz="1400" dirty="0">
                <a:sym typeface="Wingdings" panose="05000000000000000000" pitchFamily="2" charset="2"/>
              </a:rPr>
              <a:t> </a:t>
            </a:r>
            <a:r>
              <a:rPr lang="fr-FR" sz="1400" dirty="0" err="1">
                <a:sym typeface="Wingdings" panose="05000000000000000000" pitchFamily="2" charset="2"/>
              </a:rPr>
              <a:t>much</a:t>
            </a:r>
            <a:r>
              <a:rPr lang="fr-FR" sz="1400" dirty="0">
                <a:sym typeface="Wingdings" panose="05000000000000000000" pitchFamily="2" charset="2"/>
              </a:rPr>
              <a:t> </a:t>
            </a:r>
            <a:r>
              <a:rPr lang="fr-FR" sz="1400" dirty="0" err="1">
                <a:sym typeface="Wingdings" panose="05000000000000000000" pitchFamily="2" charset="2"/>
              </a:rPr>
              <a:t>larger</a:t>
            </a:r>
            <a:r>
              <a:rPr lang="fr-FR" sz="1400" dirty="0">
                <a:sym typeface="Wingdings" panose="05000000000000000000" pitchFamily="2" charset="2"/>
              </a:rPr>
              <a:t>, </a:t>
            </a:r>
            <a:r>
              <a:rPr lang="fr-FR" sz="1400" dirty="0" err="1">
                <a:sym typeface="Wingdings" panose="05000000000000000000" pitchFamily="2" charset="2"/>
              </a:rPr>
              <a:t>so</a:t>
            </a:r>
            <a:r>
              <a:rPr lang="fr-FR" sz="1400" dirty="0">
                <a:sym typeface="Wingdings" panose="05000000000000000000" pitchFamily="2" charset="2"/>
              </a:rPr>
              <a:t> </a:t>
            </a:r>
            <a:r>
              <a:rPr lang="fr-FR" sz="1400" dirty="0" err="1">
                <a:sym typeface="Wingdings" panose="05000000000000000000" pitchFamily="2" charset="2"/>
              </a:rPr>
              <a:t>it</a:t>
            </a:r>
            <a:r>
              <a:rPr lang="fr-FR" sz="1400" dirty="0">
                <a:sym typeface="Wingdings" panose="05000000000000000000" pitchFamily="2" charset="2"/>
              </a:rPr>
              <a:t> </a:t>
            </a:r>
            <a:r>
              <a:rPr lang="fr-FR" sz="1400" dirty="0" err="1">
                <a:sym typeface="Wingdings" panose="05000000000000000000" pitchFamily="2" charset="2"/>
              </a:rPr>
              <a:t>produces</a:t>
            </a:r>
            <a:r>
              <a:rPr lang="fr-FR" sz="1400" dirty="0">
                <a:sym typeface="Wingdings" panose="05000000000000000000" pitchFamily="2" charset="2"/>
              </a:rPr>
              <a:t> a </a:t>
            </a:r>
            <a:r>
              <a:rPr lang="fr-FR" sz="1400" dirty="0" err="1">
                <a:sym typeface="Wingdings" panose="05000000000000000000" pitchFamily="2" charset="2"/>
              </a:rPr>
              <a:t>kink</a:t>
            </a:r>
            <a:r>
              <a:rPr lang="fr-FR" sz="1400" dirty="0">
                <a:sym typeface="Wingdings" panose="05000000000000000000" pitchFamily="2" charset="2"/>
              </a:rPr>
              <a:t>, </a:t>
            </a:r>
            <a:r>
              <a:rPr lang="fr-FR" sz="1400" dirty="0" err="1">
                <a:sym typeface="Wingdings" panose="05000000000000000000" pitchFamily="2" charset="2"/>
              </a:rPr>
              <a:t>while</a:t>
            </a:r>
            <a:r>
              <a:rPr lang="fr-FR" sz="1400" dirty="0">
                <a:sym typeface="Wingdings" panose="05000000000000000000" pitchFamily="2" charset="2"/>
              </a:rPr>
              <a:t> N = 32 </a:t>
            </a:r>
            <a:r>
              <a:rPr lang="fr-FR" sz="1400" dirty="0" err="1">
                <a:sym typeface="Wingdings" panose="05000000000000000000" pitchFamily="2" charset="2"/>
              </a:rPr>
              <a:t>is</a:t>
            </a:r>
            <a:r>
              <a:rPr lang="fr-FR" sz="1400" dirty="0">
                <a:sym typeface="Wingdings" panose="05000000000000000000" pitchFamily="2" charset="2"/>
              </a:rPr>
              <a:t> not large </a:t>
            </a:r>
            <a:r>
              <a:rPr lang="fr-FR" sz="1400" dirty="0" err="1">
                <a:sym typeface="Wingdings" panose="05000000000000000000" pitchFamily="2" charset="2"/>
              </a:rPr>
              <a:t>enough</a:t>
            </a:r>
            <a:r>
              <a:rPr lang="fr-FR" sz="1400" dirty="0">
                <a:sym typeface="Wingdings" panose="05000000000000000000" pitchFamily="2" charset="2"/>
              </a:rPr>
              <a:t>?</a:t>
            </a:r>
          </a:p>
          <a:p>
            <a:pPr marL="787400" lvl="1" indent="-285750">
              <a:buFont typeface="Courier New" panose="02070309020205020404" pitchFamily="49" charset="0"/>
              <a:buChar char="o"/>
            </a:pPr>
            <a:r>
              <a:rPr lang="fr-FR" sz="1400" dirty="0" smtClean="0">
                <a:sym typeface="Wingdings" panose="05000000000000000000" pitchFamily="2" charset="2"/>
              </a:rPr>
              <a:t>Charge </a:t>
            </a:r>
            <a:r>
              <a:rPr lang="fr-FR" sz="1400" dirty="0" err="1" smtClean="0">
                <a:sym typeface="Wingdings" panose="05000000000000000000" pitchFamily="2" charset="2"/>
              </a:rPr>
              <a:t>radii</a:t>
            </a:r>
            <a:r>
              <a:rPr lang="fr-FR" sz="1400" dirty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kinks</a:t>
            </a:r>
            <a:r>
              <a:rPr lang="fr-FR" sz="1400" dirty="0" smtClean="0">
                <a:sym typeface="Wingdings" panose="05000000000000000000" pitchFamily="2" charset="2"/>
              </a:rPr>
              <a:t> are </a:t>
            </a:r>
            <a:r>
              <a:rPr lang="fr-FR" sz="1400" dirty="0" err="1" smtClean="0">
                <a:sym typeface="Wingdings" panose="05000000000000000000" pitchFamily="2" charset="2"/>
              </a:rPr>
              <a:t>less</a:t>
            </a:r>
            <a:r>
              <a:rPr lang="fr-FR" sz="1400" dirty="0" smtClean="0">
                <a:sym typeface="Wingdings" panose="05000000000000000000" pitchFamily="2" charset="2"/>
              </a:rPr>
              <a:t> sensitive to Pauli </a:t>
            </a:r>
            <a:r>
              <a:rPr lang="fr-FR" sz="1400" dirty="0" err="1" smtClean="0">
                <a:sym typeface="Wingdings" panose="05000000000000000000" pitchFamily="2" charset="2"/>
              </a:rPr>
              <a:t>blocking</a:t>
            </a:r>
            <a:r>
              <a:rPr lang="fr-FR" sz="1400" dirty="0" smtClean="0">
                <a:sym typeface="Wingdings" panose="05000000000000000000" pitchFamily="2" charset="2"/>
              </a:rPr>
              <a:t> (</a:t>
            </a:r>
            <a:r>
              <a:rPr lang="fr-FR" sz="1400" dirty="0" err="1" smtClean="0">
                <a:sym typeface="Wingdings" panose="05000000000000000000" pitchFamily="2" charset="2"/>
              </a:rPr>
              <a:t>shell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closures</a:t>
            </a:r>
            <a:r>
              <a:rPr lang="fr-FR" sz="1400" dirty="0" smtClean="0">
                <a:sym typeface="Wingdings" panose="05000000000000000000" pitchFamily="2" charset="2"/>
              </a:rPr>
              <a:t>), </a:t>
            </a:r>
            <a:r>
              <a:rPr lang="fr-FR" sz="1400" dirty="0" err="1" smtClean="0">
                <a:sym typeface="Wingdings" panose="05000000000000000000" pitchFamily="2" charset="2"/>
              </a:rPr>
              <a:t>than</a:t>
            </a:r>
            <a:r>
              <a:rPr lang="fr-FR" sz="1400" dirty="0" smtClean="0">
                <a:sym typeface="Wingdings" panose="05000000000000000000" pitchFamily="2" charset="2"/>
              </a:rPr>
              <a:t> to changes of radial </a:t>
            </a:r>
            <a:r>
              <a:rPr lang="fr-FR" sz="1400" dirty="0" err="1" smtClean="0">
                <a:sym typeface="Wingdings" panose="05000000000000000000" pitchFamily="2" charset="2"/>
              </a:rPr>
              <a:t>wavefunctions</a:t>
            </a:r>
            <a:r>
              <a:rPr lang="fr-FR" sz="1400" dirty="0" smtClean="0">
                <a:sym typeface="Wingdings" panose="05000000000000000000" pitchFamily="2" charset="2"/>
              </a:rPr>
              <a:t>?</a:t>
            </a:r>
          </a:p>
          <a:p>
            <a:pPr marL="787400" lvl="1" indent="-285750">
              <a:buFont typeface="Courier New" panose="02070309020205020404" pitchFamily="49" charset="0"/>
              <a:buChar char="o"/>
            </a:pPr>
            <a:r>
              <a:rPr lang="fr-FR" sz="1400" dirty="0" smtClean="0">
                <a:sym typeface="Wingdings" panose="05000000000000000000" pitchFamily="2" charset="2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04578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Moving towards the middle of the valence space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87</a:t>
            </a:fld>
            <a:endParaRPr lang="fr-FR" dirty="0"/>
          </a:p>
        </p:txBody>
      </p:sp>
      <p:sp>
        <p:nvSpPr>
          <p:cNvPr id="22" name="ZoneTexte 21"/>
          <p:cNvSpPr txBox="1"/>
          <p:nvPr/>
        </p:nvSpPr>
        <p:spPr>
          <a:xfrm>
            <a:off x="1857995" y="848641"/>
            <a:ext cx="7344816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>
                <a:sym typeface="Wingdings" panose="05000000000000000000" pitchFamily="2" charset="2"/>
              </a:rPr>
              <a:t>Many</a:t>
            </a:r>
            <a:r>
              <a:rPr lang="fr-FR" sz="1400" dirty="0" smtClean="0">
                <a:sym typeface="Wingdings" panose="05000000000000000000" pitchFamily="2" charset="2"/>
              </a:rPr>
              <a:t> efforts to probe if the N = 32/34 « gaps » hold once protons are added to calcium </a:t>
            </a: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990" y="1594386"/>
            <a:ext cx="4707201" cy="3541687"/>
          </a:xfrm>
          <a:prstGeom prst="rect">
            <a:avLst/>
          </a:prstGeom>
        </p:spPr>
      </p:pic>
      <p:sp>
        <p:nvSpPr>
          <p:cNvPr id="35" name="Ellipse 34"/>
          <p:cNvSpPr/>
          <p:nvPr/>
        </p:nvSpPr>
        <p:spPr>
          <a:xfrm rot="2085482">
            <a:off x="7264017" y="3609746"/>
            <a:ext cx="1793865" cy="5536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ZoneTexte 36"/>
          <p:cNvSpPr txBox="1"/>
          <p:nvPr/>
        </p:nvSpPr>
        <p:spPr>
          <a:xfrm rot="1483739">
            <a:off x="8178857" y="2973880"/>
            <a:ext cx="2520280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err="1" smtClean="0">
                <a:solidFill>
                  <a:srgbClr val="FF0000"/>
                </a:solidFill>
              </a:rPr>
              <a:t>Averages</a:t>
            </a:r>
            <a:r>
              <a:rPr lang="fr-FR" sz="1000" dirty="0" smtClean="0">
                <a:solidFill>
                  <a:srgbClr val="FF0000"/>
                </a:solidFill>
              </a:rPr>
              <a:t> of </a:t>
            </a:r>
            <a:r>
              <a:rPr lang="fr-FR" sz="1000" dirty="0" err="1" smtClean="0">
                <a:solidFill>
                  <a:srgbClr val="FF0000"/>
                </a:solidFill>
              </a:rPr>
              <a:t>low-precision</a:t>
            </a:r>
            <a:r>
              <a:rPr lang="fr-FR" sz="1000" dirty="0" smtClean="0">
                <a:solidFill>
                  <a:srgbClr val="FF0000"/>
                </a:solidFill>
              </a:rPr>
              <a:t> </a:t>
            </a:r>
            <a:r>
              <a:rPr lang="fr-FR" sz="1000" dirty="0" err="1" smtClean="0">
                <a:solidFill>
                  <a:srgbClr val="FF0000"/>
                </a:solidFill>
              </a:rPr>
              <a:t>measurements</a:t>
            </a:r>
            <a:endParaRPr lang="fr-FR" sz="1000" dirty="0">
              <a:solidFill>
                <a:srgbClr val="FF0000"/>
              </a:solidFill>
            </a:endParaRPr>
          </a:p>
        </p:txBody>
      </p:sp>
      <p:cxnSp>
        <p:nvCxnSpPr>
          <p:cNvPr id="38" name="Connecteur droit 37"/>
          <p:cNvCxnSpPr>
            <a:stCxn id="35" idx="0"/>
            <a:endCxn id="37" idx="2"/>
          </p:cNvCxnSpPr>
          <p:nvPr/>
        </p:nvCxnSpPr>
        <p:spPr>
          <a:xfrm flipV="1">
            <a:off x="8447844" y="3208811"/>
            <a:ext cx="939653" cy="52097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lèche droite 5"/>
          <p:cNvSpPr/>
          <p:nvPr/>
        </p:nvSpPr>
        <p:spPr>
          <a:xfrm rot="18685326">
            <a:off x="7650489" y="3281986"/>
            <a:ext cx="755862" cy="4517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903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Image 4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43" y="1612442"/>
            <a:ext cx="4758337" cy="352363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Moving towards the middle of the valence space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88</a:t>
            </a:fld>
            <a:endParaRPr lang="fr-FR" dirty="0"/>
          </a:p>
        </p:txBody>
      </p:sp>
      <p:sp>
        <p:nvSpPr>
          <p:cNvPr id="22" name="ZoneTexte 21"/>
          <p:cNvSpPr txBox="1"/>
          <p:nvPr/>
        </p:nvSpPr>
        <p:spPr>
          <a:xfrm>
            <a:off x="1857995" y="848641"/>
            <a:ext cx="7344816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>
                <a:sym typeface="Wingdings" panose="05000000000000000000" pitchFamily="2" charset="2"/>
              </a:rPr>
              <a:t>Many</a:t>
            </a:r>
            <a:r>
              <a:rPr lang="fr-FR" sz="1400" dirty="0" smtClean="0">
                <a:sym typeface="Wingdings" panose="05000000000000000000" pitchFamily="2" charset="2"/>
              </a:rPr>
              <a:t> efforts to probe if the N = 32/34 « gaps » hold once protons are added to calcium 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63093" y="1447750"/>
            <a:ext cx="3013740" cy="1556684"/>
            <a:chOff x="1209923" y="1301552"/>
            <a:chExt cx="3287299" cy="1697985"/>
          </a:xfrm>
        </p:grpSpPr>
        <p:pic>
          <p:nvPicPr>
            <p:cNvPr id="39" name="Image 3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9923" y="1301552"/>
              <a:ext cx="3287299" cy="1697985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946227" y="1518744"/>
              <a:ext cx="288032" cy="2164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9" name="Rectangle 8"/>
          <p:cNvSpPr/>
          <p:nvPr/>
        </p:nvSpPr>
        <p:spPr>
          <a:xfrm>
            <a:off x="-31433" y="1176270"/>
            <a:ext cx="37289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/>
              <a:t>E. </a:t>
            </a:r>
            <a:r>
              <a:rPr lang="fr-FR" sz="1000" dirty="0" err="1" smtClean="0"/>
              <a:t>Leistenschneider</a:t>
            </a:r>
            <a:r>
              <a:rPr lang="fr-FR" sz="1000" dirty="0" smtClean="0"/>
              <a:t> et al., Phys</a:t>
            </a:r>
            <a:r>
              <a:rPr lang="fr-FR" sz="1000" dirty="0"/>
              <a:t>. </a:t>
            </a:r>
            <a:r>
              <a:rPr lang="fr-FR" sz="1000" dirty="0" err="1"/>
              <a:t>Rev</a:t>
            </a:r>
            <a:r>
              <a:rPr lang="fr-FR" sz="1000" dirty="0"/>
              <a:t>. </a:t>
            </a:r>
            <a:r>
              <a:rPr lang="fr-FR" sz="1000" dirty="0" err="1"/>
              <a:t>Lett</a:t>
            </a:r>
            <a:r>
              <a:rPr lang="fr-FR" sz="1000" dirty="0"/>
              <a:t>. </a:t>
            </a:r>
            <a:r>
              <a:rPr lang="fr-FR" sz="1000" b="1" dirty="0"/>
              <a:t>126</a:t>
            </a:r>
            <a:r>
              <a:rPr lang="fr-FR" sz="1000" dirty="0"/>
              <a:t>, </a:t>
            </a:r>
            <a:r>
              <a:rPr lang="fr-FR" sz="1000" dirty="0" smtClean="0"/>
              <a:t>042501 (2021)</a:t>
            </a:r>
            <a:endParaRPr lang="fr-FR" sz="1000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302" y="1422491"/>
            <a:ext cx="2791499" cy="1681335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382859" y="3270507"/>
            <a:ext cx="369502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Iimura et al., Phys. Rev. Lett. 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al. 130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012501 (2023)</a:t>
            </a:r>
            <a:endParaRPr lang="fr-FR" sz="1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Groupe 40"/>
          <p:cNvGrpSpPr/>
          <p:nvPr/>
        </p:nvGrpSpPr>
        <p:grpSpPr>
          <a:xfrm>
            <a:off x="63093" y="3553241"/>
            <a:ext cx="3949236" cy="1517339"/>
            <a:chOff x="2519401" y="1853868"/>
            <a:chExt cx="4195878" cy="1612101"/>
          </a:xfrm>
        </p:grpSpPr>
        <p:pic>
          <p:nvPicPr>
            <p:cNvPr id="42" name="Imag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9401" y="1853868"/>
              <a:ext cx="4195878" cy="1612101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2578283" y="1883714"/>
              <a:ext cx="255997" cy="1649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3682890" y="1188899"/>
            <a:ext cx="369502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W. S. Porter et al., Phys. Rev. C 106, 024312 (2022)</a:t>
            </a:r>
          </a:p>
        </p:txBody>
      </p:sp>
    </p:spTree>
    <p:extLst>
      <p:ext uri="{BB962C8B-B14F-4D97-AF65-F5344CB8AC3E}">
        <p14:creationId xmlns:p14="http://schemas.microsoft.com/office/powerpoint/2010/main" val="28107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Current picture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89</a:t>
            </a:fld>
            <a:endParaRPr lang="fr-FR" dirty="0"/>
          </a:p>
        </p:txBody>
      </p:sp>
      <p:grpSp>
        <p:nvGrpSpPr>
          <p:cNvPr id="11" name="Groupe 10"/>
          <p:cNvGrpSpPr/>
          <p:nvPr/>
        </p:nvGrpSpPr>
        <p:grpSpPr>
          <a:xfrm>
            <a:off x="5954043" y="1488326"/>
            <a:ext cx="4735328" cy="3652952"/>
            <a:chOff x="5954043" y="1488326"/>
            <a:chExt cx="4735328" cy="3652952"/>
          </a:xfrm>
        </p:grpSpPr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4043" y="1596944"/>
              <a:ext cx="4735328" cy="3544334"/>
            </a:xfrm>
            <a:prstGeom prst="rect">
              <a:avLst/>
            </a:prstGeom>
          </p:spPr>
        </p:pic>
        <p:sp>
          <p:nvSpPr>
            <p:cNvPr id="6" name="ZoneTexte 5"/>
            <p:cNvSpPr txBox="1"/>
            <p:nvPr/>
          </p:nvSpPr>
          <p:spPr>
            <a:xfrm>
              <a:off x="9169403" y="1488326"/>
              <a:ext cx="151996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/>
                <a:t>AME2020 + </a:t>
              </a:r>
              <a:r>
                <a:rPr lang="fr-FR" sz="1000" dirty="0" err="1" smtClean="0"/>
                <a:t>newer</a:t>
              </a:r>
              <a:r>
                <a:rPr lang="fr-FR" sz="1000" dirty="0" smtClean="0"/>
                <a:t> data</a:t>
              </a:r>
              <a:endParaRPr lang="fr-FR" sz="1000" dirty="0"/>
            </a:p>
          </p:txBody>
        </p:sp>
      </p:grpSp>
      <p:sp>
        <p:nvSpPr>
          <p:cNvPr id="21" name="ZoneTexte 20"/>
          <p:cNvSpPr txBox="1"/>
          <p:nvPr/>
        </p:nvSpPr>
        <p:spPr>
          <a:xfrm>
            <a:off x="1857995" y="848641"/>
            <a:ext cx="734481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>
                <a:sym typeface="Wingdings" panose="05000000000000000000" pitchFamily="2" charset="2"/>
              </a:rPr>
              <a:t>Many</a:t>
            </a:r>
            <a:r>
              <a:rPr lang="fr-FR" sz="1400" dirty="0" smtClean="0">
                <a:sym typeface="Wingdings" panose="05000000000000000000" pitchFamily="2" charset="2"/>
              </a:rPr>
              <a:t> efforts to probe if the N = 32/34 « gaps » hold once protons are added to calcium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>
                <a:sym typeface="Wingdings" panose="05000000000000000000" pitchFamily="2" charset="2"/>
              </a:rPr>
              <a:t>Similar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advances</a:t>
            </a:r>
            <a:r>
              <a:rPr lang="fr-FR" sz="1400" dirty="0" smtClean="0">
                <a:sym typeface="Wingdings" panose="05000000000000000000" pitchFamily="2" charset="2"/>
              </a:rPr>
              <a:t> in </a:t>
            </a:r>
            <a:r>
              <a:rPr lang="fr-FR" sz="1400" dirty="0" err="1" smtClean="0">
                <a:sym typeface="Wingdings" panose="05000000000000000000" pitchFamily="2" charset="2"/>
              </a:rPr>
              <a:t>measurement</a:t>
            </a:r>
            <a:r>
              <a:rPr lang="fr-FR" sz="1400" dirty="0" smtClean="0">
                <a:sym typeface="Wingdings" panose="05000000000000000000" pitchFamily="2" charset="2"/>
              </a:rPr>
              <a:t> of E(2+) values </a:t>
            </a:r>
            <a:r>
              <a:rPr lang="fr-FR" sz="1400" dirty="0" err="1" smtClean="0">
                <a:sym typeface="Wingdings" panose="05000000000000000000" pitchFamily="2" charset="2"/>
              </a:rPr>
              <a:t>above</a:t>
            </a:r>
            <a:r>
              <a:rPr lang="fr-FR" sz="1400" dirty="0" smtClean="0">
                <a:sym typeface="Wingdings" panose="05000000000000000000" pitchFamily="2" charset="2"/>
              </a:rPr>
              <a:t> and </a:t>
            </a:r>
            <a:r>
              <a:rPr lang="fr-FR" sz="1400" dirty="0" err="1" smtClean="0">
                <a:sym typeface="Wingdings" panose="05000000000000000000" pitchFamily="2" charset="2"/>
              </a:rPr>
              <a:t>below</a:t>
            </a:r>
            <a:r>
              <a:rPr lang="fr-FR" sz="1400" dirty="0" smtClean="0">
                <a:sym typeface="Wingdings" panose="05000000000000000000" pitchFamily="2" charset="2"/>
              </a:rPr>
              <a:t> Z = 20</a:t>
            </a:r>
          </a:p>
        </p:txBody>
      </p:sp>
      <p:grpSp>
        <p:nvGrpSpPr>
          <p:cNvPr id="26" name="Groupe 25"/>
          <p:cNvGrpSpPr/>
          <p:nvPr/>
        </p:nvGrpSpPr>
        <p:grpSpPr>
          <a:xfrm>
            <a:off x="2922018" y="1676479"/>
            <a:ext cx="2940644" cy="2191254"/>
            <a:chOff x="2938116" y="2790506"/>
            <a:chExt cx="2940644" cy="2191254"/>
          </a:xfrm>
        </p:grpSpPr>
        <p:pic>
          <p:nvPicPr>
            <p:cNvPr id="24" name="Image 2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8116" y="2790506"/>
              <a:ext cx="2940644" cy="2191254"/>
            </a:xfrm>
            <a:prstGeom prst="rect">
              <a:avLst/>
            </a:prstGeom>
          </p:spPr>
        </p:pic>
        <p:cxnSp>
          <p:nvCxnSpPr>
            <p:cNvPr id="20" name="Connecteur droit 19"/>
            <p:cNvCxnSpPr/>
            <p:nvPr/>
          </p:nvCxnSpPr>
          <p:spPr>
            <a:xfrm>
              <a:off x="3778964" y="2885728"/>
              <a:ext cx="0" cy="185671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e 27"/>
          <p:cNvGrpSpPr/>
          <p:nvPr/>
        </p:nvGrpSpPr>
        <p:grpSpPr>
          <a:xfrm>
            <a:off x="5715" y="1430258"/>
            <a:ext cx="3212739" cy="2494164"/>
            <a:chOff x="-14700" y="2541608"/>
            <a:chExt cx="3212739" cy="2494164"/>
          </a:xfrm>
        </p:grpSpPr>
        <p:sp>
          <p:nvSpPr>
            <p:cNvPr id="12" name="Rectangle 11"/>
            <p:cNvSpPr/>
            <p:nvPr/>
          </p:nvSpPr>
          <p:spPr>
            <a:xfrm>
              <a:off x="-14700" y="2541608"/>
              <a:ext cx="3212739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H. N. Liu et al., Phys. </a:t>
              </a:r>
              <a:r>
                <a:rPr lang="fr-FR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Rev</a:t>
              </a:r>
              <a:r>
                <a:rPr lang="fr-F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fr-FR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Lett</a:t>
              </a:r>
              <a:r>
                <a:rPr lang="fr-FR" sz="1000" dirty="0">
                  <a:latin typeface="Arial" panose="020B0604020202020204" pitchFamily="34" charset="0"/>
                  <a:cs typeface="Arial" panose="020B0604020202020204" pitchFamily="34" charset="0"/>
                </a:rPr>
                <a:t>. 122 </a:t>
              </a:r>
              <a:r>
                <a:rPr lang="fr-F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r>
                <a:rPr lang="fr-FR" sz="1000" dirty="0">
                  <a:latin typeface="Arial" panose="020B0604020202020204" pitchFamily="34" charset="0"/>
                  <a:cs typeface="Arial" panose="020B0604020202020204" pitchFamily="34" charset="0"/>
                </a:rPr>
                <a:t>, </a:t>
              </a:r>
              <a:r>
                <a:rPr lang="fr-F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072502 </a:t>
              </a:r>
              <a:r>
                <a:rPr lang="fr-FR" sz="1000" dirty="0">
                  <a:latin typeface="Arial" panose="020B0604020202020204" pitchFamily="34" charset="0"/>
                  <a:cs typeface="Arial" panose="020B0604020202020204" pitchFamily="34" charset="0"/>
                </a:rPr>
                <a:t>(2019)</a:t>
              </a:r>
            </a:p>
          </p:txBody>
        </p:sp>
        <p:pic>
          <p:nvPicPr>
            <p:cNvPr id="25" name="Image 2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40" y="2788054"/>
              <a:ext cx="2982457" cy="2247718"/>
            </a:xfrm>
            <a:prstGeom prst="rect">
              <a:avLst/>
            </a:prstGeom>
          </p:spPr>
        </p:pic>
        <p:sp>
          <p:nvSpPr>
            <p:cNvPr id="14" name="Ellipse 13"/>
            <p:cNvSpPr/>
            <p:nvPr/>
          </p:nvSpPr>
          <p:spPr>
            <a:xfrm>
              <a:off x="489843" y="3605808"/>
              <a:ext cx="216024" cy="86409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6" name="Connecteur droit 15"/>
            <p:cNvCxnSpPr>
              <a:stCxn id="14" idx="0"/>
            </p:cNvCxnSpPr>
            <p:nvPr/>
          </p:nvCxnSpPr>
          <p:spPr>
            <a:xfrm flipH="1" flipV="1">
              <a:off x="489843" y="2759969"/>
              <a:ext cx="108012" cy="84583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>
              <a:off x="849883" y="2788054"/>
              <a:ext cx="0" cy="192354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e 43"/>
          <p:cNvGrpSpPr/>
          <p:nvPr/>
        </p:nvGrpSpPr>
        <p:grpSpPr>
          <a:xfrm>
            <a:off x="927533" y="4111025"/>
            <a:ext cx="4267573" cy="1287572"/>
            <a:chOff x="264013" y="3965848"/>
            <a:chExt cx="4267573" cy="1287572"/>
          </a:xfrm>
        </p:grpSpPr>
        <p:pic>
          <p:nvPicPr>
            <p:cNvPr id="45" name="Image 4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4013" y="3965848"/>
              <a:ext cx="1868183" cy="611779"/>
            </a:xfrm>
            <a:prstGeom prst="rect">
              <a:avLst/>
            </a:prstGeom>
          </p:spPr>
        </p:pic>
        <p:pic>
          <p:nvPicPr>
            <p:cNvPr id="47" name="Image 4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52827" y="3965848"/>
              <a:ext cx="2278759" cy="1287572"/>
            </a:xfrm>
            <a:prstGeom prst="rect">
              <a:avLst/>
            </a:prstGeom>
          </p:spPr>
        </p:pic>
        <p:sp>
          <p:nvSpPr>
            <p:cNvPr id="48" name="Ellipse 47"/>
            <p:cNvSpPr/>
            <p:nvPr/>
          </p:nvSpPr>
          <p:spPr>
            <a:xfrm>
              <a:off x="2984590" y="4601885"/>
              <a:ext cx="370453" cy="211738"/>
            </a:xfrm>
            <a:prstGeom prst="ellipse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Ellipse 49"/>
            <p:cNvSpPr/>
            <p:nvPr/>
          </p:nvSpPr>
          <p:spPr>
            <a:xfrm>
              <a:off x="2981925" y="4397073"/>
              <a:ext cx="370453" cy="21173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58" name="Connecteur droit 57"/>
          <p:cNvCxnSpPr/>
          <p:nvPr/>
        </p:nvCxnSpPr>
        <p:spPr>
          <a:xfrm flipV="1">
            <a:off x="5195106" y="3794802"/>
            <a:ext cx="2303748" cy="64647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72" name="ZoneTexte 71"/>
          <p:cNvSpPr txBox="1"/>
          <p:nvPr/>
        </p:nvSpPr>
        <p:spPr>
          <a:xfrm>
            <a:off x="522393" y="1733600"/>
            <a:ext cx="4181947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Total </a:t>
            </a:r>
            <a:r>
              <a:rPr lang="fr-FR" sz="1400" dirty="0" err="1" smtClean="0"/>
              <a:t>nuclear</a:t>
            </a:r>
            <a:r>
              <a:rPr lang="fr-FR" sz="1400" dirty="0" smtClean="0"/>
              <a:t> binding energy is not a good quantity for studying nuclear structure:</a:t>
            </a: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 smtClean="0"/>
              <a:t>To extract it </a:t>
            </a:r>
            <a:r>
              <a:rPr lang="fr-FR" sz="1400" dirty="0" err="1" smtClean="0"/>
              <a:t>from</a:t>
            </a:r>
            <a:r>
              <a:rPr lang="fr-FR" sz="1400" dirty="0" smtClean="0"/>
              <a:t> masses </a:t>
            </a:r>
            <a:r>
              <a:rPr lang="fr-FR" sz="1400" dirty="0" smtClean="0">
                <a:sym typeface="Wingdings" panose="05000000000000000000" pitchFamily="2" charset="2"/>
              </a:rPr>
              <a:t> correct for </a:t>
            </a:r>
            <a:r>
              <a:rPr lang="fr-FR" sz="1400" dirty="0" err="1" smtClean="0">
                <a:sym typeface="Wingdings" panose="05000000000000000000" pitchFamily="2" charset="2"/>
              </a:rPr>
              <a:t>electron</a:t>
            </a:r>
            <a:r>
              <a:rPr lang="fr-FR" sz="1400" dirty="0" smtClean="0">
                <a:sym typeface="Wingdings" panose="05000000000000000000" pitchFamily="2" charset="2"/>
              </a:rPr>
              <a:t> binding energy</a:t>
            </a:r>
            <a:r>
              <a:rPr lang="fr-FR" sz="1400" dirty="0" smtClean="0"/>
              <a:t>  </a:t>
            </a: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 smtClean="0"/>
              <a:t>It is a global quantity </a:t>
            </a:r>
            <a:r>
              <a:rPr lang="fr-FR" sz="1400" dirty="0" smtClean="0">
                <a:sym typeface="Wingdings" panose="05000000000000000000" pitchFamily="2" charset="2"/>
              </a:rPr>
              <a:t> </a:t>
            </a:r>
            <a:r>
              <a:rPr lang="fr-FR" sz="1400" dirty="0" err="1" smtClean="0">
                <a:sym typeface="Wingdings" panose="05000000000000000000" pitchFamily="2" charset="2"/>
              </a:rPr>
              <a:t>difficult</a:t>
            </a:r>
            <a:r>
              <a:rPr lang="fr-FR" sz="1400" dirty="0" smtClean="0">
                <a:sym typeface="Wingdings" panose="05000000000000000000" pitchFamily="2" charset="2"/>
              </a:rPr>
              <a:t> to </a:t>
            </a:r>
            <a:r>
              <a:rPr lang="fr-FR" sz="1400" dirty="0" err="1" smtClean="0">
                <a:sym typeface="Wingdings" panose="05000000000000000000" pitchFamily="2" charset="2"/>
              </a:rPr>
              <a:t>separate</a:t>
            </a:r>
            <a:r>
              <a:rPr lang="fr-FR" sz="1400" dirty="0" smtClean="0">
                <a:sym typeface="Wingdings" panose="05000000000000000000" pitchFamily="2" charset="2"/>
              </a:rPr>
              <a:t> individual contributions</a:t>
            </a:r>
            <a:endParaRPr lang="fr-FR" sz="1400" dirty="0"/>
          </a:p>
        </p:txBody>
      </p:sp>
      <p:sp>
        <p:nvSpPr>
          <p:cNvPr id="75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7560840" cy="432048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Mass filters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5026347" y="941512"/>
            <a:ext cx="5555585" cy="3570560"/>
            <a:chOff x="5026347" y="941512"/>
            <a:chExt cx="5555585" cy="3570560"/>
          </a:xfrm>
        </p:grpSpPr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1E53B1E2-EF00-4C7B-9E68-A406056A6EF5}"/>
                </a:ext>
              </a:extLst>
            </p:cNvPr>
            <p:cNvSpPr txBox="1"/>
            <p:nvPr/>
          </p:nvSpPr>
          <p:spPr>
            <a:xfrm>
              <a:off x="5854356" y="4111962"/>
              <a:ext cx="47275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/>
                <a:t>M</a:t>
              </a:r>
              <a:r>
                <a:rPr lang="en-US" b="1" i="1" baseline="-25000" dirty="0" smtClean="0"/>
                <a:t>nuc</a:t>
              </a:r>
              <a:r>
                <a:rPr lang="en-US" b="1" dirty="0" smtClean="0"/>
                <a:t>(</a:t>
              </a:r>
              <a:r>
                <a:rPr lang="en-US" sz="2000" b="1" i="1" dirty="0" smtClean="0"/>
                <a:t>Z</a:t>
              </a:r>
              <a:r>
                <a:rPr lang="en-US" b="1" dirty="0" smtClean="0"/>
                <a:t>,</a:t>
              </a:r>
              <a:r>
                <a:rPr lang="en-US" b="1" i="1" dirty="0" smtClean="0"/>
                <a:t>N</a:t>
              </a:r>
              <a:r>
                <a:rPr lang="en-US" b="1" dirty="0"/>
                <a:t>)</a:t>
              </a:r>
              <a:r>
                <a:rPr lang="en-US" dirty="0"/>
                <a:t> = </a:t>
              </a:r>
              <a:r>
                <a:rPr lang="en-US" b="1" i="1" dirty="0" smtClean="0"/>
                <a:t>M</a:t>
              </a:r>
              <a:r>
                <a:rPr lang="en-US" b="1" i="1" baseline="-25000" dirty="0" smtClean="0"/>
                <a:t>at</a:t>
              </a:r>
              <a:r>
                <a:rPr lang="en-US" b="1" dirty="0" smtClean="0"/>
                <a:t>(</a:t>
              </a:r>
              <a:r>
                <a:rPr lang="en-US" b="1" i="1" dirty="0" smtClean="0"/>
                <a:t>Z</a:t>
              </a:r>
              <a:r>
                <a:rPr lang="en-US" b="1" dirty="0" smtClean="0"/>
                <a:t>,</a:t>
              </a:r>
              <a:r>
                <a:rPr lang="en-US" b="1" i="1" dirty="0" smtClean="0"/>
                <a:t>N</a:t>
              </a:r>
              <a:r>
                <a:rPr lang="en-US" b="1" dirty="0" smtClean="0"/>
                <a:t>) </a:t>
              </a:r>
              <a:r>
                <a:rPr lang="en-US" i="1" dirty="0" smtClean="0"/>
                <a:t>– Z m</a:t>
              </a:r>
              <a:r>
                <a:rPr lang="en-US" i="1" baseline="-25000" dirty="0" smtClean="0"/>
                <a:t>e </a:t>
              </a:r>
              <a:r>
                <a:rPr lang="en-US" i="1" dirty="0" smtClean="0"/>
                <a:t>– </a:t>
              </a:r>
              <a:r>
                <a:rPr lang="en-US" b="1" i="1" dirty="0" smtClean="0"/>
                <a:t>E</a:t>
              </a:r>
              <a:r>
                <a:rPr lang="en-US" b="1" i="1" baseline="-25000" dirty="0" smtClean="0"/>
                <a:t>el </a:t>
              </a:r>
              <a:r>
                <a:rPr lang="en-US" b="1" i="1" dirty="0" smtClean="0"/>
                <a:t>(Z)</a:t>
              </a:r>
              <a:r>
                <a:rPr lang="en-US" i="1" dirty="0" smtClean="0"/>
                <a:t>/</a:t>
              </a:r>
              <a:r>
                <a:rPr lang="en-US" i="1" dirty="0"/>
                <a:t>c</a:t>
              </a:r>
              <a:r>
                <a:rPr lang="en-US" i="1" baseline="30000" dirty="0"/>
                <a:t>2</a:t>
              </a:r>
              <a:r>
                <a:rPr lang="en-US" dirty="0"/>
                <a:t> </a:t>
              </a:r>
            </a:p>
          </p:txBody>
        </p:sp>
        <p:grpSp>
          <p:nvGrpSpPr>
            <p:cNvPr id="9" name="Groupe 8"/>
            <p:cNvGrpSpPr/>
            <p:nvPr/>
          </p:nvGrpSpPr>
          <p:grpSpPr>
            <a:xfrm>
              <a:off x="5026347" y="941512"/>
              <a:ext cx="5411569" cy="3170450"/>
              <a:chOff x="5026347" y="941512"/>
              <a:chExt cx="5411569" cy="3170450"/>
            </a:xfrm>
          </p:grpSpPr>
          <p:pic>
            <p:nvPicPr>
              <p:cNvPr id="7" name="Image 6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26347" y="941512"/>
                <a:ext cx="5411569" cy="3170450"/>
              </a:xfrm>
              <a:prstGeom prst="rect">
                <a:avLst/>
              </a:prstGeom>
            </p:spPr>
          </p:pic>
          <p:sp>
            <p:nvSpPr>
              <p:cNvPr id="8" name="Rectangle 7"/>
              <p:cNvSpPr/>
              <p:nvPr/>
            </p:nvSpPr>
            <p:spPr>
              <a:xfrm>
                <a:off x="7546627" y="1860203"/>
                <a:ext cx="105990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i="1" dirty="0" err="1" smtClean="0"/>
                  <a:t>BE</a:t>
                </a:r>
                <a:r>
                  <a:rPr lang="en-US" b="1" i="1" baseline="-25000" dirty="0" err="1" smtClean="0"/>
                  <a:t>el</a:t>
                </a:r>
                <a:r>
                  <a:rPr lang="en-US" b="1" i="1" baseline="-25000" dirty="0" smtClean="0"/>
                  <a:t> </a:t>
                </a:r>
                <a:r>
                  <a:rPr lang="en-US" b="1" i="1" dirty="0"/>
                  <a:t>(Z)</a:t>
                </a:r>
                <a:endParaRPr lang="fr-FR" dirty="0"/>
              </a:p>
            </p:txBody>
          </p:sp>
        </p:grpSp>
      </p:grpSp>
      <p:sp>
        <p:nvSpPr>
          <p:cNvPr id="11" name="ZoneTexte 10"/>
          <p:cNvSpPr txBox="1"/>
          <p:nvPr/>
        </p:nvSpPr>
        <p:spPr>
          <a:xfrm>
            <a:off x="7194767" y="2322904"/>
            <a:ext cx="15776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theoretical values</a:t>
            </a:r>
            <a:endParaRPr lang="fr-FR" sz="1400" dirty="0"/>
          </a:p>
        </p:txBody>
      </p:sp>
      <p:grpSp>
        <p:nvGrpSpPr>
          <p:cNvPr id="16" name="Groupe 15"/>
          <p:cNvGrpSpPr/>
          <p:nvPr/>
        </p:nvGrpSpPr>
        <p:grpSpPr>
          <a:xfrm>
            <a:off x="5789601" y="4512072"/>
            <a:ext cx="2448272" cy="832317"/>
            <a:chOff x="5789601" y="4512072"/>
            <a:chExt cx="2448272" cy="832317"/>
          </a:xfrm>
        </p:grpSpPr>
        <p:cxnSp>
          <p:nvCxnSpPr>
            <p:cNvPr id="6" name="Connecteur droit avec flèche 5"/>
            <p:cNvCxnSpPr/>
            <p:nvPr/>
          </p:nvCxnSpPr>
          <p:spPr>
            <a:xfrm flipV="1">
              <a:off x="7618635" y="4512072"/>
              <a:ext cx="216025" cy="46188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avec flèche 19"/>
            <p:cNvCxnSpPr/>
            <p:nvPr/>
          </p:nvCxnSpPr>
          <p:spPr>
            <a:xfrm flipV="1">
              <a:off x="6520470" y="4512072"/>
              <a:ext cx="216025" cy="46188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/>
            <p:cNvSpPr txBox="1"/>
            <p:nvPr/>
          </p:nvSpPr>
          <p:spPr>
            <a:xfrm>
              <a:off x="5789601" y="5006933"/>
              <a:ext cx="12241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err="1" smtClean="0"/>
                <a:t>We</a:t>
              </a:r>
              <a:r>
                <a:rPr lang="fr-FR" sz="1400" dirty="0" smtClean="0"/>
                <a:t> </a:t>
              </a:r>
              <a:r>
                <a:rPr lang="fr-FR" sz="1400" dirty="0" err="1" smtClean="0"/>
                <a:t>need</a:t>
              </a:r>
              <a:endParaRPr lang="fr-FR" sz="1400" dirty="0"/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7013737" y="5036612"/>
              <a:ext cx="12241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err="1" smtClean="0"/>
                <a:t>We</a:t>
              </a:r>
              <a:r>
                <a:rPr lang="fr-FR" sz="1400" dirty="0" smtClean="0"/>
                <a:t> </a:t>
              </a:r>
              <a:r>
                <a:rPr lang="fr-FR" sz="1400" dirty="0" err="1" smtClean="0"/>
                <a:t>measure</a:t>
              </a:r>
              <a:endParaRPr lang="fr-FR" sz="1400" dirty="0"/>
            </a:p>
          </p:txBody>
        </p:sp>
      </p:grpSp>
      <p:sp>
        <p:nvSpPr>
          <p:cNvPr id="23" name="ZoneTexte 22"/>
          <p:cNvSpPr txBox="1"/>
          <p:nvPr/>
        </p:nvSpPr>
        <p:spPr>
          <a:xfrm>
            <a:off x="522394" y="3367829"/>
            <a:ext cx="4181947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b="1" dirty="0" smtClean="0"/>
              <a:t>Mass filters</a:t>
            </a:r>
            <a:r>
              <a:rPr lang="fr-FR" sz="1400" dirty="0" smtClean="0"/>
              <a:t>: </a:t>
            </a:r>
            <a:r>
              <a:rPr lang="fr-FR" sz="1400" dirty="0" err="1" smtClean="0"/>
              <a:t>finite-difference</a:t>
            </a:r>
            <a:r>
              <a:rPr lang="fr-FR" sz="1400" dirty="0" smtClean="0"/>
              <a:t> </a:t>
            </a:r>
            <a:r>
              <a:rPr lang="fr-FR" sz="1400" dirty="0" err="1" smtClean="0"/>
              <a:t>derivatives</a:t>
            </a:r>
            <a:r>
              <a:rPr lang="fr-FR" sz="1400" dirty="0" smtClean="0"/>
              <a:t> of binding </a:t>
            </a:r>
            <a:r>
              <a:rPr lang="fr-FR" sz="1400" dirty="0" err="1" smtClean="0"/>
              <a:t>energ</a:t>
            </a:r>
            <a:r>
              <a:rPr lang="fr-FR" sz="1400" dirty="0" err="1"/>
              <a:t>y</a:t>
            </a:r>
            <a:endParaRPr lang="fr-FR" sz="1400" dirty="0" smtClean="0"/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 smtClean="0"/>
              <a:t>For </a:t>
            </a:r>
            <a:r>
              <a:rPr lang="fr-FR" sz="1400" dirty="0" err="1"/>
              <a:t>many</a:t>
            </a:r>
            <a:r>
              <a:rPr lang="fr-FR" sz="1400" dirty="0"/>
              <a:t> of </a:t>
            </a:r>
            <a:r>
              <a:rPr lang="fr-FR" sz="1400" dirty="0" err="1"/>
              <a:t>them</a:t>
            </a:r>
            <a:r>
              <a:rPr lang="fr-FR" sz="1400" dirty="0"/>
              <a:t>, </a:t>
            </a:r>
            <a:r>
              <a:rPr lang="fr-FR" sz="1400" dirty="0" err="1"/>
              <a:t>electron</a:t>
            </a:r>
            <a:r>
              <a:rPr lang="fr-FR" sz="1400" dirty="0"/>
              <a:t> binding </a:t>
            </a:r>
            <a:r>
              <a:rPr lang="fr-FR" sz="1400" dirty="0" err="1"/>
              <a:t>energy</a:t>
            </a:r>
            <a:r>
              <a:rPr lang="fr-FR" sz="1400" dirty="0"/>
              <a:t> cancels </a:t>
            </a:r>
            <a:r>
              <a:rPr lang="fr-FR" sz="1400" dirty="0" smtClean="0"/>
              <a:t>out </a:t>
            </a:r>
            <a:r>
              <a:rPr lang="fr-FR" sz="1400" dirty="0" err="1" smtClean="0"/>
              <a:t>when</a:t>
            </a:r>
            <a:r>
              <a:rPr lang="fr-FR" sz="1400" dirty="0" smtClean="0"/>
              <a:t> </a:t>
            </a:r>
            <a:r>
              <a:rPr lang="fr-FR" sz="1400" dirty="0" err="1" smtClean="0"/>
              <a:t>using</a:t>
            </a:r>
            <a:r>
              <a:rPr lang="fr-FR" sz="1400" dirty="0" smtClean="0"/>
              <a:t> masses</a:t>
            </a:r>
          </a:p>
          <a:p>
            <a:pPr marL="844550" lvl="1" indent="-342900">
              <a:buFont typeface="Courier New" panose="02070309020205020404" pitchFamily="49" charset="0"/>
              <a:buChar char="o"/>
            </a:pPr>
            <a:r>
              <a:rPr lang="fr-FR" sz="1400" dirty="0"/>
              <a:t>Certain </a:t>
            </a:r>
            <a:r>
              <a:rPr lang="fr-FR" sz="1400" dirty="0" err="1" smtClean="0"/>
              <a:t>filters</a:t>
            </a:r>
            <a:r>
              <a:rPr lang="fr-FR" sz="1400" dirty="0" smtClean="0"/>
              <a:t> </a:t>
            </a:r>
            <a:r>
              <a:rPr lang="fr-FR" sz="1400" dirty="0"/>
              <a:t>can </a:t>
            </a:r>
            <a:r>
              <a:rPr lang="fr-FR" sz="1400" dirty="0" err="1" smtClean="0"/>
              <a:t>isolate</a:t>
            </a:r>
            <a:r>
              <a:rPr lang="fr-FR" sz="1400" dirty="0" smtClean="0"/>
              <a:t> </a:t>
            </a:r>
            <a:r>
              <a:rPr lang="fr-FR" sz="1400" dirty="0" err="1" smtClean="0"/>
              <a:t>particular</a:t>
            </a:r>
            <a:r>
              <a:rPr lang="fr-FR" sz="1400" dirty="0" smtClean="0"/>
              <a:t> </a:t>
            </a:r>
            <a:r>
              <a:rPr lang="fr-FR" sz="1400" dirty="0" err="1"/>
              <a:t>nuclear</a:t>
            </a:r>
            <a:r>
              <a:rPr lang="fr-FR" sz="1400" dirty="0"/>
              <a:t>-structure </a:t>
            </a:r>
            <a:r>
              <a:rPr lang="fr-FR" sz="1400" dirty="0" err="1" smtClean="0"/>
              <a:t>effects</a:t>
            </a:r>
            <a:endParaRPr lang="fr-FR" sz="1400" dirty="0"/>
          </a:p>
        </p:txBody>
      </p:sp>
      <p:sp>
        <p:nvSpPr>
          <p:cNvPr id="2" name="Ellipse 1"/>
          <p:cNvSpPr/>
          <p:nvPr/>
        </p:nvSpPr>
        <p:spPr>
          <a:xfrm>
            <a:off x="9274819" y="4111962"/>
            <a:ext cx="1163097" cy="4001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2" name="Connecteur droit avec flèche 21"/>
          <p:cNvCxnSpPr/>
          <p:nvPr/>
        </p:nvCxnSpPr>
        <p:spPr>
          <a:xfrm flipV="1">
            <a:off x="9503513" y="4574760"/>
            <a:ext cx="216008" cy="46185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9130803" y="5006932"/>
            <a:ext cx="9234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P</a:t>
            </a:r>
            <a:r>
              <a:rPr lang="fr-FR" sz="1400" dirty="0" err="1" smtClean="0"/>
              <a:t>roblem</a:t>
            </a:r>
            <a:endParaRPr lang="fr-FR" sz="1400" dirty="0"/>
          </a:p>
        </p:txBody>
      </p:sp>
      <p:sp>
        <p:nvSpPr>
          <p:cNvPr id="25" name="ZoneTexte 24"/>
          <p:cNvSpPr txBox="1"/>
          <p:nvPr/>
        </p:nvSpPr>
        <p:spPr>
          <a:xfrm>
            <a:off x="522393" y="864972"/>
            <a:ext cx="4181947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400" dirty="0" smtClean="0"/>
              <a:t>Most </a:t>
            </a:r>
            <a:r>
              <a:rPr lang="fr-FR" sz="1400" dirty="0" err="1" smtClean="0"/>
              <a:t>precision</a:t>
            </a:r>
            <a:r>
              <a:rPr lang="fr-FR" sz="1400" dirty="0" smtClean="0"/>
              <a:t> mass </a:t>
            </a:r>
            <a:r>
              <a:rPr lang="fr-FR" sz="1400" dirty="0" err="1" smtClean="0"/>
              <a:t>spectrometry</a:t>
            </a:r>
            <a:r>
              <a:rPr lang="fr-FR" sz="1400" dirty="0" smtClean="0"/>
              <a:t> techniques </a:t>
            </a:r>
            <a:r>
              <a:rPr lang="fr-FR" sz="1400" dirty="0" err="1" smtClean="0"/>
              <a:t>measure</a:t>
            </a:r>
            <a:r>
              <a:rPr lang="fr-FR" sz="1400" dirty="0" smtClean="0"/>
              <a:t> 1</a:t>
            </a:r>
            <a:r>
              <a:rPr lang="fr-FR" sz="1400" baseline="30000" dirty="0" smtClean="0"/>
              <a:t>+</a:t>
            </a:r>
            <a:r>
              <a:rPr lang="fr-FR" sz="1400" dirty="0" smtClean="0"/>
              <a:t> or 2</a:t>
            </a:r>
            <a:r>
              <a:rPr lang="fr-FR" sz="1400" baseline="30000" dirty="0" smtClean="0"/>
              <a:t>+</a:t>
            </a:r>
            <a:r>
              <a:rPr lang="fr-FR" sz="1400" dirty="0" smtClean="0"/>
              <a:t> ions 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60442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Current picture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90</a:t>
            </a:fld>
            <a:endParaRPr lang="fr-FR" dirty="0"/>
          </a:p>
        </p:txBody>
      </p:sp>
      <p:grpSp>
        <p:nvGrpSpPr>
          <p:cNvPr id="11" name="Groupe 10"/>
          <p:cNvGrpSpPr/>
          <p:nvPr/>
        </p:nvGrpSpPr>
        <p:grpSpPr>
          <a:xfrm>
            <a:off x="5954043" y="1488326"/>
            <a:ext cx="4735328" cy="3652952"/>
            <a:chOff x="5954043" y="1488326"/>
            <a:chExt cx="4735328" cy="3652952"/>
          </a:xfrm>
        </p:grpSpPr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4043" y="1596944"/>
              <a:ext cx="4735328" cy="3544334"/>
            </a:xfrm>
            <a:prstGeom prst="rect">
              <a:avLst/>
            </a:prstGeom>
          </p:spPr>
        </p:pic>
        <p:sp>
          <p:nvSpPr>
            <p:cNvPr id="6" name="ZoneTexte 5"/>
            <p:cNvSpPr txBox="1"/>
            <p:nvPr/>
          </p:nvSpPr>
          <p:spPr>
            <a:xfrm>
              <a:off x="9169403" y="1488326"/>
              <a:ext cx="151996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/>
                <a:t>AME2020 + </a:t>
              </a:r>
              <a:r>
                <a:rPr lang="fr-FR" sz="1000" dirty="0" err="1" smtClean="0"/>
                <a:t>newer</a:t>
              </a:r>
              <a:r>
                <a:rPr lang="fr-FR" sz="1000" dirty="0" smtClean="0"/>
                <a:t> data</a:t>
              </a:r>
              <a:endParaRPr lang="fr-FR" sz="1000" dirty="0"/>
            </a:p>
          </p:txBody>
        </p:sp>
      </p:grpSp>
      <p:sp>
        <p:nvSpPr>
          <p:cNvPr id="21" name="ZoneTexte 20"/>
          <p:cNvSpPr txBox="1"/>
          <p:nvPr/>
        </p:nvSpPr>
        <p:spPr>
          <a:xfrm>
            <a:off x="1857995" y="848641"/>
            <a:ext cx="734481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>
                <a:sym typeface="Wingdings" panose="05000000000000000000" pitchFamily="2" charset="2"/>
              </a:rPr>
              <a:t>Many</a:t>
            </a:r>
            <a:r>
              <a:rPr lang="fr-FR" sz="1400" dirty="0" smtClean="0">
                <a:sym typeface="Wingdings" panose="05000000000000000000" pitchFamily="2" charset="2"/>
              </a:rPr>
              <a:t> efforts to probe if the N = 32/34 « gaps » hold once protons are added to calcium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>
                <a:sym typeface="Wingdings" panose="05000000000000000000" pitchFamily="2" charset="2"/>
              </a:rPr>
              <a:t>Similar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advances</a:t>
            </a:r>
            <a:r>
              <a:rPr lang="fr-FR" sz="1400" dirty="0" smtClean="0">
                <a:sym typeface="Wingdings" panose="05000000000000000000" pitchFamily="2" charset="2"/>
              </a:rPr>
              <a:t> in </a:t>
            </a:r>
            <a:r>
              <a:rPr lang="fr-FR" sz="1400" dirty="0" err="1" smtClean="0">
                <a:sym typeface="Wingdings" panose="05000000000000000000" pitchFamily="2" charset="2"/>
              </a:rPr>
              <a:t>measurement</a:t>
            </a:r>
            <a:r>
              <a:rPr lang="fr-FR" sz="1400" dirty="0" smtClean="0">
                <a:sym typeface="Wingdings" panose="05000000000000000000" pitchFamily="2" charset="2"/>
              </a:rPr>
              <a:t> of E(2+) values </a:t>
            </a:r>
            <a:r>
              <a:rPr lang="fr-FR" sz="1400" dirty="0" err="1" smtClean="0">
                <a:sym typeface="Wingdings" panose="05000000000000000000" pitchFamily="2" charset="2"/>
              </a:rPr>
              <a:t>above</a:t>
            </a:r>
            <a:r>
              <a:rPr lang="fr-FR" sz="1400" dirty="0" smtClean="0">
                <a:sym typeface="Wingdings" panose="05000000000000000000" pitchFamily="2" charset="2"/>
              </a:rPr>
              <a:t> and </a:t>
            </a:r>
            <a:r>
              <a:rPr lang="fr-FR" sz="1400" dirty="0" err="1" smtClean="0">
                <a:sym typeface="Wingdings" panose="05000000000000000000" pitchFamily="2" charset="2"/>
              </a:rPr>
              <a:t>below</a:t>
            </a:r>
            <a:r>
              <a:rPr lang="fr-FR" sz="1400" dirty="0" smtClean="0">
                <a:sym typeface="Wingdings" panose="05000000000000000000" pitchFamily="2" charset="2"/>
              </a:rPr>
              <a:t> Z = 20</a:t>
            </a:r>
          </a:p>
        </p:txBody>
      </p:sp>
      <p:grpSp>
        <p:nvGrpSpPr>
          <p:cNvPr id="26" name="Groupe 25"/>
          <p:cNvGrpSpPr/>
          <p:nvPr/>
        </p:nvGrpSpPr>
        <p:grpSpPr>
          <a:xfrm>
            <a:off x="2922018" y="1676479"/>
            <a:ext cx="2940644" cy="2191254"/>
            <a:chOff x="2938116" y="2790506"/>
            <a:chExt cx="2940644" cy="2191254"/>
          </a:xfrm>
        </p:grpSpPr>
        <p:pic>
          <p:nvPicPr>
            <p:cNvPr id="24" name="Image 2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8116" y="2790506"/>
              <a:ext cx="2940644" cy="2191254"/>
            </a:xfrm>
            <a:prstGeom prst="rect">
              <a:avLst/>
            </a:prstGeom>
          </p:spPr>
        </p:pic>
        <p:cxnSp>
          <p:nvCxnSpPr>
            <p:cNvPr id="20" name="Connecteur droit 19"/>
            <p:cNvCxnSpPr/>
            <p:nvPr/>
          </p:nvCxnSpPr>
          <p:spPr>
            <a:xfrm>
              <a:off x="3778964" y="2885728"/>
              <a:ext cx="0" cy="185671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e 27"/>
          <p:cNvGrpSpPr/>
          <p:nvPr/>
        </p:nvGrpSpPr>
        <p:grpSpPr>
          <a:xfrm>
            <a:off x="5715" y="1430258"/>
            <a:ext cx="3212739" cy="2494164"/>
            <a:chOff x="-14700" y="2541608"/>
            <a:chExt cx="3212739" cy="2494164"/>
          </a:xfrm>
        </p:grpSpPr>
        <p:sp>
          <p:nvSpPr>
            <p:cNvPr id="12" name="Rectangle 11"/>
            <p:cNvSpPr/>
            <p:nvPr/>
          </p:nvSpPr>
          <p:spPr>
            <a:xfrm>
              <a:off x="-14700" y="2541608"/>
              <a:ext cx="3212739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H. N. Liu et al., Phys. </a:t>
              </a:r>
              <a:r>
                <a:rPr lang="fr-FR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Rev</a:t>
              </a:r>
              <a:r>
                <a:rPr lang="fr-F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fr-FR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Lett</a:t>
              </a:r>
              <a:r>
                <a:rPr lang="fr-FR" sz="1000" dirty="0">
                  <a:latin typeface="Arial" panose="020B0604020202020204" pitchFamily="34" charset="0"/>
                  <a:cs typeface="Arial" panose="020B0604020202020204" pitchFamily="34" charset="0"/>
                </a:rPr>
                <a:t>. 122 </a:t>
              </a:r>
              <a:r>
                <a:rPr lang="fr-F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r>
                <a:rPr lang="fr-FR" sz="1000" dirty="0">
                  <a:latin typeface="Arial" panose="020B0604020202020204" pitchFamily="34" charset="0"/>
                  <a:cs typeface="Arial" panose="020B0604020202020204" pitchFamily="34" charset="0"/>
                </a:rPr>
                <a:t>, </a:t>
              </a:r>
              <a:r>
                <a:rPr lang="fr-F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072502 </a:t>
              </a:r>
              <a:r>
                <a:rPr lang="fr-FR" sz="1000" dirty="0">
                  <a:latin typeface="Arial" panose="020B0604020202020204" pitchFamily="34" charset="0"/>
                  <a:cs typeface="Arial" panose="020B0604020202020204" pitchFamily="34" charset="0"/>
                </a:rPr>
                <a:t>(2019)</a:t>
              </a:r>
            </a:p>
          </p:txBody>
        </p:sp>
        <p:pic>
          <p:nvPicPr>
            <p:cNvPr id="25" name="Image 2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40" y="2788054"/>
              <a:ext cx="2982457" cy="2247718"/>
            </a:xfrm>
            <a:prstGeom prst="rect">
              <a:avLst/>
            </a:prstGeom>
          </p:spPr>
        </p:pic>
        <p:sp>
          <p:nvSpPr>
            <p:cNvPr id="14" name="Ellipse 13"/>
            <p:cNvSpPr/>
            <p:nvPr/>
          </p:nvSpPr>
          <p:spPr>
            <a:xfrm>
              <a:off x="489843" y="3605808"/>
              <a:ext cx="216024" cy="86409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6" name="Connecteur droit 15"/>
            <p:cNvCxnSpPr>
              <a:stCxn id="14" idx="0"/>
            </p:cNvCxnSpPr>
            <p:nvPr/>
          </p:nvCxnSpPr>
          <p:spPr>
            <a:xfrm flipH="1" flipV="1">
              <a:off x="489843" y="2759969"/>
              <a:ext cx="108012" cy="84583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>
              <a:off x="849883" y="2788054"/>
              <a:ext cx="0" cy="192354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e 43"/>
          <p:cNvGrpSpPr/>
          <p:nvPr/>
        </p:nvGrpSpPr>
        <p:grpSpPr>
          <a:xfrm>
            <a:off x="927533" y="4111025"/>
            <a:ext cx="4267573" cy="1287572"/>
            <a:chOff x="264013" y="3965848"/>
            <a:chExt cx="4267573" cy="1287572"/>
          </a:xfrm>
        </p:grpSpPr>
        <p:pic>
          <p:nvPicPr>
            <p:cNvPr id="45" name="Image 4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4013" y="3965848"/>
              <a:ext cx="1868183" cy="611779"/>
            </a:xfrm>
            <a:prstGeom prst="rect">
              <a:avLst/>
            </a:prstGeom>
          </p:spPr>
        </p:pic>
        <p:pic>
          <p:nvPicPr>
            <p:cNvPr id="47" name="Image 4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52827" y="3965848"/>
              <a:ext cx="2278759" cy="1287572"/>
            </a:xfrm>
            <a:prstGeom prst="rect">
              <a:avLst/>
            </a:prstGeom>
          </p:spPr>
        </p:pic>
        <p:sp>
          <p:nvSpPr>
            <p:cNvPr id="48" name="Ellipse 47"/>
            <p:cNvSpPr/>
            <p:nvPr/>
          </p:nvSpPr>
          <p:spPr>
            <a:xfrm>
              <a:off x="2984590" y="4601885"/>
              <a:ext cx="370453" cy="211738"/>
            </a:xfrm>
            <a:prstGeom prst="ellipse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Ellipse 49"/>
            <p:cNvSpPr/>
            <p:nvPr/>
          </p:nvSpPr>
          <p:spPr>
            <a:xfrm>
              <a:off x="2981925" y="4397073"/>
              <a:ext cx="370453" cy="21173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51" name="Connecteur droit 50"/>
          <p:cNvCxnSpPr/>
          <p:nvPr/>
        </p:nvCxnSpPr>
        <p:spPr>
          <a:xfrm flipV="1">
            <a:off x="5195106" y="3794802"/>
            <a:ext cx="2303748" cy="64647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Image 5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720" y="2724673"/>
            <a:ext cx="792088" cy="792088"/>
          </a:xfrm>
          <a:prstGeom prst="rect">
            <a:avLst/>
          </a:prstGeom>
        </p:spPr>
      </p:pic>
      <p:pic>
        <p:nvPicPr>
          <p:cNvPr id="55" name="Image 5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10708" y="1708734"/>
            <a:ext cx="1780499" cy="583065"/>
          </a:xfrm>
          <a:prstGeom prst="rect">
            <a:avLst/>
          </a:prstGeom>
        </p:spPr>
      </p:pic>
      <p:pic>
        <p:nvPicPr>
          <p:cNvPr id="56" name="Image 5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58695" y="1959630"/>
            <a:ext cx="1823947" cy="1030588"/>
          </a:xfrm>
          <a:prstGeom prst="rect">
            <a:avLst/>
          </a:prstGeom>
        </p:spPr>
      </p:pic>
      <p:cxnSp>
        <p:nvCxnSpPr>
          <p:cNvPr id="57" name="Connecteur droit 56"/>
          <p:cNvCxnSpPr>
            <a:endCxn id="54" idx="1"/>
          </p:cNvCxnSpPr>
          <p:nvPr/>
        </p:nvCxnSpPr>
        <p:spPr>
          <a:xfrm flipV="1">
            <a:off x="8768674" y="3120717"/>
            <a:ext cx="818046" cy="8118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17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Current picture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91</a:t>
            </a:fld>
            <a:endParaRPr lang="fr-FR" dirty="0"/>
          </a:p>
        </p:txBody>
      </p:sp>
      <p:grpSp>
        <p:nvGrpSpPr>
          <p:cNvPr id="26" name="Groupe 25"/>
          <p:cNvGrpSpPr/>
          <p:nvPr/>
        </p:nvGrpSpPr>
        <p:grpSpPr>
          <a:xfrm>
            <a:off x="2922018" y="1676479"/>
            <a:ext cx="2940644" cy="2191254"/>
            <a:chOff x="2938116" y="2790506"/>
            <a:chExt cx="2940644" cy="2191254"/>
          </a:xfrm>
        </p:grpSpPr>
        <p:pic>
          <p:nvPicPr>
            <p:cNvPr id="24" name="Image 2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8116" y="2790506"/>
              <a:ext cx="2940644" cy="2191254"/>
            </a:xfrm>
            <a:prstGeom prst="rect">
              <a:avLst/>
            </a:prstGeom>
          </p:spPr>
        </p:pic>
        <p:cxnSp>
          <p:nvCxnSpPr>
            <p:cNvPr id="20" name="Connecteur droit 19"/>
            <p:cNvCxnSpPr/>
            <p:nvPr/>
          </p:nvCxnSpPr>
          <p:spPr>
            <a:xfrm>
              <a:off x="3778964" y="2885728"/>
              <a:ext cx="0" cy="185671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e 27"/>
          <p:cNvGrpSpPr/>
          <p:nvPr/>
        </p:nvGrpSpPr>
        <p:grpSpPr>
          <a:xfrm>
            <a:off x="5715" y="1430258"/>
            <a:ext cx="3212739" cy="2494164"/>
            <a:chOff x="-14700" y="2541608"/>
            <a:chExt cx="3212739" cy="2494164"/>
          </a:xfrm>
        </p:grpSpPr>
        <p:sp>
          <p:nvSpPr>
            <p:cNvPr id="12" name="Rectangle 11"/>
            <p:cNvSpPr/>
            <p:nvPr/>
          </p:nvSpPr>
          <p:spPr>
            <a:xfrm>
              <a:off x="-14700" y="2541608"/>
              <a:ext cx="3212739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H. N. Liu et al., Phys. </a:t>
              </a:r>
              <a:r>
                <a:rPr lang="fr-FR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Rev</a:t>
              </a:r>
              <a:r>
                <a:rPr lang="fr-F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fr-FR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Lett</a:t>
              </a:r>
              <a:r>
                <a:rPr lang="fr-FR" sz="1000" dirty="0">
                  <a:latin typeface="Arial" panose="020B0604020202020204" pitchFamily="34" charset="0"/>
                  <a:cs typeface="Arial" panose="020B0604020202020204" pitchFamily="34" charset="0"/>
                </a:rPr>
                <a:t>. 122 </a:t>
              </a:r>
              <a:r>
                <a:rPr lang="fr-F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r>
                <a:rPr lang="fr-FR" sz="1000" dirty="0">
                  <a:latin typeface="Arial" panose="020B0604020202020204" pitchFamily="34" charset="0"/>
                  <a:cs typeface="Arial" panose="020B0604020202020204" pitchFamily="34" charset="0"/>
                </a:rPr>
                <a:t>, </a:t>
              </a:r>
              <a:r>
                <a:rPr lang="fr-F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072502 </a:t>
              </a:r>
              <a:r>
                <a:rPr lang="fr-FR" sz="1000" dirty="0">
                  <a:latin typeface="Arial" panose="020B0604020202020204" pitchFamily="34" charset="0"/>
                  <a:cs typeface="Arial" panose="020B0604020202020204" pitchFamily="34" charset="0"/>
                </a:rPr>
                <a:t>(2019)</a:t>
              </a:r>
            </a:p>
          </p:txBody>
        </p:sp>
        <p:pic>
          <p:nvPicPr>
            <p:cNvPr id="25" name="Image 2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40" y="2788054"/>
              <a:ext cx="2982457" cy="2247718"/>
            </a:xfrm>
            <a:prstGeom prst="rect">
              <a:avLst/>
            </a:prstGeom>
          </p:spPr>
        </p:pic>
        <p:sp>
          <p:nvSpPr>
            <p:cNvPr id="14" name="Ellipse 13"/>
            <p:cNvSpPr/>
            <p:nvPr/>
          </p:nvSpPr>
          <p:spPr>
            <a:xfrm>
              <a:off x="489843" y="3605808"/>
              <a:ext cx="216024" cy="86409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6" name="Connecteur droit 15"/>
            <p:cNvCxnSpPr>
              <a:stCxn id="14" idx="0"/>
            </p:cNvCxnSpPr>
            <p:nvPr/>
          </p:nvCxnSpPr>
          <p:spPr>
            <a:xfrm flipH="1" flipV="1">
              <a:off x="489843" y="2759969"/>
              <a:ext cx="108012" cy="84583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>
              <a:off x="849883" y="2788054"/>
              <a:ext cx="0" cy="192354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Imag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39" y="1679743"/>
            <a:ext cx="3735236" cy="3325271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882281" y="5025506"/>
            <a:ext cx="31683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T. Otsuka et al., Rev</a:t>
            </a:r>
            <a:r>
              <a:rPr lang="en-US" sz="1000" dirty="0"/>
              <a:t>. Mod. Phys. 92, </a:t>
            </a:r>
            <a:r>
              <a:rPr lang="en-US" sz="1000" dirty="0" smtClean="0"/>
              <a:t>015002 (2020)</a:t>
            </a:r>
            <a:endParaRPr lang="fr-FR" sz="1000" dirty="0"/>
          </a:p>
        </p:txBody>
      </p:sp>
      <p:sp>
        <p:nvSpPr>
          <p:cNvPr id="31" name="ZoneTexte 30"/>
          <p:cNvSpPr txBox="1"/>
          <p:nvPr/>
        </p:nvSpPr>
        <p:spPr>
          <a:xfrm>
            <a:off x="2506067" y="842887"/>
            <a:ext cx="6264695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>
                <a:sym typeface="Wingdings" panose="05000000000000000000" pitchFamily="2" charset="2"/>
              </a:rPr>
              <a:t>Experimental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picture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described</a:t>
            </a:r>
            <a:r>
              <a:rPr lang="fr-FR" sz="1400" dirty="0" smtClean="0">
                <a:sym typeface="Wingdings" panose="05000000000000000000" pitchFamily="2" charset="2"/>
              </a:rPr>
              <a:t> by an </a:t>
            </a:r>
            <a:r>
              <a:rPr lang="fr-FR" sz="1400" dirty="0" err="1" smtClean="0">
                <a:sym typeface="Wingdings" panose="05000000000000000000" pitchFamily="2" charset="2"/>
              </a:rPr>
              <a:t>evolution</a:t>
            </a:r>
            <a:r>
              <a:rPr lang="fr-FR" sz="1400" dirty="0" smtClean="0">
                <a:sym typeface="Wingdings" panose="05000000000000000000" pitchFamily="2" charset="2"/>
              </a:rPr>
              <a:t> of effective single-</a:t>
            </a:r>
            <a:r>
              <a:rPr lang="fr-FR" sz="1400" dirty="0" err="1" smtClean="0">
                <a:sym typeface="Wingdings" panose="05000000000000000000" pitchFamily="2" charset="2"/>
              </a:rPr>
              <a:t>particle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energies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under</a:t>
            </a:r>
            <a:r>
              <a:rPr lang="fr-FR" sz="1400" dirty="0" smtClean="0">
                <a:sym typeface="Wingdings" panose="05000000000000000000" pitchFamily="2" charset="2"/>
              </a:rPr>
              <a:t> the action of the monopole proton-neutron interaction</a:t>
            </a:r>
          </a:p>
        </p:txBody>
      </p:sp>
      <p:grpSp>
        <p:nvGrpSpPr>
          <p:cNvPr id="114" name="Groupe 113"/>
          <p:cNvGrpSpPr/>
          <p:nvPr/>
        </p:nvGrpSpPr>
        <p:grpSpPr>
          <a:xfrm>
            <a:off x="927533" y="4111025"/>
            <a:ext cx="4267573" cy="1287572"/>
            <a:chOff x="264013" y="3965848"/>
            <a:chExt cx="4267573" cy="1287572"/>
          </a:xfrm>
        </p:grpSpPr>
        <p:pic>
          <p:nvPicPr>
            <p:cNvPr id="115" name="Image 1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4013" y="3965848"/>
              <a:ext cx="1868183" cy="611779"/>
            </a:xfrm>
            <a:prstGeom prst="rect">
              <a:avLst/>
            </a:prstGeom>
          </p:spPr>
        </p:pic>
        <p:pic>
          <p:nvPicPr>
            <p:cNvPr id="116" name="Image 11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52827" y="3965848"/>
              <a:ext cx="2278759" cy="1287572"/>
            </a:xfrm>
            <a:prstGeom prst="rect">
              <a:avLst/>
            </a:prstGeom>
          </p:spPr>
        </p:pic>
        <p:sp>
          <p:nvSpPr>
            <p:cNvPr id="117" name="Ellipse 116"/>
            <p:cNvSpPr/>
            <p:nvPr/>
          </p:nvSpPr>
          <p:spPr>
            <a:xfrm>
              <a:off x="2984590" y="4601885"/>
              <a:ext cx="370453" cy="211738"/>
            </a:xfrm>
            <a:prstGeom prst="ellipse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8" name="Ellipse 117"/>
            <p:cNvSpPr/>
            <p:nvPr/>
          </p:nvSpPr>
          <p:spPr>
            <a:xfrm>
              <a:off x="2981925" y="4397073"/>
              <a:ext cx="370453" cy="21173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19" name="Flèche droite rayée 118"/>
          <p:cNvSpPr/>
          <p:nvPr/>
        </p:nvSpPr>
        <p:spPr>
          <a:xfrm>
            <a:off x="1466609" y="4284459"/>
            <a:ext cx="572056" cy="225919"/>
          </a:xfrm>
          <a:prstGeom prst="striped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0" name="Freeform 162">
            <a:extLst>
              <a:ext uri="{FF2B5EF4-FFF2-40B4-BE49-F238E27FC236}">
                <a16:creationId xmlns:a16="http://schemas.microsoft.com/office/drawing/2014/main" id="{B455EF22-2D83-4214-B1BA-7B2084C9F1E4}"/>
              </a:ext>
            </a:extLst>
          </p:cNvPr>
          <p:cNvSpPr/>
          <p:nvPr/>
        </p:nvSpPr>
        <p:spPr>
          <a:xfrm rot="1120616" flipH="1">
            <a:off x="2631738" y="4467947"/>
            <a:ext cx="334421" cy="70310"/>
          </a:xfrm>
          <a:custGeom>
            <a:avLst/>
            <a:gdLst>
              <a:gd name="connsiteX0" fmla="*/ 0 w 1371600"/>
              <a:gd name="connsiteY0" fmla="*/ 0 h 447789"/>
              <a:gd name="connsiteX1" fmla="*/ 200025 w 1371600"/>
              <a:gd name="connsiteY1" fmla="*/ 447675 h 447789"/>
              <a:gd name="connsiteX2" fmla="*/ 409575 w 1371600"/>
              <a:gd name="connsiteY2" fmla="*/ 47625 h 447789"/>
              <a:gd name="connsiteX3" fmla="*/ 581025 w 1371600"/>
              <a:gd name="connsiteY3" fmla="*/ 438150 h 447789"/>
              <a:gd name="connsiteX4" fmla="*/ 790575 w 1371600"/>
              <a:gd name="connsiteY4" fmla="*/ 66675 h 447789"/>
              <a:gd name="connsiteX5" fmla="*/ 971550 w 1371600"/>
              <a:gd name="connsiteY5" fmla="*/ 447675 h 447789"/>
              <a:gd name="connsiteX6" fmla="*/ 1152525 w 1371600"/>
              <a:gd name="connsiteY6" fmla="*/ 38100 h 447789"/>
              <a:gd name="connsiteX7" fmla="*/ 1371600 w 1371600"/>
              <a:gd name="connsiteY7" fmla="*/ 438150 h 447789"/>
              <a:gd name="connsiteX0" fmla="*/ 0 w 1314450"/>
              <a:gd name="connsiteY0" fmla="*/ 0 h 447789"/>
              <a:gd name="connsiteX1" fmla="*/ 200025 w 1314450"/>
              <a:gd name="connsiteY1" fmla="*/ 447675 h 447789"/>
              <a:gd name="connsiteX2" fmla="*/ 409575 w 1314450"/>
              <a:gd name="connsiteY2" fmla="*/ 47625 h 447789"/>
              <a:gd name="connsiteX3" fmla="*/ 581025 w 1314450"/>
              <a:gd name="connsiteY3" fmla="*/ 438150 h 447789"/>
              <a:gd name="connsiteX4" fmla="*/ 790575 w 1314450"/>
              <a:gd name="connsiteY4" fmla="*/ 66675 h 447789"/>
              <a:gd name="connsiteX5" fmla="*/ 971550 w 1314450"/>
              <a:gd name="connsiteY5" fmla="*/ 447675 h 447789"/>
              <a:gd name="connsiteX6" fmla="*/ 1152525 w 1314450"/>
              <a:gd name="connsiteY6" fmla="*/ 38100 h 447789"/>
              <a:gd name="connsiteX7" fmla="*/ 1314450 w 1314450"/>
              <a:gd name="connsiteY7" fmla="*/ 438150 h 447789"/>
              <a:gd name="connsiteX0" fmla="*/ 0 w 1238250"/>
              <a:gd name="connsiteY0" fmla="*/ 29059 h 409633"/>
              <a:gd name="connsiteX1" fmla="*/ 123825 w 1238250"/>
              <a:gd name="connsiteY1" fmla="*/ 409586 h 409633"/>
              <a:gd name="connsiteX2" fmla="*/ 333375 w 1238250"/>
              <a:gd name="connsiteY2" fmla="*/ 9536 h 409633"/>
              <a:gd name="connsiteX3" fmla="*/ 504825 w 1238250"/>
              <a:gd name="connsiteY3" fmla="*/ 400061 h 409633"/>
              <a:gd name="connsiteX4" fmla="*/ 714375 w 1238250"/>
              <a:gd name="connsiteY4" fmla="*/ 28586 h 409633"/>
              <a:gd name="connsiteX5" fmla="*/ 895350 w 1238250"/>
              <a:gd name="connsiteY5" fmla="*/ 409586 h 409633"/>
              <a:gd name="connsiteX6" fmla="*/ 1076325 w 1238250"/>
              <a:gd name="connsiteY6" fmla="*/ 11 h 409633"/>
              <a:gd name="connsiteX7" fmla="*/ 1238250 w 1238250"/>
              <a:gd name="connsiteY7" fmla="*/ 400061 h 409633"/>
              <a:gd name="connsiteX0" fmla="*/ 0 w 1238250"/>
              <a:gd name="connsiteY0" fmla="*/ 29058 h 409632"/>
              <a:gd name="connsiteX1" fmla="*/ 123825 w 1238250"/>
              <a:gd name="connsiteY1" fmla="*/ 409585 h 409632"/>
              <a:gd name="connsiteX2" fmla="*/ 333375 w 1238250"/>
              <a:gd name="connsiteY2" fmla="*/ 9535 h 409632"/>
              <a:gd name="connsiteX3" fmla="*/ 504825 w 1238250"/>
              <a:gd name="connsiteY3" fmla="*/ 400060 h 409632"/>
              <a:gd name="connsiteX4" fmla="*/ 704850 w 1238250"/>
              <a:gd name="connsiteY4" fmla="*/ 17394 h 409632"/>
              <a:gd name="connsiteX5" fmla="*/ 895350 w 1238250"/>
              <a:gd name="connsiteY5" fmla="*/ 409585 h 409632"/>
              <a:gd name="connsiteX6" fmla="*/ 1076325 w 1238250"/>
              <a:gd name="connsiteY6" fmla="*/ 10 h 409632"/>
              <a:gd name="connsiteX7" fmla="*/ 1238250 w 1238250"/>
              <a:gd name="connsiteY7" fmla="*/ 400060 h 409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38250" h="409632">
                <a:moveTo>
                  <a:pt x="0" y="29058"/>
                </a:moveTo>
                <a:cubicBezTo>
                  <a:pt x="65881" y="248927"/>
                  <a:pt x="68263" y="412839"/>
                  <a:pt x="123825" y="409585"/>
                </a:cubicBezTo>
                <a:cubicBezTo>
                  <a:pt x="179387" y="406331"/>
                  <a:pt x="269875" y="11122"/>
                  <a:pt x="333375" y="9535"/>
                </a:cubicBezTo>
                <a:cubicBezTo>
                  <a:pt x="396875" y="7948"/>
                  <a:pt x="442913" y="398750"/>
                  <a:pt x="504825" y="400060"/>
                </a:cubicBezTo>
                <a:cubicBezTo>
                  <a:pt x="566737" y="401370"/>
                  <a:pt x="639763" y="15807"/>
                  <a:pt x="704850" y="17394"/>
                </a:cubicBezTo>
                <a:cubicBezTo>
                  <a:pt x="769937" y="18981"/>
                  <a:pt x="833438" y="412482"/>
                  <a:pt x="895350" y="409585"/>
                </a:cubicBezTo>
                <a:cubicBezTo>
                  <a:pt x="957262" y="406688"/>
                  <a:pt x="1019175" y="1598"/>
                  <a:pt x="1076325" y="10"/>
                </a:cubicBezTo>
                <a:cubicBezTo>
                  <a:pt x="1133475" y="-1577"/>
                  <a:pt x="1162050" y="199241"/>
                  <a:pt x="1238250" y="400060"/>
                </a:cubicBezTo>
              </a:path>
            </a:pathLst>
          </a:custGeom>
          <a:noFill/>
          <a:ln w="127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06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Moving towards N = 50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92</a:t>
            </a:fld>
            <a:endParaRPr lang="fr-FR" dirty="0"/>
          </a:p>
        </p:txBody>
      </p:sp>
      <p:grpSp>
        <p:nvGrpSpPr>
          <p:cNvPr id="11" name="Groupe 10"/>
          <p:cNvGrpSpPr/>
          <p:nvPr/>
        </p:nvGrpSpPr>
        <p:grpSpPr>
          <a:xfrm>
            <a:off x="5954043" y="1488326"/>
            <a:ext cx="4735328" cy="3652952"/>
            <a:chOff x="5954043" y="1488326"/>
            <a:chExt cx="4735328" cy="3652952"/>
          </a:xfrm>
        </p:grpSpPr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4043" y="1596944"/>
              <a:ext cx="4735328" cy="3544334"/>
            </a:xfrm>
            <a:prstGeom prst="rect">
              <a:avLst/>
            </a:prstGeom>
          </p:spPr>
        </p:pic>
        <p:sp>
          <p:nvSpPr>
            <p:cNvPr id="6" name="ZoneTexte 5"/>
            <p:cNvSpPr txBox="1"/>
            <p:nvPr/>
          </p:nvSpPr>
          <p:spPr>
            <a:xfrm>
              <a:off x="9169403" y="1488326"/>
              <a:ext cx="151996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/>
                <a:t>AME2020 + </a:t>
              </a:r>
              <a:r>
                <a:rPr lang="fr-FR" sz="1000" dirty="0" err="1" smtClean="0"/>
                <a:t>newer</a:t>
              </a:r>
              <a:r>
                <a:rPr lang="fr-FR" sz="1000" dirty="0" smtClean="0"/>
                <a:t> data</a:t>
              </a:r>
              <a:endParaRPr lang="fr-FR" sz="1000" dirty="0"/>
            </a:p>
          </p:txBody>
        </p:sp>
      </p:grpSp>
      <p:sp>
        <p:nvSpPr>
          <p:cNvPr id="21" name="ZoneTexte 20"/>
          <p:cNvSpPr txBox="1"/>
          <p:nvPr/>
        </p:nvSpPr>
        <p:spPr>
          <a:xfrm>
            <a:off x="1857995" y="848641"/>
            <a:ext cx="8208912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>
                <a:sym typeface="Wingdings" panose="05000000000000000000" pitchFamily="2" charset="2"/>
              </a:rPr>
              <a:t>Region</a:t>
            </a:r>
            <a:r>
              <a:rPr lang="fr-FR" sz="1400" dirty="0" smtClean="0">
                <a:sym typeface="Wingdings" panose="05000000000000000000" pitchFamily="2" charset="2"/>
              </a:rPr>
              <a:t> of </a:t>
            </a:r>
            <a:r>
              <a:rPr lang="fr-FR" sz="1400" dirty="0" err="1" smtClean="0">
                <a:sym typeface="Wingdings" panose="05000000000000000000" pitchFamily="2" charset="2"/>
              </a:rPr>
              <a:t>nuclear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collectivity</a:t>
            </a:r>
            <a:r>
              <a:rPr lang="fr-FR" sz="1400" dirty="0" smtClean="0">
                <a:sym typeface="Wingdings" panose="05000000000000000000" pitchFamily="2" charset="2"/>
              </a:rPr>
              <a:t>/</a:t>
            </a:r>
            <a:r>
              <a:rPr lang="fr-FR" sz="1400" dirty="0" err="1" smtClean="0">
                <a:sym typeface="Wingdings" panose="05000000000000000000" pitchFamily="2" charset="2"/>
              </a:rPr>
              <a:t>deformation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developping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from</a:t>
            </a:r>
            <a:r>
              <a:rPr lang="fr-FR" sz="1400" dirty="0" smtClean="0">
                <a:sym typeface="Wingdings" panose="05000000000000000000" pitchFamily="2" charset="2"/>
              </a:rPr>
              <a:t> N = 40 </a:t>
            </a:r>
            <a:r>
              <a:rPr lang="fr-FR" sz="1400" dirty="0" err="1" smtClean="0">
                <a:sym typeface="Wingdings" panose="05000000000000000000" pitchFamily="2" charset="2"/>
              </a:rPr>
              <a:t>around</a:t>
            </a:r>
            <a:r>
              <a:rPr lang="fr-FR" sz="1400" dirty="0" smtClean="0">
                <a:sym typeface="Wingdings" panose="05000000000000000000" pitchFamily="2" charset="2"/>
              </a:rPr>
              <a:t> Z = 24 (</a:t>
            </a:r>
            <a:r>
              <a:rPr lang="fr-FR" sz="1400" dirty="0" err="1" smtClean="0">
                <a:sym typeface="Wingdings" panose="05000000000000000000" pitchFamily="2" charset="2"/>
              </a:rPr>
              <a:t>chromium</a:t>
            </a:r>
            <a:r>
              <a:rPr lang="fr-FR" sz="1400" dirty="0" smtClean="0">
                <a:sym typeface="Wingdings" panose="05000000000000000000" pitchFamily="2" charset="2"/>
              </a:rPr>
              <a:t>)</a:t>
            </a:r>
          </a:p>
        </p:txBody>
      </p:sp>
      <p:sp>
        <p:nvSpPr>
          <p:cNvPr id="9" name="Forme libre 8"/>
          <p:cNvSpPr/>
          <p:nvPr/>
        </p:nvSpPr>
        <p:spPr>
          <a:xfrm>
            <a:off x="8741410" y="3868788"/>
            <a:ext cx="1478316" cy="865683"/>
          </a:xfrm>
          <a:custGeom>
            <a:avLst/>
            <a:gdLst>
              <a:gd name="connsiteX0" fmla="*/ 1387100 w 1387100"/>
              <a:gd name="connsiteY0" fmla="*/ 0 h 991891"/>
              <a:gd name="connsiteX1" fmla="*/ 1 w 1387100"/>
              <a:gd name="connsiteY1" fmla="*/ 302217 h 991891"/>
              <a:gd name="connsiteX2" fmla="*/ 1379350 w 1387100"/>
              <a:gd name="connsiteY2" fmla="*/ 991891 h 991891"/>
              <a:gd name="connsiteX0" fmla="*/ 1503776 w 1503776"/>
              <a:gd name="connsiteY0" fmla="*/ 82724 h 718154"/>
              <a:gd name="connsiteX1" fmla="*/ 440 w 1503776"/>
              <a:gd name="connsiteY1" fmla="*/ 28480 h 718154"/>
              <a:gd name="connsiteX2" fmla="*/ 1379789 w 1503776"/>
              <a:gd name="connsiteY2" fmla="*/ 718154 h 718154"/>
              <a:gd name="connsiteX0" fmla="*/ 1503776 w 1503776"/>
              <a:gd name="connsiteY0" fmla="*/ 126654 h 762084"/>
              <a:gd name="connsiteX1" fmla="*/ 440 w 1503776"/>
              <a:gd name="connsiteY1" fmla="*/ 72410 h 762084"/>
              <a:gd name="connsiteX2" fmla="*/ 1379789 w 1503776"/>
              <a:gd name="connsiteY2" fmla="*/ 762084 h 762084"/>
              <a:gd name="connsiteX0" fmla="*/ 1441457 w 1441457"/>
              <a:gd name="connsiteY0" fmla="*/ 220626 h 716571"/>
              <a:gd name="connsiteX1" fmla="*/ 114 w 1441457"/>
              <a:gd name="connsiteY1" fmla="*/ 26897 h 716571"/>
              <a:gd name="connsiteX2" fmla="*/ 1379463 w 1441457"/>
              <a:gd name="connsiteY2" fmla="*/ 716571 h 716571"/>
              <a:gd name="connsiteX0" fmla="*/ 1441457 w 1441457"/>
              <a:gd name="connsiteY0" fmla="*/ 244732 h 740677"/>
              <a:gd name="connsiteX1" fmla="*/ 114 w 1441457"/>
              <a:gd name="connsiteY1" fmla="*/ 51003 h 740677"/>
              <a:gd name="connsiteX2" fmla="*/ 1379463 w 1441457"/>
              <a:gd name="connsiteY2" fmla="*/ 740677 h 740677"/>
              <a:gd name="connsiteX0" fmla="*/ 1468409 w 1468409"/>
              <a:gd name="connsiteY0" fmla="*/ 243024 h 715721"/>
              <a:gd name="connsiteX1" fmla="*/ 27066 w 1468409"/>
              <a:gd name="connsiteY1" fmla="*/ 49295 h 715721"/>
              <a:gd name="connsiteX2" fmla="*/ 817479 w 1468409"/>
              <a:gd name="connsiteY2" fmla="*/ 715721 h 715721"/>
              <a:gd name="connsiteX0" fmla="*/ 1476466 w 1476466"/>
              <a:gd name="connsiteY0" fmla="*/ 314140 h 687777"/>
              <a:gd name="connsiteX1" fmla="*/ 27503 w 1476466"/>
              <a:gd name="connsiteY1" fmla="*/ 21351 h 687777"/>
              <a:gd name="connsiteX2" fmla="*/ 817916 w 1476466"/>
              <a:gd name="connsiteY2" fmla="*/ 687777 h 687777"/>
              <a:gd name="connsiteX0" fmla="*/ 1476466 w 1476466"/>
              <a:gd name="connsiteY0" fmla="*/ 320443 h 694080"/>
              <a:gd name="connsiteX1" fmla="*/ 27503 w 1476466"/>
              <a:gd name="connsiteY1" fmla="*/ 27654 h 694080"/>
              <a:gd name="connsiteX2" fmla="*/ 817916 w 1476466"/>
              <a:gd name="connsiteY2" fmla="*/ 694080 h 694080"/>
              <a:gd name="connsiteX0" fmla="*/ 1481814 w 1481814"/>
              <a:gd name="connsiteY0" fmla="*/ 332026 h 865683"/>
              <a:gd name="connsiteX1" fmla="*/ 32851 w 1481814"/>
              <a:gd name="connsiteY1" fmla="*/ 39237 h 865683"/>
              <a:gd name="connsiteX2" fmla="*/ 785164 w 1481814"/>
              <a:gd name="connsiteY2" fmla="*/ 865683 h 865683"/>
              <a:gd name="connsiteX0" fmla="*/ 1478316 w 1478316"/>
              <a:gd name="connsiteY0" fmla="*/ 332026 h 865683"/>
              <a:gd name="connsiteX1" fmla="*/ 29353 w 1478316"/>
              <a:gd name="connsiteY1" fmla="*/ 39237 h 865683"/>
              <a:gd name="connsiteX2" fmla="*/ 781666 w 1478316"/>
              <a:gd name="connsiteY2" fmla="*/ 865683 h 865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8316" h="865683">
                <a:moveTo>
                  <a:pt x="1478316" y="332026"/>
                </a:moveTo>
                <a:cubicBezTo>
                  <a:pt x="746279" y="-1703"/>
                  <a:pt x="145461" y="-49706"/>
                  <a:pt x="29353" y="39237"/>
                </a:cubicBezTo>
                <a:cubicBezTo>
                  <a:pt x="-86755" y="128180"/>
                  <a:pt x="137065" y="542543"/>
                  <a:pt x="781666" y="865683"/>
                </a:cubicBezTo>
              </a:path>
            </a:pathLst>
          </a:custGeom>
          <a:noFill/>
          <a:ln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9" name="Groupe 18"/>
          <p:cNvGrpSpPr/>
          <p:nvPr/>
        </p:nvGrpSpPr>
        <p:grpSpPr>
          <a:xfrm>
            <a:off x="349919" y="1562312"/>
            <a:ext cx="5175245" cy="2059522"/>
            <a:chOff x="349919" y="1562312"/>
            <a:chExt cx="5175245" cy="2059522"/>
          </a:xfrm>
        </p:grpSpPr>
        <p:grpSp>
          <p:nvGrpSpPr>
            <p:cNvPr id="15" name="Groupe 14"/>
            <p:cNvGrpSpPr/>
            <p:nvPr/>
          </p:nvGrpSpPr>
          <p:grpSpPr>
            <a:xfrm>
              <a:off x="349919" y="1562313"/>
              <a:ext cx="2664296" cy="1981027"/>
              <a:chOff x="417835" y="1539913"/>
              <a:chExt cx="2664296" cy="1981027"/>
            </a:xfrm>
          </p:grpSpPr>
          <p:pic>
            <p:nvPicPr>
              <p:cNvPr id="10" name="Image 9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9312"/>
              <a:stretch/>
            </p:blipFill>
            <p:spPr>
              <a:xfrm>
                <a:off x="417835" y="1734547"/>
                <a:ext cx="2664296" cy="1786393"/>
              </a:xfrm>
              <a:prstGeom prst="rect">
                <a:avLst/>
              </a:prstGeom>
            </p:spPr>
          </p:pic>
          <p:sp>
            <p:nvSpPr>
              <p:cNvPr id="13" name="ZoneTexte 12"/>
              <p:cNvSpPr txBox="1"/>
              <p:nvPr/>
            </p:nvSpPr>
            <p:spPr>
              <a:xfrm>
                <a:off x="1122247" y="1539913"/>
                <a:ext cx="125547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/>
                  <a:t>N = 40 isotones</a:t>
                </a:r>
                <a:endParaRPr lang="fr-FR" sz="1200" dirty="0"/>
              </a:p>
            </p:txBody>
          </p:sp>
        </p:grpSp>
        <p:pic>
          <p:nvPicPr>
            <p:cNvPr id="17" name="Image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7544" y="1733700"/>
              <a:ext cx="2577620" cy="1888134"/>
            </a:xfrm>
            <a:prstGeom prst="rect">
              <a:avLst/>
            </a:prstGeom>
          </p:spPr>
        </p:pic>
        <p:sp>
          <p:nvSpPr>
            <p:cNvPr id="33" name="ZoneTexte 32"/>
            <p:cNvSpPr txBox="1"/>
            <p:nvPr/>
          </p:nvSpPr>
          <p:spPr>
            <a:xfrm>
              <a:off x="3765943" y="1562312"/>
              <a:ext cx="12394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smtClean="0"/>
                <a:t>Z = 24 isotopes</a:t>
              </a:r>
              <a:endParaRPr lang="fr-FR" sz="1200" dirty="0"/>
            </a:p>
          </p:txBody>
        </p:sp>
      </p:grpSp>
      <p:sp>
        <p:nvSpPr>
          <p:cNvPr id="34" name="Rectangle 33"/>
          <p:cNvSpPr/>
          <p:nvPr/>
        </p:nvSpPr>
        <p:spPr>
          <a:xfrm>
            <a:off x="775390" y="3624155"/>
            <a:ext cx="460574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/>
              <a:t>F. Nowacki, A. </a:t>
            </a:r>
            <a:r>
              <a:rPr lang="fr-FR" sz="1000" dirty="0" err="1" smtClean="0"/>
              <a:t>Obertelli</a:t>
            </a:r>
            <a:r>
              <a:rPr lang="fr-FR" sz="1000" dirty="0" smtClean="0"/>
              <a:t>, A. </a:t>
            </a:r>
            <a:r>
              <a:rPr lang="fr-FR" sz="1000" dirty="0" err="1" smtClean="0"/>
              <a:t>Poves</a:t>
            </a:r>
            <a:r>
              <a:rPr lang="fr-FR" sz="1000" dirty="0" smtClean="0"/>
              <a:t>, Prog. Part. </a:t>
            </a:r>
            <a:r>
              <a:rPr lang="fr-FR" sz="1000" dirty="0" err="1" smtClean="0"/>
              <a:t>Nucl</a:t>
            </a:r>
            <a:r>
              <a:rPr lang="fr-FR" sz="1000" dirty="0" smtClean="0"/>
              <a:t>. Phys. 120, 103866 (2021</a:t>
            </a:r>
            <a:r>
              <a:rPr lang="fr-FR" sz="1000" dirty="0"/>
              <a:t>)</a:t>
            </a:r>
          </a:p>
        </p:txBody>
      </p:sp>
      <p:sp>
        <p:nvSpPr>
          <p:cNvPr id="40" name="Ellipse 39"/>
          <p:cNvSpPr/>
          <p:nvPr/>
        </p:nvSpPr>
        <p:spPr>
          <a:xfrm rot="1665823">
            <a:off x="8468159" y="3896771"/>
            <a:ext cx="799868" cy="207593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6" name="Connecteur droit 45"/>
          <p:cNvCxnSpPr>
            <a:endCxn id="40" idx="3"/>
          </p:cNvCxnSpPr>
          <p:nvPr/>
        </p:nvCxnSpPr>
        <p:spPr>
          <a:xfrm flipV="1">
            <a:off x="6646792" y="3933780"/>
            <a:ext cx="1936872" cy="12074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e 74"/>
          <p:cNvGrpSpPr/>
          <p:nvPr/>
        </p:nvGrpSpPr>
        <p:grpSpPr>
          <a:xfrm>
            <a:off x="3834122" y="3310448"/>
            <a:ext cx="4680079" cy="503820"/>
            <a:chOff x="3834122" y="3310448"/>
            <a:chExt cx="4680079" cy="503820"/>
          </a:xfrm>
        </p:grpSpPr>
        <p:cxnSp>
          <p:nvCxnSpPr>
            <p:cNvPr id="23" name="Connecteur droit 22"/>
            <p:cNvCxnSpPr>
              <a:stCxn id="73" idx="3"/>
              <a:endCxn id="40" idx="2"/>
            </p:cNvCxnSpPr>
            <p:nvPr/>
          </p:nvCxnSpPr>
          <p:spPr>
            <a:xfrm>
              <a:off x="4890543" y="3390290"/>
              <a:ext cx="3623658" cy="42397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Rectangle 72"/>
            <p:cNvSpPr/>
            <p:nvPr/>
          </p:nvSpPr>
          <p:spPr>
            <a:xfrm>
              <a:off x="3834122" y="3310448"/>
              <a:ext cx="1056421" cy="15968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8" name="Groupe 77"/>
          <p:cNvGrpSpPr/>
          <p:nvPr/>
        </p:nvGrpSpPr>
        <p:grpSpPr>
          <a:xfrm>
            <a:off x="3354279" y="4794548"/>
            <a:ext cx="3283271" cy="664299"/>
            <a:chOff x="3354279" y="4794548"/>
            <a:chExt cx="3283271" cy="664299"/>
          </a:xfrm>
        </p:grpSpPr>
        <p:sp>
          <p:nvSpPr>
            <p:cNvPr id="42" name="Rectangle 41"/>
            <p:cNvSpPr/>
            <p:nvPr/>
          </p:nvSpPr>
          <p:spPr>
            <a:xfrm>
              <a:off x="3354279" y="4996452"/>
              <a:ext cx="3283271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000" dirty="0" smtClean="0"/>
                <a:t>M. </a:t>
              </a:r>
              <a:r>
                <a:rPr lang="fr-FR" sz="1000" dirty="0" err="1" smtClean="0"/>
                <a:t>Mougeot</a:t>
              </a:r>
              <a:r>
                <a:rPr lang="fr-FR" sz="1000" dirty="0" smtClean="0"/>
                <a:t> et al</a:t>
              </a:r>
              <a:r>
                <a:rPr lang="fr-FR" sz="1000" dirty="0"/>
                <a:t>., Phys. </a:t>
              </a:r>
              <a:r>
                <a:rPr lang="fr-FR" sz="1000" dirty="0" err="1"/>
                <a:t>Rev</a:t>
              </a:r>
              <a:r>
                <a:rPr lang="fr-FR" sz="1000" dirty="0"/>
                <a:t>. </a:t>
              </a:r>
              <a:r>
                <a:rPr lang="fr-FR" sz="1000" dirty="0" err="1"/>
                <a:t>Lett</a:t>
              </a:r>
              <a:r>
                <a:rPr lang="fr-FR" sz="1000" dirty="0"/>
                <a:t>. 120, </a:t>
              </a:r>
              <a:r>
                <a:rPr lang="fr-FR" sz="1000" dirty="0" smtClean="0"/>
                <a:t>232501 (2018)</a:t>
              </a:r>
              <a:endParaRPr lang="fr-FR" sz="100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3354279" y="5212626"/>
              <a:ext cx="2965877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000" dirty="0" smtClean="0"/>
                <a:t>R. </a:t>
              </a:r>
              <a:r>
                <a:rPr lang="fr-FR" sz="1000" dirty="0" err="1" smtClean="0"/>
                <a:t>Silwal</a:t>
              </a:r>
              <a:r>
                <a:rPr lang="fr-FR" sz="1000" dirty="0" smtClean="0"/>
                <a:t> et al., Phys. </a:t>
              </a:r>
              <a:r>
                <a:rPr lang="fr-FR" sz="1000" dirty="0" err="1" smtClean="0"/>
                <a:t>Lett</a:t>
              </a:r>
              <a:r>
                <a:rPr lang="fr-FR" sz="1000" dirty="0" smtClean="0"/>
                <a:t>. B 833, 137288 (2022) </a:t>
              </a:r>
              <a:endParaRPr lang="fr-FR" sz="1000" dirty="0"/>
            </a:p>
          </p:txBody>
        </p:sp>
        <p:sp>
          <p:nvSpPr>
            <p:cNvPr id="77" name="ZoneTexte 76"/>
            <p:cNvSpPr txBox="1"/>
            <p:nvPr/>
          </p:nvSpPr>
          <p:spPr>
            <a:xfrm>
              <a:off x="3363521" y="4794548"/>
              <a:ext cx="165301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smtClean="0"/>
                <a:t>Mass </a:t>
              </a:r>
              <a:r>
                <a:rPr lang="fr-FR" sz="1200" dirty="0" err="1" smtClean="0"/>
                <a:t>measurements</a:t>
              </a:r>
              <a:r>
                <a:rPr lang="fr-FR" sz="1200" dirty="0" smtClean="0"/>
                <a:t>:</a:t>
              </a:r>
              <a:endParaRPr lang="fr-FR" sz="1200" dirty="0"/>
            </a:p>
          </p:txBody>
        </p:sp>
      </p:grpSp>
      <p:sp>
        <p:nvSpPr>
          <p:cNvPr id="80" name="ZoneTexte 79"/>
          <p:cNvSpPr txBox="1"/>
          <p:nvPr/>
        </p:nvSpPr>
        <p:spPr>
          <a:xfrm>
            <a:off x="538817" y="4109801"/>
            <a:ext cx="506359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>
                <a:sym typeface="Wingdings" panose="05000000000000000000" pitchFamily="2" charset="2"/>
              </a:rPr>
              <a:t>LNPS model </a:t>
            </a:r>
            <a:r>
              <a:rPr lang="fr-FR" sz="1400" dirty="0" err="1" smtClean="0">
                <a:sym typeface="Wingdings" panose="05000000000000000000" pitchFamily="2" charset="2"/>
              </a:rPr>
              <a:t>developped</a:t>
            </a:r>
            <a:r>
              <a:rPr lang="fr-FR" sz="1400" dirty="0" smtClean="0">
                <a:sym typeface="Wingdings" panose="05000000000000000000" pitchFamily="2" charset="2"/>
              </a:rPr>
              <a:t> to </a:t>
            </a:r>
            <a:r>
              <a:rPr lang="fr-FR" sz="1400" dirty="0" err="1" smtClean="0">
                <a:sym typeface="Wingdings" panose="05000000000000000000" pitchFamily="2" charset="2"/>
              </a:rPr>
              <a:t>describe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very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well</a:t>
            </a:r>
            <a:r>
              <a:rPr lang="fr-FR" sz="1400" dirty="0" smtClean="0">
                <a:sym typeface="Wingdings" panose="05000000000000000000" pitchFamily="2" charset="2"/>
              </a:rPr>
              <a:t> the </a:t>
            </a:r>
            <a:r>
              <a:rPr lang="fr-FR" sz="1400" dirty="0" err="1" smtClean="0">
                <a:sym typeface="Wingdings" panose="05000000000000000000" pitchFamily="2" charset="2"/>
              </a:rPr>
              <a:t>nuclear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spectroscopy</a:t>
            </a:r>
            <a:r>
              <a:rPr lang="fr-FR" sz="1400" dirty="0" smtClean="0">
                <a:sym typeface="Wingdings" panose="05000000000000000000" pitchFamily="2" charset="2"/>
              </a:rPr>
              <a:t> data.</a:t>
            </a:r>
          </a:p>
        </p:txBody>
      </p:sp>
    </p:spTree>
    <p:extLst>
      <p:ext uri="{BB962C8B-B14F-4D97-AF65-F5344CB8AC3E}">
        <p14:creationId xmlns:p14="http://schemas.microsoft.com/office/powerpoint/2010/main" val="205836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Evolution of N = 50 shell gap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93</a:t>
            </a:fld>
            <a:endParaRPr lang="fr-FR" dirty="0"/>
          </a:p>
        </p:txBody>
      </p:sp>
      <p:grpSp>
        <p:nvGrpSpPr>
          <p:cNvPr id="28" name="Groupe 27"/>
          <p:cNvGrpSpPr/>
          <p:nvPr/>
        </p:nvGrpSpPr>
        <p:grpSpPr>
          <a:xfrm>
            <a:off x="420745" y="2032073"/>
            <a:ext cx="4385246" cy="3230957"/>
            <a:chOff x="420745" y="2032073"/>
            <a:chExt cx="4385246" cy="3230957"/>
          </a:xfrm>
        </p:grpSpPr>
        <p:pic>
          <p:nvPicPr>
            <p:cNvPr id="29" name="Image 2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0745" y="2032073"/>
              <a:ext cx="4385246" cy="3230957"/>
            </a:xfrm>
            <a:prstGeom prst="rect">
              <a:avLst/>
            </a:prstGeom>
          </p:spPr>
        </p:pic>
        <p:sp>
          <p:nvSpPr>
            <p:cNvPr id="30" name="ZoneTexte 29"/>
            <p:cNvSpPr txBox="1"/>
            <p:nvPr/>
          </p:nvSpPr>
          <p:spPr>
            <a:xfrm>
              <a:off x="3997255" y="2244461"/>
              <a:ext cx="61266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 smtClean="0"/>
                <a:t>LSSM</a:t>
              </a:r>
              <a:endParaRPr lang="fr-FR" sz="1200" b="1" dirty="0"/>
            </a:p>
          </p:txBody>
        </p:sp>
      </p:grpSp>
      <p:sp>
        <p:nvSpPr>
          <p:cNvPr id="31" name="ZoneTexte 30"/>
          <p:cNvSpPr txBox="1"/>
          <p:nvPr/>
        </p:nvSpPr>
        <p:spPr>
          <a:xfrm>
            <a:off x="2290044" y="1046559"/>
            <a:ext cx="5561777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>
                <a:sym typeface="Wingdings" panose="05000000000000000000" pitchFamily="2" charset="2"/>
              </a:rPr>
              <a:t>LNPS </a:t>
            </a:r>
            <a:r>
              <a:rPr lang="fr-FR" sz="1400" dirty="0" err="1" smtClean="0">
                <a:sym typeface="Wingdings" panose="05000000000000000000" pitchFamily="2" charset="2"/>
              </a:rPr>
              <a:t>predicts</a:t>
            </a:r>
            <a:r>
              <a:rPr lang="fr-FR" sz="1400" dirty="0" smtClean="0">
                <a:sym typeface="Wingdings" panose="05000000000000000000" pitchFamily="2" charset="2"/>
              </a:rPr>
              <a:t> « </a:t>
            </a:r>
            <a:r>
              <a:rPr lang="fr-FR" sz="1400" dirty="0" err="1" smtClean="0">
                <a:sym typeface="Wingdings" panose="05000000000000000000" pitchFamily="2" charset="2"/>
              </a:rPr>
              <a:t>vanishing</a:t>
            </a:r>
            <a:r>
              <a:rPr lang="fr-FR" sz="1400" dirty="0" smtClean="0">
                <a:sym typeface="Wingdings" panose="05000000000000000000" pitchFamily="2" charset="2"/>
              </a:rPr>
              <a:t> N = 50 </a:t>
            </a:r>
            <a:r>
              <a:rPr lang="fr-FR" sz="1400" dirty="0" err="1" smtClean="0">
                <a:sym typeface="Wingdings" panose="05000000000000000000" pitchFamily="2" charset="2"/>
              </a:rPr>
              <a:t>magicity</a:t>
            </a:r>
            <a:r>
              <a:rPr lang="fr-FR" sz="1400" dirty="0" smtClean="0">
                <a:sym typeface="Wingdings" panose="05000000000000000000" pitchFamily="2" charset="2"/>
              </a:rPr>
              <a:t> » </a:t>
            </a:r>
            <a:r>
              <a:rPr lang="fr-FR" sz="1400" dirty="0" err="1" smtClean="0">
                <a:sym typeface="Wingdings" panose="05000000000000000000" pitchFamily="2" charset="2"/>
              </a:rPr>
              <a:t>below</a:t>
            </a:r>
            <a:r>
              <a:rPr lang="fr-FR" sz="1400" dirty="0" smtClean="0">
                <a:sym typeface="Wingdings" panose="05000000000000000000" pitchFamily="2" charset="2"/>
              </a:rPr>
              <a:t> Z = 28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>
                <a:sym typeface="Wingdings" panose="05000000000000000000" pitchFamily="2" charset="2"/>
              </a:rPr>
              <a:t>Driven</a:t>
            </a:r>
            <a:r>
              <a:rPr lang="fr-FR" sz="1400" dirty="0" smtClean="0">
                <a:sym typeface="Wingdings" panose="05000000000000000000" pitchFamily="2" charset="2"/>
              </a:rPr>
              <a:t> by </a:t>
            </a:r>
            <a:r>
              <a:rPr lang="fr-FR" sz="1400" dirty="0" err="1" smtClean="0">
                <a:sym typeface="Wingdings" panose="05000000000000000000" pitchFamily="2" charset="2"/>
              </a:rPr>
              <a:t>strong</a:t>
            </a:r>
            <a:r>
              <a:rPr lang="fr-FR" sz="1400" dirty="0" smtClean="0">
                <a:sym typeface="Wingdings" panose="05000000000000000000" pitchFamily="2" charset="2"/>
              </a:rPr>
              <a:t> interaction of 1f</a:t>
            </a:r>
            <a:r>
              <a:rPr lang="fr-FR" sz="1400" baseline="-25000" dirty="0" smtClean="0">
                <a:sym typeface="Wingdings" panose="05000000000000000000" pitchFamily="2" charset="2"/>
              </a:rPr>
              <a:t>7/2</a:t>
            </a:r>
            <a:r>
              <a:rPr lang="fr-FR" sz="1400" dirty="0" smtClean="0">
                <a:sym typeface="Wingdings" panose="05000000000000000000" pitchFamily="2" charset="2"/>
              </a:rPr>
              <a:t> protons and 1g</a:t>
            </a:r>
            <a:r>
              <a:rPr lang="fr-FR" sz="1400" baseline="-25000" dirty="0" smtClean="0">
                <a:sym typeface="Wingdings" panose="05000000000000000000" pitchFamily="2" charset="2"/>
              </a:rPr>
              <a:t>9/2</a:t>
            </a:r>
            <a:r>
              <a:rPr lang="fr-FR" sz="1400" dirty="0" smtClean="0">
                <a:sym typeface="Wingdings" panose="05000000000000000000" pitchFamily="2" charset="2"/>
              </a:rPr>
              <a:t> neutrons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00841" y="1894954"/>
            <a:ext cx="460574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/>
              <a:t>F. Nowacki, A. </a:t>
            </a:r>
            <a:r>
              <a:rPr lang="fr-FR" sz="1000" dirty="0" err="1" smtClean="0"/>
              <a:t>Obertelli</a:t>
            </a:r>
            <a:r>
              <a:rPr lang="fr-FR" sz="1000" dirty="0" smtClean="0"/>
              <a:t>, A. </a:t>
            </a:r>
            <a:r>
              <a:rPr lang="fr-FR" sz="1000" dirty="0" err="1" smtClean="0"/>
              <a:t>Poves</a:t>
            </a:r>
            <a:r>
              <a:rPr lang="fr-FR" sz="1000" dirty="0" smtClean="0"/>
              <a:t>, Prog. Part. </a:t>
            </a:r>
            <a:r>
              <a:rPr lang="fr-FR" sz="1000" dirty="0" err="1" smtClean="0"/>
              <a:t>Nucl</a:t>
            </a:r>
            <a:r>
              <a:rPr lang="fr-FR" sz="1000" dirty="0" smtClean="0"/>
              <a:t>. Phys. 120, 103866 (2021</a:t>
            </a:r>
            <a:r>
              <a:rPr lang="fr-FR" sz="1000" dirty="0"/>
              <a:t>)</a:t>
            </a:r>
          </a:p>
        </p:txBody>
      </p:sp>
      <p:grpSp>
        <p:nvGrpSpPr>
          <p:cNvPr id="35" name="Groupe 34"/>
          <p:cNvGrpSpPr/>
          <p:nvPr/>
        </p:nvGrpSpPr>
        <p:grpSpPr>
          <a:xfrm>
            <a:off x="5846958" y="2511588"/>
            <a:ext cx="4263436" cy="1777311"/>
            <a:chOff x="6190346" y="2126574"/>
            <a:chExt cx="4263436" cy="1777311"/>
          </a:xfrm>
        </p:grpSpPr>
        <p:grpSp>
          <p:nvGrpSpPr>
            <p:cNvPr id="36" name="Groupe 35"/>
            <p:cNvGrpSpPr/>
            <p:nvPr/>
          </p:nvGrpSpPr>
          <p:grpSpPr>
            <a:xfrm>
              <a:off x="6190346" y="2126574"/>
              <a:ext cx="1964525" cy="1777311"/>
              <a:chOff x="3443521" y="2093640"/>
              <a:chExt cx="1964525" cy="1777311"/>
            </a:xfrm>
          </p:grpSpPr>
          <p:grpSp>
            <p:nvGrpSpPr>
              <p:cNvPr id="54" name="Groupe 53"/>
              <p:cNvGrpSpPr/>
              <p:nvPr/>
            </p:nvGrpSpPr>
            <p:grpSpPr>
              <a:xfrm>
                <a:off x="3443521" y="2093640"/>
                <a:ext cx="1964525" cy="1777311"/>
                <a:chOff x="821751" y="1714609"/>
                <a:chExt cx="1964525" cy="1777311"/>
              </a:xfrm>
            </p:grpSpPr>
            <p:grpSp>
              <p:nvGrpSpPr>
                <p:cNvPr id="60" name="Groupe 59"/>
                <p:cNvGrpSpPr/>
                <p:nvPr/>
              </p:nvGrpSpPr>
              <p:grpSpPr>
                <a:xfrm>
                  <a:off x="821751" y="1714609"/>
                  <a:ext cx="1964525" cy="1777311"/>
                  <a:chOff x="821751" y="1714609"/>
                  <a:chExt cx="1964525" cy="1777311"/>
                </a:xfrm>
              </p:grpSpPr>
              <p:grpSp>
                <p:nvGrpSpPr>
                  <p:cNvPr id="63" name="Groupe 62"/>
                  <p:cNvGrpSpPr/>
                  <p:nvPr/>
                </p:nvGrpSpPr>
                <p:grpSpPr>
                  <a:xfrm>
                    <a:off x="864834" y="2359024"/>
                    <a:ext cx="1921442" cy="1132896"/>
                    <a:chOff x="3390851" y="3496707"/>
                    <a:chExt cx="1921442" cy="1132896"/>
                  </a:xfrm>
                </p:grpSpPr>
                <p:grpSp>
                  <p:nvGrpSpPr>
                    <p:cNvPr id="66" name="Groupe 65"/>
                    <p:cNvGrpSpPr/>
                    <p:nvPr/>
                  </p:nvGrpSpPr>
                  <p:grpSpPr>
                    <a:xfrm>
                      <a:off x="3390851" y="3496707"/>
                      <a:ext cx="1921442" cy="1132896"/>
                      <a:chOff x="2974508" y="3609922"/>
                      <a:chExt cx="1921442" cy="1132896"/>
                    </a:xfrm>
                  </p:grpSpPr>
                  <p:grpSp>
                    <p:nvGrpSpPr>
                      <p:cNvPr id="69" name="Groupe 68"/>
                      <p:cNvGrpSpPr/>
                      <p:nvPr/>
                    </p:nvGrpSpPr>
                    <p:grpSpPr>
                      <a:xfrm>
                        <a:off x="2974508" y="4005931"/>
                        <a:ext cx="1921442" cy="736887"/>
                        <a:chOff x="5564302" y="3603005"/>
                        <a:chExt cx="1921442" cy="736887"/>
                      </a:xfrm>
                    </p:grpSpPr>
                    <p:sp>
                      <p:nvSpPr>
                        <p:cNvPr id="71" name="Shape 592">
                          <a:extLst>
                            <a:ext uri="{FF2B5EF4-FFF2-40B4-BE49-F238E27FC236}">
                              <a16:creationId xmlns:a16="http://schemas.microsoft.com/office/drawing/2014/main" id="{B691434F-910F-4852-AF8B-2504C397E04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H="1" flipV="1">
                          <a:off x="5985454" y="3757112"/>
                          <a:ext cx="1500290" cy="0"/>
                        </a:xfrm>
                        <a:prstGeom prst="line">
                          <a:avLst/>
                        </a:prstGeom>
                        <a:noFill/>
                        <a:ln w="19050" cap="flat">
                          <a:solidFill>
                            <a:srgbClr val="000000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45718" tIns="45718" rIns="45718" bIns="45718" numCol="1" anchor="t">
                          <a:noAutofit/>
                        </a:bodyPr>
                        <a:lstStyle/>
                        <a:p>
                          <a:endParaRPr/>
                        </a:p>
                      </p:txBody>
                    </p:sp>
                    <p:sp>
                      <p:nvSpPr>
                        <p:cNvPr id="72" name="Shape 592">
                          <a:extLst>
                            <a:ext uri="{FF2B5EF4-FFF2-40B4-BE49-F238E27FC236}">
                              <a16:creationId xmlns:a16="http://schemas.microsoft.com/office/drawing/2014/main" id="{4DF95E37-B981-44C9-9E59-18B21A714C9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H="1">
                          <a:off x="5985454" y="3974353"/>
                          <a:ext cx="1500290" cy="0"/>
                        </a:xfrm>
                        <a:prstGeom prst="line">
                          <a:avLst/>
                        </a:prstGeom>
                        <a:noFill/>
                        <a:ln w="19050" cap="flat">
                          <a:solidFill>
                            <a:srgbClr val="000000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45718" tIns="45718" rIns="45718" bIns="45718" numCol="1" anchor="t">
                          <a:noAutofit/>
                        </a:bodyPr>
                        <a:lstStyle/>
                        <a:p>
                          <a:endParaRPr/>
                        </a:p>
                      </p:txBody>
                    </p:sp>
                    <p:sp>
                      <p:nvSpPr>
                        <p:cNvPr id="74" name="Shape 598">
                          <a:extLst>
                            <a:ext uri="{FF2B5EF4-FFF2-40B4-BE49-F238E27FC236}">
                              <a16:creationId xmlns:a16="http://schemas.microsoft.com/office/drawing/2014/main" id="{CC7CDF54-8B34-4686-ACF0-8DE2C426087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64302" y="3603005"/>
                          <a:ext cx="632887" cy="276997"/>
                        </a:xfrm>
                        <a:prstGeom prst="rect">
                          <a:avLst/>
                        </a:prstGeom>
                        <a:noFill/>
                        <a:ln w="12700" cap="flat">
                          <a:noFill/>
                          <a:miter lim="400000"/>
                        </a:ln>
                        <a:effectLst/>
                        <a:extLst>
                          <a:ext uri="{C572A759-6A51-4108-AA02-DFA0A04FC94B}">
                            <ma14:wrappingTextBoxFlag xmlns="" xmlns:ma14="http://schemas.microsoft.com/office/mac/drawingml/2011/main" val="1"/>
                          </a:ext>
                        </a:extLst>
                      </p:spPr>
                      <p:txBody>
                        <a:bodyPr wrap="square" lIns="45719" tIns="45719" rIns="45719" bIns="45719" numCol="1" anchor="t">
                          <a:spAutoFit/>
                        </a:bodyPr>
                        <a:lstStyle/>
                        <a:p>
                          <a:pPr algn="l" defTabSz="914400">
                            <a:defRPr sz="1200" b="1">
                              <a:latin typeface="Arial"/>
                              <a:ea typeface="Arial"/>
                              <a:cs typeface="Arial"/>
                              <a:sym typeface="Arial"/>
                            </a:defRPr>
                          </a:pPr>
                          <a:r>
                            <a:rPr lang="en-US" i="1" dirty="0" smtClean="0"/>
                            <a:t>1g</a:t>
                          </a:r>
                          <a:r>
                            <a:rPr lang="en-GB" i="1" baseline="-30000" dirty="0"/>
                            <a:t>9</a:t>
                          </a:r>
                          <a:r>
                            <a:rPr baseline="-30000" dirty="0" smtClean="0"/>
                            <a:t>/2</a:t>
                          </a:r>
                          <a:endParaRPr baseline="-30000" dirty="0"/>
                        </a:p>
                      </p:txBody>
                    </p:sp>
                    <p:sp>
                      <p:nvSpPr>
                        <p:cNvPr id="76" name="Shape 598">
                          <a:extLst>
                            <a:ext uri="{FF2B5EF4-FFF2-40B4-BE49-F238E27FC236}">
                              <a16:creationId xmlns:a16="http://schemas.microsoft.com/office/drawing/2014/main" id="{CC7CDF54-8B34-4686-ACF0-8DE2C426087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64302" y="3833850"/>
                          <a:ext cx="632887" cy="276997"/>
                        </a:xfrm>
                        <a:prstGeom prst="rect">
                          <a:avLst/>
                        </a:prstGeom>
                        <a:noFill/>
                        <a:ln w="12700" cap="flat">
                          <a:noFill/>
                          <a:miter lim="400000"/>
                        </a:ln>
                        <a:effectLst/>
                        <a:extLst>
                          <a:ext uri="{C572A759-6A51-4108-AA02-DFA0A04FC94B}">
                            <ma14:wrappingTextBoxFlag xmlns="" xmlns:ma14="http://schemas.microsoft.com/office/mac/drawingml/2011/main" val="1"/>
                          </a:ext>
                        </a:extLst>
                      </p:spPr>
                      <p:txBody>
                        <a:bodyPr wrap="square" lIns="45719" tIns="45719" rIns="45719" bIns="45719" numCol="1" anchor="t">
                          <a:spAutoFit/>
                        </a:bodyPr>
                        <a:lstStyle/>
                        <a:p>
                          <a:pPr algn="l" defTabSz="914400">
                            <a:defRPr sz="1200" b="1">
                              <a:latin typeface="Arial"/>
                              <a:ea typeface="Arial"/>
                              <a:cs typeface="Arial"/>
                              <a:sym typeface="Arial"/>
                            </a:defRPr>
                          </a:pPr>
                          <a:r>
                            <a:rPr lang="en-US" i="1" dirty="0" smtClean="0"/>
                            <a:t>2p</a:t>
                          </a:r>
                          <a:r>
                            <a:rPr lang="en-GB" i="1" baseline="-30000" dirty="0"/>
                            <a:t>1</a:t>
                          </a:r>
                          <a:r>
                            <a:rPr baseline="-30000" dirty="0" smtClean="0"/>
                            <a:t>/2</a:t>
                          </a:r>
                          <a:endParaRPr baseline="-30000" dirty="0"/>
                        </a:p>
                      </p:txBody>
                    </p:sp>
                    <p:sp>
                      <p:nvSpPr>
                        <p:cNvPr id="79" name="Shape 592">
                          <a:extLst>
                            <a:ext uri="{FF2B5EF4-FFF2-40B4-BE49-F238E27FC236}">
                              <a16:creationId xmlns:a16="http://schemas.microsoft.com/office/drawing/2014/main" id="{B691434F-910F-4852-AF8B-2504C397E04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H="1" flipV="1">
                          <a:off x="5985454" y="4217002"/>
                          <a:ext cx="1500290" cy="0"/>
                        </a:xfrm>
                        <a:prstGeom prst="line">
                          <a:avLst/>
                        </a:prstGeom>
                        <a:noFill/>
                        <a:ln w="19050" cap="flat">
                          <a:solidFill>
                            <a:srgbClr val="000000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45718" tIns="45718" rIns="45718" bIns="45718" numCol="1" anchor="t">
                          <a:noAutofit/>
                        </a:bodyPr>
                        <a:lstStyle/>
                        <a:p>
                          <a:endParaRPr/>
                        </a:p>
                      </p:txBody>
                    </p:sp>
                    <p:sp>
                      <p:nvSpPr>
                        <p:cNvPr id="81" name="Shape 598">
                          <a:extLst>
                            <a:ext uri="{FF2B5EF4-FFF2-40B4-BE49-F238E27FC236}">
                              <a16:creationId xmlns:a16="http://schemas.microsoft.com/office/drawing/2014/main" id="{CC7CDF54-8B34-4686-ACF0-8DE2C426087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64302" y="4062895"/>
                          <a:ext cx="632887" cy="276997"/>
                        </a:xfrm>
                        <a:prstGeom prst="rect">
                          <a:avLst/>
                        </a:prstGeom>
                        <a:noFill/>
                        <a:ln w="12700" cap="flat">
                          <a:noFill/>
                          <a:miter lim="400000"/>
                        </a:ln>
                        <a:effectLst/>
                        <a:extLst>
                          <a:ext uri="{C572A759-6A51-4108-AA02-DFA0A04FC94B}">
                            <ma14:wrappingTextBoxFlag xmlns="" xmlns:ma14="http://schemas.microsoft.com/office/mac/drawingml/2011/main" val="1"/>
                          </a:ext>
                        </a:extLst>
                      </p:spPr>
                      <p:txBody>
                        <a:bodyPr wrap="square" lIns="45719" tIns="45719" rIns="45719" bIns="45719" numCol="1" anchor="t">
                          <a:spAutoFit/>
                        </a:bodyPr>
                        <a:lstStyle/>
                        <a:p>
                          <a:pPr algn="l" defTabSz="914400">
                            <a:defRPr sz="1200" b="1">
                              <a:latin typeface="Arial"/>
                              <a:ea typeface="Arial"/>
                              <a:cs typeface="Arial"/>
                              <a:sym typeface="Arial"/>
                            </a:defRPr>
                          </a:pPr>
                          <a:r>
                            <a:rPr lang="en-US" i="1" dirty="0" smtClean="0"/>
                            <a:t>1f</a:t>
                          </a:r>
                          <a:r>
                            <a:rPr lang="en-GB" i="1" baseline="-30000" dirty="0"/>
                            <a:t>5</a:t>
                          </a:r>
                          <a:r>
                            <a:rPr baseline="-30000" dirty="0" smtClean="0"/>
                            <a:t>/2</a:t>
                          </a:r>
                          <a:endParaRPr baseline="-30000" dirty="0"/>
                        </a:p>
                      </p:txBody>
                    </p:sp>
                    <p:sp>
                      <p:nvSpPr>
                        <p:cNvPr id="82" name="Shape 622">
                          <a:extLst>
                            <a:ext uri="{FF2B5EF4-FFF2-40B4-BE49-F238E27FC236}">
                              <a16:creationId xmlns:a16="http://schemas.microsoft.com/office/drawing/2014/main" id="{0873069B-4ACB-493E-ACAF-AEEA9EA15F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678886" y="3935375"/>
                          <a:ext cx="88905" cy="90851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83" name="Shape 627">
                          <a:extLst>
                            <a:ext uri="{FF2B5EF4-FFF2-40B4-BE49-F238E27FC236}">
                              <a16:creationId xmlns:a16="http://schemas.microsoft.com/office/drawing/2014/main" id="{865FD24B-1643-40C2-AFF1-5579669AF1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566814" y="3933174"/>
                          <a:ext cx="88905" cy="90851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84" name="Shape 622">
                          <a:extLst>
                            <a:ext uri="{FF2B5EF4-FFF2-40B4-BE49-F238E27FC236}">
                              <a16:creationId xmlns:a16="http://schemas.microsoft.com/office/drawing/2014/main" id="{0873069B-4ACB-493E-ACAF-AEEA9EA15F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678886" y="4162187"/>
                          <a:ext cx="88905" cy="90851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85" name="Shape 627">
                          <a:extLst>
                            <a:ext uri="{FF2B5EF4-FFF2-40B4-BE49-F238E27FC236}">
                              <a16:creationId xmlns:a16="http://schemas.microsoft.com/office/drawing/2014/main" id="{865FD24B-1643-40C2-AFF1-5579669AF1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566814" y="4164528"/>
                          <a:ext cx="88905" cy="90851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86" name="Shape 622">
                          <a:extLst>
                            <a:ext uri="{FF2B5EF4-FFF2-40B4-BE49-F238E27FC236}">
                              <a16:creationId xmlns:a16="http://schemas.microsoft.com/office/drawing/2014/main" id="{0873069B-4ACB-493E-ACAF-AEEA9EA15F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466593" y="4166589"/>
                          <a:ext cx="88905" cy="90851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87" name="Shape 627">
                          <a:extLst>
                            <a:ext uri="{FF2B5EF4-FFF2-40B4-BE49-F238E27FC236}">
                              <a16:creationId xmlns:a16="http://schemas.microsoft.com/office/drawing/2014/main" id="{865FD24B-1643-40C2-AFF1-5579669AF1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354521" y="4164388"/>
                          <a:ext cx="88905" cy="90851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88" name="Shape 622">
                          <a:extLst>
                            <a:ext uri="{FF2B5EF4-FFF2-40B4-BE49-F238E27FC236}">
                              <a16:creationId xmlns:a16="http://schemas.microsoft.com/office/drawing/2014/main" id="{0873069B-4ACB-493E-ACAF-AEEA9EA15F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902830" y="4162187"/>
                          <a:ext cx="88905" cy="90851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89" name="Shape 627">
                          <a:extLst>
                            <a:ext uri="{FF2B5EF4-FFF2-40B4-BE49-F238E27FC236}">
                              <a16:creationId xmlns:a16="http://schemas.microsoft.com/office/drawing/2014/main" id="{865FD24B-1643-40C2-AFF1-5579669AF1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790958" y="4165978"/>
                          <a:ext cx="88905" cy="90851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90" name="Shape 622">
                          <a:extLst>
                            <a:ext uri="{FF2B5EF4-FFF2-40B4-BE49-F238E27FC236}">
                              <a16:creationId xmlns:a16="http://schemas.microsoft.com/office/drawing/2014/main" id="{0873069B-4ACB-493E-ACAF-AEEA9EA15F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97189" y="3717073"/>
                          <a:ext cx="88905" cy="90851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91" name="Shape 627">
                          <a:extLst>
                            <a:ext uri="{FF2B5EF4-FFF2-40B4-BE49-F238E27FC236}">
                              <a16:creationId xmlns:a16="http://schemas.microsoft.com/office/drawing/2014/main" id="{865FD24B-1643-40C2-AFF1-5579669AF1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085117" y="3714872"/>
                          <a:ext cx="88905" cy="90851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92" name="Shape 622">
                          <a:extLst>
                            <a:ext uri="{FF2B5EF4-FFF2-40B4-BE49-F238E27FC236}">
                              <a16:creationId xmlns:a16="http://schemas.microsoft.com/office/drawing/2014/main" id="{0873069B-4ACB-493E-ACAF-AEEA9EA15F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312497" y="3717755"/>
                          <a:ext cx="88905" cy="90851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</p:grpSp>
                  <p:sp>
                    <p:nvSpPr>
                      <p:cNvPr id="70" name="Shape 596">
                        <a:extLst>
                          <a:ext uri="{FF2B5EF4-FFF2-40B4-BE49-F238E27FC236}">
                            <a16:creationId xmlns:a16="http://schemas.microsoft.com/office/drawing/2014/main" id="{6CEB608D-5615-4AC9-B477-AB0049E3C5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936142" y="3609922"/>
                        <a:ext cx="499794" cy="307775"/>
                      </a:xfrm>
                      <a:prstGeom prst="rect">
                        <a:avLst/>
                      </a:prstGeom>
                      <a:noFill/>
                      <a:ln w="12700" cap="flat">
                        <a:noFill/>
                        <a:miter lim="400000"/>
                      </a:ln>
                      <a:effectLst/>
                      <a:extLst>
                        <a:ext uri="{C572A759-6A51-4108-AA02-DFA0A04FC94B}">
                          <ma14:wrappingTextBoxFlag xmlns="" xmlns:ma14="http://schemas.microsoft.com/office/mac/drawingml/2011/main" val="1"/>
                        </a:ext>
                      </a:extLst>
                    </p:spPr>
                    <p:txBody>
                      <a:bodyPr wrap="square" lIns="45719" tIns="45719" rIns="45719" bIns="45719" numCol="1" anchor="t">
                        <a:spAutoFit/>
                      </a:bodyPr>
                      <a:lstStyle>
                        <a:lvl1pPr algn="l" defTabSz="914400">
                          <a:defRPr sz="1400" b="1">
                            <a:latin typeface="Arial"/>
                            <a:ea typeface="Arial"/>
                            <a:cs typeface="Arial"/>
                            <a:sym typeface="Arial"/>
                          </a:defRPr>
                        </a:lvl1pPr>
                      </a:lstStyle>
                      <a:p>
                        <a:r>
                          <a:rPr lang="en-GB" dirty="0" smtClean="0"/>
                          <a:t>50</a:t>
                        </a:r>
                        <a:endParaRPr dirty="0"/>
                      </a:p>
                    </p:txBody>
                  </p:sp>
                </p:grpSp>
                <p:sp>
                  <p:nvSpPr>
                    <p:cNvPr id="67" name="Shape 622">
                      <a:extLst>
                        <a:ext uri="{FF2B5EF4-FFF2-40B4-BE49-F238E27FC236}">
                          <a16:creationId xmlns:a16="http://schemas.microsoft.com/office/drawing/2014/main" id="{0873069B-4ACB-493E-ACAF-AEEA9EA15F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63580" y="4007214"/>
                      <a:ext cx="88905" cy="90851"/>
                    </a:xfrm>
                    <a:prstGeom prst="ellipse">
                      <a:avLst/>
                    </a:prstGeom>
                    <a:solidFill>
                      <a:srgbClr val="4F81BD"/>
                    </a:solidFill>
                    <a:ln w="25400" cap="flat">
                      <a:solidFill>
                        <a:srgbClr val="3A5E8A"/>
                      </a:solidFill>
                      <a:prstDash val="solid"/>
                      <a:round/>
                    </a:ln>
                    <a:effectLst/>
                  </p:spPr>
                  <p:txBody>
                    <a:bodyPr wrap="square" lIns="50800" tIns="50800" rIns="50800" bIns="50800" numCol="1" anchor="ctr">
                      <a:noAutofit/>
                    </a:bodyPr>
                    <a:lstStyle/>
                    <a:p>
                      <a:pPr>
                        <a:defRPr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68" name="Shape 622">
                      <a:extLst>
                        <a:ext uri="{FF2B5EF4-FFF2-40B4-BE49-F238E27FC236}">
                          <a16:creationId xmlns:a16="http://schemas.microsoft.com/office/drawing/2014/main" id="{0873069B-4ACB-493E-ACAF-AEEA9EA15F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80180" y="4004903"/>
                      <a:ext cx="88905" cy="90851"/>
                    </a:xfrm>
                    <a:prstGeom prst="ellipse">
                      <a:avLst/>
                    </a:prstGeom>
                    <a:solidFill>
                      <a:srgbClr val="4F81BD"/>
                    </a:solidFill>
                    <a:ln w="25400" cap="flat">
                      <a:solidFill>
                        <a:srgbClr val="3A5E8A"/>
                      </a:solidFill>
                      <a:prstDash val="solid"/>
                      <a:round/>
                    </a:ln>
                    <a:effectLst/>
                  </p:spPr>
                  <p:txBody>
                    <a:bodyPr wrap="square" lIns="50800" tIns="50800" rIns="50800" bIns="50800" numCol="1" anchor="ctr">
                      <a:noAutofit/>
                    </a:bodyPr>
                    <a:lstStyle/>
                    <a:p>
                      <a:pPr>
                        <a:defRPr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</p:grpSp>
              <p:sp>
                <p:nvSpPr>
                  <p:cNvPr id="64" name="Shape 592">
                    <a:extLst>
                      <a:ext uri="{FF2B5EF4-FFF2-40B4-BE49-F238E27FC236}">
                        <a16:creationId xmlns:a16="http://schemas.microsoft.com/office/drawing/2014/main" id="{B691434F-910F-4852-AF8B-2504C397E048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1247772" y="2104760"/>
                    <a:ext cx="1500290" cy="0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5" name="Shape 598">
                    <a:extLst>
                      <a:ext uri="{FF2B5EF4-FFF2-40B4-BE49-F238E27FC236}">
                        <a16:creationId xmlns:a16="http://schemas.microsoft.com/office/drawing/2014/main" id="{CC7CDF54-8B34-4686-ACF0-8DE2C4260877}"/>
                      </a:ext>
                    </a:extLst>
                  </p:cNvPr>
                  <p:cNvSpPr/>
                  <p:nvPr/>
                </p:nvSpPr>
                <p:spPr>
                  <a:xfrm>
                    <a:off x="821751" y="1714609"/>
                    <a:ext cx="632887" cy="27699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t">
                    <a:spAutoFit/>
                  </a:bodyPr>
                  <a:lstStyle/>
                  <a:p>
                    <a:pPr algn="l" defTabSz="914400">
                      <a:defRPr sz="1200" b="1">
                        <a:latin typeface="Arial"/>
                        <a:ea typeface="Arial"/>
                        <a:cs typeface="Arial"/>
                        <a:sym typeface="Arial"/>
                      </a:defRPr>
                    </a:pPr>
                    <a:r>
                      <a:rPr lang="en-US" i="1" dirty="0" smtClean="0"/>
                      <a:t>3s</a:t>
                    </a:r>
                    <a:r>
                      <a:rPr lang="en-GB" i="1" baseline="-30000" dirty="0"/>
                      <a:t>1</a:t>
                    </a:r>
                    <a:r>
                      <a:rPr baseline="-30000" dirty="0" smtClean="0"/>
                      <a:t>/2</a:t>
                    </a:r>
                    <a:endParaRPr baseline="-30000" dirty="0"/>
                  </a:p>
                </p:txBody>
              </p:sp>
            </p:grpSp>
            <p:sp>
              <p:nvSpPr>
                <p:cNvPr id="61" name="Shape 592">
                  <a:extLst>
                    <a:ext uri="{FF2B5EF4-FFF2-40B4-BE49-F238E27FC236}">
                      <a16:creationId xmlns:a16="http://schemas.microsoft.com/office/drawing/2014/main" id="{B691434F-910F-4852-AF8B-2504C397E048}"/>
                    </a:ext>
                  </a:extLst>
                </p:cNvPr>
                <p:cNvSpPr/>
                <p:nvPr/>
              </p:nvSpPr>
              <p:spPr>
                <a:xfrm flipH="1" flipV="1">
                  <a:off x="1226694" y="1897161"/>
                  <a:ext cx="1500290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62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834987" y="1943740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 smtClean="0"/>
                    <a:t>2d</a:t>
                  </a:r>
                  <a:r>
                    <a:rPr lang="en-GB" i="1" baseline="-30000" dirty="0"/>
                    <a:t>5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  <p:sp>
            <p:nvSpPr>
              <p:cNvPr id="55" name="Shape 622">
                <a:extLst>
                  <a:ext uri="{FF2B5EF4-FFF2-40B4-BE49-F238E27FC236}">
                    <a16:creationId xmlns:a16="http://schemas.microsoft.com/office/drawing/2014/main" id="{0873069B-4ACB-493E-ACAF-AEEA9EA15FEC}"/>
                  </a:ext>
                </a:extLst>
              </p:cNvPr>
              <p:cNvSpPr/>
              <p:nvPr/>
            </p:nvSpPr>
            <p:spPr>
              <a:xfrm>
                <a:off x="4705708" y="3252317"/>
                <a:ext cx="88905" cy="90851"/>
              </a:xfrm>
              <a:prstGeom prst="ellipse">
                <a:avLst/>
              </a:prstGeom>
              <a:solidFill>
                <a:srgbClr val="4F81BD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56" name="Shape 627">
                <a:extLst>
                  <a:ext uri="{FF2B5EF4-FFF2-40B4-BE49-F238E27FC236}">
                    <a16:creationId xmlns:a16="http://schemas.microsoft.com/office/drawing/2014/main" id="{865FD24B-1643-40C2-AFF1-5579669AF15D}"/>
                  </a:ext>
                </a:extLst>
              </p:cNvPr>
              <p:cNvSpPr/>
              <p:nvPr/>
            </p:nvSpPr>
            <p:spPr>
              <a:xfrm>
                <a:off x="4593636" y="3250116"/>
                <a:ext cx="88905" cy="90851"/>
              </a:xfrm>
              <a:prstGeom prst="ellipse">
                <a:avLst/>
              </a:prstGeom>
              <a:solidFill>
                <a:srgbClr val="4F81BD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57" name="Shape 622">
                <a:extLst>
                  <a:ext uri="{FF2B5EF4-FFF2-40B4-BE49-F238E27FC236}">
                    <a16:creationId xmlns:a16="http://schemas.microsoft.com/office/drawing/2014/main" id="{0873069B-4ACB-493E-ACAF-AEEA9EA15FEC}"/>
                  </a:ext>
                </a:extLst>
              </p:cNvPr>
              <p:cNvSpPr/>
              <p:nvPr/>
            </p:nvSpPr>
            <p:spPr>
              <a:xfrm>
                <a:off x="4821016" y="3252999"/>
                <a:ext cx="88905" cy="90851"/>
              </a:xfrm>
              <a:prstGeom prst="ellipse">
                <a:avLst/>
              </a:prstGeom>
              <a:solidFill>
                <a:srgbClr val="4F81BD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58" name="Shape 622">
                <a:extLst>
                  <a:ext uri="{FF2B5EF4-FFF2-40B4-BE49-F238E27FC236}">
                    <a16:creationId xmlns:a16="http://schemas.microsoft.com/office/drawing/2014/main" id="{0873069B-4ACB-493E-ACAF-AEEA9EA15FEC}"/>
                  </a:ext>
                </a:extLst>
              </p:cNvPr>
              <p:cNvSpPr/>
              <p:nvPr/>
            </p:nvSpPr>
            <p:spPr>
              <a:xfrm>
                <a:off x="4945550" y="3252747"/>
                <a:ext cx="88905" cy="90851"/>
              </a:xfrm>
              <a:prstGeom prst="ellipse">
                <a:avLst/>
              </a:prstGeom>
              <a:solidFill>
                <a:srgbClr val="4F81BD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59" name="Shape 622">
                <a:extLst>
                  <a:ext uri="{FF2B5EF4-FFF2-40B4-BE49-F238E27FC236}">
                    <a16:creationId xmlns:a16="http://schemas.microsoft.com/office/drawing/2014/main" id="{0873069B-4ACB-493E-ACAF-AEEA9EA15FEC}"/>
                  </a:ext>
                </a:extLst>
              </p:cNvPr>
              <p:cNvSpPr/>
              <p:nvPr/>
            </p:nvSpPr>
            <p:spPr>
              <a:xfrm>
                <a:off x="5062150" y="3250436"/>
                <a:ext cx="88905" cy="90851"/>
              </a:xfrm>
              <a:prstGeom prst="ellipse">
                <a:avLst/>
              </a:prstGeom>
              <a:solidFill>
                <a:srgbClr val="4F81BD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  <p:grpSp>
          <p:nvGrpSpPr>
            <p:cNvPr id="37" name="Groupe 36"/>
            <p:cNvGrpSpPr/>
            <p:nvPr/>
          </p:nvGrpSpPr>
          <p:grpSpPr>
            <a:xfrm>
              <a:off x="8570354" y="2455174"/>
              <a:ext cx="1883428" cy="914542"/>
              <a:chOff x="8393226" y="2503881"/>
              <a:chExt cx="1883428" cy="914542"/>
            </a:xfrm>
          </p:grpSpPr>
          <p:sp>
            <p:nvSpPr>
              <p:cNvPr id="41" name="TextBox 465">
                <a:extLst>
                  <a:ext uri="{FF2B5EF4-FFF2-40B4-BE49-F238E27FC236}">
                    <a16:creationId xmlns:a16="http://schemas.microsoft.com/office/drawing/2014/main" id="{5C40742B-05AF-49B8-A6C4-07144454BBF4}"/>
                  </a:ext>
                </a:extLst>
              </p:cNvPr>
              <p:cNvSpPr txBox="1"/>
              <p:nvPr/>
            </p:nvSpPr>
            <p:spPr>
              <a:xfrm>
                <a:off x="9150632" y="3018313"/>
                <a:ext cx="82105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baseline="30000" dirty="0"/>
                  <a:t>protons</a:t>
                </a:r>
                <a:endParaRPr lang="en-US" b="1" dirty="0"/>
              </a:p>
            </p:txBody>
          </p:sp>
          <p:sp>
            <p:nvSpPr>
              <p:cNvPr id="44" name="Shape 592">
                <a:extLst>
                  <a:ext uri="{FF2B5EF4-FFF2-40B4-BE49-F238E27FC236}">
                    <a16:creationId xmlns:a16="http://schemas.microsoft.com/office/drawing/2014/main" id="{B691434F-910F-4852-AF8B-2504C397E048}"/>
                  </a:ext>
                </a:extLst>
              </p:cNvPr>
              <p:cNvSpPr/>
              <p:nvPr/>
            </p:nvSpPr>
            <p:spPr>
              <a:xfrm flipH="1" flipV="1">
                <a:off x="8776364" y="2927677"/>
                <a:ext cx="1500290" cy="0"/>
              </a:xfrm>
              <a:prstGeom prst="line">
                <a:avLst/>
              </a:prstGeom>
              <a:noFill/>
              <a:ln w="1905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45" name="Shape 616">
                <a:extLst>
                  <a:ext uri="{FF2B5EF4-FFF2-40B4-BE49-F238E27FC236}">
                    <a16:creationId xmlns:a16="http://schemas.microsoft.com/office/drawing/2014/main" id="{24C7CC36-0967-49A7-A397-92C6D5F2630A}"/>
                  </a:ext>
                </a:extLst>
              </p:cNvPr>
              <p:cNvSpPr/>
              <p:nvPr/>
            </p:nvSpPr>
            <p:spPr>
              <a:xfrm>
                <a:off x="9165333" y="2875546"/>
                <a:ext cx="88905" cy="908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rgbClr val="C00000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47" name="Shape 616">
                <a:extLst>
                  <a:ext uri="{FF2B5EF4-FFF2-40B4-BE49-F238E27FC236}">
                    <a16:creationId xmlns:a16="http://schemas.microsoft.com/office/drawing/2014/main" id="{24C7CC36-0967-49A7-A397-92C6D5F2630A}"/>
                  </a:ext>
                </a:extLst>
              </p:cNvPr>
              <p:cNvSpPr/>
              <p:nvPr/>
            </p:nvSpPr>
            <p:spPr>
              <a:xfrm>
                <a:off x="9283023" y="2875761"/>
                <a:ext cx="88905" cy="908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rgbClr val="C00000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48" name="Flèche droite rayée 47"/>
              <p:cNvSpPr/>
              <p:nvPr/>
            </p:nvSpPr>
            <p:spPr>
              <a:xfrm flipH="1">
                <a:off x="9087656" y="2503881"/>
                <a:ext cx="763227" cy="301417"/>
              </a:xfrm>
              <a:prstGeom prst="stripedRightArrow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9" name="Shape 598">
                <a:extLst>
                  <a:ext uri="{FF2B5EF4-FFF2-40B4-BE49-F238E27FC236}">
                    <a16:creationId xmlns:a16="http://schemas.microsoft.com/office/drawing/2014/main" id="{CC7CDF54-8B34-4686-ACF0-8DE2C4260877}"/>
                  </a:ext>
                </a:extLst>
              </p:cNvPr>
              <p:cNvSpPr/>
              <p:nvPr/>
            </p:nvSpPr>
            <p:spPr>
              <a:xfrm>
                <a:off x="8393226" y="2770989"/>
                <a:ext cx="632887" cy="27699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/>
              <a:p>
                <a:pPr algn="l" defTabSz="914400">
                  <a:defRPr sz="1200" b="1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lang="en-US" i="1" dirty="0" smtClean="0"/>
                  <a:t>1f</a:t>
                </a:r>
                <a:r>
                  <a:rPr lang="en-GB" baseline="-30000" dirty="0" smtClean="0"/>
                  <a:t>7/</a:t>
                </a:r>
                <a:r>
                  <a:rPr baseline="-30000" dirty="0" smtClean="0"/>
                  <a:t>2</a:t>
                </a:r>
                <a:endParaRPr baseline="-30000" dirty="0"/>
              </a:p>
            </p:txBody>
          </p:sp>
          <p:sp>
            <p:nvSpPr>
              <p:cNvPr id="50" name="Shape 616">
                <a:extLst>
                  <a:ext uri="{FF2B5EF4-FFF2-40B4-BE49-F238E27FC236}">
                    <a16:creationId xmlns:a16="http://schemas.microsoft.com/office/drawing/2014/main" id="{24C7CC36-0967-49A7-A397-92C6D5F2630A}"/>
                  </a:ext>
                </a:extLst>
              </p:cNvPr>
              <p:cNvSpPr/>
              <p:nvPr/>
            </p:nvSpPr>
            <p:spPr>
              <a:xfrm>
                <a:off x="9408908" y="2874290"/>
                <a:ext cx="88905" cy="908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rgbClr val="C00000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51" name="Shape 616">
                <a:extLst>
                  <a:ext uri="{FF2B5EF4-FFF2-40B4-BE49-F238E27FC236}">
                    <a16:creationId xmlns:a16="http://schemas.microsoft.com/office/drawing/2014/main" id="{24C7CC36-0967-49A7-A397-92C6D5F2630A}"/>
                  </a:ext>
                </a:extLst>
              </p:cNvPr>
              <p:cNvSpPr/>
              <p:nvPr/>
            </p:nvSpPr>
            <p:spPr>
              <a:xfrm>
                <a:off x="9526598" y="2874505"/>
                <a:ext cx="88905" cy="908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rgbClr val="C00000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52" name="Shape 616">
                <a:extLst>
                  <a:ext uri="{FF2B5EF4-FFF2-40B4-BE49-F238E27FC236}">
                    <a16:creationId xmlns:a16="http://schemas.microsoft.com/office/drawing/2014/main" id="{24C7CC36-0967-49A7-A397-92C6D5F2630A}"/>
                  </a:ext>
                </a:extLst>
              </p:cNvPr>
              <p:cNvSpPr/>
              <p:nvPr/>
            </p:nvSpPr>
            <p:spPr>
              <a:xfrm>
                <a:off x="9644288" y="2874680"/>
                <a:ext cx="88905" cy="908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rgbClr val="C00000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53" name="Shape 616">
                <a:extLst>
                  <a:ext uri="{FF2B5EF4-FFF2-40B4-BE49-F238E27FC236}">
                    <a16:creationId xmlns:a16="http://schemas.microsoft.com/office/drawing/2014/main" id="{24C7CC36-0967-49A7-A397-92C6D5F2630A}"/>
                  </a:ext>
                </a:extLst>
              </p:cNvPr>
              <p:cNvSpPr/>
              <p:nvPr/>
            </p:nvSpPr>
            <p:spPr>
              <a:xfrm>
                <a:off x="9761978" y="2874895"/>
                <a:ext cx="88905" cy="908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rgbClr val="C00000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  <p:sp>
          <p:nvSpPr>
            <p:cNvPr id="38" name="Freeform 162">
              <a:extLst>
                <a:ext uri="{FF2B5EF4-FFF2-40B4-BE49-F238E27FC236}">
                  <a16:creationId xmlns:a16="http://schemas.microsoft.com/office/drawing/2014/main" id="{B455EF22-2D83-4214-B1BA-7B2084C9F1E4}"/>
                </a:ext>
              </a:extLst>
            </p:cNvPr>
            <p:cNvSpPr/>
            <p:nvPr/>
          </p:nvSpPr>
          <p:spPr>
            <a:xfrm rot="19833909" flipH="1">
              <a:off x="8102019" y="3046705"/>
              <a:ext cx="516147" cy="114321"/>
            </a:xfrm>
            <a:custGeom>
              <a:avLst/>
              <a:gdLst>
                <a:gd name="connsiteX0" fmla="*/ 0 w 1371600"/>
                <a:gd name="connsiteY0" fmla="*/ 0 h 447789"/>
                <a:gd name="connsiteX1" fmla="*/ 200025 w 1371600"/>
                <a:gd name="connsiteY1" fmla="*/ 447675 h 447789"/>
                <a:gd name="connsiteX2" fmla="*/ 409575 w 1371600"/>
                <a:gd name="connsiteY2" fmla="*/ 47625 h 447789"/>
                <a:gd name="connsiteX3" fmla="*/ 581025 w 1371600"/>
                <a:gd name="connsiteY3" fmla="*/ 438150 h 447789"/>
                <a:gd name="connsiteX4" fmla="*/ 790575 w 1371600"/>
                <a:gd name="connsiteY4" fmla="*/ 66675 h 447789"/>
                <a:gd name="connsiteX5" fmla="*/ 971550 w 1371600"/>
                <a:gd name="connsiteY5" fmla="*/ 447675 h 447789"/>
                <a:gd name="connsiteX6" fmla="*/ 1152525 w 1371600"/>
                <a:gd name="connsiteY6" fmla="*/ 38100 h 447789"/>
                <a:gd name="connsiteX7" fmla="*/ 1371600 w 1371600"/>
                <a:gd name="connsiteY7" fmla="*/ 438150 h 447789"/>
                <a:gd name="connsiteX0" fmla="*/ 0 w 1314450"/>
                <a:gd name="connsiteY0" fmla="*/ 0 h 447789"/>
                <a:gd name="connsiteX1" fmla="*/ 200025 w 1314450"/>
                <a:gd name="connsiteY1" fmla="*/ 447675 h 447789"/>
                <a:gd name="connsiteX2" fmla="*/ 409575 w 1314450"/>
                <a:gd name="connsiteY2" fmla="*/ 47625 h 447789"/>
                <a:gd name="connsiteX3" fmla="*/ 581025 w 1314450"/>
                <a:gd name="connsiteY3" fmla="*/ 438150 h 447789"/>
                <a:gd name="connsiteX4" fmla="*/ 790575 w 1314450"/>
                <a:gd name="connsiteY4" fmla="*/ 66675 h 447789"/>
                <a:gd name="connsiteX5" fmla="*/ 971550 w 1314450"/>
                <a:gd name="connsiteY5" fmla="*/ 447675 h 447789"/>
                <a:gd name="connsiteX6" fmla="*/ 1152525 w 1314450"/>
                <a:gd name="connsiteY6" fmla="*/ 38100 h 447789"/>
                <a:gd name="connsiteX7" fmla="*/ 1314450 w 1314450"/>
                <a:gd name="connsiteY7" fmla="*/ 438150 h 447789"/>
                <a:gd name="connsiteX0" fmla="*/ 0 w 1238250"/>
                <a:gd name="connsiteY0" fmla="*/ 29059 h 409633"/>
                <a:gd name="connsiteX1" fmla="*/ 123825 w 1238250"/>
                <a:gd name="connsiteY1" fmla="*/ 409586 h 409633"/>
                <a:gd name="connsiteX2" fmla="*/ 333375 w 1238250"/>
                <a:gd name="connsiteY2" fmla="*/ 9536 h 409633"/>
                <a:gd name="connsiteX3" fmla="*/ 504825 w 1238250"/>
                <a:gd name="connsiteY3" fmla="*/ 400061 h 409633"/>
                <a:gd name="connsiteX4" fmla="*/ 714375 w 1238250"/>
                <a:gd name="connsiteY4" fmla="*/ 28586 h 409633"/>
                <a:gd name="connsiteX5" fmla="*/ 895350 w 1238250"/>
                <a:gd name="connsiteY5" fmla="*/ 409586 h 409633"/>
                <a:gd name="connsiteX6" fmla="*/ 1076325 w 1238250"/>
                <a:gd name="connsiteY6" fmla="*/ 11 h 409633"/>
                <a:gd name="connsiteX7" fmla="*/ 1238250 w 1238250"/>
                <a:gd name="connsiteY7" fmla="*/ 400061 h 409633"/>
                <a:gd name="connsiteX0" fmla="*/ 0 w 1238250"/>
                <a:gd name="connsiteY0" fmla="*/ 29058 h 409632"/>
                <a:gd name="connsiteX1" fmla="*/ 123825 w 1238250"/>
                <a:gd name="connsiteY1" fmla="*/ 409585 h 409632"/>
                <a:gd name="connsiteX2" fmla="*/ 333375 w 1238250"/>
                <a:gd name="connsiteY2" fmla="*/ 9535 h 409632"/>
                <a:gd name="connsiteX3" fmla="*/ 504825 w 1238250"/>
                <a:gd name="connsiteY3" fmla="*/ 400060 h 409632"/>
                <a:gd name="connsiteX4" fmla="*/ 704850 w 1238250"/>
                <a:gd name="connsiteY4" fmla="*/ 17394 h 409632"/>
                <a:gd name="connsiteX5" fmla="*/ 895350 w 1238250"/>
                <a:gd name="connsiteY5" fmla="*/ 409585 h 409632"/>
                <a:gd name="connsiteX6" fmla="*/ 1076325 w 1238250"/>
                <a:gd name="connsiteY6" fmla="*/ 10 h 409632"/>
                <a:gd name="connsiteX7" fmla="*/ 1238250 w 1238250"/>
                <a:gd name="connsiteY7" fmla="*/ 400060 h 409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0" h="409632">
                  <a:moveTo>
                    <a:pt x="0" y="29058"/>
                  </a:moveTo>
                  <a:cubicBezTo>
                    <a:pt x="65881" y="248927"/>
                    <a:pt x="68263" y="412839"/>
                    <a:pt x="123825" y="409585"/>
                  </a:cubicBezTo>
                  <a:cubicBezTo>
                    <a:pt x="179387" y="406331"/>
                    <a:pt x="269875" y="11122"/>
                    <a:pt x="333375" y="9535"/>
                  </a:cubicBezTo>
                  <a:cubicBezTo>
                    <a:pt x="396875" y="7948"/>
                    <a:pt x="442913" y="398750"/>
                    <a:pt x="504825" y="400060"/>
                  </a:cubicBezTo>
                  <a:cubicBezTo>
                    <a:pt x="566737" y="401370"/>
                    <a:pt x="639763" y="15807"/>
                    <a:pt x="704850" y="17394"/>
                  </a:cubicBezTo>
                  <a:cubicBezTo>
                    <a:pt x="769937" y="18981"/>
                    <a:pt x="833438" y="412482"/>
                    <a:pt x="895350" y="409585"/>
                  </a:cubicBezTo>
                  <a:cubicBezTo>
                    <a:pt x="957262" y="406688"/>
                    <a:pt x="1019175" y="1598"/>
                    <a:pt x="1076325" y="10"/>
                  </a:cubicBezTo>
                  <a:cubicBezTo>
                    <a:pt x="1133475" y="-1577"/>
                    <a:pt x="1162050" y="199241"/>
                    <a:pt x="1238250" y="400060"/>
                  </a:cubicBezTo>
                </a:path>
              </a:pathLst>
            </a:cu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lèche vers le bas 38"/>
            <p:cNvSpPr/>
            <p:nvPr/>
          </p:nvSpPr>
          <p:spPr>
            <a:xfrm flipV="1">
              <a:off x="7690149" y="2640271"/>
              <a:ext cx="288032" cy="457577"/>
            </a:xfrm>
            <a:prstGeom prst="downArrow">
              <a:avLst/>
            </a:prstGeom>
            <a:solidFill>
              <a:srgbClr val="4F81BD"/>
            </a:solidFill>
            <a:ln>
              <a:solidFill>
                <a:srgbClr val="3A5E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81474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Evolution of N = 50 shell gap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94</a:t>
            </a:fld>
            <a:endParaRPr lang="fr-FR" dirty="0"/>
          </a:p>
        </p:txBody>
      </p:sp>
      <p:sp>
        <p:nvSpPr>
          <p:cNvPr id="73" name="ZoneTexte 72"/>
          <p:cNvSpPr txBox="1"/>
          <p:nvPr/>
        </p:nvSpPr>
        <p:spPr>
          <a:xfrm>
            <a:off x="2146027" y="941512"/>
            <a:ext cx="554461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>
                <a:sym typeface="Wingdings" panose="05000000000000000000" pitchFamily="2" charset="2"/>
              </a:rPr>
              <a:t>Experimental</a:t>
            </a:r>
            <a:r>
              <a:rPr lang="fr-FR" sz="1400" dirty="0" smtClean="0">
                <a:sym typeface="Wingdings" panose="05000000000000000000" pitchFamily="2" charset="2"/>
              </a:rPr>
              <a:t> trends of S</a:t>
            </a:r>
            <a:r>
              <a:rPr lang="fr-FR" sz="1400" baseline="-25000" dirty="0" smtClean="0">
                <a:sym typeface="Wingdings" panose="05000000000000000000" pitchFamily="2" charset="2"/>
              </a:rPr>
              <a:t>2n </a:t>
            </a:r>
            <a:r>
              <a:rPr lang="fr-FR" sz="1400" dirty="0" smtClean="0">
                <a:sym typeface="Wingdings" panose="05000000000000000000" pitchFamily="2" charset="2"/>
              </a:rPr>
              <a:t>trends </a:t>
            </a:r>
            <a:r>
              <a:rPr lang="fr-FR" sz="1400" dirty="0" err="1" smtClean="0">
                <a:sym typeface="Wingdings" panose="05000000000000000000" pitchFamily="2" charset="2"/>
              </a:rPr>
              <a:t>slowly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advancing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towards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baseline="30000" dirty="0" smtClean="0">
                <a:sym typeface="Wingdings" panose="05000000000000000000" pitchFamily="2" charset="2"/>
              </a:rPr>
              <a:t>78</a:t>
            </a:r>
            <a:r>
              <a:rPr lang="fr-FR" sz="1400" dirty="0" smtClean="0">
                <a:sym typeface="Wingdings" panose="05000000000000000000" pitchFamily="2" charset="2"/>
              </a:rPr>
              <a:t>Ni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>
                <a:sym typeface="Wingdings" panose="05000000000000000000" pitchFamily="2" charset="2"/>
              </a:rPr>
              <a:t>Markedly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larger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slope</a:t>
            </a:r>
            <a:r>
              <a:rPr lang="fr-FR" sz="1400" dirty="0" smtClean="0">
                <a:sym typeface="Wingdings" panose="05000000000000000000" pitchFamily="2" charset="2"/>
              </a:rPr>
              <a:t> of S</a:t>
            </a:r>
            <a:r>
              <a:rPr lang="fr-FR" sz="1400" baseline="-25000" dirty="0" smtClean="0">
                <a:sym typeface="Wingdings" panose="05000000000000000000" pitchFamily="2" charset="2"/>
              </a:rPr>
              <a:t>2n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below</a:t>
            </a:r>
            <a:r>
              <a:rPr lang="fr-FR" sz="1400" dirty="0" smtClean="0">
                <a:sym typeface="Wingdings" panose="05000000000000000000" pitchFamily="2" charset="2"/>
              </a:rPr>
              <a:t> Z = 28</a:t>
            </a:r>
          </a:p>
        </p:txBody>
      </p:sp>
      <p:grpSp>
        <p:nvGrpSpPr>
          <p:cNvPr id="75" name="Groupe 74"/>
          <p:cNvGrpSpPr/>
          <p:nvPr/>
        </p:nvGrpSpPr>
        <p:grpSpPr>
          <a:xfrm>
            <a:off x="417835" y="1464732"/>
            <a:ext cx="5328593" cy="4139292"/>
            <a:chOff x="417835" y="1464732"/>
            <a:chExt cx="5328593" cy="4139292"/>
          </a:xfrm>
        </p:grpSpPr>
        <p:grpSp>
          <p:nvGrpSpPr>
            <p:cNvPr id="77" name="Groupe 76"/>
            <p:cNvGrpSpPr/>
            <p:nvPr/>
          </p:nvGrpSpPr>
          <p:grpSpPr>
            <a:xfrm>
              <a:off x="417835" y="1464732"/>
              <a:ext cx="5328593" cy="4139292"/>
              <a:chOff x="2506067" y="1539687"/>
              <a:chExt cx="5328593" cy="4139292"/>
            </a:xfrm>
          </p:grpSpPr>
          <p:pic>
            <p:nvPicPr>
              <p:cNvPr id="80" name="Image 79"/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06067" y="1539687"/>
                <a:ext cx="5328593" cy="4139292"/>
              </a:xfrm>
              <a:prstGeom prst="rect">
                <a:avLst/>
              </a:prstGeom>
            </p:spPr>
          </p:pic>
          <p:grpSp>
            <p:nvGrpSpPr>
              <p:cNvPr id="93" name="Groupe 92"/>
              <p:cNvGrpSpPr/>
              <p:nvPr/>
            </p:nvGrpSpPr>
            <p:grpSpPr>
              <a:xfrm>
                <a:off x="3629311" y="2248077"/>
                <a:ext cx="2748629" cy="2666823"/>
                <a:chOff x="2261667" y="2255749"/>
                <a:chExt cx="2748629" cy="2666823"/>
              </a:xfrm>
            </p:grpSpPr>
            <p:grpSp>
              <p:nvGrpSpPr>
                <p:cNvPr id="96" name="Groupe 95"/>
                <p:cNvGrpSpPr/>
                <p:nvPr/>
              </p:nvGrpSpPr>
              <p:grpSpPr>
                <a:xfrm>
                  <a:off x="2414158" y="3490012"/>
                  <a:ext cx="2596138" cy="1432560"/>
                  <a:chOff x="2414158" y="3490012"/>
                  <a:chExt cx="2596138" cy="1432560"/>
                </a:xfrm>
              </p:grpSpPr>
              <p:cxnSp>
                <p:nvCxnSpPr>
                  <p:cNvPr id="102" name="Connecteur droit 101"/>
                  <p:cNvCxnSpPr/>
                  <p:nvPr/>
                </p:nvCxnSpPr>
                <p:spPr>
                  <a:xfrm>
                    <a:off x="2414158" y="3785232"/>
                    <a:ext cx="2024638" cy="113734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3" name="Connecteur droit 102"/>
                  <p:cNvCxnSpPr/>
                  <p:nvPr/>
                </p:nvCxnSpPr>
                <p:spPr>
                  <a:xfrm>
                    <a:off x="3135776" y="3490012"/>
                    <a:ext cx="1874520" cy="71628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  <a:prstDash val="dash"/>
                    <a:headEnd type="none" w="med" len="med"/>
                    <a:tailEnd type="arrow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4" name="Connecteur droit avec flèche 103"/>
                  <p:cNvCxnSpPr/>
                  <p:nvPr/>
                </p:nvCxnSpPr>
                <p:spPr>
                  <a:xfrm>
                    <a:off x="4306267" y="3988167"/>
                    <a:ext cx="2989" cy="835345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headEnd type="triangl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7" name="ZoneTexte 96"/>
                <p:cNvSpPr txBox="1"/>
                <p:nvPr/>
              </p:nvSpPr>
              <p:spPr>
                <a:xfrm>
                  <a:off x="3181916" y="3238983"/>
                  <a:ext cx="489236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400" baseline="-25000" dirty="0" smtClean="0"/>
                    <a:t>28</a:t>
                  </a:r>
                  <a:r>
                    <a:rPr lang="fr-FR" sz="1400" dirty="0" smtClean="0"/>
                    <a:t>Ni</a:t>
                  </a:r>
                  <a:endParaRPr lang="fr-FR" sz="1400" dirty="0"/>
                </a:p>
              </p:txBody>
            </p:sp>
            <p:sp>
              <p:nvSpPr>
                <p:cNvPr id="98" name="ZoneTexte 97"/>
                <p:cNvSpPr txBox="1"/>
                <p:nvPr/>
              </p:nvSpPr>
              <p:spPr>
                <a:xfrm>
                  <a:off x="3068447" y="3784540"/>
                  <a:ext cx="54854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400" baseline="-25000" dirty="0" smtClean="0"/>
                    <a:t>27</a:t>
                  </a:r>
                  <a:r>
                    <a:rPr lang="fr-FR" sz="1400" dirty="0" smtClean="0"/>
                    <a:t>Co</a:t>
                  </a:r>
                  <a:endParaRPr lang="fr-FR" sz="1400" dirty="0"/>
                </a:p>
              </p:txBody>
            </p:sp>
            <p:sp>
              <p:nvSpPr>
                <p:cNvPr id="99" name="ZoneTexte 98"/>
                <p:cNvSpPr txBox="1"/>
                <p:nvPr/>
              </p:nvSpPr>
              <p:spPr>
                <a:xfrm>
                  <a:off x="2261667" y="2450643"/>
                  <a:ext cx="54854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400" baseline="-25000" dirty="0" smtClean="0"/>
                    <a:t>29</a:t>
                  </a:r>
                  <a:r>
                    <a:rPr lang="fr-FR" sz="1400" dirty="0" smtClean="0"/>
                    <a:t>Cu</a:t>
                  </a:r>
                  <a:endParaRPr lang="fr-FR" sz="1400" dirty="0"/>
                </a:p>
              </p:txBody>
            </p:sp>
            <p:sp>
              <p:nvSpPr>
                <p:cNvPr id="100" name="ZoneTexte 99"/>
                <p:cNvSpPr txBox="1"/>
                <p:nvPr/>
              </p:nvSpPr>
              <p:spPr>
                <a:xfrm>
                  <a:off x="2897291" y="2255749"/>
                  <a:ext cx="52770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400" baseline="-25000" dirty="0" smtClean="0"/>
                    <a:t>30</a:t>
                  </a:r>
                  <a:r>
                    <a:rPr lang="fr-FR" sz="1400" dirty="0" smtClean="0"/>
                    <a:t>Zn</a:t>
                  </a:r>
                  <a:endParaRPr lang="fr-FR" sz="1400" dirty="0"/>
                </a:p>
              </p:txBody>
            </p:sp>
            <p:sp>
              <p:nvSpPr>
                <p:cNvPr id="101" name="ZoneTexte 100"/>
                <p:cNvSpPr txBox="1"/>
                <p:nvPr/>
              </p:nvSpPr>
              <p:spPr>
                <a:xfrm>
                  <a:off x="2854748" y="4176208"/>
                  <a:ext cx="52770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400" baseline="-25000" dirty="0" smtClean="0"/>
                    <a:t>26</a:t>
                  </a:r>
                  <a:r>
                    <a:rPr lang="fr-FR" sz="1400" dirty="0" smtClean="0"/>
                    <a:t>Fe</a:t>
                  </a:r>
                  <a:endParaRPr lang="fr-FR" sz="1400" dirty="0"/>
                </a:p>
              </p:txBody>
            </p:sp>
          </p:grpSp>
          <p:sp>
            <p:nvSpPr>
              <p:cNvPr id="94" name="ZoneTexte 93"/>
              <p:cNvSpPr txBox="1"/>
              <p:nvPr/>
            </p:nvSpPr>
            <p:spPr>
              <a:xfrm>
                <a:off x="4981303" y="2273097"/>
                <a:ext cx="55816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baseline="-25000" dirty="0" smtClean="0"/>
                  <a:t>31</a:t>
                </a:r>
                <a:r>
                  <a:rPr lang="fr-FR" sz="1400" dirty="0" smtClean="0"/>
                  <a:t>Ga</a:t>
                </a:r>
                <a:endParaRPr lang="fr-FR" sz="1400" dirty="0"/>
              </a:p>
            </p:txBody>
          </p:sp>
          <p:sp>
            <p:nvSpPr>
              <p:cNvPr id="95" name="ZoneTexte 94"/>
              <p:cNvSpPr txBox="1"/>
              <p:nvPr/>
            </p:nvSpPr>
            <p:spPr>
              <a:xfrm>
                <a:off x="3758480" y="4424585"/>
                <a:ext cx="56778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baseline="-25000" dirty="0" smtClean="0"/>
                  <a:t>25</a:t>
                </a:r>
                <a:r>
                  <a:rPr lang="fr-FR" sz="1400" dirty="0" smtClean="0"/>
                  <a:t>Mn</a:t>
                </a:r>
                <a:endParaRPr lang="fr-FR" sz="1400" dirty="0"/>
              </a:p>
            </p:txBody>
          </p:sp>
        </p:grpSp>
        <p:cxnSp>
          <p:nvCxnSpPr>
            <p:cNvPr id="78" name="Connecteur droit 77"/>
            <p:cNvCxnSpPr/>
            <p:nvPr/>
          </p:nvCxnSpPr>
          <p:spPr>
            <a:xfrm>
              <a:off x="4983725" y="3464133"/>
              <a:ext cx="0" cy="158277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Groupe 104"/>
          <p:cNvGrpSpPr/>
          <p:nvPr/>
        </p:nvGrpSpPr>
        <p:grpSpPr>
          <a:xfrm>
            <a:off x="5846958" y="2511588"/>
            <a:ext cx="4263436" cy="1777311"/>
            <a:chOff x="6190346" y="2126574"/>
            <a:chExt cx="4263436" cy="1777311"/>
          </a:xfrm>
        </p:grpSpPr>
        <p:grpSp>
          <p:nvGrpSpPr>
            <p:cNvPr id="106" name="Groupe 105"/>
            <p:cNvGrpSpPr/>
            <p:nvPr/>
          </p:nvGrpSpPr>
          <p:grpSpPr>
            <a:xfrm>
              <a:off x="6190346" y="2126574"/>
              <a:ext cx="1964525" cy="1777311"/>
              <a:chOff x="3443521" y="2093640"/>
              <a:chExt cx="1964525" cy="1777311"/>
            </a:xfrm>
          </p:grpSpPr>
          <p:grpSp>
            <p:nvGrpSpPr>
              <p:cNvPr id="120" name="Groupe 119"/>
              <p:cNvGrpSpPr/>
              <p:nvPr/>
            </p:nvGrpSpPr>
            <p:grpSpPr>
              <a:xfrm>
                <a:off x="3443521" y="2093640"/>
                <a:ext cx="1964525" cy="1777311"/>
                <a:chOff x="821751" y="1714609"/>
                <a:chExt cx="1964525" cy="1777311"/>
              </a:xfrm>
            </p:grpSpPr>
            <p:grpSp>
              <p:nvGrpSpPr>
                <p:cNvPr id="126" name="Groupe 125"/>
                <p:cNvGrpSpPr/>
                <p:nvPr/>
              </p:nvGrpSpPr>
              <p:grpSpPr>
                <a:xfrm>
                  <a:off x="821751" y="1714609"/>
                  <a:ext cx="1964525" cy="1777311"/>
                  <a:chOff x="821751" y="1714609"/>
                  <a:chExt cx="1964525" cy="1777311"/>
                </a:xfrm>
              </p:grpSpPr>
              <p:grpSp>
                <p:nvGrpSpPr>
                  <p:cNvPr id="129" name="Groupe 128"/>
                  <p:cNvGrpSpPr/>
                  <p:nvPr/>
                </p:nvGrpSpPr>
                <p:grpSpPr>
                  <a:xfrm>
                    <a:off x="864834" y="2359024"/>
                    <a:ext cx="1921442" cy="1132896"/>
                    <a:chOff x="3390851" y="3496707"/>
                    <a:chExt cx="1921442" cy="1132896"/>
                  </a:xfrm>
                </p:grpSpPr>
                <p:grpSp>
                  <p:nvGrpSpPr>
                    <p:cNvPr id="132" name="Groupe 131"/>
                    <p:cNvGrpSpPr/>
                    <p:nvPr/>
                  </p:nvGrpSpPr>
                  <p:grpSpPr>
                    <a:xfrm>
                      <a:off x="3390851" y="3496707"/>
                      <a:ext cx="1921442" cy="1132896"/>
                      <a:chOff x="2974508" y="3609922"/>
                      <a:chExt cx="1921442" cy="1132896"/>
                    </a:xfrm>
                  </p:grpSpPr>
                  <p:grpSp>
                    <p:nvGrpSpPr>
                      <p:cNvPr id="135" name="Groupe 134"/>
                      <p:cNvGrpSpPr/>
                      <p:nvPr/>
                    </p:nvGrpSpPr>
                    <p:grpSpPr>
                      <a:xfrm>
                        <a:off x="2974508" y="4005931"/>
                        <a:ext cx="1921442" cy="736887"/>
                        <a:chOff x="5564302" y="3603005"/>
                        <a:chExt cx="1921442" cy="736887"/>
                      </a:xfrm>
                    </p:grpSpPr>
                    <p:sp>
                      <p:nvSpPr>
                        <p:cNvPr id="137" name="Shape 592">
                          <a:extLst>
                            <a:ext uri="{FF2B5EF4-FFF2-40B4-BE49-F238E27FC236}">
                              <a16:creationId xmlns:a16="http://schemas.microsoft.com/office/drawing/2014/main" id="{B691434F-910F-4852-AF8B-2504C397E04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H="1" flipV="1">
                          <a:off x="5985454" y="3757112"/>
                          <a:ext cx="1500290" cy="0"/>
                        </a:xfrm>
                        <a:prstGeom prst="line">
                          <a:avLst/>
                        </a:prstGeom>
                        <a:noFill/>
                        <a:ln w="19050" cap="flat">
                          <a:solidFill>
                            <a:srgbClr val="000000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45718" tIns="45718" rIns="45718" bIns="45718" numCol="1" anchor="t">
                          <a:noAutofit/>
                        </a:bodyPr>
                        <a:lstStyle/>
                        <a:p>
                          <a:endParaRPr/>
                        </a:p>
                      </p:txBody>
                    </p:sp>
                    <p:sp>
                      <p:nvSpPr>
                        <p:cNvPr id="138" name="Shape 592">
                          <a:extLst>
                            <a:ext uri="{FF2B5EF4-FFF2-40B4-BE49-F238E27FC236}">
                              <a16:creationId xmlns:a16="http://schemas.microsoft.com/office/drawing/2014/main" id="{4DF95E37-B981-44C9-9E59-18B21A714C9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H="1">
                          <a:off x="5985454" y="3974353"/>
                          <a:ext cx="1500290" cy="0"/>
                        </a:xfrm>
                        <a:prstGeom prst="line">
                          <a:avLst/>
                        </a:prstGeom>
                        <a:noFill/>
                        <a:ln w="19050" cap="flat">
                          <a:solidFill>
                            <a:srgbClr val="000000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45718" tIns="45718" rIns="45718" bIns="45718" numCol="1" anchor="t">
                          <a:noAutofit/>
                        </a:bodyPr>
                        <a:lstStyle/>
                        <a:p>
                          <a:endParaRPr/>
                        </a:p>
                      </p:txBody>
                    </p:sp>
                    <p:sp>
                      <p:nvSpPr>
                        <p:cNvPr id="139" name="Shape 598">
                          <a:extLst>
                            <a:ext uri="{FF2B5EF4-FFF2-40B4-BE49-F238E27FC236}">
                              <a16:creationId xmlns:a16="http://schemas.microsoft.com/office/drawing/2014/main" id="{CC7CDF54-8B34-4686-ACF0-8DE2C426087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64302" y="3603005"/>
                          <a:ext cx="632887" cy="276997"/>
                        </a:xfrm>
                        <a:prstGeom prst="rect">
                          <a:avLst/>
                        </a:prstGeom>
                        <a:noFill/>
                        <a:ln w="12700" cap="flat">
                          <a:noFill/>
                          <a:miter lim="400000"/>
                        </a:ln>
                        <a:effectLst/>
                        <a:extLst>
                          <a:ext uri="{C572A759-6A51-4108-AA02-DFA0A04FC94B}">
                            <ma14:wrappingTextBoxFlag xmlns="" xmlns:ma14="http://schemas.microsoft.com/office/mac/drawingml/2011/main" val="1"/>
                          </a:ext>
                        </a:extLst>
                      </p:spPr>
                      <p:txBody>
                        <a:bodyPr wrap="square" lIns="45719" tIns="45719" rIns="45719" bIns="45719" numCol="1" anchor="t">
                          <a:spAutoFit/>
                        </a:bodyPr>
                        <a:lstStyle/>
                        <a:p>
                          <a:pPr algn="l" defTabSz="914400">
                            <a:defRPr sz="1200" b="1">
                              <a:latin typeface="Arial"/>
                              <a:ea typeface="Arial"/>
                              <a:cs typeface="Arial"/>
                              <a:sym typeface="Arial"/>
                            </a:defRPr>
                          </a:pPr>
                          <a:r>
                            <a:rPr lang="en-US" i="1" dirty="0" smtClean="0"/>
                            <a:t>1g</a:t>
                          </a:r>
                          <a:r>
                            <a:rPr lang="en-GB" i="1" baseline="-30000" dirty="0"/>
                            <a:t>9</a:t>
                          </a:r>
                          <a:r>
                            <a:rPr baseline="-30000" dirty="0" smtClean="0"/>
                            <a:t>/2</a:t>
                          </a:r>
                          <a:endParaRPr baseline="-30000" dirty="0"/>
                        </a:p>
                      </p:txBody>
                    </p:sp>
                    <p:sp>
                      <p:nvSpPr>
                        <p:cNvPr id="140" name="Shape 598">
                          <a:extLst>
                            <a:ext uri="{FF2B5EF4-FFF2-40B4-BE49-F238E27FC236}">
                              <a16:creationId xmlns:a16="http://schemas.microsoft.com/office/drawing/2014/main" id="{CC7CDF54-8B34-4686-ACF0-8DE2C426087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64302" y="3833850"/>
                          <a:ext cx="632887" cy="276997"/>
                        </a:xfrm>
                        <a:prstGeom prst="rect">
                          <a:avLst/>
                        </a:prstGeom>
                        <a:noFill/>
                        <a:ln w="12700" cap="flat">
                          <a:noFill/>
                          <a:miter lim="400000"/>
                        </a:ln>
                        <a:effectLst/>
                        <a:extLst>
                          <a:ext uri="{C572A759-6A51-4108-AA02-DFA0A04FC94B}">
                            <ma14:wrappingTextBoxFlag xmlns="" xmlns:ma14="http://schemas.microsoft.com/office/mac/drawingml/2011/main" val="1"/>
                          </a:ext>
                        </a:extLst>
                      </p:spPr>
                      <p:txBody>
                        <a:bodyPr wrap="square" lIns="45719" tIns="45719" rIns="45719" bIns="45719" numCol="1" anchor="t">
                          <a:spAutoFit/>
                        </a:bodyPr>
                        <a:lstStyle/>
                        <a:p>
                          <a:pPr algn="l" defTabSz="914400">
                            <a:defRPr sz="1200" b="1">
                              <a:latin typeface="Arial"/>
                              <a:ea typeface="Arial"/>
                              <a:cs typeface="Arial"/>
                              <a:sym typeface="Arial"/>
                            </a:defRPr>
                          </a:pPr>
                          <a:r>
                            <a:rPr lang="en-US" i="1" dirty="0" smtClean="0"/>
                            <a:t>2p</a:t>
                          </a:r>
                          <a:r>
                            <a:rPr lang="en-GB" i="1" baseline="-30000" dirty="0"/>
                            <a:t>1</a:t>
                          </a:r>
                          <a:r>
                            <a:rPr baseline="-30000" dirty="0" smtClean="0"/>
                            <a:t>/2</a:t>
                          </a:r>
                          <a:endParaRPr baseline="-30000" dirty="0"/>
                        </a:p>
                      </p:txBody>
                    </p:sp>
                    <p:sp>
                      <p:nvSpPr>
                        <p:cNvPr id="141" name="Shape 592">
                          <a:extLst>
                            <a:ext uri="{FF2B5EF4-FFF2-40B4-BE49-F238E27FC236}">
                              <a16:creationId xmlns:a16="http://schemas.microsoft.com/office/drawing/2014/main" id="{B691434F-910F-4852-AF8B-2504C397E04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H="1" flipV="1">
                          <a:off x="5985454" y="4217002"/>
                          <a:ext cx="1500290" cy="0"/>
                        </a:xfrm>
                        <a:prstGeom prst="line">
                          <a:avLst/>
                        </a:prstGeom>
                        <a:noFill/>
                        <a:ln w="19050" cap="flat">
                          <a:solidFill>
                            <a:srgbClr val="000000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45718" tIns="45718" rIns="45718" bIns="45718" numCol="1" anchor="t">
                          <a:noAutofit/>
                        </a:bodyPr>
                        <a:lstStyle/>
                        <a:p>
                          <a:endParaRPr/>
                        </a:p>
                      </p:txBody>
                    </p:sp>
                    <p:sp>
                      <p:nvSpPr>
                        <p:cNvPr id="142" name="Shape 598">
                          <a:extLst>
                            <a:ext uri="{FF2B5EF4-FFF2-40B4-BE49-F238E27FC236}">
                              <a16:creationId xmlns:a16="http://schemas.microsoft.com/office/drawing/2014/main" id="{CC7CDF54-8B34-4686-ACF0-8DE2C426087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64302" y="4062895"/>
                          <a:ext cx="632887" cy="276997"/>
                        </a:xfrm>
                        <a:prstGeom prst="rect">
                          <a:avLst/>
                        </a:prstGeom>
                        <a:noFill/>
                        <a:ln w="12700" cap="flat">
                          <a:noFill/>
                          <a:miter lim="400000"/>
                        </a:ln>
                        <a:effectLst/>
                        <a:extLst>
                          <a:ext uri="{C572A759-6A51-4108-AA02-DFA0A04FC94B}">
                            <ma14:wrappingTextBoxFlag xmlns="" xmlns:ma14="http://schemas.microsoft.com/office/mac/drawingml/2011/main" val="1"/>
                          </a:ext>
                        </a:extLst>
                      </p:spPr>
                      <p:txBody>
                        <a:bodyPr wrap="square" lIns="45719" tIns="45719" rIns="45719" bIns="45719" numCol="1" anchor="t">
                          <a:spAutoFit/>
                        </a:bodyPr>
                        <a:lstStyle/>
                        <a:p>
                          <a:pPr algn="l" defTabSz="914400">
                            <a:defRPr sz="1200" b="1">
                              <a:latin typeface="Arial"/>
                              <a:ea typeface="Arial"/>
                              <a:cs typeface="Arial"/>
                              <a:sym typeface="Arial"/>
                            </a:defRPr>
                          </a:pPr>
                          <a:r>
                            <a:rPr lang="en-US" i="1" dirty="0" smtClean="0"/>
                            <a:t>1f</a:t>
                          </a:r>
                          <a:r>
                            <a:rPr lang="en-GB" i="1" baseline="-30000" dirty="0"/>
                            <a:t>5</a:t>
                          </a:r>
                          <a:r>
                            <a:rPr baseline="-30000" dirty="0" smtClean="0"/>
                            <a:t>/2</a:t>
                          </a:r>
                          <a:endParaRPr baseline="-30000" dirty="0"/>
                        </a:p>
                      </p:txBody>
                    </p:sp>
                    <p:sp>
                      <p:nvSpPr>
                        <p:cNvPr id="143" name="Shape 622">
                          <a:extLst>
                            <a:ext uri="{FF2B5EF4-FFF2-40B4-BE49-F238E27FC236}">
                              <a16:creationId xmlns:a16="http://schemas.microsoft.com/office/drawing/2014/main" id="{0873069B-4ACB-493E-ACAF-AEEA9EA15F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678886" y="3935375"/>
                          <a:ext cx="88905" cy="90851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144" name="Shape 627">
                          <a:extLst>
                            <a:ext uri="{FF2B5EF4-FFF2-40B4-BE49-F238E27FC236}">
                              <a16:creationId xmlns:a16="http://schemas.microsoft.com/office/drawing/2014/main" id="{865FD24B-1643-40C2-AFF1-5579669AF1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566814" y="3933174"/>
                          <a:ext cx="88905" cy="90851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145" name="Shape 622">
                          <a:extLst>
                            <a:ext uri="{FF2B5EF4-FFF2-40B4-BE49-F238E27FC236}">
                              <a16:creationId xmlns:a16="http://schemas.microsoft.com/office/drawing/2014/main" id="{0873069B-4ACB-493E-ACAF-AEEA9EA15F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678886" y="4162187"/>
                          <a:ext cx="88905" cy="90851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146" name="Shape 627">
                          <a:extLst>
                            <a:ext uri="{FF2B5EF4-FFF2-40B4-BE49-F238E27FC236}">
                              <a16:creationId xmlns:a16="http://schemas.microsoft.com/office/drawing/2014/main" id="{865FD24B-1643-40C2-AFF1-5579669AF1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566814" y="4164528"/>
                          <a:ext cx="88905" cy="90851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147" name="Shape 622">
                          <a:extLst>
                            <a:ext uri="{FF2B5EF4-FFF2-40B4-BE49-F238E27FC236}">
                              <a16:creationId xmlns:a16="http://schemas.microsoft.com/office/drawing/2014/main" id="{0873069B-4ACB-493E-ACAF-AEEA9EA15F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466593" y="4166589"/>
                          <a:ext cx="88905" cy="90851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148" name="Shape 627">
                          <a:extLst>
                            <a:ext uri="{FF2B5EF4-FFF2-40B4-BE49-F238E27FC236}">
                              <a16:creationId xmlns:a16="http://schemas.microsoft.com/office/drawing/2014/main" id="{865FD24B-1643-40C2-AFF1-5579669AF1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354521" y="4164388"/>
                          <a:ext cx="88905" cy="90851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149" name="Shape 622">
                          <a:extLst>
                            <a:ext uri="{FF2B5EF4-FFF2-40B4-BE49-F238E27FC236}">
                              <a16:creationId xmlns:a16="http://schemas.microsoft.com/office/drawing/2014/main" id="{0873069B-4ACB-493E-ACAF-AEEA9EA15F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902830" y="4162187"/>
                          <a:ext cx="88905" cy="90851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150" name="Shape 627">
                          <a:extLst>
                            <a:ext uri="{FF2B5EF4-FFF2-40B4-BE49-F238E27FC236}">
                              <a16:creationId xmlns:a16="http://schemas.microsoft.com/office/drawing/2014/main" id="{865FD24B-1643-40C2-AFF1-5579669AF1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790958" y="4165978"/>
                          <a:ext cx="88905" cy="90851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151" name="Shape 622">
                          <a:extLst>
                            <a:ext uri="{FF2B5EF4-FFF2-40B4-BE49-F238E27FC236}">
                              <a16:creationId xmlns:a16="http://schemas.microsoft.com/office/drawing/2014/main" id="{0873069B-4ACB-493E-ACAF-AEEA9EA15F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97189" y="3717073"/>
                          <a:ext cx="88905" cy="90851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152" name="Shape 627">
                          <a:extLst>
                            <a:ext uri="{FF2B5EF4-FFF2-40B4-BE49-F238E27FC236}">
                              <a16:creationId xmlns:a16="http://schemas.microsoft.com/office/drawing/2014/main" id="{865FD24B-1643-40C2-AFF1-5579669AF1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085117" y="3714872"/>
                          <a:ext cx="88905" cy="90851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153" name="Shape 622">
                          <a:extLst>
                            <a:ext uri="{FF2B5EF4-FFF2-40B4-BE49-F238E27FC236}">
                              <a16:creationId xmlns:a16="http://schemas.microsoft.com/office/drawing/2014/main" id="{0873069B-4ACB-493E-ACAF-AEEA9EA15F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312497" y="3717755"/>
                          <a:ext cx="88905" cy="90851"/>
                        </a:xfrm>
                        <a:prstGeom prst="ellipse">
                          <a:avLst/>
                        </a:prstGeom>
                        <a:solidFill>
                          <a:srgbClr val="4F81BD"/>
                        </a:solidFill>
                        <a:ln w="25400" cap="flat">
                          <a:solidFill>
                            <a:srgbClr val="3A5E8A"/>
                          </a:solidFill>
                          <a:prstDash val="solid"/>
                          <a:round/>
                        </a:ln>
                        <a:effectLst/>
                      </p:spPr>
                      <p:txBody>
                        <a:bodyPr wrap="square" lIns="50800" tIns="50800" rIns="50800" bIns="50800" numCol="1" anchor="ctr">
                          <a:noAutofit/>
                        </a:bodyPr>
                        <a:lstStyle/>
                        <a:p>
                          <a:pPr>
                            <a:defRPr>
                              <a:solidFill>
                                <a:srgbClr val="FFFFFF"/>
                              </a:solidFill>
                              <a:latin typeface="Calibri"/>
                              <a:ea typeface="Calibri"/>
                              <a:cs typeface="Calibri"/>
                              <a:sym typeface="Calibri"/>
                            </a:defRPr>
                          </a:pPr>
                          <a:endParaRPr/>
                        </a:p>
                      </p:txBody>
                    </p:sp>
                  </p:grpSp>
                  <p:sp>
                    <p:nvSpPr>
                      <p:cNvPr id="136" name="Shape 596">
                        <a:extLst>
                          <a:ext uri="{FF2B5EF4-FFF2-40B4-BE49-F238E27FC236}">
                            <a16:creationId xmlns:a16="http://schemas.microsoft.com/office/drawing/2014/main" id="{6CEB608D-5615-4AC9-B477-AB0049E3C5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936142" y="3609922"/>
                        <a:ext cx="499794" cy="307775"/>
                      </a:xfrm>
                      <a:prstGeom prst="rect">
                        <a:avLst/>
                      </a:prstGeom>
                      <a:noFill/>
                      <a:ln w="12700" cap="flat">
                        <a:noFill/>
                        <a:miter lim="400000"/>
                      </a:ln>
                      <a:effectLst/>
                      <a:extLst>
                        <a:ext uri="{C572A759-6A51-4108-AA02-DFA0A04FC94B}">
                          <ma14:wrappingTextBoxFlag xmlns="" xmlns:ma14="http://schemas.microsoft.com/office/mac/drawingml/2011/main" val="1"/>
                        </a:ext>
                      </a:extLst>
                    </p:spPr>
                    <p:txBody>
                      <a:bodyPr wrap="square" lIns="45719" tIns="45719" rIns="45719" bIns="45719" numCol="1" anchor="t">
                        <a:spAutoFit/>
                      </a:bodyPr>
                      <a:lstStyle>
                        <a:lvl1pPr algn="l" defTabSz="914400">
                          <a:defRPr sz="1400" b="1">
                            <a:latin typeface="Arial"/>
                            <a:ea typeface="Arial"/>
                            <a:cs typeface="Arial"/>
                            <a:sym typeface="Arial"/>
                          </a:defRPr>
                        </a:lvl1pPr>
                      </a:lstStyle>
                      <a:p>
                        <a:r>
                          <a:rPr lang="en-GB" dirty="0" smtClean="0"/>
                          <a:t>50</a:t>
                        </a:r>
                        <a:endParaRPr dirty="0"/>
                      </a:p>
                    </p:txBody>
                  </p:sp>
                </p:grpSp>
                <p:sp>
                  <p:nvSpPr>
                    <p:cNvPr id="133" name="Shape 622">
                      <a:extLst>
                        <a:ext uri="{FF2B5EF4-FFF2-40B4-BE49-F238E27FC236}">
                          <a16:creationId xmlns:a16="http://schemas.microsoft.com/office/drawing/2014/main" id="{0873069B-4ACB-493E-ACAF-AEEA9EA15F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63580" y="4007214"/>
                      <a:ext cx="88905" cy="90851"/>
                    </a:xfrm>
                    <a:prstGeom prst="ellipse">
                      <a:avLst/>
                    </a:prstGeom>
                    <a:solidFill>
                      <a:srgbClr val="4F81BD"/>
                    </a:solidFill>
                    <a:ln w="25400" cap="flat">
                      <a:solidFill>
                        <a:srgbClr val="3A5E8A"/>
                      </a:solidFill>
                      <a:prstDash val="solid"/>
                      <a:round/>
                    </a:ln>
                    <a:effectLst/>
                  </p:spPr>
                  <p:txBody>
                    <a:bodyPr wrap="square" lIns="50800" tIns="50800" rIns="50800" bIns="50800" numCol="1" anchor="ctr">
                      <a:noAutofit/>
                    </a:bodyPr>
                    <a:lstStyle/>
                    <a:p>
                      <a:pPr>
                        <a:defRPr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134" name="Shape 622">
                      <a:extLst>
                        <a:ext uri="{FF2B5EF4-FFF2-40B4-BE49-F238E27FC236}">
                          <a16:creationId xmlns:a16="http://schemas.microsoft.com/office/drawing/2014/main" id="{0873069B-4ACB-493E-ACAF-AEEA9EA15F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80180" y="4004903"/>
                      <a:ext cx="88905" cy="90851"/>
                    </a:xfrm>
                    <a:prstGeom prst="ellipse">
                      <a:avLst/>
                    </a:prstGeom>
                    <a:solidFill>
                      <a:srgbClr val="4F81BD"/>
                    </a:solidFill>
                    <a:ln w="25400" cap="flat">
                      <a:solidFill>
                        <a:srgbClr val="3A5E8A"/>
                      </a:solidFill>
                      <a:prstDash val="solid"/>
                      <a:round/>
                    </a:ln>
                    <a:effectLst/>
                  </p:spPr>
                  <p:txBody>
                    <a:bodyPr wrap="square" lIns="50800" tIns="50800" rIns="50800" bIns="50800" numCol="1" anchor="ctr">
                      <a:noAutofit/>
                    </a:bodyPr>
                    <a:lstStyle/>
                    <a:p>
                      <a:pPr>
                        <a:defRPr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</p:grpSp>
              <p:sp>
                <p:nvSpPr>
                  <p:cNvPr id="130" name="Shape 592">
                    <a:extLst>
                      <a:ext uri="{FF2B5EF4-FFF2-40B4-BE49-F238E27FC236}">
                        <a16:creationId xmlns:a16="http://schemas.microsoft.com/office/drawing/2014/main" id="{B691434F-910F-4852-AF8B-2504C397E048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1247772" y="2104760"/>
                    <a:ext cx="1500290" cy="0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1" name="Shape 598">
                    <a:extLst>
                      <a:ext uri="{FF2B5EF4-FFF2-40B4-BE49-F238E27FC236}">
                        <a16:creationId xmlns:a16="http://schemas.microsoft.com/office/drawing/2014/main" id="{CC7CDF54-8B34-4686-ACF0-8DE2C4260877}"/>
                      </a:ext>
                    </a:extLst>
                  </p:cNvPr>
                  <p:cNvSpPr/>
                  <p:nvPr/>
                </p:nvSpPr>
                <p:spPr>
                  <a:xfrm>
                    <a:off x="821751" y="1714609"/>
                    <a:ext cx="632887" cy="27699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t">
                    <a:spAutoFit/>
                  </a:bodyPr>
                  <a:lstStyle/>
                  <a:p>
                    <a:pPr algn="l" defTabSz="914400">
                      <a:defRPr sz="1200" b="1">
                        <a:latin typeface="Arial"/>
                        <a:ea typeface="Arial"/>
                        <a:cs typeface="Arial"/>
                        <a:sym typeface="Arial"/>
                      </a:defRPr>
                    </a:pPr>
                    <a:r>
                      <a:rPr lang="en-US" i="1" dirty="0" smtClean="0"/>
                      <a:t>3s</a:t>
                    </a:r>
                    <a:r>
                      <a:rPr lang="en-GB" i="1" baseline="-30000" dirty="0"/>
                      <a:t>1</a:t>
                    </a:r>
                    <a:r>
                      <a:rPr baseline="-30000" dirty="0" smtClean="0"/>
                      <a:t>/2</a:t>
                    </a:r>
                    <a:endParaRPr baseline="-30000" dirty="0"/>
                  </a:p>
                </p:txBody>
              </p:sp>
            </p:grpSp>
            <p:sp>
              <p:nvSpPr>
                <p:cNvPr id="127" name="Shape 592">
                  <a:extLst>
                    <a:ext uri="{FF2B5EF4-FFF2-40B4-BE49-F238E27FC236}">
                      <a16:creationId xmlns:a16="http://schemas.microsoft.com/office/drawing/2014/main" id="{B691434F-910F-4852-AF8B-2504C397E048}"/>
                    </a:ext>
                  </a:extLst>
                </p:cNvPr>
                <p:cNvSpPr/>
                <p:nvPr/>
              </p:nvSpPr>
              <p:spPr>
                <a:xfrm flipH="1" flipV="1">
                  <a:off x="1226694" y="1897161"/>
                  <a:ext cx="1500290" cy="0"/>
                </a:xfrm>
                <a:prstGeom prst="line">
                  <a:avLst/>
                </a:prstGeom>
                <a:noFill/>
                <a:ln w="19050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8" name="Shape 598">
                  <a:extLst>
                    <a:ext uri="{FF2B5EF4-FFF2-40B4-BE49-F238E27FC236}">
                      <a16:creationId xmlns:a16="http://schemas.microsoft.com/office/drawing/2014/main" id="{CC7CDF54-8B34-4686-ACF0-8DE2C4260877}"/>
                    </a:ext>
                  </a:extLst>
                </p:cNvPr>
                <p:cNvSpPr/>
                <p:nvPr/>
              </p:nvSpPr>
              <p:spPr>
                <a:xfrm>
                  <a:off x="834987" y="1943740"/>
                  <a:ext cx="632887" cy="2769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 algn="l" defTabSz="914400">
                    <a:defRPr sz="1200" b="1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rPr lang="en-US" i="1" dirty="0" smtClean="0"/>
                    <a:t>2d</a:t>
                  </a:r>
                  <a:r>
                    <a:rPr lang="en-GB" i="1" baseline="-30000" dirty="0"/>
                    <a:t>5</a:t>
                  </a:r>
                  <a:r>
                    <a:rPr baseline="-30000" dirty="0" smtClean="0"/>
                    <a:t>/2</a:t>
                  </a:r>
                  <a:endParaRPr baseline="-30000" dirty="0"/>
                </a:p>
              </p:txBody>
            </p:sp>
          </p:grpSp>
          <p:sp>
            <p:nvSpPr>
              <p:cNvPr id="121" name="Shape 622">
                <a:extLst>
                  <a:ext uri="{FF2B5EF4-FFF2-40B4-BE49-F238E27FC236}">
                    <a16:creationId xmlns:a16="http://schemas.microsoft.com/office/drawing/2014/main" id="{0873069B-4ACB-493E-ACAF-AEEA9EA15FEC}"/>
                  </a:ext>
                </a:extLst>
              </p:cNvPr>
              <p:cNvSpPr/>
              <p:nvPr/>
            </p:nvSpPr>
            <p:spPr>
              <a:xfrm>
                <a:off x="4705708" y="3252317"/>
                <a:ext cx="88905" cy="90851"/>
              </a:xfrm>
              <a:prstGeom prst="ellipse">
                <a:avLst/>
              </a:prstGeom>
              <a:solidFill>
                <a:srgbClr val="4F81BD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22" name="Shape 627">
                <a:extLst>
                  <a:ext uri="{FF2B5EF4-FFF2-40B4-BE49-F238E27FC236}">
                    <a16:creationId xmlns:a16="http://schemas.microsoft.com/office/drawing/2014/main" id="{865FD24B-1643-40C2-AFF1-5579669AF15D}"/>
                  </a:ext>
                </a:extLst>
              </p:cNvPr>
              <p:cNvSpPr/>
              <p:nvPr/>
            </p:nvSpPr>
            <p:spPr>
              <a:xfrm>
                <a:off x="4593636" y="3250116"/>
                <a:ext cx="88905" cy="90851"/>
              </a:xfrm>
              <a:prstGeom prst="ellipse">
                <a:avLst/>
              </a:prstGeom>
              <a:solidFill>
                <a:srgbClr val="4F81BD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23" name="Shape 622">
                <a:extLst>
                  <a:ext uri="{FF2B5EF4-FFF2-40B4-BE49-F238E27FC236}">
                    <a16:creationId xmlns:a16="http://schemas.microsoft.com/office/drawing/2014/main" id="{0873069B-4ACB-493E-ACAF-AEEA9EA15FEC}"/>
                  </a:ext>
                </a:extLst>
              </p:cNvPr>
              <p:cNvSpPr/>
              <p:nvPr/>
            </p:nvSpPr>
            <p:spPr>
              <a:xfrm>
                <a:off x="4821016" y="3252999"/>
                <a:ext cx="88905" cy="90851"/>
              </a:xfrm>
              <a:prstGeom prst="ellipse">
                <a:avLst/>
              </a:prstGeom>
              <a:solidFill>
                <a:srgbClr val="4F81BD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24" name="Shape 622">
                <a:extLst>
                  <a:ext uri="{FF2B5EF4-FFF2-40B4-BE49-F238E27FC236}">
                    <a16:creationId xmlns:a16="http://schemas.microsoft.com/office/drawing/2014/main" id="{0873069B-4ACB-493E-ACAF-AEEA9EA15FEC}"/>
                  </a:ext>
                </a:extLst>
              </p:cNvPr>
              <p:cNvSpPr/>
              <p:nvPr/>
            </p:nvSpPr>
            <p:spPr>
              <a:xfrm>
                <a:off x="4945550" y="3252747"/>
                <a:ext cx="88905" cy="90851"/>
              </a:xfrm>
              <a:prstGeom prst="ellipse">
                <a:avLst/>
              </a:prstGeom>
              <a:solidFill>
                <a:srgbClr val="4F81BD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25" name="Shape 622">
                <a:extLst>
                  <a:ext uri="{FF2B5EF4-FFF2-40B4-BE49-F238E27FC236}">
                    <a16:creationId xmlns:a16="http://schemas.microsoft.com/office/drawing/2014/main" id="{0873069B-4ACB-493E-ACAF-AEEA9EA15FEC}"/>
                  </a:ext>
                </a:extLst>
              </p:cNvPr>
              <p:cNvSpPr/>
              <p:nvPr/>
            </p:nvSpPr>
            <p:spPr>
              <a:xfrm>
                <a:off x="5062150" y="3250436"/>
                <a:ext cx="88905" cy="90851"/>
              </a:xfrm>
              <a:prstGeom prst="ellipse">
                <a:avLst/>
              </a:prstGeom>
              <a:solidFill>
                <a:srgbClr val="4F81BD"/>
              </a:solidFill>
              <a:ln w="25400" cap="flat">
                <a:solidFill>
                  <a:srgbClr val="3A5E8A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  <p:grpSp>
          <p:nvGrpSpPr>
            <p:cNvPr id="107" name="Groupe 106"/>
            <p:cNvGrpSpPr/>
            <p:nvPr/>
          </p:nvGrpSpPr>
          <p:grpSpPr>
            <a:xfrm>
              <a:off x="8570354" y="2455174"/>
              <a:ext cx="1883428" cy="914542"/>
              <a:chOff x="8393226" y="2503881"/>
              <a:chExt cx="1883428" cy="914542"/>
            </a:xfrm>
          </p:grpSpPr>
          <p:sp>
            <p:nvSpPr>
              <p:cNvPr id="110" name="TextBox 465">
                <a:extLst>
                  <a:ext uri="{FF2B5EF4-FFF2-40B4-BE49-F238E27FC236}">
                    <a16:creationId xmlns:a16="http://schemas.microsoft.com/office/drawing/2014/main" id="{5C40742B-05AF-49B8-A6C4-07144454BBF4}"/>
                  </a:ext>
                </a:extLst>
              </p:cNvPr>
              <p:cNvSpPr txBox="1"/>
              <p:nvPr/>
            </p:nvSpPr>
            <p:spPr>
              <a:xfrm>
                <a:off x="9150632" y="3018313"/>
                <a:ext cx="82105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baseline="30000" dirty="0"/>
                  <a:t>protons</a:t>
                </a:r>
                <a:endParaRPr lang="en-US" b="1" dirty="0"/>
              </a:p>
            </p:txBody>
          </p:sp>
          <p:sp>
            <p:nvSpPr>
              <p:cNvPr id="111" name="Shape 592">
                <a:extLst>
                  <a:ext uri="{FF2B5EF4-FFF2-40B4-BE49-F238E27FC236}">
                    <a16:creationId xmlns:a16="http://schemas.microsoft.com/office/drawing/2014/main" id="{B691434F-910F-4852-AF8B-2504C397E048}"/>
                  </a:ext>
                </a:extLst>
              </p:cNvPr>
              <p:cNvSpPr/>
              <p:nvPr/>
            </p:nvSpPr>
            <p:spPr>
              <a:xfrm flipH="1" flipV="1">
                <a:off x="8776364" y="2927677"/>
                <a:ext cx="1500290" cy="0"/>
              </a:xfrm>
              <a:prstGeom prst="line">
                <a:avLst/>
              </a:prstGeom>
              <a:noFill/>
              <a:ln w="1905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12" name="Shape 616">
                <a:extLst>
                  <a:ext uri="{FF2B5EF4-FFF2-40B4-BE49-F238E27FC236}">
                    <a16:creationId xmlns:a16="http://schemas.microsoft.com/office/drawing/2014/main" id="{24C7CC36-0967-49A7-A397-92C6D5F2630A}"/>
                  </a:ext>
                </a:extLst>
              </p:cNvPr>
              <p:cNvSpPr/>
              <p:nvPr/>
            </p:nvSpPr>
            <p:spPr>
              <a:xfrm>
                <a:off x="9165333" y="2875546"/>
                <a:ext cx="88905" cy="908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rgbClr val="C00000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13" name="Shape 616">
                <a:extLst>
                  <a:ext uri="{FF2B5EF4-FFF2-40B4-BE49-F238E27FC236}">
                    <a16:creationId xmlns:a16="http://schemas.microsoft.com/office/drawing/2014/main" id="{24C7CC36-0967-49A7-A397-92C6D5F2630A}"/>
                  </a:ext>
                </a:extLst>
              </p:cNvPr>
              <p:cNvSpPr/>
              <p:nvPr/>
            </p:nvSpPr>
            <p:spPr>
              <a:xfrm>
                <a:off x="9283023" y="2875761"/>
                <a:ext cx="88905" cy="908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rgbClr val="C00000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14" name="Flèche droite rayée 113"/>
              <p:cNvSpPr/>
              <p:nvPr/>
            </p:nvSpPr>
            <p:spPr>
              <a:xfrm flipH="1">
                <a:off x="9087656" y="2503881"/>
                <a:ext cx="763227" cy="301417"/>
              </a:xfrm>
              <a:prstGeom prst="stripedRightArrow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5" name="Shape 598">
                <a:extLst>
                  <a:ext uri="{FF2B5EF4-FFF2-40B4-BE49-F238E27FC236}">
                    <a16:creationId xmlns:a16="http://schemas.microsoft.com/office/drawing/2014/main" id="{CC7CDF54-8B34-4686-ACF0-8DE2C4260877}"/>
                  </a:ext>
                </a:extLst>
              </p:cNvPr>
              <p:cNvSpPr/>
              <p:nvPr/>
            </p:nvSpPr>
            <p:spPr>
              <a:xfrm>
                <a:off x="8393226" y="2770989"/>
                <a:ext cx="632887" cy="27699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/>
              <a:p>
                <a:pPr algn="l" defTabSz="914400">
                  <a:defRPr sz="1200" b="1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lang="en-US" i="1" dirty="0" smtClean="0"/>
                  <a:t>1f</a:t>
                </a:r>
                <a:r>
                  <a:rPr lang="en-GB" baseline="-30000" dirty="0" smtClean="0"/>
                  <a:t>7/</a:t>
                </a:r>
                <a:r>
                  <a:rPr baseline="-30000" dirty="0" smtClean="0"/>
                  <a:t>2</a:t>
                </a:r>
                <a:endParaRPr baseline="-30000" dirty="0"/>
              </a:p>
            </p:txBody>
          </p:sp>
          <p:sp>
            <p:nvSpPr>
              <p:cNvPr id="116" name="Shape 616">
                <a:extLst>
                  <a:ext uri="{FF2B5EF4-FFF2-40B4-BE49-F238E27FC236}">
                    <a16:creationId xmlns:a16="http://schemas.microsoft.com/office/drawing/2014/main" id="{24C7CC36-0967-49A7-A397-92C6D5F2630A}"/>
                  </a:ext>
                </a:extLst>
              </p:cNvPr>
              <p:cNvSpPr/>
              <p:nvPr/>
            </p:nvSpPr>
            <p:spPr>
              <a:xfrm>
                <a:off x="9408908" y="2874290"/>
                <a:ext cx="88905" cy="908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rgbClr val="C00000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17" name="Shape 616">
                <a:extLst>
                  <a:ext uri="{FF2B5EF4-FFF2-40B4-BE49-F238E27FC236}">
                    <a16:creationId xmlns:a16="http://schemas.microsoft.com/office/drawing/2014/main" id="{24C7CC36-0967-49A7-A397-92C6D5F2630A}"/>
                  </a:ext>
                </a:extLst>
              </p:cNvPr>
              <p:cNvSpPr/>
              <p:nvPr/>
            </p:nvSpPr>
            <p:spPr>
              <a:xfrm>
                <a:off x="9526598" y="2874505"/>
                <a:ext cx="88905" cy="908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rgbClr val="C00000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18" name="Shape 616">
                <a:extLst>
                  <a:ext uri="{FF2B5EF4-FFF2-40B4-BE49-F238E27FC236}">
                    <a16:creationId xmlns:a16="http://schemas.microsoft.com/office/drawing/2014/main" id="{24C7CC36-0967-49A7-A397-92C6D5F2630A}"/>
                  </a:ext>
                </a:extLst>
              </p:cNvPr>
              <p:cNvSpPr/>
              <p:nvPr/>
            </p:nvSpPr>
            <p:spPr>
              <a:xfrm>
                <a:off x="9644288" y="2874680"/>
                <a:ext cx="88905" cy="908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rgbClr val="C00000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19" name="Shape 616">
                <a:extLst>
                  <a:ext uri="{FF2B5EF4-FFF2-40B4-BE49-F238E27FC236}">
                    <a16:creationId xmlns:a16="http://schemas.microsoft.com/office/drawing/2014/main" id="{24C7CC36-0967-49A7-A397-92C6D5F2630A}"/>
                  </a:ext>
                </a:extLst>
              </p:cNvPr>
              <p:cNvSpPr/>
              <p:nvPr/>
            </p:nvSpPr>
            <p:spPr>
              <a:xfrm>
                <a:off x="9761978" y="2874895"/>
                <a:ext cx="88905" cy="908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rgbClr val="C00000"/>
                </a:solidFill>
                <a:prstDash val="solid"/>
                <a:round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  <p:sp>
          <p:nvSpPr>
            <p:cNvPr id="108" name="Freeform 162">
              <a:extLst>
                <a:ext uri="{FF2B5EF4-FFF2-40B4-BE49-F238E27FC236}">
                  <a16:creationId xmlns:a16="http://schemas.microsoft.com/office/drawing/2014/main" id="{B455EF22-2D83-4214-B1BA-7B2084C9F1E4}"/>
                </a:ext>
              </a:extLst>
            </p:cNvPr>
            <p:cNvSpPr/>
            <p:nvPr/>
          </p:nvSpPr>
          <p:spPr>
            <a:xfrm rot="19833909" flipH="1">
              <a:off x="8102019" y="3046705"/>
              <a:ext cx="516147" cy="114321"/>
            </a:xfrm>
            <a:custGeom>
              <a:avLst/>
              <a:gdLst>
                <a:gd name="connsiteX0" fmla="*/ 0 w 1371600"/>
                <a:gd name="connsiteY0" fmla="*/ 0 h 447789"/>
                <a:gd name="connsiteX1" fmla="*/ 200025 w 1371600"/>
                <a:gd name="connsiteY1" fmla="*/ 447675 h 447789"/>
                <a:gd name="connsiteX2" fmla="*/ 409575 w 1371600"/>
                <a:gd name="connsiteY2" fmla="*/ 47625 h 447789"/>
                <a:gd name="connsiteX3" fmla="*/ 581025 w 1371600"/>
                <a:gd name="connsiteY3" fmla="*/ 438150 h 447789"/>
                <a:gd name="connsiteX4" fmla="*/ 790575 w 1371600"/>
                <a:gd name="connsiteY4" fmla="*/ 66675 h 447789"/>
                <a:gd name="connsiteX5" fmla="*/ 971550 w 1371600"/>
                <a:gd name="connsiteY5" fmla="*/ 447675 h 447789"/>
                <a:gd name="connsiteX6" fmla="*/ 1152525 w 1371600"/>
                <a:gd name="connsiteY6" fmla="*/ 38100 h 447789"/>
                <a:gd name="connsiteX7" fmla="*/ 1371600 w 1371600"/>
                <a:gd name="connsiteY7" fmla="*/ 438150 h 447789"/>
                <a:gd name="connsiteX0" fmla="*/ 0 w 1314450"/>
                <a:gd name="connsiteY0" fmla="*/ 0 h 447789"/>
                <a:gd name="connsiteX1" fmla="*/ 200025 w 1314450"/>
                <a:gd name="connsiteY1" fmla="*/ 447675 h 447789"/>
                <a:gd name="connsiteX2" fmla="*/ 409575 w 1314450"/>
                <a:gd name="connsiteY2" fmla="*/ 47625 h 447789"/>
                <a:gd name="connsiteX3" fmla="*/ 581025 w 1314450"/>
                <a:gd name="connsiteY3" fmla="*/ 438150 h 447789"/>
                <a:gd name="connsiteX4" fmla="*/ 790575 w 1314450"/>
                <a:gd name="connsiteY4" fmla="*/ 66675 h 447789"/>
                <a:gd name="connsiteX5" fmla="*/ 971550 w 1314450"/>
                <a:gd name="connsiteY5" fmla="*/ 447675 h 447789"/>
                <a:gd name="connsiteX6" fmla="*/ 1152525 w 1314450"/>
                <a:gd name="connsiteY6" fmla="*/ 38100 h 447789"/>
                <a:gd name="connsiteX7" fmla="*/ 1314450 w 1314450"/>
                <a:gd name="connsiteY7" fmla="*/ 438150 h 447789"/>
                <a:gd name="connsiteX0" fmla="*/ 0 w 1238250"/>
                <a:gd name="connsiteY0" fmla="*/ 29059 h 409633"/>
                <a:gd name="connsiteX1" fmla="*/ 123825 w 1238250"/>
                <a:gd name="connsiteY1" fmla="*/ 409586 h 409633"/>
                <a:gd name="connsiteX2" fmla="*/ 333375 w 1238250"/>
                <a:gd name="connsiteY2" fmla="*/ 9536 h 409633"/>
                <a:gd name="connsiteX3" fmla="*/ 504825 w 1238250"/>
                <a:gd name="connsiteY3" fmla="*/ 400061 h 409633"/>
                <a:gd name="connsiteX4" fmla="*/ 714375 w 1238250"/>
                <a:gd name="connsiteY4" fmla="*/ 28586 h 409633"/>
                <a:gd name="connsiteX5" fmla="*/ 895350 w 1238250"/>
                <a:gd name="connsiteY5" fmla="*/ 409586 h 409633"/>
                <a:gd name="connsiteX6" fmla="*/ 1076325 w 1238250"/>
                <a:gd name="connsiteY6" fmla="*/ 11 h 409633"/>
                <a:gd name="connsiteX7" fmla="*/ 1238250 w 1238250"/>
                <a:gd name="connsiteY7" fmla="*/ 400061 h 409633"/>
                <a:gd name="connsiteX0" fmla="*/ 0 w 1238250"/>
                <a:gd name="connsiteY0" fmla="*/ 29058 h 409632"/>
                <a:gd name="connsiteX1" fmla="*/ 123825 w 1238250"/>
                <a:gd name="connsiteY1" fmla="*/ 409585 h 409632"/>
                <a:gd name="connsiteX2" fmla="*/ 333375 w 1238250"/>
                <a:gd name="connsiteY2" fmla="*/ 9535 h 409632"/>
                <a:gd name="connsiteX3" fmla="*/ 504825 w 1238250"/>
                <a:gd name="connsiteY3" fmla="*/ 400060 h 409632"/>
                <a:gd name="connsiteX4" fmla="*/ 704850 w 1238250"/>
                <a:gd name="connsiteY4" fmla="*/ 17394 h 409632"/>
                <a:gd name="connsiteX5" fmla="*/ 895350 w 1238250"/>
                <a:gd name="connsiteY5" fmla="*/ 409585 h 409632"/>
                <a:gd name="connsiteX6" fmla="*/ 1076325 w 1238250"/>
                <a:gd name="connsiteY6" fmla="*/ 10 h 409632"/>
                <a:gd name="connsiteX7" fmla="*/ 1238250 w 1238250"/>
                <a:gd name="connsiteY7" fmla="*/ 400060 h 409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0" h="409632">
                  <a:moveTo>
                    <a:pt x="0" y="29058"/>
                  </a:moveTo>
                  <a:cubicBezTo>
                    <a:pt x="65881" y="248927"/>
                    <a:pt x="68263" y="412839"/>
                    <a:pt x="123825" y="409585"/>
                  </a:cubicBezTo>
                  <a:cubicBezTo>
                    <a:pt x="179387" y="406331"/>
                    <a:pt x="269875" y="11122"/>
                    <a:pt x="333375" y="9535"/>
                  </a:cubicBezTo>
                  <a:cubicBezTo>
                    <a:pt x="396875" y="7948"/>
                    <a:pt x="442913" y="398750"/>
                    <a:pt x="504825" y="400060"/>
                  </a:cubicBezTo>
                  <a:cubicBezTo>
                    <a:pt x="566737" y="401370"/>
                    <a:pt x="639763" y="15807"/>
                    <a:pt x="704850" y="17394"/>
                  </a:cubicBezTo>
                  <a:cubicBezTo>
                    <a:pt x="769937" y="18981"/>
                    <a:pt x="833438" y="412482"/>
                    <a:pt x="895350" y="409585"/>
                  </a:cubicBezTo>
                  <a:cubicBezTo>
                    <a:pt x="957262" y="406688"/>
                    <a:pt x="1019175" y="1598"/>
                    <a:pt x="1076325" y="10"/>
                  </a:cubicBezTo>
                  <a:cubicBezTo>
                    <a:pt x="1133475" y="-1577"/>
                    <a:pt x="1162050" y="199241"/>
                    <a:pt x="1238250" y="400060"/>
                  </a:cubicBezTo>
                </a:path>
              </a:pathLst>
            </a:cu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lèche vers le bas 108"/>
            <p:cNvSpPr/>
            <p:nvPr/>
          </p:nvSpPr>
          <p:spPr>
            <a:xfrm flipV="1">
              <a:off x="7690149" y="2640271"/>
              <a:ext cx="288032" cy="457577"/>
            </a:xfrm>
            <a:prstGeom prst="downArrow">
              <a:avLst/>
            </a:prstGeom>
            <a:solidFill>
              <a:srgbClr val="4F81BD"/>
            </a:solidFill>
            <a:ln>
              <a:solidFill>
                <a:srgbClr val="3A5E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20030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Evolution of N = 50 shell gap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95</a:t>
            </a:fld>
            <a:endParaRPr lang="fr-FR" dirty="0"/>
          </a:p>
        </p:txBody>
      </p:sp>
      <p:pic>
        <p:nvPicPr>
          <p:cNvPr id="72" name="Image 7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538" y="2970781"/>
            <a:ext cx="3810025" cy="2069963"/>
          </a:xfrm>
          <a:prstGeom prst="rect">
            <a:avLst/>
          </a:prstGeom>
        </p:spPr>
      </p:pic>
      <p:sp>
        <p:nvSpPr>
          <p:cNvPr id="74" name="Rectangle 73"/>
          <p:cNvSpPr/>
          <p:nvPr/>
        </p:nvSpPr>
        <p:spPr>
          <a:xfrm>
            <a:off x="7042571" y="4802730"/>
            <a:ext cx="297068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/>
              <a:t>S. Giraud et al., Phys. Lett. </a:t>
            </a:r>
            <a:r>
              <a:rPr lang="fr-FR" sz="1000" dirty="0"/>
              <a:t>B </a:t>
            </a:r>
            <a:r>
              <a:rPr lang="fr-FR" sz="1000" dirty="0" smtClean="0"/>
              <a:t>833, 137309 (2022)</a:t>
            </a:r>
            <a:endParaRPr lang="fr-FR" sz="1000" dirty="0"/>
          </a:p>
        </p:txBody>
      </p:sp>
      <p:sp>
        <p:nvSpPr>
          <p:cNvPr id="76" name="Rectangle 75"/>
          <p:cNvSpPr/>
          <p:nvPr/>
        </p:nvSpPr>
        <p:spPr>
          <a:xfrm>
            <a:off x="1641971" y="5048951"/>
            <a:ext cx="322235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W. S.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Porter et al., Phys. Rev. C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105, L041301 (2022)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1972243" y="1204540"/>
            <a:ext cx="320953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Chambers et al.,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Phys. Rev. C </a:t>
            </a:r>
            <a:r>
              <a:rPr lang="en-US" sz="1000" b="1" dirty="0" smtClean="0"/>
              <a:t>112</a:t>
            </a:r>
            <a:r>
              <a:rPr lang="en-US" sz="1000" dirty="0"/>
              <a:t>, 014332 (2025)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1" name="Groupe 80"/>
          <p:cNvGrpSpPr/>
          <p:nvPr/>
        </p:nvGrpSpPr>
        <p:grpSpPr>
          <a:xfrm>
            <a:off x="6824713" y="3306503"/>
            <a:ext cx="3209573" cy="1496227"/>
            <a:chOff x="5818435" y="3654607"/>
            <a:chExt cx="2881248" cy="1343170"/>
          </a:xfrm>
        </p:grpSpPr>
        <p:pic>
          <p:nvPicPr>
            <p:cNvPr id="82" name="Image 8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18435" y="3654607"/>
              <a:ext cx="2881248" cy="1343170"/>
            </a:xfrm>
            <a:prstGeom prst="rect">
              <a:avLst/>
            </a:prstGeom>
          </p:spPr>
        </p:pic>
        <p:sp>
          <p:nvSpPr>
            <p:cNvPr id="83" name="Rectangle 82"/>
            <p:cNvSpPr/>
            <p:nvPr/>
          </p:nvSpPr>
          <p:spPr>
            <a:xfrm>
              <a:off x="7815764" y="4396519"/>
              <a:ext cx="55976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400" baseline="30000" dirty="0"/>
                <a:t>75</a:t>
              </a:r>
              <a:r>
                <a:rPr lang="fr-FR" sz="1400" dirty="0"/>
                <a:t>Ni</a:t>
              </a:r>
              <a:r>
                <a:rPr lang="fr-FR" sz="1400" baseline="30000" dirty="0"/>
                <a:t>+</a:t>
              </a:r>
            </a:p>
          </p:txBody>
        </p:sp>
      </p:grpSp>
      <p:pic>
        <p:nvPicPr>
          <p:cNvPr id="84" name="Image 8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4909" y="1493563"/>
            <a:ext cx="4157023" cy="1656558"/>
          </a:xfrm>
          <a:prstGeom prst="rect">
            <a:avLst/>
          </a:prstGeom>
        </p:spPr>
      </p:pic>
      <p:sp>
        <p:nvSpPr>
          <p:cNvPr id="85" name="Rectangle 84"/>
          <p:cNvSpPr/>
          <p:nvPr/>
        </p:nvSpPr>
        <p:spPr>
          <a:xfrm>
            <a:off x="7042571" y="1255549"/>
            <a:ext cx="318709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/>
              <a:t>L. Canete et al., </a:t>
            </a:r>
            <a:r>
              <a:rPr lang="en-US" sz="1000" dirty="0" smtClean="0"/>
              <a:t>Phys. Rev. C </a:t>
            </a:r>
            <a:r>
              <a:rPr lang="en-US" sz="1000" dirty="0"/>
              <a:t>101, 041304(R) (2020)</a:t>
            </a:r>
            <a:endParaRPr lang="fr-FR" sz="1000" dirty="0"/>
          </a:p>
        </p:txBody>
      </p:sp>
      <p:sp>
        <p:nvSpPr>
          <p:cNvPr id="86" name="ZoneTexte 85"/>
          <p:cNvSpPr txBox="1"/>
          <p:nvPr/>
        </p:nvSpPr>
        <p:spPr>
          <a:xfrm>
            <a:off x="286742" y="3744450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/>
              <a:t>TITAN</a:t>
            </a:r>
            <a:endParaRPr lang="fr-FR" sz="1400" b="1" dirty="0"/>
          </a:p>
        </p:txBody>
      </p:sp>
      <p:sp>
        <p:nvSpPr>
          <p:cNvPr id="87" name="ZoneTexte 86"/>
          <p:cNvSpPr txBox="1"/>
          <p:nvPr/>
        </p:nvSpPr>
        <p:spPr>
          <a:xfrm>
            <a:off x="5268724" y="2105145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/>
              <a:t>JYFLTRAP</a:t>
            </a:r>
            <a:endParaRPr lang="fr-FR" sz="1400" b="1" dirty="0"/>
          </a:p>
        </p:txBody>
      </p:sp>
      <p:sp>
        <p:nvSpPr>
          <p:cNvPr id="88" name="ZoneTexte 87"/>
          <p:cNvSpPr txBox="1"/>
          <p:nvPr/>
        </p:nvSpPr>
        <p:spPr>
          <a:xfrm>
            <a:off x="5610566" y="3963763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/>
              <a:t>JYFLTRAP</a:t>
            </a:r>
            <a:endParaRPr lang="fr-FR" sz="1400" b="1" dirty="0"/>
          </a:p>
        </p:txBody>
      </p:sp>
      <p:sp>
        <p:nvSpPr>
          <p:cNvPr id="89" name="ZoneTexte 88"/>
          <p:cNvSpPr txBox="1"/>
          <p:nvPr/>
        </p:nvSpPr>
        <p:spPr>
          <a:xfrm>
            <a:off x="795522" y="1274690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/>
              <a:t>TITAN</a:t>
            </a:r>
            <a:endParaRPr lang="fr-FR" sz="1400" b="1" dirty="0"/>
          </a:p>
        </p:txBody>
      </p:sp>
      <p:grpSp>
        <p:nvGrpSpPr>
          <p:cNvPr id="90" name="Groupe 89"/>
          <p:cNvGrpSpPr/>
          <p:nvPr/>
        </p:nvGrpSpPr>
        <p:grpSpPr>
          <a:xfrm>
            <a:off x="664211" y="1553396"/>
            <a:ext cx="4470149" cy="1314750"/>
            <a:chOff x="664211" y="1553396"/>
            <a:chExt cx="4470149" cy="1314750"/>
          </a:xfrm>
        </p:grpSpPr>
        <p:pic>
          <p:nvPicPr>
            <p:cNvPr id="91" name="Image 9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211" y="1553396"/>
              <a:ext cx="4470149" cy="1314750"/>
            </a:xfrm>
            <a:prstGeom prst="rect">
              <a:avLst/>
            </a:prstGeom>
          </p:spPr>
        </p:pic>
        <p:sp>
          <p:nvSpPr>
            <p:cNvPr id="92" name="Ellipse 91"/>
            <p:cNvSpPr/>
            <p:nvPr/>
          </p:nvSpPr>
          <p:spPr>
            <a:xfrm>
              <a:off x="4650809" y="1846620"/>
              <a:ext cx="198021" cy="936104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75329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Evolution of N = 50 shell gap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96</a:t>
            </a:fld>
            <a:endParaRPr lang="fr-FR" dirty="0"/>
          </a:p>
        </p:txBody>
      </p:sp>
      <p:sp>
        <p:nvSpPr>
          <p:cNvPr id="72" name="ZoneTexte 71"/>
          <p:cNvSpPr txBox="1"/>
          <p:nvPr/>
        </p:nvSpPr>
        <p:spPr>
          <a:xfrm>
            <a:off x="2146027" y="941512"/>
            <a:ext cx="5544616" cy="73866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>
                <a:sym typeface="Wingdings" panose="05000000000000000000" pitchFamily="2" charset="2"/>
              </a:rPr>
              <a:t>Experimental</a:t>
            </a:r>
            <a:r>
              <a:rPr lang="fr-FR" sz="1400" dirty="0">
                <a:sym typeface="Wingdings" panose="05000000000000000000" pitchFamily="2" charset="2"/>
              </a:rPr>
              <a:t> trends of S</a:t>
            </a:r>
            <a:r>
              <a:rPr lang="fr-FR" sz="1400" baseline="-25000" dirty="0">
                <a:sym typeface="Wingdings" panose="05000000000000000000" pitchFamily="2" charset="2"/>
              </a:rPr>
              <a:t>2n </a:t>
            </a:r>
            <a:r>
              <a:rPr lang="fr-FR" sz="1400" dirty="0">
                <a:sym typeface="Wingdings" panose="05000000000000000000" pitchFamily="2" charset="2"/>
              </a:rPr>
              <a:t>trends </a:t>
            </a:r>
            <a:r>
              <a:rPr lang="fr-FR" sz="1400" dirty="0" err="1">
                <a:sym typeface="Wingdings" panose="05000000000000000000" pitchFamily="2" charset="2"/>
              </a:rPr>
              <a:t>slowly</a:t>
            </a:r>
            <a:r>
              <a:rPr lang="fr-FR" sz="1400" dirty="0">
                <a:sym typeface="Wingdings" panose="05000000000000000000" pitchFamily="2" charset="2"/>
              </a:rPr>
              <a:t> </a:t>
            </a:r>
            <a:r>
              <a:rPr lang="fr-FR" sz="1400" dirty="0" err="1">
                <a:sym typeface="Wingdings" panose="05000000000000000000" pitchFamily="2" charset="2"/>
              </a:rPr>
              <a:t>advancing</a:t>
            </a:r>
            <a:r>
              <a:rPr lang="fr-FR" sz="1400" dirty="0">
                <a:sym typeface="Wingdings" panose="05000000000000000000" pitchFamily="2" charset="2"/>
              </a:rPr>
              <a:t> </a:t>
            </a:r>
            <a:r>
              <a:rPr lang="fr-FR" sz="1400" dirty="0" err="1">
                <a:sym typeface="Wingdings" panose="05000000000000000000" pitchFamily="2" charset="2"/>
              </a:rPr>
              <a:t>towards</a:t>
            </a:r>
            <a:r>
              <a:rPr lang="fr-FR" sz="1400" dirty="0">
                <a:sym typeface="Wingdings" panose="05000000000000000000" pitchFamily="2" charset="2"/>
              </a:rPr>
              <a:t> </a:t>
            </a:r>
            <a:r>
              <a:rPr lang="fr-FR" sz="1400" baseline="30000" dirty="0">
                <a:sym typeface="Wingdings" panose="05000000000000000000" pitchFamily="2" charset="2"/>
              </a:rPr>
              <a:t>78</a:t>
            </a:r>
            <a:r>
              <a:rPr lang="fr-FR" sz="1400" dirty="0">
                <a:sym typeface="Wingdings" panose="05000000000000000000" pitchFamily="2" charset="2"/>
              </a:rPr>
              <a:t>Ni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>
                <a:sym typeface="Wingdings" panose="05000000000000000000" pitchFamily="2" charset="2"/>
              </a:rPr>
              <a:t>Markedly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larger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slope</a:t>
            </a:r>
            <a:r>
              <a:rPr lang="fr-FR" sz="1400" dirty="0" smtClean="0">
                <a:sym typeface="Wingdings" panose="05000000000000000000" pitchFamily="2" charset="2"/>
              </a:rPr>
              <a:t> of S</a:t>
            </a:r>
            <a:r>
              <a:rPr lang="fr-FR" sz="1400" baseline="-25000" dirty="0" smtClean="0">
                <a:sym typeface="Wingdings" panose="05000000000000000000" pitchFamily="2" charset="2"/>
              </a:rPr>
              <a:t>2n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below</a:t>
            </a:r>
            <a:r>
              <a:rPr lang="fr-FR" sz="1400" dirty="0" smtClean="0">
                <a:sym typeface="Wingdings" panose="05000000000000000000" pitchFamily="2" charset="2"/>
              </a:rPr>
              <a:t> Z = 28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>
                <a:sym typeface="Wingdings" panose="05000000000000000000" pitchFamily="2" charset="2"/>
              </a:rPr>
              <a:t>One can </a:t>
            </a:r>
            <a:r>
              <a:rPr lang="fr-FR" sz="1400" dirty="0" err="1" smtClean="0">
                <a:sym typeface="Wingdings" panose="05000000000000000000" pitchFamily="2" charset="2"/>
              </a:rPr>
              <a:t>attempt</a:t>
            </a:r>
            <a:r>
              <a:rPr lang="fr-FR" sz="1400" dirty="0" smtClean="0">
                <a:sym typeface="Wingdings" panose="05000000000000000000" pitchFamily="2" charset="2"/>
              </a:rPr>
              <a:t> a </a:t>
            </a:r>
            <a:r>
              <a:rPr lang="fr-FR" sz="1400" dirty="0" err="1" smtClean="0">
                <a:sym typeface="Wingdings" panose="05000000000000000000" pitchFamily="2" charset="2"/>
              </a:rPr>
              <a:t>poor</a:t>
            </a:r>
            <a:r>
              <a:rPr lang="fr-FR" sz="1400" dirty="0" smtClean="0">
                <a:sym typeface="Wingdings" panose="05000000000000000000" pitchFamily="2" charset="2"/>
              </a:rPr>
              <a:t> man’s extrapolation to </a:t>
            </a:r>
            <a:r>
              <a:rPr lang="fr-FR" sz="1400" baseline="30000" dirty="0" smtClean="0">
                <a:sym typeface="Wingdings" panose="05000000000000000000" pitchFamily="2" charset="2"/>
              </a:rPr>
              <a:t>78</a:t>
            </a:r>
            <a:r>
              <a:rPr lang="fr-FR" sz="1400" dirty="0" smtClean="0">
                <a:sym typeface="Wingdings" panose="05000000000000000000" pitchFamily="2" charset="2"/>
              </a:rPr>
              <a:t>Ni</a:t>
            </a:r>
          </a:p>
        </p:txBody>
      </p:sp>
      <p:grpSp>
        <p:nvGrpSpPr>
          <p:cNvPr id="74" name="Groupe 73"/>
          <p:cNvGrpSpPr/>
          <p:nvPr/>
        </p:nvGrpSpPr>
        <p:grpSpPr>
          <a:xfrm>
            <a:off x="417835" y="1464732"/>
            <a:ext cx="5328593" cy="4139292"/>
            <a:chOff x="2506067" y="1539687"/>
            <a:chExt cx="5328593" cy="4139292"/>
          </a:xfrm>
        </p:grpSpPr>
        <p:pic>
          <p:nvPicPr>
            <p:cNvPr id="76" name="Image 75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6067" y="1539687"/>
              <a:ext cx="5328593" cy="4139292"/>
            </a:xfrm>
            <a:prstGeom prst="rect">
              <a:avLst/>
            </a:prstGeom>
          </p:spPr>
        </p:pic>
        <p:grpSp>
          <p:nvGrpSpPr>
            <p:cNvPr id="79" name="Groupe 78"/>
            <p:cNvGrpSpPr/>
            <p:nvPr/>
          </p:nvGrpSpPr>
          <p:grpSpPr>
            <a:xfrm>
              <a:off x="3629311" y="2248077"/>
              <a:ext cx="2748629" cy="2666823"/>
              <a:chOff x="2261667" y="2255749"/>
              <a:chExt cx="2748629" cy="2666823"/>
            </a:xfrm>
          </p:grpSpPr>
          <p:grpSp>
            <p:nvGrpSpPr>
              <p:cNvPr id="83" name="Groupe 82"/>
              <p:cNvGrpSpPr/>
              <p:nvPr/>
            </p:nvGrpSpPr>
            <p:grpSpPr>
              <a:xfrm>
                <a:off x="2414158" y="3490012"/>
                <a:ext cx="2596138" cy="1432560"/>
                <a:chOff x="2414158" y="3490012"/>
                <a:chExt cx="2596138" cy="1432560"/>
              </a:xfrm>
            </p:grpSpPr>
            <p:cxnSp>
              <p:nvCxnSpPr>
                <p:cNvPr id="89" name="Connecteur droit 88"/>
                <p:cNvCxnSpPr/>
                <p:nvPr/>
              </p:nvCxnSpPr>
              <p:spPr>
                <a:xfrm>
                  <a:off x="2414158" y="3785232"/>
                  <a:ext cx="2024638" cy="113734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Connecteur droit 89"/>
                <p:cNvCxnSpPr/>
                <p:nvPr/>
              </p:nvCxnSpPr>
              <p:spPr>
                <a:xfrm>
                  <a:off x="3135776" y="3490012"/>
                  <a:ext cx="1874520" cy="71628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Connecteur droit avec flèche 90"/>
                <p:cNvCxnSpPr/>
                <p:nvPr/>
              </p:nvCxnSpPr>
              <p:spPr>
                <a:xfrm>
                  <a:off x="4306267" y="3988167"/>
                  <a:ext cx="2989" cy="835345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4" name="ZoneTexte 83"/>
              <p:cNvSpPr txBox="1"/>
              <p:nvPr/>
            </p:nvSpPr>
            <p:spPr>
              <a:xfrm>
                <a:off x="3181916" y="3238983"/>
                <a:ext cx="4892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baseline="-25000" dirty="0" smtClean="0"/>
                  <a:t>28</a:t>
                </a:r>
                <a:r>
                  <a:rPr lang="fr-FR" sz="1400" dirty="0" smtClean="0"/>
                  <a:t>Ni</a:t>
                </a:r>
                <a:endParaRPr lang="fr-FR" sz="1400" dirty="0"/>
              </a:p>
            </p:txBody>
          </p:sp>
          <p:sp>
            <p:nvSpPr>
              <p:cNvPr id="85" name="ZoneTexte 84"/>
              <p:cNvSpPr txBox="1"/>
              <p:nvPr/>
            </p:nvSpPr>
            <p:spPr>
              <a:xfrm>
                <a:off x="3068447" y="3784540"/>
                <a:ext cx="54854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baseline="-25000" dirty="0" smtClean="0"/>
                  <a:t>27</a:t>
                </a:r>
                <a:r>
                  <a:rPr lang="fr-FR" sz="1400" dirty="0" smtClean="0"/>
                  <a:t>Co</a:t>
                </a:r>
                <a:endParaRPr lang="fr-FR" sz="1400" dirty="0"/>
              </a:p>
            </p:txBody>
          </p:sp>
          <p:sp>
            <p:nvSpPr>
              <p:cNvPr id="86" name="ZoneTexte 85"/>
              <p:cNvSpPr txBox="1"/>
              <p:nvPr/>
            </p:nvSpPr>
            <p:spPr>
              <a:xfrm>
                <a:off x="2261667" y="2450643"/>
                <a:ext cx="54854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baseline="-25000" dirty="0" smtClean="0"/>
                  <a:t>29</a:t>
                </a:r>
                <a:r>
                  <a:rPr lang="fr-FR" sz="1400" dirty="0" smtClean="0"/>
                  <a:t>Cu</a:t>
                </a:r>
                <a:endParaRPr lang="fr-FR" sz="1400" dirty="0"/>
              </a:p>
            </p:txBody>
          </p:sp>
          <p:sp>
            <p:nvSpPr>
              <p:cNvPr id="87" name="ZoneTexte 86"/>
              <p:cNvSpPr txBox="1"/>
              <p:nvPr/>
            </p:nvSpPr>
            <p:spPr>
              <a:xfrm>
                <a:off x="2897291" y="2255749"/>
                <a:ext cx="52770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baseline="-25000" dirty="0" smtClean="0"/>
                  <a:t>30</a:t>
                </a:r>
                <a:r>
                  <a:rPr lang="fr-FR" sz="1400" dirty="0" smtClean="0"/>
                  <a:t>Zn</a:t>
                </a:r>
                <a:endParaRPr lang="fr-FR" sz="1400" dirty="0"/>
              </a:p>
            </p:txBody>
          </p:sp>
          <p:sp>
            <p:nvSpPr>
              <p:cNvPr id="88" name="ZoneTexte 87"/>
              <p:cNvSpPr txBox="1"/>
              <p:nvPr/>
            </p:nvSpPr>
            <p:spPr>
              <a:xfrm>
                <a:off x="2854748" y="4176208"/>
                <a:ext cx="52770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baseline="-25000" dirty="0" smtClean="0"/>
                  <a:t>26</a:t>
                </a:r>
                <a:r>
                  <a:rPr lang="fr-FR" sz="1400" dirty="0" smtClean="0"/>
                  <a:t>Fe</a:t>
                </a:r>
                <a:endParaRPr lang="fr-FR" sz="1400" dirty="0"/>
              </a:p>
            </p:txBody>
          </p:sp>
        </p:grpSp>
        <p:sp>
          <p:nvSpPr>
            <p:cNvPr id="81" name="ZoneTexte 80"/>
            <p:cNvSpPr txBox="1"/>
            <p:nvPr/>
          </p:nvSpPr>
          <p:spPr>
            <a:xfrm>
              <a:off x="4981303" y="2273097"/>
              <a:ext cx="55816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aseline="-25000" dirty="0" smtClean="0"/>
                <a:t>31</a:t>
              </a:r>
              <a:r>
                <a:rPr lang="fr-FR" sz="1400" dirty="0" smtClean="0"/>
                <a:t>Ga</a:t>
              </a:r>
              <a:endParaRPr lang="fr-FR" sz="1400" dirty="0"/>
            </a:p>
          </p:txBody>
        </p:sp>
        <p:sp>
          <p:nvSpPr>
            <p:cNvPr id="82" name="ZoneTexte 81"/>
            <p:cNvSpPr txBox="1"/>
            <p:nvPr/>
          </p:nvSpPr>
          <p:spPr>
            <a:xfrm>
              <a:off x="3758480" y="4424585"/>
              <a:ext cx="5677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aseline="-25000" dirty="0" smtClean="0"/>
                <a:t>25</a:t>
              </a:r>
              <a:r>
                <a:rPr lang="fr-FR" sz="1400" dirty="0" smtClean="0"/>
                <a:t>Mn</a:t>
              </a:r>
              <a:endParaRPr lang="fr-FR" sz="1400" dirty="0"/>
            </a:p>
          </p:txBody>
        </p:sp>
      </p:grpSp>
      <p:cxnSp>
        <p:nvCxnSpPr>
          <p:cNvPr id="92" name="Connecteur droit 91"/>
          <p:cNvCxnSpPr/>
          <p:nvPr/>
        </p:nvCxnSpPr>
        <p:spPr>
          <a:xfrm>
            <a:off x="4983725" y="3464133"/>
            <a:ext cx="0" cy="1582773"/>
          </a:xfrm>
          <a:prstGeom prst="line">
            <a:avLst/>
          </a:prstGeom>
          <a:ln w="12700">
            <a:solidFill>
              <a:schemeClr val="tx1"/>
            </a:solidFill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4" name="Image 1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742" y="1685352"/>
            <a:ext cx="4904189" cy="367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87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Evolution of N = 50 shell gap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97</a:t>
            </a:fld>
            <a:endParaRPr lang="fr-FR" dirty="0"/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673" y="1684020"/>
            <a:ext cx="4778143" cy="3678201"/>
          </a:xfrm>
          <a:prstGeom prst="rect">
            <a:avLst/>
          </a:prstGeom>
        </p:spPr>
      </p:pic>
      <p:sp>
        <p:nvSpPr>
          <p:cNvPr id="24" name="ZoneTexte 23"/>
          <p:cNvSpPr txBox="1"/>
          <p:nvPr/>
        </p:nvSpPr>
        <p:spPr>
          <a:xfrm>
            <a:off x="2146026" y="941512"/>
            <a:ext cx="5832649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>
                <a:sym typeface="Wingdings" panose="05000000000000000000" pitchFamily="2" charset="2"/>
              </a:rPr>
              <a:t>A rush in </a:t>
            </a:r>
            <a:r>
              <a:rPr lang="fr-FR" sz="1400" dirty="0" err="1" smtClean="0">
                <a:sym typeface="Wingdings" panose="05000000000000000000" pitchFamily="2" charset="2"/>
              </a:rPr>
              <a:t>recent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years</a:t>
            </a:r>
            <a:r>
              <a:rPr lang="fr-FR" sz="1400" dirty="0" smtClean="0">
                <a:sym typeface="Wingdings" panose="05000000000000000000" pitchFamily="2" charset="2"/>
              </a:rPr>
              <a:t> to </a:t>
            </a:r>
            <a:r>
              <a:rPr lang="fr-FR" sz="1400" dirty="0" err="1" smtClean="0">
                <a:sym typeface="Wingdings" panose="05000000000000000000" pitchFamily="2" charset="2"/>
              </a:rPr>
              <a:t>study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nuclei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towards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baseline="30000" dirty="0" smtClean="0">
                <a:sym typeface="Wingdings" panose="05000000000000000000" pitchFamily="2" charset="2"/>
              </a:rPr>
              <a:t>100</a:t>
            </a:r>
            <a:r>
              <a:rPr lang="fr-FR" sz="1400" dirty="0" smtClean="0">
                <a:sym typeface="Wingdings" panose="05000000000000000000" pitchFamily="2" charset="2"/>
              </a:rPr>
              <a:t>Sn (Z = 50, N = 50)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>
                <a:sym typeface="Wingdings" panose="05000000000000000000" pitchFamily="2" charset="2"/>
              </a:rPr>
              <a:t>N = 50 gap </a:t>
            </a:r>
            <a:r>
              <a:rPr lang="fr-FR" sz="1400" dirty="0" err="1" smtClean="0">
                <a:sym typeface="Wingdings" panose="05000000000000000000" pitchFamily="2" charset="2"/>
              </a:rPr>
              <a:t>determined</a:t>
            </a:r>
            <a:r>
              <a:rPr lang="fr-FR" sz="1400" dirty="0" smtClean="0">
                <a:sym typeface="Wingdings" panose="05000000000000000000" pitchFamily="2" charset="2"/>
              </a:rPr>
              <a:t> in Ag and Cd (</a:t>
            </a:r>
            <a:r>
              <a:rPr lang="fr-FR" sz="1400" dirty="0" err="1" smtClean="0">
                <a:sym typeface="Wingdings" panose="05000000000000000000" pitchFamily="2" charset="2"/>
              </a:rPr>
              <a:t>ongoing</a:t>
            </a:r>
            <a:r>
              <a:rPr lang="fr-FR" sz="1400" dirty="0" smtClean="0">
                <a:sym typeface="Wingdings" panose="05000000000000000000" pitchFamily="2" charset="2"/>
              </a:rPr>
              <a:t>)</a:t>
            </a:r>
          </a:p>
        </p:txBody>
      </p:sp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7"/>
          <a:stretch/>
        </p:blipFill>
        <p:spPr>
          <a:xfrm>
            <a:off x="378536" y="2102005"/>
            <a:ext cx="1579993" cy="2018151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1761655"/>
            <a:ext cx="3240360" cy="247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Z. Ge et al., </a:t>
            </a:r>
            <a:r>
              <a:rPr lang="en-US" sz="1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Phys. Rev. Lett. </a:t>
            </a:r>
            <a:r>
              <a:rPr lang="en-US" sz="1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133, 132503 (2024)</a:t>
            </a:r>
            <a:endParaRPr lang="fr-FR" sz="10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e 26"/>
          <p:cNvGrpSpPr/>
          <p:nvPr/>
        </p:nvGrpSpPr>
        <p:grpSpPr>
          <a:xfrm>
            <a:off x="2275360" y="3677783"/>
            <a:ext cx="3552304" cy="2022929"/>
            <a:chOff x="2275360" y="3677783"/>
            <a:chExt cx="3552304" cy="2022929"/>
          </a:xfrm>
        </p:grpSpPr>
        <p:pic>
          <p:nvPicPr>
            <p:cNvPr id="28" name="Image 2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5360" y="3798970"/>
              <a:ext cx="2874641" cy="1901742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2587304" y="3677783"/>
              <a:ext cx="3240360" cy="2471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D. S. Hou et al</a:t>
              </a:r>
              <a:r>
                <a:rPr lang="fr-FR" sz="1000" dirty="0">
                  <a:latin typeface="Arial" panose="020B0604020202020204" pitchFamily="34" charset="0"/>
                  <a:cs typeface="Arial" panose="020B0604020202020204" pitchFamily="34" charset="0"/>
                </a:rPr>
                <a:t>., </a:t>
              </a:r>
              <a:r>
                <a:rPr lang="fr-F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arXiv:2602.23776 (2026)</a:t>
              </a:r>
              <a:endParaRPr lang="fr-FR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e 29"/>
          <p:cNvGrpSpPr/>
          <p:nvPr/>
        </p:nvGrpSpPr>
        <p:grpSpPr>
          <a:xfrm>
            <a:off x="2033991" y="1978429"/>
            <a:ext cx="3425255" cy="1685246"/>
            <a:chOff x="2033991" y="1978429"/>
            <a:chExt cx="3425255" cy="1685246"/>
          </a:xfrm>
        </p:grpSpPr>
        <p:grpSp>
          <p:nvGrpSpPr>
            <p:cNvPr id="31" name="Groupe 30"/>
            <p:cNvGrpSpPr/>
            <p:nvPr/>
          </p:nvGrpSpPr>
          <p:grpSpPr>
            <a:xfrm>
              <a:off x="2033991" y="2107535"/>
              <a:ext cx="3425255" cy="1556140"/>
              <a:chOff x="-1194047" y="-1388720"/>
              <a:chExt cx="5798220" cy="2634210"/>
            </a:xfrm>
          </p:grpSpPr>
          <p:pic>
            <p:nvPicPr>
              <p:cNvPr id="33" name="Image 32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27" b="55573"/>
              <a:stretch/>
            </p:blipFill>
            <p:spPr>
              <a:xfrm>
                <a:off x="-834007" y="-1388720"/>
                <a:ext cx="5438180" cy="1939980"/>
              </a:xfrm>
              <a:prstGeom prst="rect">
                <a:avLst/>
              </a:prstGeom>
            </p:spPr>
          </p:pic>
          <p:pic>
            <p:nvPicPr>
              <p:cNvPr id="34" name="Image 33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4088" r="93792" b="31387"/>
              <a:stretch/>
            </p:blipFill>
            <p:spPr>
              <a:xfrm>
                <a:off x="-1194047" y="-1385469"/>
                <a:ext cx="360040" cy="1944216"/>
              </a:xfrm>
              <a:prstGeom prst="rect">
                <a:avLst/>
              </a:prstGeom>
            </p:spPr>
          </p:pic>
          <p:pic>
            <p:nvPicPr>
              <p:cNvPr id="35" name="Image 34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274" t="84102"/>
              <a:stretch/>
            </p:blipFill>
            <p:spPr>
              <a:xfrm>
                <a:off x="-401959" y="551260"/>
                <a:ext cx="4739523" cy="694230"/>
              </a:xfrm>
              <a:prstGeom prst="rect">
                <a:avLst/>
              </a:prstGeom>
            </p:spPr>
          </p:pic>
        </p:grpSp>
        <p:sp>
          <p:nvSpPr>
            <p:cNvPr id="32" name="Rectangle 31"/>
            <p:cNvSpPr/>
            <p:nvPr/>
          </p:nvSpPr>
          <p:spPr>
            <a:xfrm>
              <a:off x="2622675" y="1978429"/>
              <a:ext cx="2627278" cy="2471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0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D. Lange et al., arXiv:2604.18287 (2026)</a:t>
              </a:r>
              <a:endParaRPr lang="fr-FR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654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Evolution of N = 50 shell gap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98</a:t>
            </a:fld>
            <a:endParaRPr lang="fr-FR" dirty="0"/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319" y="1680176"/>
            <a:ext cx="4761486" cy="3682045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75" y="1883957"/>
            <a:ext cx="4420845" cy="3274482"/>
          </a:xfrm>
          <a:prstGeom prst="rect">
            <a:avLst/>
          </a:prstGeom>
        </p:spPr>
      </p:pic>
      <p:sp>
        <p:nvSpPr>
          <p:cNvPr id="21" name="ZoneTexte 20"/>
          <p:cNvSpPr txBox="1"/>
          <p:nvPr/>
        </p:nvSpPr>
        <p:spPr>
          <a:xfrm>
            <a:off x="2146026" y="941512"/>
            <a:ext cx="8626749" cy="73866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>
                <a:sym typeface="Wingdings" panose="05000000000000000000" pitchFamily="2" charset="2"/>
              </a:rPr>
              <a:t>A rush in </a:t>
            </a:r>
            <a:r>
              <a:rPr lang="fr-FR" sz="1400" dirty="0" err="1" smtClean="0">
                <a:sym typeface="Wingdings" panose="05000000000000000000" pitchFamily="2" charset="2"/>
              </a:rPr>
              <a:t>recent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years</a:t>
            </a:r>
            <a:r>
              <a:rPr lang="fr-FR" sz="1400" dirty="0" smtClean="0">
                <a:sym typeface="Wingdings" panose="05000000000000000000" pitchFamily="2" charset="2"/>
              </a:rPr>
              <a:t> to </a:t>
            </a:r>
            <a:r>
              <a:rPr lang="fr-FR" sz="1400" dirty="0" err="1" smtClean="0">
                <a:sym typeface="Wingdings" panose="05000000000000000000" pitchFamily="2" charset="2"/>
              </a:rPr>
              <a:t>study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nuclei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towards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baseline="30000" dirty="0" smtClean="0">
                <a:sym typeface="Wingdings" panose="05000000000000000000" pitchFamily="2" charset="2"/>
              </a:rPr>
              <a:t>100</a:t>
            </a:r>
            <a:r>
              <a:rPr lang="fr-FR" sz="1400" dirty="0" smtClean="0">
                <a:sym typeface="Wingdings" panose="05000000000000000000" pitchFamily="2" charset="2"/>
              </a:rPr>
              <a:t>Sn (Z = 50, N = 50)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>
                <a:sym typeface="Wingdings" panose="05000000000000000000" pitchFamily="2" charset="2"/>
              </a:rPr>
              <a:t>N = 50 gap </a:t>
            </a:r>
            <a:r>
              <a:rPr lang="fr-FR" sz="1400" dirty="0" err="1" smtClean="0">
                <a:sym typeface="Wingdings" panose="05000000000000000000" pitchFamily="2" charset="2"/>
              </a:rPr>
              <a:t>determined</a:t>
            </a:r>
            <a:r>
              <a:rPr lang="fr-FR" sz="1400" dirty="0" smtClean="0">
                <a:sym typeface="Wingdings" panose="05000000000000000000" pitchFamily="2" charset="2"/>
              </a:rPr>
              <a:t> in Ag (Z = 47) and Cd (Z = 48)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>
                <a:sym typeface="Wingdings" panose="05000000000000000000" pitchFamily="2" charset="2"/>
              </a:rPr>
              <a:t>One </a:t>
            </a:r>
            <a:r>
              <a:rPr lang="fr-FR" sz="1400" dirty="0" err="1" smtClean="0">
                <a:sym typeface="Wingdings" panose="05000000000000000000" pitchFamily="2" charset="2"/>
              </a:rPr>
              <a:t>can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extrapolate</a:t>
            </a:r>
            <a:r>
              <a:rPr lang="fr-FR" sz="1400" dirty="0" smtClean="0">
                <a:sym typeface="Wingdings" panose="05000000000000000000" pitchFamily="2" charset="2"/>
              </a:rPr>
              <a:t> to indium (Z = 49) </a:t>
            </a:r>
            <a:r>
              <a:rPr lang="fr-FR" sz="1400" dirty="0" err="1" smtClean="0">
                <a:sym typeface="Wingdings" panose="05000000000000000000" pitchFamily="2" charset="2"/>
              </a:rPr>
              <a:t>using</a:t>
            </a:r>
            <a:r>
              <a:rPr lang="fr-FR" sz="1400" dirty="0" smtClean="0">
                <a:sym typeface="Wingdings" panose="05000000000000000000" pitchFamily="2" charset="2"/>
              </a:rPr>
              <a:t> trend of Coulomb </a:t>
            </a:r>
            <a:r>
              <a:rPr lang="fr-FR" sz="1400" dirty="0" err="1" smtClean="0">
                <a:sym typeface="Wingdings" panose="05000000000000000000" pitchFamily="2" charset="2"/>
              </a:rPr>
              <a:t>Displacement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Energy</a:t>
            </a:r>
            <a:r>
              <a:rPr lang="fr-FR" sz="1400" dirty="0" smtClean="0">
                <a:sym typeface="Wingdings" panose="05000000000000000000" pitchFamily="2" charset="2"/>
              </a:rPr>
              <a:t> and mass of </a:t>
            </a:r>
            <a:r>
              <a:rPr lang="fr-FR" sz="1400" baseline="30000" dirty="0" smtClean="0">
                <a:sym typeface="Wingdings" panose="05000000000000000000" pitchFamily="2" charset="2"/>
              </a:rPr>
              <a:t>97</a:t>
            </a:r>
            <a:r>
              <a:rPr lang="fr-FR" sz="1400" dirty="0" smtClean="0">
                <a:sym typeface="Wingdings" panose="05000000000000000000" pitchFamily="2" charset="2"/>
              </a:rPr>
              <a:t>Cd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930003" y="5230743"/>
            <a:ext cx="27414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smtClean="0"/>
              <a:t>CDE</a:t>
            </a:r>
            <a:r>
              <a:rPr lang="fr-FR" sz="1400" i="1" baseline="-25000" dirty="0" smtClean="0"/>
              <a:t>T</a:t>
            </a:r>
            <a:r>
              <a:rPr lang="fr-FR" sz="1400" baseline="-25000" dirty="0" smtClean="0"/>
              <a:t>=1/2</a:t>
            </a:r>
            <a:r>
              <a:rPr lang="fr-FR" sz="1400" dirty="0" smtClean="0"/>
              <a:t> = </a:t>
            </a:r>
            <a:r>
              <a:rPr lang="fr-FR" sz="1400" i="1" dirty="0" smtClean="0"/>
              <a:t>E</a:t>
            </a:r>
            <a:r>
              <a:rPr lang="fr-FR" sz="1400" dirty="0" smtClean="0"/>
              <a:t>(</a:t>
            </a:r>
            <a:r>
              <a:rPr lang="fr-FR" sz="1400" i="1" dirty="0" smtClean="0"/>
              <a:t>Z+1</a:t>
            </a:r>
            <a:r>
              <a:rPr lang="fr-FR" sz="1400" dirty="0" smtClean="0"/>
              <a:t>,</a:t>
            </a:r>
            <a:r>
              <a:rPr lang="fr-FR" sz="1400" i="1" dirty="0" smtClean="0"/>
              <a:t>N</a:t>
            </a:r>
            <a:r>
              <a:rPr lang="fr-FR" sz="1400" dirty="0" smtClean="0"/>
              <a:t>) – </a:t>
            </a:r>
            <a:r>
              <a:rPr lang="fr-FR" sz="1400" i="1" dirty="0" smtClean="0"/>
              <a:t>E</a:t>
            </a:r>
            <a:r>
              <a:rPr lang="fr-FR" sz="1400" dirty="0" smtClean="0"/>
              <a:t>(</a:t>
            </a:r>
            <a:r>
              <a:rPr lang="fr-FR" sz="1400" i="1" dirty="0" smtClean="0"/>
              <a:t>Z</a:t>
            </a:r>
            <a:r>
              <a:rPr lang="fr-FR" sz="1400" dirty="0" smtClean="0"/>
              <a:t>,</a:t>
            </a:r>
            <a:r>
              <a:rPr lang="fr-FR" sz="1400" i="1" dirty="0" smtClean="0"/>
              <a:t>N+1</a:t>
            </a:r>
            <a:r>
              <a:rPr lang="fr-FR" sz="1400" dirty="0" smtClean="0"/>
              <a:t>)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86657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9963" y="149425"/>
            <a:ext cx="6408713" cy="43204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Perspectives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03/08/2026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STFC Nuclear Physics Summer School, Aberdeen, UK, 2026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99</a:t>
            </a:fld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220073" y="5238251"/>
            <a:ext cx="4680520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>
                <a:sym typeface="Wingdings" panose="05000000000000000000" pitchFamily="2" charset="2"/>
              </a:rPr>
              <a:t>Measurements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with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unc</a:t>
            </a:r>
            <a:r>
              <a:rPr lang="fr-FR" sz="1400" dirty="0" smtClean="0">
                <a:sym typeface="Wingdings" panose="05000000000000000000" pitchFamily="2" charset="2"/>
              </a:rPr>
              <a:t> ≤ 150 </a:t>
            </a:r>
            <a:r>
              <a:rPr lang="fr-FR" sz="1400" dirty="0" err="1" smtClean="0">
                <a:sym typeface="Wingdings" panose="05000000000000000000" pitchFamily="2" charset="2"/>
              </a:rPr>
              <a:t>keV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shown</a:t>
            </a:r>
            <a:endParaRPr lang="fr-FR" sz="1400" dirty="0" smtClean="0">
              <a:sym typeface="Wingdings" panose="05000000000000000000" pitchFamily="2" charset="2"/>
            </a:endParaRPr>
          </a:p>
        </p:txBody>
      </p:sp>
      <p:grpSp>
        <p:nvGrpSpPr>
          <p:cNvPr id="11" name="Groupe 10"/>
          <p:cNvGrpSpPr/>
          <p:nvPr/>
        </p:nvGrpSpPr>
        <p:grpSpPr>
          <a:xfrm>
            <a:off x="1242542" y="606548"/>
            <a:ext cx="7934059" cy="4831814"/>
            <a:chOff x="1242542" y="606548"/>
            <a:chExt cx="7934059" cy="4831814"/>
          </a:xfrm>
        </p:grpSpPr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2542" y="606548"/>
              <a:ext cx="7934059" cy="4831814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6777413" y="2420455"/>
              <a:ext cx="2095219" cy="720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4" name="Groupe 13"/>
            <p:cNvGrpSpPr/>
            <p:nvPr/>
          </p:nvGrpSpPr>
          <p:grpSpPr>
            <a:xfrm>
              <a:off x="7182134" y="2434863"/>
              <a:ext cx="1392492" cy="598615"/>
              <a:chOff x="6970563" y="2785476"/>
              <a:chExt cx="1255067" cy="539537"/>
            </a:xfrm>
          </p:grpSpPr>
          <p:sp>
            <p:nvSpPr>
              <p:cNvPr id="15" name="Ellipse 14"/>
              <p:cNvSpPr/>
              <p:nvPr/>
            </p:nvSpPr>
            <p:spPr>
              <a:xfrm>
                <a:off x="6970563" y="2885728"/>
                <a:ext cx="45719" cy="45719"/>
              </a:xfrm>
              <a:prstGeom prst="ellipse">
                <a:avLst/>
              </a:prstGeom>
              <a:solidFill>
                <a:srgbClr val="FFA5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" name="Ellipse 15"/>
              <p:cNvSpPr/>
              <p:nvPr/>
            </p:nvSpPr>
            <p:spPr>
              <a:xfrm>
                <a:off x="6974540" y="3120121"/>
                <a:ext cx="45719" cy="45719"/>
              </a:xfrm>
              <a:prstGeom prst="ellipse">
                <a:avLst/>
              </a:prstGeom>
              <a:solidFill>
                <a:srgbClr val="4A00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" name="ZoneTexte 16"/>
              <p:cNvSpPr txBox="1"/>
              <p:nvPr/>
            </p:nvSpPr>
            <p:spPr>
              <a:xfrm>
                <a:off x="7027956" y="2785476"/>
                <a:ext cx="976976" cy="3051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600" dirty="0" smtClean="0"/>
                  <a:t>AME2012</a:t>
                </a:r>
                <a:endParaRPr lang="fr-FR" sz="1600" dirty="0"/>
              </a:p>
            </p:txBody>
          </p:sp>
          <p:sp>
            <p:nvSpPr>
              <p:cNvPr id="18" name="ZoneTexte 17"/>
              <p:cNvSpPr txBox="1"/>
              <p:nvPr/>
            </p:nvSpPr>
            <p:spPr>
              <a:xfrm>
                <a:off x="7031933" y="3019871"/>
                <a:ext cx="1193697" cy="3051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600" dirty="0" smtClean="0"/>
                  <a:t>AME2020++</a:t>
                </a:r>
                <a:endParaRPr lang="fr-FR" sz="1600" dirty="0"/>
              </a:p>
            </p:txBody>
          </p:sp>
        </p:grpSp>
      </p:grpSp>
      <p:grpSp>
        <p:nvGrpSpPr>
          <p:cNvPr id="23" name="Groupe 22"/>
          <p:cNvGrpSpPr/>
          <p:nvPr/>
        </p:nvGrpSpPr>
        <p:grpSpPr>
          <a:xfrm>
            <a:off x="220073" y="1575571"/>
            <a:ext cx="3726154" cy="1670197"/>
            <a:chOff x="220073" y="1575571"/>
            <a:chExt cx="3726154" cy="1670197"/>
          </a:xfrm>
        </p:grpSpPr>
        <p:sp>
          <p:nvSpPr>
            <p:cNvPr id="24" name="ZoneTexte 23"/>
            <p:cNvSpPr txBox="1"/>
            <p:nvPr/>
          </p:nvSpPr>
          <p:spPr>
            <a:xfrm>
              <a:off x="220073" y="1575571"/>
              <a:ext cx="2630848" cy="46166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fr-FR" sz="1200" dirty="0" smtClean="0"/>
                <a:t>Mass </a:t>
              </a:r>
              <a:r>
                <a:rPr lang="fr-FR" sz="1200" baseline="30000" dirty="0" smtClean="0"/>
                <a:t>100</a:t>
              </a:r>
              <a:r>
                <a:rPr lang="fr-FR" sz="1200" dirty="0" smtClean="0"/>
                <a:t>Sn is </a:t>
              </a:r>
              <a:r>
                <a:rPr lang="fr-FR" sz="1200" dirty="0" err="1" smtClean="0"/>
                <a:t>tantalizingly</a:t>
              </a:r>
              <a:r>
                <a:rPr lang="fr-FR" sz="1200" dirty="0" smtClean="0"/>
                <a:t> close </a:t>
              </a:r>
            </a:p>
            <a:p>
              <a:r>
                <a:rPr lang="fr-FR" sz="1200" dirty="0" smtClean="0"/>
                <a:t>Mass of </a:t>
              </a:r>
              <a:r>
                <a:rPr lang="fr-FR" sz="1200" baseline="30000" dirty="0" smtClean="0"/>
                <a:t>99</a:t>
              </a:r>
              <a:r>
                <a:rPr lang="fr-FR" sz="1200" dirty="0" smtClean="0"/>
                <a:t>Sn </a:t>
              </a:r>
              <a:r>
                <a:rPr lang="fr-FR" sz="1200" dirty="0" err="1" smtClean="0"/>
                <a:t>perhaps</a:t>
              </a:r>
              <a:r>
                <a:rPr lang="fr-FR" sz="1200" dirty="0" smtClean="0"/>
                <a:t> not </a:t>
              </a:r>
              <a:r>
                <a:rPr lang="fr-FR" sz="1200" dirty="0" err="1" smtClean="0"/>
                <a:t>very</a:t>
              </a:r>
              <a:r>
                <a:rPr lang="fr-FR" sz="1200" dirty="0" smtClean="0"/>
                <a:t> </a:t>
              </a:r>
              <a:r>
                <a:rPr lang="fr-FR" sz="1200" dirty="0" err="1" smtClean="0"/>
                <a:t>soon</a:t>
              </a:r>
              <a:endParaRPr lang="fr-FR" sz="1200" dirty="0"/>
            </a:p>
          </p:txBody>
        </p:sp>
        <p:grpSp>
          <p:nvGrpSpPr>
            <p:cNvPr id="25" name="Groupe 24"/>
            <p:cNvGrpSpPr/>
            <p:nvPr/>
          </p:nvGrpSpPr>
          <p:grpSpPr>
            <a:xfrm>
              <a:off x="1535497" y="2037236"/>
              <a:ext cx="2410730" cy="1208532"/>
              <a:chOff x="1535497" y="2037236"/>
              <a:chExt cx="2410730" cy="1208532"/>
            </a:xfrm>
          </p:grpSpPr>
          <p:sp>
            <p:nvSpPr>
              <p:cNvPr id="26" name="Ellipse 25"/>
              <p:cNvSpPr/>
              <p:nvPr/>
            </p:nvSpPr>
            <p:spPr>
              <a:xfrm>
                <a:off x="3658195" y="3033478"/>
                <a:ext cx="288032" cy="21229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27" name="Connecteur droit 26"/>
              <p:cNvCxnSpPr>
                <a:stCxn id="26" idx="0"/>
                <a:endCxn id="24" idx="2"/>
              </p:cNvCxnSpPr>
              <p:nvPr/>
            </p:nvCxnSpPr>
            <p:spPr>
              <a:xfrm flipH="1" flipV="1">
                <a:off x="1535497" y="2037236"/>
                <a:ext cx="2266714" cy="996242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8" name="Ellipse 27"/>
          <p:cNvSpPr/>
          <p:nvPr/>
        </p:nvSpPr>
        <p:spPr>
          <a:xfrm>
            <a:off x="4810322" y="3139623"/>
            <a:ext cx="158373" cy="3221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/>
          <p:cNvSpPr/>
          <p:nvPr/>
        </p:nvSpPr>
        <p:spPr>
          <a:xfrm rot="16200000">
            <a:off x="3279222" y="3760623"/>
            <a:ext cx="288032" cy="5381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0" name="Connecteur droit 29"/>
          <p:cNvCxnSpPr>
            <a:stCxn id="31" idx="1"/>
            <a:endCxn id="29" idx="3"/>
          </p:cNvCxnSpPr>
          <p:nvPr/>
        </p:nvCxnSpPr>
        <p:spPr>
          <a:xfrm flipH="1" flipV="1">
            <a:off x="3613518" y="4131554"/>
            <a:ext cx="476725" cy="23630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4090243" y="4229360"/>
            <a:ext cx="5564344" cy="276999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Between</a:t>
            </a:r>
            <a:r>
              <a:rPr lang="fr-FR" sz="1200" dirty="0" smtClean="0"/>
              <a:t> Ca and Ni </a:t>
            </a:r>
            <a:r>
              <a:rPr lang="fr-FR" sz="1200" dirty="0" err="1" smtClean="0"/>
              <a:t>chains</a:t>
            </a:r>
            <a:r>
              <a:rPr lang="fr-FR" sz="1200" dirty="0" smtClean="0"/>
              <a:t>, </a:t>
            </a:r>
            <a:r>
              <a:rPr lang="fr-FR" sz="1200" dirty="0" err="1" smtClean="0"/>
              <a:t>incremental</a:t>
            </a:r>
            <a:r>
              <a:rPr lang="fr-FR" sz="1200" dirty="0" smtClean="0"/>
              <a:t> </a:t>
            </a:r>
            <a:r>
              <a:rPr lang="fr-FR" sz="1200" dirty="0" err="1" smtClean="0"/>
              <a:t>progress</a:t>
            </a:r>
            <a:r>
              <a:rPr lang="fr-FR" sz="1200" dirty="0" smtClean="0"/>
              <a:t> </a:t>
            </a:r>
            <a:r>
              <a:rPr lang="fr-FR" sz="1200" dirty="0" err="1" smtClean="0"/>
              <a:t>still</a:t>
            </a:r>
            <a:r>
              <a:rPr lang="fr-FR" sz="1200" dirty="0" smtClean="0"/>
              <a:t> possible </a:t>
            </a:r>
            <a:r>
              <a:rPr lang="fr-FR" sz="1200" dirty="0" err="1" smtClean="0"/>
              <a:t>across</a:t>
            </a:r>
            <a:r>
              <a:rPr lang="fr-FR" sz="1200" dirty="0" smtClean="0"/>
              <a:t> the </a:t>
            </a:r>
            <a:r>
              <a:rPr lang="fr-FR" sz="1200" dirty="0" err="1" smtClean="0"/>
              <a:t>board</a:t>
            </a:r>
            <a:endParaRPr lang="fr-FR" sz="1200" dirty="0"/>
          </a:p>
        </p:txBody>
      </p:sp>
      <p:sp>
        <p:nvSpPr>
          <p:cNvPr id="32" name="Ellipse 31"/>
          <p:cNvSpPr/>
          <p:nvPr/>
        </p:nvSpPr>
        <p:spPr>
          <a:xfrm>
            <a:off x="3739128" y="3831171"/>
            <a:ext cx="151287" cy="27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3" name="Connecteur droit 32"/>
          <p:cNvCxnSpPr/>
          <p:nvPr/>
        </p:nvCxnSpPr>
        <p:spPr>
          <a:xfrm flipH="1">
            <a:off x="3890416" y="3610756"/>
            <a:ext cx="1156876" cy="37752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>
            <a:endCxn id="28" idx="6"/>
          </p:cNvCxnSpPr>
          <p:nvPr/>
        </p:nvCxnSpPr>
        <p:spPr>
          <a:xfrm flipH="1" flipV="1">
            <a:off x="4968695" y="3300708"/>
            <a:ext cx="78597" cy="2856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>
            <a:endCxn id="36" idx="4"/>
          </p:cNvCxnSpPr>
          <p:nvPr/>
        </p:nvCxnSpPr>
        <p:spPr>
          <a:xfrm flipV="1">
            <a:off x="5042399" y="2381673"/>
            <a:ext cx="1352101" cy="121341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lipse 35"/>
          <p:cNvSpPr/>
          <p:nvPr/>
        </p:nvSpPr>
        <p:spPr>
          <a:xfrm>
            <a:off x="6322492" y="2078117"/>
            <a:ext cx="144016" cy="3035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ZoneTexte 36"/>
          <p:cNvSpPr txBox="1"/>
          <p:nvPr/>
        </p:nvSpPr>
        <p:spPr>
          <a:xfrm>
            <a:off x="5047292" y="3595086"/>
            <a:ext cx="5480988" cy="276999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Further</a:t>
            </a:r>
            <a:r>
              <a:rPr lang="fr-FR" sz="1200" dirty="0" smtClean="0"/>
              <a:t> </a:t>
            </a:r>
            <a:r>
              <a:rPr lang="fr-FR" sz="1200" dirty="0" err="1" smtClean="0"/>
              <a:t>study</a:t>
            </a:r>
            <a:r>
              <a:rPr lang="fr-FR" sz="1200" dirty="0" smtClean="0"/>
              <a:t> of N = 50, N = 82 and N = 126 </a:t>
            </a:r>
            <a:r>
              <a:rPr lang="fr-FR" sz="1200" dirty="0" err="1" smtClean="0"/>
              <a:t>requires</a:t>
            </a:r>
            <a:r>
              <a:rPr lang="fr-FR" sz="1200" dirty="0" smtClean="0"/>
              <a:t> </a:t>
            </a:r>
            <a:r>
              <a:rPr lang="fr-FR" sz="1200" dirty="0" err="1" smtClean="0"/>
              <a:t>next-generation</a:t>
            </a:r>
            <a:r>
              <a:rPr lang="fr-FR" sz="1200" dirty="0" smtClean="0"/>
              <a:t> </a:t>
            </a:r>
            <a:r>
              <a:rPr lang="fr-FR" sz="1200" dirty="0" err="1" smtClean="0"/>
              <a:t>facilities</a:t>
            </a:r>
            <a:endParaRPr lang="fr-FR" sz="1200" dirty="0"/>
          </a:p>
        </p:txBody>
      </p:sp>
      <p:sp>
        <p:nvSpPr>
          <p:cNvPr id="38" name="Ellipse 37"/>
          <p:cNvSpPr/>
          <p:nvPr/>
        </p:nvSpPr>
        <p:spPr>
          <a:xfrm rot="16200000">
            <a:off x="2752020" y="4243165"/>
            <a:ext cx="487117" cy="3984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9" name="Connecteur droit 38"/>
          <p:cNvCxnSpPr>
            <a:endCxn id="40" idx="2"/>
          </p:cNvCxnSpPr>
          <p:nvPr/>
        </p:nvCxnSpPr>
        <p:spPr>
          <a:xfrm flipH="1" flipV="1">
            <a:off x="1737928" y="3778037"/>
            <a:ext cx="1058447" cy="55232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/>
          <p:cNvSpPr txBox="1"/>
          <p:nvPr/>
        </p:nvSpPr>
        <p:spPr>
          <a:xfrm>
            <a:off x="214713" y="3316372"/>
            <a:ext cx="3046429" cy="461665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1200" dirty="0" err="1" smtClean="0"/>
              <a:t>Likely</a:t>
            </a:r>
            <a:r>
              <a:rPr lang="fr-FR" sz="1200" dirty="0" smtClean="0"/>
              <a:t> in-flight production + </a:t>
            </a:r>
            <a:r>
              <a:rPr lang="fr-FR" sz="1200" dirty="0" err="1" smtClean="0"/>
              <a:t>gas-cell</a:t>
            </a:r>
            <a:r>
              <a:rPr lang="fr-FR" sz="1200" dirty="0" smtClean="0"/>
              <a:t> due to </a:t>
            </a:r>
            <a:r>
              <a:rPr lang="fr-FR" sz="1200" dirty="0" err="1" smtClean="0"/>
              <a:t>unfavorable</a:t>
            </a:r>
            <a:r>
              <a:rPr lang="fr-FR" sz="1200" dirty="0" smtClean="0"/>
              <a:t> </a:t>
            </a:r>
            <a:r>
              <a:rPr lang="fr-FR" sz="1200" dirty="0" err="1" smtClean="0"/>
              <a:t>chemistry</a:t>
            </a:r>
            <a:r>
              <a:rPr lang="fr-FR" sz="1200" dirty="0" smtClean="0"/>
              <a:t> and short </a:t>
            </a:r>
            <a:r>
              <a:rPr lang="fr-FR" sz="1200" dirty="0" err="1" smtClean="0"/>
              <a:t>lifetime</a:t>
            </a:r>
            <a:endParaRPr lang="fr-FR" sz="1200" dirty="0"/>
          </a:p>
        </p:txBody>
      </p:sp>
      <p:sp>
        <p:nvSpPr>
          <p:cNvPr id="41" name="Ellipse 40"/>
          <p:cNvSpPr/>
          <p:nvPr/>
        </p:nvSpPr>
        <p:spPr>
          <a:xfrm>
            <a:off x="4756577" y="2328718"/>
            <a:ext cx="288032" cy="2122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2" name="Connecteur droit 41"/>
          <p:cNvCxnSpPr>
            <a:stCxn id="43" idx="2"/>
            <a:endCxn id="41" idx="0"/>
          </p:cNvCxnSpPr>
          <p:nvPr/>
        </p:nvCxnSpPr>
        <p:spPr>
          <a:xfrm flipH="1">
            <a:off x="4900593" y="1559787"/>
            <a:ext cx="875946" cy="76893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/>
          <p:cNvSpPr txBox="1"/>
          <p:nvPr/>
        </p:nvSpPr>
        <p:spPr>
          <a:xfrm>
            <a:off x="4651070" y="1282788"/>
            <a:ext cx="2250937" cy="276999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Within</a:t>
            </a:r>
            <a:r>
              <a:rPr lang="fr-FR" sz="1200" dirty="0" smtClean="0"/>
              <a:t> </a:t>
            </a:r>
            <a:r>
              <a:rPr lang="fr-FR" sz="1200" dirty="0" err="1" smtClean="0"/>
              <a:t>reach</a:t>
            </a:r>
            <a:r>
              <a:rPr lang="fr-FR" sz="1200" dirty="0" smtClean="0"/>
              <a:t>, </a:t>
            </a:r>
            <a:r>
              <a:rPr lang="fr-FR" sz="1200" dirty="0" err="1" smtClean="0"/>
              <a:t>also</a:t>
            </a:r>
            <a:r>
              <a:rPr lang="fr-FR" sz="1200" dirty="0" smtClean="0"/>
              <a:t> at SPIRAL2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90708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modele-IJCLAb-powerpoi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42505</TotalTime>
  <Words>7546</Words>
  <Application>Microsoft Office PowerPoint</Application>
  <PresentationFormat>Personnalisé</PresentationFormat>
  <Paragraphs>1307</Paragraphs>
  <Slides>102</Slides>
  <Notes>0</Notes>
  <HiddenSlides>0</HiddenSlides>
  <MMClips>2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102</vt:i4>
      </vt:variant>
    </vt:vector>
  </HeadingPairs>
  <TitlesOfParts>
    <vt:vector size="112" baseType="lpstr">
      <vt:lpstr>MS PGothic</vt:lpstr>
      <vt:lpstr>Arial</vt:lpstr>
      <vt:lpstr>Calibri</vt:lpstr>
      <vt:lpstr>Calibri Light</vt:lpstr>
      <vt:lpstr>Cambria Math</vt:lpstr>
      <vt:lpstr>Courier New</vt:lpstr>
      <vt:lpstr>Lucida Sans</vt:lpstr>
      <vt:lpstr>Noto Sans</vt:lpstr>
      <vt:lpstr>Wingdings</vt:lpstr>
      <vt:lpstr>1_modele-IJCLAb-powerpoint</vt:lpstr>
      <vt:lpstr>Présentation PowerPoint</vt:lpstr>
      <vt:lpstr>Outline – Part I</vt:lpstr>
      <vt:lpstr>Nuclear binding energy</vt:lpstr>
      <vt:lpstr>Nuclear binding energy</vt:lpstr>
      <vt:lpstr>Nuclear binding energy and mass formulas</vt:lpstr>
      <vt:lpstr>Nuclear binding energy and mass formulas</vt:lpstr>
      <vt:lpstr>Nuclear binding energy and mass formulas</vt:lpstr>
      <vt:lpstr>Mass filters</vt:lpstr>
      <vt:lpstr>Mass filters</vt:lpstr>
      <vt:lpstr>Mass filters: example</vt:lpstr>
      <vt:lpstr>Mass filters: example</vt:lpstr>
      <vt:lpstr>Mass filters: example</vt:lpstr>
      <vt:lpstr>Mass filters: example</vt:lpstr>
      <vt:lpstr>Mass filters: example</vt:lpstr>
      <vt:lpstr>Mass filters: what about the odd-even staggering?</vt:lpstr>
      <vt:lpstr>Mass filters: what about the odd-even staggering?</vt:lpstr>
      <vt:lpstr>Mass filters: to avoid the odd-even staggering</vt:lpstr>
      <vt:lpstr>Mass filters: to avoid the odd-even staggering</vt:lpstr>
      <vt:lpstr>Mass filters: analogies to atoms</vt:lpstr>
      <vt:lpstr>Mass filters: analogies to atoms</vt:lpstr>
      <vt:lpstr>Mass filters: analogies to atoms</vt:lpstr>
      <vt:lpstr>Intermediate summary</vt:lpstr>
      <vt:lpstr>Mass filters and nuclear-structure models</vt:lpstr>
      <vt:lpstr>Mass filters and nuclear-structure models</vt:lpstr>
      <vt:lpstr>Mass filters and nuclear-structure models</vt:lpstr>
      <vt:lpstr>Self-consistent mean-field models</vt:lpstr>
      <vt:lpstr>Self-consistent mean-field models</vt:lpstr>
      <vt:lpstr>Self-consistent mean-field models</vt:lpstr>
      <vt:lpstr>Testing nuclear-structure models</vt:lpstr>
      <vt:lpstr>Testing nuclear-structure models</vt:lpstr>
      <vt:lpstr>Testing nuclear-structure models</vt:lpstr>
      <vt:lpstr>Testing nuclear-structure models</vt:lpstr>
      <vt:lpstr>Testing nuclear-structure models: caveats</vt:lpstr>
      <vt:lpstr>Testing nuclear-structure models: caveats</vt:lpstr>
      <vt:lpstr>Testing nuclear-structure models: caveats</vt:lpstr>
      <vt:lpstr>Testing nuclear-structure models: caveats</vt:lpstr>
      <vt:lpstr>Testing nuclear-structure models: caveats</vt:lpstr>
      <vt:lpstr>Testing nuclear-structure models: caveats</vt:lpstr>
      <vt:lpstr>Nuclear-structure evolution viewed through mass filters</vt:lpstr>
      <vt:lpstr>Nuclear-structure evolution viewed through mass filters</vt:lpstr>
      <vt:lpstr>Nuclear-structure evolution viewed through mass filters</vt:lpstr>
      <vt:lpstr>Other applications of mass filters: nucleosynthesis</vt:lpstr>
      <vt:lpstr>Other applications of mass filters: nucleosynthesis</vt:lpstr>
      <vt:lpstr>Other applications of mass filters: nucleosynthesis</vt:lpstr>
      <vt:lpstr>Other applications of mass filters: nucleosynthesis</vt:lpstr>
      <vt:lpstr>Other applications of mass filters: nucleosynthesis</vt:lpstr>
      <vt:lpstr>Final summary Part I</vt:lpstr>
      <vt:lpstr>Présentation PowerPoint</vt:lpstr>
      <vt:lpstr>Outline – Part II</vt:lpstr>
      <vt:lpstr>Experimental techniques: overview</vt:lpstr>
      <vt:lpstr>Experimental techniques: overview</vt:lpstr>
      <vt:lpstr>Experimental techniques: storage rings</vt:lpstr>
      <vt:lpstr>Experimental techniques: storage rings</vt:lpstr>
      <vt:lpstr>Experimental techniques: storage rings</vt:lpstr>
      <vt:lpstr>Experimental techniques: storage rings currently in operation</vt:lpstr>
      <vt:lpstr>Experimental techniques: ion traps</vt:lpstr>
      <vt:lpstr>Experimental techniques: ion traps</vt:lpstr>
      <vt:lpstr>Experimental techniques: ion traps</vt:lpstr>
      <vt:lpstr>Experimental techniques: Penning trap</vt:lpstr>
      <vt:lpstr>Experimental techniques: Penning trap</vt:lpstr>
      <vt:lpstr>Experimental techniques: Penning trap</vt:lpstr>
      <vt:lpstr>Experimental techniques: Penning trap</vt:lpstr>
      <vt:lpstr>Methods: Time-of-flight ion-cyclotron resonance</vt:lpstr>
      <vt:lpstr>Methods: Time-of-flight ion-cyclotron resonance</vt:lpstr>
      <vt:lpstr>Methods: Phase-imaging ion-cyclotron resonance</vt:lpstr>
      <vt:lpstr>Methods: Phase-imaging ion-cyclotron resonance</vt:lpstr>
      <vt:lpstr>Methods: Phase-imaging ion-cyclotron resonance</vt:lpstr>
      <vt:lpstr>Methods: Phase-imaging ion-cyclotron resonance</vt:lpstr>
      <vt:lpstr>Experimental techniques: Multi-reflection time-of-flight spectrometer</vt:lpstr>
      <vt:lpstr>Experimental techniques: Multi-reflection time-of-flight spectrometer</vt:lpstr>
      <vt:lpstr>Experimental techniques: Multi-reflection time-of-flight spectrometer</vt:lpstr>
      <vt:lpstr>Experimental techniques: practical aspects</vt:lpstr>
      <vt:lpstr>What precision is needed of mass measurements?</vt:lpstr>
      <vt:lpstr>What precision is needed of mass measurements?</vt:lpstr>
      <vt:lpstr>What precision is needed of mass measurements?</vt:lpstr>
      <vt:lpstr>What precision is needed of mass measurements?</vt:lpstr>
      <vt:lpstr>What precision is needed of mass measurements?</vt:lpstr>
      <vt:lpstr>Intermediate summary</vt:lpstr>
      <vt:lpstr>A snapshot of the last ≈15 years of experiments</vt:lpstr>
      <vt:lpstr>A snapshot of the last ≈15 years of experiments</vt:lpstr>
      <vt:lpstr>The region between 48Ca and 78Ni</vt:lpstr>
      <vt:lpstr>Developments along the calcium chain</vt:lpstr>
      <vt:lpstr>Developments along the calcium chain</vt:lpstr>
      <vt:lpstr>Developments along the calcium chain</vt:lpstr>
      <vt:lpstr>A puzzle?</vt:lpstr>
      <vt:lpstr>A puzzle?</vt:lpstr>
      <vt:lpstr>Moving towards the middle of the valence space</vt:lpstr>
      <vt:lpstr>Moving towards the middle of the valence space</vt:lpstr>
      <vt:lpstr>Current picture</vt:lpstr>
      <vt:lpstr>Current picture</vt:lpstr>
      <vt:lpstr>Current picture</vt:lpstr>
      <vt:lpstr>Moving towards N = 50</vt:lpstr>
      <vt:lpstr>Evolution of N = 50 shell gap</vt:lpstr>
      <vt:lpstr>Evolution of N = 50 shell gap</vt:lpstr>
      <vt:lpstr>Evolution of N = 50 shell gap</vt:lpstr>
      <vt:lpstr>Evolution of N = 50 shell gap</vt:lpstr>
      <vt:lpstr>Evolution of N = 50 shell gap</vt:lpstr>
      <vt:lpstr>Evolution of N = 50 shell gap</vt:lpstr>
      <vt:lpstr>Perspectives</vt:lpstr>
      <vt:lpstr>Perspectives</vt:lpstr>
      <vt:lpstr>S3-Low Energy Branch  a 3-in-one experimental setup</vt:lpstr>
      <vt:lpstr>Final summary Part 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Luc Petizon</dc:creator>
  <cp:lastModifiedBy>vladimir MANEA</cp:lastModifiedBy>
  <cp:revision>3172</cp:revision>
  <dcterms:created xsi:type="dcterms:W3CDTF">2011-03-09T16:37:49Z</dcterms:created>
  <dcterms:modified xsi:type="dcterms:W3CDTF">2026-08-04T06:43:23Z</dcterms:modified>
</cp:coreProperties>
</file>