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2" r:id="rId3"/>
  </p:sldMasterIdLst>
  <p:notesMasterIdLst>
    <p:notesMasterId r:id="rId44"/>
  </p:notesMasterIdLst>
  <p:sldIdLst>
    <p:sldId id="256" r:id="rId4"/>
    <p:sldId id="318" r:id="rId5"/>
    <p:sldId id="258" r:id="rId6"/>
    <p:sldId id="312" r:id="rId7"/>
    <p:sldId id="280" r:id="rId8"/>
    <p:sldId id="328" r:id="rId9"/>
    <p:sldId id="313" r:id="rId10"/>
    <p:sldId id="317" r:id="rId11"/>
    <p:sldId id="314" r:id="rId12"/>
    <p:sldId id="315" r:id="rId13"/>
    <p:sldId id="326" r:id="rId14"/>
    <p:sldId id="320" r:id="rId15"/>
    <p:sldId id="316" r:id="rId16"/>
    <p:sldId id="333" r:id="rId17"/>
    <p:sldId id="334" r:id="rId18"/>
    <p:sldId id="325" r:id="rId19"/>
    <p:sldId id="286" r:id="rId20"/>
    <p:sldId id="285" r:id="rId21"/>
    <p:sldId id="263" r:id="rId22"/>
    <p:sldId id="265" r:id="rId23"/>
    <p:sldId id="266" r:id="rId24"/>
    <p:sldId id="354" r:id="rId25"/>
    <p:sldId id="279" r:id="rId26"/>
    <p:sldId id="272" r:id="rId27"/>
    <p:sldId id="335" r:id="rId28"/>
    <p:sldId id="336" r:id="rId29"/>
    <p:sldId id="337" r:id="rId30"/>
    <p:sldId id="338" r:id="rId31"/>
    <p:sldId id="340" r:id="rId32"/>
    <p:sldId id="339" r:id="rId33"/>
    <p:sldId id="341" r:id="rId34"/>
    <p:sldId id="327" r:id="rId35"/>
    <p:sldId id="322" r:id="rId36"/>
    <p:sldId id="267" r:id="rId37"/>
    <p:sldId id="268" r:id="rId38"/>
    <p:sldId id="289" r:id="rId39"/>
    <p:sldId id="288" r:id="rId40"/>
    <p:sldId id="290" r:id="rId41"/>
    <p:sldId id="295" r:id="rId42"/>
    <p:sldId id="284" r:id="rId4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46A44D-A75F-4E90-856F-25458DE5D658}" v="114" dt="2026-08-04T07:53:31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 varScale="1">
        <p:scale>
          <a:sx n="70" d="100"/>
          <a:sy n="70" d="100"/>
        </p:scale>
        <p:origin x="4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sley, Philip" userId="d032ee7a-3139-4b87-b735-7d24c7a48dc9" providerId="ADAL" clId="{8D494320-D6F1-4BD8-815B-8DE84EAF9E9B}"/>
    <pc:docChg chg="addSld delSld modSld">
      <pc:chgData name="Adsley, Philip" userId="d032ee7a-3139-4b87-b735-7d24c7a48dc9" providerId="ADAL" clId="{8D494320-D6F1-4BD8-815B-8DE84EAF9E9B}" dt="2026-08-04T13:20:25.641" v="136" actId="2696"/>
      <pc:docMkLst>
        <pc:docMk/>
      </pc:docMkLst>
      <pc:sldChg chg="add del">
        <pc:chgData name="Adsley, Philip" userId="d032ee7a-3139-4b87-b735-7d24c7a48dc9" providerId="ADAL" clId="{8D494320-D6F1-4BD8-815B-8DE84EAF9E9B}" dt="2026-08-04T07:53:31.891" v="122"/>
        <pc:sldMkLst>
          <pc:docMk/>
          <pc:sldMk cId="1512766321" sldId="263"/>
        </pc:sldMkLst>
      </pc:sldChg>
      <pc:sldChg chg="add del">
        <pc:chgData name="Adsley, Philip" userId="d032ee7a-3139-4b87-b735-7d24c7a48dc9" providerId="ADAL" clId="{8D494320-D6F1-4BD8-815B-8DE84EAF9E9B}" dt="2026-08-04T07:53:31.891" v="122"/>
        <pc:sldMkLst>
          <pc:docMk/>
          <pc:sldMk cId="338493414" sldId="265"/>
        </pc:sldMkLst>
      </pc:sldChg>
      <pc:sldChg chg="add del">
        <pc:chgData name="Adsley, Philip" userId="d032ee7a-3139-4b87-b735-7d24c7a48dc9" providerId="ADAL" clId="{8D494320-D6F1-4BD8-815B-8DE84EAF9E9B}" dt="2026-08-04T07:53:31.891" v="122"/>
        <pc:sldMkLst>
          <pc:docMk/>
          <pc:sldMk cId="26794599" sldId="266"/>
        </pc:sldMkLst>
      </pc:sldChg>
      <pc:sldChg chg="add del">
        <pc:chgData name="Adsley, Philip" userId="d032ee7a-3139-4b87-b735-7d24c7a48dc9" providerId="ADAL" clId="{8D494320-D6F1-4BD8-815B-8DE84EAF9E9B}" dt="2026-08-04T13:20:25.641" v="136" actId="2696"/>
        <pc:sldMkLst>
          <pc:docMk/>
          <pc:sldMk cId="1376791945" sldId="269"/>
        </pc:sldMkLst>
      </pc:sldChg>
      <pc:sldChg chg="add del">
        <pc:chgData name="Adsley, Philip" userId="d032ee7a-3139-4b87-b735-7d24c7a48dc9" providerId="ADAL" clId="{8D494320-D6F1-4BD8-815B-8DE84EAF9E9B}" dt="2026-08-04T07:53:31.891" v="122"/>
        <pc:sldMkLst>
          <pc:docMk/>
          <pc:sldMk cId="716339287" sldId="272"/>
        </pc:sldMkLst>
      </pc:sldChg>
      <pc:sldChg chg="add del">
        <pc:chgData name="Adsley, Philip" userId="d032ee7a-3139-4b87-b735-7d24c7a48dc9" providerId="ADAL" clId="{8D494320-D6F1-4BD8-815B-8DE84EAF9E9B}" dt="2026-08-04T07:54:04.796" v="125" actId="47"/>
        <pc:sldMkLst>
          <pc:docMk/>
          <pc:sldMk cId="1348071357" sldId="273"/>
        </pc:sldMkLst>
      </pc:sldChg>
      <pc:sldChg chg="add del">
        <pc:chgData name="Adsley, Philip" userId="d032ee7a-3139-4b87-b735-7d24c7a48dc9" providerId="ADAL" clId="{8D494320-D6F1-4BD8-815B-8DE84EAF9E9B}" dt="2026-08-04T07:53:46.495" v="123" actId="47"/>
        <pc:sldMkLst>
          <pc:docMk/>
          <pc:sldMk cId="3721961479" sldId="275"/>
        </pc:sldMkLst>
      </pc:sldChg>
      <pc:sldChg chg="add del">
        <pc:chgData name="Adsley, Philip" userId="d032ee7a-3139-4b87-b735-7d24c7a48dc9" providerId="ADAL" clId="{8D494320-D6F1-4BD8-815B-8DE84EAF9E9B}" dt="2026-08-04T07:54:00.856" v="124" actId="47"/>
        <pc:sldMkLst>
          <pc:docMk/>
          <pc:sldMk cId="3334706331" sldId="277"/>
        </pc:sldMkLst>
      </pc:sldChg>
      <pc:sldChg chg="add del">
        <pc:chgData name="Adsley, Philip" userId="d032ee7a-3139-4b87-b735-7d24c7a48dc9" providerId="ADAL" clId="{8D494320-D6F1-4BD8-815B-8DE84EAF9E9B}" dt="2026-08-04T07:53:31.891" v="122"/>
        <pc:sldMkLst>
          <pc:docMk/>
          <pc:sldMk cId="3907250959" sldId="279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599821582" sldId="280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1691120591" sldId="285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868075405" sldId="286"/>
        </pc:sldMkLst>
      </pc:sldChg>
      <pc:sldChg chg="add del">
        <pc:chgData name="Adsley, Philip" userId="d032ee7a-3139-4b87-b735-7d24c7a48dc9" providerId="ADAL" clId="{8D494320-D6F1-4BD8-815B-8DE84EAF9E9B}" dt="2026-08-04T13:20:25.641" v="136" actId="2696"/>
        <pc:sldMkLst>
          <pc:docMk/>
          <pc:sldMk cId="2530102204" sldId="291"/>
        </pc:sldMkLst>
      </pc:sldChg>
      <pc:sldChg chg="add del">
        <pc:chgData name="Adsley, Philip" userId="d032ee7a-3139-4b87-b735-7d24c7a48dc9" providerId="ADAL" clId="{8D494320-D6F1-4BD8-815B-8DE84EAF9E9B}" dt="2026-08-04T13:20:25.641" v="136" actId="2696"/>
        <pc:sldMkLst>
          <pc:docMk/>
          <pc:sldMk cId="4283169032" sldId="292"/>
        </pc:sldMkLst>
      </pc:sldChg>
      <pc:sldChg chg="add del">
        <pc:chgData name="Adsley, Philip" userId="d032ee7a-3139-4b87-b735-7d24c7a48dc9" providerId="ADAL" clId="{8D494320-D6F1-4BD8-815B-8DE84EAF9E9B}" dt="2026-08-04T13:20:25.641" v="136" actId="2696"/>
        <pc:sldMkLst>
          <pc:docMk/>
          <pc:sldMk cId="932945055" sldId="293"/>
        </pc:sldMkLst>
      </pc:sldChg>
      <pc:sldChg chg="add del">
        <pc:chgData name="Adsley, Philip" userId="d032ee7a-3139-4b87-b735-7d24c7a48dc9" providerId="ADAL" clId="{8D494320-D6F1-4BD8-815B-8DE84EAF9E9B}" dt="2026-08-04T13:20:25.641" v="136" actId="2696"/>
        <pc:sldMkLst>
          <pc:docMk/>
          <pc:sldMk cId="1395554239" sldId="294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3625639254" sldId="312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3586830303" sldId="313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1600075345" sldId="314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1007943616" sldId="315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999374310" sldId="316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1077709207" sldId="317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2038558021" sldId="320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4294543066" sldId="325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2817379277" sldId="326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816161977" sldId="328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2710549756" sldId="333"/>
        </pc:sldMkLst>
      </pc:sldChg>
      <pc:sldChg chg="add">
        <pc:chgData name="Adsley, Philip" userId="d032ee7a-3139-4b87-b735-7d24c7a48dc9" providerId="ADAL" clId="{8D494320-D6F1-4BD8-815B-8DE84EAF9E9B}" dt="2026-08-03T13:34:40.526" v="114"/>
        <pc:sldMkLst>
          <pc:docMk/>
          <pc:sldMk cId="3598974959" sldId="334"/>
        </pc:sldMkLst>
      </pc:sldChg>
      <pc:sldChg chg="add">
        <pc:chgData name="Adsley, Philip" userId="d032ee7a-3139-4b87-b735-7d24c7a48dc9" providerId="ADAL" clId="{8D494320-D6F1-4BD8-815B-8DE84EAF9E9B}" dt="2026-08-02T17:49:08.740" v="0"/>
        <pc:sldMkLst>
          <pc:docMk/>
          <pc:sldMk cId="3770052120" sldId="335"/>
        </pc:sldMkLst>
      </pc:sldChg>
      <pc:sldChg chg="addSp modSp">
        <pc:chgData name="Adsley, Philip" userId="d032ee7a-3139-4b87-b735-7d24c7a48dc9" providerId="ADAL" clId="{8D494320-D6F1-4BD8-815B-8DE84EAF9E9B}" dt="2026-08-03T08:21:13.997" v="2" actId="767"/>
        <pc:sldMkLst>
          <pc:docMk/>
          <pc:sldMk cId="3266904457" sldId="336"/>
        </pc:sldMkLst>
        <pc:spChg chg="add mod">
          <ac:chgData name="Adsley, Philip" userId="d032ee7a-3139-4b87-b735-7d24c7a48dc9" providerId="ADAL" clId="{8D494320-D6F1-4BD8-815B-8DE84EAF9E9B}" dt="2026-08-03T08:21:13.997" v="2" actId="767"/>
          <ac:spMkLst>
            <pc:docMk/>
            <pc:sldMk cId="3266904457" sldId="336"/>
            <ac:spMk id="14" creationId="{C46AECA3-5692-72A2-1E4B-F45FCFDDBE33}"/>
          </ac:spMkLst>
        </pc:spChg>
      </pc:sldChg>
      <pc:sldChg chg="addSp">
        <pc:chgData name="Adsley, Philip" userId="d032ee7a-3139-4b87-b735-7d24c7a48dc9" providerId="ADAL" clId="{8D494320-D6F1-4BD8-815B-8DE84EAF9E9B}" dt="2026-08-03T18:13:09.275" v="115"/>
        <pc:sldMkLst>
          <pc:docMk/>
          <pc:sldMk cId="3845852280" sldId="337"/>
        </pc:sldMkLst>
        <pc:picChg chg="add">
          <ac:chgData name="Adsley, Philip" userId="d032ee7a-3139-4b87-b735-7d24c7a48dc9" providerId="ADAL" clId="{8D494320-D6F1-4BD8-815B-8DE84EAF9E9B}" dt="2026-08-03T08:28:03.333" v="3"/>
          <ac:picMkLst>
            <pc:docMk/>
            <pc:sldMk cId="3845852280" sldId="337"/>
            <ac:picMk id="4" creationId="{F3760FFF-31E2-CE4F-A02A-A32FF0D9DD45}"/>
          </ac:picMkLst>
        </pc:picChg>
        <pc:picChg chg="add">
          <ac:chgData name="Adsley, Philip" userId="d032ee7a-3139-4b87-b735-7d24c7a48dc9" providerId="ADAL" clId="{8D494320-D6F1-4BD8-815B-8DE84EAF9E9B}" dt="2026-08-03T18:13:09.275" v="115"/>
          <ac:picMkLst>
            <pc:docMk/>
            <pc:sldMk cId="3845852280" sldId="337"/>
            <ac:picMk id="5" creationId="{8003D306-2E3E-B2D8-6AA6-244CBBA8BC4E}"/>
          </ac:picMkLst>
        </pc:picChg>
      </pc:sldChg>
      <pc:sldChg chg="addSp">
        <pc:chgData name="Adsley, Philip" userId="d032ee7a-3139-4b87-b735-7d24c7a48dc9" providerId="ADAL" clId="{8D494320-D6F1-4BD8-815B-8DE84EAF9E9B}" dt="2026-08-03T08:28:27.521" v="5"/>
        <pc:sldMkLst>
          <pc:docMk/>
          <pc:sldMk cId="2238098424" sldId="338"/>
        </pc:sldMkLst>
        <pc:picChg chg="add">
          <ac:chgData name="Adsley, Philip" userId="d032ee7a-3139-4b87-b735-7d24c7a48dc9" providerId="ADAL" clId="{8D494320-D6F1-4BD8-815B-8DE84EAF9E9B}" dt="2026-08-03T08:28:06.103" v="4"/>
          <ac:picMkLst>
            <pc:docMk/>
            <pc:sldMk cId="2238098424" sldId="338"/>
            <ac:picMk id="4" creationId="{936699FD-BB0A-FDF0-7669-A9EA9D2F6DC3}"/>
          </ac:picMkLst>
        </pc:picChg>
        <pc:picChg chg="add">
          <ac:chgData name="Adsley, Philip" userId="d032ee7a-3139-4b87-b735-7d24c7a48dc9" providerId="ADAL" clId="{8D494320-D6F1-4BD8-815B-8DE84EAF9E9B}" dt="2026-08-03T08:28:27.521" v="5"/>
          <ac:picMkLst>
            <pc:docMk/>
            <pc:sldMk cId="2238098424" sldId="338"/>
            <ac:picMk id="5" creationId="{FE4D6C70-6812-530C-0694-40995765D6DE}"/>
          </ac:picMkLst>
        </pc:picChg>
      </pc:sldChg>
      <pc:sldChg chg="addSp modSp">
        <pc:chgData name="Adsley, Philip" userId="d032ee7a-3139-4b87-b735-7d24c7a48dc9" providerId="ADAL" clId="{8D494320-D6F1-4BD8-815B-8DE84EAF9E9B}" dt="2026-08-02T17:55:29.859" v="1"/>
        <pc:sldMkLst>
          <pc:docMk/>
          <pc:sldMk cId="1518103381" sldId="339"/>
        </pc:sldMkLst>
        <pc:spChg chg="add mod">
          <ac:chgData name="Adsley, Philip" userId="d032ee7a-3139-4b87-b735-7d24c7a48dc9" providerId="ADAL" clId="{8D494320-D6F1-4BD8-815B-8DE84EAF9E9B}" dt="2026-08-02T17:55:29.859" v="1"/>
          <ac:spMkLst>
            <pc:docMk/>
            <pc:sldMk cId="1518103381" sldId="339"/>
            <ac:spMk id="4" creationId="{2771AF98-AC93-AFD7-1C8E-BBFC43FE0FFC}"/>
          </ac:spMkLst>
        </pc:spChg>
        <pc:spChg chg="add mod">
          <ac:chgData name="Adsley, Philip" userId="d032ee7a-3139-4b87-b735-7d24c7a48dc9" providerId="ADAL" clId="{8D494320-D6F1-4BD8-815B-8DE84EAF9E9B}" dt="2026-08-02T17:55:29.859" v="1"/>
          <ac:spMkLst>
            <pc:docMk/>
            <pc:sldMk cId="1518103381" sldId="339"/>
            <ac:spMk id="5" creationId="{C26A5064-3D1A-0949-021F-AEFA9E53F81F}"/>
          </ac:spMkLst>
        </pc:spChg>
        <pc:spChg chg="add mod">
          <ac:chgData name="Adsley, Philip" userId="d032ee7a-3139-4b87-b735-7d24c7a48dc9" providerId="ADAL" clId="{8D494320-D6F1-4BD8-815B-8DE84EAF9E9B}" dt="2026-08-02T17:55:29.859" v="1"/>
          <ac:spMkLst>
            <pc:docMk/>
            <pc:sldMk cId="1518103381" sldId="339"/>
            <ac:spMk id="7" creationId="{E482A805-22A8-AE7F-F765-F4A48CE06746}"/>
          </ac:spMkLst>
        </pc:spChg>
        <pc:spChg chg="add mod">
          <ac:chgData name="Adsley, Philip" userId="d032ee7a-3139-4b87-b735-7d24c7a48dc9" providerId="ADAL" clId="{8D494320-D6F1-4BD8-815B-8DE84EAF9E9B}" dt="2026-08-02T17:55:29.859" v="1"/>
          <ac:spMkLst>
            <pc:docMk/>
            <pc:sldMk cId="1518103381" sldId="339"/>
            <ac:spMk id="9" creationId="{1959D8A7-33D4-4F86-C3F1-2C500D975F0D}"/>
          </ac:spMkLst>
        </pc:spChg>
        <pc:spChg chg="add mod">
          <ac:chgData name="Adsley, Philip" userId="d032ee7a-3139-4b87-b735-7d24c7a48dc9" providerId="ADAL" clId="{8D494320-D6F1-4BD8-815B-8DE84EAF9E9B}" dt="2026-08-02T17:55:29.859" v="1"/>
          <ac:spMkLst>
            <pc:docMk/>
            <pc:sldMk cId="1518103381" sldId="339"/>
            <ac:spMk id="11" creationId="{658E8B3C-24D2-56CD-FFC3-9E276BCE9151}"/>
          </ac:spMkLst>
        </pc:spChg>
        <pc:spChg chg="add mod">
          <ac:chgData name="Adsley, Philip" userId="d032ee7a-3139-4b87-b735-7d24c7a48dc9" providerId="ADAL" clId="{8D494320-D6F1-4BD8-815B-8DE84EAF9E9B}" dt="2026-08-02T17:55:29.859" v="1"/>
          <ac:spMkLst>
            <pc:docMk/>
            <pc:sldMk cId="1518103381" sldId="339"/>
            <ac:spMk id="13" creationId="{4A5F24D3-EA8F-264D-B136-F9FBA243C8F0}"/>
          </ac:spMkLst>
        </pc:spChg>
        <pc:spChg chg="add mod">
          <ac:chgData name="Adsley, Philip" userId="d032ee7a-3139-4b87-b735-7d24c7a48dc9" providerId="ADAL" clId="{8D494320-D6F1-4BD8-815B-8DE84EAF9E9B}" dt="2026-08-02T17:55:29.859" v="1"/>
          <ac:spMkLst>
            <pc:docMk/>
            <pc:sldMk cId="1518103381" sldId="339"/>
            <ac:spMk id="14" creationId="{53588762-CD00-EAB8-F45E-632DBDFC5C2C}"/>
          </ac:spMkLst>
        </pc:spChg>
        <pc:spChg chg="add mod">
          <ac:chgData name="Adsley, Philip" userId="d032ee7a-3139-4b87-b735-7d24c7a48dc9" providerId="ADAL" clId="{8D494320-D6F1-4BD8-815B-8DE84EAF9E9B}" dt="2026-08-02T17:55:29.859" v="1"/>
          <ac:spMkLst>
            <pc:docMk/>
            <pc:sldMk cId="1518103381" sldId="339"/>
            <ac:spMk id="15" creationId="{D41FE5DA-9850-1326-6E6E-FDA0FBCEED41}"/>
          </ac:spMkLst>
        </pc:spChg>
        <pc:spChg chg="add mod">
          <ac:chgData name="Adsley, Philip" userId="d032ee7a-3139-4b87-b735-7d24c7a48dc9" providerId="ADAL" clId="{8D494320-D6F1-4BD8-815B-8DE84EAF9E9B}" dt="2026-08-02T17:55:29.859" v="1"/>
          <ac:spMkLst>
            <pc:docMk/>
            <pc:sldMk cId="1518103381" sldId="339"/>
            <ac:spMk id="16" creationId="{CD051029-637F-4C03-B486-B066C57D95E8}"/>
          </ac:spMkLst>
        </pc:spChg>
        <pc:spChg chg="add mod">
          <ac:chgData name="Adsley, Philip" userId="d032ee7a-3139-4b87-b735-7d24c7a48dc9" providerId="ADAL" clId="{8D494320-D6F1-4BD8-815B-8DE84EAF9E9B}" dt="2026-08-02T17:55:29.859" v="1"/>
          <ac:spMkLst>
            <pc:docMk/>
            <pc:sldMk cId="1518103381" sldId="339"/>
            <ac:spMk id="18" creationId="{D12D849F-5103-034C-4FD2-8E34E4A8589D}"/>
          </ac:spMkLst>
        </pc:spChg>
      </pc:sldChg>
      <pc:sldChg chg="addSp modSp">
        <pc:chgData name="Adsley, Philip" userId="d032ee7a-3139-4b87-b735-7d24c7a48dc9" providerId="ADAL" clId="{8D494320-D6F1-4BD8-815B-8DE84EAF9E9B}" dt="2026-08-03T09:39:45.127" v="102" actId="767"/>
        <pc:sldMkLst>
          <pc:docMk/>
          <pc:sldMk cId="668905543" sldId="340"/>
        </pc:sldMkLst>
        <pc:spChg chg="add mod">
          <ac:chgData name="Adsley, Philip" userId="d032ee7a-3139-4b87-b735-7d24c7a48dc9" providerId="ADAL" clId="{8D494320-D6F1-4BD8-815B-8DE84EAF9E9B}" dt="2026-08-03T09:39:45.127" v="102" actId="767"/>
          <ac:spMkLst>
            <pc:docMk/>
            <pc:sldMk cId="668905543" sldId="340"/>
            <ac:spMk id="7" creationId="{DD6D09D9-DDF1-1461-F2D9-76F221973DAB}"/>
          </ac:spMkLst>
        </pc:spChg>
        <pc:picChg chg="add">
          <ac:chgData name="Adsley, Philip" userId="d032ee7a-3139-4b87-b735-7d24c7a48dc9" providerId="ADAL" clId="{8D494320-D6F1-4BD8-815B-8DE84EAF9E9B}" dt="2026-08-03T09:39:32.387" v="101"/>
          <ac:picMkLst>
            <pc:docMk/>
            <pc:sldMk cId="668905543" sldId="340"/>
            <ac:picMk id="6" creationId="{C7FAE118-B188-77CC-0FB9-BF0525F61A12}"/>
          </ac:picMkLst>
        </pc:picChg>
      </pc:sldChg>
      <pc:sldChg chg="addSp">
        <pc:chgData name="Adsley, Philip" userId="d032ee7a-3139-4b87-b735-7d24c7a48dc9" providerId="ADAL" clId="{8D494320-D6F1-4BD8-815B-8DE84EAF9E9B}" dt="2026-08-03T10:08:17.461" v="111"/>
        <pc:sldMkLst>
          <pc:docMk/>
          <pc:sldMk cId="3796422372" sldId="341"/>
        </pc:sldMkLst>
        <pc:picChg chg="add">
          <ac:chgData name="Adsley, Philip" userId="d032ee7a-3139-4b87-b735-7d24c7a48dc9" providerId="ADAL" clId="{8D494320-D6F1-4BD8-815B-8DE84EAF9E9B}" dt="2026-08-03T10:08:17.461" v="111"/>
          <ac:picMkLst>
            <pc:docMk/>
            <pc:sldMk cId="3796422372" sldId="341"/>
            <ac:picMk id="6" creationId="{49133EB0-FA96-417B-F122-A4DC45DD593C}"/>
          </ac:picMkLst>
        </pc:picChg>
      </pc:sldChg>
      <pc:sldChg chg="addSp modSp del modAnim">
        <pc:chgData name="Adsley, Philip" userId="d032ee7a-3139-4b87-b735-7d24c7a48dc9" providerId="ADAL" clId="{8D494320-D6F1-4BD8-815B-8DE84EAF9E9B}" dt="2026-08-04T13:20:25.641" v="136" actId="2696"/>
        <pc:sldMkLst>
          <pc:docMk/>
          <pc:sldMk cId="695696107" sldId="342"/>
        </pc:sldMkLst>
        <pc:spChg chg="mod">
          <ac:chgData name="Adsley, Philip" userId="d032ee7a-3139-4b87-b735-7d24c7a48dc9" providerId="ADAL" clId="{8D494320-D6F1-4BD8-815B-8DE84EAF9E9B}" dt="2026-08-03T08:44:15.920" v="7"/>
          <ac:spMkLst>
            <pc:docMk/>
            <pc:sldMk cId="695696107" sldId="342"/>
            <ac:spMk id="5" creationId="{5A4BEBA6-F198-C30D-E6B3-6F7A29E3FB01}"/>
          </ac:spMkLst>
        </pc:spChg>
        <pc:spChg chg="add">
          <ac:chgData name="Adsley, Philip" userId="d032ee7a-3139-4b87-b735-7d24c7a48dc9" providerId="ADAL" clId="{8D494320-D6F1-4BD8-815B-8DE84EAF9E9B}" dt="2026-08-03T08:45:01.679" v="9"/>
          <ac:spMkLst>
            <pc:docMk/>
            <pc:sldMk cId="695696107" sldId="342"/>
            <ac:spMk id="12" creationId="{B4CA3C79-6003-AB99-8192-D8D7D66B4648}"/>
          </ac:spMkLst>
        </pc:spChg>
        <pc:picChg chg="add">
          <ac:chgData name="Adsley, Philip" userId="d032ee7a-3139-4b87-b735-7d24c7a48dc9" providerId="ADAL" clId="{8D494320-D6F1-4BD8-815B-8DE84EAF9E9B}" dt="2026-08-03T08:44:45.074" v="8"/>
          <ac:picMkLst>
            <pc:docMk/>
            <pc:sldMk cId="695696107" sldId="342"/>
            <ac:picMk id="10" creationId="{29411956-7903-D8DC-A96F-96A987EAE3EC}"/>
          </ac:picMkLst>
        </pc:picChg>
        <pc:picChg chg="add">
          <ac:chgData name="Adsley, Philip" userId="d032ee7a-3139-4b87-b735-7d24c7a48dc9" providerId="ADAL" clId="{8D494320-D6F1-4BD8-815B-8DE84EAF9E9B}" dt="2026-08-03T08:45:01.679" v="9"/>
          <ac:picMkLst>
            <pc:docMk/>
            <pc:sldMk cId="695696107" sldId="342"/>
            <ac:picMk id="13" creationId="{DC98B3CB-B554-224C-C296-55D7A8A30421}"/>
          </ac:picMkLst>
        </pc:picChg>
        <pc:picChg chg="add">
          <ac:chgData name="Adsley, Philip" userId="d032ee7a-3139-4b87-b735-7d24c7a48dc9" providerId="ADAL" clId="{8D494320-D6F1-4BD8-815B-8DE84EAF9E9B}" dt="2026-08-03T08:45:14.296" v="10"/>
          <ac:picMkLst>
            <pc:docMk/>
            <pc:sldMk cId="695696107" sldId="342"/>
            <ac:picMk id="14" creationId="{33E03935-8FA4-5B85-A933-01EADFC1B796}"/>
          </ac:picMkLst>
        </pc:picChg>
        <pc:picChg chg="add">
          <ac:chgData name="Adsley, Philip" userId="d032ee7a-3139-4b87-b735-7d24c7a48dc9" providerId="ADAL" clId="{8D494320-D6F1-4BD8-815B-8DE84EAF9E9B}" dt="2026-08-03T08:46:07.083" v="11"/>
          <ac:picMkLst>
            <pc:docMk/>
            <pc:sldMk cId="695696107" sldId="342"/>
            <ac:picMk id="17" creationId="{30F8543A-5E0E-4793-D96A-211C16F59C72}"/>
          </ac:picMkLst>
        </pc:picChg>
      </pc:sldChg>
      <pc:sldChg chg="addSp modSp del mod">
        <pc:chgData name="Adsley, Philip" userId="d032ee7a-3139-4b87-b735-7d24c7a48dc9" providerId="ADAL" clId="{8D494320-D6F1-4BD8-815B-8DE84EAF9E9B}" dt="2026-08-04T13:20:25.641" v="136" actId="2696"/>
        <pc:sldMkLst>
          <pc:docMk/>
          <pc:sldMk cId="36765008" sldId="345"/>
        </pc:sldMkLst>
        <pc:spChg chg="add">
          <ac:chgData name="Adsley, Philip" userId="d032ee7a-3139-4b87-b735-7d24c7a48dc9" providerId="ADAL" clId="{8D494320-D6F1-4BD8-815B-8DE84EAF9E9B}" dt="2026-08-03T08:52:46.363" v="13"/>
          <ac:spMkLst>
            <pc:docMk/>
            <pc:sldMk cId="36765008" sldId="345"/>
            <ac:spMk id="6" creationId="{CEDC1947-1977-B0FA-B4FF-18FFE0ED2C86}"/>
          </ac:spMkLst>
        </pc:spChg>
        <pc:spChg chg="add mod">
          <ac:chgData name="Adsley, Philip" userId="d032ee7a-3139-4b87-b735-7d24c7a48dc9" providerId="ADAL" clId="{8D494320-D6F1-4BD8-815B-8DE84EAF9E9B}" dt="2026-08-03T08:59:16.552" v="16"/>
          <ac:spMkLst>
            <pc:docMk/>
            <pc:sldMk cId="36765008" sldId="345"/>
            <ac:spMk id="10" creationId="{3A7AB44B-8750-98EE-FD9F-F2227928A2DE}"/>
          </ac:spMkLst>
        </pc:spChg>
        <pc:spChg chg="add mod">
          <ac:chgData name="Adsley, Philip" userId="d032ee7a-3139-4b87-b735-7d24c7a48dc9" providerId="ADAL" clId="{8D494320-D6F1-4BD8-815B-8DE84EAF9E9B}" dt="2026-08-04T08:16:33.647" v="127" actId="14100"/>
          <ac:spMkLst>
            <pc:docMk/>
            <pc:sldMk cId="36765008" sldId="345"/>
            <ac:spMk id="11" creationId="{C722B478-A377-68B9-4B47-1626135E946F}"/>
          </ac:spMkLst>
        </pc:spChg>
        <pc:spChg chg="add mod">
          <ac:chgData name="Adsley, Philip" userId="d032ee7a-3139-4b87-b735-7d24c7a48dc9" providerId="ADAL" clId="{8D494320-D6F1-4BD8-815B-8DE84EAF9E9B}" dt="2026-08-03T09:21:11.504" v="98" actId="767"/>
          <ac:spMkLst>
            <pc:docMk/>
            <pc:sldMk cId="36765008" sldId="345"/>
            <ac:spMk id="12" creationId="{946B3CE1-399F-962F-71E5-4EEF469B293A}"/>
          </ac:spMkLst>
        </pc:spChg>
        <pc:cxnChg chg="mod">
          <ac:chgData name="Adsley, Philip" userId="d032ee7a-3139-4b87-b735-7d24c7a48dc9" providerId="ADAL" clId="{8D494320-D6F1-4BD8-815B-8DE84EAF9E9B}" dt="2026-08-04T08:16:27.018" v="126" actId="14100"/>
          <ac:cxnSpMkLst>
            <pc:docMk/>
            <pc:sldMk cId="36765008" sldId="345"/>
            <ac:cxnSpMk id="14" creationId="{026D5DBD-735E-D408-5DEA-9350B0C9ABC0}"/>
          </ac:cxnSpMkLst>
        </pc:cxnChg>
      </pc:sldChg>
      <pc:sldChg chg="addSp modSp del">
        <pc:chgData name="Adsley, Philip" userId="d032ee7a-3139-4b87-b735-7d24c7a48dc9" providerId="ADAL" clId="{8D494320-D6F1-4BD8-815B-8DE84EAF9E9B}" dt="2026-08-04T13:20:25.641" v="136" actId="2696"/>
        <pc:sldMkLst>
          <pc:docMk/>
          <pc:sldMk cId="2503720038" sldId="346"/>
        </pc:sldMkLst>
        <pc:spChg chg="add">
          <ac:chgData name="Adsley, Philip" userId="d032ee7a-3139-4b87-b735-7d24c7a48dc9" providerId="ADAL" clId="{8D494320-D6F1-4BD8-815B-8DE84EAF9E9B}" dt="2026-08-03T18:18:40.673" v="116"/>
          <ac:spMkLst>
            <pc:docMk/>
            <pc:sldMk cId="2503720038" sldId="346"/>
            <ac:spMk id="6" creationId="{89ACBCC3-6F06-90D2-3911-46284BA04C23}"/>
          </ac:spMkLst>
        </pc:spChg>
        <pc:spChg chg="add mod">
          <ac:chgData name="Adsley, Philip" userId="d032ee7a-3139-4b87-b735-7d24c7a48dc9" providerId="ADAL" clId="{8D494320-D6F1-4BD8-815B-8DE84EAF9E9B}" dt="2026-08-03T18:19:35.744" v="118"/>
          <ac:spMkLst>
            <pc:docMk/>
            <pc:sldMk cId="2503720038" sldId="346"/>
            <ac:spMk id="9" creationId="{AAA19298-B73D-DB21-4310-24A78DCF459D}"/>
          </ac:spMkLst>
        </pc:spChg>
      </pc:sldChg>
      <pc:sldChg chg="addSp modSp del mod">
        <pc:chgData name="Adsley, Philip" userId="d032ee7a-3139-4b87-b735-7d24c7a48dc9" providerId="ADAL" clId="{8D494320-D6F1-4BD8-815B-8DE84EAF9E9B}" dt="2026-08-04T13:20:25.641" v="136" actId="2696"/>
        <pc:sldMkLst>
          <pc:docMk/>
          <pc:sldMk cId="1161047343" sldId="347"/>
        </pc:sldMkLst>
        <pc:picChg chg="add mod">
          <ac:chgData name="Adsley, Philip" userId="d032ee7a-3139-4b87-b735-7d24c7a48dc9" providerId="ADAL" clId="{8D494320-D6F1-4BD8-815B-8DE84EAF9E9B}" dt="2026-08-04T08:18:45.373" v="135" actId="1076"/>
          <ac:picMkLst>
            <pc:docMk/>
            <pc:sldMk cId="1161047343" sldId="347"/>
            <ac:picMk id="5" creationId="{AF0217DC-8848-4FCF-C0A5-4205B88A676E}"/>
          </ac:picMkLst>
        </pc:picChg>
        <pc:picChg chg="mod">
          <ac:chgData name="Adsley, Philip" userId="d032ee7a-3139-4b87-b735-7d24c7a48dc9" providerId="ADAL" clId="{8D494320-D6F1-4BD8-815B-8DE84EAF9E9B}" dt="2026-08-04T08:16:43.547" v="128" actId="1076"/>
          <ac:picMkLst>
            <pc:docMk/>
            <pc:sldMk cId="1161047343" sldId="347"/>
            <ac:picMk id="6" creationId="{18582B0A-E558-04A3-6983-FC6F263CA05A}"/>
          </ac:picMkLst>
        </pc:picChg>
        <pc:picChg chg="add mod">
          <ac:chgData name="Adsley, Philip" userId="d032ee7a-3139-4b87-b735-7d24c7a48dc9" providerId="ADAL" clId="{8D494320-D6F1-4BD8-815B-8DE84EAF9E9B}" dt="2026-08-04T08:18:41.176" v="134" actId="1076"/>
          <ac:picMkLst>
            <pc:docMk/>
            <pc:sldMk cId="1161047343" sldId="347"/>
            <ac:picMk id="8" creationId="{C7B96B2C-DB03-ECB9-EFE7-6C6DC5799952}"/>
          </ac:picMkLst>
        </pc:picChg>
      </pc:sldChg>
      <pc:sldChg chg="addSp modSp">
        <pc:chgData name="Adsley, Philip" userId="d032ee7a-3139-4b87-b735-7d24c7a48dc9" providerId="ADAL" clId="{8D494320-D6F1-4BD8-815B-8DE84EAF9E9B}" dt="2026-08-03T09:27:06.168" v="99"/>
        <pc:sldMkLst>
          <pc:docMk/>
          <pc:sldMk cId="565998774" sldId="348"/>
        </pc:sldMkLst>
        <pc:spChg chg="add mod">
          <ac:chgData name="Adsley, Philip" userId="d032ee7a-3139-4b87-b735-7d24c7a48dc9" providerId="ADAL" clId="{8D494320-D6F1-4BD8-815B-8DE84EAF9E9B}" dt="2026-08-03T09:27:06.168" v="99"/>
          <ac:spMkLst>
            <pc:docMk/>
            <pc:sldMk cId="565998774" sldId="348"/>
            <ac:spMk id="2" creationId="{39CC1EA7-8754-0840-FC45-3BDDC185DF65}"/>
          </ac:spMkLst>
        </pc:spChg>
        <pc:spChg chg="add mod">
          <ac:chgData name="Adsley, Philip" userId="d032ee7a-3139-4b87-b735-7d24c7a48dc9" providerId="ADAL" clId="{8D494320-D6F1-4BD8-815B-8DE84EAF9E9B}" dt="2026-08-03T09:27:06.168" v="99"/>
          <ac:spMkLst>
            <pc:docMk/>
            <pc:sldMk cId="565998774" sldId="348"/>
            <ac:spMk id="5" creationId="{CD02E0EA-8A8C-5B64-1067-30BE58C9D5FE}"/>
          </ac:spMkLst>
        </pc:spChg>
        <pc:spChg chg="add mod">
          <ac:chgData name="Adsley, Philip" userId="d032ee7a-3139-4b87-b735-7d24c7a48dc9" providerId="ADAL" clId="{8D494320-D6F1-4BD8-815B-8DE84EAF9E9B}" dt="2026-08-03T09:27:06.168" v="99"/>
          <ac:spMkLst>
            <pc:docMk/>
            <pc:sldMk cId="565998774" sldId="348"/>
            <ac:spMk id="11" creationId="{45406D89-4B92-ABDE-6BE5-B9510C91BD3A}"/>
          </ac:spMkLst>
        </pc:spChg>
        <pc:spChg chg="add mod">
          <ac:chgData name="Adsley, Philip" userId="d032ee7a-3139-4b87-b735-7d24c7a48dc9" providerId="ADAL" clId="{8D494320-D6F1-4BD8-815B-8DE84EAF9E9B}" dt="2026-08-03T09:27:06.168" v="99"/>
          <ac:spMkLst>
            <pc:docMk/>
            <pc:sldMk cId="565998774" sldId="348"/>
            <ac:spMk id="12" creationId="{32E6A297-1E41-4D8B-3589-E9D2C37AB1F9}"/>
          </ac:spMkLst>
        </pc:spChg>
        <pc:picChg chg="add mod">
          <ac:chgData name="Adsley, Philip" userId="d032ee7a-3139-4b87-b735-7d24c7a48dc9" providerId="ADAL" clId="{8D494320-D6F1-4BD8-815B-8DE84EAF9E9B}" dt="2026-08-03T09:27:06.168" v="99"/>
          <ac:picMkLst>
            <pc:docMk/>
            <pc:sldMk cId="565998774" sldId="348"/>
            <ac:picMk id="4" creationId="{146BC76F-8DE7-C14E-0CC9-6BB566A7393A}"/>
          </ac:picMkLst>
        </pc:picChg>
        <pc:picChg chg="add mod">
          <ac:chgData name="Adsley, Philip" userId="d032ee7a-3139-4b87-b735-7d24c7a48dc9" providerId="ADAL" clId="{8D494320-D6F1-4BD8-815B-8DE84EAF9E9B}" dt="2026-08-03T09:27:06.168" v="99"/>
          <ac:picMkLst>
            <pc:docMk/>
            <pc:sldMk cId="565998774" sldId="348"/>
            <ac:picMk id="6" creationId="{3EAD4C25-F68E-6790-4531-6B17EBA624D1}"/>
          </ac:picMkLst>
        </pc:picChg>
        <pc:picChg chg="add mod">
          <ac:chgData name="Adsley, Philip" userId="d032ee7a-3139-4b87-b735-7d24c7a48dc9" providerId="ADAL" clId="{8D494320-D6F1-4BD8-815B-8DE84EAF9E9B}" dt="2026-08-03T09:27:06.168" v="99"/>
          <ac:picMkLst>
            <pc:docMk/>
            <pc:sldMk cId="565998774" sldId="348"/>
            <ac:picMk id="13" creationId="{D8580E08-037B-BF62-CF94-188137C30B1C}"/>
          </ac:picMkLst>
        </pc:picChg>
        <pc:cxnChg chg="add mod">
          <ac:chgData name="Adsley, Philip" userId="d032ee7a-3139-4b87-b735-7d24c7a48dc9" providerId="ADAL" clId="{8D494320-D6F1-4BD8-815B-8DE84EAF9E9B}" dt="2026-08-03T09:27:06.168" v="99"/>
          <ac:cxnSpMkLst>
            <pc:docMk/>
            <pc:sldMk cId="565998774" sldId="348"/>
            <ac:cxnSpMk id="8" creationId="{4AEBFAE0-5318-7DE0-CDFC-06B49552D2F1}"/>
          </ac:cxnSpMkLst>
        </pc:cxnChg>
        <pc:cxnChg chg="add mod">
          <ac:chgData name="Adsley, Philip" userId="d032ee7a-3139-4b87-b735-7d24c7a48dc9" providerId="ADAL" clId="{8D494320-D6F1-4BD8-815B-8DE84EAF9E9B}" dt="2026-08-03T09:27:06.168" v="99"/>
          <ac:cxnSpMkLst>
            <pc:docMk/>
            <pc:sldMk cId="565998774" sldId="348"/>
            <ac:cxnSpMk id="9" creationId="{038701E0-CA64-BD99-AAEE-4E59F88E5695}"/>
          </ac:cxnSpMkLst>
        </pc:cxnChg>
        <pc:cxnChg chg="add mod">
          <ac:chgData name="Adsley, Philip" userId="d032ee7a-3139-4b87-b735-7d24c7a48dc9" providerId="ADAL" clId="{8D494320-D6F1-4BD8-815B-8DE84EAF9E9B}" dt="2026-08-03T09:27:06.168" v="99"/>
          <ac:cxnSpMkLst>
            <pc:docMk/>
            <pc:sldMk cId="565998774" sldId="348"/>
            <ac:cxnSpMk id="10" creationId="{43908551-5D2E-74C8-D1FF-61CA1A419792}"/>
          </ac:cxnSpMkLst>
        </pc:cxnChg>
      </pc:sldChg>
      <pc:sldChg chg="del">
        <pc:chgData name="Adsley, Philip" userId="d032ee7a-3139-4b87-b735-7d24c7a48dc9" providerId="ADAL" clId="{8D494320-D6F1-4BD8-815B-8DE84EAF9E9B}" dt="2026-08-04T13:20:25.641" v="136" actId="2696"/>
        <pc:sldMkLst>
          <pc:docMk/>
          <pc:sldMk cId="3254487592" sldId="349"/>
        </pc:sldMkLst>
      </pc:sldChg>
      <pc:sldChg chg="del modAnim">
        <pc:chgData name="Adsley, Philip" userId="d032ee7a-3139-4b87-b735-7d24c7a48dc9" providerId="ADAL" clId="{8D494320-D6F1-4BD8-815B-8DE84EAF9E9B}" dt="2026-08-04T13:20:25.641" v="136" actId="2696"/>
        <pc:sldMkLst>
          <pc:docMk/>
          <pc:sldMk cId="4205282662" sldId="350"/>
        </pc:sldMkLst>
      </pc:sldChg>
      <pc:sldChg chg="addSp modSp del">
        <pc:chgData name="Adsley, Philip" userId="d032ee7a-3139-4b87-b735-7d24c7a48dc9" providerId="ADAL" clId="{8D494320-D6F1-4BD8-815B-8DE84EAF9E9B}" dt="2026-08-04T13:20:25.641" v="136" actId="2696"/>
        <pc:sldMkLst>
          <pc:docMk/>
          <pc:sldMk cId="3912600392" sldId="351"/>
        </pc:sldMkLst>
        <pc:spChg chg="add mod">
          <ac:chgData name="Adsley, Philip" userId="d032ee7a-3139-4b87-b735-7d24c7a48dc9" providerId="ADAL" clId="{8D494320-D6F1-4BD8-815B-8DE84EAF9E9B}" dt="2026-08-03T18:31:43.099" v="119" actId="767"/>
          <ac:spMkLst>
            <pc:docMk/>
            <pc:sldMk cId="3912600392" sldId="351"/>
            <ac:spMk id="7" creationId="{2F2A9386-334E-7825-2EEE-DA0330153B78}"/>
          </ac:spMkLst>
        </pc:spChg>
      </pc:sldChg>
      <pc:sldChg chg="addSp modSp del modAnim">
        <pc:chgData name="Adsley, Philip" userId="d032ee7a-3139-4b87-b735-7d24c7a48dc9" providerId="ADAL" clId="{8D494320-D6F1-4BD8-815B-8DE84EAF9E9B}" dt="2026-08-04T13:20:25.641" v="136" actId="2696"/>
        <pc:sldMkLst>
          <pc:docMk/>
          <pc:sldMk cId="2608177928" sldId="352"/>
        </pc:sldMkLst>
        <pc:spChg chg="mod">
          <ac:chgData name="Adsley, Philip" userId="d032ee7a-3139-4b87-b735-7d24c7a48dc9" providerId="ADAL" clId="{8D494320-D6F1-4BD8-815B-8DE84EAF9E9B}" dt="2026-08-03T09:49:01.556" v="104"/>
          <ac:spMkLst>
            <pc:docMk/>
            <pc:sldMk cId="2608177928" sldId="352"/>
            <ac:spMk id="5" creationId="{2730D6A9-11B7-FA7B-C2AC-FCBF2223DF4C}"/>
          </ac:spMkLst>
        </pc:spChg>
        <pc:picChg chg="add mod">
          <ac:chgData name="Adsley, Philip" userId="d032ee7a-3139-4b87-b735-7d24c7a48dc9" providerId="ADAL" clId="{8D494320-D6F1-4BD8-815B-8DE84EAF9E9B}" dt="2026-08-03T09:47:24.250" v="103"/>
          <ac:picMkLst>
            <pc:docMk/>
            <pc:sldMk cId="2608177928" sldId="352"/>
            <ac:picMk id="2" creationId="{5F6B952B-4261-09A0-CED4-3E992E32CA61}"/>
          </ac:picMkLst>
        </pc:picChg>
        <pc:picChg chg="add">
          <ac:chgData name="Adsley, Philip" userId="d032ee7a-3139-4b87-b735-7d24c7a48dc9" providerId="ADAL" clId="{8D494320-D6F1-4BD8-815B-8DE84EAF9E9B}" dt="2026-08-03T10:11:49.885" v="112"/>
          <ac:picMkLst>
            <pc:docMk/>
            <pc:sldMk cId="2608177928" sldId="352"/>
            <ac:picMk id="4" creationId="{FCD79ABA-1E02-808A-E8FA-7DBAA71F35B7}"/>
          </ac:picMkLst>
        </pc:picChg>
      </pc:sldChg>
      <pc:sldChg chg="addSp modSp del modAnim">
        <pc:chgData name="Adsley, Philip" userId="d032ee7a-3139-4b87-b735-7d24c7a48dc9" providerId="ADAL" clId="{8D494320-D6F1-4BD8-815B-8DE84EAF9E9B}" dt="2026-08-04T13:20:25.641" v="136" actId="2696"/>
        <pc:sldMkLst>
          <pc:docMk/>
          <pc:sldMk cId="154936597" sldId="353"/>
        </pc:sldMkLst>
        <pc:spChg chg="add">
          <ac:chgData name="Adsley, Philip" userId="d032ee7a-3139-4b87-b735-7d24c7a48dc9" providerId="ADAL" clId="{8D494320-D6F1-4BD8-815B-8DE84EAF9E9B}" dt="2026-08-03T10:00:02.851" v="110"/>
          <ac:spMkLst>
            <pc:docMk/>
            <pc:sldMk cId="154936597" sldId="353"/>
            <ac:spMk id="16" creationId="{94BF9634-480D-6A19-ADD6-F53B7B923467}"/>
          </ac:spMkLst>
        </pc:spChg>
        <pc:picChg chg="add mod">
          <ac:chgData name="Adsley, Philip" userId="d032ee7a-3139-4b87-b735-7d24c7a48dc9" providerId="ADAL" clId="{8D494320-D6F1-4BD8-815B-8DE84EAF9E9B}" dt="2026-08-03T09:55:46.184" v="106"/>
          <ac:picMkLst>
            <pc:docMk/>
            <pc:sldMk cId="154936597" sldId="353"/>
            <ac:picMk id="2" creationId="{6E315BA5-A3A6-C66C-F72B-B99500F2B047}"/>
          </ac:picMkLst>
        </pc:picChg>
        <pc:picChg chg="add">
          <ac:chgData name="Adsley, Philip" userId="d032ee7a-3139-4b87-b735-7d24c7a48dc9" providerId="ADAL" clId="{8D494320-D6F1-4BD8-815B-8DE84EAF9E9B}" dt="2026-08-03T10:00:02.851" v="110"/>
          <ac:picMkLst>
            <pc:docMk/>
            <pc:sldMk cId="154936597" sldId="353"/>
            <ac:picMk id="17" creationId="{4EF9794B-CC47-124D-91C6-1430EB034E4D}"/>
          </ac:picMkLst>
        </pc:picChg>
        <pc:cxnChg chg="add mod">
          <ac:chgData name="Adsley, Philip" userId="d032ee7a-3139-4b87-b735-7d24c7a48dc9" providerId="ADAL" clId="{8D494320-D6F1-4BD8-815B-8DE84EAF9E9B}" dt="2026-08-03T09:58:01.648" v="109"/>
          <ac:cxnSpMkLst>
            <pc:docMk/>
            <pc:sldMk cId="154936597" sldId="353"/>
            <ac:cxnSpMk id="10" creationId="{7DB3691D-26BC-441A-1D8F-E319040C7300}"/>
          </ac:cxnSpMkLst>
        </pc:cxnChg>
      </pc:sldChg>
      <pc:sldChg chg="add del">
        <pc:chgData name="Adsley, Philip" userId="d032ee7a-3139-4b87-b735-7d24c7a48dc9" providerId="ADAL" clId="{8D494320-D6F1-4BD8-815B-8DE84EAF9E9B}" dt="2026-08-04T07:53:31.891" v="122"/>
        <pc:sldMkLst>
          <pc:docMk/>
          <pc:sldMk cId="1349032578" sldId="354"/>
        </pc:sldMkLst>
      </pc:sldChg>
      <pc:sldMasterChg chg="delSldLayout">
        <pc:chgData name="Adsley, Philip" userId="d032ee7a-3139-4b87-b735-7d24c7a48dc9" providerId="ADAL" clId="{8D494320-D6F1-4BD8-815B-8DE84EAF9E9B}" dt="2026-08-04T13:20:25.641" v="136" actId="2696"/>
        <pc:sldMasterMkLst>
          <pc:docMk/>
          <pc:sldMasterMk cId="4094734507" sldId="2147483660"/>
        </pc:sldMasterMkLst>
        <pc:sldLayoutChg chg="del">
          <pc:chgData name="Adsley, Philip" userId="d032ee7a-3139-4b87-b735-7d24c7a48dc9" providerId="ADAL" clId="{8D494320-D6F1-4BD8-815B-8DE84EAF9E9B}" dt="2026-08-04T13:20:25.641" v="136" actId="2696"/>
          <pc:sldLayoutMkLst>
            <pc:docMk/>
            <pc:sldMasterMk cId="4094734507" sldId="2147483660"/>
            <pc:sldLayoutMk cId="251441756" sldId="214748368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52C98B-AAE2-4D3A-B7FA-B02CF45312AE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048F5-6CB1-486A-8EFF-3D716C264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268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2eb5985758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2eb5985758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31781ecd1b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31781ecd1b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1c69b39da5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1c69b39da5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9" descr="A building with a dome on the sid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9"/>
          <p:cNvSpPr/>
          <p:nvPr/>
        </p:nvSpPr>
        <p:spPr>
          <a:xfrm>
            <a:off x="789935" y="1402598"/>
            <a:ext cx="6858005" cy="2672810"/>
          </a:xfrm>
          <a:prstGeom prst="rect">
            <a:avLst/>
          </a:prstGeom>
          <a:solidFill>
            <a:srgbClr val="E9E4DD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9"/>
          <p:cNvSpPr/>
          <p:nvPr/>
        </p:nvSpPr>
        <p:spPr>
          <a:xfrm>
            <a:off x="924555" y="1276669"/>
            <a:ext cx="6858005" cy="2672810"/>
          </a:xfrm>
          <a:prstGeom prst="rect">
            <a:avLst/>
          </a:prstGeom>
          <a:solidFill>
            <a:srgbClr val="5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" name="Google Shape;19;p9"/>
          <p:cNvCxnSpPr/>
          <p:nvPr/>
        </p:nvCxnSpPr>
        <p:spPr>
          <a:xfrm>
            <a:off x="10852328" y="481472"/>
            <a:ext cx="398264" cy="0"/>
          </a:xfrm>
          <a:prstGeom prst="straightConnector1">
            <a:avLst/>
          </a:prstGeom>
          <a:noFill/>
          <a:ln w="4445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0" name="Google Shape;20;p9"/>
          <p:cNvGrpSpPr/>
          <p:nvPr/>
        </p:nvGrpSpPr>
        <p:grpSpPr>
          <a:xfrm>
            <a:off x="-5" y="6390526"/>
            <a:ext cx="12192005" cy="471720"/>
            <a:chOff x="-5" y="6390526"/>
            <a:chExt cx="12192005" cy="471720"/>
          </a:xfrm>
        </p:grpSpPr>
        <p:sp>
          <p:nvSpPr>
            <p:cNvPr id="21" name="Google Shape;21;p9"/>
            <p:cNvSpPr/>
            <p:nvPr/>
          </p:nvSpPr>
          <p:spPr>
            <a:xfrm>
              <a:off x="1" y="6390526"/>
              <a:ext cx="12191999" cy="467475"/>
            </a:xfrm>
            <a:prstGeom prst="rect">
              <a:avLst/>
            </a:prstGeom>
            <a:solidFill>
              <a:srgbClr val="5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9"/>
            <p:cNvSpPr/>
            <p:nvPr/>
          </p:nvSpPr>
          <p:spPr>
            <a:xfrm>
              <a:off x="-5" y="6394773"/>
              <a:ext cx="2336806" cy="467473"/>
            </a:xfrm>
            <a:prstGeom prst="rtTriangle">
              <a:avLst/>
            </a:prstGeom>
            <a:solidFill>
              <a:srgbClr val="3C04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9"/>
            <p:cNvSpPr/>
            <p:nvPr/>
          </p:nvSpPr>
          <p:spPr>
            <a:xfrm rot="10800000">
              <a:off x="9855193" y="6394773"/>
              <a:ext cx="2336806" cy="467473"/>
            </a:xfrm>
            <a:prstGeom prst="rtTriangle">
              <a:avLst/>
            </a:prstGeom>
            <a:solidFill>
              <a:srgbClr val="3C04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Google Shape;24;p9"/>
          <p:cNvSpPr/>
          <p:nvPr/>
        </p:nvSpPr>
        <p:spPr>
          <a:xfrm>
            <a:off x="7771122" y="5486400"/>
            <a:ext cx="4168140" cy="1379978"/>
          </a:xfrm>
          <a:prstGeom prst="rect">
            <a:avLst/>
          </a:prstGeom>
          <a:solidFill>
            <a:srgbClr val="E9E4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7744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914400" y="2130425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None/>
              <a:defRPr sz="7066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spcBef>
                <a:spcPts val="667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i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spcBef>
                <a:spcPts val="533"/>
              </a:spcBef>
              <a:spcAft>
                <a:spcPts val="0"/>
              </a:spcAft>
              <a:buClr>
                <a:srgbClr val="8D8C8C"/>
              </a:buClr>
              <a:buSzPts val="2100"/>
              <a:buNone/>
              <a:defRPr>
                <a:solidFill>
                  <a:srgbClr val="8D8C8C"/>
                </a:solidFill>
              </a:defRPr>
            </a:lvl2pPr>
            <a:lvl3pPr lvl="2" algn="ctr">
              <a:spcBef>
                <a:spcPts val="533"/>
              </a:spcBef>
              <a:spcAft>
                <a:spcPts val="0"/>
              </a:spcAft>
              <a:buClr>
                <a:srgbClr val="8D8C8C"/>
              </a:buClr>
              <a:buSzPts val="1800"/>
              <a:buNone/>
              <a:defRPr>
                <a:solidFill>
                  <a:srgbClr val="8D8C8C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D8C8C"/>
              </a:buClr>
              <a:buSzPts val="1500"/>
              <a:buNone/>
              <a:defRPr>
                <a:solidFill>
                  <a:srgbClr val="8D8C8C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D8C8C"/>
              </a:buClr>
              <a:buSzPts val="1500"/>
              <a:buNone/>
              <a:defRPr>
                <a:solidFill>
                  <a:srgbClr val="8D8C8C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D8C8C"/>
              </a:buClr>
              <a:buSzPts val="1500"/>
              <a:buNone/>
              <a:defRPr>
                <a:solidFill>
                  <a:srgbClr val="8D8C8C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D8C8C"/>
              </a:buClr>
              <a:buSzPts val="1500"/>
              <a:buNone/>
              <a:defRPr>
                <a:solidFill>
                  <a:srgbClr val="8D8C8C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D8C8C"/>
              </a:buClr>
              <a:buSzPts val="1500"/>
              <a:buNone/>
              <a:defRPr>
                <a:solidFill>
                  <a:srgbClr val="8D8C8C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D8C8C"/>
              </a:buClr>
              <a:buSzPts val="1500"/>
              <a:buNone/>
              <a:defRPr>
                <a:solidFill>
                  <a:srgbClr val="8D8C8C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09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165600" y="6569880"/>
            <a:ext cx="3860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6227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spcBef>
                <a:spcPts val="400"/>
              </a:spcBef>
              <a:spcAft>
                <a:spcPts val="0"/>
              </a:spcAft>
              <a:buClr>
                <a:srgbClr val="8D8C8C"/>
              </a:buClr>
              <a:buSzPts val="1500"/>
              <a:buNone/>
              <a:defRPr sz="2000" i="1">
                <a:solidFill>
                  <a:srgbClr val="8D8C8C"/>
                </a:solidFill>
              </a:defRPr>
            </a:lvl1pPr>
            <a:lvl2pPr marL="1219170" lvl="1" indent="-304792" algn="l">
              <a:spcBef>
                <a:spcPts val="400"/>
              </a:spcBef>
              <a:spcAft>
                <a:spcPts val="0"/>
              </a:spcAft>
              <a:buClr>
                <a:srgbClr val="8D8C8C"/>
              </a:buClr>
              <a:buSzPts val="1400"/>
              <a:buNone/>
              <a:defRPr sz="1867">
                <a:solidFill>
                  <a:srgbClr val="8D8C8C"/>
                </a:solidFill>
              </a:defRPr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rgbClr val="8D8C8C"/>
              </a:buClr>
              <a:buSzPts val="1200"/>
              <a:buNone/>
              <a:defRPr sz="1600">
                <a:solidFill>
                  <a:srgbClr val="8D8C8C"/>
                </a:solidFill>
              </a:defRPr>
            </a:lvl3pPr>
            <a:lvl4pPr marL="2438339" lvl="3" indent="-304792" algn="l">
              <a:spcBef>
                <a:spcPts val="267"/>
              </a:spcBef>
              <a:spcAft>
                <a:spcPts val="0"/>
              </a:spcAft>
              <a:buClr>
                <a:srgbClr val="8D8C8C"/>
              </a:buClr>
              <a:buSzPts val="1100"/>
              <a:buNone/>
              <a:defRPr sz="1467">
                <a:solidFill>
                  <a:srgbClr val="8D8C8C"/>
                </a:solidFill>
              </a:defRPr>
            </a:lvl4pPr>
            <a:lvl5pPr marL="3047924" lvl="4" indent="-304792" algn="l">
              <a:spcBef>
                <a:spcPts val="267"/>
              </a:spcBef>
              <a:spcAft>
                <a:spcPts val="0"/>
              </a:spcAft>
              <a:buClr>
                <a:srgbClr val="8D8C8C"/>
              </a:buClr>
              <a:buSzPts val="1100"/>
              <a:buNone/>
              <a:defRPr sz="1467">
                <a:solidFill>
                  <a:srgbClr val="8D8C8C"/>
                </a:solidFill>
              </a:defRPr>
            </a:lvl5pPr>
            <a:lvl6pPr marL="3657509" lvl="5" indent="-304792" algn="l">
              <a:spcBef>
                <a:spcPts val="267"/>
              </a:spcBef>
              <a:spcAft>
                <a:spcPts val="0"/>
              </a:spcAft>
              <a:buClr>
                <a:srgbClr val="8D8C8C"/>
              </a:buClr>
              <a:buSzPts val="1100"/>
              <a:buNone/>
              <a:defRPr sz="1467">
                <a:solidFill>
                  <a:srgbClr val="8D8C8C"/>
                </a:solidFill>
              </a:defRPr>
            </a:lvl6pPr>
            <a:lvl7pPr marL="4267093" lvl="6" indent="-304792" algn="l">
              <a:spcBef>
                <a:spcPts val="267"/>
              </a:spcBef>
              <a:spcAft>
                <a:spcPts val="0"/>
              </a:spcAft>
              <a:buClr>
                <a:srgbClr val="8D8C8C"/>
              </a:buClr>
              <a:buSzPts val="1100"/>
              <a:buNone/>
              <a:defRPr sz="1467">
                <a:solidFill>
                  <a:srgbClr val="8D8C8C"/>
                </a:solidFill>
              </a:defRPr>
            </a:lvl7pPr>
            <a:lvl8pPr marL="4876678" lvl="7" indent="-304792" algn="l">
              <a:spcBef>
                <a:spcPts val="267"/>
              </a:spcBef>
              <a:spcAft>
                <a:spcPts val="0"/>
              </a:spcAft>
              <a:buClr>
                <a:srgbClr val="8D8C8C"/>
              </a:buClr>
              <a:buSzPts val="1100"/>
              <a:buNone/>
              <a:defRPr sz="1467">
                <a:solidFill>
                  <a:srgbClr val="8D8C8C"/>
                </a:solidFill>
              </a:defRPr>
            </a:lvl8pPr>
            <a:lvl9pPr marL="5486263" lvl="8" indent="-304792" algn="l">
              <a:spcBef>
                <a:spcPts val="267"/>
              </a:spcBef>
              <a:spcAft>
                <a:spcPts val="0"/>
              </a:spcAft>
              <a:buClr>
                <a:srgbClr val="8D8C8C"/>
              </a:buClr>
              <a:buSzPts val="1100"/>
              <a:buNone/>
              <a:defRPr sz="1467">
                <a:solidFill>
                  <a:srgbClr val="8D8C8C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09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165600" y="6569880"/>
            <a:ext cx="3860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77940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82588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1pPr>
            <a:lvl2pPr marL="1219170" lvl="1" indent="-457189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2pPr>
            <a:lvl3pPr marL="1828754" lvl="2" indent="-431789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867"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867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82588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1pPr>
            <a:lvl2pPr marL="1219170" lvl="1" indent="-457189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2pPr>
            <a:lvl3pPr marL="1828754" lvl="2" indent="-431789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867"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867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609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4165600" y="6569880"/>
            <a:ext cx="3860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94137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8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1pPr>
            <a:lvl2pPr marL="1219170" lvl="1" indent="-30479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800" cy="3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57189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1pPr>
            <a:lvl2pPr marL="1219170" lvl="1" indent="-431789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2000"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4pPr>
            <a:lvl5pPr marL="3047924" lvl="4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600"/>
            </a:lvl5pPr>
            <a:lvl6pPr marL="3657509" lvl="5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6pPr>
            <a:lvl7pPr marL="4267093" lvl="6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7pPr>
            <a:lvl8pPr marL="4876678" lvl="7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8pPr>
            <a:lvl9pPr marL="5486263" lvl="8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2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1pPr>
            <a:lvl2pPr marL="1219170" lvl="1" indent="-30479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200" cy="3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57189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1pPr>
            <a:lvl2pPr marL="1219170" lvl="1" indent="-431789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2000"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4pPr>
            <a:lvl5pPr marL="3047924" lvl="4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600"/>
            </a:lvl5pPr>
            <a:lvl6pPr marL="3657509" lvl="5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6pPr>
            <a:lvl7pPr marL="4267093" lvl="6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7pPr>
            <a:lvl8pPr marL="4876678" lvl="7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8pPr>
            <a:lvl9pPr marL="5486263" lvl="8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609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4165600" y="6569880"/>
            <a:ext cx="3860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62572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609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4165600" y="6569880"/>
            <a:ext cx="3860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88311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609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165600" y="6569880"/>
            <a:ext cx="3860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87917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609601" y="273051"/>
            <a:ext cx="40112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00" cy="5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507987" algn="l"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82588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800"/>
            </a:lvl2pPr>
            <a:lvl3pPr marL="1828754" lvl="2" indent="-457189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31789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2000"/>
            </a:lvl4pPr>
            <a:lvl5pPr marL="3047924" lvl="4" indent="-431789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2000"/>
            </a:lvl5pPr>
            <a:lvl6pPr marL="3657509" lvl="5" indent="-431789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marL="4267093" lvl="6" indent="-431789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marL="4876678" lvl="7" indent="-431789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marL="5486263" lvl="8" indent="-431789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200" cy="44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/>
            </a:lvl1pPr>
            <a:lvl2pPr marL="1219170" lvl="1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3pPr>
            <a:lvl4pPr marL="2438339" lvl="3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4pPr>
            <a:lvl5pPr marL="3047924" lvl="4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5pPr>
            <a:lvl6pPr marL="3657509" lvl="5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6pPr>
            <a:lvl7pPr marL="4267093" lvl="6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7pPr>
            <a:lvl8pPr marL="4876678" lvl="7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8pPr>
            <a:lvl9pPr marL="5486263" lvl="8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dt" idx="10"/>
          </p:nvPr>
        </p:nvSpPr>
        <p:spPr>
          <a:xfrm>
            <a:off x="609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ftr" idx="11"/>
          </p:nvPr>
        </p:nvSpPr>
        <p:spPr>
          <a:xfrm>
            <a:off x="4165600" y="6569880"/>
            <a:ext cx="3860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74333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1"/>
          </p:nvPr>
        </p:nvSpPr>
        <p:spPr>
          <a:xfrm>
            <a:off x="2389717" y="5367337"/>
            <a:ext cx="7315200" cy="8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/>
            </a:lvl1pPr>
            <a:lvl2pPr marL="1219170" lvl="1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3pPr>
            <a:lvl4pPr marL="2438339" lvl="3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4pPr>
            <a:lvl5pPr marL="3047924" lvl="4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5pPr>
            <a:lvl6pPr marL="3657509" lvl="5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6pPr>
            <a:lvl7pPr marL="4267093" lvl="6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7pPr>
            <a:lvl8pPr marL="4876678" lvl="7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8pPr>
            <a:lvl9pPr marL="5486263" lvl="8" indent="-304792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dt" idx="10"/>
          </p:nvPr>
        </p:nvSpPr>
        <p:spPr>
          <a:xfrm>
            <a:off x="609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ftr" idx="11"/>
          </p:nvPr>
        </p:nvSpPr>
        <p:spPr>
          <a:xfrm>
            <a:off x="4165600" y="6569880"/>
            <a:ext cx="3860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75921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507987" rtl="0">
              <a:spcBef>
                <a:spcPts val="667"/>
              </a:spcBef>
              <a:spcAft>
                <a:spcPts val="0"/>
              </a:spcAft>
              <a:buSzPts val="2400"/>
              <a:buChar char="•"/>
              <a:defRPr/>
            </a:lvl1pPr>
            <a:lvl2pPr marL="1219170" lvl="1" indent="-482588" rtl="0">
              <a:spcBef>
                <a:spcPts val="533"/>
              </a:spcBef>
              <a:spcAft>
                <a:spcPts val="0"/>
              </a:spcAft>
              <a:buSzPts val="2100"/>
              <a:buChar char="–"/>
              <a:defRPr/>
            </a:lvl2pPr>
            <a:lvl3pPr marL="1828754" lvl="2" indent="-457189" rtl="0">
              <a:spcBef>
                <a:spcPts val="533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31789" rtl="0">
              <a:spcBef>
                <a:spcPts val="400"/>
              </a:spcBef>
              <a:spcAft>
                <a:spcPts val="0"/>
              </a:spcAft>
              <a:buSzPts val="1500"/>
              <a:buChar char="–"/>
              <a:defRPr/>
            </a:lvl4pPr>
            <a:lvl5pPr marL="3047924" lvl="4" indent="-431789" rtl="0">
              <a:spcBef>
                <a:spcPts val="400"/>
              </a:spcBef>
              <a:spcAft>
                <a:spcPts val="0"/>
              </a:spcAft>
              <a:buSzPts val="1500"/>
              <a:buChar char="»"/>
              <a:defRPr/>
            </a:lvl5pPr>
            <a:lvl6pPr marL="3657509" lvl="5" indent="-431789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6pPr>
            <a:lvl7pPr marL="4267093" lvl="6" indent="-431789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7pPr>
            <a:lvl8pPr marL="4876678" lvl="7" indent="-431789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8pPr>
            <a:lvl9pPr marL="5486263" lvl="8" indent="-431789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79368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5005F-A521-638E-3C97-3873541DC3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8D906B-E989-32A2-CF95-979C21C42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0F9F0-6CB3-23B4-40ED-574D5D0BB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A531F-74A8-0339-0A24-A3D1AB5C2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125E9-4FBE-CB68-063D-E46D51604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62A5B0-B749-8F51-982D-54E50AA6BF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3089675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C53FD7-15C2-80A7-9A0F-6C62698E86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6446" y="5493598"/>
            <a:ext cx="4166162" cy="9279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A386E7-E751-97C1-963F-E368FD9C1C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73551" y="5543131"/>
            <a:ext cx="4005836" cy="7921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4687DA-FD40-BB71-F8EA-E35EBA8933C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8268" y="2051505"/>
            <a:ext cx="6928300" cy="26422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9CC58F-3462-C508-A7F2-3CF27110117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38200" y="1909697"/>
            <a:ext cx="6871655" cy="26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1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/>
          <p:nvPr/>
        </p:nvSpPr>
        <p:spPr>
          <a:xfrm>
            <a:off x="619760" y="550743"/>
            <a:ext cx="690880" cy="8126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0"/>
          <p:cNvSpPr/>
          <p:nvPr/>
        </p:nvSpPr>
        <p:spPr>
          <a:xfrm>
            <a:off x="0" y="6190487"/>
            <a:ext cx="2919983" cy="671759"/>
          </a:xfrm>
          <a:prstGeom prst="rtTriangle">
            <a:avLst/>
          </a:prstGeom>
          <a:solidFill>
            <a:srgbClr val="3C04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99344" y="764211"/>
            <a:ext cx="699896" cy="5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0"/>
          <p:cNvSpPr/>
          <p:nvPr/>
        </p:nvSpPr>
        <p:spPr>
          <a:xfrm rot="10800000">
            <a:off x="9272016" y="4973"/>
            <a:ext cx="2919983" cy="671759"/>
          </a:xfrm>
          <a:prstGeom prst="rtTriangle">
            <a:avLst/>
          </a:prstGeom>
          <a:solidFill>
            <a:srgbClr val="3C04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8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2455-8F03-9670-60C1-EE8F3AA9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668125" cy="519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DA453-31A4-7139-9368-67BEE1415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3B91A-4341-30AE-3CF8-D1639F64F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A0B2B-EFA3-FDE7-C6D8-3601CFF34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EB088-2658-C7EB-8BAD-B9C03A873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14275"/>
      </p:ext>
    </p:extLst>
  </p:cSld>
  <p:clrMapOvr>
    <a:masterClrMapping/>
  </p:clrMapOvr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81511-EA0E-5444-5AAD-3506A964D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D238DA-5758-B805-1CAA-D81B8719B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1F956-85FF-DA1E-84DB-55B9D11989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801FD-E747-7C2C-F56A-FB4751E17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5E119-87A4-8D85-A890-6307BB632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91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D121C-2443-28EC-00DD-3C3693505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0B0FB-5F07-950D-0372-DEACA46B7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269F69-629D-1360-04A4-C968C5919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D6455B-826B-35FC-67F3-17BFA1067E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B6318F-C5EA-FE54-4F12-75D01E1DC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9AC581-940A-D4AE-48BD-0C14ABF62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969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1CDA4-A0CB-CAAF-E431-2F55E9380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D3C24-20EA-E084-D63A-7AE5C569C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DD2136-72B0-0A7D-9067-F7834907B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69A207-5C08-1861-B31C-2AEF7A9792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35F09A-6079-5C0B-78D2-43A432935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E5C06-1EFF-C6BA-D293-519158BD1A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CDAA75-7182-FD41-31FE-37678CDE9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B0909A-D1AD-9215-6C37-260DDCD94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85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53E1-9490-69D0-09D5-4A5F24E1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65F93B-BAB1-3F6C-EA7C-9C0E5ACF17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39389C-95B0-19F2-7AC9-E3266F0F0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06987E-8065-1655-BA15-19A9AFC1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391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E4A042-1CFE-E76F-DD1D-B3794916BB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72223A-43A6-FA69-D9AD-882A9D86D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D6EF4-3A40-75E2-2607-E3680AFA0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885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358C4-716F-E993-AA20-AAEAEDC91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3E30B-E45A-12CD-A205-BBA6164FA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E5A5A-77C8-C1C8-577A-E1B074E5B8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E350E9-4DBB-1DAA-04FF-2D91F9E052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022A47-0CE1-A6FC-644A-5C1C9E35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2E947-BF9B-CA76-F6AC-AB726A5E0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726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D15F2-9BF4-01D5-875D-552C70536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BB498D-8E52-9B86-2CFF-31AB7A279A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DD1BAC-36B1-C1D2-B2B9-13A7B4DB7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4C743E-F959-2326-37F3-CD12F88FCA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634400-64BD-AEE6-703B-E7530AA32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7868DB-AD99-75CB-7993-F42B051CC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163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6A34B-7884-43B1-EF97-376826E7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B9E8F5-ACCF-4280-1655-1321AAB2FB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90B9F-36A5-7F12-F7E2-688895D29D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14B8D-0A97-3A5C-063B-3BCC6F1AB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EB2AF-35E4-437C-3E1C-8D099A69E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308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40FDDD-98BC-EB0E-DACB-EA8DC767A1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F446FA-40B9-7F13-05D1-05D9ACA3BD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6334B-75CF-D55D-9ACE-5342DE288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533400" y="5465710"/>
            <a:ext cx="2743200" cy="365125"/>
          </a:xfrm>
          <a:prstGeom prst="rect">
            <a:avLst/>
          </a:prstGeom>
        </p:spPr>
        <p:txBody>
          <a:bodyPr/>
          <a:lstStyle/>
          <a:p>
            <a:fld id="{F84DDE28-8907-2640-8111-7B6D5BE3E3B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450DF-3FF8-B6F8-190F-61892CA02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9234" y="580837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ABBBB-FFAD-BE0C-E155-78925BD1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94C2-E48B-B341-A5B0-CB1001E5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89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/>
          <p:nvPr/>
        </p:nvSpPr>
        <p:spPr>
          <a:xfrm>
            <a:off x="0" y="221989"/>
            <a:ext cx="12192000" cy="6414022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1"/>
          <p:cNvSpPr/>
          <p:nvPr/>
        </p:nvSpPr>
        <p:spPr>
          <a:xfrm>
            <a:off x="2656558" y="2647945"/>
            <a:ext cx="6696000" cy="12059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1"/>
          <p:cNvSpPr/>
          <p:nvPr/>
        </p:nvSpPr>
        <p:spPr>
          <a:xfrm>
            <a:off x="2748000" y="2546346"/>
            <a:ext cx="6696000" cy="1205971"/>
          </a:xfrm>
          <a:prstGeom prst="rect">
            <a:avLst/>
          </a:prstGeom>
          <a:solidFill>
            <a:srgbClr val="5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" name="Google Shape;34;p11"/>
          <p:cNvGrpSpPr/>
          <p:nvPr/>
        </p:nvGrpSpPr>
        <p:grpSpPr>
          <a:xfrm>
            <a:off x="-5" y="6631765"/>
            <a:ext cx="12192005" cy="226235"/>
            <a:chOff x="-5" y="6390526"/>
            <a:chExt cx="12192005" cy="471720"/>
          </a:xfrm>
        </p:grpSpPr>
        <p:sp>
          <p:nvSpPr>
            <p:cNvPr id="35" name="Google Shape;35;p11"/>
            <p:cNvSpPr/>
            <p:nvPr/>
          </p:nvSpPr>
          <p:spPr>
            <a:xfrm>
              <a:off x="1" y="6390526"/>
              <a:ext cx="12191999" cy="467475"/>
            </a:xfrm>
            <a:prstGeom prst="rect">
              <a:avLst/>
            </a:prstGeom>
            <a:solidFill>
              <a:srgbClr val="5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11"/>
            <p:cNvSpPr/>
            <p:nvPr/>
          </p:nvSpPr>
          <p:spPr>
            <a:xfrm>
              <a:off x="-5" y="6394773"/>
              <a:ext cx="2336806" cy="467473"/>
            </a:xfrm>
            <a:prstGeom prst="rtTriangle">
              <a:avLst/>
            </a:prstGeom>
            <a:solidFill>
              <a:srgbClr val="3C04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11"/>
            <p:cNvSpPr/>
            <p:nvPr/>
          </p:nvSpPr>
          <p:spPr>
            <a:xfrm rot="10800000">
              <a:off x="9855193" y="6394773"/>
              <a:ext cx="2336806" cy="467473"/>
            </a:xfrm>
            <a:prstGeom prst="rtTriangle">
              <a:avLst/>
            </a:prstGeom>
            <a:solidFill>
              <a:srgbClr val="3C04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11"/>
          <p:cNvGrpSpPr/>
          <p:nvPr/>
        </p:nvGrpSpPr>
        <p:grpSpPr>
          <a:xfrm>
            <a:off x="-5" y="0"/>
            <a:ext cx="12192005" cy="226235"/>
            <a:chOff x="-5" y="6390526"/>
            <a:chExt cx="12192005" cy="471720"/>
          </a:xfrm>
        </p:grpSpPr>
        <p:sp>
          <p:nvSpPr>
            <p:cNvPr id="39" name="Google Shape;39;p11"/>
            <p:cNvSpPr/>
            <p:nvPr/>
          </p:nvSpPr>
          <p:spPr>
            <a:xfrm>
              <a:off x="1" y="6390526"/>
              <a:ext cx="12191999" cy="467475"/>
            </a:xfrm>
            <a:prstGeom prst="rect">
              <a:avLst/>
            </a:prstGeom>
            <a:solidFill>
              <a:srgbClr val="5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11"/>
            <p:cNvSpPr/>
            <p:nvPr/>
          </p:nvSpPr>
          <p:spPr>
            <a:xfrm>
              <a:off x="-5" y="6394773"/>
              <a:ext cx="2336806" cy="467473"/>
            </a:xfrm>
            <a:prstGeom prst="rtTriangle">
              <a:avLst/>
            </a:prstGeom>
            <a:solidFill>
              <a:srgbClr val="3C04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1"/>
            <p:cNvSpPr/>
            <p:nvPr/>
          </p:nvSpPr>
          <p:spPr>
            <a:xfrm rot="10800000">
              <a:off x="9855193" y="6394773"/>
              <a:ext cx="2336806" cy="467473"/>
            </a:xfrm>
            <a:prstGeom prst="rtTriangle">
              <a:avLst/>
            </a:prstGeom>
            <a:solidFill>
              <a:srgbClr val="3C04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700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/>
          <p:nvPr/>
        </p:nvSpPr>
        <p:spPr>
          <a:xfrm>
            <a:off x="619760" y="550743"/>
            <a:ext cx="690880" cy="8126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6B6B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99344" y="764211"/>
            <a:ext cx="699896" cy="5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2"/>
          <p:cNvSpPr/>
          <p:nvPr/>
        </p:nvSpPr>
        <p:spPr>
          <a:xfrm>
            <a:off x="5659108" y="2091759"/>
            <a:ext cx="6172198" cy="4115209"/>
          </a:xfrm>
          <a:prstGeom prst="rect">
            <a:avLst/>
          </a:prstGeom>
          <a:solidFill>
            <a:srgbClr val="E9E4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12"/>
          <p:cNvSpPr>
            <a:spLocks noGrp="1"/>
          </p:cNvSpPr>
          <p:nvPr>
            <p:ph type="pic" idx="2"/>
          </p:nvPr>
        </p:nvSpPr>
        <p:spPr>
          <a:xfrm>
            <a:off x="5557838" y="1990725"/>
            <a:ext cx="6172200" cy="41148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9424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/>
          <p:nvPr/>
        </p:nvSpPr>
        <p:spPr>
          <a:xfrm>
            <a:off x="0" y="7086"/>
            <a:ext cx="12191999" cy="6857998"/>
          </a:xfrm>
          <a:prstGeom prst="rect">
            <a:avLst/>
          </a:prstGeom>
          <a:solidFill>
            <a:srgbClr val="4F08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3"/>
          <p:cNvSpPr/>
          <p:nvPr/>
        </p:nvSpPr>
        <p:spPr>
          <a:xfrm>
            <a:off x="619760" y="550743"/>
            <a:ext cx="690880" cy="8126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3"/>
          <p:cNvSpPr/>
          <p:nvPr/>
        </p:nvSpPr>
        <p:spPr>
          <a:xfrm>
            <a:off x="0" y="6190487"/>
            <a:ext cx="2919983" cy="671759"/>
          </a:xfrm>
          <a:prstGeom prst="rtTriangle">
            <a:avLst/>
          </a:prstGeom>
          <a:solidFill>
            <a:srgbClr val="3C04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99344" y="764211"/>
            <a:ext cx="699896" cy="5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/>
          <p:nvPr/>
        </p:nvSpPr>
        <p:spPr>
          <a:xfrm rot="10800000">
            <a:off x="9272016" y="4973"/>
            <a:ext cx="2919983" cy="671759"/>
          </a:xfrm>
          <a:prstGeom prst="rtTriangle">
            <a:avLst/>
          </a:prstGeom>
          <a:solidFill>
            <a:srgbClr val="3C04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3"/>
          <p:cNvSpPr/>
          <p:nvPr/>
        </p:nvSpPr>
        <p:spPr>
          <a:xfrm>
            <a:off x="962482" y="1802355"/>
            <a:ext cx="3150971" cy="4115209"/>
          </a:xfrm>
          <a:prstGeom prst="rect">
            <a:avLst/>
          </a:prstGeom>
          <a:solidFill>
            <a:srgbClr val="E9E4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3"/>
          <p:cNvSpPr/>
          <p:nvPr/>
        </p:nvSpPr>
        <p:spPr>
          <a:xfrm>
            <a:off x="4520514" y="1802355"/>
            <a:ext cx="3150971" cy="4115209"/>
          </a:xfrm>
          <a:prstGeom prst="rect">
            <a:avLst/>
          </a:prstGeom>
          <a:solidFill>
            <a:srgbClr val="E9E4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8077530" y="1802355"/>
            <a:ext cx="3150971" cy="4115209"/>
          </a:xfrm>
          <a:prstGeom prst="rect">
            <a:avLst/>
          </a:prstGeom>
          <a:solidFill>
            <a:srgbClr val="E9E4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3"/>
          <p:cNvSpPr>
            <a:spLocks noGrp="1"/>
          </p:cNvSpPr>
          <p:nvPr>
            <p:ph type="pic" idx="2"/>
          </p:nvPr>
        </p:nvSpPr>
        <p:spPr>
          <a:xfrm>
            <a:off x="1169542" y="4265588"/>
            <a:ext cx="2743200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Google Shape;57;p13"/>
          <p:cNvSpPr>
            <a:spLocks noGrp="1"/>
          </p:cNvSpPr>
          <p:nvPr>
            <p:ph type="pic" idx="3"/>
          </p:nvPr>
        </p:nvSpPr>
        <p:spPr>
          <a:xfrm>
            <a:off x="4722440" y="4265588"/>
            <a:ext cx="2743200" cy="13716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3"/>
          <p:cNvSpPr>
            <a:spLocks noGrp="1"/>
          </p:cNvSpPr>
          <p:nvPr>
            <p:ph type="pic" idx="4"/>
          </p:nvPr>
        </p:nvSpPr>
        <p:spPr>
          <a:xfrm>
            <a:off x="8282317" y="4265588"/>
            <a:ext cx="2743200" cy="13716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169243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0" y="6190487"/>
            <a:ext cx="2919983" cy="671759"/>
          </a:xfrm>
          <a:prstGeom prst="rtTriangle">
            <a:avLst/>
          </a:prstGeom>
          <a:solidFill>
            <a:srgbClr val="3C04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12642" y="2199345"/>
            <a:ext cx="966715" cy="7940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/>
          <p:nvPr/>
        </p:nvSpPr>
        <p:spPr>
          <a:xfrm rot="10800000">
            <a:off x="9272016" y="21598"/>
            <a:ext cx="2919983" cy="671759"/>
          </a:xfrm>
          <a:prstGeom prst="rtTriangle">
            <a:avLst/>
          </a:prstGeom>
          <a:solidFill>
            <a:srgbClr val="3C04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2747999" y="3465238"/>
            <a:ext cx="6696001" cy="399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Oswald"/>
              <a:buNone/>
            </a:pPr>
            <a:r>
              <a:rPr lang="en-US" sz="5400" b="1" i="0" dirty="0">
                <a:solidFill>
                  <a:schemeClr val="lt1"/>
                </a:solidFill>
                <a:latin typeface="Oswald DemiBold" panose="02000603000000000000" pitchFamily="2" charset="77"/>
                <a:ea typeface="Oswald"/>
                <a:cs typeface="Oswald"/>
                <a:sym typeface="Oswald"/>
              </a:rPr>
              <a:t>THANK YOU</a:t>
            </a:r>
            <a:endParaRPr b="1" i="0" dirty="0">
              <a:latin typeface="Oswald DemiBold" panose="02000603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0739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6B6B6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6B6B6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6B6B6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6B6B6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7049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82415-1CF9-3E44-0B89-5866684712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CA9E12-CB54-2290-705B-8B6D4E137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B85A9-E3ED-653B-5FBF-4CE05E9EC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BC86-C37D-4CF4-8E9A-7D669FD830D0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480A6-DED1-45E0-788F-0328A5D4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BF047-612D-835E-CAF6-938583BC8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98BC6-4C2D-46AB-BF1F-29AAEDAD45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12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3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609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4165600" y="6569880"/>
            <a:ext cx="3860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4925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/>
          <p:nvPr/>
        </p:nvSpPr>
        <p:spPr>
          <a:xfrm>
            <a:off x="1" y="4246"/>
            <a:ext cx="12191999" cy="6858000"/>
          </a:xfrm>
          <a:prstGeom prst="rect">
            <a:avLst/>
          </a:prstGeom>
          <a:solidFill>
            <a:srgbClr val="5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8"/>
          <p:cNvSpPr/>
          <p:nvPr/>
        </p:nvSpPr>
        <p:spPr>
          <a:xfrm>
            <a:off x="0" y="6190487"/>
            <a:ext cx="2919983" cy="671759"/>
          </a:xfrm>
          <a:prstGeom prst="rtTriangle">
            <a:avLst/>
          </a:prstGeom>
          <a:solidFill>
            <a:srgbClr val="3C04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8"/>
          <p:cNvSpPr/>
          <p:nvPr/>
        </p:nvSpPr>
        <p:spPr>
          <a:xfrm rot="10800000">
            <a:off x="9272016" y="4972"/>
            <a:ext cx="2919983" cy="671759"/>
          </a:xfrm>
          <a:prstGeom prst="rtTriangle">
            <a:avLst/>
          </a:prstGeom>
          <a:solidFill>
            <a:srgbClr val="3C04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 ExtraBold"/>
              <a:buNone/>
              <a:defRPr sz="4400" b="1" i="0" u="none" strike="noStrike" cap="non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9ECE9-F812-9C72-4895-049ECC548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7345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200" marR="0" lvl="0" indent="-40640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chemeClr val="bg1"/>
        </a:buClr>
        <a:buFont typeface="Arial" panose="020B0604020202020204" pitchFamily="34" charset="0"/>
        <a:buChar char="•"/>
        <a:defRPr sz="2000" b="1" i="0" u="none" strike="noStrike" cap="none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3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609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ftr" idx="11"/>
          </p:nvPr>
        </p:nvSpPr>
        <p:spPr>
          <a:xfrm>
            <a:off x="4165600" y="6569880"/>
            <a:ext cx="3860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D8C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646040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BD24F-E73C-C84E-6874-D1F7F5B174C4}"/>
              </a:ext>
            </a:extLst>
          </p:cNvPr>
          <p:cNvSpPr/>
          <p:nvPr userDrawn="1"/>
        </p:nvSpPr>
        <p:spPr>
          <a:xfrm>
            <a:off x="0" y="-587"/>
            <a:ext cx="12192000" cy="457200"/>
          </a:xfrm>
          <a:prstGeom prst="rect">
            <a:avLst/>
          </a:prstGeom>
          <a:solidFill>
            <a:srgbClr val="5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B3A7A3-A82D-ACCB-F54C-485440526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4200"/>
            <a:ext cx="11668124" cy="38762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4E181-58AB-E657-0DC2-880268891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DB0C2E-53D4-35BD-258E-C2745D3C76D7}"/>
              </a:ext>
            </a:extLst>
          </p:cNvPr>
          <p:cNvSpPr/>
          <p:nvPr userDrawn="1"/>
        </p:nvSpPr>
        <p:spPr>
          <a:xfrm>
            <a:off x="1" y="6578378"/>
            <a:ext cx="12192000" cy="279622"/>
          </a:xfrm>
          <a:prstGeom prst="rect">
            <a:avLst/>
          </a:prstGeom>
          <a:solidFill>
            <a:srgbClr val="5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oogle Shape;28;p10" descr="A logo of a college&#10;&#10;Description automatically generated">
            <a:extLst>
              <a:ext uri="{FF2B5EF4-FFF2-40B4-BE49-F238E27FC236}">
                <a16:creationId xmlns:a16="http://schemas.microsoft.com/office/drawing/2014/main" id="{2217B7A9-B6BC-CAA8-4173-0802E5BCE59D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 l="14877" t="15064" r="14749" b="13539"/>
          <a:stretch>
            <a:fillRect/>
          </a:stretch>
        </p:blipFill>
        <p:spPr>
          <a:xfrm>
            <a:off x="11743019" y="0"/>
            <a:ext cx="448980" cy="44717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CC617D-2652-54E9-5D60-F799377A99D4}"/>
              </a:ext>
            </a:extLst>
          </p:cNvPr>
          <p:cNvSpPr txBox="1"/>
          <p:nvPr userDrawn="1"/>
        </p:nvSpPr>
        <p:spPr>
          <a:xfrm>
            <a:off x="-1" y="6583902"/>
            <a:ext cx="1710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Cluster26, IOP, London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34B8E-E758-F0D8-F879-2A1EF4518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4282" y="36361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slide  </a:t>
            </a:r>
            <a:fld id="{4A5D94C2-E48B-B341-A5B0-CB1001E53D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C6BCAA-925D-7DDC-E014-1342AB0AF314}"/>
              </a:ext>
            </a:extLst>
          </p:cNvPr>
          <p:cNvSpPr txBox="1"/>
          <p:nvPr userDrawn="1"/>
        </p:nvSpPr>
        <p:spPr>
          <a:xfrm>
            <a:off x="11820292" y="6589565"/>
            <a:ext cx="371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E3028B6-9B26-8248-9390-0AEFB8913E0D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4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padsley@tamu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7.gif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B60EB9-4181-2245-0001-B3F7090ECF0B}"/>
              </a:ext>
            </a:extLst>
          </p:cNvPr>
          <p:cNvSpPr txBox="1"/>
          <p:nvPr/>
        </p:nvSpPr>
        <p:spPr>
          <a:xfrm>
            <a:off x="972152" y="1366787"/>
            <a:ext cx="67184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How do we know what stellar thermonuclear reaction rates are?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98506-42E3-BDB3-A496-7289CB384833}"/>
              </a:ext>
            </a:extLst>
          </p:cNvPr>
          <p:cNvSpPr txBox="1"/>
          <p:nvPr/>
        </p:nvSpPr>
        <p:spPr>
          <a:xfrm>
            <a:off x="7799832" y="5522976"/>
            <a:ext cx="41056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Philip Adsley </a:t>
            </a:r>
            <a:r>
              <a:rPr lang="en-US" dirty="0">
                <a:hlinkClick r:id="rId2"/>
              </a:rPr>
              <a:t>padsley@tamu.edu</a:t>
            </a:r>
            <a:endParaRPr lang="en-US" dirty="0"/>
          </a:p>
          <a:p>
            <a:endParaRPr lang="en-US" dirty="0"/>
          </a:p>
          <a:p>
            <a:r>
              <a:rPr lang="en-US" dirty="0"/>
              <a:t>Texas A&amp;M University</a:t>
            </a:r>
          </a:p>
          <a:p>
            <a:r>
              <a:rPr lang="en-US" dirty="0"/>
              <a:t>Department of Physics &amp; Astronomy</a:t>
            </a:r>
          </a:p>
          <a:p>
            <a:r>
              <a:rPr lang="en-US" dirty="0"/>
              <a:t>Cyclotron Institute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7056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07667-4A00-C0EC-925E-2E519F506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AEA4EC-0ABD-EE58-9A77-5EDB7CC9FF5B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Neutron beams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9494EF-984C-4E9A-2CBA-F1F5DA9F22FB}"/>
              </a:ext>
            </a:extLst>
          </p:cNvPr>
          <p:cNvSpPr txBox="1"/>
          <p:nvPr/>
        </p:nvSpPr>
        <p:spPr>
          <a:xfrm>
            <a:off x="283464" y="794513"/>
            <a:ext cx="58125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Neutron-induced reactions are very important for s-process, some other processes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Neutron targets are not (yet, maybe ever – ask if you’re interested) possible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Can make neutron beams by: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Quasi-monoenergetic processes (7Li(</a:t>
            </a:r>
            <a:r>
              <a:rPr lang="en-US" sz="2400" dirty="0" err="1">
                <a:solidFill>
                  <a:schemeClr val="bg1"/>
                </a:solidFill>
              </a:rPr>
              <a:t>p,n</a:t>
            </a:r>
            <a:r>
              <a:rPr lang="en-US" sz="2400" dirty="0">
                <a:solidFill>
                  <a:schemeClr val="bg1"/>
                </a:solidFill>
              </a:rPr>
              <a:t>) and tuning the proton energy)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Spallation (</a:t>
            </a:r>
            <a:r>
              <a:rPr lang="en-US" sz="2400" dirty="0" err="1">
                <a:solidFill>
                  <a:schemeClr val="bg1"/>
                </a:solidFill>
              </a:rPr>
              <a:t>nTOF</a:t>
            </a:r>
            <a:r>
              <a:rPr lang="en-US" sz="2400" dirty="0">
                <a:solidFill>
                  <a:schemeClr val="bg1"/>
                </a:solidFill>
              </a:rPr>
              <a:t>, LANSCE) with time-of-flight of the neutrons</a:t>
            </a:r>
          </a:p>
        </p:txBody>
      </p:sp>
      <p:pic>
        <p:nvPicPr>
          <p:cNvPr id="2" name="Picture 1" descr="Definition of a standard neutron field with the 7Li(p,n)7Be reaction">
            <a:extLst>
              <a:ext uri="{FF2B5EF4-FFF2-40B4-BE49-F238E27FC236}">
                <a16:creationId xmlns:a16="http://schemas.microsoft.com/office/drawing/2014/main" id="{AC71C779-F9C6-18E7-807C-95F4D8446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6627"/>
            <a:ext cx="4236720" cy="36414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252029-C0FC-974D-7896-26C525771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482" y="4218317"/>
            <a:ext cx="4039164" cy="25530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9A46EC-BC86-431F-2250-DD56B3D5A8D2}"/>
              </a:ext>
            </a:extLst>
          </p:cNvPr>
          <p:cNvSpPr txBox="1"/>
          <p:nvPr/>
        </p:nvSpPr>
        <p:spPr>
          <a:xfrm>
            <a:off x="6695694" y="3722502"/>
            <a:ext cx="6094476" cy="501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Aft>
                <a:spcPts val="375"/>
              </a:spcAft>
              <a:buNone/>
            </a:pPr>
            <a:r>
              <a:rPr lang="en-GB" sz="1125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O. Svoboda, J. </a:t>
            </a:r>
            <a:r>
              <a:rPr lang="en-GB" sz="1125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Vrzalova</a:t>
            </a:r>
            <a:r>
              <a:rPr lang="en-GB" sz="1125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V. Wagner, A. Krasa, A. Kugler, M. Majerle</a:t>
            </a:r>
          </a:p>
          <a:p>
            <a:pPr marL="0" marR="0" indent="0" algn="l">
              <a:buNone/>
            </a:pPr>
            <a:r>
              <a:rPr lang="en-GB" sz="12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J. Korean Phys. Soc. </a:t>
            </a:r>
            <a:r>
              <a:rPr lang="en-GB" sz="12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59</a:t>
            </a:r>
            <a:r>
              <a:rPr lang="en-GB" sz="12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(2(3)), 1709 - 1712 (2011)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CD12E9-75F9-B178-9457-6C5DFDF54558}"/>
              </a:ext>
            </a:extLst>
          </p:cNvPr>
          <p:cNvSpPr txBox="1"/>
          <p:nvPr/>
        </p:nvSpPr>
        <p:spPr>
          <a:xfrm>
            <a:off x="6217920" y="3328416"/>
            <a:ext cx="2569464" cy="310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C. Lederer-Woods (I think)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7943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DF9D-4184-6303-D41D-E5EF59EF3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46671A-DB67-2F71-E850-D73F894D26E7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Neutron beams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41C0DE-D762-2719-A078-3B8966083569}"/>
              </a:ext>
            </a:extLst>
          </p:cNvPr>
          <p:cNvSpPr txBox="1"/>
          <p:nvPr/>
        </p:nvSpPr>
        <p:spPr>
          <a:xfrm>
            <a:off x="283464" y="794513"/>
            <a:ext cx="58125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Neutron-induced reactions are very important for s-process, some other processes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Neutron targets are not (yet, maybe ever – ask if you’re interested) possible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Can make neutron beams by: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Quasi-monoenergetic processes (7Li(</a:t>
            </a:r>
            <a:r>
              <a:rPr lang="en-US" sz="2400" dirty="0" err="1">
                <a:solidFill>
                  <a:schemeClr val="bg1"/>
                </a:solidFill>
              </a:rPr>
              <a:t>p,n</a:t>
            </a:r>
            <a:r>
              <a:rPr lang="en-US" sz="2400" dirty="0">
                <a:solidFill>
                  <a:schemeClr val="bg1"/>
                </a:solidFill>
              </a:rPr>
              <a:t>) and tuning the proton energy)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Spallation (</a:t>
            </a:r>
            <a:r>
              <a:rPr lang="en-US" sz="2400" dirty="0" err="1">
                <a:solidFill>
                  <a:schemeClr val="bg1"/>
                </a:solidFill>
              </a:rPr>
              <a:t>nTOF</a:t>
            </a:r>
            <a:r>
              <a:rPr lang="en-US" sz="2400" dirty="0">
                <a:solidFill>
                  <a:schemeClr val="bg1"/>
                </a:solidFill>
              </a:rPr>
              <a:t>, LANSCE) with time-of-flight of the neutrons</a:t>
            </a:r>
          </a:p>
        </p:txBody>
      </p:sp>
      <p:pic>
        <p:nvPicPr>
          <p:cNvPr id="2" name="Picture 1" descr="Flight Paths">
            <a:extLst>
              <a:ext uri="{FF2B5EF4-FFF2-40B4-BE49-F238E27FC236}">
                <a16:creationId xmlns:a16="http://schemas.microsoft.com/office/drawing/2014/main" id="{2FB4E51C-3836-451A-AF5D-34FAC61D6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647" y="86627"/>
            <a:ext cx="5153025" cy="3514725"/>
          </a:xfrm>
          <a:prstGeom prst="rect">
            <a:avLst/>
          </a:prstGeom>
        </p:spPr>
      </p:pic>
      <p:pic>
        <p:nvPicPr>
          <p:cNvPr id="6" name="Picture 5" descr="Neutrons in full flight at CERN's n_TOF facility – CERN Courier">
            <a:extLst>
              <a:ext uri="{FF2B5EF4-FFF2-40B4-BE49-F238E27FC236}">
                <a16:creationId xmlns:a16="http://schemas.microsoft.com/office/drawing/2014/main" id="{AF7AA094-CFCF-848D-7E03-E02868FDC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160" y="3780399"/>
            <a:ext cx="4701159" cy="2990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799B33-A764-C642-633E-D9D7F219F863}"/>
              </a:ext>
            </a:extLst>
          </p:cNvPr>
          <p:cNvSpPr txBox="1"/>
          <p:nvPr/>
        </p:nvSpPr>
        <p:spPr>
          <a:xfrm>
            <a:off x="7050024" y="6463596"/>
            <a:ext cx="206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ntof</a:t>
            </a:r>
            <a:r>
              <a:rPr lang="en-US" dirty="0"/>
              <a:t> collaboration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7379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3697C-9F37-3C4A-587B-C8669DFF3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36D7D0-4BFA-C57C-714E-C21F61742898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Neutron beams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E8201E-79BC-943F-5A53-A564C066B974}"/>
              </a:ext>
            </a:extLst>
          </p:cNvPr>
          <p:cNvSpPr txBox="1"/>
          <p:nvPr/>
        </p:nvSpPr>
        <p:spPr>
          <a:xfrm>
            <a:off x="283464" y="794513"/>
            <a:ext cx="58125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For (n,</a:t>
            </a:r>
            <a:r>
              <a:rPr lang="el-GR" sz="2400" dirty="0">
                <a:solidFill>
                  <a:schemeClr val="bg1"/>
                </a:solidFill>
              </a:rPr>
              <a:t>γ</a:t>
            </a:r>
            <a:r>
              <a:rPr lang="en-US" sz="2400" dirty="0">
                <a:solidFill>
                  <a:schemeClr val="bg1"/>
                </a:solidFill>
              </a:rPr>
              <a:t>) capture: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Usually use a scintillator that can discriminate scattered neutrons from gammas (CD2, LaBr…)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This works for stable targets, for unstable ones the background can be overwhelming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Resonance scattering can help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Neutron transmission spectroscopy with e.g. DICER @ LANSCE</a:t>
            </a:r>
          </a:p>
        </p:txBody>
      </p:sp>
      <p:pic>
        <p:nvPicPr>
          <p:cNvPr id="6" name="Picture 5" descr="The 2024 n_TOF run: Highlights and perspectives | EP News">
            <a:extLst>
              <a:ext uri="{FF2B5EF4-FFF2-40B4-BE49-F238E27FC236}">
                <a16:creationId xmlns:a16="http://schemas.microsoft.com/office/drawing/2014/main" id="{84591820-8132-B0FD-5355-7EE79D6C6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6627"/>
            <a:ext cx="2557471" cy="3342373"/>
          </a:xfrm>
          <a:prstGeom prst="rect">
            <a:avLst/>
          </a:prstGeom>
        </p:spPr>
      </p:pic>
      <p:pic>
        <p:nvPicPr>
          <p:cNvPr id="7" name="Picture 6" descr="Device for Indirect Capture Experiments on Radionuclides (DICER)">
            <a:extLst>
              <a:ext uri="{FF2B5EF4-FFF2-40B4-BE49-F238E27FC236}">
                <a16:creationId xmlns:a16="http://schemas.microsoft.com/office/drawing/2014/main" id="{29531A73-A1CE-D1BA-9FB0-B5DD3A729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982" y="3466909"/>
            <a:ext cx="565785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558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01AB2-CC77-7A2B-C302-84E408CDC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BEDF90-095F-DEE5-8725-94F567B5EE15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dirty="0">
                <a:solidFill>
                  <a:schemeClr val="bg1"/>
                </a:solidFill>
              </a:rPr>
              <a:t>γ</a:t>
            </a:r>
            <a:r>
              <a:rPr lang="en-US" sz="4000" dirty="0">
                <a:solidFill>
                  <a:schemeClr val="bg1"/>
                </a:solidFill>
              </a:rPr>
              <a:t>-ray beams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7FC850-7193-A6E0-B5ED-58DDB01C174A}"/>
              </a:ext>
            </a:extLst>
          </p:cNvPr>
          <p:cNvSpPr txBox="1"/>
          <p:nvPr/>
        </p:nvSpPr>
        <p:spPr>
          <a:xfrm>
            <a:off x="324531" y="876809"/>
            <a:ext cx="1121615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>
                <a:solidFill>
                  <a:schemeClr val="bg1"/>
                </a:solidFill>
              </a:rPr>
              <a:t>γ</a:t>
            </a:r>
            <a:r>
              <a:rPr lang="en-US" sz="2800" dirty="0">
                <a:solidFill>
                  <a:schemeClr val="bg1"/>
                </a:solidFill>
              </a:rPr>
              <a:t> ray-induced reactions can be important but (caveats)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Direct lab measurements often less helpful for astrophysics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Problem is that usually that when these reactions matter in stars it’s VERY hot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Reactions on excited states really matter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Which isn’t to say lab measurements aren’t helpful but they usually need to be coupled with measurements of the </a:t>
            </a:r>
            <a:r>
              <a:rPr lang="el-GR" sz="2800" dirty="0">
                <a:solidFill>
                  <a:schemeClr val="bg1"/>
                </a:solidFill>
              </a:rPr>
              <a:t>γ</a:t>
            </a:r>
            <a:r>
              <a:rPr lang="en-US" sz="2800" dirty="0">
                <a:solidFill>
                  <a:schemeClr val="bg1"/>
                </a:solidFill>
              </a:rPr>
              <a:t>-ray strength function, about which more tomorrow</a:t>
            </a:r>
          </a:p>
        </p:txBody>
      </p:sp>
    </p:spTree>
    <p:extLst>
      <p:ext uri="{BB962C8B-B14F-4D97-AF65-F5344CB8AC3E}">
        <p14:creationId xmlns:p14="http://schemas.microsoft.com/office/powerpoint/2010/main" val="999374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370B8-DDA8-4BEB-6332-4C20EF5F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D8B88C-5CAC-C7AC-C9A3-73C2B4DF506D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dirty="0">
                <a:solidFill>
                  <a:schemeClr val="bg1"/>
                </a:solidFill>
              </a:rPr>
              <a:t>γ</a:t>
            </a:r>
            <a:r>
              <a:rPr lang="en-US" sz="4000" dirty="0">
                <a:solidFill>
                  <a:schemeClr val="bg1"/>
                </a:solidFill>
              </a:rPr>
              <a:t>-ray beams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BEED7F-C62F-5AF2-9A4A-42C54C5B579D}"/>
              </a:ext>
            </a:extLst>
          </p:cNvPr>
          <p:cNvSpPr txBox="1"/>
          <p:nvPr/>
        </p:nvSpPr>
        <p:spPr>
          <a:xfrm>
            <a:off x="324532" y="876809"/>
            <a:ext cx="58548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Two main production pathways (now)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Bremsstrahlung (tagged or not)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Compton backscattering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Used to have in-flight positron annihilation at Saclay and Livermore but not longer active</a:t>
            </a:r>
          </a:p>
        </p:txBody>
      </p:sp>
      <p:pic>
        <p:nvPicPr>
          <p:cNvPr id="4" name="Picture 3" descr="Bremsstrahlung Radiation – PhysicsOpenLab">
            <a:extLst>
              <a:ext uri="{FF2B5EF4-FFF2-40B4-BE49-F238E27FC236}">
                <a16:creationId xmlns:a16="http://schemas.microsoft.com/office/drawing/2014/main" id="{3AA14312-487F-FEE4-7568-FA65CE80C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9707" y="164532"/>
            <a:ext cx="4724400" cy="2914650"/>
          </a:xfrm>
          <a:prstGeom prst="rect">
            <a:avLst/>
          </a:prstGeom>
        </p:spPr>
      </p:pic>
      <p:pic>
        <p:nvPicPr>
          <p:cNvPr id="6" name="Picture 5" descr="Photofission Studies: Past and Future | Springer Nature Link">
            <a:extLst>
              <a:ext uri="{FF2B5EF4-FFF2-40B4-BE49-F238E27FC236}">
                <a16:creationId xmlns:a16="http://schemas.microsoft.com/office/drawing/2014/main" id="{16FCCC2D-048A-E5AB-AC18-E56166386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694" y="3868262"/>
            <a:ext cx="3989852" cy="28252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068FDF-74EC-7C0B-FF7A-EAB4BD0687B0}"/>
              </a:ext>
            </a:extLst>
          </p:cNvPr>
          <p:cNvSpPr txBox="1"/>
          <p:nvPr/>
        </p:nvSpPr>
        <p:spPr>
          <a:xfrm>
            <a:off x="8604985" y="164532"/>
            <a:ext cx="1636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PhysicsOpenLab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D1D83-F98B-E8B5-0402-359D17A8AD6F}"/>
              </a:ext>
            </a:extLst>
          </p:cNvPr>
          <p:cNvSpPr txBox="1"/>
          <p:nvPr/>
        </p:nvSpPr>
        <p:spPr>
          <a:xfrm>
            <a:off x="6094396" y="3157087"/>
            <a:ext cx="6097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chemeClr val="bg1"/>
                </a:solidFill>
                <a:effectLst/>
                <a:latin typeface="Merriweather Sans" pitchFamily="2" charset="0"/>
              </a:rPr>
              <a:t>Csige, L., </a:t>
            </a:r>
            <a:r>
              <a:rPr lang="en-GB" sz="1200" b="0" i="0" dirty="0" err="1">
                <a:solidFill>
                  <a:schemeClr val="bg1"/>
                </a:solidFill>
                <a:effectLst/>
                <a:latin typeface="Merriweather Sans" pitchFamily="2" charset="0"/>
              </a:rPr>
              <a:t>Filipescu</a:t>
            </a:r>
            <a:r>
              <a:rPr lang="en-GB" sz="1200" b="0" i="0" dirty="0">
                <a:solidFill>
                  <a:schemeClr val="bg1"/>
                </a:solidFill>
                <a:effectLst/>
                <a:latin typeface="Merriweather Sans" pitchFamily="2" charset="0"/>
              </a:rPr>
              <a:t>, D.M. (2023). Photofission Studies: Past and Future. In: </a:t>
            </a:r>
            <a:r>
              <a:rPr lang="en-GB" sz="1200" b="0" i="0" dirty="0" err="1">
                <a:solidFill>
                  <a:schemeClr val="bg1"/>
                </a:solidFill>
                <a:effectLst/>
                <a:latin typeface="Merriweather Sans" pitchFamily="2" charset="0"/>
              </a:rPr>
              <a:t>Tanihata</a:t>
            </a:r>
            <a:r>
              <a:rPr lang="en-GB" sz="1200" b="0" i="0" dirty="0">
                <a:solidFill>
                  <a:schemeClr val="bg1"/>
                </a:solidFill>
                <a:effectLst/>
                <a:latin typeface="Merriweather Sans" pitchFamily="2" charset="0"/>
              </a:rPr>
              <a:t>, I., Toki, H., </a:t>
            </a:r>
            <a:r>
              <a:rPr lang="en-GB" sz="1200" b="0" i="0" dirty="0" err="1">
                <a:solidFill>
                  <a:schemeClr val="bg1"/>
                </a:solidFill>
                <a:effectLst/>
                <a:latin typeface="Merriweather Sans" pitchFamily="2" charset="0"/>
              </a:rPr>
              <a:t>Kajino</a:t>
            </a:r>
            <a:r>
              <a:rPr lang="en-GB" sz="1200" b="0" i="0" dirty="0">
                <a:solidFill>
                  <a:schemeClr val="bg1"/>
                </a:solidFill>
                <a:effectLst/>
                <a:latin typeface="Merriweather Sans" pitchFamily="2" charset="0"/>
              </a:rPr>
              <a:t>, T. (eds) Handbook of Nuclear Physics . Springer, Singapore.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49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5B827-2BF8-3DED-6DEC-B3ABB590C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51F148-A63F-BC51-6F5E-A5387197253C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dirty="0">
                <a:solidFill>
                  <a:schemeClr val="bg1"/>
                </a:solidFill>
              </a:rPr>
              <a:t>γ</a:t>
            </a:r>
            <a:r>
              <a:rPr lang="en-US" sz="4000" dirty="0">
                <a:solidFill>
                  <a:schemeClr val="bg1"/>
                </a:solidFill>
              </a:rPr>
              <a:t>-ray beams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0690D-C411-B6F1-1EFD-8BE35E14DA03}"/>
              </a:ext>
            </a:extLst>
          </p:cNvPr>
          <p:cNvSpPr txBox="1"/>
          <p:nvPr/>
        </p:nvSpPr>
        <p:spPr>
          <a:xfrm>
            <a:off x="324532" y="876809"/>
            <a:ext cx="58548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Two main production pathways (now)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Bremsstrahlung (tagged or not)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Compton backscattering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Used to have in-flight positron annihilation at Saclay and Livermore but not longer active</a:t>
            </a:r>
          </a:p>
        </p:txBody>
      </p:sp>
      <p:pic>
        <p:nvPicPr>
          <p:cNvPr id="2" name="Picture 1" descr="Accelerator Physics and Light Sources | Triangle Universities Nuclear  Laboratory">
            <a:extLst>
              <a:ext uri="{FF2B5EF4-FFF2-40B4-BE49-F238E27FC236}">
                <a16:creationId xmlns:a16="http://schemas.microsoft.com/office/drawing/2014/main" id="{792C4F8D-3722-B394-87E9-0EB9C063E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6627"/>
            <a:ext cx="5156737" cy="34378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2D310A-ECB8-EFFE-5C0D-C4E7D2A4991B}"/>
              </a:ext>
            </a:extLst>
          </p:cNvPr>
          <p:cNvSpPr txBox="1"/>
          <p:nvPr/>
        </p:nvSpPr>
        <p:spPr>
          <a:xfrm>
            <a:off x="9760017" y="86627"/>
            <a:ext cx="1684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HIGS @ Duke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92B0A3-822C-FEFA-AAAA-43D1A74AF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531" y="3524451"/>
            <a:ext cx="4809206" cy="30367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B40CAD9-ABF7-89E1-DC9E-29F5446D5D59}"/>
              </a:ext>
            </a:extLst>
          </p:cNvPr>
          <p:cNvSpPr txBox="1"/>
          <p:nvPr/>
        </p:nvSpPr>
        <p:spPr>
          <a:xfrm>
            <a:off x="9875520" y="4100362"/>
            <a:ext cx="1024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YK Wu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974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64328-645D-9BA8-C6C9-9E7937CD0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78EAFE-8334-7CDD-7164-872E5FBD1538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Activation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809C28-6627-20C6-CE8F-8139DF6D62AD}"/>
              </a:ext>
            </a:extLst>
          </p:cNvPr>
          <p:cNvSpPr txBox="1"/>
          <p:nvPr/>
        </p:nvSpPr>
        <p:spPr>
          <a:xfrm>
            <a:off x="6137068" y="794513"/>
            <a:ext cx="47625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So far all of the cross sections have been “prompt”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Detect the radiation straight from the reaction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BUT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If we make something:</a:t>
            </a:r>
          </a:p>
          <a:p>
            <a:pPr marL="514350" indent="-514350"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Radioactive</a:t>
            </a:r>
          </a:p>
          <a:p>
            <a:pPr marL="514350" indent="-514350"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With a unique, detectable decay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Can look at it decaying!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7807AA-C235-D73D-FD01-AB182199F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51" y="3741539"/>
            <a:ext cx="5112830" cy="29232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5F7C6D-EBA1-3FA8-A3B9-2926C206C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641" y="794513"/>
            <a:ext cx="2381250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43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67A71-F9EA-7AD6-1485-6AAC99673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FE7EF6-AE75-916F-134E-6390744C7DE7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Experiments – “thick” and “thin” targets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287143-D543-2DC9-3D43-E28F39AA7170}"/>
              </a:ext>
            </a:extLst>
          </p:cNvPr>
          <p:cNvSpPr txBox="1"/>
          <p:nvPr/>
        </p:nvSpPr>
        <p:spPr>
          <a:xfrm>
            <a:off x="283464" y="969264"/>
            <a:ext cx="545896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Ultimately we want cross sections so just measure them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BUT we don’t measure cross sections, we count hits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If we have a target which has a wide energy range compared to the resonance of interest, measure ~integrated cross section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Call this thing the resonance strength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Thick is a relative term but reactions only in one section of the target is a reasonable definition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3B29B0-9C90-5189-3EC2-20AD41BB7544}"/>
              </a:ext>
            </a:extLst>
          </p:cNvPr>
          <p:cNvSpPr/>
          <p:nvPr/>
        </p:nvSpPr>
        <p:spPr>
          <a:xfrm>
            <a:off x="8193024" y="1106424"/>
            <a:ext cx="3383280" cy="14538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6966813-EC4E-9DC9-7555-0E7E32B1E5DC}"/>
              </a:ext>
            </a:extLst>
          </p:cNvPr>
          <p:cNvCxnSpPr/>
          <p:nvPr/>
        </p:nvCxnSpPr>
        <p:spPr>
          <a:xfrm>
            <a:off x="6428232" y="1883664"/>
            <a:ext cx="1764792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32662FE-7B31-175E-9289-A1CF9F4CB20D}"/>
              </a:ext>
            </a:extLst>
          </p:cNvPr>
          <p:cNvSpPr txBox="1"/>
          <p:nvPr/>
        </p:nvSpPr>
        <p:spPr>
          <a:xfrm>
            <a:off x="7082028" y="1551360"/>
            <a:ext cx="850392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BEAM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957BA3-7920-8FF6-82F6-3B34C2F11CF9}"/>
              </a:ext>
            </a:extLst>
          </p:cNvPr>
          <p:cNvCxnSpPr>
            <a:cxnSpLocks/>
          </p:cNvCxnSpPr>
          <p:nvPr/>
        </p:nvCxnSpPr>
        <p:spPr>
          <a:xfrm>
            <a:off x="8193024" y="4389120"/>
            <a:ext cx="3383280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F0D4AE-B2DC-4507-D88B-743D94B0DE3A}"/>
              </a:ext>
            </a:extLst>
          </p:cNvPr>
          <p:cNvCxnSpPr>
            <a:cxnSpLocks/>
          </p:cNvCxnSpPr>
          <p:nvPr/>
        </p:nvCxnSpPr>
        <p:spPr>
          <a:xfrm>
            <a:off x="8193024" y="6229195"/>
            <a:ext cx="3383280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95D0CC-1246-B36D-D4A4-9CE3AA1CA7EC}"/>
              </a:ext>
            </a:extLst>
          </p:cNvPr>
          <p:cNvCxnSpPr>
            <a:cxnSpLocks/>
          </p:cNvCxnSpPr>
          <p:nvPr/>
        </p:nvCxnSpPr>
        <p:spPr>
          <a:xfrm flipV="1">
            <a:off x="8193024" y="3084576"/>
            <a:ext cx="0" cy="1304544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8ECF844-7763-02C6-0AB2-71E9A6FD99CF}"/>
              </a:ext>
            </a:extLst>
          </p:cNvPr>
          <p:cNvCxnSpPr>
            <a:cxnSpLocks/>
          </p:cNvCxnSpPr>
          <p:nvPr/>
        </p:nvCxnSpPr>
        <p:spPr>
          <a:xfrm flipV="1">
            <a:off x="8193024" y="4924651"/>
            <a:ext cx="0" cy="1304544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195E4B0-E164-A87D-5021-AF4322AA7B7E}"/>
              </a:ext>
            </a:extLst>
          </p:cNvPr>
          <p:cNvSpPr txBox="1"/>
          <p:nvPr/>
        </p:nvSpPr>
        <p:spPr>
          <a:xfrm>
            <a:off x="8686800" y="1551360"/>
            <a:ext cx="2331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Target – beam is losing energy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96C850-E4B0-81AD-CAE4-96595C9B15B6}"/>
              </a:ext>
            </a:extLst>
          </p:cNvPr>
          <p:cNvSpPr txBox="1"/>
          <p:nvPr/>
        </p:nvSpPr>
        <p:spPr>
          <a:xfrm rot="16200000">
            <a:off x="7269481" y="3281035"/>
            <a:ext cx="1188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Beam energy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B373EB-71FE-5E09-6C83-54D1C79779F9}"/>
              </a:ext>
            </a:extLst>
          </p:cNvPr>
          <p:cNvSpPr txBox="1"/>
          <p:nvPr/>
        </p:nvSpPr>
        <p:spPr>
          <a:xfrm>
            <a:off x="8595360" y="4389120"/>
            <a:ext cx="2615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Depth into target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1731C9-989C-2D76-025A-19A254BF2799}"/>
              </a:ext>
            </a:extLst>
          </p:cNvPr>
          <p:cNvSpPr txBox="1"/>
          <p:nvPr/>
        </p:nvSpPr>
        <p:spPr>
          <a:xfrm>
            <a:off x="8592312" y="6224016"/>
            <a:ext cx="2615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Depth into target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8FA3EAD-B9E7-ACE6-D610-CB510F27675D}"/>
              </a:ext>
            </a:extLst>
          </p:cNvPr>
          <p:cNvCxnSpPr>
            <a:cxnSpLocks/>
          </p:cNvCxnSpPr>
          <p:nvPr/>
        </p:nvCxnSpPr>
        <p:spPr>
          <a:xfrm>
            <a:off x="8193024" y="3084576"/>
            <a:ext cx="3383280" cy="121310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B94DB46-3EB3-AA18-5DF6-8A71123181C2}"/>
              </a:ext>
            </a:extLst>
          </p:cNvPr>
          <p:cNvCxnSpPr/>
          <p:nvPr/>
        </p:nvCxnSpPr>
        <p:spPr>
          <a:xfrm flipH="1">
            <a:off x="8193024" y="3584448"/>
            <a:ext cx="3383280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8EB638C-800D-E821-CDE5-746E3F5DC986}"/>
              </a:ext>
            </a:extLst>
          </p:cNvPr>
          <p:cNvSpPr txBox="1"/>
          <p:nvPr/>
        </p:nvSpPr>
        <p:spPr>
          <a:xfrm>
            <a:off x="9948672" y="3084576"/>
            <a:ext cx="1959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Resonance at this energy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0AB97B0-E11E-2E61-6E67-43FA51C3759E}"/>
              </a:ext>
            </a:extLst>
          </p:cNvPr>
          <p:cNvSpPr/>
          <p:nvPr/>
        </p:nvSpPr>
        <p:spPr>
          <a:xfrm>
            <a:off x="8321040" y="4937746"/>
            <a:ext cx="3090672" cy="1190878"/>
          </a:xfrm>
          <a:custGeom>
            <a:avLst/>
            <a:gdLst>
              <a:gd name="connsiteX0" fmla="*/ 0 w 3090672"/>
              <a:gd name="connsiteY0" fmla="*/ 1188734 h 1190878"/>
              <a:gd name="connsiteX1" fmla="*/ 557784 w 3090672"/>
              <a:gd name="connsiteY1" fmla="*/ 1179590 h 1190878"/>
              <a:gd name="connsiteX2" fmla="*/ 1069848 w 3090672"/>
              <a:gd name="connsiteY2" fmla="*/ 1143014 h 1190878"/>
              <a:gd name="connsiteX3" fmla="*/ 1170432 w 3090672"/>
              <a:gd name="connsiteY3" fmla="*/ 667526 h 1190878"/>
              <a:gd name="connsiteX4" fmla="*/ 1252728 w 3090672"/>
              <a:gd name="connsiteY4" fmla="*/ 228614 h 1190878"/>
              <a:gd name="connsiteX5" fmla="*/ 1289304 w 3090672"/>
              <a:gd name="connsiteY5" fmla="*/ 14 h 1190878"/>
              <a:gd name="connsiteX6" fmla="*/ 1316736 w 3090672"/>
              <a:gd name="connsiteY6" fmla="*/ 237758 h 1190878"/>
              <a:gd name="connsiteX7" fmla="*/ 1335024 w 3090672"/>
              <a:gd name="connsiteY7" fmla="*/ 457214 h 1190878"/>
              <a:gd name="connsiteX8" fmla="*/ 1335024 w 3090672"/>
              <a:gd name="connsiteY8" fmla="*/ 731534 h 1190878"/>
              <a:gd name="connsiteX9" fmla="*/ 1325880 w 3090672"/>
              <a:gd name="connsiteY9" fmla="*/ 1014998 h 1190878"/>
              <a:gd name="connsiteX10" fmla="*/ 1490472 w 3090672"/>
              <a:gd name="connsiteY10" fmla="*/ 1143014 h 1190878"/>
              <a:gd name="connsiteX11" fmla="*/ 1645920 w 3090672"/>
              <a:gd name="connsiteY11" fmla="*/ 1143014 h 1190878"/>
              <a:gd name="connsiteX12" fmla="*/ 3090672 w 3090672"/>
              <a:gd name="connsiteY12" fmla="*/ 1188734 h 1190878"/>
              <a:gd name="connsiteX13" fmla="*/ 3090672 w 3090672"/>
              <a:gd name="connsiteY13" fmla="*/ 1188734 h 1190878"/>
              <a:gd name="connsiteX14" fmla="*/ 3090672 w 3090672"/>
              <a:gd name="connsiteY14" fmla="*/ 1188734 h 1190878"/>
              <a:gd name="connsiteX15" fmla="*/ 3090672 w 3090672"/>
              <a:gd name="connsiteY15" fmla="*/ 1188734 h 1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90672" h="1190878">
                <a:moveTo>
                  <a:pt x="0" y="1188734"/>
                </a:moveTo>
                <a:cubicBezTo>
                  <a:pt x="189738" y="1187972"/>
                  <a:pt x="379476" y="1187210"/>
                  <a:pt x="557784" y="1179590"/>
                </a:cubicBezTo>
                <a:cubicBezTo>
                  <a:pt x="736092" y="1171970"/>
                  <a:pt x="967740" y="1228358"/>
                  <a:pt x="1069848" y="1143014"/>
                </a:cubicBezTo>
                <a:cubicBezTo>
                  <a:pt x="1171956" y="1057670"/>
                  <a:pt x="1139952" y="819926"/>
                  <a:pt x="1170432" y="667526"/>
                </a:cubicBezTo>
                <a:cubicBezTo>
                  <a:pt x="1200912" y="515126"/>
                  <a:pt x="1232916" y="339866"/>
                  <a:pt x="1252728" y="228614"/>
                </a:cubicBezTo>
                <a:cubicBezTo>
                  <a:pt x="1272540" y="117362"/>
                  <a:pt x="1278636" y="-1510"/>
                  <a:pt x="1289304" y="14"/>
                </a:cubicBezTo>
                <a:cubicBezTo>
                  <a:pt x="1299972" y="1538"/>
                  <a:pt x="1309116" y="161558"/>
                  <a:pt x="1316736" y="237758"/>
                </a:cubicBezTo>
                <a:cubicBezTo>
                  <a:pt x="1324356" y="313958"/>
                  <a:pt x="1331976" y="374918"/>
                  <a:pt x="1335024" y="457214"/>
                </a:cubicBezTo>
                <a:cubicBezTo>
                  <a:pt x="1338072" y="539510"/>
                  <a:pt x="1336548" y="638570"/>
                  <a:pt x="1335024" y="731534"/>
                </a:cubicBezTo>
                <a:cubicBezTo>
                  <a:pt x="1333500" y="824498"/>
                  <a:pt x="1299972" y="946418"/>
                  <a:pt x="1325880" y="1014998"/>
                </a:cubicBezTo>
                <a:cubicBezTo>
                  <a:pt x="1351788" y="1083578"/>
                  <a:pt x="1437132" y="1121678"/>
                  <a:pt x="1490472" y="1143014"/>
                </a:cubicBezTo>
                <a:cubicBezTo>
                  <a:pt x="1543812" y="1164350"/>
                  <a:pt x="1645920" y="1143014"/>
                  <a:pt x="1645920" y="1143014"/>
                </a:cubicBezTo>
                <a:lnTo>
                  <a:pt x="3090672" y="1188734"/>
                </a:lnTo>
                <a:lnTo>
                  <a:pt x="3090672" y="1188734"/>
                </a:lnTo>
                <a:lnTo>
                  <a:pt x="3090672" y="1188734"/>
                </a:lnTo>
                <a:lnTo>
                  <a:pt x="3090672" y="1188734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7BC228-4F47-3C56-F071-8E57F40A6F2A}"/>
              </a:ext>
            </a:extLst>
          </p:cNvPr>
          <p:cNvSpPr txBox="1"/>
          <p:nvPr/>
        </p:nvSpPr>
        <p:spPr>
          <a:xfrm rot="16200000">
            <a:off x="7266433" y="5218521"/>
            <a:ext cx="11887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Number of reactions at each depth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075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D7058-A9C5-1760-0BE7-7DA7F5021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B9F0FB-D435-DC68-AD00-0F67FDFD8C7D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Experiments – “thick” and “thin” targets</a:t>
            </a:r>
            <a:endParaRPr lang="en-GB" sz="4000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1154910-8678-2075-8165-81E42BE5D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088" y="3587307"/>
            <a:ext cx="4517898" cy="316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6911182-FB8A-CE12-1FAE-35062D788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590" y="881222"/>
            <a:ext cx="47625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769A72-2459-0C15-E681-A7F5AD06FDEB}"/>
              </a:ext>
            </a:extLst>
          </p:cNvPr>
          <p:cNvSpPr txBox="1"/>
          <p:nvPr/>
        </p:nvSpPr>
        <p:spPr>
          <a:xfrm>
            <a:off x="283464" y="969264"/>
            <a:ext cx="545896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Ultimately we want cross sections so just measure them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BUT we don’t measure cross sections, we count hits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If we have a target which has a wide energy range compared to the resonance of interest, measure ~integrated cross section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Call this thing the resonance strength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Thick is a relative term but reactions only in one section of the target is a reasonable definition</a:t>
            </a:r>
          </a:p>
        </p:txBody>
      </p:sp>
    </p:spTree>
    <p:extLst>
      <p:ext uri="{BB962C8B-B14F-4D97-AF65-F5344CB8AC3E}">
        <p14:creationId xmlns:p14="http://schemas.microsoft.com/office/powerpoint/2010/main" val="1691120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4EFC3-EC96-B7AD-6026-78EDFC0723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668125" cy="5199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Clustering and astrophysical measurements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CFC5D3-55D9-7E7E-DE3C-BDECB5FC6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57" y="519954"/>
            <a:ext cx="3898411" cy="30279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E31390-167C-E07D-36C7-C858751C64C6}"/>
              </a:ext>
            </a:extLst>
          </p:cNvPr>
          <p:cNvSpPr txBox="1"/>
          <p:nvPr/>
        </p:nvSpPr>
        <p:spPr>
          <a:xfrm>
            <a:off x="1734675" y="519953"/>
            <a:ext cx="2569464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Jaeger++ PRL 87 202501 (2001)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074D31E-AD49-7321-77C0-3C7129360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862" y="519953"/>
            <a:ext cx="4115181" cy="281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EA58EDA-F994-B2E3-D41F-280105A49A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20"/>
          <a:stretch>
            <a:fillRect/>
          </a:stretch>
        </p:blipFill>
        <p:spPr bwMode="auto">
          <a:xfrm>
            <a:off x="7216958" y="3593080"/>
            <a:ext cx="4574343" cy="292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77D53BC-7267-A01C-CA6F-264CB6BD2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12" y="3547947"/>
            <a:ext cx="3779886" cy="264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31FD32-0FA0-5756-50D3-5EFEA953364F}"/>
              </a:ext>
            </a:extLst>
          </p:cNvPr>
          <p:cNvSpPr txBox="1"/>
          <p:nvPr/>
        </p:nvSpPr>
        <p:spPr>
          <a:xfrm>
            <a:off x="0" y="6217356"/>
            <a:ext cx="256946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Strandberg++ PRC 77 055801(2008)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F07D4-0E8A-B7C9-49C6-8E82BE3C4181}"/>
              </a:ext>
            </a:extLst>
          </p:cNvPr>
          <p:cNvSpPr txBox="1"/>
          <p:nvPr/>
        </p:nvSpPr>
        <p:spPr>
          <a:xfrm>
            <a:off x="7867254" y="3448788"/>
            <a:ext cx="256946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Randhawa++ PRL 125 202701 (2020)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B2A558-2023-38B3-53BF-22280557952B}"/>
              </a:ext>
            </a:extLst>
          </p:cNvPr>
          <p:cNvSpPr txBox="1"/>
          <p:nvPr/>
        </p:nvSpPr>
        <p:spPr>
          <a:xfrm>
            <a:off x="8316306" y="191458"/>
            <a:ext cx="256946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Jayatissa++ PRL 131 112701(2023)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FD2A9D-6102-AA60-83C3-B49903F5EFC1}"/>
              </a:ext>
            </a:extLst>
          </p:cNvPr>
          <p:cNvSpPr txBox="1"/>
          <p:nvPr/>
        </p:nvSpPr>
        <p:spPr>
          <a:xfrm>
            <a:off x="4151598" y="909403"/>
            <a:ext cx="30011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Left: measurements of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-induced reactions with small energy steps showing clear cluster resonance structures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Right: measurements of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-induced reactions with active targets, missing the cluster resonance structures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793EAC-3324-15BB-277B-8F0D2BAA24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5368" y="4112493"/>
            <a:ext cx="2531389" cy="188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766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mp Truck Dumping a Load stock photo. Image of sand - 142565762">
            <a:extLst>
              <a:ext uri="{FF2B5EF4-FFF2-40B4-BE49-F238E27FC236}">
                <a16:creationId xmlns:a16="http://schemas.microsoft.com/office/drawing/2014/main" id="{F50C61AF-7CE1-B282-2F7C-10179C8F5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515618"/>
            <a:ext cx="6858000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83B297-8E8B-AF57-202A-BFDCF498EB83}"/>
              </a:ext>
            </a:extLst>
          </p:cNvPr>
          <p:cNvSpPr txBox="1"/>
          <p:nvPr/>
        </p:nvSpPr>
        <p:spPr>
          <a:xfrm>
            <a:off x="1374488" y="86627"/>
            <a:ext cx="6718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Outline</a:t>
            </a:r>
            <a:endParaRPr lang="en-GB" sz="4000" dirty="0">
              <a:solidFill>
                <a:schemeClr val="bg1"/>
              </a:solidFill>
            </a:endParaRPr>
          </a:p>
        </p:txBody>
      </p:sp>
      <p:pic>
        <p:nvPicPr>
          <p:cNvPr id="5" name="Picture 4" descr="Philip Adsley | Texas A&amp;M University College of Arts and Sciences">
            <a:extLst>
              <a:ext uri="{FF2B5EF4-FFF2-40B4-BE49-F238E27FC236}">
                <a16:creationId xmlns:a16="http://schemas.microsoft.com/office/drawing/2014/main" id="{8A32DB20-AED6-F08B-0471-34DDE51CF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738932" y="3675887"/>
            <a:ext cx="884932" cy="1132713"/>
          </a:xfrm>
          <a:prstGeom prst="rect">
            <a:avLst/>
          </a:prstGeom>
        </p:spPr>
      </p:pic>
      <p:pic>
        <p:nvPicPr>
          <p:cNvPr id="6" name="Picture 5" descr="Bananas! Five(ish) Fun Facts About Universal's Minions">
            <a:extLst>
              <a:ext uri="{FF2B5EF4-FFF2-40B4-BE49-F238E27FC236}">
                <a16:creationId xmlns:a16="http://schemas.microsoft.com/office/drawing/2014/main" id="{E712CBDE-A55C-1E54-555A-D5AF3A5C0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309" y="5526405"/>
            <a:ext cx="2015504" cy="11327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EF97C7-1FF8-88F4-4CFA-D7BFFE0BC1FC}"/>
              </a:ext>
            </a:extLst>
          </p:cNvPr>
          <p:cNvSpPr txBox="1"/>
          <p:nvPr/>
        </p:nvSpPr>
        <p:spPr>
          <a:xfrm>
            <a:off x="8741664" y="5831151"/>
            <a:ext cx="206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You lot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22CF4B-9860-A41A-715B-0E97160E3D59}"/>
              </a:ext>
            </a:extLst>
          </p:cNvPr>
          <p:cNvSpPr txBox="1"/>
          <p:nvPr/>
        </p:nvSpPr>
        <p:spPr>
          <a:xfrm rot="3431523">
            <a:off x="5564694" y="4011415"/>
            <a:ext cx="2421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Information about how to do nuclear astro measurements</a:t>
            </a: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AB18FA-EC99-B943-30AD-EA9ED7EFD56A}"/>
              </a:ext>
            </a:extLst>
          </p:cNvPr>
          <p:cNvSpPr txBox="1"/>
          <p:nvPr/>
        </p:nvSpPr>
        <p:spPr>
          <a:xfrm>
            <a:off x="3589669" y="3152667"/>
            <a:ext cx="884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Moi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18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7C6D5-92C4-3CAB-A9E7-E0A4596ED40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668125" cy="5199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Let’s take the most extreme example!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D366B3-7102-4C2A-A3D7-1B21CE00CE0C}"/>
              </a:ext>
            </a:extLst>
          </p:cNvPr>
          <p:cNvSpPr txBox="1"/>
          <p:nvPr/>
        </p:nvSpPr>
        <p:spPr>
          <a:xfrm>
            <a:off x="146304" y="658368"/>
            <a:ext cx="56875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Let’s do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maths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!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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We measure a resonance strength in the 500-1000 keV bin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The Boltzmann constant is 86.2 keV/GK in useful units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 1 GK, the uncertainty in the rate is exp(500/86.2)~330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Get that down to 50 keV bins: ratio is 1.8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 keV: factor 1.06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 oversimplification! Almost never the case that one resonance dominates (except for 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15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O(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19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 and 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Ne+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and maybe other cases but we don’t have the spectroscopic information to be able to tell)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What is the uncertainty? </a:t>
            </a:r>
            <a:r>
              <a:rPr kumimoji="0" lang="en-GB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 don’t know.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C463759-5498-8F83-2B29-0C66152BF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63" y="519953"/>
            <a:ext cx="4710113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5269BE07-0F3A-67F7-4630-E631C5E52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63" y="3528172"/>
            <a:ext cx="4710113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66B95C9-B289-126D-0832-8F9826B7233E}"/>
              </a:ext>
            </a:extLst>
          </p:cNvPr>
          <p:cNvCxnSpPr/>
          <p:nvPr/>
        </p:nvCxnSpPr>
        <p:spPr>
          <a:xfrm>
            <a:off x="7247823" y="2213811"/>
            <a:ext cx="3185962" cy="3176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136556A-A9F4-49BF-AA7B-3FCCFE2C1281}"/>
              </a:ext>
            </a:extLst>
          </p:cNvPr>
          <p:cNvSpPr txBox="1"/>
          <p:nvPr/>
        </p:nvSpPr>
        <p:spPr>
          <a:xfrm>
            <a:off x="8089629" y="1828800"/>
            <a:ext cx="280095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Where is the resonance? Don’t have information inside this energy range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93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EBC1F-24C9-B502-6CC5-F90D5316B44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668125" cy="5199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The TESSERACT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975FFA-ACEA-0686-1E22-1C5A80D1725F}"/>
              </a:ext>
            </a:extLst>
          </p:cNvPr>
          <p:cNvSpPr txBox="1"/>
          <p:nvPr/>
        </p:nvSpPr>
        <p:spPr>
          <a:xfrm>
            <a:off x="146304" y="658368"/>
            <a:ext cx="56875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Thick-target Energy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StudieS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Estimating Reaction-rate Ambiguity from Cross–section Techniques (stop booing)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Want to estimate the uncertainty on the cross section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How? We don’t know the cross sections properly!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Toy data: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Generate resonances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Compute correct reaction rate from resonances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Put resonance data through sausage machine to get thick-target cross section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 analysis with thick-target cross section as it is actually done (using TALYS)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Compare the results – how good is the cross section we determine from thick-targets + TALYS?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Repeat this process many times and look at the distribution of the results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F55888-3FA3-A833-0472-1E789F96A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818" y="456958"/>
            <a:ext cx="988611" cy="1338301"/>
          </a:xfrm>
          <a:prstGeom prst="rect">
            <a:avLst/>
          </a:prstGeom>
        </p:spPr>
      </p:pic>
      <p:sp>
        <p:nvSpPr>
          <p:cNvPr id="5" name="TextBox 37">
            <a:extLst>
              <a:ext uri="{FF2B5EF4-FFF2-40B4-BE49-F238E27FC236}">
                <a16:creationId xmlns:a16="http://schemas.microsoft.com/office/drawing/2014/main" id="{FC6E536A-129B-081F-8A9D-0DB3E8F63BBF}"/>
              </a:ext>
            </a:extLst>
          </p:cNvPr>
          <p:cNvSpPr txBox="1"/>
          <p:nvPr/>
        </p:nvSpPr>
        <p:spPr>
          <a:xfrm>
            <a:off x="11045341" y="1795259"/>
            <a:ext cx="1245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Dr. Chirag Rathi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0F418A-5504-90BE-5D6F-46C973518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7815" y="458934"/>
            <a:ext cx="935692" cy="1250926"/>
          </a:xfrm>
          <a:prstGeom prst="rect">
            <a:avLst/>
          </a:prstGeom>
        </p:spPr>
      </p:pic>
      <p:sp>
        <p:nvSpPr>
          <p:cNvPr id="7" name="TextBox 37">
            <a:extLst>
              <a:ext uri="{FF2B5EF4-FFF2-40B4-BE49-F238E27FC236}">
                <a16:creationId xmlns:a16="http://schemas.microsoft.com/office/drawing/2014/main" id="{904935BE-9161-7F1C-5837-163F9938D3DF}"/>
              </a:ext>
            </a:extLst>
          </p:cNvPr>
          <p:cNvSpPr txBox="1"/>
          <p:nvPr/>
        </p:nvSpPr>
        <p:spPr>
          <a:xfrm>
            <a:off x="10119830" y="1699302"/>
            <a:ext cx="935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Mr. Aldus Verastegui</a:t>
            </a:r>
          </a:p>
        </p:txBody>
      </p:sp>
      <p:pic>
        <p:nvPicPr>
          <p:cNvPr id="8" name="Picture 2" descr="WoodNext Foundation (@woodnext) • Facebook">
            <a:extLst>
              <a:ext uri="{FF2B5EF4-FFF2-40B4-BE49-F238E27FC236}">
                <a16:creationId xmlns:a16="http://schemas.microsoft.com/office/drawing/2014/main" id="{C5E765BD-9FAD-BA88-5E7A-D1960A47D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957" y="2172726"/>
            <a:ext cx="1311211" cy="39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F30F9D-B7AE-46CB-2DEA-2ED9BB427B67}"/>
              </a:ext>
            </a:extLst>
          </p:cNvPr>
          <p:cNvSpPr txBox="1"/>
          <p:nvPr/>
        </p:nvSpPr>
        <p:spPr>
          <a:xfrm>
            <a:off x="7161196" y="658368"/>
            <a:ext cx="196355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Generate resonance information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DDB630-E44C-9BFF-22D1-C4761BC382F7}"/>
              </a:ext>
            </a:extLst>
          </p:cNvPr>
          <p:cNvSpPr txBox="1"/>
          <p:nvPr/>
        </p:nvSpPr>
        <p:spPr>
          <a:xfrm>
            <a:off x="5987290" y="2694561"/>
            <a:ext cx="1963553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Calculate what the rate should be with this information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0F6F8C-1173-776A-AD0E-929D00E92EC5}"/>
              </a:ext>
            </a:extLst>
          </p:cNvPr>
          <p:cNvSpPr txBox="1"/>
          <p:nvPr/>
        </p:nvSpPr>
        <p:spPr>
          <a:xfrm>
            <a:off x="8382000" y="2493279"/>
            <a:ext cx="1963553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Generate cross section from resonance information, put through experiment-like process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3DB0A40-DCC8-31AB-B962-DDF87B94BCC2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 flipH="1">
            <a:off x="6969067" y="1581698"/>
            <a:ext cx="1173906" cy="11128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3C77B89-2EB5-DD08-6295-EEEA807DB7CD}"/>
              </a:ext>
            </a:extLst>
          </p:cNvPr>
          <p:cNvCxnSpPr>
            <a:stCxn id="10" idx="2"/>
            <a:endCxn id="12" idx="0"/>
          </p:cNvCxnSpPr>
          <p:nvPr/>
        </p:nvCxnSpPr>
        <p:spPr>
          <a:xfrm>
            <a:off x="8142973" y="1581698"/>
            <a:ext cx="1220804" cy="9115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E82FCAF-CC94-15AB-260F-DD3883F01C33}"/>
              </a:ext>
            </a:extLst>
          </p:cNvPr>
          <p:cNvSpPr txBox="1"/>
          <p:nvPr/>
        </p:nvSpPr>
        <p:spPr>
          <a:xfrm>
            <a:off x="7161196" y="5436185"/>
            <a:ext cx="196355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Compare the RATES (not the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crosss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sections)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E1D380C-13FA-E9D5-6799-564805332600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6969066" y="3886585"/>
            <a:ext cx="1173907" cy="1549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35F2824-C348-BFBF-16A3-B3D490BEEC05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8142973" y="4547801"/>
            <a:ext cx="1171884" cy="8883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4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7E2BF-109D-D9E8-4A2A-8D7C61E79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1BC41-6877-D073-5DD8-4F3B26D1F17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668125" cy="5199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What does this process actually look like?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F5D9C9-3DE3-7891-0E06-1588647ED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" y="519953"/>
            <a:ext cx="8037576" cy="60281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81C3BD-530D-2E3F-9DCE-2E4732F66552}"/>
              </a:ext>
            </a:extLst>
          </p:cNvPr>
          <p:cNvSpPr txBox="1"/>
          <p:nvPr/>
        </p:nvSpPr>
        <p:spPr>
          <a:xfrm>
            <a:off x="7479792" y="612844"/>
            <a:ext cx="4416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Example using 200-keV bins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 can change this easily but we picked it for our example case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Smoothing out the cross section by integrating across each bin</a:t>
            </a:r>
          </a:p>
        </p:txBody>
      </p:sp>
    </p:spTree>
    <p:extLst>
      <p:ext uri="{BB962C8B-B14F-4D97-AF65-F5344CB8AC3E}">
        <p14:creationId xmlns:p14="http://schemas.microsoft.com/office/powerpoint/2010/main" val="1349032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1CE17-584E-8000-90D0-21A0414FF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AC8A2-5BFC-FE91-4714-3C1491A977B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668125" cy="5199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What does this process actually look like?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E1B7D-297A-41CB-B461-5765959082FB}"/>
              </a:ext>
            </a:extLst>
          </p:cNvPr>
          <p:cNvSpPr txBox="1"/>
          <p:nvPr/>
        </p:nvSpPr>
        <p:spPr>
          <a:xfrm>
            <a:off x="7479792" y="612844"/>
            <a:ext cx="44165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Example using 200-keV bins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 can change this easily but we picked it for our example case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Smoothing out the cross section by integrating across each bin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(This was an example, we have fixed the TALYS limit issue for the cross section)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88D10D4-DB7A-2E17-0F96-54F310C1C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42" y="1020278"/>
            <a:ext cx="6272650" cy="408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250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7444-2924-9026-5F83-C12D5F0BCB2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668125" cy="5199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Comparing the results –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very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preliminary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923CCA-A131-BBFA-87F9-459B072CD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23" y="1265735"/>
            <a:ext cx="7168896" cy="35565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D1B35A-83D6-0FA0-7486-253661859738}"/>
              </a:ext>
            </a:extLst>
          </p:cNvPr>
          <p:cNvSpPr txBox="1"/>
          <p:nvPr/>
        </p:nvSpPr>
        <p:spPr>
          <a:xfrm>
            <a:off x="1335024" y="2076649"/>
            <a:ext cx="142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Mg(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53E184-039A-ADDC-0DA4-E8CF748C0B7C}"/>
              </a:ext>
            </a:extLst>
          </p:cNvPr>
          <p:cNvSpPr txBox="1"/>
          <p:nvPr/>
        </p:nvSpPr>
        <p:spPr>
          <a:xfrm>
            <a:off x="7479792" y="612844"/>
            <a:ext cx="44165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Example using 200-keV bins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Show a strong deviation from unity BUT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 need to do some QA/QC to check somethings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Both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Why does this happen?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Both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 our generated nuclear data follow the pattern we prescribed?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Both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Conflict between our prescription for widths (using Coulomb penetrability) and OMPs?</a:t>
            </a:r>
          </a:p>
        </p:txBody>
      </p:sp>
    </p:spTree>
    <p:extLst>
      <p:ext uri="{BB962C8B-B14F-4D97-AF65-F5344CB8AC3E}">
        <p14:creationId xmlns:p14="http://schemas.microsoft.com/office/powerpoint/2010/main" val="716339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2FA5C-0852-D533-ADA6-599AAC773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EA2B93-8BE8-8C06-8C22-58EC9CA3DC73}"/>
              </a:ext>
            </a:extLst>
          </p:cNvPr>
          <p:cNvSpPr txBox="1"/>
          <p:nvPr/>
        </p:nvSpPr>
        <p:spPr>
          <a:xfrm>
            <a:off x="1374488" y="86627"/>
            <a:ext cx="883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Why do we need indirect methods?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8C9709-D8F5-55F7-20DB-FECFD6E77298}"/>
              </a:ext>
            </a:extLst>
          </p:cNvPr>
          <p:cNvSpPr txBox="1"/>
          <p:nvPr/>
        </p:nvSpPr>
        <p:spPr>
          <a:xfrm>
            <a:off x="2887178" y="1575656"/>
            <a:ext cx="58125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Count rates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Reactants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Physical data needs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To guide direct measurements</a:t>
            </a:r>
          </a:p>
        </p:txBody>
      </p:sp>
    </p:spTree>
    <p:extLst>
      <p:ext uri="{BB962C8B-B14F-4D97-AF65-F5344CB8AC3E}">
        <p14:creationId xmlns:p14="http://schemas.microsoft.com/office/powerpoint/2010/main" val="3770052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C2983-2541-6E67-D761-7A5A89D79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295;p40">
            <a:extLst>
              <a:ext uri="{FF2B5EF4-FFF2-40B4-BE49-F238E27FC236}">
                <a16:creationId xmlns:a16="http://schemas.microsoft.com/office/drawing/2014/main" id="{4D918500-2EBC-D194-F87C-6EFE8A9081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3826" t="26554" r="30260" b="22922"/>
          <a:stretch/>
        </p:blipFill>
        <p:spPr>
          <a:xfrm>
            <a:off x="7177833" y="248300"/>
            <a:ext cx="4492413" cy="41773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EE2AF1-AB33-703E-4779-95E5E3832D91}"/>
              </a:ext>
            </a:extLst>
          </p:cNvPr>
          <p:cNvSpPr txBox="1"/>
          <p:nvPr/>
        </p:nvSpPr>
        <p:spPr>
          <a:xfrm>
            <a:off x="1374488" y="86627"/>
            <a:ext cx="883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Count rates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F06E83-1AE3-27A6-B9A5-7AC05A083FDF}"/>
              </a:ext>
            </a:extLst>
          </p:cNvPr>
          <p:cNvSpPr txBox="1"/>
          <p:nvPr/>
        </p:nvSpPr>
        <p:spPr>
          <a:xfrm>
            <a:off x="283464" y="969264"/>
            <a:ext cx="58125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Cross sections for nuclear astro are horribly small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10-3 </a:t>
            </a:r>
            <a:r>
              <a:rPr lang="en-US" sz="2400" dirty="0" err="1">
                <a:solidFill>
                  <a:schemeClr val="bg1"/>
                </a:solidFill>
              </a:rPr>
              <a:t>ub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sr</a:t>
            </a:r>
            <a:r>
              <a:rPr lang="en-US" sz="2400" dirty="0">
                <a:solidFill>
                  <a:schemeClr val="bg1"/>
                </a:solidFill>
              </a:rPr>
              <a:t> @ 500 keV, assume uniform over solid angle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Assume 1 </a:t>
            </a:r>
            <a:r>
              <a:rPr lang="en-US" sz="2400" dirty="0" err="1">
                <a:solidFill>
                  <a:schemeClr val="bg1"/>
                </a:solidFill>
              </a:rPr>
              <a:t>uA</a:t>
            </a:r>
            <a:r>
              <a:rPr lang="en-US" sz="2400" dirty="0">
                <a:solidFill>
                  <a:schemeClr val="bg1"/>
                </a:solidFill>
              </a:rPr>
              <a:t> beam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100 ug/cm2 target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I get 0.6 event/s but at 500 keV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But for CNO cycles actually care about 70-140 keV – about a factor 100 million lower at 70 keV than 500 keV </a:t>
            </a:r>
            <a:r>
              <a:rPr lang="en-US" sz="2400" dirty="0">
                <a:solidFill>
                  <a:schemeClr val="bg1"/>
                </a:solidFill>
                <a:sym typeface="Wingdings" panose="05000000000000000000" pitchFamily="2" charset="2"/>
              </a:rPr>
              <a:t>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3" name="Google Shape;296;p40">
            <a:extLst>
              <a:ext uri="{FF2B5EF4-FFF2-40B4-BE49-F238E27FC236}">
                <a16:creationId xmlns:a16="http://schemas.microsoft.com/office/drawing/2014/main" id="{8DA6A340-45FB-6671-F965-2B43C5DA465D}"/>
              </a:ext>
            </a:extLst>
          </p:cNvPr>
          <p:cNvSpPr txBox="1"/>
          <p:nvPr/>
        </p:nvSpPr>
        <p:spPr>
          <a:xfrm>
            <a:off x="9026246" y="3107453"/>
            <a:ext cx="2890721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200" dirty="0"/>
              <a:t>Rolfs Nuclear Physics A </a:t>
            </a:r>
            <a:r>
              <a:rPr lang="en" sz="1200" b="1" dirty="0"/>
              <a:t>217</a:t>
            </a:r>
            <a:r>
              <a:rPr lang="en" sz="1200" dirty="0"/>
              <a:t> 29-70 (1973)</a:t>
            </a:r>
            <a:endParaRPr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6AECA3-5692-72A2-1E4B-F45FCFDDBE33}"/>
              </a:ext>
            </a:extLst>
          </p:cNvPr>
          <p:cNvSpPr txBox="1"/>
          <p:nvPr/>
        </p:nvSpPr>
        <p:spPr>
          <a:xfrm>
            <a:off x="7844589" y="1838425"/>
            <a:ext cx="11816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500 keV</a:t>
            </a:r>
            <a:endParaRPr lang="en-GB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DC28189-EDC7-5715-0F69-C9ABB0DA280E}"/>
              </a:ext>
            </a:extLst>
          </p:cNvPr>
          <p:cNvCxnSpPr/>
          <p:nvPr/>
        </p:nvCxnSpPr>
        <p:spPr>
          <a:xfrm flipH="1">
            <a:off x="7940842" y="2213811"/>
            <a:ext cx="182880" cy="1703671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904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BABB8-D95F-CEE9-9CB2-031DD3160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C2DF86-BB95-C5C6-2BCA-6D4E94D9D6D2}"/>
              </a:ext>
            </a:extLst>
          </p:cNvPr>
          <p:cNvSpPr txBox="1"/>
          <p:nvPr/>
        </p:nvSpPr>
        <p:spPr>
          <a:xfrm>
            <a:off x="1374488" y="86627"/>
            <a:ext cx="883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Reactants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CDAE25-B876-B6A3-3A74-CB0678B9EEA4}"/>
              </a:ext>
            </a:extLst>
          </p:cNvPr>
          <p:cNvSpPr txBox="1"/>
          <p:nvPr/>
        </p:nvSpPr>
        <p:spPr>
          <a:xfrm>
            <a:off x="283464" y="969264"/>
            <a:ext cx="58125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Lots of reactions involved something radioactive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May not be able to make in large amounts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Neutron capture on short-lived radioactive things is ~ impossible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Knowing something about the nuclear properties can constrain the rates</a:t>
            </a:r>
          </a:p>
        </p:txBody>
      </p:sp>
      <p:pic>
        <p:nvPicPr>
          <p:cNvPr id="5" name="Picture 4" descr="Nuclear physics at BRIF - ScienceDirect">
            <a:extLst>
              <a:ext uri="{FF2B5EF4-FFF2-40B4-BE49-F238E27FC236}">
                <a16:creationId xmlns:a16="http://schemas.microsoft.com/office/drawing/2014/main" id="{8003D306-2E3E-B2D8-6AA6-244CBBA8B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332" y="86627"/>
            <a:ext cx="3420076" cy="59772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7A823A-849A-68AE-B656-DE9DB937264E}"/>
              </a:ext>
            </a:extLst>
          </p:cNvPr>
          <p:cNvSpPr txBox="1"/>
          <p:nvPr/>
        </p:nvSpPr>
        <p:spPr>
          <a:xfrm>
            <a:off x="7085447" y="6146022"/>
            <a:ext cx="3141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Wei Nan++ Nuclear physics at BRIF,</a:t>
            </a:r>
          </a:p>
          <a:p>
            <a:r>
              <a:rPr lang="en-GB" dirty="0" err="1">
                <a:solidFill>
                  <a:schemeClr val="bg1"/>
                </a:solidFill>
              </a:rPr>
              <a:t>PPNPhysics</a:t>
            </a:r>
            <a:r>
              <a:rPr lang="en-GB" dirty="0">
                <a:solidFill>
                  <a:schemeClr val="bg1"/>
                </a:solidFill>
              </a:rPr>
              <a:t> 145 2025 104188</a:t>
            </a:r>
          </a:p>
        </p:txBody>
      </p:sp>
    </p:spTree>
    <p:extLst>
      <p:ext uri="{BB962C8B-B14F-4D97-AF65-F5344CB8AC3E}">
        <p14:creationId xmlns:p14="http://schemas.microsoft.com/office/powerpoint/2010/main" val="3845852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A1658-0145-FB27-CC3A-84CC250B0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7E3C9A-15D0-A1CA-0125-8045AD559A9C}"/>
              </a:ext>
            </a:extLst>
          </p:cNvPr>
          <p:cNvSpPr txBox="1"/>
          <p:nvPr/>
        </p:nvSpPr>
        <p:spPr>
          <a:xfrm>
            <a:off x="1374488" y="86627"/>
            <a:ext cx="883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Physical data needs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4B0E7F-7F92-633A-88D0-EC83164C4C0D}"/>
              </a:ext>
            </a:extLst>
          </p:cNvPr>
          <p:cNvSpPr txBox="1"/>
          <p:nvPr/>
        </p:nvSpPr>
        <p:spPr>
          <a:xfrm>
            <a:off x="283464" y="969264"/>
            <a:ext cx="58125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Two main aspects here:</a:t>
            </a:r>
          </a:p>
          <a:p>
            <a:endParaRPr lang="en-US" sz="3000" dirty="0">
              <a:solidFill>
                <a:schemeClr val="bg1"/>
              </a:solidFill>
            </a:endParaRPr>
          </a:p>
          <a:p>
            <a:r>
              <a:rPr lang="en-US" sz="3000" dirty="0">
                <a:solidFill>
                  <a:schemeClr val="bg1"/>
                </a:solidFill>
              </a:rPr>
              <a:t>More direct access to the information which matters – example with </a:t>
            </a:r>
            <a:r>
              <a:rPr lang="en-US" sz="3000" baseline="30000" dirty="0">
                <a:solidFill>
                  <a:schemeClr val="bg1"/>
                </a:solidFill>
              </a:rPr>
              <a:t>39</a:t>
            </a:r>
            <a:r>
              <a:rPr lang="en-US" sz="3000" dirty="0">
                <a:solidFill>
                  <a:schemeClr val="bg1"/>
                </a:solidFill>
              </a:rPr>
              <a:t>K(p,</a:t>
            </a:r>
            <a:r>
              <a:rPr lang="el-GR" sz="3000" dirty="0">
                <a:solidFill>
                  <a:schemeClr val="bg1"/>
                </a:solidFill>
              </a:rPr>
              <a:t>γ</a:t>
            </a:r>
            <a:r>
              <a:rPr lang="en-US" sz="3000" dirty="0">
                <a:solidFill>
                  <a:schemeClr val="bg1"/>
                </a:solidFill>
              </a:rPr>
              <a:t>)</a:t>
            </a:r>
            <a:r>
              <a:rPr lang="en-US" sz="3000" baseline="30000" dirty="0">
                <a:solidFill>
                  <a:schemeClr val="bg1"/>
                </a:solidFill>
              </a:rPr>
              <a:t>40</a:t>
            </a:r>
            <a:r>
              <a:rPr lang="en-US" sz="3000" dirty="0">
                <a:solidFill>
                  <a:schemeClr val="bg1"/>
                </a:solidFill>
              </a:rPr>
              <a:t>Ca</a:t>
            </a:r>
          </a:p>
          <a:p>
            <a:endParaRPr lang="en-US" sz="3000" dirty="0">
              <a:solidFill>
                <a:schemeClr val="bg1"/>
              </a:solidFill>
            </a:endParaRPr>
          </a:p>
          <a:p>
            <a:r>
              <a:rPr lang="en-US" sz="3000" dirty="0">
                <a:solidFill>
                  <a:schemeClr val="bg1"/>
                </a:solidFill>
              </a:rPr>
              <a:t>Summary: if the proton width is the thing that matters, measure that </a:t>
            </a:r>
            <a:r>
              <a:rPr lang="en-US" sz="3000" dirty="0">
                <a:solidFill>
                  <a:schemeClr val="bg1"/>
                </a:solidFill>
                <a:sym typeface="Wingdings" panose="05000000000000000000" pitchFamily="2" charset="2"/>
              </a:rPr>
              <a:t></a:t>
            </a:r>
            <a:endParaRPr lang="en-US" sz="3000" dirty="0">
              <a:solidFill>
                <a:schemeClr val="bg1"/>
              </a:solidFill>
            </a:endParaRPr>
          </a:p>
          <a:p>
            <a:endParaRPr lang="en-US" sz="3000" dirty="0">
              <a:solidFill>
                <a:schemeClr val="bg1"/>
              </a:solidFill>
            </a:endParaRPr>
          </a:p>
          <a:p>
            <a:r>
              <a:rPr lang="en-US" sz="3000" dirty="0">
                <a:solidFill>
                  <a:schemeClr val="bg1"/>
                </a:solidFill>
              </a:rPr>
              <a:t>Electron screening: lab vs stellar reactions</a:t>
            </a:r>
          </a:p>
        </p:txBody>
      </p:sp>
      <p:pic>
        <p:nvPicPr>
          <p:cNvPr id="4" name="Picture 3" descr="Figure 9">
            <a:extLst>
              <a:ext uri="{FF2B5EF4-FFF2-40B4-BE49-F238E27FC236}">
                <a16:creationId xmlns:a16="http://schemas.microsoft.com/office/drawing/2014/main" id="{936699FD-BB0A-FDF0-7669-A9EA9D2F6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672" y="86627"/>
            <a:ext cx="3814011" cy="30512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4D6C70-6812-530C-0694-40995765D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459" y="3315370"/>
            <a:ext cx="4465120" cy="345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98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B14085-2A9B-B603-F8D7-4C10B36A576B}"/>
              </a:ext>
            </a:extLst>
          </p:cNvPr>
          <p:cNvSpPr txBox="1"/>
          <p:nvPr/>
        </p:nvSpPr>
        <p:spPr>
          <a:xfrm>
            <a:off x="1374488" y="86627"/>
            <a:ext cx="883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Electron screening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0F2887-2781-EE86-A94E-C2D77DAA642C}"/>
              </a:ext>
            </a:extLst>
          </p:cNvPr>
          <p:cNvSpPr txBox="1"/>
          <p:nvPr/>
        </p:nvSpPr>
        <p:spPr>
          <a:xfrm>
            <a:off x="283464" y="969264"/>
            <a:ext cx="581253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Summary: no one knows, abandon all hope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</a:rPr>
              <a:t>In the lab, our targets have electrons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</a:rPr>
              <a:t>In stars, they are ionized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</a:rPr>
              <a:t>In the lab, see an increase in the cross section at low energies which isn’t true for stars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</a:rPr>
              <a:t>Our theories to describe the screening aren’t great TBQH</a:t>
            </a:r>
          </a:p>
        </p:txBody>
      </p:sp>
      <p:pic>
        <p:nvPicPr>
          <p:cNvPr id="6" name="Picture 5" descr="Figure 2">
            <a:extLst>
              <a:ext uri="{FF2B5EF4-FFF2-40B4-BE49-F238E27FC236}">
                <a16:creationId xmlns:a16="http://schemas.microsoft.com/office/drawing/2014/main" id="{C7FAE118-B188-77CC-0FB9-BF0525F61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6627"/>
            <a:ext cx="3398680" cy="30520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6D09D9-DDF1-1461-F2D9-76F221973DAB}"/>
              </a:ext>
            </a:extLst>
          </p:cNvPr>
          <p:cNvSpPr txBox="1"/>
          <p:nvPr/>
        </p:nvSpPr>
        <p:spPr>
          <a:xfrm>
            <a:off x="7084194" y="221381"/>
            <a:ext cx="2107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Iliadis, PRC 107 044610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20676C-9AB8-DEB9-0AA3-E34BE22B2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0" y="3138642"/>
            <a:ext cx="3896556" cy="349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05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6E1C2D-C8A5-8425-7CAA-9A1085C850BB}"/>
              </a:ext>
            </a:extLst>
          </p:cNvPr>
          <p:cNvSpPr txBox="1"/>
          <p:nvPr/>
        </p:nvSpPr>
        <p:spPr>
          <a:xfrm>
            <a:off x="1374488" y="86627"/>
            <a:ext cx="6718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Outline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973335-62FF-95B1-DBCD-0F231A806190}"/>
              </a:ext>
            </a:extLst>
          </p:cNvPr>
          <p:cNvSpPr txBox="1"/>
          <p:nvPr/>
        </p:nvSpPr>
        <p:spPr>
          <a:xfrm>
            <a:off x="283464" y="969264"/>
            <a:ext cx="1057960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What do we need to know to understand stars? Nuclear data for nuclear astrophysics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Some nomenclature and definitions (I know, it’s dull)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 err="1">
                <a:solidFill>
                  <a:schemeClr val="bg1"/>
                </a:solidFill>
              </a:rPr>
              <a:t>Yesteday</a:t>
            </a:r>
            <a:r>
              <a:rPr lang="en-US" sz="3200" dirty="0">
                <a:solidFill>
                  <a:schemeClr val="bg1"/>
                </a:solidFill>
              </a:rPr>
              <a:t>: Direct measurements with various beams, experimental techniques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Today: Indirect methods and reactions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 err="1">
                <a:solidFill>
                  <a:schemeClr val="bg1"/>
                </a:solidFill>
              </a:rPr>
              <a:t>Tomorrrow</a:t>
            </a:r>
            <a:r>
              <a:rPr lang="en-US" sz="3200" dirty="0">
                <a:solidFill>
                  <a:schemeClr val="bg1"/>
                </a:solidFill>
              </a:rPr>
              <a:t>: Probing neutron star physics in the lab</a:t>
            </a:r>
          </a:p>
        </p:txBody>
      </p:sp>
    </p:spTree>
    <p:extLst>
      <p:ext uri="{BB962C8B-B14F-4D97-AF65-F5344CB8AC3E}">
        <p14:creationId xmlns:p14="http://schemas.microsoft.com/office/powerpoint/2010/main" val="2748675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70BF6-921D-A1E1-C572-B3F52E16E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3556EB-3452-B288-16E3-7BEABC8B2CB0}"/>
              </a:ext>
            </a:extLst>
          </p:cNvPr>
          <p:cNvSpPr txBox="1"/>
          <p:nvPr/>
        </p:nvSpPr>
        <p:spPr>
          <a:xfrm>
            <a:off x="1374488" y="86627"/>
            <a:ext cx="883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Planning direct measurements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40AD40-7BB1-7863-1A36-2C7579C02511}"/>
              </a:ext>
            </a:extLst>
          </p:cNvPr>
          <p:cNvSpPr txBox="1"/>
          <p:nvPr/>
        </p:nvSpPr>
        <p:spPr>
          <a:xfrm>
            <a:off x="283464" y="969264"/>
            <a:ext cx="58125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Going back to the hierarchy of needs: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Need to ask some basic questions sometimes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How many resonances are there? Where are they? Which ones could matter? What energies/resonances do I need to measure in the lab?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71AF98-AC93-AFD7-1C8E-BBFC43FE0FFC}"/>
              </a:ext>
            </a:extLst>
          </p:cNvPr>
          <p:cNvSpPr/>
          <p:nvPr/>
        </p:nvSpPr>
        <p:spPr>
          <a:xfrm>
            <a:off x="6984792" y="1325880"/>
            <a:ext cx="4504415" cy="48097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Google Shape;356;p44">
            <a:extLst>
              <a:ext uri="{FF2B5EF4-FFF2-40B4-BE49-F238E27FC236}">
                <a16:creationId xmlns:a16="http://schemas.microsoft.com/office/drawing/2014/main" id="{C26A5064-3D1A-0949-021F-AEFA9E53F81F}"/>
              </a:ext>
            </a:extLst>
          </p:cNvPr>
          <p:cNvSpPr/>
          <p:nvPr/>
        </p:nvSpPr>
        <p:spPr>
          <a:xfrm>
            <a:off x="7081033" y="1496133"/>
            <a:ext cx="4321200" cy="37372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56525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cxnSp>
        <p:nvCxnSpPr>
          <p:cNvPr id="6" name="Google Shape;357;p44">
            <a:extLst>
              <a:ext uri="{FF2B5EF4-FFF2-40B4-BE49-F238E27FC236}">
                <a16:creationId xmlns:a16="http://schemas.microsoft.com/office/drawing/2014/main" id="{89ABEE3F-644E-00DC-8CB1-315E3C347EAD}"/>
              </a:ext>
            </a:extLst>
          </p:cNvPr>
          <p:cNvCxnSpPr/>
          <p:nvPr/>
        </p:nvCxnSpPr>
        <p:spPr>
          <a:xfrm>
            <a:off x="7499200" y="4525533"/>
            <a:ext cx="3475600" cy="0"/>
          </a:xfrm>
          <a:prstGeom prst="straightConnector1">
            <a:avLst/>
          </a:prstGeom>
          <a:noFill/>
          <a:ln w="9525" cap="flat" cmpd="sng">
            <a:solidFill>
              <a:srgbClr val="56525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358;p44">
            <a:extLst>
              <a:ext uri="{FF2B5EF4-FFF2-40B4-BE49-F238E27FC236}">
                <a16:creationId xmlns:a16="http://schemas.microsoft.com/office/drawing/2014/main" id="{E482A805-22A8-AE7F-F765-F4A48CE06746}"/>
              </a:ext>
            </a:extLst>
          </p:cNvPr>
          <p:cNvSpPr txBox="1"/>
          <p:nvPr/>
        </p:nvSpPr>
        <p:spPr>
          <a:xfrm>
            <a:off x="7545600" y="3991934"/>
            <a:ext cx="33828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867" dirty="0">
                <a:latin typeface="Georgia"/>
                <a:ea typeface="Georgia"/>
                <a:cs typeface="Georgia"/>
                <a:sym typeface="Georgia"/>
              </a:rPr>
              <a:t>E</a:t>
            </a:r>
            <a:r>
              <a:rPr lang="en" sz="1867" baseline="-25000" dirty="0">
                <a:latin typeface="Georgia"/>
                <a:ea typeface="Georgia"/>
                <a:cs typeface="Georgia"/>
                <a:sym typeface="Georgia"/>
              </a:rPr>
              <a:t>x</a:t>
            </a:r>
            <a:r>
              <a:rPr lang="en" sz="1867" dirty="0">
                <a:latin typeface="Georgia"/>
                <a:ea typeface="Georgia"/>
                <a:cs typeface="Georgia"/>
                <a:sym typeface="Georgia"/>
              </a:rPr>
              <a:t>/E</a:t>
            </a:r>
            <a:r>
              <a:rPr lang="en" sz="1867" baseline="-25000" dirty="0">
                <a:latin typeface="Georgia"/>
                <a:ea typeface="Georgia"/>
                <a:cs typeface="Georgia"/>
                <a:sym typeface="Georgia"/>
              </a:rPr>
              <a:t>r</a:t>
            </a:r>
            <a:endParaRPr sz="1867" baseline="-25000" dirty="0"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8" name="Google Shape;359;p44">
            <a:extLst>
              <a:ext uri="{FF2B5EF4-FFF2-40B4-BE49-F238E27FC236}">
                <a16:creationId xmlns:a16="http://schemas.microsoft.com/office/drawing/2014/main" id="{47E7ECFA-7E66-0B0D-E50E-71E6E76BFE07}"/>
              </a:ext>
            </a:extLst>
          </p:cNvPr>
          <p:cNvCxnSpPr/>
          <p:nvPr/>
        </p:nvCxnSpPr>
        <p:spPr>
          <a:xfrm>
            <a:off x="7852333" y="3912233"/>
            <a:ext cx="2778400" cy="0"/>
          </a:xfrm>
          <a:prstGeom prst="straightConnector1">
            <a:avLst/>
          </a:prstGeom>
          <a:noFill/>
          <a:ln w="9525" cap="flat" cmpd="sng">
            <a:solidFill>
              <a:srgbClr val="56525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Google Shape;360;p44">
            <a:extLst>
              <a:ext uri="{FF2B5EF4-FFF2-40B4-BE49-F238E27FC236}">
                <a16:creationId xmlns:a16="http://schemas.microsoft.com/office/drawing/2014/main" id="{1959D8A7-33D4-4F86-C3F1-2C500D975F0D}"/>
              </a:ext>
            </a:extLst>
          </p:cNvPr>
          <p:cNvSpPr txBox="1"/>
          <p:nvPr/>
        </p:nvSpPr>
        <p:spPr>
          <a:xfrm>
            <a:off x="7592000" y="4570734"/>
            <a:ext cx="33828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How many states?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0" name="Google Shape;361;p44">
            <a:extLst>
              <a:ext uri="{FF2B5EF4-FFF2-40B4-BE49-F238E27FC236}">
                <a16:creationId xmlns:a16="http://schemas.microsoft.com/office/drawing/2014/main" id="{5C224A01-5923-E000-0D0A-F2E61296EB3C}"/>
              </a:ext>
            </a:extLst>
          </p:cNvPr>
          <p:cNvCxnSpPr>
            <a:stCxn id="5" idx="1"/>
            <a:endCxn id="5" idx="5"/>
          </p:cNvCxnSpPr>
          <p:nvPr/>
        </p:nvCxnSpPr>
        <p:spPr>
          <a:xfrm>
            <a:off x="8161333" y="3364733"/>
            <a:ext cx="2160800" cy="0"/>
          </a:xfrm>
          <a:prstGeom prst="straightConnector1">
            <a:avLst/>
          </a:prstGeom>
          <a:noFill/>
          <a:ln w="9525" cap="flat" cmpd="sng">
            <a:solidFill>
              <a:srgbClr val="56525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362;p44">
            <a:extLst>
              <a:ext uri="{FF2B5EF4-FFF2-40B4-BE49-F238E27FC236}">
                <a16:creationId xmlns:a16="http://schemas.microsoft.com/office/drawing/2014/main" id="{658E8B3C-24D2-56CD-FFC3-9E276BCE9151}"/>
              </a:ext>
            </a:extLst>
          </p:cNvPr>
          <p:cNvSpPr txBox="1"/>
          <p:nvPr/>
        </p:nvSpPr>
        <p:spPr>
          <a:xfrm>
            <a:off x="8201000" y="3378634"/>
            <a:ext cx="20720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J</a:t>
            </a:r>
            <a:r>
              <a:rPr lang="en" sz="1867" baseline="30000">
                <a:latin typeface="Georgia"/>
                <a:ea typeface="Georgia"/>
                <a:cs typeface="Georgia"/>
                <a:sym typeface="Georgia"/>
              </a:rPr>
              <a:t>𝜋</a:t>
            </a:r>
            <a:endParaRPr sz="1867" baseline="30000"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2" name="Google Shape;363;p44">
            <a:extLst>
              <a:ext uri="{FF2B5EF4-FFF2-40B4-BE49-F238E27FC236}">
                <a16:creationId xmlns:a16="http://schemas.microsoft.com/office/drawing/2014/main" id="{1CB44319-70B8-FED1-18D8-E108ADEFF484}"/>
              </a:ext>
            </a:extLst>
          </p:cNvPr>
          <p:cNvCxnSpPr/>
          <p:nvPr/>
        </p:nvCxnSpPr>
        <p:spPr>
          <a:xfrm>
            <a:off x="8549267" y="2713467"/>
            <a:ext cx="1412400" cy="0"/>
          </a:xfrm>
          <a:prstGeom prst="straightConnector1">
            <a:avLst/>
          </a:prstGeom>
          <a:noFill/>
          <a:ln w="9525" cap="flat" cmpd="sng">
            <a:solidFill>
              <a:srgbClr val="56525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Google Shape;364;p44">
            <a:extLst>
              <a:ext uri="{FF2B5EF4-FFF2-40B4-BE49-F238E27FC236}">
                <a16:creationId xmlns:a16="http://schemas.microsoft.com/office/drawing/2014/main" id="{4A5F24D3-EA8F-264D-B136-F9FBA243C8F0}"/>
              </a:ext>
            </a:extLst>
          </p:cNvPr>
          <p:cNvSpPr txBox="1"/>
          <p:nvPr/>
        </p:nvSpPr>
        <p:spPr>
          <a:xfrm>
            <a:off x="8599467" y="2779267"/>
            <a:ext cx="13620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C</a:t>
            </a:r>
            <a:r>
              <a:rPr lang="en" sz="1867" baseline="30000">
                <a:latin typeface="Georgia"/>
                <a:ea typeface="Georgia"/>
                <a:cs typeface="Georgia"/>
                <a:sym typeface="Georgia"/>
              </a:rPr>
              <a:t>2</a:t>
            </a:r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S, BRs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" name="Google Shape;365;p44">
            <a:extLst>
              <a:ext uri="{FF2B5EF4-FFF2-40B4-BE49-F238E27FC236}">
                <a16:creationId xmlns:a16="http://schemas.microsoft.com/office/drawing/2014/main" id="{53588762-CD00-EAB8-F45E-632DBDFC5C2C}"/>
              </a:ext>
            </a:extLst>
          </p:cNvPr>
          <p:cNvSpPr txBox="1"/>
          <p:nvPr/>
        </p:nvSpPr>
        <p:spPr>
          <a:xfrm>
            <a:off x="8679400" y="2179900"/>
            <a:ext cx="9804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𝛤/𝜔𝛾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" name="Google Shape;366;p44">
            <a:extLst>
              <a:ext uri="{FF2B5EF4-FFF2-40B4-BE49-F238E27FC236}">
                <a16:creationId xmlns:a16="http://schemas.microsoft.com/office/drawing/2014/main" id="{D41FE5DA-9850-1326-6E6E-FDA0FBCEED41}"/>
              </a:ext>
            </a:extLst>
          </p:cNvPr>
          <p:cNvSpPr txBox="1"/>
          <p:nvPr/>
        </p:nvSpPr>
        <p:spPr>
          <a:xfrm rot="-3674534">
            <a:off x="7323794" y="2367840"/>
            <a:ext cx="1514837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Me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051029-637F-4C03-B486-B066C57D95E8}"/>
              </a:ext>
            </a:extLst>
          </p:cNvPr>
          <p:cNvSpPr txBox="1"/>
          <p:nvPr/>
        </p:nvSpPr>
        <p:spPr>
          <a:xfrm>
            <a:off x="7214616" y="5233333"/>
            <a:ext cx="4023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Jokerman" panose="04090605060D06020702" pitchFamily="82" charset="0"/>
              </a:rPr>
              <a:t>Masses? Q values?</a:t>
            </a:r>
            <a:endParaRPr lang="en-GB" sz="2800" dirty="0">
              <a:latin typeface="Jokerman" panose="04090605060D06020702" pitchFamily="82" charset="0"/>
            </a:endParaRPr>
          </a:p>
        </p:txBody>
      </p:sp>
      <p:pic>
        <p:nvPicPr>
          <p:cNvPr id="17" name="Picture 16" descr="Zach Meisel, PhD - Associate Professor at Air Force Institute of  Technology, Data Scientist at Battelle Memorial Institute | LinkedIn">
            <a:extLst>
              <a:ext uri="{FF2B5EF4-FFF2-40B4-BE49-F238E27FC236}">
                <a16:creationId xmlns:a16="http://schemas.microsoft.com/office/drawing/2014/main" id="{A4B69D9F-6559-B489-680B-255F305D8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9129" y="5278533"/>
            <a:ext cx="1104859" cy="110485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12D849F-5103-034C-4FD2-8E34E4A8589D}"/>
              </a:ext>
            </a:extLst>
          </p:cNvPr>
          <p:cNvSpPr txBox="1"/>
          <p:nvPr/>
        </p:nvSpPr>
        <p:spPr>
          <a:xfrm>
            <a:off x="7081033" y="5687568"/>
            <a:ext cx="36540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Zach Meisel pointed out I was missing these…</a:t>
            </a:r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15181033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A1BC0F-6146-F8AF-DBD9-88875C2275CE}"/>
              </a:ext>
            </a:extLst>
          </p:cNvPr>
          <p:cNvSpPr txBox="1"/>
          <p:nvPr/>
        </p:nvSpPr>
        <p:spPr>
          <a:xfrm>
            <a:off x="1374488" y="86627"/>
            <a:ext cx="883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Statistical models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473CEB-73B1-558C-D2D4-C8BF907D19B5}"/>
              </a:ext>
            </a:extLst>
          </p:cNvPr>
          <p:cNvSpPr txBox="1"/>
          <p:nvPr/>
        </p:nvSpPr>
        <p:spPr>
          <a:xfrm>
            <a:off x="283464" y="969264"/>
            <a:ext cx="58125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“Statistical” models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When we have a high enough* level density, can look at the </a:t>
            </a:r>
            <a:r>
              <a:rPr lang="en-US" sz="2400" i="1" dirty="0">
                <a:solidFill>
                  <a:schemeClr val="bg1"/>
                </a:solidFill>
              </a:rPr>
              <a:t>average properties</a:t>
            </a:r>
            <a:r>
              <a:rPr lang="en-US" sz="2400" dirty="0">
                <a:solidFill>
                  <a:schemeClr val="bg1"/>
                </a:solidFill>
              </a:rPr>
              <a:t> of resonances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If we know average properties then we can compute the rate from those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Level density, resonance widths (particle and gamma)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*10 levels / MeV / partial wave??</a:t>
            </a:r>
          </a:p>
        </p:txBody>
      </p:sp>
      <p:pic>
        <p:nvPicPr>
          <p:cNvPr id="6" name="Picture 5" descr="Universe 08 00025 g002">
            <a:extLst>
              <a:ext uri="{FF2B5EF4-FFF2-40B4-BE49-F238E27FC236}">
                <a16:creationId xmlns:a16="http://schemas.microsoft.com/office/drawing/2014/main" id="{49133EB0-FA96-417B-F122-A4DC45DD5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457" y="1222407"/>
            <a:ext cx="6113079" cy="44131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C0FD69-4D2D-55CC-A692-FF05CFF55BD8}"/>
              </a:ext>
            </a:extLst>
          </p:cNvPr>
          <p:cNvSpPr txBox="1"/>
          <p:nvPr/>
        </p:nvSpPr>
        <p:spPr>
          <a:xfrm>
            <a:off x="8775834" y="5075541"/>
            <a:ext cx="2928486" cy="372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b="0" i="0" dirty="0" err="1">
                <a:solidFill>
                  <a:srgbClr val="222222"/>
                </a:solidFill>
                <a:effectLst/>
                <a:latin typeface="Helvetica Neue"/>
              </a:rPr>
              <a:t>Küçüksucu</a:t>
            </a:r>
            <a:r>
              <a:rPr lang="en-GB" sz="900" b="0" i="0" dirty="0">
                <a:solidFill>
                  <a:srgbClr val="222222"/>
                </a:solidFill>
                <a:effectLst/>
                <a:latin typeface="Helvetica Neue"/>
              </a:rPr>
              <a:t>, S., Yiğit, M., &amp; Paar, N. (2022)</a:t>
            </a:r>
          </a:p>
          <a:p>
            <a:r>
              <a:rPr lang="en-GB" sz="900" b="0" i="1" dirty="0">
                <a:solidFill>
                  <a:srgbClr val="222222"/>
                </a:solidFill>
                <a:effectLst/>
                <a:latin typeface="Helvetica Neue"/>
              </a:rPr>
              <a:t>Universe</a:t>
            </a:r>
            <a:r>
              <a:rPr lang="en-GB" sz="900" b="0" i="0" dirty="0">
                <a:solidFill>
                  <a:srgbClr val="222222"/>
                </a:solidFill>
                <a:effectLst/>
                <a:latin typeface="Helvetica Neue"/>
              </a:rPr>
              <a:t>, </a:t>
            </a:r>
            <a:r>
              <a:rPr lang="en-GB" sz="900" b="0" i="1" dirty="0">
                <a:solidFill>
                  <a:srgbClr val="222222"/>
                </a:solidFill>
                <a:effectLst/>
                <a:latin typeface="Helvetica Neue"/>
              </a:rPr>
              <a:t>8</a:t>
            </a:r>
            <a:r>
              <a:rPr lang="en-GB" sz="900" b="0" i="0" dirty="0">
                <a:solidFill>
                  <a:srgbClr val="222222"/>
                </a:solidFill>
                <a:effectLst/>
                <a:latin typeface="Helvetica Neue"/>
              </a:rPr>
              <a:t>(1), 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6422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85D091-1B1E-D12F-B99E-E872B3FB2F12}"/>
              </a:ext>
            </a:extLst>
          </p:cNvPr>
          <p:cNvSpPr txBox="1"/>
          <p:nvPr/>
        </p:nvSpPr>
        <p:spPr>
          <a:xfrm>
            <a:off x="2666840" y="2774963"/>
            <a:ext cx="9525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I should stop talking…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7119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ure 1">
            <a:extLst>
              <a:ext uri="{FF2B5EF4-FFF2-40B4-BE49-F238E27FC236}">
                <a16:creationId xmlns:a16="http://schemas.microsoft.com/office/drawing/2014/main" id="{9E197D2F-F3E2-69B9-C2BF-2185E137F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6" y="882586"/>
            <a:ext cx="4762500" cy="36480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7F6ED3-23CC-5BBE-CCBD-32E3DACF4529}"/>
              </a:ext>
            </a:extLst>
          </p:cNvPr>
          <p:cNvSpPr txBox="1"/>
          <p:nvPr/>
        </p:nvSpPr>
        <p:spPr>
          <a:xfrm>
            <a:off x="1374488" y="86627"/>
            <a:ext cx="9525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Neutron targets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8D4643-CBC0-1B4E-4C9C-36FFDD9BF81D}"/>
              </a:ext>
            </a:extLst>
          </p:cNvPr>
          <p:cNvSpPr txBox="1"/>
          <p:nvPr/>
        </p:nvSpPr>
        <p:spPr>
          <a:xfrm>
            <a:off x="5742432" y="671402"/>
            <a:ext cx="5266944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The idea is to make a neutron cloud with a spallation proton beam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Then a storage ring with heavy ions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Look for the cases where a neutron gets picked up by the beam ions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Problems? Many!</a:t>
            </a:r>
          </a:p>
        </p:txBody>
      </p:sp>
    </p:spTree>
    <p:extLst>
      <p:ext uri="{BB962C8B-B14F-4D97-AF65-F5344CB8AC3E}">
        <p14:creationId xmlns:p14="http://schemas.microsoft.com/office/powerpoint/2010/main" val="3298280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90E37-6D8D-C7C2-4B38-A25B18A28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216D88-547C-B432-944B-D2589CEC495C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Experiments – indirect studies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1D4F81-BFDE-7740-5960-0CABD390F873}"/>
              </a:ext>
            </a:extLst>
          </p:cNvPr>
          <p:cNvSpPr txBox="1"/>
          <p:nvPr/>
        </p:nvSpPr>
        <p:spPr>
          <a:xfrm>
            <a:off x="283464" y="969264"/>
            <a:ext cx="54589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Yield from direct measurements is often extremely small ~0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Can </a:t>
            </a:r>
            <a:r>
              <a:rPr lang="en-GB" sz="2400" i="1" dirty="0">
                <a:solidFill>
                  <a:schemeClr val="bg1"/>
                </a:solidFill>
              </a:rPr>
              <a:t>calculate</a:t>
            </a:r>
            <a:r>
              <a:rPr lang="en-GB" sz="2400" dirty="0">
                <a:solidFill>
                  <a:schemeClr val="bg1"/>
                </a:solidFill>
              </a:rPr>
              <a:t> the reaction rate if we have spectroscopic information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If we know information like if states exist, excitation energy, and spin and parity (therefore orbital angular momentum) we can work out which states </a:t>
            </a:r>
            <a:r>
              <a:rPr lang="en-GB" sz="2400" i="1" dirty="0">
                <a:solidFill>
                  <a:schemeClr val="bg1"/>
                </a:solidFill>
              </a:rPr>
              <a:t>might</a:t>
            </a:r>
            <a:r>
              <a:rPr lang="en-GB" sz="2400" dirty="0">
                <a:solidFill>
                  <a:schemeClr val="bg1"/>
                </a:solidFill>
              </a:rPr>
              <a:t> be important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Target direct measurements or plan indirect studies</a:t>
            </a:r>
          </a:p>
        </p:txBody>
      </p:sp>
      <p:pic>
        <p:nvPicPr>
          <p:cNvPr id="4" name="Google Shape;111;p16">
            <a:extLst>
              <a:ext uri="{FF2B5EF4-FFF2-40B4-BE49-F238E27FC236}">
                <a16:creationId xmlns:a16="http://schemas.microsoft.com/office/drawing/2014/main" id="{FE0F78F2-91FF-66E5-A836-7C3CD8AF2C6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02682" y="1183283"/>
            <a:ext cx="5044438" cy="390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2;p16">
            <a:extLst>
              <a:ext uri="{FF2B5EF4-FFF2-40B4-BE49-F238E27FC236}">
                <a16:creationId xmlns:a16="http://schemas.microsoft.com/office/drawing/2014/main" id="{1330BAEA-A1F8-7E50-A087-02D5219C4DBB}"/>
              </a:ext>
            </a:extLst>
          </p:cNvPr>
          <p:cNvSpPr txBox="1"/>
          <p:nvPr/>
        </p:nvSpPr>
        <p:spPr>
          <a:xfrm>
            <a:off x="7497044" y="5185833"/>
            <a:ext cx="2607076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Georgia"/>
                <a:ea typeface="Georgia"/>
                <a:cs typeface="Georgia"/>
                <a:sym typeface="Georgia"/>
              </a:rPr>
              <a:t>Silicon+HPGe</a:t>
            </a:r>
            <a:endParaRPr dirty="0">
              <a:solidFill>
                <a:schemeClr val="bg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Georgia"/>
                <a:ea typeface="Georgia"/>
                <a:cs typeface="Georgia"/>
                <a:sym typeface="Georgia"/>
              </a:rPr>
              <a:t>SHARC/TIGRESS(+EMMA)</a:t>
            </a:r>
            <a:endParaRPr dirty="0">
              <a:solidFill>
                <a:schemeClr val="bg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Georgia"/>
                <a:ea typeface="Georgia"/>
                <a:cs typeface="Georgia"/>
                <a:sym typeface="Georgia"/>
              </a:rPr>
              <a:t>T-REX/Miniball</a:t>
            </a:r>
            <a:endParaRPr dirty="0">
              <a:solidFill>
                <a:schemeClr val="bg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Georgia"/>
                <a:ea typeface="Georgia"/>
                <a:cs typeface="Georgia"/>
                <a:sym typeface="Georgia"/>
              </a:rPr>
              <a:t>GODDESS (Argonne/FRIB)</a:t>
            </a:r>
            <a:endParaRPr dirty="0">
              <a:solidFill>
                <a:schemeClr val="bg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782322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51D43-5DE0-40AF-742F-7057811EB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B8CC80-6D48-D562-0BD0-464A3A1443CE}"/>
              </a:ext>
            </a:extLst>
          </p:cNvPr>
          <p:cNvSpPr txBox="1"/>
          <p:nvPr/>
        </p:nvSpPr>
        <p:spPr>
          <a:xfrm>
            <a:off x="1333420" y="214643"/>
            <a:ext cx="9525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Experiments – transfer reactions and nuclear data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FF8F25-0AF7-53AB-3742-97447FE62A54}"/>
              </a:ext>
            </a:extLst>
          </p:cNvPr>
          <p:cNvSpPr txBox="1"/>
          <p:nvPr/>
        </p:nvSpPr>
        <p:spPr>
          <a:xfrm>
            <a:off x="283464" y="969264"/>
            <a:ext cx="5458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I want to use transfer reactions as my example (pay attention, FRESCO people)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We can do lots of things with them including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-finding states and getting their energies</a:t>
            </a:r>
          </a:p>
          <a:p>
            <a:r>
              <a:rPr lang="en-GB" sz="2400" dirty="0">
                <a:solidFill>
                  <a:schemeClr val="bg1"/>
                </a:solidFill>
              </a:rPr>
              <a:t>-constraining spins and parities</a:t>
            </a:r>
          </a:p>
          <a:p>
            <a:r>
              <a:rPr lang="en-GB" sz="2400" dirty="0">
                <a:solidFill>
                  <a:schemeClr val="bg1"/>
                </a:solidFill>
              </a:rPr>
              <a:t>-inferring partial widths from transfer reactions</a:t>
            </a:r>
          </a:p>
        </p:txBody>
      </p:sp>
      <p:pic>
        <p:nvPicPr>
          <p:cNvPr id="4" name="Google Shape;93;p14">
            <a:extLst>
              <a:ext uri="{FF2B5EF4-FFF2-40B4-BE49-F238E27FC236}">
                <a16:creationId xmlns:a16="http://schemas.microsoft.com/office/drawing/2014/main" id="{385CFCA3-2CE8-B913-C2B9-EA6C2E039EA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93003" y="1465627"/>
            <a:ext cx="5786187" cy="32618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4;p14">
            <a:extLst>
              <a:ext uri="{FF2B5EF4-FFF2-40B4-BE49-F238E27FC236}">
                <a16:creationId xmlns:a16="http://schemas.microsoft.com/office/drawing/2014/main" id="{342604E5-CE4B-DB30-DFE1-B50B747CA7F1}"/>
              </a:ext>
            </a:extLst>
          </p:cNvPr>
          <p:cNvSpPr txBox="1"/>
          <p:nvPr/>
        </p:nvSpPr>
        <p:spPr>
          <a:xfrm>
            <a:off x="9501460" y="4776850"/>
            <a:ext cx="15816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Georgia"/>
                <a:ea typeface="Georgia"/>
                <a:cs typeface="Georgia"/>
                <a:sym typeface="Georgia"/>
              </a:rPr>
              <a:t>Richard Longland</a:t>
            </a:r>
            <a:endParaRPr dirty="0">
              <a:solidFill>
                <a:schemeClr val="bg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334201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1"/>
          <p:cNvSpPr/>
          <p:nvPr/>
        </p:nvSpPr>
        <p:spPr>
          <a:xfrm>
            <a:off x="7162033" y="2586900"/>
            <a:ext cx="798800" cy="5392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cxnSp>
        <p:nvCxnSpPr>
          <p:cNvPr id="191" name="Google Shape;191;p21"/>
          <p:cNvCxnSpPr/>
          <p:nvPr/>
        </p:nvCxnSpPr>
        <p:spPr>
          <a:xfrm rot="10800000" flipH="1">
            <a:off x="7960833" y="2787700"/>
            <a:ext cx="1080800" cy="6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2" name="Google Shape;192;p21"/>
          <p:cNvSpPr/>
          <p:nvPr/>
        </p:nvSpPr>
        <p:spPr>
          <a:xfrm>
            <a:off x="9394900" y="2555500"/>
            <a:ext cx="1914000" cy="23140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193" name="Google Shape;193;p2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r>
              <a:rPr lang="en"/>
              <a:t>Theory of transfer reactions</a:t>
            </a:r>
            <a:endParaRPr/>
          </a:p>
        </p:txBody>
      </p:sp>
      <p:sp>
        <p:nvSpPr>
          <p:cNvPr id="194" name="Google Shape;194;p21"/>
          <p:cNvSpPr txBox="1"/>
          <p:nvPr/>
        </p:nvSpPr>
        <p:spPr>
          <a:xfrm>
            <a:off x="546833" y="1353667"/>
            <a:ext cx="7414000" cy="426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1867" dirty="0">
                <a:latin typeface="Georgia"/>
                <a:ea typeface="Georgia"/>
                <a:cs typeface="Georgia"/>
                <a:sym typeface="Georgia"/>
              </a:rPr>
              <a:t>Assume the following:</a:t>
            </a:r>
            <a:endParaRPr sz="1867" dirty="0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endParaRPr sz="1867" dirty="0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r>
              <a:rPr lang="en" sz="1867" dirty="0">
                <a:latin typeface="Georgia"/>
                <a:ea typeface="Georgia"/>
                <a:cs typeface="Georgia"/>
                <a:sym typeface="Georgia"/>
              </a:rPr>
              <a:t>Entrance and exit channels dominated by elastic scattering</a:t>
            </a:r>
            <a:endParaRPr sz="1867" dirty="0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r>
              <a:rPr lang="en" sz="1867" dirty="0">
                <a:latin typeface="Georgia"/>
                <a:ea typeface="Georgia"/>
                <a:cs typeface="Georgia"/>
                <a:sym typeface="Georgia"/>
              </a:rPr>
              <a:t>Transfer is weak - treat as first-order perturbation</a:t>
            </a:r>
            <a:endParaRPr sz="1867" dirty="0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r>
              <a:rPr lang="en" sz="1867" dirty="0">
                <a:latin typeface="Georgia"/>
                <a:ea typeface="Georgia"/>
                <a:cs typeface="Georgia"/>
                <a:sym typeface="Georgia"/>
              </a:rPr>
              <a:t>Transfer proceeds directly between two channels</a:t>
            </a:r>
            <a:endParaRPr sz="1867" dirty="0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r>
              <a:rPr lang="en" sz="1867" dirty="0">
                <a:latin typeface="Georgia"/>
                <a:ea typeface="Georgia"/>
                <a:cs typeface="Georgia"/>
                <a:sym typeface="Georgia"/>
              </a:rPr>
              <a:t>Direct transfer into the final state with no other rearrangement of the core</a:t>
            </a:r>
            <a:endParaRPr sz="1867" dirty="0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endParaRPr sz="1867" dirty="0">
              <a:latin typeface="Georgia"/>
              <a:ea typeface="Georgia"/>
              <a:cs typeface="Georgia"/>
              <a:sym typeface="Georgia"/>
            </a:endParaRPr>
          </a:p>
          <a:p>
            <a:pPr defTabSz="1219170">
              <a:buSzPts val="1100"/>
            </a:pPr>
            <a:r>
              <a:rPr lang="en" sz="1867" dirty="0">
                <a:latin typeface="Georgia"/>
                <a:ea typeface="Georgia"/>
                <a:cs typeface="Georgia"/>
                <a:sym typeface="Georgia"/>
              </a:rPr>
              <a:t>Consider a reaction like A(x,y)B where x = y+c and c is a cluster which gets transferred</a:t>
            </a:r>
            <a:endParaRPr sz="1867" dirty="0">
              <a:latin typeface="Georgia"/>
              <a:ea typeface="Georgia"/>
              <a:cs typeface="Georgia"/>
              <a:sym typeface="Georgia"/>
            </a:endParaRPr>
          </a:p>
          <a:p>
            <a:pPr defTabSz="1219170">
              <a:buSzPts val="1100"/>
            </a:pPr>
            <a:endParaRPr sz="1867" dirty="0">
              <a:latin typeface="Georgia"/>
              <a:ea typeface="Georgia"/>
              <a:cs typeface="Georgia"/>
              <a:sym typeface="Georgia"/>
            </a:endParaRPr>
          </a:p>
          <a:p>
            <a:pPr defTabSz="1219170">
              <a:buSzPts val="1100"/>
            </a:pPr>
            <a:r>
              <a:rPr lang="en" sz="1867" dirty="0">
                <a:latin typeface="Georgia"/>
                <a:ea typeface="Georgia"/>
                <a:cs typeface="Georgia"/>
                <a:sym typeface="Georgia"/>
              </a:rPr>
              <a:t>Using potentials to describe interactions e.g. x = y+v is held together with a potential, A and x have some interaction between them</a:t>
            </a:r>
            <a:endParaRPr sz="1867" dirty="0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endParaRPr sz="1867"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5" name="Google Shape;195;p21"/>
          <p:cNvSpPr/>
          <p:nvPr/>
        </p:nvSpPr>
        <p:spPr>
          <a:xfrm>
            <a:off x="9514367" y="3052733"/>
            <a:ext cx="1421600" cy="1421600"/>
          </a:xfrm>
          <a:prstGeom prst="ellipse">
            <a:avLst/>
          </a:prstGeom>
          <a:gradFill>
            <a:gsLst>
              <a:gs pos="0">
                <a:srgbClr val="F48208"/>
              </a:gs>
              <a:gs pos="100000">
                <a:srgbClr val="703E08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196" name="Google Shape;196;p21"/>
          <p:cNvSpPr/>
          <p:nvPr/>
        </p:nvSpPr>
        <p:spPr>
          <a:xfrm>
            <a:off x="7269800" y="2629833"/>
            <a:ext cx="348400" cy="348400"/>
          </a:xfrm>
          <a:prstGeom prst="ellipse">
            <a:avLst/>
          </a:prstGeom>
          <a:gradFill>
            <a:gsLst>
              <a:gs pos="0">
                <a:srgbClr val="DB0000"/>
              </a:gs>
              <a:gs pos="100000">
                <a:srgbClr val="540303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197" name="Google Shape;197;p21"/>
          <p:cNvSpPr/>
          <p:nvPr/>
        </p:nvSpPr>
        <p:spPr>
          <a:xfrm>
            <a:off x="7482400" y="2721400"/>
            <a:ext cx="348400" cy="348400"/>
          </a:xfrm>
          <a:prstGeom prst="ellipse">
            <a:avLst/>
          </a:prstGeom>
          <a:gradFill>
            <a:gsLst>
              <a:gs pos="0">
                <a:srgbClr val="3177EE"/>
              </a:gs>
              <a:gs pos="100000">
                <a:srgbClr val="113D8A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198" name="Google Shape;198;p21"/>
          <p:cNvSpPr/>
          <p:nvPr/>
        </p:nvSpPr>
        <p:spPr>
          <a:xfrm>
            <a:off x="10278500" y="2777700"/>
            <a:ext cx="348400" cy="348400"/>
          </a:xfrm>
          <a:prstGeom prst="ellipse">
            <a:avLst/>
          </a:prstGeom>
          <a:gradFill>
            <a:gsLst>
              <a:gs pos="0">
                <a:srgbClr val="3177EE"/>
              </a:gs>
              <a:gs pos="100000">
                <a:srgbClr val="113D8A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199" name="Google Shape;199;p21"/>
          <p:cNvSpPr/>
          <p:nvPr/>
        </p:nvSpPr>
        <p:spPr>
          <a:xfrm>
            <a:off x="10387967" y="2050433"/>
            <a:ext cx="348400" cy="348400"/>
          </a:xfrm>
          <a:prstGeom prst="ellipse">
            <a:avLst/>
          </a:prstGeom>
          <a:gradFill>
            <a:gsLst>
              <a:gs pos="0">
                <a:srgbClr val="DB0000"/>
              </a:gs>
              <a:gs pos="100000">
                <a:srgbClr val="540303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cxnSp>
        <p:nvCxnSpPr>
          <p:cNvPr id="200" name="Google Shape;200;p21"/>
          <p:cNvCxnSpPr>
            <a:stCxn id="199" idx="7"/>
          </p:cNvCxnSpPr>
          <p:nvPr/>
        </p:nvCxnSpPr>
        <p:spPr>
          <a:xfrm rot="10800000" flipH="1">
            <a:off x="10685345" y="1511856"/>
            <a:ext cx="691200" cy="589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1" name="Google Shape;201;p21"/>
          <p:cNvSpPr txBox="1"/>
          <p:nvPr/>
        </p:nvSpPr>
        <p:spPr>
          <a:xfrm>
            <a:off x="6855367" y="2075800"/>
            <a:ext cx="12108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x = y+c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2" name="Google Shape;202;p21"/>
          <p:cNvSpPr txBox="1"/>
          <p:nvPr/>
        </p:nvSpPr>
        <p:spPr>
          <a:xfrm>
            <a:off x="9439700" y="4720667"/>
            <a:ext cx="20260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B = A + c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3" name="Google Shape;203;p21"/>
          <p:cNvSpPr txBox="1"/>
          <p:nvPr/>
        </p:nvSpPr>
        <p:spPr>
          <a:xfrm>
            <a:off x="10167200" y="1539867"/>
            <a:ext cx="4368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y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4" name="Google Shape;204;p21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"/>
              <a:pPr defTabSz="1219170"/>
              <a:t>36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r>
              <a:rPr lang="en"/>
              <a:t>Theory of transfer reactions</a:t>
            </a:r>
            <a:endParaRPr/>
          </a:p>
        </p:txBody>
      </p:sp>
      <p:pic>
        <p:nvPicPr>
          <p:cNvPr id="210" name="Google Shape;21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2972" y="2063917"/>
            <a:ext cx="3226000" cy="23336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pic>
      <p:sp>
        <p:nvSpPr>
          <p:cNvPr id="211" name="Google Shape;211;p22"/>
          <p:cNvSpPr txBox="1"/>
          <p:nvPr/>
        </p:nvSpPr>
        <p:spPr>
          <a:xfrm>
            <a:off x="3841200" y="1346300"/>
            <a:ext cx="45096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Some necessary ingredients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2" name="Google Shape;212;p22"/>
          <p:cNvSpPr txBox="1"/>
          <p:nvPr/>
        </p:nvSpPr>
        <p:spPr>
          <a:xfrm>
            <a:off x="1402800" y="1939434"/>
            <a:ext cx="2551600" cy="139547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Optical-model potential for incoming distorted waves (from elastics)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13" name="Google Shape;213;p22"/>
          <p:cNvCxnSpPr>
            <a:stCxn id="210" idx="1"/>
            <a:endCxn id="212" idx="3"/>
          </p:cNvCxnSpPr>
          <p:nvPr/>
        </p:nvCxnSpPr>
        <p:spPr>
          <a:xfrm flipH="1" flipV="1">
            <a:off x="3954400" y="2637169"/>
            <a:ext cx="358572" cy="59354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214" name="Google Shape;214;p22"/>
          <p:cNvSpPr txBox="1"/>
          <p:nvPr/>
        </p:nvSpPr>
        <p:spPr>
          <a:xfrm>
            <a:off x="9030800" y="1617034"/>
            <a:ext cx="2551600" cy="139547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Optical-model potential for outgoing distorted waves (from elastics)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15" name="Google Shape;215;p22"/>
          <p:cNvCxnSpPr>
            <a:stCxn id="210" idx="3"/>
            <a:endCxn id="214" idx="1"/>
          </p:cNvCxnSpPr>
          <p:nvPr/>
        </p:nvCxnSpPr>
        <p:spPr>
          <a:xfrm flipV="1">
            <a:off x="7538972" y="2314769"/>
            <a:ext cx="1491828" cy="91594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216" name="Google Shape;216;p22"/>
          <p:cNvSpPr txBox="1"/>
          <p:nvPr/>
        </p:nvSpPr>
        <p:spPr>
          <a:xfrm>
            <a:off x="278000" y="3726367"/>
            <a:ext cx="2930800" cy="1682793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Overlap function - usually single-particle states in a Woods-Saxon potential with adjusted depth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17" name="Google Shape;217;p22"/>
          <p:cNvCxnSpPr>
            <a:stCxn id="210" idx="1"/>
            <a:endCxn id="216" idx="3"/>
          </p:cNvCxnSpPr>
          <p:nvPr/>
        </p:nvCxnSpPr>
        <p:spPr>
          <a:xfrm flipH="1">
            <a:off x="3208800" y="3230717"/>
            <a:ext cx="1104172" cy="133704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218" name="Google Shape;218;p22"/>
          <p:cNvSpPr txBox="1"/>
          <p:nvPr/>
        </p:nvSpPr>
        <p:spPr>
          <a:xfrm>
            <a:off x="9030800" y="3935200"/>
            <a:ext cx="2551600" cy="139547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Transfer operator - what potential describes the actual transferring part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19" name="Google Shape;219;p22"/>
          <p:cNvCxnSpPr>
            <a:stCxn id="218" idx="1"/>
            <a:endCxn id="210" idx="3"/>
          </p:cNvCxnSpPr>
          <p:nvPr/>
        </p:nvCxnSpPr>
        <p:spPr>
          <a:xfrm flipH="1" flipV="1">
            <a:off x="7538972" y="3230717"/>
            <a:ext cx="1491828" cy="140221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0" name="Google Shape;220;p22"/>
          <p:cNvSpPr txBox="1"/>
          <p:nvPr/>
        </p:nvSpPr>
        <p:spPr>
          <a:xfrm>
            <a:off x="4239400" y="5043601"/>
            <a:ext cx="3574400" cy="1108148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Initial and final states (energies, spins, parities), masses, beam energy etc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21" name="Google Shape;221;p22"/>
          <p:cNvCxnSpPr>
            <a:stCxn id="220" idx="0"/>
            <a:endCxn id="210" idx="2"/>
          </p:cNvCxnSpPr>
          <p:nvPr/>
        </p:nvCxnSpPr>
        <p:spPr>
          <a:xfrm flipH="1" flipV="1">
            <a:off x="5925972" y="4397517"/>
            <a:ext cx="100628" cy="64608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2" name="Google Shape;222;p22"/>
          <p:cNvSpPr txBox="1">
            <a:spLocks noGrp="1"/>
          </p:cNvSpPr>
          <p:nvPr>
            <p:ph type="sldNum" idx="12"/>
          </p:nvPr>
        </p:nvSpPr>
        <p:spPr>
          <a:xfrm>
            <a:off x="8737600" y="6569880"/>
            <a:ext cx="2844800" cy="2252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"/>
              <a:pPr defTabSz="1219170"/>
              <a:t>37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buSzPts val="990"/>
            </a:pPr>
            <a:r>
              <a:rPr lang="en" sz="4467"/>
              <a:t>Transfer reactions for E</a:t>
            </a:r>
            <a:r>
              <a:rPr lang="en" sz="4467" baseline="-25000"/>
              <a:t>r</a:t>
            </a:r>
            <a:endParaRPr sz="4467"/>
          </a:p>
        </p:txBody>
      </p:sp>
      <p:sp>
        <p:nvSpPr>
          <p:cNvPr id="272" name="Google Shape;272;p26"/>
          <p:cNvSpPr txBox="1"/>
          <p:nvPr/>
        </p:nvSpPr>
        <p:spPr>
          <a:xfrm>
            <a:off x="7225567" y="1613633"/>
            <a:ext cx="4550800" cy="3981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The first and most basic task is to work out if there are states in a nucleus!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endParaRPr sz="1867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Generally we can do this at the same time as working out some other things like spins and parities but not always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endParaRPr sz="1867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Back before RIB+Penning traps were a thing - mass measurements using transfer reactions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endParaRPr sz="1867">
              <a:latin typeface="Georgia"/>
              <a:ea typeface="Georgia"/>
              <a:cs typeface="Georgia"/>
              <a:sym typeface="Georgia"/>
            </a:endParaRPr>
          </a:p>
          <a:p>
            <a:pPr defTabSz="1219170"/>
            <a:r>
              <a:rPr lang="en" sz="1867">
                <a:latin typeface="Georgia"/>
                <a:ea typeface="Georgia"/>
                <a:cs typeface="Georgia"/>
                <a:sym typeface="Georgia"/>
              </a:rPr>
              <a:t>Can find excited states by the same process (which traps generally cannot)</a:t>
            </a:r>
            <a:endParaRPr sz="1867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73" name="Google Shape;273;p26"/>
          <p:cNvPicPr preferRelativeResize="0"/>
          <p:nvPr/>
        </p:nvPicPr>
        <p:blipFill rotWithShape="1">
          <a:blip r:embed="rId3">
            <a:alphaModFix/>
          </a:blip>
          <a:srcRect l="9422" t="14474" r="51739" b="19852"/>
          <a:stretch/>
        </p:blipFill>
        <p:spPr>
          <a:xfrm>
            <a:off x="334501" y="1356967"/>
            <a:ext cx="3614900" cy="3473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6"/>
          <p:cNvPicPr preferRelativeResize="0"/>
          <p:nvPr/>
        </p:nvPicPr>
        <p:blipFill rotWithShape="1">
          <a:blip r:embed="rId3">
            <a:alphaModFix/>
          </a:blip>
          <a:srcRect l="47867" t="15886" r="13294" b="30640"/>
          <a:stretch/>
        </p:blipFill>
        <p:spPr>
          <a:xfrm>
            <a:off x="3906134" y="2653034"/>
            <a:ext cx="3319433" cy="2597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6"/>
          <p:cNvPicPr preferRelativeResize="0"/>
          <p:nvPr/>
        </p:nvPicPr>
        <p:blipFill rotWithShape="1">
          <a:blip r:embed="rId4">
            <a:alphaModFix/>
          </a:blip>
          <a:srcRect l="10192" t="31167" r="14192" b="45391"/>
          <a:stretch/>
        </p:blipFill>
        <p:spPr>
          <a:xfrm>
            <a:off x="622567" y="5250334"/>
            <a:ext cx="6170367" cy="1087033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"/>
              <a:pPr defTabSz="1219170"/>
              <a:t>38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AB498C-C4BC-CF89-21FE-0B6B83574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545" y="1395128"/>
            <a:ext cx="4763165" cy="40677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D9ADFF-961C-5288-2BA7-FA6EFCE36F33}"/>
              </a:ext>
            </a:extLst>
          </p:cNvPr>
          <p:cNvSpPr txBox="1"/>
          <p:nvPr/>
        </p:nvSpPr>
        <p:spPr>
          <a:xfrm>
            <a:off x="283464" y="969264"/>
            <a:ext cx="54589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The spectroscopic factor and the single-particle partial width </a:t>
            </a:r>
            <a:r>
              <a:rPr lang="en-GB" sz="2400" i="1" dirty="0">
                <a:solidFill>
                  <a:schemeClr val="bg1"/>
                </a:solidFill>
              </a:rPr>
              <a:t>both</a:t>
            </a:r>
            <a:r>
              <a:rPr lang="en-GB" sz="2400" dirty="0">
                <a:solidFill>
                  <a:schemeClr val="bg1"/>
                </a:solidFill>
              </a:rPr>
              <a:t> depend on the binding potential used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Negatively correlated!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Their product is less uncertain than each of them are independently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Means that we end up with a smaller uncertainty on the width than each of the spectroscopic factor and single-particle </a:t>
            </a:r>
            <a:r>
              <a:rPr lang="en-GB" sz="2400">
                <a:solidFill>
                  <a:schemeClr val="bg1"/>
                </a:solidFill>
              </a:rPr>
              <a:t>width independently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5E1FED-93DD-1C45-751A-2E4F68A19493}"/>
              </a:ext>
            </a:extLst>
          </p:cNvPr>
          <p:cNvSpPr txBox="1"/>
          <p:nvPr/>
        </p:nvSpPr>
        <p:spPr>
          <a:xfrm>
            <a:off x="1420208" y="196355"/>
            <a:ext cx="9525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Computing widths from transfer reactions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BD1587-A66C-0351-088A-CB4C5E530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230" y="5600553"/>
            <a:ext cx="3181794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48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3C384-9B4B-33E3-1251-B5E831049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4F810E-66C6-F75E-F7BC-9C4CC30C46FC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Charged-particle exit channels 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31556-0AE7-3FCC-E431-1F8E8057D415}"/>
              </a:ext>
            </a:extLst>
          </p:cNvPr>
          <p:cNvSpPr txBox="1"/>
          <p:nvPr/>
        </p:nvSpPr>
        <p:spPr>
          <a:xfrm>
            <a:off x="6137068" y="794513"/>
            <a:ext cx="484487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</a:rPr>
              <a:t>All of our usual tricks, ionizing particles are easy to measure</a:t>
            </a:r>
          </a:p>
          <a:p>
            <a:pPr algn="r"/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en-US" sz="2800" dirty="0">
                <a:solidFill>
                  <a:schemeClr val="bg1"/>
                </a:solidFill>
              </a:rPr>
              <a:t>Silicon detectors</a:t>
            </a:r>
          </a:p>
          <a:p>
            <a:pPr algn="r"/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en-US" sz="2800" dirty="0">
                <a:solidFill>
                  <a:schemeClr val="bg1"/>
                </a:solidFill>
              </a:rPr>
              <a:t>Gas-filled detectors</a:t>
            </a:r>
          </a:p>
          <a:p>
            <a:pPr algn="r"/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en-US" sz="2800" dirty="0">
                <a:solidFill>
                  <a:schemeClr val="bg1"/>
                </a:solidFill>
              </a:rPr>
              <a:t>Scintillators</a:t>
            </a:r>
          </a:p>
          <a:p>
            <a:pPr algn="r"/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en-US" sz="2800" dirty="0">
                <a:solidFill>
                  <a:schemeClr val="bg1"/>
                </a:solidFill>
              </a:rPr>
              <a:t>Especially if we want to select channels: magnets and velocity filters</a:t>
            </a:r>
          </a:p>
        </p:txBody>
      </p:sp>
      <p:pic>
        <p:nvPicPr>
          <p:cNvPr id="2" name="Picture 1" descr="Silicon Detectors">
            <a:extLst>
              <a:ext uri="{FF2B5EF4-FFF2-40B4-BE49-F238E27FC236}">
                <a16:creationId xmlns:a16="http://schemas.microsoft.com/office/drawing/2014/main" id="{C56C0448-636A-9779-FC73-8F967A3C7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1" y="794513"/>
            <a:ext cx="2852928" cy="3010331"/>
          </a:xfrm>
          <a:prstGeom prst="rect">
            <a:avLst/>
          </a:prstGeom>
        </p:spPr>
      </p:pic>
      <p:pic>
        <p:nvPicPr>
          <p:cNvPr id="4" name="Picture 3" descr="Magnetic Spectrograph">
            <a:extLst>
              <a:ext uri="{FF2B5EF4-FFF2-40B4-BE49-F238E27FC236}">
                <a16:creationId xmlns:a16="http://schemas.microsoft.com/office/drawing/2014/main" id="{2A9AB64B-3FB5-9445-A304-3881B97AB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952" y="3761041"/>
            <a:ext cx="3206071" cy="30103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325717-B055-7CD4-4E5C-BCD92A396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1" y="4463018"/>
            <a:ext cx="2852928" cy="202536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Picture 9" descr="Schematic of the basic configuration for the Frisch grid detector.... |  Download Scientific Diagram">
            <a:extLst>
              <a:ext uri="{FF2B5EF4-FFF2-40B4-BE49-F238E27FC236}">
                <a16:creationId xmlns:a16="http://schemas.microsoft.com/office/drawing/2014/main" id="{51D58259-12E4-C695-BE22-3E01833CB2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1270" y="1774504"/>
            <a:ext cx="3333480" cy="186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392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8658E0-B958-5195-D87B-398B1B5D7EEE}"/>
              </a:ext>
            </a:extLst>
          </p:cNvPr>
          <p:cNvSpPr txBox="1"/>
          <p:nvPr/>
        </p:nvSpPr>
        <p:spPr>
          <a:xfrm>
            <a:off x="283464" y="969264"/>
            <a:ext cx="11137392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FRESCO is great for transfer and it gives us wavefunctions for our calculations &lt;3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DWUCK4 allows transfer to unbound states with computed widths as well (find my </a:t>
            </a:r>
            <a:r>
              <a:rPr lang="en-US" sz="2400" dirty="0" err="1">
                <a:solidFill>
                  <a:schemeClr val="bg1"/>
                </a:solidFill>
              </a:rPr>
              <a:t>Github</a:t>
            </a:r>
            <a:r>
              <a:rPr lang="en-US" sz="2400" dirty="0">
                <a:solidFill>
                  <a:schemeClr val="bg1"/>
                </a:solidFill>
              </a:rPr>
              <a:t> “</a:t>
            </a:r>
            <a:r>
              <a:rPr lang="en-US" sz="2400" dirty="0" err="1">
                <a:solidFill>
                  <a:schemeClr val="bg1"/>
                </a:solidFill>
              </a:rPr>
              <a:t>padsley</a:t>
            </a:r>
            <a:r>
              <a:rPr lang="en-US" sz="2400" dirty="0">
                <a:solidFill>
                  <a:schemeClr val="bg1"/>
                </a:solidFill>
              </a:rPr>
              <a:t>” if you want to try DWUCK4)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 err="1">
                <a:solidFill>
                  <a:schemeClr val="bg1"/>
                </a:solidFill>
              </a:rPr>
              <a:t>RatesMC</a:t>
            </a:r>
            <a:r>
              <a:rPr lang="en-US" sz="2400" dirty="0">
                <a:solidFill>
                  <a:schemeClr val="bg1"/>
                </a:solidFill>
              </a:rPr>
              <a:t> (also on </a:t>
            </a:r>
            <a:r>
              <a:rPr lang="en-US" sz="2400" dirty="0" err="1">
                <a:solidFill>
                  <a:schemeClr val="bg1"/>
                </a:solidFill>
              </a:rPr>
              <a:t>Github</a:t>
            </a:r>
            <a:r>
              <a:rPr lang="en-US" sz="2400" dirty="0">
                <a:solidFill>
                  <a:schemeClr val="bg1"/>
                </a:solidFill>
              </a:rPr>
              <a:t>) is a great tool for calculating reaction rates with uncertainties (Richard Longland) + STARLIB database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People – ask for help! I’m happy to try to help if you have questions but I’m slow and don’t like reading my emails so be patient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187435-C5E0-AC96-794C-01380847D8A2}"/>
              </a:ext>
            </a:extLst>
          </p:cNvPr>
          <p:cNvSpPr txBox="1"/>
          <p:nvPr/>
        </p:nvSpPr>
        <p:spPr>
          <a:xfrm>
            <a:off x="1374488" y="86627"/>
            <a:ext cx="9525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Useful tools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015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2F9D3-D2F9-DAD3-C843-A2C1BB3C3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73FF89-7AD7-0BDF-2AA0-B4EA36BA15A0}"/>
              </a:ext>
            </a:extLst>
          </p:cNvPr>
          <p:cNvSpPr txBox="1"/>
          <p:nvPr/>
        </p:nvSpPr>
        <p:spPr>
          <a:xfrm>
            <a:off x="1374488" y="86627"/>
            <a:ext cx="9525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Experiments – direct studies with separators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CE2480-E73C-3D5A-F1CA-654074A1282F}"/>
              </a:ext>
            </a:extLst>
          </p:cNvPr>
          <p:cNvSpPr txBox="1"/>
          <p:nvPr/>
        </p:nvSpPr>
        <p:spPr>
          <a:xfrm>
            <a:off x="283464" y="969264"/>
            <a:ext cx="54589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Most of the time we measure light ions/neutrons (gross)/gamma rays from reactions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Can also measure the heavy thing with separators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Vital for radioactive beams since those are heavy beams on light targets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DRAGON @ TRIUMF</a:t>
            </a:r>
          </a:p>
          <a:p>
            <a:r>
              <a:rPr lang="en-GB" sz="2400" dirty="0">
                <a:solidFill>
                  <a:schemeClr val="bg1"/>
                </a:solidFill>
              </a:rPr>
              <a:t>SECAR @ FRIB</a:t>
            </a:r>
          </a:p>
          <a:p>
            <a:r>
              <a:rPr lang="en-GB" sz="2400" dirty="0">
                <a:solidFill>
                  <a:schemeClr val="bg1"/>
                </a:solidFill>
              </a:rPr>
              <a:t>Saint George @ Notre Dame</a:t>
            </a:r>
          </a:p>
          <a:p>
            <a:r>
              <a:rPr lang="en-GB" sz="2400" dirty="0">
                <a:solidFill>
                  <a:schemeClr val="bg1"/>
                </a:solidFill>
              </a:rPr>
              <a:t>ERNA</a:t>
            </a:r>
          </a:p>
        </p:txBody>
      </p:sp>
      <p:pic>
        <p:nvPicPr>
          <p:cNvPr id="5" name="Picture 4" descr="A diagram of a factory&#10;&#10;AI-generated content may be incorrect.">
            <a:extLst>
              <a:ext uri="{FF2B5EF4-FFF2-40B4-BE49-F238E27FC236}">
                <a16:creationId xmlns:a16="http://schemas.microsoft.com/office/drawing/2014/main" id="{C055AEB0-0FB6-49C1-5545-2946AE77C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32" y="1321688"/>
            <a:ext cx="6025896" cy="463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21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379B5-5B9C-0B79-77E9-A13F74BB5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2E4FB0-ED36-1F2F-D9E1-A7F2C22C4124}"/>
              </a:ext>
            </a:extLst>
          </p:cNvPr>
          <p:cNvSpPr txBox="1"/>
          <p:nvPr/>
        </p:nvSpPr>
        <p:spPr>
          <a:xfrm>
            <a:off x="1374488" y="86627"/>
            <a:ext cx="9525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Experiments – direct studies with separators</a:t>
            </a:r>
            <a:endParaRPr lang="en-GB" sz="3600" dirty="0">
              <a:solidFill>
                <a:schemeClr val="bg1"/>
              </a:solidFill>
            </a:endParaRPr>
          </a:p>
        </p:txBody>
      </p:sp>
      <p:pic>
        <p:nvPicPr>
          <p:cNvPr id="5" name="Picture 4" descr="A diagram of a factory&#10;&#10;AI-generated content may be incorrect.">
            <a:extLst>
              <a:ext uri="{FF2B5EF4-FFF2-40B4-BE49-F238E27FC236}">
                <a16:creationId xmlns:a16="http://schemas.microsoft.com/office/drawing/2014/main" id="{9B190375-320A-9FA9-F561-D95831DDD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32" y="1321688"/>
            <a:ext cx="6025896" cy="46342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B9904C-536B-D118-313E-EBC05D351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721" y="3806618"/>
            <a:ext cx="4343711" cy="29647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55881B-2D59-84E3-9C0E-146F3415B4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0" y="732958"/>
            <a:ext cx="4343712" cy="296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61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2307B-F7FC-45EA-A8DC-386852908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8DF8FF-69BF-B2B6-DFC3-D88E6A80648D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dirty="0">
                <a:solidFill>
                  <a:schemeClr val="bg1"/>
                </a:solidFill>
              </a:rPr>
              <a:t>γ</a:t>
            </a:r>
            <a:r>
              <a:rPr lang="en-US" sz="4000" dirty="0">
                <a:solidFill>
                  <a:schemeClr val="bg1"/>
                </a:solidFill>
              </a:rPr>
              <a:t>-ray exit channels - spectroscopy 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3BC93C-272B-052F-58E0-7919D82E9F47}"/>
              </a:ext>
            </a:extLst>
          </p:cNvPr>
          <p:cNvSpPr txBox="1"/>
          <p:nvPr/>
        </p:nvSpPr>
        <p:spPr>
          <a:xfrm>
            <a:off x="283464" y="933608"/>
            <a:ext cx="58125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Detection of </a:t>
            </a:r>
            <a:r>
              <a:rPr lang="el-GR" sz="2400" dirty="0">
                <a:solidFill>
                  <a:schemeClr val="bg1"/>
                </a:solidFill>
              </a:rPr>
              <a:t>γ</a:t>
            </a:r>
            <a:r>
              <a:rPr lang="en-US" sz="2400" dirty="0">
                <a:solidFill>
                  <a:schemeClr val="bg1"/>
                </a:solidFill>
              </a:rPr>
              <a:t> rays using high-resolution detectors (HPGe)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Get REALLY GOOD energy information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Rarely collect all of the energy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Especially useful for impure targets since different reactions can be separated by energy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Really need to know </a:t>
            </a:r>
            <a:r>
              <a:rPr lang="el-GR" sz="2400" dirty="0">
                <a:solidFill>
                  <a:schemeClr val="bg1"/>
                </a:solidFill>
              </a:rPr>
              <a:t>γ</a:t>
            </a:r>
            <a:r>
              <a:rPr lang="en-US" sz="2400" dirty="0">
                <a:solidFill>
                  <a:schemeClr val="bg1"/>
                </a:solidFill>
              </a:rPr>
              <a:t>-ray cascades – analysis depends on these being known</a:t>
            </a:r>
          </a:p>
        </p:txBody>
      </p:sp>
      <p:pic>
        <p:nvPicPr>
          <p:cNvPr id="6" name="Picture 5" descr="Figure 7">
            <a:extLst>
              <a:ext uri="{FF2B5EF4-FFF2-40B4-BE49-F238E27FC236}">
                <a16:creationId xmlns:a16="http://schemas.microsoft.com/office/drawing/2014/main" id="{A1F06458-7FB0-2D7B-95F6-B01184BAC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0" y="3429000"/>
            <a:ext cx="4762500" cy="3276600"/>
          </a:xfrm>
          <a:prstGeom prst="rect">
            <a:avLst/>
          </a:prstGeom>
        </p:spPr>
      </p:pic>
      <p:pic>
        <p:nvPicPr>
          <p:cNvPr id="7" name="Picture 6" descr="Figure 4">
            <a:extLst>
              <a:ext uri="{FF2B5EF4-FFF2-40B4-BE49-F238E27FC236}">
                <a16:creationId xmlns:a16="http://schemas.microsoft.com/office/drawing/2014/main" id="{355FB573-45A2-A6D5-FD2E-287CE0F66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410" y="794513"/>
            <a:ext cx="4762500" cy="18478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83EDB3-122A-AA21-845B-21FEF2BBF39B}"/>
              </a:ext>
            </a:extLst>
          </p:cNvPr>
          <p:cNvSpPr txBox="1"/>
          <p:nvPr/>
        </p:nvSpPr>
        <p:spPr>
          <a:xfrm>
            <a:off x="6137068" y="2642363"/>
            <a:ext cx="5812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Scholz++ PRC 107 065806 </a:t>
            </a:r>
          </a:p>
        </p:txBody>
      </p:sp>
    </p:spTree>
    <p:extLst>
      <p:ext uri="{BB962C8B-B14F-4D97-AF65-F5344CB8AC3E}">
        <p14:creationId xmlns:p14="http://schemas.microsoft.com/office/powerpoint/2010/main" val="3586830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D5DB5-431A-96EE-C6A0-7070DAC9B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263353-7694-C5C7-32C6-B4383C02360D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dirty="0">
                <a:solidFill>
                  <a:schemeClr val="bg1"/>
                </a:solidFill>
              </a:rPr>
              <a:t>γ</a:t>
            </a:r>
            <a:r>
              <a:rPr lang="en-US" sz="4000" dirty="0">
                <a:solidFill>
                  <a:schemeClr val="bg1"/>
                </a:solidFill>
              </a:rPr>
              <a:t>-ray exit channels – </a:t>
            </a:r>
            <a:r>
              <a:rPr lang="en-US" sz="4000" dirty="0" err="1">
                <a:solidFill>
                  <a:schemeClr val="bg1"/>
                </a:solidFill>
              </a:rPr>
              <a:t>summing+TASs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03FBC3-8942-3F60-DA91-2167D800CCF2}"/>
              </a:ext>
            </a:extLst>
          </p:cNvPr>
          <p:cNvSpPr txBox="1"/>
          <p:nvPr/>
        </p:nvSpPr>
        <p:spPr>
          <a:xfrm>
            <a:off x="5740946" y="1505649"/>
            <a:ext cx="5812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HPGe suffers from lower efficiency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Incomplete capture – Compton, PP, escape peaks </a:t>
            </a:r>
            <a:r>
              <a:rPr lang="en-US" sz="2400" dirty="0" err="1">
                <a:solidFill>
                  <a:schemeClr val="bg1"/>
                </a:solidFill>
              </a:rPr>
              <a:t>etc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What if we can just calorimeter things? Absorb all the energy?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Total Absorption Spectrometer (TAS)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Often more sensitive, contamination can be v big problem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97423C-A807-913A-6D2E-92DBBF8EC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96" y="794513"/>
            <a:ext cx="5329195" cy="27045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11D4ED-24CE-7D7F-79B4-89D51FD46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13" y="3575936"/>
            <a:ext cx="5329195" cy="31894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7BA9ED-428B-545D-B7B3-05AAA1704E60}"/>
              </a:ext>
            </a:extLst>
          </p:cNvPr>
          <p:cNvSpPr txBox="1"/>
          <p:nvPr/>
        </p:nvSpPr>
        <p:spPr>
          <a:xfrm>
            <a:off x="5458208" y="6472392"/>
            <a:ext cx="6378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Stronkowski</a:t>
            </a:r>
            <a:r>
              <a:rPr lang="en-US" dirty="0">
                <a:solidFill>
                  <a:schemeClr val="bg1"/>
                </a:solidFill>
              </a:rPr>
              <a:t>++ </a:t>
            </a:r>
            <a:r>
              <a:rPr lang="en-US" dirty="0" err="1">
                <a:solidFill>
                  <a:schemeClr val="bg1"/>
                </a:solidFill>
              </a:rPr>
              <a:t>arXiv</a:t>
            </a:r>
            <a:r>
              <a:rPr lang="en-US" dirty="0">
                <a:solidFill>
                  <a:schemeClr val="bg1"/>
                </a:solidFill>
              </a:rPr>
              <a:t> 2510.05939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09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6A936-C48E-0269-E961-834F36859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C4983E-FFFB-866C-9F06-A10AE85B7268}"/>
              </a:ext>
            </a:extLst>
          </p:cNvPr>
          <p:cNvSpPr txBox="1"/>
          <p:nvPr/>
        </p:nvSpPr>
        <p:spPr>
          <a:xfrm>
            <a:off x="1374488" y="86627"/>
            <a:ext cx="952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Neutron exit channels 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6D6567-FC9C-B22F-1BA8-A4DF90BBF653}"/>
              </a:ext>
            </a:extLst>
          </p:cNvPr>
          <p:cNvSpPr txBox="1"/>
          <p:nvPr/>
        </p:nvSpPr>
        <p:spPr>
          <a:xfrm>
            <a:off x="6137068" y="794513"/>
            <a:ext cx="468044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I </a:t>
            </a:r>
            <a:r>
              <a:rPr lang="en-US" sz="2800" i="1" dirty="0">
                <a:solidFill>
                  <a:schemeClr val="bg1"/>
                </a:solidFill>
              </a:rPr>
              <a:t>hate</a:t>
            </a:r>
            <a:r>
              <a:rPr lang="en-US" sz="2800" dirty="0">
                <a:solidFill>
                  <a:schemeClr val="bg1"/>
                </a:solidFill>
              </a:rPr>
              <a:t> measuring neutrons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Neutral so need to convert to other things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Scintillators (light)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Proton recoils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Moderate, </a:t>
            </a:r>
            <a:r>
              <a:rPr lang="en-US" sz="2800" baseline="30000" dirty="0">
                <a:solidFill>
                  <a:schemeClr val="bg1"/>
                </a:solidFill>
              </a:rPr>
              <a:t>3</a:t>
            </a:r>
            <a:r>
              <a:rPr lang="en-US" sz="2800" dirty="0">
                <a:solidFill>
                  <a:schemeClr val="bg1"/>
                </a:solidFill>
              </a:rPr>
              <a:t>He, BF</a:t>
            </a:r>
            <a:r>
              <a:rPr lang="en-US" sz="2800" baseline="-25000" dirty="0">
                <a:solidFill>
                  <a:schemeClr val="bg1"/>
                </a:solidFill>
              </a:rPr>
              <a:t>3</a:t>
            </a:r>
            <a:r>
              <a:rPr lang="en-US" sz="2800" dirty="0">
                <a:solidFill>
                  <a:schemeClr val="bg1"/>
                </a:solidFill>
              </a:rPr>
              <a:t> tubes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Efficiency is </a:t>
            </a:r>
            <a:r>
              <a:rPr lang="en-US" sz="2800" i="1" dirty="0">
                <a:solidFill>
                  <a:schemeClr val="bg1"/>
                </a:solidFill>
              </a:rPr>
              <a:t>very</a:t>
            </a:r>
            <a:r>
              <a:rPr lang="en-US" sz="2800" dirty="0">
                <a:solidFill>
                  <a:schemeClr val="bg1"/>
                </a:solidFill>
              </a:rPr>
              <a:t> hard to determine, often not great</a:t>
            </a:r>
          </a:p>
        </p:txBody>
      </p:sp>
      <p:pic>
        <p:nvPicPr>
          <p:cNvPr id="2" name="Picture 1" descr="ZMeisel Webpage">
            <a:extLst>
              <a:ext uri="{FF2B5EF4-FFF2-40B4-BE49-F238E27FC236}">
                <a16:creationId xmlns:a16="http://schemas.microsoft.com/office/drawing/2014/main" id="{3DA21B88-C4CB-CDC1-1AFE-4E6283D93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" y="794513"/>
            <a:ext cx="2917440" cy="29304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899058-82CB-A0F4-95F3-6729958C425D}"/>
              </a:ext>
            </a:extLst>
          </p:cNvPr>
          <p:cNvSpPr txBox="1"/>
          <p:nvPr/>
        </p:nvSpPr>
        <p:spPr>
          <a:xfrm>
            <a:off x="375385" y="794513"/>
            <a:ext cx="3349592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Zach Meisel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21E30A-B9A1-E22F-E68A-E6E09F811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385" y="3944412"/>
            <a:ext cx="5387866" cy="24286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0D492A-014F-26B8-F8ED-7F6BDA2828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9360" y="1200358"/>
            <a:ext cx="3083020" cy="244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75345"/>
      </p:ext>
    </p:extLst>
  </p:cSld>
  <p:clrMapOvr>
    <a:masterClrMapping/>
  </p:clrMapOvr>
</p:sld>
</file>

<file path=ppt/theme/theme1.xml><?xml version="1.0" encoding="utf-8"?>
<a:theme xmlns:a="http://schemas.openxmlformats.org/drawingml/2006/main" name="24_Template_PowerPoint_Dark">
  <a:themeElements>
    <a:clrScheme name="TAMU - 2024 Update">
      <a:dk1>
        <a:srgbClr val="500000"/>
      </a:dk1>
      <a:lt1>
        <a:srgbClr val="FFFFFF"/>
      </a:lt1>
      <a:dk2>
        <a:srgbClr val="732F2F"/>
      </a:dk2>
      <a:lt2>
        <a:srgbClr val="F7F5F0"/>
      </a:lt2>
      <a:accent1>
        <a:srgbClr val="202020"/>
      </a:accent1>
      <a:accent2>
        <a:srgbClr val="F6F6F6"/>
      </a:accent2>
      <a:accent3>
        <a:srgbClr val="F6F6F6"/>
      </a:accent3>
      <a:accent4>
        <a:srgbClr val="F6F6F6"/>
      </a:accent4>
      <a:accent5>
        <a:srgbClr val="D6D3C3"/>
      </a:accent5>
      <a:accent6>
        <a:srgbClr val="732F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TAMU Palette">
      <a:dk1>
        <a:srgbClr val="332C2C"/>
      </a:dk1>
      <a:lt1>
        <a:srgbClr val="FFFFFF"/>
      </a:lt1>
      <a:dk2>
        <a:srgbClr val="565252"/>
      </a:dk2>
      <a:lt2>
        <a:srgbClr val="D9D9D9"/>
      </a:lt2>
      <a:accent1>
        <a:srgbClr val="500000"/>
      </a:accent1>
      <a:accent2>
        <a:srgbClr val="1D3362"/>
      </a:accent2>
      <a:accent3>
        <a:srgbClr val="FFFFFF"/>
      </a:accent3>
      <a:accent4>
        <a:srgbClr val="D0D0D0"/>
      </a:accent4>
      <a:accent5>
        <a:srgbClr val="444040"/>
      </a:accent5>
      <a:accent6>
        <a:srgbClr val="000000"/>
      </a:accent6>
      <a:hlink>
        <a:srgbClr val="500000"/>
      </a:hlink>
      <a:folHlink>
        <a:srgbClr val="B0AFA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Lecture1_StarsAndStuff</Template>
  <TotalTime>28401</TotalTime>
  <Words>2430</Words>
  <Application>Microsoft Office PowerPoint</Application>
  <PresentationFormat>Widescreen</PresentationFormat>
  <Paragraphs>405</Paragraphs>
  <Slides>40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59" baseType="lpstr">
      <vt:lpstr>Aptos</vt:lpstr>
      <vt:lpstr>Aptos Display</vt:lpstr>
      <vt:lpstr>Arial</vt:lpstr>
      <vt:lpstr>Calibri</vt:lpstr>
      <vt:lpstr>Georgia</vt:lpstr>
      <vt:lpstr>Helvetica Neue</vt:lpstr>
      <vt:lpstr>Jokerman</vt:lpstr>
      <vt:lpstr>Merriweather Sans</vt:lpstr>
      <vt:lpstr>Open Sans</vt:lpstr>
      <vt:lpstr>Open Sans Extrabold</vt:lpstr>
      <vt:lpstr>Open Sans Extrabold</vt:lpstr>
      <vt:lpstr>Oswald</vt:lpstr>
      <vt:lpstr>Oswald DemiBold</vt:lpstr>
      <vt:lpstr>Roboto</vt:lpstr>
      <vt:lpstr>Times New Roman</vt:lpstr>
      <vt:lpstr>Wingdings</vt:lpstr>
      <vt:lpstr>24_Template_PowerPoint_Dark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Theory of transfer reactions</vt:lpstr>
      <vt:lpstr>Theory of transfer reactions</vt:lpstr>
      <vt:lpstr>Transfer reactions for Er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Adsley, Philip</dc:creator>
  <cp:lastModifiedBy>Adsley, Philip</cp:lastModifiedBy>
  <cp:revision>1</cp:revision>
  <dcterms:created xsi:type="dcterms:W3CDTF">2025-07-14T22:54:49Z</dcterms:created>
  <dcterms:modified xsi:type="dcterms:W3CDTF">2026-08-04T13:20:34Z</dcterms:modified>
</cp:coreProperties>
</file>