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7" r:id="rId1"/>
  </p:sldMasterIdLst>
  <p:notesMasterIdLst>
    <p:notesMasterId r:id="rId27"/>
  </p:notesMasterIdLst>
  <p:sldIdLst>
    <p:sldId id="262" r:id="rId2"/>
    <p:sldId id="345" r:id="rId3"/>
    <p:sldId id="346" r:id="rId4"/>
    <p:sldId id="349" r:id="rId5"/>
    <p:sldId id="347" r:id="rId6"/>
    <p:sldId id="350" r:id="rId7"/>
    <p:sldId id="351" r:id="rId8"/>
    <p:sldId id="352" r:id="rId9"/>
    <p:sldId id="353" r:id="rId10"/>
    <p:sldId id="354" r:id="rId11"/>
    <p:sldId id="338" r:id="rId12"/>
    <p:sldId id="339" r:id="rId13"/>
    <p:sldId id="340" r:id="rId14"/>
    <p:sldId id="341" r:id="rId15"/>
    <p:sldId id="342" r:id="rId16"/>
    <p:sldId id="343" r:id="rId17"/>
    <p:sldId id="355" r:id="rId18"/>
    <p:sldId id="356" r:id="rId19"/>
    <p:sldId id="357" r:id="rId20"/>
    <p:sldId id="358" r:id="rId21"/>
    <p:sldId id="359" r:id="rId22"/>
    <p:sldId id="360" r:id="rId23"/>
    <p:sldId id="362" r:id="rId24"/>
    <p:sldId id="361" r:id="rId25"/>
    <p:sldId id="363" r:id="rId26"/>
  </p:sldIdLst>
  <p:sldSz cx="10772775" cy="6059488"/>
  <p:notesSz cx="6858000" cy="9144000"/>
  <p:defaultTextStyle>
    <a:defPPr>
      <a:defRPr lang="fr-FR"/>
    </a:defPPr>
    <a:lvl1pPr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01650" indent="-44450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04888" indent="-90488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508125" indent="-136525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009775" indent="-180975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09">
          <p15:clr>
            <a:srgbClr val="A4A3A4"/>
          </p15:clr>
        </p15:guide>
        <p15:guide id="2" pos="339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4F81BD"/>
    <a:srgbClr val="3A5E8A"/>
    <a:srgbClr val="FF3333"/>
    <a:srgbClr val="1B1BF6"/>
    <a:srgbClr val="0000FF"/>
    <a:srgbClr val="33D133"/>
    <a:srgbClr val="FF0000"/>
    <a:srgbClr val="32CD32"/>
    <a:srgbClr val="C3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45" autoAdjust="0"/>
    <p:restoredTop sz="91278" autoAdjust="0"/>
  </p:normalViewPr>
  <p:slideViewPr>
    <p:cSldViewPr>
      <p:cViewPr varScale="1">
        <p:scale>
          <a:sx n="98" d="100"/>
          <a:sy n="98" d="100"/>
        </p:scale>
        <p:origin x="763" y="72"/>
      </p:cViewPr>
      <p:guideLst>
        <p:guide orient="horz" pos="1909"/>
        <p:guide pos="33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0983F0-3B2B-4346-9D34-6FF74AEF7015}" type="datetimeFigureOut">
              <a:rPr lang="fr-FR"/>
              <a:pPr>
                <a:defRPr/>
              </a:pPr>
              <a:t>06/08/2026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BC699F-DBFB-4FA7-9A20-949047200E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952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logo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" y="0"/>
            <a:ext cx="10772418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73918" y="149425"/>
            <a:ext cx="8424938" cy="432048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0257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" y="0"/>
            <a:ext cx="10772417" cy="605948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7070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simple : titre+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" y="0"/>
            <a:ext cx="10772415" cy="6059484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2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9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10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11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273820" y="797496"/>
            <a:ext cx="10308112" cy="467144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FF6700"/>
                </a:solidFill>
              </a:defRPr>
            </a:lvl1pPr>
            <a:lvl2pPr>
              <a:defRPr sz="1800">
                <a:solidFill>
                  <a:srgbClr val="00294B"/>
                </a:solidFill>
              </a:defRPr>
            </a:lvl2pPr>
            <a:lvl3pPr>
              <a:defRPr sz="1600">
                <a:solidFill>
                  <a:srgbClr val="456487"/>
                </a:solidFill>
              </a:defRPr>
            </a:lvl3pPr>
            <a:lvl4pPr>
              <a:defRPr sz="1400">
                <a:solidFill>
                  <a:srgbClr val="456487"/>
                </a:solidFill>
              </a:defRPr>
            </a:lvl4pPr>
            <a:lvl5pPr>
              <a:defRPr sz="1400"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5636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-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" y="0"/>
            <a:ext cx="10772418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73918" y="149425"/>
            <a:ext cx="8424938" cy="432048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2562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-ijcl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" y="0"/>
            <a:ext cx="10772420" cy="605948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3" y="149425"/>
            <a:ext cx="8208911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3263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slide-fili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" y="0"/>
            <a:ext cx="10772420" cy="6059487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620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-slide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" y="0"/>
            <a:ext cx="10772420" cy="6059486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0099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-tutel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" y="0"/>
            <a:ext cx="10772420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5913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" y="0"/>
            <a:ext cx="10772418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614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" y="0"/>
            <a:ext cx="10772418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065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" y="0"/>
            <a:ext cx="10772417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6109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41363" y="322263"/>
            <a:ext cx="9290050" cy="1171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612900"/>
            <a:ext cx="9290050" cy="3844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41363" y="5616575"/>
            <a:ext cx="242252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68700" y="5616575"/>
            <a:ext cx="363537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08888" y="5616575"/>
            <a:ext cx="242252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465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1" r:id="rId3"/>
    <p:sldLayoutId id="2147483708" r:id="rId4"/>
    <p:sldLayoutId id="2147483709" r:id="rId5"/>
    <p:sldLayoutId id="2147483702" r:id="rId6"/>
    <p:sldLayoutId id="2147483703" r:id="rId7"/>
    <p:sldLayoutId id="2147483704" r:id="rId8"/>
    <p:sldLayoutId id="2147483710" r:id="rId9"/>
    <p:sldLayoutId id="2147483711" r:id="rId10"/>
    <p:sldLayoutId id="2147483712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ladimir.manea@ijclab.in2p3.fr" TargetMode="Externa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5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3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2.png"/><Relationship Id="rId3" Type="http://schemas.openxmlformats.org/officeDocument/2006/relationships/image" Target="../media/image13.png"/><Relationship Id="rId7" Type="http://schemas.openxmlformats.org/officeDocument/2006/relationships/image" Target="../media/image31.png"/><Relationship Id="rId12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12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11" Type="http://schemas.openxmlformats.org/officeDocument/2006/relationships/image" Target="../media/image36.png"/><Relationship Id="rId5" Type="http://schemas.openxmlformats.org/officeDocument/2006/relationships/image" Target="../media/image23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2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7.png"/><Relationship Id="rId12" Type="http://schemas.openxmlformats.org/officeDocument/2006/relationships/image" Target="../media/image4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39.png"/><Relationship Id="rId10" Type="http://schemas.openxmlformats.org/officeDocument/2006/relationships/image" Target="../media/image46.png"/><Relationship Id="rId4" Type="http://schemas.openxmlformats.org/officeDocument/2006/relationships/image" Target="../media/image38.png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7.png"/><Relationship Id="rId12" Type="http://schemas.openxmlformats.org/officeDocument/2006/relationships/image" Target="../media/image4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39.png"/><Relationship Id="rId10" Type="http://schemas.openxmlformats.org/officeDocument/2006/relationships/image" Target="../media/image46.png"/><Relationship Id="rId4" Type="http://schemas.openxmlformats.org/officeDocument/2006/relationships/image" Target="../media/image38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7.png"/><Relationship Id="rId12" Type="http://schemas.openxmlformats.org/officeDocument/2006/relationships/image" Target="../media/image4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39.png"/><Relationship Id="rId10" Type="http://schemas.openxmlformats.org/officeDocument/2006/relationships/image" Target="../media/image46.png"/><Relationship Id="rId4" Type="http://schemas.openxmlformats.org/officeDocument/2006/relationships/image" Target="../media/image38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5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2093640"/>
            <a:ext cx="10772775" cy="1512168"/>
          </a:xfrm>
          <a:prstGeom prst="rect">
            <a:avLst/>
          </a:prstGeom>
          <a:solidFill>
            <a:srgbClr val="99B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0" y="2431177"/>
            <a:ext cx="10772775" cy="477054"/>
          </a:xfrm>
          <a:prstGeom prst="rect">
            <a:avLst/>
          </a:prstGeom>
          <a:solidFill>
            <a:srgbClr val="EB671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>
                <a:solidFill>
                  <a:schemeClr val="bg1"/>
                </a:solidFill>
              </a:rPr>
              <a:t>Nuclear DFT calculations - a practitioner's intro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4037856"/>
            <a:ext cx="107727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Vladimir Manea</a:t>
            </a:r>
            <a:endParaRPr lang="fr-FR" b="1" dirty="0"/>
          </a:p>
          <a:p>
            <a:pPr algn="ctr"/>
            <a:r>
              <a:rPr lang="fr-FR" sz="1600" dirty="0" smtClean="0"/>
              <a:t>IJCLab, Orsay, France</a:t>
            </a:r>
          </a:p>
          <a:p>
            <a:pPr algn="ctr"/>
            <a:r>
              <a:rPr lang="fr-FR" sz="1600" dirty="0" smtClean="0">
                <a:hlinkClick r:id="rId2"/>
              </a:rPr>
              <a:t>vladimir.manea@ijclab.in2p3.fr</a:t>
            </a:r>
            <a:r>
              <a:rPr lang="fr-FR" sz="1600" dirty="0" smtClean="0"/>
              <a:t> </a:t>
            </a:r>
          </a:p>
          <a:p>
            <a:pPr algn="ctr"/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00184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Hartree-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Fock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Bogoliubov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equations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044" y="941512"/>
            <a:ext cx="4362253" cy="87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96" y="2506231"/>
            <a:ext cx="37909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246" y="2453844"/>
            <a:ext cx="24098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646" y="3456112"/>
            <a:ext cx="2752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8"/>
          <p:cNvSpPr/>
          <p:nvPr/>
        </p:nvSpPr>
        <p:spPr>
          <a:xfrm>
            <a:off x="2732958" y="2530043"/>
            <a:ext cx="471488" cy="509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21"/>
          <p:cNvSpPr/>
          <p:nvPr/>
        </p:nvSpPr>
        <p:spPr>
          <a:xfrm>
            <a:off x="5871446" y="2582431"/>
            <a:ext cx="471488" cy="509588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9"/>
          <p:cNvSpPr txBox="1"/>
          <p:nvPr/>
        </p:nvSpPr>
        <p:spPr>
          <a:xfrm>
            <a:off x="2139785" y="2084512"/>
            <a:ext cx="1868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Hartree-Fock field</a:t>
            </a:r>
          </a:p>
        </p:txBody>
      </p:sp>
      <p:sp>
        <p:nvSpPr>
          <p:cNvPr id="14" name="TextBox 23"/>
          <p:cNvSpPr txBox="1"/>
          <p:nvPr/>
        </p:nvSpPr>
        <p:spPr>
          <a:xfrm>
            <a:off x="6328646" y="2125231"/>
            <a:ext cx="1292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Pairing field</a:t>
            </a:r>
          </a:p>
        </p:txBody>
      </p:sp>
      <p:sp>
        <p:nvSpPr>
          <p:cNvPr id="16" name="Accolade ouvrante 15"/>
          <p:cNvSpPr/>
          <p:nvPr/>
        </p:nvSpPr>
        <p:spPr>
          <a:xfrm>
            <a:off x="1209923" y="2669704"/>
            <a:ext cx="261743" cy="1195983"/>
          </a:xfrm>
          <a:prstGeom prst="leftBrace">
            <a:avLst>
              <a:gd name="adj1" fmla="val 6312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23"/>
              <p:cNvSpPr txBox="1"/>
              <p:nvPr/>
            </p:nvSpPr>
            <p:spPr>
              <a:xfrm>
                <a:off x="527462" y="4149088"/>
                <a:ext cx="49002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Exactly the same as for pure Hartree-Fock, but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l-GR" sz="1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e>
                    </m:d>
                    <m:d>
                      <m:dPr>
                        <m:begChr m:val="|"/>
                        <m:endChr m:val="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l-GR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fr-FR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𝐻𝐹𝐵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17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62" y="4149088"/>
                <a:ext cx="4900252" cy="307777"/>
              </a:xfrm>
              <a:prstGeom prst="rect">
                <a:avLst/>
              </a:prstGeom>
              <a:blipFill>
                <a:blip r:embed="rId6"/>
                <a:stretch>
                  <a:fillRect l="-374" t="-102000" r="-6476" b="-16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23"/>
          <p:cNvSpPr txBox="1"/>
          <p:nvPr/>
        </p:nvSpPr>
        <p:spPr>
          <a:xfrm>
            <a:off x="6534067" y="4158669"/>
            <a:ext cx="1289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Pairing tensor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2031848" y="3395124"/>
                <a:ext cx="2432076" cy="479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fr-F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fr-F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𝐻𝐹𝐵</m:t>
                              </m:r>
                            </m:sub>
                          </m:sSub>
                        </m:e>
                        <m:e>
                          <m:sSubSup>
                            <m:sSubSup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†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l-G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fr-F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𝐻𝐹𝐵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18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848" y="3395124"/>
                <a:ext cx="2432076" cy="4798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Forme libre 20"/>
          <p:cNvSpPr/>
          <p:nvPr/>
        </p:nvSpPr>
        <p:spPr>
          <a:xfrm>
            <a:off x="4023360" y="809150"/>
            <a:ext cx="4985280" cy="2688430"/>
          </a:xfrm>
          <a:custGeom>
            <a:avLst/>
            <a:gdLst>
              <a:gd name="connsiteX0" fmla="*/ 0 w 4985280"/>
              <a:gd name="connsiteY0" fmla="*/ 196905 h 2780085"/>
              <a:gd name="connsiteX1" fmla="*/ 4602480 w 4985280"/>
              <a:gd name="connsiteY1" fmla="*/ 265485 h 2780085"/>
              <a:gd name="connsiteX2" fmla="*/ 4404360 w 4985280"/>
              <a:gd name="connsiteY2" fmla="*/ 2780085 h 278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85280" h="2780085">
                <a:moveTo>
                  <a:pt x="0" y="196905"/>
                </a:moveTo>
                <a:cubicBezTo>
                  <a:pt x="1934210" y="15930"/>
                  <a:pt x="3868420" y="-165045"/>
                  <a:pt x="4602480" y="265485"/>
                </a:cubicBezTo>
                <a:cubicBezTo>
                  <a:pt x="5336540" y="696015"/>
                  <a:pt x="4870450" y="1738050"/>
                  <a:pt x="4404360" y="2780085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 rot="2180964">
            <a:off x="7056208" y="2116658"/>
            <a:ext cx="377670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Think</a:t>
            </a:r>
            <a:r>
              <a:rPr lang="fr-FR" sz="1200" dirty="0" smtClean="0"/>
              <a:t> of </a:t>
            </a:r>
            <a:r>
              <a:rPr lang="fr-FR" sz="1200" dirty="0" err="1" smtClean="0"/>
              <a:t>it</a:t>
            </a:r>
            <a:r>
              <a:rPr lang="fr-FR" sz="1200" dirty="0"/>
              <a:t> </a:t>
            </a:r>
            <a:r>
              <a:rPr lang="fr-FR" sz="1200" dirty="0" smtClean="0"/>
              <a:t>as state </a:t>
            </a:r>
            <a:r>
              <a:rPr lang="fr-FR" sz="1200" dirty="0" err="1" smtClean="0"/>
              <a:t>mixing</a:t>
            </a:r>
            <a:r>
              <a:rPr lang="fr-FR" sz="1200" dirty="0" smtClean="0"/>
              <a:t> </a:t>
            </a:r>
            <a:r>
              <a:rPr lang="fr-FR" sz="1200" dirty="0" err="1" smtClean="0"/>
              <a:t>with</a:t>
            </a:r>
            <a:r>
              <a:rPr lang="fr-FR" sz="1200" dirty="0" smtClean="0"/>
              <a:t> a cross-diagonal </a:t>
            </a:r>
            <a:r>
              <a:rPr lang="fr-FR" sz="1200" dirty="0" err="1" smtClean="0"/>
              <a:t>term</a:t>
            </a:r>
            <a:r>
              <a:rPr lang="fr-FR" sz="1200" dirty="0" smtClean="0"/>
              <a:t> </a:t>
            </a:r>
            <a:r>
              <a:rPr lang="fr-FR" sz="1200" dirty="0" err="1" smtClean="0"/>
              <a:t>which</a:t>
            </a:r>
            <a:r>
              <a:rPr lang="fr-FR" sz="1200" dirty="0" smtClean="0"/>
              <a:t> </a:t>
            </a:r>
            <a:r>
              <a:rPr lang="fr-FR" sz="1200" dirty="0" err="1" smtClean="0"/>
              <a:t>is</a:t>
            </a:r>
            <a:r>
              <a:rPr lang="fr-FR" sz="1200" dirty="0" smtClean="0"/>
              <a:t> </a:t>
            </a:r>
            <a:r>
              <a:rPr lang="fr-FR" sz="1200" dirty="0" err="1" smtClean="0"/>
              <a:t>only</a:t>
            </a:r>
            <a:r>
              <a:rPr lang="fr-FR" sz="1200" dirty="0" smtClean="0"/>
              <a:t> non-</a:t>
            </a:r>
            <a:r>
              <a:rPr lang="fr-FR" sz="1200" dirty="0" err="1" smtClean="0"/>
              <a:t>zero</a:t>
            </a:r>
            <a:r>
              <a:rPr lang="fr-FR" sz="1200" dirty="0" smtClean="0"/>
              <a:t> if </a:t>
            </a:r>
            <a:r>
              <a:rPr lang="fr-FR" sz="1200" dirty="0" err="1" smtClean="0"/>
              <a:t>particles</a:t>
            </a:r>
            <a:r>
              <a:rPr lang="fr-FR" sz="1200" dirty="0" smtClean="0"/>
              <a:t> are </a:t>
            </a:r>
            <a:r>
              <a:rPr lang="fr-FR" sz="1200" dirty="0" err="1" smtClean="0"/>
              <a:t>paired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2732958" y="4731018"/>
                <a:ext cx="113383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958" y="4731018"/>
                <a:ext cx="1133836" cy="307777"/>
              </a:xfrm>
              <a:prstGeom prst="rect">
                <a:avLst/>
              </a:prstGeom>
              <a:blipFill>
                <a:blip r:embed="rId8"/>
                <a:stretch>
                  <a:fillRect l="-4301" r="-1075" b="-274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6652297" y="4711803"/>
                <a:ext cx="114396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𝜅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297" y="4711803"/>
                <a:ext cx="1143967" cy="307777"/>
              </a:xfrm>
              <a:prstGeom prst="rect">
                <a:avLst/>
              </a:prstGeom>
              <a:blipFill>
                <a:blip r:embed="rId9"/>
                <a:stretch>
                  <a:fillRect l="-1596" r="-1064"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ZoneTexte 24"/>
          <p:cNvSpPr txBox="1"/>
          <p:nvPr/>
        </p:nvSpPr>
        <p:spPr>
          <a:xfrm>
            <a:off x="2479647" y="5139982"/>
            <a:ext cx="56797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The </a:t>
            </a:r>
            <a:r>
              <a:rPr lang="fr-FR" sz="1600" dirty="0" err="1" smtClean="0">
                <a:solidFill>
                  <a:srgbClr val="FF0000"/>
                </a:solidFill>
              </a:rPr>
              <a:t>numerical</a:t>
            </a:r>
            <a:r>
              <a:rPr lang="fr-FR" sz="1600" dirty="0" smtClean="0">
                <a:solidFill>
                  <a:srgbClr val="FF0000"/>
                </a:solidFill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</a:rPr>
              <a:t>algorithm</a:t>
            </a:r>
            <a:r>
              <a:rPr lang="fr-FR" sz="1600" dirty="0" smtClean="0">
                <a:solidFill>
                  <a:srgbClr val="FF0000"/>
                </a:solidFill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</a:rPr>
              <a:t>mostly</a:t>
            </a:r>
            <a:r>
              <a:rPr lang="fr-FR" sz="1600" dirty="0" smtClean="0">
                <a:solidFill>
                  <a:srgbClr val="FF0000"/>
                </a:solidFill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</a:rPr>
              <a:t>proceeds</a:t>
            </a:r>
            <a:r>
              <a:rPr lang="fr-FR" sz="1600" dirty="0" smtClean="0">
                <a:solidFill>
                  <a:srgbClr val="FF0000"/>
                </a:solidFill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</a:rPr>
              <a:t>like</a:t>
            </a:r>
            <a:r>
              <a:rPr lang="fr-FR" sz="1600" dirty="0" smtClean="0">
                <a:solidFill>
                  <a:srgbClr val="FF0000"/>
                </a:solidFill>
              </a:rPr>
              <a:t> in the HF case</a:t>
            </a:r>
            <a:endParaRPr lang="fr-F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435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Input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74" name="Image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98" y="904535"/>
            <a:ext cx="4306621" cy="4487222"/>
          </a:xfrm>
          <a:prstGeom prst="rect">
            <a:avLst/>
          </a:prstGeom>
        </p:spPr>
      </p:pic>
      <p:sp>
        <p:nvSpPr>
          <p:cNvPr id="75" name="Rectangle 74"/>
          <p:cNvSpPr/>
          <p:nvPr/>
        </p:nvSpPr>
        <p:spPr>
          <a:xfrm>
            <a:off x="467698" y="1085528"/>
            <a:ext cx="3910577" cy="50405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77"/>
          <p:cNvSpPr/>
          <p:nvPr/>
        </p:nvSpPr>
        <p:spPr>
          <a:xfrm>
            <a:off x="477948" y="2563568"/>
            <a:ext cx="1030257" cy="149007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ectangle 78"/>
          <p:cNvSpPr/>
          <p:nvPr/>
        </p:nvSpPr>
        <p:spPr>
          <a:xfrm>
            <a:off x="1569963" y="2909615"/>
            <a:ext cx="144016" cy="26414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 79"/>
          <p:cNvSpPr/>
          <p:nvPr/>
        </p:nvSpPr>
        <p:spPr>
          <a:xfrm>
            <a:off x="1930003" y="3173760"/>
            <a:ext cx="360040" cy="1524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Rectangle 80"/>
          <p:cNvSpPr/>
          <p:nvPr/>
        </p:nvSpPr>
        <p:spPr>
          <a:xfrm>
            <a:off x="477947" y="3435186"/>
            <a:ext cx="3828320" cy="1524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477948" y="2165648"/>
            <a:ext cx="1248498" cy="28803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Input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74" name="Image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98" y="904535"/>
            <a:ext cx="4306621" cy="4487222"/>
          </a:xfrm>
          <a:prstGeom prst="rect">
            <a:avLst/>
          </a:prstGeom>
        </p:spPr>
      </p:pic>
      <p:sp>
        <p:nvSpPr>
          <p:cNvPr id="75" name="Rectangle 74"/>
          <p:cNvSpPr/>
          <p:nvPr/>
        </p:nvSpPr>
        <p:spPr>
          <a:xfrm>
            <a:off x="467698" y="1085528"/>
            <a:ext cx="3910577" cy="50405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Rectangle 75"/>
          <p:cNvSpPr/>
          <p:nvPr/>
        </p:nvSpPr>
        <p:spPr>
          <a:xfrm>
            <a:off x="477948" y="2165648"/>
            <a:ext cx="1248498" cy="28803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ectangle 78"/>
          <p:cNvSpPr/>
          <p:nvPr/>
        </p:nvSpPr>
        <p:spPr>
          <a:xfrm>
            <a:off x="1569963" y="2909615"/>
            <a:ext cx="144016" cy="26414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 79"/>
          <p:cNvSpPr/>
          <p:nvPr/>
        </p:nvSpPr>
        <p:spPr>
          <a:xfrm>
            <a:off x="1930003" y="3173760"/>
            <a:ext cx="360040" cy="1524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Rectangle 80"/>
          <p:cNvSpPr/>
          <p:nvPr/>
        </p:nvSpPr>
        <p:spPr>
          <a:xfrm>
            <a:off x="477947" y="3435186"/>
            <a:ext cx="3828320" cy="1524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186534" y="756764"/>
            <a:ext cx="3973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Wavefunctions</a:t>
            </a:r>
            <a:r>
              <a:rPr lang="fr-FR" sz="1200" dirty="0" smtClean="0"/>
              <a:t> </a:t>
            </a:r>
            <a:r>
              <a:rPr lang="fr-FR" sz="1200" dirty="0" err="1" smtClean="0"/>
              <a:t>expanded</a:t>
            </a:r>
            <a:r>
              <a:rPr lang="fr-FR" sz="1200" dirty="0" smtClean="0"/>
              <a:t> in a </a:t>
            </a:r>
            <a:r>
              <a:rPr lang="fr-FR" sz="1200" dirty="0" err="1" smtClean="0"/>
              <a:t>Harmonic</a:t>
            </a:r>
            <a:r>
              <a:rPr lang="fr-FR" sz="1200" dirty="0" smtClean="0"/>
              <a:t> </a:t>
            </a:r>
            <a:r>
              <a:rPr lang="fr-FR" sz="1200" dirty="0" err="1" smtClean="0"/>
              <a:t>Oscillator</a:t>
            </a:r>
            <a:r>
              <a:rPr lang="fr-FR" sz="1200" dirty="0" smtClean="0"/>
              <a:t> basis</a:t>
            </a:r>
            <a:endParaRPr lang="fr-FR" sz="1200" dirty="0"/>
          </a:p>
        </p:txBody>
      </p:sp>
      <p:sp>
        <p:nvSpPr>
          <p:cNvPr id="17" name="ZoneTexte 16"/>
          <p:cNvSpPr txBox="1"/>
          <p:nvPr/>
        </p:nvSpPr>
        <p:spPr>
          <a:xfrm>
            <a:off x="6205880" y="1035519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Larger</a:t>
            </a:r>
            <a:r>
              <a:rPr lang="fr-FR" sz="1200" dirty="0" smtClean="0"/>
              <a:t> </a:t>
            </a:r>
            <a:r>
              <a:rPr lang="fr-FR" sz="1200" dirty="0" err="1" smtClean="0"/>
              <a:t>means</a:t>
            </a:r>
            <a:r>
              <a:rPr lang="fr-FR" sz="1200" dirty="0" smtClean="0"/>
              <a:t> more </a:t>
            </a:r>
            <a:r>
              <a:rPr lang="fr-FR" sz="1200" dirty="0" err="1" smtClean="0"/>
              <a:t>accurate</a:t>
            </a:r>
            <a:r>
              <a:rPr lang="fr-FR" sz="1200" dirty="0" smtClean="0"/>
              <a:t> </a:t>
            </a:r>
            <a:r>
              <a:rPr lang="fr-FR" sz="1200" dirty="0" err="1" smtClean="0"/>
              <a:t>representation</a:t>
            </a:r>
            <a:r>
              <a:rPr lang="fr-FR" sz="1200" dirty="0" smtClean="0"/>
              <a:t>, but longer computation time: use 10 for </a:t>
            </a:r>
            <a:r>
              <a:rPr lang="fr-FR" sz="1200" dirty="0" err="1" smtClean="0"/>
              <a:t>today’s</a:t>
            </a:r>
            <a:r>
              <a:rPr lang="fr-FR" sz="1200" dirty="0" smtClean="0"/>
              <a:t> </a:t>
            </a:r>
            <a:r>
              <a:rPr lang="fr-FR" sz="1200" dirty="0" err="1" smtClean="0"/>
              <a:t>exercise</a:t>
            </a:r>
            <a:r>
              <a:rPr lang="fr-FR" sz="1200" dirty="0" smtClean="0"/>
              <a:t>. </a:t>
            </a:r>
            <a:r>
              <a:rPr lang="fr-FR" sz="1200" dirty="0" err="1" smtClean="0"/>
              <a:t>Normally</a:t>
            </a:r>
            <a:r>
              <a:rPr lang="fr-FR" sz="1200" dirty="0" smtClean="0"/>
              <a:t> </a:t>
            </a:r>
            <a:r>
              <a:rPr lang="fr-FR" sz="1200" dirty="0" err="1" smtClean="0"/>
              <a:t>this</a:t>
            </a:r>
            <a:r>
              <a:rPr lang="fr-FR" sz="1200" dirty="0" smtClean="0"/>
              <a:t> </a:t>
            </a:r>
            <a:r>
              <a:rPr lang="fr-FR" sz="1200" dirty="0" err="1" smtClean="0"/>
              <a:t>parameter</a:t>
            </a:r>
            <a:r>
              <a:rPr lang="fr-FR" sz="1200" dirty="0" smtClean="0"/>
              <a:t> </a:t>
            </a:r>
            <a:r>
              <a:rPr lang="fr-FR" sz="1200" dirty="0" err="1" smtClean="0"/>
              <a:t>is</a:t>
            </a:r>
            <a:r>
              <a:rPr lang="fr-FR" sz="1200" dirty="0" smtClean="0"/>
              <a:t> </a:t>
            </a:r>
            <a:r>
              <a:rPr lang="fr-FR" sz="1200" dirty="0" err="1" smtClean="0"/>
              <a:t>gradually</a:t>
            </a:r>
            <a:r>
              <a:rPr lang="fr-FR" sz="1200" dirty="0" smtClean="0"/>
              <a:t> </a:t>
            </a:r>
            <a:r>
              <a:rPr lang="fr-FR" sz="1200" dirty="0" err="1" smtClean="0"/>
              <a:t>increased</a:t>
            </a:r>
            <a:r>
              <a:rPr lang="fr-FR" sz="1200" dirty="0" smtClean="0"/>
              <a:t> </a:t>
            </a:r>
            <a:r>
              <a:rPr lang="fr-FR" sz="1200" dirty="0" err="1" smtClean="0"/>
              <a:t>until</a:t>
            </a:r>
            <a:r>
              <a:rPr lang="fr-FR" sz="1200" dirty="0" smtClean="0"/>
              <a:t> convergence.</a:t>
            </a:r>
            <a:endParaRPr lang="fr-FR" sz="1200" dirty="0"/>
          </a:p>
        </p:txBody>
      </p:sp>
      <p:sp>
        <p:nvSpPr>
          <p:cNvPr id="21" name="ZoneTexte 20"/>
          <p:cNvSpPr txBox="1"/>
          <p:nvPr/>
        </p:nvSpPr>
        <p:spPr>
          <a:xfrm>
            <a:off x="6205880" y="1659822"/>
            <a:ext cx="4800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The </a:t>
            </a:r>
            <a:r>
              <a:rPr lang="fr-FR" sz="1200" dirty="0" err="1" smtClean="0"/>
              <a:t>length</a:t>
            </a:r>
            <a:r>
              <a:rPr lang="fr-FR" sz="1200" dirty="0" smtClean="0"/>
              <a:t> </a:t>
            </a:r>
            <a:r>
              <a:rPr lang="fr-FR" sz="1200" dirty="0" err="1" smtClean="0"/>
              <a:t>parameter</a:t>
            </a:r>
            <a:r>
              <a:rPr lang="fr-FR" sz="1200" dirty="0" smtClean="0"/>
              <a:t> of the </a:t>
            </a:r>
            <a:r>
              <a:rPr lang="fr-FR" sz="1200" dirty="0" err="1" smtClean="0"/>
              <a:t>oscillator</a:t>
            </a:r>
            <a:r>
              <a:rPr lang="fr-FR" sz="1200" dirty="0" smtClean="0"/>
              <a:t> (</a:t>
            </a:r>
            <a:r>
              <a:rPr lang="fr-FR" sz="1200" dirty="0" err="1" smtClean="0"/>
              <a:t>equivalently</a:t>
            </a:r>
            <a:r>
              <a:rPr lang="fr-FR" sz="1200" dirty="0" smtClean="0"/>
              <a:t>, the </a:t>
            </a:r>
            <a:r>
              <a:rPr lang="fr-FR" sz="1200" dirty="0" err="1" smtClean="0"/>
              <a:t>oscillator</a:t>
            </a:r>
            <a:r>
              <a:rPr lang="fr-FR" sz="1200" dirty="0" smtClean="0"/>
              <a:t> </a:t>
            </a:r>
            <a:r>
              <a:rPr lang="fr-FR" sz="1200" dirty="0" err="1" smtClean="0"/>
              <a:t>frequency</a:t>
            </a:r>
            <a:r>
              <a:rPr lang="fr-FR" sz="1200" dirty="0" smtClean="0"/>
              <a:t>) </a:t>
            </a:r>
            <a:r>
              <a:rPr lang="fr-FR" sz="1200" dirty="0" err="1" smtClean="0"/>
              <a:t>needs</a:t>
            </a:r>
            <a:r>
              <a:rPr lang="fr-FR" sz="1200" dirty="0" smtClean="0"/>
              <a:t> to </a:t>
            </a:r>
            <a:r>
              <a:rPr lang="fr-FR" sz="1200" dirty="0" err="1" smtClean="0"/>
              <a:t>scale</a:t>
            </a:r>
            <a:r>
              <a:rPr lang="fr-FR" sz="1200" dirty="0" smtClean="0"/>
              <a:t> </a:t>
            </a:r>
            <a:r>
              <a:rPr lang="fr-FR" sz="1200" dirty="0" err="1" smtClean="0"/>
              <a:t>with</a:t>
            </a:r>
            <a:r>
              <a:rPr lang="fr-FR" sz="1200" dirty="0" smtClean="0"/>
              <a:t> mass in </a:t>
            </a:r>
            <a:r>
              <a:rPr lang="fr-FR" sz="1200" dirty="0" err="1" smtClean="0"/>
              <a:t>order</a:t>
            </a:r>
            <a:r>
              <a:rPr lang="fr-FR" sz="1200" dirty="0" smtClean="0"/>
              <a:t> to </a:t>
            </a:r>
            <a:r>
              <a:rPr lang="fr-FR" sz="1200" dirty="0" err="1" smtClean="0"/>
              <a:t>avoid</a:t>
            </a:r>
            <a:r>
              <a:rPr lang="fr-FR" sz="1200" dirty="0" smtClean="0"/>
              <a:t> </a:t>
            </a:r>
            <a:r>
              <a:rPr lang="fr-FR" sz="1200" dirty="0" err="1" smtClean="0"/>
              <a:t>truncation</a:t>
            </a:r>
            <a:r>
              <a:rPr lang="fr-FR" sz="1200" dirty="0" smtClean="0"/>
              <a:t> </a:t>
            </a:r>
            <a:r>
              <a:rPr lang="fr-FR" sz="1200" dirty="0" err="1" smtClean="0"/>
              <a:t>errors</a:t>
            </a:r>
            <a:r>
              <a:rPr lang="fr-FR" sz="1200" dirty="0" smtClean="0"/>
              <a:t>: -1 </a:t>
            </a:r>
            <a:r>
              <a:rPr lang="fr-FR" sz="1200" dirty="0" err="1" smtClean="0"/>
              <a:t>means</a:t>
            </a:r>
            <a:r>
              <a:rPr lang="fr-FR" sz="1200" dirty="0" smtClean="0"/>
              <a:t> standard </a:t>
            </a:r>
            <a:r>
              <a:rPr lang="fr-FR" sz="1200" dirty="0" err="1" smtClean="0"/>
              <a:t>scaling</a:t>
            </a:r>
            <a:r>
              <a:rPr lang="fr-FR" sz="1200" dirty="0" smtClean="0"/>
              <a:t> h</a:t>
            </a:r>
            <a:r>
              <a:rPr lang="el-GR" sz="1200" dirty="0" smtClean="0"/>
              <a:t>ω</a:t>
            </a:r>
            <a:r>
              <a:rPr lang="fr-FR" sz="1200" dirty="0" smtClean="0"/>
              <a:t> as 1,2 x 41/A</a:t>
            </a:r>
            <a:r>
              <a:rPr lang="fr-FR" sz="1200" baseline="30000" dirty="0" smtClean="0"/>
              <a:t>1/3</a:t>
            </a:r>
            <a:endParaRPr lang="fr-FR" sz="1200" baseline="30000" dirty="0"/>
          </a:p>
        </p:txBody>
      </p:sp>
      <p:sp>
        <p:nvSpPr>
          <p:cNvPr id="27" name="ZoneTexte 26"/>
          <p:cNvSpPr txBox="1"/>
          <p:nvPr/>
        </p:nvSpPr>
        <p:spPr>
          <a:xfrm>
            <a:off x="6186534" y="2309664"/>
            <a:ext cx="4497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The </a:t>
            </a:r>
            <a:r>
              <a:rPr lang="fr-FR" sz="1200" dirty="0" err="1" smtClean="0"/>
              <a:t>oscillator</a:t>
            </a:r>
            <a:r>
              <a:rPr lang="fr-FR" sz="1200" dirty="0" smtClean="0"/>
              <a:t> basis </a:t>
            </a:r>
            <a:r>
              <a:rPr lang="fr-FR" sz="1200" dirty="0" err="1" smtClean="0"/>
              <a:t>can</a:t>
            </a:r>
            <a:r>
              <a:rPr lang="fr-FR" sz="1200" dirty="0" smtClean="0"/>
              <a:t> </a:t>
            </a:r>
            <a:r>
              <a:rPr lang="fr-FR" sz="1200" dirty="0" err="1" smtClean="0"/>
              <a:t>be</a:t>
            </a:r>
            <a:r>
              <a:rPr lang="fr-FR" sz="1200" dirty="0" smtClean="0"/>
              <a:t> </a:t>
            </a:r>
            <a:r>
              <a:rPr lang="fr-FR" sz="1200" dirty="0" err="1" smtClean="0"/>
              <a:t>axially</a:t>
            </a:r>
            <a:r>
              <a:rPr lang="fr-FR" sz="1200" dirty="0" smtClean="0"/>
              <a:t> </a:t>
            </a:r>
            <a:r>
              <a:rPr lang="fr-FR" sz="1200" dirty="0" err="1" smtClean="0"/>
              <a:t>quadrupole</a:t>
            </a:r>
            <a:r>
              <a:rPr lang="fr-FR" sz="1200" dirty="0" smtClean="0"/>
              <a:t> </a:t>
            </a:r>
            <a:r>
              <a:rPr lang="fr-FR" sz="1200" dirty="0" err="1" smtClean="0"/>
              <a:t>deformed</a:t>
            </a:r>
            <a:r>
              <a:rPr lang="fr-FR" sz="1200" dirty="0" smtClean="0"/>
              <a:t>: </a:t>
            </a:r>
            <a:r>
              <a:rPr lang="fr-FR" sz="1200" dirty="0" err="1" smtClean="0"/>
              <a:t>this</a:t>
            </a:r>
            <a:r>
              <a:rPr lang="fr-FR" sz="1200" dirty="0" smtClean="0"/>
              <a:t> </a:t>
            </a:r>
            <a:r>
              <a:rPr lang="fr-FR" sz="1200" dirty="0" err="1" smtClean="0"/>
              <a:t>helps</a:t>
            </a:r>
            <a:r>
              <a:rPr lang="fr-FR" sz="1200" dirty="0" smtClean="0"/>
              <a:t> converge </a:t>
            </a:r>
            <a:r>
              <a:rPr lang="fr-FR" sz="1200" dirty="0" err="1" smtClean="0"/>
              <a:t>faster</a:t>
            </a:r>
            <a:r>
              <a:rPr lang="fr-FR" sz="1200" dirty="0" smtClean="0"/>
              <a:t> (</a:t>
            </a:r>
            <a:r>
              <a:rPr lang="fr-FR" sz="1200" dirty="0" err="1" smtClean="0"/>
              <a:t>with</a:t>
            </a:r>
            <a:r>
              <a:rPr lang="fr-FR" sz="1200" dirty="0" smtClean="0"/>
              <a:t> </a:t>
            </a:r>
            <a:r>
              <a:rPr lang="fr-FR" sz="1200" dirty="0" err="1" smtClean="0"/>
              <a:t>fewer</a:t>
            </a:r>
            <a:r>
              <a:rPr lang="fr-FR" sz="1200" dirty="0" smtClean="0"/>
              <a:t> </a:t>
            </a:r>
            <a:r>
              <a:rPr lang="fr-FR" sz="1200" dirty="0" err="1" smtClean="0"/>
              <a:t>shells</a:t>
            </a:r>
            <a:r>
              <a:rPr lang="fr-FR" sz="1200" dirty="0" smtClean="0"/>
              <a:t>) </a:t>
            </a:r>
            <a:r>
              <a:rPr lang="fr-FR" sz="1200" dirty="0" err="1" smtClean="0"/>
              <a:t>very</a:t>
            </a:r>
            <a:r>
              <a:rPr lang="fr-FR" sz="1200" dirty="0" smtClean="0"/>
              <a:t> </a:t>
            </a:r>
            <a:r>
              <a:rPr lang="fr-FR" sz="1200" dirty="0" err="1" smtClean="0"/>
              <a:t>deformed</a:t>
            </a:r>
            <a:r>
              <a:rPr lang="fr-FR" sz="1200" dirty="0" smtClean="0"/>
              <a:t> states. </a:t>
            </a:r>
            <a:r>
              <a:rPr lang="fr-FR" sz="1200" dirty="0" err="1" smtClean="0"/>
              <a:t>Keep</a:t>
            </a:r>
            <a:r>
              <a:rPr lang="fr-FR" sz="1200" dirty="0" smtClean="0"/>
              <a:t> </a:t>
            </a:r>
            <a:r>
              <a:rPr lang="fr-FR" sz="1200" dirty="0" err="1" smtClean="0"/>
              <a:t>it</a:t>
            </a:r>
            <a:r>
              <a:rPr lang="fr-FR" sz="1200" dirty="0" smtClean="0"/>
              <a:t> </a:t>
            </a:r>
            <a:r>
              <a:rPr lang="fr-FR" sz="1200" dirty="0" err="1" smtClean="0"/>
              <a:t>spherical</a:t>
            </a:r>
            <a:r>
              <a:rPr lang="fr-FR" sz="1200" dirty="0" smtClean="0"/>
              <a:t> for </a:t>
            </a:r>
            <a:r>
              <a:rPr lang="fr-FR" sz="1200" dirty="0" err="1" smtClean="0"/>
              <a:t>today</a:t>
            </a:r>
            <a:r>
              <a:rPr lang="fr-FR" sz="1200" dirty="0" smtClean="0"/>
              <a:t>.</a:t>
            </a:r>
            <a:endParaRPr lang="fr-FR" sz="1200" baseline="30000" dirty="0"/>
          </a:p>
        </p:txBody>
      </p:sp>
      <p:sp>
        <p:nvSpPr>
          <p:cNvPr id="33" name="Forme libre 32"/>
          <p:cNvSpPr/>
          <p:nvPr/>
        </p:nvSpPr>
        <p:spPr>
          <a:xfrm>
            <a:off x="1813169" y="1125415"/>
            <a:ext cx="4321908" cy="242277"/>
          </a:xfrm>
          <a:custGeom>
            <a:avLst/>
            <a:gdLst>
              <a:gd name="connsiteX0" fmla="*/ 0 w 4321908"/>
              <a:gd name="connsiteY0" fmla="*/ 0 h 242277"/>
              <a:gd name="connsiteX1" fmla="*/ 2758831 w 4321908"/>
              <a:gd name="connsiteY1" fmla="*/ 0 h 242277"/>
              <a:gd name="connsiteX2" fmla="*/ 4321908 w 4321908"/>
              <a:gd name="connsiteY2" fmla="*/ 242277 h 242277"/>
              <a:gd name="connsiteX0" fmla="*/ 0 w 4321908"/>
              <a:gd name="connsiteY0" fmla="*/ 0 h 242277"/>
              <a:gd name="connsiteX1" fmla="*/ 2915138 w 4321908"/>
              <a:gd name="connsiteY1" fmla="*/ 0 h 242277"/>
              <a:gd name="connsiteX2" fmla="*/ 4321908 w 4321908"/>
              <a:gd name="connsiteY2" fmla="*/ 242277 h 242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21908" h="242277">
                <a:moveTo>
                  <a:pt x="0" y="0"/>
                </a:moveTo>
                <a:lnTo>
                  <a:pt x="2915138" y="0"/>
                </a:lnTo>
                <a:lnTo>
                  <a:pt x="4321908" y="242277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Forme libre 40"/>
          <p:cNvSpPr/>
          <p:nvPr/>
        </p:nvSpPr>
        <p:spPr>
          <a:xfrm>
            <a:off x="1981856" y="1262428"/>
            <a:ext cx="4204678" cy="648677"/>
          </a:xfrm>
          <a:custGeom>
            <a:avLst/>
            <a:gdLst>
              <a:gd name="connsiteX0" fmla="*/ 0 w 4321908"/>
              <a:gd name="connsiteY0" fmla="*/ 0 h 242277"/>
              <a:gd name="connsiteX1" fmla="*/ 2758831 w 4321908"/>
              <a:gd name="connsiteY1" fmla="*/ 0 h 242277"/>
              <a:gd name="connsiteX2" fmla="*/ 4321908 w 4321908"/>
              <a:gd name="connsiteY2" fmla="*/ 242277 h 242277"/>
              <a:gd name="connsiteX0" fmla="*/ 0 w 4204678"/>
              <a:gd name="connsiteY0" fmla="*/ 0 h 648677"/>
              <a:gd name="connsiteX1" fmla="*/ 2758831 w 4204678"/>
              <a:gd name="connsiteY1" fmla="*/ 0 h 648677"/>
              <a:gd name="connsiteX2" fmla="*/ 4204678 w 4204678"/>
              <a:gd name="connsiteY2" fmla="*/ 648677 h 64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678" h="648677">
                <a:moveTo>
                  <a:pt x="0" y="0"/>
                </a:moveTo>
                <a:lnTo>
                  <a:pt x="2758831" y="0"/>
                </a:lnTo>
                <a:lnTo>
                  <a:pt x="4204678" y="648677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2" name="Forme libre 41"/>
          <p:cNvSpPr/>
          <p:nvPr/>
        </p:nvSpPr>
        <p:spPr>
          <a:xfrm>
            <a:off x="1981856" y="1383480"/>
            <a:ext cx="4196862" cy="1234831"/>
          </a:xfrm>
          <a:custGeom>
            <a:avLst/>
            <a:gdLst>
              <a:gd name="connsiteX0" fmla="*/ 0 w 4321908"/>
              <a:gd name="connsiteY0" fmla="*/ 0 h 242277"/>
              <a:gd name="connsiteX1" fmla="*/ 2758831 w 4321908"/>
              <a:gd name="connsiteY1" fmla="*/ 0 h 242277"/>
              <a:gd name="connsiteX2" fmla="*/ 4321908 w 4321908"/>
              <a:gd name="connsiteY2" fmla="*/ 242277 h 242277"/>
              <a:gd name="connsiteX0" fmla="*/ 0 w 4204678"/>
              <a:gd name="connsiteY0" fmla="*/ 0 h 648677"/>
              <a:gd name="connsiteX1" fmla="*/ 2758831 w 4204678"/>
              <a:gd name="connsiteY1" fmla="*/ 0 h 648677"/>
              <a:gd name="connsiteX2" fmla="*/ 4204678 w 4204678"/>
              <a:gd name="connsiteY2" fmla="*/ 648677 h 648677"/>
              <a:gd name="connsiteX0" fmla="*/ 0 w 4196862"/>
              <a:gd name="connsiteY0" fmla="*/ 0 h 1234831"/>
              <a:gd name="connsiteX1" fmla="*/ 2758831 w 4196862"/>
              <a:gd name="connsiteY1" fmla="*/ 0 h 1234831"/>
              <a:gd name="connsiteX2" fmla="*/ 4196862 w 4196862"/>
              <a:gd name="connsiteY2" fmla="*/ 1234831 h 123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96862" h="1234831">
                <a:moveTo>
                  <a:pt x="0" y="0"/>
                </a:moveTo>
                <a:lnTo>
                  <a:pt x="2758831" y="0"/>
                </a:lnTo>
                <a:lnTo>
                  <a:pt x="4196862" y="123483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3" name="Forme libre 42"/>
          <p:cNvSpPr/>
          <p:nvPr/>
        </p:nvSpPr>
        <p:spPr>
          <a:xfrm>
            <a:off x="4317743" y="1511767"/>
            <a:ext cx="1934198" cy="1797539"/>
          </a:xfrm>
          <a:custGeom>
            <a:avLst/>
            <a:gdLst>
              <a:gd name="connsiteX0" fmla="*/ 0 w 4321908"/>
              <a:gd name="connsiteY0" fmla="*/ 0 h 242277"/>
              <a:gd name="connsiteX1" fmla="*/ 2758831 w 4321908"/>
              <a:gd name="connsiteY1" fmla="*/ 0 h 242277"/>
              <a:gd name="connsiteX2" fmla="*/ 4321908 w 4321908"/>
              <a:gd name="connsiteY2" fmla="*/ 242277 h 242277"/>
              <a:gd name="connsiteX0" fmla="*/ 0 w 4204678"/>
              <a:gd name="connsiteY0" fmla="*/ 0 h 648677"/>
              <a:gd name="connsiteX1" fmla="*/ 2758831 w 4204678"/>
              <a:gd name="connsiteY1" fmla="*/ 0 h 648677"/>
              <a:gd name="connsiteX2" fmla="*/ 4204678 w 4204678"/>
              <a:gd name="connsiteY2" fmla="*/ 648677 h 648677"/>
              <a:gd name="connsiteX0" fmla="*/ 0 w 4196862"/>
              <a:gd name="connsiteY0" fmla="*/ 0 h 1234831"/>
              <a:gd name="connsiteX1" fmla="*/ 2758831 w 4196862"/>
              <a:gd name="connsiteY1" fmla="*/ 0 h 1234831"/>
              <a:gd name="connsiteX2" fmla="*/ 4196862 w 4196862"/>
              <a:gd name="connsiteY2" fmla="*/ 1234831 h 1234831"/>
              <a:gd name="connsiteX0" fmla="*/ 0 w 4196862"/>
              <a:gd name="connsiteY0" fmla="*/ 7816 h 1242647"/>
              <a:gd name="connsiteX1" fmla="*/ 1154956 w 4196862"/>
              <a:gd name="connsiteY1" fmla="*/ 0 h 1242647"/>
              <a:gd name="connsiteX2" fmla="*/ 4196862 w 4196862"/>
              <a:gd name="connsiteY2" fmla="*/ 1242647 h 1242647"/>
              <a:gd name="connsiteX0" fmla="*/ 0 w 5155022"/>
              <a:gd name="connsiteY0" fmla="*/ 7816 h 1797539"/>
              <a:gd name="connsiteX1" fmla="*/ 1154956 w 5155022"/>
              <a:gd name="connsiteY1" fmla="*/ 0 h 1797539"/>
              <a:gd name="connsiteX2" fmla="*/ 5155022 w 5155022"/>
              <a:gd name="connsiteY2" fmla="*/ 1797539 h 1797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5022" h="1797539">
                <a:moveTo>
                  <a:pt x="0" y="7816"/>
                </a:moveTo>
                <a:lnTo>
                  <a:pt x="1154956" y="0"/>
                </a:lnTo>
                <a:lnTo>
                  <a:pt x="5155022" y="1797539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6208920" y="2984584"/>
            <a:ext cx="4497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Type of </a:t>
            </a:r>
            <a:r>
              <a:rPr lang="fr-FR" sz="1200" dirty="0" err="1" smtClean="0"/>
              <a:t>calculation</a:t>
            </a:r>
            <a:r>
              <a:rPr lang="fr-FR" sz="1200" dirty="0" smtClean="0"/>
              <a:t> (HFB or HFB </a:t>
            </a:r>
            <a:r>
              <a:rPr lang="fr-FR" sz="1200" dirty="0" err="1" smtClean="0"/>
              <a:t>with</a:t>
            </a:r>
            <a:r>
              <a:rPr lang="fr-FR" sz="1200" dirty="0" smtClean="0"/>
              <a:t> </a:t>
            </a:r>
            <a:r>
              <a:rPr lang="fr-FR" sz="1200" dirty="0" err="1" smtClean="0"/>
              <a:t>Lipkin-Nogami</a:t>
            </a:r>
            <a:r>
              <a:rPr lang="fr-FR" sz="1200" dirty="0" smtClean="0"/>
              <a:t> corrections for </a:t>
            </a:r>
            <a:r>
              <a:rPr lang="fr-FR" sz="1200" dirty="0" err="1" smtClean="0"/>
              <a:t>breaking</a:t>
            </a:r>
            <a:r>
              <a:rPr lang="fr-FR" sz="1200" dirty="0" smtClean="0"/>
              <a:t> </a:t>
            </a:r>
            <a:r>
              <a:rPr lang="fr-FR" sz="1200" dirty="0" err="1" smtClean="0"/>
              <a:t>particle</a:t>
            </a:r>
            <a:r>
              <a:rPr lang="fr-FR" sz="1200" dirty="0" smtClean="0"/>
              <a:t> </a:t>
            </a:r>
            <a:r>
              <a:rPr lang="fr-FR" sz="1200" dirty="0" err="1" smtClean="0"/>
              <a:t>number</a:t>
            </a:r>
            <a:r>
              <a:rPr lang="fr-FR" sz="1200" dirty="0" smtClean="0"/>
              <a:t> conservation). -1 </a:t>
            </a:r>
            <a:r>
              <a:rPr lang="fr-FR" sz="1200" dirty="0" err="1" smtClean="0"/>
              <a:t>means</a:t>
            </a:r>
            <a:r>
              <a:rPr lang="fr-FR" sz="1200" dirty="0" smtClean="0"/>
              <a:t> HFB-LN, </a:t>
            </a:r>
            <a:r>
              <a:rPr lang="fr-FR" sz="1200" dirty="0" err="1" smtClean="0"/>
              <a:t>which</a:t>
            </a:r>
            <a:r>
              <a:rPr lang="fr-FR" sz="1200" dirty="0" smtClean="0"/>
              <a:t> </a:t>
            </a:r>
            <a:r>
              <a:rPr lang="fr-FR" sz="1200" dirty="0" err="1" smtClean="0"/>
              <a:t>we</a:t>
            </a:r>
            <a:r>
              <a:rPr lang="fr-FR" sz="1200" dirty="0" smtClean="0"/>
              <a:t> </a:t>
            </a:r>
            <a:r>
              <a:rPr lang="fr-FR" sz="1200" dirty="0" err="1" smtClean="0"/>
              <a:t>will</a:t>
            </a:r>
            <a:r>
              <a:rPr lang="fr-FR" sz="1200" dirty="0" smtClean="0"/>
              <a:t> use.</a:t>
            </a:r>
            <a:endParaRPr lang="fr-FR" sz="1200" baseline="30000" dirty="0"/>
          </a:p>
        </p:txBody>
      </p:sp>
      <p:sp>
        <p:nvSpPr>
          <p:cNvPr id="45" name="ZoneTexte 44"/>
          <p:cNvSpPr txBox="1"/>
          <p:nvPr/>
        </p:nvSpPr>
        <p:spPr>
          <a:xfrm>
            <a:off x="6248446" y="3707865"/>
            <a:ext cx="4497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Type of functional: 'SIII</a:t>
            </a:r>
            <a:r>
              <a:rPr lang="fr-FR" sz="1200" dirty="0"/>
              <a:t>‘,'SKM*‘,'SKP‘,‘SLY4‘,'SLY5‘,'SLY6‘,'SLY7‘,'SKI3‘,'SKO‘,'SKX‘,'HFB9‘,</a:t>
            </a:r>
            <a:r>
              <a:rPr lang="fr-FR" sz="1200" b="1" dirty="0"/>
              <a:t>'UNE0‘</a:t>
            </a:r>
            <a:r>
              <a:rPr lang="fr-FR" sz="1200" dirty="0"/>
              <a:t>,'UNE1‘,'UNE2‘,'N0LO‘,'N1LO‘,'N2LO‘,'FITS‘,'D1‘,'D1p‘,'D1S‘,'D1N‘,'T0X0'</a:t>
            </a:r>
          </a:p>
        </p:txBody>
      </p:sp>
      <p:sp>
        <p:nvSpPr>
          <p:cNvPr id="46" name="Forme libre 45"/>
          <p:cNvSpPr/>
          <p:nvPr/>
        </p:nvSpPr>
        <p:spPr>
          <a:xfrm>
            <a:off x="3130844" y="2233491"/>
            <a:ext cx="3067219" cy="1797539"/>
          </a:xfrm>
          <a:custGeom>
            <a:avLst/>
            <a:gdLst>
              <a:gd name="connsiteX0" fmla="*/ 0 w 4321908"/>
              <a:gd name="connsiteY0" fmla="*/ 0 h 242277"/>
              <a:gd name="connsiteX1" fmla="*/ 2758831 w 4321908"/>
              <a:gd name="connsiteY1" fmla="*/ 0 h 242277"/>
              <a:gd name="connsiteX2" fmla="*/ 4321908 w 4321908"/>
              <a:gd name="connsiteY2" fmla="*/ 242277 h 242277"/>
              <a:gd name="connsiteX0" fmla="*/ 0 w 4204678"/>
              <a:gd name="connsiteY0" fmla="*/ 0 h 648677"/>
              <a:gd name="connsiteX1" fmla="*/ 2758831 w 4204678"/>
              <a:gd name="connsiteY1" fmla="*/ 0 h 648677"/>
              <a:gd name="connsiteX2" fmla="*/ 4204678 w 4204678"/>
              <a:gd name="connsiteY2" fmla="*/ 648677 h 648677"/>
              <a:gd name="connsiteX0" fmla="*/ 0 w 4196862"/>
              <a:gd name="connsiteY0" fmla="*/ 0 h 1234831"/>
              <a:gd name="connsiteX1" fmla="*/ 2758831 w 4196862"/>
              <a:gd name="connsiteY1" fmla="*/ 0 h 1234831"/>
              <a:gd name="connsiteX2" fmla="*/ 4196862 w 4196862"/>
              <a:gd name="connsiteY2" fmla="*/ 1234831 h 1234831"/>
              <a:gd name="connsiteX0" fmla="*/ 0 w 4196862"/>
              <a:gd name="connsiteY0" fmla="*/ 7816 h 1242647"/>
              <a:gd name="connsiteX1" fmla="*/ 1154956 w 4196862"/>
              <a:gd name="connsiteY1" fmla="*/ 0 h 1242647"/>
              <a:gd name="connsiteX2" fmla="*/ 4196862 w 4196862"/>
              <a:gd name="connsiteY2" fmla="*/ 1242647 h 1242647"/>
              <a:gd name="connsiteX0" fmla="*/ 0 w 5155022"/>
              <a:gd name="connsiteY0" fmla="*/ 7816 h 1797539"/>
              <a:gd name="connsiteX1" fmla="*/ 1154956 w 5155022"/>
              <a:gd name="connsiteY1" fmla="*/ 0 h 1797539"/>
              <a:gd name="connsiteX2" fmla="*/ 5155022 w 5155022"/>
              <a:gd name="connsiteY2" fmla="*/ 1797539 h 1797539"/>
              <a:gd name="connsiteX0" fmla="*/ 0 w 5155022"/>
              <a:gd name="connsiteY0" fmla="*/ 7816 h 1797539"/>
              <a:gd name="connsiteX1" fmla="*/ 2731178 w 5155022"/>
              <a:gd name="connsiteY1" fmla="*/ 0 h 1797539"/>
              <a:gd name="connsiteX2" fmla="*/ 5155022 w 5155022"/>
              <a:gd name="connsiteY2" fmla="*/ 1797539 h 1797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5022" h="1797539">
                <a:moveTo>
                  <a:pt x="0" y="7816"/>
                </a:moveTo>
                <a:lnTo>
                  <a:pt x="2731178" y="0"/>
                </a:lnTo>
                <a:lnTo>
                  <a:pt x="5155022" y="1797539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Forme libre 46"/>
          <p:cNvSpPr/>
          <p:nvPr/>
        </p:nvSpPr>
        <p:spPr>
          <a:xfrm>
            <a:off x="1763615" y="2365143"/>
            <a:ext cx="4448861" cy="2463784"/>
          </a:xfrm>
          <a:custGeom>
            <a:avLst/>
            <a:gdLst>
              <a:gd name="connsiteX0" fmla="*/ 0 w 4321908"/>
              <a:gd name="connsiteY0" fmla="*/ 0 h 242277"/>
              <a:gd name="connsiteX1" fmla="*/ 2758831 w 4321908"/>
              <a:gd name="connsiteY1" fmla="*/ 0 h 242277"/>
              <a:gd name="connsiteX2" fmla="*/ 4321908 w 4321908"/>
              <a:gd name="connsiteY2" fmla="*/ 242277 h 242277"/>
              <a:gd name="connsiteX0" fmla="*/ 0 w 4204678"/>
              <a:gd name="connsiteY0" fmla="*/ 0 h 648677"/>
              <a:gd name="connsiteX1" fmla="*/ 2758831 w 4204678"/>
              <a:gd name="connsiteY1" fmla="*/ 0 h 648677"/>
              <a:gd name="connsiteX2" fmla="*/ 4204678 w 4204678"/>
              <a:gd name="connsiteY2" fmla="*/ 648677 h 648677"/>
              <a:gd name="connsiteX0" fmla="*/ 0 w 4196862"/>
              <a:gd name="connsiteY0" fmla="*/ 0 h 1234831"/>
              <a:gd name="connsiteX1" fmla="*/ 2758831 w 4196862"/>
              <a:gd name="connsiteY1" fmla="*/ 0 h 1234831"/>
              <a:gd name="connsiteX2" fmla="*/ 4196862 w 4196862"/>
              <a:gd name="connsiteY2" fmla="*/ 1234831 h 1234831"/>
              <a:gd name="connsiteX0" fmla="*/ 0 w 4196862"/>
              <a:gd name="connsiteY0" fmla="*/ 7816 h 1242647"/>
              <a:gd name="connsiteX1" fmla="*/ 1154956 w 4196862"/>
              <a:gd name="connsiteY1" fmla="*/ 0 h 1242647"/>
              <a:gd name="connsiteX2" fmla="*/ 4196862 w 4196862"/>
              <a:gd name="connsiteY2" fmla="*/ 1242647 h 1242647"/>
              <a:gd name="connsiteX0" fmla="*/ 0 w 5155022"/>
              <a:gd name="connsiteY0" fmla="*/ 7816 h 1797539"/>
              <a:gd name="connsiteX1" fmla="*/ 1154956 w 5155022"/>
              <a:gd name="connsiteY1" fmla="*/ 0 h 1797539"/>
              <a:gd name="connsiteX2" fmla="*/ 5155022 w 5155022"/>
              <a:gd name="connsiteY2" fmla="*/ 1797539 h 1797539"/>
              <a:gd name="connsiteX0" fmla="*/ 0 w 5155022"/>
              <a:gd name="connsiteY0" fmla="*/ 15632 h 1805355"/>
              <a:gd name="connsiteX1" fmla="*/ 2481862 w 5155022"/>
              <a:gd name="connsiteY1" fmla="*/ 0 h 1805355"/>
              <a:gd name="connsiteX2" fmla="*/ 5155022 w 5155022"/>
              <a:gd name="connsiteY2" fmla="*/ 1805355 h 1805355"/>
              <a:gd name="connsiteX0" fmla="*/ 0 w 5155022"/>
              <a:gd name="connsiteY0" fmla="*/ 15632 h 1805355"/>
              <a:gd name="connsiteX1" fmla="*/ 3673172 w 5155022"/>
              <a:gd name="connsiteY1" fmla="*/ 0 h 1805355"/>
              <a:gd name="connsiteX2" fmla="*/ 5155022 w 5155022"/>
              <a:gd name="connsiteY2" fmla="*/ 1805355 h 1805355"/>
              <a:gd name="connsiteX0" fmla="*/ 0 w 5513383"/>
              <a:gd name="connsiteY0" fmla="*/ 15632 h 2219571"/>
              <a:gd name="connsiteX1" fmla="*/ 3673172 w 5513383"/>
              <a:gd name="connsiteY1" fmla="*/ 0 h 2219571"/>
              <a:gd name="connsiteX2" fmla="*/ 5513383 w 5513383"/>
              <a:gd name="connsiteY2" fmla="*/ 2219571 h 221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13383" h="2219571">
                <a:moveTo>
                  <a:pt x="0" y="15632"/>
                </a:moveTo>
                <a:lnTo>
                  <a:pt x="3673172" y="0"/>
                </a:lnTo>
                <a:lnTo>
                  <a:pt x="5513383" y="221957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9" name="ZoneTexte 48"/>
          <p:cNvSpPr txBox="1"/>
          <p:nvPr/>
        </p:nvSpPr>
        <p:spPr>
          <a:xfrm>
            <a:off x="6262112" y="4677880"/>
            <a:ext cx="3372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Type of </a:t>
            </a:r>
            <a:r>
              <a:rPr lang="fr-FR" sz="1200" dirty="0" err="1" smtClean="0"/>
              <a:t>calculation</a:t>
            </a:r>
            <a:r>
              <a:rPr lang="fr-FR" sz="1200" dirty="0" smtClean="0"/>
              <a:t> of Coulomb </a:t>
            </a:r>
            <a:r>
              <a:rPr lang="fr-FR" sz="1200" dirty="0" err="1" smtClean="0"/>
              <a:t>potential</a:t>
            </a:r>
            <a:r>
              <a:rPr lang="fr-FR" sz="1200" dirty="0" smtClean="0"/>
              <a:t>: use 2 (full </a:t>
            </a:r>
            <a:r>
              <a:rPr lang="fr-FR" sz="1200" dirty="0" err="1" smtClean="0"/>
              <a:t>approximate</a:t>
            </a:r>
            <a:r>
              <a:rPr lang="fr-FR" sz="1200" dirty="0" smtClean="0"/>
              <a:t> </a:t>
            </a:r>
            <a:r>
              <a:rPr lang="fr-FR" sz="1200" dirty="0" err="1" smtClean="0"/>
              <a:t>calculation</a:t>
            </a:r>
            <a:r>
              <a:rPr lang="fr-FR" sz="1200" dirty="0" smtClean="0"/>
              <a:t>)</a:t>
            </a:r>
            <a:endParaRPr lang="fr-FR" sz="1200" dirty="0"/>
          </a:p>
        </p:txBody>
      </p:sp>
      <p:sp>
        <p:nvSpPr>
          <p:cNvPr id="29" name="Rectangle 28"/>
          <p:cNvSpPr/>
          <p:nvPr/>
        </p:nvSpPr>
        <p:spPr>
          <a:xfrm>
            <a:off x="477948" y="2563568"/>
            <a:ext cx="3066194" cy="27876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17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Input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74" name="Image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98" y="904535"/>
            <a:ext cx="4306621" cy="4487222"/>
          </a:xfrm>
          <a:prstGeom prst="rect">
            <a:avLst/>
          </a:prstGeom>
        </p:spPr>
      </p:pic>
      <p:sp>
        <p:nvSpPr>
          <p:cNvPr id="75" name="Rectangle 74"/>
          <p:cNvSpPr/>
          <p:nvPr/>
        </p:nvSpPr>
        <p:spPr>
          <a:xfrm>
            <a:off x="467698" y="1085528"/>
            <a:ext cx="3910577" cy="50405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Rectangle 75"/>
          <p:cNvSpPr/>
          <p:nvPr/>
        </p:nvSpPr>
        <p:spPr>
          <a:xfrm>
            <a:off x="477948" y="2165648"/>
            <a:ext cx="1248498" cy="28803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77"/>
          <p:cNvSpPr/>
          <p:nvPr/>
        </p:nvSpPr>
        <p:spPr>
          <a:xfrm>
            <a:off x="477948" y="2563568"/>
            <a:ext cx="3066194" cy="27876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ectangle 78"/>
          <p:cNvSpPr/>
          <p:nvPr/>
        </p:nvSpPr>
        <p:spPr>
          <a:xfrm>
            <a:off x="1569963" y="2909615"/>
            <a:ext cx="144016" cy="26414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 79"/>
          <p:cNvSpPr/>
          <p:nvPr/>
        </p:nvSpPr>
        <p:spPr>
          <a:xfrm>
            <a:off x="1930003" y="3173760"/>
            <a:ext cx="360040" cy="1524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Rectangle 80"/>
          <p:cNvSpPr/>
          <p:nvPr/>
        </p:nvSpPr>
        <p:spPr>
          <a:xfrm>
            <a:off x="477947" y="3435186"/>
            <a:ext cx="3828320" cy="1524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Forme libre 46"/>
          <p:cNvSpPr/>
          <p:nvPr/>
        </p:nvSpPr>
        <p:spPr>
          <a:xfrm flipV="1">
            <a:off x="3544142" y="1304083"/>
            <a:ext cx="1842245" cy="1319695"/>
          </a:xfrm>
          <a:custGeom>
            <a:avLst/>
            <a:gdLst>
              <a:gd name="connsiteX0" fmla="*/ 0 w 4321908"/>
              <a:gd name="connsiteY0" fmla="*/ 0 h 242277"/>
              <a:gd name="connsiteX1" fmla="*/ 2758831 w 4321908"/>
              <a:gd name="connsiteY1" fmla="*/ 0 h 242277"/>
              <a:gd name="connsiteX2" fmla="*/ 4321908 w 4321908"/>
              <a:gd name="connsiteY2" fmla="*/ 242277 h 242277"/>
              <a:gd name="connsiteX0" fmla="*/ 0 w 4204678"/>
              <a:gd name="connsiteY0" fmla="*/ 0 h 648677"/>
              <a:gd name="connsiteX1" fmla="*/ 2758831 w 4204678"/>
              <a:gd name="connsiteY1" fmla="*/ 0 h 648677"/>
              <a:gd name="connsiteX2" fmla="*/ 4204678 w 4204678"/>
              <a:gd name="connsiteY2" fmla="*/ 648677 h 648677"/>
              <a:gd name="connsiteX0" fmla="*/ 0 w 4196862"/>
              <a:gd name="connsiteY0" fmla="*/ 0 h 1234831"/>
              <a:gd name="connsiteX1" fmla="*/ 2758831 w 4196862"/>
              <a:gd name="connsiteY1" fmla="*/ 0 h 1234831"/>
              <a:gd name="connsiteX2" fmla="*/ 4196862 w 4196862"/>
              <a:gd name="connsiteY2" fmla="*/ 1234831 h 1234831"/>
              <a:gd name="connsiteX0" fmla="*/ 0 w 4196862"/>
              <a:gd name="connsiteY0" fmla="*/ 7816 h 1242647"/>
              <a:gd name="connsiteX1" fmla="*/ 1154956 w 4196862"/>
              <a:gd name="connsiteY1" fmla="*/ 0 h 1242647"/>
              <a:gd name="connsiteX2" fmla="*/ 4196862 w 4196862"/>
              <a:gd name="connsiteY2" fmla="*/ 1242647 h 1242647"/>
              <a:gd name="connsiteX0" fmla="*/ 0 w 5155022"/>
              <a:gd name="connsiteY0" fmla="*/ 7816 h 1797539"/>
              <a:gd name="connsiteX1" fmla="*/ 1154956 w 5155022"/>
              <a:gd name="connsiteY1" fmla="*/ 0 h 1797539"/>
              <a:gd name="connsiteX2" fmla="*/ 5155022 w 5155022"/>
              <a:gd name="connsiteY2" fmla="*/ 1797539 h 1797539"/>
              <a:gd name="connsiteX0" fmla="*/ 0 w 5155022"/>
              <a:gd name="connsiteY0" fmla="*/ 15632 h 1805355"/>
              <a:gd name="connsiteX1" fmla="*/ 2481862 w 5155022"/>
              <a:gd name="connsiteY1" fmla="*/ 0 h 1805355"/>
              <a:gd name="connsiteX2" fmla="*/ 5155022 w 5155022"/>
              <a:gd name="connsiteY2" fmla="*/ 1805355 h 1805355"/>
              <a:gd name="connsiteX0" fmla="*/ 0 w 5155022"/>
              <a:gd name="connsiteY0" fmla="*/ 15632 h 1805355"/>
              <a:gd name="connsiteX1" fmla="*/ 3673172 w 5155022"/>
              <a:gd name="connsiteY1" fmla="*/ 0 h 1805355"/>
              <a:gd name="connsiteX2" fmla="*/ 5155022 w 5155022"/>
              <a:gd name="connsiteY2" fmla="*/ 1805355 h 1805355"/>
              <a:gd name="connsiteX0" fmla="*/ 0 w 5513383"/>
              <a:gd name="connsiteY0" fmla="*/ 15632 h 2219571"/>
              <a:gd name="connsiteX1" fmla="*/ 3673172 w 5513383"/>
              <a:gd name="connsiteY1" fmla="*/ 0 h 2219571"/>
              <a:gd name="connsiteX2" fmla="*/ 5513383 w 5513383"/>
              <a:gd name="connsiteY2" fmla="*/ 2219571 h 221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13383" h="2219571">
                <a:moveTo>
                  <a:pt x="0" y="15632"/>
                </a:moveTo>
                <a:lnTo>
                  <a:pt x="3673172" y="0"/>
                </a:lnTo>
                <a:lnTo>
                  <a:pt x="5513383" y="221957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5602411" y="766035"/>
            <a:ext cx="49795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Generally</a:t>
            </a:r>
            <a:r>
              <a:rPr lang="fr-FR" sz="1200" dirty="0" smtClean="0"/>
              <a:t>, </a:t>
            </a:r>
            <a:r>
              <a:rPr lang="fr-FR" sz="1200" dirty="0" err="1" smtClean="0"/>
              <a:t>pairing</a:t>
            </a:r>
            <a:r>
              <a:rPr lang="fr-FR" sz="1200" dirty="0" smtClean="0"/>
              <a:t> interaction </a:t>
            </a:r>
            <a:r>
              <a:rPr lang="fr-FR" sz="1200" dirty="0" err="1" smtClean="0"/>
              <a:t>defined</a:t>
            </a:r>
            <a:r>
              <a:rPr lang="fr-FR" sz="1200" dirty="0" smtClean="0"/>
              <a:t> by 2 parameters: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smtClean="0"/>
              <a:t>A </a:t>
            </a:r>
            <a:r>
              <a:rPr lang="fr-FR" sz="1200" dirty="0" err="1" smtClean="0"/>
              <a:t>strength</a:t>
            </a:r>
            <a:r>
              <a:rPr lang="fr-FR" sz="1200" dirty="0" smtClean="0"/>
              <a:t> (V</a:t>
            </a:r>
            <a:r>
              <a:rPr lang="fr-FR" sz="1200" baseline="-25000" dirty="0" smtClean="0"/>
              <a:t>0</a:t>
            </a:r>
            <a:r>
              <a:rPr lang="fr-FR" sz="1200" dirty="0" smtClean="0"/>
              <a:t>) </a:t>
            </a:r>
            <a:r>
              <a:rPr lang="fr-FR" sz="1200" dirty="0" err="1" smtClean="0"/>
              <a:t>which</a:t>
            </a:r>
            <a:r>
              <a:rPr lang="fr-FR" sz="1200" dirty="0" smtClean="0"/>
              <a:t> </a:t>
            </a:r>
            <a:r>
              <a:rPr lang="fr-FR" sz="1200" dirty="0" err="1" smtClean="0"/>
              <a:t>can</a:t>
            </a:r>
            <a:r>
              <a:rPr lang="fr-FR" sz="1200" dirty="0" smtClean="0"/>
              <a:t> </a:t>
            </a:r>
            <a:r>
              <a:rPr lang="fr-FR" sz="1200" dirty="0" err="1" smtClean="0"/>
              <a:t>be</a:t>
            </a:r>
            <a:r>
              <a:rPr lang="fr-FR" sz="1200" dirty="0" smtClean="0"/>
              <a:t> </a:t>
            </a:r>
            <a:r>
              <a:rPr lang="fr-FR" sz="1200" dirty="0" err="1" smtClean="0"/>
              <a:t>different</a:t>
            </a:r>
            <a:r>
              <a:rPr lang="fr-FR" sz="1200" dirty="0" smtClean="0"/>
              <a:t> for protons and neutrons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smtClean="0"/>
              <a:t>A coefficient </a:t>
            </a:r>
            <a:r>
              <a:rPr lang="fr-FR" sz="1200" dirty="0" err="1" smtClean="0"/>
              <a:t>defining</a:t>
            </a:r>
            <a:r>
              <a:rPr lang="fr-FR" sz="1200" dirty="0" smtClean="0"/>
              <a:t> how </a:t>
            </a:r>
            <a:r>
              <a:rPr lang="fr-FR" sz="1200" dirty="0" err="1" smtClean="0"/>
              <a:t>much</a:t>
            </a:r>
            <a:r>
              <a:rPr lang="fr-FR" sz="1200" dirty="0" smtClean="0"/>
              <a:t> « volume » or « surface » </a:t>
            </a:r>
            <a:r>
              <a:rPr lang="fr-FR" sz="1200" dirty="0" err="1" smtClean="0"/>
              <a:t>it</a:t>
            </a:r>
            <a:r>
              <a:rPr lang="fr-FR" sz="1200" dirty="0" smtClean="0"/>
              <a:t> </a:t>
            </a:r>
            <a:r>
              <a:rPr lang="fr-FR" sz="1200" dirty="0" err="1" smtClean="0"/>
              <a:t>is</a:t>
            </a:r>
            <a:r>
              <a:rPr lang="fr-FR" sz="1200" dirty="0" smtClean="0"/>
              <a:t>:</a:t>
            </a:r>
          </a:p>
          <a:p>
            <a:pPr marL="673100" lvl="1" indent="-171450">
              <a:buFont typeface="Arial" panose="020B0604020202020204" pitchFamily="34" charset="0"/>
              <a:buChar char="•"/>
            </a:pPr>
            <a:r>
              <a:rPr lang="fr-FR" sz="1200" dirty="0" smtClean="0"/>
              <a:t>α = 0 </a:t>
            </a:r>
            <a:r>
              <a:rPr lang="fr-FR" sz="1200" dirty="0" smtClean="0">
                <a:sym typeface="Wingdings" panose="05000000000000000000" pitchFamily="2" charset="2"/>
              </a:rPr>
              <a:t> pure volume force</a:t>
            </a:r>
          </a:p>
          <a:p>
            <a:pPr marL="673100" lvl="1" indent="-171450">
              <a:buFont typeface="Arial" panose="020B0604020202020204" pitchFamily="34" charset="0"/>
              <a:buChar char="•"/>
            </a:pPr>
            <a:r>
              <a:rPr lang="fr-FR" sz="1200" dirty="0"/>
              <a:t>α = 1</a:t>
            </a:r>
            <a:r>
              <a:rPr lang="fr-FR" sz="1200" dirty="0" smtClean="0"/>
              <a:t> </a:t>
            </a:r>
            <a:r>
              <a:rPr lang="fr-FR" sz="1200" dirty="0" smtClean="0">
                <a:sym typeface="Wingdings" panose="05000000000000000000" pitchFamily="2" charset="2"/>
              </a:rPr>
              <a:t> pure surface force</a:t>
            </a:r>
          </a:p>
          <a:p>
            <a:pPr marL="673100" lvl="1" indent="-171450">
              <a:buFont typeface="Arial" panose="020B0604020202020204" pitchFamily="34" charset="0"/>
              <a:buChar char="•"/>
            </a:pPr>
            <a:r>
              <a:rPr lang="fr-FR" sz="1200" dirty="0"/>
              <a:t>α = </a:t>
            </a:r>
            <a:r>
              <a:rPr lang="fr-FR" sz="1200" dirty="0" smtClean="0"/>
              <a:t>1/2 </a:t>
            </a:r>
            <a:r>
              <a:rPr lang="fr-FR" sz="1200" dirty="0" smtClean="0">
                <a:sym typeface="Wingdings" panose="05000000000000000000" pitchFamily="2" charset="2"/>
              </a:rPr>
              <a:t> mixed volume/surface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smtClean="0"/>
              <a:t>If </a:t>
            </a:r>
            <a:r>
              <a:rPr lang="fr-FR" sz="1200" i="1" dirty="0" err="1" smtClean="0"/>
              <a:t>user_pairing</a:t>
            </a:r>
            <a:r>
              <a:rPr lang="fr-FR" sz="1200" dirty="0" smtClean="0"/>
              <a:t> = F, the </a:t>
            </a:r>
            <a:r>
              <a:rPr lang="fr-FR" sz="1200" dirty="0" err="1" smtClean="0"/>
              <a:t>pairing</a:t>
            </a:r>
            <a:r>
              <a:rPr lang="fr-FR" sz="1200" dirty="0" smtClean="0"/>
              <a:t> force </a:t>
            </a:r>
            <a:r>
              <a:rPr lang="fr-FR" sz="1200" dirty="0" err="1" smtClean="0"/>
              <a:t>is</a:t>
            </a:r>
            <a:r>
              <a:rPr lang="fr-FR" sz="1200" dirty="0" smtClean="0"/>
              <a:t> set by default to </a:t>
            </a:r>
            <a:r>
              <a:rPr lang="fr-FR" sz="1200" dirty="0" err="1" smtClean="0"/>
              <a:t>what</a:t>
            </a:r>
            <a:r>
              <a:rPr lang="fr-FR" sz="1200" dirty="0" smtClean="0"/>
              <a:t> the </a:t>
            </a:r>
            <a:r>
              <a:rPr lang="fr-FR" sz="1200" dirty="0" err="1" smtClean="0"/>
              <a:t>functional</a:t>
            </a:r>
            <a:r>
              <a:rPr lang="fr-FR" sz="1200" dirty="0" smtClean="0"/>
              <a:t> </a:t>
            </a:r>
            <a:r>
              <a:rPr lang="fr-FR" sz="1200" dirty="0" err="1" smtClean="0"/>
              <a:t>prescribed</a:t>
            </a:r>
            <a:r>
              <a:rPr lang="fr-FR" sz="1200" dirty="0" smtClean="0"/>
              <a:t> (use </a:t>
            </a:r>
            <a:r>
              <a:rPr lang="fr-FR" sz="1200" dirty="0" err="1" smtClean="0"/>
              <a:t>this</a:t>
            </a:r>
            <a:r>
              <a:rPr lang="fr-FR" sz="1200" dirty="0" smtClean="0"/>
              <a:t> at the </a:t>
            </a:r>
            <a:r>
              <a:rPr lang="fr-FR" sz="1200" dirty="0" err="1" smtClean="0"/>
              <a:t>beginning</a:t>
            </a:r>
            <a:r>
              <a:rPr lang="fr-FR" sz="1200" dirty="0" smtClean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smtClean="0"/>
              <a:t>If </a:t>
            </a:r>
            <a:r>
              <a:rPr lang="fr-FR" sz="1200" i="1" dirty="0" err="1" smtClean="0"/>
              <a:t>user_pairing</a:t>
            </a:r>
            <a:r>
              <a:rPr lang="fr-FR" sz="1200" dirty="0" smtClean="0"/>
              <a:t> = T, the </a:t>
            </a:r>
            <a:r>
              <a:rPr lang="fr-FR" sz="1200" dirty="0" err="1" smtClean="0"/>
              <a:t>pairing</a:t>
            </a:r>
            <a:r>
              <a:rPr lang="fr-FR" sz="1200" dirty="0" smtClean="0"/>
              <a:t> force </a:t>
            </a:r>
            <a:r>
              <a:rPr lang="fr-FR" sz="1200" dirty="0" err="1" smtClean="0"/>
              <a:t>is</a:t>
            </a:r>
            <a:r>
              <a:rPr lang="fr-FR" sz="1200" dirty="0" smtClean="0"/>
              <a:t> </a:t>
            </a:r>
            <a:r>
              <a:rPr lang="fr-FR" sz="1200" dirty="0" err="1" smtClean="0"/>
              <a:t>defined</a:t>
            </a:r>
            <a:r>
              <a:rPr lang="fr-FR" sz="1200" dirty="0" smtClean="0"/>
              <a:t> by the </a:t>
            </a:r>
            <a:r>
              <a:rPr lang="fr-FR" sz="1200" i="1" dirty="0" err="1" smtClean="0"/>
              <a:t>vpair_n</a:t>
            </a:r>
            <a:r>
              <a:rPr lang="fr-FR" sz="1200" i="1" dirty="0"/>
              <a:t> </a:t>
            </a:r>
            <a:r>
              <a:rPr lang="fr-FR" sz="1200" dirty="0" smtClean="0"/>
              <a:t>and </a:t>
            </a:r>
            <a:r>
              <a:rPr lang="fr-FR" sz="1200" i="1" dirty="0" err="1" smtClean="0"/>
              <a:t>vpair_p</a:t>
            </a:r>
            <a:r>
              <a:rPr lang="fr-FR" sz="1200" dirty="0" smtClean="0"/>
              <a:t> (</a:t>
            </a:r>
            <a:r>
              <a:rPr lang="fr-FR" sz="1200" dirty="0" err="1" smtClean="0"/>
              <a:t>which</a:t>
            </a:r>
            <a:r>
              <a:rPr lang="fr-FR" sz="1200" dirty="0" smtClean="0"/>
              <a:t> </a:t>
            </a:r>
            <a:r>
              <a:rPr lang="fr-FR" sz="1200" dirty="0" err="1" smtClean="0"/>
              <a:t>fix</a:t>
            </a:r>
            <a:r>
              <a:rPr lang="fr-FR" sz="1200" dirty="0" smtClean="0"/>
              <a:t> V</a:t>
            </a:r>
            <a:r>
              <a:rPr lang="fr-FR" sz="1200" baseline="-25000" dirty="0" smtClean="0"/>
              <a:t>0 </a:t>
            </a:r>
            <a:r>
              <a:rPr lang="fr-FR" sz="1200" dirty="0" smtClean="0"/>
              <a:t>for protons and neutrons), and </a:t>
            </a:r>
            <a:r>
              <a:rPr lang="fr-FR" sz="1200" i="1" dirty="0" err="1" smtClean="0"/>
              <a:t>pairing_feature</a:t>
            </a:r>
            <a:r>
              <a:rPr lang="fr-FR" sz="1200" dirty="0" smtClean="0"/>
              <a:t> (</a:t>
            </a:r>
            <a:r>
              <a:rPr lang="fr-FR" sz="1200" dirty="0" err="1" smtClean="0"/>
              <a:t>which</a:t>
            </a:r>
            <a:r>
              <a:rPr lang="fr-FR" sz="1200" dirty="0" smtClean="0"/>
              <a:t> fixes the value of </a:t>
            </a:r>
            <a:r>
              <a:rPr lang="fr-FR" sz="1200" dirty="0"/>
              <a:t>α</a:t>
            </a:r>
            <a:r>
              <a:rPr lang="fr-FR" sz="1200" dirty="0" smtClean="0"/>
              <a:t>); </a:t>
            </a:r>
            <a:r>
              <a:rPr lang="fr-FR" sz="1200" dirty="0" err="1" smtClean="0"/>
              <a:t>you</a:t>
            </a:r>
            <a:r>
              <a:rPr lang="fr-FR" sz="1200" dirty="0" smtClean="0"/>
              <a:t> </a:t>
            </a:r>
            <a:r>
              <a:rPr lang="fr-FR" sz="1200" dirty="0" err="1" smtClean="0"/>
              <a:t>can</a:t>
            </a:r>
            <a:r>
              <a:rPr lang="fr-FR" sz="1200" dirty="0" smtClean="0"/>
              <a:t> use </a:t>
            </a:r>
            <a:r>
              <a:rPr lang="fr-FR" sz="1200" dirty="0" err="1" smtClean="0"/>
              <a:t>this</a:t>
            </a:r>
            <a:r>
              <a:rPr lang="fr-FR" sz="1200" dirty="0" smtClean="0"/>
              <a:t> (for </a:t>
            </a:r>
            <a:r>
              <a:rPr lang="fr-FR" sz="1200" dirty="0" err="1" smtClean="0"/>
              <a:t>example</a:t>
            </a:r>
            <a:r>
              <a:rPr lang="fr-FR" sz="1200" dirty="0" smtClean="0"/>
              <a:t> </a:t>
            </a:r>
            <a:r>
              <a:rPr lang="fr-FR" sz="1200" dirty="0"/>
              <a:t>α = </a:t>
            </a:r>
            <a:r>
              <a:rPr lang="fr-FR" sz="1200" dirty="0" smtClean="0"/>
              <a:t>0) to </a:t>
            </a:r>
            <a:r>
              <a:rPr lang="fr-FR" sz="1200" dirty="0" err="1" smtClean="0"/>
              <a:t>play</a:t>
            </a:r>
            <a:r>
              <a:rPr lang="fr-FR" sz="1200" dirty="0" smtClean="0"/>
              <a:t> </a:t>
            </a:r>
            <a:r>
              <a:rPr lang="fr-FR" sz="1200" dirty="0" err="1" smtClean="0"/>
              <a:t>with</a:t>
            </a:r>
            <a:r>
              <a:rPr lang="fr-FR" sz="1200" dirty="0" smtClean="0"/>
              <a:t> the </a:t>
            </a:r>
            <a:r>
              <a:rPr lang="fr-FR" sz="1200" dirty="0" err="1" smtClean="0"/>
              <a:t>pairing</a:t>
            </a:r>
            <a:r>
              <a:rPr lang="fr-FR" sz="1200" dirty="0" smtClean="0"/>
              <a:t> </a:t>
            </a:r>
            <a:r>
              <a:rPr lang="fr-FR" sz="1200" dirty="0" err="1" smtClean="0"/>
              <a:t>strength</a:t>
            </a:r>
            <a:r>
              <a:rPr lang="fr-FR" sz="1200" dirty="0" smtClean="0"/>
              <a:t> and </a:t>
            </a:r>
            <a:r>
              <a:rPr lang="fr-FR" sz="1200" dirty="0" err="1" smtClean="0"/>
              <a:t>see</a:t>
            </a:r>
            <a:r>
              <a:rPr lang="fr-FR" sz="1200" dirty="0" smtClean="0"/>
              <a:t> </a:t>
            </a:r>
            <a:r>
              <a:rPr lang="fr-FR" sz="1200" dirty="0" err="1" smtClean="0"/>
              <a:t>what</a:t>
            </a:r>
            <a:r>
              <a:rPr lang="fr-FR" sz="1200" dirty="0" smtClean="0"/>
              <a:t> </a:t>
            </a:r>
            <a:r>
              <a:rPr lang="fr-FR" sz="1200" dirty="0" err="1" smtClean="0"/>
              <a:t>this</a:t>
            </a:r>
            <a:r>
              <a:rPr lang="fr-FR" sz="1200" dirty="0" smtClean="0"/>
              <a:t> </a:t>
            </a:r>
            <a:r>
              <a:rPr lang="fr-FR" sz="1200" dirty="0" err="1" smtClean="0"/>
              <a:t>does</a:t>
            </a:r>
            <a:r>
              <a:rPr lang="fr-FR" sz="1200" dirty="0" smtClean="0"/>
              <a:t> to the </a:t>
            </a:r>
            <a:r>
              <a:rPr lang="fr-FR" sz="1200" dirty="0" err="1" smtClean="0"/>
              <a:t>results</a:t>
            </a:r>
            <a:r>
              <a:rPr lang="fr-FR" sz="1200" dirty="0" smtClean="0"/>
              <a:t>.</a:t>
            </a:r>
            <a:endParaRPr lang="fr-FR" sz="12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407" y="3127827"/>
            <a:ext cx="2880537" cy="61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95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Input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74" name="Image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98" y="904535"/>
            <a:ext cx="4306621" cy="4487222"/>
          </a:xfrm>
          <a:prstGeom prst="rect">
            <a:avLst/>
          </a:prstGeom>
        </p:spPr>
      </p:pic>
      <p:sp>
        <p:nvSpPr>
          <p:cNvPr id="75" name="Rectangle 74"/>
          <p:cNvSpPr/>
          <p:nvPr/>
        </p:nvSpPr>
        <p:spPr>
          <a:xfrm>
            <a:off x="467698" y="1085528"/>
            <a:ext cx="3910577" cy="50405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Rectangle 75"/>
          <p:cNvSpPr/>
          <p:nvPr/>
        </p:nvSpPr>
        <p:spPr>
          <a:xfrm>
            <a:off x="477948" y="2165648"/>
            <a:ext cx="1248498" cy="28803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77"/>
          <p:cNvSpPr/>
          <p:nvPr/>
        </p:nvSpPr>
        <p:spPr>
          <a:xfrm>
            <a:off x="477948" y="2563568"/>
            <a:ext cx="3066194" cy="27876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ectangle 78"/>
          <p:cNvSpPr/>
          <p:nvPr/>
        </p:nvSpPr>
        <p:spPr>
          <a:xfrm>
            <a:off x="1569963" y="2909615"/>
            <a:ext cx="144016" cy="26414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 79"/>
          <p:cNvSpPr/>
          <p:nvPr/>
        </p:nvSpPr>
        <p:spPr>
          <a:xfrm>
            <a:off x="1930003" y="3173760"/>
            <a:ext cx="360040" cy="1524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Rectangle 80"/>
          <p:cNvSpPr/>
          <p:nvPr/>
        </p:nvSpPr>
        <p:spPr>
          <a:xfrm>
            <a:off x="477947" y="3435186"/>
            <a:ext cx="3828320" cy="1524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Forme libre 46"/>
          <p:cNvSpPr/>
          <p:nvPr/>
        </p:nvSpPr>
        <p:spPr>
          <a:xfrm flipV="1">
            <a:off x="3534888" y="1379032"/>
            <a:ext cx="1702857" cy="1737845"/>
          </a:xfrm>
          <a:custGeom>
            <a:avLst/>
            <a:gdLst>
              <a:gd name="connsiteX0" fmla="*/ 0 w 4321908"/>
              <a:gd name="connsiteY0" fmla="*/ 0 h 242277"/>
              <a:gd name="connsiteX1" fmla="*/ 2758831 w 4321908"/>
              <a:gd name="connsiteY1" fmla="*/ 0 h 242277"/>
              <a:gd name="connsiteX2" fmla="*/ 4321908 w 4321908"/>
              <a:gd name="connsiteY2" fmla="*/ 242277 h 242277"/>
              <a:gd name="connsiteX0" fmla="*/ 0 w 4204678"/>
              <a:gd name="connsiteY0" fmla="*/ 0 h 648677"/>
              <a:gd name="connsiteX1" fmla="*/ 2758831 w 4204678"/>
              <a:gd name="connsiteY1" fmla="*/ 0 h 648677"/>
              <a:gd name="connsiteX2" fmla="*/ 4204678 w 4204678"/>
              <a:gd name="connsiteY2" fmla="*/ 648677 h 648677"/>
              <a:gd name="connsiteX0" fmla="*/ 0 w 4196862"/>
              <a:gd name="connsiteY0" fmla="*/ 0 h 1234831"/>
              <a:gd name="connsiteX1" fmla="*/ 2758831 w 4196862"/>
              <a:gd name="connsiteY1" fmla="*/ 0 h 1234831"/>
              <a:gd name="connsiteX2" fmla="*/ 4196862 w 4196862"/>
              <a:gd name="connsiteY2" fmla="*/ 1234831 h 1234831"/>
              <a:gd name="connsiteX0" fmla="*/ 0 w 4196862"/>
              <a:gd name="connsiteY0" fmla="*/ 7816 h 1242647"/>
              <a:gd name="connsiteX1" fmla="*/ 1154956 w 4196862"/>
              <a:gd name="connsiteY1" fmla="*/ 0 h 1242647"/>
              <a:gd name="connsiteX2" fmla="*/ 4196862 w 4196862"/>
              <a:gd name="connsiteY2" fmla="*/ 1242647 h 1242647"/>
              <a:gd name="connsiteX0" fmla="*/ 0 w 5155022"/>
              <a:gd name="connsiteY0" fmla="*/ 7816 h 1797539"/>
              <a:gd name="connsiteX1" fmla="*/ 1154956 w 5155022"/>
              <a:gd name="connsiteY1" fmla="*/ 0 h 1797539"/>
              <a:gd name="connsiteX2" fmla="*/ 5155022 w 5155022"/>
              <a:gd name="connsiteY2" fmla="*/ 1797539 h 1797539"/>
              <a:gd name="connsiteX0" fmla="*/ 0 w 5155022"/>
              <a:gd name="connsiteY0" fmla="*/ 15632 h 1805355"/>
              <a:gd name="connsiteX1" fmla="*/ 2481862 w 5155022"/>
              <a:gd name="connsiteY1" fmla="*/ 0 h 1805355"/>
              <a:gd name="connsiteX2" fmla="*/ 5155022 w 5155022"/>
              <a:gd name="connsiteY2" fmla="*/ 1805355 h 1805355"/>
              <a:gd name="connsiteX0" fmla="*/ 0 w 5155022"/>
              <a:gd name="connsiteY0" fmla="*/ 15632 h 1805355"/>
              <a:gd name="connsiteX1" fmla="*/ 3673172 w 5155022"/>
              <a:gd name="connsiteY1" fmla="*/ 0 h 1805355"/>
              <a:gd name="connsiteX2" fmla="*/ 5155022 w 5155022"/>
              <a:gd name="connsiteY2" fmla="*/ 1805355 h 1805355"/>
              <a:gd name="connsiteX0" fmla="*/ 0 w 5513383"/>
              <a:gd name="connsiteY0" fmla="*/ 15632 h 2219571"/>
              <a:gd name="connsiteX1" fmla="*/ 3673172 w 5513383"/>
              <a:gd name="connsiteY1" fmla="*/ 0 h 2219571"/>
              <a:gd name="connsiteX2" fmla="*/ 5513383 w 5513383"/>
              <a:gd name="connsiteY2" fmla="*/ 2219571 h 221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13383" h="2219571">
                <a:moveTo>
                  <a:pt x="0" y="15632"/>
                </a:moveTo>
                <a:lnTo>
                  <a:pt x="3673172" y="0"/>
                </a:lnTo>
                <a:lnTo>
                  <a:pt x="5513383" y="221957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5364799" y="943253"/>
            <a:ext cx="50451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Allows</a:t>
            </a:r>
            <a:r>
              <a:rPr lang="fr-FR" sz="1200" dirty="0" smtClean="0"/>
              <a:t> </a:t>
            </a:r>
            <a:r>
              <a:rPr lang="fr-FR" sz="1200" dirty="0" err="1" smtClean="0"/>
              <a:t>applying</a:t>
            </a:r>
            <a:r>
              <a:rPr lang="fr-FR" sz="1200" dirty="0" smtClean="0"/>
              <a:t> a </a:t>
            </a:r>
            <a:r>
              <a:rPr lang="fr-FR" sz="1200" dirty="0" err="1" smtClean="0"/>
              <a:t>constraint</a:t>
            </a:r>
            <a:r>
              <a:rPr lang="fr-FR" sz="1200" dirty="0" smtClean="0"/>
              <a:t> to a </a:t>
            </a:r>
            <a:r>
              <a:rPr lang="fr-FR" sz="1200" dirty="0" err="1" smtClean="0"/>
              <a:t>multipole</a:t>
            </a:r>
            <a:r>
              <a:rPr lang="fr-FR" sz="1200" dirty="0" smtClean="0"/>
              <a:t> moment of the nucleus and </a:t>
            </a:r>
            <a:r>
              <a:rPr lang="fr-FR" sz="1200" dirty="0" err="1" smtClean="0"/>
              <a:t>determining</a:t>
            </a:r>
            <a:r>
              <a:rPr lang="fr-FR" sz="1200" dirty="0" smtClean="0"/>
              <a:t> how the </a:t>
            </a:r>
            <a:r>
              <a:rPr lang="fr-FR" sz="1200" dirty="0" err="1" smtClean="0"/>
              <a:t>energy</a:t>
            </a:r>
            <a:r>
              <a:rPr lang="fr-FR" sz="1200" dirty="0" smtClean="0"/>
              <a:t> varies </a:t>
            </a:r>
            <a:r>
              <a:rPr lang="fr-FR" sz="1200" dirty="0" err="1" smtClean="0"/>
              <a:t>with</a:t>
            </a:r>
            <a:r>
              <a:rPr lang="fr-FR" sz="1200" dirty="0" smtClean="0"/>
              <a:t> </a:t>
            </a:r>
            <a:r>
              <a:rPr lang="fr-FR" sz="1200" dirty="0" err="1" smtClean="0"/>
              <a:t>shape</a:t>
            </a:r>
            <a:r>
              <a:rPr lang="fr-FR" sz="1200" dirty="0" smtClean="0"/>
              <a:t> (</a:t>
            </a:r>
            <a:r>
              <a:rPr lang="fr-FR" sz="1200" dirty="0" err="1" smtClean="0"/>
              <a:t>allows</a:t>
            </a:r>
            <a:r>
              <a:rPr lang="fr-FR" sz="1200" dirty="0" smtClean="0"/>
              <a:t> </a:t>
            </a:r>
            <a:r>
              <a:rPr lang="fr-FR" sz="1200" dirty="0" err="1" smtClean="0"/>
              <a:t>producing</a:t>
            </a:r>
            <a:r>
              <a:rPr lang="fr-FR" sz="1200" dirty="0" smtClean="0"/>
              <a:t> a « </a:t>
            </a:r>
            <a:r>
              <a:rPr lang="fr-FR" sz="1200" dirty="0" err="1" smtClean="0"/>
              <a:t>deformation</a:t>
            </a:r>
            <a:r>
              <a:rPr lang="fr-FR" sz="1200" dirty="0" smtClean="0"/>
              <a:t> plot ») </a:t>
            </a:r>
            <a:r>
              <a:rPr lang="fr-FR" sz="1200" dirty="0" err="1" smtClean="0"/>
              <a:t>like</a:t>
            </a:r>
            <a:r>
              <a:rPr lang="fr-FR" sz="1200" dirty="0" smtClean="0"/>
              <a:t> </a:t>
            </a:r>
            <a:r>
              <a:rPr lang="fr-FR" sz="1200" dirty="0" err="1" smtClean="0"/>
              <a:t>shown</a:t>
            </a:r>
            <a:r>
              <a:rPr lang="fr-FR" sz="1200" dirty="0" smtClean="0"/>
              <a:t> </a:t>
            </a:r>
            <a:r>
              <a:rPr lang="fr-FR" sz="1200" dirty="0" err="1" smtClean="0"/>
              <a:t>below</a:t>
            </a:r>
            <a:r>
              <a:rPr lang="fr-FR" sz="1200" dirty="0" smtClean="0"/>
              <a:t>. </a:t>
            </a:r>
          </a:p>
          <a:p>
            <a:endParaRPr lang="fr-FR" sz="1200" dirty="0" smtClean="0"/>
          </a:p>
          <a:p>
            <a:r>
              <a:rPr lang="fr-FR" sz="1200" i="1" dirty="0" err="1" smtClean="0"/>
              <a:t>lambda_values</a:t>
            </a:r>
            <a:r>
              <a:rPr lang="fr-FR" sz="1200" dirty="0" smtClean="0"/>
              <a:t> </a:t>
            </a:r>
            <a:r>
              <a:rPr lang="fr-FR" sz="1200" dirty="0" err="1" smtClean="0"/>
              <a:t>simply</a:t>
            </a:r>
            <a:r>
              <a:rPr lang="fr-FR" sz="1200" dirty="0" smtClean="0"/>
              <a:t> </a:t>
            </a:r>
            <a:r>
              <a:rPr lang="fr-FR" sz="1200" dirty="0" err="1" smtClean="0"/>
              <a:t>lists</a:t>
            </a:r>
            <a:r>
              <a:rPr lang="fr-FR" sz="1200" dirty="0" smtClean="0"/>
              <a:t> </a:t>
            </a:r>
            <a:r>
              <a:rPr lang="fr-FR" sz="1200" dirty="0" err="1" smtClean="0"/>
              <a:t>what</a:t>
            </a:r>
            <a:r>
              <a:rPr lang="fr-FR" sz="1200" dirty="0" smtClean="0"/>
              <a:t> moments (</a:t>
            </a:r>
            <a:r>
              <a:rPr lang="fr-FR" sz="1200" dirty="0" err="1" smtClean="0"/>
              <a:t>dipole</a:t>
            </a:r>
            <a:r>
              <a:rPr lang="fr-FR" sz="1200" dirty="0" smtClean="0"/>
              <a:t>, </a:t>
            </a:r>
            <a:r>
              <a:rPr lang="fr-FR" sz="1200" dirty="0" err="1" smtClean="0"/>
              <a:t>quadrupole</a:t>
            </a:r>
            <a:r>
              <a:rPr lang="fr-FR" sz="1200" dirty="0" smtClean="0"/>
              <a:t>, </a:t>
            </a:r>
            <a:r>
              <a:rPr lang="fr-FR" sz="1200" dirty="0" err="1" smtClean="0"/>
              <a:t>octupole</a:t>
            </a:r>
            <a:r>
              <a:rPr lang="fr-FR" sz="1200" dirty="0" smtClean="0"/>
              <a:t>, </a:t>
            </a:r>
            <a:r>
              <a:rPr lang="fr-FR" sz="1200" dirty="0" err="1" smtClean="0"/>
              <a:t>hexadecapole</a:t>
            </a:r>
            <a:r>
              <a:rPr lang="fr-FR" sz="1200" dirty="0" smtClean="0"/>
              <a:t>, … 2^lamba_value-pole) </a:t>
            </a:r>
            <a:r>
              <a:rPr lang="fr-FR" sz="1200" dirty="0" err="1" smtClean="0"/>
              <a:t>can</a:t>
            </a:r>
            <a:r>
              <a:rPr lang="fr-FR" sz="1200" dirty="0" smtClean="0"/>
              <a:t> </a:t>
            </a:r>
            <a:r>
              <a:rPr lang="fr-FR" sz="1200" dirty="0" err="1" smtClean="0"/>
              <a:t>be</a:t>
            </a:r>
            <a:r>
              <a:rPr lang="fr-FR" sz="1200" dirty="0" smtClean="0"/>
              <a:t> </a:t>
            </a:r>
            <a:r>
              <a:rPr lang="fr-FR" sz="1200" dirty="0" err="1" smtClean="0"/>
              <a:t>constrained</a:t>
            </a:r>
            <a:r>
              <a:rPr lang="fr-FR" sz="1200" dirty="0" smtClean="0"/>
              <a:t>, </a:t>
            </a:r>
            <a:r>
              <a:rPr lang="fr-FR" sz="1200" i="1" dirty="0" err="1" smtClean="0"/>
              <a:t>lambda_active</a:t>
            </a:r>
            <a:r>
              <a:rPr lang="fr-FR" sz="1200" dirty="0" smtClean="0"/>
              <a:t> shows </a:t>
            </a:r>
            <a:r>
              <a:rPr lang="fr-FR" sz="1200" dirty="0" err="1" smtClean="0"/>
              <a:t>which</a:t>
            </a:r>
            <a:r>
              <a:rPr lang="fr-FR" sz="1200" dirty="0" smtClean="0"/>
              <a:t> </a:t>
            </a:r>
            <a:r>
              <a:rPr lang="fr-FR" sz="1200" dirty="0" err="1" smtClean="0"/>
              <a:t>ones</a:t>
            </a:r>
            <a:r>
              <a:rPr lang="fr-FR" sz="1200" dirty="0" smtClean="0"/>
              <a:t> are </a:t>
            </a:r>
            <a:r>
              <a:rPr lang="fr-FR" sz="1200" dirty="0" err="1" smtClean="0"/>
              <a:t>actually</a:t>
            </a:r>
            <a:r>
              <a:rPr lang="fr-FR" sz="1200" dirty="0" smtClean="0"/>
              <a:t> </a:t>
            </a:r>
            <a:r>
              <a:rPr lang="fr-FR" sz="1200" dirty="0" err="1" smtClean="0"/>
              <a:t>constrained</a:t>
            </a:r>
            <a:r>
              <a:rPr lang="fr-FR" sz="1200" dirty="0" smtClean="0"/>
              <a:t> (put 1 at the </a:t>
            </a:r>
            <a:r>
              <a:rPr lang="fr-FR" sz="1200" dirty="0" err="1" smtClean="0"/>
              <a:t>appropriate</a:t>
            </a:r>
            <a:r>
              <a:rPr lang="fr-FR" sz="1200" dirty="0" smtClean="0"/>
              <a:t> position) and </a:t>
            </a:r>
            <a:r>
              <a:rPr lang="fr-FR" sz="1200" i="1" dirty="0" err="1" smtClean="0"/>
              <a:t>expectation_values</a:t>
            </a:r>
            <a:r>
              <a:rPr lang="fr-FR" sz="1200" dirty="0" smtClean="0"/>
              <a:t> sets to </a:t>
            </a:r>
            <a:r>
              <a:rPr lang="fr-FR" sz="1200" dirty="0" err="1" smtClean="0"/>
              <a:t>which</a:t>
            </a:r>
            <a:r>
              <a:rPr lang="fr-FR" sz="1200" dirty="0" smtClean="0"/>
              <a:t> values </a:t>
            </a:r>
            <a:r>
              <a:rPr lang="fr-FR" sz="1200" dirty="0" err="1" smtClean="0"/>
              <a:t>they</a:t>
            </a:r>
            <a:r>
              <a:rPr lang="fr-FR" sz="1200" dirty="0" smtClean="0"/>
              <a:t> </a:t>
            </a:r>
            <a:r>
              <a:rPr lang="fr-FR" sz="1200" dirty="0" err="1" smtClean="0"/>
              <a:t>should</a:t>
            </a:r>
            <a:r>
              <a:rPr lang="fr-FR" sz="1200" dirty="0" smtClean="0"/>
              <a:t> </a:t>
            </a:r>
            <a:r>
              <a:rPr lang="fr-FR" sz="1200" dirty="0" err="1" smtClean="0"/>
              <a:t>be</a:t>
            </a:r>
            <a:r>
              <a:rPr lang="fr-FR" sz="1200" dirty="0" smtClean="0"/>
              <a:t> </a:t>
            </a:r>
            <a:r>
              <a:rPr lang="fr-FR" sz="1200" dirty="0" err="1" smtClean="0"/>
              <a:t>constrained</a:t>
            </a:r>
            <a:r>
              <a:rPr lang="fr-FR" sz="1200" dirty="0"/>
              <a:t> </a:t>
            </a:r>
            <a:r>
              <a:rPr lang="fr-FR" sz="1200" dirty="0" smtClean="0"/>
              <a:t>(in the </a:t>
            </a:r>
            <a:r>
              <a:rPr lang="fr-FR" sz="1200" dirty="0" err="1" smtClean="0"/>
              <a:t>example</a:t>
            </a:r>
            <a:r>
              <a:rPr lang="fr-FR" sz="1200" dirty="0" smtClean="0"/>
              <a:t>, </a:t>
            </a:r>
            <a:r>
              <a:rPr lang="fr-FR" sz="1200" dirty="0" err="1" smtClean="0"/>
              <a:t>you</a:t>
            </a:r>
            <a:r>
              <a:rPr lang="fr-FR" sz="1200" dirty="0" smtClean="0"/>
              <a:t> </a:t>
            </a:r>
            <a:r>
              <a:rPr lang="fr-FR" sz="1200" dirty="0" err="1" smtClean="0"/>
              <a:t>can</a:t>
            </a:r>
            <a:r>
              <a:rPr lang="fr-FR" sz="1200" dirty="0" smtClean="0"/>
              <a:t> </a:t>
            </a:r>
            <a:r>
              <a:rPr lang="fr-FR" sz="1200" dirty="0" err="1" smtClean="0"/>
              <a:t>see</a:t>
            </a:r>
            <a:r>
              <a:rPr lang="fr-FR" sz="1200" dirty="0" smtClean="0"/>
              <a:t> </a:t>
            </a:r>
            <a:r>
              <a:rPr lang="fr-FR" sz="1200" dirty="0" err="1" smtClean="0"/>
              <a:t>what</a:t>
            </a:r>
            <a:r>
              <a:rPr lang="fr-FR" sz="1200" dirty="0" smtClean="0"/>
              <a:t> one </a:t>
            </a:r>
            <a:r>
              <a:rPr lang="fr-FR" sz="1200" dirty="0" err="1" smtClean="0"/>
              <a:t>should</a:t>
            </a:r>
            <a:r>
              <a:rPr lang="fr-FR" sz="1200" dirty="0" smtClean="0"/>
              <a:t> input for a </a:t>
            </a:r>
            <a:r>
              <a:rPr lang="fr-FR" sz="1200" dirty="0" err="1" smtClean="0"/>
              <a:t>constraint</a:t>
            </a:r>
            <a:r>
              <a:rPr lang="fr-FR" sz="1200" dirty="0" smtClean="0"/>
              <a:t> on the </a:t>
            </a:r>
            <a:r>
              <a:rPr lang="fr-FR" sz="1200" dirty="0" err="1" smtClean="0"/>
              <a:t>quadrupole</a:t>
            </a:r>
            <a:r>
              <a:rPr lang="fr-FR" sz="1200" dirty="0" smtClean="0"/>
              <a:t> moment to -9,5 barn). </a:t>
            </a:r>
          </a:p>
          <a:p>
            <a:endParaRPr lang="fr-FR" sz="1200" dirty="0"/>
          </a:p>
          <a:p>
            <a:r>
              <a:rPr lang="fr-FR" sz="1200" dirty="0" smtClean="0"/>
              <a:t>To </a:t>
            </a:r>
            <a:r>
              <a:rPr lang="fr-FR" sz="1200" dirty="0" err="1" smtClean="0"/>
              <a:t>produce</a:t>
            </a:r>
            <a:r>
              <a:rPr lang="fr-FR" sz="1200" dirty="0" smtClean="0"/>
              <a:t> the plot </a:t>
            </a:r>
            <a:r>
              <a:rPr lang="fr-FR" sz="1200" dirty="0" err="1" smtClean="0"/>
              <a:t>below</a:t>
            </a:r>
            <a:r>
              <a:rPr lang="fr-FR" sz="1200" dirty="0" smtClean="0"/>
              <a:t>, 101 </a:t>
            </a:r>
            <a:r>
              <a:rPr lang="fr-FR" sz="1200" dirty="0" err="1" smtClean="0"/>
              <a:t>calculations</a:t>
            </a:r>
            <a:r>
              <a:rPr lang="fr-FR" sz="1200" dirty="0" smtClean="0"/>
              <a:t> </a:t>
            </a:r>
            <a:r>
              <a:rPr lang="fr-FR" sz="1200" dirty="0" err="1" smtClean="0"/>
              <a:t>were</a:t>
            </a:r>
            <a:r>
              <a:rPr lang="fr-FR" sz="1200" dirty="0" smtClean="0"/>
              <a:t> performed, </a:t>
            </a:r>
            <a:r>
              <a:rPr lang="fr-FR" sz="1200" dirty="0" err="1" smtClean="0"/>
              <a:t>each</a:t>
            </a:r>
            <a:r>
              <a:rPr lang="fr-FR" sz="1200" dirty="0" smtClean="0"/>
              <a:t> </a:t>
            </a:r>
            <a:r>
              <a:rPr lang="fr-FR" sz="1200" dirty="0" err="1" smtClean="0"/>
              <a:t>constraning</a:t>
            </a:r>
            <a:r>
              <a:rPr lang="fr-FR" sz="1200" dirty="0" smtClean="0"/>
              <a:t> the </a:t>
            </a:r>
            <a:r>
              <a:rPr lang="fr-FR" sz="1200" dirty="0" err="1" smtClean="0"/>
              <a:t>shape</a:t>
            </a:r>
            <a:r>
              <a:rPr lang="fr-FR" sz="1200" dirty="0" smtClean="0"/>
              <a:t> to a </a:t>
            </a:r>
            <a:r>
              <a:rPr lang="fr-FR" sz="1200" dirty="0" err="1" smtClean="0"/>
              <a:t>slightly</a:t>
            </a:r>
            <a:r>
              <a:rPr lang="fr-FR" sz="1200" dirty="0" smtClean="0"/>
              <a:t> </a:t>
            </a:r>
            <a:r>
              <a:rPr lang="fr-FR" sz="1200" dirty="0" err="1" smtClean="0"/>
              <a:t>different</a:t>
            </a:r>
            <a:r>
              <a:rPr lang="fr-FR" sz="1200" dirty="0" smtClean="0"/>
              <a:t> value of the </a:t>
            </a:r>
            <a:r>
              <a:rPr lang="fr-FR" sz="1200" dirty="0" err="1" smtClean="0"/>
              <a:t>quadrupole</a:t>
            </a:r>
            <a:r>
              <a:rPr lang="fr-FR" sz="1200" dirty="0" smtClean="0"/>
              <a:t> moment, scanning the range </a:t>
            </a:r>
            <a:r>
              <a:rPr lang="fr-FR" sz="1200" dirty="0" err="1" smtClean="0"/>
              <a:t>between</a:t>
            </a:r>
            <a:r>
              <a:rPr lang="fr-FR" sz="1200" dirty="0" smtClean="0"/>
              <a:t> -10 b and +15 b. </a:t>
            </a:r>
          </a:p>
          <a:p>
            <a:endParaRPr lang="fr-FR" sz="1200" dirty="0"/>
          </a:p>
          <a:p>
            <a:endParaRPr lang="fr-FR" sz="1200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539" y="3611040"/>
            <a:ext cx="2616130" cy="202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1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Input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15</a:t>
            </a:fld>
            <a:endParaRPr lang="fr-FR" dirty="0"/>
          </a:p>
        </p:txBody>
      </p:sp>
      <p:pic>
        <p:nvPicPr>
          <p:cNvPr id="74" name="Image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98" y="904535"/>
            <a:ext cx="4306621" cy="4487222"/>
          </a:xfrm>
          <a:prstGeom prst="rect">
            <a:avLst/>
          </a:prstGeom>
        </p:spPr>
      </p:pic>
      <p:sp>
        <p:nvSpPr>
          <p:cNvPr id="75" name="Rectangle 74"/>
          <p:cNvSpPr/>
          <p:nvPr/>
        </p:nvSpPr>
        <p:spPr>
          <a:xfrm>
            <a:off x="467698" y="1085528"/>
            <a:ext cx="3910577" cy="50405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Rectangle 75"/>
          <p:cNvSpPr/>
          <p:nvPr/>
        </p:nvSpPr>
        <p:spPr>
          <a:xfrm>
            <a:off x="477948" y="2165648"/>
            <a:ext cx="1248498" cy="288032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77"/>
          <p:cNvSpPr/>
          <p:nvPr/>
        </p:nvSpPr>
        <p:spPr>
          <a:xfrm>
            <a:off x="477948" y="2563568"/>
            <a:ext cx="3066194" cy="27876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ectangle 78"/>
          <p:cNvSpPr/>
          <p:nvPr/>
        </p:nvSpPr>
        <p:spPr>
          <a:xfrm>
            <a:off x="1569963" y="2909615"/>
            <a:ext cx="144016" cy="26414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 79"/>
          <p:cNvSpPr/>
          <p:nvPr/>
        </p:nvSpPr>
        <p:spPr>
          <a:xfrm>
            <a:off x="1930003" y="3173760"/>
            <a:ext cx="360040" cy="1524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Rectangle 80"/>
          <p:cNvSpPr/>
          <p:nvPr/>
        </p:nvSpPr>
        <p:spPr>
          <a:xfrm>
            <a:off x="477947" y="3435186"/>
            <a:ext cx="3828320" cy="1524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Forme libre 46"/>
          <p:cNvSpPr/>
          <p:nvPr/>
        </p:nvSpPr>
        <p:spPr>
          <a:xfrm flipV="1">
            <a:off x="4371766" y="1229543"/>
            <a:ext cx="993033" cy="2279588"/>
          </a:xfrm>
          <a:custGeom>
            <a:avLst/>
            <a:gdLst>
              <a:gd name="connsiteX0" fmla="*/ 0 w 4321908"/>
              <a:gd name="connsiteY0" fmla="*/ 0 h 242277"/>
              <a:gd name="connsiteX1" fmla="*/ 2758831 w 4321908"/>
              <a:gd name="connsiteY1" fmla="*/ 0 h 242277"/>
              <a:gd name="connsiteX2" fmla="*/ 4321908 w 4321908"/>
              <a:gd name="connsiteY2" fmla="*/ 242277 h 242277"/>
              <a:gd name="connsiteX0" fmla="*/ 0 w 4204678"/>
              <a:gd name="connsiteY0" fmla="*/ 0 h 648677"/>
              <a:gd name="connsiteX1" fmla="*/ 2758831 w 4204678"/>
              <a:gd name="connsiteY1" fmla="*/ 0 h 648677"/>
              <a:gd name="connsiteX2" fmla="*/ 4204678 w 4204678"/>
              <a:gd name="connsiteY2" fmla="*/ 648677 h 648677"/>
              <a:gd name="connsiteX0" fmla="*/ 0 w 4196862"/>
              <a:gd name="connsiteY0" fmla="*/ 0 h 1234831"/>
              <a:gd name="connsiteX1" fmla="*/ 2758831 w 4196862"/>
              <a:gd name="connsiteY1" fmla="*/ 0 h 1234831"/>
              <a:gd name="connsiteX2" fmla="*/ 4196862 w 4196862"/>
              <a:gd name="connsiteY2" fmla="*/ 1234831 h 1234831"/>
              <a:gd name="connsiteX0" fmla="*/ 0 w 4196862"/>
              <a:gd name="connsiteY0" fmla="*/ 7816 h 1242647"/>
              <a:gd name="connsiteX1" fmla="*/ 1154956 w 4196862"/>
              <a:gd name="connsiteY1" fmla="*/ 0 h 1242647"/>
              <a:gd name="connsiteX2" fmla="*/ 4196862 w 4196862"/>
              <a:gd name="connsiteY2" fmla="*/ 1242647 h 1242647"/>
              <a:gd name="connsiteX0" fmla="*/ 0 w 5155022"/>
              <a:gd name="connsiteY0" fmla="*/ 7816 h 1797539"/>
              <a:gd name="connsiteX1" fmla="*/ 1154956 w 5155022"/>
              <a:gd name="connsiteY1" fmla="*/ 0 h 1797539"/>
              <a:gd name="connsiteX2" fmla="*/ 5155022 w 5155022"/>
              <a:gd name="connsiteY2" fmla="*/ 1797539 h 1797539"/>
              <a:gd name="connsiteX0" fmla="*/ 0 w 5155022"/>
              <a:gd name="connsiteY0" fmla="*/ 15632 h 1805355"/>
              <a:gd name="connsiteX1" fmla="*/ 2481862 w 5155022"/>
              <a:gd name="connsiteY1" fmla="*/ 0 h 1805355"/>
              <a:gd name="connsiteX2" fmla="*/ 5155022 w 5155022"/>
              <a:gd name="connsiteY2" fmla="*/ 1805355 h 1805355"/>
              <a:gd name="connsiteX0" fmla="*/ 0 w 5155022"/>
              <a:gd name="connsiteY0" fmla="*/ 15632 h 1805355"/>
              <a:gd name="connsiteX1" fmla="*/ 3673172 w 5155022"/>
              <a:gd name="connsiteY1" fmla="*/ 0 h 1805355"/>
              <a:gd name="connsiteX2" fmla="*/ 5155022 w 5155022"/>
              <a:gd name="connsiteY2" fmla="*/ 1805355 h 1805355"/>
              <a:gd name="connsiteX0" fmla="*/ 0 w 5513383"/>
              <a:gd name="connsiteY0" fmla="*/ 15632 h 2219571"/>
              <a:gd name="connsiteX1" fmla="*/ 3673172 w 5513383"/>
              <a:gd name="connsiteY1" fmla="*/ 0 h 2219571"/>
              <a:gd name="connsiteX2" fmla="*/ 5513383 w 5513383"/>
              <a:gd name="connsiteY2" fmla="*/ 2219571 h 2219571"/>
              <a:gd name="connsiteX0" fmla="*/ 0 w 5348663"/>
              <a:gd name="connsiteY0" fmla="*/ 0 h 2220177"/>
              <a:gd name="connsiteX1" fmla="*/ 3508452 w 5348663"/>
              <a:gd name="connsiteY1" fmla="*/ 606 h 2220177"/>
              <a:gd name="connsiteX2" fmla="*/ 5348663 w 5348663"/>
              <a:gd name="connsiteY2" fmla="*/ 2220177 h 2220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8663" h="2220177">
                <a:moveTo>
                  <a:pt x="0" y="0"/>
                </a:moveTo>
                <a:lnTo>
                  <a:pt x="3508452" y="606"/>
                </a:lnTo>
                <a:lnTo>
                  <a:pt x="5348663" y="2220177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5364799" y="943253"/>
            <a:ext cx="50451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Allows</a:t>
            </a:r>
            <a:r>
              <a:rPr lang="fr-FR" sz="1200" dirty="0" smtClean="0"/>
              <a:t> </a:t>
            </a:r>
            <a:r>
              <a:rPr lang="fr-FR" sz="1200" dirty="0" err="1" smtClean="0"/>
              <a:t>computing</a:t>
            </a:r>
            <a:r>
              <a:rPr lang="fr-FR" sz="1200" dirty="0" smtClean="0"/>
              <a:t> an </a:t>
            </a:r>
            <a:r>
              <a:rPr lang="fr-FR" sz="1200" dirty="0" err="1" smtClean="0"/>
              <a:t>odd</a:t>
            </a:r>
            <a:r>
              <a:rPr lang="fr-FR" sz="1200" dirty="0" smtClean="0"/>
              <a:t> nucleus by the « </a:t>
            </a:r>
            <a:r>
              <a:rPr lang="fr-FR" sz="1200" dirty="0" err="1" smtClean="0"/>
              <a:t>blocking</a:t>
            </a:r>
            <a:r>
              <a:rPr lang="fr-FR" sz="1200" dirty="0" smtClean="0"/>
              <a:t> » prescription, </a:t>
            </a:r>
            <a:r>
              <a:rPr lang="fr-FR" sz="1200" dirty="0" err="1" smtClean="0"/>
              <a:t>which</a:t>
            </a:r>
            <a:r>
              <a:rPr lang="fr-FR" sz="1200" dirty="0" smtClean="0"/>
              <a:t> </a:t>
            </a:r>
            <a:r>
              <a:rPr lang="fr-FR" sz="1200" dirty="0" err="1" smtClean="0"/>
              <a:t>performs</a:t>
            </a:r>
            <a:r>
              <a:rPr lang="fr-FR" sz="1200" dirty="0" smtClean="0"/>
              <a:t> a 1-quasiparticle excitation </a:t>
            </a:r>
            <a:r>
              <a:rPr lang="fr-FR" sz="1200" dirty="0" err="1" smtClean="0"/>
              <a:t>starting</a:t>
            </a:r>
            <a:r>
              <a:rPr lang="fr-FR" sz="1200" dirty="0" smtClean="0"/>
              <a:t> </a:t>
            </a:r>
            <a:r>
              <a:rPr lang="fr-FR" sz="1200" dirty="0" err="1" smtClean="0"/>
              <a:t>from</a:t>
            </a:r>
            <a:r>
              <a:rPr lang="fr-FR" sz="1200" dirty="0" smtClean="0"/>
              <a:t> a </a:t>
            </a:r>
            <a:r>
              <a:rPr lang="fr-FR" sz="1200" dirty="0" err="1" smtClean="0"/>
              <a:t>fully</a:t>
            </a:r>
            <a:r>
              <a:rPr lang="fr-FR" sz="1200" dirty="0" smtClean="0"/>
              <a:t> </a:t>
            </a:r>
            <a:r>
              <a:rPr lang="fr-FR" sz="1200" dirty="0" err="1" smtClean="0"/>
              <a:t>paired</a:t>
            </a:r>
            <a:r>
              <a:rPr lang="fr-FR" sz="1200" dirty="0" smtClean="0"/>
              <a:t> HFB solution of the Z-1 or N-1 </a:t>
            </a:r>
            <a:r>
              <a:rPr lang="fr-FR" sz="1200" dirty="0" err="1" smtClean="0"/>
              <a:t>even</a:t>
            </a:r>
            <a:r>
              <a:rPr lang="fr-FR" sz="1200" dirty="0" smtClean="0"/>
              <a:t> </a:t>
            </a:r>
            <a:r>
              <a:rPr lang="fr-FR" sz="1200" dirty="0" err="1" smtClean="0"/>
              <a:t>neighbour</a:t>
            </a:r>
            <a:r>
              <a:rPr lang="fr-FR" sz="1200" dirty="0" smtClean="0"/>
              <a:t>. </a:t>
            </a:r>
            <a:r>
              <a:rPr lang="fr-FR" sz="1200" b="1" dirty="0" smtClean="0"/>
              <a:t>To block neutrons in      Z = 50 and N = 71, set </a:t>
            </a:r>
            <a:r>
              <a:rPr lang="fr-FR" sz="1200" b="1" i="1" dirty="0" err="1" smtClean="0"/>
              <a:t>proton_number</a:t>
            </a:r>
            <a:r>
              <a:rPr lang="fr-FR" sz="1200" b="1" dirty="0" smtClean="0"/>
              <a:t> = 50, </a:t>
            </a:r>
            <a:r>
              <a:rPr lang="fr-FR" sz="1200" b="1" i="1" dirty="0" err="1" smtClean="0"/>
              <a:t>neutron_number</a:t>
            </a:r>
            <a:r>
              <a:rPr lang="fr-FR" sz="1200" b="1" dirty="0" smtClean="0"/>
              <a:t> = </a:t>
            </a:r>
            <a:r>
              <a:rPr lang="fr-FR" sz="1200" b="1" u="sng" dirty="0" smtClean="0"/>
              <a:t>70</a:t>
            </a:r>
            <a:r>
              <a:rPr lang="fr-FR" sz="1200" b="1" dirty="0" smtClean="0"/>
              <a:t> and </a:t>
            </a:r>
            <a:r>
              <a:rPr lang="fr-FR" sz="1200" b="1" i="1" dirty="0" err="1" smtClean="0"/>
              <a:t>neutron_blocking</a:t>
            </a:r>
            <a:r>
              <a:rPr lang="fr-FR" sz="1200" b="1" dirty="0" smtClean="0"/>
              <a:t> = 1,0,0,0,0. </a:t>
            </a:r>
            <a:r>
              <a:rPr lang="fr-FR" sz="1200" dirty="0" smtClean="0"/>
              <a:t>This </a:t>
            </a:r>
            <a:r>
              <a:rPr lang="fr-FR" sz="1200" dirty="0" err="1" smtClean="0"/>
              <a:t>is</a:t>
            </a:r>
            <a:r>
              <a:rPr lang="fr-FR" sz="1200" dirty="0" smtClean="0"/>
              <a:t> an </a:t>
            </a:r>
            <a:r>
              <a:rPr lang="fr-FR" sz="1200" dirty="0" err="1" smtClean="0"/>
              <a:t>automatic</a:t>
            </a:r>
            <a:r>
              <a:rPr lang="fr-FR" sz="1200" dirty="0" smtClean="0"/>
              <a:t> </a:t>
            </a:r>
            <a:r>
              <a:rPr lang="fr-FR" sz="1200" dirty="0" err="1" smtClean="0"/>
              <a:t>choice</a:t>
            </a:r>
            <a:r>
              <a:rPr lang="fr-FR" sz="1200" dirty="0" smtClean="0"/>
              <a:t> </a:t>
            </a:r>
            <a:r>
              <a:rPr lang="fr-FR" sz="1200" dirty="0" err="1" smtClean="0"/>
              <a:t>which</a:t>
            </a:r>
            <a:r>
              <a:rPr lang="fr-FR" sz="1200" dirty="0" smtClean="0"/>
              <a:t> blocks one </a:t>
            </a:r>
            <a:r>
              <a:rPr lang="fr-FR" sz="1200" dirty="0" err="1" smtClean="0"/>
              <a:t>after</a:t>
            </a:r>
            <a:r>
              <a:rPr lang="fr-FR" sz="1200" dirty="0" smtClean="0"/>
              <a:t> the </a:t>
            </a:r>
            <a:r>
              <a:rPr lang="fr-FR" sz="1200" dirty="0" err="1" smtClean="0"/>
              <a:t>other</a:t>
            </a:r>
            <a:r>
              <a:rPr lang="fr-FR" sz="1200" dirty="0" smtClean="0"/>
              <a:t> </a:t>
            </a:r>
            <a:r>
              <a:rPr lang="fr-FR" sz="1200" dirty="0" err="1" smtClean="0"/>
              <a:t>quasiparticle</a:t>
            </a:r>
            <a:r>
              <a:rPr lang="fr-FR" sz="1200" dirty="0" smtClean="0"/>
              <a:t> states </a:t>
            </a:r>
            <a:r>
              <a:rPr lang="fr-FR" sz="1200" dirty="0" err="1" smtClean="0"/>
              <a:t>having</a:t>
            </a:r>
            <a:r>
              <a:rPr lang="fr-FR" sz="1200" dirty="0" smtClean="0"/>
              <a:t> maximum wavefunction </a:t>
            </a:r>
            <a:r>
              <a:rPr lang="fr-FR" sz="1200" dirty="0" err="1" smtClean="0"/>
              <a:t>overlap</a:t>
            </a:r>
            <a:r>
              <a:rPr lang="fr-FR" sz="1200" dirty="0" smtClean="0"/>
              <a:t> </a:t>
            </a:r>
            <a:r>
              <a:rPr lang="fr-FR" sz="1200" dirty="0" err="1" smtClean="0"/>
              <a:t>with</a:t>
            </a:r>
            <a:r>
              <a:rPr lang="fr-FR" sz="1200" dirty="0" smtClean="0"/>
              <a:t> the single-</a:t>
            </a:r>
            <a:r>
              <a:rPr lang="fr-FR" sz="1200" dirty="0" err="1" smtClean="0"/>
              <a:t>particle</a:t>
            </a:r>
            <a:r>
              <a:rPr lang="fr-FR" sz="1200" dirty="0" smtClean="0"/>
              <a:t> states </a:t>
            </a:r>
            <a:r>
              <a:rPr lang="fr-FR" sz="1200" dirty="0" err="1" smtClean="0"/>
              <a:t>within</a:t>
            </a:r>
            <a:r>
              <a:rPr lang="fr-FR" sz="1200" dirty="0" smtClean="0"/>
              <a:t> 2 MeV </a:t>
            </a:r>
            <a:r>
              <a:rPr lang="fr-FR" sz="1200" dirty="0" err="1" smtClean="0"/>
              <a:t>from</a:t>
            </a:r>
            <a:r>
              <a:rPr lang="fr-FR" sz="1200" dirty="0" smtClean="0"/>
              <a:t> the Fermi </a:t>
            </a:r>
            <a:r>
              <a:rPr lang="fr-FR" sz="1200" dirty="0" err="1" smtClean="0"/>
              <a:t>level</a:t>
            </a:r>
            <a:r>
              <a:rPr lang="fr-FR" sz="1200" dirty="0" smtClean="0"/>
              <a:t>. For </a:t>
            </a:r>
            <a:r>
              <a:rPr lang="fr-FR" sz="1200" dirty="0" err="1" smtClean="0"/>
              <a:t>each</a:t>
            </a:r>
            <a:r>
              <a:rPr lang="fr-FR" sz="1200" dirty="0" smtClean="0"/>
              <a:t> trial state, one full </a:t>
            </a:r>
            <a:r>
              <a:rPr lang="fr-FR" sz="1200" dirty="0" err="1" smtClean="0"/>
              <a:t>calculation</a:t>
            </a:r>
            <a:r>
              <a:rPr lang="fr-FR" sz="1200" dirty="0" smtClean="0"/>
              <a:t> and one full output </a:t>
            </a:r>
            <a:r>
              <a:rPr lang="fr-FR" sz="1200" dirty="0" err="1" smtClean="0"/>
              <a:t>is</a:t>
            </a:r>
            <a:r>
              <a:rPr lang="fr-FR" sz="1200" dirty="0" smtClean="0"/>
              <a:t> </a:t>
            </a:r>
            <a:r>
              <a:rPr lang="fr-FR" sz="1200" dirty="0" err="1" smtClean="0"/>
              <a:t>generated</a:t>
            </a:r>
            <a:r>
              <a:rPr lang="fr-FR" sz="1200" dirty="0" smtClean="0"/>
              <a:t>.  At the end, the user </a:t>
            </a:r>
            <a:r>
              <a:rPr lang="fr-FR" sz="1200" dirty="0" err="1" smtClean="0"/>
              <a:t>should</a:t>
            </a:r>
            <a:r>
              <a:rPr lang="fr-FR" sz="1200" dirty="0" smtClean="0"/>
              <a:t> </a:t>
            </a:r>
            <a:r>
              <a:rPr lang="fr-FR" sz="1200" dirty="0" err="1" smtClean="0"/>
              <a:t>assign</a:t>
            </a:r>
            <a:r>
              <a:rPr lang="fr-FR" sz="1200" dirty="0" smtClean="0"/>
              <a:t> the </a:t>
            </a:r>
            <a:r>
              <a:rPr lang="fr-FR" sz="1200" dirty="0" err="1" smtClean="0"/>
              <a:t>ground</a:t>
            </a:r>
            <a:r>
              <a:rPr lang="fr-FR" sz="1200" dirty="0" smtClean="0"/>
              <a:t> state to the </a:t>
            </a:r>
            <a:r>
              <a:rPr lang="fr-FR" sz="1200" dirty="0" err="1" smtClean="0"/>
              <a:t>result</a:t>
            </a:r>
            <a:r>
              <a:rPr lang="fr-FR" sz="1200" dirty="0" smtClean="0"/>
              <a:t> </a:t>
            </a:r>
            <a:r>
              <a:rPr lang="fr-FR" sz="1200" dirty="0" err="1" smtClean="0"/>
              <a:t>with</a:t>
            </a:r>
            <a:r>
              <a:rPr lang="fr-FR" sz="1200" dirty="0" smtClean="0"/>
              <a:t> minimal </a:t>
            </a:r>
            <a:r>
              <a:rPr lang="fr-FR" sz="1200" dirty="0" err="1" smtClean="0"/>
              <a:t>energy</a:t>
            </a:r>
            <a:r>
              <a:rPr lang="fr-FR" sz="1200" dirty="0" smtClean="0"/>
              <a:t>. </a:t>
            </a:r>
            <a:endParaRPr lang="fr-FR" sz="1200" dirty="0" smtClean="0"/>
          </a:p>
          <a:p>
            <a:endParaRPr lang="fr-FR" sz="1200" dirty="0"/>
          </a:p>
          <a:p>
            <a:r>
              <a:rPr lang="fr-FR" sz="1200" dirty="0" smtClean="0"/>
              <a:t>In the .</a:t>
            </a:r>
            <a:r>
              <a:rPr lang="fr-FR" sz="1200" dirty="0" err="1" smtClean="0"/>
              <a:t>sum</a:t>
            </a:r>
            <a:r>
              <a:rPr lang="fr-FR" sz="1200" dirty="0" smtClean="0"/>
              <a:t> file, one </a:t>
            </a:r>
            <a:r>
              <a:rPr lang="fr-FR" sz="1200" dirty="0" err="1" smtClean="0"/>
              <a:t>will</a:t>
            </a:r>
            <a:r>
              <a:rPr lang="fr-FR" sz="1200" dirty="0" smtClean="0"/>
              <a:t> have a line of </a:t>
            </a:r>
            <a:r>
              <a:rPr lang="fr-FR" sz="1200" dirty="0" err="1" smtClean="0"/>
              <a:t>results</a:t>
            </a:r>
            <a:r>
              <a:rPr lang="fr-FR" sz="1200" dirty="0" smtClean="0"/>
              <a:t> for the </a:t>
            </a:r>
            <a:r>
              <a:rPr lang="fr-FR" sz="1200" dirty="0" err="1" smtClean="0"/>
              <a:t>reference</a:t>
            </a:r>
            <a:r>
              <a:rPr lang="fr-FR" sz="1200" dirty="0" smtClean="0"/>
              <a:t> </a:t>
            </a:r>
            <a:r>
              <a:rPr lang="fr-FR" sz="1200" dirty="0" err="1" smtClean="0"/>
              <a:t>calculation</a:t>
            </a:r>
            <a:r>
              <a:rPr lang="fr-FR" sz="1200" dirty="0" smtClean="0"/>
              <a:t> performed in the </a:t>
            </a:r>
            <a:r>
              <a:rPr lang="fr-FR" sz="1200" dirty="0" err="1" smtClean="0"/>
              <a:t>neighbouring</a:t>
            </a:r>
            <a:r>
              <a:rPr lang="fr-FR" sz="1200" dirty="0" smtClean="0"/>
              <a:t> </a:t>
            </a:r>
            <a:r>
              <a:rPr lang="fr-FR" sz="1200" dirty="0" err="1" smtClean="0"/>
              <a:t>even</a:t>
            </a:r>
            <a:r>
              <a:rPr lang="fr-FR" sz="1200" dirty="0" smtClean="0"/>
              <a:t> isotope (in </a:t>
            </a:r>
            <a:r>
              <a:rPr lang="fr-FR" sz="1200" dirty="0" err="1" smtClean="0"/>
              <a:t>my</a:t>
            </a:r>
            <a:r>
              <a:rPr lang="fr-FR" sz="1200" dirty="0" smtClean="0"/>
              <a:t> </a:t>
            </a:r>
            <a:r>
              <a:rPr lang="fr-FR" sz="1200" dirty="0" err="1" smtClean="0"/>
              <a:t>example</a:t>
            </a:r>
            <a:r>
              <a:rPr lang="fr-FR" sz="1200" dirty="0" smtClean="0"/>
              <a:t>   Z = 50 and N = 70) and </a:t>
            </a:r>
            <a:r>
              <a:rPr lang="fr-FR" sz="1200" dirty="0" err="1" smtClean="0"/>
              <a:t>then</a:t>
            </a:r>
            <a:r>
              <a:rPr lang="fr-FR" sz="1200" dirty="0" smtClean="0"/>
              <a:t> a line of </a:t>
            </a:r>
            <a:r>
              <a:rPr lang="fr-FR" sz="1200" dirty="0" err="1" smtClean="0"/>
              <a:t>results</a:t>
            </a:r>
            <a:r>
              <a:rPr lang="fr-FR" sz="1200" dirty="0" smtClean="0"/>
              <a:t> for </a:t>
            </a:r>
            <a:r>
              <a:rPr lang="fr-FR" sz="1200" dirty="0" err="1" smtClean="0"/>
              <a:t>each</a:t>
            </a:r>
            <a:r>
              <a:rPr lang="fr-FR" sz="1200" dirty="0" smtClean="0"/>
              <a:t> </a:t>
            </a:r>
            <a:r>
              <a:rPr lang="fr-FR" sz="1200" dirty="0" err="1" smtClean="0"/>
              <a:t>blocked</a:t>
            </a:r>
            <a:r>
              <a:rPr lang="fr-FR" sz="1200" dirty="0" smtClean="0"/>
              <a:t> candidate state in the </a:t>
            </a:r>
            <a:r>
              <a:rPr lang="fr-FR" sz="1200" dirty="0" err="1" smtClean="0"/>
              <a:t>odd</a:t>
            </a:r>
            <a:r>
              <a:rPr lang="fr-FR" sz="1200" dirty="0" smtClean="0"/>
              <a:t> one (Z = 50, N = 71 in </a:t>
            </a:r>
            <a:r>
              <a:rPr lang="fr-FR" sz="1200" dirty="0" err="1" smtClean="0"/>
              <a:t>this</a:t>
            </a:r>
            <a:r>
              <a:rPr lang="fr-FR" sz="1200" dirty="0" smtClean="0"/>
              <a:t> case), of </a:t>
            </a:r>
            <a:r>
              <a:rPr lang="fr-FR" sz="1200" dirty="0" err="1" smtClean="0"/>
              <a:t>which</a:t>
            </a:r>
            <a:r>
              <a:rPr lang="fr-FR" sz="1200" dirty="0" smtClean="0"/>
              <a:t> the </a:t>
            </a:r>
            <a:r>
              <a:rPr lang="fr-FR" sz="1200" dirty="0" err="1" smtClean="0"/>
              <a:t>lowest</a:t>
            </a:r>
            <a:r>
              <a:rPr lang="fr-FR" sz="1200" dirty="0" smtClean="0"/>
              <a:t> </a:t>
            </a:r>
            <a:r>
              <a:rPr lang="fr-FR" sz="1200" dirty="0" smtClean="0"/>
              <a:t>in </a:t>
            </a:r>
            <a:r>
              <a:rPr lang="fr-FR" sz="1200" dirty="0" err="1" smtClean="0"/>
              <a:t>energy</a:t>
            </a:r>
            <a:r>
              <a:rPr lang="fr-FR" sz="1200" dirty="0" smtClean="0"/>
              <a:t> </a:t>
            </a:r>
            <a:r>
              <a:rPr lang="fr-FR" sz="1200" dirty="0" err="1" smtClean="0"/>
              <a:t>should</a:t>
            </a:r>
            <a:r>
              <a:rPr lang="fr-FR" sz="1200" dirty="0" smtClean="0"/>
              <a:t> </a:t>
            </a:r>
            <a:r>
              <a:rPr lang="fr-FR" sz="1200" dirty="0" err="1" smtClean="0"/>
              <a:t>be</a:t>
            </a:r>
            <a:r>
              <a:rPr lang="fr-FR" sz="1200" dirty="0" smtClean="0"/>
              <a:t> </a:t>
            </a:r>
            <a:r>
              <a:rPr lang="fr-FR" sz="1200" dirty="0" err="1" smtClean="0"/>
              <a:t>picked</a:t>
            </a:r>
            <a:r>
              <a:rPr lang="fr-FR" sz="1200" dirty="0" smtClean="0"/>
              <a:t> as the </a:t>
            </a:r>
            <a:r>
              <a:rPr lang="fr-FR" sz="1200" dirty="0" err="1" smtClean="0"/>
              <a:t>ground</a:t>
            </a:r>
            <a:r>
              <a:rPr lang="fr-FR" sz="1200" dirty="0" smtClean="0"/>
              <a:t> state.</a:t>
            </a:r>
            <a:endParaRPr lang="fr-FR" sz="1200" dirty="0" smtClean="0"/>
          </a:p>
          <a:p>
            <a:endParaRPr lang="fr-FR" sz="1200" dirty="0" smtClean="0"/>
          </a:p>
          <a:p>
            <a:r>
              <a:rPr lang="fr-FR" sz="1200" dirty="0" smtClean="0"/>
              <a:t>If one </a:t>
            </a:r>
            <a:r>
              <a:rPr lang="fr-FR" sz="1200" dirty="0" err="1" smtClean="0"/>
              <a:t>can</a:t>
            </a:r>
            <a:r>
              <a:rPr lang="fr-FR" sz="1200" dirty="0" smtClean="0"/>
              <a:t> </a:t>
            </a:r>
            <a:r>
              <a:rPr lang="fr-FR" sz="1200" dirty="0" err="1" smtClean="0"/>
              <a:t>infer</a:t>
            </a:r>
            <a:r>
              <a:rPr lang="fr-FR" sz="1200" dirty="0" smtClean="0"/>
              <a:t> </a:t>
            </a:r>
            <a:r>
              <a:rPr lang="fr-FR" sz="1200" dirty="0" err="1" smtClean="0"/>
              <a:t>from</a:t>
            </a:r>
            <a:r>
              <a:rPr lang="fr-FR" sz="1200" dirty="0" smtClean="0"/>
              <a:t> </a:t>
            </a:r>
            <a:r>
              <a:rPr lang="fr-FR" sz="1200" dirty="0" err="1" smtClean="0"/>
              <a:t>experimental</a:t>
            </a:r>
            <a:r>
              <a:rPr lang="fr-FR" sz="1200" dirty="0" smtClean="0"/>
              <a:t> data the Nilsson quantum </a:t>
            </a:r>
            <a:r>
              <a:rPr lang="fr-FR" sz="1200" dirty="0" err="1" smtClean="0"/>
              <a:t>numbers</a:t>
            </a:r>
            <a:r>
              <a:rPr lang="fr-FR" sz="1200" dirty="0" smtClean="0"/>
              <a:t> of a state, </a:t>
            </a:r>
            <a:r>
              <a:rPr lang="fr-FR" sz="1200" dirty="0" err="1" smtClean="0"/>
              <a:t>then</a:t>
            </a:r>
            <a:r>
              <a:rPr lang="fr-FR" sz="1200" dirty="0" smtClean="0"/>
              <a:t> one </a:t>
            </a:r>
            <a:r>
              <a:rPr lang="fr-FR" sz="1200" dirty="0" err="1" smtClean="0"/>
              <a:t>can</a:t>
            </a:r>
            <a:r>
              <a:rPr lang="fr-FR" sz="1200" dirty="0" smtClean="0"/>
              <a:t> </a:t>
            </a:r>
            <a:r>
              <a:rPr lang="fr-FR" sz="1200" dirty="0" err="1" smtClean="0"/>
              <a:t>specify</a:t>
            </a:r>
            <a:r>
              <a:rPr lang="fr-FR" sz="1200" dirty="0" smtClean="0"/>
              <a:t> a single state to block. In </a:t>
            </a:r>
            <a:r>
              <a:rPr lang="fr-FR" sz="1200" dirty="0" err="1" smtClean="0"/>
              <a:t>this</a:t>
            </a:r>
            <a:r>
              <a:rPr lang="fr-FR" sz="1200" dirty="0" smtClean="0"/>
              <a:t> </a:t>
            </a:r>
            <a:r>
              <a:rPr lang="fr-FR" sz="1200" dirty="0" err="1" smtClean="0"/>
              <a:t>exercise</a:t>
            </a:r>
            <a:r>
              <a:rPr lang="fr-FR" sz="1200" dirty="0" smtClean="0"/>
              <a:t>, </a:t>
            </a:r>
            <a:r>
              <a:rPr lang="fr-FR" sz="1200" dirty="0" err="1" smtClean="0"/>
              <a:t>we</a:t>
            </a:r>
            <a:r>
              <a:rPr lang="fr-FR" sz="1200" dirty="0" smtClean="0"/>
              <a:t> </a:t>
            </a:r>
            <a:r>
              <a:rPr lang="fr-FR" sz="1200" dirty="0" err="1" smtClean="0"/>
              <a:t>will</a:t>
            </a:r>
            <a:r>
              <a:rPr lang="fr-FR" sz="1200" dirty="0" smtClean="0"/>
              <a:t> use the </a:t>
            </a:r>
            <a:r>
              <a:rPr lang="fr-FR" sz="1200" dirty="0" err="1" smtClean="0"/>
              <a:t>automatic</a:t>
            </a:r>
            <a:r>
              <a:rPr lang="fr-FR" sz="1200" dirty="0" smtClean="0"/>
              <a:t> </a:t>
            </a:r>
            <a:r>
              <a:rPr lang="fr-FR" sz="1200" dirty="0" err="1" smtClean="0"/>
              <a:t>search</a:t>
            </a:r>
            <a:r>
              <a:rPr lang="fr-FR" sz="1200" dirty="0"/>
              <a:t> </a:t>
            </a:r>
            <a:r>
              <a:rPr lang="fr-FR" sz="1200" dirty="0" smtClean="0"/>
              <a:t>for the optimal state to block.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05544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Running the code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209923" y="1593875"/>
            <a:ext cx="88569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To </a:t>
            </a:r>
            <a:r>
              <a:rPr lang="fr-FR" sz="1400" dirty="0" err="1" smtClean="0"/>
              <a:t>run</a:t>
            </a:r>
            <a:r>
              <a:rPr lang="fr-FR" sz="1400" dirty="0" smtClean="0"/>
              <a:t> a single </a:t>
            </a:r>
            <a:r>
              <a:rPr lang="fr-FR" sz="1400" dirty="0" err="1" smtClean="0"/>
              <a:t>calculation</a:t>
            </a:r>
            <a:r>
              <a:rPr lang="fr-FR" sz="1400" dirty="0" smtClean="0"/>
              <a:t>:</a:t>
            </a:r>
          </a:p>
          <a:p>
            <a:pPr marL="673100" lvl="1" indent="-171450">
              <a:buFont typeface="Courier New" panose="02070309020205020404" pitchFamily="49" charset="0"/>
              <a:buChar char="o"/>
            </a:pPr>
            <a:r>
              <a:rPr lang="fr-FR" sz="1400" dirty="0" err="1" smtClean="0"/>
              <a:t>Create</a:t>
            </a:r>
            <a:r>
              <a:rPr lang="fr-FR" sz="1400" dirty="0" smtClean="0"/>
              <a:t> an input file, </a:t>
            </a:r>
            <a:r>
              <a:rPr lang="fr-FR" sz="1400" dirty="0" err="1" smtClean="0"/>
              <a:t>ideally</a:t>
            </a:r>
            <a:r>
              <a:rPr lang="fr-FR" sz="1400" dirty="0" smtClean="0"/>
              <a:t> </a:t>
            </a:r>
            <a:r>
              <a:rPr lang="fr-FR" sz="1400" dirty="0" err="1" smtClean="0"/>
              <a:t>without</a:t>
            </a:r>
            <a:r>
              <a:rPr lang="fr-FR" sz="1400" dirty="0" smtClean="0"/>
              <a:t> </a:t>
            </a:r>
            <a:r>
              <a:rPr lang="fr-FR" sz="1400" dirty="0" err="1" smtClean="0"/>
              <a:t>any</a:t>
            </a:r>
            <a:r>
              <a:rPr lang="fr-FR" sz="1400" dirty="0" smtClean="0"/>
              <a:t> extension (to </a:t>
            </a:r>
            <a:r>
              <a:rPr lang="fr-FR" sz="1400" dirty="0" err="1" smtClean="0"/>
              <a:t>avoid</a:t>
            </a:r>
            <a:r>
              <a:rPr lang="fr-FR" sz="1400" dirty="0" smtClean="0"/>
              <a:t> double extension of the output files)</a:t>
            </a:r>
          </a:p>
          <a:p>
            <a:pPr marL="673100" lvl="1" indent="-171450">
              <a:buFont typeface="Courier New" panose="02070309020205020404" pitchFamily="49" charset="0"/>
              <a:buChar char="o"/>
            </a:pPr>
            <a:r>
              <a:rPr lang="fr-FR" sz="1400" dirty="0" smtClean="0"/>
              <a:t>In the terminal (</a:t>
            </a:r>
            <a:r>
              <a:rPr lang="fr-FR" sz="1400" dirty="0" err="1" smtClean="0"/>
              <a:t>being</a:t>
            </a:r>
            <a:r>
              <a:rPr lang="fr-FR" sz="1400" dirty="0" smtClean="0"/>
              <a:t> in the « source » </a:t>
            </a:r>
            <a:r>
              <a:rPr lang="fr-FR" sz="1400" dirty="0" err="1" smtClean="0"/>
              <a:t>folder</a:t>
            </a:r>
            <a:r>
              <a:rPr lang="fr-FR" sz="1400" dirty="0" smtClean="0"/>
              <a:t>), </a:t>
            </a:r>
            <a:r>
              <a:rPr lang="fr-FR" sz="1400" dirty="0" err="1" smtClean="0"/>
              <a:t>run</a:t>
            </a:r>
            <a:r>
              <a:rPr lang="fr-FR" sz="1400" dirty="0" smtClean="0"/>
              <a:t> ./</a:t>
            </a:r>
            <a:r>
              <a:rPr lang="fr-FR" sz="1400" dirty="0" err="1" smtClean="0"/>
              <a:t>hfbtho_main</a:t>
            </a:r>
            <a:r>
              <a:rPr lang="fr-FR" sz="1400" dirty="0" smtClean="0"/>
              <a:t> [</a:t>
            </a:r>
            <a:r>
              <a:rPr lang="fr-FR" sz="1400" dirty="0" err="1" smtClean="0"/>
              <a:t>input_file</a:t>
            </a:r>
            <a:r>
              <a:rPr lang="fr-FR" sz="1400" dirty="0" smtClean="0"/>
              <a:t>]</a:t>
            </a:r>
          </a:p>
          <a:p>
            <a:pPr marL="673100" lvl="1" indent="-171450">
              <a:buFont typeface="Courier New" panose="02070309020205020404" pitchFamily="49" charset="0"/>
              <a:buChar char="o"/>
            </a:pPr>
            <a:r>
              <a:rPr lang="fr-FR" sz="1400" dirty="0" smtClean="0"/>
              <a:t>The code </a:t>
            </a:r>
            <a:r>
              <a:rPr lang="fr-FR" sz="1400" dirty="0" err="1" smtClean="0"/>
              <a:t>will</a:t>
            </a:r>
            <a:r>
              <a:rPr lang="fr-FR" sz="1400" dirty="0" smtClean="0"/>
              <a:t> </a:t>
            </a:r>
            <a:r>
              <a:rPr lang="fr-FR" sz="1400" dirty="0" err="1" smtClean="0"/>
              <a:t>run</a:t>
            </a:r>
            <a:r>
              <a:rPr lang="fr-FR" sz="1400" dirty="0" smtClean="0"/>
              <a:t> and show the output in the terminal</a:t>
            </a:r>
          </a:p>
          <a:p>
            <a:pPr marL="673100" lvl="1" indent="-171450">
              <a:buFont typeface="Courier New" panose="02070309020205020404" pitchFamily="49" charset="0"/>
              <a:buChar char="o"/>
            </a:pPr>
            <a:r>
              <a:rPr lang="fr-FR" sz="1400" dirty="0" smtClean="0"/>
              <a:t>The output </a:t>
            </a:r>
            <a:r>
              <a:rPr lang="fr-FR" sz="1400" dirty="0" err="1" smtClean="0"/>
              <a:t>will</a:t>
            </a:r>
            <a:r>
              <a:rPr lang="fr-FR" sz="1400" dirty="0" smtClean="0"/>
              <a:t> </a:t>
            </a:r>
            <a:r>
              <a:rPr lang="fr-FR" sz="1400" dirty="0" err="1" smtClean="0"/>
              <a:t>be</a:t>
            </a:r>
            <a:r>
              <a:rPr lang="fr-FR" sz="1400" dirty="0" smtClean="0"/>
              <a:t> </a:t>
            </a:r>
            <a:r>
              <a:rPr lang="fr-FR" sz="1400" dirty="0" err="1" smtClean="0"/>
              <a:t>written</a:t>
            </a:r>
            <a:r>
              <a:rPr lang="fr-FR" sz="1400" dirty="0" smtClean="0"/>
              <a:t> in the file [</a:t>
            </a:r>
            <a:r>
              <a:rPr lang="fr-FR" sz="1400" dirty="0" err="1" smtClean="0"/>
              <a:t>input_file</a:t>
            </a:r>
            <a:r>
              <a:rPr lang="fr-FR" sz="1400" dirty="0" smtClean="0"/>
              <a:t>].out</a:t>
            </a:r>
          </a:p>
          <a:p>
            <a:pPr marL="673100" lvl="1" indent="-171450">
              <a:buFont typeface="Courier New" panose="02070309020205020404" pitchFamily="49" charset="0"/>
              <a:buChar char="o"/>
            </a:pPr>
            <a:r>
              <a:rPr lang="fr-FR" sz="1400" dirty="0" smtClean="0"/>
              <a:t>A </a:t>
            </a:r>
            <a:r>
              <a:rPr lang="fr-FR" sz="1400" dirty="0" err="1" smtClean="0"/>
              <a:t>summary</a:t>
            </a:r>
            <a:r>
              <a:rPr lang="fr-FR" sz="1400" dirty="0" smtClean="0"/>
              <a:t> of the output </a:t>
            </a:r>
            <a:r>
              <a:rPr lang="fr-FR" sz="1400" dirty="0" err="1" smtClean="0"/>
              <a:t>will</a:t>
            </a:r>
            <a:r>
              <a:rPr lang="fr-FR" sz="1400" dirty="0" smtClean="0"/>
              <a:t> </a:t>
            </a:r>
            <a:r>
              <a:rPr lang="fr-FR" sz="1400" dirty="0" err="1" smtClean="0"/>
              <a:t>be</a:t>
            </a:r>
            <a:r>
              <a:rPr lang="fr-FR" sz="1400" dirty="0" smtClean="0"/>
              <a:t> </a:t>
            </a:r>
            <a:r>
              <a:rPr lang="fr-FR" sz="1400" dirty="0" err="1" smtClean="0"/>
              <a:t>written</a:t>
            </a:r>
            <a:r>
              <a:rPr lang="fr-FR" sz="1400" dirty="0" smtClean="0"/>
              <a:t> in the file </a:t>
            </a:r>
            <a:r>
              <a:rPr lang="fr-FR" sz="1400" b="1" dirty="0" smtClean="0"/>
              <a:t>[</a:t>
            </a:r>
            <a:r>
              <a:rPr lang="fr-FR" sz="1400" b="1" dirty="0" err="1" smtClean="0"/>
              <a:t>input_file</a:t>
            </a:r>
            <a:r>
              <a:rPr lang="fr-FR" sz="1400" b="1" dirty="0" smtClean="0"/>
              <a:t>].</a:t>
            </a:r>
            <a:r>
              <a:rPr lang="fr-FR" sz="1400" b="1" dirty="0" err="1" smtClean="0"/>
              <a:t>sum</a:t>
            </a:r>
            <a:endParaRPr lang="fr-FR" sz="1400" b="1" dirty="0" smtClean="0"/>
          </a:p>
          <a:p>
            <a:pPr marL="1176338" lvl="2" indent="-171450">
              <a:buFont typeface="Courier New" panose="02070309020205020404" pitchFamily="49" charset="0"/>
              <a:buChar char="o"/>
            </a:pPr>
            <a:r>
              <a:rPr lang="fr-FR" sz="1400" dirty="0" smtClean="0"/>
              <a:t>The file </a:t>
            </a:r>
            <a:r>
              <a:rPr lang="fr-FR" sz="1400" dirty="0" err="1" smtClean="0"/>
              <a:t>contains</a:t>
            </a:r>
            <a:r>
              <a:rPr lang="fr-FR" sz="1400" dirty="0" smtClean="0"/>
              <a:t> the </a:t>
            </a:r>
            <a:r>
              <a:rPr lang="fr-FR" sz="1400" dirty="0" err="1" smtClean="0"/>
              <a:t>following</a:t>
            </a:r>
            <a:r>
              <a:rPr lang="fr-FR" sz="1400" dirty="0" smtClean="0"/>
              <a:t> values: </a:t>
            </a:r>
            <a:r>
              <a:rPr lang="fr-FR" sz="1400" b="1" dirty="0" smtClean="0"/>
              <a:t>[</a:t>
            </a:r>
            <a:r>
              <a:rPr lang="fr-FR" sz="1400" b="1" dirty="0" err="1" smtClean="0"/>
              <a:t>constrained</a:t>
            </a:r>
            <a:r>
              <a:rPr lang="fr-FR" sz="1400" b="1" dirty="0" smtClean="0"/>
              <a:t> value of Q</a:t>
            </a:r>
            <a:r>
              <a:rPr lang="fr-FR" sz="1400" b="1" baseline="-25000" dirty="0" smtClean="0"/>
              <a:t>20</a:t>
            </a:r>
            <a:r>
              <a:rPr lang="fr-FR" sz="1400" b="1" dirty="0" smtClean="0"/>
              <a:t>],[binding </a:t>
            </a:r>
            <a:r>
              <a:rPr lang="fr-FR" sz="1400" b="1" dirty="0" err="1" smtClean="0"/>
              <a:t>energy</a:t>
            </a:r>
            <a:r>
              <a:rPr lang="fr-FR" sz="1400" b="1" dirty="0" smtClean="0"/>
              <a:t>], [charge radius], [</a:t>
            </a:r>
            <a:r>
              <a:rPr lang="fr-FR" sz="1400" b="1" dirty="0" err="1" smtClean="0"/>
              <a:t>quadrupole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deformation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parameter</a:t>
            </a:r>
            <a:r>
              <a:rPr lang="fr-FR" sz="1400" b="1" dirty="0" smtClean="0"/>
              <a:t> beta_20], [convergence]</a:t>
            </a:r>
          </a:p>
          <a:p>
            <a:pPr marL="673100" lvl="1" indent="-171450">
              <a:buFont typeface="Courier New" panose="02070309020205020404" pitchFamily="49" charset="0"/>
              <a:buChar char="o"/>
            </a:pPr>
            <a:r>
              <a:rPr lang="fr-FR" sz="1400" dirty="0" smtClean="0"/>
              <a:t>The hfbtho_solver.f90 </a:t>
            </a:r>
            <a:r>
              <a:rPr lang="fr-FR" sz="1400" dirty="0" err="1" smtClean="0"/>
              <a:t>can</a:t>
            </a:r>
            <a:r>
              <a:rPr lang="fr-FR" sz="1400" dirty="0" smtClean="0"/>
              <a:t> </a:t>
            </a:r>
            <a:r>
              <a:rPr lang="fr-FR" sz="1400" dirty="0" err="1" smtClean="0"/>
              <a:t>be</a:t>
            </a:r>
            <a:r>
              <a:rPr lang="fr-FR" sz="1400" dirty="0" smtClean="0"/>
              <a:t> </a:t>
            </a:r>
            <a:r>
              <a:rPr lang="fr-FR" sz="1400" dirty="0" err="1" smtClean="0"/>
              <a:t>modified</a:t>
            </a:r>
            <a:r>
              <a:rPr lang="fr-FR" sz="1400" dirty="0" smtClean="0"/>
              <a:t> and </a:t>
            </a:r>
            <a:r>
              <a:rPr lang="fr-FR" sz="1400" dirty="0" err="1" smtClean="0"/>
              <a:t>recompiled</a:t>
            </a:r>
            <a:r>
              <a:rPr lang="fr-FR" sz="1400" dirty="0" smtClean="0"/>
              <a:t> to </a:t>
            </a:r>
            <a:r>
              <a:rPr lang="fr-FR" sz="1400" dirty="0" err="1" smtClean="0"/>
              <a:t>write</a:t>
            </a:r>
            <a:r>
              <a:rPr lang="fr-FR" sz="1400" dirty="0" smtClean="0"/>
              <a:t> </a:t>
            </a:r>
            <a:r>
              <a:rPr lang="fr-FR" sz="1400" dirty="0" err="1" smtClean="0"/>
              <a:t>other</a:t>
            </a:r>
            <a:r>
              <a:rPr lang="fr-FR" sz="1400" dirty="0" smtClean="0"/>
              <a:t> outputs </a:t>
            </a:r>
            <a:r>
              <a:rPr lang="fr-FR" sz="1400" dirty="0" err="1" smtClean="0"/>
              <a:t>tot</a:t>
            </a:r>
            <a:r>
              <a:rPr lang="fr-FR" sz="1400" dirty="0" smtClean="0"/>
              <a:t> </a:t>
            </a:r>
            <a:r>
              <a:rPr lang="fr-FR" sz="1400" dirty="0" err="1" smtClean="0"/>
              <a:t>he</a:t>
            </a:r>
            <a:r>
              <a:rPr lang="fr-FR" sz="1400" dirty="0" smtClean="0"/>
              <a:t> </a:t>
            </a:r>
            <a:r>
              <a:rPr lang="fr-FR" sz="1400" dirty="0" err="1" smtClean="0"/>
              <a:t>summary</a:t>
            </a:r>
            <a:r>
              <a:rPr lang="fr-FR" sz="1400" dirty="0" smtClean="0"/>
              <a:t> file (</a:t>
            </a:r>
            <a:r>
              <a:rPr lang="fr-FR" sz="1400" dirty="0" err="1" smtClean="0"/>
              <a:t>search</a:t>
            </a:r>
            <a:r>
              <a:rPr lang="fr-FR" sz="1400" dirty="0" smtClean="0"/>
              <a:t> for string </a:t>
            </a:r>
            <a:r>
              <a:rPr lang="fr-FR" sz="1400" i="1" dirty="0" err="1" smtClean="0"/>
              <a:t>lsumm</a:t>
            </a:r>
            <a:r>
              <a:rPr lang="fr-FR" sz="1400" dirty="0" smtClean="0"/>
              <a:t>, </a:t>
            </a:r>
            <a:r>
              <a:rPr lang="fr-FR" sz="1400" dirty="0" err="1" smtClean="0"/>
              <a:t>which</a:t>
            </a:r>
            <a:r>
              <a:rPr lang="fr-FR" sz="1400" dirty="0" smtClean="0"/>
              <a:t> </a:t>
            </a:r>
            <a:r>
              <a:rPr lang="fr-FR" sz="1400" dirty="0" err="1" smtClean="0"/>
              <a:t>is</a:t>
            </a:r>
            <a:r>
              <a:rPr lang="fr-FR" sz="1400" dirty="0" smtClean="0"/>
              <a:t> the label of the output file, to </a:t>
            </a:r>
            <a:r>
              <a:rPr lang="fr-FR" sz="1400" dirty="0" err="1" smtClean="0"/>
              <a:t>find</a:t>
            </a:r>
            <a:r>
              <a:rPr lang="fr-FR" sz="1400" dirty="0" smtClean="0"/>
              <a:t> the line </a:t>
            </a:r>
            <a:r>
              <a:rPr lang="fr-FR" sz="1400" dirty="0" err="1" smtClean="0"/>
              <a:t>where</a:t>
            </a:r>
            <a:r>
              <a:rPr lang="fr-FR" sz="1400" dirty="0" smtClean="0"/>
              <a:t> the values are </a:t>
            </a:r>
            <a:r>
              <a:rPr lang="fr-FR" sz="1400" dirty="0" err="1" smtClean="0"/>
              <a:t>written</a:t>
            </a:r>
            <a:r>
              <a:rPr lang="fr-FR" sz="1400" dirty="0" smtClean="0"/>
              <a:t> to file)</a:t>
            </a:r>
          </a:p>
          <a:p>
            <a:pPr marL="1176338" lvl="2" indent="-171450">
              <a:buFont typeface="Courier New" panose="02070309020205020404" pitchFamily="49" charset="0"/>
              <a:buChar char="o"/>
            </a:pPr>
            <a:endParaRPr lang="fr-FR" sz="1400" dirty="0" smtClean="0"/>
          </a:p>
          <a:p>
            <a:r>
              <a:rPr lang="fr-FR" sz="1400" dirty="0" smtClean="0"/>
              <a:t>A </a:t>
            </a:r>
            <a:r>
              <a:rPr lang="fr-FR" sz="1400" dirty="0" err="1" smtClean="0"/>
              <a:t>bash</a:t>
            </a:r>
            <a:r>
              <a:rPr lang="fr-FR" sz="1400" dirty="0" smtClean="0"/>
              <a:t> script </a:t>
            </a:r>
            <a:r>
              <a:rPr lang="fr-FR" sz="1400" i="1" dirty="0" smtClean="0"/>
              <a:t>create_inputs.sh</a:t>
            </a:r>
            <a:r>
              <a:rPr lang="fr-FR" sz="1400" dirty="0" smtClean="0"/>
              <a:t> </a:t>
            </a:r>
            <a:r>
              <a:rPr lang="fr-FR" sz="1400" dirty="0" err="1" smtClean="0"/>
              <a:t>can</a:t>
            </a:r>
            <a:r>
              <a:rPr lang="fr-FR" sz="1400" dirty="0" smtClean="0"/>
              <a:t> </a:t>
            </a:r>
            <a:r>
              <a:rPr lang="fr-FR" sz="1400" dirty="0" err="1" smtClean="0"/>
              <a:t>be</a:t>
            </a:r>
            <a:r>
              <a:rPr lang="fr-FR" sz="1400" dirty="0" smtClean="0"/>
              <a:t> </a:t>
            </a:r>
            <a:r>
              <a:rPr lang="fr-FR" sz="1400" dirty="0" err="1" smtClean="0"/>
              <a:t>used</a:t>
            </a:r>
            <a:r>
              <a:rPr lang="fr-FR" sz="1400" dirty="0" smtClean="0"/>
              <a:t> to </a:t>
            </a:r>
            <a:r>
              <a:rPr lang="fr-FR" sz="1400" dirty="0" err="1" smtClean="0"/>
              <a:t>automatically</a:t>
            </a:r>
            <a:r>
              <a:rPr lang="fr-FR" sz="1400" dirty="0" smtClean="0"/>
              <a:t> </a:t>
            </a:r>
            <a:r>
              <a:rPr lang="fr-FR" sz="1400" dirty="0" err="1" smtClean="0"/>
              <a:t>generate</a:t>
            </a:r>
            <a:r>
              <a:rPr lang="fr-FR" sz="1400" dirty="0" smtClean="0"/>
              <a:t> inputs </a:t>
            </a:r>
            <a:r>
              <a:rPr lang="fr-FR" sz="1400" dirty="0" err="1" smtClean="0"/>
              <a:t>with</a:t>
            </a:r>
            <a:r>
              <a:rPr lang="fr-FR" sz="1400" dirty="0" smtClean="0"/>
              <a:t> one </a:t>
            </a:r>
            <a:r>
              <a:rPr lang="fr-FR" sz="1400" dirty="0" err="1" smtClean="0"/>
              <a:t>parameter</a:t>
            </a:r>
            <a:r>
              <a:rPr lang="fr-FR" sz="1400" dirty="0" smtClean="0"/>
              <a:t> varies (</a:t>
            </a:r>
            <a:r>
              <a:rPr lang="fr-FR" sz="1400" dirty="0" err="1" smtClean="0"/>
              <a:t>like</a:t>
            </a:r>
            <a:r>
              <a:rPr lang="fr-FR" sz="1400" dirty="0" smtClean="0"/>
              <a:t> the Q</a:t>
            </a:r>
            <a:r>
              <a:rPr lang="fr-FR" sz="1400" baseline="-25000" dirty="0" smtClean="0"/>
              <a:t>20</a:t>
            </a:r>
            <a:r>
              <a:rPr lang="fr-FR" sz="1400" baseline="30000" dirty="0" smtClean="0"/>
              <a:t> </a:t>
            </a:r>
            <a:r>
              <a:rPr lang="fr-FR" sz="1400" dirty="0" err="1" smtClean="0"/>
              <a:t>constraint</a:t>
            </a:r>
            <a:r>
              <a:rPr lang="fr-FR" sz="1400" dirty="0" smtClean="0"/>
              <a:t>), </a:t>
            </a:r>
            <a:r>
              <a:rPr lang="fr-FR" sz="1400" dirty="0" err="1" smtClean="0"/>
              <a:t>which</a:t>
            </a:r>
            <a:r>
              <a:rPr lang="fr-FR" sz="1400" dirty="0" smtClean="0"/>
              <a:t> </a:t>
            </a:r>
            <a:r>
              <a:rPr lang="fr-FR" sz="1400" dirty="0" err="1" smtClean="0"/>
              <a:t>can</a:t>
            </a:r>
            <a:r>
              <a:rPr lang="fr-FR" sz="1400" dirty="0" smtClean="0"/>
              <a:t> </a:t>
            </a:r>
            <a:r>
              <a:rPr lang="fr-FR" sz="1400" dirty="0" err="1" smtClean="0"/>
              <a:t>then</a:t>
            </a:r>
            <a:r>
              <a:rPr lang="fr-FR" sz="1400" dirty="0" smtClean="0"/>
              <a:t> </a:t>
            </a:r>
            <a:r>
              <a:rPr lang="fr-FR" sz="1400" dirty="0" err="1" smtClean="0"/>
              <a:t>be</a:t>
            </a:r>
            <a:r>
              <a:rPr lang="fr-FR" sz="1400" dirty="0" smtClean="0"/>
              <a:t> </a:t>
            </a:r>
            <a:r>
              <a:rPr lang="fr-FR" sz="1400" dirty="0" err="1" smtClean="0"/>
              <a:t>run</a:t>
            </a:r>
            <a:r>
              <a:rPr lang="fr-FR" sz="1400" dirty="0" smtClean="0"/>
              <a:t> in </a:t>
            </a:r>
            <a:r>
              <a:rPr lang="fr-FR" sz="1400" dirty="0" err="1" smtClean="0"/>
              <a:t>series</a:t>
            </a:r>
            <a:r>
              <a:rPr lang="fr-FR" sz="1400" dirty="0" smtClean="0"/>
              <a:t> </a:t>
            </a:r>
            <a:r>
              <a:rPr lang="fr-FR" sz="1400" dirty="0" err="1" smtClean="0"/>
              <a:t>using</a:t>
            </a:r>
            <a:r>
              <a:rPr lang="fr-FR" sz="1400" dirty="0" smtClean="0"/>
              <a:t> </a:t>
            </a:r>
            <a:r>
              <a:rPr lang="fr-FR" sz="1400" dirty="0" err="1" smtClean="0"/>
              <a:t>another</a:t>
            </a:r>
            <a:r>
              <a:rPr lang="fr-FR" sz="1400" dirty="0" smtClean="0"/>
              <a:t> </a:t>
            </a:r>
            <a:r>
              <a:rPr lang="fr-FR" sz="1400" dirty="0" err="1" smtClean="0"/>
              <a:t>bash</a:t>
            </a:r>
            <a:r>
              <a:rPr lang="fr-FR" sz="1400" dirty="0" smtClean="0"/>
              <a:t> script.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6721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output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818435" y="1821867"/>
            <a:ext cx="4464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Coupling</a:t>
            </a:r>
            <a:r>
              <a:rPr lang="fr-FR" sz="1400" dirty="0" smtClean="0"/>
              <a:t> constants of the </a:t>
            </a:r>
            <a:r>
              <a:rPr lang="fr-FR" sz="1400" dirty="0" err="1" smtClean="0"/>
              <a:t>energy</a:t>
            </a:r>
            <a:r>
              <a:rPr lang="fr-FR" sz="1400" dirty="0" smtClean="0"/>
              <a:t> </a:t>
            </a:r>
            <a:r>
              <a:rPr lang="fr-FR" sz="1400" dirty="0" err="1" smtClean="0"/>
              <a:t>density</a:t>
            </a:r>
            <a:r>
              <a:rPr lang="fr-FR" sz="1400" dirty="0" smtClean="0"/>
              <a:t>  </a:t>
            </a:r>
            <a:r>
              <a:rPr lang="fr-FR" sz="1400" dirty="0" err="1" smtClean="0"/>
              <a:t>functional</a:t>
            </a:r>
            <a:endParaRPr lang="fr-FR" sz="14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931" y="805182"/>
            <a:ext cx="3915482" cy="46859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18436" y="4973960"/>
            <a:ext cx="47086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/>
              <a:t>Equivalent </a:t>
            </a:r>
            <a:r>
              <a:rPr lang="fr-FR" sz="1400" dirty="0" err="1"/>
              <a:t>coupling</a:t>
            </a:r>
            <a:r>
              <a:rPr lang="fr-FR" sz="1400" dirty="0"/>
              <a:t> constants of the </a:t>
            </a:r>
            <a:r>
              <a:rPr lang="fr-FR" sz="1400" dirty="0" err="1"/>
              <a:t>Skyrme</a:t>
            </a:r>
            <a:r>
              <a:rPr lang="fr-FR" sz="1400" dirty="0"/>
              <a:t> interaction</a:t>
            </a:r>
          </a:p>
        </p:txBody>
      </p:sp>
    </p:spTree>
    <p:extLst>
      <p:ext uri="{BB962C8B-B14F-4D97-AF65-F5344CB8AC3E}">
        <p14:creationId xmlns:p14="http://schemas.microsoft.com/office/powerpoint/2010/main" val="289223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output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7330603" y="2886536"/>
            <a:ext cx="3038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Summary</a:t>
            </a:r>
            <a:r>
              <a:rPr lang="fr-FR" sz="1400" dirty="0" smtClean="0"/>
              <a:t> of the </a:t>
            </a:r>
            <a:r>
              <a:rPr lang="fr-FR" sz="1400" dirty="0" err="1" smtClean="0"/>
              <a:t>calculation</a:t>
            </a:r>
            <a:r>
              <a:rPr lang="fr-FR" sz="1400" dirty="0" smtClean="0"/>
              <a:t> options in </a:t>
            </a:r>
            <a:r>
              <a:rPr lang="fr-FR" sz="1400" dirty="0" err="1" smtClean="0"/>
              <a:t>natural</a:t>
            </a:r>
            <a:r>
              <a:rPr lang="fr-FR" sz="1400" dirty="0" smtClean="0"/>
              <a:t> </a:t>
            </a:r>
            <a:r>
              <a:rPr lang="fr-FR" sz="1400" dirty="0" err="1" smtClean="0"/>
              <a:t>language</a:t>
            </a:r>
            <a:endParaRPr lang="fr-FR" sz="14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35" y="1368722"/>
            <a:ext cx="6561389" cy="35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4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output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991350" y="1445568"/>
            <a:ext cx="3974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Parameters</a:t>
            </a:r>
            <a:r>
              <a:rPr lang="fr-FR" sz="1400" dirty="0" smtClean="0"/>
              <a:t> of the </a:t>
            </a:r>
            <a:r>
              <a:rPr lang="fr-FR" sz="1400" dirty="0" err="1" smtClean="0"/>
              <a:t>Harmonic</a:t>
            </a:r>
            <a:r>
              <a:rPr lang="fr-FR" sz="1400" dirty="0" smtClean="0"/>
              <a:t> </a:t>
            </a:r>
            <a:r>
              <a:rPr lang="fr-FR" sz="1400" dirty="0" err="1" smtClean="0"/>
              <a:t>Oscillator</a:t>
            </a:r>
            <a:r>
              <a:rPr lang="fr-FR" sz="1400" dirty="0" smtClean="0"/>
              <a:t> basis </a:t>
            </a:r>
            <a:r>
              <a:rPr lang="fr-FR" sz="1400" dirty="0" err="1" smtClean="0"/>
              <a:t>used</a:t>
            </a:r>
            <a:r>
              <a:rPr lang="fr-FR" sz="1400" dirty="0" smtClean="0"/>
              <a:t> for the computation</a:t>
            </a:r>
            <a:endParaRPr lang="fr-FR" sz="14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317" y="1200491"/>
            <a:ext cx="3097149" cy="449687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6012367" y="3687915"/>
            <a:ext cx="3974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Numerical</a:t>
            </a:r>
            <a:r>
              <a:rPr lang="fr-FR" sz="1400" dirty="0" smtClean="0"/>
              <a:t> </a:t>
            </a:r>
            <a:r>
              <a:rPr lang="fr-FR" sz="1400" dirty="0" err="1" smtClean="0"/>
              <a:t>parameters</a:t>
            </a:r>
            <a:r>
              <a:rPr lang="fr-FR" sz="1400" dirty="0" smtClean="0"/>
              <a:t> for </a:t>
            </a:r>
            <a:r>
              <a:rPr lang="fr-FR" sz="1400" dirty="0" err="1" smtClean="0"/>
              <a:t>integrations</a:t>
            </a:r>
            <a:endParaRPr lang="fr-FR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6012367" y="5045968"/>
            <a:ext cx="3974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Parameters</a:t>
            </a:r>
            <a:r>
              <a:rPr lang="fr-FR" sz="1400" dirty="0" smtClean="0"/>
              <a:t> of the initial solutions </a:t>
            </a:r>
            <a:r>
              <a:rPr lang="fr-FR" sz="1400" dirty="0" err="1" smtClean="0"/>
              <a:t>used</a:t>
            </a:r>
            <a:r>
              <a:rPr lang="fr-FR" sz="1400" dirty="0" smtClean="0"/>
              <a:t> to </a:t>
            </a:r>
            <a:r>
              <a:rPr lang="fr-FR" sz="1400" dirty="0" err="1" smtClean="0"/>
              <a:t>start</a:t>
            </a:r>
            <a:r>
              <a:rPr lang="fr-FR" sz="1400" dirty="0" smtClean="0"/>
              <a:t> the </a:t>
            </a:r>
            <a:r>
              <a:rPr lang="fr-FR" sz="1400" dirty="0" err="1" smtClean="0"/>
              <a:t>calculations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90352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description of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formalism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009083" y="941512"/>
            <a:ext cx="10214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Goal: </a:t>
            </a:r>
            <a:r>
              <a:rPr lang="fr-FR" sz="1200" dirty="0" err="1" smtClean="0"/>
              <a:t>Solve</a:t>
            </a:r>
            <a:r>
              <a:rPr lang="fr-FR" sz="1200" dirty="0" smtClean="0"/>
              <a:t> 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2034395" y="941512"/>
                <a:ext cx="115794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begChr m:val="|"/>
                          <m:endChr m:val="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|"/>
                          <m:endChr m:val=""/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395" y="941512"/>
                <a:ext cx="1157945" cy="246221"/>
              </a:xfrm>
              <a:prstGeom prst="rect">
                <a:avLst/>
              </a:prstGeom>
              <a:blipFill>
                <a:blip r:embed="rId2"/>
                <a:stretch>
                  <a:fillRect l="-15789" t="-163415" r="-38947" b="-25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/>
          <p:cNvSpPr txBox="1"/>
          <p:nvPr/>
        </p:nvSpPr>
        <p:spPr>
          <a:xfrm>
            <a:off x="3199758" y="942759"/>
            <a:ext cx="1039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s</a:t>
            </a:r>
            <a:r>
              <a:rPr lang="fr-FR" sz="1200" dirty="0" err="1" smtClean="0"/>
              <a:t>tarting</a:t>
            </a:r>
            <a:r>
              <a:rPr lang="fr-FR" sz="1200" dirty="0" smtClean="0"/>
              <a:t> </a:t>
            </a:r>
            <a:r>
              <a:rPr lang="fr-FR" sz="1200" dirty="0" err="1" smtClean="0"/>
              <a:t>from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4238825" y="956900"/>
                <a:ext cx="98687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825" y="956900"/>
                <a:ext cx="986873" cy="246221"/>
              </a:xfrm>
              <a:prstGeom prst="rect">
                <a:avLst/>
              </a:prstGeom>
              <a:blipFill>
                <a:blip r:embed="rId3"/>
                <a:stretch>
                  <a:fillRect l="-3704" r="-3086" b="-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/>
          <p:cNvSpPr txBox="1"/>
          <p:nvPr/>
        </p:nvSpPr>
        <p:spPr>
          <a:xfrm>
            <a:off x="1009083" y="1335327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with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347066" y="1196828"/>
                <a:ext cx="1229119" cy="688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7066" y="1196828"/>
                <a:ext cx="1229119" cy="6885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/>
          <p:cNvSpPr txBox="1"/>
          <p:nvPr/>
        </p:nvSpPr>
        <p:spPr>
          <a:xfrm>
            <a:off x="3331227" y="1373091"/>
            <a:ext cx="55964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a </a:t>
            </a:r>
            <a:r>
              <a:rPr lang="fr-FR" sz="1200" dirty="0" err="1" smtClean="0"/>
              <a:t>nuclear</a:t>
            </a:r>
            <a:r>
              <a:rPr lang="fr-FR" sz="1200" dirty="0" smtClean="0"/>
              <a:t> </a:t>
            </a:r>
            <a:r>
              <a:rPr lang="fr-FR" sz="1200" dirty="0" err="1" smtClean="0"/>
              <a:t>two</a:t>
            </a:r>
            <a:r>
              <a:rPr lang="fr-FR" sz="1200" dirty="0" smtClean="0"/>
              <a:t>-body interaction, in practice </a:t>
            </a:r>
            <a:r>
              <a:rPr lang="fr-FR" sz="1200" dirty="0" err="1" smtClean="0"/>
              <a:t>either</a:t>
            </a:r>
            <a:r>
              <a:rPr lang="fr-FR" sz="1200" dirty="0" smtClean="0"/>
              <a:t> a </a:t>
            </a:r>
            <a:r>
              <a:rPr lang="fr-FR" sz="1200" b="1" dirty="0" smtClean="0"/>
              <a:t>Skyrme </a:t>
            </a:r>
            <a:r>
              <a:rPr lang="fr-FR" sz="1200" dirty="0" smtClean="0"/>
              <a:t>(</a:t>
            </a:r>
            <a:r>
              <a:rPr lang="fr-FR" sz="1200" dirty="0" err="1" smtClean="0"/>
              <a:t>below</a:t>
            </a:r>
            <a:r>
              <a:rPr lang="fr-FR" sz="1200" dirty="0" smtClean="0"/>
              <a:t>), or a </a:t>
            </a:r>
            <a:r>
              <a:rPr lang="fr-FR" sz="1200" dirty="0" err="1" smtClean="0"/>
              <a:t>Gogny</a:t>
            </a:r>
            <a:endParaRPr lang="fr-FR" sz="1200" dirty="0"/>
          </a:p>
        </p:txBody>
      </p:sp>
      <p:sp>
        <p:nvSpPr>
          <p:cNvPr id="20" name="ZoneTexte 19"/>
          <p:cNvSpPr txBox="1"/>
          <p:nvPr/>
        </p:nvSpPr>
        <p:spPr>
          <a:xfrm>
            <a:off x="2480940" y="1402621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and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914614" y="1304549"/>
                <a:ext cx="52027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614" y="1304549"/>
                <a:ext cx="520271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7995" y="2266412"/>
            <a:ext cx="5499773" cy="851029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978674" y="3753557"/>
            <a:ext cx="52213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With</a:t>
            </a:r>
            <a:r>
              <a:rPr lang="fr-FR" sz="1200" dirty="0" smtClean="0"/>
              <a:t> t</a:t>
            </a:r>
            <a:r>
              <a:rPr lang="fr-FR" sz="1200" baseline="-25000" dirty="0"/>
              <a:t>0</a:t>
            </a:r>
            <a:r>
              <a:rPr lang="fr-FR" sz="1200" baseline="-25000" dirty="0" smtClean="0"/>
              <a:t>-3</a:t>
            </a:r>
            <a:r>
              <a:rPr lang="fr-FR" sz="1200" dirty="0" smtClean="0"/>
              <a:t> and x</a:t>
            </a:r>
            <a:r>
              <a:rPr lang="fr-FR" sz="1200" baseline="-25000" dirty="0"/>
              <a:t>0</a:t>
            </a:r>
            <a:r>
              <a:rPr lang="fr-FR" sz="1200" baseline="-25000" dirty="0" smtClean="0"/>
              <a:t>-3</a:t>
            </a:r>
            <a:r>
              <a:rPr lang="fr-FR" sz="1200" dirty="0" smtClean="0"/>
              <a:t>, W</a:t>
            </a:r>
            <a:r>
              <a:rPr lang="fr-FR" sz="1200" baseline="-25000" dirty="0" smtClean="0"/>
              <a:t>0</a:t>
            </a:r>
            <a:r>
              <a:rPr lang="fr-FR" sz="1200" dirty="0" smtClean="0"/>
              <a:t> and </a:t>
            </a:r>
            <a:r>
              <a:rPr lang="el-GR" sz="1200" dirty="0" smtClean="0"/>
              <a:t>γ</a:t>
            </a:r>
            <a:r>
              <a:rPr lang="fr-FR" sz="1200" dirty="0" smtClean="0"/>
              <a:t> parameters of the interaction and all the others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489390" y="4357786"/>
                <a:ext cx="995465" cy="2105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0" smtClean="0">
                          <a:latin typeface="Cambria Math" panose="02040503050406030204" pitchFamily="18" charset="0"/>
                        </a:rPr>
                        <m:t>𝐤</m:t>
                      </m:r>
                      <m:r>
                        <a:rPr lang="fr-FR" sz="1400" b="1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1" i="0" smtClean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fr-FR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fr-FR" sz="1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1" i="0" smtClean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fr-FR" sz="14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fr-FR" sz="1400" b="1" baseline="-250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390" y="4357786"/>
                <a:ext cx="995465" cy="210507"/>
              </a:xfrm>
              <a:prstGeom prst="rect">
                <a:avLst/>
              </a:prstGeom>
              <a:blipFill>
                <a:blip r:embed="rId7"/>
                <a:stretch>
                  <a:fillRect l="-4268" r="-1829" b="-2058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/>
          <p:cNvCxnSpPr/>
          <p:nvPr/>
        </p:nvCxnSpPr>
        <p:spPr>
          <a:xfrm>
            <a:off x="1959807" y="4271950"/>
            <a:ext cx="46305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e 23"/>
          <p:cNvGrpSpPr/>
          <p:nvPr/>
        </p:nvGrpSpPr>
        <p:grpSpPr>
          <a:xfrm>
            <a:off x="1489390" y="4796273"/>
            <a:ext cx="1041952" cy="268371"/>
            <a:chOff x="1466258" y="4037856"/>
            <a:chExt cx="1041952" cy="2683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ZoneTexte 26"/>
                <p:cNvSpPr txBox="1"/>
                <p:nvPr/>
              </p:nvSpPr>
              <p:spPr>
                <a:xfrm>
                  <a:off x="1466258" y="4095720"/>
                  <a:ext cx="1041952" cy="21050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400" b="1" i="0" smtClean="0">
                            <a:latin typeface="Cambria Math" panose="02040503050406030204" pitchFamily="18" charset="0"/>
                          </a:rPr>
                          <m:t>𝐤</m:t>
                        </m:r>
                        <m:r>
                          <a:rPr lang="fr-FR" sz="1400" b="1" i="0" smtClean="0">
                            <a:latin typeface="Cambria Math" panose="02040503050406030204" pitchFamily="18" charset="0"/>
                          </a:rPr>
                          <m:t>′=</m:t>
                        </m:r>
                        <m:sSub>
                          <m:sSubPr>
                            <m:ctrlPr>
                              <a:rPr lang="fr-FR" sz="1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400" b="1" i="0" smtClean="0">
                                <a:latin typeface="Cambria Math" panose="02040503050406030204" pitchFamily="18" charset="0"/>
                              </a:rPr>
                              <m:t>𝐤</m:t>
                            </m:r>
                          </m:e>
                          <m:sub>
                            <m:r>
                              <a:rPr lang="fr-FR" sz="1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fr-FR" sz="1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sz="1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400" b="1" i="0" smtClean="0">
                                <a:latin typeface="Cambria Math" panose="02040503050406030204" pitchFamily="18" charset="0"/>
                              </a:rPr>
                              <m:t>𝐤</m:t>
                            </m:r>
                          </m:e>
                          <m:sub>
                            <m:r>
                              <a:rPr lang="fr-FR" sz="14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fr-FR" sz="1400" b="1" baseline="-25000" dirty="0"/>
                </a:p>
              </p:txBody>
            </p:sp>
          </mc:Choice>
          <mc:Fallback xmlns="">
            <p:sp>
              <p:nvSpPr>
                <p:cNvPr id="27" name="ZoneTexte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6258" y="4095720"/>
                  <a:ext cx="1041952" cy="210507"/>
                </a:xfrm>
                <a:prstGeom prst="rect">
                  <a:avLst/>
                </a:prstGeom>
                <a:blipFill>
                  <a:blip r:embed="rId8"/>
                  <a:stretch>
                    <a:fillRect l="-4094" r="-2339" b="-20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8" name="Connecteur droit avec flèche 27"/>
            <p:cNvCxnSpPr/>
            <p:nvPr/>
          </p:nvCxnSpPr>
          <p:spPr>
            <a:xfrm flipH="1">
              <a:off x="1932243" y="4037856"/>
              <a:ext cx="49243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ZoneTexte 13"/>
          <p:cNvSpPr txBox="1"/>
          <p:nvPr/>
        </p:nvSpPr>
        <p:spPr>
          <a:xfrm>
            <a:off x="3399723" y="4513217"/>
            <a:ext cx="1609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Momentum operator:</a:t>
            </a:r>
            <a:endParaRPr lang="fr-FR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935183" y="4357225"/>
                <a:ext cx="1207446" cy="4965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1" i="0" smtClean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fr-FR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sz="1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fr-FR" sz="1400" b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num>
                        <m:den>
                          <m:r>
                            <a:rPr lang="fr-FR" sz="1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fr-FR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1" i="0">
                              <a:latin typeface="Cambria Math" panose="02040503050406030204" pitchFamily="18" charset="0"/>
                            </a:rPr>
                            <m:t>𝛁</m:t>
                          </m:r>
                        </m:e>
                        <m:sub>
                          <m:r>
                            <a:rPr lang="fr-FR" sz="1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sz="14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5183" y="4357225"/>
                <a:ext cx="1207446" cy="496546"/>
              </a:xfrm>
              <a:prstGeom prst="rect">
                <a:avLst/>
              </a:prstGeom>
              <a:blipFill>
                <a:blip r:embed="rId9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6436027" y="2766691"/>
                <a:ext cx="1177117" cy="2105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𝛅</m:t>
                      </m:r>
                      <m:r>
                        <a:rPr lang="fr-F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𝜹</m:t>
                      </m:r>
                      <m:r>
                        <a:rPr lang="fr-F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</m:t>
                          </m:r>
                        </m:e>
                        <m:sub>
                          <m:r>
                            <a:rPr lang="fr-FR" sz="1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fr-F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</m:t>
                          </m:r>
                        </m:e>
                        <m:sub>
                          <m:r>
                            <a:rPr lang="fr-FR" sz="1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fr-F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b="1" baseline="-25000" dirty="0"/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6027" y="2766691"/>
                <a:ext cx="1177117" cy="210507"/>
              </a:xfrm>
              <a:prstGeom prst="rect">
                <a:avLst/>
              </a:prstGeom>
              <a:blipFill>
                <a:blip r:embed="rId10"/>
                <a:stretch>
                  <a:fillRect l="-2591" r="-4145" b="-382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1489390" y="5289621"/>
                <a:ext cx="221920" cy="2105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𝐏</m:t>
                          </m:r>
                        </m:e>
                        <m:sub>
                          <m:r>
                            <a:rPr lang="fr-F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𝛔</m:t>
                          </m:r>
                        </m:sub>
                      </m:sSub>
                    </m:oMath>
                  </m:oMathPara>
                </a14:m>
                <a:endParaRPr lang="fr-FR" sz="1400" b="1" baseline="-25000" dirty="0"/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390" y="5289621"/>
                <a:ext cx="221920" cy="210507"/>
              </a:xfrm>
              <a:prstGeom prst="rect">
                <a:avLst/>
              </a:prstGeom>
              <a:blipFill>
                <a:blip r:embed="rId11"/>
                <a:stretch>
                  <a:fillRect l="-18919" r="-2703" b="-147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ZoneTexte 36"/>
          <p:cNvSpPr txBox="1"/>
          <p:nvPr/>
        </p:nvSpPr>
        <p:spPr>
          <a:xfrm>
            <a:off x="1711310" y="5280658"/>
            <a:ext cx="18117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Spin exchange operator</a:t>
            </a:r>
            <a:endParaRPr lang="fr-FR" sz="1200" b="1" dirty="0"/>
          </a:p>
        </p:txBody>
      </p:sp>
      <p:sp>
        <p:nvSpPr>
          <p:cNvPr id="26" name="Accolade ouvrante 25"/>
          <p:cNvSpPr/>
          <p:nvPr/>
        </p:nvSpPr>
        <p:spPr>
          <a:xfrm rot="5400000">
            <a:off x="2849641" y="1761128"/>
            <a:ext cx="178662" cy="921501"/>
          </a:xfrm>
          <a:prstGeom prst="leftBrace">
            <a:avLst>
              <a:gd name="adj1" fmla="val 68498"/>
              <a:gd name="adj2" fmla="val 4918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2625615" y="1793280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Central</a:t>
            </a:r>
            <a:endParaRPr lang="fr-FR" sz="1200" b="1" dirty="0"/>
          </a:p>
        </p:txBody>
      </p:sp>
      <p:sp>
        <p:nvSpPr>
          <p:cNvPr id="40" name="Accolade ouvrante 39"/>
          <p:cNvSpPr/>
          <p:nvPr/>
        </p:nvSpPr>
        <p:spPr>
          <a:xfrm rot="5400000">
            <a:off x="5404214" y="238831"/>
            <a:ext cx="168791" cy="3798572"/>
          </a:xfrm>
          <a:prstGeom prst="leftBrace">
            <a:avLst>
              <a:gd name="adj1" fmla="val 68498"/>
              <a:gd name="adj2" fmla="val 4918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/>
          <p:cNvSpPr txBox="1"/>
          <p:nvPr/>
        </p:nvSpPr>
        <p:spPr>
          <a:xfrm>
            <a:off x="3739574" y="1769872"/>
            <a:ext cx="3688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Momentum-</a:t>
            </a:r>
            <a:r>
              <a:rPr lang="fr-FR" sz="1200" dirty="0" err="1" smtClean="0"/>
              <a:t>dependent</a:t>
            </a:r>
            <a:r>
              <a:rPr lang="fr-FR" sz="1200" dirty="0" smtClean="0"/>
              <a:t> </a:t>
            </a:r>
            <a:r>
              <a:rPr lang="fr-FR" sz="1200" dirty="0" err="1" smtClean="0"/>
              <a:t>terms</a:t>
            </a:r>
            <a:r>
              <a:rPr lang="fr-FR" sz="1200" dirty="0" smtClean="0"/>
              <a:t> </a:t>
            </a:r>
            <a:r>
              <a:rPr lang="fr-FR" sz="1200" dirty="0" err="1" smtClean="0"/>
              <a:t>simulating</a:t>
            </a:r>
            <a:r>
              <a:rPr lang="fr-FR" sz="1200" dirty="0" smtClean="0"/>
              <a:t> </a:t>
            </a:r>
            <a:r>
              <a:rPr lang="fr-FR" sz="1200" dirty="0" err="1" smtClean="0"/>
              <a:t>finite</a:t>
            </a:r>
            <a:r>
              <a:rPr lang="fr-FR" sz="1200" dirty="0" smtClean="0"/>
              <a:t> range</a:t>
            </a:r>
            <a:endParaRPr lang="fr-FR" sz="1200" b="1" dirty="0"/>
          </a:p>
        </p:txBody>
      </p:sp>
      <p:sp>
        <p:nvSpPr>
          <p:cNvPr id="29" name="Rectangle 28"/>
          <p:cNvSpPr/>
          <p:nvPr/>
        </p:nvSpPr>
        <p:spPr>
          <a:xfrm>
            <a:off x="5962451" y="5230673"/>
            <a:ext cx="4899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D. </a:t>
            </a:r>
            <a:r>
              <a:rPr lang="en-US" sz="1000" dirty="0" err="1" smtClean="0"/>
              <a:t>Vautherin</a:t>
            </a:r>
            <a:r>
              <a:rPr lang="en-US" sz="1000" dirty="0" smtClean="0"/>
              <a:t>, D.M. Brink, Phys. Rev. C 5, 626 (1972)</a:t>
            </a:r>
          </a:p>
          <a:p>
            <a:r>
              <a:rPr lang="fr-FR" sz="1000" dirty="0" smtClean="0"/>
              <a:t>K. </a:t>
            </a:r>
            <a:r>
              <a:rPr lang="fr-FR" sz="1000" dirty="0" err="1" smtClean="0"/>
              <a:t>Bennaceur</a:t>
            </a:r>
            <a:r>
              <a:rPr lang="fr-FR" sz="1000" dirty="0" smtClean="0"/>
              <a:t>, J. </a:t>
            </a:r>
            <a:r>
              <a:rPr lang="fr-FR" sz="1000" dirty="0" err="1" smtClean="0"/>
              <a:t>Dobaczewski</a:t>
            </a:r>
            <a:r>
              <a:rPr lang="fr-FR" sz="1000" dirty="0" smtClean="0"/>
              <a:t>, </a:t>
            </a:r>
            <a:r>
              <a:rPr lang="fr-FR" sz="1000" dirty="0" err="1" smtClean="0"/>
              <a:t>Comp</a:t>
            </a:r>
            <a:r>
              <a:rPr lang="fr-FR" sz="1000" dirty="0" smtClean="0"/>
              <a:t>. Phys. Commun. 168, 96 </a:t>
            </a:r>
            <a:r>
              <a:rPr lang="fr-FR" sz="1000" dirty="0"/>
              <a:t>(2005</a:t>
            </a:r>
            <a:r>
              <a:rPr lang="fr-FR" sz="1000" dirty="0" smtClean="0"/>
              <a:t>)</a:t>
            </a:r>
            <a:endParaRPr lang="fr-FR" sz="1000" dirty="0"/>
          </a:p>
        </p:txBody>
      </p:sp>
      <p:sp>
        <p:nvSpPr>
          <p:cNvPr id="43" name="Accolade ouvrante 42"/>
          <p:cNvSpPr/>
          <p:nvPr/>
        </p:nvSpPr>
        <p:spPr>
          <a:xfrm rot="5400000" flipH="1">
            <a:off x="3183680" y="2426808"/>
            <a:ext cx="78776" cy="1446318"/>
          </a:xfrm>
          <a:prstGeom prst="leftBrace">
            <a:avLst>
              <a:gd name="adj1" fmla="val 68498"/>
              <a:gd name="adj2" fmla="val 4918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561851" y="3224162"/>
            <a:ext cx="3559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Density-dependent</a:t>
            </a:r>
            <a:r>
              <a:rPr lang="fr-FR" sz="1200" dirty="0" smtClean="0"/>
              <a:t> </a:t>
            </a:r>
            <a:r>
              <a:rPr lang="fr-FR" sz="1200" dirty="0" err="1" smtClean="0"/>
              <a:t>term</a:t>
            </a:r>
            <a:r>
              <a:rPr lang="fr-FR" sz="1200" dirty="0" smtClean="0"/>
              <a:t> </a:t>
            </a:r>
            <a:r>
              <a:rPr lang="fr-FR" sz="1200" dirty="0" err="1" smtClean="0"/>
              <a:t>simulating</a:t>
            </a:r>
            <a:r>
              <a:rPr lang="fr-FR" sz="1200" dirty="0" smtClean="0"/>
              <a:t> 3-body </a:t>
            </a:r>
            <a:r>
              <a:rPr lang="fr-FR" sz="1200" dirty="0" err="1" smtClean="0"/>
              <a:t>effects</a:t>
            </a:r>
            <a:endParaRPr lang="fr-FR" sz="1200" b="1" dirty="0"/>
          </a:p>
        </p:txBody>
      </p:sp>
      <p:sp>
        <p:nvSpPr>
          <p:cNvPr id="45" name="Accolade ouvrante 44"/>
          <p:cNvSpPr/>
          <p:nvPr/>
        </p:nvSpPr>
        <p:spPr>
          <a:xfrm rot="5400000" flipH="1">
            <a:off x="5091033" y="2208728"/>
            <a:ext cx="113582" cy="1917285"/>
          </a:xfrm>
          <a:prstGeom prst="leftBrace">
            <a:avLst>
              <a:gd name="adj1" fmla="val 68498"/>
              <a:gd name="adj2" fmla="val 4918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/>
          <p:cNvSpPr txBox="1"/>
          <p:nvPr/>
        </p:nvSpPr>
        <p:spPr>
          <a:xfrm>
            <a:off x="4552148" y="3224161"/>
            <a:ext cx="1191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Spin-</a:t>
            </a:r>
            <a:r>
              <a:rPr lang="fr-FR" sz="1200" dirty="0" err="1" smtClean="0"/>
              <a:t>orbit</a:t>
            </a:r>
            <a:r>
              <a:rPr lang="fr-FR" sz="1200" dirty="0" smtClean="0"/>
              <a:t> </a:t>
            </a:r>
            <a:r>
              <a:rPr lang="fr-FR" sz="1200" dirty="0" err="1" smtClean="0"/>
              <a:t>term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58346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output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476235" y="2669704"/>
            <a:ext cx="43237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Print</a:t>
            </a:r>
            <a:r>
              <a:rPr lang="fr-FR" sz="1400" dirty="0" smtClean="0"/>
              <a:t>-out of the </a:t>
            </a:r>
            <a:r>
              <a:rPr lang="fr-FR" sz="1400" dirty="0" err="1" smtClean="0"/>
              <a:t>result</a:t>
            </a:r>
            <a:r>
              <a:rPr lang="fr-FR" sz="1400" dirty="0" smtClean="0"/>
              <a:t> of </a:t>
            </a:r>
            <a:r>
              <a:rPr lang="fr-FR" sz="1400" dirty="0" err="1" smtClean="0"/>
              <a:t>each</a:t>
            </a:r>
            <a:r>
              <a:rPr lang="fr-FR" sz="1400" dirty="0" smtClean="0"/>
              <a:t> HFB </a:t>
            </a:r>
            <a:r>
              <a:rPr lang="fr-FR" sz="1400" dirty="0" err="1" smtClean="0"/>
              <a:t>iteration</a:t>
            </a:r>
            <a:r>
              <a:rPr lang="fr-FR" sz="1400" dirty="0" smtClean="0"/>
              <a:t> (</a:t>
            </a:r>
            <a:r>
              <a:rPr lang="fr-FR" sz="1400" dirty="0" err="1" smtClean="0"/>
              <a:t>Etot</a:t>
            </a:r>
            <a:r>
              <a:rPr lang="fr-FR" sz="1400" dirty="0" smtClean="0"/>
              <a:t> </a:t>
            </a:r>
            <a:r>
              <a:rPr lang="fr-FR" sz="1400" dirty="0" err="1" smtClean="0"/>
              <a:t>being</a:t>
            </a:r>
            <a:r>
              <a:rPr lang="fr-FR" sz="1400" dirty="0" smtClean="0"/>
              <a:t> the binding </a:t>
            </a:r>
            <a:r>
              <a:rPr lang="fr-FR" sz="1400" dirty="0" err="1" smtClean="0"/>
              <a:t>energy</a:t>
            </a:r>
            <a:r>
              <a:rPr lang="fr-FR" sz="1400" dirty="0" smtClean="0"/>
              <a:t>), </a:t>
            </a:r>
            <a:r>
              <a:rPr lang="fr-FR" sz="1400" dirty="0" err="1" smtClean="0"/>
              <a:t>with</a:t>
            </a:r>
            <a:r>
              <a:rPr lang="fr-FR" sz="1400" dirty="0" smtClean="0"/>
              <a:t> </a:t>
            </a:r>
            <a:r>
              <a:rPr lang="fr-FR" sz="1400" dirty="0" err="1" smtClean="0"/>
              <a:t>some</a:t>
            </a:r>
            <a:r>
              <a:rPr lang="fr-FR" sz="1400" dirty="0" smtClean="0"/>
              <a:t> </a:t>
            </a:r>
            <a:r>
              <a:rPr lang="fr-FR" sz="1400" dirty="0" err="1" smtClean="0"/>
              <a:t>additional</a:t>
            </a:r>
            <a:r>
              <a:rPr lang="fr-FR" sz="1400" dirty="0" smtClean="0"/>
              <a:t> check </a:t>
            </a:r>
            <a:r>
              <a:rPr lang="fr-FR" sz="1400" dirty="0" err="1" smtClean="0"/>
              <a:t>parameters</a:t>
            </a:r>
            <a:r>
              <a:rPr lang="fr-FR" sz="1400" dirty="0" smtClean="0"/>
              <a:t>. The </a:t>
            </a:r>
            <a:r>
              <a:rPr lang="fr-FR" sz="1400" dirty="0" err="1" smtClean="0"/>
              <a:t>iterations</a:t>
            </a:r>
            <a:r>
              <a:rPr lang="fr-FR" sz="1400" dirty="0" smtClean="0"/>
              <a:t> stop </a:t>
            </a:r>
            <a:r>
              <a:rPr lang="fr-FR" sz="1400" dirty="0" err="1" smtClean="0"/>
              <a:t>when</a:t>
            </a:r>
            <a:r>
              <a:rPr lang="fr-FR" sz="1400" dirty="0" smtClean="0"/>
              <a:t> the </a:t>
            </a:r>
            <a:r>
              <a:rPr lang="fr-FR" sz="1400" dirty="0" err="1"/>
              <a:t>e</a:t>
            </a:r>
            <a:r>
              <a:rPr lang="fr-FR" sz="1400" dirty="0" err="1" smtClean="0"/>
              <a:t>nergy</a:t>
            </a:r>
            <a:r>
              <a:rPr lang="fr-FR" sz="1400" dirty="0" smtClean="0"/>
              <a:t> </a:t>
            </a:r>
            <a:r>
              <a:rPr lang="fr-FR" sz="1400" dirty="0" err="1" smtClean="0"/>
              <a:t>difference</a:t>
            </a:r>
            <a:r>
              <a:rPr lang="fr-FR" sz="1400" dirty="0" smtClean="0"/>
              <a:t> </a:t>
            </a:r>
            <a:r>
              <a:rPr lang="fr-FR" sz="1400" dirty="0" err="1" smtClean="0"/>
              <a:t>between</a:t>
            </a:r>
            <a:r>
              <a:rPr lang="fr-FR" sz="1400" dirty="0" smtClean="0"/>
              <a:t> </a:t>
            </a:r>
            <a:r>
              <a:rPr lang="fr-FR" sz="1400" dirty="0" err="1" smtClean="0"/>
              <a:t>consecutive</a:t>
            </a:r>
            <a:r>
              <a:rPr lang="fr-FR" sz="1400" dirty="0" smtClean="0"/>
              <a:t> </a:t>
            </a:r>
            <a:r>
              <a:rPr lang="fr-FR" sz="1400" dirty="0" err="1" smtClean="0"/>
              <a:t>steps</a:t>
            </a:r>
            <a:r>
              <a:rPr lang="fr-FR" sz="1400" dirty="0" smtClean="0"/>
              <a:t> </a:t>
            </a:r>
            <a:r>
              <a:rPr lang="fr-FR" sz="1400" dirty="0" err="1" smtClean="0"/>
              <a:t>is</a:t>
            </a:r>
            <a:r>
              <a:rPr lang="fr-FR" sz="1400" dirty="0" smtClean="0"/>
              <a:t> </a:t>
            </a:r>
            <a:r>
              <a:rPr lang="fr-FR" sz="1400" dirty="0" err="1" smtClean="0"/>
              <a:t>below</a:t>
            </a:r>
            <a:r>
              <a:rPr lang="fr-FR" sz="1400" dirty="0" smtClean="0"/>
              <a:t> </a:t>
            </a:r>
            <a:r>
              <a:rPr lang="fr-FR" sz="1400" dirty="0" err="1" smtClean="0"/>
              <a:t>what</a:t>
            </a:r>
            <a:r>
              <a:rPr lang="fr-FR" sz="1400" dirty="0" smtClean="0"/>
              <a:t> was set in the input file as « </a:t>
            </a:r>
            <a:r>
              <a:rPr lang="fr-FR" sz="1400" dirty="0" err="1" smtClean="0"/>
              <a:t>accuracy</a:t>
            </a:r>
            <a:r>
              <a:rPr lang="fr-FR" sz="1400" dirty="0" smtClean="0"/>
              <a:t> »</a:t>
            </a:r>
            <a:endParaRPr lang="fr-FR" sz="14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19" y="1330537"/>
            <a:ext cx="6232454" cy="357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8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output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476235" y="2669704"/>
            <a:ext cx="4323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Energies of neutron </a:t>
            </a:r>
            <a:r>
              <a:rPr lang="fr-FR" sz="1400" dirty="0" err="1" smtClean="0"/>
              <a:t>quasiparticle</a:t>
            </a:r>
            <a:r>
              <a:rPr lang="fr-FR" sz="1400" dirty="0" smtClean="0"/>
              <a:t> states </a:t>
            </a:r>
            <a:endParaRPr lang="fr-FR" sz="14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59" y="1179162"/>
            <a:ext cx="5160598" cy="415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9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output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22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15" y="941512"/>
            <a:ext cx="4022965" cy="455036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314379" y="2675508"/>
            <a:ext cx="5006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Energies of canonical single-</a:t>
            </a:r>
            <a:r>
              <a:rPr lang="fr-FR" sz="1400" dirty="0" err="1" smtClean="0"/>
              <a:t>particle</a:t>
            </a:r>
            <a:r>
              <a:rPr lang="fr-FR" sz="1400" dirty="0" smtClean="0"/>
              <a:t> basis states for neutrons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05354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output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476235" y="2669704"/>
            <a:ext cx="4323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Energies of proton </a:t>
            </a:r>
            <a:r>
              <a:rPr lang="fr-FR" sz="1400" dirty="0" err="1" smtClean="0"/>
              <a:t>quasiparticle</a:t>
            </a:r>
            <a:r>
              <a:rPr lang="fr-FR" sz="1400" dirty="0" smtClean="0"/>
              <a:t> states </a:t>
            </a:r>
            <a:endParaRPr lang="fr-FR" sz="14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43" y="869504"/>
            <a:ext cx="5760640" cy="465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3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output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610523" y="725488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Main </a:t>
            </a:r>
            <a:r>
              <a:rPr lang="fr-FR" sz="1400" b="1" dirty="0" err="1" smtClean="0"/>
              <a:t>calculations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results</a:t>
            </a:r>
            <a:endParaRPr lang="fr-FR" sz="1400" b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245" y="636621"/>
            <a:ext cx="3497739" cy="50781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298155" y="2309664"/>
            <a:ext cx="504056" cy="72008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/>
          <p:cNvCxnSpPr>
            <a:endCxn id="10" idx="3"/>
          </p:cNvCxnSpPr>
          <p:nvPr/>
        </p:nvCxnSpPr>
        <p:spPr>
          <a:xfrm flipH="1">
            <a:off x="3802211" y="1474491"/>
            <a:ext cx="3384376" cy="871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7186587" y="1286680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Charge radius </a:t>
            </a:r>
            <a:r>
              <a:rPr lang="fr-FR" sz="1400" dirty="0" err="1" smtClean="0"/>
              <a:t>without</a:t>
            </a:r>
            <a:r>
              <a:rPr lang="fr-FR" sz="1400" dirty="0" smtClean="0"/>
              <a:t> </a:t>
            </a:r>
            <a:r>
              <a:rPr lang="fr-FR" sz="1400" dirty="0" err="1" smtClean="0"/>
              <a:t>Lipkin-Nogami</a:t>
            </a:r>
            <a:r>
              <a:rPr lang="fr-FR" sz="1400" dirty="0" smtClean="0"/>
              <a:t> </a:t>
            </a:r>
            <a:r>
              <a:rPr lang="fr-FR" sz="1400" dirty="0" smtClean="0"/>
              <a:t>corrections (</a:t>
            </a:r>
            <a:r>
              <a:rPr lang="fr-FR" sz="1400" dirty="0" err="1" smtClean="0"/>
              <a:t>larger</a:t>
            </a:r>
            <a:r>
              <a:rPr lang="fr-FR" sz="1400" dirty="0" smtClean="0"/>
              <a:t> </a:t>
            </a:r>
            <a:r>
              <a:rPr lang="fr-FR" sz="1400" dirty="0" err="1" smtClean="0"/>
              <a:t>than</a:t>
            </a:r>
            <a:r>
              <a:rPr lang="fr-FR" sz="1400" dirty="0" smtClean="0"/>
              <a:t> </a:t>
            </a:r>
            <a:r>
              <a:rPr lang="fr-FR" sz="1400" dirty="0" smtClean="0"/>
              <a:t>proton </a:t>
            </a:r>
            <a:r>
              <a:rPr lang="fr-FR" sz="1400" dirty="0" err="1" smtClean="0"/>
              <a:t>rms</a:t>
            </a:r>
            <a:r>
              <a:rPr lang="fr-FR" sz="1400" dirty="0" smtClean="0"/>
              <a:t> </a:t>
            </a:r>
            <a:r>
              <a:rPr lang="fr-FR" sz="1400" dirty="0" smtClean="0"/>
              <a:t>radius due to contribution </a:t>
            </a:r>
            <a:r>
              <a:rPr lang="fr-FR" sz="1400" dirty="0" err="1" smtClean="0"/>
              <a:t>from</a:t>
            </a:r>
            <a:r>
              <a:rPr lang="fr-FR" sz="1400" dirty="0" smtClean="0"/>
              <a:t> the radius of a single proton)</a:t>
            </a:r>
            <a:endParaRPr lang="fr-FR" sz="1400" dirty="0"/>
          </a:p>
        </p:txBody>
      </p:sp>
      <p:sp>
        <p:nvSpPr>
          <p:cNvPr id="14" name="Rectangle 13"/>
          <p:cNvSpPr/>
          <p:nvPr/>
        </p:nvSpPr>
        <p:spPr>
          <a:xfrm>
            <a:off x="4036903" y="2635796"/>
            <a:ext cx="504056" cy="72008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6178476" y="2787980"/>
            <a:ext cx="44034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Quadrupole</a:t>
            </a:r>
            <a:r>
              <a:rPr lang="fr-FR" sz="1400" dirty="0" smtClean="0"/>
              <a:t> moment </a:t>
            </a:r>
            <a:r>
              <a:rPr lang="fr-FR" sz="1400" dirty="0" err="1" smtClean="0"/>
              <a:t>obtained</a:t>
            </a:r>
            <a:r>
              <a:rPr lang="fr-FR" sz="1400" dirty="0" smtClean="0"/>
              <a:t> in the </a:t>
            </a:r>
            <a:r>
              <a:rPr lang="fr-FR" sz="1400" dirty="0" err="1" smtClean="0"/>
              <a:t>calculation</a:t>
            </a:r>
            <a:r>
              <a:rPr lang="fr-FR" sz="1400" dirty="0" smtClean="0"/>
              <a:t> </a:t>
            </a:r>
            <a:r>
              <a:rPr lang="fr-FR" sz="1400" dirty="0" err="1" smtClean="0"/>
              <a:t>without</a:t>
            </a:r>
            <a:r>
              <a:rPr lang="fr-FR" sz="1400" dirty="0" smtClean="0"/>
              <a:t> LN corrections </a:t>
            </a:r>
            <a:r>
              <a:rPr lang="fr-FR" sz="1400" dirty="0" smtClean="0"/>
              <a:t>(</a:t>
            </a:r>
            <a:r>
              <a:rPr lang="fr-FR" sz="1400" dirty="0" err="1" smtClean="0"/>
              <a:t>usually</a:t>
            </a:r>
            <a:r>
              <a:rPr lang="fr-FR" sz="1400" dirty="0" smtClean="0"/>
              <a:t> </a:t>
            </a:r>
            <a:r>
              <a:rPr lang="fr-FR" sz="1400" dirty="0" err="1" smtClean="0"/>
              <a:t>equal</a:t>
            </a:r>
            <a:r>
              <a:rPr lang="fr-FR" sz="1400" dirty="0" smtClean="0"/>
              <a:t> </a:t>
            </a:r>
            <a:r>
              <a:rPr lang="fr-FR" sz="1400" dirty="0" err="1" smtClean="0"/>
              <a:t>exactly</a:t>
            </a:r>
            <a:r>
              <a:rPr lang="fr-FR" sz="1400" dirty="0" smtClean="0"/>
              <a:t> to the one </a:t>
            </a:r>
            <a:r>
              <a:rPr lang="fr-FR" sz="1400" dirty="0" err="1" smtClean="0"/>
              <a:t>which</a:t>
            </a:r>
            <a:r>
              <a:rPr lang="fr-FR" sz="1400" dirty="0" smtClean="0"/>
              <a:t> was </a:t>
            </a:r>
            <a:r>
              <a:rPr lang="fr-FR" sz="1400" dirty="0" err="1" smtClean="0"/>
              <a:t>constrained</a:t>
            </a:r>
            <a:r>
              <a:rPr lang="fr-FR" sz="1400" dirty="0" smtClean="0"/>
              <a:t>)</a:t>
            </a:r>
            <a:endParaRPr lang="fr-FR" sz="1400" dirty="0"/>
          </a:p>
        </p:txBody>
      </p:sp>
      <p:cxnSp>
        <p:nvCxnSpPr>
          <p:cNvPr id="16" name="Connecteur droit 15"/>
          <p:cNvCxnSpPr>
            <a:endCxn id="14" idx="3"/>
          </p:cNvCxnSpPr>
          <p:nvPr/>
        </p:nvCxnSpPr>
        <p:spPr>
          <a:xfrm flipH="1" flipV="1">
            <a:off x="4540959" y="2671800"/>
            <a:ext cx="1565508" cy="2444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961467" y="5470396"/>
            <a:ext cx="504056" cy="72008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3961467" y="5585915"/>
            <a:ext cx="504056" cy="72008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4036903" y="2844216"/>
            <a:ext cx="504056" cy="72008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17"/>
          <p:cNvCxnSpPr/>
          <p:nvPr/>
        </p:nvCxnSpPr>
        <p:spPr>
          <a:xfrm flipH="1" flipV="1">
            <a:off x="4521287" y="2844217"/>
            <a:ext cx="1585180" cy="7375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6178475" y="3501635"/>
            <a:ext cx="410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Hexadecapole</a:t>
            </a:r>
            <a:r>
              <a:rPr lang="fr-FR" sz="1400" dirty="0" smtClean="0"/>
              <a:t> moment </a:t>
            </a:r>
            <a:r>
              <a:rPr lang="fr-FR" sz="1400" dirty="0" err="1" smtClean="0"/>
              <a:t>obtained</a:t>
            </a:r>
            <a:r>
              <a:rPr lang="fr-FR" sz="1400" dirty="0" smtClean="0"/>
              <a:t> in the </a:t>
            </a:r>
            <a:r>
              <a:rPr lang="fr-FR" sz="1400" dirty="0" err="1" smtClean="0"/>
              <a:t>calculation</a:t>
            </a:r>
            <a:r>
              <a:rPr lang="fr-FR" sz="1400" dirty="0"/>
              <a:t> </a:t>
            </a:r>
            <a:r>
              <a:rPr lang="fr-FR" sz="1400" dirty="0" err="1"/>
              <a:t>without</a:t>
            </a:r>
            <a:r>
              <a:rPr lang="fr-FR" sz="1400" dirty="0"/>
              <a:t> LN corrections </a:t>
            </a:r>
            <a:endParaRPr lang="fr-FR" sz="1400" dirty="0"/>
          </a:p>
        </p:txBody>
      </p:sp>
      <p:cxnSp>
        <p:nvCxnSpPr>
          <p:cNvPr id="22" name="Connecteur droit 21"/>
          <p:cNvCxnSpPr>
            <a:endCxn id="19" idx="3"/>
          </p:cNvCxnSpPr>
          <p:nvPr/>
        </p:nvCxnSpPr>
        <p:spPr>
          <a:xfrm flipH="1">
            <a:off x="4465523" y="4256133"/>
            <a:ext cx="1712952" cy="12502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6106467" y="4071671"/>
            <a:ext cx="4608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Binding </a:t>
            </a:r>
            <a:r>
              <a:rPr lang="fr-FR" sz="1400" dirty="0" err="1" smtClean="0"/>
              <a:t>energy</a:t>
            </a:r>
            <a:r>
              <a:rPr lang="fr-FR" sz="1400" dirty="0" smtClean="0"/>
              <a:t> in the </a:t>
            </a:r>
            <a:r>
              <a:rPr lang="fr-FR" sz="1400" dirty="0" err="1" smtClean="0"/>
              <a:t>calculation</a:t>
            </a:r>
            <a:r>
              <a:rPr lang="fr-FR" sz="1400" dirty="0" smtClean="0"/>
              <a:t> </a:t>
            </a:r>
            <a:r>
              <a:rPr lang="fr-FR" sz="1400" dirty="0" err="1" smtClean="0"/>
              <a:t>without</a:t>
            </a:r>
            <a:r>
              <a:rPr lang="fr-FR" sz="1400" dirty="0" smtClean="0"/>
              <a:t> LN corrections (if </a:t>
            </a:r>
            <a:r>
              <a:rPr lang="fr-FR" sz="1400" i="1" dirty="0" err="1" smtClean="0"/>
              <a:t>type_of_calculation</a:t>
            </a:r>
            <a:r>
              <a:rPr lang="fr-FR" sz="1400" i="1" dirty="0" smtClean="0"/>
              <a:t> = 1 </a:t>
            </a:r>
            <a:r>
              <a:rPr lang="fr-FR" sz="1400" dirty="0" err="1" smtClean="0"/>
              <a:t>meaning</a:t>
            </a:r>
            <a:r>
              <a:rPr lang="fr-FR" sz="1400" dirty="0" smtClean="0"/>
              <a:t> standard HFB, </a:t>
            </a:r>
            <a:r>
              <a:rPr lang="fr-FR" sz="1400" dirty="0" err="1" smtClean="0"/>
              <a:t>only</a:t>
            </a:r>
            <a:r>
              <a:rPr lang="fr-FR" sz="1400" dirty="0" smtClean="0"/>
              <a:t> </a:t>
            </a:r>
            <a:r>
              <a:rPr lang="fr-FR" sz="1400" dirty="0" err="1" smtClean="0"/>
              <a:t>this</a:t>
            </a:r>
            <a:r>
              <a:rPr lang="fr-FR" sz="1400" dirty="0" smtClean="0"/>
              <a:t> </a:t>
            </a:r>
            <a:r>
              <a:rPr lang="fr-FR" sz="1400" dirty="0" err="1" smtClean="0"/>
              <a:t>will</a:t>
            </a:r>
            <a:r>
              <a:rPr lang="fr-FR" sz="1400" dirty="0" smtClean="0"/>
              <a:t> </a:t>
            </a:r>
            <a:r>
              <a:rPr lang="fr-FR" sz="1400" dirty="0" err="1" smtClean="0"/>
              <a:t>appear</a:t>
            </a:r>
            <a:r>
              <a:rPr lang="fr-FR" sz="1400" dirty="0" smtClean="0"/>
              <a:t>)</a:t>
            </a:r>
            <a:endParaRPr lang="fr-FR" sz="1400" dirty="0"/>
          </a:p>
        </p:txBody>
      </p:sp>
      <p:cxnSp>
        <p:nvCxnSpPr>
          <p:cNvPr id="26" name="Connecteur droit 25"/>
          <p:cNvCxnSpPr/>
          <p:nvPr/>
        </p:nvCxnSpPr>
        <p:spPr>
          <a:xfrm flipH="1">
            <a:off x="4521287" y="5176333"/>
            <a:ext cx="1585180" cy="4455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6231661" y="4835271"/>
            <a:ext cx="44301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Binding </a:t>
            </a:r>
            <a:r>
              <a:rPr lang="fr-FR" sz="1400" dirty="0" err="1" smtClean="0"/>
              <a:t>energy</a:t>
            </a:r>
            <a:r>
              <a:rPr lang="fr-FR" sz="1400" dirty="0" smtClean="0"/>
              <a:t> in the </a:t>
            </a:r>
            <a:r>
              <a:rPr lang="fr-FR" sz="1400" dirty="0" err="1" smtClean="0"/>
              <a:t>calculation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</a:t>
            </a:r>
            <a:r>
              <a:rPr lang="fr-FR" sz="1400" dirty="0" smtClean="0"/>
              <a:t>LN corrections </a:t>
            </a:r>
            <a:r>
              <a:rPr lang="fr-FR" sz="1400" dirty="0" smtClean="0"/>
              <a:t>(</a:t>
            </a:r>
            <a:r>
              <a:rPr lang="fr-FR" sz="1400" dirty="0" err="1" smtClean="0"/>
              <a:t>appears</a:t>
            </a:r>
            <a:r>
              <a:rPr lang="fr-FR" sz="1400" dirty="0" smtClean="0"/>
              <a:t> </a:t>
            </a:r>
            <a:r>
              <a:rPr lang="fr-FR" sz="1400" dirty="0" err="1" smtClean="0"/>
              <a:t>only</a:t>
            </a:r>
            <a:r>
              <a:rPr lang="fr-FR" sz="1400" dirty="0" smtClean="0"/>
              <a:t> if </a:t>
            </a:r>
            <a:r>
              <a:rPr lang="fr-FR" sz="1400" i="1" dirty="0" err="1" smtClean="0"/>
              <a:t>type_of_calculation</a:t>
            </a:r>
            <a:r>
              <a:rPr lang="fr-FR" sz="1400" i="1" dirty="0" smtClean="0"/>
              <a:t> = </a:t>
            </a:r>
            <a:r>
              <a:rPr lang="fr-FR" sz="1400" i="1" dirty="0" smtClean="0"/>
              <a:t>-1 </a:t>
            </a:r>
            <a:r>
              <a:rPr lang="fr-FR" sz="1400" dirty="0" err="1" smtClean="0"/>
              <a:t>meaning</a:t>
            </a:r>
            <a:r>
              <a:rPr lang="fr-FR" sz="1400" dirty="0" smtClean="0"/>
              <a:t> </a:t>
            </a:r>
            <a:r>
              <a:rPr lang="fr-FR" sz="1400" dirty="0" err="1" smtClean="0"/>
              <a:t>calculations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LN corrections</a:t>
            </a:r>
            <a:r>
              <a:rPr lang="fr-FR" sz="1400" dirty="0" smtClean="0"/>
              <a:t>).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20382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92" y="1047686"/>
            <a:ext cx="4107536" cy="110499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output file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610523" y="725488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Main </a:t>
            </a:r>
            <a:r>
              <a:rPr lang="fr-FR" sz="1400" b="1" dirty="0" err="1" smtClean="0"/>
              <a:t>calculations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results</a:t>
            </a:r>
            <a:endParaRPr lang="fr-FR" sz="1400" b="1" dirty="0"/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4331713" y="1499478"/>
            <a:ext cx="1427437" cy="2032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969376" y="1550560"/>
            <a:ext cx="504056" cy="72008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5716785" y="1334399"/>
            <a:ext cx="463815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If </a:t>
            </a:r>
            <a:r>
              <a:rPr lang="fr-FR" sz="1400" dirty="0" err="1" smtClean="0"/>
              <a:t>calculations</a:t>
            </a:r>
            <a:r>
              <a:rPr lang="fr-FR" sz="1400" dirty="0" smtClean="0"/>
              <a:t> ar</a:t>
            </a:r>
            <a:r>
              <a:rPr lang="fr-FR" sz="1400" dirty="0" smtClean="0"/>
              <a:t>e performed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</a:t>
            </a:r>
            <a:r>
              <a:rPr lang="fr-FR" sz="1400" dirty="0" smtClean="0"/>
              <a:t>LN corrections </a:t>
            </a:r>
            <a:r>
              <a:rPr lang="fr-FR" sz="1400" dirty="0" smtClean="0"/>
              <a:t>(</a:t>
            </a:r>
            <a:r>
              <a:rPr lang="fr-FR" sz="1400" i="1" dirty="0" err="1" smtClean="0"/>
              <a:t>type_of_calculation</a:t>
            </a:r>
            <a:r>
              <a:rPr lang="fr-FR" sz="1400" i="1" dirty="0" smtClean="0"/>
              <a:t> </a:t>
            </a:r>
            <a:r>
              <a:rPr lang="fr-FR" sz="1400" i="1" dirty="0" smtClean="0"/>
              <a:t>= </a:t>
            </a:r>
            <a:r>
              <a:rPr lang="fr-FR" sz="1400" i="1" dirty="0" smtClean="0"/>
              <a:t>-1</a:t>
            </a:r>
            <a:r>
              <a:rPr lang="fr-FR" sz="1400" dirty="0" smtClean="0"/>
              <a:t>), </a:t>
            </a:r>
            <a:r>
              <a:rPr lang="fr-FR" sz="1400" dirty="0" err="1" smtClean="0"/>
              <a:t>this</a:t>
            </a:r>
            <a:r>
              <a:rPr lang="fr-FR" sz="1400" dirty="0" smtClean="0"/>
              <a:t> </a:t>
            </a:r>
            <a:r>
              <a:rPr lang="fr-FR" sz="1400" dirty="0" err="1" smtClean="0"/>
              <a:t>additional</a:t>
            </a:r>
            <a:r>
              <a:rPr lang="fr-FR" sz="1400" dirty="0" smtClean="0"/>
              <a:t> set of </a:t>
            </a:r>
            <a:r>
              <a:rPr lang="fr-FR" sz="1400" dirty="0" err="1" smtClean="0"/>
              <a:t>results</a:t>
            </a:r>
            <a:r>
              <a:rPr lang="fr-FR" sz="1400" dirty="0" smtClean="0"/>
              <a:t> </a:t>
            </a:r>
            <a:r>
              <a:rPr lang="fr-FR" sz="1400" dirty="0" err="1" smtClean="0"/>
              <a:t>will</a:t>
            </a:r>
            <a:r>
              <a:rPr lang="fr-FR" sz="1400" dirty="0" smtClean="0"/>
              <a:t> </a:t>
            </a:r>
            <a:r>
              <a:rPr lang="fr-FR" sz="1400" dirty="0" err="1" smtClean="0"/>
              <a:t>appear</a:t>
            </a:r>
            <a:r>
              <a:rPr lang="fr-FR" sz="1400" dirty="0" smtClean="0"/>
              <a:t>, </a:t>
            </a:r>
            <a:r>
              <a:rPr lang="fr-FR" sz="1400" dirty="0" err="1" smtClean="0"/>
              <a:t>since</a:t>
            </a:r>
            <a:r>
              <a:rPr lang="fr-FR" sz="1400" dirty="0" smtClean="0"/>
              <a:t> the charge </a:t>
            </a:r>
            <a:r>
              <a:rPr lang="fr-FR" sz="1400" dirty="0" err="1" smtClean="0"/>
              <a:t>radii</a:t>
            </a:r>
            <a:r>
              <a:rPr lang="fr-FR" sz="1400" dirty="0" smtClean="0"/>
              <a:t>, </a:t>
            </a:r>
            <a:r>
              <a:rPr lang="fr-FR" sz="1400" dirty="0" err="1" smtClean="0"/>
              <a:t>quadrupole</a:t>
            </a:r>
            <a:r>
              <a:rPr lang="fr-FR" sz="1400" dirty="0"/>
              <a:t> </a:t>
            </a:r>
            <a:r>
              <a:rPr lang="fr-FR" sz="1400" dirty="0" smtClean="0"/>
              <a:t>moment and </a:t>
            </a:r>
            <a:r>
              <a:rPr lang="fr-FR" sz="1400" dirty="0" err="1" smtClean="0"/>
              <a:t>deformation</a:t>
            </a:r>
            <a:r>
              <a:rPr lang="fr-FR" sz="1400" dirty="0" smtClean="0"/>
              <a:t> </a:t>
            </a:r>
            <a:r>
              <a:rPr lang="fr-FR" sz="1400" dirty="0" err="1" smtClean="0"/>
              <a:t>parameters</a:t>
            </a:r>
            <a:r>
              <a:rPr lang="fr-FR" sz="1400" dirty="0" smtClean="0"/>
              <a:t> </a:t>
            </a:r>
            <a:r>
              <a:rPr lang="fr-FR" sz="1400" dirty="0" err="1" smtClean="0"/>
              <a:t>will</a:t>
            </a:r>
            <a:r>
              <a:rPr lang="fr-FR" sz="1400" dirty="0" smtClean="0"/>
              <a:t> </a:t>
            </a:r>
            <a:r>
              <a:rPr lang="fr-FR" sz="1400" dirty="0" err="1" smtClean="0"/>
              <a:t>be</a:t>
            </a:r>
            <a:r>
              <a:rPr lang="fr-FR" sz="1400" dirty="0" smtClean="0"/>
              <a:t> </a:t>
            </a:r>
            <a:r>
              <a:rPr lang="fr-FR" sz="1400" dirty="0" err="1" smtClean="0"/>
              <a:t>also</a:t>
            </a:r>
            <a:r>
              <a:rPr lang="fr-FR" sz="1400" dirty="0" smtClean="0"/>
              <a:t> </a:t>
            </a:r>
            <a:r>
              <a:rPr lang="fr-FR" sz="1400" dirty="0" err="1" smtClean="0"/>
              <a:t>impacted</a:t>
            </a:r>
            <a:r>
              <a:rPr lang="fr-FR" sz="1400" dirty="0" smtClean="0"/>
              <a:t>.</a:t>
            </a:r>
            <a:r>
              <a:rPr lang="fr-FR" sz="1400" dirty="0" smtClean="0"/>
              <a:t> If LN corrections are active, </a:t>
            </a:r>
            <a:r>
              <a:rPr lang="fr-FR" sz="1400" dirty="0" err="1" smtClean="0"/>
              <a:t>these</a:t>
            </a:r>
            <a:r>
              <a:rPr lang="fr-FR" sz="1400" dirty="0" smtClean="0"/>
              <a:t> </a:t>
            </a:r>
            <a:r>
              <a:rPr lang="fr-FR" sz="1400" dirty="0" err="1" smtClean="0"/>
              <a:t>results</a:t>
            </a:r>
            <a:r>
              <a:rPr lang="fr-FR" sz="1400" dirty="0" smtClean="0"/>
              <a:t> </a:t>
            </a:r>
            <a:r>
              <a:rPr lang="fr-FR" sz="1400" dirty="0" err="1" smtClean="0"/>
              <a:t>should</a:t>
            </a:r>
            <a:r>
              <a:rPr lang="fr-FR" sz="1400" dirty="0" smtClean="0"/>
              <a:t> </a:t>
            </a:r>
            <a:r>
              <a:rPr lang="fr-FR" sz="1400" dirty="0" err="1" smtClean="0"/>
              <a:t>be</a:t>
            </a:r>
            <a:r>
              <a:rPr lang="fr-FR" sz="1400" dirty="0" smtClean="0"/>
              <a:t> </a:t>
            </a:r>
            <a:r>
              <a:rPr lang="fr-FR" sz="1400" dirty="0" err="1" smtClean="0"/>
              <a:t>chosen</a:t>
            </a:r>
            <a:r>
              <a:rPr lang="fr-FR" sz="1400" dirty="0" smtClean="0"/>
              <a:t> </a:t>
            </a:r>
            <a:r>
              <a:rPr lang="fr-FR" sz="1400" dirty="0" err="1" smtClean="0"/>
              <a:t>rather</a:t>
            </a:r>
            <a:r>
              <a:rPr lang="fr-FR" sz="1400" dirty="0" smtClean="0"/>
              <a:t> </a:t>
            </a:r>
            <a:r>
              <a:rPr lang="fr-FR" sz="1400" dirty="0" err="1" smtClean="0"/>
              <a:t>than</a:t>
            </a:r>
            <a:r>
              <a:rPr lang="fr-FR" sz="1400" dirty="0" smtClean="0"/>
              <a:t> the </a:t>
            </a:r>
            <a:r>
              <a:rPr lang="fr-FR" sz="1400" dirty="0" err="1" smtClean="0"/>
              <a:t>ones</a:t>
            </a:r>
            <a:r>
              <a:rPr lang="fr-FR" sz="1400" dirty="0" smtClean="0"/>
              <a:t> </a:t>
            </a:r>
            <a:r>
              <a:rPr lang="fr-FR" sz="1400" dirty="0" err="1" smtClean="0"/>
              <a:t>without</a:t>
            </a:r>
            <a:r>
              <a:rPr lang="fr-FR" sz="1400" dirty="0" smtClean="0"/>
              <a:t> corrections (</a:t>
            </a:r>
            <a:r>
              <a:rPr lang="fr-FR" sz="1400" dirty="0" err="1" smtClean="0"/>
              <a:t>together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the </a:t>
            </a:r>
            <a:r>
              <a:rPr lang="fr-FR" sz="1400" dirty="0" err="1" smtClean="0"/>
              <a:t>corresponding</a:t>
            </a:r>
            <a:r>
              <a:rPr lang="fr-FR" sz="1400" dirty="0" smtClean="0"/>
              <a:t> binding </a:t>
            </a:r>
            <a:r>
              <a:rPr lang="fr-FR" sz="1400" dirty="0" err="1" smtClean="0"/>
              <a:t>energy</a:t>
            </a:r>
            <a:r>
              <a:rPr lang="fr-FR" sz="1400" dirty="0" smtClean="0"/>
              <a:t>). </a:t>
            </a:r>
          </a:p>
          <a:p>
            <a:endParaRPr lang="fr-FR" sz="1400" dirty="0"/>
          </a:p>
          <a:p>
            <a:r>
              <a:rPr lang="fr-FR" sz="1400" dirty="0" err="1" smtClean="0"/>
              <a:t>Calculations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LN corrections are </a:t>
            </a:r>
            <a:r>
              <a:rPr lang="fr-FR" sz="1400" dirty="0" err="1" smtClean="0"/>
              <a:t>considered</a:t>
            </a:r>
            <a:r>
              <a:rPr lang="fr-FR" sz="1400" dirty="0" smtClean="0"/>
              <a:t> to </a:t>
            </a:r>
            <a:r>
              <a:rPr lang="fr-FR" sz="1400" dirty="0" err="1" smtClean="0"/>
              <a:t>be</a:t>
            </a:r>
            <a:r>
              <a:rPr lang="fr-FR" sz="1400" dirty="0"/>
              <a:t> </a:t>
            </a:r>
            <a:r>
              <a:rPr lang="fr-FR" sz="1400" dirty="0" smtClean="0"/>
              <a:t>more </a:t>
            </a:r>
            <a:r>
              <a:rPr lang="fr-FR" sz="1400" dirty="0" err="1" smtClean="0"/>
              <a:t>accurate</a:t>
            </a:r>
            <a:r>
              <a:rPr lang="fr-FR" sz="1400" dirty="0" smtClean="0"/>
              <a:t> (</a:t>
            </a:r>
            <a:r>
              <a:rPr lang="fr-FR" sz="1400" dirty="0" err="1" smtClean="0"/>
              <a:t>obtained</a:t>
            </a:r>
            <a:r>
              <a:rPr lang="fr-FR" sz="1400" dirty="0" smtClean="0"/>
              <a:t> binding </a:t>
            </a:r>
            <a:r>
              <a:rPr lang="fr-FR" sz="1400" dirty="0" err="1" smtClean="0"/>
              <a:t>energy</a:t>
            </a:r>
            <a:r>
              <a:rPr lang="fr-FR" sz="1400" dirty="0" smtClean="0"/>
              <a:t> </a:t>
            </a:r>
            <a:r>
              <a:rPr lang="fr-FR" sz="1400" dirty="0" err="1" smtClean="0"/>
              <a:t>is</a:t>
            </a:r>
            <a:r>
              <a:rPr lang="fr-FR" sz="1400" dirty="0" smtClean="0"/>
              <a:t> </a:t>
            </a:r>
            <a:r>
              <a:rPr lang="fr-FR" sz="1400" dirty="0" err="1" smtClean="0"/>
              <a:t>lower</a:t>
            </a:r>
            <a:r>
              <a:rPr lang="fr-FR" sz="1400" dirty="0" smtClean="0"/>
              <a:t>).</a:t>
            </a:r>
            <a:endParaRPr lang="fr-FR" sz="1400" dirty="0" smtClean="0"/>
          </a:p>
        </p:txBody>
      </p:sp>
      <p:sp>
        <p:nvSpPr>
          <p:cNvPr id="25" name="Rectangle 24"/>
          <p:cNvSpPr/>
          <p:nvPr/>
        </p:nvSpPr>
        <p:spPr>
          <a:xfrm>
            <a:off x="3827656" y="1666763"/>
            <a:ext cx="504056" cy="72008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3827656" y="1790270"/>
            <a:ext cx="504056" cy="72008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3827656" y="1919175"/>
            <a:ext cx="504056" cy="72008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2517203" y="4200245"/>
            <a:ext cx="5662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Note: HFBTHO </a:t>
            </a:r>
            <a:r>
              <a:rPr lang="fr-FR" dirty="0" err="1" smtClean="0"/>
              <a:t>manuals</a:t>
            </a:r>
            <a:r>
              <a:rPr lang="fr-FR" dirty="0" smtClean="0"/>
              <a:t> for full information arXiv:1210.1825v3 and arXiv:1704.03945v1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847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description of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formalism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009083" y="941512"/>
            <a:ext cx="10214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Goal: </a:t>
            </a:r>
            <a:r>
              <a:rPr lang="fr-FR" sz="1200" dirty="0" err="1" smtClean="0"/>
              <a:t>Solve</a:t>
            </a:r>
            <a:r>
              <a:rPr lang="fr-FR" sz="1200" dirty="0" smtClean="0"/>
              <a:t> 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2034395" y="941512"/>
                <a:ext cx="115794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begChr m:val="|"/>
                          <m:endChr m:val="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|"/>
                          <m:endChr m:val=""/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395" y="941512"/>
                <a:ext cx="1157945" cy="246221"/>
              </a:xfrm>
              <a:prstGeom prst="rect">
                <a:avLst/>
              </a:prstGeom>
              <a:blipFill>
                <a:blip r:embed="rId2"/>
                <a:stretch>
                  <a:fillRect l="-15789" t="-163415" r="-38947" b="-25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/>
          <p:cNvSpPr txBox="1"/>
          <p:nvPr/>
        </p:nvSpPr>
        <p:spPr>
          <a:xfrm>
            <a:off x="3199758" y="942759"/>
            <a:ext cx="1039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s</a:t>
            </a:r>
            <a:r>
              <a:rPr lang="fr-FR" sz="1200" dirty="0" err="1" smtClean="0"/>
              <a:t>tarting</a:t>
            </a:r>
            <a:r>
              <a:rPr lang="fr-FR" sz="1200" dirty="0" smtClean="0"/>
              <a:t> </a:t>
            </a:r>
            <a:r>
              <a:rPr lang="fr-FR" sz="1200" dirty="0" err="1" smtClean="0"/>
              <a:t>from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4238825" y="956900"/>
                <a:ext cx="98687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825" y="956900"/>
                <a:ext cx="986873" cy="246221"/>
              </a:xfrm>
              <a:prstGeom prst="rect">
                <a:avLst/>
              </a:prstGeom>
              <a:blipFill>
                <a:blip r:embed="rId3"/>
                <a:stretch>
                  <a:fillRect l="-3704" r="-3086" b="-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5962451" y="5230673"/>
            <a:ext cx="4899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D. </a:t>
            </a:r>
            <a:r>
              <a:rPr lang="en-US" sz="1000" dirty="0" err="1" smtClean="0"/>
              <a:t>Vautherin</a:t>
            </a:r>
            <a:r>
              <a:rPr lang="en-US" sz="1000" dirty="0" smtClean="0"/>
              <a:t>, D.M. Brink, Phys. Rev. C 5, 626 (1972)</a:t>
            </a:r>
          </a:p>
          <a:p>
            <a:r>
              <a:rPr lang="fr-FR" sz="1000" dirty="0" smtClean="0"/>
              <a:t>K. </a:t>
            </a:r>
            <a:r>
              <a:rPr lang="fr-FR" sz="1000" dirty="0" err="1" smtClean="0"/>
              <a:t>Bennaceur</a:t>
            </a:r>
            <a:r>
              <a:rPr lang="fr-FR" sz="1000" dirty="0" smtClean="0"/>
              <a:t>, J. </a:t>
            </a:r>
            <a:r>
              <a:rPr lang="fr-FR" sz="1000" dirty="0" err="1" smtClean="0"/>
              <a:t>Dobaczewski</a:t>
            </a:r>
            <a:r>
              <a:rPr lang="fr-FR" sz="1000" dirty="0" smtClean="0"/>
              <a:t>, </a:t>
            </a:r>
            <a:r>
              <a:rPr lang="fr-FR" sz="1000" dirty="0" err="1" smtClean="0"/>
              <a:t>Comp</a:t>
            </a:r>
            <a:r>
              <a:rPr lang="fr-FR" sz="1000" dirty="0" smtClean="0"/>
              <a:t>. Phys. Commun. 168, 96 </a:t>
            </a:r>
            <a:r>
              <a:rPr lang="fr-FR" sz="1000" dirty="0"/>
              <a:t>(2005</a:t>
            </a:r>
            <a:r>
              <a:rPr lang="fr-FR" sz="1000" dirty="0" smtClean="0"/>
              <a:t>)</a:t>
            </a:r>
            <a:endParaRPr lang="fr-FR" sz="1000" dirty="0"/>
          </a:p>
        </p:txBody>
      </p:sp>
      <p:sp>
        <p:nvSpPr>
          <p:cNvPr id="38" name="ZoneTexte 37"/>
          <p:cNvSpPr txBox="1"/>
          <p:nvPr/>
        </p:nvSpPr>
        <p:spPr>
          <a:xfrm>
            <a:off x="1009083" y="1389145"/>
            <a:ext cx="2501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Use </a:t>
            </a:r>
            <a:r>
              <a:rPr lang="fr-FR" sz="1200" dirty="0" err="1" smtClean="0"/>
              <a:t>variational</a:t>
            </a:r>
            <a:r>
              <a:rPr lang="fr-FR" sz="1200" dirty="0" smtClean="0"/>
              <a:t> </a:t>
            </a:r>
            <a:r>
              <a:rPr lang="fr-FR" sz="1200" dirty="0" err="1" smtClean="0"/>
              <a:t>principle</a:t>
            </a:r>
            <a:r>
              <a:rPr lang="fr-FR" sz="1200" dirty="0" smtClean="0"/>
              <a:t>: </a:t>
            </a:r>
            <a:r>
              <a:rPr lang="fr-FR" sz="1200" dirty="0" err="1" smtClean="0"/>
              <a:t>Minimize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/>
              <p:cNvSpPr txBox="1"/>
              <p:nvPr/>
            </p:nvSpPr>
            <p:spPr>
              <a:xfrm>
                <a:off x="3428027" y="1399070"/>
                <a:ext cx="81079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42" name="ZoneText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027" y="1399070"/>
                <a:ext cx="810798" cy="246221"/>
              </a:xfrm>
              <a:prstGeom prst="rect">
                <a:avLst/>
              </a:prstGeom>
              <a:blipFill>
                <a:blip r:embed="rId4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ZoneTexte 47"/>
          <p:cNvSpPr txBox="1"/>
          <p:nvPr/>
        </p:nvSpPr>
        <p:spPr>
          <a:xfrm>
            <a:off x="4156763" y="1398181"/>
            <a:ext cx="17475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with</a:t>
            </a:r>
            <a:r>
              <a:rPr lang="fr-FR" sz="1200" dirty="0" smtClean="0"/>
              <a:t> a </a:t>
            </a:r>
            <a:r>
              <a:rPr lang="fr-FR" sz="1200" dirty="0" err="1" smtClean="0"/>
              <a:t>specific</a:t>
            </a:r>
            <a:r>
              <a:rPr lang="fr-FR" sz="1200" dirty="0" smtClean="0"/>
              <a:t> class of 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/>
              <p:cNvSpPr txBox="1"/>
              <p:nvPr/>
            </p:nvSpPr>
            <p:spPr>
              <a:xfrm>
                <a:off x="5784101" y="1398181"/>
                <a:ext cx="35670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50" name="ZoneTexte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101" y="1398181"/>
                <a:ext cx="356700" cy="246221"/>
              </a:xfrm>
              <a:prstGeom prst="rect">
                <a:avLst/>
              </a:prstGeom>
              <a:blipFill>
                <a:blip r:embed="rId5"/>
                <a:stretch>
                  <a:fillRect l="-96552" t="-163415" r="-129310" b="-25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986309" y="1835531"/>
            <a:ext cx="1225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Hartree-</a:t>
            </a:r>
            <a:r>
              <a:rPr lang="fr-FR" sz="1200" b="1" dirty="0" err="1" smtClean="0"/>
              <a:t>Fock</a:t>
            </a:r>
            <a:r>
              <a:rPr lang="fr-FR" sz="1200" b="1" dirty="0" smtClean="0"/>
              <a:t>: </a:t>
            </a:r>
            <a:endParaRPr lang="fr-FR" sz="1200" b="1" dirty="0"/>
          </a:p>
        </p:txBody>
      </p:sp>
      <p:sp>
        <p:nvSpPr>
          <p:cNvPr id="53" name="ZoneTexte 52"/>
          <p:cNvSpPr txBox="1"/>
          <p:nvPr/>
        </p:nvSpPr>
        <p:spPr>
          <a:xfrm>
            <a:off x="2387216" y="1835530"/>
            <a:ext cx="3935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is</a:t>
            </a:r>
            <a:r>
              <a:rPr lang="fr-FR" sz="1200" dirty="0" smtClean="0"/>
              <a:t> a </a:t>
            </a:r>
            <a:r>
              <a:rPr lang="fr-FR" sz="1200" dirty="0"/>
              <a:t>S</a:t>
            </a:r>
            <a:r>
              <a:rPr lang="fr-FR" sz="1200" dirty="0" smtClean="0"/>
              <a:t>later determinant of single-</a:t>
            </a:r>
            <a:r>
              <a:rPr lang="fr-FR" sz="1200" dirty="0" err="1" smtClean="0"/>
              <a:t>particle</a:t>
            </a:r>
            <a:r>
              <a:rPr lang="fr-FR" sz="1200" dirty="0" smtClean="0"/>
              <a:t> </a:t>
            </a:r>
            <a:r>
              <a:rPr lang="fr-FR" sz="1200" dirty="0" err="1" smtClean="0"/>
              <a:t>wavefunctions</a:t>
            </a:r>
            <a:endParaRPr lang="fr-FR" sz="1200" dirty="0"/>
          </a:p>
        </p:txBody>
      </p:sp>
      <p:sp>
        <p:nvSpPr>
          <p:cNvPr id="55" name="ZoneTexte 54"/>
          <p:cNvSpPr txBox="1"/>
          <p:nvPr/>
        </p:nvSpPr>
        <p:spPr>
          <a:xfrm>
            <a:off x="989819" y="2253559"/>
            <a:ext cx="1005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 smtClean="0"/>
              <a:t>In </a:t>
            </a:r>
            <a:r>
              <a:rPr lang="fr-FR" sz="1200" u="sng" dirty="0" err="1" smtClean="0"/>
              <a:t>this</a:t>
            </a:r>
            <a:r>
              <a:rPr lang="fr-FR" sz="1200" u="sng" dirty="0" smtClean="0"/>
              <a:t> case:</a:t>
            </a:r>
            <a:endParaRPr lang="fr-FR" sz="1200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/>
              <p:cNvSpPr txBox="1"/>
              <p:nvPr/>
            </p:nvSpPr>
            <p:spPr>
              <a:xfrm>
                <a:off x="1995222" y="2272879"/>
                <a:ext cx="147713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ℰ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fr-FR" sz="1600" dirty="0">
                  <a:latin typeface="Bernard MT Condensed" panose="02050806060905020404" pitchFamily="18" charset="0"/>
                </a:endParaRPr>
              </a:p>
            </p:txBody>
          </p:sp>
        </mc:Choice>
        <mc:Fallback xmlns="">
          <p:sp>
            <p:nvSpPr>
              <p:cNvPr id="56" name="ZoneTexte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222" y="2272879"/>
                <a:ext cx="1477136" cy="246221"/>
              </a:xfrm>
              <a:prstGeom prst="rect">
                <a:avLst/>
              </a:prstGeom>
              <a:blipFill>
                <a:blip r:embed="rId6"/>
                <a:stretch>
                  <a:fillRect r="-3704" b="-3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ZoneTexte 56"/>
          <p:cNvSpPr txBox="1"/>
          <p:nvPr/>
        </p:nvSpPr>
        <p:spPr>
          <a:xfrm>
            <a:off x="3430522" y="2253559"/>
            <a:ext cx="1883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(</a:t>
            </a:r>
            <a:r>
              <a:rPr lang="fr-FR" sz="1200" dirty="0" err="1" smtClean="0"/>
              <a:t>functional</a:t>
            </a:r>
            <a:r>
              <a:rPr lang="fr-FR" sz="1200" dirty="0" smtClean="0"/>
              <a:t> of the </a:t>
            </a:r>
            <a:r>
              <a:rPr lang="fr-FR" sz="1200" dirty="0" err="1" smtClean="0"/>
              <a:t>density</a:t>
            </a:r>
            <a:r>
              <a:rPr lang="fr-FR" sz="1200" dirty="0" smtClean="0"/>
              <a:t>)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/>
              <p:cNvSpPr txBox="1"/>
              <p:nvPr/>
            </p:nvSpPr>
            <p:spPr>
              <a:xfrm>
                <a:off x="1003654" y="2759959"/>
                <a:ext cx="625203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b="1" dirty="0" err="1" smtClean="0"/>
                  <a:t>Density</a:t>
                </a:r>
                <a:r>
                  <a:rPr lang="fr-FR" sz="1200" b="1" dirty="0" smtClean="0"/>
                  <a:t> </a:t>
                </a:r>
                <a:r>
                  <a:rPr lang="fr-FR" sz="1200" b="1" dirty="0" err="1" smtClean="0"/>
                  <a:t>functional</a:t>
                </a:r>
                <a:r>
                  <a:rPr lang="fr-FR" sz="1200" b="1" dirty="0" smtClean="0"/>
                  <a:t> </a:t>
                </a:r>
                <a:r>
                  <a:rPr lang="fr-FR" sz="1200" b="1" dirty="0" err="1" smtClean="0"/>
                  <a:t>theory</a:t>
                </a:r>
                <a:r>
                  <a:rPr lang="fr-FR" sz="1200" dirty="0" smtClean="0"/>
                  <a:t>: </a:t>
                </a:r>
                <a:r>
                  <a:rPr lang="fr-FR" sz="1200" dirty="0" err="1" smtClean="0"/>
                  <a:t>postulate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that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this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is</a:t>
                </a:r>
                <a:r>
                  <a:rPr lang="fr-FR" sz="1200" dirty="0" smtClean="0"/>
                  <a:t> the case </a:t>
                </a:r>
                <a:r>
                  <a:rPr lang="fr-FR" sz="1200" dirty="0" err="1" smtClean="0"/>
                  <a:t>also</a:t>
                </a:r>
                <a:r>
                  <a:rPr lang="fr-FR" sz="1200" dirty="0" smtClean="0"/>
                  <a:t> for the exact wavefunction</a:t>
                </a:r>
              </a:p>
              <a:p>
                <a:pPr marL="673100" lvl="1" indent="-171450">
                  <a:buFont typeface="Courier New" panose="02070309020205020404" pitchFamily="49" charset="0"/>
                  <a:buChar char="o"/>
                </a:pPr>
                <a:r>
                  <a:rPr lang="fr-FR" sz="1200" dirty="0" smtClean="0"/>
                  <a:t>This </a:t>
                </a:r>
                <a:r>
                  <a:rPr lang="fr-FR" sz="1200" dirty="0" err="1" smtClean="0"/>
                  <a:t>means</a:t>
                </a:r>
                <a:r>
                  <a:rPr lang="fr-FR" sz="1200" dirty="0" smtClean="0"/>
                  <a:t> one </a:t>
                </a:r>
                <a:r>
                  <a:rPr lang="fr-FR" sz="1200" dirty="0" err="1" smtClean="0"/>
                  <a:t>can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optimize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directly</a:t>
                </a:r>
                <a:r>
                  <a:rPr lang="fr-FR" sz="1200" dirty="0" smtClean="0"/>
                  <a:t> </a:t>
                </a:r>
                <a14:m>
                  <m:oMath xmlns:m="http://schemas.openxmlformats.org/officeDocument/2006/math">
                    <m:r>
                      <a:rPr lang="fr-FR" sz="12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fr-FR" sz="12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fr-FR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fr-FR" sz="12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fr-FR" sz="1200" dirty="0" smtClean="0"/>
                  <a:t> as a </a:t>
                </a:r>
                <a:r>
                  <a:rPr lang="fr-FR" sz="1200" dirty="0" err="1" smtClean="0"/>
                  <a:t>function</a:t>
                </a:r>
                <a:r>
                  <a:rPr lang="fr-FR" sz="1200" dirty="0" smtClean="0"/>
                  <a:t> of </a:t>
                </a:r>
                <a14:m>
                  <m:oMath xmlns:m="http://schemas.openxmlformats.org/officeDocument/2006/math">
                    <m:r>
                      <a:rPr lang="fr-FR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fr-FR" sz="1200" dirty="0" smtClean="0"/>
              </a:p>
              <a:p>
                <a:pPr marL="673100" lvl="1" indent="-171450">
                  <a:buFont typeface="Courier New" panose="02070309020205020404" pitchFamily="49" charset="0"/>
                  <a:buChar char="o"/>
                </a:pPr>
                <a:r>
                  <a:rPr lang="fr-FR" sz="1200" dirty="0" smtClean="0"/>
                  <a:t>For </a:t>
                </a:r>
                <a:r>
                  <a:rPr lang="fr-FR" sz="1200" dirty="0" err="1" smtClean="0"/>
                  <a:t>electron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systems</a:t>
                </a:r>
                <a:r>
                  <a:rPr lang="fr-FR" sz="1200" dirty="0" smtClean="0"/>
                  <a:t> in Coulomb </a:t>
                </a:r>
                <a:r>
                  <a:rPr lang="fr-FR" sz="1200" dirty="0" err="1" smtClean="0"/>
                  <a:t>potential</a:t>
                </a:r>
                <a:r>
                  <a:rPr lang="fr-FR" sz="1200" dirty="0" smtClean="0"/>
                  <a:t>: </a:t>
                </a:r>
                <a:r>
                  <a:rPr lang="fr-FR" sz="1200" dirty="0" err="1" smtClean="0"/>
                  <a:t>proven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mathematically</a:t>
                </a:r>
                <a:r>
                  <a:rPr lang="fr-FR" sz="1200" dirty="0" smtClean="0"/>
                  <a:t> to </a:t>
                </a:r>
                <a:r>
                  <a:rPr lang="fr-FR" sz="1200" dirty="0" err="1" smtClean="0"/>
                  <a:t>be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true</a:t>
                </a:r>
                <a:r>
                  <a:rPr lang="fr-FR" sz="1200" dirty="0" smtClean="0"/>
                  <a:t> </a:t>
                </a:r>
              </a:p>
              <a:p>
                <a:pPr marL="673100" lvl="1" indent="-171450">
                  <a:buFont typeface="Courier New" panose="02070309020205020404" pitchFamily="49" charset="0"/>
                  <a:buChar char="o"/>
                </a:pPr>
                <a:r>
                  <a:rPr lang="fr-FR" sz="1200" dirty="0" smtClean="0"/>
                  <a:t>In </a:t>
                </a:r>
                <a:r>
                  <a:rPr lang="fr-FR" sz="1200" dirty="0" err="1" smtClean="0"/>
                  <a:t>nuclei</a:t>
                </a:r>
                <a:r>
                  <a:rPr lang="fr-FR" sz="1200" dirty="0" smtClean="0"/>
                  <a:t>: no </a:t>
                </a:r>
                <a:r>
                  <a:rPr lang="fr-FR" sz="1200" dirty="0" err="1" smtClean="0"/>
                  <a:t>formal</a:t>
                </a:r>
                <a:r>
                  <a:rPr lang="fr-FR" sz="1200" dirty="0" smtClean="0"/>
                  <a:t> proof</a:t>
                </a:r>
                <a:endParaRPr lang="fr-FR" sz="1200" dirty="0"/>
              </a:p>
            </p:txBody>
          </p:sp>
        </mc:Choice>
        <mc:Fallback xmlns="">
          <p:sp>
            <p:nvSpPr>
              <p:cNvPr id="58" name="ZoneTexte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654" y="2759959"/>
                <a:ext cx="6252033" cy="830997"/>
              </a:xfrm>
              <a:prstGeom prst="rect">
                <a:avLst/>
              </a:prstGeom>
              <a:blipFill>
                <a:blip r:embed="rId7"/>
                <a:stretch>
                  <a:fillRect l="-98" t="-1471" b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ZoneTexte 58"/>
              <p:cNvSpPr txBox="1"/>
              <p:nvPr/>
            </p:nvSpPr>
            <p:spPr>
              <a:xfrm>
                <a:off x="2105680" y="1854021"/>
                <a:ext cx="35670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59" name="ZoneTexte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680" y="1854021"/>
                <a:ext cx="356700" cy="246221"/>
              </a:xfrm>
              <a:prstGeom prst="rect">
                <a:avLst/>
              </a:prstGeom>
              <a:blipFill>
                <a:blip r:embed="rId8"/>
                <a:stretch>
                  <a:fillRect l="-93220" t="-163415" r="-127119" b="-25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ZoneTexte 59"/>
          <p:cNvSpPr txBox="1"/>
          <p:nvPr/>
        </p:nvSpPr>
        <p:spPr>
          <a:xfrm>
            <a:off x="1006389" y="3845689"/>
            <a:ext cx="1606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The basic </a:t>
            </a:r>
            <a:r>
              <a:rPr lang="fr-FR" sz="1200" dirty="0" err="1" smtClean="0"/>
              <a:t>difference</a:t>
            </a:r>
            <a:r>
              <a:rPr lang="fr-FR" sz="1200" dirty="0" smtClean="0"/>
              <a:t>:</a:t>
            </a:r>
            <a:endParaRPr lang="fr-FR" sz="1200" dirty="0"/>
          </a:p>
        </p:txBody>
      </p:sp>
      <p:sp>
        <p:nvSpPr>
          <p:cNvPr id="61" name="ZoneTexte 60"/>
          <p:cNvSpPr txBox="1"/>
          <p:nvPr/>
        </p:nvSpPr>
        <p:spPr>
          <a:xfrm>
            <a:off x="1003654" y="4102540"/>
            <a:ext cx="2501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Hartree-</a:t>
            </a:r>
            <a:r>
              <a:rPr lang="fr-FR" sz="1200" b="1" dirty="0" err="1" smtClean="0"/>
              <a:t>Fock</a:t>
            </a:r>
            <a:r>
              <a:rPr lang="fr-FR" sz="1200" b="1" dirty="0" smtClean="0"/>
              <a:t>-(</a:t>
            </a:r>
            <a:r>
              <a:rPr lang="fr-FR" sz="1200" b="1" dirty="0" err="1" smtClean="0"/>
              <a:t>Bogoliubov</a:t>
            </a:r>
            <a:r>
              <a:rPr lang="fr-FR" sz="1200" b="1" dirty="0" smtClean="0"/>
              <a:t>/BCS)</a:t>
            </a:r>
            <a:endParaRPr lang="fr-FR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ZoneTexte 61"/>
              <p:cNvSpPr txBox="1"/>
              <p:nvPr/>
            </p:nvSpPr>
            <p:spPr>
              <a:xfrm>
                <a:off x="2742517" y="4697586"/>
                <a:ext cx="195354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1400" dirty="0" smtClean="0"/>
                  <a:t>, for a </a:t>
                </a:r>
                <a:r>
                  <a:rPr lang="fr-FR" sz="1400" dirty="0" err="1" smtClean="0"/>
                  <a:t>given</a:t>
                </a:r>
                <a:r>
                  <a:rPr lang="fr-FR" sz="1400" dirty="0" smtClean="0"/>
                  <a:t> class of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fr-FR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fr-FR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1400" dirty="0" smtClean="0"/>
                  <a:t> </a:t>
                </a:r>
                <a:endParaRPr lang="fr-FR" sz="1400" dirty="0"/>
              </a:p>
            </p:txBody>
          </p:sp>
        </mc:Choice>
        <mc:Fallback xmlns="">
          <p:sp>
            <p:nvSpPr>
              <p:cNvPr id="62" name="ZoneTexte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517" y="4697586"/>
                <a:ext cx="1953548" cy="215444"/>
              </a:xfrm>
              <a:prstGeom prst="rect">
                <a:avLst/>
              </a:prstGeom>
              <a:blipFill>
                <a:blip r:embed="rId9"/>
                <a:stretch>
                  <a:fillRect l="-5625" t="-168571" r="-19688" b="-25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492520" y="4549210"/>
                <a:ext cx="133280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num>
                        <m:den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endChr m:val="⟩"/>
                                  <m:ctrlPr>
                                    <a:rPr lang="fr-FR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d>
                            </m:e>
                          </m:d>
                        </m:den>
                      </m:f>
                      <m:r>
                        <a:rPr lang="fr-FR" sz="1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520" y="4549210"/>
                <a:ext cx="1332801" cy="538609"/>
              </a:xfrm>
              <a:prstGeom prst="rect">
                <a:avLst/>
              </a:prstGeom>
              <a:blipFill>
                <a:blip r:embed="rId10"/>
                <a:stretch>
                  <a:fillRect t="-13483" b="-921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ZoneTexte 62"/>
          <p:cNvSpPr txBox="1"/>
          <p:nvPr/>
        </p:nvSpPr>
        <p:spPr>
          <a:xfrm>
            <a:off x="6132641" y="4097893"/>
            <a:ext cx="2501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/>
              <a:t>Density</a:t>
            </a:r>
            <a:r>
              <a:rPr lang="fr-FR" sz="1200" b="1" dirty="0" smtClean="0"/>
              <a:t> </a:t>
            </a:r>
            <a:r>
              <a:rPr lang="fr-FR" sz="1200" b="1" dirty="0" err="1" smtClean="0"/>
              <a:t>Functional</a:t>
            </a:r>
            <a:r>
              <a:rPr lang="fr-FR" sz="1200" b="1" dirty="0" smtClean="0"/>
              <a:t> Theory</a:t>
            </a:r>
            <a:endParaRPr lang="fr-FR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ZoneTexte 63"/>
              <p:cNvSpPr txBox="1"/>
              <p:nvPr/>
            </p:nvSpPr>
            <p:spPr>
              <a:xfrm>
                <a:off x="7330603" y="4666385"/>
                <a:ext cx="77963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1400" dirty="0" err="1"/>
                  <a:t>v</a:t>
                </a:r>
                <a:r>
                  <a:rPr lang="fr-FR" sz="1400" dirty="0" err="1" smtClean="0"/>
                  <a:t>arying</a:t>
                </a:r>
                <a:r>
                  <a:rPr lang="fr-FR" sz="1400" dirty="0" smtClean="0"/>
                  <a:t> </a:t>
                </a:r>
                <a14:m>
                  <m:oMath xmlns:m="http://schemas.openxmlformats.org/officeDocument/2006/math">
                    <m:r>
                      <a:rPr lang="fr-FR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fr-FR" sz="1400" dirty="0" smtClean="0"/>
                  <a:t> </a:t>
                </a:r>
                <a:endParaRPr lang="fr-FR" sz="1400" dirty="0"/>
              </a:p>
            </p:txBody>
          </p:sp>
        </mc:Choice>
        <mc:Fallback xmlns="">
          <p:sp>
            <p:nvSpPr>
              <p:cNvPr id="64" name="ZoneTexte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603" y="4666385"/>
                <a:ext cx="779637" cy="215444"/>
              </a:xfrm>
              <a:prstGeom prst="rect">
                <a:avLst/>
              </a:prstGeom>
              <a:blipFill>
                <a:blip r:embed="rId11"/>
                <a:stretch>
                  <a:fillRect l="-14173" t="-25000" r="-787" b="-47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6080606" y="4518009"/>
                <a:ext cx="1045414" cy="5395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ℰ</m:t>
                          </m:r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]</m:t>
                          </m:r>
                          <m:r>
                            <m:rPr>
                              <m:nor/>
                            </m:rPr>
                            <a:rPr lang="fr-FR" sz="1400" dirty="0">
                              <a:latin typeface="Bernard MT Condensed" panose="020508060609050204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𝛿𝜌</m:t>
                          </m:r>
                        </m:den>
                      </m:f>
                      <m:r>
                        <a:rPr lang="fr-FR" sz="1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606" y="4518009"/>
                <a:ext cx="1045414" cy="539507"/>
              </a:xfrm>
              <a:prstGeom prst="rect">
                <a:avLst/>
              </a:prstGeom>
              <a:blipFill>
                <a:blip r:embed="rId12"/>
                <a:stretch>
                  <a:fillRect b="-44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514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description of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formalism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009083" y="941512"/>
            <a:ext cx="10214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Goal: </a:t>
            </a:r>
            <a:r>
              <a:rPr lang="fr-FR" sz="1200" dirty="0" err="1" smtClean="0"/>
              <a:t>Solve</a:t>
            </a:r>
            <a:r>
              <a:rPr lang="fr-FR" sz="1200" dirty="0" smtClean="0"/>
              <a:t> 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2034395" y="941512"/>
                <a:ext cx="115794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begChr m:val="|"/>
                          <m:endChr m:val="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|"/>
                          <m:endChr m:val=""/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395" y="941512"/>
                <a:ext cx="1157945" cy="246221"/>
              </a:xfrm>
              <a:prstGeom prst="rect">
                <a:avLst/>
              </a:prstGeom>
              <a:blipFill>
                <a:blip r:embed="rId2"/>
                <a:stretch>
                  <a:fillRect l="-15789" t="-163415" r="-38947" b="-25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/>
          <p:cNvSpPr txBox="1"/>
          <p:nvPr/>
        </p:nvSpPr>
        <p:spPr>
          <a:xfrm>
            <a:off x="3199758" y="942759"/>
            <a:ext cx="1039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s</a:t>
            </a:r>
            <a:r>
              <a:rPr lang="fr-FR" sz="1200" dirty="0" err="1" smtClean="0"/>
              <a:t>tarting</a:t>
            </a:r>
            <a:r>
              <a:rPr lang="fr-FR" sz="1200" dirty="0" smtClean="0"/>
              <a:t> </a:t>
            </a:r>
            <a:r>
              <a:rPr lang="fr-FR" sz="1200" dirty="0" err="1" smtClean="0"/>
              <a:t>from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4238825" y="956900"/>
                <a:ext cx="98687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825" y="956900"/>
                <a:ext cx="986873" cy="246221"/>
              </a:xfrm>
              <a:prstGeom prst="rect">
                <a:avLst/>
              </a:prstGeom>
              <a:blipFill>
                <a:blip r:embed="rId3"/>
                <a:stretch>
                  <a:fillRect l="-3704" r="-3086" b="-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5962451" y="5230673"/>
            <a:ext cx="4899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D. </a:t>
            </a:r>
            <a:r>
              <a:rPr lang="en-US" sz="1000" dirty="0" err="1" smtClean="0"/>
              <a:t>Vautherin</a:t>
            </a:r>
            <a:r>
              <a:rPr lang="en-US" sz="1000" dirty="0" smtClean="0"/>
              <a:t>, D.M. Brink, Phys. Rev. C 5, 626 (1972)</a:t>
            </a:r>
          </a:p>
          <a:p>
            <a:r>
              <a:rPr lang="fr-FR" sz="1000" dirty="0" smtClean="0"/>
              <a:t>K. </a:t>
            </a:r>
            <a:r>
              <a:rPr lang="fr-FR" sz="1000" dirty="0" err="1" smtClean="0"/>
              <a:t>Bennaceur</a:t>
            </a:r>
            <a:r>
              <a:rPr lang="fr-FR" sz="1000" dirty="0" smtClean="0"/>
              <a:t>, J. </a:t>
            </a:r>
            <a:r>
              <a:rPr lang="fr-FR" sz="1000" dirty="0" err="1" smtClean="0"/>
              <a:t>Dobaczewski</a:t>
            </a:r>
            <a:r>
              <a:rPr lang="fr-FR" sz="1000" dirty="0" smtClean="0"/>
              <a:t>, </a:t>
            </a:r>
            <a:r>
              <a:rPr lang="fr-FR" sz="1000" dirty="0" err="1" smtClean="0"/>
              <a:t>Comp</a:t>
            </a:r>
            <a:r>
              <a:rPr lang="fr-FR" sz="1000" dirty="0" smtClean="0"/>
              <a:t>. Phys. Commun. 168, 96 </a:t>
            </a:r>
            <a:r>
              <a:rPr lang="fr-FR" sz="1000" dirty="0"/>
              <a:t>(2005</a:t>
            </a:r>
            <a:r>
              <a:rPr lang="fr-FR" sz="1000" dirty="0" smtClean="0"/>
              <a:t>)</a:t>
            </a:r>
            <a:endParaRPr lang="fr-FR" sz="1000" dirty="0"/>
          </a:p>
        </p:txBody>
      </p:sp>
      <p:sp>
        <p:nvSpPr>
          <p:cNvPr id="38" name="ZoneTexte 37"/>
          <p:cNvSpPr txBox="1"/>
          <p:nvPr/>
        </p:nvSpPr>
        <p:spPr>
          <a:xfrm>
            <a:off x="1009083" y="1389145"/>
            <a:ext cx="2501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Use </a:t>
            </a:r>
            <a:r>
              <a:rPr lang="fr-FR" sz="1200" dirty="0" err="1" smtClean="0"/>
              <a:t>variational</a:t>
            </a:r>
            <a:r>
              <a:rPr lang="fr-FR" sz="1200" dirty="0" smtClean="0"/>
              <a:t> </a:t>
            </a:r>
            <a:r>
              <a:rPr lang="fr-FR" sz="1200" dirty="0" err="1" smtClean="0"/>
              <a:t>principle</a:t>
            </a:r>
            <a:r>
              <a:rPr lang="fr-FR" sz="1200" dirty="0" smtClean="0"/>
              <a:t>: </a:t>
            </a:r>
            <a:r>
              <a:rPr lang="fr-FR" sz="1200" dirty="0" err="1" smtClean="0"/>
              <a:t>Minimize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/>
              <p:cNvSpPr txBox="1"/>
              <p:nvPr/>
            </p:nvSpPr>
            <p:spPr>
              <a:xfrm>
                <a:off x="3428027" y="1399070"/>
                <a:ext cx="81079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42" name="ZoneText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027" y="1399070"/>
                <a:ext cx="810798" cy="246221"/>
              </a:xfrm>
              <a:prstGeom prst="rect">
                <a:avLst/>
              </a:prstGeom>
              <a:blipFill>
                <a:blip r:embed="rId4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ZoneTexte 47"/>
          <p:cNvSpPr txBox="1"/>
          <p:nvPr/>
        </p:nvSpPr>
        <p:spPr>
          <a:xfrm>
            <a:off x="4156763" y="1398181"/>
            <a:ext cx="17475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with</a:t>
            </a:r>
            <a:r>
              <a:rPr lang="fr-FR" sz="1200" dirty="0" smtClean="0"/>
              <a:t> a </a:t>
            </a:r>
            <a:r>
              <a:rPr lang="fr-FR" sz="1200" dirty="0" err="1" smtClean="0"/>
              <a:t>specific</a:t>
            </a:r>
            <a:r>
              <a:rPr lang="fr-FR" sz="1200" dirty="0" smtClean="0"/>
              <a:t> class of 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/>
              <p:cNvSpPr txBox="1"/>
              <p:nvPr/>
            </p:nvSpPr>
            <p:spPr>
              <a:xfrm>
                <a:off x="5784101" y="1398181"/>
                <a:ext cx="35670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50" name="ZoneTexte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101" y="1398181"/>
                <a:ext cx="356700" cy="246221"/>
              </a:xfrm>
              <a:prstGeom prst="rect">
                <a:avLst/>
              </a:prstGeom>
              <a:blipFill>
                <a:blip r:embed="rId5"/>
                <a:stretch>
                  <a:fillRect l="-96552" t="-163415" r="-129310" b="-25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986309" y="1835531"/>
            <a:ext cx="1225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Hartree-</a:t>
            </a:r>
            <a:r>
              <a:rPr lang="fr-FR" sz="1200" b="1" dirty="0" err="1" smtClean="0"/>
              <a:t>Fock</a:t>
            </a:r>
            <a:r>
              <a:rPr lang="fr-FR" sz="1200" b="1" dirty="0" smtClean="0"/>
              <a:t>: </a:t>
            </a:r>
            <a:endParaRPr lang="fr-FR" sz="1200" b="1" dirty="0"/>
          </a:p>
        </p:txBody>
      </p:sp>
      <p:sp>
        <p:nvSpPr>
          <p:cNvPr id="53" name="ZoneTexte 52"/>
          <p:cNvSpPr txBox="1"/>
          <p:nvPr/>
        </p:nvSpPr>
        <p:spPr>
          <a:xfrm>
            <a:off x="2387216" y="1835530"/>
            <a:ext cx="3935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is</a:t>
            </a:r>
            <a:r>
              <a:rPr lang="fr-FR" sz="1200" dirty="0" smtClean="0"/>
              <a:t> a </a:t>
            </a:r>
            <a:r>
              <a:rPr lang="fr-FR" sz="1200" dirty="0"/>
              <a:t>S</a:t>
            </a:r>
            <a:r>
              <a:rPr lang="fr-FR" sz="1200" dirty="0" smtClean="0"/>
              <a:t>later determinant of single-</a:t>
            </a:r>
            <a:r>
              <a:rPr lang="fr-FR" sz="1200" dirty="0" err="1" smtClean="0"/>
              <a:t>particle</a:t>
            </a:r>
            <a:r>
              <a:rPr lang="fr-FR" sz="1200" dirty="0" smtClean="0"/>
              <a:t> </a:t>
            </a:r>
            <a:r>
              <a:rPr lang="fr-FR" sz="1200" dirty="0" err="1" smtClean="0"/>
              <a:t>wavefunctions</a:t>
            </a:r>
            <a:endParaRPr lang="fr-FR" sz="1200" dirty="0"/>
          </a:p>
        </p:txBody>
      </p:sp>
      <p:sp>
        <p:nvSpPr>
          <p:cNvPr id="55" name="ZoneTexte 54"/>
          <p:cNvSpPr txBox="1"/>
          <p:nvPr/>
        </p:nvSpPr>
        <p:spPr>
          <a:xfrm>
            <a:off x="989819" y="2253559"/>
            <a:ext cx="1005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 smtClean="0"/>
              <a:t>In </a:t>
            </a:r>
            <a:r>
              <a:rPr lang="fr-FR" sz="1200" u="sng" dirty="0" err="1" smtClean="0"/>
              <a:t>this</a:t>
            </a:r>
            <a:r>
              <a:rPr lang="fr-FR" sz="1200" u="sng" dirty="0" smtClean="0"/>
              <a:t> case:</a:t>
            </a:r>
            <a:endParaRPr lang="fr-FR" sz="1200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/>
              <p:cNvSpPr txBox="1"/>
              <p:nvPr/>
            </p:nvSpPr>
            <p:spPr>
              <a:xfrm>
                <a:off x="1995222" y="2272879"/>
                <a:ext cx="147713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ℰ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fr-FR" sz="1600" dirty="0">
                  <a:latin typeface="Bernard MT Condensed" panose="02050806060905020404" pitchFamily="18" charset="0"/>
                </a:endParaRPr>
              </a:p>
            </p:txBody>
          </p:sp>
        </mc:Choice>
        <mc:Fallback xmlns="">
          <p:sp>
            <p:nvSpPr>
              <p:cNvPr id="56" name="ZoneTexte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222" y="2272879"/>
                <a:ext cx="1477136" cy="246221"/>
              </a:xfrm>
              <a:prstGeom prst="rect">
                <a:avLst/>
              </a:prstGeom>
              <a:blipFill>
                <a:blip r:embed="rId6"/>
                <a:stretch>
                  <a:fillRect r="-3704" b="-3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ZoneTexte 56"/>
          <p:cNvSpPr txBox="1"/>
          <p:nvPr/>
        </p:nvSpPr>
        <p:spPr>
          <a:xfrm>
            <a:off x="3430522" y="2253559"/>
            <a:ext cx="1883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(</a:t>
            </a:r>
            <a:r>
              <a:rPr lang="fr-FR" sz="1200" dirty="0" err="1" smtClean="0"/>
              <a:t>functional</a:t>
            </a:r>
            <a:r>
              <a:rPr lang="fr-FR" sz="1200" dirty="0" smtClean="0"/>
              <a:t> of the </a:t>
            </a:r>
            <a:r>
              <a:rPr lang="fr-FR" sz="1200" dirty="0" err="1" smtClean="0"/>
              <a:t>density</a:t>
            </a:r>
            <a:r>
              <a:rPr lang="fr-FR" sz="1200" dirty="0" smtClean="0"/>
              <a:t>)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/>
              <p:cNvSpPr txBox="1"/>
              <p:nvPr/>
            </p:nvSpPr>
            <p:spPr>
              <a:xfrm>
                <a:off x="1003654" y="2759959"/>
                <a:ext cx="625203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b="1" dirty="0" err="1" smtClean="0"/>
                  <a:t>Density</a:t>
                </a:r>
                <a:r>
                  <a:rPr lang="fr-FR" sz="1200" b="1" dirty="0" smtClean="0"/>
                  <a:t> </a:t>
                </a:r>
                <a:r>
                  <a:rPr lang="fr-FR" sz="1200" b="1" dirty="0" err="1" smtClean="0"/>
                  <a:t>functional</a:t>
                </a:r>
                <a:r>
                  <a:rPr lang="fr-FR" sz="1200" b="1" dirty="0" smtClean="0"/>
                  <a:t> </a:t>
                </a:r>
                <a:r>
                  <a:rPr lang="fr-FR" sz="1200" b="1" dirty="0" err="1" smtClean="0"/>
                  <a:t>theory</a:t>
                </a:r>
                <a:r>
                  <a:rPr lang="fr-FR" sz="1200" dirty="0" smtClean="0"/>
                  <a:t>: </a:t>
                </a:r>
                <a:r>
                  <a:rPr lang="fr-FR" sz="1200" dirty="0" err="1" smtClean="0"/>
                  <a:t>postulate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that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this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is</a:t>
                </a:r>
                <a:r>
                  <a:rPr lang="fr-FR" sz="1200" dirty="0" smtClean="0"/>
                  <a:t> the case </a:t>
                </a:r>
                <a:r>
                  <a:rPr lang="fr-FR" sz="1200" dirty="0" err="1" smtClean="0"/>
                  <a:t>also</a:t>
                </a:r>
                <a:r>
                  <a:rPr lang="fr-FR" sz="1200" dirty="0" smtClean="0"/>
                  <a:t> for the exact wavefunction</a:t>
                </a:r>
              </a:p>
              <a:p>
                <a:pPr marL="673100" lvl="1" indent="-171450">
                  <a:buFont typeface="Courier New" panose="02070309020205020404" pitchFamily="49" charset="0"/>
                  <a:buChar char="o"/>
                </a:pPr>
                <a:r>
                  <a:rPr lang="fr-FR" sz="1200" dirty="0" smtClean="0"/>
                  <a:t>This </a:t>
                </a:r>
                <a:r>
                  <a:rPr lang="fr-FR" sz="1200" dirty="0" err="1" smtClean="0"/>
                  <a:t>means</a:t>
                </a:r>
                <a:r>
                  <a:rPr lang="fr-FR" sz="1200" dirty="0" smtClean="0"/>
                  <a:t> one </a:t>
                </a:r>
                <a:r>
                  <a:rPr lang="fr-FR" sz="1200" dirty="0" err="1" smtClean="0"/>
                  <a:t>can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optimize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directly</a:t>
                </a:r>
                <a:r>
                  <a:rPr lang="fr-FR" sz="1200" dirty="0" smtClean="0"/>
                  <a:t> </a:t>
                </a:r>
                <a14:m>
                  <m:oMath xmlns:m="http://schemas.openxmlformats.org/officeDocument/2006/math">
                    <m:r>
                      <a:rPr lang="fr-FR" sz="12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fr-FR" sz="12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fr-FR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fr-FR" sz="12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fr-FR" sz="1200" dirty="0" smtClean="0"/>
                  <a:t> as a </a:t>
                </a:r>
                <a:r>
                  <a:rPr lang="fr-FR" sz="1200" dirty="0" err="1" smtClean="0"/>
                  <a:t>function</a:t>
                </a:r>
                <a:r>
                  <a:rPr lang="fr-FR" sz="1200" dirty="0" smtClean="0"/>
                  <a:t> of </a:t>
                </a:r>
                <a14:m>
                  <m:oMath xmlns:m="http://schemas.openxmlformats.org/officeDocument/2006/math">
                    <m:r>
                      <a:rPr lang="fr-FR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fr-FR" sz="1200" dirty="0" smtClean="0"/>
              </a:p>
              <a:p>
                <a:pPr marL="673100" lvl="1" indent="-171450">
                  <a:buFont typeface="Courier New" panose="02070309020205020404" pitchFamily="49" charset="0"/>
                  <a:buChar char="o"/>
                </a:pPr>
                <a:r>
                  <a:rPr lang="fr-FR" sz="1200" dirty="0" smtClean="0"/>
                  <a:t>For </a:t>
                </a:r>
                <a:r>
                  <a:rPr lang="fr-FR" sz="1200" dirty="0" err="1" smtClean="0"/>
                  <a:t>electron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systems</a:t>
                </a:r>
                <a:r>
                  <a:rPr lang="fr-FR" sz="1200" dirty="0" smtClean="0"/>
                  <a:t> in Coulomb </a:t>
                </a:r>
                <a:r>
                  <a:rPr lang="fr-FR" sz="1200" dirty="0" err="1" smtClean="0"/>
                  <a:t>potential</a:t>
                </a:r>
                <a:r>
                  <a:rPr lang="fr-FR" sz="1200" dirty="0" smtClean="0"/>
                  <a:t>: </a:t>
                </a:r>
                <a:r>
                  <a:rPr lang="fr-FR" sz="1200" dirty="0" err="1" smtClean="0"/>
                  <a:t>proven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mathematically</a:t>
                </a:r>
                <a:r>
                  <a:rPr lang="fr-FR" sz="1200" dirty="0" smtClean="0"/>
                  <a:t> to </a:t>
                </a:r>
                <a:r>
                  <a:rPr lang="fr-FR" sz="1200" dirty="0" err="1" smtClean="0"/>
                  <a:t>be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true</a:t>
                </a:r>
                <a:r>
                  <a:rPr lang="fr-FR" sz="1200" dirty="0" smtClean="0"/>
                  <a:t> </a:t>
                </a:r>
              </a:p>
              <a:p>
                <a:pPr marL="673100" lvl="1" indent="-171450">
                  <a:buFont typeface="Courier New" panose="02070309020205020404" pitchFamily="49" charset="0"/>
                  <a:buChar char="o"/>
                </a:pPr>
                <a:r>
                  <a:rPr lang="fr-FR" sz="1200" dirty="0" smtClean="0"/>
                  <a:t>In </a:t>
                </a:r>
                <a:r>
                  <a:rPr lang="fr-FR" sz="1200" dirty="0" err="1" smtClean="0"/>
                  <a:t>nuclei</a:t>
                </a:r>
                <a:r>
                  <a:rPr lang="fr-FR" sz="1200" dirty="0" smtClean="0"/>
                  <a:t>: no </a:t>
                </a:r>
                <a:r>
                  <a:rPr lang="fr-FR" sz="1200" dirty="0" err="1" smtClean="0"/>
                  <a:t>formal</a:t>
                </a:r>
                <a:r>
                  <a:rPr lang="fr-FR" sz="1200" dirty="0" smtClean="0"/>
                  <a:t> proof</a:t>
                </a:r>
                <a:endParaRPr lang="fr-FR" sz="1200" dirty="0"/>
              </a:p>
            </p:txBody>
          </p:sp>
        </mc:Choice>
        <mc:Fallback xmlns="">
          <p:sp>
            <p:nvSpPr>
              <p:cNvPr id="58" name="ZoneTexte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654" y="2759959"/>
                <a:ext cx="6252033" cy="830997"/>
              </a:xfrm>
              <a:prstGeom prst="rect">
                <a:avLst/>
              </a:prstGeom>
              <a:blipFill>
                <a:blip r:embed="rId7"/>
                <a:stretch>
                  <a:fillRect l="-98" t="-1471" b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ZoneTexte 58"/>
              <p:cNvSpPr txBox="1"/>
              <p:nvPr/>
            </p:nvSpPr>
            <p:spPr>
              <a:xfrm>
                <a:off x="2105680" y="1854021"/>
                <a:ext cx="35670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59" name="ZoneTexte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680" y="1854021"/>
                <a:ext cx="356700" cy="246221"/>
              </a:xfrm>
              <a:prstGeom prst="rect">
                <a:avLst/>
              </a:prstGeom>
              <a:blipFill>
                <a:blip r:embed="rId8"/>
                <a:stretch>
                  <a:fillRect l="-93220" t="-163415" r="-127119" b="-25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ZoneTexte 59"/>
          <p:cNvSpPr txBox="1"/>
          <p:nvPr/>
        </p:nvSpPr>
        <p:spPr>
          <a:xfrm>
            <a:off x="1006389" y="3845689"/>
            <a:ext cx="1606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The basic </a:t>
            </a:r>
            <a:r>
              <a:rPr lang="fr-FR" sz="1200" dirty="0" err="1" smtClean="0"/>
              <a:t>difference</a:t>
            </a:r>
            <a:r>
              <a:rPr lang="fr-FR" sz="1200" dirty="0" smtClean="0"/>
              <a:t>:</a:t>
            </a:r>
            <a:endParaRPr lang="fr-FR" sz="1200" dirty="0"/>
          </a:p>
        </p:txBody>
      </p:sp>
      <p:sp>
        <p:nvSpPr>
          <p:cNvPr id="61" name="ZoneTexte 60"/>
          <p:cNvSpPr txBox="1"/>
          <p:nvPr/>
        </p:nvSpPr>
        <p:spPr>
          <a:xfrm>
            <a:off x="1003654" y="4102540"/>
            <a:ext cx="2501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Hartree-</a:t>
            </a:r>
            <a:r>
              <a:rPr lang="fr-FR" sz="1200" b="1" dirty="0" err="1" smtClean="0"/>
              <a:t>Fock</a:t>
            </a:r>
            <a:r>
              <a:rPr lang="fr-FR" sz="1200" b="1" dirty="0" smtClean="0"/>
              <a:t>-(</a:t>
            </a:r>
            <a:r>
              <a:rPr lang="fr-FR" sz="1200" b="1" dirty="0" err="1" smtClean="0"/>
              <a:t>Bogoliubov</a:t>
            </a:r>
            <a:r>
              <a:rPr lang="fr-FR" sz="1200" b="1" dirty="0" smtClean="0"/>
              <a:t>/BCS)</a:t>
            </a:r>
            <a:endParaRPr lang="fr-FR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ZoneTexte 61"/>
              <p:cNvSpPr txBox="1"/>
              <p:nvPr/>
            </p:nvSpPr>
            <p:spPr>
              <a:xfrm>
                <a:off x="2742517" y="4697586"/>
                <a:ext cx="195354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1400" dirty="0" smtClean="0"/>
                  <a:t>, for a </a:t>
                </a:r>
                <a:r>
                  <a:rPr lang="fr-FR" sz="1400" dirty="0" err="1" smtClean="0"/>
                  <a:t>given</a:t>
                </a:r>
                <a:r>
                  <a:rPr lang="fr-FR" sz="1400" dirty="0" smtClean="0"/>
                  <a:t> class of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fr-FR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fr-FR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1400" dirty="0" smtClean="0"/>
                  <a:t> </a:t>
                </a:r>
                <a:endParaRPr lang="fr-FR" sz="1400" dirty="0"/>
              </a:p>
            </p:txBody>
          </p:sp>
        </mc:Choice>
        <mc:Fallback xmlns="">
          <p:sp>
            <p:nvSpPr>
              <p:cNvPr id="62" name="ZoneTexte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517" y="4697586"/>
                <a:ext cx="1953548" cy="215444"/>
              </a:xfrm>
              <a:prstGeom prst="rect">
                <a:avLst/>
              </a:prstGeom>
              <a:blipFill>
                <a:blip r:embed="rId9"/>
                <a:stretch>
                  <a:fillRect l="-5625" t="-168571" r="-19688" b="-25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492520" y="4549210"/>
                <a:ext cx="133280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num>
                        <m:den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endChr m:val="⟩"/>
                                  <m:ctrlPr>
                                    <a:rPr lang="fr-FR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d>
                            </m:e>
                          </m:d>
                        </m:den>
                      </m:f>
                      <m:r>
                        <a:rPr lang="fr-FR" sz="1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520" y="4549210"/>
                <a:ext cx="1332801" cy="538609"/>
              </a:xfrm>
              <a:prstGeom prst="rect">
                <a:avLst/>
              </a:prstGeom>
              <a:blipFill>
                <a:blip r:embed="rId10"/>
                <a:stretch>
                  <a:fillRect t="-13483" b="-921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ZoneTexte 62"/>
          <p:cNvSpPr txBox="1"/>
          <p:nvPr/>
        </p:nvSpPr>
        <p:spPr>
          <a:xfrm>
            <a:off x="6132641" y="4097893"/>
            <a:ext cx="2501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/>
              <a:t>Density</a:t>
            </a:r>
            <a:r>
              <a:rPr lang="fr-FR" sz="1200" b="1" dirty="0" smtClean="0"/>
              <a:t> </a:t>
            </a:r>
            <a:r>
              <a:rPr lang="fr-FR" sz="1200" b="1" dirty="0" err="1" smtClean="0"/>
              <a:t>Functional</a:t>
            </a:r>
            <a:r>
              <a:rPr lang="fr-FR" sz="1200" b="1" dirty="0" smtClean="0"/>
              <a:t> Theory</a:t>
            </a:r>
            <a:endParaRPr lang="fr-FR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ZoneTexte 63"/>
              <p:cNvSpPr txBox="1"/>
              <p:nvPr/>
            </p:nvSpPr>
            <p:spPr>
              <a:xfrm>
                <a:off x="7330603" y="4666385"/>
                <a:ext cx="77963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1400" dirty="0" err="1"/>
                  <a:t>v</a:t>
                </a:r>
                <a:r>
                  <a:rPr lang="fr-FR" sz="1400" dirty="0" err="1" smtClean="0"/>
                  <a:t>arying</a:t>
                </a:r>
                <a:r>
                  <a:rPr lang="fr-FR" sz="1400" dirty="0" smtClean="0"/>
                  <a:t> </a:t>
                </a:r>
                <a14:m>
                  <m:oMath xmlns:m="http://schemas.openxmlformats.org/officeDocument/2006/math">
                    <m:r>
                      <a:rPr lang="fr-FR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fr-FR" sz="1400" dirty="0" smtClean="0"/>
                  <a:t> </a:t>
                </a:r>
                <a:endParaRPr lang="fr-FR" sz="1400" dirty="0"/>
              </a:p>
            </p:txBody>
          </p:sp>
        </mc:Choice>
        <mc:Fallback xmlns="">
          <p:sp>
            <p:nvSpPr>
              <p:cNvPr id="64" name="ZoneTexte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603" y="4666385"/>
                <a:ext cx="779637" cy="215444"/>
              </a:xfrm>
              <a:prstGeom prst="rect">
                <a:avLst/>
              </a:prstGeom>
              <a:blipFill>
                <a:blip r:embed="rId11"/>
                <a:stretch>
                  <a:fillRect l="-14173" t="-25000" r="-787" b="-47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6080606" y="4518009"/>
                <a:ext cx="1045414" cy="5395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ℰ</m:t>
                          </m:r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]</m:t>
                          </m:r>
                          <m:r>
                            <m:rPr>
                              <m:nor/>
                            </m:rPr>
                            <a:rPr lang="fr-FR" sz="1400" dirty="0">
                              <a:latin typeface="Bernard MT Condensed" panose="020508060609050204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𝛿𝜌</m:t>
                          </m:r>
                        </m:den>
                      </m:f>
                      <m:r>
                        <a:rPr lang="fr-FR" sz="1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606" y="4518009"/>
                <a:ext cx="1045414" cy="539507"/>
              </a:xfrm>
              <a:prstGeom prst="rect">
                <a:avLst/>
              </a:prstGeom>
              <a:blipFill>
                <a:blip r:embed="rId12"/>
                <a:stretch>
                  <a:fillRect b="-44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Image 29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765" y="1193725"/>
            <a:ext cx="4083339" cy="2291916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8291992" y="3139440"/>
            <a:ext cx="1834981" cy="1508880"/>
          </a:xfrm>
          <a:custGeom>
            <a:avLst/>
            <a:gdLst>
              <a:gd name="connsiteX0" fmla="*/ 29048 w 1834981"/>
              <a:gd name="connsiteY0" fmla="*/ 1501140 h 1508880"/>
              <a:gd name="connsiteX1" fmla="*/ 120488 w 1834981"/>
              <a:gd name="connsiteY1" fmla="*/ 1447800 h 1508880"/>
              <a:gd name="connsiteX2" fmla="*/ 1781648 w 1834981"/>
              <a:gd name="connsiteY2" fmla="*/ 777240 h 1508880"/>
              <a:gd name="connsiteX3" fmla="*/ 1263488 w 1834981"/>
              <a:gd name="connsiteY3" fmla="*/ 0 h 15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4981" h="1508880">
                <a:moveTo>
                  <a:pt x="29048" y="1501140"/>
                </a:moveTo>
                <a:cubicBezTo>
                  <a:pt x="-71282" y="1534795"/>
                  <a:pt x="120488" y="1447800"/>
                  <a:pt x="120488" y="1447800"/>
                </a:cubicBezTo>
                <a:cubicBezTo>
                  <a:pt x="412588" y="1327150"/>
                  <a:pt x="1591148" y="1018540"/>
                  <a:pt x="1781648" y="777240"/>
                </a:cubicBezTo>
                <a:cubicBezTo>
                  <a:pt x="1972148" y="535940"/>
                  <a:pt x="1617818" y="267970"/>
                  <a:pt x="1263488" y="0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8776436" y="3602094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For a Skyrme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23210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description of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formalism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009083" y="941512"/>
            <a:ext cx="10214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Goal: </a:t>
            </a:r>
            <a:r>
              <a:rPr lang="fr-FR" sz="1200" dirty="0" err="1" smtClean="0"/>
              <a:t>Solve</a:t>
            </a:r>
            <a:r>
              <a:rPr lang="fr-FR" sz="1200" dirty="0" smtClean="0"/>
              <a:t> 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2034395" y="941512"/>
                <a:ext cx="115794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begChr m:val="|"/>
                          <m:endChr m:val="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|"/>
                          <m:endChr m:val=""/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395" y="941512"/>
                <a:ext cx="1157945" cy="246221"/>
              </a:xfrm>
              <a:prstGeom prst="rect">
                <a:avLst/>
              </a:prstGeom>
              <a:blipFill>
                <a:blip r:embed="rId2"/>
                <a:stretch>
                  <a:fillRect l="-15789" t="-163415" r="-38947" b="-25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/>
          <p:cNvSpPr txBox="1"/>
          <p:nvPr/>
        </p:nvSpPr>
        <p:spPr>
          <a:xfrm>
            <a:off x="3199758" y="942759"/>
            <a:ext cx="1039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s</a:t>
            </a:r>
            <a:r>
              <a:rPr lang="fr-FR" sz="1200" dirty="0" err="1" smtClean="0"/>
              <a:t>tarting</a:t>
            </a:r>
            <a:r>
              <a:rPr lang="fr-FR" sz="1200" dirty="0" smtClean="0"/>
              <a:t> </a:t>
            </a:r>
            <a:r>
              <a:rPr lang="fr-FR" sz="1200" dirty="0" err="1" smtClean="0"/>
              <a:t>from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4238825" y="956900"/>
                <a:ext cx="98687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825" y="956900"/>
                <a:ext cx="986873" cy="246221"/>
              </a:xfrm>
              <a:prstGeom prst="rect">
                <a:avLst/>
              </a:prstGeom>
              <a:blipFill>
                <a:blip r:embed="rId3"/>
                <a:stretch>
                  <a:fillRect l="-3704" r="-3086" b="-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5962451" y="5230673"/>
            <a:ext cx="4899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D. </a:t>
            </a:r>
            <a:r>
              <a:rPr lang="en-US" sz="1000" dirty="0" err="1" smtClean="0"/>
              <a:t>Vautherin</a:t>
            </a:r>
            <a:r>
              <a:rPr lang="en-US" sz="1000" dirty="0" smtClean="0"/>
              <a:t>, D.M. Brink, Phys. Rev. C 5, 626 (1972)</a:t>
            </a:r>
          </a:p>
          <a:p>
            <a:r>
              <a:rPr lang="fr-FR" sz="1000" dirty="0" smtClean="0"/>
              <a:t>K. </a:t>
            </a:r>
            <a:r>
              <a:rPr lang="fr-FR" sz="1000" dirty="0" err="1" smtClean="0"/>
              <a:t>Bennaceur</a:t>
            </a:r>
            <a:r>
              <a:rPr lang="fr-FR" sz="1000" dirty="0" smtClean="0"/>
              <a:t>, J. </a:t>
            </a:r>
            <a:r>
              <a:rPr lang="fr-FR" sz="1000" dirty="0" err="1" smtClean="0"/>
              <a:t>Dobaczewski</a:t>
            </a:r>
            <a:r>
              <a:rPr lang="fr-FR" sz="1000" dirty="0" smtClean="0"/>
              <a:t>, </a:t>
            </a:r>
            <a:r>
              <a:rPr lang="fr-FR" sz="1000" dirty="0" err="1" smtClean="0"/>
              <a:t>Comp</a:t>
            </a:r>
            <a:r>
              <a:rPr lang="fr-FR" sz="1000" dirty="0" smtClean="0"/>
              <a:t>. Phys. Commun. 168, 96 </a:t>
            </a:r>
            <a:r>
              <a:rPr lang="fr-FR" sz="1000" dirty="0"/>
              <a:t>(2005</a:t>
            </a:r>
            <a:r>
              <a:rPr lang="fr-FR" sz="1000" dirty="0" smtClean="0"/>
              <a:t>)</a:t>
            </a:r>
            <a:endParaRPr lang="fr-FR" sz="1000" dirty="0"/>
          </a:p>
        </p:txBody>
      </p:sp>
      <p:sp>
        <p:nvSpPr>
          <p:cNvPr id="38" name="ZoneTexte 37"/>
          <p:cNvSpPr txBox="1"/>
          <p:nvPr/>
        </p:nvSpPr>
        <p:spPr>
          <a:xfrm>
            <a:off x="1009083" y="1389145"/>
            <a:ext cx="2501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Use </a:t>
            </a:r>
            <a:r>
              <a:rPr lang="fr-FR" sz="1200" dirty="0" err="1" smtClean="0"/>
              <a:t>variational</a:t>
            </a:r>
            <a:r>
              <a:rPr lang="fr-FR" sz="1200" dirty="0" smtClean="0"/>
              <a:t> </a:t>
            </a:r>
            <a:r>
              <a:rPr lang="fr-FR" sz="1200" dirty="0" err="1" smtClean="0"/>
              <a:t>principle</a:t>
            </a:r>
            <a:r>
              <a:rPr lang="fr-FR" sz="1200" dirty="0" smtClean="0"/>
              <a:t>: </a:t>
            </a:r>
            <a:r>
              <a:rPr lang="fr-FR" sz="1200" dirty="0" err="1" smtClean="0"/>
              <a:t>Minimize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/>
              <p:cNvSpPr txBox="1"/>
              <p:nvPr/>
            </p:nvSpPr>
            <p:spPr>
              <a:xfrm>
                <a:off x="3428027" y="1399070"/>
                <a:ext cx="81079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42" name="ZoneText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027" y="1399070"/>
                <a:ext cx="810798" cy="246221"/>
              </a:xfrm>
              <a:prstGeom prst="rect">
                <a:avLst/>
              </a:prstGeom>
              <a:blipFill>
                <a:blip r:embed="rId4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ZoneTexte 47"/>
          <p:cNvSpPr txBox="1"/>
          <p:nvPr/>
        </p:nvSpPr>
        <p:spPr>
          <a:xfrm>
            <a:off x="4156763" y="1398181"/>
            <a:ext cx="17475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with</a:t>
            </a:r>
            <a:r>
              <a:rPr lang="fr-FR" sz="1200" dirty="0" smtClean="0"/>
              <a:t> a </a:t>
            </a:r>
            <a:r>
              <a:rPr lang="fr-FR" sz="1200" dirty="0" err="1" smtClean="0"/>
              <a:t>specific</a:t>
            </a:r>
            <a:r>
              <a:rPr lang="fr-FR" sz="1200" dirty="0" smtClean="0"/>
              <a:t> class of 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/>
              <p:cNvSpPr txBox="1"/>
              <p:nvPr/>
            </p:nvSpPr>
            <p:spPr>
              <a:xfrm>
                <a:off x="5784101" y="1398181"/>
                <a:ext cx="35670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50" name="ZoneTexte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101" y="1398181"/>
                <a:ext cx="356700" cy="246221"/>
              </a:xfrm>
              <a:prstGeom prst="rect">
                <a:avLst/>
              </a:prstGeom>
              <a:blipFill>
                <a:blip r:embed="rId5"/>
                <a:stretch>
                  <a:fillRect l="-96552" t="-163415" r="-129310" b="-25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986309" y="1835531"/>
            <a:ext cx="1225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Hartree-</a:t>
            </a:r>
            <a:r>
              <a:rPr lang="fr-FR" sz="1200" b="1" dirty="0" err="1" smtClean="0"/>
              <a:t>Fock</a:t>
            </a:r>
            <a:r>
              <a:rPr lang="fr-FR" sz="1200" b="1" dirty="0" smtClean="0"/>
              <a:t>: </a:t>
            </a:r>
            <a:endParaRPr lang="fr-FR" sz="1200" b="1" dirty="0"/>
          </a:p>
        </p:txBody>
      </p:sp>
      <p:sp>
        <p:nvSpPr>
          <p:cNvPr id="53" name="ZoneTexte 52"/>
          <p:cNvSpPr txBox="1"/>
          <p:nvPr/>
        </p:nvSpPr>
        <p:spPr>
          <a:xfrm>
            <a:off x="2387216" y="1835530"/>
            <a:ext cx="3935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is</a:t>
            </a:r>
            <a:r>
              <a:rPr lang="fr-FR" sz="1200" dirty="0" smtClean="0"/>
              <a:t> a </a:t>
            </a:r>
            <a:r>
              <a:rPr lang="fr-FR" sz="1200" dirty="0"/>
              <a:t>S</a:t>
            </a:r>
            <a:r>
              <a:rPr lang="fr-FR" sz="1200" dirty="0" smtClean="0"/>
              <a:t>later determinant of single-</a:t>
            </a:r>
            <a:r>
              <a:rPr lang="fr-FR" sz="1200" dirty="0" err="1" smtClean="0"/>
              <a:t>particle</a:t>
            </a:r>
            <a:r>
              <a:rPr lang="fr-FR" sz="1200" dirty="0" smtClean="0"/>
              <a:t> </a:t>
            </a:r>
            <a:r>
              <a:rPr lang="fr-FR" sz="1200" dirty="0" err="1" smtClean="0"/>
              <a:t>wavefunctions</a:t>
            </a:r>
            <a:endParaRPr lang="fr-FR" sz="1200" dirty="0"/>
          </a:p>
        </p:txBody>
      </p:sp>
      <p:sp>
        <p:nvSpPr>
          <p:cNvPr id="55" name="ZoneTexte 54"/>
          <p:cNvSpPr txBox="1"/>
          <p:nvPr/>
        </p:nvSpPr>
        <p:spPr>
          <a:xfrm>
            <a:off x="989819" y="2253559"/>
            <a:ext cx="1005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 smtClean="0"/>
              <a:t>In </a:t>
            </a:r>
            <a:r>
              <a:rPr lang="fr-FR" sz="1200" u="sng" dirty="0" err="1" smtClean="0"/>
              <a:t>this</a:t>
            </a:r>
            <a:r>
              <a:rPr lang="fr-FR" sz="1200" u="sng" dirty="0" smtClean="0"/>
              <a:t> case:</a:t>
            </a:r>
            <a:endParaRPr lang="fr-FR" sz="1200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/>
              <p:cNvSpPr txBox="1"/>
              <p:nvPr/>
            </p:nvSpPr>
            <p:spPr>
              <a:xfrm>
                <a:off x="1995222" y="2272879"/>
                <a:ext cx="147713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ℰ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fr-FR" sz="1600" dirty="0">
                  <a:latin typeface="Bernard MT Condensed" panose="02050806060905020404" pitchFamily="18" charset="0"/>
                </a:endParaRPr>
              </a:p>
            </p:txBody>
          </p:sp>
        </mc:Choice>
        <mc:Fallback xmlns="">
          <p:sp>
            <p:nvSpPr>
              <p:cNvPr id="56" name="ZoneTexte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222" y="2272879"/>
                <a:ext cx="1477136" cy="246221"/>
              </a:xfrm>
              <a:prstGeom prst="rect">
                <a:avLst/>
              </a:prstGeom>
              <a:blipFill>
                <a:blip r:embed="rId6"/>
                <a:stretch>
                  <a:fillRect r="-3704" b="-3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ZoneTexte 56"/>
          <p:cNvSpPr txBox="1"/>
          <p:nvPr/>
        </p:nvSpPr>
        <p:spPr>
          <a:xfrm>
            <a:off x="3430522" y="2253559"/>
            <a:ext cx="1883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(</a:t>
            </a:r>
            <a:r>
              <a:rPr lang="fr-FR" sz="1200" dirty="0" err="1" smtClean="0"/>
              <a:t>functional</a:t>
            </a:r>
            <a:r>
              <a:rPr lang="fr-FR" sz="1200" dirty="0" smtClean="0"/>
              <a:t> of the </a:t>
            </a:r>
            <a:r>
              <a:rPr lang="fr-FR" sz="1200" dirty="0" err="1" smtClean="0"/>
              <a:t>density</a:t>
            </a:r>
            <a:r>
              <a:rPr lang="fr-FR" sz="1200" dirty="0" smtClean="0"/>
              <a:t>)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ZoneTexte 58"/>
              <p:cNvSpPr txBox="1"/>
              <p:nvPr/>
            </p:nvSpPr>
            <p:spPr>
              <a:xfrm>
                <a:off x="2105680" y="1854021"/>
                <a:ext cx="35670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59" name="ZoneTexte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680" y="1854021"/>
                <a:ext cx="356700" cy="246221"/>
              </a:xfrm>
              <a:prstGeom prst="rect">
                <a:avLst/>
              </a:prstGeom>
              <a:blipFill>
                <a:blip r:embed="rId7"/>
                <a:stretch>
                  <a:fillRect l="-93220" t="-163415" r="-127119" b="-25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ZoneTexte 61"/>
              <p:cNvSpPr txBox="1"/>
              <p:nvPr/>
            </p:nvSpPr>
            <p:spPr>
              <a:xfrm>
                <a:off x="2296816" y="2927322"/>
                <a:ext cx="2001958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12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for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fr-F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fr-FR" sz="1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1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12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a Slater determinant </a:t>
                </a:r>
                <a:endParaRPr lang="fr-FR" sz="1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ZoneTexte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16" y="2927322"/>
                <a:ext cx="2001958" cy="184666"/>
              </a:xfrm>
              <a:prstGeom prst="rect">
                <a:avLst/>
              </a:prstGeom>
              <a:blipFill>
                <a:blip r:embed="rId8"/>
                <a:stretch>
                  <a:fillRect l="-4878" t="-170000" r="-3659" b="-27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986309" y="2750351"/>
                <a:ext cx="133280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num>
                        <m:den>
                          <m:r>
                            <a:rPr lang="fr-F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endChr m:val="⟩"/>
                                  <m:ctrlPr>
                                    <a:rPr lang="fr-FR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d>
                            </m:e>
                          </m:d>
                        </m:den>
                      </m:f>
                      <m:r>
                        <a:rPr lang="fr-FR" sz="1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09" y="2750351"/>
                <a:ext cx="1332801" cy="538609"/>
              </a:xfrm>
              <a:prstGeom prst="rect">
                <a:avLst/>
              </a:prstGeom>
              <a:blipFill>
                <a:blip r:embed="rId9"/>
                <a:stretch>
                  <a:fillRect t="-13483" b="-921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78" y="3935663"/>
            <a:ext cx="2746625" cy="58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ZoneTexte 31"/>
          <p:cNvSpPr txBox="1"/>
          <p:nvPr/>
        </p:nvSpPr>
        <p:spPr>
          <a:xfrm>
            <a:off x="1009083" y="3448861"/>
            <a:ext cx="4665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If one </a:t>
            </a:r>
            <a:r>
              <a:rPr lang="fr-FR" sz="1200" dirty="0" err="1" smtClean="0"/>
              <a:t>actually</a:t>
            </a:r>
            <a:r>
              <a:rPr lang="fr-FR" sz="1200" dirty="0" smtClean="0"/>
              <a:t> </a:t>
            </a:r>
            <a:r>
              <a:rPr lang="fr-FR" sz="1200" dirty="0" err="1" smtClean="0"/>
              <a:t>performs</a:t>
            </a:r>
            <a:r>
              <a:rPr lang="fr-FR" sz="1200" dirty="0" smtClean="0"/>
              <a:t> </a:t>
            </a:r>
            <a:r>
              <a:rPr lang="fr-FR" sz="1200" dirty="0" err="1" smtClean="0"/>
              <a:t>this</a:t>
            </a:r>
            <a:r>
              <a:rPr lang="fr-FR" sz="1200" dirty="0" smtClean="0"/>
              <a:t> </a:t>
            </a:r>
            <a:r>
              <a:rPr lang="fr-FR" sz="1200" dirty="0" err="1" smtClean="0"/>
              <a:t>differentiation</a:t>
            </a:r>
            <a:r>
              <a:rPr lang="fr-FR" sz="1200" dirty="0" smtClean="0"/>
              <a:t>, one </a:t>
            </a:r>
            <a:r>
              <a:rPr lang="fr-FR" sz="1200" dirty="0" err="1" smtClean="0"/>
              <a:t>sees</a:t>
            </a:r>
            <a:r>
              <a:rPr lang="fr-FR" sz="1200" dirty="0" smtClean="0"/>
              <a:t> </a:t>
            </a:r>
            <a:r>
              <a:rPr lang="fr-FR" sz="1200" dirty="0" err="1" smtClean="0"/>
              <a:t>that</a:t>
            </a:r>
            <a:r>
              <a:rPr lang="fr-FR" sz="1200" dirty="0" smtClean="0"/>
              <a:t> </a:t>
            </a:r>
            <a:r>
              <a:rPr lang="fr-FR" sz="1200" dirty="0" err="1" smtClean="0"/>
              <a:t>it</a:t>
            </a:r>
            <a:r>
              <a:rPr lang="fr-FR" sz="1200" dirty="0" smtClean="0"/>
              <a:t> </a:t>
            </a:r>
            <a:r>
              <a:rPr lang="fr-FR" sz="1200" dirty="0" err="1" smtClean="0"/>
              <a:t>is</a:t>
            </a:r>
            <a:r>
              <a:rPr lang="fr-FR" sz="1200" dirty="0" smtClean="0"/>
              <a:t> </a:t>
            </a:r>
            <a:r>
              <a:rPr lang="fr-FR" sz="1200" dirty="0" err="1" smtClean="0"/>
              <a:t>equivalent</a:t>
            </a:r>
            <a:r>
              <a:rPr lang="fr-FR" sz="1200" dirty="0" smtClean="0"/>
              <a:t> to an </a:t>
            </a:r>
            <a:r>
              <a:rPr lang="fr-FR" sz="1200" dirty="0" err="1" smtClean="0"/>
              <a:t>eigenvalue</a:t>
            </a:r>
            <a:r>
              <a:rPr lang="fr-FR" sz="1200" dirty="0" smtClean="0"/>
              <a:t> </a:t>
            </a:r>
            <a:r>
              <a:rPr lang="fr-FR" sz="1200" dirty="0" err="1" smtClean="0"/>
              <a:t>problem</a:t>
            </a:r>
            <a:r>
              <a:rPr lang="fr-FR" sz="1200" dirty="0" smtClean="0"/>
              <a:t> for a one-body </a:t>
            </a:r>
            <a:r>
              <a:rPr lang="fr-FR" sz="1200" dirty="0" err="1" smtClean="0"/>
              <a:t>Hamiltonian</a:t>
            </a:r>
            <a:r>
              <a:rPr lang="fr-FR" sz="1200" dirty="0" smtClean="0"/>
              <a:t> </a:t>
            </a:r>
            <a:r>
              <a:rPr lang="fr-FR" sz="1200" i="1" dirty="0" smtClean="0"/>
              <a:t>h:</a:t>
            </a:r>
            <a:endParaRPr lang="fr-FR" sz="12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7716253" y="2610369"/>
                <a:ext cx="1004442" cy="232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253" y="2610369"/>
                <a:ext cx="1004442" cy="232756"/>
              </a:xfrm>
              <a:prstGeom prst="rect">
                <a:avLst/>
              </a:prstGeom>
              <a:blipFill>
                <a:blip r:embed="rId11"/>
                <a:stretch>
                  <a:fillRect l="-3030" b="-26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7725544" y="2996442"/>
                <a:ext cx="1284967" cy="232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𝑖𝑗𝑘𝑙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𝑘𝑙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4" y="2996442"/>
                <a:ext cx="1284967" cy="232756"/>
              </a:xfrm>
              <a:prstGeom prst="rect">
                <a:avLst/>
              </a:prstGeom>
              <a:blipFill>
                <a:blip r:embed="rId12"/>
                <a:stretch>
                  <a:fillRect l="-2370" b="-2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7690643" y="3416200"/>
                <a:ext cx="2141612" cy="2381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𝑖𝑗𝑘𝑙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𝑘𝑙</m:t>
                          </m:r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643" y="3416200"/>
                <a:ext cx="2141612" cy="238142"/>
              </a:xfrm>
              <a:prstGeom prst="rect">
                <a:avLst/>
              </a:prstGeom>
              <a:blipFill>
                <a:blip r:embed="rId13"/>
                <a:stretch>
                  <a:fillRect l="-1140" b="-256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ZoneTexte 35"/>
          <p:cNvSpPr txBox="1"/>
          <p:nvPr/>
        </p:nvSpPr>
        <p:spPr>
          <a:xfrm>
            <a:off x="7690643" y="1665382"/>
            <a:ext cx="6908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200" u="sng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Notations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fr-FR" sz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6981917" y="2132469"/>
                <a:ext cx="232821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917" y="2132469"/>
                <a:ext cx="232821" cy="215444"/>
              </a:xfrm>
              <a:prstGeom prst="rect">
                <a:avLst/>
              </a:prstGeom>
              <a:blipFill>
                <a:blip r:embed="rId14"/>
                <a:stretch>
                  <a:fillRect l="-123077" t="-168571" r="-176923" b="-25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ZoneTexte 40"/>
          <p:cNvSpPr txBox="1"/>
          <p:nvPr/>
        </p:nvSpPr>
        <p:spPr>
          <a:xfrm>
            <a:off x="7260405" y="2157804"/>
            <a:ext cx="333424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One-body wavefunction (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e.g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. 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harmonic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oscillator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endParaRPr lang="fr-FR" sz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39" y="4415354"/>
            <a:ext cx="1520802" cy="51976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67" y="4903731"/>
            <a:ext cx="1307734" cy="602727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43" y="3960946"/>
            <a:ext cx="1430322" cy="374290"/>
          </a:xfrm>
          <a:prstGeom prst="rect">
            <a:avLst/>
          </a:prstGeom>
        </p:spPr>
      </p:pic>
      <p:sp>
        <p:nvSpPr>
          <p:cNvPr id="47" name="ZoneTexte 46"/>
          <p:cNvSpPr txBox="1"/>
          <p:nvPr/>
        </p:nvSpPr>
        <p:spPr>
          <a:xfrm>
            <a:off x="3946227" y="4337587"/>
            <a:ext cx="193642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The one-body 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density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matrix</a:t>
            </a:r>
            <a:endParaRPr lang="fr-FR" sz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ZoneTexte 50"/>
              <p:cNvSpPr txBox="1"/>
              <p:nvPr/>
            </p:nvSpPr>
            <p:spPr>
              <a:xfrm>
                <a:off x="7725543" y="4321667"/>
                <a:ext cx="1284967" cy="2564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d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51" name="ZoneTexte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3" y="4321667"/>
                <a:ext cx="1284967" cy="256480"/>
              </a:xfrm>
              <a:prstGeom prst="rect">
                <a:avLst/>
              </a:prstGeom>
              <a:blipFill>
                <a:blip r:embed="rId19"/>
                <a:stretch>
                  <a:fillRect t="-128571" r="-18483" b="-207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ZoneTexte 51"/>
              <p:cNvSpPr txBox="1"/>
              <p:nvPr/>
            </p:nvSpPr>
            <p:spPr>
              <a:xfrm>
                <a:off x="7725542" y="4593757"/>
                <a:ext cx="1284967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52" name="ZoneTexte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2" y="4593757"/>
                <a:ext cx="1284967" cy="215444"/>
              </a:xfrm>
              <a:prstGeom prst="rect">
                <a:avLst/>
              </a:prstGeom>
              <a:blipFill>
                <a:blip r:embed="rId20"/>
                <a:stretch>
                  <a:fillRect t="-168571" r="-17536" b="-25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ZoneTexte 53"/>
          <p:cNvSpPr txBox="1"/>
          <p:nvPr/>
        </p:nvSpPr>
        <p:spPr>
          <a:xfrm>
            <a:off x="3833426" y="4632543"/>
            <a:ext cx="349615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200" dirty="0" smtClean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Diagonal in the </a:t>
            </a:r>
            <a:r>
              <a:rPr lang="fr-FR" sz="1200" dirty="0" err="1" smtClean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same</a:t>
            </a:r>
            <a:r>
              <a:rPr lang="fr-FR" sz="1200" dirty="0" smtClean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basis as </a:t>
            </a:r>
            <a:r>
              <a:rPr lang="fr-FR" sz="1200" i="1" dirty="0" err="1" smtClean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</a:t>
            </a:r>
            <a:r>
              <a:rPr lang="fr-FR" sz="1200" i="1" baseline="-25000" dirty="0" err="1" smtClean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ij</a:t>
            </a:r>
            <a:r>
              <a:rPr lang="fr-FR" sz="1200" i="1" baseline="30000" dirty="0" smtClean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FR" sz="12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(canonical basis)</a:t>
            </a:r>
            <a:endParaRPr lang="fr-FR" sz="1200" b="1" i="1" dirty="0">
              <a:solidFill>
                <a:srgbClr val="FF000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9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description of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formalism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quasiparticles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5962451" y="5230673"/>
            <a:ext cx="4899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D. </a:t>
            </a:r>
            <a:r>
              <a:rPr lang="en-US" sz="1000" dirty="0" err="1" smtClean="0"/>
              <a:t>Vautherin</a:t>
            </a:r>
            <a:r>
              <a:rPr lang="en-US" sz="1000" dirty="0" smtClean="0"/>
              <a:t>, D.M. Brink, Phys. Rev. C 5, 626 (1972)</a:t>
            </a:r>
          </a:p>
          <a:p>
            <a:r>
              <a:rPr lang="fr-FR" sz="1000" dirty="0" smtClean="0"/>
              <a:t>K. </a:t>
            </a:r>
            <a:r>
              <a:rPr lang="fr-FR" sz="1000" dirty="0" err="1" smtClean="0"/>
              <a:t>Bennaceur</a:t>
            </a:r>
            <a:r>
              <a:rPr lang="fr-FR" sz="1000" dirty="0" smtClean="0"/>
              <a:t>, J. </a:t>
            </a:r>
            <a:r>
              <a:rPr lang="fr-FR" sz="1000" dirty="0" err="1" smtClean="0"/>
              <a:t>Dobaczewski</a:t>
            </a:r>
            <a:r>
              <a:rPr lang="fr-FR" sz="1000" dirty="0" smtClean="0"/>
              <a:t>, </a:t>
            </a:r>
            <a:r>
              <a:rPr lang="fr-FR" sz="1000" dirty="0" err="1" smtClean="0"/>
              <a:t>Comp</a:t>
            </a:r>
            <a:r>
              <a:rPr lang="fr-FR" sz="1000" dirty="0" smtClean="0"/>
              <a:t>. Phys. Commun. 168, 96 </a:t>
            </a:r>
            <a:r>
              <a:rPr lang="fr-FR" sz="1000" dirty="0"/>
              <a:t>(2005</a:t>
            </a:r>
            <a:r>
              <a:rPr lang="fr-FR" sz="1000" dirty="0" smtClean="0"/>
              <a:t>)</a:t>
            </a:r>
            <a:endParaRPr lang="fr-FR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7716253" y="2610369"/>
                <a:ext cx="1004442" cy="232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253" y="2610369"/>
                <a:ext cx="1004442" cy="232756"/>
              </a:xfrm>
              <a:prstGeom prst="rect">
                <a:avLst/>
              </a:prstGeom>
              <a:blipFill>
                <a:blip r:embed="rId2"/>
                <a:stretch>
                  <a:fillRect l="-3030" b="-26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7725544" y="2996442"/>
                <a:ext cx="1284967" cy="232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𝑖𝑗𝑘𝑙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𝑘𝑙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4" y="2996442"/>
                <a:ext cx="1284967" cy="232756"/>
              </a:xfrm>
              <a:prstGeom prst="rect">
                <a:avLst/>
              </a:prstGeom>
              <a:blipFill>
                <a:blip r:embed="rId3"/>
                <a:stretch>
                  <a:fillRect l="-2370" b="-2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7690643" y="3416200"/>
                <a:ext cx="2141612" cy="2381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𝑖𝑗𝑘𝑙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𝑘𝑙</m:t>
                          </m:r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643" y="3416200"/>
                <a:ext cx="2141612" cy="238142"/>
              </a:xfrm>
              <a:prstGeom prst="rect">
                <a:avLst/>
              </a:prstGeom>
              <a:blipFill>
                <a:blip r:embed="rId4"/>
                <a:stretch>
                  <a:fillRect l="-1140" b="-256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ZoneTexte 35"/>
          <p:cNvSpPr txBox="1"/>
          <p:nvPr/>
        </p:nvSpPr>
        <p:spPr>
          <a:xfrm>
            <a:off x="7690643" y="1665382"/>
            <a:ext cx="6908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200" u="sng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Notations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fr-FR" sz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6981917" y="2132469"/>
                <a:ext cx="232821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917" y="2132469"/>
                <a:ext cx="232821" cy="215444"/>
              </a:xfrm>
              <a:prstGeom prst="rect">
                <a:avLst/>
              </a:prstGeom>
              <a:blipFill>
                <a:blip r:embed="rId5"/>
                <a:stretch>
                  <a:fillRect l="-123077" t="-168571" r="-176923" b="-25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ZoneTexte 40"/>
          <p:cNvSpPr txBox="1"/>
          <p:nvPr/>
        </p:nvSpPr>
        <p:spPr>
          <a:xfrm>
            <a:off x="7260405" y="2157804"/>
            <a:ext cx="333424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One-body wavefunction (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e.g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. 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harmonic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oscillator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endParaRPr lang="fr-FR" sz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1009083" y="941512"/>
            <a:ext cx="32752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The BCS </a:t>
            </a:r>
            <a:r>
              <a:rPr lang="fr-FR" sz="1200" dirty="0" err="1" smtClean="0"/>
              <a:t>idea</a:t>
            </a:r>
            <a:r>
              <a:rPr lang="fr-FR" sz="1200" dirty="0" smtClean="0"/>
              <a:t>: </a:t>
            </a:r>
            <a:r>
              <a:rPr lang="fr-FR" sz="1200" dirty="0" err="1" smtClean="0"/>
              <a:t>instead</a:t>
            </a:r>
            <a:r>
              <a:rPr lang="fr-FR" sz="1200" dirty="0" smtClean="0"/>
              <a:t> of Slater determinant, </a:t>
            </a:r>
          </a:p>
          <a:p>
            <a:endParaRPr lang="fr-FR" sz="1200" dirty="0"/>
          </a:p>
          <a:p>
            <a:endParaRPr lang="fr-FR" sz="1200" dirty="0" smtClean="0"/>
          </a:p>
          <a:p>
            <a:endParaRPr lang="fr-FR" sz="1200" dirty="0"/>
          </a:p>
          <a:p>
            <a:endParaRPr lang="fr-FR" sz="1200" dirty="0"/>
          </a:p>
          <a:p>
            <a:r>
              <a:rPr lang="fr-FR" sz="1200" dirty="0" smtClean="0"/>
              <a:t>use </a:t>
            </a:r>
            <a:r>
              <a:rPr lang="fr-FR" sz="1200" dirty="0" err="1" smtClean="0"/>
              <a:t>this</a:t>
            </a:r>
            <a:r>
              <a:rPr lang="fr-FR" sz="1200" dirty="0" smtClean="0"/>
              <a:t> </a:t>
            </a:r>
            <a:r>
              <a:rPr lang="fr-FR" sz="1200" dirty="0" err="1" smtClean="0"/>
              <a:t>ansatz</a:t>
            </a:r>
            <a:r>
              <a:rPr lang="fr-FR" sz="1200" dirty="0" smtClean="0"/>
              <a:t>: </a:t>
            </a:r>
            <a:endParaRPr lang="fr-FR" sz="12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978" y="2141841"/>
            <a:ext cx="2344926" cy="5506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7725543" y="4321667"/>
                <a:ext cx="1284967" cy="2564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d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3" y="4321667"/>
                <a:ext cx="1284967" cy="256480"/>
              </a:xfrm>
              <a:prstGeom prst="rect">
                <a:avLst/>
              </a:prstGeom>
              <a:blipFill>
                <a:blip r:embed="rId8"/>
                <a:stretch>
                  <a:fillRect t="-128571" r="-18483" b="-207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/>
              <p:cNvSpPr txBox="1"/>
              <p:nvPr/>
            </p:nvSpPr>
            <p:spPr>
              <a:xfrm>
                <a:off x="7725542" y="4593757"/>
                <a:ext cx="1284967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43" name="ZoneText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2" y="4593757"/>
                <a:ext cx="1284967" cy="215444"/>
              </a:xfrm>
              <a:prstGeom prst="rect">
                <a:avLst/>
              </a:prstGeom>
              <a:blipFill>
                <a:blip r:embed="rId9"/>
                <a:stretch>
                  <a:fillRect t="-168571" r="-17536" b="-25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453" y="3154644"/>
            <a:ext cx="1373976" cy="303721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051" y="1138677"/>
            <a:ext cx="1020780" cy="594430"/>
          </a:xfrm>
          <a:prstGeom prst="rect">
            <a:avLst/>
          </a:prstGeom>
        </p:spPr>
      </p:pic>
      <p:sp>
        <p:nvSpPr>
          <p:cNvPr id="44" name="ZoneTexte 43"/>
          <p:cNvSpPr txBox="1"/>
          <p:nvPr/>
        </p:nvSpPr>
        <p:spPr>
          <a:xfrm>
            <a:off x="1014039" y="2740880"/>
            <a:ext cx="18902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Theorem</a:t>
            </a:r>
            <a:r>
              <a:rPr lang="fr-FR" sz="1200" dirty="0" smtClean="0"/>
              <a:t>: one </a:t>
            </a:r>
            <a:r>
              <a:rPr lang="fr-FR" sz="1200" dirty="0" err="1" smtClean="0"/>
              <a:t>can</a:t>
            </a:r>
            <a:r>
              <a:rPr lang="fr-FR" sz="1200" dirty="0" smtClean="0"/>
              <a:t> </a:t>
            </a:r>
            <a:r>
              <a:rPr lang="fr-FR" sz="1200" dirty="0" err="1" smtClean="0"/>
              <a:t>define</a:t>
            </a:r>
            <a:endParaRPr lang="fr-FR" sz="1200" dirty="0"/>
          </a:p>
        </p:txBody>
      </p:sp>
      <p:sp>
        <p:nvSpPr>
          <p:cNvPr id="45" name="ZoneTexte 44"/>
          <p:cNvSpPr txBox="1"/>
          <p:nvPr/>
        </p:nvSpPr>
        <p:spPr>
          <a:xfrm>
            <a:off x="1078772" y="3654342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then</a:t>
            </a:r>
            <a:r>
              <a:rPr lang="fr-FR" sz="1200" dirty="0" smtClean="0"/>
              <a:t> </a:t>
            </a:r>
            <a:endParaRPr lang="fr-FR" sz="1200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362" y="3929108"/>
            <a:ext cx="1334157" cy="37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1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description of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formalism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quasiparticles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5962451" y="5230673"/>
            <a:ext cx="4899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D. </a:t>
            </a:r>
            <a:r>
              <a:rPr lang="en-US" sz="1000" dirty="0" err="1" smtClean="0"/>
              <a:t>Vautherin</a:t>
            </a:r>
            <a:r>
              <a:rPr lang="en-US" sz="1000" dirty="0" smtClean="0"/>
              <a:t>, D.M. Brink, Phys. Rev. C 5, 626 (1972)</a:t>
            </a:r>
          </a:p>
          <a:p>
            <a:r>
              <a:rPr lang="fr-FR" sz="1000" dirty="0" smtClean="0"/>
              <a:t>K. </a:t>
            </a:r>
            <a:r>
              <a:rPr lang="fr-FR" sz="1000" dirty="0" err="1" smtClean="0"/>
              <a:t>Bennaceur</a:t>
            </a:r>
            <a:r>
              <a:rPr lang="fr-FR" sz="1000" dirty="0" smtClean="0"/>
              <a:t>, J. </a:t>
            </a:r>
            <a:r>
              <a:rPr lang="fr-FR" sz="1000" dirty="0" err="1" smtClean="0"/>
              <a:t>Dobaczewski</a:t>
            </a:r>
            <a:r>
              <a:rPr lang="fr-FR" sz="1000" dirty="0" smtClean="0"/>
              <a:t>, </a:t>
            </a:r>
            <a:r>
              <a:rPr lang="fr-FR" sz="1000" dirty="0" err="1" smtClean="0"/>
              <a:t>Comp</a:t>
            </a:r>
            <a:r>
              <a:rPr lang="fr-FR" sz="1000" dirty="0" smtClean="0"/>
              <a:t>. Phys. Commun. 168, 96 </a:t>
            </a:r>
            <a:r>
              <a:rPr lang="fr-FR" sz="1000" dirty="0"/>
              <a:t>(2005</a:t>
            </a:r>
            <a:r>
              <a:rPr lang="fr-FR" sz="1000" dirty="0" smtClean="0"/>
              <a:t>)</a:t>
            </a:r>
            <a:endParaRPr lang="fr-FR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7716253" y="2610369"/>
                <a:ext cx="1004442" cy="232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253" y="2610369"/>
                <a:ext cx="1004442" cy="232756"/>
              </a:xfrm>
              <a:prstGeom prst="rect">
                <a:avLst/>
              </a:prstGeom>
              <a:blipFill>
                <a:blip r:embed="rId2"/>
                <a:stretch>
                  <a:fillRect l="-3030" b="-26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7725544" y="2996442"/>
                <a:ext cx="1284967" cy="232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𝑖𝑗𝑘𝑙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𝑘𝑙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4" y="2996442"/>
                <a:ext cx="1284967" cy="232756"/>
              </a:xfrm>
              <a:prstGeom prst="rect">
                <a:avLst/>
              </a:prstGeom>
              <a:blipFill>
                <a:blip r:embed="rId3"/>
                <a:stretch>
                  <a:fillRect l="-2370" b="-2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7690643" y="3416200"/>
                <a:ext cx="2141612" cy="2381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𝑖𝑗𝑘𝑙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𝑘𝑙</m:t>
                          </m:r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643" y="3416200"/>
                <a:ext cx="2141612" cy="238142"/>
              </a:xfrm>
              <a:prstGeom prst="rect">
                <a:avLst/>
              </a:prstGeom>
              <a:blipFill>
                <a:blip r:embed="rId4"/>
                <a:stretch>
                  <a:fillRect l="-1140" b="-256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ZoneTexte 35"/>
          <p:cNvSpPr txBox="1"/>
          <p:nvPr/>
        </p:nvSpPr>
        <p:spPr>
          <a:xfrm>
            <a:off x="7690643" y="1665382"/>
            <a:ext cx="6908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200" u="sng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Notations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fr-FR" sz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6981917" y="2132469"/>
                <a:ext cx="232821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917" y="2132469"/>
                <a:ext cx="232821" cy="215444"/>
              </a:xfrm>
              <a:prstGeom prst="rect">
                <a:avLst/>
              </a:prstGeom>
              <a:blipFill>
                <a:blip r:embed="rId5"/>
                <a:stretch>
                  <a:fillRect l="-123077" t="-168571" r="-176923" b="-25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ZoneTexte 40"/>
          <p:cNvSpPr txBox="1"/>
          <p:nvPr/>
        </p:nvSpPr>
        <p:spPr>
          <a:xfrm>
            <a:off x="7260405" y="2157804"/>
            <a:ext cx="333424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One-body wavefunction (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e.g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. 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harmonic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oscillator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endParaRPr lang="fr-FR" sz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1009083" y="941512"/>
            <a:ext cx="32752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The BCS </a:t>
            </a:r>
            <a:r>
              <a:rPr lang="fr-FR" sz="1200" dirty="0" err="1" smtClean="0"/>
              <a:t>idea</a:t>
            </a:r>
            <a:r>
              <a:rPr lang="fr-FR" sz="1200" dirty="0" smtClean="0"/>
              <a:t>: </a:t>
            </a:r>
            <a:r>
              <a:rPr lang="fr-FR" sz="1200" dirty="0" err="1" smtClean="0"/>
              <a:t>instead</a:t>
            </a:r>
            <a:r>
              <a:rPr lang="fr-FR" sz="1200" dirty="0" smtClean="0"/>
              <a:t> of Slater determinant, </a:t>
            </a:r>
          </a:p>
          <a:p>
            <a:endParaRPr lang="fr-FR" sz="1200" dirty="0"/>
          </a:p>
          <a:p>
            <a:endParaRPr lang="fr-FR" sz="1200" dirty="0" smtClean="0"/>
          </a:p>
          <a:p>
            <a:endParaRPr lang="fr-FR" sz="1200" dirty="0"/>
          </a:p>
          <a:p>
            <a:endParaRPr lang="fr-FR" sz="1200" dirty="0"/>
          </a:p>
          <a:p>
            <a:r>
              <a:rPr lang="fr-FR" sz="1200" dirty="0" smtClean="0"/>
              <a:t>use </a:t>
            </a:r>
            <a:r>
              <a:rPr lang="fr-FR" sz="1200" dirty="0" err="1" smtClean="0"/>
              <a:t>this</a:t>
            </a:r>
            <a:r>
              <a:rPr lang="fr-FR" sz="1200" dirty="0" smtClean="0"/>
              <a:t> </a:t>
            </a:r>
            <a:r>
              <a:rPr lang="fr-FR" sz="1200" dirty="0" err="1" smtClean="0"/>
              <a:t>ansatz</a:t>
            </a:r>
            <a:r>
              <a:rPr lang="fr-FR" sz="1200" dirty="0" smtClean="0"/>
              <a:t>: </a:t>
            </a:r>
            <a:endParaRPr lang="fr-FR" sz="12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978" y="2141841"/>
            <a:ext cx="2344926" cy="5506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7725543" y="4321667"/>
                <a:ext cx="1284967" cy="2564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d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3" y="4321667"/>
                <a:ext cx="1284967" cy="256480"/>
              </a:xfrm>
              <a:prstGeom prst="rect">
                <a:avLst/>
              </a:prstGeom>
              <a:blipFill>
                <a:blip r:embed="rId8"/>
                <a:stretch>
                  <a:fillRect t="-128571" r="-18483" b="-207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/>
              <p:cNvSpPr txBox="1"/>
              <p:nvPr/>
            </p:nvSpPr>
            <p:spPr>
              <a:xfrm>
                <a:off x="7725542" y="4593757"/>
                <a:ext cx="1284967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43" name="ZoneText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2" y="4593757"/>
                <a:ext cx="1284967" cy="215444"/>
              </a:xfrm>
              <a:prstGeom prst="rect">
                <a:avLst/>
              </a:prstGeom>
              <a:blipFill>
                <a:blip r:embed="rId9"/>
                <a:stretch>
                  <a:fillRect t="-168571" r="-17536" b="-25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453" y="3154644"/>
            <a:ext cx="1373976" cy="303721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051" y="1138677"/>
            <a:ext cx="1020780" cy="594430"/>
          </a:xfrm>
          <a:prstGeom prst="rect">
            <a:avLst/>
          </a:prstGeom>
        </p:spPr>
      </p:pic>
      <p:sp>
        <p:nvSpPr>
          <p:cNvPr id="44" name="ZoneTexte 43"/>
          <p:cNvSpPr txBox="1"/>
          <p:nvPr/>
        </p:nvSpPr>
        <p:spPr>
          <a:xfrm>
            <a:off x="1014039" y="2740880"/>
            <a:ext cx="18902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Theorem</a:t>
            </a:r>
            <a:r>
              <a:rPr lang="fr-FR" sz="1200" dirty="0" smtClean="0"/>
              <a:t>: one </a:t>
            </a:r>
            <a:r>
              <a:rPr lang="fr-FR" sz="1200" dirty="0" err="1" smtClean="0"/>
              <a:t>can</a:t>
            </a:r>
            <a:r>
              <a:rPr lang="fr-FR" sz="1200" dirty="0" smtClean="0"/>
              <a:t> </a:t>
            </a:r>
            <a:r>
              <a:rPr lang="fr-FR" sz="1200" dirty="0" err="1" smtClean="0"/>
              <a:t>define</a:t>
            </a:r>
            <a:endParaRPr lang="fr-FR" sz="1200" dirty="0"/>
          </a:p>
        </p:txBody>
      </p:sp>
      <p:sp>
        <p:nvSpPr>
          <p:cNvPr id="45" name="ZoneTexte 44"/>
          <p:cNvSpPr txBox="1"/>
          <p:nvPr/>
        </p:nvSpPr>
        <p:spPr>
          <a:xfrm>
            <a:off x="1078772" y="3654342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then</a:t>
            </a:r>
            <a:r>
              <a:rPr lang="fr-FR" sz="1200" dirty="0" smtClean="0"/>
              <a:t> </a:t>
            </a:r>
            <a:endParaRPr lang="fr-FR" sz="1200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362" y="3929108"/>
            <a:ext cx="1334157" cy="377591"/>
          </a:xfrm>
          <a:prstGeom prst="rect">
            <a:avLst/>
          </a:prstGeom>
        </p:spPr>
      </p:pic>
      <p:sp>
        <p:nvSpPr>
          <p:cNvPr id="46" name="ZoneTexte 45"/>
          <p:cNvSpPr txBox="1"/>
          <p:nvPr/>
        </p:nvSpPr>
        <p:spPr>
          <a:xfrm>
            <a:off x="1045439" y="4695545"/>
            <a:ext cx="59559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Bogoliubov</a:t>
            </a:r>
            <a:r>
              <a:rPr lang="fr-FR" sz="1200" dirty="0" smtClean="0"/>
              <a:t>: </a:t>
            </a:r>
            <a:r>
              <a:rPr lang="fr-FR" sz="1200" dirty="0" err="1" smtClean="0"/>
              <a:t>Let’s</a:t>
            </a:r>
            <a:r>
              <a:rPr lang="fr-FR" sz="1200" dirty="0" smtClean="0"/>
              <a:t> </a:t>
            </a:r>
            <a:r>
              <a:rPr lang="fr-FR" sz="1200" dirty="0" err="1" smtClean="0"/>
              <a:t>generalize</a:t>
            </a:r>
            <a:r>
              <a:rPr lang="fr-FR" sz="1200" dirty="0" smtClean="0"/>
              <a:t> the </a:t>
            </a:r>
            <a:r>
              <a:rPr lang="fr-FR" sz="1200" dirty="0" err="1" smtClean="0"/>
              <a:t>definition</a:t>
            </a:r>
            <a:r>
              <a:rPr lang="fr-FR" sz="1200" dirty="0" smtClean="0"/>
              <a:t>, not </a:t>
            </a:r>
            <a:r>
              <a:rPr lang="fr-FR" sz="1200" dirty="0" err="1" smtClean="0"/>
              <a:t>making</a:t>
            </a:r>
            <a:r>
              <a:rPr lang="fr-FR" sz="1200" dirty="0" smtClean="0"/>
              <a:t> </a:t>
            </a:r>
            <a:r>
              <a:rPr lang="fr-FR" sz="1200" dirty="0" err="1" smtClean="0"/>
              <a:t>directly</a:t>
            </a:r>
            <a:r>
              <a:rPr lang="fr-FR" sz="1200" dirty="0" smtClean="0"/>
              <a:t> pairs </a:t>
            </a:r>
            <a:r>
              <a:rPr lang="fr-FR" sz="1200" dirty="0" err="1" smtClean="0"/>
              <a:t>from</a:t>
            </a:r>
            <a:r>
              <a:rPr lang="fr-FR" sz="1200" dirty="0" smtClean="0"/>
              <a:t> basis states</a:t>
            </a:r>
            <a:endParaRPr lang="fr-FR" sz="1200" dirty="0"/>
          </a:p>
        </p:txBody>
      </p:sp>
      <p:sp>
        <p:nvSpPr>
          <p:cNvPr id="6" name="Forme libre 5"/>
          <p:cNvSpPr/>
          <p:nvPr/>
        </p:nvSpPr>
        <p:spPr>
          <a:xfrm>
            <a:off x="6178475" y="3420894"/>
            <a:ext cx="743817" cy="1190614"/>
          </a:xfrm>
          <a:custGeom>
            <a:avLst/>
            <a:gdLst>
              <a:gd name="connsiteX0" fmla="*/ 342900 w 1877429"/>
              <a:gd name="connsiteY0" fmla="*/ 2034540 h 2034540"/>
              <a:gd name="connsiteX1" fmla="*/ 1874520 w 1877429"/>
              <a:gd name="connsiteY1" fmla="*/ 1013460 h 2034540"/>
              <a:gd name="connsiteX2" fmla="*/ 0 w 1877429"/>
              <a:gd name="connsiteY2" fmla="*/ 0 h 203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77429" h="2034540">
                <a:moveTo>
                  <a:pt x="342900" y="2034540"/>
                </a:moveTo>
                <a:cubicBezTo>
                  <a:pt x="1137285" y="1693545"/>
                  <a:pt x="1931670" y="1352550"/>
                  <a:pt x="1874520" y="1013460"/>
                </a:cubicBezTo>
                <a:cubicBezTo>
                  <a:pt x="1817370" y="674370"/>
                  <a:pt x="908685" y="337185"/>
                  <a:pt x="0" y="0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339" y="3154644"/>
            <a:ext cx="1553455" cy="390486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62" y="3863778"/>
            <a:ext cx="1566932" cy="5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3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description of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formalism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quasiparticles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5962451" y="5230673"/>
            <a:ext cx="4899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D. </a:t>
            </a:r>
            <a:r>
              <a:rPr lang="en-US" sz="1000" dirty="0" err="1" smtClean="0"/>
              <a:t>Vautherin</a:t>
            </a:r>
            <a:r>
              <a:rPr lang="en-US" sz="1000" dirty="0" smtClean="0"/>
              <a:t>, D.M. Brink, Phys. Rev. C 5, 626 (1972)</a:t>
            </a:r>
          </a:p>
          <a:p>
            <a:r>
              <a:rPr lang="fr-FR" sz="1000" dirty="0" smtClean="0"/>
              <a:t>K. </a:t>
            </a:r>
            <a:r>
              <a:rPr lang="fr-FR" sz="1000" dirty="0" err="1" smtClean="0"/>
              <a:t>Bennaceur</a:t>
            </a:r>
            <a:r>
              <a:rPr lang="fr-FR" sz="1000" dirty="0" smtClean="0"/>
              <a:t>, J. </a:t>
            </a:r>
            <a:r>
              <a:rPr lang="fr-FR" sz="1000" dirty="0" err="1" smtClean="0"/>
              <a:t>Dobaczewski</a:t>
            </a:r>
            <a:r>
              <a:rPr lang="fr-FR" sz="1000" dirty="0" smtClean="0"/>
              <a:t>, </a:t>
            </a:r>
            <a:r>
              <a:rPr lang="fr-FR" sz="1000" dirty="0" err="1" smtClean="0"/>
              <a:t>Comp</a:t>
            </a:r>
            <a:r>
              <a:rPr lang="fr-FR" sz="1000" dirty="0" smtClean="0"/>
              <a:t>. Phys. Commun. 168, 96 </a:t>
            </a:r>
            <a:r>
              <a:rPr lang="fr-FR" sz="1000" dirty="0"/>
              <a:t>(2005</a:t>
            </a:r>
            <a:r>
              <a:rPr lang="fr-FR" sz="1000" dirty="0" smtClean="0"/>
              <a:t>)</a:t>
            </a:r>
            <a:endParaRPr lang="fr-FR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7716253" y="2610369"/>
                <a:ext cx="1004442" cy="232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253" y="2610369"/>
                <a:ext cx="1004442" cy="232756"/>
              </a:xfrm>
              <a:prstGeom prst="rect">
                <a:avLst/>
              </a:prstGeom>
              <a:blipFill>
                <a:blip r:embed="rId2"/>
                <a:stretch>
                  <a:fillRect l="-3030" b="-26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7725544" y="2996442"/>
                <a:ext cx="1284967" cy="232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𝑖𝑗𝑘𝑙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𝑘𝑙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4" y="2996442"/>
                <a:ext cx="1284967" cy="232756"/>
              </a:xfrm>
              <a:prstGeom prst="rect">
                <a:avLst/>
              </a:prstGeom>
              <a:blipFill>
                <a:blip r:embed="rId3"/>
                <a:stretch>
                  <a:fillRect l="-2370" b="-2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7690643" y="3416200"/>
                <a:ext cx="2141612" cy="2381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𝑖𝑗𝑘𝑙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𝑘𝑙</m:t>
                          </m:r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𝑖𝑗</m:t>
                          </m:r>
                        </m:e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643" y="3416200"/>
                <a:ext cx="2141612" cy="238142"/>
              </a:xfrm>
              <a:prstGeom prst="rect">
                <a:avLst/>
              </a:prstGeom>
              <a:blipFill>
                <a:blip r:embed="rId4"/>
                <a:stretch>
                  <a:fillRect l="-1140" b="-256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6981917" y="2132469"/>
                <a:ext cx="232821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917" y="2132469"/>
                <a:ext cx="232821" cy="215444"/>
              </a:xfrm>
              <a:prstGeom prst="rect">
                <a:avLst/>
              </a:prstGeom>
              <a:blipFill>
                <a:blip r:embed="rId5"/>
                <a:stretch>
                  <a:fillRect l="-123077" t="-168571" r="-176923" b="-25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ZoneTexte 40"/>
          <p:cNvSpPr txBox="1"/>
          <p:nvPr/>
        </p:nvSpPr>
        <p:spPr>
          <a:xfrm>
            <a:off x="7260405" y="2157804"/>
            <a:ext cx="333424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One-body wavefunction (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e.g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. 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harmonic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FR" sz="12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oscillator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endParaRPr lang="fr-FR" sz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1009083" y="941512"/>
            <a:ext cx="32752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The BCS </a:t>
            </a:r>
            <a:r>
              <a:rPr lang="fr-FR" sz="1200" dirty="0" err="1" smtClean="0"/>
              <a:t>idea</a:t>
            </a:r>
            <a:r>
              <a:rPr lang="fr-FR" sz="1200" dirty="0" smtClean="0"/>
              <a:t>: </a:t>
            </a:r>
            <a:r>
              <a:rPr lang="fr-FR" sz="1200" dirty="0" err="1" smtClean="0"/>
              <a:t>instead</a:t>
            </a:r>
            <a:r>
              <a:rPr lang="fr-FR" sz="1200" dirty="0" smtClean="0"/>
              <a:t> of Slater determinant, </a:t>
            </a:r>
          </a:p>
          <a:p>
            <a:endParaRPr lang="fr-FR" sz="1200" dirty="0"/>
          </a:p>
          <a:p>
            <a:endParaRPr lang="fr-FR" sz="1200" dirty="0" smtClean="0"/>
          </a:p>
          <a:p>
            <a:endParaRPr lang="fr-FR" sz="1200" dirty="0"/>
          </a:p>
          <a:p>
            <a:endParaRPr lang="fr-FR" sz="1200" dirty="0"/>
          </a:p>
          <a:p>
            <a:r>
              <a:rPr lang="fr-FR" sz="1200" dirty="0" smtClean="0"/>
              <a:t>use </a:t>
            </a:r>
            <a:r>
              <a:rPr lang="fr-FR" sz="1200" dirty="0" err="1" smtClean="0"/>
              <a:t>this</a:t>
            </a:r>
            <a:r>
              <a:rPr lang="fr-FR" sz="1200" dirty="0" smtClean="0"/>
              <a:t> </a:t>
            </a:r>
            <a:r>
              <a:rPr lang="fr-FR" sz="1200" dirty="0" err="1" smtClean="0"/>
              <a:t>ansatz</a:t>
            </a:r>
            <a:r>
              <a:rPr lang="fr-FR" sz="1200" dirty="0" smtClean="0"/>
              <a:t>: </a:t>
            </a:r>
            <a:endParaRPr lang="fr-FR" sz="12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978" y="2141841"/>
            <a:ext cx="2344926" cy="5506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7725543" y="4321667"/>
                <a:ext cx="1284967" cy="2564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d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3" y="4321667"/>
                <a:ext cx="1284967" cy="256480"/>
              </a:xfrm>
              <a:prstGeom prst="rect">
                <a:avLst/>
              </a:prstGeom>
              <a:blipFill>
                <a:blip r:embed="rId8"/>
                <a:stretch>
                  <a:fillRect t="-128571" r="-18483" b="-207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/>
              <p:cNvSpPr txBox="1"/>
              <p:nvPr/>
            </p:nvSpPr>
            <p:spPr>
              <a:xfrm>
                <a:off x="7725542" y="4593757"/>
                <a:ext cx="1284967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43" name="ZoneText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2" y="4593757"/>
                <a:ext cx="1284967" cy="215444"/>
              </a:xfrm>
              <a:prstGeom prst="rect">
                <a:avLst/>
              </a:prstGeom>
              <a:blipFill>
                <a:blip r:embed="rId9"/>
                <a:stretch>
                  <a:fillRect t="-168571" r="-17536" b="-25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453" y="3154644"/>
            <a:ext cx="1373976" cy="303721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051" y="1138677"/>
            <a:ext cx="1020780" cy="594430"/>
          </a:xfrm>
          <a:prstGeom prst="rect">
            <a:avLst/>
          </a:prstGeom>
        </p:spPr>
      </p:pic>
      <p:sp>
        <p:nvSpPr>
          <p:cNvPr id="44" name="ZoneTexte 43"/>
          <p:cNvSpPr txBox="1"/>
          <p:nvPr/>
        </p:nvSpPr>
        <p:spPr>
          <a:xfrm>
            <a:off x="1014039" y="2740880"/>
            <a:ext cx="18902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Theorem</a:t>
            </a:r>
            <a:r>
              <a:rPr lang="fr-FR" sz="1200" dirty="0" smtClean="0"/>
              <a:t>: one </a:t>
            </a:r>
            <a:r>
              <a:rPr lang="fr-FR" sz="1200" dirty="0" err="1" smtClean="0"/>
              <a:t>can</a:t>
            </a:r>
            <a:r>
              <a:rPr lang="fr-FR" sz="1200" dirty="0" smtClean="0"/>
              <a:t> </a:t>
            </a:r>
            <a:r>
              <a:rPr lang="fr-FR" sz="1200" dirty="0" err="1" smtClean="0"/>
              <a:t>define</a:t>
            </a:r>
            <a:endParaRPr lang="fr-FR" sz="1200" dirty="0"/>
          </a:p>
        </p:txBody>
      </p:sp>
      <p:sp>
        <p:nvSpPr>
          <p:cNvPr id="45" name="ZoneTexte 44"/>
          <p:cNvSpPr txBox="1"/>
          <p:nvPr/>
        </p:nvSpPr>
        <p:spPr>
          <a:xfrm>
            <a:off x="1078772" y="3654342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then</a:t>
            </a:r>
            <a:r>
              <a:rPr lang="fr-FR" sz="1200" dirty="0" smtClean="0"/>
              <a:t> </a:t>
            </a:r>
            <a:endParaRPr lang="fr-FR" sz="1200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362" y="3929108"/>
            <a:ext cx="1334157" cy="377591"/>
          </a:xfrm>
          <a:prstGeom prst="rect">
            <a:avLst/>
          </a:prstGeom>
        </p:spPr>
      </p:pic>
      <p:sp>
        <p:nvSpPr>
          <p:cNvPr id="46" name="ZoneTexte 45"/>
          <p:cNvSpPr txBox="1"/>
          <p:nvPr/>
        </p:nvSpPr>
        <p:spPr>
          <a:xfrm>
            <a:off x="1045439" y="4695545"/>
            <a:ext cx="59559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Bogoliubov</a:t>
            </a:r>
            <a:r>
              <a:rPr lang="fr-FR" sz="1200" dirty="0" smtClean="0"/>
              <a:t>: </a:t>
            </a:r>
            <a:r>
              <a:rPr lang="fr-FR" sz="1200" dirty="0" err="1" smtClean="0"/>
              <a:t>Let’s</a:t>
            </a:r>
            <a:r>
              <a:rPr lang="fr-FR" sz="1200" dirty="0" smtClean="0"/>
              <a:t> </a:t>
            </a:r>
            <a:r>
              <a:rPr lang="fr-FR" sz="1200" dirty="0" err="1" smtClean="0"/>
              <a:t>generalize</a:t>
            </a:r>
            <a:r>
              <a:rPr lang="fr-FR" sz="1200" dirty="0" smtClean="0"/>
              <a:t> the </a:t>
            </a:r>
            <a:r>
              <a:rPr lang="fr-FR" sz="1200" dirty="0" err="1" smtClean="0"/>
              <a:t>definition</a:t>
            </a:r>
            <a:r>
              <a:rPr lang="fr-FR" sz="1200" dirty="0" smtClean="0"/>
              <a:t>, not </a:t>
            </a:r>
            <a:r>
              <a:rPr lang="fr-FR" sz="1200" dirty="0" err="1" smtClean="0"/>
              <a:t>making</a:t>
            </a:r>
            <a:r>
              <a:rPr lang="fr-FR" sz="1200" dirty="0" smtClean="0"/>
              <a:t> </a:t>
            </a:r>
            <a:r>
              <a:rPr lang="fr-FR" sz="1200" dirty="0" err="1" smtClean="0"/>
              <a:t>directly</a:t>
            </a:r>
            <a:r>
              <a:rPr lang="fr-FR" sz="1200" dirty="0" smtClean="0"/>
              <a:t> pairs </a:t>
            </a:r>
            <a:r>
              <a:rPr lang="fr-FR" sz="1200" dirty="0" err="1" smtClean="0"/>
              <a:t>from</a:t>
            </a:r>
            <a:r>
              <a:rPr lang="fr-FR" sz="1200" dirty="0" smtClean="0"/>
              <a:t> basis states</a:t>
            </a:r>
            <a:endParaRPr lang="fr-FR" sz="1200" dirty="0"/>
          </a:p>
        </p:txBody>
      </p:sp>
      <p:sp>
        <p:nvSpPr>
          <p:cNvPr id="6" name="Forme libre 5"/>
          <p:cNvSpPr/>
          <p:nvPr/>
        </p:nvSpPr>
        <p:spPr>
          <a:xfrm>
            <a:off x="6178475" y="3420894"/>
            <a:ext cx="743817" cy="1190614"/>
          </a:xfrm>
          <a:custGeom>
            <a:avLst/>
            <a:gdLst>
              <a:gd name="connsiteX0" fmla="*/ 342900 w 1877429"/>
              <a:gd name="connsiteY0" fmla="*/ 2034540 h 2034540"/>
              <a:gd name="connsiteX1" fmla="*/ 1874520 w 1877429"/>
              <a:gd name="connsiteY1" fmla="*/ 1013460 h 2034540"/>
              <a:gd name="connsiteX2" fmla="*/ 0 w 1877429"/>
              <a:gd name="connsiteY2" fmla="*/ 0 h 203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77429" h="2034540">
                <a:moveTo>
                  <a:pt x="342900" y="2034540"/>
                </a:moveTo>
                <a:cubicBezTo>
                  <a:pt x="1137285" y="1693545"/>
                  <a:pt x="1931670" y="1352550"/>
                  <a:pt x="1874520" y="1013460"/>
                </a:cubicBezTo>
                <a:cubicBezTo>
                  <a:pt x="1817370" y="674370"/>
                  <a:pt x="908685" y="337185"/>
                  <a:pt x="0" y="0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339" y="3154644"/>
            <a:ext cx="1553455" cy="390486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62" y="3863778"/>
            <a:ext cx="1566932" cy="502413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7690643" y="1665382"/>
            <a:ext cx="6908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200" u="sng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Notations</a:t>
            </a:r>
            <a:r>
              <a:rPr 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fr-FR" sz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Forme libre 11"/>
          <p:cNvSpPr/>
          <p:nvPr/>
        </p:nvSpPr>
        <p:spPr>
          <a:xfrm>
            <a:off x="4305300" y="1644597"/>
            <a:ext cx="2612640" cy="1830123"/>
          </a:xfrm>
          <a:custGeom>
            <a:avLst/>
            <a:gdLst>
              <a:gd name="connsiteX0" fmla="*/ 2331720 w 2612640"/>
              <a:gd name="connsiteY0" fmla="*/ 1830123 h 1830123"/>
              <a:gd name="connsiteX1" fmla="*/ 2537460 w 2612640"/>
              <a:gd name="connsiteY1" fmla="*/ 1449123 h 1830123"/>
              <a:gd name="connsiteX2" fmla="*/ 1211580 w 2612640"/>
              <a:gd name="connsiteY2" fmla="*/ 24183 h 1830123"/>
              <a:gd name="connsiteX3" fmla="*/ 0 w 2612640"/>
              <a:gd name="connsiteY3" fmla="*/ 572823 h 183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2640" h="1830123">
                <a:moveTo>
                  <a:pt x="2331720" y="1830123"/>
                </a:moveTo>
                <a:cubicBezTo>
                  <a:pt x="2527935" y="1790118"/>
                  <a:pt x="2724150" y="1750113"/>
                  <a:pt x="2537460" y="1449123"/>
                </a:cubicBezTo>
                <a:cubicBezTo>
                  <a:pt x="2350770" y="1148133"/>
                  <a:pt x="1634490" y="170233"/>
                  <a:pt x="1211580" y="24183"/>
                </a:cubicBezTo>
                <a:cubicBezTo>
                  <a:pt x="788670" y="-121867"/>
                  <a:pt x="207010" y="435663"/>
                  <a:pt x="0" y="572823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4234259" y="1088722"/>
            <a:ext cx="4361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rgbClr val="FF0000"/>
                </a:solidFill>
              </a:rPr>
              <a:t>This </a:t>
            </a:r>
            <a:r>
              <a:rPr lang="fr-FR" sz="1200" dirty="0" err="1" smtClean="0">
                <a:solidFill>
                  <a:srgbClr val="FF0000"/>
                </a:solidFill>
              </a:rPr>
              <a:t>form</a:t>
            </a:r>
            <a:r>
              <a:rPr lang="fr-FR" sz="1200" dirty="0" smtClean="0">
                <a:solidFill>
                  <a:srgbClr val="FF0000"/>
                </a:solidFill>
              </a:rPr>
              <a:t> </a:t>
            </a:r>
            <a:r>
              <a:rPr lang="fr-FR" sz="1200" dirty="0" err="1" smtClean="0">
                <a:solidFill>
                  <a:srgbClr val="FF0000"/>
                </a:solidFill>
              </a:rPr>
              <a:t>only</a:t>
            </a:r>
            <a:r>
              <a:rPr lang="fr-FR" sz="1200" dirty="0" smtClean="0">
                <a:solidFill>
                  <a:srgbClr val="FF0000"/>
                </a:solidFill>
              </a:rPr>
              <a:t> in the basis </a:t>
            </a:r>
            <a:r>
              <a:rPr lang="fr-FR" sz="1200" dirty="0" err="1" smtClean="0">
                <a:solidFill>
                  <a:srgbClr val="FF0000"/>
                </a:solidFill>
              </a:rPr>
              <a:t>that</a:t>
            </a:r>
            <a:r>
              <a:rPr lang="fr-FR" sz="1200" dirty="0" smtClean="0">
                <a:solidFill>
                  <a:srgbClr val="FF0000"/>
                </a:solidFill>
              </a:rPr>
              <a:t> </a:t>
            </a:r>
            <a:r>
              <a:rPr lang="fr-FR" sz="1200" dirty="0" err="1" smtClean="0">
                <a:solidFill>
                  <a:srgbClr val="FF0000"/>
                </a:solidFill>
              </a:rPr>
              <a:t>diagonalizes</a:t>
            </a:r>
            <a:r>
              <a:rPr lang="fr-FR" sz="1200" dirty="0" smtClean="0">
                <a:solidFill>
                  <a:srgbClr val="FF0000"/>
                </a:solidFill>
              </a:rPr>
              <a:t> the one-body </a:t>
            </a:r>
            <a:r>
              <a:rPr lang="fr-FR" sz="1200" dirty="0" err="1" smtClean="0">
                <a:solidFill>
                  <a:srgbClr val="FF0000"/>
                </a:solidFill>
              </a:rPr>
              <a:t>density</a:t>
            </a:r>
            <a:r>
              <a:rPr lang="fr-FR" sz="1200" dirty="0" smtClean="0">
                <a:solidFill>
                  <a:srgbClr val="FF0000"/>
                </a:solidFill>
              </a:rPr>
              <a:t> matrix: </a:t>
            </a:r>
            <a:r>
              <a:rPr lang="fr-FR" sz="1200" dirty="0" err="1" smtClean="0">
                <a:solidFill>
                  <a:srgbClr val="FF0000"/>
                </a:solidFill>
              </a:rPr>
              <a:t>mean</a:t>
            </a:r>
            <a:r>
              <a:rPr lang="fr-FR" sz="1200" dirty="0" smtClean="0">
                <a:solidFill>
                  <a:srgbClr val="FF0000"/>
                </a:solidFill>
              </a:rPr>
              <a:t> </a:t>
            </a:r>
            <a:r>
              <a:rPr lang="fr-FR" sz="1200" dirty="0" err="1" smtClean="0">
                <a:solidFill>
                  <a:srgbClr val="FF0000"/>
                </a:solidFill>
              </a:rPr>
              <a:t>field</a:t>
            </a:r>
            <a:r>
              <a:rPr lang="fr-FR" sz="1200" dirty="0" smtClean="0">
                <a:solidFill>
                  <a:srgbClr val="FF0000"/>
                </a:solidFill>
              </a:rPr>
              <a:t> </a:t>
            </a:r>
            <a:r>
              <a:rPr lang="fr-FR" sz="1200" dirty="0" err="1" smtClean="0">
                <a:solidFill>
                  <a:srgbClr val="FF0000"/>
                </a:solidFill>
              </a:rPr>
              <a:t>chooses</a:t>
            </a:r>
            <a:r>
              <a:rPr lang="fr-FR" sz="1200" dirty="0" smtClean="0">
                <a:solidFill>
                  <a:srgbClr val="FF0000"/>
                </a:solidFill>
              </a:rPr>
              <a:t> </a:t>
            </a:r>
            <a:r>
              <a:rPr lang="fr-FR" sz="1200" dirty="0" err="1" smtClean="0">
                <a:solidFill>
                  <a:srgbClr val="FF0000"/>
                </a:solidFill>
              </a:rPr>
              <a:t>what</a:t>
            </a:r>
            <a:r>
              <a:rPr lang="fr-FR" sz="1200" dirty="0" smtClean="0">
                <a:solidFill>
                  <a:srgbClr val="FF0000"/>
                </a:solidFill>
              </a:rPr>
              <a:t> states </a:t>
            </a:r>
            <a:r>
              <a:rPr lang="fr-FR" sz="1200" dirty="0" err="1" smtClean="0">
                <a:solidFill>
                  <a:srgbClr val="FF0000"/>
                </a:solidFill>
              </a:rPr>
              <a:t>will</a:t>
            </a:r>
            <a:r>
              <a:rPr lang="fr-FR" sz="1200" dirty="0" smtClean="0">
                <a:solidFill>
                  <a:srgbClr val="FF0000"/>
                </a:solidFill>
              </a:rPr>
              <a:t> pair </a:t>
            </a:r>
            <a:endParaRPr lang="fr-F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21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Hartree-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Fock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Bogoliubov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equations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044" y="941512"/>
            <a:ext cx="4362253" cy="87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96" y="2506231"/>
            <a:ext cx="37909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246" y="2453844"/>
            <a:ext cx="24098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646" y="3456112"/>
            <a:ext cx="2752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8"/>
          <p:cNvSpPr/>
          <p:nvPr/>
        </p:nvSpPr>
        <p:spPr>
          <a:xfrm>
            <a:off x="2732958" y="2530043"/>
            <a:ext cx="471488" cy="509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21"/>
          <p:cNvSpPr/>
          <p:nvPr/>
        </p:nvSpPr>
        <p:spPr>
          <a:xfrm>
            <a:off x="5871446" y="2582431"/>
            <a:ext cx="471488" cy="509588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9"/>
          <p:cNvSpPr txBox="1"/>
          <p:nvPr/>
        </p:nvSpPr>
        <p:spPr>
          <a:xfrm>
            <a:off x="2139785" y="2084512"/>
            <a:ext cx="1868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Hartree-Fock field</a:t>
            </a:r>
          </a:p>
        </p:txBody>
      </p:sp>
      <p:sp>
        <p:nvSpPr>
          <p:cNvPr id="14" name="TextBox 23"/>
          <p:cNvSpPr txBox="1"/>
          <p:nvPr/>
        </p:nvSpPr>
        <p:spPr>
          <a:xfrm>
            <a:off x="6328646" y="2125231"/>
            <a:ext cx="1292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Pairing field</a:t>
            </a:r>
          </a:p>
        </p:txBody>
      </p:sp>
      <p:sp>
        <p:nvSpPr>
          <p:cNvPr id="16" name="Accolade ouvrante 15"/>
          <p:cNvSpPr/>
          <p:nvPr/>
        </p:nvSpPr>
        <p:spPr>
          <a:xfrm>
            <a:off x="1209923" y="2669704"/>
            <a:ext cx="261743" cy="1195983"/>
          </a:xfrm>
          <a:prstGeom prst="leftBrace">
            <a:avLst>
              <a:gd name="adj1" fmla="val 6312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23"/>
              <p:cNvSpPr txBox="1"/>
              <p:nvPr/>
            </p:nvSpPr>
            <p:spPr>
              <a:xfrm>
                <a:off x="527462" y="4149088"/>
                <a:ext cx="49002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Exactly the same as for pure Hartree-Fock, but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l-GR" sz="1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e>
                    </m:d>
                    <m:d>
                      <m:dPr>
                        <m:begChr m:val="|"/>
                        <m:endChr m:val="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l-GR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fr-FR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𝐻𝐹𝐵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17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62" y="4149088"/>
                <a:ext cx="4900252" cy="307777"/>
              </a:xfrm>
              <a:prstGeom prst="rect">
                <a:avLst/>
              </a:prstGeom>
              <a:blipFill>
                <a:blip r:embed="rId6"/>
                <a:stretch>
                  <a:fillRect l="-374" t="-102000" r="-6476" b="-16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23"/>
          <p:cNvSpPr txBox="1"/>
          <p:nvPr/>
        </p:nvSpPr>
        <p:spPr>
          <a:xfrm>
            <a:off x="6534067" y="4158669"/>
            <a:ext cx="1289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Pairing tensor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2031848" y="3395124"/>
                <a:ext cx="2432076" cy="479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sz="18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fr-F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fr-F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𝐻𝐹𝐵</m:t>
                              </m:r>
                            </m:sub>
                          </m:sSub>
                        </m:e>
                        <m:e>
                          <m:sSubSup>
                            <m:sSubSup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†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l-G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fr-F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𝐻𝐹𝐵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18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848" y="3395124"/>
                <a:ext cx="2432076" cy="4798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Forme libre 20"/>
          <p:cNvSpPr/>
          <p:nvPr/>
        </p:nvSpPr>
        <p:spPr>
          <a:xfrm>
            <a:off x="4023360" y="809150"/>
            <a:ext cx="4985280" cy="2688430"/>
          </a:xfrm>
          <a:custGeom>
            <a:avLst/>
            <a:gdLst>
              <a:gd name="connsiteX0" fmla="*/ 0 w 4985280"/>
              <a:gd name="connsiteY0" fmla="*/ 196905 h 2780085"/>
              <a:gd name="connsiteX1" fmla="*/ 4602480 w 4985280"/>
              <a:gd name="connsiteY1" fmla="*/ 265485 h 2780085"/>
              <a:gd name="connsiteX2" fmla="*/ 4404360 w 4985280"/>
              <a:gd name="connsiteY2" fmla="*/ 2780085 h 278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85280" h="2780085">
                <a:moveTo>
                  <a:pt x="0" y="196905"/>
                </a:moveTo>
                <a:cubicBezTo>
                  <a:pt x="1934210" y="15930"/>
                  <a:pt x="3868420" y="-165045"/>
                  <a:pt x="4602480" y="265485"/>
                </a:cubicBezTo>
                <a:cubicBezTo>
                  <a:pt x="5336540" y="696015"/>
                  <a:pt x="4870450" y="1738050"/>
                  <a:pt x="4404360" y="2780085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 rot="2180964">
            <a:off x="7056208" y="2116658"/>
            <a:ext cx="377670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Think</a:t>
            </a:r>
            <a:r>
              <a:rPr lang="fr-FR" sz="1200" dirty="0" smtClean="0"/>
              <a:t> of </a:t>
            </a:r>
            <a:r>
              <a:rPr lang="fr-FR" sz="1200" dirty="0" err="1" smtClean="0"/>
              <a:t>it</a:t>
            </a:r>
            <a:r>
              <a:rPr lang="fr-FR" sz="1200" dirty="0"/>
              <a:t> </a:t>
            </a:r>
            <a:r>
              <a:rPr lang="fr-FR" sz="1200" dirty="0" smtClean="0"/>
              <a:t>as state </a:t>
            </a:r>
            <a:r>
              <a:rPr lang="fr-FR" sz="1200" dirty="0" err="1" smtClean="0"/>
              <a:t>mixing</a:t>
            </a:r>
            <a:r>
              <a:rPr lang="fr-FR" sz="1200" dirty="0" smtClean="0"/>
              <a:t> </a:t>
            </a:r>
            <a:r>
              <a:rPr lang="fr-FR" sz="1200" dirty="0" err="1" smtClean="0"/>
              <a:t>with</a:t>
            </a:r>
            <a:r>
              <a:rPr lang="fr-FR" sz="1200" dirty="0" smtClean="0"/>
              <a:t> a cross-diagonal </a:t>
            </a:r>
            <a:r>
              <a:rPr lang="fr-FR" sz="1200" dirty="0" err="1" smtClean="0"/>
              <a:t>term</a:t>
            </a:r>
            <a:r>
              <a:rPr lang="fr-FR" sz="1200" dirty="0" smtClean="0"/>
              <a:t> </a:t>
            </a:r>
            <a:r>
              <a:rPr lang="fr-FR" sz="1200" dirty="0" err="1" smtClean="0"/>
              <a:t>which</a:t>
            </a:r>
            <a:r>
              <a:rPr lang="fr-FR" sz="1200" dirty="0" smtClean="0"/>
              <a:t> </a:t>
            </a:r>
            <a:r>
              <a:rPr lang="fr-FR" sz="1200" dirty="0" err="1" smtClean="0"/>
              <a:t>is</a:t>
            </a:r>
            <a:r>
              <a:rPr lang="fr-FR" sz="1200" dirty="0" smtClean="0"/>
              <a:t> </a:t>
            </a:r>
            <a:r>
              <a:rPr lang="fr-FR" sz="1200" dirty="0" err="1" smtClean="0"/>
              <a:t>only</a:t>
            </a:r>
            <a:r>
              <a:rPr lang="fr-FR" sz="1200" dirty="0" smtClean="0"/>
              <a:t> non-</a:t>
            </a:r>
            <a:r>
              <a:rPr lang="fr-FR" sz="1200" dirty="0" err="1" smtClean="0"/>
              <a:t>zero</a:t>
            </a:r>
            <a:r>
              <a:rPr lang="fr-FR" sz="1200" dirty="0" smtClean="0"/>
              <a:t> if </a:t>
            </a:r>
            <a:r>
              <a:rPr lang="fr-FR" sz="1200" dirty="0" err="1" smtClean="0"/>
              <a:t>particles</a:t>
            </a:r>
            <a:r>
              <a:rPr lang="fr-FR" sz="1200" dirty="0" smtClean="0"/>
              <a:t> are </a:t>
            </a:r>
            <a:r>
              <a:rPr lang="fr-FR" sz="1200" dirty="0" err="1" smtClean="0"/>
              <a:t>paired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2732958" y="4731018"/>
                <a:ext cx="113383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958" y="4731018"/>
                <a:ext cx="1133836" cy="307777"/>
              </a:xfrm>
              <a:prstGeom prst="rect">
                <a:avLst/>
              </a:prstGeom>
              <a:blipFill>
                <a:blip r:embed="rId8"/>
                <a:stretch>
                  <a:fillRect l="-4301" r="-1075" b="-274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6652297" y="4711803"/>
                <a:ext cx="114396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𝜅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297" y="4711803"/>
                <a:ext cx="1143967" cy="307777"/>
              </a:xfrm>
              <a:prstGeom prst="rect">
                <a:avLst/>
              </a:prstGeom>
              <a:blipFill>
                <a:blip r:embed="rId9"/>
                <a:stretch>
                  <a:fillRect l="-1596" r="-1064"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9657486"/>
      </p:ext>
    </p:extLst>
  </p:cSld>
  <p:clrMapOvr>
    <a:masterClrMapping/>
  </p:clrMapOvr>
</p:sld>
</file>

<file path=ppt/theme/theme1.xml><?xml version="1.0" encoding="utf-8"?>
<a:theme xmlns:a="http://schemas.openxmlformats.org/drawingml/2006/main" name="1_modele-IJCLAb-powerpoi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42675</TotalTime>
  <Words>1899</Words>
  <Application>Microsoft Office PowerPoint</Application>
  <PresentationFormat>Personnalisé</PresentationFormat>
  <Paragraphs>340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3" baseType="lpstr">
      <vt:lpstr>Arial</vt:lpstr>
      <vt:lpstr>Bernard MT Condensed</vt:lpstr>
      <vt:lpstr>Calibri</vt:lpstr>
      <vt:lpstr>Calibri Light</vt:lpstr>
      <vt:lpstr>Cambria Math</vt:lpstr>
      <vt:lpstr>Courier New</vt:lpstr>
      <vt:lpstr>Wingdings</vt:lpstr>
      <vt:lpstr>1_modele-IJCLAb-powerpoint</vt:lpstr>
      <vt:lpstr>Présentation PowerPoint</vt:lpstr>
      <vt:lpstr>Brief description of formalism</vt:lpstr>
      <vt:lpstr>Brief description of formalism</vt:lpstr>
      <vt:lpstr>Brief description of formalism</vt:lpstr>
      <vt:lpstr>Brief description of formalism</vt:lpstr>
      <vt:lpstr>Brief description of formalism: quasiparticles</vt:lpstr>
      <vt:lpstr>Brief description of formalism: quasiparticles</vt:lpstr>
      <vt:lpstr>Brief description of formalism: quasiparticles</vt:lpstr>
      <vt:lpstr>Hartree-Fock-Bogoliubov equations</vt:lpstr>
      <vt:lpstr>Hartree-Fock-Bogoliubov equations</vt:lpstr>
      <vt:lpstr>Input file</vt:lpstr>
      <vt:lpstr>Input file</vt:lpstr>
      <vt:lpstr>Input file</vt:lpstr>
      <vt:lpstr>Input file</vt:lpstr>
      <vt:lpstr>Input file</vt:lpstr>
      <vt:lpstr>Running the code</vt:lpstr>
      <vt:lpstr>Key elements of output file</vt:lpstr>
      <vt:lpstr>Key elements of output file</vt:lpstr>
      <vt:lpstr>Key elements of output file</vt:lpstr>
      <vt:lpstr>Key elements of output file</vt:lpstr>
      <vt:lpstr>Key elements of output file</vt:lpstr>
      <vt:lpstr>Key elements of output file</vt:lpstr>
      <vt:lpstr>Key elements of output file</vt:lpstr>
      <vt:lpstr>Key elements of output file</vt:lpstr>
      <vt:lpstr>Key elements of output file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Luc Petizon</dc:creator>
  <cp:lastModifiedBy>vladimir MANEA</cp:lastModifiedBy>
  <cp:revision>3209</cp:revision>
  <dcterms:created xsi:type="dcterms:W3CDTF">2011-03-09T16:37:49Z</dcterms:created>
  <dcterms:modified xsi:type="dcterms:W3CDTF">2026-08-06T08:43:32Z</dcterms:modified>
</cp:coreProperties>
</file>