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45"/>
  </p:notesMasterIdLst>
  <p:handoutMasterIdLst>
    <p:handoutMasterId r:id="rId46"/>
  </p:handoutMasterIdLst>
  <p:sldIdLst>
    <p:sldId id="256" r:id="rId2"/>
    <p:sldId id="520" r:id="rId3"/>
    <p:sldId id="521" r:id="rId4"/>
    <p:sldId id="522" r:id="rId5"/>
    <p:sldId id="523" r:id="rId6"/>
    <p:sldId id="524" r:id="rId7"/>
    <p:sldId id="525" r:id="rId8"/>
    <p:sldId id="526" r:id="rId9"/>
    <p:sldId id="527" r:id="rId10"/>
    <p:sldId id="528" r:id="rId11"/>
    <p:sldId id="529" r:id="rId12"/>
    <p:sldId id="530" r:id="rId13"/>
    <p:sldId id="531" r:id="rId14"/>
    <p:sldId id="532" r:id="rId15"/>
    <p:sldId id="533" r:id="rId16"/>
    <p:sldId id="534" r:id="rId17"/>
    <p:sldId id="535" r:id="rId18"/>
    <p:sldId id="536" r:id="rId19"/>
    <p:sldId id="537" r:id="rId20"/>
    <p:sldId id="538" r:id="rId21"/>
    <p:sldId id="539" r:id="rId22"/>
    <p:sldId id="540" r:id="rId23"/>
    <p:sldId id="541" r:id="rId24"/>
    <p:sldId id="542" r:id="rId25"/>
    <p:sldId id="543" r:id="rId26"/>
    <p:sldId id="544" r:id="rId27"/>
    <p:sldId id="545" r:id="rId28"/>
    <p:sldId id="546" r:id="rId29"/>
    <p:sldId id="547" r:id="rId30"/>
    <p:sldId id="548" r:id="rId31"/>
    <p:sldId id="549" r:id="rId32"/>
    <p:sldId id="550" r:id="rId33"/>
    <p:sldId id="551" r:id="rId34"/>
    <p:sldId id="552" r:id="rId35"/>
    <p:sldId id="553" r:id="rId36"/>
    <p:sldId id="554" r:id="rId37"/>
    <p:sldId id="555" r:id="rId38"/>
    <p:sldId id="556" r:id="rId39"/>
    <p:sldId id="557" r:id="rId40"/>
    <p:sldId id="558" r:id="rId41"/>
    <p:sldId id="559" r:id="rId42"/>
    <p:sldId id="560" r:id="rId43"/>
    <p:sldId id="561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643" autoAdjust="0"/>
    <p:restoredTop sz="82971" autoAdjust="0"/>
  </p:normalViewPr>
  <p:slideViewPr>
    <p:cSldViewPr>
      <p:cViewPr varScale="1">
        <p:scale>
          <a:sx n="77" d="100"/>
          <a:sy n="77" d="100"/>
        </p:scale>
        <p:origin x="28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74CB2-D90B-4207-A802-3FED4021912D}" type="datetimeFigureOut">
              <a:rPr lang="en-US" smtClean="0"/>
              <a:t>4/11/26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Temple 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D5316-8B05-43DF-8277-F2373EC10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677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9092D-0587-4D48-A39E-91BC6EEE8B89}" type="datetimeFigureOut">
              <a:rPr lang="en-US" smtClean="0"/>
              <a:t>4/11/26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Temple 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697AB-E8B3-4BE4-9A2C-03D4024DF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07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697AB-E8B3-4BE4-9A2C-03D4024DF3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96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Finite CDs are relevant for experiments.</a:t>
            </a:r>
          </a:p>
          <a:p>
            <a:r>
              <a:rPr lang="en-US"/>
              <a:t>All computations are done in semiclassical gravity.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697AB-E8B3-4BE4-9A2C-03D4024DF3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81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Gaussian null coordinates is obtained by performing </a:t>
            </a:r>
            <a:r>
              <a:rPr lang="en-US" dirty="0" err="1"/>
              <a:t>diffeo</a:t>
            </a:r>
            <a:r>
              <a:rPr lang="en-US" dirty="0"/>
              <a:t> of causal diamond in pure Minkowski spacetime.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697AB-E8B3-4BE4-9A2C-03D4024DF3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64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3D4EC-9580-3B01-6685-78A3735BB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D3A44E-9976-11B8-1352-4128A0B965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5F354E-6F1A-4082-93D9-A472AC2762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symplectic</a:t>
            </a:r>
            <a:r>
              <a:rPr lang="en-US" dirty="0"/>
              <a:t> form localizes to the corner.</a:t>
            </a:r>
          </a:p>
          <a:p>
            <a:r>
              <a:rPr lang="en-US" dirty="0"/>
              <a:t>The divergence cancels since the wedge product is antisymmetric.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84BF3-F03A-541C-C865-0F4E841840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697AB-E8B3-4BE4-9A2C-03D4024DF3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21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mapping is true only for angle-averaged fields.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697AB-E8B3-4BE4-9A2C-03D4024DF3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10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 is </a:t>
            </a:r>
            <a:r>
              <a:rPr lang="en-US" dirty="0" err="1"/>
              <a:t>dimensionful</a:t>
            </a:r>
            <a:r>
              <a:rPr lang="en-US" dirty="0"/>
              <a:t> and so we really mean r/</a:t>
            </a:r>
            <a:r>
              <a:rPr lang="en-US" dirty="0" err="1"/>
              <a:t>eps_UV</a:t>
            </a:r>
            <a:r>
              <a:rPr lang="en-US" dirty="0"/>
              <a:t> to be large.</a:t>
            </a:r>
          </a:p>
          <a:p>
            <a:r>
              <a:rPr lang="en-US" dirty="0"/>
              <a:t>If </a:t>
            </a:r>
            <a:r>
              <a:rPr lang="en-US" dirty="0" err="1"/>
              <a:t>eps_UV</a:t>
            </a:r>
            <a:r>
              <a:rPr lang="en-US" dirty="0"/>
              <a:t> is the length scale, then asymptotic analysis should apply to any macroscopic CD.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697AB-E8B3-4BE4-9A2C-03D4024DF30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812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relates the transverse fluctuations of the AFG to radial fluctuations of the finite causal </a:t>
            </a:r>
            <a:r>
              <a:rPr lang="en-US"/>
              <a:t>diamond.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697AB-E8B3-4BE4-9A2C-03D4024DF30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18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rho is the probability distribution of CDs in phase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697AB-E8B3-4BE4-9A2C-03D4024DF30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64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inverse L is an interesting feature and will contribute later to the mapping not being linear.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697AB-E8B3-4BE4-9A2C-03D4024DF30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401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mB</a:t>
            </a:r>
            <a:r>
              <a:rPr lang="en-US" dirty="0"/>
              <a:t> corresponds to local energy fluctuations.</a:t>
            </a:r>
          </a:p>
          <a:p>
            <a:r>
              <a:rPr lang="en-US" dirty="0" err="1"/>
              <a:t>Czz</a:t>
            </a:r>
            <a:r>
              <a:rPr lang="en-US" dirty="0"/>
              <a:t> corresponds to transverse fluctuations.</a:t>
            </a:r>
          </a:p>
          <a:p>
            <a:r>
              <a:rPr lang="en-US" dirty="0" err="1"/>
              <a:t>Nzz</a:t>
            </a:r>
            <a:r>
              <a:rPr lang="en-US" dirty="0"/>
              <a:t> captures gravitational radiation.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697AB-E8B3-4BE4-9A2C-03D4024DF30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360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this is a corner </a:t>
            </a:r>
            <a:r>
              <a:rPr lang="en-US" dirty="0" err="1"/>
              <a:t>symplectic</a:t>
            </a:r>
            <a:r>
              <a:rPr lang="en-US" dirty="0"/>
              <a:t> form.</a:t>
            </a:r>
          </a:p>
          <a:p>
            <a:r>
              <a:rPr lang="en-US" dirty="0"/>
              <a:t>Note we have extended our phase space to allow for zero modes of C and DDN.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697AB-E8B3-4BE4-9A2C-03D4024DF30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90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”3” sides of the same coin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697AB-E8B3-4BE4-9A2C-03D4024DF3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858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corner is where the phase space lives for both CD and AFG.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697AB-E8B3-4BE4-9A2C-03D4024DF30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582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56FF6-3F79-883A-C683-567A9A753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554432-74EB-EF62-FC9C-169F81CDC9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FD5901-ED68-71C2-C7CD-A94794D0B7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CD, </a:t>
            </a:r>
            <a:r>
              <a:rPr lang="en-US" dirty="0" err="1"/>
              <a:t>mB</a:t>
            </a:r>
            <a:r>
              <a:rPr lang="en-US" dirty="0"/>
              <a:t>=0.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11BE89-161E-8D4E-DEA6-F6F2BDFF57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697AB-E8B3-4BE4-9A2C-03D4024DF30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593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Soft graviton mode can be thought of implementing vacuum fluctuations (memory effect), and on the CD this corresponds to radial (area) fluctuations.</a:t>
            </a:r>
          </a:p>
          <a:p>
            <a:r>
              <a:rPr lang="en-US" dirty="0"/>
              <a:t>C follows from choosing a particular function h(L) that eliminates the divergent part of mu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697AB-E8B3-4BE4-9A2C-03D4024DF30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591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kappa^2 = 32pi*G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697AB-E8B3-4BE4-9A2C-03D4024DF30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249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Lambda is soft/hard separation scale, mu is IR cutoff.</a:t>
            </a:r>
          </a:p>
          <a:p>
            <a:r>
              <a:rPr lang="en-US" dirty="0"/>
              <a:t>IR factorization is &lt;O1…On&gt;_\mu = e^{-Gamma}&lt;O1…On&gt;_\Lambda, where Gamma is determined from Feynman diagrams.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697AB-E8B3-4BE4-9A2C-03D4024DF30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303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measure is normalized so that Tr(rho)=1.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697AB-E8B3-4BE4-9A2C-03D4024DF30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17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Kappa is included for dimensional reasons, and </a:t>
            </a:r>
            <a:r>
              <a:rPr lang="en-US" dirty="0" err="1"/>
              <a:t>l_max</a:t>
            </a:r>
            <a:r>
              <a:rPr lang="en-US" dirty="0"/>
              <a:t> regulates UV divergence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697AB-E8B3-4BE4-9A2C-03D4024DF30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087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(l_max+1) is total # of C_{</a:t>
            </a:r>
            <a:r>
              <a:rPr lang="en-US" dirty="0" err="1"/>
              <a:t>lm</a:t>
            </a:r>
            <a:r>
              <a:rPr lang="en-US" dirty="0"/>
              <a:t>}, and A/eps^2 is total # of plaquettes on sphere.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697AB-E8B3-4BE4-9A2C-03D4024DF30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922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non-normalizability of C gives a divergence. This can be regularized away by introducing a small potential (same divergence of free particle in QM).</a:t>
            </a:r>
          </a:p>
          <a:p>
            <a:r>
              <a:rPr lang="en-US" dirty="0"/>
              <a:t>&lt;K&gt; is not an observable.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697AB-E8B3-4BE4-9A2C-03D4024DF30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029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It would be insightful to determine if such area fluctuations can be determined using graviton exchange Feynman diagrams.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similar to </a:t>
            </a:r>
            <a:r>
              <a:rPr lang="en-US" dirty="0" err="1"/>
              <a:t>dS</a:t>
            </a:r>
            <a:r>
              <a:rPr lang="en-US" dirty="0"/>
              <a:t> entropy being maximal, as argued by Jacobson, Silverstein,…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697AB-E8B3-4BE4-9A2C-03D4024DF30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27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memory effect was first discovered by </a:t>
            </a:r>
            <a:r>
              <a:rPr lang="en-US" dirty="0" err="1"/>
              <a:t>Zel’dovich</a:t>
            </a:r>
            <a:r>
              <a:rPr lang="en-US" dirty="0"/>
              <a:t> and </a:t>
            </a:r>
            <a:r>
              <a:rPr lang="en-US" dirty="0" err="1"/>
              <a:t>Polnarov</a:t>
            </a:r>
            <a:r>
              <a:rPr lang="en-US" dirty="0"/>
              <a:t> in 1974 and understood as a purely GR effect.</a:t>
            </a:r>
          </a:p>
          <a:p>
            <a:r>
              <a:rPr lang="en-US" dirty="0"/>
              <a:t>More recently, we now appreciate this as a vacuum transition between spontaneously broken BMS </a:t>
            </a:r>
            <a:r>
              <a:rPr lang="en-US" dirty="0" err="1"/>
              <a:t>vacua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697AB-E8B3-4BE4-9A2C-03D4024DF3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171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enhancement can intuitively be thought of the fact the vacuum can fluctuate into many different </a:t>
            </a:r>
            <a:r>
              <a:rPr lang="en-US" dirty="0" err="1"/>
              <a:t>vacua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697AB-E8B3-4BE4-9A2C-03D4024DF30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712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697AB-E8B3-4BE4-9A2C-03D4024DF30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223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697AB-E8B3-4BE4-9A2C-03D4024DF30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547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Penrose diagram – Each circle is a celestial sphere (2-sphere in 4 bulk dim).</a:t>
            </a:r>
          </a:p>
          <a:p>
            <a:r>
              <a:rPr lang="en-US" dirty="0"/>
              <a:t>Any two points on the celestial sphere is causally disconnected as they’re infinitely far away; so we cannot synchronize their clocks and can shift them by different amounts.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697AB-E8B3-4BE4-9A2C-03D4024DF30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005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something that can be measured by LISA…harder to measure with LIGO since it uses pendulums, which swing back after a DC displacement.</a:t>
            </a:r>
          </a:p>
          <a:p>
            <a:r>
              <a:rPr lang="en-US" dirty="0"/>
              <a:t>Exciting to make contact with experiment!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697AB-E8B3-4BE4-9A2C-03D4024DF30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664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697AB-E8B3-4BE4-9A2C-03D4024DF30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821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argument utilizes thermodynamical intuition.</a:t>
            </a:r>
          </a:p>
          <a:p>
            <a:r>
              <a:rPr lang="en-US" dirty="0"/>
              <a:t>S=A/4G gives first relation.</a:t>
            </a:r>
          </a:p>
          <a:p>
            <a:r>
              <a:rPr lang="en-US" dirty="0"/>
              <a:t>For statistically </a:t>
            </a:r>
            <a:r>
              <a:rPr lang="en-US" dirty="0" err="1"/>
              <a:t>indep</a:t>
            </a:r>
            <a:r>
              <a:rPr lang="en-US" dirty="0"/>
              <a:t> N </a:t>
            </a:r>
            <a:r>
              <a:rPr lang="en-US" dirty="0" err="1"/>
              <a:t>dof</a:t>
            </a:r>
            <a:r>
              <a:rPr lang="en-US" dirty="0"/>
              <a:t>, extensive quantity E obey &lt;E&gt; = N, &lt;delta E^2&gt; = N.</a:t>
            </a:r>
          </a:p>
          <a:p>
            <a:r>
              <a:rPr lang="en-US" dirty="0"/>
              <a:t>Last relation assumes linear fluctuations in length do not contribute to observable and E~TS~L^2 (1</a:t>
            </a:r>
            <a:r>
              <a:rPr lang="en-US" baseline="30000" dirty="0"/>
              <a:t>st</a:t>
            </a:r>
            <a:r>
              <a:rPr lang="en-US" dirty="0"/>
              <a:t> law of </a:t>
            </a:r>
            <a:r>
              <a:rPr lang="en-US" dirty="0" err="1"/>
              <a:t>thermo</a:t>
            </a:r>
            <a:r>
              <a:rPr lang="en-US" dirty="0"/>
              <a:t>).</a:t>
            </a:r>
          </a:p>
          <a:p>
            <a:r>
              <a:rPr lang="en-US" dirty="0"/>
              <a:t>It is important to understand if the vacuum degeneracy affects the EFT calculations in gravity (novel prediction of IR triangle).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697AB-E8B3-4BE4-9A2C-03D4024DF30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297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symplectic</a:t>
            </a:r>
            <a:r>
              <a:rPr lang="en-US" dirty="0"/>
              <a:t> potential is obtained from covariant phase space formalism.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697AB-E8B3-4BE4-9A2C-03D4024DF30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686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WIP in how to generalize the identification w/o spherical symmetry.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697AB-E8B3-4BE4-9A2C-03D4024DF30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206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still perform variational principle to obtain the EOM for soft modes.</a:t>
            </a:r>
          </a:p>
          <a:p>
            <a:r>
              <a:rPr lang="en-US" dirty="0"/>
              <a:t>IR physics does not care about the details of the energetic particles.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697AB-E8B3-4BE4-9A2C-03D4024DF30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14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memory effect signal is 10-100 times weaker than the gravitational wave signal and has a lower frequency.</a:t>
            </a:r>
          </a:p>
          <a:p>
            <a:r>
              <a:rPr lang="en-US" dirty="0"/>
              <a:t>LISA does not need pendulums, so easier to detect memory effect.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697AB-E8B3-4BE4-9A2C-03D4024DF3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81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Shockwaves are delta function metric perturbations and also arise in the context of </a:t>
            </a:r>
            <a:r>
              <a:rPr lang="en-US" dirty="0" err="1"/>
              <a:t>AdS</a:t>
            </a:r>
            <a:r>
              <a:rPr lang="en-US" dirty="0"/>
              <a:t>/CFT to build wormhole geometries and study chaotic dynamics.</a:t>
            </a:r>
          </a:p>
          <a:p>
            <a:r>
              <a:rPr lang="en-US" dirty="0"/>
              <a:t>Shockwaves are used as a toy model for vacuum metric fluctuations.</a:t>
            </a:r>
          </a:p>
          <a:p>
            <a:r>
              <a:rPr lang="en-US" dirty="0"/>
              <a:t>These fluctuations may be viewed as noise on top of the gravitational memory effect arising from classical sources.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697AB-E8B3-4BE4-9A2C-03D4024DF3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25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03B51-D254-2C39-1006-2EA58B346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B0B56D-8887-54C8-8022-E8F504C873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FDAC3E-8EBB-785F-C775-BA24C3C446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much guidance to QG from experiments.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2A4957-4992-0D4E-BD46-41E9B07C62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697AB-E8B3-4BE4-9A2C-03D4024DF3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95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GQuEST</a:t>
            </a:r>
            <a:r>
              <a:rPr lang="en-US" dirty="0"/>
              <a:t> = Gravity from the Quantum Entanglement of </a:t>
            </a:r>
            <a:r>
              <a:rPr lang="en-US" dirty="0" err="1"/>
              <a:t>SpaceTime</a:t>
            </a:r>
            <a:endParaRPr lang="en-US" dirty="0"/>
          </a:p>
          <a:p>
            <a:r>
              <a:rPr lang="en-US" dirty="0"/>
              <a:t>Planck length is 10^-34 m.</a:t>
            </a:r>
          </a:p>
          <a:p>
            <a:r>
              <a:rPr lang="en-US" dirty="0" err="1"/>
              <a:t>GQuEST</a:t>
            </a:r>
            <a:r>
              <a:rPr lang="en-US" dirty="0"/>
              <a:t> peak signal frequency is 15 MHz</a:t>
            </a:r>
          </a:p>
          <a:p>
            <a:r>
              <a:rPr lang="en-US" dirty="0"/>
              <a:t>Goal is to give a first principles derivation of the size of vacuum fluctuations by computing correlation functions of soft operators.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697AB-E8B3-4BE4-9A2C-03D4024DF3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30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CD are a toy model still (they are spherically symmetric).</a:t>
            </a:r>
          </a:p>
          <a:p>
            <a:r>
              <a:rPr lang="en-US" dirty="0"/>
              <a:t>Once we have the vacuum state, we can compute many information theoretic quantities, e.g. the modular Hamiltonian.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697AB-E8B3-4BE4-9A2C-03D4024DF3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49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vacuum modular Hamiltonian is nontrivial only if there is vacuum degeneracy. This shows how the IR scale enters into the size of area fluctuations.</a:t>
            </a:r>
          </a:p>
          <a:p>
            <a:r>
              <a:rPr lang="en-US" dirty="0"/>
              <a:t>This relates quantities from quantum information, particle physics, and general relativity! The existence of many connections to different subfields of physics suggests exciting new possibilities and directions to explore!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697AB-E8B3-4BE4-9A2C-03D4024DF3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61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5E8F-D50D-47ED-8D1F-B4D3C67C2924}" type="datetime1">
              <a:rPr lang="en-US" smtClean="0"/>
              <a:t>4/11/26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Temple He, Harvard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7072-C868-4537-9910-5D70983832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A5C8-B3AB-4401-BA0B-569C0D0AE438}" type="datetime1">
              <a:rPr lang="en-US" smtClean="0"/>
              <a:t>4/11/26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Temple He, Harvard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7072-C868-4537-9910-5D70983832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35F4-61BC-4C77-98D6-25F262EC2A9C}" type="datetime1">
              <a:rPr lang="en-US" smtClean="0"/>
              <a:t>4/11/26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Temple He, Harvard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7072-C868-4537-9910-5D70983832C4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A939-2F76-4CDC-9699-678517FC515F}" type="datetime1">
              <a:rPr lang="en-US" smtClean="0"/>
              <a:t>4/11/26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Temple He, Harvard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7072-C868-4537-9910-5D70983832C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C713-0AC7-419D-8262-6F2D5CB7C188}" type="datetime1">
              <a:rPr lang="en-US" smtClean="0"/>
              <a:t>4/11/26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Temple He, Harvard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7072-C868-4537-9910-5D70983832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7B4BA-5948-4F3E-AD81-DA46A396C910}" type="datetime1">
              <a:rPr lang="en-US" smtClean="0"/>
              <a:t>4/11/26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Temple He, Harvard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7072-C868-4537-9910-5D70983832C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1ADE-8546-4EDD-B8AB-9BDD612C6C2C}" type="datetime1">
              <a:rPr lang="en-US" smtClean="0"/>
              <a:t>4/11/26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Temple He, Harvard University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7072-C868-4537-9910-5D70983832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2F79-D2BE-4A72-A5D3-3964E69988E1}" type="datetime1">
              <a:rPr lang="en-US" smtClean="0"/>
              <a:t>4/11/26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Temple He, Harvard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7072-C868-4537-9910-5D70983832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C9F6-746F-44F2-91C7-A5D0B2431718}" type="datetime1">
              <a:rPr lang="en-US" smtClean="0"/>
              <a:t>4/11/26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Temple He, Harvard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7072-C868-4537-9910-5D70983832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2F02-D31E-4402-9D46-1E3E45AD4F8E}" type="datetime1">
              <a:rPr lang="en-US" smtClean="0"/>
              <a:t>4/11/26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Temple He, Harvard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7072-C868-4537-9910-5D70983832C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9E3C-C8B3-4656-B128-53926CA2F47C}" type="datetime1">
              <a:rPr lang="en-US" smtClean="0"/>
              <a:t>4/11/26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Temple He, Harvard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7072-C868-4537-9910-5D70983832C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10BD630-994C-4C9A-8D34-3F0C588A748B}" type="datetime1">
              <a:rPr lang="en-US" smtClean="0"/>
              <a:t>4/11/26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Temple He, Harvard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8567072-C868-4537-9910-5D70983832C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8543"/>
          </a:xfrm>
        </p:spPr>
        <p:txBody>
          <a:bodyPr>
            <a:normAutofit/>
          </a:bodyPr>
          <a:lstStyle/>
          <a:p>
            <a:r>
              <a:rPr lang="en-US" dirty="0"/>
              <a:t> From the Infrared Triangle to Finite Causal Diamonds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80793"/>
            <a:ext cx="7772400" cy="3410408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Temple He</a:t>
            </a:r>
          </a:p>
          <a:p>
            <a:r>
              <a:rPr lang="en-US" sz="3200" dirty="0"/>
              <a:t>Walter Burke Institute &amp; Leinweber Forum, Caltech</a:t>
            </a:r>
          </a:p>
          <a:p>
            <a:endParaRPr lang="en-US" sz="3200" dirty="0"/>
          </a:p>
          <a:p>
            <a:r>
              <a:rPr lang="en-US" sz="3200" dirty="0"/>
              <a:t>Celestial Holography</a:t>
            </a:r>
          </a:p>
          <a:p>
            <a:r>
              <a:rPr lang="en-US" sz="3200" dirty="0"/>
              <a:t>Simons Satellite Meeting</a:t>
            </a:r>
          </a:p>
          <a:p>
            <a:r>
              <a:rPr lang="en-US" sz="3200" dirty="0"/>
              <a:t>Apr 14, 2026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2360411-CA6C-F74C-9A7A-6C3C957C5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5547275"/>
            <a:ext cx="2590800" cy="117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424CE03-7A69-5B00-9FA9-9084110C5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41351"/>
            <a:ext cx="2019300" cy="201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Welcome | Walter Burke Institute for Theoretical Physics">
            <a:extLst>
              <a:ext uri="{FF2B5EF4-FFF2-40B4-BE49-F238E27FC236}">
                <a16:creationId xmlns:a16="http://schemas.microsoft.com/office/drawing/2014/main" id="{1365CE34-2FFC-D433-B8CC-052D6F6BB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2286000" cy="98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33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F9B50F-55AE-5AA4-5FFC-A0598031C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3092293"/>
            <a:ext cx="2133600" cy="261704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72CB0B-86B6-DD0A-1F44-160DF4DE9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2675467"/>
            <a:ext cx="6062133" cy="3450696"/>
          </a:xfrm>
        </p:spPr>
        <p:txBody>
          <a:bodyPr/>
          <a:lstStyle/>
          <a:p>
            <a:r>
              <a:rPr lang="en-US" dirty="0"/>
              <a:t>Asymptotic analysis is oftentimes simpler since interactions decouple due to fall-off conditions. </a:t>
            </a:r>
          </a:p>
          <a:p>
            <a:r>
              <a:rPr lang="en-US" dirty="0"/>
              <a:t>However, we want to study large but finite causal diamonds for practical reasons.</a:t>
            </a:r>
          </a:p>
          <a:p>
            <a:r>
              <a:rPr lang="en-US" dirty="0"/>
              <a:t>We will focus on quantizing the degrees of freedom governing a spherically symmetric causal diamond in Minkowski spacetime.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56A751-975F-1441-5CC0-DC6BB8CD2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causal diamond</a:t>
            </a:r>
          </a:p>
        </p:txBody>
      </p:sp>
    </p:spTree>
    <p:extLst>
      <p:ext uri="{BB962C8B-B14F-4D97-AF65-F5344CB8AC3E}">
        <p14:creationId xmlns:p14="http://schemas.microsoft.com/office/powerpoint/2010/main" val="235777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3F86F8-3A88-D257-B88E-7135C3E86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 spherically symmetric causal diamond in Minkowski spacetime: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It is convenient to work in Gaussian null coordinates: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E9A0CA-175D-36EE-3328-94CBCF4A2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null coordinates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40D0F4-66B4-570C-CFBB-EDC2D6AAA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423" y="3732070"/>
            <a:ext cx="5637154" cy="3065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4A06B9-04EE-C70E-2926-60A5FFEE6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1344" y="5123011"/>
            <a:ext cx="4681312" cy="92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5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3041D-1FB5-C5EF-CE5D-F546400D2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38BBC51-7492-DA17-E2CE-9BE916CCD1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get the </a:t>
                </a:r>
                <a:r>
                  <a:rPr lang="en-US" dirty="0" err="1"/>
                  <a:t>symplectic</a:t>
                </a:r>
                <a:r>
                  <a:rPr lang="en-US" dirty="0"/>
                  <a:t> form via the covariant phase space formalism: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Generically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diverges, but assuming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we get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38BBC51-7492-DA17-E2CE-9BE916CCD1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70" t="-2198" r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526708B-30F1-4481-1AF7-F008D8FDE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 diamond </a:t>
            </a:r>
            <a:r>
              <a:rPr lang="en-US" dirty="0" err="1"/>
              <a:t>symplectic</a:t>
            </a:r>
            <a:r>
              <a:rPr lang="en-US" dirty="0"/>
              <a:t> form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A9394-08BB-3537-70FC-C42F31E85F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8300" y="5605464"/>
            <a:ext cx="3107398" cy="5206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A6EA46-F8BD-6CBF-9697-EE9610B5F5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8518" y="3645166"/>
            <a:ext cx="4886962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6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807D68-3230-16AA-FAE2-9E6E342A3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Inverting the </a:t>
            </a:r>
            <a:r>
              <a:rPr lang="en-US" dirty="0" err="1"/>
              <a:t>symplectic</a:t>
            </a:r>
            <a:r>
              <a:rPr lang="en-US" dirty="0"/>
              <a:t> form, we get the Poisson bracket </a:t>
            </a:r>
            <a:r>
              <a:rPr lang="en-US" sz="1800" dirty="0">
                <a:solidFill>
                  <a:srgbClr val="FF0000"/>
                </a:solidFill>
              </a:rPr>
              <a:t>[Bub/TH/Mitra/Zhang/Zurek 24]</a:t>
            </a:r>
            <a:endParaRPr lang="en-US" sz="1800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is an algebra defined at the corner (edge modes), and is reminiscent of the leading soft graviton and </a:t>
            </a:r>
            <a:r>
              <a:rPr lang="en-US" dirty="0" err="1"/>
              <a:t>supertranslation</a:t>
            </a:r>
            <a:r>
              <a:rPr lang="en-US" dirty="0"/>
              <a:t> Goldstone mode defined on the celestial sphere </a:t>
            </a:r>
            <a:r>
              <a:rPr lang="en-US" sz="1800" dirty="0">
                <a:solidFill>
                  <a:srgbClr val="FF0000"/>
                </a:solidFill>
              </a:rPr>
              <a:t>[TH/Mitra/Sivaramakrishnan/Zurek 24]</a:t>
            </a:r>
            <a:r>
              <a:rPr lang="en-US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AC53D7-B95B-4B4B-CE81-1EB713810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 diamond corner algebra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F5CAF0-701E-29AF-6E0E-EAAEE0D9A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250" y="3657600"/>
            <a:ext cx="38735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91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419A799-6D8C-9F98-A6D6-F066E6F4D4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Can we interpret the area fluctuations of a large causal diamond as a memory effect arising from the IR sector of asymptotically flat gravity (AFG)?</a:t>
                </a:r>
              </a:p>
              <a:p>
                <a:r>
                  <a:rPr lang="en-US" dirty="0"/>
                  <a:t>Importantly, the asymptotic analysis involving the large-r limit applies if r is larger than any other length scales in the problem.</a:t>
                </a:r>
              </a:p>
              <a:p>
                <a:r>
                  <a:rPr lang="en-US" dirty="0"/>
                  <a:t>For a vacuum spacetime, the only other length scale is Planck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𝑃𝑙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419A799-6D8C-9F98-A6D6-F066E6F4D4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70" t="-2198" r="-2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101EE8E-6670-AEBA-9797-C1C1B5D37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to AFG</a:t>
            </a:r>
          </a:p>
        </p:txBody>
      </p:sp>
    </p:spTree>
    <p:extLst>
      <p:ext uri="{BB962C8B-B14F-4D97-AF65-F5344CB8AC3E}">
        <p14:creationId xmlns:p14="http://schemas.microsoft.com/office/powerpoint/2010/main" val="136828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9AFEF0-5859-6127-E3A6-2EAA6FD5A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2675466"/>
            <a:ext cx="3699933" cy="357293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Thus far, we studied a Minkowski diamond whose area fluctuates radially.</a:t>
            </a:r>
          </a:p>
          <a:p>
            <a:r>
              <a:rPr lang="en-US" dirty="0"/>
              <a:t>We need to map this to the asymptotically flat spacetime where the C,N modes capture the leading fluctuations.</a:t>
            </a:r>
          </a:p>
          <a:p>
            <a:r>
              <a:rPr lang="en-US" dirty="0"/>
              <a:t>We will focus on 4D.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69C13E-74C9-86DD-AA4A-B1C601FD9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to AFG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E86A21-62D1-1428-06AB-AC6E610F6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048000"/>
            <a:ext cx="3631920" cy="269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647FFA-A44F-415A-E6C7-9C7AA70C2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want to parametrize the phase space in terms of length fluctuations instead. We thus define the mean length to be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can then isolate the fluctuating radial mode to be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4D814E-1695-1C1B-8C34-FD03D69AC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Length fluctuations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12C2E4-88E1-B886-4780-EAF1B51A0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350" y="3810000"/>
            <a:ext cx="3289300" cy="9892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98BFE8-03FE-BF8E-CF21-44101F0DF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3000" y="5348438"/>
            <a:ext cx="1778000" cy="50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3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C36FF4-472D-9356-EC30-B6C229777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41C8B65-14E4-EB77-E18D-27F73E830B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Recall the Poisson bracket is given by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terms of the fluctuating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, the bracket becomes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41C8B65-14E4-EB77-E18D-27F73E830B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70" t="-2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5196B5F-C868-E4E2-4378-FA96E1F11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Length fluctuations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CA0230-0AF3-DE74-668D-5912CA669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8200" y="3352800"/>
            <a:ext cx="2387600" cy="368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3900CF-EEA7-805D-FB3C-0891CD8799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6000" y="4771983"/>
            <a:ext cx="2032000" cy="90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8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9A073B-8726-9446-20E7-F3D6CE67F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Bondi metric for asymptotically flat spacetimes is </a:t>
            </a:r>
            <a:r>
              <a:rPr lang="en-US" sz="1800" dirty="0">
                <a:solidFill>
                  <a:srgbClr val="FF0000"/>
                </a:solidFill>
              </a:rPr>
              <a:t>[Bondi/van der Burg/Metzner 62, Sachs 62]</a:t>
            </a:r>
          </a:p>
          <a:p>
            <a:endParaRPr lang="en-US" sz="1800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the absence of matter, we have the constraint equation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A8DEDE-6580-92A3-0783-5E0490C6A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Asymptotically flat metric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DAEA65-A47E-76E4-BA6A-A2DCC06C2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00" y="3519743"/>
            <a:ext cx="5105400" cy="10522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3A857E-4D77-8F7F-C956-8F349FE1DE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900" y="5814541"/>
            <a:ext cx="4648200" cy="58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0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370409-BD62-A232-502B-1F8DA6F6F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the covariant phase space formalism, the </a:t>
            </a:r>
            <a:r>
              <a:rPr lang="en-US" dirty="0" err="1"/>
              <a:t>symplectic</a:t>
            </a:r>
            <a:r>
              <a:rPr lang="en-US" dirty="0"/>
              <a:t> form is </a:t>
            </a:r>
            <a:r>
              <a:rPr lang="en-US" sz="1800" dirty="0">
                <a:solidFill>
                  <a:srgbClr val="FF0000"/>
                </a:solidFill>
              </a:rPr>
              <a:t>[Ashtekar/</a:t>
            </a:r>
            <a:r>
              <a:rPr lang="en-US" sz="1800" dirty="0" err="1">
                <a:solidFill>
                  <a:srgbClr val="FF0000"/>
                </a:solidFill>
              </a:rPr>
              <a:t>Streubel</a:t>
            </a:r>
            <a:r>
              <a:rPr lang="en-US" sz="1800" dirty="0">
                <a:solidFill>
                  <a:srgbClr val="FF0000"/>
                </a:solidFill>
              </a:rPr>
              <a:t> 81]</a:t>
            </a:r>
            <a:endParaRPr lang="en-US" sz="1800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leading soft graviton and Goldstone modes are captured by the memory shear </a:t>
            </a:r>
            <a:r>
              <a:rPr lang="en-US" sz="1800" dirty="0">
                <a:solidFill>
                  <a:srgbClr val="FF0000"/>
                </a:solidFill>
              </a:rPr>
              <a:t>[Strominger/</a:t>
            </a:r>
            <a:r>
              <a:rPr lang="en-US" sz="1800" dirty="0" err="1">
                <a:solidFill>
                  <a:srgbClr val="FF0000"/>
                </a:solidFill>
              </a:rPr>
              <a:t>Zhiboedev</a:t>
            </a:r>
            <a:r>
              <a:rPr lang="en-US" sz="1800" dirty="0">
                <a:solidFill>
                  <a:srgbClr val="FF0000"/>
                </a:solidFill>
              </a:rPr>
              <a:t> 14, TH/</a:t>
            </a:r>
            <a:r>
              <a:rPr lang="en-US" sz="1800" dirty="0" err="1">
                <a:solidFill>
                  <a:srgbClr val="FF0000"/>
                </a:solidFill>
              </a:rPr>
              <a:t>Raclariu</a:t>
            </a:r>
            <a:r>
              <a:rPr lang="en-US" sz="1800" dirty="0">
                <a:solidFill>
                  <a:srgbClr val="FF0000"/>
                </a:solidFill>
              </a:rPr>
              <a:t>/Zurek 24]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5F9524-0F33-B188-D17C-AEFC50194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AFG </a:t>
            </a:r>
            <a:r>
              <a:rPr lang="en-US" dirty="0" err="1"/>
              <a:t>symplectic</a:t>
            </a:r>
            <a:r>
              <a:rPr lang="en-US" dirty="0"/>
              <a:t> form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393272-B9C1-DD60-120B-39361C4D0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581400"/>
            <a:ext cx="4876800" cy="7238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86F144-D73F-B7A7-A9CA-6BA5ABFF3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5715000"/>
            <a:ext cx="5943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16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69FB8D-E372-7B67-A0AB-01C40A12A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2675466"/>
            <a:ext cx="3911016" cy="3844206"/>
          </a:xfrm>
        </p:spPr>
        <p:txBody>
          <a:bodyPr>
            <a:normAutofit/>
          </a:bodyPr>
          <a:lstStyle/>
          <a:p>
            <a:r>
              <a:rPr lang="en-US" dirty="0"/>
              <a:t>Over the last decade, Strominger and collaborators have discovered an equivalence in the infrared sector of gravity and gauge theories </a:t>
            </a:r>
            <a:r>
              <a:rPr lang="en-US" sz="1800" dirty="0">
                <a:solidFill>
                  <a:srgbClr val="FF0000"/>
                </a:solidFill>
              </a:rPr>
              <a:t>[the audience 14-present]</a:t>
            </a:r>
            <a:r>
              <a:rPr lang="en-US" dirty="0"/>
              <a:t>.</a:t>
            </a:r>
          </a:p>
          <a:p>
            <a:r>
              <a:rPr lang="en-US" dirty="0"/>
              <a:t>This helped initiate the field of celestial holography!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BFFDF9-550C-8D9A-C10C-94EC05AC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Infrared triangle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5C97728-E04C-902C-0D97-EC5A668FCB45}"/>
              </a:ext>
            </a:extLst>
          </p:cNvPr>
          <p:cNvGrpSpPr/>
          <p:nvPr/>
        </p:nvGrpSpPr>
        <p:grpSpPr>
          <a:xfrm>
            <a:off x="4783083" y="2984765"/>
            <a:ext cx="4368800" cy="3142505"/>
            <a:chOff x="4783083" y="2984765"/>
            <a:chExt cx="4368800" cy="314250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C4F7758-D009-61CB-2707-A87F146DC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3083" y="2984765"/>
              <a:ext cx="4368800" cy="28321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0F27CA8-7961-2D3D-E9C6-04D7C0BC47B3}"/>
                </a:ext>
              </a:extLst>
            </p:cNvPr>
            <p:cNvSpPr txBox="1"/>
            <p:nvPr/>
          </p:nvSpPr>
          <p:spPr>
            <a:xfrm>
              <a:off x="5924569" y="5819493"/>
              <a:ext cx="16658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From </a:t>
              </a:r>
              <a:r>
                <a:rPr lang="en-US" sz="1400" dirty="0" err="1">
                  <a:solidFill>
                    <a:srgbClr val="FF0000"/>
                  </a:solidFill>
                </a:rPr>
                <a:t>Strominger</a:t>
              </a:r>
              <a:r>
                <a:rPr lang="en-US" sz="1400" dirty="0">
                  <a:solidFill>
                    <a:srgbClr val="FF0000"/>
                  </a:solidFill>
                </a:rPr>
                <a:t> 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231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DB2DF1-C02E-15E2-DE08-8AAA8A5D1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Substituting into the </a:t>
            </a:r>
            <a:r>
              <a:rPr lang="en-US" dirty="0" err="1"/>
              <a:t>symplectic</a:t>
            </a:r>
            <a:r>
              <a:rPr lang="en-US" dirty="0"/>
              <a:t> form, we get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Inverting and performing an angle-averaging, we get the bracket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E80140-0B7C-FAD5-FBC2-E72962211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AFG soft </a:t>
            </a:r>
            <a:r>
              <a:rPr lang="en-US" dirty="0" err="1"/>
              <a:t>symplectic</a:t>
            </a:r>
            <a:r>
              <a:rPr lang="en-US" dirty="0"/>
              <a:t> form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3CC3FB-2C29-9F97-1777-09005614A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0" y="3352800"/>
            <a:ext cx="4953000" cy="7549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32AE72-2F96-986D-1810-D3DBA366C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50" y="5486400"/>
            <a:ext cx="2044700" cy="43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2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554096B-93EE-578B-E529-BD57F9BDD5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induced radial coordinate on a null hypersurface obeys </a:t>
                </a:r>
                <a:r>
                  <a:rPr lang="en-US" sz="1800" dirty="0">
                    <a:solidFill>
                      <a:srgbClr val="FF0000"/>
                    </a:solidFill>
                  </a:rPr>
                  <a:t>[</a:t>
                </a:r>
                <a:r>
                  <a:rPr lang="en-US" sz="1800" dirty="0" err="1">
                    <a:solidFill>
                      <a:srgbClr val="FF0000"/>
                    </a:solidFill>
                  </a:rPr>
                  <a:t>Kapec</a:t>
                </a:r>
                <a:r>
                  <a:rPr lang="en-US" sz="1800" dirty="0">
                    <a:solidFill>
                      <a:srgbClr val="FF0000"/>
                    </a:solidFill>
                  </a:rPr>
                  <a:t>/</a:t>
                </a:r>
                <a:r>
                  <a:rPr lang="en-US" sz="1800" dirty="0" err="1">
                    <a:solidFill>
                      <a:srgbClr val="FF0000"/>
                    </a:solidFill>
                  </a:rPr>
                  <a:t>Raclariu</a:t>
                </a:r>
                <a:r>
                  <a:rPr lang="en-US" sz="1800" dirty="0">
                    <a:solidFill>
                      <a:srgbClr val="FF0000"/>
                    </a:solidFill>
                  </a:rPr>
                  <a:t>/Strominger 16, </a:t>
                </a:r>
                <a:r>
                  <a:rPr lang="en-US" sz="1800" dirty="0" err="1">
                    <a:solidFill>
                      <a:srgbClr val="FF0000"/>
                    </a:solidFill>
                  </a:rPr>
                  <a:t>Ciambelli</a:t>
                </a:r>
                <a:r>
                  <a:rPr lang="en-US" sz="1800" dirty="0">
                    <a:solidFill>
                      <a:srgbClr val="FF0000"/>
                    </a:solidFill>
                  </a:rPr>
                  <a:t>/Freidel/Leigh 24]</a:t>
                </a:r>
              </a:p>
              <a:p>
                <a:endParaRPr lang="en-US" sz="1800" dirty="0">
                  <a:solidFill>
                    <a:srgbClr val="FF0000"/>
                  </a:solidFill>
                </a:endParaRPr>
              </a:p>
              <a:p>
                <a:endParaRPr lang="en-US" sz="1800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We want to geometrically relate the causal diamond mode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to the soft graviton mode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dirty="0"/>
                  <a:t> by matching the rate at which the area fluctuations change at the corner.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554096B-93EE-578B-E529-BD57F9BDD5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70" t="-2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4952C56-D0FB-55F2-0CBF-C86EBF678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fluctuations on horizon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6E20FE-3E33-39E1-C336-76F74D7DE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3581400"/>
            <a:ext cx="5029200" cy="47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5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6FDD6-DFB1-712F-7A08-55F90FEAC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56D1D5-EEB5-F898-36D7-8857A3735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 a causal diamond in Minkowski spacetime, the rate at which area </a:t>
            </a:r>
            <a:r>
              <a:rPr lang="en-US"/>
              <a:t>fluctuations changes </a:t>
            </a:r>
            <a:r>
              <a:rPr lang="en-US" dirty="0"/>
              <a:t>is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AFG, the rate is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Matching them at the corner, we get the identity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F61DB9-7D88-3757-5023-CAEB6FF98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fluctuations on horizon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CBF5C6-AD75-5126-6914-37B1D72BA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581400"/>
            <a:ext cx="2590800" cy="4352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E638B5-45E3-D75E-80CC-A4094EAFE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4724400"/>
            <a:ext cx="3962400" cy="5353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7971C1-5A78-0A2B-36DC-ADCE1FB3CA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500" y="5912247"/>
            <a:ext cx="2667000" cy="42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7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8A697D1-76F6-5499-B52B-FC546CFF9B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Using the constraint equation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, we can relate it to the soft graviton mode, leading to the final geometric identification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Using the </a:t>
                </a:r>
                <a:r>
                  <a:rPr lang="en-US" dirty="0" err="1"/>
                  <a:t>symplectic</a:t>
                </a:r>
                <a:r>
                  <a:rPr lang="en-US" dirty="0"/>
                  <a:t> structure, we then deduce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8A697D1-76F6-5499-B52B-FC546CFF9B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70" t="-1832" r="-1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9209A68-114E-F03B-149B-1B0CA151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space identification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D579D7-3943-63BC-F7D2-F1FCDE4E2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5282" y="3886200"/>
            <a:ext cx="1413435" cy="819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D104A4-3BE3-7C60-B860-C084DCF577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6749" y="5303520"/>
            <a:ext cx="1850501" cy="45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9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D14B24-5647-924D-7F6E-B8E5C1D9F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2590800"/>
            <a:ext cx="7408333" cy="3450696"/>
          </a:xfrm>
        </p:spPr>
        <p:txBody>
          <a:bodyPr/>
          <a:lstStyle/>
          <a:p>
            <a:r>
              <a:rPr lang="en-US" dirty="0"/>
              <a:t>Having identified the isomorphism between the causal diamond and AFG phase spaces, we now use asymptotic analysis to construct a natural vacuum state for a large causal diamond. </a:t>
            </a:r>
          </a:p>
          <a:p>
            <a:r>
              <a:rPr lang="en-US" dirty="0"/>
              <a:t>We will utilize the soft effective action to construct a density matrix that reproduces the IR factorization and Weinberg’s soft graviton theorem: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51C703-EA6E-1D1B-53F2-91E3BF406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causal diamond vacuum state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276425-F6CB-6DC5-735F-30A7982FB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314" y="5300472"/>
            <a:ext cx="4637371" cy="12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2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C5E4AA-BE38-7696-4032-B1F67A073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canonically quantizing the phase space, the soft and Goldstone modes obey the commutation relation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where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C-eigenstates form a basis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97FDFE-27E8-5B77-7DF2-88227BEE5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Vacuum Hilbert space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C85F3B-10DD-371B-1B37-5DEF47DAF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581400"/>
            <a:ext cx="5201061" cy="641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291C20-169B-42C8-E7C5-FA10B7973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8420" y="4800600"/>
            <a:ext cx="3947160" cy="3322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985B7F-CBC1-0F7F-5479-859FD1DD18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8953" y="5842913"/>
            <a:ext cx="5626094" cy="32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8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A369D6-BCB8-7EB9-3C1F-818B7EAB5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953933"/>
          </a:xfrm>
        </p:spPr>
        <p:txBody>
          <a:bodyPr/>
          <a:lstStyle/>
          <a:p>
            <a:r>
              <a:rPr lang="en-US" dirty="0"/>
              <a:t>In 4D gravity, the soft effective action is </a:t>
            </a:r>
            <a:r>
              <a:rPr lang="en-US" sz="1800" dirty="0">
                <a:solidFill>
                  <a:srgbClr val="FF0000"/>
                </a:solidFill>
              </a:rPr>
              <a:t>[</a:t>
            </a:r>
            <a:r>
              <a:rPr lang="en-US" sz="1800" dirty="0" err="1">
                <a:solidFill>
                  <a:srgbClr val="FF0000"/>
                </a:solidFill>
              </a:rPr>
              <a:t>Kapec</a:t>
            </a:r>
            <a:r>
              <a:rPr lang="en-US" sz="1800" dirty="0">
                <a:solidFill>
                  <a:srgbClr val="FF0000"/>
                </a:solidFill>
              </a:rPr>
              <a:t>/Mitra 21]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where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O(N</a:t>
            </a:r>
            <a:r>
              <a:rPr lang="en-US" baseline="30000" dirty="0"/>
              <a:t>2</a:t>
            </a:r>
            <a:r>
              <a:rPr lang="en-US" dirty="0"/>
              <a:t>) term is an IR divergent term in 4D and follows from IR factorization. The O(CN) term follows from leading soft graviton theorem.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75EB1F-87B2-4482-5462-CE48698DE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 effective action (SEA)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DFAB78-7B2E-855D-6742-3D1A45242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700" y="3271491"/>
            <a:ext cx="4800600" cy="6653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A1E8B8-75DA-5522-861A-888631E74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2600" y="4532897"/>
            <a:ext cx="3098800" cy="57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6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2C3723F-1EAE-7787-3CFF-05789F4527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are interested in writing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in terms of C-eigenstates, so we first obtain EOM for N: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Substituting this back into the SEA yields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2C3723F-1EAE-7787-3CFF-05789F4527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70" t="-1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180255F-DF86-291A-594F-0D51AB551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 effective action (SEA)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69AC59-E475-350F-700C-2E50A153C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0" y="3581400"/>
            <a:ext cx="1778000" cy="723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1933ED-D290-B1DD-AB46-2F04AFB50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8600" y="5042747"/>
            <a:ext cx="3606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6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742516-C7D1-BE16-2F53-38D43B9BC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density matrix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captures the IR dynamics governed by the SEA since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C34DFB-D542-22FA-75CE-2BB7C9903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soft density matrix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3F6430-35F6-BE2A-2C7A-5E5A6D1F7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949" y="3291692"/>
            <a:ext cx="3340100" cy="469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717C68-2F5B-2330-604E-109905409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8549" y="5029200"/>
            <a:ext cx="5226900" cy="12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8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B51CF6-8C25-81AD-A3DB-D6278853A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vacuum modular Hamiltonian by definition is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To compute the mean and variance, we decompose C into spherical harmonics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0DB3B1-FD59-383C-6994-47B6DE335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Vacuum modular Hamiltonian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854C01-DA62-CD7B-2971-F483EFFF4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127" y="3322529"/>
            <a:ext cx="3431177" cy="4112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A3AD5E-47CC-63E2-1298-CA3863F57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7476" y="4848691"/>
            <a:ext cx="4289048" cy="89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4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B1A53D-68AB-000D-BA2C-1563045ED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844206"/>
          </a:xfrm>
        </p:spPr>
        <p:txBody>
          <a:bodyPr>
            <a:normAutofit/>
          </a:bodyPr>
          <a:lstStyle/>
          <a:p>
            <a:r>
              <a:rPr lang="en-US" dirty="0"/>
              <a:t>We now understand for gravitational (and gauge) theories, there are infinitely many </a:t>
            </a:r>
            <a:r>
              <a:rPr lang="en-US" dirty="0" err="1"/>
              <a:t>vacua</a:t>
            </a:r>
            <a:r>
              <a:rPr lang="en-US" dirty="0"/>
              <a:t> populated by clouds of zero-energy gravitons (or photons/gluons) </a:t>
            </a:r>
            <a:r>
              <a:rPr lang="en-US" sz="2000" dirty="0">
                <a:solidFill>
                  <a:srgbClr val="FF0000"/>
                </a:solidFill>
              </a:rPr>
              <a:t>[TH/Mitra/Lysov/Strominger 14, TH/Mitra/Strominger 15]</a:t>
            </a:r>
            <a:r>
              <a:rPr lang="en-US" dirty="0"/>
              <a:t>.</a:t>
            </a:r>
          </a:p>
          <a:p>
            <a:r>
              <a:rPr lang="en-US" dirty="0"/>
              <a:t>The memory effect corresponds to a permanent change in separation between objects due to gravitational radiation</a:t>
            </a:r>
            <a:r>
              <a:rPr lang="en-US" sz="1800" dirty="0">
                <a:solidFill>
                  <a:srgbClr val="FF0000"/>
                </a:solidFill>
              </a:rPr>
              <a:t> [</a:t>
            </a:r>
            <a:r>
              <a:rPr lang="en-US" sz="1800" dirty="0" err="1">
                <a:solidFill>
                  <a:srgbClr val="FF0000"/>
                </a:solidFill>
              </a:rPr>
              <a:t>Zel’dovich</a:t>
            </a:r>
            <a:r>
              <a:rPr lang="en-US" sz="1800" dirty="0">
                <a:solidFill>
                  <a:srgbClr val="FF0000"/>
                </a:solidFill>
              </a:rPr>
              <a:t>/</a:t>
            </a:r>
            <a:r>
              <a:rPr lang="en-US" sz="1800" dirty="0" err="1">
                <a:solidFill>
                  <a:srgbClr val="FF0000"/>
                </a:solidFill>
              </a:rPr>
              <a:t>Polnarev</a:t>
            </a:r>
            <a:r>
              <a:rPr lang="en-US" sz="1800" dirty="0">
                <a:solidFill>
                  <a:srgbClr val="FF0000"/>
                </a:solidFill>
              </a:rPr>
              <a:t> 74]</a:t>
            </a:r>
            <a:r>
              <a:rPr lang="en-US" dirty="0"/>
              <a:t>. </a:t>
            </a:r>
          </a:p>
          <a:p>
            <a:r>
              <a:rPr lang="en-US" dirty="0"/>
              <a:t>It can be interpreted as vacuum transitions between the different </a:t>
            </a:r>
            <a:r>
              <a:rPr lang="en-US" dirty="0" err="1"/>
              <a:t>vacua</a:t>
            </a:r>
            <a:r>
              <a:rPr lang="en-US" dirty="0"/>
              <a:t> </a:t>
            </a:r>
            <a:r>
              <a:rPr lang="en-US" sz="1800" dirty="0">
                <a:solidFill>
                  <a:srgbClr val="FF0000"/>
                </a:solidFill>
              </a:rPr>
              <a:t>[Strominger/</a:t>
            </a:r>
            <a:r>
              <a:rPr lang="en-US" sz="1800" dirty="0" err="1">
                <a:solidFill>
                  <a:srgbClr val="FF0000"/>
                </a:solidFill>
              </a:rPr>
              <a:t>Zhiboedov</a:t>
            </a:r>
            <a:r>
              <a:rPr lang="en-US" sz="1800" dirty="0">
                <a:solidFill>
                  <a:srgbClr val="FF0000"/>
                </a:solidFill>
              </a:rPr>
              <a:t> 14]</a:t>
            </a:r>
            <a:r>
              <a:rPr lang="en-US" dirty="0"/>
              <a:t>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F839186-BC83-807F-4EDB-47A0189F0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vacuum states</a:t>
            </a:r>
          </a:p>
        </p:txBody>
      </p:sp>
    </p:spTree>
    <p:extLst>
      <p:ext uri="{BB962C8B-B14F-4D97-AF65-F5344CB8AC3E}">
        <p14:creationId xmlns:p14="http://schemas.microsoft.com/office/powerpoint/2010/main" val="23856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0D83409-C00C-C3F0-1191-21DC43EC72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provide a geometric meaning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by assuming the asymptotic analysis is applicable to a large celestial sphere (compared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𝑃𝑙</m:t>
                        </m:r>
                      </m:sub>
                    </m:sSub>
                  </m:oMath>
                </a14:m>
                <a:r>
                  <a:rPr lang="en-US" dirty="0"/>
                  <a:t>) with area </a:t>
                </a:r>
                <a:r>
                  <a:rPr lang="en-US" i="1" dirty="0"/>
                  <a:t>A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Discretizing the sphere, we get the relationship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0D83409-C00C-C3F0-1191-21DC43EC72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70" t="-1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0741820-1B0F-C362-7823-86C7922AF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Discretizing the celestial sphere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752281-0D62-3119-E666-9DABB0C45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4400815"/>
            <a:ext cx="5791200" cy="89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98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ED0D04-527D-6B04-3264-1B34FB2D5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now perform the Gaussian path integrals. The mean of </a:t>
            </a:r>
            <a:r>
              <a:rPr lang="en-US" i="1" dirty="0"/>
              <a:t>K</a:t>
            </a:r>
            <a:r>
              <a:rPr lang="en-US" i="1" baseline="-25000" dirty="0"/>
              <a:t>s</a:t>
            </a:r>
            <a:r>
              <a:rPr lang="en-US" dirty="0"/>
              <a:t> is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variance of </a:t>
            </a:r>
            <a:r>
              <a:rPr lang="en-US" i="1" dirty="0"/>
              <a:t>K</a:t>
            </a:r>
            <a:r>
              <a:rPr lang="en-US" i="1" baseline="-25000" dirty="0"/>
              <a:t>s</a:t>
            </a:r>
            <a:r>
              <a:rPr lang="en-US" dirty="0"/>
              <a:t>, which is an observable, is divergence-free: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4B9331-EB15-F544-026F-3AEEC6920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and variance of </a:t>
            </a:r>
            <a:r>
              <a:rPr lang="en-US" i="1" dirty="0"/>
              <a:t>K</a:t>
            </a:r>
            <a:r>
              <a:rPr lang="en-US" i="1" baseline="-25000" dirty="0"/>
              <a:t>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75C571-F1C4-D944-E93D-5877721AA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425" y="3581400"/>
            <a:ext cx="3359150" cy="6033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977ECD-7F22-C038-7FDC-F469DFBEA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8728" y="5172980"/>
            <a:ext cx="2486543" cy="80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8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A0E14C1-9AA8-8CB9-ABDF-B963FB4164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Assuming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𝑃𝑙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we get in this particular vacuum state </a:t>
                </a:r>
                <a:r>
                  <a:rPr lang="en-US" sz="1800" dirty="0">
                    <a:solidFill>
                      <a:srgbClr val="FF0000"/>
                    </a:solidFill>
                  </a:rPr>
                  <a:t>[TH/Mitra/Zurek 25]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demonstrates that area fluctuations is proportional to both the UV and IR scales, confirming the results of </a:t>
                </a:r>
                <a:r>
                  <a:rPr lang="en-US" sz="1800" dirty="0">
                    <a:solidFill>
                      <a:srgbClr val="FF0000"/>
                    </a:solidFill>
                  </a:rPr>
                  <a:t>[</a:t>
                </a:r>
                <a:r>
                  <a:rPr lang="en-US" sz="1800" dirty="0" err="1">
                    <a:solidFill>
                      <a:srgbClr val="FF0000"/>
                    </a:solidFill>
                  </a:rPr>
                  <a:t>Ciambelli</a:t>
                </a:r>
                <a:r>
                  <a:rPr lang="en-US" sz="1800" dirty="0">
                    <a:solidFill>
                      <a:srgbClr val="FF0000"/>
                    </a:solidFill>
                  </a:rPr>
                  <a:t>/TH/Zurek 25b]</a:t>
                </a:r>
                <a:r>
                  <a:rPr lang="en-US" dirty="0"/>
                  <a:t> independently.</a:t>
                </a:r>
              </a:p>
              <a:p>
                <a:r>
                  <a:rPr lang="en-US" dirty="0"/>
                  <a:t>Finally, note that in 4D this vacuum is maximally mixed: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A0E14C1-9AA8-8CB9-ABDF-B963FB4164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70" t="-2930" r="-1027" b="-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F9C37C87-ACF7-DE60-63EB-1C2434254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fluctuations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224BAB-6884-9F9A-CD23-A04A0D727E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500" y="3594100"/>
            <a:ext cx="2159000" cy="444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6B06BA-C945-8A34-9064-4AA601442B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2550" y="5838701"/>
            <a:ext cx="3898900" cy="57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4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D25BFA-6642-4A3B-B4CF-AA60E3285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 anchor="ctr"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410911-3DC9-4FCC-B39F-7653E1360C2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70B8AA2-8CE3-9DDA-9077-0DE3656678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6655" y="2679192"/>
            <a:ext cx="7790689" cy="372160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constructed the vacuum phase space of a finite causal diamond in the spherically symmetric limit and then demonstrated its relation to angle-averaged soft and Goldstone modes.</a:t>
            </a:r>
          </a:p>
          <a:p>
            <a:r>
              <a:rPr lang="en-US" dirty="0"/>
              <a:t>Utilizing the connection between the asymptotic analysis and causal diamonds, we construct a vacuum density matrix for a large but finite celestial sphere and discretize it.</a:t>
            </a:r>
          </a:p>
          <a:p>
            <a:r>
              <a:rPr lang="en-US" dirty="0"/>
              <a:t>We find that area fluctuations depend on UV and IR scales.</a:t>
            </a:r>
          </a:p>
        </p:txBody>
      </p:sp>
    </p:spTree>
    <p:extLst>
      <p:ext uri="{BB962C8B-B14F-4D97-AF65-F5344CB8AC3E}">
        <p14:creationId xmlns:p14="http://schemas.microsoft.com/office/powerpoint/2010/main" val="127180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411788-73E4-4480-87E2-61DB97A58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8442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have learned a lot about the connections between </a:t>
            </a:r>
            <a:r>
              <a:rPr lang="en-US" b="1" dirty="0"/>
              <a:t>soft modes</a:t>
            </a:r>
            <a:r>
              <a:rPr lang="en-US" dirty="0"/>
              <a:t>, </a:t>
            </a:r>
            <a:r>
              <a:rPr lang="en-US" b="1" dirty="0"/>
              <a:t>edge modes</a:t>
            </a:r>
            <a:r>
              <a:rPr lang="en-US" dirty="0"/>
              <a:t>, and the </a:t>
            </a:r>
            <a:r>
              <a:rPr lang="en-US" b="1" dirty="0"/>
              <a:t>vacuum density matrix</a:t>
            </a:r>
            <a:r>
              <a:rPr lang="en-US" dirty="0"/>
              <a:t> through our analysis.</a:t>
            </a:r>
          </a:p>
          <a:p>
            <a:r>
              <a:rPr lang="en-US" dirty="0"/>
              <a:t>However, our results are at present still completely formal. We need to relate it to the </a:t>
            </a:r>
            <a:r>
              <a:rPr lang="en-US" b="1" dirty="0" err="1"/>
              <a:t>GQuEST</a:t>
            </a:r>
            <a:r>
              <a:rPr lang="en-US" b="1" dirty="0"/>
              <a:t> experiment</a:t>
            </a:r>
            <a:r>
              <a:rPr lang="en-US" dirty="0"/>
              <a:t> and compute the power spectral density of the length fluctuations.</a:t>
            </a:r>
          </a:p>
          <a:p>
            <a:r>
              <a:rPr lang="en-US" dirty="0"/>
              <a:t>Ultimately, we want to make a novel prediction for our experimental colleagues inspired by the methods of </a:t>
            </a:r>
            <a:r>
              <a:rPr lang="en-US" b="1" dirty="0"/>
              <a:t>celestial holography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C3FD61-6C3D-4809-9FA7-14D67CAFA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road goes ever on and on…</a:t>
            </a:r>
          </a:p>
        </p:txBody>
      </p:sp>
    </p:spTree>
    <p:extLst>
      <p:ext uri="{BB962C8B-B14F-4D97-AF65-F5344CB8AC3E}">
        <p14:creationId xmlns:p14="http://schemas.microsoft.com/office/powerpoint/2010/main" val="364807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5E7C32-222D-4E4E-BB2A-CAE9F7005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13716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Thank you!</a:t>
            </a:r>
          </a:p>
        </p:txBody>
      </p:sp>
      <p:pic>
        <p:nvPicPr>
          <p:cNvPr id="2" name="Picture 2" descr="https://vignette.wikia.nocookie.net/candh/images/b/b3/Lets_go_exploring.jpg/revision/latest?cb=20060408225907">
            <a:extLst>
              <a:ext uri="{FF2B5EF4-FFF2-40B4-BE49-F238E27FC236}">
                <a16:creationId xmlns:a16="http://schemas.microsoft.com/office/drawing/2014/main" id="{0CF49730-23E3-C7C2-3482-CB08C3D3E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2657475"/>
            <a:ext cx="622935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96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0E3944-E392-56E4-E840-C362BCD58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2675466"/>
            <a:ext cx="3699933" cy="3649133"/>
          </a:xfrm>
        </p:spPr>
        <p:txBody>
          <a:bodyPr>
            <a:normAutofit/>
          </a:bodyPr>
          <a:lstStyle/>
          <a:p>
            <a:r>
              <a:rPr lang="en-US" dirty="0"/>
              <a:t>In 1962, Bondi, </a:t>
            </a:r>
            <a:r>
              <a:rPr lang="en-US" dirty="0" err="1"/>
              <a:t>Metzner</a:t>
            </a:r>
            <a:r>
              <a:rPr lang="en-US" dirty="0"/>
              <a:t>, van der Burg, and Sachs studied transformations that preserve boundary fall-off conditions.</a:t>
            </a:r>
          </a:p>
          <a:p>
            <a:r>
              <a:rPr lang="en-US" dirty="0" err="1"/>
              <a:t>Supertranslations</a:t>
            </a:r>
            <a:r>
              <a:rPr lang="en-US" dirty="0"/>
              <a:t> are a class of such asymptotic symmetries, and is part of the BMS group.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E1F809-6BF7-1406-F40F-30796520C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– asymptotic symmetries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31EE9B0-D0B7-C9A1-D02A-3762F662CEF7}"/>
              </a:ext>
            </a:extLst>
          </p:cNvPr>
          <p:cNvGrpSpPr/>
          <p:nvPr/>
        </p:nvGrpSpPr>
        <p:grpSpPr>
          <a:xfrm>
            <a:off x="5198721" y="2908348"/>
            <a:ext cx="3357255" cy="3266829"/>
            <a:chOff x="5198721" y="2908348"/>
            <a:chExt cx="3357255" cy="326682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DD2F172-4FFB-3512-3E33-F3EE3A96E2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98721" y="2908348"/>
              <a:ext cx="3073212" cy="298493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96DF186-0B60-56AA-CE33-B4CB28B36D43}"/>
                </a:ext>
              </a:extLst>
            </p:cNvPr>
            <p:cNvSpPr txBox="1"/>
            <p:nvPr/>
          </p:nvSpPr>
          <p:spPr>
            <a:xfrm>
              <a:off x="6019800" y="5867400"/>
              <a:ext cx="2536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From </a:t>
              </a:r>
              <a:r>
                <a:rPr lang="en-US" sz="1400" dirty="0" err="1">
                  <a:solidFill>
                    <a:srgbClr val="FF0000"/>
                  </a:solidFill>
                </a:rPr>
                <a:t>Strominger</a:t>
              </a:r>
              <a:r>
                <a:rPr lang="en-US" sz="1400" dirty="0">
                  <a:solidFill>
                    <a:srgbClr val="FF0000"/>
                  </a:solidFill>
                </a:rPr>
                <a:t> 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759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EF5BE6-B043-A377-9359-093A14D34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2675467"/>
            <a:ext cx="3699933" cy="3450696"/>
          </a:xfrm>
        </p:spPr>
        <p:txBody>
          <a:bodyPr/>
          <a:lstStyle/>
          <a:p>
            <a:r>
              <a:rPr lang="en-US" dirty="0"/>
              <a:t>Weinberg discovered the leading soft graviton theorem in 1965.</a:t>
            </a:r>
          </a:p>
          <a:p>
            <a:r>
              <a:rPr lang="en-US" dirty="0"/>
              <a:t>Taking the momentum of the external graviton to be small causes the scattering amplitude to factorize.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50A1E7-F5A6-FF74-57F1-6B170506E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– soft theorem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4633FD5-DB06-9D99-F316-D8B33BD92C32}"/>
              </a:ext>
            </a:extLst>
          </p:cNvPr>
          <p:cNvGrpSpPr/>
          <p:nvPr/>
        </p:nvGrpSpPr>
        <p:grpSpPr>
          <a:xfrm>
            <a:off x="4735155" y="3200400"/>
            <a:ext cx="3530600" cy="1940150"/>
            <a:chOff x="4953000" y="2829997"/>
            <a:chExt cx="3530600" cy="194015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F7E2E4D-42E9-81D5-545E-9E7B3E94E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3000" y="2829997"/>
              <a:ext cx="3530600" cy="1570818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A586DFD-1361-6BCC-717B-58B3584E895E}"/>
                </a:ext>
              </a:extLst>
            </p:cNvPr>
            <p:cNvSpPr txBox="1"/>
            <p:nvPr/>
          </p:nvSpPr>
          <p:spPr>
            <a:xfrm>
              <a:off x="5949500" y="4400815"/>
              <a:ext cx="1537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From </a:t>
              </a:r>
              <a:r>
                <a:rPr lang="en-US" sz="1400" dirty="0" err="1">
                  <a:solidFill>
                    <a:srgbClr val="FF0000"/>
                  </a:solidFill>
                </a:rPr>
                <a:t>Raclariu</a:t>
              </a:r>
              <a:r>
                <a:rPr lang="en-US" sz="1400" dirty="0">
                  <a:solidFill>
                    <a:srgbClr val="FF0000"/>
                  </a:solidFill>
                </a:rPr>
                <a:t> 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61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72415C-5AFF-3CA2-D77D-C64CABB33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2675467"/>
            <a:ext cx="3699933" cy="3450696"/>
          </a:xfrm>
        </p:spPr>
        <p:txBody>
          <a:bodyPr/>
          <a:lstStyle/>
          <a:p>
            <a:r>
              <a:rPr lang="en-US" dirty="0" err="1"/>
              <a:t>Zel’dovich</a:t>
            </a:r>
            <a:r>
              <a:rPr lang="en-US" dirty="0"/>
              <a:t> and </a:t>
            </a:r>
            <a:r>
              <a:rPr lang="en-US" dirty="0" err="1"/>
              <a:t>Polnarev</a:t>
            </a:r>
            <a:r>
              <a:rPr lang="en-US" dirty="0"/>
              <a:t> discovered the memory effect in 1974.</a:t>
            </a:r>
          </a:p>
          <a:p>
            <a:r>
              <a:rPr lang="en-US" dirty="0"/>
              <a:t>The permanent change in separation of two objects is potentially </a:t>
            </a:r>
            <a:r>
              <a:rPr lang="en-US" dirty="0" err="1"/>
              <a:t>measureable</a:t>
            </a:r>
            <a:r>
              <a:rPr lang="en-US" dirty="0"/>
              <a:t>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CE2720-9654-6B62-32A8-C4596B57E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– memory effect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242F856-F865-0F27-5F90-5F1962118C1D}"/>
              </a:ext>
            </a:extLst>
          </p:cNvPr>
          <p:cNvGrpSpPr/>
          <p:nvPr/>
        </p:nvGrpSpPr>
        <p:grpSpPr>
          <a:xfrm>
            <a:off x="4914080" y="2367352"/>
            <a:ext cx="3805524" cy="4174190"/>
            <a:chOff x="5047379" y="2273176"/>
            <a:chExt cx="4096621" cy="449348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C04D912-BBEB-FF8C-A37B-1678FC7F0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47379" y="2273176"/>
              <a:ext cx="4096621" cy="416216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7AD215C-FB1A-4C0B-28CF-DED8A23E1B3D}"/>
                </a:ext>
              </a:extLst>
            </p:cNvPr>
            <p:cNvSpPr txBox="1"/>
            <p:nvPr/>
          </p:nvSpPr>
          <p:spPr>
            <a:xfrm>
              <a:off x="6379188" y="6435343"/>
              <a:ext cx="2730176" cy="331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From </a:t>
              </a:r>
              <a:r>
                <a:rPr lang="en-US" sz="1400" dirty="0" err="1">
                  <a:solidFill>
                    <a:srgbClr val="FF0000"/>
                  </a:solidFill>
                </a:rPr>
                <a:t>Strominger</a:t>
              </a:r>
              <a:r>
                <a:rPr lang="en-US" sz="1400" dirty="0">
                  <a:solidFill>
                    <a:srgbClr val="FF0000"/>
                  </a:solidFill>
                </a:rPr>
                <a:t>/</a:t>
              </a:r>
              <a:r>
                <a:rPr lang="en-US" sz="1400" dirty="0" err="1">
                  <a:solidFill>
                    <a:srgbClr val="FF0000"/>
                  </a:solidFill>
                </a:rPr>
                <a:t>Zhiboedov</a:t>
              </a:r>
              <a:r>
                <a:rPr lang="en-US" sz="1400" dirty="0">
                  <a:solidFill>
                    <a:srgbClr val="FF0000"/>
                  </a:solidFill>
                </a:rPr>
                <a:t> 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557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1EF16E9-4607-0B1A-DC28-472B943E80EF}"/>
              </a:ext>
            </a:extLst>
          </p:cNvPr>
          <p:cNvGrpSpPr/>
          <p:nvPr/>
        </p:nvGrpSpPr>
        <p:grpSpPr>
          <a:xfrm>
            <a:off x="6273553" y="4648200"/>
            <a:ext cx="2870447" cy="2170288"/>
            <a:chOff x="4899059" y="2984765"/>
            <a:chExt cx="4368800" cy="330316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71508C7-0BA5-B83D-3462-DDA72DFBE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99059" y="2984765"/>
              <a:ext cx="4368800" cy="28321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4D12E7F-ADA6-4815-B781-BBC3D01BF068}"/>
                </a:ext>
              </a:extLst>
            </p:cNvPr>
            <p:cNvSpPr txBox="1"/>
            <p:nvPr/>
          </p:nvSpPr>
          <p:spPr>
            <a:xfrm>
              <a:off x="5924569" y="5819494"/>
              <a:ext cx="2535398" cy="468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From </a:t>
              </a:r>
              <a:r>
                <a:rPr lang="en-US" sz="1400" dirty="0" err="1">
                  <a:solidFill>
                    <a:srgbClr val="FF0000"/>
                  </a:solidFill>
                </a:rPr>
                <a:t>Strominger</a:t>
              </a:r>
              <a:r>
                <a:rPr lang="en-US" sz="1400" dirty="0">
                  <a:solidFill>
                    <a:srgbClr val="FF0000"/>
                  </a:solidFill>
                </a:rPr>
                <a:t> 17</a:t>
              </a:r>
            </a:p>
          </p:txBody>
        </p:sp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1CA736-86D7-4E97-94F5-7761B80E7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2675466"/>
            <a:ext cx="6290733" cy="4143022"/>
          </a:xfrm>
        </p:spPr>
        <p:txBody>
          <a:bodyPr>
            <a:normAutofit/>
          </a:bodyPr>
          <a:lstStyle/>
          <a:p>
            <a:r>
              <a:rPr lang="en-US" dirty="0"/>
              <a:t>Each corner of the triangle was separately studied for over half a century by general relativists, particle physicists, and astrophysicists.</a:t>
            </a:r>
          </a:p>
          <a:p>
            <a:r>
              <a:rPr lang="en-US" dirty="0"/>
              <a:t>With Strominger and collaborators, we proved the equivalence in 2014 </a:t>
            </a:r>
            <a:r>
              <a:rPr lang="en-US" sz="1800" dirty="0">
                <a:solidFill>
                  <a:srgbClr val="FF0000"/>
                </a:solidFill>
              </a:rPr>
              <a:t>[TH/Lysov/Mitra/Strominger 14, Strominger/</a:t>
            </a:r>
            <a:r>
              <a:rPr lang="en-US" sz="1800" dirty="0" err="1">
                <a:solidFill>
                  <a:srgbClr val="FF0000"/>
                </a:solidFill>
              </a:rPr>
              <a:t>Zhiboedov</a:t>
            </a:r>
            <a:r>
              <a:rPr lang="en-US" sz="1800" dirty="0">
                <a:solidFill>
                  <a:srgbClr val="FF0000"/>
                </a:solidFill>
              </a:rPr>
              <a:t> 14]</a:t>
            </a:r>
            <a:r>
              <a:rPr lang="en-US" dirty="0"/>
              <a:t>.</a:t>
            </a:r>
          </a:p>
          <a:p>
            <a:r>
              <a:rPr lang="en-US" dirty="0"/>
              <a:t>This helped initiate the study of celestial holography!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06800C-5918-43CF-A9BF-23173CCCD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Forming the IR triangle</a:t>
            </a:r>
          </a:p>
        </p:txBody>
      </p:sp>
    </p:spTree>
    <p:extLst>
      <p:ext uri="{BB962C8B-B14F-4D97-AF65-F5344CB8AC3E}">
        <p14:creationId xmlns:p14="http://schemas.microsoft.com/office/powerpoint/2010/main" val="79237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LISA | Max Planck Institute for Gravitational Physics (Albert Einstein  Institute)">
            <a:extLst>
              <a:ext uri="{FF2B5EF4-FFF2-40B4-BE49-F238E27FC236}">
                <a16:creationId xmlns:a16="http://schemas.microsoft.com/office/drawing/2014/main" id="{8A59F5D3-89E9-D748-2C47-FDC7EDBC3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92" y="5486400"/>
            <a:ext cx="1618108" cy="125272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irgo_aerial_view_01">
            <a:extLst>
              <a:ext uri="{FF2B5EF4-FFF2-40B4-BE49-F238E27FC236}">
                <a16:creationId xmlns:a16="http://schemas.microsoft.com/office/drawing/2014/main" id="{C5CC7DB0-4927-C6F2-650D-3DC4AA062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486400"/>
            <a:ext cx="2225479" cy="125272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213E72-08D4-8C6B-D306-2A3FCDCCB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gravitational memory effect might be observable in Advanced LIGO by accumulating multiple signals to increase the signal-to-noise ratio. </a:t>
            </a:r>
          </a:p>
          <a:p>
            <a:r>
              <a:rPr lang="en-US" dirty="0"/>
              <a:t>Furthermore, another potential experiment that can detect the memory effect is LISA.</a:t>
            </a:r>
          </a:p>
          <a:p>
            <a:r>
              <a:rPr lang="en-US" dirty="0"/>
              <a:t>This will be a direct experimental verification of the soft graviton theorem as well as the BMS group.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E9605A-AFF1-44B7-3CB1-8B4D472FB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motivation</a:t>
            </a:r>
          </a:p>
        </p:txBody>
      </p:sp>
    </p:spTree>
    <p:extLst>
      <p:ext uri="{BB962C8B-B14F-4D97-AF65-F5344CB8AC3E}">
        <p14:creationId xmlns:p14="http://schemas.microsoft.com/office/powerpoint/2010/main" val="426360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DA5EC3-7F73-10A1-60AE-F9FD5800A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was argued in </a:t>
            </a:r>
            <a:r>
              <a:rPr lang="en-US" sz="1800" dirty="0">
                <a:solidFill>
                  <a:srgbClr val="FF0000"/>
                </a:solidFill>
              </a:rPr>
              <a:t>[Verlinde/Zurek 19a, 19b] </a:t>
            </a:r>
            <a:r>
              <a:rPr lang="en-US" dirty="0"/>
              <a:t>that size of length fluctuations due to quantum effects may be larger than Planck length.</a:t>
            </a:r>
          </a:p>
          <a:p>
            <a:r>
              <a:rPr lang="en-US" dirty="0"/>
              <a:t>Roughly, the crux of the argument involves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want to derive variance of length fluctuation using the gravitational memory effect.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389B40-8CC9-38DB-5F0C-B9B85CCBA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Verlinde/Zurek argument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2B666A-F206-6DBB-C346-5F8613565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694" y="4419600"/>
            <a:ext cx="3816611" cy="62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7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EF64F5-83F4-2C6A-DB21-8467411E3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symplectic</a:t>
            </a:r>
            <a:r>
              <a:rPr lang="en-US" dirty="0"/>
              <a:t> potential for Einstein gravity is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Substituting in the Gaussian null metric, we get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416428-0213-13C4-BAF2-F68E8E2DA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 </a:t>
            </a:r>
            <a:r>
              <a:rPr lang="en-US" dirty="0" err="1"/>
              <a:t>symplectic</a:t>
            </a:r>
            <a:r>
              <a:rPr lang="en-US" dirty="0"/>
              <a:t> potential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BBFEA2-679A-004D-AE59-F95BCADA8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276600"/>
            <a:ext cx="5486400" cy="6333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21D431-ECE2-0AA7-A006-1C6AFD9FC7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769" y="4721022"/>
            <a:ext cx="6542462" cy="59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4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CA678D-1252-D2AF-A5E1-0A4225B9D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compare with the spherical CD phase space, we angle average to obtain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where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0268A0-E63B-1CEA-473E-42E5FD397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Angle-averaged phase space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66920C-2EC3-46BD-B0AB-588A55F2C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50" y="3581400"/>
            <a:ext cx="2044700" cy="4374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20345-EE37-3454-FC87-60FCA2C4C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4158" y="4552248"/>
            <a:ext cx="5515684" cy="177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4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AACF07-CBA6-29A8-CCC8-19BEFB482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soft effective action is defined by the action that appears in the path integral once we integrate out the energetic modes.</a:t>
            </a:r>
          </a:p>
          <a:p>
            <a:r>
              <a:rPr lang="en-US" dirty="0"/>
              <a:t>It was obtained by requiring the soft graviton theorem to hold </a:t>
            </a:r>
            <a:r>
              <a:rPr lang="en-US" sz="1800" dirty="0">
                <a:solidFill>
                  <a:srgbClr val="FF0000"/>
                </a:solidFill>
              </a:rPr>
              <a:t>[</a:t>
            </a:r>
            <a:r>
              <a:rPr lang="en-US" sz="1800" dirty="0" err="1">
                <a:solidFill>
                  <a:srgbClr val="FF0000"/>
                </a:solidFill>
              </a:rPr>
              <a:t>Kapec</a:t>
            </a:r>
            <a:r>
              <a:rPr lang="en-US" sz="1800" dirty="0">
                <a:solidFill>
                  <a:srgbClr val="FF0000"/>
                </a:solidFill>
              </a:rPr>
              <a:t>/Mitra 21]</a:t>
            </a:r>
            <a:r>
              <a:rPr lang="en-US" dirty="0"/>
              <a:t>.</a:t>
            </a:r>
          </a:p>
          <a:p>
            <a:r>
              <a:rPr lang="en-US" dirty="0"/>
              <a:t>Due to the universal nature of Weinberg’s soft theorem, the soft effective action is universal as well.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A71C0A-4168-67FC-F0FD-16CAEE0D4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 effective action</a:t>
            </a:r>
          </a:p>
        </p:txBody>
      </p:sp>
    </p:spTree>
    <p:extLst>
      <p:ext uri="{BB962C8B-B14F-4D97-AF65-F5344CB8AC3E}">
        <p14:creationId xmlns:p14="http://schemas.microsoft.com/office/powerpoint/2010/main" val="194991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52C6DC-A126-B935-4E34-BD960D9FD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725333"/>
          </a:xfrm>
        </p:spPr>
        <p:txBody>
          <a:bodyPr>
            <a:normAutofit/>
          </a:bodyPr>
          <a:lstStyle/>
          <a:p>
            <a:r>
              <a:rPr lang="en-US" dirty="0"/>
              <a:t>Quantum fluctuations can also potentially source the gravitational memory effect. This was the motivation for studying shockwaves </a:t>
            </a:r>
            <a:r>
              <a:rPr lang="en-US" sz="1800" dirty="0">
                <a:solidFill>
                  <a:srgbClr val="FF0000"/>
                </a:solidFill>
              </a:rPr>
              <a:t>[TH/</a:t>
            </a:r>
            <a:r>
              <a:rPr lang="en-US" sz="1800" dirty="0" err="1">
                <a:solidFill>
                  <a:srgbClr val="FF0000"/>
                </a:solidFill>
              </a:rPr>
              <a:t>Raclariu</a:t>
            </a:r>
            <a:r>
              <a:rPr lang="en-US" sz="1800" dirty="0">
                <a:solidFill>
                  <a:srgbClr val="FF0000"/>
                </a:solidFill>
              </a:rPr>
              <a:t>/Zurek 23, 24]</a:t>
            </a:r>
            <a:r>
              <a:rPr lang="en-US" dirty="0"/>
              <a:t>.</a:t>
            </a:r>
          </a:p>
          <a:p>
            <a:r>
              <a:rPr lang="en-US" dirty="0"/>
              <a:t>We would like to think of quantum sourced memory effect as spontaneous vacuum transitions between different </a:t>
            </a:r>
            <a:r>
              <a:rPr lang="en-US" dirty="0" err="1"/>
              <a:t>vacua</a:t>
            </a:r>
            <a:r>
              <a:rPr lang="en-US" dirty="0"/>
              <a:t>.</a:t>
            </a:r>
          </a:p>
          <a:p>
            <a:r>
              <a:rPr lang="en-US" dirty="0"/>
              <a:t>What is the size of such “quantum memory effect”?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FABA9F-92D3-C9A1-B121-B6B2247C0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Potential quantum observable?</a:t>
            </a:r>
          </a:p>
        </p:txBody>
      </p:sp>
      <p:pic>
        <p:nvPicPr>
          <p:cNvPr id="1026" name="Picture 2" descr="Emptiness and Form">
            <a:extLst>
              <a:ext uri="{FF2B5EF4-FFF2-40B4-BE49-F238E27FC236}">
                <a16:creationId xmlns:a16="http://schemas.microsoft.com/office/drawing/2014/main" id="{29BABBF9-E568-39F6-99B6-6B4AD5938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55920"/>
            <a:ext cx="2082800" cy="124968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89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2E088-9132-01AD-E61F-1CF3B964D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3119CC-A83A-D8CF-3D33-3B1A24FD6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Standard EFT methods of computing the size of length fluctuations due to quantum effects yields is 10</a:t>
            </a:r>
            <a:r>
              <a:rPr lang="en-US" baseline="30000" dirty="0"/>
              <a:t>-35</a:t>
            </a:r>
            <a:r>
              <a:rPr lang="en-US" dirty="0"/>
              <a:t> m </a:t>
            </a:r>
            <a:r>
              <a:rPr lang="en-US" sz="1800" dirty="0">
                <a:solidFill>
                  <a:srgbClr val="FF0000"/>
                </a:solidFill>
              </a:rPr>
              <a:t>[Carney/</a:t>
            </a:r>
            <a:r>
              <a:rPr lang="en-US" sz="1800" dirty="0" err="1">
                <a:solidFill>
                  <a:srgbClr val="FF0000"/>
                </a:solidFill>
              </a:rPr>
              <a:t>Karydas</a:t>
            </a:r>
            <a:r>
              <a:rPr lang="en-US" sz="1800" dirty="0">
                <a:solidFill>
                  <a:srgbClr val="FF0000"/>
                </a:solidFill>
              </a:rPr>
              <a:t>/Sivaramakrishnan 24, Freidel/</a:t>
            </a:r>
            <a:r>
              <a:rPr lang="en-US" sz="1800" dirty="0" err="1">
                <a:solidFill>
                  <a:srgbClr val="FF0000"/>
                </a:solidFill>
              </a:rPr>
              <a:t>Oberfrank</a:t>
            </a:r>
            <a:r>
              <a:rPr lang="en-US" sz="1800" dirty="0">
                <a:solidFill>
                  <a:srgbClr val="FF0000"/>
                </a:solidFill>
              </a:rPr>
              <a:t> 26]</a:t>
            </a:r>
            <a:r>
              <a:rPr lang="en-US" dirty="0"/>
              <a:t>. This is 10</a:t>
            </a:r>
            <a:r>
              <a:rPr lang="en-US" baseline="30000" dirty="0"/>
              <a:t>20</a:t>
            </a:r>
            <a:r>
              <a:rPr lang="en-US" dirty="0"/>
              <a:t> times smaller than the diameter of a proton.</a:t>
            </a:r>
          </a:p>
          <a:p>
            <a:r>
              <a:rPr lang="en-US" dirty="0"/>
              <a:t>This is too small for any experiments in our lifetimes to detect. But the calculation was also done assuming a single unique Lorentz-invariant vacuum.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D63427F-98D3-2BF4-9EA3-EC5F7EB2F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EFT estimate of fluctuation size</a:t>
            </a:r>
          </a:p>
        </p:txBody>
      </p:sp>
    </p:spTree>
    <p:extLst>
      <p:ext uri="{BB962C8B-B14F-4D97-AF65-F5344CB8AC3E}">
        <p14:creationId xmlns:p14="http://schemas.microsoft.com/office/powerpoint/2010/main" val="296017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F12A1E-C643-46EB-450C-1A4DF2520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GQuEST</a:t>
            </a:r>
            <a:r>
              <a:rPr lang="en-US" dirty="0"/>
              <a:t> is a 5-meter laser interferometer being built at Caltech, in collaboration with Fermilab, to look for possible fluctuations of the memory effect.</a:t>
            </a:r>
          </a:p>
          <a:p>
            <a:r>
              <a:rPr lang="en-US" dirty="0"/>
              <a:t>It can detect metric fluctuations on the order of 10</a:t>
            </a:r>
            <a:r>
              <a:rPr lang="en-US" baseline="30000" dirty="0"/>
              <a:t>-17</a:t>
            </a:r>
            <a:r>
              <a:rPr lang="en-US" dirty="0"/>
              <a:t> to 10</a:t>
            </a:r>
            <a:r>
              <a:rPr lang="en-US" baseline="30000" dirty="0"/>
              <a:t>-18</a:t>
            </a:r>
            <a:r>
              <a:rPr lang="en-US" dirty="0"/>
              <a:t> meters!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903F60-E405-4065-EDC5-4619F7148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GQuEST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C13A8FB-278E-7F5C-0C0C-1FFAD8E83DD4}"/>
              </a:ext>
            </a:extLst>
          </p:cNvPr>
          <p:cNvGrpSpPr/>
          <p:nvPr/>
        </p:nvGrpSpPr>
        <p:grpSpPr>
          <a:xfrm>
            <a:off x="5948713" y="76200"/>
            <a:ext cx="3042887" cy="2637784"/>
            <a:chOff x="11587513" y="4237699"/>
            <a:chExt cx="3042887" cy="263778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7729C22-170E-C74E-8F98-AE329DAEE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615222" y="4237699"/>
              <a:ext cx="3015178" cy="2637784"/>
            </a:xfrm>
            <a:prstGeom prst="rect">
              <a:avLst/>
            </a:prstGeom>
            <a:effectLst>
              <a:softEdge rad="31750"/>
            </a:effec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45B5399-790B-F587-2412-2762EBA812B2}"/>
                </a:ext>
              </a:extLst>
            </p:cNvPr>
            <p:cNvSpPr txBox="1"/>
            <p:nvPr/>
          </p:nvSpPr>
          <p:spPr>
            <a:xfrm>
              <a:off x="11587513" y="6313746"/>
              <a:ext cx="1371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From </a:t>
              </a:r>
              <a:r>
                <a:rPr lang="en-US" sz="1400" dirty="0">
                  <a:solidFill>
                    <a:srgbClr val="FF0000"/>
                  </a:solidFill>
                </a:rPr>
                <a:t>Fermilab website</a:t>
              </a:r>
            </a:p>
          </p:txBody>
        </p:sp>
      </p:grpSp>
      <p:sp>
        <p:nvSpPr>
          <p:cNvPr id="7" name="AutoShape 2">
            <a:extLst>
              <a:ext uri="{FF2B5EF4-FFF2-40B4-BE49-F238E27FC236}">
                <a16:creationId xmlns:a16="http://schemas.microsoft.com/office/drawing/2014/main" id="{55DA347C-ACB9-4E53-88F1-3EB604F63D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E2221B-3B7D-B4BD-DC34-4210B9BA8D08}"/>
              </a:ext>
            </a:extLst>
          </p:cNvPr>
          <p:cNvGrpSpPr/>
          <p:nvPr/>
        </p:nvGrpSpPr>
        <p:grpSpPr>
          <a:xfrm>
            <a:off x="5812724" y="4182534"/>
            <a:ext cx="3015178" cy="2654772"/>
            <a:chOff x="5812724" y="4182534"/>
            <a:chExt cx="3015178" cy="265477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7998FAA-3150-56CC-A756-F5A0CA3F1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12724" y="4182534"/>
              <a:ext cx="3015178" cy="213155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8F42F00-C45F-1AB8-05B1-052E310ABC72}"/>
                </a:ext>
              </a:extLst>
            </p:cNvPr>
            <p:cNvSpPr txBox="1"/>
            <p:nvPr/>
          </p:nvSpPr>
          <p:spPr>
            <a:xfrm>
              <a:off x="6528418" y="6314086"/>
              <a:ext cx="15837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From </a:t>
              </a:r>
              <a:r>
                <a:rPr lang="en-US" sz="1400" dirty="0">
                  <a:solidFill>
                    <a:srgbClr val="FF0000"/>
                  </a:solidFill>
                </a:rPr>
                <a:t>Vermeulen et al 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50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BF3082-5E83-66D8-2692-D47FB0CB6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433" y="2667000"/>
            <a:ext cx="7967133" cy="4038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 take a step towards understanding of quantum metric fluctuations from an observational standpoint by focusing on the study of finite causal diamonds.</a:t>
            </a:r>
          </a:p>
          <a:p>
            <a:r>
              <a:rPr lang="en-US" dirty="0"/>
              <a:t>We exploit our refined understanding of asymptotically flat gravity in our analysis.</a:t>
            </a:r>
          </a:p>
          <a:p>
            <a:r>
              <a:rPr lang="en-US" dirty="0"/>
              <a:t>The focus of today’s talk rests on</a:t>
            </a:r>
          </a:p>
          <a:p>
            <a:pPr lvl="1"/>
            <a:r>
              <a:rPr lang="en-US" dirty="0"/>
              <a:t>Causal diamond phase space </a:t>
            </a:r>
            <a:r>
              <a:rPr lang="en-US" sz="1800" dirty="0">
                <a:solidFill>
                  <a:srgbClr val="FF0000"/>
                </a:solidFill>
              </a:rPr>
              <a:t>[Bub/TH/Mitra/Zhang/Zurek 2408.11094]</a:t>
            </a:r>
          </a:p>
          <a:p>
            <a:pPr lvl="1"/>
            <a:r>
              <a:rPr lang="en-US" dirty="0"/>
              <a:t>Connect causal diamond to vacuum AFG </a:t>
            </a:r>
            <a:r>
              <a:rPr lang="en-US" sz="1800" dirty="0">
                <a:solidFill>
                  <a:srgbClr val="FF0000"/>
                </a:solidFill>
              </a:rPr>
              <a:t>[</a:t>
            </a:r>
            <a:r>
              <a:rPr lang="en-US" sz="1800" dirty="0" err="1">
                <a:solidFill>
                  <a:srgbClr val="FF0000"/>
                </a:solidFill>
              </a:rPr>
              <a:t>Ciambelli</a:t>
            </a:r>
            <a:r>
              <a:rPr lang="en-US" sz="1800" dirty="0">
                <a:solidFill>
                  <a:srgbClr val="FF0000"/>
                </a:solidFill>
              </a:rPr>
              <a:t>/TH/Zurek 2512.09018]</a:t>
            </a:r>
          </a:p>
          <a:p>
            <a:pPr lvl="1"/>
            <a:r>
              <a:rPr lang="en-US" dirty="0"/>
              <a:t>Construct the vacuum state of large causal diamond </a:t>
            </a:r>
            <a:r>
              <a:rPr lang="en-US" sz="1800" dirty="0">
                <a:solidFill>
                  <a:srgbClr val="FF0000"/>
                </a:solidFill>
              </a:rPr>
              <a:t>[TH/Mitra/Zurek 2509.13401]</a:t>
            </a:r>
          </a:p>
          <a:p>
            <a:r>
              <a:rPr lang="en-US" dirty="0"/>
              <a:t>See also: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1900" dirty="0">
                <a:solidFill>
                  <a:srgbClr val="FF0000"/>
                </a:solidFill>
              </a:rPr>
              <a:t>[</a:t>
            </a:r>
            <a:r>
              <a:rPr lang="en-US" sz="1900" dirty="0" err="1">
                <a:solidFill>
                  <a:srgbClr val="FF0000"/>
                </a:solidFill>
              </a:rPr>
              <a:t>Ciambelli</a:t>
            </a:r>
            <a:r>
              <a:rPr lang="en-US" sz="1900" dirty="0">
                <a:solidFill>
                  <a:srgbClr val="FF0000"/>
                </a:solidFill>
              </a:rPr>
              <a:t>/TH/Zurek 2504.12282, Fransen/TH/Zurek 2507.22977]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DF7AFA-D4EE-E3FD-AD5A-368A8B5BA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 papers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B6CAEBD-8F21-19E3-FDCE-3244C32C1FD6}"/>
              </a:ext>
            </a:extLst>
          </p:cNvPr>
          <p:cNvGrpSpPr/>
          <p:nvPr/>
        </p:nvGrpSpPr>
        <p:grpSpPr>
          <a:xfrm>
            <a:off x="381000" y="605028"/>
            <a:ext cx="2400262" cy="1909572"/>
            <a:chOff x="381000" y="605028"/>
            <a:chExt cx="2400262" cy="1909572"/>
          </a:xfrm>
        </p:grpSpPr>
        <p:pic>
          <p:nvPicPr>
            <p:cNvPr id="1026" name="Picture 2" descr="People Listing - Particle Theory Group">
              <a:extLst>
                <a:ext uri="{FF2B5EF4-FFF2-40B4-BE49-F238E27FC236}">
                  <a16:creationId xmlns:a16="http://schemas.microsoft.com/office/drawing/2014/main" id="{B892E37A-7F40-3F04-77AE-C7A953E7536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605028"/>
              <a:ext cx="73152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Yiwen Zhang">
              <a:extLst>
                <a:ext uri="{FF2B5EF4-FFF2-40B4-BE49-F238E27FC236}">
                  <a16:creationId xmlns:a16="http://schemas.microsoft.com/office/drawing/2014/main" id="{25754917-B5AF-FBEC-E21C-3B10587E4B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214" y="1600200"/>
              <a:ext cx="728662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Prahar Mitra | Scholars | Institute for Advanced Study">
              <a:extLst>
                <a:ext uri="{FF2B5EF4-FFF2-40B4-BE49-F238E27FC236}">
                  <a16:creationId xmlns:a16="http://schemas.microsoft.com/office/drawing/2014/main" id="{1847ED2A-46E1-19B3-E34D-FDB204BB289E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665" y="1600200"/>
              <a:ext cx="73152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Kathryn M. Zurek | The Division of Physics, Mathematics and ...">
              <a:extLst>
                <a:ext uri="{FF2B5EF4-FFF2-40B4-BE49-F238E27FC236}">
                  <a16:creationId xmlns:a16="http://schemas.microsoft.com/office/drawing/2014/main" id="{D6760E46-D8BA-5F07-D505-229411225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8905" y="1600200"/>
              <a:ext cx="732357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Luca Ciambelli | Perimeter Institute">
              <a:extLst>
                <a:ext uri="{FF2B5EF4-FFF2-40B4-BE49-F238E27FC236}">
                  <a16:creationId xmlns:a16="http://schemas.microsoft.com/office/drawing/2014/main" id="{549C3B0A-0696-19F6-6CBA-98D569800E9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3356" y="605028"/>
              <a:ext cx="731520" cy="916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9506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A0B8231-2085-47EE-987A-76BE178401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72067" y="2675466"/>
                <a:ext cx="7408333" cy="357293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explore the </a:t>
                </a:r>
                <a:r>
                  <a:rPr lang="en-US" b="1" dirty="0"/>
                  <a:t>finite causal diamond</a:t>
                </a:r>
                <a:r>
                  <a:rPr lang="en-US" dirty="0"/>
                  <a:t> phase space and connect it to the </a:t>
                </a:r>
                <a:r>
                  <a:rPr lang="en-US" b="1" dirty="0"/>
                  <a:t>asymptotically flat gravity</a:t>
                </a:r>
                <a:r>
                  <a:rPr lang="en-US" dirty="0"/>
                  <a:t> phase space </a:t>
                </a:r>
                <a:r>
                  <a:rPr lang="en-US" sz="1800" dirty="0">
                    <a:solidFill>
                      <a:srgbClr val="FF0000"/>
                    </a:solidFill>
                  </a:rPr>
                  <a:t>[Bub/TH/Mitra/Zhang/Zurek 24, </a:t>
                </a:r>
                <a:r>
                  <a:rPr lang="en-US" sz="1800" dirty="0" err="1">
                    <a:solidFill>
                      <a:srgbClr val="FF0000"/>
                    </a:solidFill>
                  </a:rPr>
                  <a:t>Ciambelli</a:t>
                </a:r>
                <a:r>
                  <a:rPr lang="en-US" sz="1800" dirty="0">
                    <a:solidFill>
                      <a:srgbClr val="FF0000"/>
                    </a:solidFill>
                  </a:rPr>
                  <a:t>/TH/Zurek 25]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We will prove the relationship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𝑨𝑮</m:t>
                    </m:r>
                  </m:oMath>
                </a14:m>
                <a:r>
                  <a:rPr lang="en-US" dirty="0"/>
                  <a:t>. This can be shown by constructing the </a:t>
                </a:r>
                <a:r>
                  <a:rPr lang="en-US" b="1" dirty="0"/>
                  <a:t>vacuum density matrix</a:t>
                </a:r>
                <a:r>
                  <a:rPr lang="en-US" dirty="0"/>
                  <a:t> of a large causal diamond </a:t>
                </a:r>
                <a:r>
                  <a:rPr lang="en-US" sz="1800" dirty="0">
                    <a:solidFill>
                      <a:srgbClr val="FF0000"/>
                    </a:solidFill>
                  </a:rPr>
                  <a:t>[TH/Mitra/Zurek 25]</a:t>
                </a:r>
                <a:r>
                  <a:rPr lang="en-US" dirty="0"/>
                  <a:t>.</a:t>
                </a:r>
                <a:endParaRPr lang="en-US" baseline="-25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A0B8231-2085-47EE-987A-76BE178401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067" y="2675466"/>
                <a:ext cx="7408333" cy="3572933"/>
              </a:xfrm>
              <a:blipFill>
                <a:blip r:embed="rId3"/>
                <a:stretch>
                  <a:fillRect l="-1370" t="-2120" r="-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417CFC3-9EFC-4CAB-953E-053A33DD1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16806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371946</TotalTime>
  <Words>2962</Words>
  <Application>Microsoft Macintosh PowerPoint</Application>
  <PresentationFormat>On-screen Show (4:3)</PresentationFormat>
  <Paragraphs>310</Paragraphs>
  <Slides>43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Calibri</vt:lpstr>
      <vt:lpstr>Cambria Math</vt:lpstr>
      <vt:lpstr>Candara</vt:lpstr>
      <vt:lpstr>Symbol</vt:lpstr>
      <vt:lpstr>Waveform</vt:lpstr>
      <vt:lpstr> From the Infrared Triangle to Finite Causal Diamonds</vt:lpstr>
      <vt:lpstr>Infrared triangle</vt:lpstr>
      <vt:lpstr>Multiple vacuum states</vt:lpstr>
      <vt:lpstr>Experimental motivation</vt:lpstr>
      <vt:lpstr>Potential quantum observable?</vt:lpstr>
      <vt:lpstr>EFT estimate of fluctuation size</vt:lpstr>
      <vt:lpstr>GQuEST</vt:lpstr>
      <vt:lpstr>Relevant papers</vt:lpstr>
      <vt:lpstr>Goal of presentation</vt:lpstr>
      <vt:lpstr>Finite causal diamond</vt:lpstr>
      <vt:lpstr>Gaussian null coordinates</vt:lpstr>
      <vt:lpstr>Causal diamond symplectic form</vt:lpstr>
      <vt:lpstr>Causal diamond corner algebra</vt:lpstr>
      <vt:lpstr>Connection to AFG</vt:lpstr>
      <vt:lpstr>Connection to AFG</vt:lpstr>
      <vt:lpstr>Length fluctuations</vt:lpstr>
      <vt:lpstr>Length fluctuations</vt:lpstr>
      <vt:lpstr>Asymptotically flat metric</vt:lpstr>
      <vt:lpstr>AFG symplectic form</vt:lpstr>
      <vt:lpstr>AFG soft symplectic form</vt:lpstr>
      <vt:lpstr>Area fluctuations on horizon</vt:lpstr>
      <vt:lpstr>Area fluctuations on horizon</vt:lpstr>
      <vt:lpstr>Phase space identification</vt:lpstr>
      <vt:lpstr>A causal diamond vacuum state</vt:lpstr>
      <vt:lpstr>Vacuum Hilbert space</vt:lpstr>
      <vt:lpstr>Soft effective action (SEA)</vt:lpstr>
      <vt:lpstr>Soft effective action (SEA)</vt:lpstr>
      <vt:lpstr>A soft density matrix</vt:lpstr>
      <vt:lpstr>Vacuum modular Hamiltonian</vt:lpstr>
      <vt:lpstr>Discretizing the celestial sphere</vt:lpstr>
      <vt:lpstr>Mean and variance of Ks</vt:lpstr>
      <vt:lpstr>Area fluctuations</vt:lpstr>
      <vt:lpstr>Summary</vt:lpstr>
      <vt:lpstr>The road goes ever on and on…</vt:lpstr>
      <vt:lpstr>Thank you!</vt:lpstr>
      <vt:lpstr>History – asymptotic symmetries</vt:lpstr>
      <vt:lpstr>History – soft theorem</vt:lpstr>
      <vt:lpstr>History – memory effect</vt:lpstr>
      <vt:lpstr>Forming the IR triangle</vt:lpstr>
      <vt:lpstr>Verlinde/Zurek argument</vt:lpstr>
      <vt:lpstr>CD symplectic potential</vt:lpstr>
      <vt:lpstr>Angle-averaged phase space</vt:lpstr>
      <vt:lpstr>Soft effective action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Temple He</dc:creator>
  <cp:lastModifiedBy>Temple He</cp:lastModifiedBy>
  <cp:revision>1558</cp:revision>
  <dcterms:created xsi:type="dcterms:W3CDTF">2014-08-11T15:29:31Z</dcterms:created>
  <dcterms:modified xsi:type="dcterms:W3CDTF">2026-04-13T01:38:36Z</dcterms:modified>
</cp:coreProperties>
</file>