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351" r:id="rId5"/>
    <p:sldId id="389" r:id="rId6"/>
    <p:sldId id="355" r:id="rId7"/>
    <p:sldId id="416" r:id="rId8"/>
    <p:sldId id="417" r:id="rId9"/>
    <p:sldId id="396" r:id="rId10"/>
    <p:sldId id="383" r:id="rId11"/>
    <p:sldId id="397" r:id="rId12"/>
    <p:sldId id="415" r:id="rId13"/>
    <p:sldId id="407" r:id="rId14"/>
    <p:sldId id="410" r:id="rId15"/>
    <p:sldId id="411" r:id="rId16"/>
    <p:sldId id="408" r:id="rId17"/>
    <p:sldId id="412" r:id="rId18"/>
    <p:sldId id="402" r:id="rId19"/>
    <p:sldId id="404" r:id="rId20"/>
    <p:sldId id="405" r:id="rId21"/>
    <p:sldId id="406" r:id="rId22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7C1"/>
    <a:srgbClr val="D62728"/>
    <a:srgbClr val="1F77B4"/>
    <a:srgbClr val="9467BD"/>
    <a:srgbClr val="C21DB8"/>
    <a:srgbClr val="4A7EBB"/>
    <a:srgbClr val="C6DBE9"/>
    <a:srgbClr val="EB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4" autoAdjust="0"/>
    <p:restoredTop sz="78341" autoAdjust="0"/>
  </p:normalViewPr>
  <p:slideViewPr>
    <p:cSldViewPr snapToObjects="1">
      <p:cViewPr>
        <p:scale>
          <a:sx n="97" d="100"/>
          <a:sy n="97" d="100"/>
        </p:scale>
        <p:origin x="384" y="392"/>
      </p:cViewPr>
      <p:guideLst>
        <p:guide orient="horz" pos="71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A401E-5089-4487-9D82-7DB35038C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9E9B9-9F13-4544-B0B5-422CCE793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2C8AF6F-5489-4B50-8180-9E6118FC16F5}" type="datetimeFigureOut">
              <a:rPr lang="en-GB"/>
              <a:pPr>
                <a:defRPr/>
              </a:pPr>
              <a:t>30/06/2026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6326A-2D3E-4D1F-AD1E-6E6615C15A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1AC0-6870-4974-95B7-D61C33106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46B2E9-6633-44AE-A30B-94B6D1EBA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CF69B0-7AB4-4D4D-BB5B-03782D3E4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36275-13F8-42B0-9A8D-90A3C02587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F00398-0977-40A4-B2BD-A2D0611E9E5E}" type="datetimeFigureOut">
              <a:rPr lang="en-US"/>
              <a:pPr>
                <a:defRPr/>
              </a:pPr>
              <a:t>6/30/26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DF6CBA-F5F1-486B-B503-6CEB8365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9CE170-BB10-4918-9E05-A10BE5B8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2CAFC-08F6-4FB7-A1EC-FD1DF619F0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7A2C1-7375-438D-A196-6C308E2C3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DA4178-8E38-403A-A699-810AE77A2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B9DE-408C-39AB-1118-28908F585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D34EC-8500-E106-747D-56CE08B2F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EC622-7C80-CA4A-209C-A669576F3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2A9C8-E10F-CD5F-56F7-F0B3B594F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5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A434-50C0-B84A-13C9-332B8232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527D3-FF4E-4821-5AE1-4003F71C6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2D717-3E19-ABD1-2CE2-C2263E8EA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0F1A9-A76E-00B7-CB82-1E3159237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2853-7958-CE9A-C729-E1F94DCF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B5D32-5089-D8B9-EB79-0B154CCFB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75D0C-0335-8B64-BE91-84FAE0BFE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2B6C3-753F-B69A-C5AC-6B1706FA5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16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FE424-97BF-F714-82D4-BF9E2A35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80A61-38C3-3C39-61D3-FFC67C9F3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F615A-0179-EE4A-059F-3F189E7F4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9CC18-E720-B52F-0AA3-8F2D4F52D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02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DA119-7229-91F0-347C-3BECB511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47368-0814-BCDC-A437-D62C9F01A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DAD90-627B-4CBA-2F46-3E9FE879C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4623-FF55-FAE4-4687-206816321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3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385C5-6215-0B83-C73F-9B75EF1E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CD000-AE1B-CD62-4496-C90613599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76DB6-0DEA-758E-DC06-FFB6B727F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73BE-4311-F096-16B4-E410610D9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B3E9-E97D-64FB-0443-EDDE16F8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81D03-B0B6-2CBC-53E6-79247D93F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34832-86F3-3242-5811-8E0CAED76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9D05-50DC-8423-2B83-1F3DB1D25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334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7EB9-31CB-4D2E-1A5B-6D38BC18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D891E-16CD-E0A2-0B88-C844C8495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17E83-63FF-9052-F7BE-25B78898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21EF-76DD-E46E-9BB4-C6C2C5D18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769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450A5-8E46-7428-B0DE-075F1434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DE27A-B617-2996-7622-0BCD74921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F60A9-3ECE-367C-A367-E59EC60B2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D5FE-6E5C-019B-3C8C-87708FE3D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70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54E8-EA79-D6BC-E849-85E5CCE25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E112C-A2B7-0094-921C-A6EAD9DA2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4BE19-9FB0-2675-A206-23BE1EC8D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6AC10-AA59-CC3C-20C5-1090BD9F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09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E63E0-2EF3-9F31-B7B7-43C8829F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105BF-C895-45B6-06A8-0332F2C4A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E1E43-C921-1B01-8059-CA29DB0B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1BCFA-57F8-D9A0-0EBC-F5F9E1247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8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62331-3DCE-CA86-4AC0-B8FEBE67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638D1-5727-0163-41D0-5F267680D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DC9A1-A443-A5B1-A34F-CA09FCC29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C480D-E47F-A868-FE05-1E263D7F1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8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1DC8-23D3-3589-F0BE-3A8A5C77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7C4AC-6F65-FFD0-BF02-120D8F322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CF463-86BF-A912-BE0E-3B1578B31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E81B4-C790-41B8-223B-A68A7BB97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2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C6FA-64B5-9CC9-E726-87F08518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B20AC-6C32-625E-C576-B83DE87CC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6555D-0198-9A36-C274-6B18443A9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72F5C-DE6E-EEB9-6BCA-C17EB5C9D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3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D613-2A80-CD2A-CF27-820BFCA6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704C7-E61F-4C22-C403-E6711E1AA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9642E-916A-5BC4-E423-57E5A8E53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D360-70DB-B677-2BED-D32F6686B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445D-2F8D-9D06-0DEF-FCE54A94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647F2-E688-12AA-EA8D-D6B53F3D4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8A967-3884-2EDB-405C-3538F6603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B5DF1-E4EE-ECE2-7B42-559B5C7B5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6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279ED-1501-92B8-6FF1-258B3DAD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6FC42-98E1-CE8D-8BD6-980BE0975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87167-F72B-4B59-E25E-D7F3C5347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B4E1-7520-1CB7-E680-38EE7A53A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5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4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000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395288" y="1131888"/>
            <a:ext cx="4608760" cy="313234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18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508104" y="1131888"/>
            <a:ext cx="3240285" cy="313234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00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39110-63FE-48E2-848D-54FB296589F5}"/>
              </a:ext>
            </a:extLst>
          </p:cNvPr>
          <p:cNvCxnSpPr>
            <a:cxnSpLocks/>
          </p:cNvCxnSpPr>
          <p:nvPr userDrawn="1"/>
        </p:nvCxnSpPr>
        <p:spPr>
          <a:xfrm>
            <a:off x="395288" y="84455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37B85-6062-4183-A094-BA1386428874}"/>
              </a:ext>
            </a:extLst>
          </p:cNvPr>
          <p:cNvCxnSpPr>
            <a:cxnSpLocks/>
          </p:cNvCxnSpPr>
          <p:nvPr userDrawn="1"/>
        </p:nvCxnSpPr>
        <p:spPr>
          <a:xfrm>
            <a:off x="395288" y="4659313"/>
            <a:ext cx="83518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13" descr="Influencing the world_PPT_282.png">
            <a:extLst>
              <a:ext uri="{FF2B5EF4-FFF2-40B4-BE49-F238E27FC236}">
                <a16:creationId xmlns:a16="http://schemas.microsoft.com/office/drawing/2014/main" id="{ED2A722F-1CA6-4ABC-83FC-CEBAEDFDD8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786313"/>
            <a:ext cx="21002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4B780-CE89-4083-AA89-3C46A46BEE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9513" y="71993"/>
            <a:ext cx="4032448" cy="64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1" r:id="rId2"/>
    <p:sldLayoutId id="2147483890" r:id="rId3"/>
  </p:sldLayoutIdLst>
  <p:txStyles>
    <p:titleStyle>
      <a:lvl1pPr algn="r" defTabSz="342900" rtl="0" eaLnBrk="0" fontAlgn="base" hangingPunct="0">
        <a:spcBef>
          <a:spcPct val="0"/>
        </a:spcBef>
        <a:spcAft>
          <a:spcPct val="0"/>
        </a:spcAft>
        <a:defRPr sz="900" kern="1200">
          <a:solidFill>
            <a:srgbClr val="09091E"/>
          </a:solidFill>
          <a:latin typeface="Arial"/>
          <a:ea typeface="ＭＳ Ｐゴシック" charset="0"/>
          <a:cs typeface="Arial"/>
        </a:defRPr>
      </a:lvl1pPr>
      <a:lvl2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2pPr>
      <a:lvl3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3pPr>
      <a:lvl4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4pPr>
      <a:lvl5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5pPr>
      <a:lvl6pPr marL="3429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6pPr>
      <a:lvl7pPr marL="6858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7pPr>
      <a:lvl8pPr marL="10287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8pPr>
      <a:lvl9pPr marL="13716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3.png"/><Relationship Id="rId8" Type="http://schemas.openxmlformats.org/officeDocument/2006/relationships/image" Target="../media/image73.png"/><Relationship Id="rId26" Type="http://schemas.openxmlformats.org/officeDocument/2006/relationships/image" Target="../media/image9.png"/><Relationship Id="rId3" Type="http://schemas.openxmlformats.org/officeDocument/2006/relationships/image" Target="../media/image3.png"/><Relationship Id="rId21" Type="http://schemas.openxmlformats.org/officeDocument/2006/relationships/image" Target="../media/image5.jpg"/><Relationship Id="rId12" Type="http://schemas.openxmlformats.org/officeDocument/2006/relationships/image" Target="../media/image77.png"/><Relationship Id="rId7" Type="http://schemas.openxmlformats.org/officeDocument/2006/relationships/image" Target="../media/image72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4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6.png"/><Relationship Id="rId24" Type="http://schemas.openxmlformats.org/officeDocument/2006/relationships/image" Target="../media/image720.png"/><Relationship Id="rId15" Type="http://schemas.openxmlformats.org/officeDocument/2006/relationships/image" Target="../media/image80.png"/><Relationship Id="rId23" Type="http://schemas.openxmlformats.org/officeDocument/2006/relationships/image" Target="../media/image7.jpg"/><Relationship Id="rId19" Type="http://schemas.openxmlformats.org/officeDocument/2006/relationships/image" Target="../media/image84.png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14.em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76F2F-BBDF-4956-B2B9-73FA06F3B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Kevin S. Becker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2EEAB-0057-4CE6-A3B7-D22EFD46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i="1" dirty="0"/>
              <a:t>Ab Initio</a:t>
            </a:r>
            <a:r>
              <a:rPr lang="en-GB" sz="4200" dirty="0"/>
              <a:t> Calculations of </a:t>
            </a:r>
            <a:br>
              <a:rPr lang="en-GB" sz="4200" dirty="0"/>
            </a:br>
            <a:r>
              <a:rPr lang="en-GB" sz="4200" dirty="0"/>
              <a:t>Alpha-Induced Astrophysical </a:t>
            </a:r>
            <a:br>
              <a:rPr lang="en-GB" sz="4200" dirty="0"/>
            </a:br>
            <a:r>
              <a:rPr lang="en-GB" sz="4200" dirty="0"/>
              <a:t>Reactions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439683-9BCC-7E85-433C-673F6906660D}"/>
              </a:ext>
            </a:extLst>
          </p:cNvPr>
          <p:cNvGrpSpPr/>
          <p:nvPr/>
        </p:nvGrpSpPr>
        <p:grpSpPr>
          <a:xfrm>
            <a:off x="7632025" y="1122420"/>
            <a:ext cx="1270286" cy="3321538"/>
            <a:chOff x="5201174" y="2848066"/>
            <a:chExt cx="1270286" cy="33215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93412-A1ED-18C7-2EBF-7096E13B7818}"/>
                </a:ext>
              </a:extLst>
            </p:cNvPr>
            <p:cNvGrpSpPr/>
            <p:nvPr/>
          </p:nvGrpSpPr>
          <p:grpSpPr>
            <a:xfrm>
              <a:off x="5201174" y="2848066"/>
              <a:ext cx="1270286" cy="1331984"/>
              <a:chOff x="5201174" y="2848066"/>
              <a:chExt cx="1270286" cy="133198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BC87F56-14CE-1D6C-5EEA-BB90B3133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735" t="29896" r="32020" b="32989"/>
              <a:stretch/>
            </p:blipFill>
            <p:spPr>
              <a:xfrm>
                <a:off x="5201174" y="2891135"/>
                <a:ext cx="1270286" cy="1288915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A6EE80E-2BCC-0E6C-DFCE-19B55A9E60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95979" y="2848066"/>
                <a:ext cx="413462" cy="526365"/>
                <a:chOff x="2818690" y="2740554"/>
                <a:chExt cx="1028447" cy="130930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F774987-1184-FC0D-FF14-30EE552B4C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7B725F8-A305-10F9-6A5F-E7178646EE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1C11614C-0481-67EE-6508-085209200D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000" r="-95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4F29056-64B6-313D-85B1-EB123AF63BE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60" y="3198517"/>
                <a:ext cx="413462" cy="526365"/>
                <a:chOff x="2818690" y="2740554"/>
                <a:chExt cx="1028447" cy="1309301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ECFFA4E-9654-83E7-03A3-233FFC5F74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F591AC12-5532-0315-846B-8E68AA5A96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9536FE7-2636-D772-987B-84E36A6BE7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000" r="-90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53768B2-F23C-035D-8D39-44CC72ADFB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5442" y="3023651"/>
                <a:ext cx="413462" cy="526365"/>
                <a:chOff x="2818690" y="2740554"/>
                <a:chExt cx="1028447" cy="1309301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2ED832E-8318-D19E-A586-6929CA2187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3D62DF1-1A64-96A3-1A11-2938E0A8DF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DE5B8EDB-223D-E8C9-7506-BA44C77DF4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5000" r="-95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2C13872-92E2-64EE-E417-C06861C87C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35098" y="3446056"/>
                <a:ext cx="413462" cy="526365"/>
                <a:chOff x="2818690" y="2740554"/>
                <a:chExt cx="1028447" cy="1309301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181522E-A8DD-58A1-ECC9-5A48645DB4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8FB3288C-A681-8BEC-7685-319E330A9E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3AA80CA2-9034-FE3E-D016-E2E72077F0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000" r="-95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E08841-AADA-C127-7900-50F0F095ACE4}"/>
                </a:ext>
              </a:extLst>
            </p:cNvPr>
            <p:cNvGrpSpPr/>
            <p:nvPr/>
          </p:nvGrpSpPr>
          <p:grpSpPr>
            <a:xfrm>
              <a:off x="5201174" y="4344987"/>
              <a:ext cx="1208945" cy="1824617"/>
              <a:chOff x="5201174" y="4344987"/>
              <a:chExt cx="1208945" cy="182461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207DF0-9463-752B-BFC8-1FE7B0341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32370" t="18557" r="26923" b="27644"/>
              <a:stretch/>
            </p:blipFill>
            <p:spPr>
              <a:xfrm>
                <a:off x="5201174" y="4434240"/>
                <a:ext cx="1208945" cy="1735364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DF7293-3164-9DA6-8690-E4A6402D64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58023" y="4344987"/>
                <a:ext cx="413462" cy="526365"/>
                <a:chOff x="2818690" y="2740554"/>
                <a:chExt cx="1028447" cy="1309301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E14E54A-EA3A-9C75-618E-C8E0482E7D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80AF0F7-14DA-2DDD-D278-E776F52E17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38767D1D-4459-167E-A12E-445B357793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000" r="-95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B1F9A9D-F897-A190-610C-6E31A76B46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65753" y="5518634"/>
                <a:ext cx="413462" cy="526365"/>
                <a:chOff x="2818690" y="2740554"/>
                <a:chExt cx="1028447" cy="130930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6E0064-F506-C43A-C633-C1A2EBA82B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FE3F7C6-AB9A-798F-D0B4-B4B8145F58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B5F1F994-0364-B8B0-D69D-C135F84378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526" r="-100000" b="-1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EB9BDBA-9672-D528-C169-2BCB72B67A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02710" y="5071359"/>
                <a:ext cx="413462" cy="526365"/>
                <a:chOff x="2818690" y="2740554"/>
                <a:chExt cx="1028447" cy="1309301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6B713E4-C4FC-C704-A163-406B40E5CC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E80037EC-136F-E6A3-ED80-276AEF837E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79E1F0FE-C1EC-E8B5-BB6C-F5F38090CA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000" r="-95000" b="-10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A4140BB-DDB4-A877-AB66-C1C1A632E3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52383" y="4881041"/>
                <a:ext cx="413462" cy="526365"/>
                <a:chOff x="2818690" y="2740554"/>
                <a:chExt cx="1028447" cy="1309301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1E90F73-3FA0-A685-7809-DCE05F0518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2737" y="3135455"/>
                  <a:ext cx="914400" cy="914400"/>
                </a:xfrm>
                <a:prstGeom prst="ellipse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solidFill>
                    <a:srgbClr val="AC1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8C5F0B0D-5D53-A5F1-FDC7-99FBBFE185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solidFill>
                                  <a:srgbClr val="AC1D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B09D1B9C-537A-CC93-BB3F-D6885E16BC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690" y="2740554"/>
                      <a:ext cx="591378" cy="64633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000" r="-95000" b="-1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D313E0-EEE3-6C77-3B23-7EEDB31E4D5D}"/>
              </a:ext>
            </a:extLst>
          </p:cNvPr>
          <p:cNvGrpSpPr/>
          <p:nvPr/>
        </p:nvGrpSpPr>
        <p:grpSpPr>
          <a:xfrm>
            <a:off x="5868144" y="2890401"/>
            <a:ext cx="1396142" cy="1651306"/>
            <a:chOff x="3767566" y="4722198"/>
            <a:chExt cx="1396142" cy="1651306"/>
          </a:xfrm>
        </p:grpSpPr>
        <p:pic>
          <p:nvPicPr>
            <p:cNvPr id="40" name="Picture 39" descr="C12_Hoyle_NCSpM_gamma0p0205.jpg">
              <a:extLst>
                <a:ext uri="{FF2B5EF4-FFF2-40B4-BE49-F238E27FC236}">
                  <a16:creationId xmlns:a16="http://schemas.microsoft.com/office/drawing/2014/main" id="{3E1D0C67-88CA-FCEE-9CC8-4A1265241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66" y="4746278"/>
              <a:ext cx="1396142" cy="1627226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735B81-665C-9625-9AAF-4992565AB8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3762" y="5637183"/>
              <a:ext cx="584776" cy="637593"/>
              <a:chOff x="2932737" y="3052866"/>
              <a:chExt cx="914400" cy="99698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09F6B8F-3550-78B5-684E-AA8B17D151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7368DA8-D473-4989-06D4-AE81E2CB2697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8CAB7440-90FF-8104-9AB3-D08D18048D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67" r="-26667" b="-393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7F880B-E4D1-5161-1DEC-E85B8B39DA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9611" y="5173429"/>
              <a:ext cx="584776" cy="637593"/>
              <a:chOff x="2932737" y="3052866"/>
              <a:chExt cx="914400" cy="99698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47C729-5132-269C-586F-7D8AD3B2F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C1BB4C8-260C-D85F-96EE-DA86617AB946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7B6A743-B168-C5DB-85B9-0741CAF07B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226" r="-22581" b="-393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909321-54A1-4643-2439-5D7C70D333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34584" y="4722198"/>
              <a:ext cx="584776" cy="637593"/>
              <a:chOff x="2932737" y="3052866"/>
              <a:chExt cx="914400" cy="99698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573D6D4-6C6F-D502-5819-380AA6A74C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919BCB-95AD-D7E1-4A75-37190CB97CEC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9A6BB558-07AF-708E-CA02-41F54F7023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67" r="-26667" b="-393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327F8C-F5E2-DA2F-720F-4CBE6984C785}"/>
              </a:ext>
            </a:extLst>
          </p:cNvPr>
          <p:cNvGrpSpPr/>
          <p:nvPr/>
        </p:nvGrpSpPr>
        <p:grpSpPr>
          <a:xfrm>
            <a:off x="2555776" y="2980077"/>
            <a:ext cx="885058" cy="1676400"/>
            <a:chOff x="768353" y="4746278"/>
            <a:chExt cx="885058" cy="16764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6D03073-3F30-8B5F-1B87-700524F7A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18" t="18962" r="43896" b="32678"/>
            <a:stretch/>
          </p:blipFill>
          <p:spPr>
            <a:xfrm>
              <a:off x="768353" y="4746278"/>
              <a:ext cx="885058" cy="1676400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F01B2D7-11D4-5760-517F-46D640A624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2544" y="4791536"/>
              <a:ext cx="584776" cy="637593"/>
              <a:chOff x="2932737" y="3052866"/>
              <a:chExt cx="914400" cy="996989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54ED170-A72C-AE91-4574-144CC7F830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5544902-A167-B722-76D7-006976439210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8D8A73E-1BB7-74E4-6EDC-777A78B9D2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26" r="-25806" b="-393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D2A246-28E7-8CBF-4812-D0B30041C5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7964" y="5657491"/>
              <a:ext cx="584776" cy="637593"/>
              <a:chOff x="2932737" y="3052866"/>
              <a:chExt cx="914400" cy="996989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791247-B5A0-9940-AF9D-F4856C8488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63313C83-45FA-7F0B-8FE9-89F4EC1BEB1C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6D6AF4E-34F6-0063-E9AE-61631980E0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667" r="-26667" b="-38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A520F5-1A3A-23E9-41C3-4E87B73C4821}"/>
              </a:ext>
            </a:extLst>
          </p:cNvPr>
          <p:cNvGrpSpPr/>
          <p:nvPr/>
        </p:nvGrpSpPr>
        <p:grpSpPr>
          <a:xfrm>
            <a:off x="3779912" y="3054969"/>
            <a:ext cx="1774962" cy="1526616"/>
            <a:chOff x="2002477" y="4802415"/>
            <a:chExt cx="1774962" cy="1526616"/>
          </a:xfrm>
        </p:grpSpPr>
        <p:pic>
          <p:nvPicPr>
            <p:cNvPr id="37" name="Picture 36" descr="C12gst_NCSpM__gamma0p0205_04part.jpg">
              <a:extLst>
                <a:ext uri="{FF2B5EF4-FFF2-40B4-BE49-F238E27FC236}">
                  <a16:creationId xmlns:a16="http://schemas.microsoft.com/office/drawing/2014/main" id="{90469538-667A-039F-C167-1CFDB999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477" y="4847260"/>
              <a:ext cx="1693452" cy="148177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6A299A-FF2D-EB3B-68BC-5749B925BD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5587" y="5649174"/>
              <a:ext cx="584776" cy="637593"/>
              <a:chOff x="2932737" y="3052866"/>
              <a:chExt cx="914400" cy="99698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750D8E6-22E5-AF12-8293-3237987C10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9BC5B14F-9037-EA33-385D-99D819054782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A3486F2F-2853-A88B-4A93-BD041A12F6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452" r="-25806" b="-38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812802-B12C-5E3A-8843-B06841863F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39873" y="5007979"/>
              <a:ext cx="584776" cy="637593"/>
              <a:chOff x="2932737" y="3052866"/>
              <a:chExt cx="914400" cy="996989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738D29A-919F-F7E3-DA8F-CF60320561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B20A3A85-BC4A-B8A3-6549-B55AB6E57D35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B9F2A9F-EB0F-8D40-3BB1-E75ECA1C29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3226" r="-25806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8133F56-3BAE-67C9-6878-D6C31A2473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42964" y="4802415"/>
              <a:ext cx="584776" cy="637593"/>
              <a:chOff x="2932737" y="3052866"/>
              <a:chExt cx="914400" cy="996989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000EB1B-607B-4C86-8397-28ADC6F693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2737" y="3135455"/>
                <a:ext cx="914400" cy="914400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AC1DB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AC587CF-C259-82A4-BFA4-20B5078F94F1}"/>
                      </a:ext>
                    </a:extLst>
                  </p:cNvPr>
                  <p:cNvSpPr txBox="1"/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rgbClr val="AC1DB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AC587CF-C259-82A4-BFA4-20B5078F94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173" y="3052866"/>
                    <a:ext cx="591379" cy="64633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226" r="-25806" b="-4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6A4AEBC6-C310-5DAC-809F-2D8AFF3A3162}"/>
                </a:ext>
              </a:extLst>
            </p:cNvPr>
            <p:cNvSpPr/>
            <p:nvPr/>
          </p:nvSpPr>
          <p:spPr bwMode="auto">
            <a:xfrm rot="4610303">
              <a:off x="2559206" y="4915261"/>
              <a:ext cx="1217437" cy="1219029"/>
            </a:xfrm>
            <a:prstGeom prst="arc">
              <a:avLst>
                <a:gd name="adj1" fmla="val 14703640"/>
                <a:gd name="adj2" fmla="val 180324"/>
              </a:avLst>
            </a:prstGeom>
            <a:noFill/>
            <a:ln w="38100" cap="rnd" cmpd="sng" algn="ctr">
              <a:solidFill>
                <a:srgbClr val="AC1DB8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63BF58A3-B834-50C7-451A-20B96C6A4A4C}"/>
                </a:ext>
              </a:extLst>
            </p:cNvPr>
            <p:cNvSpPr/>
            <p:nvPr/>
          </p:nvSpPr>
          <p:spPr bwMode="auto">
            <a:xfrm rot="11699501">
              <a:off x="2075092" y="4991949"/>
              <a:ext cx="1217437" cy="1219029"/>
            </a:xfrm>
            <a:prstGeom prst="arc">
              <a:avLst>
                <a:gd name="adj1" fmla="val 14703640"/>
                <a:gd name="adj2" fmla="val 21175697"/>
              </a:avLst>
            </a:prstGeom>
            <a:noFill/>
            <a:ln w="38100" cap="rnd" cmpd="sng" algn="ctr">
              <a:solidFill>
                <a:srgbClr val="AC1DB8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8876DF21-44AE-1E0B-AC17-FB07B11BF8BC}"/>
                </a:ext>
              </a:extLst>
            </p:cNvPr>
            <p:cNvSpPr/>
            <p:nvPr/>
          </p:nvSpPr>
          <p:spPr bwMode="auto">
            <a:xfrm rot="18939405">
              <a:off x="2220027" y="4808314"/>
              <a:ext cx="1217437" cy="1219029"/>
            </a:xfrm>
            <a:prstGeom prst="arc">
              <a:avLst>
                <a:gd name="adj1" fmla="val 15806052"/>
                <a:gd name="adj2" fmla="val 20860114"/>
              </a:avLst>
            </a:prstGeom>
            <a:noFill/>
            <a:ln w="38100" cap="rnd" cmpd="sng" algn="ctr">
              <a:solidFill>
                <a:srgbClr val="AC1DB8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69" name="Picture 68" descr="A black and orange text&#10;&#10;Description automatically generated">
            <a:extLst>
              <a:ext uri="{FF2B5EF4-FFF2-40B4-BE49-F238E27FC236}">
                <a16:creationId xmlns:a16="http://schemas.microsoft.com/office/drawing/2014/main" id="{79934479-2A50-CCF3-0294-1929B065112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C8FDC-20F0-9024-C210-4751AEAD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BD3B5CE2-1E4A-F2A1-1D39-88A0AF7D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B9BD39-3B2C-43ED-5E0B-58E926DDB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NCSMC: Powerful, but Painful!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FA6DA170-3034-E31C-326A-38C30A2FBA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Still quite challenging!</a:t>
                </a:r>
              </a:p>
              <a:p>
                <a:r>
                  <a:rPr lang="en-US" sz="2400" dirty="0"/>
                  <a:t>Target: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FA6DA170-3034-E31C-326A-38C30A2F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  <a:blipFill>
                <a:blip r:embed="rId4"/>
                <a:stretch>
                  <a:fillRect l="-4319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EE235E8-240B-ED28-BB54-F7E06FF78329}"/>
              </a:ext>
            </a:extLst>
          </p:cNvPr>
          <p:cNvGrpSpPr/>
          <p:nvPr/>
        </p:nvGrpSpPr>
        <p:grpSpPr>
          <a:xfrm rot="2236659">
            <a:off x="5410200" y="1388337"/>
            <a:ext cx="1706046" cy="984655"/>
            <a:chOff x="321206" y="2496634"/>
            <a:chExt cx="1706046" cy="98465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D8C9A1-58A8-B37C-8F36-C8A34500D80A}"/>
                </a:ext>
              </a:extLst>
            </p:cNvPr>
            <p:cNvSpPr>
              <a:spLocks/>
            </p:cNvSpPr>
            <p:nvPr/>
          </p:nvSpPr>
          <p:spPr>
            <a:xfrm>
              <a:off x="321206" y="2496634"/>
              <a:ext cx="1706046" cy="9846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00B0F0"/>
                </a:gs>
                <a:gs pos="83000">
                  <a:srgbClr val="00B0F0"/>
                </a:gs>
                <a:gs pos="100000">
                  <a:srgbClr val="0070C0"/>
                </a:gs>
              </a:gsLst>
              <a:lin ang="2700000" scaled="0"/>
            </a:gra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3AE04D-FEDB-07F7-8FB0-5DEA3BF58028}"/>
                </a:ext>
              </a:extLst>
            </p:cNvPr>
            <p:cNvSpPr txBox="1"/>
            <p:nvPr/>
          </p:nvSpPr>
          <p:spPr>
            <a:xfrm>
              <a:off x="520177" y="2777411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projectile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1A2CDF-FE54-0001-E662-5FC447829130}"/>
              </a:ext>
            </a:extLst>
          </p:cNvPr>
          <p:cNvGrpSpPr/>
          <p:nvPr/>
        </p:nvGrpSpPr>
        <p:grpSpPr>
          <a:xfrm>
            <a:off x="7145825" y="2305862"/>
            <a:ext cx="1411212" cy="2161961"/>
            <a:chOff x="717688" y="2611086"/>
            <a:chExt cx="1811606" cy="112849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162E94-9557-7578-410F-E3774AB4175C}"/>
                </a:ext>
              </a:extLst>
            </p:cNvPr>
            <p:cNvSpPr>
              <a:spLocks/>
            </p:cNvSpPr>
            <p:nvPr/>
          </p:nvSpPr>
          <p:spPr>
            <a:xfrm>
              <a:off x="717688" y="2611086"/>
              <a:ext cx="1811606" cy="112849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F0000"/>
                </a:gs>
                <a:gs pos="82000">
                  <a:srgbClr val="FF0000"/>
                </a:gs>
                <a:gs pos="100000">
                  <a:srgbClr val="C00000"/>
                </a:gs>
              </a:gsLst>
              <a:lin ang="2700000" scaled="0"/>
            </a:gradFill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063B4F-7393-415D-B205-6D6EAB403179}"/>
                </a:ext>
              </a:extLst>
            </p:cNvPr>
            <p:cNvSpPr txBox="1"/>
            <p:nvPr/>
          </p:nvSpPr>
          <p:spPr>
            <a:xfrm>
              <a:off x="971494" y="3069884"/>
              <a:ext cx="104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Target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6CD425E5-7273-7CE9-1B5D-C04982FB600A}"/>
              </a:ext>
            </a:extLst>
          </p:cNvPr>
          <p:cNvSpPr/>
          <p:nvPr/>
        </p:nvSpPr>
        <p:spPr bwMode="auto">
          <a:xfrm rot="13230989">
            <a:off x="5402478" y="1703579"/>
            <a:ext cx="2825894" cy="2767785"/>
          </a:xfrm>
          <a:prstGeom prst="arc">
            <a:avLst>
              <a:gd name="adj1" fmla="val 12257579"/>
              <a:gd name="adj2" fmla="val 21527423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12A81FC-F154-DC3E-7B63-438C5303D580}"/>
              </a:ext>
            </a:extLst>
          </p:cNvPr>
          <p:cNvSpPr/>
          <p:nvPr/>
        </p:nvSpPr>
        <p:spPr bwMode="auto">
          <a:xfrm rot="4593650">
            <a:off x="6166334" y="1125003"/>
            <a:ext cx="2687293" cy="2729092"/>
          </a:xfrm>
          <a:prstGeom prst="arc">
            <a:avLst>
              <a:gd name="adj1" fmla="val 9241745"/>
              <a:gd name="adj2" fmla="val 19287568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E0373D9-D664-AD19-6D74-68764FF92A24}"/>
              </a:ext>
            </a:extLst>
          </p:cNvPr>
          <p:cNvSpPr/>
          <p:nvPr/>
        </p:nvSpPr>
        <p:spPr>
          <a:xfrm rot="794810">
            <a:off x="4941610" y="787056"/>
            <a:ext cx="4121289" cy="3936628"/>
          </a:xfrm>
          <a:prstGeom prst="ellipse">
            <a:avLst/>
          </a:prstGeom>
          <a:solidFill>
            <a:srgbClr val="C21DB8">
              <a:alpha val="27141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AA7815-0599-CE85-F30C-1AD280B1DFFA}"/>
              </a:ext>
            </a:extLst>
          </p:cNvPr>
          <p:cNvGrpSpPr/>
          <p:nvPr/>
        </p:nvGrpSpPr>
        <p:grpSpPr>
          <a:xfrm rot="20376714">
            <a:off x="5446344" y="2566222"/>
            <a:ext cx="2021256" cy="1901601"/>
            <a:chOff x="5446344" y="2566222"/>
            <a:chExt cx="2021256" cy="1901601"/>
          </a:xfrm>
        </p:grpSpPr>
        <p:sp>
          <p:nvSpPr>
            <p:cNvPr id="37" name="Lightning Bolt 36">
              <a:extLst>
                <a:ext uri="{FF2B5EF4-FFF2-40B4-BE49-F238E27FC236}">
                  <a16:creationId xmlns:a16="http://schemas.microsoft.com/office/drawing/2014/main" id="{E239924B-32A5-847B-5441-605D7FBB443B}"/>
                </a:ext>
              </a:extLst>
            </p:cNvPr>
            <p:cNvSpPr/>
            <p:nvPr/>
          </p:nvSpPr>
          <p:spPr>
            <a:xfrm>
              <a:off x="5446344" y="2595169"/>
              <a:ext cx="2021256" cy="1872654"/>
            </a:xfrm>
            <a:prstGeom prst="lightningBol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6C9B949-97EF-D466-C746-724D90C05467}"/>
                    </a:ext>
                  </a:extLst>
                </p:cNvPr>
                <p:cNvSpPr txBox="1"/>
                <p:nvPr/>
              </p:nvSpPr>
              <p:spPr>
                <a:xfrm rot="2952434">
                  <a:off x="5714630" y="3084448"/>
                  <a:ext cx="149811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6C9B949-97EF-D466-C746-724D90C05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52434">
                  <a:off x="5714630" y="3084448"/>
                  <a:ext cx="149811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21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7EC8-F519-990A-C2ED-60D8C4CF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0C582DEB-5D31-8635-B37F-92C8296A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08702F-EE55-08BB-A417-AB5BDE214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NCSMC: Powerful, but Painful!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69B7CAB9-F12D-B723-9D4A-AAF6101CC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Still quite challenging!</a:t>
                </a:r>
              </a:p>
              <a:p>
                <a:r>
                  <a:rPr lang="en-US" sz="2400" dirty="0"/>
                  <a:t>Target: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Projectile: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69B7CAB9-F12D-B723-9D4A-AAF6101CC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  <a:blipFill>
                <a:blip r:embed="rId4"/>
                <a:stretch>
                  <a:fillRect l="-4319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CB34532-6ADD-F27F-97F4-247B29C155AA}"/>
              </a:ext>
            </a:extLst>
          </p:cNvPr>
          <p:cNvGrpSpPr/>
          <p:nvPr/>
        </p:nvGrpSpPr>
        <p:grpSpPr>
          <a:xfrm rot="2236659">
            <a:off x="5410200" y="1388337"/>
            <a:ext cx="1706046" cy="984655"/>
            <a:chOff x="321206" y="2496634"/>
            <a:chExt cx="1706046" cy="98465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0653D76-AF3F-2FE3-972B-24E70A25D8B1}"/>
                </a:ext>
              </a:extLst>
            </p:cNvPr>
            <p:cNvSpPr>
              <a:spLocks/>
            </p:cNvSpPr>
            <p:nvPr/>
          </p:nvSpPr>
          <p:spPr>
            <a:xfrm>
              <a:off x="321206" y="2496634"/>
              <a:ext cx="1706046" cy="9846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00B0F0"/>
                </a:gs>
                <a:gs pos="83000">
                  <a:srgbClr val="00B0F0"/>
                </a:gs>
                <a:gs pos="100000">
                  <a:srgbClr val="0070C0"/>
                </a:gs>
              </a:gsLst>
              <a:lin ang="2700000" scaled="0"/>
            </a:gra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59B49-9F20-D5C4-5004-CF4B381F2F0F}"/>
                </a:ext>
              </a:extLst>
            </p:cNvPr>
            <p:cNvSpPr txBox="1"/>
            <p:nvPr/>
          </p:nvSpPr>
          <p:spPr>
            <a:xfrm>
              <a:off x="520177" y="2777411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projectile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2D5A6A-0563-6F44-8C47-F23AEA5E02A0}"/>
              </a:ext>
            </a:extLst>
          </p:cNvPr>
          <p:cNvGrpSpPr/>
          <p:nvPr/>
        </p:nvGrpSpPr>
        <p:grpSpPr>
          <a:xfrm>
            <a:off x="7406617" y="1397624"/>
            <a:ext cx="1005509" cy="3115418"/>
            <a:chOff x="583269" y="2611086"/>
            <a:chExt cx="1946025" cy="112849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7B74BCE-A38D-A8BA-57CD-64BB45461BE9}"/>
                </a:ext>
              </a:extLst>
            </p:cNvPr>
            <p:cNvSpPr>
              <a:spLocks/>
            </p:cNvSpPr>
            <p:nvPr/>
          </p:nvSpPr>
          <p:spPr>
            <a:xfrm>
              <a:off x="717688" y="2611086"/>
              <a:ext cx="1811606" cy="112849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F0000"/>
                </a:gs>
                <a:gs pos="82000">
                  <a:srgbClr val="FF0000"/>
                </a:gs>
                <a:gs pos="100000">
                  <a:srgbClr val="C00000"/>
                </a:gs>
              </a:gsLst>
              <a:lin ang="2700000" scaled="0"/>
            </a:gradFill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C6C8FB-9535-0D77-D014-ED36F28DE040}"/>
                </a:ext>
              </a:extLst>
            </p:cNvPr>
            <p:cNvSpPr txBox="1"/>
            <p:nvPr/>
          </p:nvSpPr>
          <p:spPr>
            <a:xfrm>
              <a:off x="583269" y="3156419"/>
              <a:ext cx="1040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Target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81124CEA-35DC-9F69-6BB1-90D65134476B}"/>
              </a:ext>
            </a:extLst>
          </p:cNvPr>
          <p:cNvSpPr/>
          <p:nvPr/>
        </p:nvSpPr>
        <p:spPr bwMode="auto">
          <a:xfrm rot="13230989">
            <a:off x="5402478" y="1703579"/>
            <a:ext cx="2825894" cy="2767785"/>
          </a:xfrm>
          <a:prstGeom prst="arc">
            <a:avLst>
              <a:gd name="adj1" fmla="val 12257579"/>
              <a:gd name="adj2" fmla="val 21527423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A074D40-A6C5-E1B4-82D7-61E60F54E701}"/>
              </a:ext>
            </a:extLst>
          </p:cNvPr>
          <p:cNvSpPr/>
          <p:nvPr/>
        </p:nvSpPr>
        <p:spPr bwMode="auto">
          <a:xfrm rot="4593650">
            <a:off x="6166334" y="1125003"/>
            <a:ext cx="2687293" cy="2729092"/>
          </a:xfrm>
          <a:prstGeom prst="arc">
            <a:avLst>
              <a:gd name="adj1" fmla="val 9241745"/>
              <a:gd name="adj2" fmla="val 19287568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45E39F2-2D6F-FE81-0698-BEDAF920FC53}"/>
              </a:ext>
            </a:extLst>
          </p:cNvPr>
          <p:cNvSpPr/>
          <p:nvPr/>
        </p:nvSpPr>
        <p:spPr>
          <a:xfrm>
            <a:off x="7160543" y="2836441"/>
            <a:ext cx="1526258" cy="649709"/>
          </a:xfrm>
          <a:prstGeom prst="arc">
            <a:avLst>
              <a:gd name="adj1" fmla="val 19998563"/>
              <a:gd name="adj2" fmla="val 12504058"/>
            </a:avLst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BF7E6B-9231-DB93-D7E2-172FE3234CBA}"/>
              </a:ext>
            </a:extLst>
          </p:cNvPr>
          <p:cNvSpPr/>
          <p:nvPr/>
        </p:nvSpPr>
        <p:spPr>
          <a:xfrm rot="794810">
            <a:off x="4930778" y="782228"/>
            <a:ext cx="4090542" cy="4034750"/>
          </a:xfrm>
          <a:prstGeom prst="ellipse">
            <a:avLst/>
          </a:prstGeom>
          <a:solidFill>
            <a:srgbClr val="C21DB8">
              <a:alpha val="27141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B4213-9509-19A8-939E-5FDAD52D9819}"/>
              </a:ext>
            </a:extLst>
          </p:cNvPr>
          <p:cNvGrpSpPr/>
          <p:nvPr/>
        </p:nvGrpSpPr>
        <p:grpSpPr>
          <a:xfrm>
            <a:off x="6308776" y="-316475"/>
            <a:ext cx="1872654" cy="2021256"/>
            <a:chOff x="6308776" y="-316475"/>
            <a:chExt cx="1872654" cy="2021256"/>
          </a:xfrm>
        </p:grpSpPr>
        <p:sp>
          <p:nvSpPr>
            <p:cNvPr id="5" name="Lightning Bolt 4">
              <a:extLst>
                <a:ext uri="{FF2B5EF4-FFF2-40B4-BE49-F238E27FC236}">
                  <a16:creationId xmlns:a16="http://schemas.microsoft.com/office/drawing/2014/main" id="{35CE79B8-2CB4-3847-EFEE-77302C37022A}"/>
                </a:ext>
              </a:extLst>
            </p:cNvPr>
            <p:cNvSpPr/>
            <p:nvPr/>
          </p:nvSpPr>
          <p:spPr>
            <a:xfrm rot="4950143">
              <a:off x="6234475" y="-242174"/>
              <a:ext cx="2021256" cy="1872654"/>
            </a:xfrm>
            <a:prstGeom prst="lightningBol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E4D3C-428D-B6F0-1AE4-2AB1EE358171}"/>
                    </a:ext>
                  </a:extLst>
                </p:cNvPr>
                <p:cNvSpPr txBox="1"/>
                <p:nvPr/>
              </p:nvSpPr>
              <p:spPr>
                <a:xfrm rot="18552336">
                  <a:off x="6626915" y="365944"/>
                  <a:ext cx="149811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E4D3C-428D-B6F0-1AE4-2AB1EE358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52336">
                  <a:off x="6626915" y="365944"/>
                  <a:ext cx="149811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16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E79E-2986-202F-9CDB-6285589A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06B4A8B2-985C-B366-F56E-F896D813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379738-95F4-645D-BCED-0970DD5A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NCSMC: Powerful, but Painful!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68FF5CC3-37A5-3D4A-4BFD-0B7F45C40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Still quite challenging!</a:t>
                </a:r>
              </a:p>
              <a:p>
                <a:r>
                  <a:rPr lang="en-US" sz="2400" dirty="0"/>
                  <a:t>Target: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Projectile: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…</a:t>
                </a:r>
              </a:p>
              <a:p>
                <a:r>
                  <a:rPr lang="en-US" sz="2400" dirty="0"/>
                  <a:t>Relative: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!!…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68FF5CC3-37A5-3D4A-4BFD-0B7F45C4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  <a:blipFill>
                <a:blip r:embed="rId4"/>
                <a:stretch>
                  <a:fillRect l="-4319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BEDEE1D-7F38-8B17-4387-B71102B539D4}"/>
              </a:ext>
            </a:extLst>
          </p:cNvPr>
          <p:cNvGrpSpPr/>
          <p:nvPr/>
        </p:nvGrpSpPr>
        <p:grpSpPr>
          <a:xfrm rot="2236659">
            <a:off x="5027554" y="1542295"/>
            <a:ext cx="2875864" cy="984655"/>
            <a:chOff x="321206" y="2496634"/>
            <a:chExt cx="1893318" cy="98465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09F1A2-D59C-DE6F-B2A6-62AB8E2ADF05}"/>
                </a:ext>
              </a:extLst>
            </p:cNvPr>
            <p:cNvSpPr>
              <a:spLocks/>
            </p:cNvSpPr>
            <p:nvPr/>
          </p:nvSpPr>
          <p:spPr>
            <a:xfrm>
              <a:off x="321206" y="2496634"/>
              <a:ext cx="1706046" cy="9846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00B0F0"/>
                </a:gs>
                <a:gs pos="83000">
                  <a:srgbClr val="00B0F0"/>
                </a:gs>
                <a:gs pos="100000">
                  <a:srgbClr val="0070C0"/>
                </a:gs>
              </a:gsLst>
              <a:lin ang="2700000" scaled="0"/>
            </a:gra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AC6A62-4436-9442-3746-BF9581B0FFB1}"/>
                </a:ext>
              </a:extLst>
            </p:cNvPr>
            <p:cNvSpPr txBox="1"/>
            <p:nvPr/>
          </p:nvSpPr>
          <p:spPr>
            <a:xfrm>
              <a:off x="795546" y="2742501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projectile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3FAD0C-28D7-08E1-D03C-7F78ADB3D1BC}"/>
              </a:ext>
            </a:extLst>
          </p:cNvPr>
          <p:cNvGrpSpPr/>
          <p:nvPr/>
        </p:nvGrpSpPr>
        <p:grpSpPr>
          <a:xfrm>
            <a:off x="7406617" y="1397624"/>
            <a:ext cx="1005509" cy="3115418"/>
            <a:chOff x="583269" y="2611086"/>
            <a:chExt cx="1946025" cy="112849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6B3BEF-D97F-0B83-B114-74651D9A93C4}"/>
                </a:ext>
              </a:extLst>
            </p:cNvPr>
            <p:cNvSpPr>
              <a:spLocks/>
            </p:cNvSpPr>
            <p:nvPr/>
          </p:nvSpPr>
          <p:spPr>
            <a:xfrm>
              <a:off x="717688" y="2611086"/>
              <a:ext cx="1811606" cy="112849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F0000"/>
                </a:gs>
                <a:gs pos="82000">
                  <a:srgbClr val="FF0000"/>
                </a:gs>
                <a:gs pos="100000">
                  <a:srgbClr val="C00000"/>
                </a:gs>
              </a:gsLst>
              <a:lin ang="2700000" scaled="0"/>
            </a:gradFill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3EE2FA-EA9F-6146-3316-84865B10BFE2}"/>
                </a:ext>
              </a:extLst>
            </p:cNvPr>
            <p:cNvSpPr txBox="1"/>
            <p:nvPr/>
          </p:nvSpPr>
          <p:spPr>
            <a:xfrm>
              <a:off x="583269" y="3156419"/>
              <a:ext cx="1040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Target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849FC8CA-09C2-847F-CCFA-C4388D348CF9}"/>
              </a:ext>
            </a:extLst>
          </p:cNvPr>
          <p:cNvSpPr/>
          <p:nvPr/>
        </p:nvSpPr>
        <p:spPr bwMode="auto">
          <a:xfrm rot="13230989">
            <a:off x="5402478" y="1703579"/>
            <a:ext cx="2825894" cy="2767785"/>
          </a:xfrm>
          <a:prstGeom prst="arc">
            <a:avLst>
              <a:gd name="adj1" fmla="val 12257579"/>
              <a:gd name="adj2" fmla="val 21527423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A6B00EAB-B7F7-7CDC-47DA-F66D67B4072D}"/>
              </a:ext>
            </a:extLst>
          </p:cNvPr>
          <p:cNvSpPr/>
          <p:nvPr/>
        </p:nvSpPr>
        <p:spPr bwMode="auto">
          <a:xfrm rot="4593650">
            <a:off x="6166334" y="1125003"/>
            <a:ext cx="2687293" cy="2729092"/>
          </a:xfrm>
          <a:prstGeom prst="arc">
            <a:avLst>
              <a:gd name="adj1" fmla="val 9241745"/>
              <a:gd name="adj2" fmla="val 19287568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DF7DE500-6C6C-F2F3-F338-BFAC9A5C21CE}"/>
              </a:ext>
            </a:extLst>
          </p:cNvPr>
          <p:cNvSpPr/>
          <p:nvPr/>
        </p:nvSpPr>
        <p:spPr>
          <a:xfrm>
            <a:off x="7160543" y="2836441"/>
            <a:ext cx="1526258" cy="649709"/>
          </a:xfrm>
          <a:prstGeom prst="arc">
            <a:avLst>
              <a:gd name="adj1" fmla="val 19998563"/>
              <a:gd name="adj2" fmla="val 12504058"/>
            </a:avLst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6714ADE-2312-A204-82B3-150DED60CE0A}"/>
              </a:ext>
            </a:extLst>
          </p:cNvPr>
          <p:cNvSpPr/>
          <p:nvPr/>
        </p:nvSpPr>
        <p:spPr>
          <a:xfrm rot="18653377">
            <a:off x="5782753" y="1767172"/>
            <a:ext cx="1526258" cy="649709"/>
          </a:xfrm>
          <a:prstGeom prst="arc">
            <a:avLst>
              <a:gd name="adj1" fmla="val 19998563"/>
              <a:gd name="adj2" fmla="val 12504058"/>
            </a:avLst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4303C6-1C04-F950-5A7C-A79D05F85EF7}"/>
              </a:ext>
            </a:extLst>
          </p:cNvPr>
          <p:cNvSpPr/>
          <p:nvPr/>
        </p:nvSpPr>
        <p:spPr>
          <a:xfrm rot="794810">
            <a:off x="4409927" y="532317"/>
            <a:ext cx="4659581" cy="4306058"/>
          </a:xfrm>
          <a:prstGeom prst="ellipse">
            <a:avLst/>
          </a:prstGeom>
          <a:solidFill>
            <a:srgbClr val="C21DB8">
              <a:alpha val="27141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1A1B9-B773-76EB-8785-BAC9D43E9564}"/>
              </a:ext>
            </a:extLst>
          </p:cNvPr>
          <p:cNvGrpSpPr/>
          <p:nvPr/>
        </p:nvGrpSpPr>
        <p:grpSpPr>
          <a:xfrm>
            <a:off x="3388780" y="3355255"/>
            <a:ext cx="1899876" cy="2021256"/>
            <a:chOff x="3388780" y="3355255"/>
            <a:chExt cx="1899876" cy="2021256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C248EB72-07AA-4E48-8EEF-A07BC7F6B842}"/>
                </a:ext>
              </a:extLst>
            </p:cNvPr>
            <p:cNvSpPr/>
            <p:nvPr/>
          </p:nvSpPr>
          <p:spPr>
            <a:xfrm rot="17214750">
              <a:off x="3341701" y="3429556"/>
              <a:ext cx="2021256" cy="1872654"/>
            </a:xfrm>
            <a:prstGeom prst="lightningBol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ACDC4C-E0C2-907D-1CE0-E7BFCEACED31}"/>
                    </a:ext>
                  </a:extLst>
                </p:cNvPr>
                <p:cNvSpPr txBox="1"/>
                <p:nvPr/>
              </p:nvSpPr>
              <p:spPr>
                <a:xfrm rot="20026890">
                  <a:off x="3388780" y="4091798"/>
                  <a:ext cx="149811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ACDC4C-E0C2-907D-1CE0-E7BFCEACE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26890">
                  <a:off x="3388780" y="4091798"/>
                  <a:ext cx="149811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92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0E73C-72D0-6AA0-8145-75B4ABC86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AA476D36-0424-9E15-7188-5D999913D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D67831-9C68-BE4A-8598-3AE403C74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NCSMC: Powerful, but Painful!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1B37D6D3-BF8B-4869-7456-049F03B6A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Still quite challenging!</a:t>
                </a:r>
              </a:p>
              <a:p>
                <a:r>
                  <a:rPr lang="en-US" sz="2400" dirty="0"/>
                  <a:t>Target: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Projectile: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…</a:t>
                </a:r>
              </a:p>
              <a:p>
                <a:r>
                  <a:rPr lang="en-US" sz="2400" dirty="0"/>
                  <a:t>Relative: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!!…</a:t>
                </a:r>
              </a:p>
              <a:p>
                <a:r>
                  <a:rPr lang="en-US" sz="2400" b="1" dirty="0"/>
                  <a:t>Basis: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400" b="1" dirty="0"/>
                  <a:t> !!!</a:t>
                </a:r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1B37D6D3-BF8B-4869-7456-049F03B6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  <a:blipFill>
                <a:blip r:embed="rId4"/>
                <a:stretch>
                  <a:fillRect l="-4319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B7A8691-4FEF-E592-8856-4D07049792F7}"/>
              </a:ext>
            </a:extLst>
          </p:cNvPr>
          <p:cNvGrpSpPr/>
          <p:nvPr/>
        </p:nvGrpSpPr>
        <p:grpSpPr>
          <a:xfrm rot="2236659">
            <a:off x="5410200" y="1388337"/>
            <a:ext cx="1706046" cy="984655"/>
            <a:chOff x="321206" y="2496634"/>
            <a:chExt cx="1706046" cy="98465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CEDA89-CF6F-BC16-4FB0-0F1A609D416C}"/>
                </a:ext>
              </a:extLst>
            </p:cNvPr>
            <p:cNvSpPr>
              <a:spLocks/>
            </p:cNvSpPr>
            <p:nvPr/>
          </p:nvSpPr>
          <p:spPr>
            <a:xfrm>
              <a:off x="321206" y="2496634"/>
              <a:ext cx="1706046" cy="9846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00B0F0"/>
                </a:gs>
                <a:gs pos="83000">
                  <a:srgbClr val="00B0F0"/>
                </a:gs>
                <a:gs pos="100000">
                  <a:srgbClr val="0070C0"/>
                </a:gs>
              </a:gsLst>
              <a:lin ang="2700000" scaled="0"/>
            </a:gra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0713CA-11C5-DB1D-4199-4CCA498E64E2}"/>
                </a:ext>
              </a:extLst>
            </p:cNvPr>
            <p:cNvSpPr txBox="1"/>
            <p:nvPr/>
          </p:nvSpPr>
          <p:spPr>
            <a:xfrm>
              <a:off x="520177" y="2777411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projectile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FFFCE1-0485-098B-E072-8F113DEBBCD5}"/>
              </a:ext>
            </a:extLst>
          </p:cNvPr>
          <p:cNvGrpSpPr/>
          <p:nvPr/>
        </p:nvGrpSpPr>
        <p:grpSpPr>
          <a:xfrm>
            <a:off x="7145825" y="2305862"/>
            <a:ext cx="1411212" cy="2161961"/>
            <a:chOff x="717688" y="2611086"/>
            <a:chExt cx="1811606" cy="112849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88AD7B-A456-F29C-3225-EAE38269E27D}"/>
                </a:ext>
              </a:extLst>
            </p:cNvPr>
            <p:cNvSpPr>
              <a:spLocks/>
            </p:cNvSpPr>
            <p:nvPr/>
          </p:nvSpPr>
          <p:spPr>
            <a:xfrm>
              <a:off x="717688" y="2611086"/>
              <a:ext cx="1811606" cy="112849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F0000"/>
                </a:gs>
                <a:gs pos="82000">
                  <a:srgbClr val="FF0000"/>
                </a:gs>
                <a:gs pos="100000">
                  <a:srgbClr val="C00000"/>
                </a:gs>
              </a:gsLst>
              <a:lin ang="2700000" scaled="0"/>
            </a:gradFill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887A44-9192-BB93-4004-0461FB101059}"/>
                </a:ext>
              </a:extLst>
            </p:cNvPr>
            <p:cNvSpPr txBox="1"/>
            <p:nvPr/>
          </p:nvSpPr>
          <p:spPr>
            <a:xfrm>
              <a:off x="971494" y="3069884"/>
              <a:ext cx="104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Target</a:t>
              </a: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BDE74902-0231-E176-9849-97E04286695C}"/>
              </a:ext>
            </a:extLst>
          </p:cNvPr>
          <p:cNvSpPr/>
          <p:nvPr/>
        </p:nvSpPr>
        <p:spPr bwMode="auto">
          <a:xfrm rot="13230989">
            <a:off x="5402478" y="1703579"/>
            <a:ext cx="2825894" cy="2767785"/>
          </a:xfrm>
          <a:prstGeom prst="arc">
            <a:avLst>
              <a:gd name="adj1" fmla="val 12257579"/>
              <a:gd name="adj2" fmla="val 21527423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A129975-BA8B-C617-4715-C2C16C4E3645}"/>
              </a:ext>
            </a:extLst>
          </p:cNvPr>
          <p:cNvSpPr/>
          <p:nvPr/>
        </p:nvSpPr>
        <p:spPr bwMode="auto">
          <a:xfrm rot="4593650">
            <a:off x="6166334" y="1125003"/>
            <a:ext cx="2687293" cy="2729092"/>
          </a:xfrm>
          <a:prstGeom prst="arc">
            <a:avLst>
              <a:gd name="adj1" fmla="val 9241745"/>
              <a:gd name="adj2" fmla="val 19287568"/>
            </a:avLst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E61D0F-A598-DD40-63E1-13EA0D42FC24}"/>
              </a:ext>
            </a:extLst>
          </p:cNvPr>
          <p:cNvSpPr/>
          <p:nvPr/>
        </p:nvSpPr>
        <p:spPr>
          <a:xfrm rot="794810">
            <a:off x="4409927" y="532317"/>
            <a:ext cx="4659581" cy="4306058"/>
          </a:xfrm>
          <a:prstGeom prst="ellipse">
            <a:avLst/>
          </a:prstGeom>
          <a:solidFill>
            <a:srgbClr val="C21DB8">
              <a:alpha val="27141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02BCB58-B03E-AD4A-73A1-648F575D8B1B}"/>
              </a:ext>
            </a:extLst>
          </p:cNvPr>
          <p:cNvSpPr/>
          <p:nvPr/>
        </p:nvSpPr>
        <p:spPr>
          <a:xfrm rot="13733158">
            <a:off x="5600794" y="103775"/>
            <a:ext cx="2441604" cy="5490069"/>
          </a:xfrm>
          <a:prstGeom prst="arc">
            <a:avLst>
              <a:gd name="adj1" fmla="val 14195449"/>
              <a:gd name="adj2" fmla="val 6577137"/>
            </a:avLst>
          </a:prstGeom>
          <a:ln w="50800" cap="rnd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2AF7-18D4-67F2-BED1-61F4330B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D2AC8B-12FD-55F7-707D-8AC239F24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NCSMC: Powerful, but Painful!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2709C0A8-D6C6-4A86-F1A0-908A4CD0F0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Still quite challenging!</a:t>
                </a:r>
              </a:p>
              <a:p>
                <a:r>
                  <a:rPr lang="en-US" sz="2400" dirty="0"/>
                  <a:t>Target: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Projectile: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…</a:t>
                </a:r>
              </a:p>
              <a:p>
                <a:r>
                  <a:rPr lang="en-US" sz="2400" dirty="0"/>
                  <a:t>Relative: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!!…</a:t>
                </a:r>
              </a:p>
              <a:p>
                <a:r>
                  <a:rPr lang="en-US" sz="2400" b="1" dirty="0"/>
                  <a:t>Basis: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400" b="1" dirty="0"/>
                  <a:t> !!!</a:t>
                </a:r>
              </a:p>
              <a:p>
                <a:r>
                  <a:rPr lang="en-US" sz="2400" dirty="0"/>
                  <a:t>Becomes VERY hard, </a:t>
                </a:r>
                <a:br>
                  <a:rPr lang="en-US" sz="2400" dirty="0"/>
                </a:br>
                <a:r>
                  <a:rPr lang="en-US" sz="2400" dirty="0"/>
                  <a:t>VERY fast!</a:t>
                </a:r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2709C0A8-D6C6-4A86-F1A0-908A4CD0F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3810000" cy="3043739"/>
              </a:xfrm>
              <a:prstGeom prst="rect">
                <a:avLst/>
              </a:prstGeom>
              <a:blipFill>
                <a:blip r:embed="rId3"/>
                <a:stretch>
                  <a:fillRect l="-4319" t="-2917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366A00-F981-BD44-47FB-D9DE1DD5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355068"/>
            <a:ext cx="4896544" cy="31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92D4E5-10B4-B4BF-00C4-C039A51CEE3A}"/>
              </a:ext>
            </a:extLst>
          </p:cNvPr>
          <p:cNvSpPr/>
          <p:nvPr/>
        </p:nvSpPr>
        <p:spPr>
          <a:xfrm>
            <a:off x="5753102" y="3219450"/>
            <a:ext cx="95249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68512-8650-5A88-3FA9-A6EFB3B06B30}"/>
              </a:ext>
            </a:extLst>
          </p:cNvPr>
          <p:cNvSpPr/>
          <p:nvPr/>
        </p:nvSpPr>
        <p:spPr>
          <a:xfrm>
            <a:off x="5988326" y="1520687"/>
            <a:ext cx="95249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2BE8C-5BE4-D62C-9A6E-1F7E5D08662E}"/>
              </a:ext>
            </a:extLst>
          </p:cNvPr>
          <p:cNvCxnSpPr>
            <a:cxnSpLocks/>
          </p:cNvCxnSpPr>
          <p:nvPr/>
        </p:nvCxnSpPr>
        <p:spPr>
          <a:xfrm flipV="1">
            <a:off x="5981700" y="1131590"/>
            <a:ext cx="0" cy="296416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EF092B-1B42-B1EF-B5B0-704A5A5918E5}"/>
              </a:ext>
            </a:extLst>
          </p:cNvPr>
          <p:cNvCxnSpPr>
            <a:cxnSpLocks/>
          </p:cNvCxnSpPr>
          <p:nvPr/>
        </p:nvCxnSpPr>
        <p:spPr>
          <a:xfrm flipV="1">
            <a:off x="8648700" y="1202820"/>
            <a:ext cx="0" cy="29641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8C54FA18-9520-2F0D-3087-20D97C6432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4D4B9-CCF8-A8C8-CB37-33EE752CC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D9B5CE-6075-3281-9400-8467B2CB0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Not Quite… Coupled Channel Equations…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06F7B7AC-58B4-D530-DFDD-2FACF58D27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It is not guaranteed our cluster basis states are orthonormal!</a:t>
                </a:r>
              </a:p>
              <a:p>
                <a:r>
                  <a:rPr lang="en-US" sz="2400" dirty="0"/>
                  <a:t>We have to compute  </a:t>
                </a:r>
                <a:r>
                  <a:rPr lang="en-US" sz="2400" b="1" u="sng" dirty="0"/>
                  <a:t>norm kernels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We similarly have a </a:t>
                </a:r>
                <a:r>
                  <a:rPr lang="en-US" sz="2400" b="1" u="sng" dirty="0"/>
                  <a:t>Hamiltonian kernel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06F7B7AC-58B4-D530-DFDD-2FACF58D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  <a:blipFill>
                <a:blip r:embed="rId3"/>
                <a:stretch>
                  <a:fillRect l="-2198" t="-2917" r="-62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63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922A-3337-AD5E-85CC-5701EF18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DDEA9-D7FD-AA47-CBCC-5941725C5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Hamiltonian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0C967002-10CE-BE6D-195E-4CF5070DF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We have an intrinsic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-body Hamiltonian: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  <a:p>
                <a:r>
                  <a:rPr lang="en-US" sz="2400" dirty="0"/>
                  <a:t>The relative interaction is the tricky (and interesting!) bit…</a:t>
                </a:r>
              </a:p>
              <a:p>
                <a:r>
                  <a:rPr lang="en-US" sz="2400" dirty="0"/>
                  <a:t>Besides adding quanta to the relative motion…</a:t>
                </a:r>
              </a:p>
              <a:p>
                <a:r>
                  <a:rPr lang="en-US" sz="2400" dirty="0"/>
                  <a:t>… It can lead to nucleon </a:t>
                </a:r>
                <a:r>
                  <a:rPr lang="en-US" sz="2400" b="1" dirty="0"/>
                  <a:t>exchanges</a:t>
                </a:r>
                <a:r>
                  <a:rPr lang="en-US" sz="2400" dirty="0"/>
                  <a:t> between the clusters!</a:t>
                </a:r>
              </a:p>
              <a:p>
                <a:r>
                  <a:rPr lang="en-US" sz="2400" dirty="0"/>
                  <a:t>Hence anti-</a:t>
                </a:r>
                <a:r>
                  <a:rPr lang="en-US" sz="2400" dirty="0" err="1"/>
                  <a:t>symmetrization</a:t>
                </a:r>
                <a:r>
                  <a:rPr lang="en-US" sz="2400" dirty="0"/>
                  <a:t> is very important!!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0C967002-10CE-BE6D-195E-4CF5070D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  <a:blipFill>
                <a:blip r:embed="rId3"/>
                <a:stretch>
                  <a:fillRect l="-2198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63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C77D0-DD3B-B860-4B39-1536E4245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6EFB36-3958-3295-7DF9-106E5B25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Hamiltonian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E9380636-C960-93B3-DE79-A490961948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Calculating kernels is the most compute intensive part…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Need to trick code to simultaneously treat positive and negative parity states of same target…</a:t>
                </a:r>
              </a:p>
              <a:p>
                <a:r>
                  <a:rPr lang="en-US" sz="2400" dirty="0"/>
                  <a:t>Single-nucleon projectiles are easy – no internal structure!</a:t>
                </a:r>
              </a:p>
              <a:p>
                <a:r>
                  <a:rPr lang="en-US" sz="2400" dirty="0"/>
                  <a:t>Even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projectile significantly increases burden…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particle is immensely difficult with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/>
                  <a:t> target!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E9380636-C960-93B3-DE79-A49096194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  <a:blipFill>
                <a:blip r:embed="rId3"/>
                <a:stretch>
                  <a:fillRect l="-3925" t="-12083" b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34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F07F-AA3A-100D-87EB-EDD456C03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713FC-83BA-24C6-9616-15CF7564B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Reaction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EA0FF575-A94B-798D-F912-3B6713DCD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543050"/>
                <a:ext cx="8634412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Once we HAVE kernels…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kernels mix all channels together</a:t>
                </a:r>
              </a:p>
              <a:p>
                <a:r>
                  <a:rPr lang="en-US" sz="2400" dirty="0"/>
                  <a:t>Simple (</a:t>
                </a:r>
                <a:r>
                  <a:rPr lang="en-US" sz="2400" dirty="0" err="1"/>
                  <a:t>p,p</a:t>
                </a:r>
                <a:r>
                  <a:rPr lang="en-US" sz="2400" dirty="0"/>
                  <a:t>) elastic scattering will “feel” charge exchange!</a:t>
                </a:r>
              </a:p>
              <a:p>
                <a:r>
                  <a:rPr lang="en-US" sz="2400" dirty="0"/>
                  <a:t>Need to solve at various energies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to obtain S matrix</a:t>
                </a:r>
              </a:p>
              <a:p>
                <a:r>
                  <a:rPr lang="en-US" sz="2400" dirty="0"/>
                  <a:t>S matrix gives phase shifts and cross sections – something useful!!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EA0FF575-A94B-798D-F912-3B6713DC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543050"/>
                <a:ext cx="8634412" cy="3043739"/>
              </a:xfrm>
              <a:prstGeom prst="rect">
                <a:avLst/>
              </a:prstGeom>
              <a:blipFill>
                <a:blip r:embed="rId3"/>
                <a:stretch>
                  <a:fillRect l="-2639" t="-38333" r="-176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44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7B25-A552-AE2C-B1F1-2ADAE7ED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4AAA6C-2CA9-54B7-3E28-8132F86E2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7A1AB-CF59-480E-E58F-8035427E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388"/>
          <a:stretch/>
        </p:blipFill>
        <p:spPr>
          <a:xfrm>
            <a:off x="395287" y="1347614"/>
            <a:ext cx="7607517" cy="3281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A735B-C259-8621-5909-470FF5B16B8D}"/>
              </a:ext>
            </a:extLst>
          </p:cNvPr>
          <p:cNvSpPr txBox="1"/>
          <p:nvPr/>
        </p:nvSpPr>
        <p:spPr>
          <a:xfrm>
            <a:off x="7550694" y="4292100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Aliotta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6FCFDDA1-D9DC-7E18-96C7-6B2336D430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6895-77B7-4B1F-F71F-0466BA71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9A87-9DBB-D495-3898-8150888E8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i="1" dirty="0"/>
              <a:t>Ab Initio</a:t>
            </a:r>
            <a:r>
              <a:rPr lang="en-GB" sz="3200" dirty="0"/>
              <a:t> Nuclear Modelling</a:t>
            </a:r>
          </a:p>
        </p:txBody>
      </p:sp>
      <p:pic>
        <p:nvPicPr>
          <p:cNvPr id="6" name="Picture 5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CC70E8CD-B98F-2840-1231-D15DF05E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021576"/>
            <a:ext cx="3710263" cy="2255091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9289A84-3EDB-5477-2F7E-D0C2460932E6}"/>
              </a:ext>
            </a:extLst>
          </p:cNvPr>
          <p:cNvSpPr>
            <a:spLocks noChangeAspect="1"/>
          </p:cNvSpPr>
          <p:nvPr/>
        </p:nvSpPr>
        <p:spPr>
          <a:xfrm>
            <a:off x="2297622" y="2451367"/>
            <a:ext cx="1726914" cy="172819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0"/>
          </a:gra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A5DD4-2224-2CB9-6119-320D1423902D}"/>
              </a:ext>
            </a:extLst>
          </p:cNvPr>
          <p:cNvSpPr txBox="1"/>
          <p:nvPr/>
        </p:nvSpPr>
        <p:spPr>
          <a:xfrm>
            <a:off x="2699792" y="313079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348737-082F-B1F4-A3C2-282D664ED0E2}"/>
              </a:ext>
            </a:extLst>
          </p:cNvPr>
          <p:cNvSpPr>
            <a:spLocks noChangeAspect="1"/>
          </p:cNvSpPr>
          <p:nvPr/>
        </p:nvSpPr>
        <p:spPr>
          <a:xfrm>
            <a:off x="433202" y="2091327"/>
            <a:ext cx="1726914" cy="172819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0"/>
          </a:gra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BE8D0-88C6-4142-0A77-B132B577DC6E}"/>
              </a:ext>
            </a:extLst>
          </p:cNvPr>
          <p:cNvSpPr txBox="1"/>
          <p:nvPr/>
        </p:nvSpPr>
        <p:spPr>
          <a:xfrm>
            <a:off x="835372" y="27707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75FCBC-A257-FF73-0DE8-27DCC0B56EB2}"/>
              </a:ext>
            </a:extLst>
          </p:cNvPr>
          <p:cNvSpPr/>
          <p:nvPr/>
        </p:nvSpPr>
        <p:spPr>
          <a:xfrm rot="983541">
            <a:off x="1873804" y="1990519"/>
            <a:ext cx="753227" cy="231720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00B0F0"/>
              </a:gs>
              <a:gs pos="83000">
                <a:srgbClr val="0070C0"/>
              </a:gs>
              <a:gs pos="100000">
                <a:srgbClr val="113E7C"/>
              </a:gs>
            </a:gsLst>
            <a:lin ang="2700000" scaled="0"/>
          </a:gradFill>
          <a:ln>
            <a:solidFill>
              <a:srgbClr val="6F0073"/>
            </a:solidFill>
          </a:ln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Effective forces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1DB60AEA-440B-6078-C471-B868026F4F85}"/>
              </a:ext>
            </a:extLst>
          </p:cNvPr>
          <p:cNvSpPr txBox="1">
            <a:spLocks/>
          </p:cNvSpPr>
          <p:nvPr/>
        </p:nvSpPr>
        <p:spPr>
          <a:xfrm>
            <a:off x="5254721" y="915566"/>
            <a:ext cx="3853783" cy="3547795"/>
          </a:xfrm>
          <a:prstGeom prst="rect">
            <a:avLst/>
          </a:prstGeom>
        </p:spPr>
        <p:txBody>
          <a:bodyPr lIns="0" tIns="0" rIns="0" bIns="0"/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Nuclear forces tied to quarks and gluons</a:t>
            </a:r>
          </a:p>
          <a:p>
            <a:r>
              <a:rPr lang="en-US" sz="2400" dirty="0"/>
              <a:t>Don’t resolve, but don’t ignore either: Chiral EFT!</a:t>
            </a:r>
          </a:p>
          <a:p>
            <a:r>
              <a:rPr lang="en-US" sz="2400" dirty="0"/>
              <a:t>Fully microscopic many-body framework</a:t>
            </a:r>
          </a:p>
          <a:p>
            <a:r>
              <a:rPr lang="en-US" sz="2400" dirty="0"/>
              <a:t>Structure: No-Core Shell Model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6CB29B-A67E-CD9D-7509-B18D0433665A}"/>
              </a:ext>
            </a:extLst>
          </p:cNvPr>
          <p:cNvSpPr>
            <a:spLocks noChangeAspect="1"/>
          </p:cNvSpPr>
          <p:nvPr/>
        </p:nvSpPr>
        <p:spPr>
          <a:xfrm>
            <a:off x="1835696" y="1515263"/>
            <a:ext cx="1726914" cy="172819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0"/>
          </a:gra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29291A-47BA-A1FE-4DDA-09803867E7EC}"/>
              </a:ext>
            </a:extLst>
          </p:cNvPr>
          <p:cNvSpPr txBox="1"/>
          <p:nvPr/>
        </p:nvSpPr>
        <p:spPr>
          <a:xfrm>
            <a:off x="2237866" y="219469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5E48529-B2A2-FFC2-B0C9-4141330FEDD8}"/>
              </a:ext>
            </a:extLst>
          </p:cNvPr>
          <p:cNvSpPr>
            <a:spLocks noChangeAspect="1"/>
          </p:cNvSpPr>
          <p:nvPr/>
        </p:nvSpPr>
        <p:spPr>
          <a:xfrm>
            <a:off x="1115616" y="2811407"/>
            <a:ext cx="1726914" cy="172819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0"/>
          </a:gra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102548-EB68-22C0-8217-DD2DA0A6BF6E}"/>
              </a:ext>
            </a:extLst>
          </p:cNvPr>
          <p:cNvSpPr txBox="1"/>
          <p:nvPr/>
        </p:nvSpPr>
        <p:spPr>
          <a:xfrm>
            <a:off x="1517786" y="34908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5C10021-AA32-1D00-82F1-83A6AFABA0A5}"/>
              </a:ext>
            </a:extLst>
          </p:cNvPr>
          <p:cNvSpPr/>
          <p:nvPr/>
        </p:nvSpPr>
        <p:spPr>
          <a:xfrm rot="794810">
            <a:off x="346167" y="1381990"/>
            <a:ext cx="3833381" cy="3241960"/>
          </a:xfrm>
          <a:prstGeom prst="ellipse">
            <a:avLst/>
          </a:prstGeom>
          <a:solidFill>
            <a:srgbClr val="C6DBE9">
              <a:alpha val="27141"/>
            </a:srgbClr>
          </a:solidFill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A3B7416-1478-D93D-FFCD-01EDFE11EF5B}"/>
              </a:ext>
            </a:extLst>
          </p:cNvPr>
          <p:cNvSpPr/>
          <p:nvPr/>
        </p:nvSpPr>
        <p:spPr>
          <a:xfrm rot="11815140">
            <a:off x="514533" y="1401792"/>
            <a:ext cx="3842571" cy="3368760"/>
          </a:xfrm>
          <a:prstGeom prst="arc">
            <a:avLst>
              <a:gd name="adj1" fmla="val 9408129"/>
              <a:gd name="adj2" fmla="val 12147163"/>
            </a:avLst>
          </a:prstGeom>
          <a:ln cap="rnd">
            <a:solidFill>
              <a:srgbClr val="4A7E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D874EF8D-38A5-5585-5F17-C0C9F781372C}"/>
              </a:ext>
            </a:extLst>
          </p:cNvPr>
          <p:cNvSpPr/>
          <p:nvPr/>
        </p:nvSpPr>
        <p:spPr>
          <a:xfrm rot="11815140">
            <a:off x="658549" y="1472144"/>
            <a:ext cx="3842571" cy="3368760"/>
          </a:xfrm>
          <a:prstGeom prst="arc">
            <a:avLst>
              <a:gd name="adj1" fmla="val 9997632"/>
              <a:gd name="adj2" fmla="val 11592950"/>
            </a:avLst>
          </a:prstGeom>
          <a:ln cap="rnd">
            <a:solidFill>
              <a:srgbClr val="4A7E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E5232679-9F57-6795-8E87-A276B3F50873}"/>
              </a:ext>
            </a:extLst>
          </p:cNvPr>
          <p:cNvSpPr/>
          <p:nvPr/>
        </p:nvSpPr>
        <p:spPr>
          <a:xfrm rot="1195208">
            <a:off x="132383" y="1231930"/>
            <a:ext cx="3842571" cy="3368760"/>
          </a:xfrm>
          <a:prstGeom prst="arc">
            <a:avLst>
              <a:gd name="adj1" fmla="val 9408129"/>
              <a:gd name="adj2" fmla="val 12147163"/>
            </a:avLst>
          </a:prstGeom>
          <a:ln cap="rnd">
            <a:solidFill>
              <a:srgbClr val="4A7E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C4AF2BC-6E44-B78B-15FC-9F7F38A4BF93}"/>
              </a:ext>
            </a:extLst>
          </p:cNvPr>
          <p:cNvSpPr/>
          <p:nvPr/>
        </p:nvSpPr>
        <p:spPr>
          <a:xfrm rot="1195208">
            <a:off x="-17535" y="1109349"/>
            <a:ext cx="3842571" cy="3368760"/>
          </a:xfrm>
          <a:prstGeom prst="arc">
            <a:avLst>
              <a:gd name="adj1" fmla="val 10176540"/>
              <a:gd name="adj2" fmla="val 11649303"/>
            </a:avLst>
          </a:prstGeom>
          <a:ln cap="rnd">
            <a:solidFill>
              <a:srgbClr val="4A7E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F457A8C0-0D04-D2AA-2F96-CCA793B65B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  <p:bldP spid="14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79DE-4D19-1B69-2260-F3A6A5AA7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A775-208C-BAA0-11C8-02201A4E1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i="1" dirty="0"/>
              <a:t>Ab Initio</a:t>
            </a:r>
            <a:r>
              <a:rPr lang="en-GB" sz="3200" dirty="0"/>
              <a:t> Nuclear Modelling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6AE9540A-0336-1400-BE82-8F5A9B2E891F}"/>
              </a:ext>
            </a:extLst>
          </p:cNvPr>
          <p:cNvSpPr txBox="1">
            <a:spLocks/>
          </p:cNvSpPr>
          <p:nvPr/>
        </p:nvSpPr>
        <p:spPr>
          <a:xfrm>
            <a:off x="5254721" y="915566"/>
            <a:ext cx="3853783" cy="3547795"/>
          </a:xfrm>
          <a:prstGeom prst="rect">
            <a:avLst/>
          </a:prstGeom>
        </p:spPr>
        <p:txBody>
          <a:bodyPr lIns="0" tIns="0" rIns="0" bIns="0"/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Nuclear forces tied to quarks and gluons</a:t>
            </a:r>
          </a:p>
          <a:p>
            <a:r>
              <a:rPr lang="en-US" sz="2400" dirty="0"/>
              <a:t>Don’t resolve, but don’t ignore either: Chiral EFT!</a:t>
            </a:r>
          </a:p>
          <a:p>
            <a:r>
              <a:rPr lang="en-US" sz="2400" dirty="0"/>
              <a:t>Fully microscopic many-body framework</a:t>
            </a:r>
          </a:p>
          <a:p>
            <a:r>
              <a:rPr lang="en-US" sz="2400" dirty="0"/>
              <a:t>Structure: No-Core Shell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82E2B-1FBF-C971-3662-722837D2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380053"/>
            <a:ext cx="4191718" cy="317289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2193365D-A7A6-CCCF-D8BF-ACBA91799F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B7012-14DC-50B0-4AC4-3C281D15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A3E0-A887-9B37-1C30-5DE11569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i="1" dirty="0"/>
              <a:t>Ab Initio</a:t>
            </a:r>
            <a:r>
              <a:rPr lang="en-GB" sz="3200" dirty="0"/>
              <a:t> Nuclear Modelling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0534954-AD3C-3255-2C36-52A1FA8FF0E1}"/>
              </a:ext>
            </a:extLst>
          </p:cNvPr>
          <p:cNvSpPr txBox="1">
            <a:spLocks/>
          </p:cNvSpPr>
          <p:nvPr/>
        </p:nvSpPr>
        <p:spPr>
          <a:xfrm>
            <a:off x="5254721" y="915566"/>
            <a:ext cx="3853783" cy="3547795"/>
          </a:xfrm>
          <a:prstGeom prst="rect">
            <a:avLst/>
          </a:prstGeom>
        </p:spPr>
        <p:txBody>
          <a:bodyPr lIns="0" tIns="0" rIns="0" bIns="0"/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b="0" i="0" kern="1200">
                <a:solidFill>
                  <a:srgbClr val="002060"/>
                </a:solidFill>
                <a:latin typeface="+mn-lt"/>
                <a:ea typeface="ＭＳ Ｐゴシック" charset="0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Nuclear forces tied to quarks and gluons</a:t>
            </a:r>
          </a:p>
          <a:p>
            <a:r>
              <a:rPr lang="en-US" sz="2400" dirty="0"/>
              <a:t>Don’t resolve, but don’t ignore either: Chiral EFT!</a:t>
            </a:r>
          </a:p>
          <a:p>
            <a:r>
              <a:rPr lang="en-US" sz="2400" dirty="0"/>
              <a:t>Fully microscopic many-body framework</a:t>
            </a:r>
          </a:p>
          <a:p>
            <a:r>
              <a:rPr lang="en-US" sz="2400" dirty="0"/>
              <a:t>Structure: No-Core Shell Model</a:t>
            </a:r>
          </a:p>
          <a:p>
            <a:r>
              <a:rPr lang="en-US" sz="2400" dirty="0"/>
              <a:t>Reactions: NCSMC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06551-38EE-1D8D-7C26-313D67D7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9" y="1380053"/>
            <a:ext cx="4191717" cy="317289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058E402-4FEB-7900-418E-DCE67E171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4B3F1-F7DA-A93C-0576-4C9BE14E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3E58DD-BBBF-1B14-C2B3-6916A9BA6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b="1" baseline="30000" dirty="0"/>
              <a:t>14</a:t>
            </a:r>
            <a:r>
              <a:rPr lang="en-GB" sz="3200" b="1" dirty="0"/>
              <a:t>N: Dense Spectrum, Many Thresholds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78962BA-9DFF-914A-8A58-A379C412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182" y="1543050"/>
            <a:ext cx="3778018" cy="3043739"/>
          </a:xfrm>
        </p:spPr>
        <p:txBody>
          <a:bodyPr/>
          <a:lstStyle/>
          <a:p>
            <a:r>
              <a:rPr lang="en-US" sz="2400" dirty="0"/>
              <a:t>Besides multiple mass partitions…</a:t>
            </a:r>
          </a:p>
          <a:p>
            <a:r>
              <a:rPr lang="en-US" sz="2400" dirty="0"/>
              <a:t>Many open channels within a given partition!</a:t>
            </a:r>
          </a:p>
          <a:p>
            <a:r>
              <a:rPr lang="en-US" sz="2400" dirty="0"/>
              <a:t>Actually not too bad…</a:t>
            </a:r>
          </a:p>
          <a:p>
            <a:r>
              <a:rPr lang="en-US" sz="2400" b="1" dirty="0"/>
              <a:t>MAIN PROBLEM</a:t>
            </a:r>
            <a:r>
              <a:rPr lang="en-US" sz="2400" dirty="0"/>
              <a:t>: </a:t>
            </a:r>
            <a:r>
              <a:rPr lang="en-US" sz="2400" baseline="30000" dirty="0"/>
              <a:t>14</a:t>
            </a:r>
            <a:r>
              <a:rPr lang="en-US" sz="2400" dirty="0"/>
              <a:t>N spectrum </a:t>
            </a:r>
            <a:r>
              <a:rPr lang="en-US" sz="2400" u="sng" dirty="0"/>
              <a:t>incredibly</a:t>
            </a:r>
            <a:r>
              <a:rPr lang="en-US" sz="2400" dirty="0"/>
              <a:t> dense!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CA0C5-55CF-8B2E-833A-CD740A0B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56" t="14439" r="12390" b="11231"/>
          <a:stretch/>
        </p:blipFill>
        <p:spPr>
          <a:xfrm>
            <a:off x="0" y="1347614"/>
            <a:ext cx="4970694" cy="3795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1FCED-2837-7CF2-4525-044004EB9596}"/>
              </a:ext>
            </a:extLst>
          </p:cNvPr>
          <p:cNvSpPr txBox="1"/>
          <p:nvPr/>
        </p:nvSpPr>
        <p:spPr>
          <a:xfrm>
            <a:off x="90488" y="440212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ENSDF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7892B0-1220-B406-AC06-617453A9DCCF}"/>
                  </a:ext>
                </a:extLst>
              </p:cNvPr>
              <p:cNvSpPr txBox="1"/>
              <p:nvPr/>
            </p:nvSpPr>
            <p:spPr>
              <a:xfrm>
                <a:off x="74012" y="1733550"/>
                <a:ext cx="1002775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467BD"/>
                    </a:solidFill>
                  </a:rPr>
                  <a:t>10B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467BD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9467BD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7892B0-1220-B406-AC06-617453A9D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" y="1733550"/>
                <a:ext cx="1002775" cy="369332"/>
              </a:xfrm>
              <a:prstGeom prst="rect">
                <a:avLst/>
              </a:prstGeom>
              <a:blipFill>
                <a:blip r:embed="rId4"/>
                <a:stretch>
                  <a:fillRect l="-5000" t="-6667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9E9F4-3616-125D-7DEC-48498790195A}"/>
                  </a:ext>
                </a:extLst>
              </p:cNvPr>
              <p:cNvSpPr txBox="1"/>
              <p:nvPr/>
            </p:nvSpPr>
            <p:spPr>
              <a:xfrm>
                <a:off x="1028700" y="2038350"/>
                <a:ext cx="1015599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F77B4"/>
                    </a:solidFill>
                  </a:rPr>
                  <a:t>13N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9E9F4-3616-125D-7DEC-48498790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038350"/>
                <a:ext cx="1015599" cy="369332"/>
              </a:xfrm>
              <a:prstGeom prst="rect">
                <a:avLst/>
              </a:prstGeom>
              <a:blipFill>
                <a:blip r:embed="rId5"/>
                <a:stretch>
                  <a:fillRect l="-6250" t="-6667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C7026-F919-B085-A364-32AC56031E5C}"/>
                  </a:ext>
                </a:extLst>
              </p:cNvPr>
              <p:cNvSpPr txBox="1"/>
              <p:nvPr/>
            </p:nvSpPr>
            <p:spPr>
              <a:xfrm>
                <a:off x="2971800" y="2876225"/>
                <a:ext cx="1015599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D62728"/>
                    </a:solidFill>
                  </a:rPr>
                  <a:t>13C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6272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D62728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C7026-F919-B085-A364-32AC5603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76225"/>
                <a:ext cx="1015599" cy="369332"/>
              </a:xfrm>
              <a:prstGeom prst="rect">
                <a:avLst/>
              </a:prstGeom>
              <a:blipFill>
                <a:blip r:embed="rId6"/>
                <a:stretch>
                  <a:fillRect l="-6250" t="-6667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DC3627-3E82-7E78-11C4-728FA8E7A744}"/>
                  </a:ext>
                </a:extLst>
              </p:cNvPr>
              <p:cNvSpPr txBox="1"/>
              <p:nvPr/>
            </p:nvSpPr>
            <p:spPr>
              <a:xfrm>
                <a:off x="3924300" y="1707118"/>
                <a:ext cx="1002775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277C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E277C1"/>
                    </a:solidFill>
                  </a:rPr>
                  <a:t> + 10B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DC3627-3E82-7E78-11C4-728FA8E7A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1707118"/>
                <a:ext cx="1002775" cy="369332"/>
              </a:xfrm>
              <a:prstGeom prst="rect">
                <a:avLst/>
              </a:prstGeom>
              <a:blipFill>
                <a:blip r:embed="rId7"/>
                <a:stretch>
                  <a:fillRect t="-6667" r="-5063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0ECA937-F090-76DC-42DD-D3576EB3DD8D}"/>
              </a:ext>
            </a:extLst>
          </p:cNvPr>
          <p:cNvSpPr/>
          <p:nvPr/>
        </p:nvSpPr>
        <p:spPr>
          <a:xfrm>
            <a:off x="3086100" y="2407682"/>
            <a:ext cx="647700" cy="35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D2378CD6-2191-4656-3CD9-D8B8A65403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7AAB-99AF-E7A8-7031-C566F6F5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6F20AF-33C4-87CC-887A-31B040CE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Mass Partitions: Microscopic Cluster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7A089F98-CB3A-0EE4-AFEB-F7AC02C103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𝐼𝑛𝑙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3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3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sz="3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3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3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sz="3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0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0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30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sz="3000" b="0" i="1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000" b="0" i="1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000" b="0" i="1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  <a:p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: intrinsic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-body target state: shell model!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: intrinsic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-body projectile state: shell model!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: relative motion in partial wave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!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7A089F98-CB3A-0EE4-AFEB-F7AC02C1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43050"/>
                <a:ext cx="8077197" cy="3043739"/>
              </a:xfrm>
              <a:prstGeom prst="rect">
                <a:avLst/>
              </a:prstGeom>
              <a:blipFill>
                <a:blip r:embed="rId3"/>
                <a:stretch>
                  <a:fillRect l="-2512" t="-28750" r="-1256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C51668B-30FE-DDF1-9B22-CCCB6FB10523}"/>
                  </a:ext>
                </a:extLst>
              </p:cNvPr>
              <p:cNvSpPr/>
              <p:nvPr/>
            </p:nvSpPr>
            <p:spPr>
              <a:xfrm>
                <a:off x="3429000" y="1543050"/>
                <a:ext cx="800100" cy="10287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C51668B-30FE-DDF1-9B22-CCCB6FB10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543050"/>
                <a:ext cx="800100" cy="10287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4B3E740-A1D3-2F43-71F6-B48965260EB1}"/>
              </a:ext>
            </a:extLst>
          </p:cNvPr>
          <p:cNvGrpSpPr/>
          <p:nvPr/>
        </p:nvGrpSpPr>
        <p:grpSpPr>
          <a:xfrm>
            <a:off x="4800600" y="1733550"/>
            <a:ext cx="838200" cy="571500"/>
            <a:chOff x="5029200" y="1733550"/>
            <a:chExt cx="838200" cy="571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7E6463-17D3-3E26-198A-126497393872}"/>
                </a:ext>
              </a:extLst>
            </p:cNvPr>
            <p:cNvSpPr/>
            <p:nvPr/>
          </p:nvSpPr>
          <p:spPr>
            <a:xfrm>
              <a:off x="5029200" y="1733550"/>
              <a:ext cx="8382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626AD32-3F82-DA85-B33D-E0454746E6F5}"/>
                    </a:ext>
                  </a:extLst>
                </p:cNvPr>
                <p:cNvSpPr/>
                <p:nvPr/>
              </p:nvSpPr>
              <p:spPr>
                <a:xfrm>
                  <a:off x="5029200" y="1809750"/>
                  <a:ext cx="838199" cy="45859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626AD32-3F82-DA85-B33D-E0454746E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1809750"/>
                  <a:ext cx="838199" cy="458590"/>
                </a:xfrm>
                <a:prstGeom prst="ellipse">
                  <a:avLst/>
                </a:prstGeom>
                <a:blipFill>
                  <a:blip r:embed="rId5"/>
                  <a:stretch>
                    <a:fillRect b="-5128"/>
                  </a:stretch>
                </a:blipFill>
                <a:ln w="25400">
                  <a:solidFill>
                    <a:srgbClr val="0070C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F371C755-E661-1A6B-24C7-0EEA74C87B95}"/>
              </a:ext>
            </a:extLst>
          </p:cNvPr>
          <p:cNvSpPr/>
          <p:nvPr/>
        </p:nvSpPr>
        <p:spPr bwMode="auto">
          <a:xfrm rot="10800000">
            <a:off x="3852133" y="1809750"/>
            <a:ext cx="1447800" cy="1143001"/>
          </a:xfrm>
          <a:prstGeom prst="arc">
            <a:avLst>
              <a:gd name="adj1" fmla="val 10497299"/>
              <a:gd name="adj2" fmla="val 20421101"/>
            </a:avLst>
          </a:prstGeom>
          <a:noFill/>
          <a:ln w="38100" cap="rnd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8539314-6A4D-6F71-2B66-D4AB404C7352}"/>
              </a:ext>
            </a:extLst>
          </p:cNvPr>
          <p:cNvSpPr/>
          <p:nvPr/>
        </p:nvSpPr>
        <p:spPr bwMode="auto">
          <a:xfrm rot="1950449">
            <a:off x="4019389" y="1416996"/>
            <a:ext cx="1405361" cy="1079688"/>
          </a:xfrm>
          <a:prstGeom prst="arc">
            <a:avLst>
              <a:gd name="adj1" fmla="val 10616944"/>
              <a:gd name="adj2" fmla="val 18592334"/>
            </a:avLst>
          </a:prstGeom>
          <a:noFill/>
          <a:ln w="38100" cap="rnd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imes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A24965-50A0-58F5-C855-5DD29A9B1441}"/>
              </a:ext>
            </a:extLst>
          </p:cNvPr>
          <p:cNvGrpSpPr/>
          <p:nvPr/>
        </p:nvGrpSpPr>
        <p:grpSpPr>
          <a:xfrm>
            <a:off x="4229100" y="1853855"/>
            <a:ext cx="571500" cy="563338"/>
            <a:chOff x="4457700" y="1853855"/>
            <a:chExt cx="571500" cy="56333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674C042-E2E5-6B4A-FC4B-E2C0EAD97BDC}"/>
                </a:ext>
              </a:extLst>
            </p:cNvPr>
            <p:cNvGrpSpPr/>
            <p:nvPr/>
          </p:nvGrpSpPr>
          <p:grpSpPr>
            <a:xfrm>
              <a:off x="4457700" y="1853855"/>
              <a:ext cx="571500" cy="370380"/>
              <a:chOff x="4457700" y="1853855"/>
              <a:chExt cx="571500" cy="37038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F72A332-8E32-7833-054E-8FEA8CD5E9DC}"/>
                  </a:ext>
                </a:extLst>
              </p:cNvPr>
              <p:cNvSpPr/>
              <p:nvPr/>
            </p:nvSpPr>
            <p:spPr>
              <a:xfrm>
                <a:off x="4552388" y="1853855"/>
                <a:ext cx="404812" cy="3703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B028A7E-0FCC-99E7-0B55-7D6D19D2C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7700" y="2057400"/>
                <a:ext cx="571500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sysDot"/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5FA04E1-08A0-8019-B2DE-03F372563640}"/>
                    </a:ext>
                  </a:extLst>
                </p:cNvPr>
                <p:cNvSpPr txBox="1"/>
                <p:nvPr/>
              </p:nvSpPr>
              <p:spPr>
                <a:xfrm>
                  <a:off x="4556701" y="1955528"/>
                  <a:ext cx="4222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5FA04E1-08A0-8019-B2DE-03F372563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701" y="1955528"/>
                  <a:ext cx="42223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CDC33F5B-DF93-4EF9-D5AA-7095507886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D3607-53AB-9AAB-2109-88A10D531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3831BC-0026-105B-7FEC-5928CDAC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dirty="0"/>
              <a:t>No-Core Shell Model with 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9B7BA7A9-1E5C-625C-8966-F44828A9A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288" y="1543050"/>
                <a:ext cx="8077197" cy="360045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57175" indent="-257175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1pPr>
                <a:lvl2pPr marL="557213" indent="-214313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2pPr>
                <a:lvl3pPr marL="8572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3pPr>
                <a:lvl4pPr marL="12001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4pPr>
                <a:lvl5pPr marL="1543050" indent="-171450" algn="l" defTabSz="3429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800" b="0" i="0" kern="1200">
                    <a:solidFill>
                      <a:srgbClr val="002060"/>
                    </a:solidFill>
                    <a:latin typeface="+mn-lt"/>
                    <a:ea typeface="ＭＳ Ｐゴシック" charset="0"/>
                    <a:cs typeface="Arial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Ξ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C21DB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C21DB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21DB8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i="1">
                                      <a:solidFill>
                                        <a:srgbClr val="C21DB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21DB8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</m:nary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9" name="Content Placeholder 3">
                <a:extLst>
                  <a:ext uri="{FF2B5EF4-FFF2-40B4-BE49-F238E27FC236}">
                    <a16:creationId xmlns:a16="http://schemas.microsoft.com/office/drawing/2014/main" id="{9B7BA7A9-1E5C-625C-8966-F44828A9A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543050"/>
                <a:ext cx="8077197" cy="3600450"/>
              </a:xfrm>
              <a:prstGeom prst="rect">
                <a:avLst/>
              </a:prstGeom>
              <a:blipFill>
                <a:blip r:embed="rId3"/>
                <a:stretch>
                  <a:fillRect t="-4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B05B9-EF18-5097-BA63-0018AD05BDA5}"/>
              </a:ext>
            </a:extLst>
          </p:cNvPr>
          <p:cNvGrpSpPr/>
          <p:nvPr/>
        </p:nvGrpSpPr>
        <p:grpSpPr>
          <a:xfrm>
            <a:off x="0" y="2671518"/>
            <a:ext cx="4054589" cy="1934309"/>
            <a:chOff x="0" y="2671518"/>
            <a:chExt cx="4054589" cy="19343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B94692-6BC2-625F-CE5C-713114662BDB}"/>
                </a:ext>
              </a:extLst>
            </p:cNvPr>
            <p:cNvGrpSpPr/>
            <p:nvPr/>
          </p:nvGrpSpPr>
          <p:grpSpPr>
            <a:xfrm>
              <a:off x="0" y="2671518"/>
              <a:ext cx="4054589" cy="903845"/>
              <a:chOff x="971180" y="3683429"/>
              <a:chExt cx="4054589" cy="903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2805379-003C-7192-3F21-B439D0703D0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180" y="3997101"/>
                    <a:ext cx="54579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C21DB8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2805379-003C-7192-3F21-B439D0703D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180" y="3997101"/>
                    <a:ext cx="54579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0FFD8CB-9FC1-BC0C-145D-2E56F76A2583}"/>
                  </a:ext>
                </a:extLst>
              </p:cNvPr>
              <p:cNvSpPr/>
              <p:nvPr/>
            </p:nvSpPr>
            <p:spPr>
              <a:xfrm rot="5400000">
                <a:off x="1726598" y="3707412"/>
                <a:ext cx="578625" cy="1181100"/>
              </a:xfrm>
              <a:prstGeom prst="ellipse">
                <a:avLst/>
              </a:prstGeom>
              <a:solidFill>
                <a:srgbClr val="C21DB8"/>
              </a:solidFill>
              <a:ln>
                <a:solidFill>
                  <a:srgbClr val="7700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CB79FA-E955-0D2F-4012-F2E128F5F46F}"/>
                  </a:ext>
                </a:extLst>
              </p:cNvPr>
              <p:cNvSpPr txBox="1"/>
              <p:nvPr/>
            </p:nvSpPr>
            <p:spPr>
              <a:xfrm>
                <a:off x="1470682" y="4061355"/>
                <a:ext cx="1045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n-US" sz="2400" dirty="0">
                    <a:solidFill>
                      <a:schemeClr val="bg1"/>
                    </a:solidFill>
                  </a:rPr>
                  <a:t>N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F1CE804-3A83-672E-EA31-D819CC26896B}"/>
                      </a:ext>
                    </a:extLst>
                  </p:cNvPr>
                  <p:cNvSpPr txBox="1"/>
                  <p:nvPr/>
                </p:nvSpPr>
                <p:spPr>
                  <a:xfrm>
                    <a:off x="2566089" y="4015641"/>
                    <a:ext cx="7679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21DB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21DB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C21DB8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F1CE804-3A83-672E-EA31-D819CC2689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6089" y="4015641"/>
                    <a:ext cx="7679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0EB1AD7-43B3-8C66-BAAF-F648FE618197}"/>
                  </a:ext>
                </a:extLst>
              </p:cNvPr>
              <p:cNvSpPr/>
              <p:nvPr/>
            </p:nvSpPr>
            <p:spPr>
              <a:xfrm rot="7746117">
                <a:off x="3257804" y="3533744"/>
                <a:ext cx="852666" cy="1181100"/>
              </a:xfrm>
              <a:prstGeom prst="ellipse">
                <a:avLst/>
              </a:prstGeom>
              <a:solidFill>
                <a:srgbClr val="C21DB8"/>
              </a:solidFill>
              <a:ln>
                <a:solidFill>
                  <a:srgbClr val="7700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76F442-6E70-9A02-54A9-E52D05D7121B}"/>
                  </a:ext>
                </a:extLst>
              </p:cNvPr>
              <p:cNvSpPr txBox="1"/>
              <p:nvPr/>
            </p:nvSpPr>
            <p:spPr>
              <a:xfrm>
                <a:off x="3324102" y="3683429"/>
                <a:ext cx="7200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n-US" sz="2400" dirty="0">
                    <a:solidFill>
                      <a:schemeClr val="bg1"/>
                    </a:solidFill>
                  </a:rPr>
                  <a:t>N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Ex1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54A4EF1-F555-5ADB-E7F9-D2EDD8C0BEB7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726" y="3997100"/>
                    <a:ext cx="81304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21DB8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21DB8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54A4EF1-F555-5ADB-E7F9-D2EDD8C0BE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2726" y="3997100"/>
                    <a:ext cx="81304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BDA925-2638-8AEA-11AE-91C53C7BF1A2}"/>
                    </a:ext>
                  </a:extLst>
                </p:cNvPr>
                <p:cNvSpPr txBox="1"/>
                <p:nvPr/>
              </p:nvSpPr>
              <p:spPr>
                <a:xfrm>
                  <a:off x="400062" y="3764956"/>
                  <a:ext cx="3248005" cy="840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sz="2400" dirty="0">
                      <a:solidFill>
                        <a:srgbClr val="C21DB8"/>
                      </a:solidFill>
                    </a:rPr>
                    <a:t>Discrete bound states:</a:t>
                  </a:r>
                  <a:br>
                    <a:rPr lang="en-US" sz="2400" dirty="0">
                      <a:solidFill>
                        <a:srgbClr val="C21DB8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C21DB8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400" i="1">
                                    <a:solidFill>
                                      <a:srgbClr val="C21DB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21DB8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21DB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21DB8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400" i="1">
                                    <a:solidFill>
                                      <a:srgbClr val="C21DB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21DB8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srgbClr val="C21DB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C21DB8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BDA925-2638-8AEA-11AE-91C53C7BF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62" y="3764956"/>
                  <a:ext cx="3248005" cy="840871"/>
                </a:xfrm>
                <a:prstGeom prst="rect">
                  <a:avLst/>
                </a:prstGeom>
                <a:blipFill>
                  <a:blip r:embed="rId7"/>
                  <a:stretch>
                    <a:fillRect l="-2724" t="-25373" r="-1946" b="-10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4CDCBE-28BD-1244-2CD8-B10891F891AF}"/>
              </a:ext>
            </a:extLst>
          </p:cNvPr>
          <p:cNvGrpSpPr/>
          <p:nvPr/>
        </p:nvGrpSpPr>
        <p:grpSpPr>
          <a:xfrm>
            <a:off x="4572000" y="2482447"/>
            <a:ext cx="4396140" cy="2070503"/>
            <a:chOff x="4572000" y="2397164"/>
            <a:chExt cx="4396140" cy="2070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E6CC072-94F0-39CA-87EC-C59AE03D2847}"/>
                    </a:ext>
                  </a:extLst>
                </p:cNvPr>
                <p:cNvSpPr txBox="1"/>
                <p:nvPr/>
              </p:nvSpPr>
              <p:spPr>
                <a:xfrm>
                  <a:off x="4919468" y="2422158"/>
                  <a:ext cx="4048672" cy="47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∫{ ∑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𝑎𝑎𝑎𝑎𝑎𝑎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---------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E6CC072-94F0-39CA-87EC-C59AE03D2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468" y="2422158"/>
                  <a:ext cx="4048672" cy="476156"/>
                </a:xfrm>
                <a:prstGeom prst="rect">
                  <a:avLst/>
                </a:prstGeom>
                <a:blipFill>
                  <a:blip r:embed="rId8"/>
                  <a:stretch>
                    <a:fillRect l="-1875" t="-121053" r="-3438" b="-18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35322C-ED81-A446-5DAF-BA21FC6C5444}"/>
                    </a:ext>
                  </a:extLst>
                </p:cNvPr>
                <p:cNvSpPr txBox="1"/>
                <p:nvPr/>
              </p:nvSpPr>
              <p:spPr>
                <a:xfrm>
                  <a:off x="7391400" y="2666969"/>
                  <a:ext cx="5529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𝑟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𝑙</m:t>
                        </m:r>
                      </m:oMath>
                    </m:oMathPara>
                  </a14:m>
                  <a:endParaRPr lang="en-US" sz="1800" b="0" i="0" dirty="0">
                    <a:solidFill>
                      <a:srgbClr val="FF0000"/>
                    </a:solidFill>
                    <a:latin typeface="Chalkboard"/>
                    <a:cs typeface="Chalkboard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35322C-ED81-A446-5DAF-BA21FC6C5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66969"/>
                  <a:ext cx="55290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5B0D34-E310-E994-014F-EC7439A3EA81}"/>
                </a:ext>
              </a:extLst>
            </p:cNvPr>
            <p:cNvSpPr/>
            <p:nvPr/>
          </p:nvSpPr>
          <p:spPr>
            <a:xfrm rot="4632716">
              <a:off x="6238175" y="2237045"/>
              <a:ext cx="576692" cy="8969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585572-C456-9EB6-D3FB-A71DA0833533}"/>
                </a:ext>
              </a:extLst>
            </p:cNvPr>
            <p:cNvSpPr txBox="1"/>
            <p:nvPr/>
          </p:nvSpPr>
          <p:spPr>
            <a:xfrm>
              <a:off x="6208966" y="2492989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>
                  <a:solidFill>
                    <a:schemeClr val="bg1"/>
                  </a:solidFill>
                </a:rPr>
                <a:t>13</a:t>
              </a:r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DD0C04-F876-9BE0-5B1E-80FE481ED53B}"/>
                </a:ext>
              </a:extLst>
            </p:cNvPr>
            <p:cNvSpPr txBox="1"/>
            <p:nvPr/>
          </p:nvSpPr>
          <p:spPr>
            <a:xfrm>
              <a:off x="4572000" y="306248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440BD64-0D89-817C-E534-22F138A5AD72}"/>
                    </a:ext>
                  </a:extLst>
                </p:cNvPr>
                <p:cNvSpPr txBox="1"/>
                <p:nvPr/>
              </p:nvSpPr>
              <p:spPr>
                <a:xfrm>
                  <a:off x="4919468" y="3184798"/>
                  <a:ext cx="3671133" cy="47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∫{ ∑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𝑎𝑎𝑎𝑎𝑎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------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440BD64-0D89-817C-E534-22F138A5A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468" y="3184798"/>
                  <a:ext cx="3671133" cy="476156"/>
                </a:xfrm>
                <a:prstGeom prst="rect">
                  <a:avLst/>
                </a:prstGeom>
                <a:blipFill>
                  <a:blip r:embed="rId10"/>
                  <a:stretch>
                    <a:fillRect l="-2069" t="-117949" r="-1034" b="-1820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EAAED8-3183-BF5F-D57A-114F24F30098}"/>
                </a:ext>
              </a:extLst>
            </p:cNvPr>
            <p:cNvSpPr/>
            <p:nvPr/>
          </p:nvSpPr>
          <p:spPr>
            <a:xfrm rot="7866191">
              <a:off x="6176272" y="3044883"/>
              <a:ext cx="521642" cy="75358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949C0D-BCF9-3CB4-9C69-B505AD6B78D7}"/>
                </a:ext>
              </a:extLst>
            </p:cNvPr>
            <p:cNvSpPr txBox="1"/>
            <p:nvPr/>
          </p:nvSpPr>
          <p:spPr>
            <a:xfrm>
              <a:off x="6119538" y="3186466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>
                  <a:solidFill>
                    <a:schemeClr val="bg1"/>
                  </a:solidFill>
                </a:rPr>
                <a:t>13</a:t>
              </a:r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32EAB3-9012-EE20-CF09-1E404FF8151A}"/>
                    </a:ext>
                  </a:extLst>
                </p:cNvPr>
                <p:cNvSpPr txBox="1"/>
                <p:nvPr/>
              </p:nvSpPr>
              <p:spPr>
                <a:xfrm>
                  <a:off x="7239000" y="3440119"/>
                  <a:ext cx="5529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𝑟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𝑙</m:t>
                        </m:r>
                      </m:oMath>
                    </m:oMathPara>
                  </a14:m>
                  <a:endParaRPr lang="en-US" sz="1800" b="0" i="0" dirty="0">
                    <a:solidFill>
                      <a:srgbClr val="0070C0"/>
                    </a:solidFill>
                    <a:latin typeface="Chalkboard"/>
                    <a:cs typeface="Chalkboard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32EAB3-9012-EE20-CF09-1E404FF81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3440119"/>
                  <a:ext cx="55290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A1132F2-7857-EFBE-2E64-739D681DD8C0}"/>
                    </a:ext>
                  </a:extLst>
                </p:cNvPr>
                <p:cNvSpPr txBox="1"/>
                <p:nvPr/>
              </p:nvSpPr>
              <p:spPr>
                <a:xfrm>
                  <a:off x="4891318" y="3808902"/>
                  <a:ext cx="3543855" cy="47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∫{ ∑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𝑎𝑎𝑎𝑎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------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A1132F2-7857-EFBE-2E64-739D681DD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18" y="3808902"/>
                  <a:ext cx="3543855" cy="476156"/>
                </a:xfrm>
                <a:prstGeom prst="rect">
                  <a:avLst/>
                </a:prstGeom>
                <a:blipFill>
                  <a:blip r:embed="rId12"/>
                  <a:stretch>
                    <a:fillRect l="-1779" t="-115385" r="-3915" b="-1820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C44101-6F36-B220-9F5A-41D0C871CF4F}"/>
                </a:ext>
              </a:extLst>
            </p:cNvPr>
            <p:cNvSpPr/>
            <p:nvPr/>
          </p:nvSpPr>
          <p:spPr>
            <a:xfrm rot="2580652">
              <a:off x="6035085" y="3732637"/>
              <a:ext cx="536785" cy="66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27C1A0-D990-A259-5E1E-F8F352DF0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213" y="3930186"/>
              <a:ext cx="279864" cy="279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E50474-387E-6627-963D-CA9EED0AD0B3}"/>
                </a:ext>
              </a:extLst>
            </p:cNvPr>
            <p:cNvSpPr txBox="1"/>
            <p:nvPr/>
          </p:nvSpPr>
          <p:spPr>
            <a:xfrm>
              <a:off x="5997603" y="3869235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>
                  <a:solidFill>
                    <a:schemeClr val="bg1"/>
                  </a:solidFill>
                </a:rPr>
                <a:t>10</a:t>
              </a:r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2275BB-5FAE-A67F-7CC6-B06C2181A2FF}"/>
                    </a:ext>
                  </a:extLst>
                </p:cNvPr>
                <p:cNvSpPr txBox="1"/>
                <p:nvPr/>
              </p:nvSpPr>
              <p:spPr>
                <a:xfrm>
                  <a:off x="7626753" y="3824585"/>
                  <a:ext cx="463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2275BB-5FAE-A67F-7CC6-B06C2181A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753" y="3824585"/>
                  <a:ext cx="46326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70037F-6A2F-FDD5-D2DB-F4CFD98CDB46}"/>
                </a:ext>
              </a:extLst>
            </p:cNvPr>
            <p:cNvSpPr txBox="1"/>
            <p:nvPr/>
          </p:nvSpPr>
          <p:spPr>
            <a:xfrm>
              <a:off x="4572000" y="387881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32AE12-8823-2121-5E24-B2FF7914005C}"/>
                    </a:ext>
                  </a:extLst>
                </p:cNvPr>
                <p:cNvSpPr txBox="1"/>
                <p:nvPr/>
              </p:nvSpPr>
              <p:spPr>
                <a:xfrm>
                  <a:off x="7027288" y="4098335"/>
                  <a:ext cx="5529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𝑟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halkboard"/>
                          </a:rPr>
                          <m:t>𝑙</m:t>
                        </m:r>
                      </m:oMath>
                    </m:oMathPara>
                  </a14:m>
                  <a:endParaRPr lang="en-US" sz="1800" b="0" i="0" dirty="0">
                    <a:solidFill>
                      <a:srgbClr val="00B050"/>
                    </a:solidFill>
                    <a:latin typeface="Chalkboard"/>
                    <a:cs typeface="Chalkboard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32AE12-8823-2121-5E24-B2FF79140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288" y="4098335"/>
                  <a:ext cx="55290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775D860-55CA-723E-1C3D-0B88F0E8058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4556" t="14439" r="12390" b="11231"/>
          <a:stretch/>
        </p:blipFill>
        <p:spPr>
          <a:xfrm>
            <a:off x="4495800" y="1360226"/>
            <a:ext cx="4371973" cy="3338671"/>
          </a:xfrm>
          <a:prstGeom prst="rect">
            <a:avLst/>
          </a:prstGeom>
        </p:spPr>
      </p:pic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19CFDFF3-6A73-0A78-C183-7D6D26824C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FC20-85CE-6589-0D46-B5F79085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8EFDC8-441C-D09F-4387-EB65BC12B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15566"/>
            <a:ext cx="8077197" cy="432048"/>
          </a:xfrm>
        </p:spPr>
        <p:txBody>
          <a:bodyPr/>
          <a:lstStyle/>
          <a:p>
            <a:r>
              <a:rPr lang="en-GB" sz="3200" baseline="30000" dirty="0"/>
              <a:t>13</a:t>
            </a:r>
            <a:r>
              <a:rPr lang="en-GB" sz="3200" dirty="0"/>
              <a:t>N(</a:t>
            </a:r>
            <a:r>
              <a:rPr lang="en-GB" sz="3200" dirty="0" err="1"/>
              <a:t>n,n</a:t>
            </a:r>
            <a:r>
              <a:rPr lang="en-GB" sz="3200" dirty="0"/>
              <a:t>)</a:t>
            </a:r>
            <a:r>
              <a:rPr lang="en-GB" sz="3200" baseline="30000" dirty="0"/>
              <a:t>13</a:t>
            </a:r>
            <a:r>
              <a:rPr lang="en-GB" sz="3200" dirty="0"/>
              <a:t>N Elastic Scattering: </a:t>
            </a:r>
            <a:r>
              <a:rPr lang="en-GB" sz="3200" dirty="0" err="1"/>
              <a:t>N</a:t>
            </a:r>
            <a:r>
              <a:rPr lang="en-GB" sz="3200" baseline="-25000" dirty="0" err="1"/>
              <a:t>max</a:t>
            </a:r>
            <a:r>
              <a:rPr lang="en-GB" sz="3200" dirty="0"/>
              <a:t> = 2 (…)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DB03B-EDDA-3C54-7535-DBA3FA5C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03350"/>
            <a:ext cx="4247196" cy="318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7F27B-5F1E-0BE9-7196-1D7242DB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29" y="1403350"/>
            <a:ext cx="4247196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3CCA7-4A53-3A8F-CEA1-A062C6B50579}"/>
                  </a:ext>
                </a:extLst>
              </p:cNvPr>
              <p:cNvSpPr txBox="1"/>
              <p:nvPr/>
            </p:nvSpPr>
            <p:spPr>
              <a:xfrm>
                <a:off x="1485900" y="1741581"/>
                <a:ext cx="12618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13</a:t>
                </a:r>
                <a:r>
                  <a:rPr lang="en-US" sz="2400" dirty="0"/>
                  <a:t>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5 states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3CCA7-4A53-3A8F-CEA1-A062C6B50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1741581"/>
                <a:ext cx="1261884" cy="830997"/>
              </a:xfrm>
              <a:prstGeom prst="rect">
                <a:avLst/>
              </a:prstGeom>
              <a:blipFill>
                <a:blip r:embed="rId5"/>
                <a:stretch>
                  <a:fillRect l="-8000" t="-6061" r="-60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04454F-2752-B773-F74D-32FEB3F39D6F}"/>
                  </a:ext>
                </a:extLst>
              </p:cNvPr>
              <p:cNvSpPr txBox="1"/>
              <p:nvPr/>
            </p:nvSpPr>
            <p:spPr>
              <a:xfrm>
                <a:off x="5867400" y="1740753"/>
                <a:ext cx="21339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aseline="30000" dirty="0"/>
                  <a:t>13</a:t>
                </a:r>
                <a:r>
                  <a:rPr lang="en-US" sz="2400" dirty="0"/>
                  <a:t>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6 states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04454F-2752-B773-F74D-32FEB3F3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40753"/>
                <a:ext cx="2133918" cy="830997"/>
              </a:xfrm>
              <a:prstGeom prst="rect">
                <a:avLst/>
              </a:prstGeom>
              <a:blipFill>
                <a:blip r:embed="rId6"/>
                <a:stretch>
                  <a:fillRect l="-4734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8C377411-CD01-563C-E147-17B1C027B8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04" t="7573" r="11753" b="16816"/>
          <a:stretch/>
        </p:blipFill>
        <p:spPr>
          <a:xfrm>
            <a:off x="5905500" y="820"/>
            <a:ext cx="2781300" cy="8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4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font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38F6E518651419D49F0351405DFFA" ma:contentTypeVersion="14" ma:contentTypeDescription="Create a new document." ma:contentTypeScope="" ma:versionID="f3744bf68335296e27e10f3acf6d6981">
  <xsd:schema xmlns:xsd="http://www.w3.org/2001/XMLSchema" xmlns:xs="http://www.w3.org/2001/XMLSchema" xmlns:p="http://schemas.microsoft.com/office/2006/metadata/properties" xmlns:ns2="108a240f-bd60-473e-b783-0b6ed6ec0e65" xmlns:ns3="908848ee-ebbf-4c50-9be1-13b37fabc3ce" targetNamespace="http://schemas.microsoft.com/office/2006/metadata/properties" ma:root="true" ma:fieldsID="67cd254c4863b7e89206c68c94382d25" ns2:_="" ns3:_="">
    <xsd:import namespace="108a240f-bd60-473e-b783-0b6ed6ec0e65"/>
    <xsd:import namespace="908848ee-ebbf-4c50-9be1-13b37fab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a240f-bd60-473e-b783-0b6ed6ec0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848ee-ebbf-4c50-9be1-13b37fabc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d89d76d-d1d8-49ea-be40-b793e8f9d746}" ma:internalName="TaxCatchAll" ma:showField="CatchAllData" ma:web="908848ee-ebbf-4c50-9be1-13b37fabc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8848ee-ebbf-4c50-9be1-13b37fabc3ce" xsi:nil="true"/>
    <lcf76f155ced4ddcb4097134ff3c332f xmlns="108a240f-bd60-473e-b783-0b6ed6ec0e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0B12CB-683D-4552-BC96-69D87A3525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E4BE6-8CAF-490A-BAFA-7FF3B7708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a240f-bd60-473e-b783-0b6ed6ec0e65"/>
    <ds:schemaRef ds:uri="908848ee-ebbf-4c50-9be1-13b37fabc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033982-B1F5-414E-B110-9557F1250A07}">
  <ds:schemaRefs>
    <ds:schemaRef ds:uri="908848ee-ebbf-4c50-9be1-13b37fabc3ce"/>
    <ds:schemaRef ds:uri="http://purl.org/dc/elements/1.1/"/>
    <ds:schemaRef ds:uri="http://schemas.microsoft.com/office/2006/metadata/properties"/>
    <ds:schemaRef ds:uri="108a240f-bd60-473e-b783-0b6ed6ec0e6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10989</TotalTime>
  <Words>720</Words>
  <Application>Microsoft Macintosh PowerPoint</Application>
  <PresentationFormat>On-screen Show (16:9)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Chalkboard</vt:lpstr>
      <vt:lpstr>Times</vt:lpstr>
      <vt:lpstr>Office Theme</vt:lpstr>
      <vt:lpstr>Ab Initio Calculations of  Alpha-Induced Astrophysical  Reactions</vt:lpstr>
      <vt:lpstr>Motivation</vt:lpstr>
      <vt:lpstr>Ab Initio Nuclear Modelling</vt:lpstr>
      <vt:lpstr>Ab Initio Nuclear Modelling</vt:lpstr>
      <vt:lpstr>Ab Initio Nuclear Modelling</vt:lpstr>
      <vt:lpstr>14N: Dense Spectrum, Many Thresholds</vt:lpstr>
      <vt:lpstr>Mass Partitions: Microscopic Cluster Basis</vt:lpstr>
      <vt:lpstr>No-Core Shell Model with Continuum</vt:lpstr>
      <vt:lpstr>13N(n,n)13N Elastic Scattering: Nmax = 2 (…)</vt:lpstr>
      <vt:lpstr>NCSMC: Powerful, but Painful!</vt:lpstr>
      <vt:lpstr>NCSMC: Powerful, but Painful!</vt:lpstr>
      <vt:lpstr>NCSMC: Powerful, but Painful!</vt:lpstr>
      <vt:lpstr>NCSMC: Powerful, but Painful!</vt:lpstr>
      <vt:lpstr>NCSMC: Powerful, but Painful!</vt:lpstr>
      <vt:lpstr>Not Quite… Coupled Channel Equations…</vt:lpstr>
      <vt:lpstr>Hamiltonian Kernel</vt:lpstr>
      <vt:lpstr>Hamiltonian Kernel</vt:lpstr>
      <vt:lpstr>Reaction Calculation!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forum: 24.09.15  edweb design update</dc:title>
  <dc:subject/>
  <dc:creator>ROSS Steven</dc:creator>
  <cp:keywords/>
  <dc:description/>
  <cp:lastModifiedBy>Kevin Becker</cp:lastModifiedBy>
  <cp:revision>395</cp:revision>
  <cp:lastPrinted>2017-08-17T10:25:21Z</cp:lastPrinted>
  <dcterms:created xsi:type="dcterms:W3CDTF">2015-09-24T13:33:25Z</dcterms:created>
  <dcterms:modified xsi:type="dcterms:W3CDTF">2026-06-30T10:01:29Z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0x010100C2038F6E518651419D49F0351405DFFA</vt:lpwstr>
  </property>
  <property fmtid="{D5CDD505-2E9C-101B-9397-08002B2CF9AE}" pid="3" name="MediaServiceImageTags">
    <vt:lpwstr/>
  </property>
</Properties>
</file>