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9"/>
  </p:notesMasterIdLst>
  <p:sldIdLst>
    <p:sldId id="256" r:id="rId2"/>
    <p:sldId id="277" r:id="rId3"/>
    <p:sldId id="278" r:id="rId4"/>
    <p:sldId id="279" r:id="rId5"/>
    <p:sldId id="257" r:id="rId6"/>
    <p:sldId id="268" r:id="rId7"/>
    <p:sldId id="266" r:id="rId8"/>
    <p:sldId id="267" r:id="rId9"/>
    <p:sldId id="272" r:id="rId10"/>
    <p:sldId id="273" r:id="rId11"/>
    <p:sldId id="274" r:id="rId12"/>
    <p:sldId id="275" r:id="rId13"/>
    <p:sldId id="276" r:id="rId14"/>
    <p:sldId id="270" r:id="rId15"/>
    <p:sldId id="271" r:id="rId16"/>
    <p:sldId id="280" r:id="rId17"/>
    <p:sldId id="269" r:id="rId1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67B5D0"/>
    <a:srgbClr val="0B0A21"/>
    <a:srgbClr val="EFF2F3"/>
    <a:srgbClr val="64B5CF"/>
    <a:srgbClr val="82B4CE"/>
    <a:srgbClr val="EBF1F4"/>
    <a:srgbClr val="ECF2F5"/>
    <a:srgbClr val="0A0B1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7ABA3CE-3719-4A90-9AAF-DBC6429A767A}" v="2" dt="2026-09-27T17:17:23.08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697"/>
    <p:restoredTop sz="94710"/>
  </p:normalViewPr>
  <p:slideViewPr>
    <p:cSldViewPr snapToGrid="0">
      <p:cViewPr varScale="1">
        <p:scale>
          <a:sx n="104" d="100"/>
          <a:sy n="104" d="100"/>
        </p:scale>
        <p:origin x="180" y="8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microsoft.com/office/2015/10/relationships/revisionInfo" Target="revisionInfo.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microsoft.com/office/2016/11/relationships/changesInfo" Target="changesInfos/changesInfo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Francesc Xavier Luri Carrascoso" userId="09870de3-f824-48ee-87e3-317d34c73fd5" providerId="ADAL" clId="{A3F70488-68F3-4740-A399-133D10749438}"/>
    <pc:docChg chg="undo custSel addSld delSld modSld sldOrd">
      <pc:chgData name="Francesc Xavier Luri Carrascoso" userId="09870de3-f824-48ee-87e3-317d34c73fd5" providerId="ADAL" clId="{A3F70488-68F3-4740-A399-133D10749438}" dt="2026-09-27T17:21:38.801" v="7634" actId="20577"/>
      <pc:docMkLst>
        <pc:docMk/>
      </pc:docMkLst>
      <pc:sldChg chg="modSp mod">
        <pc:chgData name="Francesc Xavier Luri Carrascoso" userId="09870de3-f824-48ee-87e3-317d34c73fd5" providerId="ADAL" clId="{A3F70488-68F3-4740-A399-133D10749438}" dt="2026-09-27T17:05:15.815" v="6025" actId="14100"/>
        <pc:sldMkLst>
          <pc:docMk/>
          <pc:sldMk cId="669741156" sldId="256"/>
        </pc:sldMkLst>
        <pc:spChg chg="mod">
          <ac:chgData name="Francesc Xavier Luri Carrascoso" userId="09870de3-f824-48ee-87e3-317d34c73fd5" providerId="ADAL" clId="{A3F70488-68F3-4740-A399-133D10749438}" dt="2026-09-27T17:05:15.815" v="6025" actId="14100"/>
          <ac:spMkLst>
            <pc:docMk/>
            <pc:sldMk cId="669741156" sldId="256"/>
            <ac:spMk id="18" creationId="{D39FB1A6-5BDF-6B17-D775-29FFDF8BFB00}"/>
          </ac:spMkLst>
        </pc:spChg>
      </pc:sldChg>
      <pc:sldChg chg="modSp mod">
        <pc:chgData name="Francesc Xavier Luri Carrascoso" userId="09870de3-f824-48ee-87e3-317d34c73fd5" providerId="ADAL" clId="{A3F70488-68F3-4740-A399-133D10749438}" dt="2026-09-27T17:05:38.155" v="6026" actId="20577"/>
        <pc:sldMkLst>
          <pc:docMk/>
          <pc:sldMk cId="3163408957" sldId="257"/>
        </pc:sldMkLst>
        <pc:spChg chg="mod">
          <ac:chgData name="Francesc Xavier Luri Carrascoso" userId="09870de3-f824-48ee-87e3-317d34c73fd5" providerId="ADAL" clId="{A3F70488-68F3-4740-A399-133D10749438}" dt="2026-09-27T17:05:38.155" v="6026" actId="20577"/>
          <ac:spMkLst>
            <pc:docMk/>
            <pc:sldMk cId="3163408957" sldId="257"/>
            <ac:spMk id="17" creationId="{4C9BF7F3-0BF9-713B-ACC7-F3086B4A0B30}"/>
          </ac:spMkLst>
        </pc:spChg>
      </pc:sldChg>
      <pc:sldChg chg="modSp mod">
        <pc:chgData name="Francesc Xavier Luri Carrascoso" userId="09870de3-f824-48ee-87e3-317d34c73fd5" providerId="ADAL" clId="{A3F70488-68F3-4740-A399-133D10749438}" dt="2026-09-27T17:15:39.204" v="6802" actId="20577"/>
        <pc:sldMkLst>
          <pc:docMk/>
          <pc:sldMk cId="2177123242" sldId="266"/>
        </pc:sldMkLst>
        <pc:spChg chg="mod">
          <ac:chgData name="Francesc Xavier Luri Carrascoso" userId="09870de3-f824-48ee-87e3-317d34c73fd5" providerId="ADAL" clId="{A3F70488-68F3-4740-A399-133D10749438}" dt="2026-09-27T17:15:39.204" v="6802" actId="20577"/>
          <ac:spMkLst>
            <pc:docMk/>
            <pc:sldMk cId="2177123242" sldId="266"/>
            <ac:spMk id="4" creationId="{C55A835B-3BB1-C4F2-3A51-8821A7BA1A87}"/>
          </ac:spMkLst>
        </pc:spChg>
      </pc:sldChg>
      <pc:sldChg chg="modSp mod">
        <pc:chgData name="Francesc Xavier Luri Carrascoso" userId="09870de3-f824-48ee-87e3-317d34c73fd5" providerId="ADAL" clId="{A3F70488-68F3-4740-A399-133D10749438}" dt="2026-09-27T17:15:21.559" v="6782" actId="20577"/>
        <pc:sldMkLst>
          <pc:docMk/>
          <pc:sldMk cId="2983016334" sldId="267"/>
        </pc:sldMkLst>
        <pc:spChg chg="mod">
          <ac:chgData name="Francesc Xavier Luri Carrascoso" userId="09870de3-f824-48ee-87e3-317d34c73fd5" providerId="ADAL" clId="{A3F70488-68F3-4740-A399-133D10749438}" dt="2026-09-27T17:15:21.559" v="6782" actId="20577"/>
          <ac:spMkLst>
            <pc:docMk/>
            <pc:sldMk cId="2983016334" sldId="267"/>
            <ac:spMk id="3" creationId="{55F940AE-356E-7348-A37E-3ED1E0854E1F}"/>
          </ac:spMkLst>
        </pc:spChg>
      </pc:sldChg>
      <pc:sldChg chg="modSp mod">
        <pc:chgData name="Francesc Xavier Luri Carrascoso" userId="09870de3-f824-48ee-87e3-317d34c73fd5" providerId="ADAL" clId="{A3F70488-68F3-4740-A399-133D10749438}" dt="2026-09-27T17:16:35.037" v="6803" actId="20577"/>
        <pc:sldMkLst>
          <pc:docMk/>
          <pc:sldMk cId="1538871798" sldId="270"/>
        </pc:sldMkLst>
        <pc:spChg chg="mod">
          <ac:chgData name="Francesc Xavier Luri Carrascoso" userId="09870de3-f824-48ee-87e3-317d34c73fd5" providerId="ADAL" clId="{A3F70488-68F3-4740-A399-133D10749438}" dt="2026-09-27T17:16:35.037" v="6803" actId="20577"/>
          <ac:spMkLst>
            <pc:docMk/>
            <pc:sldMk cId="1538871798" sldId="270"/>
            <ac:spMk id="3" creationId="{F4F3C4A0-2AF4-BC8E-1C02-8A793AC4C28B}"/>
          </ac:spMkLst>
        </pc:spChg>
      </pc:sldChg>
      <pc:sldChg chg="modSp mod">
        <pc:chgData name="Francesc Xavier Luri Carrascoso" userId="09870de3-f824-48ee-87e3-317d34c73fd5" providerId="ADAL" clId="{A3F70488-68F3-4740-A399-133D10749438}" dt="2026-09-27T17:09:48.092" v="6391" actId="20577"/>
        <pc:sldMkLst>
          <pc:docMk/>
          <pc:sldMk cId="518751625" sldId="271"/>
        </pc:sldMkLst>
        <pc:spChg chg="mod">
          <ac:chgData name="Francesc Xavier Luri Carrascoso" userId="09870de3-f824-48ee-87e3-317d34c73fd5" providerId="ADAL" clId="{A3F70488-68F3-4740-A399-133D10749438}" dt="2026-09-27T17:09:48.092" v="6391" actId="20577"/>
          <ac:spMkLst>
            <pc:docMk/>
            <pc:sldMk cId="518751625" sldId="271"/>
            <ac:spMk id="3" creationId="{AC6AEFBF-B296-0D31-D442-D9F76277D8C1}"/>
          </ac:spMkLst>
        </pc:spChg>
      </pc:sldChg>
      <pc:sldChg chg="modSp mod">
        <pc:chgData name="Francesc Xavier Luri Carrascoso" userId="09870de3-f824-48ee-87e3-317d34c73fd5" providerId="ADAL" clId="{A3F70488-68F3-4740-A399-133D10749438}" dt="2026-09-27T17:06:23.422" v="6057" actId="20577"/>
        <pc:sldMkLst>
          <pc:docMk/>
          <pc:sldMk cId="1631123113" sldId="272"/>
        </pc:sldMkLst>
        <pc:spChg chg="mod">
          <ac:chgData name="Francesc Xavier Luri Carrascoso" userId="09870de3-f824-48ee-87e3-317d34c73fd5" providerId="ADAL" clId="{A3F70488-68F3-4740-A399-133D10749438}" dt="2026-09-27T17:06:23.422" v="6057" actId="20577"/>
          <ac:spMkLst>
            <pc:docMk/>
            <pc:sldMk cId="1631123113" sldId="272"/>
            <ac:spMk id="3" creationId="{2C4E499C-746E-36DC-6915-DF38C862BD61}"/>
          </ac:spMkLst>
        </pc:spChg>
      </pc:sldChg>
      <pc:sldChg chg="modSp mod">
        <pc:chgData name="Francesc Xavier Luri Carrascoso" userId="09870de3-f824-48ee-87e3-317d34c73fd5" providerId="ADAL" clId="{A3F70488-68F3-4740-A399-133D10749438}" dt="2026-09-27T17:06:49.945" v="6073" actId="20577"/>
        <pc:sldMkLst>
          <pc:docMk/>
          <pc:sldMk cId="1698982880" sldId="274"/>
        </pc:sldMkLst>
        <pc:spChg chg="mod">
          <ac:chgData name="Francesc Xavier Luri Carrascoso" userId="09870de3-f824-48ee-87e3-317d34c73fd5" providerId="ADAL" clId="{A3F70488-68F3-4740-A399-133D10749438}" dt="2026-09-27T17:06:49.945" v="6073" actId="20577"/>
          <ac:spMkLst>
            <pc:docMk/>
            <pc:sldMk cId="1698982880" sldId="274"/>
            <ac:spMk id="3" creationId="{96685989-80AF-A537-B488-E3CDA0367958}"/>
          </ac:spMkLst>
        </pc:spChg>
      </pc:sldChg>
      <pc:sldChg chg="modSp mod">
        <pc:chgData name="Francesc Xavier Luri Carrascoso" userId="09870de3-f824-48ee-87e3-317d34c73fd5" providerId="ADAL" clId="{A3F70488-68F3-4740-A399-133D10749438}" dt="2026-09-27T17:07:19.492" v="6091" actId="20577"/>
        <pc:sldMkLst>
          <pc:docMk/>
          <pc:sldMk cId="1184568845" sldId="276"/>
        </pc:sldMkLst>
        <pc:spChg chg="mod">
          <ac:chgData name="Francesc Xavier Luri Carrascoso" userId="09870de3-f824-48ee-87e3-317d34c73fd5" providerId="ADAL" clId="{A3F70488-68F3-4740-A399-133D10749438}" dt="2026-09-27T17:07:19.492" v="6091" actId="20577"/>
          <ac:spMkLst>
            <pc:docMk/>
            <pc:sldMk cId="1184568845" sldId="276"/>
            <ac:spMk id="3" creationId="{F706601B-1437-B811-5C9D-012293938EDD}"/>
          </ac:spMkLst>
        </pc:spChg>
      </pc:sldChg>
      <pc:sldChg chg="modSp mod">
        <pc:chgData name="Francesc Xavier Luri Carrascoso" userId="09870de3-f824-48ee-87e3-317d34c73fd5" providerId="ADAL" clId="{A3F70488-68F3-4740-A399-133D10749438}" dt="2026-09-27T17:10:37.478" v="6394" actId="113"/>
        <pc:sldMkLst>
          <pc:docMk/>
          <pc:sldMk cId="3358142458" sldId="278"/>
        </pc:sldMkLst>
        <pc:spChg chg="mod">
          <ac:chgData name="Francesc Xavier Luri Carrascoso" userId="09870de3-f824-48ee-87e3-317d34c73fd5" providerId="ADAL" clId="{A3F70488-68F3-4740-A399-133D10749438}" dt="2026-09-27T17:10:37.478" v="6394" actId="113"/>
          <ac:spMkLst>
            <pc:docMk/>
            <pc:sldMk cId="3358142458" sldId="278"/>
            <ac:spMk id="4" creationId="{AC19F1A4-489A-59B7-C5F2-AB40864F53C9}"/>
          </ac:spMkLst>
        </pc:spChg>
      </pc:sldChg>
      <pc:sldChg chg="modSp mod">
        <pc:chgData name="Francesc Xavier Luri Carrascoso" userId="09870de3-f824-48ee-87e3-317d34c73fd5" providerId="ADAL" clId="{A3F70488-68F3-4740-A399-133D10749438}" dt="2026-09-27T17:11:51.369" v="6450" actId="20577"/>
        <pc:sldMkLst>
          <pc:docMk/>
          <pc:sldMk cId="625503325" sldId="279"/>
        </pc:sldMkLst>
        <pc:spChg chg="mod">
          <ac:chgData name="Francesc Xavier Luri Carrascoso" userId="09870de3-f824-48ee-87e3-317d34c73fd5" providerId="ADAL" clId="{A3F70488-68F3-4740-A399-133D10749438}" dt="2026-09-27T17:11:51.369" v="6450" actId="20577"/>
          <ac:spMkLst>
            <pc:docMk/>
            <pc:sldMk cId="625503325" sldId="279"/>
            <ac:spMk id="11" creationId="{CF23A7BC-9BC7-D518-48FB-1BE705C9980B}"/>
          </ac:spMkLst>
        </pc:spChg>
      </pc:sldChg>
      <pc:sldChg chg="delSp modSp add mod">
        <pc:chgData name="Francesc Xavier Luri Carrascoso" userId="09870de3-f824-48ee-87e3-317d34c73fd5" providerId="ADAL" clId="{A3F70488-68F3-4740-A399-133D10749438}" dt="2026-09-27T17:21:38.801" v="7634" actId="20577"/>
        <pc:sldMkLst>
          <pc:docMk/>
          <pc:sldMk cId="2655333255" sldId="280"/>
        </pc:sldMkLst>
        <pc:spChg chg="mod">
          <ac:chgData name="Francesc Xavier Luri Carrascoso" userId="09870de3-f824-48ee-87e3-317d34c73fd5" providerId="ADAL" clId="{A3F70488-68F3-4740-A399-133D10749438}" dt="2026-09-27T17:21:38.801" v="7634" actId="20577"/>
          <ac:spMkLst>
            <pc:docMk/>
            <pc:sldMk cId="2655333255" sldId="280"/>
            <ac:spMk id="3" creationId="{F65185A8-9B96-C1E7-F13C-65EEAA0D9A10}"/>
          </ac:spMkLst>
        </pc:spChg>
        <pc:spChg chg="mod">
          <ac:chgData name="Francesc Xavier Luri Carrascoso" userId="09870de3-f824-48ee-87e3-317d34c73fd5" providerId="ADAL" clId="{A3F70488-68F3-4740-A399-133D10749438}" dt="2026-09-27T17:17:33.323" v="6817" actId="20577"/>
          <ac:spMkLst>
            <pc:docMk/>
            <pc:sldMk cId="2655333255" sldId="280"/>
            <ac:spMk id="17" creationId="{E56EF975-28E9-1AB6-79A8-DBDCA939E9E3}"/>
          </ac:spMkLst>
        </pc:spChg>
        <pc:picChg chg="del">
          <ac:chgData name="Francesc Xavier Luri Carrascoso" userId="09870de3-f824-48ee-87e3-317d34c73fd5" providerId="ADAL" clId="{A3F70488-68F3-4740-A399-133D10749438}" dt="2026-09-27T17:17:35.953" v="6818" actId="478"/>
          <ac:picMkLst>
            <pc:docMk/>
            <pc:sldMk cId="2655333255" sldId="280"/>
            <ac:picMk id="5" creationId="{A0E8AC48-EC87-E7E4-9E56-151874DAD215}"/>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Contenidor de capçalera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ES"/>
          </a:p>
        </p:txBody>
      </p:sp>
      <p:sp>
        <p:nvSpPr>
          <p:cNvPr id="3" name="Contenidor de dat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B8870C9-EF6A-4EDA-8FC1-04A76960B7DA}" type="datetimeFigureOut">
              <a:rPr lang="es-ES" smtClean="0"/>
              <a:t>27/09/2026</a:t>
            </a:fld>
            <a:endParaRPr lang="es-ES"/>
          </a:p>
        </p:txBody>
      </p:sp>
      <p:sp>
        <p:nvSpPr>
          <p:cNvPr id="4" name="Contenidor d'imatge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ES"/>
          </a:p>
        </p:txBody>
      </p:sp>
      <p:sp>
        <p:nvSpPr>
          <p:cNvPr id="5" name="Contenidor de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ca-ES"/>
              <a:t>Feu clic per editar els estils del text del patró</a:t>
            </a:r>
          </a:p>
          <a:p>
            <a:pPr lvl="1"/>
            <a:r>
              <a:rPr lang="ca-ES"/>
              <a:t>Segon nivell</a:t>
            </a:r>
          </a:p>
          <a:p>
            <a:pPr lvl="2"/>
            <a:r>
              <a:rPr lang="ca-ES"/>
              <a:t>Tercer nivell</a:t>
            </a:r>
          </a:p>
          <a:p>
            <a:pPr lvl="3"/>
            <a:r>
              <a:rPr lang="ca-ES"/>
              <a:t>Quart nivell</a:t>
            </a:r>
          </a:p>
          <a:p>
            <a:pPr lvl="4"/>
            <a:r>
              <a:rPr lang="ca-ES"/>
              <a:t>Cinquè nivell</a:t>
            </a:r>
            <a:endParaRPr lang="es-ES"/>
          </a:p>
        </p:txBody>
      </p:sp>
      <p:sp>
        <p:nvSpPr>
          <p:cNvPr id="6" name="Contenidor de peu de pà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ES"/>
          </a:p>
        </p:txBody>
      </p:sp>
      <p:sp>
        <p:nvSpPr>
          <p:cNvPr id="7" name="Conteni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A98B930-6C43-401C-B4F8-6E4707EFB1EA}" type="slidenum">
              <a:rPr lang="es-ES" smtClean="0"/>
              <a:t>‹#›</a:t>
            </a:fld>
            <a:endParaRPr lang="es-ES"/>
          </a:p>
        </p:txBody>
      </p:sp>
    </p:spTree>
    <p:extLst>
      <p:ext uri="{BB962C8B-B14F-4D97-AF65-F5344CB8AC3E}">
        <p14:creationId xmlns:p14="http://schemas.microsoft.com/office/powerpoint/2010/main" val="91303732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idor d'imatge de diapositiva 1"/>
          <p:cNvSpPr>
            <a:spLocks noGrp="1" noRot="1" noChangeAspect="1"/>
          </p:cNvSpPr>
          <p:nvPr>
            <p:ph type="sldImg"/>
          </p:nvPr>
        </p:nvSpPr>
        <p:spPr/>
      </p:sp>
      <p:sp>
        <p:nvSpPr>
          <p:cNvPr id="3" name="Contenidor de notes 2"/>
          <p:cNvSpPr>
            <a:spLocks noGrp="1"/>
          </p:cNvSpPr>
          <p:nvPr>
            <p:ph type="body" idx="1"/>
          </p:nvPr>
        </p:nvSpPr>
        <p:spPr/>
        <p:txBody>
          <a:bodyPr/>
          <a:lstStyle/>
          <a:p>
            <a:endParaRPr lang="es-ES" dirty="0"/>
          </a:p>
        </p:txBody>
      </p:sp>
      <p:sp>
        <p:nvSpPr>
          <p:cNvPr id="4" name="Contenidor de número de diapositiva 3"/>
          <p:cNvSpPr>
            <a:spLocks noGrp="1"/>
          </p:cNvSpPr>
          <p:nvPr>
            <p:ph type="sldNum" sz="quarter" idx="5"/>
          </p:nvPr>
        </p:nvSpPr>
        <p:spPr/>
        <p:txBody>
          <a:bodyPr/>
          <a:lstStyle/>
          <a:p>
            <a:fld id="{AA98B930-6C43-401C-B4F8-6E4707EFB1EA}" type="slidenum">
              <a:rPr lang="es-ES" smtClean="0"/>
              <a:t>1</a:t>
            </a:fld>
            <a:endParaRPr lang="es-ES"/>
          </a:p>
        </p:txBody>
      </p:sp>
    </p:spTree>
    <p:extLst>
      <p:ext uri="{BB962C8B-B14F-4D97-AF65-F5344CB8AC3E}">
        <p14:creationId xmlns:p14="http://schemas.microsoft.com/office/powerpoint/2010/main" val="381316317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E6A3E6-0258-D3B4-0F17-5B312FE3975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03ADF30A-9768-CD9A-0C0F-781CF8DDAB5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4C586F81-FA1A-71DD-4F72-5D5A8B3F5E17}"/>
              </a:ext>
            </a:extLst>
          </p:cNvPr>
          <p:cNvSpPr>
            <a:spLocks noGrp="1"/>
          </p:cNvSpPr>
          <p:nvPr>
            <p:ph type="dt" sz="half" idx="10"/>
          </p:nvPr>
        </p:nvSpPr>
        <p:spPr/>
        <p:txBody>
          <a:bodyPr/>
          <a:lstStyle/>
          <a:p>
            <a:fld id="{8B2EC209-4E4E-C44B-8B93-C5D9B3092408}" type="datetimeFigureOut">
              <a:rPr lang="en-US" smtClean="0"/>
              <a:t>9/27/2026</a:t>
            </a:fld>
            <a:endParaRPr lang="en-US"/>
          </a:p>
        </p:txBody>
      </p:sp>
      <p:sp>
        <p:nvSpPr>
          <p:cNvPr id="5" name="Footer Placeholder 4">
            <a:extLst>
              <a:ext uri="{FF2B5EF4-FFF2-40B4-BE49-F238E27FC236}">
                <a16:creationId xmlns:a16="http://schemas.microsoft.com/office/drawing/2014/main" id="{665C13D4-50AC-B18B-A6D8-F255F847497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E5A256F-C88E-E1DA-057A-C15F82ECCE6D}"/>
              </a:ext>
            </a:extLst>
          </p:cNvPr>
          <p:cNvSpPr>
            <a:spLocks noGrp="1"/>
          </p:cNvSpPr>
          <p:nvPr>
            <p:ph type="sldNum" sz="quarter" idx="12"/>
          </p:nvPr>
        </p:nvSpPr>
        <p:spPr/>
        <p:txBody>
          <a:bodyPr/>
          <a:lstStyle/>
          <a:p>
            <a:fld id="{65579832-EE52-0A4F-B0CB-B8A7A81623FB}" type="slidenum">
              <a:rPr lang="en-US" smtClean="0"/>
              <a:t>‹#›</a:t>
            </a:fld>
            <a:endParaRPr lang="en-US"/>
          </a:p>
        </p:txBody>
      </p:sp>
    </p:spTree>
    <p:extLst>
      <p:ext uri="{BB962C8B-B14F-4D97-AF65-F5344CB8AC3E}">
        <p14:creationId xmlns:p14="http://schemas.microsoft.com/office/powerpoint/2010/main" val="104863431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7EA645-0612-953C-BF7C-8DC59A7B89E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8FF5FA2-EA87-3FB6-B414-BB184772CAF6}"/>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286D4D4-EE87-0B78-7507-8A88BE56134D}"/>
              </a:ext>
            </a:extLst>
          </p:cNvPr>
          <p:cNvSpPr>
            <a:spLocks noGrp="1"/>
          </p:cNvSpPr>
          <p:nvPr>
            <p:ph type="dt" sz="half" idx="10"/>
          </p:nvPr>
        </p:nvSpPr>
        <p:spPr/>
        <p:txBody>
          <a:bodyPr/>
          <a:lstStyle/>
          <a:p>
            <a:fld id="{8B2EC209-4E4E-C44B-8B93-C5D9B3092408}" type="datetimeFigureOut">
              <a:rPr lang="en-US" smtClean="0"/>
              <a:t>9/27/2026</a:t>
            </a:fld>
            <a:endParaRPr lang="en-US"/>
          </a:p>
        </p:txBody>
      </p:sp>
      <p:sp>
        <p:nvSpPr>
          <p:cNvPr id="5" name="Footer Placeholder 4">
            <a:extLst>
              <a:ext uri="{FF2B5EF4-FFF2-40B4-BE49-F238E27FC236}">
                <a16:creationId xmlns:a16="http://schemas.microsoft.com/office/drawing/2014/main" id="{011777A7-6001-47FF-2113-8091674EF02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ACEF672-FCDC-89D6-1813-2DD1C2E22604}"/>
              </a:ext>
            </a:extLst>
          </p:cNvPr>
          <p:cNvSpPr>
            <a:spLocks noGrp="1"/>
          </p:cNvSpPr>
          <p:nvPr>
            <p:ph type="sldNum" sz="quarter" idx="12"/>
          </p:nvPr>
        </p:nvSpPr>
        <p:spPr/>
        <p:txBody>
          <a:bodyPr/>
          <a:lstStyle/>
          <a:p>
            <a:fld id="{65579832-EE52-0A4F-B0CB-B8A7A81623FB}" type="slidenum">
              <a:rPr lang="en-US" smtClean="0"/>
              <a:t>‹#›</a:t>
            </a:fld>
            <a:endParaRPr lang="en-US"/>
          </a:p>
        </p:txBody>
      </p:sp>
    </p:spTree>
    <p:extLst>
      <p:ext uri="{BB962C8B-B14F-4D97-AF65-F5344CB8AC3E}">
        <p14:creationId xmlns:p14="http://schemas.microsoft.com/office/powerpoint/2010/main" val="203671379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43F53E-0536-A67F-A86D-F4F756745C6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7C2B896D-9C7D-04F5-B530-FAFB49CE4834}"/>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047D39D-81C5-B90F-B43A-381A13615F73}"/>
              </a:ext>
            </a:extLst>
          </p:cNvPr>
          <p:cNvSpPr>
            <a:spLocks noGrp="1"/>
          </p:cNvSpPr>
          <p:nvPr>
            <p:ph type="dt" sz="half" idx="10"/>
          </p:nvPr>
        </p:nvSpPr>
        <p:spPr/>
        <p:txBody>
          <a:bodyPr/>
          <a:lstStyle/>
          <a:p>
            <a:fld id="{8B2EC209-4E4E-C44B-8B93-C5D9B3092408}" type="datetimeFigureOut">
              <a:rPr lang="en-US" smtClean="0"/>
              <a:t>9/27/2026</a:t>
            </a:fld>
            <a:endParaRPr lang="en-US"/>
          </a:p>
        </p:txBody>
      </p:sp>
      <p:sp>
        <p:nvSpPr>
          <p:cNvPr id="5" name="Footer Placeholder 4">
            <a:extLst>
              <a:ext uri="{FF2B5EF4-FFF2-40B4-BE49-F238E27FC236}">
                <a16:creationId xmlns:a16="http://schemas.microsoft.com/office/drawing/2014/main" id="{9621D6DC-27DB-1FD4-075E-3862DB051E8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34E1EED-5386-E19E-4774-8AB5548E66EC}"/>
              </a:ext>
            </a:extLst>
          </p:cNvPr>
          <p:cNvSpPr>
            <a:spLocks noGrp="1"/>
          </p:cNvSpPr>
          <p:nvPr>
            <p:ph type="sldNum" sz="quarter" idx="12"/>
          </p:nvPr>
        </p:nvSpPr>
        <p:spPr/>
        <p:txBody>
          <a:bodyPr/>
          <a:lstStyle/>
          <a:p>
            <a:fld id="{65579832-EE52-0A4F-B0CB-B8A7A81623FB}" type="slidenum">
              <a:rPr lang="en-US" smtClean="0"/>
              <a:t>‹#›</a:t>
            </a:fld>
            <a:endParaRPr lang="en-US"/>
          </a:p>
        </p:txBody>
      </p:sp>
    </p:spTree>
    <p:extLst>
      <p:ext uri="{BB962C8B-B14F-4D97-AF65-F5344CB8AC3E}">
        <p14:creationId xmlns:p14="http://schemas.microsoft.com/office/powerpoint/2010/main" val="289666737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8AC118-029A-AA0C-BA21-E760700A749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9E08E19-F0FD-C1CC-C013-0A3D87D7BDEF}"/>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1D58625D-26AE-0676-CDAC-ACC5CF3297FE}"/>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C7EBF64-BD3B-DD5B-3BA2-89CEC57833A6}"/>
              </a:ext>
            </a:extLst>
          </p:cNvPr>
          <p:cNvSpPr>
            <a:spLocks noGrp="1"/>
          </p:cNvSpPr>
          <p:nvPr>
            <p:ph type="dt" sz="half" idx="10"/>
          </p:nvPr>
        </p:nvSpPr>
        <p:spPr/>
        <p:txBody>
          <a:bodyPr/>
          <a:lstStyle/>
          <a:p>
            <a:fld id="{8B2EC209-4E4E-C44B-8B93-C5D9B3092408}" type="datetimeFigureOut">
              <a:rPr lang="en-US" smtClean="0"/>
              <a:t>9/27/2026</a:t>
            </a:fld>
            <a:endParaRPr lang="en-US"/>
          </a:p>
        </p:txBody>
      </p:sp>
      <p:sp>
        <p:nvSpPr>
          <p:cNvPr id="6" name="Footer Placeholder 5">
            <a:extLst>
              <a:ext uri="{FF2B5EF4-FFF2-40B4-BE49-F238E27FC236}">
                <a16:creationId xmlns:a16="http://schemas.microsoft.com/office/drawing/2014/main" id="{077B507A-5717-F05E-EA7F-BE6403D1BEE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E32C5BD-DDB8-8066-809E-272723D75E40}"/>
              </a:ext>
            </a:extLst>
          </p:cNvPr>
          <p:cNvSpPr>
            <a:spLocks noGrp="1"/>
          </p:cNvSpPr>
          <p:nvPr>
            <p:ph type="sldNum" sz="quarter" idx="12"/>
          </p:nvPr>
        </p:nvSpPr>
        <p:spPr/>
        <p:txBody>
          <a:bodyPr/>
          <a:lstStyle/>
          <a:p>
            <a:fld id="{65579832-EE52-0A4F-B0CB-B8A7A81623FB}" type="slidenum">
              <a:rPr lang="en-US" smtClean="0"/>
              <a:t>‹#›</a:t>
            </a:fld>
            <a:endParaRPr lang="en-US"/>
          </a:p>
        </p:txBody>
      </p:sp>
    </p:spTree>
    <p:extLst>
      <p:ext uri="{BB962C8B-B14F-4D97-AF65-F5344CB8AC3E}">
        <p14:creationId xmlns:p14="http://schemas.microsoft.com/office/powerpoint/2010/main" val="365246410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EC6A0B-CC63-98A7-1CA1-DDE04D838378}"/>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FF483F78-6A92-E1D7-D07E-8702F8D2B2D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CD38A03-FE52-4433-9968-A7D9CD02AF6E}"/>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52B42D15-C89D-6891-3B02-9DA78A6957C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61EF186-D58E-50D3-4EE6-7F3C0394485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DC4A1968-EC80-BB13-AA50-C8377BE1CF3E}"/>
              </a:ext>
            </a:extLst>
          </p:cNvPr>
          <p:cNvSpPr>
            <a:spLocks noGrp="1"/>
          </p:cNvSpPr>
          <p:nvPr>
            <p:ph type="dt" sz="half" idx="10"/>
          </p:nvPr>
        </p:nvSpPr>
        <p:spPr/>
        <p:txBody>
          <a:bodyPr/>
          <a:lstStyle/>
          <a:p>
            <a:fld id="{8B2EC209-4E4E-C44B-8B93-C5D9B3092408}" type="datetimeFigureOut">
              <a:rPr lang="en-US" smtClean="0"/>
              <a:t>9/27/2026</a:t>
            </a:fld>
            <a:endParaRPr lang="en-US"/>
          </a:p>
        </p:txBody>
      </p:sp>
      <p:sp>
        <p:nvSpPr>
          <p:cNvPr id="8" name="Footer Placeholder 7">
            <a:extLst>
              <a:ext uri="{FF2B5EF4-FFF2-40B4-BE49-F238E27FC236}">
                <a16:creationId xmlns:a16="http://schemas.microsoft.com/office/drawing/2014/main" id="{29C9223B-E37B-934F-B6E3-7BBF47D0D7D3}"/>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495EDDE7-9EA2-24E0-EAA8-F6B93DC13F0F}"/>
              </a:ext>
            </a:extLst>
          </p:cNvPr>
          <p:cNvSpPr>
            <a:spLocks noGrp="1"/>
          </p:cNvSpPr>
          <p:nvPr>
            <p:ph type="sldNum" sz="quarter" idx="12"/>
          </p:nvPr>
        </p:nvSpPr>
        <p:spPr/>
        <p:txBody>
          <a:bodyPr/>
          <a:lstStyle/>
          <a:p>
            <a:fld id="{65579832-EE52-0A4F-B0CB-B8A7A81623FB}" type="slidenum">
              <a:rPr lang="en-US" smtClean="0"/>
              <a:t>‹#›</a:t>
            </a:fld>
            <a:endParaRPr lang="en-US"/>
          </a:p>
        </p:txBody>
      </p:sp>
    </p:spTree>
    <p:extLst>
      <p:ext uri="{BB962C8B-B14F-4D97-AF65-F5344CB8AC3E}">
        <p14:creationId xmlns:p14="http://schemas.microsoft.com/office/powerpoint/2010/main" val="151658617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44E047-7A78-2917-D7D1-58911F13C0AA}"/>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EE5CF6FC-1A14-FCA1-E95C-36AAC08BA189}"/>
              </a:ext>
            </a:extLst>
          </p:cNvPr>
          <p:cNvSpPr>
            <a:spLocks noGrp="1"/>
          </p:cNvSpPr>
          <p:nvPr>
            <p:ph type="dt" sz="half" idx="10"/>
          </p:nvPr>
        </p:nvSpPr>
        <p:spPr/>
        <p:txBody>
          <a:bodyPr/>
          <a:lstStyle/>
          <a:p>
            <a:fld id="{8B2EC209-4E4E-C44B-8B93-C5D9B3092408}" type="datetimeFigureOut">
              <a:rPr lang="en-US" smtClean="0"/>
              <a:t>9/27/2026</a:t>
            </a:fld>
            <a:endParaRPr lang="en-US"/>
          </a:p>
        </p:txBody>
      </p:sp>
      <p:sp>
        <p:nvSpPr>
          <p:cNvPr id="4" name="Footer Placeholder 3">
            <a:extLst>
              <a:ext uri="{FF2B5EF4-FFF2-40B4-BE49-F238E27FC236}">
                <a16:creationId xmlns:a16="http://schemas.microsoft.com/office/drawing/2014/main" id="{652B423A-798D-005D-CC02-298ABEB4CE4B}"/>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DC489FF0-4913-97CA-FA11-0A5A4CA045E6}"/>
              </a:ext>
            </a:extLst>
          </p:cNvPr>
          <p:cNvSpPr>
            <a:spLocks noGrp="1"/>
          </p:cNvSpPr>
          <p:nvPr>
            <p:ph type="sldNum" sz="quarter" idx="12"/>
          </p:nvPr>
        </p:nvSpPr>
        <p:spPr/>
        <p:txBody>
          <a:bodyPr/>
          <a:lstStyle/>
          <a:p>
            <a:fld id="{65579832-EE52-0A4F-B0CB-B8A7A81623FB}" type="slidenum">
              <a:rPr lang="en-US" smtClean="0"/>
              <a:t>‹#›</a:t>
            </a:fld>
            <a:endParaRPr lang="en-US"/>
          </a:p>
        </p:txBody>
      </p:sp>
    </p:spTree>
    <p:extLst>
      <p:ext uri="{BB962C8B-B14F-4D97-AF65-F5344CB8AC3E}">
        <p14:creationId xmlns:p14="http://schemas.microsoft.com/office/powerpoint/2010/main" val="372992396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1E022B7-F2C0-6AAF-D81E-4EE338BDE287}"/>
              </a:ext>
            </a:extLst>
          </p:cNvPr>
          <p:cNvSpPr>
            <a:spLocks noGrp="1"/>
          </p:cNvSpPr>
          <p:nvPr>
            <p:ph type="dt" sz="half" idx="10"/>
          </p:nvPr>
        </p:nvSpPr>
        <p:spPr/>
        <p:txBody>
          <a:bodyPr/>
          <a:lstStyle/>
          <a:p>
            <a:fld id="{8B2EC209-4E4E-C44B-8B93-C5D9B3092408}" type="datetimeFigureOut">
              <a:rPr lang="en-US" smtClean="0"/>
              <a:t>9/27/2026</a:t>
            </a:fld>
            <a:endParaRPr lang="en-US"/>
          </a:p>
        </p:txBody>
      </p:sp>
      <p:sp>
        <p:nvSpPr>
          <p:cNvPr id="3" name="Footer Placeholder 2">
            <a:extLst>
              <a:ext uri="{FF2B5EF4-FFF2-40B4-BE49-F238E27FC236}">
                <a16:creationId xmlns:a16="http://schemas.microsoft.com/office/drawing/2014/main" id="{4ED76E21-1E69-0008-8C3E-97FB42F9475F}"/>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11760D94-B833-546B-B967-E50DAC06F335}"/>
              </a:ext>
            </a:extLst>
          </p:cNvPr>
          <p:cNvSpPr>
            <a:spLocks noGrp="1"/>
          </p:cNvSpPr>
          <p:nvPr>
            <p:ph type="sldNum" sz="quarter" idx="12"/>
          </p:nvPr>
        </p:nvSpPr>
        <p:spPr/>
        <p:txBody>
          <a:bodyPr/>
          <a:lstStyle/>
          <a:p>
            <a:fld id="{65579832-EE52-0A4F-B0CB-B8A7A81623FB}" type="slidenum">
              <a:rPr lang="en-US" smtClean="0"/>
              <a:t>‹#›</a:t>
            </a:fld>
            <a:endParaRPr lang="en-US"/>
          </a:p>
        </p:txBody>
      </p:sp>
    </p:spTree>
    <p:extLst>
      <p:ext uri="{BB962C8B-B14F-4D97-AF65-F5344CB8AC3E}">
        <p14:creationId xmlns:p14="http://schemas.microsoft.com/office/powerpoint/2010/main" val="421637803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7EF10C-72C6-C71C-8A0A-D4D40662602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6FB8F896-1EB5-32A7-78F7-72C8D4DB2CC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A4271334-86FA-E85F-2EF2-214699B16F0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0C75C19-8F09-511C-5B85-CE3D659B00DE}"/>
              </a:ext>
            </a:extLst>
          </p:cNvPr>
          <p:cNvSpPr>
            <a:spLocks noGrp="1"/>
          </p:cNvSpPr>
          <p:nvPr>
            <p:ph type="dt" sz="half" idx="10"/>
          </p:nvPr>
        </p:nvSpPr>
        <p:spPr/>
        <p:txBody>
          <a:bodyPr/>
          <a:lstStyle/>
          <a:p>
            <a:fld id="{8B2EC209-4E4E-C44B-8B93-C5D9B3092408}" type="datetimeFigureOut">
              <a:rPr lang="en-US" smtClean="0"/>
              <a:t>9/27/2026</a:t>
            </a:fld>
            <a:endParaRPr lang="en-US"/>
          </a:p>
        </p:txBody>
      </p:sp>
      <p:sp>
        <p:nvSpPr>
          <p:cNvPr id="6" name="Footer Placeholder 5">
            <a:extLst>
              <a:ext uri="{FF2B5EF4-FFF2-40B4-BE49-F238E27FC236}">
                <a16:creationId xmlns:a16="http://schemas.microsoft.com/office/drawing/2014/main" id="{0FF8E6E6-4617-063D-4613-4A967ADE7A5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11BD240-6EDF-6542-C358-B0C67A3D44F3}"/>
              </a:ext>
            </a:extLst>
          </p:cNvPr>
          <p:cNvSpPr>
            <a:spLocks noGrp="1"/>
          </p:cNvSpPr>
          <p:nvPr>
            <p:ph type="sldNum" sz="quarter" idx="12"/>
          </p:nvPr>
        </p:nvSpPr>
        <p:spPr/>
        <p:txBody>
          <a:bodyPr/>
          <a:lstStyle/>
          <a:p>
            <a:fld id="{65579832-EE52-0A4F-B0CB-B8A7A81623FB}" type="slidenum">
              <a:rPr lang="en-US" smtClean="0"/>
              <a:t>‹#›</a:t>
            </a:fld>
            <a:endParaRPr lang="en-US"/>
          </a:p>
        </p:txBody>
      </p:sp>
    </p:spTree>
    <p:extLst>
      <p:ext uri="{BB962C8B-B14F-4D97-AF65-F5344CB8AC3E}">
        <p14:creationId xmlns:p14="http://schemas.microsoft.com/office/powerpoint/2010/main" val="246275938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85DA35-AF3A-A7CE-F7F8-ABC13F78A0F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3FAB83A9-12D3-B582-7A93-D11BC70ED07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EAFD5E6F-3748-DEA8-208C-1BBBDE84039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247334F-4348-F212-61E6-17A795D370E8}"/>
              </a:ext>
            </a:extLst>
          </p:cNvPr>
          <p:cNvSpPr>
            <a:spLocks noGrp="1"/>
          </p:cNvSpPr>
          <p:nvPr>
            <p:ph type="dt" sz="half" idx="10"/>
          </p:nvPr>
        </p:nvSpPr>
        <p:spPr/>
        <p:txBody>
          <a:bodyPr/>
          <a:lstStyle/>
          <a:p>
            <a:fld id="{8B2EC209-4E4E-C44B-8B93-C5D9B3092408}" type="datetimeFigureOut">
              <a:rPr lang="en-US" smtClean="0"/>
              <a:t>9/27/2026</a:t>
            </a:fld>
            <a:endParaRPr lang="en-US"/>
          </a:p>
        </p:txBody>
      </p:sp>
      <p:sp>
        <p:nvSpPr>
          <p:cNvPr id="6" name="Footer Placeholder 5">
            <a:extLst>
              <a:ext uri="{FF2B5EF4-FFF2-40B4-BE49-F238E27FC236}">
                <a16:creationId xmlns:a16="http://schemas.microsoft.com/office/drawing/2014/main" id="{05555764-8D23-F456-3A07-AFF30676E44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5255DB8-6307-6B87-8EA0-6FCF2F6049EA}"/>
              </a:ext>
            </a:extLst>
          </p:cNvPr>
          <p:cNvSpPr>
            <a:spLocks noGrp="1"/>
          </p:cNvSpPr>
          <p:nvPr>
            <p:ph type="sldNum" sz="quarter" idx="12"/>
          </p:nvPr>
        </p:nvSpPr>
        <p:spPr/>
        <p:txBody>
          <a:bodyPr/>
          <a:lstStyle/>
          <a:p>
            <a:fld id="{65579832-EE52-0A4F-B0CB-B8A7A81623FB}" type="slidenum">
              <a:rPr lang="en-US" smtClean="0"/>
              <a:t>‹#›</a:t>
            </a:fld>
            <a:endParaRPr lang="en-US"/>
          </a:p>
        </p:txBody>
      </p:sp>
    </p:spTree>
    <p:extLst>
      <p:ext uri="{BB962C8B-B14F-4D97-AF65-F5344CB8AC3E}">
        <p14:creationId xmlns:p14="http://schemas.microsoft.com/office/powerpoint/2010/main" val="379289292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EB7B71-E48D-0899-E036-B6AFC3392465}"/>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2AA68866-5A0F-6D48-0CE7-C2F39583EF4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FD5624A-0F13-1CFC-3EE3-CD2F562A1284}"/>
              </a:ext>
            </a:extLst>
          </p:cNvPr>
          <p:cNvSpPr>
            <a:spLocks noGrp="1"/>
          </p:cNvSpPr>
          <p:nvPr>
            <p:ph type="dt" sz="half" idx="10"/>
          </p:nvPr>
        </p:nvSpPr>
        <p:spPr/>
        <p:txBody>
          <a:bodyPr/>
          <a:lstStyle/>
          <a:p>
            <a:fld id="{8B2EC209-4E4E-C44B-8B93-C5D9B3092408}" type="datetimeFigureOut">
              <a:rPr lang="en-US" smtClean="0"/>
              <a:t>9/27/2026</a:t>
            </a:fld>
            <a:endParaRPr lang="en-US"/>
          </a:p>
        </p:txBody>
      </p:sp>
      <p:sp>
        <p:nvSpPr>
          <p:cNvPr id="5" name="Footer Placeholder 4">
            <a:extLst>
              <a:ext uri="{FF2B5EF4-FFF2-40B4-BE49-F238E27FC236}">
                <a16:creationId xmlns:a16="http://schemas.microsoft.com/office/drawing/2014/main" id="{BA0510C8-C67A-9727-2E72-3B0EBD473E7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89014CC-C572-DF10-993C-4D7AA122C0D9}"/>
              </a:ext>
            </a:extLst>
          </p:cNvPr>
          <p:cNvSpPr>
            <a:spLocks noGrp="1"/>
          </p:cNvSpPr>
          <p:nvPr>
            <p:ph type="sldNum" sz="quarter" idx="12"/>
          </p:nvPr>
        </p:nvSpPr>
        <p:spPr/>
        <p:txBody>
          <a:bodyPr/>
          <a:lstStyle/>
          <a:p>
            <a:fld id="{65579832-EE52-0A4F-B0CB-B8A7A81623FB}" type="slidenum">
              <a:rPr lang="en-US" smtClean="0"/>
              <a:t>‹#›</a:t>
            </a:fld>
            <a:endParaRPr lang="en-US"/>
          </a:p>
        </p:txBody>
      </p:sp>
    </p:spTree>
    <p:extLst>
      <p:ext uri="{BB962C8B-B14F-4D97-AF65-F5344CB8AC3E}">
        <p14:creationId xmlns:p14="http://schemas.microsoft.com/office/powerpoint/2010/main" val="63353490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D4109E4-34DB-1571-C2D0-599241127B23}"/>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F95EFE2C-2E43-E88A-175D-98C2162C879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E7CC07F-DBB6-C671-935A-D4E171DDDC38}"/>
              </a:ext>
            </a:extLst>
          </p:cNvPr>
          <p:cNvSpPr>
            <a:spLocks noGrp="1"/>
          </p:cNvSpPr>
          <p:nvPr>
            <p:ph type="dt" sz="half" idx="10"/>
          </p:nvPr>
        </p:nvSpPr>
        <p:spPr/>
        <p:txBody>
          <a:bodyPr/>
          <a:lstStyle/>
          <a:p>
            <a:fld id="{8B2EC209-4E4E-C44B-8B93-C5D9B3092408}" type="datetimeFigureOut">
              <a:rPr lang="en-US" smtClean="0"/>
              <a:t>9/27/2026</a:t>
            </a:fld>
            <a:endParaRPr lang="en-US"/>
          </a:p>
        </p:txBody>
      </p:sp>
      <p:sp>
        <p:nvSpPr>
          <p:cNvPr id="5" name="Footer Placeholder 4">
            <a:extLst>
              <a:ext uri="{FF2B5EF4-FFF2-40B4-BE49-F238E27FC236}">
                <a16:creationId xmlns:a16="http://schemas.microsoft.com/office/drawing/2014/main" id="{DD873FDA-9E2E-A1F5-8B4C-F39744DFD4A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E353248-18BF-BC84-04A5-9ACF7E6B5E23}"/>
              </a:ext>
            </a:extLst>
          </p:cNvPr>
          <p:cNvSpPr>
            <a:spLocks noGrp="1"/>
          </p:cNvSpPr>
          <p:nvPr>
            <p:ph type="sldNum" sz="quarter" idx="12"/>
          </p:nvPr>
        </p:nvSpPr>
        <p:spPr/>
        <p:txBody>
          <a:bodyPr/>
          <a:lstStyle/>
          <a:p>
            <a:fld id="{65579832-EE52-0A4F-B0CB-B8A7A81623FB}" type="slidenum">
              <a:rPr lang="en-US" smtClean="0"/>
              <a:t>‹#›</a:t>
            </a:fld>
            <a:endParaRPr lang="en-US"/>
          </a:p>
        </p:txBody>
      </p:sp>
    </p:spTree>
    <p:extLst>
      <p:ext uri="{BB962C8B-B14F-4D97-AF65-F5344CB8AC3E}">
        <p14:creationId xmlns:p14="http://schemas.microsoft.com/office/powerpoint/2010/main" val="293195392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802430C-3872-C4CC-3248-A7146A62061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A902DA11-6698-0EAF-50F6-8AB2F10401B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D05FAA2-9A4A-60A3-50B4-785472F2227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8B2EC209-4E4E-C44B-8B93-C5D9B3092408}" type="datetimeFigureOut">
              <a:rPr lang="en-US" smtClean="0"/>
              <a:t>9/27/2026</a:t>
            </a:fld>
            <a:endParaRPr lang="en-US"/>
          </a:p>
        </p:txBody>
      </p:sp>
      <p:sp>
        <p:nvSpPr>
          <p:cNvPr id="5" name="Footer Placeholder 4">
            <a:extLst>
              <a:ext uri="{FF2B5EF4-FFF2-40B4-BE49-F238E27FC236}">
                <a16:creationId xmlns:a16="http://schemas.microsoft.com/office/drawing/2014/main" id="{15FBF62C-5421-9628-2A39-B92B7995FCA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07CAA451-98E3-2307-B60A-DBBF39D1067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65579832-EE52-0A4F-B0CB-B8A7A81623FB}" type="slidenum">
              <a:rPr lang="en-US" smtClean="0"/>
              <a:t>‹#›</a:t>
            </a:fld>
            <a:endParaRPr lang="en-US"/>
          </a:p>
        </p:txBody>
      </p:sp>
    </p:spTree>
    <p:extLst>
      <p:ext uri="{BB962C8B-B14F-4D97-AF65-F5344CB8AC3E}">
        <p14:creationId xmlns:p14="http://schemas.microsoft.com/office/powerpoint/2010/main" val="18534902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jpe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4.svg"/><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4.svg"/><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4.svg"/><Relationship Id="rId1" Type="http://schemas.openxmlformats.org/officeDocument/2006/relationships/slideLayout" Target="../slideLayouts/slideLayout2.xml"/><Relationship Id="rId6" Type="http://schemas.openxmlformats.org/officeDocument/2006/relationships/image" Target="../media/image6.emf"/><Relationship Id="rId5" Type="http://schemas.openxmlformats.org/officeDocument/2006/relationships/image" Target="../media/image5.emf"/><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4.svg"/><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4.svg"/><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4.svg"/><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4.svg"/><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4.svg"/><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10.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4.svg"/><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image" Target="../media/image2.png"/></Relationships>
</file>

<file path=ppt/slides/_rels/slide1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4.svg"/><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1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4.svg"/><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1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4.svg"/><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1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4.svg"/><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1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4.svg"/><Relationship Id="rId1" Type="http://schemas.openxmlformats.org/officeDocument/2006/relationships/slideLayout" Target="../slideLayouts/slideLayout2.xml"/><Relationship Id="rId5" Type="http://schemas.openxmlformats.org/officeDocument/2006/relationships/image" Target="../media/image8.jpg"/><Relationship Id="rId4" Type="http://schemas.openxmlformats.org/officeDocument/2006/relationships/image" Target="../media/image2.png"/></Relationships>
</file>

<file path=ppt/slides/_rels/slide1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4.svg"/><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1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sv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EFF2F3"/>
        </a:solidFill>
        <a:effectLst/>
      </p:bgPr>
    </p:bg>
    <p:spTree>
      <p:nvGrpSpPr>
        <p:cNvPr id="1" name=""/>
        <p:cNvGrpSpPr/>
        <p:nvPr/>
      </p:nvGrpSpPr>
      <p:grpSpPr>
        <a:xfrm>
          <a:off x="0" y="0"/>
          <a:ext cx="0" cy="0"/>
          <a:chOff x="0" y="0"/>
          <a:chExt cx="0" cy="0"/>
        </a:xfrm>
      </p:grpSpPr>
      <p:pic>
        <p:nvPicPr>
          <p:cNvPr id="15" name="Graphic 14">
            <a:extLst>
              <a:ext uri="{FF2B5EF4-FFF2-40B4-BE49-F238E27FC236}">
                <a16:creationId xmlns:a16="http://schemas.microsoft.com/office/drawing/2014/main" id="{C5C38B9B-3988-6A40-C507-7FB8B83E7357}"/>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0" y="0"/>
            <a:ext cx="12192000" cy="6858000"/>
          </a:xfrm>
          <a:prstGeom prst="rect">
            <a:avLst/>
          </a:prstGeom>
        </p:spPr>
      </p:pic>
      <p:pic>
        <p:nvPicPr>
          <p:cNvPr id="17" name="Picture 16" descr="A blue text on a black background&#10;&#10;Description automatically generated">
            <a:extLst>
              <a:ext uri="{FF2B5EF4-FFF2-40B4-BE49-F238E27FC236}">
                <a16:creationId xmlns:a16="http://schemas.microsoft.com/office/drawing/2014/main" id="{360561F3-0C9A-DC58-51AE-A7F6BECB2FDD}"/>
              </a:ext>
            </a:extLst>
          </p:cNvPr>
          <p:cNvPicPr>
            <a:picLocks noChangeAspect="1"/>
          </p:cNvPicPr>
          <p:nvPr/>
        </p:nvPicPr>
        <p:blipFill>
          <a:blip r:embed="rId4"/>
          <a:stretch>
            <a:fillRect/>
          </a:stretch>
        </p:blipFill>
        <p:spPr>
          <a:xfrm>
            <a:off x="350795" y="312571"/>
            <a:ext cx="4048211" cy="1224888"/>
          </a:xfrm>
          <a:prstGeom prst="rect">
            <a:avLst/>
          </a:prstGeom>
        </p:spPr>
      </p:pic>
      <p:sp>
        <p:nvSpPr>
          <p:cNvPr id="18" name="TextBox 17">
            <a:extLst>
              <a:ext uri="{FF2B5EF4-FFF2-40B4-BE49-F238E27FC236}">
                <a16:creationId xmlns:a16="http://schemas.microsoft.com/office/drawing/2014/main" id="{D39FB1A6-5BDF-6B17-D775-29FFDF8BFB00}"/>
              </a:ext>
            </a:extLst>
          </p:cNvPr>
          <p:cNvSpPr txBox="1"/>
          <p:nvPr/>
        </p:nvSpPr>
        <p:spPr>
          <a:xfrm>
            <a:off x="511432" y="2093513"/>
            <a:ext cx="10424547" cy="769441"/>
          </a:xfrm>
          <a:prstGeom prst="rect">
            <a:avLst/>
          </a:prstGeom>
          <a:noFill/>
        </p:spPr>
        <p:txBody>
          <a:bodyPr wrap="square" rtlCol="0">
            <a:spAutoFit/>
          </a:bodyPr>
          <a:lstStyle/>
          <a:p>
            <a:r>
              <a:rPr lang="en-US" sz="4400" dirty="0">
                <a:solidFill>
                  <a:srgbClr val="0B0A21"/>
                </a:solidFill>
                <a:latin typeface="Rubik Medium" pitchFamily="2" charset="-79"/>
                <a:cs typeface="Rubik Medium" pitchFamily="2" charset="-79"/>
              </a:rPr>
              <a:t>SPACIOUS challenges and science</a:t>
            </a:r>
          </a:p>
        </p:txBody>
      </p:sp>
      <p:sp>
        <p:nvSpPr>
          <p:cNvPr id="19" name="TextBox 18">
            <a:extLst>
              <a:ext uri="{FF2B5EF4-FFF2-40B4-BE49-F238E27FC236}">
                <a16:creationId xmlns:a16="http://schemas.microsoft.com/office/drawing/2014/main" id="{2A9AA014-09D0-1AA9-8AF7-11B8437B61A7}"/>
              </a:ext>
            </a:extLst>
          </p:cNvPr>
          <p:cNvSpPr txBox="1"/>
          <p:nvPr/>
        </p:nvSpPr>
        <p:spPr>
          <a:xfrm>
            <a:off x="511433" y="3429000"/>
            <a:ext cx="3496962" cy="369332"/>
          </a:xfrm>
          <a:prstGeom prst="rect">
            <a:avLst/>
          </a:prstGeom>
          <a:noFill/>
        </p:spPr>
        <p:txBody>
          <a:bodyPr wrap="square" rtlCol="0">
            <a:spAutoFit/>
          </a:bodyPr>
          <a:lstStyle/>
          <a:p>
            <a:r>
              <a:rPr lang="en-US" dirty="0">
                <a:solidFill>
                  <a:srgbClr val="0B0A21"/>
                </a:solidFill>
                <a:latin typeface="Rubik Medium" pitchFamily="2" charset="-79"/>
                <a:cs typeface="Rubik Medium" pitchFamily="2" charset="-79"/>
              </a:rPr>
              <a:t>Xavier Luri</a:t>
            </a:r>
          </a:p>
        </p:txBody>
      </p:sp>
      <p:pic>
        <p:nvPicPr>
          <p:cNvPr id="21" name="Picture 20" descr="A close up of blue text&#10;&#10;Description automatically generated">
            <a:extLst>
              <a:ext uri="{FF2B5EF4-FFF2-40B4-BE49-F238E27FC236}">
                <a16:creationId xmlns:a16="http://schemas.microsoft.com/office/drawing/2014/main" id="{94C3D603-61CC-E255-031A-58198F11724C}"/>
              </a:ext>
            </a:extLst>
          </p:cNvPr>
          <p:cNvPicPr>
            <a:picLocks noChangeAspect="1"/>
          </p:cNvPicPr>
          <p:nvPr/>
        </p:nvPicPr>
        <p:blipFill>
          <a:blip r:embed="rId5"/>
          <a:stretch>
            <a:fillRect/>
          </a:stretch>
        </p:blipFill>
        <p:spPr>
          <a:xfrm>
            <a:off x="350795" y="6275647"/>
            <a:ext cx="1905000" cy="419100"/>
          </a:xfrm>
          <a:prstGeom prst="rect">
            <a:avLst/>
          </a:prstGeom>
        </p:spPr>
      </p:pic>
      <p:sp>
        <p:nvSpPr>
          <p:cNvPr id="22" name="TextBox 21">
            <a:extLst>
              <a:ext uri="{FF2B5EF4-FFF2-40B4-BE49-F238E27FC236}">
                <a16:creationId xmlns:a16="http://schemas.microsoft.com/office/drawing/2014/main" id="{42A49A97-A784-B7E3-F995-B91167B1016F}"/>
              </a:ext>
            </a:extLst>
          </p:cNvPr>
          <p:cNvSpPr txBox="1"/>
          <p:nvPr/>
        </p:nvSpPr>
        <p:spPr>
          <a:xfrm>
            <a:off x="2255795" y="6233082"/>
            <a:ext cx="4777260" cy="461665"/>
          </a:xfrm>
          <a:prstGeom prst="rect">
            <a:avLst/>
          </a:prstGeom>
          <a:noFill/>
        </p:spPr>
        <p:txBody>
          <a:bodyPr wrap="square" rtlCol="0">
            <a:spAutoFit/>
          </a:bodyPr>
          <a:lstStyle/>
          <a:p>
            <a:r>
              <a:rPr lang="en-US" sz="1200" dirty="0">
                <a:solidFill>
                  <a:srgbClr val="0B0A21"/>
                </a:solidFill>
                <a:latin typeface="Rubik Light" pitchFamily="2" charset="-79"/>
                <a:cs typeface="Rubik Light" pitchFamily="2" charset="-79"/>
              </a:rPr>
              <a:t>SPACIOUS is a Horizon Europe HORIZON-CL4-2023-SPACE-01-71 project funded under grant agreement no. 101135205</a:t>
            </a:r>
          </a:p>
        </p:txBody>
      </p:sp>
    </p:spTree>
    <p:extLst>
      <p:ext uri="{BB962C8B-B14F-4D97-AF65-F5344CB8AC3E}">
        <p14:creationId xmlns:p14="http://schemas.microsoft.com/office/powerpoint/2010/main" val="66974115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2F8D81-BEAD-E4F9-2A9F-2AC27BF6CA6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63F6819-D59D-806B-C559-BF22AA57459A}"/>
              </a:ext>
            </a:extLst>
          </p:cNvPr>
          <p:cNvSpPr>
            <a:spLocks noGrp="1"/>
          </p:cNvSpPr>
          <p:nvPr>
            <p:ph type="title"/>
          </p:nvPr>
        </p:nvSpPr>
        <p:spPr/>
        <p:txBody>
          <a:bodyPr/>
          <a:lstStyle/>
          <a:p>
            <a:endParaRPr lang="en-US"/>
          </a:p>
        </p:txBody>
      </p:sp>
      <p:pic>
        <p:nvPicPr>
          <p:cNvPr id="13" name="Content Placeholder 12">
            <a:extLst>
              <a:ext uri="{FF2B5EF4-FFF2-40B4-BE49-F238E27FC236}">
                <a16:creationId xmlns:a16="http://schemas.microsoft.com/office/drawing/2014/main" id="{FDDB4415-9C76-B4AD-620E-0752A9760B9F}"/>
              </a:ext>
            </a:extLst>
          </p:cNvPr>
          <p:cNvPicPr>
            <a:picLocks noGrp="1" noChangeAspect="1"/>
          </p:cNvPicPr>
          <p:nvPr>
            <p:ph idx="1"/>
          </p:nvPr>
        </p:nvPicPr>
        <p:blipFill>
          <a:blip>
            <a:extLst>
              <a:ext uri="{96DAC541-7B7A-43D3-8B79-37D633B846F1}">
                <asvg:svgBlip xmlns:asvg="http://schemas.microsoft.com/office/drawing/2016/SVG/main" r:embed="rId2"/>
              </a:ext>
            </a:extLst>
          </a:blip>
          <a:stretch>
            <a:fillRect/>
          </a:stretch>
        </p:blipFill>
        <p:spPr>
          <a:xfrm>
            <a:off x="0" y="0"/>
            <a:ext cx="12192000" cy="6858000"/>
          </a:xfrm>
        </p:spPr>
      </p:pic>
      <p:pic>
        <p:nvPicPr>
          <p:cNvPr id="14" name="Picture 13" descr="A close up of blue text&#10;&#10;Description automatically generated">
            <a:extLst>
              <a:ext uri="{FF2B5EF4-FFF2-40B4-BE49-F238E27FC236}">
                <a16:creationId xmlns:a16="http://schemas.microsoft.com/office/drawing/2014/main" id="{08364F47-528A-75C3-8E95-FE0463D4C2CE}"/>
              </a:ext>
            </a:extLst>
          </p:cNvPr>
          <p:cNvPicPr>
            <a:picLocks noChangeAspect="1"/>
          </p:cNvPicPr>
          <p:nvPr/>
        </p:nvPicPr>
        <p:blipFill>
          <a:blip r:embed="rId3"/>
          <a:stretch>
            <a:fillRect/>
          </a:stretch>
        </p:blipFill>
        <p:spPr>
          <a:xfrm>
            <a:off x="350795" y="6275647"/>
            <a:ext cx="1905000" cy="419100"/>
          </a:xfrm>
          <a:prstGeom prst="rect">
            <a:avLst/>
          </a:prstGeom>
        </p:spPr>
      </p:pic>
      <p:sp>
        <p:nvSpPr>
          <p:cNvPr id="15" name="TextBox 14">
            <a:extLst>
              <a:ext uri="{FF2B5EF4-FFF2-40B4-BE49-F238E27FC236}">
                <a16:creationId xmlns:a16="http://schemas.microsoft.com/office/drawing/2014/main" id="{E09715AA-A385-8F47-7AC7-8262934612C6}"/>
              </a:ext>
            </a:extLst>
          </p:cNvPr>
          <p:cNvSpPr txBox="1"/>
          <p:nvPr/>
        </p:nvSpPr>
        <p:spPr>
          <a:xfrm>
            <a:off x="2255795" y="6233082"/>
            <a:ext cx="4777260" cy="461665"/>
          </a:xfrm>
          <a:prstGeom prst="rect">
            <a:avLst/>
          </a:prstGeom>
          <a:noFill/>
        </p:spPr>
        <p:txBody>
          <a:bodyPr wrap="square" rtlCol="0">
            <a:spAutoFit/>
          </a:bodyPr>
          <a:lstStyle/>
          <a:p>
            <a:r>
              <a:rPr lang="en-US" sz="1200" dirty="0">
                <a:solidFill>
                  <a:srgbClr val="0B0A21"/>
                </a:solidFill>
                <a:latin typeface="Rubik Light" pitchFamily="2" charset="-79"/>
                <a:cs typeface="Rubik Light" pitchFamily="2" charset="-79"/>
              </a:rPr>
              <a:t>SPACIOUS is a Horizon Europe HORIZON-CL4-2023-SPACE-01-71 project funded under grant agreement no. 101135205</a:t>
            </a:r>
          </a:p>
        </p:txBody>
      </p:sp>
      <p:pic>
        <p:nvPicPr>
          <p:cNvPr id="16" name="Picture 15" descr="A blue text on a black background&#10;&#10;Description automatically generated">
            <a:extLst>
              <a:ext uri="{FF2B5EF4-FFF2-40B4-BE49-F238E27FC236}">
                <a16:creationId xmlns:a16="http://schemas.microsoft.com/office/drawing/2014/main" id="{85BEF544-0DC1-5055-B4F8-159E275705AE}"/>
              </a:ext>
            </a:extLst>
          </p:cNvPr>
          <p:cNvPicPr>
            <a:picLocks noChangeAspect="1"/>
          </p:cNvPicPr>
          <p:nvPr/>
        </p:nvPicPr>
        <p:blipFill>
          <a:blip r:embed="rId4"/>
          <a:stretch>
            <a:fillRect/>
          </a:stretch>
        </p:blipFill>
        <p:spPr>
          <a:xfrm>
            <a:off x="9288850" y="5980702"/>
            <a:ext cx="2713681" cy="821092"/>
          </a:xfrm>
          <a:prstGeom prst="rect">
            <a:avLst/>
          </a:prstGeom>
        </p:spPr>
      </p:pic>
      <p:sp>
        <p:nvSpPr>
          <p:cNvPr id="17" name="TextBox 16">
            <a:extLst>
              <a:ext uri="{FF2B5EF4-FFF2-40B4-BE49-F238E27FC236}">
                <a16:creationId xmlns:a16="http://schemas.microsoft.com/office/drawing/2014/main" id="{BF823E3B-63E4-2143-24A8-4EF0526D86AF}"/>
              </a:ext>
            </a:extLst>
          </p:cNvPr>
          <p:cNvSpPr txBox="1"/>
          <p:nvPr/>
        </p:nvSpPr>
        <p:spPr>
          <a:xfrm>
            <a:off x="613691" y="105301"/>
            <a:ext cx="10256108" cy="769441"/>
          </a:xfrm>
          <a:prstGeom prst="rect">
            <a:avLst/>
          </a:prstGeom>
          <a:noFill/>
        </p:spPr>
        <p:txBody>
          <a:bodyPr wrap="square" rtlCol="0">
            <a:spAutoFit/>
          </a:bodyPr>
          <a:lstStyle/>
          <a:p>
            <a:pPr algn="ctr"/>
            <a:r>
              <a:rPr lang="en-US" sz="4400" dirty="0">
                <a:solidFill>
                  <a:srgbClr val="0B0A21"/>
                </a:solidFill>
                <a:latin typeface="Rubik Medium" pitchFamily="2" charset="-79"/>
                <a:cs typeface="Rubik Medium" pitchFamily="2" charset="-79"/>
              </a:rPr>
              <a:t>GENIUS heritage</a:t>
            </a:r>
          </a:p>
        </p:txBody>
      </p:sp>
      <p:sp>
        <p:nvSpPr>
          <p:cNvPr id="4" name="QuadreDeText 3">
            <a:extLst>
              <a:ext uri="{FF2B5EF4-FFF2-40B4-BE49-F238E27FC236}">
                <a16:creationId xmlns:a16="http://schemas.microsoft.com/office/drawing/2014/main" id="{18384502-AD05-F2BD-7C7A-A8E4C90D1395}"/>
              </a:ext>
            </a:extLst>
          </p:cNvPr>
          <p:cNvSpPr txBox="1"/>
          <p:nvPr/>
        </p:nvSpPr>
        <p:spPr>
          <a:xfrm>
            <a:off x="500393" y="1197620"/>
            <a:ext cx="11191213" cy="4462760"/>
          </a:xfrm>
          <a:prstGeom prst="rect">
            <a:avLst/>
          </a:prstGeom>
          <a:noFill/>
        </p:spPr>
        <p:txBody>
          <a:bodyPr wrap="square">
            <a:spAutoFit/>
          </a:bodyPr>
          <a:lstStyle/>
          <a:p>
            <a:r>
              <a:rPr lang="en-US" sz="2000" b="1" dirty="0"/>
              <a:t>Gaia European Network for Improved User Services (</a:t>
            </a:r>
            <a:r>
              <a:rPr lang="es-ES" sz="2000" b="1" dirty="0"/>
              <a:t>GENIUS) – FP7 2013</a:t>
            </a:r>
          </a:p>
          <a:p>
            <a:pPr marL="742950" lvl="1" indent="-285750" algn="just">
              <a:buFont typeface="Arial" panose="020B0604020202020204" pitchFamily="34" charset="0"/>
              <a:buChar char="○"/>
            </a:pPr>
            <a:endParaRPr lang="es-ES" sz="2400" u="none" strike="noStrike" dirty="0">
              <a:effectLst/>
              <a:latin typeface="Calibri" panose="020F0502020204030204" pitchFamily="34" charset="0"/>
              <a:ea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r>
              <a:rPr lang="en-GB" sz="2000" dirty="0"/>
              <a:t>Predecessor of SPACIOUS, focused on Gaia so a narrower scope “</a:t>
            </a:r>
            <a:r>
              <a:rPr lang="en-US" sz="2000" i="1" dirty="0"/>
              <a:t>The objective of the GENIUS proposal is to contribute to the design and implementation of the Gaia archive</a:t>
            </a:r>
            <a:r>
              <a:rPr lang="es-ES" sz="2000" dirty="0"/>
              <a:t>”</a:t>
            </a:r>
          </a:p>
          <a:p>
            <a:pPr marL="285750" indent="-285750">
              <a:buFont typeface="Arial" panose="020B0604020202020204" pitchFamily="34" charset="0"/>
              <a:buChar char="•"/>
            </a:pPr>
            <a:endParaRPr lang="es-ES" sz="2000" dirty="0"/>
          </a:p>
          <a:p>
            <a:pPr marL="285750" indent="-285750">
              <a:buFont typeface="Arial" panose="020B0604020202020204" pitchFamily="34" charset="0"/>
              <a:buChar char="•"/>
            </a:pPr>
            <a:r>
              <a:rPr lang="en-US" sz="2000" b="1" dirty="0"/>
              <a:t>Architecture: </a:t>
            </a:r>
            <a:r>
              <a:rPr lang="en-US" sz="2000" dirty="0"/>
              <a:t>Developed the Gaia Data Mining and Big Data prototype (GDAF), based on Hadoop, YARN, and Spark, deployed on bare-metal infrastructure.</a:t>
            </a:r>
          </a:p>
          <a:p>
            <a:pPr marL="285750" indent="-285750">
              <a:buFont typeface="Arial" panose="020B0604020202020204" pitchFamily="34" charset="0"/>
              <a:buChar char="•"/>
            </a:pPr>
            <a:endParaRPr lang="en-US" sz="2000" dirty="0"/>
          </a:p>
          <a:p>
            <a:pPr marL="285750" indent="-285750">
              <a:buFont typeface="Arial" panose="020B0604020202020204" pitchFamily="34" charset="0"/>
              <a:buChar char="•"/>
            </a:pPr>
            <a:r>
              <a:rPr lang="en-US" sz="2000" b="1" dirty="0"/>
              <a:t>Scope: </a:t>
            </a:r>
            <a:r>
              <a:rPr lang="en-US" sz="2000" dirty="0"/>
              <a:t>Primarily aimed at enabling access and validation tools for the Gaia archive, with some early exploration of data mining and visualization.</a:t>
            </a:r>
          </a:p>
          <a:p>
            <a:pPr marL="285750" indent="-285750">
              <a:buFont typeface="Arial" panose="020B0604020202020204" pitchFamily="34" charset="0"/>
              <a:buChar char="•"/>
            </a:pPr>
            <a:endParaRPr lang="en-US" sz="2000" dirty="0"/>
          </a:p>
          <a:p>
            <a:pPr marL="285750" indent="-285750">
              <a:buFont typeface="Arial" panose="020B0604020202020204" pitchFamily="34" charset="0"/>
              <a:buChar char="•"/>
            </a:pPr>
            <a:r>
              <a:rPr lang="en-US" sz="2000" b="1" dirty="0"/>
              <a:t>Limitations: </a:t>
            </a:r>
            <a:r>
              <a:rPr lang="en-US" sz="2000" dirty="0"/>
              <a:t>The prototype was not scalable for widespread community use. Deployment was tied to specific hardware environments, making it difficult to maintain, expand, or adapt to new missions. Lacked flexibility for cloud integration and broader interoperability.</a:t>
            </a:r>
            <a:endParaRPr lang="es-ES" sz="4000" dirty="0"/>
          </a:p>
        </p:txBody>
      </p:sp>
    </p:spTree>
    <p:extLst>
      <p:ext uri="{BB962C8B-B14F-4D97-AF65-F5344CB8AC3E}">
        <p14:creationId xmlns:p14="http://schemas.microsoft.com/office/powerpoint/2010/main" val="379748490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928A9F-BA85-14DE-BC11-F1AE9734DF7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3EE4BDC-16D9-6B12-90CC-0C82F26F196A}"/>
              </a:ext>
            </a:extLst>
          </p:cNvPr>
          <p:cNvSpPr>
            <a:spLocks noGrp="1"/>
          </p:cNvSpPr>
          <p:nvPr>
            <p:ph type="title"/>
          </p:nvPr>
        </p:nvSpPr>
        <p:spPr/>
        <p:txBody>
          <a:bodyPr/>
          <a:lstStyle/>
          <a:p>
            <a:endParaRPr lang="en-US"/>
          </a:p>
        </p:txBody>
      </p:sp>
      <p:pic>
        <p:nvPicPr>
          <p:cNvPr id="13" name="Content Placeholder 12">
            <a:extLst>
              <a:ext uri="{FF2B5EF4-FFF2-40B4-BE49-F238E27FC236}">
                <a16:creationId xmlns:a16="http://schemas.microsoft.com/office/drawing/2014/main" id="{B89EFD0A-F6BC-DBB1-7E87-162E429E28F2}"/>
              </a:ext>
            </a:extLst>
          </p:cNvPr>
          <p:cNvPicPr>
            <a:picLocks noGrp="1" noChangeAspect="1"/>
          </p:cNvPicPr>
          <p:nvPr>
            <p:ph idx="1"/>
          </p:nvPr>
        </p:nvPicPr>
        <p:blipFill>
          <a:blip>
            <a:extLst>
              <a:ext uri="{96DAC541-7B7A-43D3-8B79-37D633B846F1}">
                <asvg:svgBlip xmlns:asvg="http://schemas.microsoft.com/office/drawing/2016/SVG/main" r:embed="rId2"/>
              </a:ext>
            </a:extLst>
          </a:blip>
          <a:stretch>
            <a:fillRect/>
          </a:stretch>
        </p:blipFill>
        <p:spPr>
          <a:xfrm>
            <a:off x="0" y="0"/>
            <a:ext cx="12192000" cy="6858000"/>
          </a:xfrm>
        </p:spPr>
      </p:pic>
      <p:pic>
        <p:nvPicPr>
          <p:cNvPr id="14" name="Picture 13" descr="A close up of blue text&#10;&#10;Description automatically generated">
            <a:extLst>
              <a:ext uri="{FF2B5EF4-FFF2-40B4-BE49-F238E27FC236}">
                <a16:creationId xmlns:a16="http://schemas.microsoft.com/office/drawing/2014/main" id="{C84CFDB5-4AD0-2519-E761-A9A60CB17332}"/>
              </a:ext>
            </a:extLst>
          </p:cNvPr>
          <p:cNvPicPr>
            <a:picLocks noChangeAspect="1"/>
          </p:cNvPicPr>
          <p:nvPr/>
        </p:nvPicPr>
        <p:blipFill>
          <a:blip r:embed="rId3"/>
          <a:stretch>
            <a:fillRect/>
          </a:stretch>
        </p:blipFill>
        <p:spPr>
          <a:xfrm>
            <a:off x="350795" y="6275647"/>
            <a:ext cx="1905000" cy="419100"/>
          </a:xfrm>
          <a:prstGeom prst="rect">
            <a:avLst/>
          </a:prstGeom>
        </p:spPr>
      </p:pic>
      <p:sp>
        <p:nvSpPr>
          <p:cNvPr id="15" name="TextBox 14">
            <a:extLst>
              <a:ext uri="{FF2B5EF4-FFF2-40B4-BE49-F238E27FC236}">
                <a16:creationId xmlns:a16="http://schemas.microsoft.com/office/drawing/2014/main" id="{921877DB-C89C-25A5-27B2-A4BF368A8F72}"/>
              </a:ext>
            </a:extLst>
          </p:cNvPr>
          <p:cNvSpPr txBox="1"/>
          <p:nvPr/>
        </p:nvSpPr>
        <p:spPr>
          <a:xfrm>
            <a:off x="2255795" y="6233082"/>
            <a:ext cx="4777260" cy="461665"/>
          </a:xfrm>
          <a:prstGeom prst="rect">
            <a:avLst/>
          </a:prstGeom>
          <a:noFill/>
        </p:spPr>
        <p:txBody>
          <a:bodyPr wrap="square" rtlCol="0">
            <a:spAutoFit/>
          </a:bodyPr>
          <a:lstStyle/>
          <a:p>
            <a:r>
              <a:rPr lang="en-US" sz="1200" dirty="0">
                <a:solidFill>
                  <a:srgbClr val="0B0A21"/>
                </a:solidFill>
                <a:latin typeface="Rubik Light" pitchFamily="2" charset="-79"/>
                <a:cs typeface="Rubik Light" pitchFamily="2" charset="-79"/>
              </a:rPr>
              <a:t>SPACIOUS is a Horizon Europe HORIZON-CL4-2023-SPACE-01-71 project funded under grant agreement no. 101135205</a:t>
            </a:r>
          </a:p>
        </p:txBody>
      </p:sp>
      <p:pic>
        <p:nvPicPr>
          <p:cNvPr id="16" name="Picture 15" descr="A blue text on a black background&#10;&#10;Description automatically generated">
            <a:extLst>
              <a:ext uri="{FF2B5EF4-FFF2-40B4-BE49-F238E27FC236}">
                <a16:creationId xmlns:a16="http://schemas.microsoft.com/office/drawing/2014/main" id="{763FE18D-3E2A-7599-84B0-CCD4C7C3061A}"/>
              </a:ext>
            </a:extLst>
          </p:cNvPr>
          <p:cNvPicPr>
            <a:picLocks noChangeAspect="1"/>
          </p:cNvPicPr>
          <p:nvPr/>
        </p:nvPicPr>
        <p:blipFill>
          <a:blip r:embed="rId4"/>
          <a:stretch>
            <a:fillRect/>
          </a:stretch>
        </p:blipFill>
        <p:spPr>
          <a:xfrm>
            <a:off x="9288850" y="5980702"/>
            <a:ext cx="2713681" cy="821092"/>
          </a:xfrm>
          <a:prstGeom prst="rect">
            <a:avLst/>
          </a:prstGeom>
        </p:spPr>
      </p:pic>
      <p:sp>
        <p:nvSpPr>
          <p:cNvPr id="4" name="QuadreDeText 3">
            <a:extLst>
              <a:ext uri="{FF2B5EF4-FFF2-40B4-BE49-F238E27FC236}">
                <a16:creationId xmlns:a16="http://schemas.microsoft.com/office/drawing/2014/main" id="{AC19F1A4-489A-59B7-C5F2-AB40864F53C9}"/>
              </a:ext>
            </a:extLst>
          </p:cNvPr>
          <p:cNvSpPr txBox="1"/>
          <p:nvPr/>
        </p:nvSpPr>
        <p:spPr>
          <a:xfrm>
            <a:off x="350795" y="163253"/>
            <a:ext cx="11191213" cy="5693866"/>
          </a:xfrm>
          <a:prstGeom prst="rect">
            <a:avLst/>
          </a:prstGeom>
          <a:noFill/>
        </p:spPr>
        <p:txBody>
          <a:bodyPr wrap="square">
            <a:spAutoFit/>
          </a:bodyPr>
          <a:lstStyle/>
          <a:p>
            <a:r>
              <a:rPr lang="es-ES" b="1" dirty="0" err="1"/>
              <a:t>Science</a:t>
            </a:r>
            <a:r>
              <a:rPr lang="es-ES" b="1" dirty="0"/>
              <a:t> </a:t>
            </a:r>
            <a:r>
              <a:rPr lang="es-ES" b="1" dirty="0" err="1"/>
              <a:t>Platform</a:t>
            </a:r>
            <a:r>
              <a:rPr lang="es-ES" b="1" dirty="0"/>
              <a:t> Cloud </a:t>
            </a:r>
            <a:r>
              <a:rPr lang="es-ES" b="1" dirty="0" err="1"/>
              <a:t>Infrastructure</a:t>
            </a:r>
            <a:r>
              <a:rPr lang="es-ES" b="1" dirty="0"/>
              <a:t> </a:t>
            </a:r>
            <a:r>
              <a:rPr lang="es-ES" b="1" dirty="0" err="1"/>
              <a:t>for</a:t>
            </a:r>
            <a:r>
              <a:rPr lang="es-ES" b="1" dirty="0"/>
              <a:t> </a:t>
            </a:r>
            <a:r>
              <a:rPr lang="es-ES" b="1" dirty="0" err="1"/>
              <a:t>Outsize</a:t>
            </a:r>
            <a:r>
              <a:rPr lang="es-ES" b="1" dirty="0"/>
              <a:t> </a:t>
            </a:r>
            <a:r>
              <a:rPr lang="es-ES" b="1" dirty="0" err="1"/>
              <a:t>Usage</a:t>
            </a:r>
            <a:r>
              <a:rPr lang="es-ES" b="1" dirty="0"/>
              <a:t> </a:t>
            </a:r>
            <a:r>
              <a:rPr lang="es-ES" b="1" dirty="0" err="1"/>
              <a:t>Scenarios</a:t>
            </a:r>
            <a:r>
              <a:rPr lang="es-ES" b="1" dirty="0"/>
              <a:t> </a:t>
            </a:r>
            <a:r>
              <a:rPr lang="es-ES" i="1" dirty="0"/>
              <a:t>- </a:t>
            </a:r>
            <a:r>
              <a:rPr lang="en-US" sz="2000" b="1" dirty="0"/>
              <a:t>SPACIOUS (Horizon Europe)</a:t>
            </a:r>
          </a:p>
          <a:p>
            <a:endParaRPr lang="en-US" sz="2000" dirty="0"/>
          </a:p>
          <a:p>
            <a:r>
              <a:rPr lang="en-US" dirty="0"/>
              <a:t>The massive growth of ESA mission datasets (Gaia DR4 ~0.5 PB, Euclid forthcoming) made the GENIUS approach insufficient. A more flexible, scalable solution was needed to deploy, maintain, and expand a viable service for Big Data astrophysics.</a:t>
            </a:r>
          </a:p>
          <a:p>
            <a:endParaRPr lang="en-US" dirty="0"/>
          </a:p>
          <a:p>
            <a:pPr marL="342900" indent="-342900">
              <a:buFont typeface="Arial" panose="020B0604020202020204" pitchFamily="34" charset="0"/>
              <a:buChar char="•"/>
            </a:pPr>
            <a:r>
              <a:rPr lang="en-US" dirty="0"/>
              <a:t>Core Innovation: Builds on GENIUS/GDAF experience but introduces the Big Data Analytics Framework (BDAF):</a:t>
            </a:r>
          </a:p>
          <a:p>
            <a:pPr marL="800100" lvl="1" indent="-342900">
              <a:buFont typeface="Arial" panose="020B0604020202020204" pitchFamily="34" charset="0"/>
              <a:buChar char="•"/>
            </a:pPr>
            <a:r>
              <a:rPr lang="en-US" b="1" dirty="0"/>
              <a:t>Cloud-native and virtualized design</a:t>
            </a:r>
            <a:r>
              <a:rPr lang="en-US" dirty="0"/>
              <a:t>, deployable on supercomputing centers (BSC), OpenStack, and commercial clouds (Azure, AWS, Google Cloud).</a:t>
            </a:r>
          </a:p>
          <a:p>
            <a:pPr marL="800100" lvl="1" indent="-342900">
              <a:buFont typeface="Arial" panose="020B0604020202020204" pitchFamily="34" charset="0"/>
              <a:buChar char="•"/>
            </a:pPr>
            <a:r>
              <a:rPr lang="en-US" dirty="0"/>
              <a:t>Compliant with European Open Science Cloud (EOSC) standards for interoperability and sustainability.</a:t>
            </a:r>
          </a:p>
          <a:p>
            <a:pPr marL="800100" lvl="1" indent="-342900">
              <a:buFont typeface="Arial" panose="020B0604020202020204" pitchFamily="34" charset="0"/>
              <a:buChar char="•"/>
            </a:pPr>
            <a:endParaRPr lang="en-US" dirty="0"/>
          </a:p>
          <a:p>
            <a:pPr marL="342900" indent="-342900">
              <a:buFont typeface="Arial" panose="020B0604020202020204" pitchFamily="34" charset="0"/>
              <a:buChar char="•"/>
            </a:pPr>
            <a:r>
              <a:rPr lang="en-US" dirty="0"/>
              <a:t>Objectives:</a:t>
            </a:r>
          </a:p>
          <a:p>
            <a:pPr marL="800100" lvl="1" indent="-342900">
              <a:buFont typeface="Arial" panose="020B0604020202020204" pitchFamily="34" charset="0"/>
              <a:buChar char="•"/>
            </a:pPr>
            <a:r>
              <a:rPr lang="en-US" b="1" dirty="0"/>
              <a:t>Provide a portable, open platform for Big Data and Data Mining</a:t>
            </a:r>
            <a:r>
              <a:rPr lang="en-US" dirty="0"/>
              <a:t>, enabling “code-to-data” analysis rather than downloading massive datasets.</a:t>
            </a:r>
          </a:p>
          <a:p>
            <a:pPr marL="800100" lvl="1" indent="-342900">
              <a:buFont typeface="Arial" panose="020B0604020202020204" pitchFamily="34" charset="0"/>
              <a:buChar char="•"/>
            </a:pPr>
            <a:r>
              <a:rPr lang="en-US" dirty="0"/>
              <a:t>Support Gaia and Euclid exploitation through internal and external scientific challenges.</a:t>
            </a:r>
          </a:p>
          <a:p>
            <a:pPr marL="800100" lvl="1" indent="-342900">
              <a:buFont typeface="Arial" panose="020B0604020202020204" pitchFamily="34" charset="0"/>
              <a:buChar char="•"/>
            </a:pPr>
            <a:r>
              <a:rPr lang="en-US" dirty="0"/>
              <a:t>Leave a legacy system with templates and virtualization for future missions.</a:t>
            </a:r>
          </a:p>
          <a:p>
            <a:pPr marL="800100" lvl="1" indent="-342900">
              <a:buFont typeface="Arial" panose="020B0604020202020204" pitchFamily="34" charset="0"/>
              <a:buChar char="•"/>
            </a:pPr>
            <a:endParaRPr lang="en-US" dirty="0"/>
          </a:p>
          <a:p>
            <a:pPr marL="342900" indent="-342900">
              <a:buFont typeface="Arial" panose="020B0604020202020204" pitchFamily="34" charset="0"/>
              <a:buChar char="•"/>
            </a:pPr>
            <a:r>
              <a:rPr lang="en-US" b="1" dirty="0"/>
              <a:t>Impact: Aims to democratize access to Big Data tools, train new professional profiles, and influence future ESA data exploitation paradigms.</a:t>
            </a:r>
            <a:endParaRPr lang="es-ES" b="1" dirty="0"/>
          </a:p>
        </p:txBody>
      </p:sp>
    </p:spTree>
    <p:extLst>
      <p:ext uri="{BB962C8B-B14F-4D97-AF65-F5344CB8AC3E}">
        <p14:creationId xmlns:p14="http://schemas.microsoft.com/office/powerpoint/2010/main" val="335814245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3A8C0D-DDE7-429F-0424-26D60BD7EFF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BFCCB16-5A89-2AFA-A14C-1A9C9145F439}"/>
              </a:ext>
            </a:extLst>
          </p:cNvPr>
          <p:cNvSpPr>
            <a:spLocks noGrp="1"/>
          </p:cNvSpPr>
          <p:nvPr>
            <p:ph type="title"/>
          </p:nvPr>
        </p:nvSpPr>
        <p:spPr>
          <a:xfrm>
            <a:off x="838200" y="-75050"/>
            <a:ext cx="10515600" cy="1325563"/>
          </a:xfrm>
        </p:spPr>
        <p:txBody>
          <a:bodyPr/>
          <a:lstStyle/>
          <a:p>
            <a:endParaRPr lang="en-US"/>
          </a:p>
        </p:txBody>
      </p:sp>
      <p:pic>
        <p:nvPicPr>
          <p:cNvPr id="13" name="Content Placeholder 12">
            <a:extLst>
              <a:ext uri="{FF2B5EF4-FFF2-40B4-BE49-F238E27FC236}">
                <a16:creationId xmlns:a16="http://schemas.microsoft.com/office/drawing/2014/main" id="{F02A03AE-F50D-3496-0F01-4D410AA564F3}"/>
              </a:ext>
            </a:extLst>
          </p:cNvPr>
          <p:cNvPicPr>
            <a:picLocks noGrp="1" noChangeAspect="1"/>
          </p:cNvPicPr>
          <p:nvPr>
            <p:ph idx="1"/>
          </p:nvPr>
        </p:nvPicPr>
        <p:blipFill>
          <a:blip>
            <a:extLst>
              <a:ext uri="{96DAC541-7B7A-43D3-8B79-37D633B846F1}">
                <asvg:svgBlip xmlns:asvg="http://schemas.microsoft.com/office/drawing/2016/SVG/main" r:embed="rId2"/>
              </a:ext>
            </a:extLst>
          </a:blip>
          <a:stretch>
            <a:fillRect/>
          </a:stretch>
        </p:blipFill>
        <p:spPr>
          <a:xfrm>
            <a:off x="0" y="0"/>
            <a:ext cx="12192000" cy="6858000"/>
          </a:xfrm>
        </p:spPr>
      </p:pic>
      <p:pic>
        <p:nvPicPr>
          <p:cNvPr id="14" name="Picture 13" descr="A close up of blue text&#10;&#10;Description automatically generated">
            <a:extLst>
              <a:ext uri="{FF2B5EF4-FFF2-40B4-BE49-F238E27FC236}">
                <a16:creationId xmlns:a16="http://schemas.microsoft.com/office/drawing/2014/main" id="{97D3B03C-4751-821D-BA6B-6E631FE78301}"/>
              </a:ext>
            </a:extLst>
          </p:cNvPr>
          <p:cNvPicPr>
            <a:picLocks noChangeAspect="1"/>
          </p:cNvPicPr>
          <p:nvPr/>
        </p:nvPicPr>
        <p:blipFill>
          <a:blip r:embed="rId3"/>
          <a:stretch>
            <a:fillRect/>
          </a:stretch>
        </p:blipFill>
        <p:spPr>
          <a:xfrm>
            <a:off x="350795" y="6275647"/>
            <a:ext cx="1905000" cy="419100"/>
          </a:xfrm>
          <a:prstGeom prst="rect">
            <a:avLst/>
          </a:prstGeom>
        </p:spPr>
      </p:pic>
      <p:sp>
        <p:nvSpPr>
          <p:cNvPr id="15" name="TextBox 14">
            <a:extLst>
              <a:ext uri="{FF2B5EF4-FFF2-40B4-BE49-F238E27FC236}">
                <a16:creationId xmlns:a16="http://schemas.microsoft.com/office/drawing/2014/main" id="{A1260E0F-D71B-42F9-F0DD-BA59279DC60A}"/>
              </a:ext>
            </a:extLst>
          </p:cNvPr>
          <p:cNvSpPr txBox="1"/>
          <p:nvPr/>
        </p:nvSpPr>
        <p:spPr>
          <a:xfrm>
            <a:off x="2255795" y="6233082"/>
            <a:ext cx="4777260" cy="461665"/>
          </a:xfrm>
          <a:prstGeom prst="rect">
            <a:avLst/>
          </a:prstGeom>
          <a:noFill/>
        </p:spPr>
        <p:txBody>
          <a:bodyPr wrap="square" rtlCol="0">
            <a:spAutoFit/>
          </a:bodyPr>
          <a:lstStyle/>
          <a:p>
            <a:r>
              <a:rPr lang="en-US" sz="1200" dirty="0">
                <a:solidFill>
                  <a:srgbClr val="0B0A21"/>
                </a:solidFill>
                <a:latin typeface="Rubik Light" pitchFamily="2" charset="-79"/>
                <a:cs typeface="Rubik Light" pitchFamily="2" charset="-79"/>
              </a:rPr>
              <a:t>SPACIOUS is a Horizon Europe HORIZON-CL4-2023-SPACE-01-71 project funded under grant agreement no. 101135205</a:t>
            </a:r>
          </a:p>
        </p:txBody>
      </p:sp>
      <p:pic>
        <p:nvPicPr>
          <p:cNvPr id="16" name="Picture 15" descr="A blue text on a black background&#10;&#10;Description automatically generated">
            <a:extLst>
              <a:ext uri="{FF2B5EF4-FFF2-40B4-BE49-F238E27FC236}">
                <a16:creationId xmlns:a16="http://schemas.microsoft.com/office/drawing/2014/main" id="{47E410AC-E2EA-52A7-1F7D-5A84D005958C}"/>
              </a:ext>
            </a:extLst>
          </p:cNvPr>
          <p:cNvPicPr>
            <a:picLocks noChangeAspect="1"/>
          </p:cNvPicPr>
          <p:nvPr/>
        </p:nvPicPr>
        <p:blipFill>
          <a:blip r:embed="rId4"/>
          <a:stretch>
            <a:fillRect/>
          </a:stretch>
        </p:blipFill>
        <p:spPr>
          <a:xfrm>
            <a:off x="9288850" y="5980702"/>
            <a:ext cx="2713681" cy="821092"/>
          </a:xfrm>
          <a:prstGeom prst="rect">
            <a:avLst/>
          </a:prstGeom>
        </p:spPr>
      </p:pic>
      <p:pic>
        <p:nvPicPr>
          <p:cNvPr id="5" name="Imatge 4">
            <a:extLst>
              <a:ext uri="{FF2B5EF4-FFF2-40B4-BE49-F238E27FC236}">
                <a16:creationId xmlns:a16="http://schemas.microsoft.com/office/drawing/2014/main" id="{354FF946-D67E-9F1B-E83A-EC5AABA079A5}"/>
              </a:ext>
            </a:extLst>
          </p:cNvPr>
          <p:cNvPicPr>
            <a:picLocks noChangeAspect="1"/>
          </p:cNvPicPr>
          <p:nvPr/>
        </p:nvPicPr>
        <p:blipFill>
          <a:blip r:embed="rId5"/>
          <a:stretch>
            <a:fillRect/>
          </a:stretch>
        </p:blipFill>
        <p:spPr>
          <a:xfrm>
            <a:off x="464457" y="1062174"/>
            <a:ext cx="5631543" cy="2104571"/>
          </a:xfrm>
          <a:prstGeom prst="rect">
            <a:avLst/>
          </a:prstGeom>
        </p:spPr>
      </p:pic>
      <p:pic>
        <p:nvPicPr>
          <p:cNvPr id="7" name="Imatge 6">
            <a:extLst>
              <a:ext uri="{FF2B5EF4-FFF2-40B4-BE49-F238E27FC236}">
                <a16:creationId xmlns:a16="http://schemas.microsoft.com/office/drawing/2014/main" id="{6236CA1B-4257-9F00-C3E3-41CA6079DF07}"/>
              </a:ext>
            </a:extLst>
          </p:cNvPr>
          <p:cNvPicPr>
            <a:picLocks noChangeAspect="1"/>
          </p:cNvPicPr>
          <p:nvPr/>
        </p:nvPicPr>
        <p:blipFill>
          <a:blip r:embed="rId6"/>
          <a:stretch>
            <a:fillRect/>
          </a:stretch>
        </p:blipFill>
        <p:spPr>
          <a:xfrm>
            <a:off x="6685955" y="404774"/>
            <a:ext cx="5205790" cy="3565676"/>
          </a:xfrm>
          <a:prstGeom prst="rect">
            <a:avLst/>
          </a:prstGeom>
        </p:spPr>
      </p:pic>
      <p:sp>
        <p:nvSpPr>
          <p:cNvPr id="8" name="QuadreDeText 7">
            <a:extLst>
              <a:ext uri="{FF2B5EF4-FFF2-40B4-BE49-F238E27FC236}">
                <a16:creationId xmlns:a16="http://schemas.microsoft.com/office/drawing/2014/main" id="{2501D532-639B-7C7C-A37C-2D7C51CD238C}"/>
              </a:ext>
            </a:extLst>
          </p:cNvPr>
          <p:cNvSpPr txBox="1"/>
          <p:nvPr/>
        </p:nvSpPr>
        <p:spPr>
          <a:xfrm>
            <a:off x="2849894" y="646296"/>
            <a:ext cx="986167" cy="369332"/>
          </a:xfrm>
          <a:prstGeom prst="rect">
            <a:avLst/>
          </a:prstGeom>
          <a:noFill/>
        </p:spPr>
        <p:txBody>
          <a:bodyPr wrap="none" rtlCol="0">
            <a:spAutoFit/>
          </a:bodyPr>
          <a:lstStyle/>
          <a:p>
            <a:r>
              <a:rPr lang="ca-ES" dirty="0"/>
              <a:t>GENIUS</a:t>
            </a:r>
            <a:endParaRPr lang="es-ES" dirty="0"/>
          </a:p>
        </p:txBody>
      </p:sp>
      <p:sp>
        <p:nvSpPr>
          <p:cNvPr id="9" name="QuadreDeText 8">
            <a:extLst>
              <a:ext uri="{FF2B5EF4-FFF2-40B4-BE49-F238E27FC236}">
                <a16:creationId xmlns:a16="http://schemas.microsoft.com/office/drawing/2014/main" id="{4F3599F5-C827-1C08-D4AF-8F63DC3EBA85}"/>
              </a:ext>
            </a:extLst>
          </p:cNvPr>
          <p:cNvSpPr txBox="1"/>
          <p:nvPr/>
        </p:nvSpPr>
        <p:spPr>
          <a:xfrm>
            <a:off x="8667558" y="35442"/>
            <a:ext cx="1242584" cy="369332"/>
          </a:xfrm>
          <a:prstGeom prst="rect">
            <a:avLst/>
          </a:prstGeom>
          <a:noFill/>
        </p:spPr>
        <p:txBody>
          <a:bodyPr wrap="none" rtlCol="0">
            <a:spAutoFit/>
          </a:bodyPr>
          <a:lstStyle/>
          <a:p>
            <a:r>
              <a:rPr lang="ca-ES" dirty="0"/>
              <a:t>SPACIOUS</a:t>
            </a:r>
            <a:endParaRPr lang="es-ES" dirty="0"/>
          </a:p>
        </p:txBody>
      </p:sp>
      <p:sp>
        <p:nvSpPr>
          <p:cNvPr id="11" name="QuadreDeText 10">
            <a:extLst>
              <a:ext uri="{FF2B5EF4-FFF2-40B4-BE49-F238E27FC236}">
                <a16:creationId xmlns:a16="http://schemas.microsoft.com/office/drawing/2014/main" id="{CF23A7BC-9BC7-D518-48FB-1BE705C9980B}"/>
              </a:ext>
            </a:extLst>
          </p:cNvPr>
          <p:cNvSpPr txBox="1"/>
          <p:nvPr/>
        </p:nvSpPr>
        <p:spPr>
          <a:xfrm>
            <a:off x="189469" y="4124530"/>
            <a:ext cx="11427288" cy="1754326"/>
          </a:xfrm>
          <a:prstGeom prst="rect">
            <a:avLst/>
          </a:prstGeom>
          <a:noFill/>
        </p:spPr>
        <p:txBody>
          <a:bodyPr wrap="square">
            <a:spAutoFit/>
          </a:bodyPr>
          <a:lstStyle/>
          <a:p>
            <a:r>
              <a:rPr lang="en-US" sz="1800" b="0" i="1" u="none" strike="noStrike" baseline="0" dirty="0">
                <a:solidFill>
                  <a:srgbClr val="000000"/>
                </a:solidFill>
                <a:latin typeface="Times New Roman" panose="02020603050405020304" pitchFamily="18" charset="0"/>
              </a:rPr>
              <a:t>GDAF has been a successful prototype. However, it can be only used by a limited number of users. The Big Data Analytics Framework (BDAF) that we have developed under SPACIOUS used GDAF as a starting point. BDAF relies on similar technologies, but its concept is wider as has been designed to be compatible with different environments, such as on-premise facilities or cloud services. BDAF is a virtualized platform capable of being deployed in different computational environments. The architecture of BDAF </a:t>
            </a:r>
            <a:r>
              <a:rPr lang="en-US" i="1" dirty="0">
                <a:solidFill>
                  <a:srgbClr val="000000"/>
                </a:solidFill>
                <a:latin typeface="Times New Roman" panose="02020603050405020304" pitchFamily="18" charset="0"/>
              </a:rPr>
              <a:t>was</a:t>
            </a:r>
            <a:r>
              <a:rPr lang="en-US" sz="1800" b="0" i="1" u="none" strike="noStrike" baseline="0" dirty="0">
                <a:solidFill>
                  <a:srgbClr val="000000"/>
                </a:solidFill>
                <a:latin typeface="Times New Roman" panose="02020603050405020304" pitchFamily="18" charset="0"/>
              </a:rPr>
              <a:t> initially different for each computational environment with the ultimate goal of generating as a final product a virtual BDAF based on Kubernetes compatible with as many infrastructures as possible. </a:t>
            </a:r>
            <a:endParaRPr lang="es-ES" i="1" dirty="0"/>
          </a:p>
        </p:txBody>
      </p:sp>
    </p:spTree>
    <p:extLst>
      <p:ext uri="{BB962C8B-B14F-4D97-AF65-F5344CB8AC3E}">
        <p14:creationId xmlns:p14="http://schemas.microsoft.com/office/powerpoint/2010/main" val="62550332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A9A3D0-9A69-252E-6EC3-9B8795C8FE72}"/>
              </a:ext>
            </a:extLst>
          </p:cNvPr>
          <p:cNvSpPr>
            <a:spLocks noGrp="1"/>
          </p:cNvSpPr>
          <p:nvPr>
            <p:ph type="title"/>
          </p:nvPr>
        </p:nvSpPr>
        <p:spPr/>
        <p:txBody>
          <a:bodyPr/>
          <a:lstStyle/>
          <a:p>
            <a:endParaRPr lang="en-US"/>
          </a:p>
        </p:txBody>
      </p:sp>
      <p:pic>
        <p:nvPicPr>
          <p:cNvPr id="13" name="Content Placeholder 12">
            <a:extLst>
              <a:ext uri="{FF2B5EF4-FFF2-40B4-BE49-F238E27FC236}">
                <a16:creationId xmlns:a16="http://schemas.microsoft.com/office/drawing/2014/main" id="{4797F868-E33F-AD58-BC91-B82D66A047A1}"/>
              </a:ext>
            </a:extLst>
          </p:cNvPr>
          <p:cNvPicPr>
            <a:picLocks noGrp="1" noChangeAspect="1"/>
          </p:cNvPicPr>
          <p:nvPr>
            <p:ph idx="1"/>
          </p:nvPr>
        </p:nvPicPr>
        <p:blipFill>
          <a:blip>
            <a:extLst>
              <a:ext uri="{96DAC541-7B7A-43D3-8B79-37D633B846F1}">
                <asvg:svgBlip xmlns:asvg="http://schemas.microsoft.com/office/drawing/2016/SVG/main" r:embed="rId2"/>
              </a:ext>
            </a:extLst>
          </a:blip>
          <a:stretch>
            <a:fillRect/>
          </a:stretch>
        </p:blipFill>
        <p:spPr>
          <a:xfrm>
            <a:off x="0" y="0"/>
            <a:ext cx="12192000" cy="6858000"/>
          </a:xfrm>
        </p:spPr>
      </p:pic>
      <p:pic>
        <p:nvPicPr>
          <p:cNvPr id="14" name="Picture 13" descr="A close up of blue text&#10;&#10;Description automatically generated">
            <a:extLst>
              <a:ext uri="{FF2B5EF4-FFF2-40B4-BE49-F238E27FC236}">
                <a16:creationId xmlns:a16="http://schemas.microsoft.com/office/drawing/2014/main" id="{695B5C96-60B8-F29F-D1E4-1A1DC7985613}"/>
              </a:ext>
            </a:extLst>
          </p:cNvPr>
          <p:cNvPicPr>
            <a:picLocks noChangeAspect="1"/>
          </p:cNvPicPr>
          <p:nvPr/>
        </p:nvPicPr>
        <p:blipFill>
          <a:blip r:embed="rId3"/>
          <a:stretch>
            <a:fillRect/>
          </a:stretch>
        </p:blipFill>
        <p:spPr>
          <a:xfrm>
            <a:off x="350795" y="6275647"/>
            <a:ext cx="1905000" cy="419100"/>
          </a:xfrm>
          <a:prstGeom prst="rect">
            <a:avLst/>
          </a:prstGeom>
        </p:spPr>
      </p:pic>
      <p:sp>
        <p:nvSpPr>
          <p:cNvPr id="15" name="TextBox 14">
            <a:extLst>
              <a:ext uri="{FF2B5EF4-FFF2-40B4-BE49-F238E27FC236}">
                <a16:creationId xmlns:a16="http://schemas.microsoft.com/office/drawing/2014/main" id="{22D31F52-B89E-76E1-47AB-48F58B75FAD4}"/>
              </a:ext>
            </a:extLst>
          </p:cNvPr>
          <p:cNvSpPr txBox="1"/>
          <p:nvPr/>
        </p:nvSpPr>
        <p:spPr>
          <a:xfrm>
            <a:off x="2255795" y="6233082"/>
            <a:ext cx="4777260" cy="461665"/>
          </a:xfrm>
          <a:prstGeom prst="rect">
            <a:avLst/>
          </a:prstGeom>
          <a:noFill/>
        </p:spPr>
        <p:txBody>
          <a:bodyPr wrap="square" rtlCol="0">
            <a:spAutoFit/>
          </a:bodyPr>
          <a:lstStyle/>
          <a:p>
            <a:r>
              <a:rPr lang="en-US" sz="1200" dirty="0">
                <a:solidFill>
                  <a:srgbClr val="0B0A21"/>
                </a:solidFill>
                <a:latin typeface="Rubik Light" pitchFamily="2" charset="-79"/>
                <a:cs typeface="Rubik Light" pitchFamily="2" charset="-79"/>
              </a:rPr>
              <a:t>SPACIOUS is a Horizon Europe HORIZON-CL4-2023-SPACE-01-71 project funded under grant agreement no. 101135205</a:t>
            </a:r>
          </a:p>
        </p:txBody>
      </p:sp>
      <p:pic>
        <p:nvPicPr>
          <p:cNvPr id="16" name="Picture 15" descr="A blue text on a black background&#10;&#10;Description automatically generated">
            <a:extLst>
              <a:ext uri="{FF2B5EF4-FFF2-40B4-BE49-F238E27FC236}">
                <a16:creationId xmlns:a16="http://schemas.microsoft.com/office/drawing/2014/main" id="{36E000BC-6D4B-2B34-2358-7428BF06A4F3}"/>
              </a:ext>
            </a:extLst>
          </p:cNvPr>
          <p:cNvPicPr>
            <a:picLocks noChangeAspect="1"/>
          </p:cNvPicPr>
          <p:nvPr/>
        </p:nvPicPr>
        <p:blipFill>
          <a:blip r:embed="rId4"/>
          <a:stretch>
            <a:fillRect/>
          </a:stretch>
        </p:blipFill>
        <p:spPr>
          <a:xfrm>
            <a:off x="9288850" y="5980702"/>
            <a:ext cx="2713681" cy="821092"/>
          </a:xfrm>
          <a:prstGeom prst="rect">
            <a:avLst/>
          </a:prstGeom>
        </p:spPr>
      </p:pic>
      <p:sp>
        <p:nvSpPr>
          <p:cNvPr id="17" name="TextBox 16">
            <a:extLst>
              <a:ext uri="{FF2B5EF4-FFF2-40B4-BE49-F238E27FC236}">
                <a16:creationId xmlns:a16="http://schemas.microsoft.com/office/drawing/2014/main" id="{4C9BF7F3-0BF9-713B-ACC7-F3086B4A0B30}"/>
              </a:ext>
            </a:extLst>
          </p:cNvPr>
          <p:cNvSpPr txBox="1"/>
          <p:nvPr/>
        </p:nvSpPr>
        <p:spPr>
          <a:xfrm>
            <a:off x="613691" y="105301"/>
            <a:ext cx="10256108" cy="769441"/>
          </a:xfrm>
          <a:prstGeom prst="rect">
            <a:avLst/>
          </a:prstGeom>
          <a:noFill/>
        </p:spPr>
        <p:txBody>
          <a:bodyPr wrap="square" rtlCol="0">
            <a:spAutoFit/>
          </a:bodyPr>
          <a:lstStyle/>
          <a:p>
            <a:pPr algn="ctr"/>
            <a:r>
              <a:rPr lang="en-US" sz="4400" dirty="0">
                <a:solidFill>
                  <a:srgbClr val="0B0A21"/>
                </a:solidFill>
                <a:latin typeface="Rubik Medium" pitchFamily="2" charset="-79"/>
                <a:cs typeface="Rubik Medium" pitchFamily="2" charset="-79"/>
              </a:rPr>
              <a:t>SPACIOUS</a:t>
            </a:r>
          </a:p>
        </p:txBody>
      </p:sp>
      <p:sp>
        <p:nvSpPr>
          <p:cNvPr id="4" name="QuadreDeText 3">
            <a:extLst>
              <a:ext uri="{FF2B5EF4-FFF2-40B4-BE49-F238E27FC236}">
                <a16:creationId xmlns:a16="http://schemas.microsoft.com/office/drawing/2014/main" id="{C54063DD-B3BD-269B-8B84-36EE2430179B}"/>
              </a:ext>
            </a:extLst>
          </p:cNvPr>
          <p:cNvSpPr txBox="1"/>
          <p:nvPr/>
        </p:nvSpPr>
        <p:spPr>
          <a:xfrm>
            <a:off x="500393" y="963944"/>
            <a:ext cx="11191213" cy="4708981"/>
          </a:xfrm>
          <a:prstGeom prst="rect">
            <a:avLst/>
          </a:prstGeom>
          <a:noFill/>
        </p:spPr>
        <p:txBody>
          <a:bodyPr wrap="square">
            <a:spAutoFit/>
          </a:bodyPr>
          <a:lstStyle/>
          <a:p>
            <a:pPr algn="just">
              <a:buNone/>
            </a:pPr>
            <a:r>
              <a:rPr lang="en-GB" sz="2000" dirty="0">
                <a:effectLst/>
                <a:latin typeface="Calibri" panose="020F0502020204030204" pitchFamily="34" charset="0"/>
                <a:ea typeface="Times New Roman" panose="02020603050405020304" pitchFamily="18" charset="0"/>
                <a:cs typeface="Times New Roman" panose="02020603050405020304" pitchFamily="18" charset="0"/>
              </a:rPr>
              <a:t>SPACIOUS objectives are both scientific and technological:</a:t>
            </a:r>
          </a:p>
          <a:p>
            <a:pPr algn="just">
              <a:buNone/>
            </a:pPr>
            <a:endParaRPr lang="es-ES" sz="20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lgn="just">
              <a:buFont typeface="+mj-lt"/>
              <a:buAutoNum type="arabicPeriod"/>
            </a:pPr>
            <a:r>
              <a:rPr lang="en-GB" sz="2000" u="none" strike="noStrike" dirty="0">
                <a:effectLst/>
                <a:latin typeface="Calibri" panose="020F0502020204030204" pitchFamily="34" charset="0"/>
                <a:ea typeface="Times New Roman" panose="02020603050405020304" pitchFamily="18" charset="0"/>
                <a:cs typeface="Times New Roman" panose="02020603050405020304" pitchFamily="18" charset="0"/>
              </a:rPr>
              <a:t>The Scientific objective: </a:t>
            </a:r>
            <a:r>
              <a:rPr lang="en-GB" sz="2000" b="1" u="none" strike="noStrike" dirty="0">
                <a:effectLst/>
                <a:latin typeface="Calibri" panose="020F0502020204030204" pitchFamily="34" charset="0"/>
                <a:ea typeface="Times New Roman" panose="02020603050405020304" pitchFamily="18" charset="0"/>
                <a:cs typeface="Times New Roman" panose="02020603050405020304" pitchFamily="18" charset="0"/>
              </a:rPr>
              <a:t>To increase the number of scientific products and publications</a:t>
            </a:r>
            <a:r>
              <a:rPr lang="en-GB" sz="2000" u="none" strike="noStrike" dirty="0">
                <a:effectLst/>
                <a:latin typeface="Calibri" panose="020F0502020204030204" pitchFamily="34" charset="0"/>
                <a:ea typeface="Times New Roman" panose="02020603050405020304" pitchFamily="18" charset="0"/>
                <a:cs typeface="Times New Roman" panose="02020603050405020304" pitchFamily="18" charset="0"/>
              </a:rPr>
              <a:t> using data from ESA archives by addressing key astrophysical research problems (challenges) that require Big Data and Data Mining technologies for the present and upcoming Gaia and Euclid data releases.</a:t>
            </a:r>
          </a:p>
          <a:p>
            <a:pPr marL="342900" lvl="0" indent="-342900" algn="just">
              <a:buFont typeface="+mj-lt"/>
              <a:buAutoNum type="arabicPeriod"/>
            </a:pPr>
            <a:endParaRPr lang="es-ES" sz="2000" u="none" strike="noStrike"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buFont typeface="+mj-lt"/>
              <a:buAutoNum type="arabicPeriod"/>
            </a:pPr>
            <a:r>
              <a:rPr lang="en-GB" sz="2000" u="none" strike="noStrike" dirty="0">
                <a:effectLst/>
                <a:latin typeface="Calibri" panose="020F0502020204030204" pitchFamily="34" charset="0"/>
                <a:ea typeface="Times New Roman" panose="02020603050405020304" pitchFamily="18" charset="0"/>
                <a:cs typeface="Times New Roman" panose="02020603050405020304" pitchFamily="18" charset="0"/>
              </a:rPr>
              <a:t>The Technological objectives: </a:t>
            </a:r>
            <a:endParaRPr lang="es-ES" sz="2000" u="none" strike="noStrike" dirty="0">
              <a:effectLst/>
              <a:latin typeface="Calibri" panose="020F0502020204030204" pitchFamily="34" charset="0"/>
              <a:ea typeface="Times New Roman" panose="02020603050405020304" pitchFamily="18" charset="0"/>
              <a:cs typeface="Times New Roman" panose="02020603050405020304" pitchFamily="18" charset="0"/>
            </a:endParaRPr>
          </a:p>
          <a:p>
            <a:pPr marL="742950" lvl="1" indent="-285750" algn="just">
              <a:buFont typeface="Arial" panose="020B0604020202020204" pitchFamily="34" charset="0"/>
              <a:buChar char="○"/>
            </a:pPr>
            <a:r>
              <a:rPr lang="en-GB" sz="2000" b="1" u="none" strike="noStrike" dirty="0">
                <a:effectLst/>
                <a:latin typeface="Calibri" panose="020F0502020204030204" pitchFamily="34" charset="0"/>
                <a:ea typeface="Times New Roman" panose="02020603050405020304" pitchFamily="18" charset="0"/>
                <a:cs typeface="Times New Roman" panose="02020603050405020304" pitchFamily="18" charset="0"/>
              </a:rPr>
              <a:t>To increase the number of institutions and researchers with the capability of performing an advanced processing of data</a:t>
            </a:r>
            <a:r>
              <a:rPr lang="en-GB" sz="2000" u="none" strike="noStrike" dirty="0">
                <a:effectLst/>
                <a:latin typeface="Calibri" panose="020F0502020204030204" pitchFamily="34" charset="0"/>
                <a:ea typeface="Times New Roman" panose="02020603050405020304" pitchFamily="18" charset="0"/>
                <a:cs typeface="Times New Roman" panose="02020603050405020304" pitchFamily="18" charset="0"/>
              </a:rPr>
              <a:t> by </a:t>
            </a:r>
            <a:r>
              <a:rPr lang="en-GB" sz="2000" b="1" u="none" strike="noStrike" dirty="0">
                <a:effectLst/>
                <a:latin typeface="Calibri" panose="020F0502020204030204" pitchFamily="34" charset="0"/>
                <a:ea typeface="Times New Roman" panose="02020603050405020304" pitchFamily="18" charset="0"/>
                <a:cs typeface="Times New Roman" panose="02020603050405020304" pitchFamily="18" charset="0"/>
              </a:rPr>
              <a:t>developing</a:t>
            </a:r>
            <a:r>
              <a:rPr lang="en-GB" sz="2000" u="none" strike="noStrike" dirty="0">
                <a:effectLst/>
                <a:latin typeface="Calibri" panose="020F0502020204030204" pitchFamily="34" charset="0"/>
                <a:ea typeface="Times New Roman" panose="02020603050405020304" pitchFamily="18" charset="0"/>
                <a:cs typeface="Times New Roman" panose="02020603050405020304" pitchFamily="18" charset="0"/>
              </a:rPr>
              <a:t> a Data Mining and Big Data framework (BDAF) including ESA data combined with other archives </a:t>
            </a:r>
            <a:r>
              <a:rPr lang="en-GB" sz="2000" b="1" u="none" strike="noStrike" dirty="0">
                <a:effectLst/>
                <a:latin typeface="Calibri" panose="020F0502020204030204" pitchFamily="34" charset="0"/>
                <a:ea typeface="Times New Roman" panose="02020603050405020304" pitchFamily="18" charset="0"/>
                <a:cs typeface="Times New Roman" panose="02020603050405020304" pitchFamily="18" charset="0"/>
              </a:rPr>
              <a:t>enabling </a:t>
            </a:r>
            <a:r>
              <a:rPr lang="en-GB" sz="2000" u="none" strike="noStrike" dirty="0">
                <a:effectLst/>
                <a:latin typeface="Calibri" panose="020F0502020204030204" pitchFamily="34" charset="0"/>
                <a:ea typeface="Times New Roman" panose="02020603050405020304" pitchFamily="18" charset="0"/>
                <a:cs typeface="Times New Roman" panose="02020603050405020304" pitchFamily="18" charset="0"/>
              </a:rPr>
              <a:t>the analysis of large data sets. This platform is essential to achieve our scientific objective.</a:t>
            </a:r>
          </a:p>
          <a:p>
            <a:pPr marL="742950" lvl="1" indent="-285750" algn="just">
              <a:buFont typeface="Arial" panose="020B0604020202020204" pitchFamily="34" charset="0"/>
              <a:buChar char="○"/>
            </a:pPr>
            <a:endParaRPr lang="es-ES" sz="2000" u="none" strike="noStrike" dirty="0">
              <a:effectLst/>
              <a:latin typeface="Calibri" panose="020F0502020204030204" pitchFamily="34" charset="0"/>
              <a:ea typeface="Times New Roman" panose="02020603050405020304" pitchFamily="18" charset="0"/>
              <a:cs typeface="Times New Roman" panose="02020603050405020304" pitchFamily="18" charset="0"/>
            </a:endParaRPr>
          </a:p>
          <a:p>
            <a:pPr>
              <a:buNone/>
            </a:pPr>
            <a:r>
              <a:rPr lang="en-GB" sz="2000" b="1" dirty="0">
                <a:effectLst/>
                <a:latin typeface="Calibri" panose="020F0502020204030204" pitchFamily="34" charset="0"/>
                <a:ea typeface="Times New Roman" panose="02020603050405020304" pitchFamily="18" charset="0"/>
                <a:cs typeface="Times New Roman" panose="02020603050405020304" pitchFamily="18" charset="0"/>
              </a:rPr>
              <a:t>To increase the number of scientific teams (users) exploiting data from ESA archives</a:t>
            </a:r>
            <a:r>
              <a:rPr lang="en-GB" sz="2000" dirty="0">
                <a:effectLst/>
                <a:latin typeface="Calibri" panose="020F0502020204030204" pitchFamily="34" charset="0"/>
                <a:ea typeface="Times New Roman" panose="02020603050405020304" pitchFamily="18" charset="0"/>
                <a:cs typeface="Times New Roman" panose="02020603050405020304" pitchFamily="18" charset="0"/>
              </a:rPr>
              <a:t> by </a:t>
            </a:r>
            <a:r>
              <a:rPr lang="en-GB" sz="2000" b="1" dirty="0">
                <a:effectLst/>
                <a:latin typeface="Calibri" panose="020F0502020204030204" pitchFamily="34" charset="0"/>
                <a:ea typeface="Times New Roman" panose="02020603050405020304" pitchFamily="18" charset="0"/>
                <a:cs typeface="Times New Roman" panose="02020603050405020304" pitchFamily="18" charset="0"/>
              </a:rPr>
              <a:t>opening</a:t>
            </a:r>
            <a:r>
              <a:rPr lang="en-GB" sz="2000" dirty="0">
                <a:effectLst/>
                <a:latin typeface="Calibri" panose="020F0502020204030204" pitchFamily="34" charset="0"/>
                <a:ea typeface="Times New Roman" panose="02020603050405020304" pitchFamily="18" charset="0"/>
                <a:cs typeface="Times New Roman" panose="02020603050405020304" pitchFamily="18" charset="0"/>
              </a:rPr>
              <a:t> the BDAF framework to the community, minimising the human resources required to set up and effectively use a Big Data infrastructure. </a:t>
            </a:r>
            <a:endParaRPr lang="es-ES" sz="3600" dirty="0"/>
          </a:p>
        </p:txBody>
      </p:sp>
    </p:spTree>
    <p:extLst>
      <p:ext uri="{BB962C8B-B14F-4D97-AF65-F5344CB8AC3E}">
        <p14:creationId xmlns:p14="http://schemas.microsoft.com/office/powerpoint/2010/main" val="316340895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902A6D-BFE5-C1C3-8216-5489144E485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C12857A-6B66-6ACD-CEC0-ED20AF478A53}"/>
              </a:ext>
            </a:extLst>
          </p:cNvPr>
          <p:cNvSpPr>
            <a:spLocks noGrp="1"/>
          </p:cNvSpPr>
          <p:nvPr>
            <p:ph type="title"/>
          </p:nvPr>
        </p:nvSpPr>
        <p:spPr/>
        <p:txBody>
          <a:bodyPr/>
          <a:lstStyle/>
          <a:p>
            <a:endParaRPr lang="en-US"/>
          </a:p>
        </p:txBody>
      </p:sp>
      <p:pic>
        <p:nvPicPr>
          <p:cNvPr id="13" name="Content Placeholder 12">
            <a:extLst>
              <a:ext uri="{FF2B5EF4-FFF2-40B4-BE49-F238E27FC236}">
                <a16:creationId xmlns:a16="http://schemas.microsoft.com/office/drawing/2014/main" id="{3C02720D-7F0D-8767-5940-866BEA59C4AD}"/>
              </a:ext>
            </a:extLst>
          </p:cNvPr>
          <p:cNvPicPr>
            <a:picLocks noGrp="1" noChangeAspect="1"/>
          </p:cNvPicPr>
          <p:nvPr>
            <p:ph idx="1"/>
          </p:nvPr>
        </p:nvPicPr>
        <p:blipFill>
          <a:blip>
            <a:extLst>
              <a:ext uri="{96DAC541-7B7A-43D3-8B79-37D633B846F1}">
                <asvg:svgBlip xmlns:asvg="http://schemas.microsoft.com/office/drawing/2016/SVG/main" r:embed="rId2"/>
              </a:ext>
            </a:extLst>
          </a:blip>
          <a:stretch>
            <a:fillRect/>
          </a:stretch>
        </p:blipFill>
        <p:spPr>
          <a:xfrm>
            <a:off x="0" y="0"/>
            <a:ext cx="12192000" cy="6858000"/>
          </a:xfrm>
        </p:spPr>
      </p:pic>
      <p:pic>
        <p:nvPicPr>
          <p:cNvPr id="14" name="Picture 13" descr="A close up of blue text&#10;&#10;Description automatically generated">
            <a:extLst>
              <a:ext uri="{FF2B5EF4-FFF2-40B4-BE49-F238E27FC236}">
                <a16:creationId xmlns:a16="http://schemas.microsoft.com/office/drawing/2014/main" id="{08B5A3EE-398F-87DF-F7B6-8D539006DF28}"/>
              </a:ext>
            </a:extLst>
          </p:cNvPr>
          <p:cNvPicPr>
            <a:picLocks noChangeAspect="1"/>
          </p:cNvPicPr>
          <p:nvPr/>
        </p:nvPicPr>
        <p:blipFill>
          <a:blip r:embed="rId3"/>
          <a:stretch>
            <a:fillRect/>
          </a:stretch>
        </p:blipFill>
        <p:spPr>
          <a:xfrm>
            <a:off x="350795" y="6275647"/>
            <a:ext cx="1905000" cy="419100"/>
          </a:xfrm>
          <a:prstGeom prst="rect">
            <a:avLst/>
          </a:prstGeom>
        </p:spPr>
      </p:pic>
      <p:sp>
        <p:nvSpPr>
          <p:cNvPr id="15" name="TextBox 14">
            <a:extLst>
              <a:ext uri="{FF2B5EF4-FFF2-40B4-BE49-F238E27FC236}">
                <a16:creationId xmlns:a16="http://schemas.microsoft.com/office/drawing/2014/main" id="{68658B5C-9BD8-C8D6-FE01-2D0F69E6ACCD}"/>
              </a:ext>
            </a:extLst>
          </p:cNvPr>
          <p:cNvSpPr txBox="1"/>
          <p:nvPr/>
        </p:nvSpPr>
        <p:spPr>
          <a:xfrm>
            <a:off x="2255795" y="6233082"/>
            <a:ext cx="4777260" cy="461665"/>
          </a:xfrm>
          <a:prstGeom prst="rect">
            <a:avLst/>
          </a:prstGeom>
          <a:noFill/>
        </p:spPr>
        <p:txBody>
          <a:bodyPr wrap="square" rtlCol="0">
            <a:spAutoFit/>
          </a:bodyPr>
          <a:lstStyle/>
          <a:p>
            <a:r>
              <a:rPr lang="en-US" sz="1200" dirty="0">
                <a:solidFill>
                  <a:srgbClr val="0B0A21"/>
                </a:solidFill>
                <a:latin typeface="Rubik Light" pitchFamily="2" charset="-79"/>
                <a:cs typeface="Rubik Light" pitchFamily="2" charset="-79"/>
              </a:rPr>
              <a:t>SPACIOUS is a Horizon Europe HORIZON-CL4-2023-SPACE-01-71 project funded under grant agreement no. 101135205</a:t>
            </a:r>
          </a:p>
        </p:txBody>
      </p:sp>
      <p:pic>
        <p:nvPicPr>
          <p:cNvPr id="16" name="Picture 15" descr="A blue text on a black background&#10;&#10;Description automatically generated">
            <a:extLst>
              <a:ext uri="{FF2B5EF4-FFF2-40B4-BE49-F238E27FC236}">
                <a16:creationId xmlns:a16="http://schemas.microsoft.com/office/drawing/2014/main" id="{6A475E90-B04F-ADE9-1580-E03213EFEDCB}"/>
              </a:ext>
            </a:extLst>
          </p:cNvPr>
          <p:cNvPicPr>
            <a:picLocks noChangeAspect="1"/>
          </p:cNvPicPr>
          <p:nvPr/>
        </p:nvPicPr>
        <p:blipFill>
          <a:blip r:embed="rId4"/>
          <a:stretch>
            <a:fillRect/>
          </a:stretch>
        </p:blipFill>
        <p:spPr>
          <a:xfrm>
            <a:off x="9288850" y="5980702"/>
            <a:ext cx="2713681" cy="821092"/>
          </a:xfrm>
          <a:prstGeom prst="rect">
            <a:avLst/>
          </a:prstGeom>
        </p:spPr>
      </p:pic>
      <p:sp>
        <p:nvSpPr>
          <p:cNvPr id="17" name="TextBox 16">
            <a:extLst>
              <a:ext uri="{FF2B5EF4-FFF2-40B4-BE49-F238E27FC236}">
                <a16:creationId xmlns:a16="http://schemas.microsoft.com/office/drawing/2014/main" id="{92CEFBA3-6424-711A-CE42-A7D8A9EB8613}"/>
              </a:ext>
            </a:extLst>
          </p:cNvPr>
          <p:cNvSpPr txBox="1"/>
          <p:nvPr/>
        </p:nvSpPr>
        <p:spPr>
          <a:xfrm>
            <a:off x="613691" y="105301"/>
            <a:ext cx="10256108" cy="769441"/>
          </a:xfrm>
          <a:prstGeom prst="rect">
            <a:avLst/>
          </a:prstGeom>
          <a:noFill/>
        </p:spPr>
        <p:txBody>
          <a:bodyPr wrap="square" rtlCol="0">
            <a:spAutoFit/>
          </a:bodyPr>
          <a:lstStyle/>
          <a:p>
            <a:pPr algn="ctr"/>
            <a:r>
              <a:rPr lang="en-US" sz="4400" dirty="0">
                <a:solidFill>
                  <a:srgbClr val="0B0A21"/>
                </a:solidFill>
                <a:latin typeface="Rubik Medium" pitchFamily="2" charset="-79"/>
                <a:cs typeface="Rubik Medium" pitchFamily="2" charset="-79"/>
              </a:rPr>
              <a:t>SPACIOUS platforms</a:t>
            </a:r>
          </a:p>
        </p:txBody>
      </p:sp>
      <p:sp>
        <p:nvSpPr>
          <p:cNvPr id="3" name="QuadreDeText 2">
            <a:extLst>
              <a:ext uri="{FF2B5EF4-FFF2-40B4-BE49-F238E27FC236}">
                <a16:creationId xmlns:a16="http://schemas.microsoft.com/office/drawing/2014/main" id="{1FB99BFF-3AE3-9596-B080-32F20053D112}"/>
              </a:ext>
            </a:extLst>
          </p:cNvPr>
          <p:cNvSpPr txBox="1"/>
          <p:nvPr/>
        </p:nvSpPr>
        <p:spPr>
          <a:xfrm>
            <a:off x="164593" y="1505396"/>
            <a:ext cx="11189208" cy="3847207"/>
          </a:xfrm>
          <a:prstGeom prst="rect">
            <a:avLst/>
          </a:prstGeom>
          <a:noFill/>
        </p:spPr>
        <p:txBody>
          <a:bodyPr wrap="square">
            <a:spAutoFit/>
          </a:bodyPr>
          <a:lstStyle/>
          <a:p>
            <a:pPr algn="just">
              <a:buNone/>
            </a:pPr>
            <a:r>
              <a:rPr lang="ca-ES" sz="2800" b="1" dirty="0">
                <a:latin typeface="Calibri" panose="020F0502020204030204" pitchFamily="34" charset="0"/>
                <a:ea typeface="Times New Roman" panose="02020603050405020304" pitchFamily="18" charset="0"/>
                <a:cs typeface="Times New Roman" panose="02020603050405020304" pitchFamily="18" charset="0"/>
              </a:rPr>
              <a:t>Project </a:t>
            </a:r>
            <a:r>
              <a:rPr lang="ca-ES" sz="2800" b="1" dirty="0" err="1">
                <a:latin typeface="Calibri" panose="020F0502020204030204" pitchFamily="34" charset="0"/>
                <a:ea typeface="Times New Roman" panose="02020603050405020304" pitchFamily="18" charset="0"/>
                <a:cs typeface="Times New Roman" panose="02020603050405020304" pitchFamily="18" charset="0"/>
              </a:rPr>
              <a:t>resources</a:t>
            </a:r>
            <a:r>
              <a:rPr lang="ca-ES" sz="2800" b="1" dirty="0">
                <a:latin typeface="Calibri" panose="020F0502020204030204" pitchFamily="34" charset="0"/>
                <a:ea typeface="Times New Roman" panose="02020603050405020304" pitchFamily="18" charset="0"/>
                <a:cs typeface="Times New Roman" panose="02020603050405020304" pitchFamily="18" charset="0"/>
              </a:rPr>
              <a:t>:</a:t>
            </a:r>
            <a:endParaRPr lang="ca-ES" sz="2800" b="1" dirty="0">
              <a:effectLst/>
              <a:latin typeface="Calibri" panose="020F0502020204030204" pitchFamily="34" charset="0"/>
              <a:ea typeface="Times New Roman" panose="02020603050405020304" pitchFamily="18" charset="0"/>
              <a:cs typeface="Times New Roman" panose="02020603050405020304" pitchFamily="18" charset="0"/>
            </a:endParaRPr>
          </a:p>
          <a:p>
            <a:pPr algn="just">
              <a:buNone/>
            </a:pPr>
            <a:endParaRPr lang="ca-ES" sz="2400" dirty="0">
              <a:latin typeface="Calibri" panose="020F0502020204030204" pitchFamily="34" charset="0"/>
              <a:ea typeface="Times New Roman" panose="02020603050405020304" pitchFamily="18" charset="0"/>
              <a:cs typeface="Times New Roman" panose="02020603050405020304" pitchFamily="18" charset="0"/>
            </a:endParaRPr>
          </a:p>
          <a:p>
            <a:pPr marL="342900" indent="-342900" algn="just">
              <a:buFont typeface="Arial" panose="020B0604020202020204" pitchFamily="34" charset="0"/>
              <a:buChar char="•"/>
            </a:pPr>
            <a:r>
              <a:rPr lang="ca-ES" sz="2400" dirty="0">
                <a:latin typeface="Calibri" panose="020F0502020204030204" pitchFamily="34" charset="0"/>
                <a:cs typeface="Times New Roman" panose="02020603050405020304" pitchFamily="18" charset="0"/>
              </a:rPr>
              <a:t>Barcelona </a:t>
            </a:r>
            <a:r>
              <a:rPr lang="ca-ES" sz="2400" dirty="0" err="1">
                <a:latin typeface="Calibri" panose="020F0502020204030204" pitchFamily="34" charset="0"/>
                <a:cs typeface="Times New Roman" panose="02020603050405020304" pitchFamily="18" charset="0"/>
              </a:rPr>
              <a:t>Supercomputing</a:t>
            </a:r>
            <a:r>
              <a:rPr lang="ca-ES" sz="2400" dirty="0">
                <a:latin typeface="Calibri" panose="020F0502020204030204" pitchFamily="34" charset="0"/>
                <a:cs typeface="Times New Roman" panose="02020603050405020304" pitchFamily="18" charset="0"/>
              </a:rPr>
              <a:t> </a:t>
            </a:r>
            <a:r>
              <a:rPr lang="ca-ES" sz="2400" dirty="0" err="1">
                <a:latin typeface="Calibri" panose="020F0502020204030204" pitchFamily="34" charset="0"/>
                <a:cs typeface="Times New Roman" panose="02020603050405020304" pitchFamily="18" charset="0"/>
              </a:rPr>
              <a:t>center</a:t>
            </a:r>
            <a:r>
              <a:rPr lang="ca-ES" sz="2400" dirty="0">
                <a:latin typeface="Calibri" panose="020F0502020204030204" pitchFamily="34" charset="0"/>
                <a:cs typeface="Times New Roman" panose="02020603050405020304" pitchFamily="18" charset="0"/>
              </a:rPr>
              <a:t>: </a:t>
            </a:r>
            <a:r>
              <a:rPr lang="pt-BR" sz="2400" dirty="0">
                <a:latin typeface="Calibri"/>
                <a:ea typeface="Calibri"/>
                <a:cs typeface="Calibri"/>
                <a:sym typeface="Calibri"/>
              </a:rPr>
              <a:t>162 </a:t>
            </a:r>
            <a:r>
              <a:rPr lang="pt-BR" sz="2400" dirty="0" err="1">
                <a:latin typeface="Calibri"/>
                <a:ea typeface="Calibri"/>
                <a:cs typeface="Calibri"/>
                <a:sym typeface="Calibri"/>
              </a:rPr>
              <a:t>VCPUs</a:t>
            </a:r>
            <a:r>
              <a:rPr lang="pt-BR" sz="2400" dirty="0">
                <a:latin typeface="Calibri"/>
                <a:ea typeface="Calibri"/>
                <a:cs typeface="Calibri"/>
                <a:sym typeface="Calibri"/>
              </a:rPr>
              <a:t> - 500GB RAM - 11 VM </a:t>
            </a:r>
            <a:r>
              <a:rPr lang="pt-BR" sz="2400" dirty="0" err="1">
                <a:latin typeface="Calibri"/>
                <a:ea typeface="Calibri"/>
                <a:cs typeface="Calibri"/>
                <a:sym typeface="Calibri"/>
              </a:rPr>
              <a:t>Instances</a:t>
            </a:r>
            <a:r>
              <a:rPr lang="pt-BR" sz="2400" dirty="0">
                <a:latin typeface="Calibri"/>
                <a:ea typeface="Calibri"/>
                <a:cs typeface="Calibri"/>
                <a:sym typeface="Calibri"/>
              </a:rPr>
              <a:t> – </a:t>
            </a:r>
            <a:r>
              <a:rPr lang="pt-BR" sz="2400" dirty="0" err="1">
                <a:latin typeface="Calibri"/>
                <a:ea typeface="Calibri"/>
                <a:cs typeface="Calibri"/>
                <a:sym typeface="Calibri"/>
              </a:rPr>
              <a:t>up</a:t>
            </a:r>
            <a:r>
              <a:rPr lang="pt-BR" sz="2400" dirty="0">
                <a:latin typeface="Calibri"/>
                <a:ea typeface="Calibri"/>
                <a:cs typeface="Calibri"/>
                <a:sym typeface="Calibri"/>
              </a:rPr>
              <a:t> </a:t>
            </a:r>
            <a:r>
              <a:rPr lang="pt-BR" sz="2400" dirty="0" err="1">
                <a:latin typeface="Calibri"/>
                <a:ea typeface="Calibri"/>
                <a:cs typeface="Calibri"/>
                <a:sym typeface="Calibri"/>
              </a:rPr>
              <a:t>to</a:t>
            </a:r>
            <a:r>
              <a:rPr lang="pt-BR" sz="2400" dirty="0">
                <a:latin typeface="Calibri"/>
                <a:ea typeface="Calibri"/>
                <a:cs typeface="Calibri"/>
                <a:sym typeface="Calibri"/>
              </a:rPr>
              <a:t> 1PB </a:t>
            </a:r>
            <a:r>
              <a:rPr lang="pt-BR" sz="2400" dirty="0" err="1">
                <a:latin typeface="Calibri"/>
                <a:ea typeface="Calibri"/>
                <a:cs typeface="Calibri"/>
                <a:sym typeface="Calibri"/>
              </a:rPr>
              <a:t>of</a:t>
            </a:r>
            <a:r>
              <a:rPr lang="pt-BR" sz="2400" dirty="0">
                <a:latin typeface="Calibri"/>
                <a:ea typeface="Calibri"/>
                <a:cs typeface="Calibri"/>
                <a:sym typeface="Calibri"/>
              </a:rPr>
              <a:t> disk</a:t>
            </a:r>
            <a:endParaRPr lang="ca-ES" sz="2400" dirty="0">
              <a:latin typeface="Calibri" panose="020F0502020204030204" pitchFamily="34" charset="0"/>
              <a:cs typeface="Times New Roman" panose="02020603050405020304" pitchFamily="18" charset="0"/>
            </a:endParaRPr>
          </a:p>
          <a:p>
            <a:pPr marL="342900" indent="-342900" algn="just">
              <a:buFont typeface="Arial" panose="020B0604020202020204" pitchFamily="34" charset="0"/>
              <a:buChar char="•"/>
            </a:pPr>
            <a:r>
              <a:rPr lang="ca-ES" sz="2400" dirty="0" err="1">
                <a:effectLst/>
                <a:latin typeface="Calibri" panose="020F0502020204030204" pitchFamily="34" charset="0"/>
                <a:ea typeface="Times New Roman" panose="02020603050405020304" pitchFamily="18" charset="0"/>
                <a:cs typeface="Times New Roman" panose="02020603050405020304" pitchFamily="18" charset="0"/>
              </a:rPr>
              <a:t>Googl</a:t>
            </a:r>
            <a:r>
              <a:rPr lang="ca-ES" sz="2400" dirty="0" err="1">
                <a:latin typeface="Calibri" panose="020F0502020204030204" pitchFamily="34" charset="0"/>
                <a:ea typeface="Times New Roman" panose="02020603050405020304" pitchFamily="18" charset="0"/>
                <a:cs typeface="Times New Roman" panose="02020603050405020304" pitchFamily="18" charset="0"/>
              </a:rPr>
              <a:t>e</a:t>
            </a:r>
            <a:r>
              <a:rPr lang="ca-ES" sz="2400" dirty="0">
                <a:latin typeface="Calibri" panose="020F0502020204030204" pitchFamily="34" charset="0"/>
                <a:ea typeface="Times New Roman" panose="02020603050405020304" pitchFamily="18" charset="0"/>
                <a:cs typeface="Times New Roman" panose="02020603050405020304" pitchFamily="18" charset="0"/>
              </a:rPr>
              <a:t> </a:t>
            </a:r>
            <a:r>
              <a:rPr lang="ca-ES" sz="2400" dirty="0" err="1">
                <a:latin typeface="Calibri" panose="020F0502020204030204" pitchFamily="34" charset="0"/>
                <a:ea typeface="Times New Roman" panose="02020603050405020304" pitchFamily="18" charset="0"/>
                <a:cs typeface="Times New Roman" panose="02020603050405020304" pitchFamily="18" charset="0"/>
              </a:rPr>
              <a:t>Cloud</a:t>
            </a:r>
            <a:r>
              <a:rPr lang="ca-ES" sz="2400" dirty="0">
                <a:latin typeface="Calibri" panose="020F0502020204030204" pitchFamily="34" charset="0"/>
                <a:ea typeface="Times New Roman" panose="02020603050405020304" pitchFamily="18" charset="0"/>
                <a:cs typeface="Times New Roman" panose="02020603050405020304" pitchFamily="18" charset="0"/>
              </a:rPr>
              <a:t>: flexible </a:t>
            </a:r>
            <a:r>
              <a:rPr lang="ca-ES" sz="2400" dirty="0" err="1">
                <a:latin typeface="Calibri" panose="020F0502020204030204" pitchFamily="34" charset="0"/>
                <a:ea typeface="Times New Roman" panose="02020603050405020304" pitchFamily="18" charset="0"/>
                <a:cs typeface="Times New Roman" panose="02020603050405020304" pitchFamily="18" charset="0"/>
              </a:rPr>
              <a:t>assignation</a:t>
            </a:r>
            <a:r>
              <a:rPr lang="ca-ES" sz="2400" dirty="0">
                <a:latin typeface="Calibri" panose="020F0502020204030204" pitchFamily="34" charset="0"/>
                <a:ea typeface="Times New Roman" panose="02020603050405020304" pitchFamily="18" charset="0"/>
                <a:cs typeface="Times New Roman" panose="02020603050405020304" pitchFamily="18" charset="0"/>
              </a:rPr>
              <a:t> of </a:t>
            </a:r>
            <a:r>
              <a:rPr lang="ca-ES" sz="2400" dirty="0" err="1">
                <a:latin typeface="Calibri" panose="020F0502020204030204" pitchFamily="34" charset="0"/>
                <a:ea typeface="Times New Roman" panose="02020603050405020304" pitchFamily="18" charset="0"/>
                <a:cs typeface="Times New Roman" panose="02020603050405020304" pitchFamily="18" charset="0"/>
              </a:rPr>
              <a:t>resources</a:t>
            </a:r>
            <a:r>
              <a:rPr lang="ca-ES" sz="2400" dirty="0">
                <a:latin typeface="Calibri" panose="020F0502020204030204" pitchFamily="34" charset="0"/>
                <a:ea typeface="Times New Roman" panose="02020603050405020304" pitchFamily="18" charset="0"/>
                <a:cs typeface="Times New Roman" panose="02020603050405020304" pitchFamily="18" charset="0"/>
              </a:rPr>
              <a:t> (~100k€)</a:t>
            </a:r>
          </a:p>
          <a:p>
            <a:pPr marL="342900" indent="-342900" algn="just">
              <a:buFont typeface="Arial" panose="020B0604020202020204" pitchFamily="34" charset="0"/>
              <a:buChar char="•"/>
            </a:pPr>
            <a:endParaRPr lang="ca-ES" sz="2400" dirty="0">
              <a:latin typeface="Calibri" panose="020F0502020204030204" pitchFamily="34" charset="0"/>
              <a:cs typeface="Times New Roman" panose="02020603050405020304" pitchFamily="18" charset="0"/>
            </a:endParaRPr>
          </a:p>
          <a:p>
            <a:pPr algn="just">
              <a:buNone/>
            </a:pPr>
            <a:r>
              <a:rPr lang="es-ES" sz="2800" b="1" dirty="0" err="1">
                <a:latin typeface="Calibri" panose="020F0502020204030204" pitchFamily="34" charset="0"/>
                <a:cs typeface="Times New Roman" panose="02020603050405020304" pitchFamily="18" charset="0"/>
              </a:rPr>
              <a:t>Additional</a:t>
            </a:r>
            <a:r>
              <a:rPr lang="es-ES" sz="2800" b="1" dirty="0">
                <a:latin typeface="Calibri" panose="020F0502020204030204" pitchFamily="34" charset="0"/>
                <a:cs typeface="Times New Roman" panose="02020603050405020304" pitchFamily="18" charset="0"/>
              </a:rPr>
              <a:t> </a:t>
            </a:r>
            <a:r>
              <a:rPr lang="es-ES" sz="2800" b="1" dirty="0" err="1">
                <a:latin typeface="Calibri" panose="020F0502020204030204" pitchFamily="34" charset="0"/>
                <a:cs typeface="Times New Roman" panose="02020603050405020304" pitchFamily="18" charset="0"/>
              </a:rPr>
              <a:t>resources</a:t>
            </a:r>
            <a:r>
              <a:rPr lang="es-ES" sz="2800" b="1" dirty="0">
                <a:latin typeface="Calibri" panose="020F0502020204030204" pitchFamily="34" charset="0"/>
                <a:cs typeface="Times New Roman" panose="02020603050405020304" pitchFamily="18" charset="0"/>
              </a:rPr>
              <a:t>:</a:t>
            </a:r>
          </a:p>
          <a:p>
            <a:pPr algn="just">
              <a:buNone/>
            </a:pPr>
            <a:endParaRPr lang="es-ES" sz="2800" b="1" dirty="0">
              <a:latin typeface="Calibri" panose="020F0502020204030204" pitchFamily="34" charset="0"/>
              <a:cs typeface="Times New Roman" panose="02020603050405020304" pitchFamily="18" charset="0"/>
            </a:endParaRPr>
          </a:p>
          <a:p>
            <a:pPr marL="285750" indent="-285750">
              <a:buFont typeface="Arial" panose="020B0604020202020204" pitchFamily="34" charset="0"/>
              <a:buChar char="•"/>
            </a:pPr>
            <a:r>
              <a:rPr lang="es-ES" sz="2000" dirty="0"/>
              <a:t>West Cambridge Data Centre (WCDC): </a:t>
            </a:r>
            <a:r>
              <a:rPr lang="en-US" sz="2000" dirty="0"/>
              <a:t>800 vCPU, up to 0.9 PB of storage</a:t>
            </a:r>
            <a:endParaRPr lang="es-ES" sz="2000" dirty="0"/>
          </a:p>
          <a:p>
            <a:pPr marL="285750" indent="-285750">
              <a:buFont typeface="Arial" panose="020B0604020202020204" pitchFamily="34" charset="0"/>
              <a:buChar char="•"/>
            </a:pPr>
            <a:r>
              <a:rPr lang="it-IT" sz="2000" dirty="0" err="1"/>
              <a:t>Edinburgh</a:t>
            </a:r>
            <a:r>
              <a:rPr lang="it-IT" sz="2000" dirty="0"/>
              <a:t> </a:t>
            </a:r>
            <a:r>
              <a:rPr lang="it-IT" sz="2000" dirty="0" err="1"/>
              <a:t>Parallel</a:t>
            </a:r>
            <a:r>
              <a:rPr lang="it-IT" sz="2000" dirty="0"/>
              <a:t> Computing Centre (EPCC): </a:t>
            </a:r>
            <a:r>
              <a:rPr lang="en-US" sz="2000" dirty="0"/>
              <a:t>800 vCPU, up to 0.9 PB of storage</a:t>
            </a:r>
            <a:endParaRPr lang="es-ES" sz="4000" dirty="0"/>
          </a:p>
        </p:txBody>
      </p:sp>
    </p:spTree>
    <p:extLst>
      <p:ext uri="{BB962C8B-B14F-4D97-AF65-F5344CB8AC3E}">
        <p14:creationId xmlns:p14="http://schemas.microsoft.com/office/powerpoint/2010/main" val="27999969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6CCBF9-9792-5A5F-EF86-D98E742060A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C2C917E-3F06-74B2-DBC5-9E4AEB0693DE}"/>
              </a:ext>
            </a:extLst>
          </p:cNvPr>
          <p:cNvSpPr>
            <a:spLocks noGrp="1"/>
          </p:cNvSpPr>
          <p:nvPr>
            <p:ph type="title"/>
          </p:nvPr>
        </p:nvSpPr>
        <p:spPr/>
        <p:txBody>
          <a:bodyPr/>
          <a:lstStyle/>
          <a:p>
            <a:endParaRPr lang="en-US"/>
          </a:p>
        </p:txBody>
      </p:sp>
      <p:pic>
        <p:nvPicPr>
          <p:cNvPr id="13" name="Content Placeholder 12">
            <a:extLst>
              <a:ext uri="{FF2B5EF4-FFF2-40B4-BE49-F238E27FC236}">
                <a16:creationId xmlns:a16="http://schemas.microsoft.com/office/drawing/2014/main" id="{78A269C5-14FC-DCE8-DF1B-DC70DA958D7D}"/>
              </a:ext>
            </a:extLst>
          </p:cNvPr>
          <p:cNvPicPr>
            <a:picLocks noGrp="1" noChangeAspect="1"/>
          </p:cNvPicPr>
          <p:nvPr>
            <p:ph idx="1"/>
          </p:nvPr>
        </p:nvPicPr>
        <p:blipFill>
          <a:blip>
            <a:extLst>
              <a:ext uri="{96DAC541-7B7A-43D3-8B79-37D633B846F1}">
                <asvg:svgBlip xmlns:asvg="http://schemas.microsoft.com/office/drawing/2016/SVG/main" r:embed="rId2"/>
              </a:ext>
            </a:extLst>
          </a:blip>
          <a:stretch>
            <a:fillRect/>
          </a:stretch>
        </p:blipFill>
        <p:spPr>
          <a:xfrm>
            <a:off x="0" y="0"/>
            <a:ext cx="12192000" cy="6858000"/>
          </a:xfrm>
        </p:spPr>
      </p:pic>
      <p:pic>
        <p:nvPicPr>
          <p:cNvPr id="14" name="Picture 13" descr="A close up of blue text&#10;&#10;Description automatically generated">
            <a:extLst>
              <a:ext uri="{FF2B5EF4-FFF2-40B4-BE49-F238E27FC236}">
                <a16:creationId xmlns:a16="http://schemas.microsoft.com/office/drawing/2014/main" id="{55BE0489-D28B-75EA-F870-0165226FC650}"/>
              </a:ext>
            </a:extLst>
          </p:cNvPr>
          <p:cNvPicPr>
            <a:picLocks noChangeAspect="1"/>
          </p:cNvPicPr>
          <p:nvPr/>
        </p:nvPicPr>
        <p:blipFill>
          <a:blip r:embed="rId3"/>
          <a:stretch>
            <a:fillRect/>
          </a:stretch>
        </p:blipFill>
        <p:spPr>
          <a:xfrm>
            <a:off x="350795" y="6275647"/>
            <a:ext cx="1905000" cy="419100"/>
          </a:xfrm>
          <a:prstGeom prst="rect">
            <a:avLst/>
          </a:prstGeom>
        </p:spPr>
      </p:pic>
      <p:sp>
        <p:nvSpPr>
          <p:cNvPr id="15" name="TextBox 14">
            <a:extLst>
              <a:ext uri="{FF2B5EF4-FFF2-40B4-BE49-F238E27FC236}">
                <a16:creationId xmlns:a16="http://schemas.microsoft.com/office/drawing/2014/main" id="{EAD7C530-D4FC-B092-5916-4E9C4C2F8DD5}"/>
              </a:ext>
            </a:extLst>
          </p:cNvPr>
          <p:cNvSpPr txBox="1"/>
          <p:nvPr/>
        </p:nvSpPr>
        <p:spPr>
          <a:xfrm>
            <a:off x="2255795" y="6233082"/>
            <a:ext cx="4777260" cy="461665"/>
          </a:xfrm>
          <a:prstGeom prst="rect">
            <a:avLst/>
          </a:prstGeom>
          <a:noFill/>
        </p:spPr>
        <p:txBody>
          <a:bodyPr wrap="square" rtlCol="0">
            <a:spAutoFit/>
          </a:bodyPr>
          <a:lstStyle/>
          <a:p>
            <a:r>
              <a:rPr lang="en-US" sz="1200" dirty="0">
                <a:solidFill>
                  <a:srgbClr val="0B0A21"/>
                </a:solidFill>
                <a:latin typeface="Rubik Light" pitchFamily="2" charset="-79"/>
                <a:cs typeface="Rubik Light" pitchFamily="2" charset="-79"/>
              </a:rPr>
              <a:t>SPACIOUS is a Horizon Europe HORIZON-CL4-2023-SPACE-01-71 project funded under grant agreement no. 101135205</a:t>
            </a:r>
          </a:p>
        </p:txBody>
      </p:sp>
      <p:pic>
        <p:nvPicPr>
          <p:cNvPr id="16" name="Picture 15" descr="A blue text on a black background&#10;&#10;Description automatically generated">
            <a:extLst>
              <a:ext uri="{FF2B5EF4-FFF2-40B4-BE49-F238E27FC236}">
                <a16:creationId xmlns:a16="http://schemas.microsoft.com/office/drawing/2014/main" id="{1AAC92C2-86B6-BA92-389E-CE8A12BD9890}"/>
              </a:ext>
            </a:extLst>
          </p:cNvPr>
          <p:cNvPicPr>
            <a:picLocks noChangeAspect="1"/>
          </p:cNvPicPr>
          <p:nvPr/>
        </p:nvPicPr>
        <p:blipFill>
          <a:blip r:embed="rId4"/>
          <a:stretch>
            <a:fillRect/>
          </a:stretch>
        </p:blipFill>
        <p:spPr>
          <a:xfrm>
            <a:off x="9288850" y="5980702"/>
            <a:ext cx="2713681" cy="821092"/>
          </a:xfrm>
          <a:prstGeom prst="rect">
            <a:avLst/>
          </a:prstGeom>
        </p:spPr>
      </p:pic>
      <p:sp>
        <p:nvSpPr>
          <p:cNvPr id="17" name="TextBox 16">
            <a:extLst>
              <a:ext uri="{FF2B5EF4-FFF2-40B4-BE49-F238E27FC236}">
                <a16:creationId xmlns:a16="http://schemas.microsoft.com/office/drawing/2014/main" id="{A751C10E-1ADB-3575-5AF9-15B12A8D3403}"/>
              </a:ext>
            </a:extLst>
          </p:cNvPr>
          <p:cNvSpPr txBox="1"/>
          <p:nvPr/>
        </p:nvSpPr>
        <p:spPr>
          <a:xfrm>
            <a:off x="613691" y="105301"/>
            <a:ext cx="10256108" cy="769441"/>
          </a:xfrm>
          <a:prstGeom prst="rect">
            <a:avLst/>
          </a:prstGeom>
          <a:noFill/>
        </p:spPr>
        <p:txBody>
          <a:bodyPr wrap="square" rtlCol="0">
            <a:spAutoFit/>
          </a:bodyPr>
          <a:lstStyle/>
          <a:p>
            <a:pPr algn="ctr"/>
            <a:r>
              <a:rPr lang="en-US" sz="4400" dirty="0">
                <a:solidFill>
                  <a:srgbClr val="0B0A21"/>
                </a:solidFill>
                <a:latin typeface="Rubik Medium" pitchFamily="2" charset="-79"/>
                <a:cs typeface="Rubik Medium" pitchFamily="2" charset="-79"/>
              </a:rPr>
              <a:t>Internal challenges</a:t>
            </a:r>
          </a:p>
        </p:txBody>
      </p:sp>
      <p:sp>
        <p:nvSpPr>
          <p:cNvPr id="4" name="QuadreDeText 3">
            <a:extLst>
              <a:ext uri="{FF2B5EF4-FFF2-40B4-BE49-F238E27FC236}">
                <a16:creationId xmlns:a16="http://schemas.microsoft.com/office/drawing/2014/main" id="{C55A835B-3BB1-C4F2-3A51-8821A7BA1A87}"/>
              </a:ext>
            </a:extLst>
          </p:cNvPr>
          <p:cNvSpPr txBox="1"/>
          <p:nvPr/>
        </p:nvSpPr>
        <p:spPr>
          <a:xfrm>
            <a:off x="613691" y="1227356"/>
            <a:ext cx="11081485" cy="4893647"/>
          </a:xfrm>
          <a:prstGeom prst="rect">
            <a:avLst/>
          </a:prstGeom>
          <a:noFill/>
        </p:spPr>
        <p:txBody>
          <a:bodyPr wrap="square">
            <a:spAutoFit/>
          </a:bodyPr>
          <a:lstStyle/>
          <a:p>
            <a:pPr marL="285750" indent="-285750" algn="just">
              <a:buFont typeface="Arial" panose="020B0604020202020204" pitchFamily="34" charset="0"/>
              <a:buChar char="•"/>
            </a:pPr>
            <a:r>
              <a:rPr lang="en-GB" sz="2400" u="none" strike="noStrike" dirty="0">
                <a:effectLst/>
                <a:latin typeface="Times New Roman" panose="02020603050405020304" pitchFamily="18" charset="0"/>
                <a:ea typeface="Times New Roman" panose="02020603050405020304" pitchFamily="18" charset="0"/>
                <a:cs typeface="Times New Roman" panose="02020603050405020304" pitchFamily="18" charset="0"/>
              </a:rPr>
              <a:t>Challenge 1: The star formation history and the stellar initial mass function of the Milky Way disc</a:t>
            </a:r>
          </a:p>
          <a:p>
            <a:pPr marL="285750" indent="-285750" algn="just">
              <a:buFont typeface="Arial" panose="020B0604020202020204" pitchFamily="34" charset="0"/>
              <a:buChar char="•"/>
            </a:pPr>
            <a:endParaRPr lang="en-GB" sz="2400" u="none" strike="noStrike"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285750" indent="-285750" algn="just">
              <a:buFont typeface="Arial" panose="020B0604020202020204" pitchFamily="34" charset="0"/>
              <a:buChar char="•"/>
            </a:pPr>
            <a:r>
              <a:rPr lang="en-GB" sz="2400" u="none" strike="noStrike" dirty="0">
                <a:effectLst/>
                <a:latin typeface="Times New Roman" panose="02020603050405020304" pitchFamily="18" charset="0"/>
                <a:ea typeface="Times New Roman" panose="02020603050405020304" pitchFamily="18" charset="0"/>
                <a:cs typeface="Times New Roman" panose="02020603050405020304" pitchFamily="18" charset="0"/>
              </a:rPr>
              <a:t>Challenge 2: Completing and characterising the open cluster census of the Galaxy</a:t>
            </a:r>
          </a:p>
          <a:p>
            <a:pPr marL="285750" indent="-285750" algn="just">
              <a:buFont typeface="Arial" panose="020B0604020202020204" pitchFamily="34" charset="0"/>
              <a:buChar char="•"/>
            </a:pPr>
            <a:endParaRPr lang="es-ES" sz="2400" dirty="0">
              <a:latin typeface="Calibri" panose="020F0502020204030204" pitchFamily="34" charset="0"/>
              <a:ea typeface="Times New Roman" panose="02020603050405020304" pitchFamily="18" charset="0"/>
              <a:cs typeface="Times New Roman" panose="02020603050405020304" pitchFamily="18" charset="0"/>
            </a:endParaRPr>
          </a:p>
          <a:p>
            <a:pPr marL="285750" indent="-285750" algn="just">
              <a:buFont typeface="Arial" panose="020B0604020202020204" pitchFamily="34" charset="0"/>
              <a:buChar char="•"/>
            </a:pPr>
            <a:r>
              <a:rPr lang="en-GB" sz="2400" u="none" strike="noStrike" dirty="0">
                <a:effectLst/>
                <a:latin typeface="Times New Roman" panose="02020603050405020304" pitchFamily="18" charset="0"/>
                <a:ea typeface="Times New Roman" panose="02020603050405020304" pitchFamily="18" charset="0"/>
                <a:cs typeface="Times New Roman" panose="02020603050405020304" pitchFamily="18" charset="0"/>
              </a:rPr>
              <a:t>Challenge 3: The cosmological challenge: large-scale power-spectrum analysis</a:t>
            </a:r>
          </a:p>
          <a:p>
            <a:pPr marL="285750" indent="-285750" algn="just">
              <a:buFont typeface="Arial" panose="020B0604020202020204" pitchFamily="34" charset="0"/>
              <a:buChar char="•"/>
            </a:pPr>
            <a:endParaRPr lang="es-ES" sz="2400" u="none" strike="noStrike" dirty="0">
              <a:effectLst/>
              <a:latin typeface="Calibri" panose="020F0502020204030204" pitchFamily="34" charset="0"/>
              <a:ea typeface="Times New Roman" panose="02020603050405020304" pitchFamily="18" charset="0"/>
              <a:cs typeface="Times New Roman" panose="02020603050405020304" pitchFamily="18" charset="0"/>
            </a:endParaRPr>
          </a:p>
          <a:p>
            <a:pPr marL="285750" indent="-285750" algn="just">
              <a:buFont typeface="Arial" panose="020B0604020202020204" pitchFamily="34" charset="0"/>
              <a:buChar char="•"/>
            </a:pPr>
            <a:r>
              <a:rPr lang="en-GB" sz="2400" u="none" strike="noStrike" dirty="0">
                <a:effectLst/>
                <a:latin typeface="Times New Roman" panose="02020603050405020304" pitchFamily="18" charset="0"/>
                <a:ea typeface="Times New Roman" panose="02020603050405020304" pitchFamily="18" charset="0"/>
                <a:cs typeface="Times New Roman" panose="02020603050405020304" pitchFamily="18" charset="0"/>
              </a:rPr>
              <a:t>Challenge 4: The Gaia enhanced data products</a:t>
            </a:r>
          </a:p>
          <a:p>
            <a:pPr marL="285750" indent="-285750" algn="just">
              <a:buFont typeface="Arial" panose="020B0604020202020204" pitchFamily="34" charset="0"/>
              <a:buChar char="•"/>
            </a:pPr>
            <a:endParaRPr lang="en-GB" sz="2400" dirty="0">
              <a:latin typeface="Times New Roman" panose="02020603050405020304" pitchFamily="18" charset="0"/>
              <a:ea typeface="Times New Roman" panose="02020603050405020304" pitchFamily="18" charset="0"/>
              <a:cs typeface="Times New Roman" panose="02020603050405020304" pitchFamily="18" charset="0"/>
            </a:endParaRPr>
          </a:p>
          <a:p>
            <a:pPr marL="285750" indent="-285750" algn="just">
              <a:buFont typeface="Arial" panose="020B0604020202020204" pitchFamily="34" charset="0"/>
              <a:buChar char="•"/>
            </a:pPr>
            <a:endParaRPr lang="en-GB" sz="2400" u="none" strike="noStrike" dirty="0">
              <a:effectLst/>
              <a:latin typeface="Times New Roman" panose="02020603050405020304" pitchFamily="18" charset="0"/>
              <a:ea typeface="Times New Roman" panose="02020603050405020304" pitchFamily="18" charset="0"/>
              <a:cs typeface="Times New Roman" panose="02020603050405020304" pitchFamily="18" charset="0"/>
            </a:endParaRPr>
          </a:p>
          <a:p>
            <a:pPr algn="just"/>
            <a:r>
              <a:rPr lang="en-GB" sz="2400" dirty="0">
                <a:latin typeface="Times New Roman" panose="02020603050405020304" pitchFamily="18" charset="0"/>
                <a:ea typeface="Times New Roman" panose="02020603050405020304" pitchFamily="18" charset="0"/>
                <a:cs typeface="Times New Roman" panose="02020603050405020304" pitchFamily="18" charset="0"/>
              </a:rPr>
              <a:t>Ongoing, but application to DR4 (early Dec. 2026) limited to 2 PVP papers (see next slides). </a:t>
            </a:r>
            <a:r>
              <a:rPr lang="en-GB" sz="2400" b="1" dirty="0">
                <a:latin typeface="Times New Roman" panose="02020603050405020304" pitchFamily="18" charset="0"/>
                <a:ea typeface="Times New Roman" panose="02020603050405020304" pitchFamily="18" charset="0"/>
                <a:cs typeface="Times New Roman" panose="02020603050405020304" pitchFamily="18" charset="0"/>
              </a:rPr>
              <a:t>We are applying for a SPACIOUS extension to allow for an extended application to DR4</a:t>
            </a:r>
            <a:r>
              <a:rPr lang="en-GB" sz="2400" dirty="0">
                <a:latin typeface="Times New Roman" panose="02020603050405020304" pitchFamily="18" charset="0"/>
                <a:ea typeface="Times New Roman" panose="02020603050405020304" pitchFamily="18" charset="0"/>
                <a:cs typeface="Times New Roman" panose="02020603050405020304" pitchFamily="18" charset="0"/>
              </a:rPr>
              <a:t>.</a:t>
            </a:r>
            <a:endParaRPr lang="es-ES" sz="2400" u="none" strike="noStrike" dirty="0">
              <a:effectLst/>
              <a:latin typeface="Calibri" panose="020F050202020403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17712324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7714FE-B019-D47D-2540-50ED53A6917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8A0CE7C-C7DD-ED23-DD43-C7268DE2FC3A}"/>
              </a:ext>
            </a:extLst>
          </p:cNvPr>
          <p:cNvSpPr>
            <a:spLocks noGrp="1"/>
          </p:cNvSpPr>
          <p:nvPr>
            <p:ph type="title"/>
          </p:nvPr>
        </p:nvSpPr>
        <p:spPr/>
        <p:txBody>
          <a:bodyPr/>
          <a:lstStyle/>
          <a:p>
            <a:endParaRPr lang="en-US"/>
          </a:p>
        </p:txBody>
      </p:sp>
      <p:pic>
        <p:nvPicPr>
          <p:cNvPr id="13" name="Content Placeholder 12">
            <a:extLst>
              <a:ext uri="{FF2B5EF4-FFF2-40B4-BE49-F238E27FC236}">
                <a16:creationId xmlns:a16="http://schemas.microsoft.com/office/drawing/2014/main" id="{07985A91-DCCD-A6BE-4AD4-DEB59D79303D}"/>
              </a:ext>
            </a:extLst>
          </p:cNvPr>
          <p:cNvPicPr>
            <a:picLocks noGrp="1" noChangeAspect="1"/>
          </p:cNvPicPr>
          <p:nvPr>
            <p:ph idx="1"/>
          </p:nvPr>
        </p:nvPicPr>
        <p:blipFill>
          <a:blip>
            <a:extLst>
              <a:ext uri="{96DAC541-7B7A-43D3-8B79-37D633B846F1}">
                <asvg:svgBlip xmlns:asvg="http://schemas.microsoft.com/office/drawing/2016/SVG/main" r:embed="rId2"/>
              </a:ext>
            </a:extLst>
          </a:blip>
          <a:stretch>
            <a:fillRect/>
          </a:stretch>
        </p:blipFill>
        <p:spPr>
          <a:xfrm>
            <a:off x="0" y="0"/>
            <a:ext cx="12192000" cy="6858000"/>
          </a:xfrm>
        </p:spPr>
      </p:pic>
      <p:pic>
        <p:nvPicPr>
          <p:cNvPr id="14" name="Picture 13" descr="A close up of blue text&#10;&#10;Description automatically generated">
            <a:extLst>
              <a:ext uri="{FF2B5EF4-FFF2-40B4-BE49-F238E27FC236}">
                <a16:creationId xmlns:a16="http://schemas.microsoft.com/office/drawing/2014/main" id="{E3E56CDB-7CA6-3DE7-7D7B-1634D0D69D63}"/>
              </a:ext>
            </a:extLst>
          </p:cNvPr>
          <p:cNvPicPr>
            <a:picLocks noChangeAspect="1"/>
          </p:cNvPicPr>
          <p:nvPr/>
        </p:nvPicPr>
        <p:blipFill>
          <a:blip r:embed="rId3"/>
          <a:stretch>
            <a:fillRect/>
          </a:stretch>
        </p:blipFill>
        <p:spPr>
          <a:xfrm>
            <a:off x="350795" y="6275647"/>
            <a:ext cx="1905000" cy="419100"/>
          </a:xfrm>
          <a:prstGeom prst="rect">
            <a:avLst/>
          </a:prstGeom>
        </p:spPr>
      </p:pic>
      <p:sp>
        <p:nvSpPr>
          <p:cNvPr id="15" name="TextBox 14">
            <a:extLst>
              <a:ext uri="{FF2B5EF4-FFF2-40B4-BE49-F238E27FC236}">
                <a16:creationId xmlns:a16="http://schemas.microsoft.com/office/drawing/2014/main" id="{64467008-4CEE-9EB7-CE33-5C05713B6EC9}"/>
              </a:ext>
            </a:extLst>
          </p:cNvPr>
          <p:cNvSpPr txBox="1"/>
          <p:nvPr/>
        </p:nvSpPr>
        <p:spPr>
          <a:xfrm>
            <a:off x="2255795" y="6233082"/>
            <a:ext cx="4777260" cy="461665"/>
          </a:xfrm>
          <a:prstGeom prst="rect">
            <a:avLst/>
          </a:prstGeom>
          <a:noFill/>
        </p:spPr>
        <p:txBody>
          <a:bodyPr wrap="square" rtlCol="0">
            <a:spAutoFit/>
          </a:bodyPr>
          <a:lstStyle/>
          <a:p>
            <a:r>
              <a:rPr lang="en-US" sz="1200" dirty="0">
                <a:solidFill>
                  <a:srgbClr val="0B0A21"/>
                </a:solidFill>
                <a:latin typeface="Rubik Light" pitchFamily="2" charset="-79"/>
                <a:cs typeface="Rubik Light" pitchFamily="2" charset="-79"/>
              </a:rPr>
              <a:t>SPACIOUS is a Horizon Europe HORIZON-CL4-2023-SPACE-01-71 project funded under grant agreement no. 101135205</a:t>
            </a:r>
          </a:p>
        </p:txBody>
      </p:sp>
      <p:pic>
        <p:nvPicPr>
          <p:cNvPr id="16" name="Picture 15" descr="A blue text on a black background&#10;&#10;Description automatically generated">
            <a:extLst>
              <a:ext uri="{FF2B5EF4-FFF2-40B4-BE49-F238E27FC236}">
                <a16:creationId xmlns:a16="http://schemas.microsoft.com/office/drawing/2014/main" id="{C2692AE9-FC17-7B49-0437-E40BFD0DD627}"/>
              </a:ext>
            </a:extLst>
          </p:cNvPr>
          <p:cNvPicPr>
            <a:picLocks noChangeAspect="1"/>
          </p:cNvPicPr>
          <p:nvPr/>
        </p:nvPicPr>
        <p:blipFill>
          <a:blip r:embed="rId4"/>
          <a:stretch>
            <a:fillRect/>
          </a:stretch>
        </p:blipFill>
        <p:spPr>
          <a:xfrm>
            <a:off x="9288850" y="5980702"/>
            <a:ext cx="2713681" cy="821092"/>
          </a:xfrm>
          <a:prstGeom prst="rect">
            <a:avLst/>
          </a:prstGeom>
        </p:spPr>
      </p:pic>
      <p:sp>
        <p:nvSpPr>
          <p:cNvPr id="17" name="TextBox 16">
            <a:extLst>
              <a:ext uri="{FF2B5EF4-FFF2-40B4-BE49-F238E27FC236}">
                <a16:creationId xmlns:a16="http://schemas.microsoft.com/office/drawing/2014/main" id="{0511EB6D-CF32-DDFA-0436-47DF5864C132}"/>
              </a:ext>
            </a:extLst>
          </p:cNvPr>
          <p:cNvSpPr txBox="1"/>
          <p:nvPr/>
        </p:nvSpPr>
        <p:spPr>
          <a:xfrm>
            <a:off x="613691" y="105301"/>
            <a:ext cx="10256108" cy="769441"/>
          </a:xfrm>
          <a:prstGeom prst="rect">
            <a:avLst/>
          </a:prstGeom>
          <a:noFill/>
        </p:spPr>
        <p:txBody>
          <a:bodyPr wrap="square" rtlCol="0">
            <a:spAutoFit/>
          </a:bodyPr>
          <a:lstStyle/>
          <a:p>
            <a:pPr algn="ctr"/>
            <a:r>
              <a:rPr lang="en-US" sz="4400" dirty="0">
                <a:solidFill>
                  <a:srgbClr val="0B0A21"/>
                </a:solidFill>
                <a:latin typeface="Rubik Medium" pitchFamily="2" charset="-79"/>
                <a:cs typeface="Rubik Medium" pitchFamily="2" charset="-79"/>
              </a:rPr>
              <a:t>External challenges</a:t>
            </a:r>
          </a:p>
        </p:txBody>
      </p:sp>
      <p:sp>
        <p:nvSpPr>
          <p:cNvPr id="3" name="QuadreDeText 2">
            <a:extLst>
              <a:ext uri="{FF2B5EF4-FFF2-40B4-BE49-F238E27FC236}">
                <a16:creationId xmlns:a16="http://schemas.microsoft.com/office/drawing/2014/main" id="{55F940AE-356E-7348-A37E-3ED1E0854E1F}"/>
              </a:ext>
            </a:extLst>
          </p:cNvPr>
          <p:cNvSpPr txBox="1"/>
          <p:nvPr/>
        </p:nvSpPr>
        <p:spPr>
          <a:xfrm>
            <a:off x="1303295" y="1134566"/>
            <a:ext cx="9780757" cy="3416320"/>
          </a:xfrm>
          <a:prstGeom prst="rect">
            <a:avLst/>
          </a:prstGeom>
          <a:noFill/>
        </p:spPr>
        <p:txBody>
          <a:bodyPr wrap="square">
            <a:spAutoFit/>
          </a:bodyPr>
          <a:lstStyle/>
          <a:p>
            <a:pPr algn="just"/>
            <a:r>
              <a:rPr lang="en-GB" sz="2400" u="none" strike="noStrike" dirty="0">
                <a:effectLst/>
                <a:latin typeface="Times New Roman" panose="02020603050405020304" pitchFamily="18" charset="0"/>
                <a:ea typeface="Times New Roman" panose="02020603050405020304" pitchFamily="18" charset="0"/>
                <a:cs typeface="Times New Roman" panose="02020603050405020304" pitchFamily="18" charset="0"/>
              </a:rPr>
              <a:t>Open call for proposals r</a:t>
            </a:r>
            <a:r>
              <a:rPr lang="ca-ES" sz="2400" u="none" strike="noStrike" dirty="0" err="1">
                <a:effectLst/>
                <a:latin typeface="Times New Roman" panose="02020603050405020304" pitchFamily="18" charset="0"/>
                <a:ea typeface="Times New Roman" panose="02020603050405020304" pitchFamily="18" charset="0"/>
                <a:cs typeface="Times New Roman" panose="02020603050405020304" pitchFamily="18" charset="0"/>
              </a:rPr>
              <a:t>eceived</a:t>
            </a:r>
            <a:r>
              <a:rPr lang="ca-ES" sz="2400" u="none" strike="noStrike"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ca-ES" sz="2400" u="none" strike="noStrike" dirty="0" err="1">
                <a:effectLst/>
                <a:latin typeface="Times New Roman" panose="02020603050405020304" pitchFamily="18" charset="0"/>
                <a:ea typeface="Times New Roman" panose="02020603050405020304" pitchFamily="18" charset="0"/>
                <a:cs typeface="Times New Roman" panose="02020603050405020304" pitchFamily="18" charset="0"/>
              </a:rPr>
              <a:t>five</a:t>
            </a:r>
            <a:r>
              <a:rPr lang="ca-ES" sz="2400" u="none" strike="noStrike"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ca-ES" sz="2400" u="none" strike="noStrike" dirty="0" err="1">
                <a:effectLst/>
                <a:latin typeface="Times New Roman" panose="02020603050405020304" pitchFamily="18" charset="0"/>
                <a:ea typeface="Times New Roman" panose="02020603050405020304" pitchFamily="18" charset="0"/>
                <a:cs typeface="Times New Roman" panose="02020603050405020304" pitchFamily="18" charset="0"/>
              </a:rPr>
              <a:t>proposals</a:t>
            </a:r>
            <a:endParaRPr lang="ca-ES" sz="2400" u="none" strike="noStrike"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285750" indent="-285750" algn="just">
              <a:buFont typeface="Arial" panose="020B0604020202020204" pitchFamily="34" charset="0"/>
              <a:buChar char="•"/>
            </a:pPr>
            <a:endParaRPr lang="ca-ES" sz="2400" dirty="0">
              <a:latin typeface="Times New Roman" panose="02020603050405020304" pitchFamily="18" charset="0"/>
              <a:ea typeface="Times New Roman" panose="02020603050405020304" pitchFamily="18" charset="0"/>
              <a:cs typeface="Times New Roman" panose="02020603050405020304" pitchFamily="18" charset="0"/>
            </a:endParaRPr>
          </a:p>
          <a:p>
            <a:pPr marL="285750" indent="-285750" algn="just">
              <a:buFont typeface="Arial" panose="020B0604020202020204" pitchFamily="34" charset="0"/>
              <a:buChar char="•"/>
            </a:pPr>
            <a:r>
              <a:rPr lang="ca-ES" sz="2400" u="none" strike="noStrike" dirty="0" err="1">
                <a:effectLst/>
                <a:latin typeface="Times New Roman" panose="02020603050405020304" pitchFamily="18" charset="0"/>
                <a:ea typeface="Times New Roman" panose="02020603050405020304" pitchFamily="18" charset="0"/>
                <a:cs typeface="Times New Roman" panose="02020603050405020304" pitchFamily="18" charset="0"/>
              </a:rPr>
              <a:t>Evaluation</a:t>
            </a:r>
            <a:r>
              <a:rPr lang="ca-ES" sz="2400" u="none" strike="noStrike" dirty="0">
                <a:effectLst/>
                <a:latin typeface="Times New Roman" panose="02020603050405020304" pitchFamily="18" charset="0"/>
                <a:ea typeface="Times New Roman" panose="02020603050405020304" pitchFamily="18" charset="0"/>
                <a:cs typeface="Times New Roman" panose="02020603050405020304" pitchFamily="18" charset="0"/>
              </a:rPr>
              <a:t> of </a:t>
            </a:r>
            <a:r>
              <a:rPr lang="ca-ES" sz="2400" u="none" strike="noStrike" dirty="0" err="1">
                <a:effectLst/>
                <a:latin typeface="Times New Roman" panose="02020603050405020304" pitchFamily="18" charset="0"/>
                <a:ea typeface="Times New Roman" panose="02020603050405020304" pitchFamily="18" charset="0"/>
                <a:cs typeface="Times New Roman" panose="02020603050405020304" pitchFamily="18" charset="0"/>
              </a:rPr>
              <a:t>technical</a:t>
            </a:r>
            <a:r>
              <a:rPr lang="ca-ES" sz="2400" u="none" strike="noStrike"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ca-ES" sz="2400" u="none" strike="noStrike" dirty="0" err="1">
                <a:effectLst/>
                <a:latin typeface="Times New Roman" panose="02020603050405020304" pitchFamily="18" charset="0"/>
                <a:ea typeface="Times New Roman" panose="02020603050405020304" pitchFamily="18" charset="0"/>
                <a:cs typeface="Times New Roman" panose="02020603050405020304" pitchFamily="18" charset="0"/>
              </a:rPr>
              <a:t>feasibility</a:t>
            </a:r>
            <a:r>
              <a:rPr lang="ca-ES" sz="2400" u="none" strike="noStrike"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ca-ES" sz="2400" u="none" strike="noStrike" dirty="0" err="1">
                <a:effectLst/>
                <a:latin typeface="Times New Roman" panose="02020603050405020304" pitchFamily="18" charset="0"/>
                <a:ea typeface="Times New Roman" panose="02020603050405020304" pitchFamily="18" charset="0"/>
                <a:cs typeface="Times New Roman" panose="02020603050405020304" pitchFamily="18" charset="0"/>
              </a:rPr>
              <a:t>completed</a:t>
            </a:r>
            <a:r>
              <a:rPr lang="ca-ES" sz="2400" u="none" strike="noStrike"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ca-ES" sz="2400" u="none" strike="noStrike" dirty="0" err="1">
                <a:effectLst/>
                <a:latin typeface="Times New Roman" panose="02020603050405020304" pitchFamily="18" charset="0"/>
                <a:ea typeface="Times New Roman" panose="02020603050405020304" pitchFamily="18" charset="0"/>
                <a:cs typeface="Times New Roman" panose="02020603050405020304" pitchFamily="18" charset="0"/>
              </a:rPr>
              <a:t>the</a:t>
            </a:r>
            <a:r>
              <a:rPr lang="ca-ES" sz="2400" u="none" strike="noStrike"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ca-ES" sz="2400" u="none" strike="noStrike" dirty="0" err="1">
                <a:effectLst/>
                <a:latin typeface="Times New Roman" panose="02020603050405020304" pitchFamily="18" charset="0"/>
                <a:ea typeface="Times New Roman" panose="02020603050405020304" pitchFamily="18" charset="0"/>
                <a:cs typeface="Times New Roman" panose="02020603050405020304" pitchFamily="18" charset="0"/>
              </a:rPr>
              <a:t>Resource</a:t>
            </a:r>
            <a:r>
              <a:rPr lang="ca-ES" sz="2400" u="none" strike="noStrike"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ca-ES" sz="2400" u="none" strike="noStrike" dirty="0" err="1">
                <a:effectLst/>
                <a:latin typeface="Times New Roman" panose="02020603050405020304" pitchFamily="18" charset="0"/>
                <a:ea typeface="Times New Roman" panose="02020603050405020304" pitchFamily="18" charset="0"/>
                <a:cs typeface="Times New Roman" panose="02020603050405020304" pitchFamily="18" charset="0"/>
              </a:rPr>
              <a:t>Allocation</a:t>
            </a:r>
            <a:r>
              <a:rPr lang="ca-ES" sz="2400" u="none" strike="noStrike"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ca-ES" sz="2400" u="none" strike="noStrike" dirty="0" err="1">
                <a:effectLst/>
                <a:latin typeface="Times New Roman" panose="02020603050405020304" pitchFamily="18" charset="0"/>
                <a:ea typeface="Times New Roman" panose="02020603050405020304" pitchFamily="18" charset="0"/>
                <a:cs typeface="Times New Roman" panose="02020603050405020304" pitchFamily="18" charset="0"/>
              </a:rPr>
              <a:t>Committee</a:t>
            </a:r>
            <a:r>
              <a:rPr lang="ca-ES" sz="2400" u="none" strike="noStrike"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ca-ES" sz="2400" u="none" strike="noStrike" dirty="0" err="1">
                <a:effectLst/>
                <a:latin typeface="Times New Roman" panose="02020603050405020304" pitchFamily="18" charset="0"/>
                <a:ea typeface="Times New Roman" panose="02020603050405020304" pitchFamily="18" charset="0"/>
                <a:cs typeface="Times New Roman" panose="02020603050405020304" pitchFamily="18" charset="0"/>
              </a:rPr>
              <a:t>evaluated</a:t>
            </a:r>
            <a:r>
              <a:rPr lang="ca-ES" sz="2400" u="none" strike="noStrike"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ca-ES" sz="2400" u="none" strike="noStrike" dirty="0" err="1">
                <a:effectLst/>
                <a:latin typeface="Times New Roman" panose="02020603050405020304" pitchFamily="18" charset="0"/>
                <a:ea typeface="Times New Roman" panose="02020603050405020304" pitchFamily="18" charset="0"/>
                <a:cs typeface="Times New Roman" panose="02020603050405020304" pitchFamily="18" charset="0"/>
              </a:rPr>
              <a:t>their</a:t>
            </a:r>
            <a:r>
              <a:rPr lang="ca-ES" sz="2400" u="none" strike="noStrike"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ca-ES" sz="2400" u="none" strike="noStrike" dirty="0" err="1">
                <a:effectLst/>
                <a:latin typeface="Times New Roman" panose="02020603050405020304" pitchFamily="18" charset="0"/>
                <a:ea typeface="Times New Roman" panose="02020603050405020304" pitchFamily="18" charset="0"/>
                <a:cs typeface="Times New Roman" panose="02020603050405020304" pitchFamily="18" charset="0"/>
              </a:rPr>
              <a:t>scientific</a:t>
            </a:r>
            <a:r>
              <a:rPr lang="ca-ES" sz="2400" u="none" strike="noStrike"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ca-ES" sz="2400" u="none" strike="noStrike" dirty="0" err="1">
                <a:effectLst/>
                <a:latin typeface="Times New Roman" panose="02020603050405020304" pitchFamily="18" charset="0"/>
                <a:ea typeface="Times New Roman" panose="02020603050405020304" pitchFamily="18" charset="0"/>
                <a:cs typeface="Times New Roman" panose="02020603050405020304" pitchFamily="18" charset="0"/>
              </a:rPr>
              <a:t>merits</a:t>
            </a:r>
            <a:endParaRPr lang="ca-ES" sz="2400" u="none" strike="noStrike"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285750" indent="-285750" algn="just">
              <a:buFont typeface="Arial" panose="020B0604020202020204" pitchFamily="34" charset="0"/>
              <a:buChar char="•"/>
            </a:pPr>
            <a:endParaRPr lang="ca-ES" sz="2400" dirty="0">
              <a:latin typeface="Times New Roman" panose="02020603050405020304" pitchFamily="18" charset="0"/>
              <a:ea typeface="Times New Roman" panose="02020603050405020304" pitchFamily="18" charset="0"/>
              <a:cs typeface="Times New Roman" panose="02020603050405020304" pitchFamily="18" charset="0"/>
            </a:endParaRPr>
          </a:p>
          <a:p>
            <a:pPr marL="285750" indent="-285750" algn="just">
              <a:buFont typeface="Arial" panose="020B0604020202020204" pitchFamily="34" charset="0"/>
              <a:buChar char="•"/>
            </a:pPr>
            <a:r>
              <a:rPr lang="ca-ES" sz="2400" u="none" strike="noStrike" dirty="0" err="1">
                <a:effectLst/>
                <a:latin typeface="Times New Roman" panose="02020603050405020304" pitchFamily="18" charset="0"/>
                <a:ea typeface="Times New Roman" panose="02020603050405020304" pitchFamily="18" charset="0"/>
                <a:cs typeface="Times New Roman" panose="02020603050405020304" pitchFamily="18" charset="0"/>
              </a:rPr>
              <a:t>Two</a:t>
            </a:r>
            <a:r>
              <a:rPr lang="ca-ES" sz="2400" u="none" strike="noStrike" dirty="0">
                <a:effectLst/>
                <a:latin typeface="Times New Roman" panose="02020603050405020304" pitchFamily="18" charset="0"/>
                <a:ea typeface="Times New Roman" panose="02020603050405020304" pitchFamily="18" charset="0"/>
                <a:cs typeface="Times New Roman" panose="02020603050405020304" pitchFamily="18" charset="0"/>
              </a:rPr>
              <a:t> challenges </a:t>
            </a:r>
            <a:r>
              <a:rPr lang="ca-ES" sz="2400" u="none" strike="noStrike" dirty="0" err="1">
                <a:effectLst/>
                <a:latin typeface="Times New Roman" panose="02020603050405020304" pitchFamily="18" charset="0"/>
                <a:ea typeface="Times New Roman" panose="02020603050405020304" pitchFamily="18" charset="0"/>
                <a:cs typeface="Times New Roman" panose="02020603050405020304" pitchFamily="18" charset="0"/>
              </a:rPr>
              <a:t>selected</a:t>
            </a:r>
            <a:r>
              <a:rPr lang="ca-ES" sz="2400" u="none" strike="noStrike" dirty="0">
                <a:effectLst/>
                <a:latin typeface="Times New Roman" panose="02020603050405020304" pitchFamily="18" charset="0"/>
                <a:ea typeface="Times New Roman" panose="02020603050405020304" pitchFamily="18" charset="0"/>
                <a:cs typeface="Times New Roman" panose="02020603050405020304" pitchFamily="18" charset="0"/>
              </a:rPr>
              <a:t>, in </a:t>
            </a:r>
            <a:r>
              <a:rPr lang="ca-ES" sz="2400" u="none" strike="noStrike" dirty="0" err="1">
                <a:effectLst/>
                <a:latin typeface="Times New Roman" panose="02020603050405020304" pitchFamily="18" charset="0"/>
                <a:ea typeface="Times New Roman" panose="02020603050405020304" pitchFamily="18" charset="0"/>
                <a:cs typeface="Times New Roman" panose="02020603050405020304" pitchFamily="18" charset="0"/>
              </a:rPr>
              <a:t>execution</a:t>
            </a:r>
            <a:r>
              <a:rPr lang="ca-ES" sz="2400" u="none" strike="noStrike"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ca-ES" sz="2400" u="none" strike="noStrike" dirty="0" err="1">
                <a:effectLst/>
                <a:latin typeface="Times New Roman" panose="02020603050405020304" pitchFamily="18" charset="0"/>
                <a:ea typeface="Times New Roman" panose="02020603050405020304" pitchFamily="18" charset="0"/>
                <a:cs typeface="Times New Roman" panose="02020603050405020304" pitchFamily="18" charset="0"/>
              </a:rPr>
              <a:t>during</a:t>
            </a:r>
            <a:r>
              <a:rPr lang="ca-ES" sz="2400" u="none" strike="noStrike" dirty="0">
                <a:effectLst/>
                <a:latin typeface="Times New Roman" panose="02020603050405020304" pitchFamily="18" charset="0"/>
                <a:ea typeface="Times New Roman" panose="02020603050405020304" pitchFamily="18" charset="0"/>
                <a:cs typeface="Times New Roman" panose="02020603050405020304" pitchFamily="18" charset="0"/>
              </a:rPr>
              <a:t> 2026</a:t>
            </a:r>
          </a:p>
          <a:p>
            <a:pPr marL="285750" indent="-285750" algn="just">
              <a:buFont typeface="Arial" panose="020B0604020202020204" pitchFamily="34" charset="0"/>
              <a:buChar char="•"/>
            </a:pPr>
            <a:endParaRPr lang="ca-ES" sz="2400" dirty="0">
              <a:latin typeface="Times New Roman" panose="02020603050405020304" pitchFamily="18" charset="0"/>
              <a:ea typeface="Times New Roman" panose="02020603050405020304" pitchFamily="18" charset="0"/>
              <a:cs typeface="Times New Roman" panose="02020603050405020304" pitchFamily="18" charset="0"/>
            </a:endParaRPr>
          </a:p>
          <a:p>
            <a:pPr marL="285750" indent="-285750" algn="just">
              <a:buFont typeface="Arial" panose="020B0604020202020204" pitchFamily="34" charset="0"/>
              <a:buChar char="•"/>
            </a:pPr>
            <a:r>
              <a:rPr lang="ca-ES" sz="2400" u="none" strike="noStrike" dirty="0">
                <a:effectLst/>
                <a:latin typeface="Times New Roman" panose="02020603050405020304" pitchFamily="18" charset="0"/>
                <a:ea typeface="Times New Roman" panose="02020603050405020304" pitchFamily="18" charset="0"/>
                <a:cs typeface="Times New Roman" panose="02020603050405020304" pitchFamily="18" charset="0"/>
              </a:rPr>
              <a:t>A 2nd call in 2026 </a:t>
            </a:r>
            <a:r>
              <a:rPr lang="ca-ES" sz="2400" u="none" strike="noStrike" dirty="0" err="1">
                <a:effectLst/>
                <a:latin typeface="Times New Roman" panose="02020603050405020304" pitchFamily="18" charset="0"/>
                <a:ea typeface="Times New Roman" panose="02020603050405020304" pitchFamily="18" charset="0"/>
                <a:cs typeface="Times New Roman" panose="02020603050405020304" pitchFamily="18" charset="0"/>
              </a:rPr>
              <a:t>was</a:t>
            </a:r>
            <a:r>
              <a:rPr lang="ca-ES" sz="2400" u="none" strike="noStrike"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ca-ES" sz="2400" u="none" strike="noStrike" dirty="0" err="1">
                <a:effectLst/>
                <a:latin typeface="Times New Roman" panose="02020603050405020304" pitchFamily="18" charset="0"/>
                <a:ea typeface="Times New Roman" panose="02020603050405020304" pitchFamily="18" charset="0"/>
                <a:cs typeface="Times New Roman" panose="02020603050405020304" pitchFamily="18" charset="0"/>
              </a:rPr>
              <a:t>envisaged</a:t>
            </a:r>
            <a:r>
              <a:rPr lang="ca-ES" sz="2400" dirty="0">
                <a:latin typeface="Times New Roman" panose="02020603050405020304" pitchFamily="18" charset="0"/>
                <a:ea typeface="Times New Roman" panose="02020603050405020304" pitchFamily="18" charset="0"/>
                <a:cs typeface="Times New Roman" panose="02020603050405020304" pitchFamily="18" charset="0"/>
              </a:rPr>
              <a:t>, </a:t>
            </a:r>
            <a:r>
              <a:rPr lang="ca-ES" sz="2400" dirty="0" err="1">
                <a:latin typeface="Times New Roman" panose="02020603050405020304" pitchFamily="18" charset="0"/>
                <a:ea typeface="Times New Roman" panose="02020603050405020304" pitchFamily="18" charset="0"/>
                <a:cs typeface="Times New Roman" panose="02020603050405020304" pitchFamily="18" charset="0"/>
              </a:rPr>
              <a:t>but</a:t>
            </a:r>
            <a:r>
              <a:rPr lang="ca-ES" sz="2400" dirty="0">
                <a:latin typeface="Times New Roman" panose="02020603050405020304" pitchFamily="18" charset="0"/>
                <a:ea typeface="Times New Roman" panose="02020603050405020304" pitchFamily="18" charset="0"/>
                <a:cs typeface="Times New Roman" panose="02020603050405020304" pitchFamily="18" charset="0"/>
              </a:rPr>
              <a:t> </a:t>
            </a:r>
            <a:r>
              <a:rPr lang="ca-ES" sz="2400" dirty="0" err="1">
                <a:latin typeface="Times New Roman" panose="02020603050405020304" pitchFamily="18" charset="0"/>
                <a:ea typeface="Times New Roman" panose="02020603050405020304" pitchFamily="18" charset="0"/>
                <a:cs typeface="Times New Roman" panose="02020603050405020304" pitchFamily="18" charset="0"/>
              </a:rPr>
              <a:t>we</a:t>
            </a:r>
            <a:r>
              <a:rPr lang="ca-ES" sz="2400" dirty="0">
                <a:latin typeface="Times New Roman" panose="02020603050405020304" pitchFamily="18" charset="0"/>
                <a:ea typeface="Times New Roman" panose="02020603050405020304" pitchFamily="18" charset="0"/>
                <a:cs typeface="Times New Roman" panose="02020603050405020304" pitchFamily="18" charset="0"/>
              </a:rPr>
              <a:t> </a:t>
            </a:r>
            <a:r>
              <a:rPr lang="ca-ES" sz="2400" dirty="0" err="1">
                <a:latin typeface="Times New Roman" panose="02020603050405020304" pitchFamily="18" charset="0"/>
                <a:ea typeface="Times New Roman" panose="02020603050405020304" pitchFamily="18" charset="0"/>
                <a:cs typeface="Times New Roman" panose="02020603050405020304" pitchFamily="18" charset="0"/>
              </a:rPr>
              <a:t>have</a:t>
            </a:r>
            <a:r>
              <a:rPr lang="ca-ES" sz="2400" dirty="0">
                <a:latin typeface="Times New Roman" panose="02020603050405020304" pitchFamily="18" charset="0"/>
                <a:ea typeface="Times New Roman" panose="02020603050405020304" pitchFamily="18" charset="0"/>
                <a:cs typeface="Times New Roman" panose="02020603050405020304" pitchFamily="18" charset="0"/>
              </a:rPr>
              <a:t> </a:t>
            </a:r>
            <a:r>
              <a:rPr lang="ca-ES" sz="2400" dirty="0" err="1">
                <a:latin typeface="Times New Roman" panose="02020603050405020304" pitchFamily="18" charset="0"/>
                <a:ea typeface="Times New Roman" panose="02020603050405020304" pitchFamily="18" charset="0"/>
                <a:cs typeface="Times New Roman" panose="02020603050405020304" pitchFamily="18" charset="0"/>
              </a:rPr>
              <a:t>not</a:t>
            </a:r>
            <a:r>
              <a:rPr lang="ca-ES" sz="2400" dirty="0">
                <a:latin typeface="Times New Roman" panose="02020603050405020304" pitchFamily="18" charset="0"/>
                <a:ea typeface="Times New Roman" panose="02020603050405020304" pitchFamily="18" charset="0"/>
                <a:cs typeface="Times New Roman" panose="02020603050405020304" pitchFamily="18" charset="0"/>
              </a:rPr>
              <a:t> </a:t>
            </a:r>
            <a:r>
              <a:rPr lang="ca-ES" sz="2400" dirty="0" err="1">
                <a:latin typeface="Times New Roman" panose="02020603050405020304" pitchFamily="18" charset="0"/>
                <a:ea typeface="Times New Roman" panose="02020603050405020304" pitchFamily="18" charset="0"/>
                <a:cs typeface="Times New Roman" panose="02020603050405020304" pitchFamily="18" charset="0"/>
              </a:rPr>
              <a:t>enough</a:t>
            </a:r>
            <a:r>
              <a:rPr lang="ca-ES" sz="2400" dirty="0">
                <a:latin typeface="Times New Roman" panose="02020603050405020304" pitchFamily="18" charset="0"/>
                <a:ea typeface="Times New Roman" panose="02020603050405020304" pitchFamily="18" charset="0"/>
                <a:cs typeface="Times New Roman" panose="02020603050405020304" pitchFamily="18" charset="0"/>
              </a:rPr>
              <a:t> </a:t>
            </a:r>
            <a:r>
              <a:rPr lang="ca-ES" sz="2400" dirty="0" err="1">
                <a:latin typeface="Times New Roman" panose="02020603050405020304" pitchFamily="18" charset="0"/>
                <a:ea typeface="Times New Roman" panose="02020603050405020304" pitchFamily="18" charset="0"/>
                <a:cs typeface="Times New Roman" panose="02020603050405020304" pitchFamily="18" charset="0"/>
              </a:rPr>
              <a:t>time</a:t>
            </a:r>
            <a:r>
              <a:rPr lang="ca-ES" sz="2400" dirty="0">
                <a:latin typeface="Times New Roman" panose="02020603050405020304" pitchFamily="18" charset="0"/>
                <a:ea typeface="Times New Roman" panose="02020603050405020304" pitchFamily="18" charset="0"/>
                <a:cs typeface="Times New Roman" panose="02020603050405020304" pitchFamily="18" charset="0"/>
              </a:rPr>
              <a:t>. </a:t>
            </a:r>
            <a:r>
              <a:rPr lang="ca-ES" sz="2400" dirty="0" err="1">
                <a:latin typeface="Times New Roman" panose="02020603050405020304" pitchFamily="18" charset="0"/>
                <a:ea typeface="Times New Roman" panose="02020603050405020304" pitchFamily="18" charset="0"/>
                <a:cs typeface="Times New Roman" panose="02020603050405020304" pitchFamily="18" charset="0"/>
              </a:rPr>
              <a:t>Maybe</a:t>
            </a:r>
            <a:r>
              <a:rPr lang="ca-ES" sz="2400" dirty="0">
                <a:latin typeface="Times New Roman" panose="02020603050405020304" pitchFamily="18" charset="0"/>
                <a:ea typeface="Times New Roman" panose="02020603050405020304" pitchFamily="18" charset="0"/>
                <a:cs typeface="Times New Roman" panose="02020603050405020304" pitchFamily="18" charset="0"/>
              </a:rPr>
              <a:t> </a:t>
            </a:r>
            <a:r>
              <a:rPr lang="ca-ES" sz="2400" dirty="0" err="1">
                <a:latin typeface="Times New Roman" panose="02020603050405020304" pitchFamily="18" charset="0"/>
                <a:ea typeface="Times New Roman" panose="02020603050405020304" pitchFamily="18" charset="0"/>
                <a:cs typeface="Times New Roman" panose="02020603050405020304" pitchFamily="18" charset="0"/>
              </a:rPr>
              <a:t>we</a:t>
            </a:r>
            <a:r>
              <a:rPr lang="ca-ES" sz="2400" dirty="0">
                <a:latin typeface="Times New Roman" panose="02020603050405020304" pitchFamily="18" charset="0"/>
                <a:ea typeface="Times New Roman" panose="02020603050405020304" pitchFamily="18" charset="0"/>
                <a:cs typeface="Times New Roman" panose="02020603050405020304" pitchFamily="18" charset="0"/>
              </a:rPr>
              <a:t> can </a:t>
            </a:r>
            <a:r>
              <a:rPr lang="ca-ES" sz="2400" dirty="0" err="1">
                <a:latin typeface="Times New Roman" panose="02020603050405020304" pitchFamily="18" charset="0"/>
                <a:ea typeface="Times New Roman" panose="02020603050405020304" pitchFamily="18" charset="0"/>
                <a:cs typeface="Times New Roman" panose="02020603050405020304" pitchFamily="18" charset="0"/>
              </a:rPr>
              <a:t>reconsider</a:t>
            </a:r>
            <a:r>
              <a:rPr lang="ca-ES" sz="2400" dirty="0">
                <a:latin typeface="Times New Roman" panose="02020603050405020304" pitchFamily="18" charset="0"/>
                <a:ea typeface="Times New Roman" panose="02020603050405020304" pitchFamily="18" charset="0"/>
                <a:cs typeface="Times New Roman" panose="02020603050405020304" pitchFamily="18" charset="0"/>
              </a:rPr>
              <a:t> </a:t>
            </a:r>
            <a:r>
              <a:rPr lang="ca-ES" sz="2400" dirty="0" err="1">
                <a:latin typeface="Times New Roman" panose="02020603050405020304" pitchFamily="18" charset="0"/>
                <a:ea typeface="Times New Roman" panose="02020603050405020304" pitchFamily="18" charset="0"/>
                <a:cs typeface="Times New Roman" panose="02020603050405020304" pitchFamily="18" charset="0"/>
              </a:rPr>
              <a:t>it</a:t>
            </a:r>
            <a:r>
              <a:rPr lang="ca-ES" sz="2400" dirty="0">
                <a:latin typeface="Times New Roman" panose="02020603050405020304" pitchFamily="18" charset="0"/>
                <a:ea typeface="Times New Roman" panose="02020603050405020304" pitchFamily="18" charset="0"/>
                <a:cs typeface="Times New Roman" panose="02020603050405020304" pitchFamily="18" charset="0"/>
              </a:rPr>
              <a:t> </a:t>
            </a:r>
            <a:r>
              <a:rPr lang="ca-ES" sz="2400" dirty="0" err="1">
                <a:latin typeface="Times New Roman" panose="02020603050405020304" pitchFamily="18" charset="0"/>
                <a:ea typeface="Times New Roman" panose="02020603050405020304" pitchFamily="18" charset="0"/>
                <a:cs typeface="Times New Roman" panose="02020603050405020304" pitchFamily="18" charset="0"/>
              </a:rPr>
              <a:t>if</a:t>
            </a:r>
            <a:r>
              <a:rPr lang="ca-ES" sz="2400" dirty="0">
                <a:latin typeface="Times New Roman" panose="02020603050405020304" pitchFamily="18" charset="0"/>
                <a:ea typeface="Times New Roman" panose="02020603050405020304" pitchFamily="18" charset="0"/>
                <a:cs typeface="Times New Roman" panose="02020603050405020304" pitchFamily="18" charset="0"/>
              </a:rPr>
              <a:t> </a:t>
            </a:r>
            <a:r>
              <a:rPr lang="ca-ES" sz="2400" dirty="0" err="1">
                <a:latin typeface="Times New Roman" panose="02020603050405020304" pitchFamily="18" charset="0"/>
                <a:ea typeface="Times New Roman" panose="02020603050405020304" pitchFamily="18" charset="0"/>
                <a:cs typeface="Times New Roman" panose="02020603050405020304" pitchFamily="18" charset="0"/>
              </a:rPr>
              <a:t>we</a:t>
            </a:r>
            <a:r>
              <a:rPr lang="ca-ES" sz="2400" dirty="0">
                <a:latin typeface="Times New Roman" panose="02020603050405020304" pitchFamily="18" charset="0"/>
                <a:ea typeface="Times New Roman" panose="02020603050405020304" pitchFamily="18" charset="0"/>
                <a:cs typeface="Times New Roman" panose="02020603050405020304" pitchFamily="18" charset="0"/>
              </a:rPr>
              <a:t> get </a:t>
            </a:r>
            <a:r>
              <a:rPr lang="ca-ES" sz="2400" dirty="0" err="1">
                <a:latin typeface="Times New Roman" panose="02020603050405020304" pitchFamily="18" charset="0"/>
                <a:ea typeface="Times New Roman" panose="02020603050405020304" pitchFamily="18" charset="0"/>
                <a:cs typeface="Times New Roman" panose="02020603050405020304" pitchFamily="18" charset="0"/>
              </a:rPr>
              <a:t>the</a:t>
            </a:r>
            <a:r>
              <a:rPr lang="ca-ES" sz="2400" dirty="0">
                <a:latin typeface="Times New Roman" panose="02020603050405020304" pitchFamily="18" charset="0"/>
                <a:ea typeface="Times New Roman" panose="02020603050405020304" pitchFamily="18" charset="0"/>
                <a:cs typeface="Times New Roman" panose="02020603050405020304" pitchFamily="18" charset="0"/>
              </a:rPr>
              <a:t> </a:t>
            </a:r>
            <a:r>
              <a:rPr lang="ca-ES" sz="2400" dirty="0" err="1">
                <a:latin typeface="Times New Roman" panose="02020603050405020304" pitchFamily="18" charset="0"/>
                <a:ea typeface="Times New Roman" panose="02020603050405020304" pitchFamily="18" charset="0"/>
                <a:cs typeface="Times New Roman" panose="02020603050405020304" pitchFamily="18" charset="0"/>
              </a:rPr>
              <a:t>requested</a:t>
            </a:r>
            <a:r>
              <a:rPr lang="ca-ES" sz="2400" dirty="0">
                <a:latin typeface="Times New Roman" panose="02020603050405020304" pitchFamily="18" charset="0"/>
                <a:ea typeface="Times New Roman" panose="02020603050405020304" pitchFamily="18" charset="0"/>
                <a:cs typeface="Times New Roman" panose="02020603050405020304" pitchFamily="18" charset="0"/>
              </a:rPr>
              <a:t> </a:t>
            </a:r>
            <a:r>
              <a:rPr lang="ca-ES" sz="2400" dirty="0" err="1">
                <a:latin typeface="Times New Roman" panose="02020603050405020304" pitchFamily="18" charset="0"/>
                <a:ea typeface="Times New Roman" panose="02020603050405020304" pitchFamily="18" charset="0"/>
                <a:cs typeface="Times New Roman" panose="02020603050405020304" pitchFamily="18" charset="0"/>
              </a:rPr>
              <a:t>extension</a:t>
            </a:r>
            <a:r>
              <a:rPr lang="ca-ES" sz="2400" dirty="0">
                <a:latin typeface="Times New Roman" panose="02020603050405020304" pitchFamily="18" charset="0"/>
                <a:ea typeface="Times New Roman" panose="02020603050405020304" pitchFamily="18" charset="0"/>
                <a:cs typeface="Times New Roman" panose="02020603050405020304" pitchFamily="18" charset="0"/>
              </a:rPr>
              <a:t>.</a:t>
            </a:r>
            <a:endParaRPr lang="es-ES" sz="2400" u="none" strike="noStrike" dirty="0">
              <a:effectLst/>
              <a:latin typeface="Calibri" panose="020F050202020403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98301633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A2445F-4E53-DAA0-EBBD-E9CE8FD61FD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A6BEABE-F400-6FE5-4F5F-7857493EE747}"/>
              </a:ext>
            </a:extLst>
          </p:cNvPr>
          <p:cNvSpPr>
            <a:spLocks noGrp="1"/>
          </p:cNvSpPr>
          <p:nvPr>
            <p:ph type="title"/>
          </p:nvPr>
        </p:nvSpPr>
        <p:spPr/>
        <p:txBody>
          <a:bodyPr/>
          <a:lstStyle/>
          <a:p>
            <a:endParaRPr lang="en-US"/>
          </a:p>
        </p:txBody>
      </p:sp>
      <p:pic>
        <p:nvPicPr>
          <p:cNvPr id="13" name="Content Placeholder 12">
            <a:extLst>
              <a:ext uri="{FF2B5EF4-FFF2-40B4-BE49-F238E27FC236}">
                <a16:creationId xmlns:a16="http://schemas.microsoft.com/office/drawing/2014/main" id="{A89191EC-9665-A4F8-7D62-9BB213D5AE25}"/>
              </a:ext>
            </a:extLst>
          </p:cNvPr>
          <p:cNvPicPr>
            <a:picLocks noGrp="1" noChangeAspect="1"/>
          </p:cNvPicPr>
          <p:nvPr>
            <p:ph idx="1"/>
          </p:nvPr>
        </p:nvPicPr>
        <p:blipFill>
          <a:blip>
            <a:extLst>
              <a:ext uri="{96DAC541-7B7A-43D3-8B79-37D633B846F1}">
                <asvg:svgBlip xmlns:asvg="http://schemas.microsoft.com/office/drawing/2016/SVG/main" r:embed="rId2"/>
              </a:ext>
            </a:extLst>
          </a:blip>
          <a:stretch>
            <a:fillRect/>
          </a:stretch>
        </p:blipFill>
        <p:spPr>
          <a:xfrm>
            <a:off x="0" y="0"/>
            <a:ext cx="12192000" cy="6858000"/>
          </a:xfrm>
        </p:spPr>
      </p:pic>
      <p:pic>
        <p:nvPicPr>
          <p:cNvPr id="14" name="Picture 13" descr="A close up of blue text&#10;&#10;Description automatically generated">
            <a:extLst>
              <a:ext uri="{FF2B5EF4-FFF2-40B4-BE49-F238E27FC236}">
                <a16:creationId xmlns:a16="http://schemas.microsoft.com/office/drawing/2014/main" id="{2E029B75-E490-CC83-AAE0-3C6440D82AB1}"/>
              </a:ext>
            </a:extLst>
          </p:cNvPr>
          <p:cNvPicPr>
            <a:picLocks noChangeAspect="1"/>
          </p:cNvPicPr>
          <p:nvPr/>
        </p:nvPicPr>
        <p:blipFill>
          <a:blip r:embed="rId3"/>
          <a:stretch>
            <a:fillRect/>
          </a:stretch>
        </p:blipFill>
        <p:spPr>
          <a:xfrm>
            <a:off x="350795" y="6275647"/>
            <a:ext cx="1905000" cy="419100"/>
          </a:xfrm>
          <a:prstGeom prst="rect">
            <a:avLst/>
          </a:prstGeom>
        </p:spPr>
      </p:pic>
      <p:sp>
        <p:nvSpPr>
          <p:cNvPr id="15" name="TextBox 14">
            <a:extLst>
              <a:ext uri="{FF2B5EF4-FFF2-40B4-BE49-F238E27FC236}">
                <a16:creationId xmlns:a16="http://schemas.microsoft.com/office/drawing/2014/main" id="{E89D58CC-D2D5-2C3F-6CCE-C9E4D1C104DD}"/>
              </a:ext>
            </a:extLst>
          </p:cNvPr>
          <p:cNvSpPr txBox="1"/>
          <p:nvPr/>
        </p:nvSpPr>
        <p:spPr>
          <a:xfrm>
            <a:off x="2255795" y="6233082"/>
            <a:ext cx="4777260" cy="461665"/>
          </a:xfrm>
          <a:prstGeom prst="rect">
            <a:avLst/>
          </a:prstGeom>
          <a:noFill/>
        </p:spPr>
        <p:txBody>
          <a:bodyPr wrap="square" rtlCol="0">
            <a:spAutoFit/>
          </a:bodyPr>
          <a:lstStyle/>
          <a:p>
            <a:r>
              <a:rPr lang="en-US" sz="1200" dirty="0">
                <a:solidFill>
                  <a:srgbClr val="0B0A21"/>
                </a:solidFill>
                <a:latin typeface="Rubik Light" pitchFamily="2" charset="-79"/>
                <a:cs typeface="Rubik Light" pitchFamily="2" charset="-79"/>
              </a:rPr>
              <a:t>SPACIOUS is a Horizon Europe HORIZON-CL4-2023-SPACE-01-71 project funded under grant agreement no. 101135205</a:t>
            </a:r>
          </a:p>
        </p:txBody>
      </p:sp>
      <p:pic>
        <p:nvPicPr>
          <p:cNvPr id="16" name="Picture 15" descr="A blue text on a black background&#10;&#10;Description automatically generated">
            <a:extLst>
              <a:ext uri="{FF2B5EF4-FFF2-40B4-BE49-F238E27FC236}">
                <a16:creationId xmlns:a16="http://schemas.microsoft.com/office/drawing/2014/main" id="{5A4ABC69-816B-548F-F692-11436ABC2E35}"/>
              </a:ext>
            </a:extLst>
          </p:cNvPr>
          <p:cNvPicPr>
            <a:picLocks noChangeAspect="1"/>
          </p:cNvPicPr>
          <p:nvPr/>
        </p:nvPicPr>
        <p:blipFill>
          <a:blip r:embed="rId4"/>
          <a:stretch>
            <a:fillRect/>
          </a:stretch>
        </p:blipFill>
        <p:spPr>
          <a:xfrm>
            <a:off x="9288850" y="5980702"/>
            <a:ext cx="2713681" cy="821092"/>
          </a:xfrm>
          <a:prstGeom prst="rect">
            <a:avLst/>
          </a:prstGeom>
        </p:spPr>
      </p:pic>
      <p:sp>
        <p:nvSpPr>
          <p:cNvPr id="17" name="TextBox 16">
            <a:extLst>
              <a:ext uri="{FF2B5EF4-FFF2-40B4-BE49-F238E27FC236}">
                <a16:creationId xmlns:a16="http://schemas.microsoft.com/office/drawing/2014/main" id="{1FA35113-B008-F101-A6A0-5B5504715120}"/>
              </a:ext>
            </a:extLst>
          </p:cNvPr>
          <p:cNvSpPr txBox="1"/>
          <p:nvPr/>
        </p:nvSpPr>
        <p:spPr>
          <a:xfrm>
            <a:off x="613691" y="105301"/>
            <a:ext cx="10256108" cy="769441"/>
          </a:xfrm>
          <a:prstGeom prst="rect">
            <a:avLst/>
          </a:prstGeom>
          <a:noFill/>
        </p:spPr>
        <p:txBody>
          <a:bodyPr wrap="square" rtlCol="0">
            <a:spAutoFit/>
          </a:bodyPr>
          <a:lstStyle/>
          <a:p>
            <a:pPr algn="ctr"/>
            <a:r>
              <a:rPr lang="en-US" sz="4400" dirty="0">
                <a:solidFill>
                  <a:srgbClr val="0B0A21"/>
                </a:solidFill>
                <a:latin typeface="Rubik Medium" pitchFamily="2" charset="-79"/>
                <a:cs typeface="Rubik Medium" pitchFamily="2" charset="-79"/>
              </a:rPr>
              <a:t>Contribution to Gaia DR4 papers</a:t>
            </a:r>
          </a:p>
        </p:txBody>
      </p:sp>
      <p:sp>
        <p:nvSpPr>
          <p:cNvPr id="3" name="QuadreDeText 2">
            <a:extLst>
              <a:ext uri="{FF2B5EF4-FFF2-40B4-BE49-F238E27FC236}">
                <a16:creationId xmlns:a16="http://schemas.microsoft.com/office/drawing/2014/main" id="{2C4E499C-746E-36DC-6915-DF38C862BD61}"/>
              </a:ext>
            </a:extLst>
          </p:cNvPr>
          <p:cNvSpPr txBox="1"/>
          <p:nvPr/>
        </p:nvSpPr>
        <p:spPr>
          <a:xfrm>
            <a:off x="613691" y="1387424"/>
            <a:ext cx="10515600" cy="3785652"/>
          </a:xfrm>
          <a:prstGeom prst="rect">
            <a:avLst/>
          </a:prstGeom>
          <a:noFill/>
        </p:spPr>
        <p:txBody>
          <a:bodyPr wrap="square">
            <a:spAutoFit/>
          </a:bodyPr>
          <a:lstStyle/>
          <a:p>
            <a:pPr algn="just"/>
            <a:r>
              <a:rPr lang="en-GB" sz="2400" u="none" strike="noStrike" noProof="0" dirty="0">
                <a:effectLst/>
                <a:latin typeface="Times New Roman" panose="02020603050405020304" pitchFamily="18" charset="0"/>
                <a:ea typeface="Times New Roman" panose="02020603050405020304" pitchFamily="18" charset="0"/>
                <a:cs typeface="Times New Roman" panose="02020603050405020304" pitchFamily="18" charset="0"/>
              </a:rPr>
              <a:t>SPACIOUS resources offered to DPAC for the data processing of Gaia DR4 papers</a:t>
            </a:r>
          </a:p>
          <a:p>
            <a:pPr algn="just"/>
            <a:endParaRPr lang="en-GB" sz="2400" noProof="0" dirty="0">
              <a:latin typeface="Times New Roman" panose="02020603050405020304" pitchFamily="18" charset="0"/>
              <a:ea typeface="Times New Roman" panose="02020603050405020304" pitchFamily="18" charset="0"/>
              <a:cs typeface="Times New Roman" panose="02020603050405020304" pitchFamily="18" charset="0"/>
            </a:endParaRPr>
          </a:p>
          <a:p>
            <a:pPr algn="just"/>
            <a:r>
              <a:rPr lang="en-GB" sz="2400" u="none" strike="noStrike" noProof="0" dirty="0">
                <a:effectLst/>
                <a:latin typeface="Times New Roman" panose="02020603050405020304" pitchFamily="18" charset="0"/>
                <a:ea typeface="Times New Roman" panose="02020603050405020304" pitchFamily="18" charset="0"/>
                <a:cs typeface="Times New Roman" panose="02020603050405020304" pitchFamily="18" charset="0"/>
              </a:rPr>
              <a:t>Contributed to two papers in 2026, to be published with DR4:</a:t>
            </a:r>
          </a:p>
          <a:p>
            <a:pPr algn="just"/>
            <a:endParaRPr lang="en-GB" sz="2400" u="none" strike="noStrike" noProof="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342900" indent="-342900" algn="just">
              <a:buFont typeface="Arial" panose="020B0604020202020204" pitchFamily="34" charset="0"/>
              <a:buChar char="•"/>
            </a:pPr>
            <a:r>
              <a:rPr lang="en-GB" sz="2400" noProof="0" dirty="0"/>
              <a:t>The Bottom of the Main Sequence</a:t>
            </a:r>
          </a:p>
          <a:p>
            <a:pPr marL="342900" indent="-342900" algn="just">
              <a:buFont typeface="Arial" panose="020B0604020202020204" pitchFamily="34" charset="0"/>
              <a:buChar char="•"/>
            </a:pPr>
            <a:r>
              <a:rPr lang="en-GB" sz="2400" noProof="0" dirty="0"/>
              <a:t>Star clusters in Gaia DR4: The interplay of multiplicity, variability, and dynamics</a:t>
            </a:r>
          </a:p>
          <a:p>
            <a:pPr marL="342900" indent="-342900" algn="just">
              <a:buFont typeface="Arial" panose="020B0604020202020204" pitchFamily="34" charset="0"/>
              <a:buChar char="•"/>
            </a:pPr>
            <a:endParaRPr lang="en-GB" sz="2400" u="none" strike="noStrike" noProof="0" dirty="0">
              <a:effectLst/>
              <a:latin typeface="Calibri" panose="020F0502020204030204" pitchFamily="34" charset="0"/>
              <a:ea typeface="Times New Roman" panose="02020603050405020304" pitchFamily="18" charset="0"/>
              <a:cs typeface="Times New Roman" panose="02020603050405020304" pitchFamily="18" charset="0"/>
            </a:endParaRPr>
          </a:p>
          <a:p>
            <a:pPr algn="just"/>
            <a:r>
              <a:rPr lang="en-GB" sz="2400" noProof="0" dirty="0">
                <a:latin typeface="Calibri" panose="020F0502020204030204" pitchFamily="34" charset="0"/>
                <a:ea typeface="Times New Roman" panose="02020603050405020304" pitchFamily="18" charset="0"/>
                <a:cs typeface="Times New Roman" panose="02020603050405020304" pitchFamily="18" charset="0"/>
              </a:rPr>
              <a:t>Also contributed to the computation of the Gaia DR4 selection function (supporting the </a:t>
            </a:r>
            <a:r>
              <a:rPr lang="en-GB" sz="2400" noProof="0" dirty="0" err="1">
                <a:latin typeface="Calibri" panose="020F0502020204030204" pitchFamily="34" charset="0"/>
                <a:ea typeface="Times New Roman" panose="02020603050405020304" pitchFamily="18" charset="0"/>
                <a:cs typeface="Times New Roman" panose="02020603050405020304" pitchFamily="18" charset="0"/>
              </a:rPr>
              <a:t>GaiaUnlimited</a:t>
            </a:r>
            <a:r>
              <a:rPr lang="en-GB" sz="2400" noProof="0" dirty="0">
                <a:latin typeface="Calibri" panose="020F0502020204030204" pitchFamily="34" charset="0"/>
                <a:ea typeface="Times New Roman" panose="02020603050405020304" pitchFamily="18" charset="0"/>
                <a:cs typeface="Times New Roman" panose="02020603050405020304" pitchFamily="18" charset="0"/>
              </a:rPr>
              <a:t> team)</a:t>
            </a:r>
            <a:endParaRPr lang="en-GB" sz="2400" u="none" strike="noStrike" noProof="0" dirty="0">
              <a:effectLst/>
              <a:latin typeface="Calibri" panose="020F050202020403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63112311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6F9889-0A04-B601-F081-3B8115604E5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3B35ABF-7C25-74D8-918A-1A8052F821F0}"/>
              </a:ext>
            </a:extLst>
          </p:cNvPr>
          <p:cNvSpPr>
            <a:spLocks noGrp="1"/>
          </p:cNvSpPr>
          <p:nvPr>
            <p:ph type="title"/>
          </p:nvPr>
        </p:nvSpPr>
        <p:spPr/>
        <p:txBody>
          <a:bodyPr/>
          <a:lstStyle/>
          <a:p>
            <a:endParaRPr lang="en-US"/>
          </a:p>
        </p:txBody>
      </p:sp>
      <p:pic>
        <p:nvPicPr>
          <p:cNvPr id="13" name="Content Placeholder 12">
            <a:extLst>
              <a:ext uri="{FF2B5EF4-FFF2-40B4-BE49-F238E27FC236}">
                <a16:creationId xmlns:a16="http://schemas.microsoft.com/office/drawing/2014/main" id="{083C67E8-86C7-1B6E-EAEE-865837E3698F}"/>
              </a:ext>
            </a:extLst>
          </p:cNvPr>
          <p:cNvPicPr>
            <a:picLocks noGrp="1" noChangeAspect="1"/>
          </p:cNvPicPr>
          <p:nvPr>
            <p:ph idx="1"/>
          </p:nvPr>
        </p:nvPicPr>
        <p:blipFill>
          <a:blip>
            <a:extLst>
              <a:ext uri="{96DAC541-7B7A-43D3-8B79-37D633B846F1}">
                <asvg:svgBlip xmlns:asvg="http://schemas.microsoft.com/office/drawing/2016/SVG/main" r:embed="rId2"/>
              </a:ext>
            </a:extLst>
          </a:blip>
          <a:stretch>
            <a:fillRect/>
          </a:stretch>
        </p:blipFill>
        <p:spPr>
          <a:xfrm>
            <a:off x="0" y="0"/>
            <a:ext cx="12192000" cy="6858000"/>
          </a:xfrm>
        </p:spPr>
      </p:pic>
      <p:pic>
        <p:nvPicPr>
          <p:cNvPr id="14" name="Picture 13" descr="A close up of blue text&#10;&#10;Description automatically generated">
            <a:extLst>
              <a:ext uri="{FF2B5EF4-FFF2-40B4-BE49-F238E27FC236}">
                <a16:creationId xmlns:a16="http://schemas.microsoft.com/office/drawing/2014/main" id="{A3813DF1-CBDB-5C7B-CDDD-BDE37D88185D}"/>
              </a:ext>
            </a:extLst>
          </p:cNvPr>
          <p:cNvPicPr>
            <a:picLocks noChangeAspect="1"/>
          </p:cNvPicPr>
          <p:nvPr/>
        </p:nvPicPr>
        <p:blipFill>
          <a:blip r:embed="rId3"/>
          <a:stretch>
            <a:fillRect/>
          </a:stretch>
        </p:blipFill>
        <p:spPr>
          <a:xfrm>
            <a:off x="350795" y="6275647"/>
            <a:ext cx="1905000" cy="419100"/>
          </a:xfrm>
          <a:prstGeom prst="rect">
            <a:avLst/>
          </a:prstGeom>
        </p:spPr>
      </p:pic>
      <p:sp>
        <p:nvSpPr>
          <p:cNvPr id="15" name="TextBox 14">
            <a:extLst>
              <a:ext uri="{FF2B5EF4-FFF2-40B4-BE49-F238E27FC236}">
                <a16:creationId xmlns:a16="http://schemas.microsoft.com/office/drawing/2014/main" id="{3461BC24-66EA-B5C0-A63A-04DB0D6E3A96}"/>
              </a:ext>
            </a:extLst>
          </p:cNvPr>
          <p:cNvSpPr txBox="1"/>
          <p:nvPr/>
        </p:nvSpPr>
        <p:spPr>
          <a:xfrm>
            <a:off x="2255795" y="6233082"/>
            <a:ext cx="4777260" cy="461665"/>
          </a:xfrm>
          <a:prstGeom prst="rect">
            <a:avLst/>
          </a:prstGeom>
          <a:noFill/>
        </p:spPr>
        <p:txBody>
          <a:bodyPr wrap="square" rtlCol="0">
            <a:spAutoFit/>
          </a:bodyPr>
          <a:lstStyle/>
          <a:p>
            <a:r>
              <a:rPr lang="en-US" sz="1200" dirty="0">
                <a:solidFill>
                  <a:srgbClr val="0B0A21"/>
                </a:solidFill>
                <a:latin typeface="Rubik Light" pitchFamily="2" charset="-79"/>
                <a:cs typeface="Rubik Light" pitchFamily="2" charset="-79"/>
              </a:rPr>
              <a:t>SPACIOUS is a Horizon Europe HORIZON-CL4-2023-SPACE-01-71 project funded under grant agreement no. 101135205</a:t>
            </a:r>
          </a:p>
        </p:txBody>
      </p:sp>
      <p:pic>
        <p:nvPicPr>
          <p:cNvPr id="16" name="Picture 15" descr="A blue text on a black background&#10;&#10;Description automatically generated">
            <a:extLst>
              <a:ext uri="{FF2B5EF4-FFF2-40B4-BE49-F238E27FC236}">
                <a16:creationId xmlns:a16="http://schemas.microsoft.com/office/drawing/2014/main" id="{B4C2DF34-0D97-478F-8B54-FDCA5CF33FAF}"/>
              </a:ext>
            </a:extLst>
          </p:cNvPr>
          <p:cNvPicPr>
            <a:picLocks noChangeAspect="1"/>
          </p:cNvPicPr>
          <p:nvPr/>
        </p:nvPicPr>
        <p:blipFill>
          <a:blip r:embed="rId4"/>
          <a:stretch>
            <a:fillRect/>
          </a:stretch>
        </p:blipFill>
        <p:spPr>
          <a:xfrm>
            <a:off x="9288850" y="5980702"/>
            <a:ext cx="2713681" cy="821092"/>
          </a:xfrm>
          <a:prstGeom prst="rect">
            <a:avLst/>
          </a:prstGeom>
        </p:spPr>
      </p:pic>
      <p:sp>
        <p:nvSpPr>
          <p:cNvPr id="17" name="TextBox 16">
            <a:extLst>
              <a:ext uri="{FF2B5EF4-FFF2-40B4-BE49-F238E27FC236}">
                <a16:creationId xmlns:a16="http://schemas.microsoft.com/office/drawing/2014/main" id="{90D1992F-262F-AEC5-4AEE-A113826E83CC}"/>
              </a:ext>
            </a:extLst>
          </p:cNvPr>
          <p:cNvSpPr txBox="1"/>
          <p:nvPr/>
        </p:nvSpPr>
        <p:spPr>
          <a:xfrm>
            <a:off x="613691" y="105301"/>
            <a:ext cx="10256108" cy="769441"/>
          </a:xfrm>
          <a:prstGeom prst="rect">
            <a:avLst/>
          </a:prstGeom>
          <a:noFill/>
        </p:spPr>
        <p:txBody>
          <a:bodyPr wrap="square" rtlCol="0">
            <a:spAutoFit/>
          </a:bodyPr>
          <a:lstStyle/>
          <a:p>
            <a:pPr algn="ctr"/>
            <a:r>
              <a:rPr lang="en-US" sz="4400" dirty="0">
                <a:solidFill>
                  <a:srgbClr val="0B0A21"/>
                </a:solidFill>
                <a:latin typeface="Rubik Medium" pitchFamily="2" charset="-79"/>
                <a:cs typeface="Rubik Medium" pitchFamily="2" charset="-79"/>
              </a:rPr>
              <a:t>Google cloud evaluation</a:t>
            </a:r>
          </a:p>
        </p:txBody>
      </p:sp>
      <p:sp>
        <p:nvSpPr>
          <p:cNvPr id="3" name="QuadreDeText 2">
            <a:extLst>
              <a:ext uri="{FF2B5EF4-FFF2-40B4-BE49-F238E27FC236}">
                <a16:creationId xmlns:a16="http://schemas.microsoft.com/office/drawing/2014/main" id="{F4C4BFC3-403B-1AE0-F390-5B96C2C90C39}"/>
              </a:ext>
            </a:extLst>
          </p:cNvPr>
          <p:cNvSpPr txBox="1"/>
          <p:nvPr/>
        </p:nvSpPr>
        <p:spPr>
          <a:xfrm>
            <a:off x="613691" y="1166842"/>
            <a:ext cx="10740109" cy="4154984"/>
          </a:xfrm>
          <a:prstGeom prst="rect">
            <a:avLst/>
          </a:prstGeom>
          <a:noFill/>
        </p:spPr>
        <p:txBody>
          <a:bodyPr wrap="square">
            <a:spAutoFit/>
          </a:bodyPr>
          <a:lstStyle/>
          <a:p>
            <a:pPr algn="just"/>
            <a:r>
              <a:rPr lang="en-GB" sz="2400" u="none" strike="noStrike" noProof="0" dirty="0">
                <a:effectLst/>
                <a:latin typeface="Times New Roman" panose="02020603050405020304" pitchFamily="18" charset="0"/>
                <a:ea typeface="Times New Roman" panose="02020603050405020304" pitchFamily="18" charset="0"/>
                <a:cs typeface="Times New Roman" panose="02020603050405020304" pitchFamily="18" charset="0"/>
              </a:rPr>
              <a:t>One of the goals of the project is to evaluate the use of commercial cloud services (specifically Google cloud) for massive data processing. </a:t>
            </a:r>
          </a:p>
          <a:p>
            <a:pPr algn="just"/>
            <a:endParaRPr lang="en-GB" sz="2400" dirty="0">
              <a:latin typeface="Times New Roman" panose="02020603050405020304" pitchFamily="18" charset="0"/>
              <a:ea typeface="Times New Roman" panose="02020603050405020304" pitchFamily="18" charset="0"/>
              <a:cs typeface="Times New Roman" panose="02020603050405020304" pitchFamily="18" charset="0"/>
            </a:endParaRPr>
          </a:p>
          <a:p>
            <a:pPr algn="just"/>
            <a:r>
              <a:rPr lang="en-GB" sz="2400" dirty="0">
                <a:latin typeface="Times New Roman" panose="02020603050405020304" pitchFamily="18" charset="0"/>
                <a:ea typeface="Times New Roman" panose="02020603050405020304" pitchFamily="18" charset="0"/>
                <a:cs typeface="Times New Roman" panose="02020603050405020304" pitchFamily="18" charset="0"/>
              </a:rPr>
              <a:t>Based on previous projects, t</a:t>
            </a:r>
            <a:r>
              <a:rPr lang="en-GB" sz="2400" u="none" strike="noStrike" noProof="0" dirty="0">
                <a:effectLst/>
                <a:latin typeface="Times New Roman" panose="02020603050405020304" pitchFamily="18" charset="0"/>
                <a:ea typeface="Times New Roman" panose="02020603050405020304" pitchFamily="18" charset="0"/>
                <a:cs typeface="Times New Roman" panose="02020603050405020304" pitchFamily="18" charset="0"/>
              </a:rPr>
              <a:t>he use of a commercial cloud can be a cost effective option for science data exploitation:</a:t>
            </a:r>
          </a:p>
          <a:p>
            <a:pPr algn="just"/>
            <a:endParaRPr lang="en-GB" sz="2400" u="none" strike="noStrike" noProof="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342900" indent="-342900" algn="just">
              <a:buFont typeface="Arial" panose="020B0604020202020204" pitchFamily="34" charset="0"/>
              <a:buChar char="•"/>
            </a:pPr>
            <a:r>
              <a:rPr lang="en-GB" sz="2400" u="none" strike="noStrike" noProof="0" dirty="0">
                <a:effectLst/>
                <a:latin typeface="Times New Roman" panose="02020603050405020304" pitchFamily="18" charset="0"/>
                <a:ea typeface="Times New Roman" panose="02020603050405020304" pitchFamily="18" charset="0"/>
                <a:cs typeface="Times New Roman" panose="02020603050405020304" pitchFamily="18" charset="0"/>
              </a:rPr>
              <a:t>Good (and large) scalability</a:t>
            </a:r>
          </a:p>
          <a:p>
            <a:pPr marL="342900" indent="-342900" algn="just">
              <a:buFont typeface="Arial" panose="020B0604020202020204" pitchFamily="34" charset="0"/>
              <a:buChar char="•"/>
            </a:pPr>
            <a:r>
              <a:rPr lang="en-GB" sz="2400" dirty="0">
                <a:latin typeface="Times New Roman" panose="02020603050405020304" pitchFamily="18" charset="0"/>
                <a:ea typeface="Times New Roman" panose="02020603050405020304" pitchFamily="18" charset="0"/>
                <a:cs typeface="Times New Roman" panose="02020603050405020304" pitchFamily="18" charset="0"/>
              </a:rPr>
              <a:t>Resources on-demand, no cost while not using them</a:t>
            </a:r>
          </a:p>
          <a:p>
            <a:pPr marL="342900" indent="-342900" algn="just">
              <a:buFont typeface="Arial" panose="020B0604020202020204" pitchFamily="34" charset="0"/>
              <a:buChar char="•"/>
            </a:pPr>
            <a:r>
              <a:rPr lang="en-GB" sz="2400" dirty="0">
                <a:latin typeface="Times New Roman" panose="02020603050405020304" pitchFamily="18" charset="0"/>
                <a:ea typeface="Times New Roman" panose="02020603050405020304" pitchFamily="18" charset="0"/>
                <a:cs typeface="Times New Roman" panose="02020603050405020304" pitchFamily="18" charset="0"/>
              </a:rPr>
              <a:t>Many hardware and software options</a:t>
            </a:r>
          </a:p>
          <a:p>
            <a:pPr algn="just"/>
            <a:endParaRPr lang="en-GB" sz="2400" u="none" strike="noStrike" noProof="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algn="just"/>
            <a:r>
              <a:rPr lang="en-GB" sz="2400" dirty="0">
                <a:latin typeface="Times New Roman" panose="02020603050405020304" pitchFamily="18" charset="0"/>
                <a:ea typeface="Times New Roman" panose="02020603050405020304" pitchFamily="18" charset="0"/>
                <a:cs typeface="Times New Roman" panose="02020603050405020304" pitchFamily="18" charset="0"/>
              </a:rPr>
              <a:t>The question is how they compare </a:t>
            </a:r>
            <a:r>
              <a:rPr lang="en-GB" sz="2400" i="1" dirty="0">
                <a:latin typeface="Times New Roman" panose="02020603050405020304" pitchFamily="18" charset="0"/>
                <a:ea typeface="Times New Roman" panose="02020603050405020304" pitchFamily="18" charset="0"/>
                <a:cs typeface="Times New Roman" panose="02020603050405020304" pitchFamily="18" charset="0"/>
              </a:rPr>
              <a:t>in practice </a:t>
            </a:r>
            <a:r>
              <a:rPr lang="en-GB" sz="2400" dirty="0">
                <a:latin typeface="Times New Roman" panose="02020603050405020304" pitchFamily="18" charset="0"/>
                <a:ea typeface="Times New Roman" panose="02020603050405020304" pitchFamily="18" charset="0"/>
                <a:cs typeface="Times New Roman" panose="02020603050405020304" pitchFamily="18" charset="0"/>
              </a:rPr>
              <a:t>with the use of scientific data </a:t>
            </a:r>
            <a:r>
              <a:rPr lang="en-GB" sz="2400" dirty="0" err="1">
                <a:latin typeface="Times New Roman" panose="02020603050405020304" pitchFamily="18" charset="0"/>
                <a:ea typeface="Times New Roman" panose="02020603050405020304" pitchFamily="18" charset="0"/>
                <a:cs typeface="Times New Roman" panose="02020603050405020304" pitchFamily="18" charset="0"/>
              </a:rPr>
              <a:t>centers</a:t>
            </a:r>
            <a:r>
              <a:rPr lang="en-GB" sz="2400" dirty="0">
                <a:latin typeface="Times New Roman" panose="02020603050405020304" pitchFamily="18" charset="0"/>
                <a:ea typeface="Times New Roman" panose="02020603050405020304" pitchFamily="18" charset="0"/>
                <a:cs typeface="Times New Roman" panose="02020603050405020304" pitchFamily="18" charset="0"/>
              </a:rPr>
              <a:t>.</a:t>
            </a:r>
            <a:endParaRPr lang="en-GB" sz="2400" u="none" strike="noStrike" noProof="0" dirty="0">
              <a:effectLst/>
              <a:latin typeface="Calibri" panose="020F0502020204030204" pitchFamily="34" charset="0"/>
              <a:ea typeface="Times New Roman" panose="02020603050405020304" pitchFamily="18" charset="0"/>
              <a:cs typeface="Times New Roman" panose="02020603050405020304" pitchFamily="18" charset="0"/>
            </a:endParaRPr>
          </a:p>
        </p:txBody>
      </p:sp>
      <p:pic>
        <p:nvPicPr>
          <p:cNvPr id="5" name="Imatge 4" descr="Imatge que conté Gràfics, clipart, disseny gràfic, creativitat&#10;&#10;Pot ser que el contingut generat per IA no sigui correcte.">
            <a:extLst>
              <a:ext uri="{FF2B5EF4-FFF2-40B4-BE49-F238E27FC236}">
                <a16:creationId xmlns:a16="http://schemas.microsoft.com/office/drawing/2014/main" id="{30DF285D-05AB-0644-6730-C4EC6ED8BCAA}"/>
              </a:ext>
            </a:extLst>
          </p:cNvPr>
          <p:cNvPicPr>
            <a:picLocks noChangeAspect="1"/>
          </p:cNvPicPr>
          <p:nvPr/>
        </p:nvPicPr>
        <p:blipFill>
          <a:blip r:embed="rId5"/>
          <a:stretch>
            <a:fillRect/>
          </a:stretch>
        </p:blipFill>
        <p:spPr>
          <a:xfrm>
            <a:off x="8797950" y="3001781"/>
            <a:ext cx="1614017" cy="1614017"/>
          </a:xfrm>
          <a:prstGeom prst="rect">
            <a:avLst/>
          </a:prstGeom>
        </p:spPr>
      </p:pic>
    </p:spTree>
    <p:extLst>
      <p:ext uri="{BB962C8B-B14F-4D97-AF65-F5344CB8AC3E}">
        <p14:creationId xmlns:p14="http://schemas.microsoft.com/office/powerpoint/2010/main" val="247909905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079B23-D4D1-C555-54A0-A4625BCE9B1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8B8D273-70AD-640A-FA95-94F4F3C11B45}"/>
              </a:ext>
            </a:extLst>
          </p:cNvPr>
          <p:cNvSpPr>
            <a:spLocks noGrp="1"/>
          </p:cNvSpPr>
          <p:nvPr>
            <p:ph type="title"/>
          </p:nvPr>
        </p:nvSpPr>
        <p:spPr/>
        <p:txBody>
          <a:bodyPr/>
          <a:lstStyle/>
          <a:p>
            <a:endParaRPr lang="en-US"/>
          </a:p>
        </p:txBody>
      </p:sp>
      <p:pic>
        <p:nvPicPr>
          <p:cNvPr id="13" name="Content Placeholder 12">
            <a:extLst>
              <a:ext uri="{FF2B5EF4-FFF2-40B4-BE49-F238E27FC236}">
                <a16:creationId xmlns:a16="http://schemas.microsoft.com/office/drawing/2014/main" id="{46EBCDEC-151A-B2CA-94F2-BDC0D598FF76}"/>
              </a:ext>
            </a:extLst>
          </p:cNvPr>
          <p:cNvPicPr>
            <a:picLocks noGrp="1" noChangeAspect="1"/>
          </p:cNvPicPr>
          <p:nvPr>
            <p:ph idx="1"/>
          </p:nvPr>
        </p:nvPicPr>
        <p:blipFill>
          <a:blip>
            <a:extLst>
              <a:ext uri="{96DAC541-7B7A-43D3-8B79-37D633B846F1}">
                <asvg:svgBlip xmlns:asvg="http://schemas.microsoft.com/office/drawing/2016/SVG/main" r:embed="rId2"/>
              </a:ext>
            </a:extLst>
          </a:blip>
          <a:stretch>
            <a:fillRect/>
          </a:stretch>
        </p:blipFill>
        <p:spPr>
          <a:xfrm>
            <a:off x="0" y="0"/>
            <a:ext cx="12192000" cy="6858000"/>
          </a:xfrm>
        </p:spPr>
      </p:pic>
      <p:pic>
        <p:nvPicPr>
          <p:cNvPr id="14" name="Picture 13" descr="A close up of blue text&#10;&#10;Description automatically generated">
            <a:extLst>
              <a:ext uri="{FF2B5EF4-FFF2-40B4-BE49-F238E27FC236}">
                <a16:creationId xmlns:a16="http://schemas.microsoft.com/office/drawing/2014/main" id="{4570BCA5-BDE2-4809-5889-8CCA244880FA}"/>
              </a:ext>
            </a:extLst>
          </p:cNvPr>
          <p:cNvPicPr>
            <a:picLocks noChangeAspect="1"/>
          </p:cNvPicPr>
          <p:nvPr/>
        </p:nvPicPr>
        <p:blipFill>
          <a:blip r:embed="rId3"/>
          <a:stretch>
            <a:fillRect/>
          </a:stretch>
        </p:blipFill>
        <p:spPr>
          <a:xfrm>
            <a:off x="350795" y="6275647"/>
            <a:ext cx="1905000" cy="419100"/>
          </a:xfrm>
          <a:prstGeom prst="rect">
            <a:avLst/>
          </a:prstGeom>
        </p:spPr>
      </p:pic>
      <p:sp>
        <p:nvSpPr>
          <p:cNvPr id="15" name="TextBox 14">
            <a:extLst>
              <a:ext uri="{FF2B5EF4-FFF2-40B4-BE49-F238E27FC236}">
                <a16:creationId xmlns:a16="http://schemas.microsoft.com/office/drawing/2014/main" id="{8016DCB3-34DF-7C07-7663-01D4893233BD}"/>
              </a:ext>
            </a:extLst>
          </p:cNvPr>
          <p:cNvSpPr txBox="1"/>
          <p:nvPr/>
        </p:nvSpPr>
        <p:spPr>
          <a:xfrm>
            <a:off x="2255795" y="6233082"/>
            <a:ext cx="4777260" cy="461665"/>
          </a:xfrm>
          <a:prstGeom prst="rect">
            <a:avLst/>
          </a:prstGeom>
          <a:noFill/>
        </p:spPr>
        <p:txBody>
          <a:bodyPr wrap="square" rtlCol="0">
            <a:spAutoFit/>
          </a:bodyPr>
          <a:lstStyle/>
          <a:p>
            <a:r>
              <a:rPr lang="en-US" sz="1200" dirty="0">
                <a:solidFill>
                  <a:srgbClr val="0B0A21"/>
                </a:solidFill>
                <a:latin typeface="Rubik Light" pitchFamily="2" charset="-79"/>
                <a:cs typeface="Rubik Light" pitchFamily="2" charset="-79"/>
              </a:rPr>
              <a:t>SPACIOUS is a Horizon Europe HORIZON-CL4-2023-SPACE-01-71 project funded under grant agreement no. 101135205</a:t>
            </a:r>
          </a:p>
        </p:txBody>
      </p:sp>
      <p:pic>
        <p:nvPicPr>
          <p:cNvPr id="16" name="Picture 15" descr="A blue text on a black background&#10;&#10;Description automatically generated">
            <a:extLst>
              <a:ext uri="{FF2B5EF4-FFF2-40B4-BE49-F238E27FC236}">
                <a16:creationId xmlns:a16="http://schemas.microsoft.com/office/drawing/2014/main" id="{F40CDEC1-CD50-1553-0E30-9BD204CEB215}"/>
              </a:ext>
            </a:extLst>
          </p:cNvPr>
          <p:cNvPicPr>
            <a:picLocks noChangeAspect="1"/>
          </p:cNvPicPr>
          <p:nvPr/>
        </p:nvPicPr>
        <p:blipFill>
          <a:blip r:embed="rId4"/>
          <a:stretch>
            <a:fillRect/>
          </a:stretch>
        </p:blipFill>
        <p:spPr>
          <a:xfrm>
            <a:off x="9288850" y="5980702"/>
            <a:ext cx="2713681" cy="821092"/>
          </a:xfrm>
          <a:prstGeom prst="rect">
            <a:avLst/>
          </a:prstGeom>
        </p:spPr>
      </p:pic>
      <p:sp>
        <p:nvSpPr>
          <p:cNvPr id="3" name="QuadreDeText 2">
            <a:extLst>
              <a:ext uri="{FF2B5EF4-FFF2-40B4-BE49-F238E27FC236}">
                <a16:creationId xmlns:a16="http://schemas.microsoft.com/office/drawing/2014/main" id="{96685989-80AF-A537-B488-E3CDA0367958}"/>
              </a:ext>
            </a:extLst>
          </p:cNvPr>
          <p:cNvSpPr txBox="1"/>
          <p:nvPr/>
        </p:nvSpPr>
        <p:spPr>
          <a:xfrm>
            <a:off x="350795" y="219525"/>
            <a:ext cx="11198077" cy="6001643"/>
          </a:xfrm>
          <a:prstGeom prst="rect">
            <a:avLst/>
          </a:prstGeom>
          <a:noFill/>
        </p:spPr>
        <p:txBody>
          <a:bodyPr wrap="square">
            <a:spAutoFit/>
          </a:bodyPr>
          <a:lstStyle/>
          <a:p>
            <a:pPr algn="just"/>
            <a:r>
              <a:rPr lang="en-GB" sz="2400" u="none" strike="noStrike" noProof="0" dirty="0">
                <a:effectLst/>
                <a:latin typeface="Times New Roman" panose="02020603050405020304" pitchFamily="18" charset="0"/>
                <a:ea typeface="Times New Roman" panose="02020603050405020304" pitchFamily="18" charset="0"/>
                <a:cs typeface="Times New Roman" panose="02020603050405020304" pitchFamily="18" charset="0"/>
              </a:rPr>
              <a:t>We have been experimenting with Google cloud for almost two years. Some </a:t>
            </a:r>
            <a:r>
              <a:rPr lang="en-GB" sz="2400" u="sng" strike="noStrike" noProof="0" dirty="0">
                <a:effectLst/>
                <a:latin typeface="Times New Roman" panose="02020603050405020304" pitchFamily="18" charset="0"/>
                <a:ea typeface="Times New Roman" panose="02020603050405020304" pitchFamily="18" charset="0"/>
                <a:cs typeface="Times New Roman" panose="02020603050405020304" pitchFamily="18" charset="0"/>
              </a:rPr>
              <a:t>personal</a:t>
            </a:r>
            <a:r>
              <a:rPr lang="en-GB" sz="2400" u="none" strike="noStrike" noProof="0" dirty="0">
                <a:effectLst/>
                <a:latin typeface="Times New Roman" panose="02020603050405020304" pitchFamily="18" charset="0"/>
                <a:ea typeface="Times New Roman" panose="02020603050405020304" pitchFamily="18" charset="0"/>
                <a:cs typeface="Times New Roman" panose="02020603050405020304" pitchFamily="18" charset="0"/>
              </a:rPr>
              <a:t> conclusions:</a:t>
            </a:r>
          </a:p>
          <a:p>
            <a:pPr algn="just"/>
            <a:endParaRPr lang="en-GB" sz="2400" dirty="0">
              <a:latin typeface="Times New Roman" panose="02020603050405020304" pitchFamily="18" charset="0"/>
              <a:ea typeface="Times New Roman" panose="02020603050405020304" pitchFamily="18" charset="0"/>
              <a:cs typeface="Times New Roman" panose="02020603050405020304" pitchFamily="18" charset="0"/>
            </a:endParaRPr>
          </a:p>
          <a:p>
            <a:pPr marL="342900" indent="-342900" algn="just">
              <a:buFont typeface="Arial" panose="020B0604020202020204" pitchFamily="34" charset="0"/>
              <a:buChar char="•"/>
            </a:pPr>
            <a:r>
              <a:rPr lang="en-GB" sz="2400" u="none" strike="noStrike" noProof="0" dirty="0">
                <a:effectLst/>
                <a:latin typeface="Times New Roman" panose="02020603050405020304" pitchFamily="18" charset="0"/>
                <a:ea typeface="Times New Roman" panose="02020603050405020304" pitchFamily="18" charset="0"/>
                <a:cs typeface="Times New Roman" panose="02020603050405020304" pitchFamily="18" charset="0"/>
              </a:rPr>
              <a:t>Many, many options, sometimes it can be confusing. Also, technology and the resources available can change quickly.</a:t>
            </a:r>
          </a:p>
          <a:p>
            <a:pPr marL="342900" indent="-342900" algn="just">
              <a:buFont typeface="Arial" panose="020B0604020202020204" pitchFamily="34" charset="0"/>
              <a:buChar char="•"/>
            </a:pPr>
            <a:r>
              <a:rPr lang="en-GB" sz="2400" dirty="0">
                <a:latin typeface="Times New Roman" panose="02020603050405020304" pitchFamily="18" charset="0"/>
                <a:ea typeface="Times New Roman" panose="02020603050405020304" pitchFamily="18" charset="0"/>
                <a:cs typeface="Times New Roman" panose="02020603050405020304" pitchFamily="18" charset="0"/>
              </a:rPr>
              <a:t>Efficient configuration and use requires </a:t>
            </a:r>
            <a:r>
              <a:rPr lang="en-GB" sz="2400" u="sng" dirty="0">
                <a:latin typeface="Times New Roman" panose="02020603050405020304" pitchFamily="18" charset="0"/>
                <a:ea typeface="Times New Roman" panose="02020603050405020304" pitchFamily="18" charset="0"/>
                <a:cs typeface="Times New Roman" panose="02020603050405020304" pitchFamily="18" charset="0"/>
              </a:rPr>
              <a:t>specialized personnel (t</a:t>
            </a:r>
            <a:r>
              <a:rPr lang="en-GB" sz="2400" dirty="0">
                <a:latin typeface="Times New Roman" panose="02020603050405020304" pitchFamily="18" charset="0"/>
                <a:ea typeface="Times New Roman" panose="02020603050405020304" pitchFamily="18" charset="0"/>
                <a:cs typeface="Times New Roman" panose="02020603050405020304" pitchFamily="18" charset="0"/>
              </a:rPr>
              <a:t>he same applies to an institute computing centre, but here we face it more directly, for the moment).</a:t>
            </a:r>
          </a:p>
          <a:p>
            <a:pPr marL="342900" indent="-342900" algn="just">
              <a:buFont typeface="Arial" panose="020B0604020202020204" pitchFamily="34" charset="0"/>
              <a:buChar char="•"/>
            </a:pPr>
            <a:r>
              <a:rPr lang="en-GB" sz="2400" u="none" strike="noStrike" noProof="0" dirty="0">
                <a:effectLst/>
                <a:latin typeface="Times New Roman" panose="02020603050405020304" pitchFamily="18" charset="0"/>
                <a:ea typeface="Times New Roman" panose="02020603050405020304" pitchFamily="18" charset="0"/>
                <a:cs typeface="Times New Roman" panose="02020603050405020304" pitchFamily="18" charset="0"/>
              </a:rPr>
              <a:t>Errors cost money (they always do, but in this case the cost is more direct)</a:t>
            </a:r>
          </a:p>
          <a:p>
            <a:pPr marL="342900" indent="-342900" algn="just">
              <a:buFont typeface="Arial" panose="020B0604020202020204" pitchFamily="34" charset="0"/>
              <a:buChar char="•"/>
            </a:pPr>
            <a:endParaRPr lang="en-GB" sz="2400" dirty="0">
              <a:latin typeface="Times New Roman" panose="02020603050405020304" pitchFamily="18" charset="0"/>
              <a:ea typeface="Times New Roman" panose="02020603050405020304" pitchFamily="18" charset="0"/>
              <a:cs typeface="Times New Roman" panose="02020603050405020304" pitchFamily="18" charset="0"/>
            </a:endParaRPr>
          </a:p>
          <a:p>
            <a:pPr marL="342900" indent="-342900" algn="just">
              <a:buFont typeface="Arial" panose="020B0604020202020204" pitchFamily="34" charset="0"/>
              <a:buChar char="•"/>
            </a:pPr>
            <a:r>
              <a:rPr lang="en-GB" sz="2400" u="none" strike="noStrike" noProof="0" dirty="0">
                <a:effectLst/>
                <a:latin typeface="Calibri" panose="020F0502020204030204" pitchFamily="34" charset="0"/>
                <a:ea typeface="Times New Roman" panose="02020603050405020304" pitchFamily="18" charset="0"/>
                <a:cs typeface="Times New Roman" panose="02020603050405020304" pitchFamily="18" charset="0"/>
              </a:rPr>
              <a:t>Allows access to the best suited hardware for a given task (e.g. GPUs, SSDs). But </a:t>
            </a:r>
            <a:r>
              <a:rPr lang="en-GB" sz="2400" u="none" strike="noStrike" noProof="0" dirty="0">
                <a:effectLst/>
                <a:latin typeface="Times New Roman" panose="02020603050405020304" pitchFamily="18" charset="0"/>
                <a:ea typeface="Times New Roman" panose="02020603050405020304" pitchFamily="18" charset="0"/>
                <a:cs typeface="Times New Roman" panose="02020603050405020304" pitchFamily="18" charset="0"/>
              </a:rPr>
              <a:t>c</a:t>
            </a:r>
            <a:r>
              <a:rPr lang="en-GB" sz="2400" dirty="0" err="1">
                <a:latin typeface="Times New Roman" panose="02020603050405020304" pitchFamily="18" charset="0"/>
                <a:ea typeface="Times New Roman" panose="02020603050405020304" pitchFamily="18" charset="0"/>
                <a:cs typeface="Times New Roman" panose="02020603050405020304" pitchFamily="18" charset="0"/>
              </a:rPr>
              <a:t>ost</a:t>
            </a:r>
            <a:r>
              <a:rPr lang="en-GB" sz="2400" dirty="0">
                <a:latin typeface="Times New Roman" panose="02020603050405020304" pitchFamily="18" charset="0"/>
                <a:ea typeface="Times New Roman" panose="02020603050405020304" pitchFamily="18" charset="0"/>
                <a:cs typeface="Times New Roman" panose="02020603050405020304" pitchFamily="18" charset="0"/>
              </a:rPr>
              <a:t> optimization takes time and resources.</a:t>
            </a:r>
            <a:endParaRPr lang="en-GB" sz="2400" u="none" strike="noStrike" noProof="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indent="-342900" algn="just">
              <a:buFont typeface="Arial" panose="020B0604020202020204" pitchFamily="34" charset="0"/>
              <a:buChar char="•"/>
            </a:pPr>
            <a:r>
              <a:rPr lang="en-GB" sz="2400" dirty="0">
                <a:latin typeface="Calibri" panose="020F0502020204030204" pitchFamily="34" charset="0"/>
                <a:ea typeface="Times New Roman" panose="02020603050405020304" pitchFamily="18" charset="0"/>
                <a:cs typeface="Times New Roman" panose="02020603050405020304" pitchFamily="18" charset="0"/>
              </a:rPr>
              <a:t>Great flexibility, can quickly set-up a tailor-sized resources (cluster, disk, etc.) quickly.</a:t>
            </a:r>
          </a:p>
          <a:p>
            <a:pPr marL="342900" indent="-342900" algn="just">
              <a:buFont typeface="Arial" panose="020B0604020202020204" pitchFamily="34" charset="0"/>
              <a:buChar char="•"/>
            </a:pPr>
            <a:endParaRPr lang="en-GB" sz="2400" dirty="0">
              <a:latin typeface="Calibri" panose="020F0502020204030204" pitchFamily="34" charset="0"/>
              <a:ea typeface="Times New Roman" panose="02020603050405020304" pitchFamily="18" charset="0"/>
              <a:cs typeface="Times New Roman" panose="02020603050405020304" pitchFamily="18" charset="0"/>
            </a:endParaRPr>
          </a:p>
          <a:p>
            <a:pPr algn="just"/>
            <a:r>
              <a:rPr lang="en-GB" sz="2400" dirty="0">
                <a:latin typeface="Calibri" panose="020F0502020204030204" pitchFamily="34" charset="0"/>
                <a:ea typeface="Times New Roman" panose="02020603050405020304" pitchFamily="18" charset="0"/>
                <a:cs typeface="Times New Roman" panose="02020603050405020304" pitchFamily="18" charset="0"/>
              </a:rPr>
              <a:t>Personally, I think SPACIOUS can be a good tool to hide much of the complexity while allowing a transparent access to commercial cloud resources. But it will still need a specialized technician to manage it.</a:t>
            </a:r>
            <a:endParaRPr lang="en-GB" sz="2400" u="none" strike="noStrike" noProof="0" dirty="0">
              <a:effectLst/>
              <a:latin typeface="Calibri" panose="020F050202020403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69898288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E14CF7-81D6-F0A2-B5CE-5A273A3F9A5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84CA582-610A-5585-EAF2-666052E3897F}"/>
              </a:ext>
            </a:extLst>
          </p:cNvPr>
          <p:cNvSpPr>
            <a:spLocks noGrp="1"/>
          </p:cNvSpPr>
          <p:nvPr>
            <p:ph type="title"/>
          </p:nvPr>
        </p:nvSpPr>
        <p:spPr/>
        <p:txBody>
          <a:bodyPr/>
          <a:lstStyle/>
          <a:p>
            <a:endParaRPr lang="en-US"/>
          </a:p>
        </p:txBody>
      </p:sp>
      <p:pic>
        <p:nvPicPr>
          <p:cNvPr id="13" name="Content Placeholder 12">
            <a:extLst>
              <a:ext uri="{FF2B5EF4-FFF2-40B4-BE49-F238E27FC236}">
                <a16:creationId xmlns:a16="http://schemas.microsoft.com/office/drawing/2014/main" id="{7790AF91-F8BB-B336-5C02-F6681B185D74}"/>
              </a:ext>
            </a:extLst>
          </p:cNvPr>
          <p:cNvPicPr>
            <a:picLocks noGrp="1" noChangeAspect="1"/>
          </p:cNvPicPr>
          <p:nvPr>
            <p:ph idx="1"/>
          </p:nvPr>
        </p:nvPicPr>
        <p:blipFill>
          <a:blip>
            <a:extLst>
              <a:ext uri="{96DAC541-7B7A-43D3-8B79-37D633B846F1}">
                <asvg:svgBlip xmlns:asvg="http://schemas.microsoft.com/office/drawing/2016/SVG/main" r:embed="rId2"/>
              </a:ext>
            </a:extLst>
          </a:blip>
          <a:stretch>
            <a:fillRect/>
          </a:stretch>
        </p:blipFill>
        <p:spPr>
          <a:xfrm>
            <a:off x="0" y="0"/>
            <a:ext cx="12192000" cy="6858000"/>
          </a:xfrm>
        </p:spPr>
      </p:pic>
      <p:pic>
        <p:nvPicPr>
          <p:cNvPr id="14" name="Picture 13" descr="A close up of blue text&#10;&#10;Description automatically generated">
            <a:extLst>
              <a:ext uri="{FF2B5EF4-FFF2-40B4-BE49-F238E27FC236}">
                <a16:creationId xmlns:a16="http://schemas.microsoft.com/office/drawing/2014/main" id="{4BD66E78-4E0F-A095-D986-900B6AEA54C4}"/>
              </a:ext>
            </a:extLst>
          </p:cNvPr>
          <p:cNvPicPr>
            <a:picLocks noChangeAspect="1"/>
          </p:cNvPicPr>
          <p:nvPr/>
        </p:nvPicPr>
        <p:blipFill>
          <a:blip r:embed="rId3"/>
          <a:stretch>
            <a:fillRect/>
          </a:stretch>
        </p:blipFill>
        <p:spPr>
          <a:xfrm>
            <a:off x="350795" y="6275647"/>
            <a:ext cx="1905000" cy="419100"/>
          </a:xfrm>
          <a:prstGeom prst="rect">
            <a:avLst/>
          </a:prstGeom>
        </p:spPr>
      </p:pic>
      <p:sp>
        <p:nvSpPr>
          <p:cNvPr id="15" name="TextBox 14">
            <a:extLst>
              <a:ext uri="{FF2B5EF4-FFF2-40B4-BE49-F238E27FC236}">
                <a16:creationId xmlns:a16="http://schemas.microsoft.com/office/drawing/2014/main" id="{45DAD992-B91B-C81B-2C0A-3804ED395D51}"/>
              </a:ext>
            </a:extLst>
          </p:cNvPr>
          <p:cNvSpPr txBox="1"/>
          <p:nvPr/>
        </p:nvSpPr>
        <p:spPr>
          <a:xfrm>
            <a:off x="2255795" y="6233082"/>
            <a:ext cx="4777260" cy="461665"/>
          </a:xfrm>
          <a:prstGeom prst="rect">
            <a:avLst/>
          </a:prstGeom>
          <a:noFill/>
        </p:spPr>
        <p:txBody>
          <a:bodyPr wrap="square" rtlCol="0">
            <a:spAutoFit/>
          </a:bodyPr>
          <a:lstStyle/>
          <a:p>
            <a:r>
              <a:rPr lang="en-US" sz="1200" dirty="0">
                <a:solidFill>
                  <a:srgbClr val="0B0A21"/>
                </a:solidFill>
                <a:latin typeface="Rubik Light" pitchFamily="2" charset="-79"/>
                <a:cs typeface="Rubik Light" pitchFamily="2" charset="-79"/>
              </a:rPr>
              <a:t>SPACIOUS is a Horizon Europe HORIZON-CL4-2023-SPACE-01-71 project funded under grant agreement no. 101135205</a:t>
            </a:r>
          </a:p>
        </p:txBody>
      </p:sp>
      <p:pic>
        <p:nvPicPr>
          <p:cNvPr id="16" name="Picture 15" descr="A blue text on a black background&#10;&#10;Description automatically generated">
            <a:extLst>
              <a:ext uri="{FF2B5EF4-FFF2-40B4-BE49-F238E27FC236}">
                <a16:creationId xmlns:a16="http://schemas.microsoft.com/office/drawing/2014/main" id="{A3351576-19BB-9186-B082-8632990257D3}"/>
              </a:ext>
            </a:extLst>
          </p:cNvPr>
          <p:cNvPicPr>
            <a:picLocks noChangeAspect="1"/>
          </p:cNvPicPr>
          <p:nvPr/>
        </p:nvPicPr>
        <p:blipFill>
          <a:blip r:embed="rId4"/>
          <a:stretch>
            <a:fillRect/>
          </a:stretch>
        </p:blipFill>
        <p:spPr>
          <a:xfrm>
            <a:off x="9288850" y="5980702"/>
            <a:ext cx="2713681" cy="821092"/>
          </a:xfrm>
          <a:prstGeom prst="rect">
            <a:avLst/>
          </a:prstGeom>
        </p:spPr>
      </p:pic>
      <p:sp>
        <p:nvSpPr>
          <p:cNvPr id="3" name="QuadreDeText 2">
            <a:extLst>
              <a:ext uri="{FF2B5EF4-FFF2-40B4-BE49-F238E27FC236}">
                <a16:creationId xmlns:a16="http://schemas.microsoft.com/office/drawing/2014/main" id="{1058650B-3A27-715C-4B6E-DCE5C4D1FE57}"/>
              </a:ext>
            </a:extLst>
          </p:cNvPr>
          <p:cNvSpPr txBox="1"/>
          <p:nvPr/>
        </p:nvSpPr>
        <p:spPr>
          <a:xfrm>
            <a:off x="350795" y="252852"/>
            <a:ext cx="11198077" cy="5724644"/>
          </a:xfrm>
          <a:prstGeom prst="rect">
            <a:avLst/>
          </a:prstGeom>
          <a:noFill/>
        </p:spPr>
        <p:txBody>
          <a:bodyPr wrap="square">
            <a:spAutoFit/>
          </a:bodyPr>
          <a:lstStyle/>
          <a:p>
            <a:pPr algn="just"/>
            <a:r>
              <a:rPr lang="en-GB" sz="2400" u="none" strike="noStrike" noProof="0" dirty="0">
                <a:effectLst/>
                <a:latin typeface="Times New Roman" panose="02020603050405020304" pitchFamily="18" charset="0"/>
                <a:ea typeface="Times New Roman" panose="02020603050405020304" pitchFamily="18" charset="0"/>
                <a:cs typeface="Times New Roman" panose="02020603050405020304" pitchFamily="18" charset="0"/>
              </a:rPr>
              <a:t>In short, I think the (intensive) use of the commercial clouds (for scientific data processing) would require the support of a specialized team to manage its complexity and take advantage of its flexibility. Relying on this team tools like SPACIOUS can provide a simple, familiar work environment for scientists that can then benefit of its scalability, variety of resources and cost effectiveness.</a:t>
            </a:r>
          </a:p>
          <a:p>
            <a:pPr algn="just"/>
            <a:endParaRPr lang="en-GB" sz="2400" u="none" strike="noStrike" noProof="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lvl="1" algn="just"/>
            <a:r>
              <a:rPr lang="en-GB" b="1" i="1" dirty="0">
                <a:latin typeface="Calibri" panose="020F0502020204030204" pitchFamily="34" charset="0"/>
                <a:ea typeface="Times New Roman" panose="02020603050405020304" pitchFamily="18" charset="0"/>
                <a:cs typeface="Times New Roman" panose="02020603050405020304" pitchFamily="18" charset="0"/>
              </a:rPr>
              <a:t>To increase the number of scientific teams (users) exploiting data from ESA archives</a:t>
            </a:r>
            <a:r>
              <a:rPr lang="en-GB" i="1" dirty="0">
                <a:latin typeface="Calibri" panose="020F0502020204030204" pitchFamily="34" charset="0"/>
                <a:ea typeface="Times New Roman" panose="02020603050405020304" pitchFamily="18" charset="0"/>
                <a:cs typeface="Times New Roman" panose="02020603050405020304" pitchFamily="18" charset="0"/>
              </a:rPr>
              <a:t> by </a:t>
            </a:r>
            <a:r>
              <a:rPr lang="en-GB" b="1" i="1" dirty="0">
                <a:latin typeface="Calibri" panose="020F0502020204030204" pitchFamily="34" charset="0"/>
                <a:ea typeface="Times New Roman" panose="02020603050405020304" pitchFamily="18" charset="0"/>
                <a:cs typeface="Times New Roman" panose="02020603050405020304" pitchFamily="18" charset="0"/>
              </a:rPr>
              <a:t>opening</a:t>
            </a:r>
            <a:r>
              <a:rPr lang="en-GB" i="1" dirty="0">
                <a:latin typeface="Calibri" panose="020F0502020204030204" pitchFamily="34" charset="0"/>
                <a:ea typeface="Times New Roman" panose="02020603050405020304" pitchFamily="18" charset="0"/>
                <a:cs typeface="Times New Roman" panose="02020603050405020304" pitchFamily="18" charset="0"/>
              </a:rPr>
              <a:t> the BDAF framework to the community, minimising the human resources required to set up and effectively use a Big Data infrastructure. </a:t>
            </a:r>
            <a:endParaRPr lang="es-ES" sz="3200" i="1" dirty="0"/>
          </a:p>
          <a:p>
            <a:pPr algn="just"/>
            <a:endParaRPr lang="en-GB" sz="2400" dirty="0">
              <a:latin typeface="Times New Roman" panose="02020603050405020304" pitchFamily="18" charset="0"/>
              <a:ea typeface="Times New Roman" panose="02020603050405020304" pitchFamily="18" charset="0"/>
              <a:cs typeface="Times New Roman" panose="02020603050405020304" pitchFamily="18" charset="0"/>
            </a:endParaRPr>
          </a:p>
          <a:p>
            <a:pPr algn="just"/>
            <a:r>
              <a:rPr lang="en-GB" sz="2400" dirty="0">
                <a:latin typeface="Times New Roman" panose="02020603050405020304" pitchFamily="18" charset="0"/>
                <a:ea typeface="Times New Roman" panose="02020603050405020304" pitchFamily="18" charset="0"/>
                <a:cs typeface="Times New Roman" panose="02020603050405020304" pitchFamily="18" charset="0"/>
              </a:rPr>
              <a:t>N</a:t>
            </a:r>
            <a:r>
              <a:rPr lang="en-GB" sz="2400" u="none" strike="noStrike" noProof="0" dirty="0" err="1">
                <a:effectLst/>
                <a:latin typeface="Times New Roman" panose="02020603050405020304" pitchFamily="18" charset="0"/>
                <a:ea typeface="Times New Roman" panose="02020603050405020304" pitchFamily="18" charset="0"/>
                <a:cs typeface="Times New Roman" panose="02020603050405020304" pitchFamily="18" charset="0"/>
              </a:rPr>
              <a:t>ot</a:t>
            </a:r>
            <a:r>
              <a:rPr lang="en-GB" sz="2400" u="none" strike="noStrike" noProof="0" dirty="0">
                <a:effectLst/>
                <a:latin typeface="Times New Roman" panose="02020603050405020304" pitchFamily="18" charset="0"/>
                <a:ea typeface="Times New Roman" panose="02020603050405020304" pitchFamily="18" charset="0"/>
                <a:cs typeface="Times New Roman" panose="02020603050405020304" pitchFamily="18" charset="0"/>
              </a:rPr>
              <a:t> unlike the current supercomputer centres; specialized teams manage the complexities of the hardware, maintenance and software deployment. Scientist then “log-in and calculate” using familiar tools (MPI, </a:t>
            </a:r>
            <a:r>
              <a:rPr lang="en-GB" sz="2400" u="none" strike="noStrike" noProof="0" dirty="0" err="1">
                <a:effectLst/>
                <a:latin typeface="Times New Roman" panose="02020603050405020304" pitchFamily="18" charset="0"/>
                <a:ea typeface="Times New Roman" panose="02020603050405020304" pitchFamily="18" charset="0"/>
                <a:cs typeface="Times New Roman" panose="02020603050405020304" pitchFamily="18" charset="0"/>
              </a:rPr>
              <a:t>slurm</a:t>
            </a:r>
            <a:r>
              <a:rPr lang="en-GB" sz="2400" u="none" strike="noStrike" noProof="0" dirty="0">
                <a:effectLst/>
                <a:latin typeface="Times New Roman" panose="02020603050405020304" pitchFamily="18" charset="0"/>
                <a:ea typeface="Times New Roman" panose="02020603050405020304" pitchFamily="18" charset="0"/>
                <a:cs typeface="Times New Roman" panose="02020603050405020304" pitchFamily="18" charset="0"/>
              </a:rPr>
              <a:t>, etc.).</a:t>
            </a:r>
          </a:p>
          <a:p>
            <a:pPr algn="just"/>
            <a:endParaRPr lang="en-GB" sz="2400" dirty="0">
              <a:latin typeface="Times New Roman" panose="02020603050405020304" pitchFamily="18" charset="0"/>
              <a:ea typeface="Times New Roman" panose="02020603050405020304" pitchFamily="18" charset="0"/>
              <a:cs typeface="Times New Roman" panose="02020603050405020304" pitchFamily="18" charset="0"/>
            </a:endParaRPr>
          </a:p>
          <a:p>
            <a:r>
              <a:rPr lang="en-GB" sz="2400" u="none" strike="noStrike" noProof="0" dirty="0">
                <a:effectLst/>
                <a:latin typeface="Times New Roman" panose="02020603050405020304" pitchFamily="18" charset="0"/>
                <a:ea typeface="Times New Roman" panose="02020603050405020304" pitchFamily="18" charset="0"/>
                <a:cs typeface="Times New Roman" panose="02020603050405020304" pitchFamily="18" charset="0"/>
              </a:rPr>
              <a:t>Some centres (e.g. BSC, </a:t>
            </a:r>
            <a:r>
              <a:rPr lang="es-ES" sz="2400" dirty="0"/>
              <a:t>WCDC</a:t>
            </a:r>
            <a:r>
              <a:rPr lang="ca-ES" sz="2400" dirty="0"/>
              <a:t>, </a:t>
            </a:r>
            <a:r>
              <a:rPr lang="it-IT" sz="2400" dirty="0"/>
              <a:t>EPCC</a:t>
            </a:r>
            <a:r>
              <a:rPr lang="en-GB" sz="2400" u="none" strike="noStrike" noProof="0" dirty="0">
                <a:effectLst/>
                <a:latin typeface="Times New Roman" panose="02020603050405020304" pitchFamily="18" charset="0"/>
                <a:ea typeface="Times New Roman" panose="02020603050405020304" pitchFamily="18" charset="0"/>
                <a:cs typeface="Times New Roman" panose="02020603050405020304" pitchFamily="18" charset="0"/>
              </a:rPr>
              <a:t>) are moving in this direction (private clouds, data mining environments), from HPC to HTC.</a:t>
            </a:r>
            <a:endParaRPr lang="en-GB" sz="2400" u="none" strike="noStrike" noProof="0" dirty="0">
              <a:effectLst/>
              <a:latin typeface="Calibri" panose="020F050202020403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59044065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D2889F-5A63-8CB6-8098-22B1296BBE8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3E04B33-F910-F55C-1B5B-EB642DAFB8E9}"/>
              </a:ext>
            </a:extLst>
          </p:cNvPr>
          <p:cNvSpPr>
            <a:spLocks noGrp="1"/>
          </p:cNvSpPr>
          <p:nvPr>
            <p:ph type="title"/>
          </p:nvPr>
        </p:nvSpPr>
        <p:spPr/>
        <p:txBody>
          <a:bodyPr/>
          <a:lstStyle/>
          <a:p>
            <a:endParaRPr lang="en-US"/>
          </a:p>
        </p:txBody>
      </p:sp>
      <p:pic>
        <p:nvPicPr>
          <p:cNvPr id="13" name="Content Placeholder 12">
            <a:extLst>
              <a:ext uri="{FF2B5EF4-FFF2-40B4-BE49-F238E27FC236}">
                <a16:creationId xmlns:a16="http://schemas.microsoft.com/office/drawing/2014/main" id="{248FEC21-61D3-FDAC-E871-2ADB7E70A50D}"/>
              </a:ext>
            </a:extLst>
          </p:cNvPr>
          <p:cNvPicPr>
            <a:picLocks noGrp="1" noChangeAspect="1"/>
          </p:cNvPicPr>
          <p:nvPr>
            <p:ph idx="1"/>
          </p:nvPr>
        </p:nvPicPr>
        <p:blipFill>
          <a:blip>
            <a:extLst>
              <a:ext uri="{96DAC541-7B7A-43D3-8B79-37D633B846F1}">
                <asvg:svgBlip xmlns:asvg="http://schemas.microsoft.com/office/drawing/2016/SVG/main" r:embed="rId2"/>
              </a:ext>
            </a:extLst>
          </a:blip>
          <a:stretch>
            <a:fillRect/>
          </a:stretch>
        </p:blipFill>
        <p:spPr>
          <a:xfrm>
            <a:off x="0" y="0"/>
            <a:ext cx="12192000" cy="6858000"/>
          </a:xfrm>
        </p:spPr>
      </p:pic>
      <p:pic>
        <p:nvPicPr>
          <p:cNvPr id="14" name="Picture 13" descr="A close up of blue text&#10;&#10;Description automatically generated">
            <a:extLst>
              <a:ext uri="{FF2B5EF4-FFF2-40B4-BE49-F238E27FC236}">
                <a16:creationId xmlns:a16="http://schemas.microsoft.com/office/drawing/2014/main" id="{8FE82120-FB8F-E52C-D960-5FC2C38C0A44}"/>
              </a:ext>
            </a:extLst>
          </p:cNvPr>
          <p:cNvPicPr>
            <a:picLocks noChangeAspect="1"/>
          </p:cNvPicPr>
          <p:nvPr/>
        </p:nvPicPr>
        <p:blipFill>
          <a:blip r:embed="rId3"/>
          <a:stretch>
            <a:fillRect/>
          </a:stretch>
        </p:blipFill>
        <p:spPr>
          <a:xfrm>
            <a:off x="350795" y="6275647"/>
            <a:ext cx="1905000" cy="419100"/>
          </a:xfrm>
          <a:prstGeom prst="rect">
            <a:avLst/>
          </a:prstGeom>
        </p:spPr>
      </p:pic>
      <p:sp>
        <p:nvSpPr>
          <p:cNvPr id="15" name="TextBox 14">
            <a:extLst>
              <a:ext uri="{FF2B5EF4-FFF2-40B4-BE49-F238E27FC236}">
                <a16:creationId xmlns:a16="http://schemas.microsoft.com/office/drawing/2014/main" id="{71AC2EA4-8302-0628-0012-7E7DA2DE8E43}"/>
              </a:ext>
            </a:extLst>
          </p:cNvPr>
          <p:cNvSpPr txBox="1"/>
          <p:nvPr/>
        </p:nvSpPr>
        <p:spPr>
          <a:xfrm>
            <a:off x="2255795" y="6233082"/>
            <a:ext cx="4777260" cy="461665"/>
          </a:xfrm>
          <a:prstGeom prst="rect">
            <a:avLst/>
          </a:prstGeom>
          <a:noFill/>
        </p:spPr>
        <p:txBody>
          <a:bodyPr wrap="square" rtlCol="0">
            <a:spAutoFit/>
          </a:bodyPr>
          <a:lstStyle/>
          <a:p>
            <a:r>
              <a:rPr lang="en-US" sz="1200" dirty="0">
                <a:solidFill>
                  <a:srgbClr val="0B0A21"/>
                </a:solidFill>
                <a:latin typeface="Rubik Light" pitchFamily="2" charset="-79"/>
                <a:cs typeface="Rubik Light" pitchFamily="2" charset="-79"/>
              </a:rPr>
              <a:t>SPACIOUS is a Horizon Europe HORIZON-CL4-2023-SPACE-01-71 project funded under grant agreement no. 101135205</a:t>
            </a:r>
          </a:p>
        </p:txBody>
      </p:sp>
      <p:pic>
        <p:nvPicPr>
          <p:cNvPr id="16" name="Picture 15" descr="A blue text on a black background&#10;&#10;Description automatically generated">
            <a:extLst>
              <a:ext uri="{FF2B5EF4-FFF2-40B4-BE49-F238E27FC236}">
                <a16:creationId xmlns:a16="http://schemas.microsoft.com/office/drawing/2014/main" id="{F5BEC09D-CF44-0108-1175-44A33649EB06}"/>
              </a:ext>
            </a:extLst>
          </p:cNvPr>
          <p:cNvPicPr>
            <a:picLocks noChangeAspect="1"/>
          </p:cNvPicPr>
          <p:nvPr/>
        </p:nvPicPr>
        <p:blipFill>
          <a:blip r:embed="rId4"/>
          <a:stretch>
            <a:fillRect/>
          </a:stretch>
        </p:blipFill>
        <p:spPr>
          <a:xfrm>
            <a:off x="9288850" y="5980702"/>
            <a:ext cx="2713681" cy="821092"/>
          </a:xfrm>
          <a:prstGeom prst="rect">
            <a:avLst/>
          </a:prstGeom>
        </p:spPr>
      </p:pic>
      <p:sp>
        <p:nvSpPr>
          <p:cNvPr id="3" name="QuadreDeText 2">
            <a:extLst>
              <a:ext uri="{FF2B5EF4-FFF2-40B4-BE49-F238E27FC236}">
                <a16:creationId xmlns:a16="http://schemas.microsoft.com/office/drawing/2014/main" id="{F706601B-1437-B811-5C9D-012293938EDD}"/>
              </a:ext>
            </a:extLst>
          </p:cNvPr>
          <p:cNvSpPr txBox="1"/>
          <p:nvPr/>
        </p:nvSpPr>
        <p:spPr>
          <a:xfrm>
            <a:off x="350795" y="163253"/>
            <a:ext cx="11344243" cy="6109365"/>
          </a:xfrm>
          <a:prstGeom prst="rect">
            <a:avLst/>
          </a:prstGeom>
          <a:noFill/>
        </p:spPr>
        <p:txBody>
          <a:bodyPr wrap="square">
            <a:spAutoFit/>
          </a:bodyPr>
          <a:lstStyle/>
          <a:p>
            <a:pPr algn="just"/>
            <a:r>
              <a:rPr lang="ca-ES" sz="2300" u="none" strike="noStrike" noProof="0" dirty="0">
                <a:effectLst/>
                <a:latin typeface="Times New Roman" panose="02020603050405020304" pitchFamily="18" charset="0"/>
                <a:ea typeface="Times New Roman" panose="02020603050405020304" pitchFamily="18" charset="0"/>
                <a:cs typeface="Times New Roman" panose="02020603050405020304" pitchFamily="18" charset="0"/>
              </a:rPr>
              <a:t>In 2026 </a:t>
            </a:r>
            <a:r>
              <a:rPr lang="ca-ES" sz="2300" u="none" strike="noStrike" noProof="0" dirty="0" err="1">
                <a:effectLst/>
                <a:latin typeface="Times New Roman" panose="02020603050405020304" pitchFamily="18" charset="0"/>
                <a:ea typeface="Times New Roman" panose="02020603050405020304" pitchFamily="18" charset="0"/>
                <a:cs typeface="Times New Roman" panose="02020603050405020304" pitchFamily="18" charset="0"/>
              </a:rPr>
              <a:t>we</a:t>
            </a:r>
            <a:r>
              <a:rPr lang="ca-ES" sz="2300" u="none" strike="noStrike" noProof="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ca-ES" sz="2300" u="none" strike="noStrike" noProof="0" dirty="0" err="1">
                <a:effectLst/>
                <a:latin typeface="Times New Roman" panose="02020603050405020304" pitchFamily="18" charset="0"/>
                <a:ea typeface="Times New Roman" panose="02020603050405020304" pitchFamily="18" charset="0"/>
                <a:cs typeface="Times New Roman" panose="02020603050405020304" pitchFamily="18" charset="0"/>
              </a:rPr>
              <a:t>have</a:t>
            </a:r>
            <a:r>
              <a:rPr lang="ca-ES" sz="2300" u="none" strike="noStrike" noProof="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ca-ES" sz="2300" u="none" strike="noStrike" noProof="0" dirty="0" err="1">
                <a:effectLst/>
                <a:latin typeface="Times New Roman" panose="02020603050405020304" pitchFamily="18" charset="0"/>
                <a:ea typeface="Times New Roman" panose="02020603050405020304" pitchFamily="18" charset="0"/>
                <a:cs typeface="Times New Roman" panose="02020603050405020304" pitchFamily="18" charset="0"/>
              </a:rPr>
              <a:t>experimented</a:t>
            </a:r>
            <a:r>
              <a:rPr lang="ca-ES" sz="2300" u="none" strike="noStrike" noProof="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ca-ES" sz="2300" u="none" strike="noStrike" noProof="0" dirty="0" err="1">
                <a:effectLst/>
                <a:latin typeface="Times New Roman" panose="02020603050405020304" pitchFamily="18" charset="0"/>
                <a:ea typeface="Times New Roman" panose="02020603050405020304" pitchFamily="18" charset="0"/>
                <a:cs typeface="Times New Roman" panose="02020603050405020304" pitchFamily="18" charset="0"/>
              </a:rPr>
              <a:t>with</a:t>
            </a:r>
            <a:r>
              <a:rPr lang="ca-ES" sz="2300" u="none" strike="noStrike" noProof="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ca-ES" sz="2300" u="none" strike="noStrike" noProof="0" dirty="0" err="1">
                <a:effectLst/>
                <a:latin typeface="Times New Roman" panose="02020603050405020304" pitchFamily="18" charset="0"/>
                <a:ea typeface="Times New Roman" panose="02020603050405020304" pitchFamily="18" charset="0"/>
                <a:cs typeface="Times New Roman" panose="02020603050405020304" pitchFamily="18" charset="0"/>
              </a:rPr>
              <a:t>Google</a:t>
            </a:r>
            <a:r>
              <a:rPr lang="ca-ES" sz="2300" u="none" strike="noStrike" noProof="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ca-ES" sz="2300" u="none" strike="noStrike" noProof="0" dirty="0" err="1">
                <a:effectLst/>
                <a:latin typeface="Times New Roman" panose="02020603050405020304" pitchFamily="18" charset="0"/>
                <a:ea typeface="Times New Roman" panose="02020603050405020304" pitchFamily="18" charset="0"/>
                <a:cs typeface="Times New Roman" panose="02020603050405020304" pitchFamily="18" charset="0"/>
              </a:rPr>
              <a:t>cloud</a:t>
            </a:r>
            <a:r>
              <a:rPr lang="ca-ES" sz="2300" u="none" strike="noStrike" noProof="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ca-ES" sz="2300" u="none" strike="noStrike" noProof="0" dirty="0" err="1">
                <a:effectLst/>
                <a:latin typeface="Times New Roman" panose="02020603050405020304" pitchFamily="18" charset="0"/>
                <a:ea typeface="Times New Roman" panose="02020603050405020304" pitchFamily="18" charset="0"/>
                <a:cs typeface="Times New Roman" panose="02020603050405020304" pitchFamily="18" charset="0"/>
              </a:rPr>
              <a:t>but</a:t>
            </a:r>
            <a:r>
              <a:rPr lang="ca-ES" sz="2300" u="none" strike="noStrike" noProof="0" dirty="0">
                <a:effectLst/>
                <a:latin typeface="Times New Roman" panose="02020603050405020304" pitchFamily="18" charset="0"/>
                <a:ea typeface="Times New Roman" panose="02020603050405020304" pitchFamily="18" charset="0"/>
                <a:cs typeface="Times New Roman" panose="02020603050405020304" pitchFamily="18" charset="0"/>
              </a:rPr>
              <a:t> in </a:t>
            </a:r>
            <a:r>
              <a:rPr lang="ca-ES" sz="2300" u="none" strike="noStrike" noProof="0" dirty="0" err="1">
                <a:effectLst/>
                <a:latin typeface="Times New Roman" panose="02020603050405020304" pitchFamily="18" charset="0"/>
                <a:ea typeface="Times New Roman" panose="02020603050405020304" pitchFamily="18" charset="0"/>
                <a:cs typeface="Times New Roman" panose="02020603050405020304" pitchFamily="18" charset="0"/>
              </a:rPr>
              <a:t>this</a:t>
            </a:r>
            <a:r>
              <a:rPr lang="ca-ES" sz="2300" u="none" strike="noStrike" noProof="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ca-ES" sz="2300" u="none" strike="noStrike" noProof="0" dirty="0" err="1">
                <a:effectLst/>
                <a:latin typeface="Times New Roman" panose="02020603050405020304" pitchFamily="18" charset="0"/>
                <a:ea typeface="Times New Roman" panose="02020603050405020304" pitchFamily="18" charset="0"/>
                <a:cs typeface="Times New Roman" panose="02020603050405020304" pitchFamily="18" charset="0"/>
              </a:rPr>
              <a:t>case</a:t>
            </a:r>
            <a:r>
              <a:rPr lang="ca-ES" sz="2300" u="none" strike="noStrike" noProof="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ca-ES" sz="2300" u="none" strike="noStrike" noProof="0" dirty="0" err="1">
                <a:effectLst/>
                <a:latin typeface="Times New Roman" panose="02020603050405020304" pitchFamily="18" charset="0"/>
                <a:ea typeface="Times New Roman" panose="02020603050405020304" pitchFamily="18" charset="0"/>
                <a:cs typeface="Times New Roman" panose="02020603050405020304" pitchFamily="18" charset="0"/>
              </a:rPr>
              <a:t>with</a:t>
            </a:r>
            <a:r>
              <a:rPr lang="ca-ES" sz="2300" u="none" strike="noStrike" noProof="0" dirty="0">
                <a:effectLst/>
                <a:latin typeface="Times New Roman" panose="02020603050405020304" pitchFamily="18" charset="0"/>
                <a:ea typeface="Times New Roman" panose="02020603050405020304" pitchFamily="18" charset="0"/>
                <a:cs typeface="Times New Roman" panose="02020603050405020304" pitchFamily="18" charset="0"/>
              </a:rPr>
              <a:t> full-</a:t>
            </a:r>
            <a:r>
              <a:rPr lang="ca-ES" sz="2300" u="none" strike="noStrike" noProof="0" dirty="0" err="1">
                <a:effectLst/>
                <a:latin typeface="Times New Roman" panose="02020603050405020304" pitchFamily="18" charset="0"/>
                <a:ea typeface="Times New Roman" panose="02020603050405020304" pitchFamily="18" charset="0"/>
                <a:cs typeface="Times New Roman" panose="02020603050405020304" pitchFamily="18" charset="0"/>
              </a:rPr>
              <a:t>sized</a:t>
            </a:r>
            <a:r>
              <a:rPr lang="ca-ES" sz="2300" u="none" strike="noStrike" noProof="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ca-ES" sz="2300" u="none" strike="noStrike" noProof="0" dirty="0" err="1">
                <a:effectLst/>
                <a:latin typeface="Times New Roman" panose="02020603050405020304" pitchFamily="18" charset="0"/>
                <a:ea typeface="Times New Roman" panose="02020603050405020304" pitchFamily="18" charset="0"/>
                <a:cs typeface="Times New Roman" panose="02020603050405020304" pitchFamily="18" charset="0"/>
              </a:rPr>
              <a:t>scientific</a:t>
            </a:r>
            <a:r>
              <a:rPr lang="ca-ES" sz="2300" u="none" strike="noStrike" noProof="0" dirty="0">
                <a:effectLst/>
                <a:latin typeface="Times New Roman" panose="02020603050405020304" pitchFamily="18" charset="0"/>
                <a:ea typeface="Times New Roman" panose="02020603050405020304" pitchFamily="18" charset="0"/>
                <a:cs typeface="Times New Roman" panose="02020603050405020304" pitchFamily="18" charset="0"/>
              </a:rPr>
              <a:t> challenges. </a:t>
            </a:r>
            <a:r>
              <a:rPr lang="ca-ES" sz="2300" u="none" strike="noStrike" noProof="0" dirty="0" err="1">
                <a:effectLst/>
                <a:latin typeface="Times New Roman" panose="02020603050405020304" pitchFamily="18" charset="0"/>
                <a:ea typeface="Times New Roman" panose="02020603050405020304" pitchFamily="18" charset="0"/>
                <a:cs typeface="Times New Roman" panose="02020603050405020304" pitchFamily="18" charset="0"/>
              </a:rPr>
              <a:t>Some</a:t>
            </a:r>
            <a:r>
              <a:rPr lang="ca-ES" sz="2300" u="none" strike="noStrike" noProof="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ca-ES" sz="2300" u="none" strike="noStrike" noProof="0" dirty="0" err="1">
                <a:effectLst/>
                <a:latin typeface="Times New Roman" panose="02020603050405020304" pitchFamily="18" charset="0"/>
                <a:ea typeface="Times New Roman" panose="02020603050405020304" pitchFamily="18" charset="0"/>
                <a:cs typeface="Times New Roman" panose="02020603050405020304" pitchFamily="18" charset="0"/>
              </a:rPr>
              <a:t>examples</a:t>
            </a:r>
            <a:r>
              <a:rPr lang="ca-ES" sz="2300" u="none" strike="noStrike" noProof="0" dirty="0">
                <a:effectLst/>
                <a:latin typeface="Times New Roman" panose="02020603050405020304" pitchFamily="18" charset="0"/>
                <a:ea typeface="Times New Roman" panose="02020603050405020304" pitchFamily="18" charset="0"/>
                <a:cs typeface="Times New Roman" panose="02020603050405020304" pitchFamily="18" charset="0"/>
              </a:rPr>
              <a:t> of </a:t>
            </a:r>
            <a:r>
              <a:rPr lang="ca-ES" sz="2300" u="none" strike="noStrike" noProof="0" dirty="0" err="1">
                <a:effectLst/>
                <a:latin typeface="Times New Roman" panose="02020603050405020304" pitchFamily="18" charset="0"/>
                <a:ea typeface="Times New Roman" panose="02020603050405020304" pitchFamily="18" charset="0"/>
                <a:cs typeface="Times New Roman" panose="02020603050405020304" pitchFamily="18" charset="0"/>
              </a:rPr>
              <a:t>already</a:t>
            </a:r>
            <a:r>
              <a:rPr lang="ca-ES" sz="2300" u="none" strike="noStrike" noProof="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ca-ES" sz="2300" u="none" strike="noStrike" noProof="0" dirty="0" err="1">
                <a:effectLst/>
                <a:latin typeface="Times New Roman" panose="02020603050405020304" pitchFamily="18" charset="0"/>
                <a:ea typeface="Times New Roman" panose="02020603050405020304" pitchFamily="18" charset="0"/>
                <a:cs typeface="Times New Roman" panose="02020603050405020304" pitchFamily="18" charset="0"/>
              </a:rPr>
              <a:t>available</a:t>
            </a:r>
            <a:r>
              <a:rPr lang="ca-ES" sz="2300" u="none" strike="noStrike" noProof="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ca-ES" sz="2300" u="none" strike="noStrike" noProof="0" dirty="0" err="1">
                <a:effectLst/>
                <a:latin typeface="Times New Roman" panose="02020603050405020304" pitchFamily="18" charset="0"/>
                <a:ea typeface="Times New Roman" panose="02020603050405020304" pitchFamily="18" charset="0"/>
                <a:cs typeface="Times New Roman" panose="02020603050405020304" pitchFamily="18" charset="0"/>
              </a:rPr>
              <a:t>findings</a:t>
            </a:r>
            <a:r>
              <a:rPr lang="ca-ES" sz="2300" u="none" strike="noStrike" noProof="0" dirty="0">
                <a:effectLst/>
                <a:latin typeface="Times New Roman" panose="02020603050405020304" pitchFamily="18" charset="0"/>
                <a:ea typeface="Times New Roman" panose="02020603050405020304" pitchFamily="18" charset="0"/>
                <a:cs typeface="Times New Roman" panose="02020603050405020304" pitchFamily="18" charset="0"/>
              </a:rPr>
              <a:t>:</a:t>
            </a:r>
          </a:p>
          <a:p>
            <a:pPr algn="just"/>
            <a:endParaRPr lang="ca-ES" sz="2300" dirty="0">
              <a:latin typeface="Times New Roman" panose="02020603050405020304" pitchFamily="18" charset="0"/>
              <a:ea typeface="Times New Roman" panose="02020603050405020304" pitchFamily="18" charset="0"/>
              <a:cs typeface="Times New Roman" panose="02020603050405020304" pitchFamily="18" charset="0"/>
            </a:endParaRPr>
          </a:p>
          <a:p>
            <a:pPr algn="just"/>
            <a:r>
              <a:rPr lang="en-GB" sz="2300" b="1" u="none" strike="noStrike" noProof="0" dirty="0">
                <a:effectLst/>
                <a:latin typeface="Calibri" panose="020F0502020204030204" pitchFamily="34" charset="0"/>
                <a:ea typeface="Times New Roman" panose="02020603050405020304" pitchFamily="18" charset="0"/>
                <a:cs typeface="Times New Roman" panose="02020603050405020304" pitchFamily="18" charset="0"/>
              </a:rPr>
              <a:t>Storage</a:t>
            </a:r>
            <a:r>
              <a:rPr lang="en-GB" sz="2300" u="none" strike="noStrike" noProof="0" dirty="0">
                <a:effectLst/>
                <a:latin typeface="Calibri" panose="020F0502020204030204" pitchFamily="34" charset="0"/>
                <a:ea typeface="Times New Roman" panose="02020603050405020304" pitchFamily="18" charset="0"/>
                <a:cs typeface="Times New Roman" panose="02020603050405020304" pitchFamily="18" charset="0"/>
              </a:rPr>
              <a:t>: </a:t>
            </a:r>
            <a:r>
              <a:rPr lang="en-GB" sz="2300" i="1" u="none" strike="noStrike" noProof="0" dirty="0">
                <a:effectLst/>
                <a:latin typeface="Calibri" panose="020F0502020204030204" pitchFamily="34" charset="0"/>
                <a:ea typeface="Times New Roman" panose="02020603050405020304" pitchFamily="18" charset="0"/>
                <a:cs typeface="Times New Roman" panose="02020603050405020304" pitchFamily="18" charset="0"/>
              </a:rPr>
              <a:t>as expected, </a:t>
            </a:r>
            <a:r>
              <a:rPr lang="en-US" sz="2300" i="1" strike="noStrike" noProof="0" dirty="0">
                <a:effectLst/>
                <a:latin typeface="Calibri" panose="020F0502020204030204" pitchFamily="34" charset="0"/>
                <a:ea typeface="Times New Roman" panose="02020603050405020304" pitchFamily="18" charset="0"/>
                <a:cs typeface="Times New Roman" panose="02020603050405020304" pitchFamily="18" charset="0"/>
              </a:rPr>
              <a:t>local SSD is considerably faster at both writing and reading data (to a </a:t>
            </a:r>
            <a:r>
              <a:rPr lang="en-US" sz="2300" i="1" strike="noStrike" noProof="0" dirty="0" err="1">
                <a:effectLst/>
                <a:latin typeface="Calibri" panose="020F0502020204030204" pitchFamily="34" charset="0"/>
                <a:ea typeface="Times New Roman" panose="02020603050405020304" pitchFamily="18" charset="0"/>
                <a:cs typeface="Times New Roman" panose="02020603050405020304" pitchFamily="18" charset="0"/>
              </a:rPr>
              <a:t>maximun</a:t>
            </a:r>
            <a:r>
              <a:rPr lang="en-US" sz="2300" i="1" strike="noStrike" noProof="0" dirty="0">
                <a:effectLst/>
                <a:latin typeface="Calibri" panose="020F0502020204030204" pitchFamily="34" charset="0"/>
                <a:ea typeface="Times New Roman" panose="02020603050405020304" pitchFamily="18" charset="0"/>
                <a:cs typeface="Times New Roman" panose="02020603050405020304" pitchFamily="18" charset="0"/>
              </a:rPr>
              <a:t> of 700 MB/s) at the cost of a higher budget</a:t>
            </a:r>
            <a:r>
              <a:rPr lang="en-US" sz="2300" i="1" u="none" strike="noStrike" noProof="0" dirty="0">
                <a:effectLst/>
                <a:latin typeface="Calibri" panose="020F0502020204030204" pitchFamily="34" charset="0"/>
                <a:ea typeface="Times New Roman" panose="02020603050405020304" pitchFamily="18" charset="0"/>
                <a:cs typeface="Times New Roman" panose="02020603050405020304" pitchFamily="18" charset="0"/>
              </a:rPr>
              <a:t>, but proving useful for specific tasks like storing program files and offering low latencies when needed. </a:t>
            </a:r>
            <a:r>
              <a:rPr lang="en-US" sz="2300" i="1" strike="noStrike" noProof="0" dirty="0">
                <a:effectLst/>
                <a:latin typeface="Calibri" panose="020F0502020204030204" pitchFamily="34" charset="0"/>
                <a:ea typeface="Times New Roman" panose="02020603050405020304" pitchFamily="18" charset="0"/>
                <a:cs typeface="Times New Roman" panose="02020603050405020304" pitchFamily="18" charset="0"/>
              </a:rPr>
              <a:t>The buckets are still a powerful service when storing large files due to its massive storage capability and the fact that multiple services can access their data simultaneously. </a:t>
            </a:r>
            <a:r>
              <a:rPr lang="en-US" sz="2300" i="1" u="none" strike="noStrike" noProof="0" dirty="0">
                <a:effectLst/>
                <a:latin typeface="Calibri" panose="020F0502020204030204" pitchFamily="34" charset="0"/>
                <a:ea typeface="Times New Roman" panose="02020603050405020304" pitchFamily="18" charset="0"/>
                <a:cs typeface="Times New Roman" panose="02020603050405020304" pitchFamily="18" charset="0"/>
              </a:rPr>
              <a:t>As to the second point, </a:t>
            </a:r>
            <a:r>
              <a:rPr lang="en-US" sz="2300" i="1" u="sng" strike="noStrike" noProof="0" dirty="0">
                <a:effectLst/>
                <a:latin typeface="Calibri" panose="020F0502020204030204" pitchFamily="34" charset="0"/>
                <a:ea typeface="Times New Roman" panose="02020603050405020304" pitchFamily="18" charset="0"/>
                <a:cs typeface="Times New Roman" panose="02020603050405020304" pitchFamily="18" charset="0"/>
              </a:rPr>
              <a:t>buckets have proven to be scalable and well-behaved when serving multiple data requests. Its transfer speed is limited to around 180 MB/s but does not seem to be affected by the number of VMs reading its data, making it the best service to store the massive datasets involved in the SPACIOUS project.</a:t>
            </a:r>
          </a:p>
          <a:p>
            <a:pPr algn="just"/>
            <a:endParaRPr lang="en-US" sz="2300" i="1" u="sng" dirty="0">
              <a:latin typeface="Calibri" panose="020F0502020204030204" pitchFamily="34" charset="0"/>
              <a:ea typeface="Times New Roman" panose="02020603050405020304" pitchFamily="18" charset="0"/>
              <a:cs typeface="Times New Roman" panose="02020603050405020304" pitchFamily="18" charset="0"/>
            </a:endParaRPr>
          </a:p>
          <a:p>
            <a:pPr algn="just"/>
            <a:r>
              <a:rPr lang="en-GB" sz="2300" b="1" strike="noStrike" noProof="0" dirty="0">
                <a:effectLst/>
                <a:latin typeface="Calibri" panose="020F0502020204030204" pitchFamily="34" charset="0"/>
                <a:ea typeface="Times New Roman" panose="02020603050405020304" pitchFamily="18" charset="0"/>
                <a:cs typeface="Times New Roman" panose="02020603050405020304" pitchFamily="18" charset="0"/>
              </a:rPr>
              <a:t>Virtual machines: </a:t>
            </a:r>
            <a:r>
              <a:rPr lang="en-GB" sz="2300" strike="noStrike" noProof="0" dirty="0">
                <a:effectLst/>
                <a:latin typeface="Calibri" panose="020F0502020204030204" pitchFamily="34" charset="0"/>
                <a:ea typeface="Times New Roman" panose="02020603050405020304" pitchFamily="18" charset="0"/>
                <a:cs typeface="Times New Roman" panose="02020603050405020304" pitchFamily="18" charset="0"/>
              </a:rPr>
              <a:t>high-end, expensive virtual machines can be more cost efficient that cheaper ones for a given task. The </a:t>
            </a:r>
            <a:r>
              <a:rPr lang="en-GB" sz="2300" strike="noStrike" noProof="0" dirty="0" err="1">
                <a:effectLst/>
                <a:latin typeface="Calibri" panose="020F0502020204030204" pitchFamily="34" charset="0"/>
                <a:ea typeface="Times New Roman" panose="02020603050405020304" pitchFamily="18" charset="0"/>
                <a:cs typeface="Times New Roman" panose="02020603050405020304" pitchFamily="18" charset="0"/>
              </a:rPr>
              <a:t>tas</a:t>
            </a:r>
            <a:r>
              <a:rPr lang="en-GB" sz="2300" dirty="0">
                <a:latin typeface="Calibri" panose="020F0502020204030204" pitchFamily="34" charset="0"/>
                <a:ea typeface="Times New Roman" panose="02020603050405020304" pitchFamily="18" charset="0"/>
                <a:cs typeface="Times New Roman" panose="02020603050405020304" pitchFamily="18" charset="0"/>
              </a:rPr>
              <a:t>k is completed so more quickly, and the total cost is lower. More expensive virtual machines with GPUs can be very cost efficient if the SW can properly  use them.</a:t>
            </a:r>
            <a:endParaRPr lang="en-GB" sz="2300" b="1" strike="noStrike" noProof="0" dirty="0">
              <a:effectLst/>
              <a:latin typeface="Calibri" panose="020F050202020403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18456884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695AA2-9A16-5BE8-7749-77F31E1AD59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B928DBD-5312-075C-C5B1-DAC2C3BFE3E3}"/>
              </a:ext>
            </a:extLst>
          </p:cNvPr>
          <p:cNvSpPr>
            <a:spLocks noGrp="1"/>
          </p:cNvSpPr>
          <p:nvPr>
            <p:ph type="title"/>
          </p:nvPr>
        </p:nvSpPr>
        <p:spPr/>
        <p:txBody>
          <a:bodyPr/>
          <a:lstStyle/>
          <a:p>
            <a:endParaRPr lang="en-US"/>
          </a:p>
        </p:txBody>
      </p:sp>
      <p:pic>
        <p:nvPicPr>
          <p:cNvPr id="13" name="Content Placeholder 12">
            <a:extLst>
              <a:ext uri="{FF2B5EF4-FFF2-40B4-BE49-F238E27FC236}">
                <a16:creationId xmlns:a16="http://schemas.microsoft.com/office/drawing/2014/main" id="{4F7F9874-C6C0-7AB9-5CC0-A53886853BCE}"/>
              </a:ext>
            </a:extLst>
          </p:cNvPr>
          <p:cNvPicPr>
            <a:picLocks noGrp="1" noChangeAspect="1"/>
          </p:cNvPicPr>
          <p:nvPr>
            <p:ph idx="1"/>
          </p:nvPr>
        </p:nvPicPr>
        <p:blipFill>
          <a:blip>
            <a:extLst>
              <a:ext uri="{96DAC541-7B7A-43D3-8B79-37D633B846F1}">
                <asvg:svgBlip xmlns:asvg="http://schemas.microsoft.com/office/drawing/2016/SVG/main" r:embed="rId2"/>
              </a:ext>
            </a:extLst>
          </a:blip>
          <a:stretch>
            <a:fillRect/>
          </a:stretch>
        </p:blipFill>
        <p:spPr>
          <a:xfrm>
            <a:off x="0" y="0"/>
            <a:ext cx="12192000" cy="6858000"/>
          </a:xfrm>
        </p:spPr>
      </p:pic>
      <p:pic>
        <p:nvPicPr>
          <p:cNvPr id="14" name="Picture 13" descr="A close up of blue text&#10;&#10;Description automatically generated">
            <a:extLst>
              <a:ext uri="{FF2B5EF4-FFF2-40B4-BE49-F238E27FC236}">
                <a16:creationId xmlns:a16="http://schemas.microsoft.com/office/drawing/2014/main" id="{26FE2141-6A3C-406D-5D5F-249B2462687A}"/>
              </a:ext>
            </a:extLst>
          </p:cNvPr>
          <p:cNvPicPr>
            <a:picLocks noChangeAspect="1"/>
          </p:cNvPicPr>
          <p:nvPr/>
        </p:nvPicPr>
        <p:blipFill>
          <a:blip r:embed="rId3"/>
          <a:stretch>
            <a:fillRect/>
          </a:stretch>
        </p:blipFill>
        <p:spPr>
          <a:xfrm>
            <a:off x="350795" y="6275647"/>
            <a:ext cx="1905000" cy="419100"/>
          </a:xfrm>
          <a:prstGeom prst="rect">
            <a:avLst/>
          </a:prstGeom>
        </p:spPr>
      </p:pic>
      <p:sp>
        <p:nvSpPr>
          <p:cNvPr id="15" name="TextBox 14">
            <a:extLst>
              <a:ext uri="{FF2B5EF4-FFF2-40B4-BE49-F238E27FC236}">
                <a16:creationId xmlns:a16="http://schemas.microsoft.com/office/drawing/2014/main" id="{4A69A2A6-8C6C-133A-F29D-917CDF09CFF0}"/>
              </a:ext>
            </a:extLst>
          </p:cNvPr>
          <p:cNvSpPr txBox="1"/>
          <p:nvPr/>
        </p:nvSpPr>
        <p:spPr>
          <a:xfrm>
            <a:off x="2255795" y="6233082"/>
            <a:ext cx="4777260" cy="461665"/>
          </a:xfrm>
          <a:prstGeom prst="rect">
            <a:avLst/>
          </a:prstGeom>
          <a:noFill/>
        </p:spPr>
        <p:txBody>
          <a:bodyPr wrap="square" rtlCol="0">
            <a:spAutoFit/>
          </a:bodyPr>
          <a:lstStyle/>
          <a:p>
            <a:r>
              <a:rPr lang="en-US" sz="1200" dirty="0">
                <a:solidFill>
                  <a:srgbClr val="0B0A21"/>
                </a:solidFill>
                <a:latin typeface="Rubik Light" pitchFamily="2" charset="-79"/>
                <a:cs typeface="Rubik Light" pitchFamily="2" charset="-79"/>
              </a:rPr>
              <a:t>SPACIOUS is a Horizon Europe HORIZON-CL4-2023-SPACE-01-71 project funded under grant agreement no. 101135205</a:t>
            </a:r>
          </a:p>
        </p:txBody>
      </p:sp>
      <p:pic>
        <p:nvPicPr>
          <p:cNvPr id="16" name="Picture 15" descr="A blue text on a black background&#10;&#10;Description automatically generated">
            <a:extLst>
              <a:ext uri="{FF2B5EF4-FFF2-40B4-BE49-F238E27FC236}">
                <a16:creationId xmlns:a16="http://schemas.microsoft.com/office/drawing/2014/main" id="{8F32FAFD-53AE-976C-E469-3ABC0533170F}"/>
              </a:ext>
            </a:extLst>
          </p:cNvPr>
          <p:cNvPicPr>
            <a:picLocks noChangeAspect="1"/>
          </p:cNvPicPr>
          <p:nvPr/>
        </p:nvPicPr>
        <p:blipFill>
          <a:blip r:embed="rId4"/>
          <a:stretch>
            <a:fillRect/>
          </a:stretch>
        </p:blipFill>
        <p:spPr>
          <a:xfrm>
            <a:off x="9288850" y="5980702"/>
            <a:ext cx="2713681" cy="821092"/>
          </a:xfrm>
          <a:prstGeom prst="rect">
            <a:avLst/>
          </a:prstGeom>
        </p:spPr>
      </p:pic>
      <p:sp>
        <p:nvSpPr>
          <p:cNvPr id="17" name="TextBox 16">
            <a:extLst>
              <a:ext uri="{FF2B5EF4-FFF2-40B4-BE49-F238E27FC236}">
                <a16:creationId xmlns:a16="http://schemas.microsoft.com/office/drawing/2014/main" id="{648C71AD-0C4B-190C-691A-36DE2A09E019}"/>
              </a:ext>
            </a:extLst>
          </p:cNvPr>
          <p:cNvSpPr txBox="1"/>
          <p:nvPr/>
        </p:nvSpPr>
        <p:spPr>
          <a:xfrm>
            <a:off x="613691" y="105301"/>
            <a:ext cx="10256108" cy="769441"/>
          </a:xfrm>
          <a:prstGeom prst="rect">
            <a:avLst/>
          </a:prstGeom>
          <a:noFill/>
        </p:spPr>
        <p:txBody>
          <a:bodyPr wrap="square" rtlCol="0">
            <a:spAutoFit/>
          </a:bodyPr>
          <a:lstStyle/>
          <a:p>
            <a:pPr algn="ctr"/>
            <a:r>
              <a:rPr lang="en-US" sz="4400" dirty="0">
                <a:solidFill>
                  <a:srgbClr val="0B0A21"/>
                </a:solidFill>
                <a:latin typeface="Rubik Medium" pitchFamily="2" charset="-79"/>
                <a:cs typeface="Rubik Medium" pitchFamily="2" charset="-79"/>
              </a:rPr>
              <a:t>SPACIOUS legacy</a:t>
            </a:r>
          </a:p>
        </p:txBody>
      </p:sp>
      <p:sp>
        <p:nvSpPr>
          <p:cNvPr id="3" name="QuadreDeText 2">
            <a:extLst>
              <a:ext uri="{FF2B5EF4-FFF2-40B4-BE49-F238E27FC236}">
                <a16:creationId xmlns:a16="http://schemas.microsoft.com/office/drawing/2014/main" id="{F4F3C4A0-2AF4-BC8E-1C02-8A793AC4C28B}"/>
              </a:ext>
            </a:extLst>
          </p:cNvPr>
          <p:cNvSpPr txBox="1"/>
          <p:nvPr/>
        </p:nvSpPr>
        <p:spPr>
          <a:xfrm>
            <a:off x="613690" y="1351508"/>
            <a:ext cx="11126224" cy="3785652"/>
          </a:xfrm>
          <a:prstGeom prst="rect">
            <a:avLst/>
          </a:prstGeom>
          <a:noFill/>
        </p:spPr>
        <p:txBody>
          <a:bodyPr wrap="square">
            <a:spAutoFit/>
          </a:bodyPr>
          <a:lstStyle/>
          <a:p>
            <a:pPr algn="just"/>
            <a:r>
              <a:rPr lang="en-GB" sz="2400" u="none" strike="noStrike" noProof="0" dirty="0">
                <a:effectLst/>
                <a:latin typeface="Times New Roman" panose="02020603050405020304" pitchFamily="18" charset="0"/>
                <a:ea typeface="Times New Roman" panose="02020603050405020304" pitchFamily="18" charset="0"/>
                <a:cs typeface="Times New Roman" panose="02020603050405020304" pitchFamily="18" charset="0"/>
              </a:rPr>
              <a:t>Our aim is that SPACIOUS developments are used beyond the end of the project </a:t>
            </a:r>
          </a:p>
          <a:p>
            <a:pPr algn="just"/>
            <a:endParaRPr lang="en-GB" sz="2400" dirty="0">
              <a:latin typeface="Times New Roman" panose="02020603050405020304" pitchFamily="18" charset="0"/>
              <a:ea typeface="Times New Roman" panose="02020603050405020304" pitchFamily="18" charset="0"/>
              <a:cs typeface="Times New Roman" panose="02020603050405020304" pitchFamily="18" charset="0"/>
            </a:endParaRPr>
          </a:p>
          <a:p>
            <a:pPr marL="342900" indent="-342900" algn="just">
              <a:buFont typeface="Arial" panose="020B0604020202020204" pitchFamily="34" charset="0"/>
              <a:buChar char="•"/>
            </a:pPr>
            <a:r>
              <a:rPr lang="en-GB" sz="2400" u="none" strike="noStrike" noProof="0" dirty="0">
                <a:effectLst/>
                <a:latin typeface="Times New Roman" panose="02020603050405020304" pitchFamily="18" charset="0"/>
                <a:ea typeface="Times New Roman" panose="02020603050405020304" pitchFamily="18" charset="0"/>
                <a:cs typeface="Times New Roman" panose="02020603050405020304" pitchFamily="18" charset="0"/>
              </a:rPr>
              <a:t>Continued usage at the data </a:t>
            </a:r>
            <a:r>
              <a:rPr lang="en-GB" sz="2400" u="none" strike="noStrike" noProof="0" dirty="0" err="1">
                <a:effectLst/>
                <a:latin typeface="Times New Roman" panose="02020603050405020304" pitchFamily="18" charset="0"/>
                <a:ea typeface="Times New Roman" panose="02020603050405020304" pitchFamily="18" charset="0"/>
                <a:cs typeface="Times New Roman" panose="02020603050405020304" pitchFamily="18" charset="0"/>
              </a:rPr>
              <a:t>centers</a:t>
            </a:r>
            <a:r>
              <a:rPr lang="en-GB" sz="2400" u="none" strike="noStrike" noProof="0" dirty="0">
                <a:effectLst/>
                <a:latin typeface="Times New Roman" panose="02020603050405020304" pitchFamily="18" charset="0"/>
                <a:ea typeface="Times New Roman" panose="02020603050405020304" pitchFamily="18" charset="0"/>
                <a:cs typeface="Times New Roman" panose="02020603050405020304" pitchFamily="18" charset="0"/>
              </a:rPr>
              <a:t> participating in SPACIOUS </a:t>
            </a:r>
            <a:r>
              <a:rPr lang="en-GB" sz="2400" b="1" u="none" strike="noStrike" noProof="0" dirty="0">
                <a:effectLst/>
                <a:latin typeface="Times New Roman" panose="02020603050405020304" pitchFamily="18" charset="0"/>
                <a:ea typeface="Times New Roman" panose="02020603050405020304" pitchFamily="18" charset="0"/>
                <a:cs typeface="Times New Roman" panose="02020603050405020304" pitchFamily="18" charset="0"/>
                <a:sym typeface="Wingdings" panose="05000000000000000000" pitchFamily="2" charset="2"/>
              </a:rPr>
              <a:t> SPACIOUS-NET</a:t>
            </a:r>
            <a:endParaRPr lang="en-GB" sz="2400" b="1" u="none" strike="noStrike" noProof="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342900" indent="-342900" algn="just">
              <a:buFont typeface="Arial" panose="020B0604020202020204" pitchFamily="34" charset="0"/>
              <a:buChar char="•"/>
            </a:pPr>
            <a:endParaRPr lang="en-GB" sz="2400" dirty="0">
              <a:latin typeface="Times New Roman" panose="02020603050405020304" pitchFamily="18" charset="0"/>
              <a:ea typeface="Times New Roman" panose="02020603050405020304" pitchFamily="18" charset="0"/>
              <a:cs typeface="Times New Roman" panose="02020603050405020304" pitchFamily="18" charset="0"/>
            </a:endParaRPr>
          </a:p>
          <a:p>
            <a:pPr marL="342900" indent="-342900" algn="just">
              <a:buFont typeface="Arial" panose="020B0604020202020204" pitchFamily="34" charset="0"/>
              <a:buChar char="•"/>
            </a:pPr>
            <a:r>
              <a:rPr lang="en-GB" sz="2400" dirty="0">
                <a:latin typeface="Times New Roman" panose="02020603050405020304" pitchFamily="18" charset="0"/>
                <a:ea typeface="Times New Roman" panose="02020603050405020304" pitchFamily="18" charset="0"/>
                <a:cs typeface="Times New Roman" panose="02020603050405020304" pitchFamily="18" charset="0"/>
              </a:rPr>
              <a:t>Can be adopted by individual teams:</a:t>
            </a:r>
          </a:p>
          <a:p>
            <a:pPr marL="800100" lvl="1" indent="-342900" algn="just">
              <a:buFont typeface="Arial" panose="020B0604020202020204" pitchFamily="34" charset="0"/>
              <a:buChar char="•"/>
            </a:pPr>
            <a:r>
              <a:rPr lang="en-GB" sz="2400" u="none" strike="noStrike" noProof="0" dirty="0">
                <a:effectLst/>
                <a:latin typeface="Times New Roman" panose="02020603050405020304" pitchFamily="18" charset="0"/>
                <a:ea typeface="Times New Roman" panose="02020603050405020304" pitchFamily="18" charset="0"/>
                <a:cs typeface="Times New Roman" panose="02020603050405020304" pitchFamily="18" charset="0"/>
              </a:rPr>
              <a:t>Installation in local clouds/clusters</a:t>
            </a:r>
          </a:p>
          <a:p>
            <a:pPr marL="800100" lvl="1" indent="-342900" algn="just">
              <a:buFont typeface="Arial" panose="020B0604020202020204" pitchFamily="34" charset="0"/>
              <a:buChar char="•"/>
            </a:pPr>
            <a:r>
              <a:rPr lang="en-GB" sz="2400" u="none" strike="noStrike" noProof="0" dirty="0">
                <a:effectLst/>
                <a:latin typeface="Times New Roman" panose="02020603050405020304" pitchFamily="18" charset="0"/>
                <a:ea typeface="Times New Roman" panose="02020603050405020304" pitchFamily="18" charset="0"/>
                <a:cs typeface="Times New Roman" panose="02020603050405020304" pitchFamily="18" charset="0"/>
              </a:rPr>
              <a:t>Commercial cloud deployment</a:t>
            </a:r>
            <a:r>
              <a:rPr lang="en-GB" sz="2400" dirty="0">
                <a:latin typeface="Times New Roman" panose="02020603050405020304" pitchFamily="18" charset="0"/>
                <a:ea typeface="Times New Roman" panose="02020603050405020304" pitchFamily="18" charset="0"/>
                <a:cs typeface="Times New Roman" panose="02020603050405020304" pitchFamily="18" charset="0"/>
              </a:rPr>
              <a:t> templates</a:t>
            </a:r>
          </a:p>
          <a:p>
            <a:pPr marL="800100" lvl="1" indent="-342900" algn="just">
              <a:buFont typeface="Arial" panose="020B0604020202020204" pitchFamily="34" charset="0"/>
              <a:buChar char="•"/>
            </a:pPr>
            <a:r>
              <a:rPr lang="en-GB" sz="2400" b="1" dirty="0">
                <a:latin typeface="Times New Roman" panose="02020603050405020304" pitchFamily="18" charset="0"/>
                <a:ea typeface="Times New Roman" panose="02020603050405020304" pitchFamily="18" charset="0"/>
                <a:cs typeface="Times New Roman" panose="02020603050405020304" pitchFamily="18" charset="0"/>
              </a:rPr>
              <a:t>To be promoted</a:t>
            </a:r>
          </a:p>
          <a:p>
            <a:pPr marL="800100" lvl="1" indent="-342900" algn="just">
              <a:buFont typeface="Arial" panose="020B0604020202020204" pitchFamily="34" charset="0"/>
              <a:buChar char="•"/>
            </a:pPr>
            <a:endParaRPr lang="en-GB" sz="2400" dirty="0">
              <a:latin typeface="Times New Roman" panose="02020603050405020304" pitchFamily="18" charset="0"/>
              <a:ea typeface="Times New Roman" panose="02020603050405020304" pitchFamily="18" charset="0"/>
              <a:cs typeface="Times New Roman" panose="02020603050405020304" pitchFamily="18" charset="0"/>
            </a:endParaRPr>
          </a:p>
          <a:p>
            <a:pPr marL="342900" indent="-342900" algn="just">
              <a:buFont typeface="Arial" panose="020B0604020202020204" pitchFamily="34" charset="0"/>
              <a:buChar char="•"/>
            </a:pPr>
            <a:r>
              <a:rPr lang="en-GB" sz="2400" dirty="0">
                <a:latin typeface="Times New Roman" panose="02020603050405020304" pitchFamily="18" charset="0"/>
                <a:ea typeface="Times New Roman" panose="02020603050405020304" pitchFamily="18" charset="0"/>
                <a:cs typeface="Times New Roman" panose="02020603050405020304" pitchFamily="18" charset="0"/>
              </a:rPr>
              <a:t>Interest by ESA for their own developments of data mining environments (next slide).</a:t>
            </a:r>
            <a:endParaRPr lang="en-GB" sz="2400" u="none" strike="noStrike" noProof="0" dirty="0">
              <a:effectLst/>
              <a:latin typeface="Calibri" panose="020F050202020403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53887179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A3F2AA-DA81-2C6B-FB06-CEC9EC2E2D8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7491FB5-49F7-7014-800F-8BCCA049D83B}"/>
              </a:ext>
            </a:extLst>
          </p:cNvPr>
          <p:cNvSpPr>
            <a:spLocks noGrp="1"/>
          </p:cNvSpPr>
          <p:nvPr>
            <p:ph type="title"/>
          </p:nvPr>
        </p:nvSpPr>
        <p:spPr/>
        <p:txBody>
          <a:bodyPr/>
          <a:lstStyle/>
          <a:p>
            <a:endParaRPr lang="en-US"/>
          </a:p>
        </p:txBody>
      </p:sp>
      <p:pic>
        <p:nvPicPr>
          <p:cNvPr id="13" name="Content Placeholder 12">
            <a:extLst>
              <a:ext uri="{FF2B5EF4-FFF2-40B4-BE49-F238E27FC236}">
                <a16:creationId xmlns:a16="http://schemas.microsoft.com/office/drawing/2014/main" id="{7A9F1FCA-D0A9-638C-4321-0B253CF440F1}"/>
              </a:ext>
            </a:extLst>
          </p:cNvPr>
          <p:cNvPicPr>
            <a:picLocks noGrp="1" noChangeAspect="1"/>
          </p:cNvPicPr>
          <p:nvPr>
            <p:ph idx="1"/>
          </p:nvPr>
        </p:nvPicPr>
        <p:blipFill>
          <a:blip>
            <a:extLst>
              <a:ext uri="{96DAC541-7B7A-43D3-8B79-37D633B846F1}">
                <asvg:svgBlip xmlns:asvg="http://schemas.microsoft.com/office/drawing/2016/SVG/main" r:embed="rId2"/>
              </a:ext>
            </a:extLst>
          </a:blip>
          <a:stretch>
            <a:fillRect/>
          </a:stretch>
        </p:blipFill>
        <p:spPr>
          <a:xfrm>
            <a:off x="0" y="0"/>
            <a:ext cx="12192000" cy="6858000"/>
          </a:xfrm>
        </p:spPr>
      </p:pic>
      <p:pic>
        <p:nvPicPr>
          <p:cNvPr id="14" name="Picture 13" descr="A close up of blue text&#10;&#10;Description automatically generated">
            <a:extLst>
              <a:ext uri="{FF2B5EF4-FFF2-40B4-BE49-F238E27FC236}">
                <a16:creationId xmlns:a16="http://schemas.microsoft.com/office/drawing/2014/main" id="{6C0B3B86-5BF3-B1AB-A17E-4AB4C0E1A026}"/>
              </a:ext>
            </a:extLst>
          </p:cNvPr>
          <p:cNvPicPr>
            <a:picLocks noChangeAspect="1"/>
          </p:cNvPicPr>
          <p:nvPr/>
        </p:nvPicPr>
        <p:blipFill>
          <a:blip r:embed="rId3"/>
          <a:stretch>
            <a:fillRect/>
          </a:stretch>
        </p:blipFill>
        <p:spPr>
          <a:xfrm>
            <a:off x="350795" y="6275647"/>
            <a:ext cx="1905000" cy="419100"/>
          </a:xfrm>
          <a:prstGeom prst="rect">
            <a:avLst/>
          </a:prstGeom>
        </p:spPr>
      </p:pic>
      <p:sp>
        <p:nvSpPr>
          <p:cNvPr id="15" name="TextBox 14">
            <a:extLst>
              <a:ext uri="{FF2B5EF4-FFF2-40B4-BE49-F238E27FC236}">
                <a16:creationId xmlns:a16="http://schemas.microsoft.com/office/drawing/2014/main" id="{D5435D44-4F4D-1FA4-E098-0A67CBA8EE89}"/>
              </a:ext>
            </a:extLst>
          </p:cNvPr>
          <p:cNvSpPr txBox="1"/>
          <p:nvPr/>
        </p:nvSpPr>
        <p:spPr>
          <a:xfrm>
            <a:off x="2255795" y="6233082"/>
            <a:ext cx="4777260" cy="461665"/>
          </a:xfrm>
          <a:prstGeom prst="rect">
            <a:avLst/>
          </a:prstGeom>
          <a:noFill/>
        </p:spPr>
        <p:txBody>
          <a:bodyPr wrap="square" rtlCol="0">
            <a:spAutoFit/>
          </a:bodyPr>
          <a:lstStyle/>
          <a:p>
            <a:r>
              <a:rPr lang="en-US" sz="1200" dirty="0">
                <a:solidFill>
                  <a:srgbClr val="0B0A21"/>
                </a:solidFill>
                <a:latin typeface="Rubik Light" pitchFamily="2" charset="-79"/>
                <a:cs typeface="Rubik Light" pitchFamily="2" charset="-79"/>
              </a:rPr>
              <a:t>SPACIOUS is a Horizon Europe HORIZON-CL4-2023-SPACE-01-71 project funded under grant agreement no. 101135205</a:t>
            </a:r>
          </a:p>
        </p:txBody>
      </p:sp>
      <p:pic>
        <p:nvPicPr>
          <p:cNvPr id="16" name="Picture 15" descr="A blue text on a black background&#10;&#10;Description automatically generated">
            <a:extLst>
              <a:ext uri="{FF2B5EF4-FFF2-40B4-BE49-F238E27FC236}">
                <a16:creationId xmlns:a16="http://schemas.microsoft.com/office/drawing/2014/main" id="{91F62479-1676-29F0-B13B-2A12BFE2E46D}"/>
              </a:ext>
            </a:extLst>
          </p:cNvPr>
          <p:cNvPicPr>
            <a:picLocks noChangeAspect="1"/>
          </p:cNvPicPr>
          <p:nvPr/>
        </p:nvPicPr>
        <p:blipFill>
          <a:blip r:embed="rId4"/>
          <a:stretch>
            <a:fillRect/>
          </a:stretch>
        </p:blipFill>
        <p:spPr>
          <a:xfrm>
            <a:off x="9288850" y="5980702"/>
            <a:ext cx="2713681" cy="821092"/>
          </a:xfrm>
          <a:prstGeom prst="rect">
            <a:avLst/>
          </a:prstGeom>
        </p:spPr>
      </p:pic>
      <p:sp>
        <p:nvSpPr>
          <p:cNvPr id="17" name="TextBox 16">
            <a:extLst>
              <a:ext uri="{FF2B5EF4-FFF2-40B4-BE49-F238E27FC236}">
                <a16:creationId xmlns:a16="http://schemas.microsoft.com/office/drawing/2014/main" id="{11B7338B-71B5-157D-C045-C86A4A258A29}"/>
              </a:ext>
            </a:extLst>
          </p:cNvPr>
          <p:cNvSpPr txBox="1"/>
          <p:nvPr/>
        </p:nvSpPr>
        <p:spPr>
          <a:xfrm>
            <a:off x="613691" y="105301"/>
            <a:ext cx="10256108" cy="769441"/>
          </a:xfrm>
          <a:prstGeom prst="rect">
            <a:avLst/>
          </a:prstGeom>
          <a:noFill/>
        </p:spPr>
        <p:txBody>
          <a:bodyPr wrap="square" rtlCol="0">
            <a:spAutoFit/>
          </a:bodyPr>
          <a:lstStyle/>
          <a:p>
            <a:pPr algn="ctr"/>
            <a:r>
              <a:rPr lang="en-US" sz="4400" dirty="0">
                <a:solidFill>
                  <a:srgbClr val="0B0A21"/>
                </a:solidFill>
                <a:latin typeface="Rubik Medium" pitchFamily="2" charset="-79"/>
                <a:cs typeface="Rubik Medium" pitchFamily="2" charset="-79"/>
              </a:rPr>
              <a:t>SPACIOUS and ESA </a:t>
            </a:r>
            <a:r>
              <a:rPr lang="en-US" sz="4400" dirty="0" err="1">
                <a:solidFill>
                  <a:srgbClr val="0B0A21"/>
                </a:solidFill>
                <a:latin typeface="Rubik Medium" pitchFamily="2" charset="-79"/>
                <a:cs typeface="Rubik Medium" pitchFamily="2" charset="-79"/>
              </a:rPr>
              <a:t>DataLabs</a:t>
            </a:r>
            <a:endParaRPr lang="en-US" sz="4400" dirty="0">
              <a:solidFill>
                <a:srgbClr val="0B0A21"/>
              </a:solidFill>
              <a:latin typeface="Rubik Medium" pitchFamily="2" charset="-79"/>
              <a:cs typeface="Rubik Medium" pitchFamily="2" charset="-79"/>
            </a:endParaRPr>
          </a:p>
        </p:txBody>
      </p:sp>
      <p:sp>
        <p:nvSpPr>
          <p:cNvPr id="3" name="QuadreDeText 2">
            <a:extLst>
              <a:ext uri="{FF2B5EF4-FFF2-40B4-BE49-F238E27FC236}">
                <a16:creationId xmlns:a16="http://schemas.microsoft.com/office/drawing/2014/main" id="{AC6AEFBF-B296-0D31-D442-D9F76277D8C1}"/>
              </a:ext>
            </a:extLst>
          </p:cNvPr>
          <p:cNvSpPr txBox="1"/>
          <p:nvPr/>
        </p:nvSpPr>
        <p:spPr>
          <a:xfrm>
            <a:off x="613691" y="1134566"/>
            <a:ext cx="10515600" cy="3046988"/>
          </a:xfrm>
          <a:prstGeom prst="rect">
            <a:avLst/>
          </a:prstGeom>
          <a:noFill/>
        </p:spPr>
        <p:txBody>
          <a:bodyPr wrap="square">
            <a:spAutoFit/>
          </a:bodyPr>
          <a:lstStyle/>
          <a:p>
            <a:pPr algn="just"/>
            <a:r>
              <a:rPr lang="en-GB" sz="2400" u="none" strike="noStrike" noProof="0" dirty="0">
                <a:effectLst/>
                <a:latin typeface="Times New Roman" panose="02020603050405020304" pitchFamily="18" charset="0"/>
                <a:ea typeface="Times New Roman" panose="02020603050405020304" pitchFamily="18" charset="0"/>
                <a:cs typeface="Times New Roman" panose="02020603050405020304" pitchFamily="18" charset="0"/>
              </a:rPr>
              <a:t>ESA has developed </a:t>
            </a:r>
            <a:r>
              <a:rPr lang="en-GB" sz="2400" dirty="0" err="1">
                <a:latin typeface="Times New Roman" panose="02020603050405020304" pitchFamily="18" charset="0"/>
                <a:cs typeface="Times New Roman" panose="02020603050405020304" pitchFamily="18" charset="0"/>
              </a:rPr>
              <a:t>DataLabs</a:t>
            </a:r>
            <a:r>
              <a:rPr lang="en-GB" sz="2400" dirty="0">
                <a:latin typeface="Times New Roman" panose="02020603050405020304" pitchFamily="18" charset="0"/>
                <a:cs typeface="Times New Roman" panose="02020603050405020304" pitchFamily="18" charset="0"/>
              </a:rPr>
              <a:t>, a data-science / e-science platform under the paradigm “bring code to the data” to enhance the exploitation of ESA’s mission data.</a:t>
            </a:r>
          </a:p>
          <a:p>
            <a:pPr algn="just"/>
            <a:endParaRPr lang="en-GB" sz="2400" dirty="0">
              <a:latin typeface="Times New Roman" panose="02020603050405020304" pitchFamily="18" charset="0"/>
              <a:cs typeface="Times New Roman" panose="02020603050405020304" pitchFamily="18" charset="0"/>
            </a:endParaRPr>
          </a:p>
          <a:p>
            <a:pPr algn="just"/>
            <a:r>
              <a:rPr lang="en-GB" sz="2400" dirty="0">
                <a:latin typeface="Times New Roman" panose="02020603050405020304" pitchFamily="18" charset="0"/>
                <a:cs typeface="Times New Roman" panose="02020603050405020304" pitchFamily="18" charset="0"/>
              </a:rPr>
              <a:t>We envisaged that the SPACIOUS features could complement the existing ones in </a:t>
            </a:r>
            <a:r>
              <a:rPr lang="en-GB" sz="2400" dirty="0" err="1">
                <a:latin typeface="Times New Roman" panose="02020603050405020304" pitchFamily="18" charset="0"/>
                <a:cs typeface="Times New Roman" panose="02020603050405020304" pitchFamily="18" charset="0"/>
              </a:rPr>
              <a:t>DataLabs</a:t>
            </a:r>
            <a:r>
              <a:rPr lang="en-GB" sz="2400" dirty="0">
                <a:latin typeface="Times New Roman" panose="02020603050405020304" pitchFamily="18" charset="0"/>
                <a:cs typeface="Times New Roman" panose="02020603050405020304" pitchFamily="18" charset="0"/>
              </a:rPr>
              <a:t> by integrating in it.</a:t>
            </a:r>
          </a:p>
          <a:p>
            <a:pPr algn="just"/>
            <a:endParaRPr lang="en-GB" sz="2400" dirty="0">
              <a:latin typeface="Times New Roman" panose="02020603050405020304" pitchFamily="18" charset="0"/>
              <a:cs typeface="Times New Roman" panose="02020603050405020304" pitchFamily="18" charset="0"/>
            </a:endParaRPr>
          </a:p>
          <a:p>
            <a:pPr algn="just"/>
            <a:r>
              <a:rPr lang="en-GB" sz="2400" dirty="0">
                <a:latin typeface="Times New Roman" panose="02020603050405020304" pitchFamily="18" charset="0"/>
                <a:cs typeface="Times New Roman" panose="02020603050405020304" pitchFamily="18" charset="0"/>
              </a:rPr>
              <a:t>Unfortunately, due several issues on the ESA side we have not been able to explore this possibility. Might revisit this option if SPACIOUS-NET is successful.</a:t>
            </a:r>
          </a:p>
        </p:txBody>
      </p:sp>
      <p:pic>
        <p:nvPicPr>
          <p:cNvPr id="5" name="Imatge 4" descr="Imatge que conté cercle, Gràfics, disseny gràfic, Font&#10;&#10;Pot ser que el contingut generat per IA no sigui correcte.">
            <a:extLst>
              <a:ext uri="{FF2B5EF4-FFF2-40B4-BE49-F238E27FC236}">
                <a16:creationId xmlns:a16="http://schemas.microsoft.com/office/drawing/2014/main" id="{AE6E42E2-04FC-1FC3-E2A4-8ACFD348DE9C}"/>
              </a:ext>
            </a:extLst>
          </p:cNvPr>
          <p:cNvPicPr>
            <a:picLocks noChangeAspect="1"/>
          </p:cNvPicPr>
          <p:nvPr/>
        </p:nvPicPr>
        <p:blipFill>
          <a:blip r:embed="rId5"/>
          <a:stretch>
            <a:fillRect/>
          </a:stretch>
        </p:blipFill>
        <p:spPr>
          <a:xfrm>
            <a:off x="5086670" y="4411060"/>
            <a:ext cx="1569642" cy="1569642"/>
          </a:xfrm>
          <a:prstGeom prst="rect">
            <a:avLst/>
          </a:prstGeom>
        </p:spPr>
      </p:pic>
    </p:spTree>
    <p:extLst>
      <p:ext uri="{BB962C8B-B14F-4D97-AF65-F5344CB8AC3E}">
        <p14:creationId xmlns:p14="http://schemas.microsoft.com/office/powerpoint/2010/main" val="51875162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A06079-B1C7-797C-AA7A-BF16B555518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0F28D21-664F-5951-5E62-ED1A22DC255D}"/>
              </a:ext>
            </a:extLst>
          </p:cNvPr>
          <p:cNvSpPr>
            <a:spLocks noGrp="1"/>
          </p:cNvSpPr>
          <p:nvPr>
            <p:ph type="title"/>
          </p:nvPr>
        </p:nvSpPr>
        <p:spPr/>
        <p:txBody>
          <a:bodyPr/>
          <a:lstStyle/>
          <a:p>
            <a:endParaRPr lang="en-US"/>
          </a:p>
        </p:txBody>
      </p:sp>
      <p:pic>
        <p:nvPicPr>
          <p:cNvPr id="13" name="Content Placeholder 12">
            <a:extLst>
              <a:ext uri="{FF2B5EF4-FFF2-40B4-BE49-F238E27FC236}">
                <a16:creationId xmlns:a16="http://schemas.microsoft.com/office/drawing/2014/main" id="{6396617C-23CA-0F7E-55DE-7BD8B1DCF626}"/>
              </a:ext>
            </a:extLst>
          </p:cNvPr>
          <p:cNvPicPr>
            <a:picLocks noGrp="1" noChangeAspect="1"/>
          </p:cNvPicPr>
          <p:nvPr>
            <p:ph idx="1"/>
          </p:nvPr>
        </p:nvPicPr>
        <p:blipFill>
          <a:blip>
            <a:extLst>
              <a:ext uri="{96DAC541-7B7A-43D3-8B79-37D633B846F1}">
                <asvg:svgBlip xmlns:asvg="http://schemas.microsoft.com/office/drawing/2016/SVG/main" r:embed="rId2"/>
              </a:ext>
            </a:extLst>
          </a:blip>
          <a:stretch>
            <a:fillRect/>
          </a:stretch>
        </p:blipFill>
        <p:spPr>
          <a:xfrm>
            <a:off x="0" y="0"/>
            <a:ext cx="12192000" cy="6858000"/>
          </a:xfrm>
        </p:spPr>
      </p:pic>
      <p:pic>
        <p:nvPicPr>
          <p:cNvPr id="14" name="Picture 13" descr="A close up of blue text&#10;&#10;Description automatically generated">
            <a:extLst>
              <a:ext uri="{FF2B5EF4-FFF2-40B4-BE49-F238E27FC236}">
                <a16:creationId xmlns:a16="http://schemas.microsoft.com/office/drawing/2014/main" id="{C83BCA20-7F7D-F3F5-A5D7-335507440D4D}"/>
              </a:ext>
            </a:extLst>
          </p:cNvPr>
          <p:cNvPicPr>
            <a:picLocks noChangeAspect="1"/>
          </p:cNvPicPr>
          <p:nvPr/>
        </p:nvPicPr>
        <p:blipFill>
          <a:blip r:embed="rId3"/>
          <a:stretch>
            <a:fillRect/>
          </a:stretch>
        </p:blipFill>
        <p:spPr>
          <a:xfrm>
            <a:off x="350795" y="6275647"/>
            <a:ext cx="1905000" cy="419100"/>
          </a:xfrm>
          <a:prstGeom prst="rect">
            <a:avLst/>
          </a:prstGeom>
        </p:spPr>
      </p:pic>
      <p:sp>
        <p:nvSpPr>
          <p:cNvPr id="15" name="TextBox 14">
            <a:extLst>
              <a:ext uri="{FF2B5EF4-FFF2-40B4-BE49-F238E27FC236}">
                <a16:creationId xmlns:a16="http://schemas.microsoft.com/office/drawing/2014/main" id="{34020786-2591-CDEE-866C-B1D5719CB9A6}"/>
              </a:ext>
            </a:extLst>
          </p:cNvPr>
          <p:cNvSpPr txBox="1"/>
          <p:nvPr/>
        </p:nvSpPr>
        <p:spPr>
          <a:xfrm>
            <a:off x="2255795" y="6233082"/>
            <a:ext cx="4777260" cy="461665"/>
          </a:xfrm>
          <a:prstGeom prst="rect">
            <a:avLst/>
          </a:prstGeom>
          <a:noFill/>
        </p:spPr>
        <p:txBody>
          <a:bodyPr wrap="square" rtlCol="0">
            <a:spAutoFit/>
          </a:bodyPr>
          <a:lstStyle/>
          <a:p>
            <a:r>
              <a:rPr lang="en-US" sz="1200" dirty="0">
                <a:solidFill>
                  <a:srgbClr val="0B0A21"/>
                </a:solidFill>
                <a:latin typeface="Rubik Light" pitchFamily="2" charset="-79"/>
                <a:cs typeface="Rubik Light" pitchFamily="2" charset="-79"/>
              </a:rPr>
              <a:t>SPACIOUS is a Horizon Europe HORIZON-CL4-2023-SPACE-01-71 project funded under grant agreement no. 101135205</a:t>
            </a:r>
          </a:p>
        </p:txBody>
      </p:sp>
      <p:pic>
        <p:nvPicPr>
          <p:cNvPr id="16" name="Picture 15" descr="A blue text on a black background&#10;&#10;Description automatically generated">
            <a:extLst>
              <a:ext uri="{FF2B5EF4-FFF2-40B4-BE49-F238E27FC236}">
                <a16:creationId xmlns:a16="http://schemas.microsoft.com/office/drawing/2014/main" id="{7C523876-51EB-463E-5306-D23E5A623541}"/>
              </a:ext>
            </a:extLst>
          </p:cNvPr>
          <p:cNvPicPr>
            <a:picLocks noChangeAspect="1"/>
          </p:cNvPicPr>
          <p:nvPr/>
        </p:nvPicPr>
        <p:blipFill>
          <a:blip r:embed="rId4"/>
          <a:stretch>
            <a:fillRect/>
          </a:stretch>
        </p:blipFill>
        <p:spPr>
          <a:xfrm>
            <a:off x="9288850" y="5980702"/>
            <a:ext cx="2713681" cy="821092"/>
          </a:xfrm>
          <a:prstGeom prst="rect">
            <a:avLst/>
          </a:prstGeom>
        </p:spPr>
      </p:pic>
      <p:sp>
        <p:nvSpPr>
          <p:cNvPr id="17" name="TextBox 16">
            <a:extLst>
              <a:ext uri="{FF2B5EF4-FFF2-40B4-BE49-F238E27FC236}">
                <a16:creationId xmlns:a16="http://schemas.microsoft.com/office/drawing/2014/main" id="{E56EF975-28E9-1AB6-79A8-DBDCA939E9E3}"/>
              </a:ext>
            </a:extLst>
          </p:cNvPr>
          <p:cNvSpPr txBox="1"/>
          <p:nvPr/>
        </p:nvSpPr>
        <p:spPr>
          <a:xfrm>
            <a:off x="613691" y="105301"/>
            <a:ext cx="10256108" cy="769441"/>
          </a:xfrm>
          <a:prstGeom prst="rect">
            <a:avLst/>
          </a:prstGeom>
          <a:noFill/>
        </p:spPr>
        <p:txBody>
          <a:bodyPr wrap="square" rtlCol="0">
            <a:spAutoFit/>
          </a:bodyPr>
          <a:lstStyle/>
          <a:p>
            <a:pPr algn="ctr"/>
            <a:r>
              <a:rPr lang="en-US" sz="4400" dirty="0">
                <a:solidFill>
                  <a:srgbClr val="0B0A21"/>
                </a:solidFill>
                <a:latin typeface="Rubik Medium" pitchFamily="2" charset="-79"/>
                <a:cs typeface="Rubik Medium" pitchFamily="2" charset="-79"/>
              </a:rPr>
              <a:t>SPACIOUS (+beyond) and ESA</a:t>
            </a:r>
          </a:p>
        </p:txBody>
      </p:sp>
      <p:sp>
        <p:nvSpPr>
          <p:cNvPr id="3" name="QuadreDeText 2">
            <a:extLst>
              <a:ext uri="{FF2B5EF4-FFF2-40B4-BE49-F238E27FC236}">
                <a16:creationId xmlns:a16="http://schemas.microsoft.com/office/drawing/2014/main" id="{F65185A8-9B96-C1E7-F13C-65EEAA0D9A10}"/>
              </a:ext>
            </a:extLst>
          </p:cNvPr>
          <p:cNvSpPr txBox="1"/>
          <p:nvPr/>
        </p:nvSpPr>
        <p:spPr>
          <a:xfrm>
            <a:off x="613691" y="1134566"/>
            <a:ext cx="10515600" cy="4154984"/>
          </a:xfrm>
          <a:prstGeom prst="rect">
            <a:avLst/>
          </a:prstGeom>
          <a:noFill/>
        </p:spPr>
        <p:txBody>
          <a:bodyPr wrap="square">
            <a:spAutoFit/>
          </a:bodyPr>
          <a:lstStyle/>
          <a:p>
            <a:pPr algn="just"/>
            <a:r>
              <a:rPr lang="en-GB" sz="2400" u="none" strike="noStrike" noProof="0" dirty="0">
                <a:effectLst/>
                <a:latin typeface="Times New Roman" panose="02020603050405020304" pitchFamily="18" charset="0"/>
                <a:ea typeface="Times New Roman" panose="02020603050405020304" pitchFamily="18" charset="0"/>
                <a:cs typeface="Times New Roman" panose="02020603050405020304" pitchFamily="18" charset="0"/>
              </a:rPr>
              <a:t>During the development of SPACIOUS we have been in contact (and collaborating) with several ESA members. These contacts have been at a personal rather than institutional level, but have shown the </a:t>
            </a:r>
            <a:r>
              <a:rPr lang="en-GB" sz="2400" u="none" strike="noStrike" noProof="0" dirty="0" err="1">
                <a:effectLst/>
                <a:latin typeface="Times New Roman" panose="02020603050405020304" pitchFamily="18" charset="0"/>
                <a:ea typeface="Times New Roman" panose="02020603050405020304" pitchFamily="18" charset="0"/>
                <a:cs typeface="Times New Roman" panose="02020603050405020304" pitchFamily="18" charset="0"/>
              </a:rPr>
              <a:t>interes</a:t>
            </a:r>
            <a:r>
              <a:rPr lang="en-GB" sz="2400" dirty="0">
                <a:latin typeface="Times New Roman" panose="02020603050405020304" pitchFamily="18" charset="0"/>
                <a:ea typeface="Times New Roman" panose="02020603050405020304" pitchFamily="18" charset="0"/>
                <a:cs typeface="Times New Roman" panose="02020603050405020304" pitchFamily="18" charset="0"/>
              </a:rPr>
              <a:t>t and the perceived potential of the SPACIOUS developments for the agency.</a:t>
            </a:r>
          </a:p>
          <a:p>
            <a:pPr algn="just"/>
            <a:endParaRPr lang="en-GB" sz="2400" dirty="0">
              <a:latin typeface="Times New Roman" panose="02020603050405020304" pitchFamily="18" charset="0"/>
              <a:cs typeface="Times New Roman" panose="02020603050405020304" pitchFamily="18" charset="0"/>
            </a:endParaRPr>
          </a:p>
          <a:p>
            <a:pPr algn="just"/>
            <a:r>
              <a:rPr lang="en-GB" sz="2400" dirty="0">
                <a:latin typeface="Times New Roman" panose="02020603050405020304" pitchFamily="18" charset="0"/>
                <a:cs typeface="Times New Roman" panose="02020603050405020304" pitchFamily="18" charset="0"/>
              </a:rPr>
              <a:t>Going beyond this personal level has proven difficult,  ESA has its own agenda and internal developments, but the overall approach to the problem of scientific exploitation of large space mission datasets seems to be shared.</a:t>
            </a:r>
          </a:p>
          <a:p>
            <a:pPr algn="just"/>
            <a:endParaRPr lang="en-GB" sz="2400" dirty="0">
              <a:latin typeface="Times New Roman" panose="02020603050405020304" pitchFamily="18" charset="0"/>
              <a:cs typeface="Times New Roman" panose="02020603050405020304" pitchFamily="18" charset="0"/>
            </a:endParaRPr>
          </a:p>
          <a:p>
            <a:pPr algn="just"/>
            <a:r>
              <a:rPr lang="en-GB" sz="2400" dirty="0">
                <a:latin typeface="Times New Roman" panose="02020603050405020304" pitchFamily="18" charset="0"/>
                <a:cs typeface="Times New Roman" panose="02020603050405020304" pitchFamily="18" charset="0"/>
              </a:rPr>
              <a:t>We can continue exploring synergies/collaboration with ESA in the future, </a:t>
            </a:r>
            <a:r>
              <a:rPr lang="en-GB" sz="2400">
                <a:latin typeface="Times New Roman" panose="02020603050405020304" pitchFamily="18" charset="0"/>
                <a:cs typeface="Times New Roman" panose="02020603050405020304" pitchFamily="18" charset="0"/>
              </a:rPr>
              <a:t>specially if SPACIOUS-NET is funded.</a:t>
            </a:r>
            <a:endParaRPr lang="en-GB"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65533325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793D54-3D4D-0FB8-35C2-A681BC77318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F0844E2-3009-E961-DA9F-0F1FD4D8B07C}"/>
              </a:ext>
            </a:extLst>
          </p:cNvPr>
          <p:cNvSpPr>
            <a:spLocks noGrp="1"/>
          </p:cNvSpPr>
          <p:nvPr>
            <p:ph type="title"/>
          </p:nvPr>
        </p:nvSpPr>
        <p:spPr/>
        <p:txBody>
          <a:bodyPr/>
          <a:lstStyle/>
          <a:p>
            <a:endParaRPr lang="en-US"/>
          </a:p>
        </p:txBody>
      </p:sp>
      <p:pic>
        <p:nvPicPr>
          <p:cNvPr id="109" name="Graphic 108">
            <a:extLst>
              <a:ext uri="{FF2B5EF4-FFF2-40B4-BE49-F238E27FC236}">
                <a16:creationId xmlns:a16="http://schemas.microsoft.com/office/drawing/2014/main" id="{EEBFA706-8917-6DB7-FB00-CA71546D12A6}"/>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0" y="0"/>
            <a:ext cx="12192000" cy="6858000"/>
          </a:xfrm>
          <a:prstGeom prst="rect">
            <a:avLst/>
          </a:prstGeom>
        </p:spPr>
      </p:pic>
      <p:pic>
        <p:nvPicPr>
          <p:cNvPr id="111" name="Picture 110" descr="A black background with blue letters&#10;&#10;Description automatically generated">
            <a:extLst>
              <a:ext uri="{FF2B5EF4-FFF2-40B4-BE49-F238E27FC236}">
                <a16:creationId xmlns:a16="http://schemas.microsoft.com/office/drawing/2014/main" id="{AB245A58-215F-7F40-E489-3A90735729A6}"/>
              </a:ext>
            </a:extLst>
          </p:cNvPr>
          <p:cNvPicPr>
            <a:picLocks noChangeAspect="1"/>
          </p:cNvPicPr>
          <p:nvPr/>
        </p:nvPicPr>
        <p:blipFill>
          <a:blip r:embed="rId3"/>
          <a:stretch>
            <a:fillRect/>
          </a:stretch>
        </p:blipFill>
        <p:spPr>
          <a:xfrm>
            <a:off x="469557" y="5386632"/>
            <a:ext cx="3311611" cy="1002011"/>
          </a:xfrm>
          <a:prstGeom prst="rect">
            <a:avLst/>
          </a:prstGeom>
        </p:spPr>
      </p:pic>
      <p:sp>
        <p:nvSpPr>
          <p:cNvPr id="114" name="TextBox 113">
            <a:extLst>
              <a:ext uri="{FF2B5EF4-FFF2-40B4-BE49-F238E27FC236}">
                <a16:creationId xmlns:a16="http://schemas.microsoft.com/office/drawing/2014/main" id="{9A968C49-E602-5A69-164A-74DE8F9F0215}"/>
              </a:ext>
            </a:extLst>
          </p:cNvPr>
          <p:cNvSpPr txBox="1"/>
          <p:nvPr/>
        </p:nvSpPr>
        <p:spPr>
          <a:xfrm>
            <a:off x="5251622" y="6150115"/>
            <a:ext cx="2323070" cy="461665"/>
          </a:xfrm>
          <a:prstGeom prst="rect">
            <a:avLst/>
          </a:prstGeom>
          <a:noFill/>
        </p:spPr>
        <p:txBody>
          <a:bodyPr wrap="square" rtlCol="0">
            <a:spAutoFit/>
          </a:bodyPr>
          <a:lstStyle/>
          <a:p>
            <a:pPr algn="ctr"/>
            <a:r>
              <a:rPr lang="en-US" sz="1200" dirty="0" err="1">
                <a:solidFill>
                  <a:srgbClr val="0B0A21"/>
                </a:solidFill>
                <a:latin typeface="Rubik" pitchFamily="2" charset="-79"/>
                <a:cs typeface="Rubik" pitchFamily="2" charset="-79"/>
              </a:rPr>
              <a:t>Website.com</a:t>
            </a:r>
            <a:br>
              <a:rPr lang="en-US" sz="1200" dirty="0">
                <a:solidFill>
                  <a:srgbClr val="0B0A21"/>
                </a:solidFill>
                <a:latin typeface="Rubik" pitchFamily="2" charset="-79"/>
                <a:cs typeface="Rubik" pitchFamily="2" charset="-79"/>
              </a:rPr>
            </a:br>
            <a:r>
              <a:rPr lang="en-US" sz="1200" dirty="0" err="1">
                <a:solidFill>
                  <a:srgbClr val="0B0A21"/>
                </a:solidFill>
                <a:latin typeface="Rubik" pitchFamily="2" charset="-79"/>
                <a:cs typeface="Rubik" pitchFamily="2" charset="-79"/>
              </a:rPr>
              <a:t>info@spacious.com</a:t>
            </a:r>
            <a:endParaRPr lang="en-US" sz="1200" dirty="0">
              <a:solidFill>
                <a:srgbClr val="0B0A21"/>
              </a:solidFill>
              <a:latin typeface="Rubik" pitchFamily="2" charset="-79"/>
              <a:cs typeface="Rubik" pitchFamily="2" charset="-79"/>
            </a:endParaRPr>
          </a:p>
        </p:txBody>
      </p:sp>
      <p:sp>
        <p:nvSpPr>
          <p:cNvPr id="3" name="QuadreDeText 2">
            <a:extLst>
              <a:ext uri="{FF2B5EF4-FFF2-40B4-BE49-F238E27FC236}">
                <a16:creationId xmlns:a16="http://schemas.microsoft.com/office/drawing/2014/main" id="{566FD1D1-AA09-EDDD-D559-C588009BE455}"/>
              </a:ext>
            </a:extLst>
          </p:cNvPr>
          <p:cNvSpPr txBox="1"/>
          <p:nvPr/>
        </p:nvSpPr>
        <p:spPr>
          <a:xfrm>
            <a:off x="4209922" y="2184741"/>
            <a:ext cx="3190682" cy="830997"/>
          </a:xfrm>
          <a:prstGeom prst="rect">
            <a:avLst/>
          </a:prstGeom>
          <a:noFill/>
        </p:spPr>
        <p:txBody>
          <a:bodyPr wrap="none" rtlCol="0">
            <a:spAutoFit/>
          </a:bodyPr>
          <a:lstStyle/>
          <a:p>
            <a:r>
              <a:rPr lang="ca-ES" sz="4800" b="1" dirty="0" err="1"/>
              <a:t>Thank</a:t>
            </a:r>
            <a:r>
              <a:rPr lang="ca-ES" sz="4800" b="1" dirty="0"/>
              <a:t> </a:t>
            </a:r>
            <a:r>
              <a:rPr lang="ca-ES" sz="4800" b="1" dirty="0" err="1"/>
              <a:t>you</a:t>
            </a:r>
            <a:r>
              <a:rPr lang="ca-ES" sz="4800" b="1" dirty="0"/>
              <a:t>!</a:t>
            </a:r>
            <a:endParaRPr lang="es-ES" sz="4800" b="1" dirty="0"/>
          </a:p>
        </p:txBody>
      </p:sp>
    </p:spTree>
    <p:extLst>
      <p:ext uri="{BB962C8B-B14F-4D97-AF65-F5344CB8AC3E}">
        <p14:creationId xmlns:p14="http://schemas.microsoft.com/office/powerpoint/2010/main" val="218747555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Tema de l'Office">
  <a:themeElements>
    <a:clrScheme name="Oficina">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icina">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icina">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4709</TotalTime>
  <Words>2053</Words>
  <Application>Microsoft Office PowerPoint</Application>
  <PresentationFormat>Pantalla panoràmica</PresentationFormat>
  <Paragraphs>150</Paragraphs>
  <Slides>17</Slides>
  <Notes>1</Notes>
  <HiddenSlides>0</HiddenSlides>
  <MMClips>0</MMClips>
  <ScaleCrop>false</ScaleCrop>
  <HeadingPairs>
    <vt:vector size="6" baseType="variant">
      <vt:variant>
        <vt:lpstr>Tipus de lletra utilitzats</vt:lpstr>
      </vt:variant>
      <vt:variant>
        <vt:i4>8</vt:i4>
      </vt:variant>
      <vt:variant>
        <vt:lpstr>Tema</vt:lpstr>
      </vt:variant>
      <vt:variant>
        <vt:i4>1</vt:i4>
      </vt:variant>
      <vt:variant>
        <vt:lpstr>Títols de les diapositives</vt:lpstr>
      </vt:variant>
      <vt:variant>
        <vt:i4>17</vt:i4>
      </vt:variant>
    </vt:vector>
  </HeadingPairs>
  <TitlesOfParts>
    <vt:vector size="26" baseType="lpstr">
      <vt:lpstr>Rubik</vt:lpstr>
      <vt:lpstr>Rubik Light</vt:lpstr>
      <vt:lpstr>Rubik Medium</vt:lpstr>
      <vt:lpstr>Aptos</vt:lpstr>
      <vt:lpstr>Aptos Display</vt:lpstr>
      <vt:lpstr>Arial</vt:lpstr>
      <vt:lpstr>Calibri</vt:lpstr>
      <vt:lpstr>Times New Roman</vt:lpstr>
      <vt:lpstr>Office Theme</vt:lpstr>
      <vt:lpstr>Presentació del PowerPoint</vt:lpstr>
      <vt:lpstr>Presentació del PowerPoint</vt:lpstr>
      <vt:lpstr>Presentació del PowerPoint</vt:lpstr>
      <vt:lpstr>Presentació del PowerPoint</vt:lpstr>
      <vt:lpstr>Presentació del PowerPoint</vt:lpstr>
      <vt:lpstr>Presentació del PowerPoint</vt:lpstr>
      <vt:lpstr>Presentació del PowerPoint</vt:lpstr>
      <vt:lpstr>Presentació del PowerPoint</vt:lpstr>
      <vt:lpstr>Presentació del PowerPoint</vt:lpstr>
      <vt:lpstr>Presentació del PowerPoint</vt:lpstr>
      <vt:lpstr>Presentació del PowerPoint</vt:lpstr>
      <vt:lpstr>Presentació del PowerPoint</vt:lpstr>
      <vt:lpstr>Presentació del PowerPoint</vt:lpstr>
      <vt:lpstr>Presentació del PowerPoint</vt:lpstr>
      <vt:lpstr>Presentació del PowerPoint</vt:lpstr>
      <vt:lpstr>Presentació del PowerPoint</vt:lpstr>
      <vt:lpstr>Presentació del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Rachel Susan Ross</dc:creator>
  <cp:lastModifiedBy>Francesc Xavier Luri Carrascoso</cp:lastModifiedBy>
  <cp:revision>6</cp:revision>
  <dcterms:created xsi:type="dcterms:W3CDTF">2024-04-30T10:37:16Z</dcterms:created>
  <dcterms:modified xsi:type="dcterms:W3CDTF">2026-09-27T17:21:39Z</dcterms:modified>
</cp:coreProperties>
</file>