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66" r:id="rId2"/>
    <p:sldId id="267" r:id="rId3"/>
    <p:sldId id="258" r:id="rId4"/>
    <p:sldId id="268" r:id="rId5"/>
    <p:sldId id="285" r:id="rId6"/>
    <p:sldId id="289" r:id="rId7"/>
    <p:sldId id="290" r:id="rId8"/>
    <p:sldId id="270" r:id="rId9"/>
    <p:sldId id="274" r:id="rId10"/>
    <p:sldId id="291" r:id="rId11"/>
    <p:sldId id="288" r:id="rId12"/>
  </p:sldIdLst>
  <p:sldSz cx="12192000" cy="6858000"/>
  <p:notesSz cx="6858000" cy="9144000"/>
  <p:embeddedFontLst>
    <p:embeddedFont>
      <p:font typeface="Play" pitchFamily="2" charset="0"/>
      <p:regular r:id="rId14"/>
      <p:bold r:id="rId15"/>
    </p:embeddedFont>
    <p:embeddedFont>
      <p:font typeface="Rubik" pitchFamily="2" charset="-79"/>
      <p:regular r:id="rId16"/>
      <p:bold r:id="rId17"/>
      <p:italic r:id="rId18"/>
      <p:boldItalic r:id="rId19"/>
    </p:embeddedFont>
    <p:embeddedFont>
      <p:font typeface="Rubik Light" pitchFamily="2" charset="-79"/>
      <p:regular r:id="rId20"/>
      <p:bold r:id="rId21"/>
      <p:italic r:id="rId22"/>
      <p:boldItalic r:id="rId23"/>
    </p:embeddedFont>
    <p:embeddedFont>
      <p:font typeface="Rubik Medium" pitchFamily="2" charset="-79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4032">
          <p15:clr>
            <a:srgbClr val="747775"/>
          </p15:clr>
        </p15:guide>
        <p15:guide id="2" orient="horz" pos="216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8" roundtripDataSignature="AMtx7mgwDToSrKzsrpbb1u51VwTiRBS7x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42"/>
    <p:restoredTop sz="94610"/>
  </p:normalViewPr>
  <p:slideViewPr>
    <p:cSldViewPr snapToGrid="0">
      <p:cViewPr varScale="1">
        <p:scale>
          <a:sx n="116" d="100"/>
          <a:sy n="116" d="100"/>
        </p:scale>
        <p:origin x="1048" y="176"/>
      </p:cViewPr>
      <p:guideLst>
        <p:guide pos="4032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129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3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128" Type="http://customschemas.google.com/relationships/presentationmetadata" Target="metadata"/><Relationship Id="rId13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13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09d82abe54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0" name="Google Shape;230;g309d82abe54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d88e2d8029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1" name="Google Shape;241;g3d88e2d8029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2" name="Google Shape;15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d88e2d8029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1" name="Google Shape;251;g3d88e2d8029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3d88e2d8029_0_2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32" name="Google Shape;432;g3d88e2d8029_0_2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>
          <a:extLst>
            <a:ext uri="{FF2B5EF4-FFF2-40B4-BE49-F238E27FC236}">
              <a16:creationId xmlns:a16="http://schemas.microsoft.com/office/drawing/2014/main" id="{C5F4377D-BC09-A639-54C2-DB112F93C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d88e2d8029_0_32:notes">
            <a:extLst>
              <a:ext uri="{FF2B5EF4-FFF2-40B4-BE49-F238E27FC236}">
                <a16:creationId xmlns:a16="http://schemas.microsoft.com/office/drawing/2014/main" id="{A5984904-AA34-7F6D-13EB-4F59953C012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1" name="Google Shape;241;g3d88e2d8029_0_32:notes">
            <a:extLst>
              <a:ext uri="{FF2B5EF4-FFF2-40B4-BE49-F238E27FC236}">
                <a16:creationId xmlns:a16="http://schemas.microsoft.com/office/drawing/2014/main" id="{2172954E-6907-37DD-69ED-07556EED431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458763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>
          <a:extLst>
            <a:ext uri="{FF2B5EF4-FFF2-40B4-BE49-F238E27FC236}">
              <a16:creationId xmlns:a16="http://schemas.microsoft.com/office/drawing/2014/main" id="{CC17398B-3646-D8E3-A3DF-F88E3ADB5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d88e2d8029_0_32:notes">
            <a:extLst>
              <a:ext uri="{FF2B5EF4-FFF2-40B4-BE49-F238E27FC236}">
                <a16:creationId xmlns:a16="http://schemas.microsoft.com/office/drawing/2014/main" id="{66780301-BA68-19B3-CEB7-A608BEFACAF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1" name="Google Shape;241;g3d88e2d8029_0_32:notes">
            <a:extLst>
              <a:ext uri="{FF2B5EF4-FFF2-40B4-BE49-F238E27FC236}">
                <a16:creationId xmlns:a16="http://schemas.microsoft.com/office/drawing/2014/main" id="{BCB29AF6-794D-0A41-17DC-B5DE103B77E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890196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d88e2d8029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0" name="Google Shape;270;g3d88e2d8029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d88e2d8029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2" name="Google Shape;312;g3d88e2d8029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>
          <a:extLst>
            <a:ext uri="{FF2B5EF4-FFF2-40B4-BE49-F238E27FC236}">
              <a16:creationId xmlns:a16="http://schemas.microsoft.com/office/drawing/2014/main" id="{367DEF35-916F-F5D3-9862-0C16D1599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d88e2d8029_0_66:notes">
            <a:extLst>
              <a:ext uri="{FF2B5EF4-FFF2-40B4-BE49-F238E27FC236}">
                <a16:creationId xmlns:a16="http://schemas.microsoft.com/office/drawing/2014/main" id="{88010249-678F-87B4-B875-688E0D16B32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0" name="Google Shape;270;g3d88e2d8029_0_66:notes">
            <a:extLst>
              <a:ext uri="{FF2B5EF4-FFF2-40B4-BE49-F238E27FC236}">
                <a16:creationId xmlns:a16="http://schemas.microsoft.com/office/drawing/2014/main" id="{C6CF7ECC-917E-D30E-7FA5-BEF4EFD4928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160288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3d88e2d8029_0_2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66" name="Google Shape;466;g3d88e2d8029_0_2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spacious.ub.edu/" TargetMode="Externa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hyperlink" Target="https://astro-flow.com/" TargetMode="External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2F3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g309d82abe54_1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g309d82abe54_1_0" descr="A blue text on a black background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0795" y="312571"/>
            <a:ext cx="4048211" cy="1224889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g309d82abe54_1_0"/>
          <p:cNvSpPr txBox="1"/>
          <p:nvPr/>
        </p:nvSpPr>
        <p:spPr>
          <a:xfrm>
            <a:off x="359025" y="1746174"/>
            <a:ext cx="4048210" cy="2885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lang="en-US" sz="3500" b="0" i="0" u="none" strike="noStrike" cap="none" dirty="0">
                <a:solidFill>
                  <a:srgbClr val="0B0A21"/>
                </a:solidFill>
                <a:latin typeface="Rubik Medium"/>
                <a:ea typeface="Rubik Medium"/>
                <a:cs typeface="Rubik Medium"/>
                <a:sym typeface="Rubik Medium"/>
              </a:rPr>
              <a:t>Framework </a:t>
            </a:r>
            <a:r>
              <a:rPr lang="en-US" sz="3500" dirty="0">
                <a:solidFill>
                  <a:srgbClr val="0B0A21"/>
                </a:solidFill>
                <a:latin typeface="Rubik Medium"/>
                <a:ea typeface="Rubik Medium"/>
                <a:cs typeface="Rubik Medium"/>
                <a:sym typeface="Rubik Medium"/>
              </a:rPr>
              <a:t>over</a:t>
            </a:r>
            <a:r>
              <a:rPr lang="en-US" sz="3500" b="0" i="0" u="none" strike="noStrike" cap="none" dirty="0">
                <a:solidFill>
                  <a:srgbClr val="0B0A21"/>
                </a:solidFill>
                <a:latin typeface="Rubik Medium"/>
                <a:ea typeface="Rubik Medium"/>
                <a:cs typeface="Rubik Medium"/>
                <a:sym typeface="Rubik Medium"/>
              </a:rPr>
              <a:t>view 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lang="en-US" sz="3500" b="0" i="0" u="none" strike="noStrike" cap="none" dirty="0">
                <a:solidFill>
                  <a:srgbClr val="0B0A21"/>
                </a:solidFill>
                <a:latin typeface="Rubik Medium"/>
                <a:ea typeface="Rubik Medium"/>
                <a:cs typeface="Rubik Medium"/>
                <a:sym typeface="Rubik Medium"/>
              </a:rPr>
              <a:t>(</a:t>
            </a:r>
            <a:r>
              <a:rPr lang="en-US" sz="3500" dirty="0">
                <a:solidFill>
                  <a:srgbClr val="0B0A21"/>
                </a:solidFill>
                <a:latin typeface="Rubik Medium"/>
                <a:ea typeface="Rubik Medium"/>
                <a:cs typeface="Rubik Medium"/>
                <a:sym typeface="Rubik Medium"/>
              </a:rPr>
              <a:t>non-technical and </a:t>
            </a:r>
            <a:r>
              <a:rPr lang="en-US" sz="3500" b="0" i="0" u="none" strike="noStrike" cap="none" dirty="0">
                <a:solidFill>
                  <a:srgbClr val="0B0A21"/>
                </a:solidFill>
                <a:latin typeface="Rubik Medium"/>
                <a:ea typeface="Rubik Medium"/>
                <a:cs typeface="Rubik Medium"/>
                <a:sym typeface="Rubik Medium"/>
              </a:rPr>
              <a:t>from an end-user perspective)</a:t>
            </a:r>
            <a:endParaRPr sz="3500" b="0" i="0" u="none" strike="noStrike" cap="none" dirty="0">
              <a:solidFill>
                <a:srgbClr val="0B0A21"/>
              </a:solidFill>
              <a:latin typeface="Rubik Medium"/>
              <a:ea typeface="Rubik Medium"/>
              <a:cs typeface="Rubik Medium"/>
              <a:sym typeface="Rubik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g309d82abe54_1_0"/>
          <p:cNvSpPr txBox="1"/>
          <p:nvPr/>
        </p:nvSpPr>
        <p:spPr>
          <a:xfrm>
            <a:off x="583150" y="4829683"/>
            <a:ext cx="2569500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rgbClr val="0B0A21"/>
                </a:solidFill>
                <a:latin typeface="Rubik Medium"/>
                <a:ea typeface="Rubik Medium"/>
                <a:cs typeface="Rubik Medium"/>
                <a:sym typeface="Rubik Medium"/>
              </a:rPr>
              <a:t>Nigel Hamb</a:t>
            </a:r>
            <a:r>
              <a:rPr lang="en-US" sz="1800" dirty="0">
                <a:solidFill>
                  <a:srgbClr val="0B0A21"/>
                </a:solidFill>
                <a:latin typeface="Rubik Medium"/>
                <a:ea typeface="Rubik Medium"/>
                <a:cs typeface="Rubik Medium"/>
                <a:sym typeface="Rubik Medium"/>
              </a:rPr>
              <a:t>ly, and Brendan O’Brien, Malcolm Illingworth, Simon </a:t>
            </a:r>
            <a:r>
              <a:rPr lang="en-US" sz="1800" dirty="0" err="1">
                <a:solidFill>
                  <a:srgbClr val="0B0A21"/>
                </a:solidFill>
                <a:latin typeface="Rubik Medium"/>
                <a:ea typeface="Rubik Medium"/>
                <a:cs typeface="Rubik Medium"/>
                <a:sym typeface="Rubik Medium"/>
              </a:rPr>
              <a:t>Harnqvist</a:t>
            </a:r>
            <a:r>
              <a:rPr lang="en-US" sz="1800" dirty="0">
                <a:solidFill>
                  <a:srgbClr val="0B0A21"/>
                </a:solidFill>
                <a:latin typeface="Rubik Medium"/>
                <a:ea typeface="Rubik Medium"/>
                <a:cs typeface="Rubik Medium"/>
                <a:sym typeface="Rubik Medium"/>
              </a:rPr>
              <a:t> </a:t>
            </a:r>
            <a:endParaRPr sz="1800" b="0" i="0" u="none" strike="noStrike" cap="none" dirty="0">
              <a:solidFill>
                <a:srgbClr val="0B0A21"/>
              </a:solidFill>
              <a:latin typeface="Rubik Medium"/>
              <a:ea typeface="Rubik Medium"/>
              <a:cs typeface="Rubik Medium"/>
              <a:sym typeface="Rubik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B0A21"/>
              </a:solidFill>
              <a:latin typeface="Rubik Medium"/>
              <a:ea typeface="Rubik Medium"/>
              <a:cs typeface="Rubik Medium"/>
              <a:sym typeface="Rubik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666666"/>
              </a:solidFill>
              <a:latin typeface="Rubik Medium"/>
              <a:ea typeface="Rubik Medium"/>
              <a:cs typeface="Rubik Medium"/>
              <a:sym typeface="Rubik Medium"/>
            </a:endParaRPr>
          </a:p>
        </p:txBody>
      </p:sp>
      <p:pic>
        <p:nvPicPr>
          <p:cNvPr id="236" name="Google Shape;236;g309d82abe54_1_0" descr="A close up of blue text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0795" y="6275647"/>
            <a:ext cx="1905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g309d82abe54_1_0"/>
          <p:cNvSpPr txBox="1"/>
          <p:nvPr/>
        </p:nvSpPr>
        <p:spPr>
          <a:xfrm>
            <a:off x="2255795" y="6233082"/>
            <a:ext cx="47772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B0A21"/>
                </a:solidFill>
                <a:latin typeface="Rubik Light"/>
                <a:ea typeface="Rubik Light"/>
                <a:cs typeface="Rubik Light"/>
                <a:sym typeface="Rubik Light"/>
              </a:rPr>
              <a:t>SPACIOUS is a Horizon Europe HORIZON-CL4-2023-SPACE-01-71 project funded under grant agreement no. 101135205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g309d82abe54_1_0"/>
          <p:cNvSpPr txBox="1"/>
          <p:nvPr/>
        </p:nvSpPr>
        <p:spPr>
          <a:xfrm>
            <a:off x="7145670" y="6243907"/>
            <a:ext cx="47772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chemeClr val="hlink"/>
                </a:solidFill>
                <a:uFill>
                  <a:noFill/>
                </a:uFill>
                <a:latin typeface="Rubik Light"/>
                <a:ea typeface="Rubik Light"/>
                <a:cs typeface="Rubik Light"/>
                <a:sym typeface="Rubik Light"/>
                <a:hlinkClick r:id="rId6"/>
              </a:rPr>
              <a:t>https://spacious.ub.edu/</a:t>
            </a:r>
            <a:r>
              <a:rPr lang="en-US" sz="2200" b="0" i="0" u="none" strike="noStrike" cap="none">
                <a:solidFill>
                  <a:srgbClr val="0B0A21"/>
                </a:solidFill>
                <a:latin typeface="Rubik Light"/>
                <a:ea typeface="Rubik Light"/>
                <a:cs typeface="Rubik Light"/>
                <a:sym typeface="Rubik Light"/>
              </a:rPr>
              <a:t> 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d88e2d8029_0_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endParaRPr/>
          </a:p>
        </p:txBody>
      </p:sp>
      <p:sp>
        <p:nvSpPr>
          <p:cNvPr id="244" name="Google Shape;244;g3d88e2d8029_0_32"/>
          <p:cNvSpPr/>
          <p:nvPr/>
        </p:nvSpPr>
        <p:spPr>
          <a:xfrm>
            <a:off x="12700" y="1270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 extrusionOk="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FF2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245" name="Google Shape;245;g3d88e2d8029_0_32" descr="A blue text on a black backgroun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88850" y="5980702"/>
            <a:ext cx="2713679" cy="821093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g3d88e2d8029_0_32"/>
          <p:cNvSpPr txBox="1"/>
          <p:nvPr/>
        </p:nvSpPr>
        <p:spPr>
          <a:xfrm>
            <a:off x="428300" y="243325"/>
            <a:ext cx="111213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0" i="0" u="none" strike="noStrike" cap="none" dirty="0">
                <a:solidFill>
                  <a:srgbClr val="67B5D0"/>
                </a:solidFill>
                <a:latin typeface="Rubik Medium"/>
                <a:ea typeface="Rubik Medium"/>
                <a:cs typeface="Rubik Medium"/>
                <a:sym typeface="Rubik Medium"/>
              </a:rPr>
              <a:t>       What </a:t>
            </a:r>
            <a:r>
              <a:rPr lang="en-US" sz="4400" dirty="0">
                <a:solidFill>
                  <a:srgbClr val="67B5D0"/>
                </a:solidFill>
                <a:latin typeface="Rubik Medium"/>
                <a:ea typeface="Rubik Medium"/>
                <a:cs typeface="Rubik Medium"/>
                <a:sym typeface="Rubik Medium"/>
              </a:rPr>
              <a:t>this meeting is for …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g3d88e2d8029_0_32"/>
          <p:cNvSpPr txBox="1"/>
          <p:nvPr/>
        </p:nvSpPr>
        <p:spPr>
          <a:xfrm>
            <a:off x="1374600" y="1927400"/>
            <a:ext cx="86061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</a:endParaRPr>
          </a:p>
        </p:txBody>
      </p:sp>
      <p:sp>
        <p:nvSpPr>
          <p:cNvPr id="248" name="Google Shape;248;g3d88e2d8029_0_32"/>
          <p:cNvSpPr txBox="1"/>
          <p:nvPr/>
        </p:nvSpPr>
        <p:spPr>
          <a:xfrm>
            <a:off x="642459" y="1075746"/>
            <a:ext cx="10890600" cy="4701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8181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3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FDR is not only a formal milestone for the project, but also an opportunity to</a:t>
            </a:r>
          </a:p>
          <a:p>
            <a:pPr marL="457200" lvl="7" indent="-457200">
              <a:lnSpc>
                <a:spcPct val="98181"/>
              </a:lnSpc>
              <a:spcBef>
                <a:spcPts val="1000"/>
              </a:spcBef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review where we have got to</a:t>
            </a:r>
          </a:p>
          <a:p>
            <a:pPr marL="457200" lvl="7" indent="-457200">
              <a:lnSpc>
                <a:spcPct val="98181"/>
              </a:lnSpc>
              <a:spcBef>
                <a:spcPts val="1000"/>
              </a:spcBef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discuss and work on current issues</a:t>
            </a:r>
          </a:p>
          <a:p>
            <a:pPr marL="457200" lvl="7" indent="-457200">
              <a:lnSpc>
                <a:spcPct val="98181"/>
              </a:lnSpc>
              <a:spcBef>
                <a:spcPts val="1000"/>
              </a:spcBef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plan for the final few months of the project</a:t>
            </a:r>
          </a:p>
          <a:p>
            <a:pPr marL="457200" lvl="7" indent="-457200">
              <a:lnSpc>
                <a:spcPct val="98181"/>
              </a:lnSpc>
              <a:spcBef>
                <a:spcPts val="1000"/>
              </a:spcBef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ensure the long-term legacy of the developments </a:t>
            </a:r>
          </a:p>
          <a:p>
            <a:pPr marL="457200" lvl="7" indent="-457200">
              <a:lnSpc>
                <a:spcPct val="98181"/>
              </a:lnSpc>
              <a:spcBef>
                <a:spcPts val="1000"/>
              </a:spcBef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endParaRPr lang="en-GB" sz="3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57200" algn="l" rtl="0">
              <a:lnSpc>
                <a:spcPct val="98181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endParaRPr lang="en-GB" sz="3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endParaRPr/>
          </a:p>
        </p:txBody>
      </p:sp>
      <p:pic>
        <p:nvPicPr>
          <p:cNvPr id="155" name="Google Shape;155;p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-690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" descr="A blue text on a black background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88850" y="5980702"/>
            <a:ext cx="2713681" cy="821092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"/>
          <p:cNvSpPr txBox="1"/>
          <p:nvPr/>
        </p:nvSpPr>
        <p:spPr>
          <a:xfrm>
            <a:off x="838199" y="1290619"/>
            <a:ext cx="52509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2000" b="0" i="0" u="none" strike="noStrike" cap="none" dirty="0">
                <a:solidFill>
                  <a:schemeClr val="tx1"/>
                </a:solidFill>
                <a:latin typeface="Rubik Medium"/>
                <a:ea typeface="Rubik Medium"/>
                <a:cs typeface="Rubik Medium"/>
                <a:sym typeface="Rubik Medium"/>
              </a:rPr>
              <a:t>UKRI - STFC </a:t>
            </a:r>
            <a:r>
              <a:rPr lang="en-US" sz="2000" i="0" u="none" strike="noStrike" cap="none" dirty="0">
                <a:solidFill>
                  <a:schemeClr val="tx1"/>
                </a:solidFill>
                <a:latin typeface="Rubik Medium"/>
                <a:ea typeface="Rubik Medium"/>
                <a:cs typeface="Rubik Medium"/>
                <a:sym typeface="Rubik Medium"/>
              </a:rPr>
              <a:t>(1.8 FTE)</a:t>
            </a:r>
            <a:endParaRPr sz="200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2"/>
          <p:cNvSpPr txBox="1"/>
          <p:nvPr/>
        </p:nvSpPr>
        <p:spPr>
          <a:xfrm>
            <a:off x="838200" y="3583465"/>
            <a:ext cx="4955100" cy="1994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846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50" b="1" i="0" u="none" strike="noStrike" cap="none" dirty="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Horizon Europe SPACIOUS</a:t>
            </a:r>
            <a:r>
              <a:rPr lang="en-US" sz="1950" b="0" i="0" u="none" strike="noStrike" cap="none" dirty="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 </a:t>
            </a:r>
            <a:r>
              <a:rPr lang="en-US" sz="1950" b="1" i="0" u="none" strike="noStrike" cap="none" dirty="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(1.7 FTE)</a:t>
            </a:r>
          </a:p>
          <a:p>
            <a:pPr marL="342900" marR="0" lvl="0" indent="-342900" algn="l" rtl="0">
              <a:lnSpc>
                <a:spcPct val="13846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1950" b="0" i="0" u="none" strike="noStrike" cap="none" dirty="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Science </a:t>
            </a:r>
            <a:r>
              <a:rPr lang="en-US" sz="1950" b="0" i="0" u="none" strike="noStrike" cap="none" dirty="0" err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PlAtform</a:t>
            </a:r>
            <a:r>
              <a:rPr lang="en-US" sz="1950" b="0" i="0" u="none" strike="noStrike" cap="none" dirty="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 Cloud Infrastructure for Outsize Usage Scenarios </a:t>
            </a:r>
          </a:p>
          <a:p>
            <a:pPr marL="342900" marR="0" lvl="0" indent="-342900" algn="l" rtl="0">
              <a:lnSpc>
                <a:spcPct val="13846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1950" dirty="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(+ BSC &amp; </a:t>
            </a:r>
            <a:r>
              <a:rPr lang="en-US" sz="1950" dirty="0" err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Gcloud</a:t>
            </a:r>
            <a:r>
              <a:rPr lang="en-US" sz="1950" dirty="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 compute)</a:t>
            </a:r>
            <a:endParaRPr lang="en-US" sz="1950" b="0" i="0" u="none" strike="noStrike" cap="none" dirty="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159" name="Google Shape;159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58042" y="365126"/>
            <a:ext cx="3795757" cy="268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58050" y="3724680"/>
            <a:ext cx="3795750" cy="213826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57;p2">
            <a:extLst>
              <a:ext uri="{FF2B5EF4-FFF2-40B4-BE49-F238E27FC236}">
                <a16:creationId xmlns:a16="http://schemas.microsoft.com/office/drawing/2014/main" id="{59374F09-6017-53F2-D8C1-213030DB9E23}"/>
              </a:ext>
            </a:extLst>
          </p:cNvPr>
          <p:cNvSpPr txBox="1"/>
          <p:nvPr/>
        </p:nvSpPr>
        <p:spPr>
          <a:xfrm>
            <a:off x="141514" y="45400"/>
            <a:ext cx="6335486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2400" b="0" i="0" u="none" strike="noStrike" cap="none" dirty="0">
                <a:solidFill>
                  <a:schemeClr val="tx1"/>
                </a:solidFill>
                <a:latin typeface="Rubik Medium"/>
                <a:ea typeface="Rubik Medium"/>
                <a:cs typeface="Rubik Medium"/>
                <a:sym typeface="Rubik Medium"/>
              </a:rPr>
              <a:t>Staff &amp; HW resources for </a:t>
            </a:r>
            <a:r>
              <a:rPr lang="en-US" sz="2400" dirty="0">
                <a:solidFill>
                  <a:schemeClr val="tx1"/>
                </a:solidFill>
                <a:latin typeface="Rubik Medium"/>
                <a:ea typeface="Rubik Medium"/>
                <a:cs typeface="Rubik Medium"/>
                <a:sym typeface="Rubik Medium"/>
              </a:rPr>
              <a:t>UEDIN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Rubik Medium"/>
                <a:ea typeface="Rubik Medium"/>
                <a:cs typeface="Rubik Medium"/>
                <a:sym typeface="Rubik Medium"/>
              </a:rPr>
              <a:t>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Rubik Medium"/>
                <a:ea typeface="Rubik Medium"/>
                <a:cs typeface="Rubik Medium"/>
                <a:sym typeface="Rubik Medium"/>
              </a:rPr>
              <a:t>IfA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Rubik Medium"/>
                <a:ea typeface="Rubik Medium"/>
                <a:cs typeface="Rubik Medium"/>
                <a:sym typeface="Rubik Medium"/>
              </a:rPr>
              <a:t> space astronomy science platform dev-ops is provided by:</a:t>
            </a:r>
            <a:endParaRPr sz="24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158;p2">
            <a:extLst>
              <a:ext uri="{FF2B5EF4-FFF2-40B4-BE49-F238E27FC236}">
                <a16:creationId xmlns:a16="http://schemas.microsoft.com/office/drawing/2014/main" id="{A201AD9C-40A1-75A4-E1BE-6DD9E8307D37}"/>
              </a:ext>
            </a:extLst>
          </p:cNvPr>
          <p:cNvSpPr txBox="1"/>
          <p:nvPr/>
        </p:nvSpPr>
        <p:spPr>
          <a:xfrm>
            <a:off x="838200" y="1670475"/>
            <a:ext cx="4955100" cy="1994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3846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1950" dirty="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Gaia CU9 (science exploitation-enabling)</a:t>
            </a:r>
          </a:p>
          <a:p>
            <a:pPr marL="342900" marR="0" lvl="0" indent="-342900" algn="l" rtl="0">
              <a:lnSpc>
                <a:spcPct val="13846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1950" i="0" u="none" strike="noStrike" cap="none" dirty="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IRIS (private OpenStack Cloud compute resources)</a:t>
            </a:r>
            <a:endParaRPr sz="1950" i="0" u="none" strike="noStrike" cap="none" dirty="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d88e2d8029_0_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endParaRPr/>
          </a:p>
        </p:txBody>
      </p:sp>
      <p:sp>
        <p:nvSpPr>
          <p:cNvPr id="254" name="Google Shape;254;g3d88e2d8029_0_41"/>
          <p:cNvSpPr/>
          <p:nvPr/>
        </p:nvSpPr>
        <p:spPr>
          <a:xfrm>
            <a:off x="12700" y="1270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 extrusionOk="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FF2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255" name="Google Shape;255;g3d88e2d8029_0_41" descr="A blue text on a black backgroun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88850" y="5980702"/>
            <a:ext cx="2713679" cy="821093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g3d88e2d8029_0_41"/>
          <p:cNvSpPr txBox="1"/>
          <p:nvPr/>
        </p:nvSpPr>
        <p:spPr>
          <a:xfrm>
            <a:off x="371100" y="365134"/>
            <a:ext cx="114498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0" i="0" u="none" strike="noStrike" cap="none" dirty="0">
                <a:solidFill>
                  <a:srgbClr val="67B5D0"/>
                </a:solidFill>
                <a:latin typeface="Rubik Medium"/>
                <a:ea typeface="Rubik Medium"/>
                <a:cs typeface="Rubik Medium"/>
                <a:sym typeface="Rubik Medium"/>
              </a:rPr>
              <a:t> </a:t>
            </a:r>
            <a:r>
              <a:rPr lang="en-US" sz="4400" dirty="0">
                <a:solidFill>
                  <a:srgbClr val="67B5D0"/>
                </a:solidFill>
                <a:latin typeface="Rubik Medium"/>
                <a:ea typeface="Rubik Medium"/>
                <a:cs typeface="Rubik Medium"/>
                <a:sym typeface="Rubik Medium"/>
              </a:rPr>
              <a:t>Medium-term view in the UK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g3d88e2d8029_0_41"/>
          <p:cNvSpPr txBox="1"/>
          <p:nvPr/>
        </p:nvSpPr>
        <p:spPr>
          <a:xfrm>
            <a:off x="657400" y="1195275"/>
            <a:ext cx="10890600" cy="4493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>
                <a:solidFill>
                  <a:schemeClr val="dk1"/>
                </a:solidFill>
              </a:rPr>
              <a:t>We have been generously resourced (staff and computing) up to now, but this will change significantly in 2027:</a:t>
            </a: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dk1"/>
                </a:solidFill>
              </a:rPr>
              <a:t>anticipate UKRI–STFC grant renewal by the end of the year but with significant reduction in staff resource from April 2027</a:t>
            </a: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dk1"/>
                </a:solidFill>
              </a:rPr>
              <a:t>IRIS resource allocation by the end of the year, significant reduction in compute resources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GB" sz="2800" dirty="0">
              <a:solidFill>
                <a:schemeClr val="dk1"/>
              </a:solidFill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solidFill>
                  <a:schemeClr val="dk1"/>
                </a:solidFill>
              </a:rPr>
              <a:t>SPACIOUS-NET might mitigate the former …</a:t>
            </a: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57913A-2C9F-06B3-8078-109D1851A0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480" y="3638913"/>
            <a:ext cx="1930740" cy="219583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3d88e2d8029_0_2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endParaRPr/>
          </a:p>
        </p:txBody>
      </p:sp>
      <p:sp>
        <p:nvSpPr>
          <p:cNvPr id="435" name="Google Shape;435;g3d88e2d8029_0_229"/>
          <p:cNvSpPr/>
          <p:nvPr/>
        </p:nvSpPr>
        <p:spPr>
          <a:xfrm>
            <a:off x="12700" y="1270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 extrusionOk="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FF2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436" name="Google Shape;436;g3d88e2d8029_0_229" descr="A blue text on a black backgroun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88850" y="5980702"/>
            <a:ext cx="2713679" cy="821093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g3d88e2d8029_0_229"/>
          <p:cNvSpPr txBox="1"/>
          <p:nvPr/>
        </p:nvSpPr>
        <p:spPr>
          <a:xfrm>
            <a:off x="428300" y="243325"/>
            <a:ext cx="111213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0" i="0" u="none" strike="noStrike" cap="none" dirty="0">
                <a:solidFill>
                  <a:srgbClr val="67B5D0"/>
                </a:solidFill>
                <a:latin typeface="Rubik Medium"/>
                <a:ea typeface="Rubik Medium"/>
                <a:cs typeface="Rubik Medium"/>
                <a:sym typeface="Rubik Medium"/>
              </a:rPr>
              <a:t>       E</a:t>
            </a:r>
            <a:r>
              <a:rPr lang="en-US" sz="4400" dirty="0">
                <a:solidFill>
                  <a:srgbClr val="67B5D0"/>
                </a:solidFill>
                <a:latin typeface="Rubik Medium"/>
                <a:ea typeface="Rubik Medium"/>
                <a:cs typeface="Rubik Medium"/>
                <a:sym typeface="Rubik Medium"/>
              </a:rPr>
              <a:t>xisting deployments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" name="Google Shape;438;g3d88e2d8029_0_229"/>
          <p:cNvSpPr txBox="1"/>
          <p:nvPr/>
        </p:nvSpPr>
        <p:spPr>
          <a:xfrm>
            <a:off x="732131" y="1135525"/>
            <a:ext cx="8606100" cy="61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8181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AstroFlow</a:t>
            </a:r>
            <a:r>
              <a:rPr lang="en-US" sz="1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now deployed on</a:t>
            </a:r>
            <a:endParaRPr sz="19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8181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 dirty="0">
                <a:solidFill>
                  <a:schemeClr val="dk1"/>
                </a:solidFill>
              </a:rPr>
              <a:t>•</a:t>
            </a:r>
            <a:r>
              <a:rPr lang="en-US" sz="1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‘Aquarius’</a:t>
            </a:r>
            <a:endParaRPr sz="19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69900" lvl="0" indent="0" algn="l" rtl="0">
              <a:lnSpc>
                <a:spcPct val="98181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dirty="0">
                <a:solidFill>
                  <a:schemeClr val="dk1"/>
                </a:solidFill>
              </a:rPr>
              <a:t>•</a:t>
            </a: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Somerville OpenStack hosted by University of Edinburgh</a:t>
            </a:r>
            <a:endParaRPr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69900" lvl="0" indent="0" algn="l" rtl="0">
              <a:lnSpc>
                <a:spcPct val="98181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dirty="0">
                <a:solidFill>
                  <a:schemeClr val="dk1"/>
                </a:solidFill>
              </a:rPr>
              <a:t>•</a:t>
            </a: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Primary data-intensive services for public Gaia data; also UAT</a:t>
            </a:r>
            <a:endParaRPr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8181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 dirty="0">
                <a:solidFill>
                  <a:schemeClr val="dk1"/>
                </a:solidFill>
              </a:rPr>
              <a:t>•</a:t>
            </a:r>
            <a:r>
              <a:rPr lang="en-US" sz="1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‘Capricorn’</a:t>
            </a:r>
            <a:endParaRPr sz="19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69900" lvl="0" indent="0" algn="l" rtl="0">
              <a:lnSpc>
                <a:spcPct val="98181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dirty="0">
                <a:solidFill>
                  <a:schemeClr val="dk1"/>
                </a:solidFill>
              </a:rPr>
              <a:t>•</a:t>
            </a: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Arcus OpenStack hosted by University of Cambridge</a:t>
            </a:r>
            <a:endParaRPr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69900" lvl="0" indent="0" algn="l" rtl="0">
              <a:lnSpc>
                <a:spcPct val="98181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dirty="0">
                <a:solidFill>
                  <a:schemeClr val="dk1"/>
                </a:solidFill>
              </a:rPr>
              <a:t>•</a:t>
            </a: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 memory services (and also primary back-up)</a:t>
            </a:r>
            <a:endParaRPr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8181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 dirty="0">
                <a:solidFill>
                  <a:schemeClr val="dk1"/>
                </a:solidFill>
              </a:rPr>
              <a:t>•</a:t>
            </a:r>
            <a:r>
              <a:rPr lang="en-US" sz="1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‘Scorpio’</a:t>
            </a:r>
            <a:endParaRPr sz="19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69900" lvl="0" indent="0" algn="l" rtl="0">
              <a:lnSpc>
                <a:spcPct val="98181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dirty="0">
                <a:solidFill>
                  <a:schemeClr val="dk1"/>
                </a:solidFill>
              </a:rPr>
              <a:t>•</a:t>
            </a:r>
            <a:r>
              <a:rPr lang="en-US" sz="16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RALCloud</a:t>
            </a: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hosted by UK STFC / RAL</a:t>
            </a:r>
            <a:endParaRPr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69900" lvl="0" indent="0" algn="l" rtl="0">
              <a:lnSpc>
                <a:spcPct val="98181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dirty="0">
                <a:solidFill>
                  <a:schemeClr val="dk1"/>
                </a:solidFill>
              </a:rPr>
              <a:t>•</a:t>
            </a: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CPU intensive (Euclid) services</a:t>
            </a:r>
            <a:endParaRPr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8181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 dirty="0">
                <a:solidFill>
                  <a:schemeClr val="dk1"/>
                </a:solidFill>
              </a:rPr>
              <a:t>•</a:t>
            </a:r>
            <a:r>
              <a:rPr lang="en-US" sz="1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‘Sagittarius’</a:t>
            </a:r>
            <a:endParaRPr sz="19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69900" lvl="0" indent="0" algn="l" rtl="0">
              <a:lnSpc>
                <a:spcPct val="98181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dirty="0">
                <a:solidFill>
                  <a:schemeClr val="dk1"/>
                </a:solidFill>
              </a:rPr>
              <a:t>•</a:t>
            </a: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nCloud2 hosted by BSC</a:t>
            </a:r>
            <a:endParaRPr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69900" lvl="0" indent="0" algn="l" rtl="0">
              <a:lnSpc>
                <a:spcPct val="98181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dirty="0">
                <a:solidFill>
                  <a:schemeClr val="dk1"/>
                </a:solidFill>
              </a:rPr>
              <a:t>•</a:t>
            </a: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hosting proprietary ESA Gaia DR4 data for performance verification</a:t>
            </a:r>
            <a:endParaRPr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8181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 dirty="0">
                <a:solidFill>
                  <a:schemeClr val="dk1"/>
                </a:solidFill>
              </a:rPr>
              <a:t>•</a:t>
            </a:r>
            <a:r>
              <a:rPr lang="en-US" sz="19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GCloud</a:t>
            </a:r>
            <a:r>
              <a:rPr lang="en-US" sz="1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demo</a:t>
            </a:r>
            <a:endParaRPr sz="19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69900" lvl="0" indent="0" algn="l" rtl="0">
              <a:lnSpc>
                <a:spcPct val="98181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dirty="0">
                <a:solidFill>
                  <a:schemeClr val="dk1"/>
                </a:solidFill>
              </a:rPr>
              <a:t>•</a:t>
            </a: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Google Cloud</a:t>
            </a:r>
            <a:endParaRPr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69900" lvl="0" indent="0" algn="l" rtl="0">
              <a:lnSpc>
                <a:spcPct val="98181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dirty="0">
                <a:solidFill>
                  <a:schemeClr val="dk1"/>
                </a:solidFill>
              </a:rPr>
              <a:t>•</a:t>
            </a: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Proof-of-concepts, cost / benefit and potential scale-out studies </a:t>
            </a:r>
            <a:endParaRPr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 dirty="0">
              <a:solidFill>
                <a:schemeClr val="dk1"/>
              </a:solidFill>
            </a:endParaRPr>
          </a:p>
        </p:txBody>
      </p:sp>
      <p:pic>
        <p:nvPicPr>
          <p:cNvPr id="439" name="Google Shape;439;g3d88e2d8029_0_2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20425" y="2556054"/>
            <a:ext cx="5088975" cy="412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g3d88e2d8029_0_229" title="Screenshot 2026-04-23 at 10.00.55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07796" y="1135525"/>
            <a:ext cx="3441801" cy="177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g3d88e2d8029_0_2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5400000">
            <a:off x="-815488" y="2688363"/>
            <a:ext cx="2457975" cy="63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g3d88e2d8029_0_2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46708" y="4780950"/>
            <a:ext cx="2163000" cy="60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g3d88e2d8029_0_22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579573" y="5780575"/>
            <a:ext cx="1028398" cy="603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>
          <a:extLst>
            <a:ext uri="{FF2B5EF4-FFF2-40B4-BE49-F238E27FC236}">
              <a16:creationId xmlns:a16="http://schemas.microsoft.com/office/drawing/2014/main" id="{90CA135D-3761-F668-0933-602602A8CC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d88e2d8029_0_32">
            <a:extLst>
              <a:ext uri="{FF2B5EF4-FFF2-40B4-BE49-F238E27FC236}">
                <a16:creationId xmlns:a16="http://schemas.microsoft.com/office/drawing/2014/main" id="{0D006F8C-E86C-010F-47A3-A9F8765614C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endParaRPr/>
          </a:p>
        </p:txBody>
      </p:sp>
      <p:sp>
        <p:nvSpPr>
          <p:cNvPr id="244" name="Google Shape;244;g3d88e2d8029_0_32">
            <a:extLst>
              <a:ext uri="{FF2B5EF4-FFF2-40B4-BE49-F238E27FC236}">
                <a16:creationId xmlns:a16="http://schemas.microsoft.com/office/drawing/2014/main" id="{9BFD363F-454F-FC49-2D45-FDFE351188F1}"/>
              </a:ext>
            </a:extLst>
          </p:cNvPr>
          <p:cNvSpPr/>
          <p:nvPr/>
        </p:nvSpPr>
        <p:spPr>
          <a:xfrm>
            <a:off x="12700" y="1270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 extrusionOk="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FF2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245" name="Google Shape;245;g3d88e2d8029_0_32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9C906DCA-9DBD-084C-83DA-D97FD9F3E7C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88850" y="5980702"/>
            <a:ext cx="2713679" cy="821093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g3d88e2d8029_0_32">
            <a:extLst>
              <a:ext uri="{FF2B5EF4-FFF2-40B4-BE49-F238E27FC236}">
                <a16:creationId xmlns:a16="http://schemas.microsoft.com/office/drawing/2014/main" id="{48C56D4E-4BEA-3BF6-80EC-B63737635849}"/>
              </a:ext>
            </a:extLst>
          </p:cNvPr>
          <p:cNvSpPr txBox="1"/>
          <p:nvPr/>
        </p:nvSpPr>
        <p:spPr>
          <a:xfrm>
            <a:off x="428300" y="243325"/>
            <a:ext cx="111213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0" i="0" u="none" strike="noStrike" cap="none" dirty="0">
                <a:solidFill>
                  <a:srgbClr val="67B5D0"/>
                </a:solidFill>
                <a:latin typeface="Rubik Medium"/>
                <a:ea typeface="Rubik Medium"/>
                <a:cs typeface="Rubik Medium"/>
                <a:sym typeface="Rubik Medium"/>
              </a:rPr>
              <a:t>  User base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g3d88e2d8029_0_32">
            <a:extLst>
              <a:ext uri="{FF2B5EF4-FFF2-40B4-BE49-F238E27FC236}">
                <a16:creationId xmlns:a16="http://schemas.microsoft.com/office/drawing/2014/main" id="{25DB7659-8FCA-0A1C-47DD-09F900553B77}"/>
              </a:ext>
            </a:extLst>
          </p:cNvPr>
          <p:cNvSpPr txBox="1"/>
          <p:nvPr/>
        </p:nvSpPr>
        <p:spPr>
          <a:xfrm>
            <a:off x="1374600" y="1927400"/>
            <a:ext cx="86061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</a:endParaRPr>
          </a:p>
        </p:txBody>
      </p:sp>
      <p:sp>
        <p:nvSpPr>
          <p:cNvPr id="248" name="Google Shape;248;g3d88e2d8029_0_32">
            <a:extLst>
              <a:ext uri="{FF2B5EF4-FFF2-40B4-BE49-F238E27FC236}">
                <a16:creationId xmlns:a16="http://schemas.microsoft.com/office/drawing/2014/main" id="{1997E27D-313C-4DFB-C1B3-BAA8CBB0AC78}"/>
              </a:ext>
            </a:extLst>
          </p:cNvPr>
          <p:cNvSpPr txBox="1"/>
          <p:nvPr/>
        </p:nvSpPr>
        <p:spPr>
          <a:xfrm>
            <a:off x="156420" y="1195162"/>
            <a:ext cx="8070609" cy="5991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8181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3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have nearly 100 users </a:t>
            </a:r>
          </a:p>
          <a:p>
            <a:pPr marL="0" lvl="0" indent="0" algn="l" rtl="0">
              <a:lnSpc>
                <a:spcPct val="98181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3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registered for the SPACIOUS- </a:t>
            </a:r>
          </a:p>
          <a:p>
            <a:pPr marL="0" lvl="0" indent="0" algn="l" rtl="0">
              <a:lnSpc>
                <a:spcPct val="98181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30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AstroFlow</a:t>
            </a:r>
            <a:r>
              <a:rPr lang="en-GB" sz="3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services, yet</a:t>
            </a:r>
          </a:p>
          <a:p>
            <a:pPr marL="457200" lvl="0" indent="-457200" algn="l" rtl="0">
              <a:lnSpc>
                <a:spcPct val="98181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only around 10% are active</a:t>
            </a:r>
          </a:p>
          <a:p>
            <a:pPr marL="457200" lvl="0" indent="-457200" algn="l" rtl="0">
              <a:lnSpc>
                <a:spcPct val="98181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tangible outputs are growing</a:t>
            </a:r>
          </a:p>
          <a:p>
            <a:pPr lvl="0" algn="l" rtl="0">
              <a:lnSpc>
                <a:spcPct val="98181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GB" sz="3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(but few…)</a:t>
            </a:r>
          </a:p>
          <a:p>
            <a:pPr marL="457200" lvl="0" indent="-457200" algn="l" rtl="0">
              <a:lnSpc>
                <a:spcPct val="98181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endParaRPr lang="en-GB" sz="3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l" rtl="0">
              <a:lnSpc>
                <a:spcPct val="98181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GB" sz="3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can / should we do to improve this?</a:t>
            </a:r>
          </a:p>
          <a:p>
            <a:pPr marL="457200" lvl="0" indent="-457200" algn="l" rtl="0">
              <a:lnSpc>
                <a:spcPct val="98181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endParaRPr lang="en-GB" sz="3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8181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990E58-5D74-6FBE-BC2D-B29AD80CB3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2728" y="656475"/>
            <a:ext cx="6750849" cy="3794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191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>
          <a:extLst>
            <a:ext uri="{FF2B5EF4-FFF2-40B4-BE49-F238E27FC236}">
              <a16:creationId xmlns:a16="http://schemas.microsoft.com/office/drawing/2014/main" id="{D706B7C3-E13D-A57B-D113-E7F2066AE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d88e2d8029_0_32">
            <a:extLst>
              <a:ext uri="{FF2B5EF4-FFF2-40B4-BE49-F238E27FC236}">
                <a16:creationId xmlns:a16="http://schemas.microsoft.com/office/drawing/2014/main" id="{D91C2179-6C69-C9B7-AE74-79887F2AF24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endParaRPr/>
          </a:p>
        </p:txBody>
      </p:sp>
      <p:sp>
        <p:nvSpPr>
          <p:cNvPr id="244" name="Google Shape;244;g3d88e2d8029_0_32">
            <a:extLst>
              <a:ext uri="{FF2B5EF4-FFF2-40B4-BE49-F238E27FC236}">
                <a16:creationId xmlns:a16="http://schemas.microsoft.com/office/drawing/2014/main" id="{9C11543B-ABD5-3202-DCFF-D90CAE8773CF}"/>
              </a:ext>
            </a:extLst>
          </p:cNvPr>
          <p:cNvSpPr/>
          <p:nvPr/>
        </p:nvSpPr>
        <p:spPr>
          <a:xfrm>
            <a:off x="12700" y="1270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 extrusionOk="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FF2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245" name="Google Shape;245;g3d88e2d8029_0_32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FDC3FFB6-F042-7837-C0A4-8747C209BD7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88850" y="5980702"/>
            <a:ext cx="2713679" cy="821093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g3d88e2d8029_0_32">
            <a:extLst>
              <a:ext uri="{FF2B5EF4-FFF2-40B4-BE49-F238E27FC236}">
                <a16:creationId xmlns:a16="http://schemas.microsoft.com/office/drawing/2014/main" id="{13DC4F1A-2362-0B01-7FF0-1430DED50FA3}"/>
              </a:ext>
            </a:extLst>
          </p:cNvPr>
          <p:cNvSpPr txBox="1"/>
          <p:nvPr/>
        </p:nvSpPr>
        <p:spPr>
          <a:xfrm>
            <a:off x="428300" y="243325"/>
            <a:ext cx="111213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0" i="0" u="none" strike="noStrike" cap="none" dirty="0">
                <a:solidFill>
                  <a:srgbClr val="67B5D0"/>
                </a:solidFill>
                <a:latin typeface="Rubik Medium"/>
                <a:ea typeface="Rubik Medium"/>
                <a:cs typeface="Rubik Medium"/>
                <a:sym typeface="Rubik Medium"/>
              </a:rPr>
              <a:t> </a:t>
            </a:r>
            <a:r>
              <a:rPr lang="en-US" sz="4400" dirty="0">
                <a:solidFill>
                  <a:srgbClr val="67B5D0"/>
                </a:solidFill>
                <a:latin typeface="Rubik Medium"/>
                <a:ea typeface="Rubik Medium"/>
                <a:cs typeface="Rubik Medium"/>
                <a:sym typeface="Rubik Medium"/>
              </a:rPr>
              <a:t>Nurturing the user base: a few ideas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g3d88e2d8029_0_32">
            <a:extLst>
              <a:ext uri="{FF2B5EF4-FFF2-40B4-BE49-F238E27FC236}">
                <a16:creationId xmlns:a16="http://schemas.microsoft.com/office/drawing/2014/main" id="{651AA7A8-4621-84A3-59AB-356A2A994DA1}"/>
              </a:ext>
            </a:extLst>
          </p:cNvPr>
          <p:cNvSpPr txBox="1"/>
          <p:nvPr/>
        </p:nvSpPr>
        <p:spPr>
          <a:xfrm>
            <a:off x="1374600" y="1927400"/>
            <a:ext cx="86061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</a:endParaRPr>
          </a:p>
        </p:txBody>
      </p:sp>
      <p:sp>
        <p:nvSpPr>
          <p:cNvPr id="248" name="Google Shape;248;g3d88e2d8029_0_32">
            <a:extLst>
              <a:ext uri="{FF2B5EF4-FFF2-40B4-BE49-F238E27FC236}">
                <a16:creationId xmlns:a16="http://schemas.microsoft.com/office/drawing/2014/main" id="{1CBF4816-0F4F-56DC-6BE1-6BEAD680310B}"/>
              </a:ext>
            </a:extLst>
          </p:cNvPr>
          <p:cNvSpPr txBox="1"/>
          <p:nvPr/>
        </p:nvSpPr>
        <p:spPr>
          <a:xfrm>
            <a:off x="642459" y="1075746"/>
            <a:ext cx="10890600" cy="5139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indent="-457200">
              <a:lnSpc>
                <a:spcPct val="98181"/>
              </a:lnSpc>
              <a:spcBef>
                <a:spcPts val="1000"/>
              </a:spcBef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Better availability (currently no better than around 90%)</a:t>
            </a:r>
          </a:p>
          <a:p>
            <a:pPr marL="457200" lvl="0" indent="-457200" algn="l" rtl="0">
              <a:lnSpc>
                <a:spcPct val="98181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Better documentation</a:t>
            </a:r>
          </a:p>
          <a:p>
            <a:pPr marL="457200" lvl="0" indent="-457200" algn="l" rtl="0">
              <a:lnSpc>
                <a:spcPct val="98181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More proactive ‘courting’ of potential users</a:t>
            </a:r>
          </a:p>
          <a:p>
            <a:pPr marL="457200" lvl="0" indent="-457200" algn="l" rtl="0">
              <a:lnSpc>
                <a:spcPct val="98181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AstroFlow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community</a:t>
            </a:r>
          </a:p>
          <a:p>
            <a:pPr marL="457200" lvl="0" indent="-457200" algn="l" rtl="0">
              <a:lnSpc>
                <a:spcPct val="98181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Gaia DR4 (December 2026)</a:t>
            </a:r>
          </a:p>
          <a:p>
            <a:pPr marL="457200" lvl="0" indent="-457200" algn="l" rtl="0">
              <a:lnSpc>
                <a:spcPct val="98181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Euclid DR1 (LE3 science produces mid-2027)</a:t>
            </a:r>
          </a:p>
          <a:p>
            <a:pPr marL="457200" lvl="0" indent="-457200" algn="l" rtl="0">
              <a:lnSpc>
                <a:spcPct val="98181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AstroFlow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community</a:t>
            </a:r>
          </a:p>
          <a:p>
            <a:pPr marL="457200" lvl="0" indent="-457200" algn="l" rtl="0">
              <a:lnSpc>
                <a:spcPct val="98181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More integrated datasets</a:t>
            </a:r>
          </a:p>
          <a:p>
            <a:pPr lvl="0" algn="l" rtl="0">
              <a:lnSpc>
                <a:spcPct val="98181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 and ultimately more functionality …</a:t>
            </a:r>
            <a:endParaRPr sz="3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68225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d88e2d8029_0_66"/>
          <p:cNvSpPr/>
          <p:nvPr/>
        </p:nvSpPr>
        <p:spPr>
          <a:xfrm>
            <a:off x="12700" y="1270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 extrusionOk="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FF2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83164E-B5DA-EBB2-A62B-27549BCD74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989" y="1435931"/>
            <a:ext cx="9022861" cy="4333663"/>
          </a:xfrm>
          <a:prstGeom prst="rect">
            <a:avLst/>
          </a:prstGeom>
        </p:spPr>
      </p:pic>
      <p:pic>
        <p:nvPicPr>
          <p:cNvPr id="274" name="Google Shape;274;g3d88e2d8029_0_66" descr="A blue text on a black background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88850" y="5980702"/>
            <a:ext cx="2713679" cy="821093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g3d88e2d8029_0_66"/>
          <p:cNvSpPr txBox="1"/>
          <p:nvPr/>
        </p:nvSpPr>
        <p:spPr>
          <a:xfrm>
            <a:off x="428300" y="193365"/>
            <a:ext cx="111213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0" i="0" u="none" strike="noStrike" cap="none" dirty="0">
                <a:solidFill>
                  <a:srgbClr val="67B5D0"/>
                </a:solidFill>
                <a:latin typeface="Rubik Medium"/>
                <a:ea typeface="Rubik Medium"/>
                <a:cs typeface="Rubik Medium"/>
                <a:sym typeface="Rubik Medium"/>
              </a:rPr>
              <a:t>  </a:t>
            </a:r>
            <a:r>
              <a:rPr lang="en-US" sz="4400" dirty="0" err="1">
                <a:solidFill>
                  <a:srgbClr val="67B5D0"/>
                </a:solidFill>
                <a:latin typeface="Rubik Medium"/>
                <a:ea typeface="Rubik Medium"/>
                <a:cs typeface="Rubik Medium"/>
                <a:sym typeface="Rubik Medium"/>
              </a:rPr>
              <a:t>AstroFlow</a:t>
            </a:r>
            <a:r>
              <a:rPr lang="en-US" sz="4400" dirty="0">
                <a:solidFill>
                  <a:srgbClr val="67B5D0"/>
                </a:solidFill>
                <a:latin typeface="Rubik Medium"/>
                <a:ea typeface="Rubik Medium"/>
                <a:cs typeface="Rubik Medium"/>
                <a:sym typeface="Rubik Medium"/>
              </a:rPr>
              <a:t> community on GitHub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g3d88e2d8029_0_66"/>
          <p:cNvSpPr txBox="1"/>
          <p:nvPr/>
        </p:nvSpPr>
        <p:spPr>
          <a:xfrm>
            <a:off x="8593357" y="2352915"/>
            <a:ext cx="3864632" cy="24996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8181"/>
              </a:lnSpc>
              <a:spcBef>
                <a:spcPts val="1000"/>
              </a:spcBef>
              <a:spcAft>
                <a:spcPts val="0"/>
              </a:spcAft>
              <a:buNone/>
            </a:pPr>
            <a:endParaRPr lang="en-US" sz="2400" dirty="0">
              <a:solidFill>
                <a:schemeClr val="dk1"/>
              </a:solidFill>
            </a:endParaRPr>
          </a:p>
          <a:p>
            <a:pPr marL="457200" lvl="4" indent="-457200">
              <a:lnSpc>
                <a:spcPct val="98181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chemeClr val="dk1"/>
                </a:solidFill>
              </a:rPr>
              <a:t>More science examples</a:t>
            </a:r>
          </a:p>
          <a:p>
            <a:pPr marL="457200" lvl="4" indent="-457200">
              <a:lnSpc>
                <a:spcPct val="98181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chemeClr val="dk1"/>
                </a:solidFill>
              </a:rPr>
              <a:t>A bring-and-share collaboration space</a:t>
            </a:r>
            <a:endParaRPr sz="26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d88e2d8029_0_10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endParaRPr/>
          </a:p>
        </p:txBody>
      </p:sp>
      <p:sp>
        <p:nvSpPr>
          <p:cNvPr id="315" name="Google Shape;315;g3d88e2d8029_0_109"/>
          <p:cNvSpPr/>
          <p:nvPr/>
        </p:nvSpPr>
        <p:spPr>
          <a:xfrm>
            <a:off x="12700" y="1270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 extrusionOk="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FF2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316" name="Google Shape;316;g3d88e2d8029_0_109" descr="A blue text on a black backgroun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88850" y="5980702"/>
            <a:ext cx="2713679" cy="821093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g3d88e2d8029_0_109"/>
          <p:cNvSpPr txBox="1"/>
          <p:nvPr/>
        </p:nvSpPr>
        <p:spPr>
          <a:xfrm>
            <a:off x="428300" y="243325"/>
            <a:ext cx="111213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0" i="0" u="none" strike="noStrike" cap="none" dirty="0">
                <a:solidFill>
                  <a:srgbClr val="67B5D0"/>
                </a:solidFill>
                <a:latin typeface="Rubik Medium"/>
                <a:ea typeface="Rubik Medium"/>
                <a:cs typeface="Rubik Medium"/>
                <a:sym typeface="Rubik Medium"/>
              </a:rPr>
              <a:t>  </a:t>
            </a:r>
            <a:r>
              <a:rPr lang="en-US" sz="4400" dirty="0">
                <a:solidFill>
                  <a:srgbClr val="67B5D0"/>
                </a:solidFill>
                <a:latin typeface="Rubik Medium"/>
                <a:ea typeface="Rubik Medium"/>
                <a:cs typeface="Rubik Medium"/>
                <a:sym typeface="Rubik Medium"/>
              </a:rPr>
              <a:t>Support for more, large data volumes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g3d88e2d8029_0_109"/>
          <p:cNvSpPr txBox="1"/>
          <p:nvPr/>
        </p:nvSpPr>
        <p:spPr>
          <a:xfrm>
            <a:off x="328700" y="951646"/>
            <a:ext cx="7799400" cy="6395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8181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 dirty="0">
                <a:solidFill>
                  <a:schemeClr val="dk1"/>
                </a:solidFill>
              </a:rPr>
              <a:t>• 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Parquet</a:t>
            </a: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69900" lvl="0" indent="0" algn="l" rtl="0">
              <a:lnSpc>
                <a:spcPct val="98181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dirty="0">
                <a:solidFill>
                  <a:schemeClr val="dk1"/>
                </a:solidFill>
              </a:rPr>
              <a:t>• 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Highly compact, column-oriented access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8181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 dirty="0">
                <a:solidFill>
                  <a:schemeClr val="dk1"/>
                </a:solidFill>
              </a:rPr>
              <a:t>• 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Production DR3 partitioning scheme</a:t>
            </a: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69900" lvl="0" indent="0" algn="l" rtl="0">
              <a:lnSpc>
                <a:spcPct val="98181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dirty="0">
                <a:solidFill>
                  <a:schemeClr val="dk1"/>
                </a:solidFill>
              </a:rPr>
              <a:t>• 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Hash-mod partitioning on source identifier key (not partitioned on-sky)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8181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 dirty="0">
                <a:solidFill>
                  <a:schemeClr val="dk1"/>
                </a:solidFill>
              </a:rPr>
              <a:t>• 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Gaia DR4 partitioning scheme</a:t>
            </a: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69900" lvl="0" indent="0" algn="l" rtl="0">
              <a:lnSpc>
                <a:spcPct val="98181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dirty="0">
                <a:solidFill>
                  <a:schemeClr val="dk1"/>
                </a:solidFill>
              </a:rPr>
              <a:t>• 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Uses Apache Iceberg managed datasets in HATS-like file arrangement in sky regions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8181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 dirty="0">
                <a:solidFill>
                  <a:schemeClr val="dk1"/>
                </a:solidFill>
              </a:rPr>
              <a:t>• 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Associated datasets via pre-computed XM</a:t>
            </a: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69900" lvl="0">
              <a:lnSpc>
                <a:spcPct val="98181"/>
              </a:lnSpc>
              <a:spcBef>
                <a:spcPts val="500"/>
              </a:spcBef>
              <a:buClr>
                <a:schemeClr val="dk1"/>
              </a:buClr>
              <a:buSzPts val="1100"/>
            </a:pPr>
            <a:r>
              <a:rPr lang="en-US" sz="2400" dirty="0">
                <a:solidFill>
                  <a:schemeClr val="dk1"/>
                </a:solidFill>
              </a:rPr>
              <a:t>• 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local copies of ‘external’ catalogues: 2MASS, </a:t>
            </a:r>
            <a:r>
              <a:rPr lang="en-US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PanSTARRS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PS1 and ALLWISE(+MEP; ZTF </a:t>
            </a:r>
            <a:r>
              <a:rPr lang="en-US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lightcurves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via new XM for which we have used LSDB XM implementation)</a:t>
            </a:r>
          </a:p>
          <a:p>
            <a:pPr marL="469900" lvl="2">
              <a:lnSpc>
                <a:spcPct val="98181"/>
              </a:lnSpc>
              <a:spcBef>
                <a:spcPts val="500"/>
              </a:spcBef>
              <a:buClr>
                <a:schemeClr val="dk1"/>
              </a:buClr>
              <a:buSzPts val="1100"/>
            </a:pP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</a:endParaRPr>
          </a:p>
        </p:txBody>
      </p:sp>
      <p:pic>
        <p:nvPicPr>
          <p:cNvPr id="319" name="Google Shape;319;g3d88e2d8029_0_10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41230" y="1012825"/>
            <a:ext cx="3515300" cy="496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>
          <a:extLst>
            <a:ext uri="{FF2B5EF4-FFF2-40B4-BE49-F238E27FC236}">
              <a16:creationId xmlns:a16="http://schemas.microsoft.com/office/drawing/2014/main" id="{A38E7C33-5F26-4FDE-82D6-FDE9017D3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3d88e2d8029_0_66">
            <a:extLst>
              <a:ext uri="{FF2B5EF4-FFF2-40B4-BE49-F238E27FC236}">
                <a16:creationId xmlns:a16="http://schemas.microsoft.com/office/drawing/2014/main" id="{39A5CBB7-8ED8-0322-28EB-FD01414AAC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endParaRPr/>
          </a:p>
        </p:txBody>
      </p:sp>
      <p:sp>
        <p:nvSpPr>
          <p:cNvPr id="273" name="Google Shape;273;g3d88e2d8029_0_66">
            <a:extLst>
              <a:ext uri="{FF2B5EF4-FFF2-40B4-BE49-F238E27FC236}">
                <a16:creationId xmlns:a16="http://schemas.microsoft.com/office/drawing/2014/main" id="{69C03E9B-849A-FA3F-155C-7938E02EE65A}"/>
              </a:ext>
            </a:extLst>
          </p:cNvPr>
          <p:cNvSpPr/>
          <p:nvPr/>
        </p:nvSpPr>
        <p:spPr>
          <a:xfrm>
            <a:off x="12700" y="1270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 extrusionOk="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FF2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274" name="Google Shape;274;g3d88e2d8029_0_66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2E720F0B-F59B-1A90-A875-2C14837C838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88850" y="5980702"/>
            <a:ext cx="2713679" cy="821093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g3d88e2d8029_0_66">
            <a:extLst>
              <a:ext uri="{FF2B5EF4-FFF2-40B4-BE49-F238E27FC236}">
                <a16:creationId xmlns:a16="http://schemas.microsoft.com/office/drawing/2014/main" id="{09BC438C-8B1E-3ED6-B073-AF3F91BD9787}"/>
              </a:ext>
            </a:extLst>
          </p:cNvPr>
          <p:cNvSpPr txBox="1"/>
          <p:nvPr/>
        </p:nvSpPr>
        <p:spPr>
          <a:xfrm>
            <a:off x="428300" y="243325"/>
            <a:ext cx="111213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0" i="0" u="none" strike="noStrike" cap="none" dirty="0">
                <a:solidFill>
                  <a:srgbClr val="67B5D0"/>
                </a:solidFill>
                <a:latin typeface="Rubik Medium"/>
                <a:ea typeface="Rubik Medium"/>
                <a:cs typeface="Rubik Medium"/>
                <a:sym typeface="Rubik Medium"/>
              </a:rPr>
              <a:t>  Legacy aspects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g3d88e2d8029_0_66">
            <a:extLst>
              <a:ext uri="{FF2B5EF4-FFF2-40B4-BE49-F238E27FC236}">
                <a16:creationId xmlns:a16="http://schemas.microsoft.com/office/drawing/2014/main" id="{9A9774F7-89B9-ACA3-431E-EF0B0118B046}"/>
              </a:ext>
            </a:extLst>
          </p:cNvPr>
          <p:cNvSpPr txBox="1"/>
          <p:nvPr/>
        </p:nvSpPr>
        <p:spPr>
          <a:xfrm>
            <a:off x="581106" y="1012825"/>
            <a:ext cx="10264800" cy="3397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8181"/>
              </a:lnSpc>
              <a:spcBef>
                <a:spcPts val="1000"/>
              </a:spcBef>
              <a:spcAft>
                <a:spcPts val="0"/>
              </a:spcAft>
              <a:buNone/>
            </a:pPr>
            <a:endParaRPr lang="en-US" sz="2400" dirty="0">
              <a:solidFill>
                <a:schemeClr val="dk1"/>
              </a:solidFill>
            </a:endParaRPr>
          </a:p>
          <a:p>
            <a:pPr marL="457200" lvl="0" indent="-457200">
              <a:lnSpc>
                <a:spcPct val="98181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technical documentation needs attention</a:t>
            </a:r>
          </a:p>
          <a:p>
            <a:pPr marL="457200" lvl="0" indent="-457200">
              <a:lnSpc>
                <a:spcPct val="98181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operational documentation should be written</a:t>
            </a:r>
          </a:p>
          <a:p>
            <a:pPr marL="457200" lvl="0" indent="-457200">
              <a:lnSpc>
                <a:spcPct val="98181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code repo(s) should be </a:t>
            </a:r>
            <a:r>
              <a:rPr lang="en-US" sz="2800" dirty="0" err="1">
                <a:solidFill>
                  <a:schemeClr val="dk1"/>
                </a:solidFill>
              </a:rPr>
              <a:t>rationalised</a:t>
            </a:r>
            <a:endParaRPr lang="en-US" sz="2800" dirty="0">
              <a:solidFill>
                <a:schemeClr val="dk1"/>
              </a:solidFill>
            </a:endParaRPr>
          </a:p>
          <a:p>
            <a:pPr marL="457200" lvl="3" indent="-457200">
              <a:lnSpc>
                <a:spcPct val="98181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code repo(s) should be made public</a:t>
            </a:r>
          </a:p>
          <a:p>
            <a:pPr marL="457200" lvl="4" indent="-457200">
              <a:lnSpc>
                <a:spcPct val="98181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sz="26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9637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g3d88e2d8029_0_26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endParaRPr/>
          </a:p>
        </p:txBody>
      </p:sp>
      <p:sp>
        <p:nvSpPr>
          <p:cNvPr id="469" name="Google Shape;469;g3d88e2d8029_0_268"/>
          <p:cNvSpPr/>
          <p:nvPr/>
        </p:nvSpPr>
        <p:spPr>
          <a:xfrm>
            <a:off x="12700" y="1270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 extrusionOk="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FF2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470" name="Google Shape;470;g3d88e2d8029_0_268" descr="A blue text on a black backgroun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88850" y="5980702"/>
            <a:ext cx="2713679" cy="821093"/>
          </a:xfrm>
          <a:prstGeom prst="rect">
            <a:avLst/>
          </a:prstGeom>
          <a:noFill/>
          <a:ln>
            <a:noFill/>
          </a:ln>
        </p:spPr>
      </p:pic>
      <p:sp>
        <p:nvSpPr>
          <p:cNvPr id="471" name="Google Shape;471;g3d88e2d8029_0_268"/>
          <p:cNvSpPr txBox="1"/>
          <p:nvPr/>
        </p:nvSpPr>
        <p:spPr>
          <a:xfrm>
            <a:off x="428300" y="243325"/>
            <a:ext cx="1112130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dirty="0">
                <a:solidFill>
                  <a:srgbClr val="67B5D0"/>
                </a:solidFill>
                <a:latin typeface="Rubik Medium"/>
                <a:ea typeface="Rubik Medium"/>
                <a:cs typeface="Rubik Medium"/>
                <a:sym typeface="Rubik Medium"/>
              </a:rPr>
              <a:t>Summary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2" name="Google Shape;472;g3d88e2d8029_0_268"/>
          <p:cNvSpPr txBox="1"/>
          <p:nvPr/>
        </p:nvSpPr>
        <p:spPr>
          <a:xfrm>
            <a:off x="428298" y="1917388"/>
            <a:ext cx="8192700" cy="3374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8181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SPACIOUS-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Astroflow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framework is demonstrably</a:t>
            </a: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6400" algn="l" rtl="0">
              <a:lnSpc>
                <a:spcPct val="98181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●"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Deployed in several Cloud IaaS</a:t>
            </a: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6400" algn="l" rtl="0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●"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Scalable to data intensive applications</a:t>
            </a: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6400" algn="l" rtl="0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●"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Flexible for configuration to CPU intensive applications</a:t>
            </a: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6400" algn="l" rtl="0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●"/>
            </a:pP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Under active usage by (a few in) the community</a:t>
            </a:r>
            <a:endParaRPr sz="2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3" name="Google Shape;473;g3d88e2d8029_0_2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20375" y="1979221"/>
            <a:ext cx="3346984" cy="33657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13263</TotalTime>
  <Words>589</Words>
  <Application>Microsoft Macintosh PowerPoint</Application>
  <PresentationFormat>Widescreen</PresentationFormat>
  <Paragraphs>85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Rubik Light</vt:lpstr>
      <vt:lpstr>Rubik</vt:lpstr>
      <vt:lpstr>Play</vt:lpstr>
      <vt:lpstr>Rubik Medium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Nathan Hambly</cp:lastModifiedBy>
  <cp:revision>17</cp:revision>
  <dcterms:modified xsi:type="dcterms:W3CDTF">2026-09-25T13:42:22Z</dcterms:modified>
</cp:coreProperties>
</file>