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266" r:id="rId2"/>
    <p:sldId id="268" r:id="rId3"/>
    <p:sldId id="269" r:id="rId4"/>
    <p:sldId id="270" r:id="rId5"/>
    <p:sldId id="271" r:id="rId6"/>
    <p:sldId id="272" r:id="rId7"/>
    <p:sldId id="275" r:id="rId8"/>
    <p:sldId id="276" r:id="rId9"/>
  </p:sldIdLst>
  <p:sldSz cx="12192000" cy="6858000"/>
  <p:notesSz cx="6858000" cy="9144000"/>
  <p:embeddedFontLst>
    <p:embeddedFont>
      <p:font typeface="Play" pitchFamily="2" charset="0"/>
      <p:regular r:id="rId11"/>
      <p:bold r:id="rId12"/>
    </p:embeddedFont>
    <p:embeddedFont>
      <p:font typeface="Rubik" pitchFamily="2" charset="-79"/>
      <p:regular r:id="rId13"/>
      <p:bold r:id="rId14"/>
      <p:italic r:id="rId15"/>
      <p:boldItalic r:id="rId16"/>
    </p:embeddedFont>
    <p:embeddedFont>
      <p:font typeface="Rubik Light" pitchFamily="2" charset="-79"/>
      <p:regular r:id="rId17"/>
      <p:bold r:id="rId18"/>
      <p:italic r:id="rId19"/>
      <p:boldItalic r:id="rId20"/>
    </p:embeddedFont>
    <p:embeddedFont>
      <p:font typeface="Rubik Medium" pitchFamily="2" charset="-79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032">
          <p15:clr>
            <a:srgbClr val="747775"/>
          </p15:clr>
        </p15:guide>
        <p15:guide id="2" orient="horz" pos="216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28" roundtripDataSignature="AMtx7mgwDToSrKzsrpbb1u51VwTiRBS7x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9"/>
    <p:restoredTop sz="94667"/>
  </p:normalViewPr>
  <p:slideViewPr>
    <p:cSldViewPr snapToGrid="0">
      <p:cViewPr varScale="1">
        <p:scale>
          <a:sx n="84" d="100"/>
          <a:sy n="84" d="100"/>
        </p:scale>
        <p:origin x="512" y="184"/>
      </p:cViewPr>
      <p:guideLst>
        <p:guide pos="4032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129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3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128" Type="http://customschemas.google.com/relationships/presentationmetadata" Target="metadata"/><Relationship Id="rId13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13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09d82abe5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0" name="Google Shape;230;g309d82abe5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d88e2d8029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1" name="Google Shape;251;g3d88e2d8029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>
          <a:extLst>
            <a:ext uri="{FF2B5EF4-FFF2-40B4-BE49-F238E27FC236}">
              <a16:creationId xmlns:a16="http://schemas.microsoft.com/office/drawing/2014/main" id="{298D1328-6A33-F7B3-6855-F5F804E44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d88e2d8029_0_41:notes">
            <a:extLst>
              <a:ext uri="{FF2B5EF4-FFF2-40B4-BE49-F238E27FC236}">
                <a16:creationId xmlns:a16="http://schemas.microsoft.com/office/drawing/2014/main" id="{626349D3-BE3C-DD09-0B23-0831A9F76D8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1" name="Google Shape;251;g3d88e2d8029_0_41:notes">
            <a:extLst>
              <a:ext uri="{FF2B5EF4-FFF2-40B4-BE49-F238E27FC236}">
                <a16:creationId xmlns:a16="http://schemas.microsoft.com/office/drawing/2014/main" id="{CA06C386-2387-0F90-CD82-40C474B332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28325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>
          <a:extLst>
            <a:ext uri="{FF2B5EF4-FFF2-40B4-BE49-F238E27FC236}">
              <a16:creationId xmlns:a16="http://schemas.microsoft.com/office/drawing/2014/main" id="{2A919086-2733-0C1E-D055-360F79EC8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d88e2d8029_0_41:notes">
            <a:extLst>
              <a:ext uri="{FF2B5EF4-FFF2-40B4-BE49-F238E27FC236}">
                <a16:creationId xmlns:a16="http://schemas.microsoft.com/office/drawing/2014/main" id="{30C38858-E4F3-1CD9-9CF4-DE8DAD44BD4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1" name="Google Shape;251;g3d88e2d8029_0_41:notes">
            <a:extLst>
              <a:ext uri="{FF2B5EF4-FFF2-40B4-BE49-F238E27FC236}">
                <a16:creationId xmlns:a16="http://schemas.microsoft.com/office/drawing/2014/main" id="{EBBF99E5-3811-C02E-A578-BD6B62D867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36834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>
          <a:extLst>
            <a:ext uri="{FF2B5EF4-FFF2-40B4-BE49-F238E27FC236}">
              <a16:creationId xmlns:a16="http://schemas.microsoft.com/office/drawing/2014/main" id="{11E237CC-9058-AFA5-97DA-494E81688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d88e2d8029_0_41:notes">
            <a:extLst>
              <a:ext uri="{FF2B5EF4-FFF2-40B4-BE49-F238E27FC236}">
                <a16:creationId xmlns:a16="http://schemas.microsoft.com/office/drawing/2014/main" id="{34A49E59-CBDA-E627-762D-ACB8E3BC1F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1" name="Google Shape;251;g3d88e2d8029_0_41:notes">
            <a:extLst>
              <a:ext uri="{FF2B5EF4-FFF2-40B4-BE49-F238E27FC236}">
                <a16:creationId xmlns:a16="http://schemas.microsoft.com/office/drawing/2014/main" id="{0D6C2C08-3895-83CD-A25C-093454B806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280172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>
          <a:extLst>
            <a:ext uri="{FF2B5EF4-FFF2-40B4-BE49-F238E27FC236}">
              <a16:creationId xmlns:a16="http://schemas.microsoft.com/office/drawing/2014/main" id="{50701680-494D-50D3-E5B9-041607077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d88e2d8029_0_41:notes">
            <a:extLst>
              <a:ext uri="{FF2B5EF4-FFF2-40B4-BE49-F238E27FC236}">
                <a16:creationId xmlns:a16="http://schemas.microsoft.com/office/drawing/2014/main" id="{9C802DE5-5702-2027-E4DB-215C411499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1" name="Google Shape;251;g3d88e2d8029_0_41:notes">
            <a:extLst>
              <a:ext uri="{FF2B5EF4-FFF2-40B4-BE49-F238E27FC236}">
                <a16:creationId xmlns:a16="http://schemas.microsoft.com/office/drawing/2014/main" id="{A3D4A1F0-1BF0-1962-AE1B-8264691C9D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863793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>
          <a:extLst>
            <a:ext uri="{FF2B5EF4-FFF2-40B4-BE49-F238E27FC236}">
              <a16:creationId xmlns:a16="http://schemas.microsoft.com/office/drawing/2014/main" id="{54F96BDD-D809-6A99-243A-2DE0B0E9C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d88e2d8029_0_41:notes">
            <a:extLst>
              <a:ext uri="{FF2B5EF4-FFF2-40B4-BE49-F238E27FC236}">
                <a16:creationId xmlns:a16="http://schemas.microsoft.com/office/drawing/2014/main" id="{0FFB67C2-6C3A-F0AE-05C8-450B3B8B31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1" name="Google Shape;251;g3d88e2d8029_0_41:notes">
            <a:extLst>
              <a:ext uri="{FF2B5EF4-FFF2-40B4-BE49-F238E27FC236}">
                <a16:creationId xmlns:a16="http://schemas.microsoft.com/office/drawing/2014/main" id="{82B5B59B-9D5E-1436-2282-12692F73A6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301770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>
          <a:extLst>
            <a:ext uri="{FF2B5EF4-FFF2-40B4-BE49-F238E27FC236}">
              <a16:creationId xmlns:a16="http://schemas.microsoft.com/office/drawing/2014/main" id="{C608F9FB-4078-8F5E-EFA4-8311DFD2A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d88e2d8029_0_41:notes">
            <a:extLst>
              <a:ext uri="{FF2B5EF4-FFF2-40B4-BE49-F238E27FC236}">
                <a16:creationId xmlns:a16="http://schemas.microsoft.com/office/drawing/2014/main" id="{90E5837E-700C-34CA-326C-0BF0F953F1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1" name="Google Shape;251;g3d88e2d8029_0_41:notes">
            <a:extLst>
              <a:ext uri="{FF2B5EF4-FFF2-40B4-BE49-F238E27FC236}">
                <a16:creationId xmlns:a16="http://schemas.microsoft.com/office/drawing/2014/main" id="{8ED49EB4-BF1B-1E91-F0D2-0804E6483C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2572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pacious.ub.edu/" TargetMode="Externa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2F3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g309d82abe54_1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g309d82abe54_1_0" descr="A blue text on a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0795" y="312571"/>
            <a:ext cx="4048211" cy="1224889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g309d82abe54_1_0"/>
          <p:cNvSpPr txBox="1"/>
          <p:nvPr/>
        </p:nvSpPr>
        <p:spPr>
          <a:xfrm>
            <a:off x="359025" y="1746174"/>
            <a:ext cx="10719792" cy="3370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en-GB" sz="3500" b="0" i="0" u="none" strike="noStrike" cap="none" dirty="0">
                <a:solidFill>
                  <a:srgbClr val="0B0A21"/>
                </a:solidFill>
                <a:latin typeface="Rubik Medium"/>
                <a:ea typeface="Rubik Medium"/>
                <a:cs typeface="Rubik Medium"/>
                <a:sym typeface="Rubik Medium"/>
              </a:rPr>
              <a:t>SPACIOUS Internal Science Challenge 3: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endParaRPr lang="en-GB" sz="3500" dirty="0">
              <a:solidFill>
                <a:srgbClr val="0B0A21"/>
              </a:solidFill>
              <a:latin typeface="Rubik Medium"/>
              <a:ea typeface="Rubik Medium"/>
              <a:cs typeface="Rubik Medium"/>
              <a:sym typeface="Rubik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en-GB" sz="3500" dirty="0">
                <a:solidFill>
                  <a:srgbClr val="0B0A21"/>
                </a:solidFill>
                <a:latin typeface="Rubik Medium"/>
                <a:ea typeface="Rubik Medium"/>
                <a:cs typeface="Rubik Medium"/>
                <a:sym typeface="Rubik Medium"/>
              </a:rPr>
              <a:t>Euclid 3x2pt cosmological parameter inference</a:t>
            </a:r>
            <a:endParaRPr lang="en-GB" sz="3500" b="0" i="0" u="none" strike="noStrike" cap="none" dirty="0">
              <a:solidFill>
                <a:srgbClr val="0B0A21"/>
              </a:solidFill>
              <a:latin typeface="Rubik Medium"/>
              <a:ea typeface="Rubik Medium"/>
              <a:cs typeface="Rubik Medium"/>
              <a:sym typeface="Rubik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endParaRPr lang="en-GB" sz="3500" dirty="0">
              <a:solidFill>
                <a:srgbClr val="0B0A21"/>
              </a:solidFill>
              <a:latin typeface="Rubik Medium"/>
              <a:ea typeface="Rubik Medium"/>
              <a:cs typeface="Rubik Medium"/>
              <a:sym typeface="Rubik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en-GB" sz="3500" dirty="0">
                <a:solidFill>
                  <a:srgbClr val="0B0A21"/>
                </a:solidFill>
                <a:latin typeface="Rubik Medium"/>
                <a:ea typeface="Rubik Medium"/>
                <a:cs typeface="Rubik Medium"/>
                <a:sym typeface="Rubik Medium"/>
              </a:rPr>
              <a:t>Update by NCH 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en-GB" sz="3500" dirty="0">
                <a:solidFill>
                  <a:srgbClr val="0B0A21"/>
                </a:solidFill>
                <a:latin typeface="Rubik Medium"/>
                <a:ea typeface="Rubik Medium"/>
                <a:cs typeface="Rubik Medium"/>
                <a:sym typeface="Rubik Medium"/>
              </a:rPr>
              <a:t>(now on behalf of </a:t>
            </a:r>
            <a:r>
              <a:rPr lang="en-GB" sz="3500" dirty="0" err="1">
                <a:solidFill>
                  <a:srgbClr val="0B0A21"/>
                </a:solidFill>
                <a:latin typeface="Rubik Medium"/>
                <a:ea typeface="Rubik Medium"/>
                <a:cs typeface="Rubik Medium"/>
                <a:sym typeface="Rubik Medium"/>
              </a:rPr>
              <a:t>IfA</a:t>
            </a:r>
            <a:r>
              <a:rPr lang="en-GB" sz="3500" dirty="0">
                <a:solidFill>
                  <a:srgbClr val="0B0A21"/>
                </a:solidFill>
                <a:latin typeface="Rubik Medium"/>
                <a:ea typeface="Rubik Medium"/>
                <a:cs typeface="Rubik Medium"/>
                <a:sym typeface="Rubik Medium"/>
              </a:rPr>
              <a:t> Euclid Theory group)</a:t>
            </a:r>
            <a:endParaRPr sz="3500" b="0" i="0" u="none" strike="noStrike" cap="none" dirty="0">
              <a:solidFill>
                <a:srgbClr val="0B0A21"/>
              </a:solidFill>
              <a:latin typeface="Rubik Medium"/>
              <a:ea typeface="Rubik Medium"/>
              <a:cs typeface="Rubik Medium"/>
              <a:sym typeface="Rubik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g309d82abe54_1_0" descr="A close up of blue tex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0795" y="6275647"/>
            <a:ext cx="1905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g309d82abe54_1_0"/>
          <p:cNvSpPr txBox="1"/>
          <p:nvPr/>
        </p:nvSpPr>
        <p:spPr>
          <a:xfrm>
            <a:off x="2255795" y="6233082"/>
            <a:ext cx="4777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0B0A21"/>
                </a:solidFill>
                <a:latin typeface="Rubik Light"/>
                <a:ea typeface="Rubik Light"/>
                <a:cs typeface="Rubik Light"/>
                <a:sym typeface="Rubik Light"/>
              </a:rPr>
              <a:t>SPACIOUS is a Horizon Europe HORIZON-CL4-2023-SPACE-01-71 project funded under grant agreement no. 101135205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g309d82abe54_1_0"/>
          <p:cNvSpPr txBox="1"/>
          <p:nvPr/>
        </p:nvSpPr>
        <p:spPr>
          <a:xfrm>
            <a:off x="7145670" y="6243907"/>
            <a:ext cx="47772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chemeClr val="hlink"/>
                </a:solidFill>
                <a:uFill>
                  <a:noFill/>
                </a:uFill>
                <a:latin typeface="Rubik Light"/>
                <a:ea typeface="Rubik Light"/>
                <a:cs typeface="Rubik Light"/>
                <a:sym typeface="Rubik Light"/>
                <a:hlinkClick r:id="rId6"/>
              </a:rPr>
              <a:t>https://spacious.ub.edu/</a:t>
            </a:r>
            <a:r>
              <a:rPr lang="en-US" sz="2200" b="0" i="0" u="none" strike="noStrike" cap="none">
                <a:solidFill>
                  <a:srgbClr val="0B0A21"/>
                </a:solidFill>
                <a:latin typeface="Rubik Light"/>
                <a:ea typeface="Rubik Light"/>
                <a:cs typeface="Rubik Light"/>
                <a:sym typeface="Rubik Light"/>
              </a:rPr>
              <a:t> 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d88e2d8029_0_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endParaRPr/>
          </a:p>
        </p:txBody>
      </p:sp>
      <p:sp>
        <p:nvSpPr>
          <p:cNvPr id="254" name="Google Shape;254;g3d88e2d8029_0_41"/>
          <p:cNvSpPr/>
          <p:nvPr/>
        </p:nvSpPr>
        <p:spPr>
          <a:xfrm>
            <a:off x="12700" y="127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FF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55" name="Google Shape;255;g3d88e2d8029_0_41" descr="A blue text on a black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88850" y="5980702"/>
            <a:ext cx="2713679" cy="821093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g3d88e2d8029_0_41"/>
          <p:cNvSpPr txBox="1"/>
          <p:nvPr/>
        </p:nvSpPr>
        <p:spPr>
          <a:xfrm>
            <a:off x="371100" y="43852"/>
            <a:ext cx="114498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 dirty="0">
                <a:solidFill>
                  <a:srgbClr val="67B5D0"/>
                </a:solidFill>
                <a:latin typeface="Rubik Medium"/>
                <a:ea typeface="Rubik Medium"/>
                <a:cs typeface="Rubik Medium"/>
                <a:sym typeface="Rubik Medium"/>
              </a:rPr>
              <a:t> The Challenge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g3d88e2d8029_0_41"/>
          <p:cNvSpPr txBox="1"/>
          <p:nvPr/>
        </p:nvSpPr>
        <p:spPr>
          <a:xfrm>
            <a:off x="657400" y="775140"/>
            <a:ext cx="10890600" cy="6217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dk1"/>
                </a:solidFill>
              </a:rPr>
              <a:t>Confront state-of-the-art cosmological models against a ‘Stage IV’ imaging and spectroscopic survey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dk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dk1"/>
                </a:solidFill>
              </a:rPr>
              <a:t>ESA Euclid ‘Level 3’ data, i.e. galaxy lens-lens, cluster-cluster auto-correlation and lens-cluster cross-correlation statistics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GB" sz="2800" dirty="0">
              <a:solidFill>
                <a:schemeClr val="dk1"/>
              </a:solidFill>
            </a:endParaRPr>
          </a:p>
          <a:p>
            <a:pPr marL="457200" lvl="5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dk1"/>
                </a:solidFill>
              </a:rPr>
              <a:t>This is a highly technical Bayesian problem involving advanced simulation and statistical methodologies</a:t>
            </a:r>
          </a:p>
          <a:p>
            <a:pPr marL="457200" lvl="5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dk1"/>
              </a:solidFill>
            </a:endParaRPr>
          </a:p>
          <a:p>
            <a:pPr marL="457200" lvl="5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dk1"/>
                </a:solidFill>
              </a:rPr>
              <a:t>It is a computationally (not data) intensive problem</a:t>
            </a:r>
          </a:p>
          <a:p>
            <a:pPr lvl="5"/>
            <a:endParaRPr lang="en-GB" sz="2800" dirty="0">
              <a:solidFill>
                <a:schemeClr val="dk1"/>
              </a:solidFill>
            </a:endParaRPr>
          </a:p>
          <a:p>
            <a:pPr lvl="5"/>
            <a:r>
              <a:rPr lang="en-GB" sz="2800" dirty="0">
                <a:solidFill>
                  <a:schemeClr val="dk1"/>
                </a:solidFill>
              </a:rPr>
              <a:t>Internal becomes external: recruited </a:t>
            </a:r>
            <a:r>
              <a:rPr lang="en-GB" sz="2800" dirty="0" err="1">
                <a:solidFill>
                  <a:schemeClr val="dk1"/>
                </a:solidFill>
              </a:rPr>
              <a:t>IfA</a:t>
            </a:r>
            <a:r>
              <a:rPr lang="en-GB" sz="2800" dirty="0">
                <a:solidFill>
                  <a:schemeClr val="dk1"/>
                </a:solidFill>
              </a:rPr>
              <a:t> black-belt cosmological physicists and using STFC-Cloud at RAL: ‘</a:t>
            </a:r>
            <a:r>
              <a:rPr lang="en-GB" sz="2800" dirty="0" err="1">
                <a:solidFill>
                  <a:schemeClr val="dk1"/>
                </a:solidFill>
              </a:rPr>
              <a:t>scorpio</a:t>
            </a:r>
            <a:r>
              <a:rPr lang="en-GB" sz="2800" dirty="0">
                <a:solidFill>
                  <a:schemeClr val="dk1"/>
                </a:solidFill>
              </a:rPr>
              <a:t>’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>
          <a:extLst>
            <a:ext uri="{FF2B5EF4-FFF2-40B4-BE49-F238E27FC236}">
              <a16:creationId xmlns:a16="http://schemas.microsoft.com/office/drawing/2014/main" id="{515CE014-6CB0-E6FF-29E0-044A3C93B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d88e2d8029_0_41">
            <a:extLst>
              <a:ext uri="{FF2B5EF4-FFF2-40B4-BE49-F238E27FC236}">
                <a16:creationId xmlns:a16="http://schemas.microsoft.com/office/drawing/2014/main" id="{0708AB6B-4432-0A73-F47A-296183E0F7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endParaRPr/>
          </a:p>
        </p:txBody>
      </p:sp>
      <p:sp>
        <p:nvSpPr>
          <p:cNvPr id="254" name="Google Shape;254;g3d88e2d8029_0_41">
            <a:extLst>
              <a:ext uri="{FF2B5EF4-FFF2-40B4-BE49-F238E27FC236}">
                <a16:creationId xmlns:a16="http://schemas.microsoft.com/office/drawing/2014/main" id="{27618EA7-4D5D-52DE-5D0D-68520C05608E}"/>
              </a:ext>
            </a:extLst>
          </p:cNvPr>
          <p:cNvSpPr/>
          <p:nvPr/>
        </p:nvSpPr>
        <p:spPr>
          <a:xfrm>
            <a:off x="12700" y="127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FF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55" name="Google Shape;255;g3d88e2d8029_0_4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F4B971A0-5F8A-4E0A-2B44-DFD55213398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88850" y="5980702"/>
            <a:ext cx="2713679" cy="821093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g3d88e2d8029_0_41">
            <a:extLst>
              <a:ext uri="{FF2B5EF4-FFF2-40B4-BE49-F238E27FC236}">
                <a16:creationId xmlns:a16="http://schemas.microsoft.com/office/drawing/2014/main" id="{E62292F1-DC3B-491D-E7DA-34CD60E81941}"/>
              </a:ext>
            </a:extLst>
          </p:cNvPr>
          <p:cNvSpPr txBox="1"/>
          <p:nvPr/>
        </p:nvSpPr>
        <p:spPr>
          <a:xfrm>
            <a:off x="371100" y="365134"/>
            <a:ext cx="114498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 dirty="0">
                <a:solidFill>
                  <a:srgbClr val="67B5D0"/>
                </a:solidFill>
                <a:latin typeface="Rubik Medium"/>
                <a:ea typeface="Rubik Medium"/>
                <a:cs typeface="Rubik Medium"/>
                <a:sym typeface="Rubik Medium"/>
              </a:rPr>
              <a:t> </a:t>
            </a:r>
            <a:r>
              <a:rPr lang="en-US" sz="4400" dirty="0">
                <a:solidFill>
                  <a:srgbClr val="67B5D0"/>
                </a:solidFill>
                <a:latin typeface="Rubik Medium"/>
                <a:ea typeface="Rubik Medium"/>
                <a:cs typeface="Rubik Medium"/>
                <a:sym typeface="Rubik Medium"/>
              </a:rPr>
              <a:t>Euclid data release schedule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g3d88e2d8029_0_41">
            <a:extLst>
              <a:ext uri="{FF2B5EF4-FFF2-40B4-BE49-F238E27FC236}">
                <a16:creationId xmlns:a16="http://schemas.microsoft.com/office/drawing/2014/main" id="{FA4022E8-DA1F-AE9B-A34D-28A2596689F6}"/>
              </a:ext>
            </a:extLst>
          </p:cNvPr>
          <p:cNvSpPr txBox="1"/>
          <p:nvPr/>
        </p:nvSpPr>
        <p:spPr>
          <a:xfrm>
            <a:off x="657400" y="1195275"/>
            <a:ext cx="10890600" cy="4924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dk1"/>
                </a:solidFill>
              </a:rPr>
              <a:t>At the time of SPACIOUS proposal writing we anticipated availability of Level 3 products well before the end of the project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dk1"/>
              </a:solidFill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dk1"/>
                </a:solidFill>
              </a:rPr>
              <a:t>As it turns out the Level 3 data products are to be published </a:t>
            </a:r>
            <a:r>
              <a:rPr lang="en-GB" sz="2800" i="1" dirty="0">
                <a:solidFill>
                  <a:schemeClr val="dk1"/>
                </a:solidFill>
              </a:rPr>
              <a:t>within the Euclid Consortium</a:t>
            </a:r>
            <a:r>
              <a:rPr lang="en-GB" sz="2800" dirty="0">
                <a:solidFill>
                  <a:schemeClr val="dk1"/>
                </a:solidFill>
              </a:rPr>
              <a:t> mid-2027 (!)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dk1"/>
              </a:solidFill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dk1"/>
                </a:solidFill>
              </a:rPr>
              <a:t>This was identified as a risk right from the start, with mitigation being use of Level 3 ‘mock’ data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-GB" sz="2800" dirty="0">
              <a:solidFill>
                <a:schemeClr val="dk1"/>
              </a:solidFill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-GB" sz="2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940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>
          <a:extLst>
            <a:ext uri="{FF2B5EF4-FFF2-40B4-BE49-F238E27FC236}">
              <a16:creationId xmlns:a16="http://schemas.microsoft.com/office/drawing/2014/main" id="{CED7B21A-C891-E1D1-7D47-EA38CCD5B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d88e2d8029_0_41">
            <a:extLst>
              <a:ext uri="{FF2B5EF4-FFF2-40B4-BE49-F238E27FC236}">
                <a16:creationId xmlns:a16="http://schemas.microsoft.com/office/drawing/2014/main" id="{EC2036C0-507D-715B-243D-BCDF2914E7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endParaRPr/>
          </a:p>
        </p:txBody>
      </p:sp>
      <p:sp>
        <p:nvSpPr>
          <p:cNvPr id="254" name="Google Shape;254;g3d88e2d8029_0_41">
            <a:extLst>
              <a:ext uri="{FF2B5EF4-FFF2-40B4-BE49-F238E27FC236}">
                <a16:creationId xmlns:a16="http://schemas.microsoft.com/office/drawing/2014/main" id="{BEC0D6D7-74F2-2EAE-8178-05FAFBD7B1B3}"/>
              </a:ext>
            </a:extLst>
          </p:cNvPr>
          <p:cNvSpPr/>
          <p:nvPr/>
        </p:nvSpPr>
        <p:spPr>
          <a:xfrm>
            <a:off x="0" y="13724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FF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55" name="Google Shape;255;g3d88e2d8029_0_4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10D0668A-26B4-1C83-27F3-B2FC3344204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88850" y="5980702"/>
            <a:ext cx="2713679" cy="821093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g3d88e2d8029_0_41">
            <a:extLst>
              <a:ext uri="{FF2B5EF4-FFF2-40B4-BE49-F238E27FC236}">
                <a16:creationId xmlns:a16="http://schemas.microsoft.com/office/drawing/2014/main" id="{FCAF07D8-188A-487E-38D1-DDE4CC0570BE}"/>
              </a:ext>
            </a:extLst>
          </p:cNvPr>
          <p:cNvSpPr txBox="1"/>
          <p:nvPr/>
        </p:nvSpPr>
        <p:spPr>
          <a:xfrm>
            <a:off x="371100" y="47083"/>
            <a:ext cx="1144980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 dirty="0">
                <a:solidFill>
                  <a:srgbClr val="67B5D0"/>
                </a:solidFill>
                <a:latin typeface="Rubik Medium"/>
                <a:ea typeface="Rubik Medium"/>
                <a:cs typeface="Rubik Medium"/>
                <a:sym typeface="Rubik Medium"/>
              </a:rPr>
              <a:t> Note to self: Standard Lambda-CDM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9EEB40-0C3A-32D5-8EF4-DC1CD46F55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697313"/>
            <a:ext cx="7981557" cy="5998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442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>
          <a:extLst>
            <a:ext uri="{FF2B5EF4-FFF2-40B4-BE49-F238E27FC236}">
              <a16:creationId xmlns:a16="http://schemas.microsoft.com/office/drawing/2014/main" id="{922C8B90-657B-6A97-5B84-0C10BE9FC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d88e2d8029_0_41">
            <a:extLst>
              <a:ext uri="{FF2B5EF4-FFF2-40B4-BE49-F238E27FC236}">
                <a16:creationId xmlns:a16="http://schemas.microsoft.com/office/drawing/2014/main" id="{CC563254-6D5E-E23D-3C31-77C909620D1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endParaRPr/>
          </a:p>
        </p:txBody>
      </p:sp>
      <p:sp>
        <p:nvSpPr>
          <p:cNvPr id="254" name="Google Shape;254;g3d88e2d8029_0_41">
            <a:extLst>
              <a:ext uri="{FF2B5EF4-FFF2-40B4-BE49-F238E27FC236}">
                <a16:creationId xmlns:a16="http://schemas.microsoft.com/office/drawing/2014/main" id="{3414298A-0861-8FC4-5C34-ED7611DCEF97}"/>
              </a:ext>
            </a:extLst>
          </p:cNvPr>
          <p:cNvSpPr/>
          <p:nvPr/>
        </p:nvSpPr>
        <p:spPr>
          <a:xfrm>
            <a:off x="12700" y="127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FF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56" name="Google Shape;256;g3d88e2d8029_0_41">
            <a:extLst>
              <a:ext uri="{FF2B5EF4-FFF2-40B4-BE49-F238E27FC236}">
                <a16:creationId xmlns:a16="http://schemas.microsoft.com/office/drawing/2014/main" id="{73BB5899-67A3-CE32-4AE7-D5ECAB29F526}"/>
              </a:ext>
            </a:extLst>
          </p:cNvPr>
          <p:cNvSpPr txBox="1"/>
          <p:nvPr/>
        </p:nvSpPr>
        <p:spPr>
          <a:xfrm>
            <a:off x="377800" y="44432"/>
            <a:ext cx="114498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 dirty="0">
                <a:solidFill>
                  <a:srgbClr val="67B5D0"/>
                </a:solidFill>
                <a:latin typeface="Rubik Medium"/>
                <a:ea typeface="Rubik Medium"/>
                <a:cs typeface="Rubik Medium"/>
                <a:sym typeface="Rubik Medium"/>
              </a:rPr>
              <a:t> From the </a:t>
            </a:r>
            <a:r>
              <a:rPr lang="en-US" sz="4400" b="0" i="0" u="none" strike="noStrike" cap="none" dirty="0" err="1">
                <a:solidFill>
                  <a:srgbClr val="67B5D0"/>
                </a:solidFill>
                <a:latin typeface="Rubik Medium"/>
                <a:ea typeface="Rubik Medium"/>
                <a:cs typeface="Rubik Medium"/>
                <a:sym typeface="Rubik Medium"/>
              </a:rPr>
              <a:t>IfA</a:t>
            </a:r>
            <a:r>
              <a:rPr lang="en-US" sz="4400" b="0" i="0" u="none" strike="noStrike" cap="none" dirty="0">
                <a:solidFill>
                  <a:srgbClr val="67B5D0"/>
                </a:solidFill>
                <a:latin typeface="Rubik Medium"/>
                <a:ea typeface="Rubik Medium"/>
                <a:cs typeface="Rubik Medium"/>
                <a:sym typeface="Rubik Medium"/>
              </a:rPr>
              <a:t> group: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D55B69-217C-B312-51E7-2897A4AE38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799" y="845664"/>
            <a:ext cx="11697707" cy="5793675"/>
          </a:xfrm>
          <a:prstGeom prst="rect">
            <a:avLst/>
          </a:prstGeom>
        </p:spPr>
      </p:pic>
      <p:pic>
        <p:nvPicPr>
          <p:cNvPr id="255" name="Google Shape;255;g3d88e2d8029_0_4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88CD18B2-BD30-C982-E8F4-D121FB7617D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88850" y="5980702"/>
            <a:ext cx="2713679" cy="8210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5790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>
          <a:extLst>
            <a:ext uri="{FF2B5EF4-FFF2-40B4-BE49-F238E27FC236}">
              <a16:creationId xmlns:a16="http://schemas.microsoft.com/office/drawing/2014/main" id="{45F111F2-5EFA-219F-20FE-35008B02F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d88e2d8029_0_41">
            <a:extLst>
              <a:ext uri="{FF2B5EF4-FFF2-40B4-BE49-F238E27FC236}">
                <a16:creationId xmlns:a16="http://schemas.microsoft.com/office/drawing/2014/main" id="{CCDE0C42-A233-5E9A-69FC-19DBAD0F60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endParaRPr/>
          </a:p>
        </p:txBody>
      </p:sp>
      <p:sp>
        <p:nvSpPr>
          <p:cNvPr id="254" name="Google Shape;254;g3d88e2d8029_0_41">
            <a:extLst>
              <a:ext uri="{FF2B5EF4-FFF2-40B4-BE49-F238E27FC236}">
                <a16:creationId xmlns:a16="http://schemas.microsoft.com/office/drawing/2014/main" id="{96E0EE8F-8449-FCA8-E9A9-FF85DEF39215}"/>
              </a:ext>
            </a:extLst>
          </p:cNvPr>
          <p:cNvSpPr/>
          <p:nvPr/>
        </p:nvSpPr>
        <p:spPr>
          <a:xfrm>
            <a:off x="12700" y="127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FF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56" name="Google Shape;256;g3d88e2d8029_0_41">
            <a:extLst>
              <a:ext uri="{FF2B5EF4-FFF2-40B4-BE49-F238E27FC236}">
                <a16:creationId xmlns:a16="http://schemas.microsoft.com/office/drawing/2014/main" id="{86DE3366-556A-CB6D-A893-83AA67E52C97}"/>
              </a:ext>
            </a:extLst>
          </p:cNvPr>
          <p:cNvSpPr txBox="1"/>
          <p:nvPr/>
        </p:nvSpPr>
        <p:spPr>
          <a:xfrm>
            <a:off x="371100" y="-25905"/>
            <a:ext cx="114498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 dirty="0">
                <a:solidFill>
                  <a:srgbClr val="67B5D0"/>
                </a:solidFill>
                <a:latin typeface="Rubik Medium"/>
                <a:ea typeface="Rubik Medium"/>
                <a:cs typeface="Rubik Medium"/>
                <a:sym typeface="Rubik Medium"/>
              </a:rPr>
              <a:t> (… continued)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8D463D-A604-F2DB-87D1-A785FBC3AE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645" y="643505"/>
            <a:ext cx="10880110" cy="6068092"/>
          </a:xfrm>
          <a:prstGeom prst="rect">
            <a:avLst/>
          </a:prstGeom>
        </p:spPr>
      </p:pic>
      <p:pic>
        <p:nvPicPr>
          <p:cNvPr id="255" name="Google Shape;255;g3d88e2d8029_0_4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A5F47DE1-C22C-B20B-47DD-3AF589CA73B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88850" y="5980702"/>
            <a:ext cx="2713679" cy="8210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7991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>
          <a:extLst>
            <a:ext uri="{FF2B5EF4-FFF2-40B4-BE49-F238E27FC236}">
              <a16:creationId xmlns:a16="http://schemas.microsoft.com/office/drawing/2014/main" id="{6DAA5926-F95B-DE01-FA6A-7A827616D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d88e2d8029_0_41">
            <a:extLst>
              <a:ext uri="{FF2B5EF4-FFF2-40B4-BE49-F238E27FC236}">
                <a16:creationId xmlns:a16="http://schemas.microsoft.com/office/drawing/2014/main" id="{917EE1F5-D0F7-19B3-E405-5B831F37AF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endParaRPr/>
          </a:p>
        </p:txBody>
      </p:sp>
      <p:sp>
        <p:nvSpPr>
          <p:cNvPr id="254" name="Google Shape;254;g3d88e2d8029_0_41">
            <a:extLst>
              <a:ext uri="{FF2B5EF4-FFF2-40B4-BE49-F238E27FC236}">
                <a16:creationId xmlns:a16="http://schemas.microsoft.com/office/drawing/2014/main" id="{B4AE7D32-6E4B-06F6-BBE8-880A62B4DF53}"/>
              </a:ext>
            </a:extLst>
          </p:cNvPr>
          <p:cNvSpPr/>
          <p:nvPr/>
        </p:nvSpPr>
        <p:spPr>
          <a:xfrm>
            <a:off x="12700" y="127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FF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56" name="Google Shape;256;g3d88e2d8029_0_41">
            <a:extLst>
              <a:ext uri="{FF2B5EF4-FFF2-40B4-BE49-F238E27FC236}">
                <a16:creationId xmlns:a16="http://schemas.microsoft.com/office/drawing/2014/main" id="{2550A7C0-1DEF-7AAE-3633-B3412AB1E228}"/>
              </a:ext>
            </a:extLst>
          </p:cNvPr>
          <p:cNvSpPr txBox="1"/>
          <p:nvPr/>
        </p:nvSpPr>
        <p:spPr>
          <a:xfrm>
            <a:off x="371100" y="-25905"/>
            <a:ext cx="114498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 dirty="0">
                <a:solidFill>
                  <a:srgbClr val="67B5D0"/>
                </a:solidFill>
                <a:latin typeface="Rubik Medium"/>
                <a:ea typeface="Rubik Medium"/>
                <a:cs typeface="Rubik Medium"/>
                <a:sym typeface="Rubik Medium"/>
              </a:rPr>
              <a:t> (… continued)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BF53F8-0853-F02D-1AFE-B949A4E0CE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86338" y="643505"/>
            <a:ext cx="10844724" cy="6068092"/>
          </a:xfrm>
          <a:prstGeom prst="rect">
            <a:avLst/>
          </a:prstGeom>
        </p:spPr>
      </p:pic>
      <p:pic>
        <p:nvPicPr>
          <p:cNvPr id="255" name="Google Shape;255;g3d88e2d8029_0_4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0BB14A15-AA17-9430-3D95-735F070BAA8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88850" y="5980702"/>
            <a:ext cx="2713679" cy="8210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3743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>
          <a:extLst>
            <a:ext uri="{FF2B5EF4-FFF2-40B4-BE49-F238E27FC236}">
              <a16:creationId xmlns:a16="http://schemas.microsoft.com/office/drawing/2014/main" id="{158D4347-E8EC-5E5F-264C-BC91EB307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d88e2d8029_0_41">
            <a:extLst>
              <a:ext uri="{FF2B5EF4-FFF2-40B4-BE49-F238E27FC236}">
                <a16:creationId xmlns:a16="http://schemas.microsoft.com/office/drawing/2014/main" id="{92CDC852-2CB2-8D6A-DF16-8B449E7D38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endParaRPr/>
          </a:p>
        </p:txBody>
      </p:sp>
      <p:sp>
        <p:nvSpPr>
          <p:cNvPr id="254" name="Google Shape;254;g3d88e2d8029_0_41">
            <a:extLst>
              <a:ext uri="{FF2B5EF4-FFF2-40B4-BE49-F238E27FC236}">
                <a16:creationId xmlns:a16="http://schemas.microsoft.com/office/drawing/2014/main" id="{D4EDE52C-BB01-21F3-9BB8-C4EB6B504016}"/>
              </a:ext>
            </a:extLst>
          </p:cNvPr>
          <p:cNvSpPr/>
          <p:nvPr/>
        </p:nvSpPr>
        <p:spPr>
          <a:xfrm>
            <a:off x="12700" y="127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FF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56" name="Google Shape;256;g3d88e2d8029_0_41">
            <a:extLst>
              <a:ext uri="{FF2B5EF4-FFF2-40B4-BE49-F238E27FC236}">
                <a16:creationId xmlns:a16="http://schemas.microsoft.com/office/drawing/2014/main" id="{8F1A977D-D72E-4348-05AF-B0ADF1E2BD17}"/>
              </a:ext>
            </a:extLst>
          </p:cNvPr>
          <p:cNvSpPr txBox="1"/>
          <p:nvPr/>
        </p:nvSpPr>
        <p:spPr>
          <a:xfrm>
            <a:off x="371100" y="-25905"/>
            <a:ext cx="114498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 dirty="0">
                <a:solidFill>
                  <a:srgbClr val="67B5D0"/>
                </a:solidFill>
                <a:latin typeface="Rubik Medium"/>
                <a:ea typeface="Rubik Medium"/>
                <a:cs typeface="Rubik Medium"/>
                <a:sym typeface="Rubik Medium"/>
              </a:rPr>
              <a:t> (… continued)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C98F42-0F08-8D10-4249-0B14F787D3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38200" y="1047731"/>
            <a:ext cx="10844724" cy="3495406"/>
          </a:xfrm>
          <a:prstGeom prst="rect">
            <a:avLst/>
          </a:prstGeom>
        </p:spPr>
      </p:pic>
      <p:pic>
        <p:nvPicPr>
          <p:cNvPr id="255" name="Google Shape;255;g3d88e2d8029_0_4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E212E288-7404-EC65-A3A4-2F0C53D5365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88850" y="5980702"/>
            <a:ext cx="2713679" cy="8210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67977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19386</TotalTime>
  <Words>217</Words>
  <Application>Microsoft Macintosh PowerPoint</Application>
  <PresentationFormat>Widescreen</PresentationFormat>
  <Paragraphs>30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Rubik Light</vt:lpstr>
      <vt:lpstr>Rubik</vt:lpstr>
      <vt:lpstr>Play</vt:lpstr>
      <vt:lpstr>Rubik Medium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Nathan Hambly</cp:lastModifiedBy>
  <cp:revision>21</cp:revision>
  <dcterms:modified xsi:type="dcterms:W3CDTF">2026-09-29T05:32:07Z</dcterms:modified>
</cp:coreProperties>
</file>