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83" r:id="rId3"/>
    <p:sldId id="339" r:id="rId4"/>
    <p:sldId id="338" r:id="rId5"/>
    <p:sldId id="328" r:id="rId6"/>
    <p:sldId id="323" r:id="rId7"/>
    <p:sldId id="345" r:id="rId8"/>
    <p:sldId id="336" r:id="rId9"/>
    <p:sldId id="344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kar Dondelewski" initials="OD" lastIdx="1" clrIdx="0">
    <p:extLst>
      <p:ext uri="{19B8F6BF-5375-455C-9EA6-DF929625EA0E}">
        <p15:presenceInfo xmlns:p15="http://schemas.microsoft.com/office/powerpoint/2012/main" userId="S-1-5-21-1526224874-1540688658-1361462980-2873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4D5D5A"/>
    <a:srgbClr val="CC0000"/>
    <a:srgbClr val="EEB500"/>
    <a:srgbClr val="00FFFF"/>
    <a:srgbClr val="FF66CC"/>
    <a:srgbClr val="595959"/>
    <a:srgbClr val="D7D700"/>
    <a:srgbClr val="FFFF65"/>
    <a:srgbClr val="B6C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6586" autoAdjust="0"/>
  </p:normalViewPr>
  <p:slideViewPr>
    <p:cSldViewPr snapToGrid="0">
      <p:cViewPr varScale="1">
        <p:scale>
          <a:sx n="110" d="100"/>
          <a:sy n="110" d="100"/>
        </p:scale>
        <p:origin x="14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33A2BF88-E643-4E1B-A029-876F45BC109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4"/>
            <a:ext cx="2945659" cy="49813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4"/>
            <a:ext cx="2945659" cy="49813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C94B4D65-B7DF-4BE8-83CA-8C00D998D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4C5865E-3241-4364-8658-26514050C6ED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945659" cy="49813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813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6CE4757D-00EA-4B45-8B4E-E6B9EDCC8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3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2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4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2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  <a:lvl2pPr>
              <a:defRPr>
                <a:latin typeface="Californian FB" panose="0207040306080B030204" pitchFamily="18" charset="0"/>
              </a:defRPr>
            </a:lvl2pPr>
            <a:lvl3pPr>
              <a:defRPr>
                <a:latin typeface="Californian FB" panose="0207040306080B030204" pitchFamily="18" charset="0"/>
              </a:defRPr>
            </a:lvl3pPr>
            <a:lvl4pPr>
              <a:defRPr>
                <a:latin typeface="Californian FB" panose="0207040306080B030204" pitchFamily="18" charset="0"/>
              </a:defRPr>
            </a:lvl4pPr>
            <a:lvl5pPr>
              <a:defRPr>
                <a:latin typeface="Californian FB" panose="0207040306080B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6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7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09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1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9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fornian FB" panose="0207040306080B030204" pitchFamily="18" charset="0"/>
              </a:defRPr>
            </a:lvl1pPr>
            <a:lvl2pPr>
              <a:defRPr>
                <a:latin typeface="Californian FB" panose="0207040306080B030204" pitchFamily="18" charset="0"/>
              </a:defRPr>
            </a:lvl2pPr>
            <a:lvl3pPr>
              <a:defRPr>
                <a:latin typeface="Californian FB" panose="0207040306080B030204" pitchFamily="18" charset="0"/>
              </a:defRPr>
            </a:lvl3pPr>
            <a:lvl4pPr>
              <a:defRPr>
                <a:latin typeface="Californian FB" panose="0207040306080B030204" pitchFamily="18" charset="0"/>
              </a:defRPr>
            </a:lvl4pPr>
            <a:lvl5pPr>
              <a:defRPr>
                <a:latin typeface="Californian FB" panose="0207040306080B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64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1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1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8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1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6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2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7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4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5E8A-2804-43A2-B4D3-B8037340F20C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113C-23BB-4306-A676-2350484E9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2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 June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Hans Postema - CERN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004A-51CD-4EE5-B327-139AC20F60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3983" y="5091132"/>
            <a:ext cx="8001000" cy="742460"/>
          </a:xfrm>
          <a:solidFill>
            <a:schemeClr val="tx2">
              <a:lumMod val="75000"/>
            </a:schemeClr>
          </a:solidFill>
        </p:spPr>
        <p:txBody>
          <a:bodyPr tIns="540000">
            <a:normAutofit fontScale="90000"/>
          </a:bodyPr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Beyond The Lab Event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024846" y="109387"/>
            <a:ext cx="3992152" cy="414244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  <a:prstDash val="lgDashDot"/>
          </a:ln>
        </p:spPr>
        <p:txBody>
          <a:bodyPr vert="horz" lIns="91440" tIns="4680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Century Gothic" panose="020B0502020202020204" pitchFamily="34" charset="0"/>
              </a:rPr>
              <a:t>Oskar Dondelewski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73099" y="5990493"/>
            <a:ext cx="7502769" cy="6056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54000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University of Edinburgh</a:t>
            </a:r>
          </a:p>
        </p:txBody>
      </p:sp>
      <p:pic>
        <p:nvPicPr>
          <p:cNvPr id="11" name="Picture 10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F189506-4927-44D1-9A96-0B783C03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109387"/>
            <a:ext cx="3811383" cy="19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ston Martin &amp; Red Bull to Build an AM-RB 001 Hypercar ...">
            <a:extLst>
              <a:ext uri="{FF2B5EF4-FFF2-40B4-BE49-F238E27FC236}">
                <a16:creationId xmlns:a16="http://schemas.microsoft.com/office/drawing/2014/main" id="{915F823D-F54F-4F04-AE4E-2C2EE2A56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r="6953"/>
          <a:stretch/>
        </p:blipFill>
        <p:spPr bwMode="auto">
          <a:xfrm>
            <a:off x="-54827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D8B7D5-7AA2-4759-992A-6E8392CB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" y="150355"/>
            <a:ext cx="9034307" cy="242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Heavy-research focus:</a:t>
            </a:r>
          </a:p>
          <a:p>
            <a:pPr lvl="1"/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Technical Student Programme at CERN</a:t>
            </a:r>
          </a:p>
          <a:p>
            <a:pPr lvl="1"/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Exchange Programme at National University of Singapore</a:t>
            </a:r>
          </a:p>
          <a:p>
            <a:pPr lvl="1"/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Aeronautical research at Nagoya University in Japan</a:t>
            </a:r>
          </a:p>
          <a:p>
            <a:pPr lvl="1"/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Visiting Researcher at Imperial College London (Electrochemical Science and Engineering Group)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D3FDFA-33B7-42FE-A6FF-A2F91D77D1FB}"/>
              </a:ext>
            </a:extLst>
          </p:cNvPr>
          <p:cNvSpPr/>
          <p:nvPr/>
        </p:nvSpPr>
        <p:spPr>
          <a:xfrm>
            <a:off x="6487886" y="92619"/>
            <a:ext cx="2546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About me: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475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e 14 teuersten Sportwagen von 2016 auf Luxusleben.info">
            <a:extLst>
              <a:ext uri="{FF2B5EF4-FFF2-40B4-BE49-F238E27FC236}">
                <a16:creationId xmlns:a16="http://schemas.microsoft.com/office/drawing/2014/main" id="{2616CE52-9697-4A36-B990-A9A2F4D10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r="419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F8C3-B042-4783-A04B-1402F4A72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" y="162239"/>
            <a:ext cx="9034307" cy="242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Industrial Experience:</a:t>
            </a:r>
          </a:p>
          <a:p>
            <a:pPr lvl="1"/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Research Engineer at Aston Martin’s </a:t>
            </a:r>
            <a:b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Q Advanced Operations </a:t>
            </a:r>
          </a:p>
          <a:p>
            <a:pPr lvl="1"/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Currently project manager on Innovate UK project </a:t>
            </a:r>
            <a:b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developing hypercar batteries, where </a:t>
            </a:r>
            <a:b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Aston Martin partnered with Imperial College London and Dukosi </a:t>
            </a:r>
          </a:p>
          <a:p>
            <a:endParaRPr lang="en-GB" sz="2000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1DC40-C5A5-4AED-A739-9D24A5DE2D8E}"/>
              </a:ext>
            </a:extLst>
          </p:cNvPr>
          <p:cNvSpPr/>
          <p:nvPr/>
        </p:nvSpPr>
        <p:spPr>
          <a:xfrm>
            <a:off x="6487886" y="92619"/>
            <a:ext cx="2546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About me: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412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nspirehep.net/record/884672/files/c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901134" cy="56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040"/>
            <a:ext cx="7886700" cy="842064"/>
          </a:xfrm>
        </p:spPr>
        <p:txBody>
          <a:bodyPr>
            <a:normAutofit/>
          </a:bodyPr>
          <a:lstStyle/>
          <a:p>
            <a:r>
              <a:rPr lang="en-GB" u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Compact Muon Solenoid</a:t>
            </a:r>
            <a:r>
              <a:rPr lang="pl-PL" u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:</a:t>
            </a:r>
            <a:endParaRPr lang="en-SG" u="none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2367" y="3581400"/>
            <a:ext cx="393700" cy="3937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5093566" y="3581400"/>
            <a:ext cx="596033" cy="736600"/>
          </a:xfrm>
          <a:prstGeom prst="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6617566" y="1549400"/>
            <a:ext cx="1053233" cy="254000"/>
          </a:xfrm>
          <a:prstGeom prst="rect">
            <a:avLst/>
          </a:prstGeom>
          <a:solidFill>
            <a:srgbClr val="FF0000">
              <a:alpha val="50000"/>
            </a:srgb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7315200" y="2158998"/>
            <a:ext cx="838201" cy="292102"/>
          </a:xfrm>
          <a:prstGeom prst="rect">
            <a:avLst/>
          </a:prstGeom>
          <a:solidFill>
            <a:schemeClr val="accent4">
              <a:alpha val="5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637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26892" b="169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7AA3A1-C4D1-4E42-927B-88C0561D5462}"/>
              </a:ext>
            </a:extLst>
          </p:cNvPr>
          <p:cNvSpPr/>
          <p:nvPr/>
        </p:nvSpPr>
        <p:spPr>
          <a:xfrm>
            <a:off x="60959" y="75202"/>
            <a:ext cx="407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In-demand Skills: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59C180-9CE9-474C-A8BC-50845729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" y="866393"/>
            <a:ext cx="3215641" cy="5696332"/>
          </a:xfrm>
        </p:spPr>
        <p:txBody>
          <a:bodyPr>
            <a:normAutofit/>
          </a:bodyPr>
          <a:lstStyle/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Understanding new technologies: searching for </a:t>
            </a:r>
            <a:b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and implementing them (technology scouting at AML)</a:t>
            </a:r>
          </a:p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Building prototypes</a:t>
            </a:r>
            <a:b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and testing them</a:t>
            </a:r>
            <a:b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(Pixel Detector Services)</a:t>
            </a:r>
          </a:p>
          <a:p>
            <a:pPr marL="0" indent="0">
              <a:buNone/>
            </a:pPr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0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ED613F-2740-46F0-B84D-888C177CF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" t="3213" b="1262"/>
          <a:stretch/>
        </p:blipFill>
        <p:spPr>
          <a:xfrm>
            <a:off x="5429420" y="0"/>
            <a:ext cx="3714580" cy="3343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7C2D6-6412-4378-9764-D470A130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687457"/>
            <a:ext cx="6924675" cy="4170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BF763-EE62-4441-8301-729FBA451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2" y="4499652"/>
            <a:ext cx="4711698" cy="23583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D5DC11-B31B-4237-A24E-D1A00C599711}"/>
              </a:ext>
            </a:extLst>
          </p:cNvPr>
          <p:cNvSpPr/>
          <p:nvPr/>
        </p:nvSpPr>
        <p:spPr>
          <a:xfrm>
            <a:off x="60959" y="75202"/>
            <a:ext cx="407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In-demand Skills: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401687-E090-467C-83ED-8452D48D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" y="818768"/>
            <a:ext cx="5622448" cy="5696332"/>
          </a:xfrm>
        </p:spPr>
        <p:txBody>
          <a:bodyPr>
            <a:normAutofit/>
          </a:bodyPr>
          <a:lstStyle/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Using Engineering Software i.e. CATIA/ANSYS/COMSOLE</a:t>
            </a:r>
          </a:p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Using complex mathematical models to conducting simulations (MATLAB &amp; Simulink)</a:t>
            </a: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0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iversmagazine.com/wp-content/uploads/2017/06/Aston-Martin-Valkyrie-4.jpg">
            <a:extLst>
              <a:ext uri="{FF2B5EF4-FFF2-40B4-BE49-F238E27FC236}">
                <a16:creationId xmlns:a16="http://schemas.microsoft.com/office/drawing/2014/main" id="{D24FD195-9E29-41E3-848B-3DD75C339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1864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AF2FEC-FD34-4874-AF46-8401C962384A}"/>
              </a:ext>
            </a:extLst>
          </p:cNvPr>
          <p:cNvSpPr/>
          <p:nvPr/>
        </p:nvSpPr>
        <p:spPr>
          <a:xfrm>
            <a:off x="60959" y="75202"/>
            <a:ext cx="8330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Mindset Differences: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471643-E7EF-46FD-98F9-3246C6E5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" y="818768"/>
            <a:ext cx="9083041" cy="6039232"/>
          </a:xfrm>
        </p:spPr>
        <p:txBody>
          <a:bodyPr>
            <a:normAutofit/>
          </a:bodyPr>
          <a:lstStyle/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Lack of thinking about products </a:t>
            </a:r>
            <a:b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“Research for the sake of research, to prove that what is needed is more research”</a:t>
            </a:r>
          </a:p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Money is not an issue </a:t>
            </a:r>
            <a:b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Financial constraints are inherent to industry, in academia notion of revenue </a:t>
            </a:r>
            <a:b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is rather theoretical</a:t>
            </a: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16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r>
              <a:rPr lang="en-GB" sz="24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Applicability </a:t>
            </a:r>
            <a:br>
              <a:rPr lang="en-GB" sz="3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One thing is to invent something, </a:t>
            </a:r>
            <a:b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but to commercialise is another. </a:t>
            </a:r>
            <a:b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16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After invention come safety regulations, certification, market viability</a:t>
            </a: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en-GB" sz="2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4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on Martin Valkyrie: Check out the new hypercar">
            <a:extLst>
              <a:ext uri="{FF2B5EF4-FFF2-40B4-BE49-F238E27FC236}">
                <a16:creationId xmlns:a16="http://schemas.microsoft.com/office/drawing/2014/main" id="{179180BA-5A76-4369-9769-8332F259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87" r="1177" b="5299"/>
          <a:stretch/>
        </p:blipFill>
        <p:spPr bwMode="auto">
          <a:xfrm>
            <a:off x="3277067" y="0"/>
            <a:ext cx="5866933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657939-1A80-46DB-B759-8716F924E4C9}"/>
              </a:ext>
            </a:extLst>
          </p:cNvPr>
          <p:cNvSpPr/>
          <p:nvPr/>
        </p:nvSpPr>
        <p:spPr>
          <a:xfrm>
            <a:off x="0" y="66675"/>
            <a:ext cx="3448050" cy="180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Strong Incentives for Collaboration: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0ADF57-A36C-4ABF-9B58-EA0146CF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6899"/>
            <a:ext cx="3277067" cy="499110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To innovate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Innovations = science applied to a product. Industry and research collaboration is a perfect environment for innovations.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To solve technical problems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Reduce vehicle emissions (fuel tank &amp; polymers example), understand why components fail (vibration absorber example) or cause problems (break noise example)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To conduct projects </a:t>
            </a:r>
            <a:br>
              <a:rPr lang="en-GB" sz="2400" b="1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</a:br>
            <a:r>
              <a:rPr lang="en-GB" sz="2400" b="1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too-risky to run separately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n>
                  <a:solidFill>
                    <a:schemeClr val="tx1"/>
                  </a:solidFill>
                </a:ln>
                <a:highlight>
                  <a:srgbClr val="C0C0C0"/>
                </a:highlight>
                <a:latin typeface="Century Gothic" panose="020B0502020202020204" pitchFamily="34" charset="0"/>
              </a:rPr>
              <a:t>Industry &amp; research partnerships can be supported by public funding (Innovate UK, Horizon 2020 etc.)</a:t>
            </a:r>
          </a:p>
          <a:p>
            <a:pPr>
              <a:lnSpc>
                <a:spcPct val="100000"/>
              </a:lnSpc>
            </a:pPr>
            <a:endParaRPr lang="en-GB" sz="1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400" dirty="0">
              <a:ln>
                <a:solidFill>
                  <a:schemeClr val="tx1"/>
                </a:solidFill>
              </a:ln>
              <a:highlight>
                <a:srgbClr val="C0C0C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7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166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Californian FB</vt:lpstr>
      <vt:lpstr>Calisto MT</vt:lpstr>
      <vt:lpstr>Century Gothic</vt:lpstr>
      <vt:lpstr>Corbel</vt:lpstr>
      <vt:lpstr>Office Theme</vt:lpstr>
      <vt:lpstr>1_Office Theme</vt:lpstr>
      <vt:lpstr>Beyond The Lab Event</vt:lpstr>
      <vt:lpstr>PowerPoint Presentation</vt:lpstr>
      <vt:lpstr>PowerPoint Presentation</vt:lpstr>
      <vt:lpstr>Compact Muon Solenoid: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Lab Event</dc:title>
  <dc:creator>Dondelewski, Oskar</dc:creator>
  <cp:lastModifiedBy>Dondelewski, Oskar</cp:lastModifiedBy>
  <cp:revision>2</cp:revision>
  <dcterms:created xsi:type="dcterms:W3CDTF">2019-01-21T21:44:28Z</dcterms:created>
  <dcterms:modified xsi:type="dcterms:W3CDTF">2019-01-21T21:55:06Z</dcterms:modified>
</cp:coreProperties>
</file>