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Gill Sans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illSans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Gill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af927a3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af927a3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d6149801e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d6149801e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bc9668c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bc9668c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af927a3c5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af927a3c5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af927a3c5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af927a3c5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bc9668cd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bc9668cd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af927a3c5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af927a3c5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object&#10;&#10;Description generated with very high confidence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40974" y="4824322"/>
            <a:ext cx="1403017" cy="3191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Gill Sans"/>
                <a:ea typeface="Gill Sans"/>
                <a:cs typeface="Gill Sans"/>
                <a:sym typeface="Gill Sans"/>
              </a:rPr>
              <a:t>From </a:t>
            </a:r>
            <a:r>
              <a:rPr lang="en">
                <a:solidFill>
                  <a:srgbClr val="073763"/>
                </a:solidFill>
                <a:latin typeface="Gill Sans"/>
                <a:ea typeface="Gill Sans"/>
                <a:cs typeface="Gill Sans"/>
                <a:sym typeface="Gill Sans"/>
              </a:rPr>
              <a:t>Theoretical Physics to Transport Technology</a:t>
            </a:r>
            <a:endParaRPr>
              <a:solidFill>
                <a:srgbClr val="0737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Julian Gascoyne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Student and CPS at Continuum Industries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4"/>
          <p:cNvGrpSpPr/>
          <p:nvPr/>
        </p:nvGrpSpPr>
        <p:grpSpPr>
          <a:xfrm>
            <a:off x="2700074" y="1457884"/>
            <a:ext cx="2425889" cy="2227733"/>
            <a:chOff x="3071457" y="2013875"/>
            <a:chExt cx="1944600" cy="1569600"/>
          </a:xfrm>
        </p:grpSpPr>
        <p:sp>
          <p:nvSpPr>
            <p:cNvPr id="62" name="Google Shape;62;p14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CC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solidFill>
              <a:srgbClr val="3CCB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Highly Skilled Team</a:t>
              </a:r>
              <a:endPara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" name="Google Shape;64;p14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solidFill>
              <a:srgbClr val="3CCB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Gill Sans"/>
                <a:buChar char="●"/>
              </a:pPr>
              <a:r>
                <a:rPr lang="en" sz="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Engineers</a:t>
              </a:r>
              <a:endParaRPr sz="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Gill Sans"/>
                <a:buChar char="●"/>
              </a:pPr>
              <a:r>
                <a:rPr lang="en" sz="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Computer Scientists</a:t>
              </a:r>
              <a:endParaRPr sz="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Gill Sans"/>
                <a:buChar char="●"/>
              </a:pPr>
              <a:r>
                <a:rPr lang="en" sz="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Physicist</a:t>
              </a:r>
              <a:endParaRPr sz="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65" name="Google Shape;65;p14"/>
          <p:cNvGrpSpPr/>
          <p:nvPr/>
        </p:nvGrpSpPr>
        <p:grpSpPr>
          <a:xfrm>
            <a:off x="277163" y="1457884"/>
            <a:ext cx="2425889" cy="2227733"/>
            <a:chOff x="1126863" y="2013875"/>
            <a:chExt cx="1944600" cy="1569600"/>
          </a:xfrm>
        </p:grpSpPr>
        <p:sp>
          <p:nvSpPr>
            <p:cNvPr id="66" name="Google Shape;66;p14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CC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solidFill>
              <a:srgbClr val="3CCB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Well-Researched Scientific Principles</a:t>
              </a:r>
              <a:endPara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" name="Google Shape;68;p14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solidFill>
              <a:srgbClr val="3CCB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Gill Sans"/>
                <a:buChar char="●"/>
              </a:pPr>
              <a:r>
                <a:rPr lang="en" sz="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Powerful Genetic Algorithms</a:t>
              </a:r>
              <a:endParaRPr sz="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Gill Sans"/>
                <a:buChar char="●"/>
              </a:pPr>
              <a:r>
                <a:rPr lang="en" sz="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Out-of-Core Computing</a:t>
              </a:r>
              <a:endParaRPr sz="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69" name="Google Shape;69;p14"/>
          <p:cNvGrpSpPr/>
          <p:nvPr/>
        </p:nvGrpSpPr>
        <p:grpSpPr>
          <a:xfrm>
            <a:off x="5122843" y="1457884"/>
            <a:ext cx="3743997" cy="2227733"/>
            <a:chOff x="5015938" y="2013875"/>
            <a:chExt cx="3001200" cy="1569600"/>
          </a:xfrm>
        </p:grpSpPr>
        <p:sp>
          <p:nvSpPr>
            <p:cNvPr id="70" name="Google Shape;70;p14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Digital Super Twin</a:t>
              </a:r>
              <a:endPara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Gill Sans"/>
                <a:buChar char="●"/>
              </a:pPr>
              <a:r>
                <a:rPr lang="en" sz="11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Systems of Systems Multi-model</a:t>
              </a:r>
              <a:endPara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Gill Sans"/>
                <a:buChar char="●"/>
              </a:pPr>
              <a:r>
                <a:rPr lang="en" sz="11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Abstract everything from demand modelling to multiphysics simulation</a:t>
              </a:r>
              <a:endPara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73" name="Google Shape;73;p14"/>
          <p:cNvGrpSpPr/>
          <p:nvPr/>
        </p:nvGrpSpPr>
        <p:grpSpPr>
          <a:xfrm>
            <a:off x="4959633" y="2433264"/>
            <a:ext cx="326283" cy="369526"/>
            <a:chOff x="4858109" y="2631368"/>
            <a:chExt cx="316442" cy="315000"/>
          </a:xfrm>
        </p:grpSpPr>
        <p:sp>
          <p:nvSpPr>
            <p:cNvPr id="74" name="Google Shape;74;p14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2543378" y="2433455"/>
            <a:ext cx="324811" cy="369499"/>
            <a:chOff x="3157188" y="909150"/>
            <a:chExt cx="470400" cy="470400"/>
          </a:xfrm>
        </p:grpSpPr>
        <p:sp>
          <p:nvSpPr>
            <p:cNvPr id="77" name="Google Shape;77;p14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50" y="152400"/>
            <a:ext cx="1786875" cy="11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3638" y="152400"/>
            <a:ext cx="1786875" cy="11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4125" y="152400"/>
            <a:ext cx="1786875" cy="11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8888" y="152400"/>
            <a:ext cx="1786875" cy="11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631725"/>
            <a:ext cx="1786875" cy="11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0250" y="2631725"/>
            <a:ext cx="1786875" cy="11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36750" y="2631725"/>
            <a:ext cx="1786875" cy="11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73500" y="2631725"/>
            <a:ext cx="1786875" cy="11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47000" y="2631713"/>
            <a:ext cx="1786875" cy="1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306875" y="1515825"/>
            <a:ext cx="17868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ill Sans"/>
                <a:ea typeface="Gill Sans"/>
                <a:cs typeface="Gill Sans"/>
                <a:sym typeface="Gill Sans"/>
              </a:rPr>
              <a:t>Adam Anyszewski</a:t>
            </a:r>
            <a:endParaRPr b="1"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Co-Founder and System Architect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rPr>
              <a:t>Current UoE PhD Candidate</a:t>
            </a:r>
            <a:endParaRPr sz="1000">
              <a:solidFill>
                <a:srgbClr val="3CCB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2543688" y="1515825"/>
            <a:ext cx="17868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ill Sans"/>
                <a:ea typeface="Gill Sans"/>
                <a:cs typeface="Gill Sans"/>
                <a:sym typeface="Gill Sans"/>
              </a:rPr>
              <a:t>Emil Hansen</a:t>
            </a:r>
            <a:endParaRPr b="1"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Co-Founder and CTO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rPr>
              <a:t>Current UoE BEng Student</a:t>
            </a:r>
            <a:endParaRPr sz="1000">
              <a:solidFill>
                <a:srgbClr val="3CCB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4758925" y="1515825"/>
            <a:ext cx="17868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ill Sans"/>
                <a:ea typeface="Gill Sans"/>
                <a:cs typeface="Gill Sans"/>
                <a:sym typeface="Gill Sans"/>
              </a:rPr>
              <a:t>Matt Blythe</a:t>
            </a:r>
            <a:endParaRPr b="1"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Co-Founder and CCO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rPr>
              <a:t>Former UoE MSc Student  </a:t>
            </a:r>
            <a:endParaRPr sz="1000">
              <a:solidFill>
                <a:srgbClr val="3CCB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6974150" y="1515825"/>
            <a:ext cx="17868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ill Sans"/>
                <a:ea typeface="Gill Sans"/>
                <a:cs typeface="Gill Sans"/>
                <a:sym typeface="Gill Sans"/>
              </a:rPr>
              <a:t>Grzegorz Marecki</a:t>
            </a:r>
            <a:endParaRPr b="1"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Co-Founder and CEO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rPr>
              <a:t>Former Heriot-Watt MEng Student</a:t>
            </a:r>
            <a:endParaRPr sz="1000">
              <a:solidFill>
                <a:srgbClr val="3CCB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25" y="3994400"/>
            <a:ext cx="17868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ill Sans"/>
                <a:ea typeface="Gill Sans"/>
                <a:cs typeface="Gill Sans"/>
                <a:sym typeface="Gill Sans"/>
              </a:rPr>
              <a:t>Andy Malekos</a:t>
            </a:r>
            <a:endParaRPr b="1"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Optimisation Engine Developer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rPr>
              <a:t>Current UoE BSc Student</a:t>
            </a:r>
            <a:endParaRPr sz="1000">
              <a:solidFill>
                <a:srgbClr val="3CCB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1836788" y="3994400"/>
            <a:ext cx="17868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ill Sans"/>
                <a:ea typeface="Gill Sans"/>
                <a:cs typeface="Gill Sans"/>
                <a:sym typeface="Gill Sans"/>
              </a:rPr>
              <a:t>Isabella Chan</a:t>
            </a:r>
            <a:endParaRPr b="1"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Software Engineer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rPr>
              <a:t>Former UoE BSc Student</a:t>
            </a:r>
            <a:endParaRPr sz="1000">
              <a:solidFill>
                <a:srgbClr val="3CCB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3673563" y="3994400"/>
            <a:ext cx="17868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ill Sans"/>
                <a:ea typeface="Gill Sans"/>
                <a:cs typeface="Gill Sans"/>
                <a:sym typeface="Gill Sans"/>
              </a:rPr>
              <a:t>Ivan</a:t>
            </a:r>
            <a:r>
              <a:rPr b="1" lang="en" sz="1000">
                <a:latin typeface="Gill Sans"/>
                <a:ea typeface="Gill Sans"/>
                <a:cs typeface="Gill Sans"/>
                <a:sym typeface="Gill Sans"/>
              </a:rPr>
              <a:t> Chan</a:t>
            </a:r>
            <a:endParaRPr b="1"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Optimisation Engine Developer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rPr>
              <a:t>Current UoE BEng Student</a:t>
            </a:r>
            <a:endParaRPr sz="1000">
              <a:solidFill>
                <a:srgbClr val="3CCB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5510350" y="3994400"/>
            <a:ext cx="1786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ill Sans"/>
                <a:ea typeface="Gill Sans"/>
                <a:cs typeface="Gill Sans"/>
                <a:sym typeface="Gill Sans"/>
              </a:rPr>
              <a:t>Daniel Toth</a:t>
            </a:r>
            <a:endParaRPr b="1"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Power and Control Systems Engineer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rPr>
              <a:t>Current UoE MEng Student</a:t>
            </a:r>
            <a:endParaRPr sz="1000">
              <a:solidFill>
                <a:srgbClr val="3CCB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7347113" y="3994400"/>
            <a:ext cx="17868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ill Sans"/>
                <a:ea typeface="Gill Sans"/>
                <a:cs typeface="Gill Sans"/>
                <a:sym typeface="Gill Sans"/>
              </a:rPr>
              <a:t>Julian Gascoyne</a:t>
            </a:r>
            <a:endParaRPr b="1"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Chief Problem Solver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rPr>
              <a:t>Current UoE BSc Student</a:t>
            </a:r>
            <a:endParaRPr sz="1000">
              <a:solidFill>
                <a:srgbClr val="3CCB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6"/>
          <p:cNvGrpSpPr/>
          <p:nvPr/>
        </p:nvGrpSpPr>
        <p:grpSpPr>
          <a:xfrm>
            <a:off x="251620" y="596807"/>
            <a:ext cx="3014190" cy="3951121"/>
            <a:chOff x="1083025" y="1574025"/>
            <a:chExt cx="1834900" cy="2315200"/>
          </a:xfrm>
        </p:grpSpPr>
        <p:sp>
          <p:nvSpPr>
            <p:cNvPr id="106" name="Google Shape;106;p16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C58D3"/>
                  </a:solidFill>
                  <a:latin typeface="Gill Sans"/>
                  <a:ea typeface="Gill Sans"/>
                  <a:cs typeface="Gill Sans"/>
                  <a:sym typeface="Gill Sans"/>
                </a:rPr>
                <a:t>September 2017</a:t>
              </a:r>
              <a:endParaRPr sz="800">
                <a:solidFill>
                  <a:srgbClr val="0C58D3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200C"/>
                  </a:solidFill>
                  <a:latin typeface="Gill Sans"/>
                  <a:ea typeface="Gill Sans"/>
                  <a:cs typeface="Gill Sans"/>
                  <a:sym typeface="Gill Sans"/>
                </a:rPr>
                <a:t>HYPED</a:t>
              </a:r>
              <a:endParaRPr b="1" sz="1000">
                <a:solidFill>
                  <a:srgbClr val="85200C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8" name="Google Shape;108;p16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A61C00"/>
                  </a:solidFill>
                  <a:latin typeface="Gill Sans"/>
                  <a:ea typeface="Gill Sans"/>
                  <a:cs typeface="Gill Sans"/>
                  <a:sym typeface="Gill Sans"/>
                </a:rPr>
                <a:t>At HYPED, I worked on the ‘Halbach Wheel’ subteam which designed and built the pod’s propulsion module.</a:t>
              </a:r>
              <a:endParaRPr sz="800">
                <a:solidFill>
                  <a:srgbClr val="A61C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09" name="Google Shape;109;p16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0" name="Google Shape;110;p16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16"/>
          <p:cNvGrpSpPr/>
          <p:nvPr/>
        </p:nvGrpSpPr>
        <p:grpSpPr>
          <a:xfrm>
            <a:off x="3063736" y="595593"/>
            <a:ext cx="3014190" cy="3951121"/>
            <a:chOff x="1083025" y="1574025"/>
            <a:chExt cx="1834900" cy="2315200"/>
          </a:xfrm>
        </p:grpSpPr>
        <p:sp>
          <p:nvSpPr>
            <p:cNvPr id="113" name="Google Shape;113;p16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Gill Sans"/>
                  <a:ea typeface="Gill Sans"/>
                  <a:cs typeface="Gill Sans"/>
                  <a:sym typeface="Gill Sans"/>
                </a:rPr>
                <a:t>June 2018</a:t>
              </a:r>
              <a:endParaRPr sz="800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4" name="Google Shape;114;p16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Gill Sans"/>
                  <a:ea typeface="Gill Sans"/>
                  <a:cs typeface="Gill Sans"/>
                  <a:sym typeface="Gill Sans"/>
                </a:rPr>
                <a:t>Hyperloop Beta</a:t>
              </a:r>
              <a:endParaRPr b="1" sz="1000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Gill Sans"/>
                  <a:ea typeface="Gill Sans"/>
                  <a:cs typeface="Gill Sans"/>
                  <a:sym typeface="Gill Sans"/>
                </a:rPr>
                <a:t>Over the summer, I worked on a feasibility study for the UK doing Aero, Propulsion, Power consumption, and more.</a:t>
              </a:r>
              <a:endParaRPr sz="800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16" name="Google Shape;116;p16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7" name="Google Shape;117;p16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16"/>
          <p:cNvGrpSpPr/>
          <p:nvPr/>
        </p:nvGrpSpPr>
        <p:grpSpPr>
          <a:xfrm>
            <a:off x="5878181" y="595574"/>
            <a:ext cx="3014190" cy="3951121"/>
            <a:chOff x="1083025" y="1574025"/>
            <a:chExt cx="1834900" cy="2315200"/>
          </a:xfrm>
        </p:grpSpPr>
        <p:sp>
          <p:nvSpPr>
            <p:cNvPr id="120" name="Google Shape;120;p16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Gill Sans"/>
                  <a:ea typeface="Gill Sans"/>
                  <a:cs typeface="Gill Sans"/>
                  <a:sym typeface="Gill Sans"/>
                </a:rPr>
                <a:t>September </a:t>
              </a:r>
              <a:r>
                <a:rPr lang="en" sz="800">
                  <a:latin typeface="Gill Sans"/>
                  <a:ea typeface="Gill Sans"/>
                  <a:cs typeface="Gill Sans"/>
                  <a:sym typeface="Gill Sans"/>
                </a:rPr>
                <a:t>2018</a:t>
              </a:r>
              <a:endParaRPr sz="8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ill Sans"/>
                  <a:ea typeface="Gill Sans"/>
                  <a:cs typeface="Gill Sans"/>
                  <a:sym typeface="Gill Sans"/>
                </a:rPr>
                <a:t>CONTINUUM</a:t>
              </a:r>
              <a:r>
                <a:rPr b="1" lang="en" sz="1000">
                  <a:solidFill>
                    <a:srgbClr val="3CCBFF"/>
                  </a:solidFill>
                  <a:latin typeface="Gill Sans"/>
                  <a:ea typeface="Gill Sans"/>
                  <a:cs typeface="Gill Sans"/>
                  <a:sym typeface="Gill Sans"/>
                </a:rPr>
                <a:t> INDUSTRIES</a:t>
              </a:r>
              <a:endParaRPr b="1" sz="10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3CCBFF"/>
                  </a:solidFill>
                  <a:latin typeface="Gill Sans"/>
                  <a:ea typeface="Gill Sans"/>
                  <a:cs typeface="Gill Sans"/>
                  <a:sym typeface="Gill Sans"/>
                </a:rPr>
                <a:t>At Continuum, I’m the chief Problem Solver, tasked with working on everything from automating network design to coding. </a:t>
              </a:r>
              <a:endParaRPr sz="8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23" name="Google Shape;123;p16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4" name="Google Shape;124;p16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3CC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2221466" y="786992"/>
            <a:ext cx="4631100" cy="32136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3251597" y="2502853"/>
            <a:ext cx="2571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Physics in Continuum</a:t>
            </a:r>
            <a:endParaRPr sz="2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32" name="Google Shape;132;p17"/>
          <p:cNvGrpSpPr/>
          <p:nvPr/>
        </p:nvGrpSpPr>
        <p:grpSpPr>
          <a:xfrm>
            <a:off x="2981885" y="3514322"/>
            <a:ext cx="4364932" cy="1268545"/>
            <a:chOff x="3698064" y="3159725"/>
            <a:chExt cx="2449869" cy="789043"/>
          </a:xfrm>
        </p:grpSpPr>
        <p:sp>
          <p:nvSpPr>
            <p:cNvPr id="133" name="Google Shape;133;p17"/>
            <p:cNvSpPr/>
            <p:nvPr/>
          </p:nvSpPr>
          <p:spPr>
            <a:xfrm rot="10800000">
              <a:off x="3698064" y="3575617"/>
              <a:ext cx="1740900" cy="12540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3CC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 txBox="1"/>
            <p:nvPr/>
          </p:nvSpPr>
          <p:spPr>
            <a:xfrm rot="620">
              <a:off x="3771608" y="3655818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Gill Sans"/>
                  <a:ea typeface="Gill Sans"/>
                  <a:cs typeface="Gill Sans"/>
                  <a:sym typeface="Gill Sans"/>
                </a:rPr>
                <a:t>Design a mathematical framework</a:t>
              </a:r>
              <a:endParaRPr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5582733" y="3159725"/>
              <a:ext cx="565200" cy="565500"/>
            </a:xfrm>
            <a:prstGeom prst="ellipse">
              <a:avLst/>
            </a:prstGeom>
            <a:solidFill>
              <a:srgbClr val="3CCBFF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02</a:t>
              </a:r>
              <a:endPara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36" name="Google Shape;136;p17"/>
          <p:cNvGrpSpPr/>
          <p:nvPr/>
        </p:nvGrpSpPr>
        <p:grpSpPr>
          <a:xfrm>
            <a:off x="1797177" y="887316"/>
            <a:ext cx="2226399" cy="3536160"/>
            <a:chOff x="3033133" y="1525710"/>
            <a:chExt cx="1249592" cy="2199515"/>
          </a:xfrm>
        </p:grpSpPr>
        <p:sp>
          <p:nvSpPr>
            <p:cNvPr id="137" name="Google Shape;137;p17"/>
            <p:cNvSpPr/>
            <p:nvPr/>
          </p:nvSpPr>
          <p:spPr>
            <a:xfrm rot="-3360517">
              <a:off x="2960437" y="2297046"/>
              <a:ext cx="1629676" cy="12531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3CC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 txBox="1"/>
            <p:nvPr/>
          </p:nvSpPr>
          <p:spPr>
            <a:xfrm rot="-3365016">
              <a:off x="2786718" y="2151658"/>
              <a:ext cx="1664030" cy="292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Gill Sans"/>
                  <a:ea typeface="Gill Sans"/>
                  <a:cs typeface="Gill Sans"/>
                  <a:sym typeface="Gill Sans"/>
                </a:rPr>
                <a:t>De-Abstractify the results</a:t>
              </a:r>
              <a:endParaRPr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3058183" y="3159725"/>
              <a:ext cx="565200" cy="565500"/>
            </a:xfrm>
            <a:prstGeom prst="ellipse">
              <a:avLst/>
            </a:prstGeom>
            <a:solidFill>
              <a:srgbClr val="3CCBFF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03</a:t>
              </a:r>
              <a:endPara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40" name="Google Shape;140;p17"/>
          <p:cNvGrpSpPr/>
          <p:nvPr/>
        </p:nvGrpSpPr>
        <p:grpSpPr>
          <a:xfrm>
            <a:off x="4034235" y="360617"/>
            <a:ext cx="3149036" cy="2993534"/>
            <a:chOff x="4288708" y="1198100"/>
            <a:chExt cx="1767434" cy="1861998"/>
          </a:xfrm>
        </p:grpSpPr>
        <p:sp>
          <p:nvSpPr>
            <p:cNvPr id="141" name="Google Shape;141;p17"/>
            <p:cNvSpPr/>
            <p:nvPr/>
          </p:nvSpPr>
          <p:spPr>
            <a:xfrm rot="3420919">
              <a:off x="4575050" y="2300047"/>
              <a:ext cx="1581515" cy="125402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3CC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4288708" y="1198100"/>
              <a:ext cx="565200" cy="565500"/>
            </a:xfrm>
            <a:prstGeom prst="ellipse">
              <a:avLst/>
            </a:prstGeom>
            <a:solidFill>
              <a:srgbClr val="3CCBFF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01</a:t>
              </a:r>
              <a:endPara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3" name="Google Shape;143;p17"/>
            <p:cNvSpPr txBox="1"/>
            <p:nvPr/>
          </p:nvSpPr>
          <p:spPr>
            <a:xfrm rot="3420634">
              <a:off x="4640653" y="2101762"/>
              <a:ext cx="1673878" cy="29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Gill Sans"/>
                  <a:ea typeface="Gill Sans"/>
                  <a:cs typeface="Gill Sans"/>
                  <a:sym typeface="Gill Sans"/>
                </a:rPr>
                <a:t>Abstractify a problem</a:t>
              </a:r>
              <a:endParaRPr b="1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400650" y="979350"/>
            <a:ext cx="2464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Gill Sans"/>
                <a:ea typeface="Gill Sans"/>
                <a:cs typeface="Gill Sans"/>
                <a:sym typeface="Gill Sans"/>
              </a:rPr>
              <a:t>From: 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Gill Sans"/>
                <a:ea typeface="Gill Sans"/>
                <a:cs typeface="Gill Sans"/>
                <a:sym typeface="Gill Sans"/>
              </a:rPr>
              <a:t>Cargo Container size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Gill Sans"/>
                <a:ea typeface="Gill Sans"/>
                <a:cs typeface="Gill Sans"/>
                <a:sym typeface="Gill Sans"/>
              </a:rPr>
              <a:t>Get: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Gill Sans"/>
                <a:ea typeface="Gill Sans"/>
                <a:cs typeface="Gill Sans"/>
                <a:sym typeface="Gill Sans"/>
              </a:rPr>
              <a:t>How many pods fit inside track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425" y="362600"/>
            <a:ext cx="5719499" cy="44182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18"/>
          <p:cNvGrpSpPr/>
          <p:nvPr/>
        </p:nvGrpSpPr>
        <p:grpSpPr>
          <a:xfrm>
            <a:off x="311700" y="2316400"/>
            <a:ext cx="2464500" cy="2464500"/>
            <a:chOff x="483450" y="2090875"/>
            <a:chExt cx="2464500" cy="2464500"/>
          </a:xfrm>
        </p:grpSpPr>
        <p:sp>
          <p:nvSpPr>
            <p:cNvPr id="151" name="Google Shape;151;p18"/>
            <p:cNvSpPr/>
            <p:nvPr/>
          </p:nvSpPr>
          <p:spPr>
            <a:xfrm>
              <a:off x="483450" y="2090875"/>
              <a:ext cx="2464500" cy="2464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985350" y="3049850"/>
              <a:ext cx="1460700" cy="1460700"/>
            </a:xfrm>
            <a:prstGeom prst="ellipse">
              <a:avLst/>
            </a:prstGeom>
            <a:solidFill>
              <a:srgbClr val="66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 rot="5400000">
              <a:off x="1873275" y="3930825"/>
              <a:ext cx="368100" cy="368100"/>
            </a:xfrm>
            <a:prstGeom prst="snip1Rect">
              <a:avLst>
                <a:gd fmla="val 16667" name="adj"/>
              </a:avLst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1789725" y="3930825"/>
              <a:ext cx="535200" cy="3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Gill Sans"/>
                  <a:ea typeface="Gill Sans"/>
                  <a:cs typeface="Gill Sans"/>
                  <a:sym typeface="Gill Sans"/>
                </a:rPr>
                <a:t>Cargo Container</a:t>
              </a:r>
              <a:endParaRPr sz="6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5" name="Google Shape;155;p18"/>
            <p:cNvSpPr txBox="1"/>
            <p:nvPr/>
          </p:nvSpPr>
          <p:spPr>
            <a:xfrm>
              <a:off x="1481550" y="2387700"/>
              <a:ext cx="468300" cy="3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Gill Sans"/>
                  <a:ea typeface="Gill Sans"/>
                  <a:cs typeface="Gill Sans"/>
                  <a:sym typeface="Gill Sans"/>
                </a:rPr>
                <a:t>Tube</a:t>
              </a:r>
              <a:endParaRPr sz="10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" name="Google Shape;156;p18"/>
            <p:cNvSpPr txBox="1"/>
            <p:nvPr/>
          </p:nvSpPr>
          <p:spPr>
            <a:xfrm>
              <a:off x="1481550" y="3562725"/>
              <a:ext cx="468300" cy="3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D9D9D9"/>
                  </a:solidFill>
                  <a:latin typeface="Gill Sans"/>
                  <a:ea typeface="Gill Sans"/>
                  <a:cs typeface="Gill Sans"/>
                  <a:sym typeface="Gill Sans"/>
                </a:rPr>
                <a:t>Pod</a:t>
              </a:r>
              <a:endParaRPr sz="1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9"/>
          <p:cNvGrpSpPr/>
          <p:nvPr/>
        </p:nvGrpSpPr>
        <p:grpSpPr>
          <a:xfrm>
            <a:off x="429293" y="458072"/>
            <a:ext cx="6205284" cy="4071244"/>
            <a:chOff x="451625" y="224400"/>
            <a:chExt cx="8240749" cy="4694700"/>
          </a:xfrm>
        </p:grpSpPr>
        <p:pic>
          <p:nvPicPr>
            <p:cNvPr id="162" name="Google Shape;162;p19"/>
            <p:cNvPicPr preferRelativeResize="0"/>
            <p:nvPr/>
          </p:nvPicPr>
          <p:blipFill rotWithShape="1">
            <a:blip r:embed="rId3">
              <a:alphaModFix/>
            </a:blip>
            <a:srcRect b="6344" l="8498" r="6089" t="7913"/>
            <a:stretch/>
          </p:blipFill>
          <p:spPr>
            <a:xfrm>
              <a:off x="451625" y="538964"/>
              <a:ext cx="8240749" cy="4065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19"/>
            <p:cNvSpPr/>
            <p:nvPr/>
          </p:nvSpPr>
          <p:spPr>
            <a:xfrm>
              <a:off x="4438176" y="224400"/>
              <a:ext cx="89100" cy="4694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19"/>
          <p:cNvSpPr txBox="1"/>
          <p:nvPr>
            <p:ph type="title"/>
          </p:nvPr>
        </p:nvSpPr>
        <p:spPr>
          <a:xfrm>
            <a:off x="7091775" y="2193900"/>
            <a:ext cx="1673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Gill Sans"/>
                <a:ea typeface="Gill Sans"/>
                <a:cs typeface="Gill Sans"/>
                <a:sym typeface="Gill Sans"/>
              </a:rPr>
              <a:t>From: 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Gill Sans"/>
                <a:ea typeface="Gill Sans"/>
                <a:cs typeface="Gill Sans"/>
                <a:sym typeface="Gill Sans"/>
              </a:rPr>
              <a:t>List of Cities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Gill Sans"/>
                <a:ea typeface="Gill Sans"/>
                <a:cs typeface="Gill Sans"/>
                <a:sym typeface="Gill Sans"/>
              </a:rPr>
              <a:t>Generate: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Gill Sans"/>
                <a:ea typeface="Gill Sans"/>
                <a:cs typeface="Gill Sans"/>
                <a:sym typeface="Gill Sans"/>
              </a:rPr>
              <a:t>Network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Thank you for Listening! 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925500" y="1437750"/>
            <a:ext cx="72930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ill Sans"/>
                <a:ea typeface="Gill Sans"/>
                <a:cs typeface="Gill Sans"/>
                <a:sym typeface="Gill Sans"/>
              </a:rPr>
              <a:t>Thinking of getting involved in a startup?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3CCBFF"/>
              </a:buClr>
              <a:buSzPts val="2400"/>
              <a:buFont typeface="Gill Sans"/>
              <a:buAutoNum type="alphaLcPeriod"/>
            </a:pPr>
            <a:r>
              <a:rPr lang="en" sz="24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rPr>
              <a:t>Get passionate</a:t>
            </a:r>
            <a:endParaRPr sz="2400">
              <a:solidFill>
                <a:srgbClr val="3CCB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3CCBFF"/>
              </a:buClr>
              <a:buSzPts val="2400"/>
              <a:buFont typeface="Gill Sans"/>
              <a:buAutoNum type="alphaLcPeriod"/>
            </a:pPr>
            <a:r>
              <a:rPr lang="en" sz="24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rPr>
              <a:t>Surround yourself with others</a:t>
            </a:r>
            <a:endParaRPr sz="2400">
              <a:solidFill>
                <a:srgbClr val="3CCB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3CCBFF"/>
              </a:buClr>
              <a:buSzPts val="2400"/>
              <a:buFont typeface="Gill Sans"/>
              <a:buAutoNum type="alphaLcPeriod"/>
            </a:pPr>
            <a:r>
              <a:rPr lang="en" sz="2400">
                <a:solidFill>
                  <a:srgbClr val="3CCBFF"/>
                </a:solidFill>
                <a:latin typeface="Gill Sans"/>
                <a:ea typeface="Gill Sans"/>
                <a:cs typeface="Gill Sans"/>
                <a:sym typeface="Gill Sans"/>
              </a:rPr>
              <a:t>Commercialise an idea</a:t>
            </a:r>
            <a:endParaRPr sz="2400">
              <a:solidFill>
                <a:srgbClr val="3CCB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