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9"/>
    <p:restoredTop sz="94655"/>
  </p:normalViewPr>
  <p:slideViewPr>
    <p:cSldViewPr snapToGrid="0" snapToObjects="1">
      <p:cViewPr varScale="1">
        <p:scale>
          <a:sx n="100" d="100"/>
          <a:sy n="100" d="100"/>
        </p:scale>
        <p:origin x="44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4147-6E4E-C842-AED9-71BC55112D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Beyond the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8E43E-4E0E-8046-837B-83ED12779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220790"/>
            <a:ext cx="8825658" cy="861420"/>
          </a:xfrm>
        </p:spPr>
        <p:txBody>
          <a:bodyPr/>
          <a:lstStyle/>
          <a:p>
            <a:r>
              <a:rPr lang="en-US" dirty="0"/>
              <a:t>Luigi Del Debbio – Head of Particle &amp; Nuclear Physics</a:t>
            </a:r>
          </a:p>
          <a:p>
            <a:r>
              <a:rPr lang="en-US" dirty="0"/>
              <a:t>Edinburgh – January 2019</a:t>
            </a:r>
          </a:p>
        </p:txBody>
      </p:sp>
    </p:spTree>
    <p:extLst>
      <p:ext uri="{BB962C8B-B14F-4D97-AF65-F5344CB8AC3E}">
        <p14:creationId xmlns:p14="http://schemas.microsoft.com/office/powerpoint/2010/main" val="3051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A3C7-828D-664F-99D8-8F051C59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5B236-A4DC-0141-8DD9-EFA546D47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dirty="0"/>
              <a:t>great opportunities to build collaborations between industry and academia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dirty="0"/>
              <a:t>bottom-up approach 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dirty="0"/>
              <a:t>need to know the relevant problems -- current and future</a:t>
            </a:r>
            <a:endParaRPr lang="en-US" i="1" dirty="0"/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dirty="0"/>
              <a:t>academia: knowledge, technology, </a:t>
            </a:r>
            <a:r>
              <a:rPr lang="en-US" i="1" dirty="0"/>
              <a:t>students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dirty="0"/>
              <a:t>our alumni, CERN alumni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dirty="0"/>
              <a:t>build a network: be aware of opportunities on both sides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dirty="0"/>
              <a:t>create a </a:t>
            </a:r>
            <a:r>
              <a:rPr lang="en-US" i="1" dirty="0"/>
              <a:t>‘technology roadmap’?</a:t>
            </a:r>
          </a:p>
        </p:txBody>
      </p:sp>
    </p:spTree>
    <p:extLst>
      <p:ext uri="{BB962C8B-B14F-4D97-AF65-F5344CB8AC3E}">
        <p14:creationId xmlns:p14="http://schemas.microsoft.com/office/powerpoint/2010/main" val="208401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3CE3D-803F-B147-AA84-F72992D6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EBEBEB"/>
                </a:solidFill>
              </a:rPr>
              <a:t>Opportunities</a:t>
            </a:r>
            <a:endParaRPr lang="en-US" sz="3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5577AFE1-74C9-7F4F-AB32-83DE62719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97667" y="647698"/>
            <a:ext cx="6163035" cy="5562139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CCC3CE-DD51-024E-8281-5D1C6227B434}"/>
              </a:ext>
            </a:extLst>
          </p:cNvPr>
          <p:cNvSpPr/>
          <p:nvPr/>
        </p:nvSpPr>
        <p:spPr>
          <a:xfrm>
            <a:off x="3508752" y="6292334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courtesy of G </a:t>
            </a:r>
            <a:r>
              <a:rPr lang="en-US" dirty="0" err="1"/>
              <a:t>Porcellana</a:t>
            </a:r>
            <a:r>
              <a:rPr lang="en-US" dirty="0"/>
              <a:t> CERN-KT</a:t>
            </a:r>
          </a:p>
        </p:txBody>
      </p:sp>
    </p:spTree>
    <p:extLst>
      <p:ext uri="{BB962C8B-B14F-4D97-AF65-F5344CB8AC3E}">
        <p14:creationId xmlns:p14="http://schemas.microsoft.com/office/powerpoint/2010/main" val="1710568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1E9CC-9BC4-E146-9B7E-A13F467D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From one workshop to an </a:t>
            </a:r>
            <a:r>
              <a:rPr lang="en-US" sz="3300" i="1"/>
              <a:t>initiative</a:t>
            </a: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C866818C-1E5F-475A-B310-3C06B555F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CED8A8E7-35BC-4471-B4CF-ACFC3E7F0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B0BF28-EC06-4525-BF31-73A9489AD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2AFDE8-E1ED-4A49-B8B3-4953F4B8A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Content Placeholder 8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D487F020-802D-7A49-A216-BC1C4774F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6413" y="3198019"/>
            <a:ext cx="1905000" cy="1905000"/>
          </a:xfrm>
        </p:spPr>
      </p:pic>
      <p:pic>
        <p:nvPicPr>
          <p:cNvPr id="8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9C601390-CB74-4F45-9913-56A94FC37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935" y="3859481"/>
            <a:ext cx="3370189" cy="2721427"/>
          </a:xfrm>
          <a:prstGeom prst="rect">
            <a:avLst/>
          </a:prstGeom>
          <a:effectLst/>
        </p:spPr>
      </p:pic>
      <p:pic>
        <p:nvPicPr>
          <p:cNvPr id="4" name="Picture 3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E2A79574-9D23-7C42-9EDE-4CF25A1F0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407" y="344287"/>
            <a:ext cx="4165581" cy="30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5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92A8BB-07B9-40DB-984F-2CB1A2535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DDB745-6C26-4B79-9EF2-08E3E4AB9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80B3FE6C-0A59-4114-88CB-3C3172D6A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2835162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CE731C-4956-DA48-B91B-FF9270A15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35459" y="1319548"/>
            <a:ext cx="9150807" cy="1487005"/>
          </a:xfrm>
          <a:prstGeom prst="rect">
            <a:avLst/>
          </a:prstGeom>
          <a:effectLst/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DA3A238-516A-4076-B3C2-230D91350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36999"/>
            <a:ext cx="12191696" cy="3721001"/>
          </a:xfrm>
          <a:custGeom>
            <a:avLst/>
            <a:gdLst>
              <a:gd name="connsiteX0" fmla="*/ 1 w 12191696"/>
              <a:gd name="connsiteY0" fmla="*/ 0 h 3721001"/>
              <a:gd name="connsiteX1" fmla="*/ 71932 w 12191696"/>
              <a:gd name="connsiteY1" fmla="*/ 12261 h 3721001"/>
              <a:gd name="connsiteX2" fmla="*/ 282849 w 12191696"/>
              <a:gd name="connsiteY2" fmla="*/ 48342 h 3721001"/>
              <a:gd name="connsiteX3" fmla="*/ 436464 w 12191696"/>
              <a:gd name="connsiteY3" fmla="*/ 73565 h 3721001"/>
              <a:gd name="connsiteX4" fmla="*/ 619339 w 12191696"/>
              <a:gd name="connsiteY4" fmla="*/ 100188 h 3721001"/>
              <a:gd name="connsiteX5" fmla="*/ 836351 w 12191696"/>
              <a:gd name="connsiteY5" fmla="*/ 132066 h 3721001"/>
              <a:gd name="connsiteX6" fmla="*/ 1076528 w 12191696"/>
              <a:gd name="connsiteY6" fmla="*/ 165696 h 3721001"/>
              <a:gd name="connsiteX7" fmla="*/ 1347183 w 12191696"/>
              <a:gd name="connsiteY7" fmla="*/ 201077 h 3721001"/>
              <a:gd name="connsiteX8" fmla="*/ 1642223 w 12191696"/>
              <a:gd name="connsiteY8" fmla="*/ 238560 h 3721001"/>
              <a:gd name="connsiteX9" fmla="*/ 1962864 w 12191696"/>
              <a:gd name="connsiteY9" fmla="*/ 276043 h 3721001"/>
              <a:gd name="connsiteX10" fmla="*/ 2304232 w 12191696"/>
              <a:gd name="connsiteY10" fmla="*/ 314226 h 3721001"/>
              <a:gd name="connsiteX11" fmla="*/ 2672421 w 12191696"/>
              <a:gd name="connsiteY11" fmla="*/ 349608 h 3721001"/>
              <a:gd name="connsiteX12" fmla="*/ 3057678 w 12191696"/>
              <a:gd name="connsiteY12" fmla="*/ 383588 h 3721001"/>
              <a:gd name="connsiteX13" fmla="*/ 3464881 w 12191696"/>
              <a:gd name="connsiteY13" fmla="*/ 414415 h 3721001"/>
              <a:gd name="connsiteX14" fmla="*/ 3889152 w 12191696"/>
              <a:gd name="connsiteY14" fmla="*/ 443841 h 3721001"/>
              <a:gd name="connsiteX15" fmla="*/ 4331710 w 12191696"/>
              <a:gd name="connsiteY15" fmla="*/ 471515 h 3721001"/>
              <a:gd name="connsiteX16" fmla="*/ 4558476 w 12191696"/>
              <a:gd name="connsiteY16" fmla="*/ 481324 h 3721001"/>
              <a:gd name="connsiteX17" fmla="*/ 4790118 w 12191696"/>
              <a:gd name="connsiteY17" fmla="*/ 492183 h 3721001"/>
              <a:gd name="connsiteX18" fmla="*/ 5025418 w 12191696"/>
              <a:gd name="connsiteY18" fmla="*/ 502342 h 3721001"/>
              <a:gd name="connsiteX19" fmla="*/ 5261937 w 12191696"/>
              <a:gd name="connsiteY19" fmla="*/ 508998 h 3721001"/>
              <a:gd name="connsiteX20" fmla="*/ 5503333 w 12191696"/>
              <a:gd name="connsiteY20" fmla="*/ 514953 h 3721001"/>
              <a:gd name="connsiteX21" fmla="*/ 5747166 w 12191696"/>
              <a:gd name="connsiteY21" fmla="*/ 521259 h 3721001"/>
              <a:gd name="connsiteX22" fmla="*/ 5995877 w 12191696"/>
              <a:gd name="connsiteY22" fmla="*/ 525462 h 3721001"/>
              <a:gd name="connsiteX23" fmla="*/ 6247026 w 12191696"/>
              <a:gd name="connsiteY23" fmla="*/ 525462 h 3721001"/>
              <a:gd name="connsiteX24" fmla="*/ 6500613 w 12191696"/>
              <a:gd name="connsiteY24" fmla="*/ 527564 h 3721001"/>
              <a:gd name="connsiteX25" fmla="*/ 6756639 w 12191696"/>
              <a:gd name="connsiteY25" fmla="*/ 525462 h 3721001"/>
              <a:gd name="connsiteX26" fmla="*/ 7016322 w 12191696"/>
              <a:gd name="connsiteY26" fmla="*/ 521259 h 3721001"/>
              <a:gd name="connsiteX27" fmla="*/ 7276005 w 12191696"/>
              <a:gd name="connsiteY27" fmla="*/ 517405 h 3721001"/>
              <a:gd name="connsiteX28" fmla="*/ 7539345 w 12191696"/>
              <a:gd name="connsiteY28" fmla="*/ 508998 h 3721001"/>
              <a:gd name="connsiteX29" fmla="*/ 7805124 w 12191696"/>
              <a:gd name="connsiteY29" fmla="*/ 500240 h 3721001"/>
              <a:gd name="connsiteX30" fmla="*/ 8070903 w 12191696"/>
              <a:gd name="connsiteY30" fmla="*/ 490081 h 3721001"/>
              <a:gd name="connsiteX31" fmla="*/ 8339121 w 12191696"/>
              <a:gd name="connsiteY31" fmla="*/ 475719 h 3721001"/>
              <a:gd name="connsiteX32" fmla="*/ 8609776 w 12191696"/>
              <a:gd name="connsiteY32" fmla="*/ 458554 h 3721001"/>
              <a:gd name="connsiteX33" fmla="*/ 8881651 w 12191696"/>
              <a:gd name="connsiteY33" fmla="*/ 442089 h 3721001"/>
              <a:gd name="connsiteX34" fmla="*/ 9153526 w 12191696"/>
              <a:gd name="connsiteY34" fmla="*/ 421071 h 3721001"/>
              <a:gd name="connsiteX35" fmla="*/ 9429058 w 12191696"/>
              <a:gd name="connsiteY35" fmla="*/ 395848 h 3721001"/>
              <a:gd name="connsiteX36" fmla="*/ 9700933 w 12191696"/>
              <a:gd name="connsiteY36" fmla="*/ 370626 h 3721001"/>
              <a:gd name="connsiteX37" fmla="*/ 9977684 w 12191696"/>
              <a:gd name="connsiteY37" fmla="*/ 341551 h 3721001"/>
              <a:gd name="connsiteX38" fmla="*/ 10255655 w 12191696"/>
              <a:gd name="connsiteY38" fmla="*/ 309672 h 3721001"/>
              <a:gd name="connsiteX39" fmla="*/ 10529968 w 12191696"/>
              <a:gd name="connsiteY39" fmla="*/ 276043 h 3721001"/>
              <a:gd name="connsiteX40" fmla="*/ 10807939 w 12191696"/>
              <a:gd name="connsiteY40" fmla="*/ 236808 h 3721001"/>
              <a:gd name="connsiteX41" fmla="*/ 11084690 w 12191696"/>
              <a:gd name="connsiteY41" fmla="*/ 194771 h 3721001"/>
              <a:gd name="connsiteX42" fmla="*/ 11362661 w 12191696"/>
              <a:gd name="connsiteY42" fmla="*/ 153085 h 3721001"/>
              <a:gd name="connsiteX43" fmla="*/ 11639412 w 12191696"/>
              <a:gd name="connsiteY43" fmla="*/ 104392 h 3721001"/>
              <a:gd name="connsiteX44" fmla="*/ 11914945 w 12191696"/>
              <a:gd name="connsiteY44" fmla="*/ 54648 h 3721001"/>
              <a:gd name="connsiteX45" fmla="*/ 12191696 w 12191696"/>
              <a:gd name="connsiteY45" fmla="*/ 2452 h 3721001"/>
              <a:gd name="connsiteX46" fmla="*/ 12191696 w 12191696"/>
              <a:gd name="connsiteY46" fmla="*/ 2802467 h 3721001"/>
              <a:gd name="connsiteX47" fmla="*/ 12191695 w 12191696"/>
              <a:gd name="connsiteY47" fmla="*/ 2802467 h 3721001"/>
              <a:gd name="connsiteX48" fmla="*/ 12191695 w 12191696"/>
              <a:gd name="connsiteY48" fmla="*/ 3721001 h 3721001"/>
              <a:gd name="connsiteX49" fmla="*/ 0 w 12191696"/>
              <a:gd name="connsiteY49" fmla="*/ 3721001 h 3721001"/>
              <a:gd name="connsiteX50" fmla="*/ 0 w 12191696"/>
              <a:gd name="connsiteY50" fmla="*/ 2233825 h 3721001"/>
              <a:gd name="connsiteX51" fmla="*/ 1 w 12191696"/>
              <a:gd name="connsiteY51" fmla="*/ 2233825 h 372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696" h="3721001">
                <a:moveTo>
                  <a:pt x="1" y="0"/>
                </a:moveTo>
                <a:lnTo>
                  <a:pt x="71932" y="12261"/>
                </a:lnTo>
                <a:lnTo>
                  <a:pt x="282849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3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802467"/>
                </a:lnTo>
                <a:lnTo>
                  <a:pt x="12191695" y="2802467"/>
                </a:lnTo>
                <a:lnTo>
                  <a:pt x="12191695" y="3721001"/>
                </a:lnTo>
                <a:lnTo>
                  <a:pt x="0" y="3721001"/>
                </a:lnTo>
                <a:lnTo>
                  <a:pt x="0" y="2233825"/>
                </a:lnTo>
                <a:lnTo>
                  <a:pt x="1" y="22338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45B42D-448A-6948-94FC-4F9E1333B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3928983"/>
            <a:ext cx="9149350" cy="17933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67219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</TotalTime>
  <Words>83</Words>
  <Application>Microsoft Macintosh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3</vt:lpstr>
      <vt:lpstr>Ion</vt:lpstr>
      <vt:lpstr>Beyond the Lab</vt:lpstr>
      <vt:lpstr>building networks</vt:lpstr>
      <vt:lpstr>Opportunities</vt:lpstr>
      <vt:lpstr>From one workshop to an initiative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 Lab</dc:title>
  <dc:creator>DEL DEBBIO Luigi</dc:creator>
  <cp:lastModifiedBy>DEL DEBBIO Luigi</cp:lastModifiedBy>
  <cp:revision>14</cp:revision>
  <dcterms:created xsi:type="dcterms:W3CDTF">2019-01-23T21:46:46Z</dcterms:created>
  <dcterms:modified xsi:type="dcterms:W3CDTF">2019-01-23T23:54:52Z</dcterms:modified>
</cp:coreProperties>
</file>