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42"/>
  </p:notesMasterIdLst>
  <p:handoutMasterIdLst>
    <p:handoutMasterId r:id="rId43"/>
  </p:handoutMasterIdLst>
  <p:sldIdLst>
    <p:sldId id="256" r:id="rId2"/>
    <p:sldId id="423" r:id="rId3"/>
    <p:sldId id="367" r:id="rId4"/>
    <p:sldId id="454" r:id="rId5"/>
    <p:sldId id="425" r:id="rId6"/>
    <p:sldId id="429" r:id="rId7"/>
    <p:sldId id="430" r:id="rId8"/>
    <p:sldId id="431" r:id="rId9"/>
    <p:sldId id="488" r:id="rId10"/>
    <p:sldId id="489" r:id="rId11"/>
    <p:sldId id="485" r:id="rId12"/>
    <p:sldId id="448" r:id="rId13"/>
    <p:sldId id="436" r:id="rId14"/>
    <p:sldId id="460" r:id="rId15"/>
    <p:sldId id="487" r:id="rId16"/>
    <p:sldId id="490" r:id="rId17"/>
    <p:sldId id="457" r:id="rId18"/>
    <p:sldId id="446" r:id="rId19"/>
    <p:sldId id="447" r:id="rId20"/>
    <p:sldId id="482" r:id="rId21"/>
    <p:sldId id="462" r:id="rId22"/>
    <p:sldId id="492" r:id="rId23"/>
    <p:sldId id="452" r:id="rId24"/>
    <p:sldId id="470" r:id="rId25"/>
    <p:sldId id="459" r:id="rId26"/>
    <p:sldId id="432" r:id="rId27"/>
    <p:sldId id="435" r:id="rId28"/>
    <p:sldId id="458" r:id="rId29"/>
    <p:sldId id="483" r:id="rId30"/>
    <p:sldId id="484" r:id="rId31"/>
    <p:sldId id="471" r:id="rId32"/>
    <p:sldId id="475" r:id="rId33"/>
    <p:sldId id="472" r:id="rId34"/>
    <p:sldId id="473" r:id="rId35"/>
    <p:sldId id="476" r:id="rId36"/>
    <p:sldId id="455" r:id="rId37"/>
    <p:sldId id="491" r:id="rId38"/>
    <p:sldId id="463" r:id="rId39"/>
    <p:sldId id="449" r:id="rId40"/>
    <p:sldId id="46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Faucci Giannelli" initials="MFG" lastIdx="1" clrIdx="0">
    <p:extLst>
      <p:ext uri="{19B8F6BF-5375-455C-9EA6-DF929625EA0E}">
        <p15:presenceInfo xmlns:p15="http://schemas.microsoft.com/office/powerpoint/2012/main" userId="4d0a29167cdded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30" d="100"/>
          <a:sy n="130" d="100"/>
        </p:scale>
        <p:origin x="24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701B-3D53-4196-94CB-F81F14FBFB95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8270E-8F93-41A3-A24D-0FCAB7069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6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99F1-5FEF-4E21-B1C2-187B0C1BEA6C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D005-2300-4395-9D3A-47F0544A4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8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2D005-2300-4395-9D3A-47F0544A48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0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2D005-2300-4395-9D3A-47F0544A48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2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N_atlaslog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9091"/>
            <a:ext cx="1385890" cy="1371600"/>
          </a:xfrm>
          <a:prstGeom prst="rect">
            <a:avLst/>
          </a:prstGeom>
        </p:spPr>
      </p:pic>
      <p:pic>
        <p:nvPicPr>
          <p:cNvPr id="10" name="Picture 9" descr="AN_cernlogo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389092"/>
            <a:ext cx="12858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4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  <a:prstGeom prst="rect">
            <a:avLst/>
          </a:prstGeo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34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sic_dia_divider_page_white.png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50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15" y="4091608"/>
            <a:ext cx="9143999" cy="18387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406900"/>
            <a:ext cx="6892209" cy="1362075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50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52" y="140908"/>
            <a:ext cx="8229600" cy="922130"/>
          </a:xfrm>
        </p:spPr>
        <p:txBody>
          <a:bodyPr>
            <a:norm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520259"/>
            <a:ext cx="14401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14/12/2018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6525344"/>
            <a:ext cx="6192688" cy="332656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/>
              <a:t>Michele Faucci Giannelli, University of Edinburgh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494398"/>
            <a:ext cx="730424" cy="365125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6C2E60A5-DCD6-4EC2-9467-38078BCBF0A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04056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normalizeH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normalizeH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normalizeH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9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92875"/>
            <a:ext cx="396044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8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9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73"/>
            <a:ext cx="8229600" cy="914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33C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14/12/2018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37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1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3" r:id="rId12"/>
    <p:sldLayoutId id="2147483665" r:id="rId13"/>
    <p:sldLayoutId id="2147483666" r:id="rId14"/>
    <p:sldLayoutId id="2147483686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140/epjc/s10052-017-4821-x" TargetMode="External"/><Relationship Id="rId2" Type="http://schemas.openxmlformats.org/officeDocument/2006/relationships/hyperlink" Target="https://doi.org/10.1007/JHEP10(2018)15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aps.org/doi/10.1103/PhysRevD.98.012003" TargetMode="External"/><Relationship Id="rId4" Type="http://schemas.openxmlformats.org/officeDocument/2006/relationships/hyperlink" Target="https://doi.org/10.1007/JHEP11(2017)19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image" Target="../media/image330.png"/><Relationship Id="rId5" Type="http://schemas.openxmlformats.org/officeDocument/2006/relationships/image" Target="../media/image47.png"/><Relationship Id="rId10" Type="http://schemas.openxmlformats.org/officeDocument/2006/relationships/image" Target="../media/image320.png"/><Relationship Id="rId4" Type="http://schemas.openxmlformats.org/officeDocument/2006/relationships/image" Target="../media/image46.png"/><Relationship Id="rId9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tlas.web.cern.ch/Atlas/GROUPS/PHYSICS/PUBNOTES/ATL-PHYS-PUB-2016-02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4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424936" cy="216024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Measurement of top-quark differential cross-sections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in ttH signal region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5301208"/>
            <a:ext cx="5487504" cy="994589"/>
          </a:xfrm>
        </p:spPr>
        <p:txBody>
          <a:bodyPr>
            <a:normAutofit fontScale="70000" lnSpcReduction="20000"/>
          </a:bodyPr>
          <a:lstStyle/>
          <a:p>
            <a:r>
              <a:rPr lang="en-GB" sz="5800" dirty="0"/>
              <a:t>Michele Faucci Giannelli</a:t>
            </a:r>
          </a:p>
        </p:txBody>
      </p:sp>
    </p:spTree>
    <p:extLst>
      <p:ext uri="{BB962C8B-B14F-4D97-AF65-F5344CB8AC3E}">
        <p14:creationId xmlns:p14="http://schemas.microsoft.com/office/powerpoint/2010/main" val="182333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B37D-8E9F-4A28-9A93-E9FF99A8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Fractional uncertainties by region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D07934-EAFC-4821-A948-D7D958DAC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1120"/>
            <a:ext cx="3079771" cy="298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F333B-3192-4B4E-959F-FB1B113C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C8000-EC99-4390-9265-521297A2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0B536-B2C6-4064-BCCA-B73130C3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7FE9E7-F191-4FCC-9C35-094430519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1521120"/>
            <a:ext cx="3079771" cy="29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F5433F-1E85-4BAE-8250-8248389CA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19" y="1521120"/>
            <a:ext cx="3079771" cy="298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5ED9A3-18EB-4FA7-8BE9-06F813FD2C82}"/>
              </a:ext>
            </a:extLst>
          </p:cNvPr>
          <p:cNvSpPr txBox="1"/>
          <p:nvPr/>
        </p:nvSpPr>
        <p:spPr>
          <a:xfrm>
            <a:off x="513916" y="4875215"/>
            <a:ext cx="642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 uncertainties increase with the number of jets</a:t>
            </a:r>
          </a:p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uncertainty higher at lower jet multiplicity</a:t>
            </a:r>
          </a:p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modelling systematics increase slightly with the number of jets</a:t>
            </a:r>
          </a:p>
        </p:txBody>
      </p:sp>
    </p:spTree>
    <p:extLst>
      <p:ext uri="{BB962C8B-B14F-4D97-AF65-F5344CB8AC3E}">
        <p14:creationId xmlns:p14="http://schemas.microsoft.com/office/powerpoint/2010/main" val="88317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Results: top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endParaRPr lang="en-GB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27B9D015-D73C-4C61-9189-D06FD598A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6792"/>
            <a:ext cx="3098323" cy="3006000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3D239B-5075-4ABA-9B6B-3EB3B4837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7200"/>
            <a:ext cx="3098323" cy="3006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16412A-9477-4B5C-8E3B-8823AC3511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95" y="907200"/>
            <a:ext cx="3098323" cy="3006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CD47CF-183B-4EF0-A1E7-354F50AAF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81" y="907200"/>
            <a:ext cx="3098323" cy="3006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707DF5-1B0B-42D5-910F-312BEA260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65" y="3867801"/>
            <a:ext cx="3098323" cy="3006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34805D-F5AB-4168-BCA2-B44B90BFAD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6" y="3860878"/>
            <a:ext cx="3098323" cy="30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3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TopH</a:t>
            </a:r>
            <a:r>
              <a:rPr lang="en-GB" sz="3600" dirty="0"/>
              <a:t> </a:t>
            </a:r>
            <a:r>
              <a:rPr lang="en-GB" sz="3600" dirty="0" err="1"/>
              <a:t>p</a:t>
            </a:r>
            <a:r>
              <a:rPr lang="en-GB" sz="3600" baseline="-25000" dirty="0" err="1"/>
              <a:t>T</a:t>
            </a:r>
            <a:r>
              <a:rPr lang="en-GB" sz="3600" dirty="0"/>
              <a:t>: agreement in different regions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slope seen in the inclusive analysis is caused by events with 4 jets while events with higher jet multiplicity are better modelled</a:t>
            </a:r>
          </a:p>
          <a:p>
            <a:pPr lvl="1"/>
            <a:r>
              <a:rPr lang="en-GB" dirty="0"/>
              <a:t>This could be an effect of tuning of Parton Shower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60A5-DCD6-4EC2-9467-38078BCBF0A6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99241"/>
            <a:ext cx="4627856" cy="267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1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Results: P</a:t>
            </a:r>
            <a:r>
              <a:rPr lang="en-GB" baseline="-25000" dirty="0"/>
              <a:t>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099DC-29F2-4E69-AD76-E36A43123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5622547" cy="5455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32F6AC-917B-45F1-B281-25945C1DCF59}"/>
              </a:ext>
            </a:extLst>
          </p:cNvPr>
          <p:cNvSpPr txBox="1"/>
          <p:nvPr/>
        </p:nvSpPr>
        <p:spPr>
          <a:xfrm>
            <a:off x="5868144" y="43651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aMC@NLO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describe the data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F38F92-BAA6-41F7-9FC3-E864BA7CD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0298F14-BF3C-4EDF-80A8-15EFC32A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2C11CC-A7A5-4E3A-9130-15341F28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7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/>
                  <a:t>Results: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nor/>
                          </m:rPr>
                          <a:rPr lang="en-GB"/>
                          <m:t>T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𝑡𝑡</m:t>
                        </m:r>
                      </m:sup>
                    </m:sSubSup>
                  </m:oMath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8"/>
                <a:stretch>
                  <a:fillRect l="-2593" t="-16239" b="-34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C4230D7-7253-42F4-851E-20F1174C6D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34222"/>
            <a:ext cx="4644008" cy="4505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E8758-54DB-434E-8747-33480DD4C3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" y="1134222"/>
            <a:ext cx="4644008" cy="4505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495780-9643-4977-9155-1DED4A4197BA}"/>
              </a:ext>
            </a:extLst>
          </p:cNvPr>
          <p:cNvSpPr txBox="1"/>
          <p:nvPr/>
        </p:nvSpPr>
        <p:spPr>
          <a:xfrm>
            <a:off x="361002" y="5621361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aMC@NLO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tension in 4-jet region</a:t>
            </a:r>
          </a:p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MC have a slope in the 6-jet region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3C029D2-63C3-45F5-A471-D5C7D9A3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EC4FA66-B6D2-4FD2-9CFE-2A722907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9D0E85-007C-4498-9A32-7FFC402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" y="3740471"/>
            <a:ext cx="6797257" cy="26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5772"/>
            <a:ext cx="6795362" cy="26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tables: P</a:t>
            </a:r>
            <a:r>
              <a:rPr lang="en-GB" baseline="-25000" dirty="0"/>
              <a:t>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68186" y="5355753"/>
            <a:ext cx="1768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ABS and Norm. provide discrimination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1" y="969267"/>
            <a:ext cx="101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523" y="374474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1206" y="1556792"/>
            <a:ext cx="21222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aMC@NLO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for Absolute XS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compatible with Normalised XS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SHERPA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PH7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opposite is true</a:t>
            </a:r>
          </a:p>
        </p:txBody>
      </p:sp>
      <p:sp>
        <p:nvSpPr>
          <p:cNvPr id="14" name="Oval 13"/>
          <p:cNvSpPr/>
          <p:nvPr/>
        </p:nvSpPr>
        <p:spPr>
          <a:xfrm>
            <a:off x="5364088" y="2933570"/>
            <a:ext cx="1728192" cy="51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364088" y="5687126"/>
            <a:ext cx="17281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364088" y="3447853"/>
            <a:ext cx="1728192" cy="152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364088" y="6203050"/>
            <a:ext cx="1728192" cy="152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06332" y="5263704"/>
            <a:ext cx="1728192" cy="152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92080" y="2521774"/>
            <a:ext cx="1728192" cy="152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13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C548927-6B63-46C7-93E0-2B3AA6D3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with other analyses</a:t>
            </a:r>
          </a:p>
        </p:txBody>
      </p:sp>
    </p:spTree>
    <p:extLst>
      <p:ext uri="{BB962C8B-B14F-4D97-AF65-F5344CB8AC3E}">
        <p14:creationId xmlns:p14="http://schemas.microsoft.com/office/powerpoint/2010/main" val="324883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18396415">
            <a:off x="1900257" y="2473632"/>
            <a:ext cx="1613165" cy="953768"/>
            <a:chOff x="6876256" y="1578206"/>
            <a:chExt cx="1224136" cy="1725181"/>
          </a:xfrm>
        </p:grpSpPr>
        <p:sp>
          <p:nvSpPr>
            <p:cNvPr id="57" name="Isosceles Triangle 56"/>
            <p:cNvSpPr/>
            <p:nvPr/>
          </p:nvSpPr>
          <p:spPr>
            <a:xfrm rot="10800000">
              <a:off x="6876256" y="1753492"/>
              <a:ext cx="1224136" cy="154989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6876256" y="1578206"/>
              <a:ext cx="1224136" cy="3137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 rot="7666540">
            <a:off x="4621770" y="4193614"/>
            <a:ext cx="1613165" cy="953768"/>
            <a:chOff x="6876256" y="1578206"/>
            <a:chExt cx="1224136" cy="1725181"/>
          </a:xfrm>
        </p:grpSpPr>
        <p:sp>
          <p:nvSpPr>
            <p:cNvPr id="53" name="Isosceles Triangle 52"/>
            <p:cNvSpPr/>
            <p:nvPr/>
          </p:nvSpPr>
          <p:spPr>
            <a:xfrm rot="10800000">
              <a:off x="6876256" y="1753492"/>
              <a:ext cx="1224136" cy="154989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76256" y="1578206"/>
              <a:ext cx="1224136" cy="3137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flipH="1" flipV="1">
            <a:off x="1843040" y="2717860"/>
            <a:ext cx="1192810" cy="4638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Topologies and reconstruction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6156" y="3721762"/>
            <a:ext cx="971707" cy="688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83875" y="3181702"/>
            <a:ext cx="973531" cy="503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32-Point Star 8"/>
          <p:cNvSpPr/>
          <p:nvPr/>
        </p:nvSpPr>
        <p:spPr>
          <a:xfrm>
            <a:off x="3907224" y="3553586"/>
            <a:ext cx="294198" cy="262394"/>
          </a:xfrm>
          <a:prstGeom prst="star32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66635" y="4411713"/>
            <a:ext cx="441469" cy="84709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47664" y="3121288"/>
            <a:ext cx="1536212" cy="604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77863" y="4400429"/>
            <a:ext cx="1247394" cy="1800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57206" y="2384431"/>
            <a:ext cx="826669" cy="7968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7544" y="2102293"/>
            <a:ext cx="1800200" cy="2821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25257" y="4411713"/>
            <a:ext cx="983047" cy="1687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25257" y="4580449"/>
            <a:ext cx="864096" cy="4936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691680" y="1124744"/>
            <a:ext cx="576064" cy="12596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4776" y="224336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7580" y="13779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5325" y="278092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1637" y="48164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5190" y="219976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1030" y="395575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30718" y="4247347"/>
            <a:ext cx="8002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u/d/s/c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0718" y="4961481"/>
            <a:ext cx="8002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u/d/s/c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3867" y="31212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9437" y="37408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63604" y="3682614"/>
            <a:ext cx="1568036" cy="69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057406" y="3677838"/>
            <a:ext cx="1536212" cy="6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325257" y="4587461"/>
            <a:ext cx="1631119" cy="114579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25257" y="4587462"/>
            <a:ext cx="2063167" cy="13768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56376" y="40655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793363" y="4221088"/>
            <a:ext cx="2506016" cy="364686"/>
            <a:chOff x="3819241" y="4215763"/>
            <a:chExt cx="2506016" cy="364686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5077863" y="4400429"/>
              <a:ext cx="1247394" cy="18002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819241" y="4215763"/>
              <a:ext cx="1247394" cy="180020"/>
            </a:xfrm>
            <a:prstGeom prst="straightConnector1">
              <a:avLst/>
            </a:prstGeom>
            <a:ln>
              <a:solidFill>
                <a:srgbClr val="00B050">
                  <a:alpha val="0"/>
                </a:srgb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466365" y="3347688"/>
            <a:ext cx="1113747" cy="1983125"/>
            <a:chOff x="4606504" y="3540065"/>
            <a:chExt cx="901605" cy="171873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5066640" y="4411711"/>
              <a:ext cx="441469" cy="84709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606504" y="3540065"/>
              <a:ext cx="441469" cy="847092"/>
            </a:xfrm>
            <a:prstGeom prst="straightConnector1">
              <a:avLst/>
            </a:prstGeom>
            <a:ln>
              <a:solidFill>
                <a:srgbClr val="0070C0">
                  <a:alpha val="0"/>
                </a:srgb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>
            <a:off x="6164802" y="4975672"/>
            <a:ext cx="864096" cy="2468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164802" y="4975672"/>
            <a:ext cx="864096" cy="4936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92280" y="5123489"/>
            <a:ext cx="8002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u/d/s/c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83867" y="980728"/>
            <a:ext cx="5660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di-lepton channel: neutrino weighting (top variables)</a:t>
            </a:r>
          </a:p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resolved channel: pseudo-top</a:t>
            </a:r>
          </a:p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boosted channel: only 1 large-R jet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di-boosted channel: 2 large-R jets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1077097" y="1858525"/>
            <a:ext cx="1136456" cy="52590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1582649" y="1743480"/>
            <a:ext cx="663536" cy="6141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5535" y="1337470"/>
            <a:ext cx="9721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u/d/s/c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4968" y="4127908"/>
            <a:ext cx="413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two highest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b-jets (70% WP)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68145" y="3068960"/>
            <a:ext cx="3108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reconstruction: 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two jets that best reconstruct the W mass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36621" y="5356561"/>
            <a:ext cx="175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top: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light jets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b-jet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863" y="5806511"/>
            <a:ext cx="573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selection is identical at reconstruction and particle level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9794" y="2876743"/>
            <a:ext cx="253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Leptonic top: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Closest b-jet to lepton</a:t>
            </a:r>
          </a:p>
        </p:txBody>
      </p:sp>
    </p:spTree>
    <p:extLst>
      <p:ext uri="{BB962C8B-B14F-4D97-AF65-F5344CB8AC3E}">
        <p14:creationId xmlns:p14="http://schemas.microsoft.com/office/powerpoint/2010/main" val="16148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39" grpId="0"/>
      <p:bldP spid="39" grpId="1"/>
      <p:bldP spid="51" grpId="0" animBg="1"/>
      <p:bldP spid="62" grpId="0" animBg="1"/>
      <p:bldP spid="59" grpId="0"/>
      <p:bldP spid="59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Impact on other analyses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908720"/>
            <a:ext cx="8991600" cy="5492080"/>
          </a:xfrm>
        </p:spPr>
        <p:txBody>
          <a:bodyPr>
            <a:normAutofit/>
          </a:bodyPr>
          <a:lstStyle/>
          <a:p>
            <a:r>
              <a:rPr lang="en-GB" sz="2800" dirty="0"/>
              <a:t>ttH and other searchers suffer from the </a:t>
            </a:r>
            <a:r>
              <a:rPr lang="en-GB" sz="2800" dirty="0" err="1"/>
              <a:t>topH</a:t>
            </a:r>
            <a:r>
              <a:rPr lang="en-GB" sz="2800" dirty="0"/>
              <a:t> </a:t>
            </a:r>
            <a:r>
              <a:rPr lang="en-GB" sz="2800" dirty="0" err="1"/>
              <a:t>pT</a:t>
            </a:r>
            <a:r>
              <a:rPr lang="en-GB" sz="2800" dirty="0"/>
              <a:t> </a:t>
            </a:r>
            <a:r>
              <a:rPr lang="en-GB" sz="2800" dirty="0" err="1"/>
              <a:t>mis</a:t>
            </a:r>
            <a:r>
              <a:rPr lang="en-GB" sz="2800" dirty="0"/>
              <a:t>-modelling and always try to correct for it</a:t>
            </a:r>
          </a:p>
          <a:p>
            <a:r>
              <a:rPr lang="en-GB" sz="2800" dirty="0"/>
              <a:t>Actually this is not as needed as the inclusive selection may suggest since in 6-jet inclusive the modelling is much better than in the 4-jet inclusive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60A5-DCD6-4EC2-9467-38078BCBF0A6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12977"/>
            <a:ext cx="3352083" cy="32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0DD3FA-A9DC-4C87-ACA6-FFE47D414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99" y="3190320"/>
            <a:ext cx="3332438" cy="32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4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Impact on other analyses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" y="908720"/>
            <a:ext cx="8991600" cy="2235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The system </a:t>
            </a:r>
            <a:r>
              <a:rPr lang="en-GB" sz="2800" dirty="0" err="1"/>
              <a:t>p</a:t>
            </a:r>
            <a:r>
              <a:rPr lang="en-GB" sz="2800" baseline="-25000" dirty="0" err="1"/>
              <a:t>T</a:t>
            </a:r>
            <a:r>
              <a:rPr lang="en-GB" sz="2800" dirty="0"/>
              <a:t> instead is normally considered well modelled after fixing </a:t>
            </a:r>
            <a:r>
              <a:rPr lang="en-GB" sz="2800" dirty="0" err="1"/>
              <a:t>h</a:t>
            </a:r>
            <a:r>
              <a:rPr lang="en-GB" sz="2800" baseline="-25000" dirty="0" err="1"/>
              <a:t>damp</a:t>
            </a:r>
            <a:r>
              <a:rPr lang="en-GB" sz="2800" dirty="0"/>
              <a:t> but in 6-jet a slope is visible for the nominal sample</a:t>
            </a:r>
          </a:p>
          <a:p>
            <a:pPr lvl="1"/>
            <a:r>
              <a:rPr lang="en-GB" sz="2400" dirty="0"/>
              <a:t>Actually it got worse in PP8 (blue) with respect to PP6 (red)</a:t>
            </a:r>
          </a:p>
          <a:p>
            <a:pPr lvl="1"/>
            <a:r>
              <a:rPr lang="en-GB" sz="2400" dirty="0"/>
              <a:t>Both are compatible with data, but will trigger new discussion in ttH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2" y="3144352"/>
            <a:ext cx="3341510" cy="323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4352"/>
            <a:ext cx="3337607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0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Top differential cross-sections in ATLAS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20072"/>
          </a:xfrm>
        </p:spPr>
        <p:txBody>
          <a:bodyPr>
            <a:normAutofit/>
          </a:bodyPr>
          <a:lstStyle/>
          <a:p>
            <a:r>
              <a:rPr lang="en-GB" sz="2800" dirty="0"/>
              <a:t>ATLAS has performed many differential cross-sections measurement of top pair observables at 7, 8 and 13 TeV</a:t>
            </a:r>
          </a:p>
          <a:p>
            <a:pPr lvl="1"/>
            <a:r>
              <a:rPr lang="en-GB" sz="2400" dirty="0"/>
              <a:t>15+ published papers and more ready to be submitted</a:t>
            </a:r>
          </a:p>
          <a:p>
            <a:pPr>
              <a:spcBef>
                <a:spcPts val="1200"/>
              </a:spcBef>
            </a:pPr>
            <a:r>
              <a:rPr lang="en-GB" sz="2800" dirty="0"/>
              <a:t>Will focus on the most recent publications at 13 </a:t>
            </a:r>
            <a:r>
              <a:rPr lang="en-GB" sz="2800" dirty="0" err="1"/>
              <a:t>TeV</a:t>
            </a:r>
            <a:r>
              <a:rPr lang="en-GB" sz="2800" dirty="0"/>
              <a:t> using </a:t>
            </a:r>
            <a:r>
              <a:rPr lang="en-GB" sz="2800" dirty="0" err="1"/>
              <a:t>l+jets</a:t>
            </a:r>
            <a:r>
              <a:rPr lang="en-GB" sz="2800" dirty="0"/>
              <a:t> channel for </a:t>
            </a:r>
            <a:r>
              <a:rPr lang="en-GB" sz="2800" dirty="0" err="1"/>
              <a:t>tt+jets</a:t>
            </a:r>
            <a:r>
              <a:rPr lang="en-GB" sz="2800" dirty="0"/>
              <a:t> (</a:t>
            </a:r>
            <a:r>
              <a:rPr lang="en-GB" sz="2800" dirty="0">
                <a:hlinkClick r:id="rId2"/>
              </a:rPr>
              <a:t>JHEP 10 (2018) 159</a:t>
            </a:r>
            <a:r>
              <a:rPr lang="en-GB" sz="28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Where jets can be 0, 1 or ≥2</a:t>
            </a:r>
          </a:p>
          <a:p>
            <a:pPr>
              <a:spcBef>
                <a:spcPts val="1200"/>
              </a:spcBef>
            </a:pPr>
            <a:r>
              <a:rPr lang="en-GB" sz="2800" dirty="0"/>
              <a:t>I will also use some results from other channels for comparison</a:t>
            </a:r>
          </a:p>
          <a:p>
            <a:pPr lvl="1"/>
            <a:r>
              <a:rPr lang="en-GB" sz="2400" dirty="0"/>
              <a:t>di-lepton channel (</a:t>
            </a:r>
            <a:r>
              <a:rPr lang="fr-FR" sz="2400" dirty="0" err="1">
                <a:hlinkClick r:id="rId3"/>
              </a:rPr>
              <a:t>Eur</a:t>
            </a:r>
            <a:r>
              <a:rPr lang="fr-FR" sz="2400" dirty="0">
                <a:hlinkClick r:id="rId3"/>
              </a:rPr>
              <a:t>. Phys. J. C77 (2017) 299</a:t>
            </a:r>
            <a:r>
              <a:rPr lang="en-GB" sz="2400" dirty="0"/>
              <a:t>)</a:t>
            </a:r>
          </a:p>
          <a:p>
            <a:pPr lvl="1"/>
            <a:r>
              <a:rPr lang="en-GB" sz="2400" dirty="0" err="1"/>
              <a:t>L+jet</a:t>
            </a:r>
            <a:r>
              <a:rPr lang="en-GB" sz="2400" dirty="0"/>
              <a:t> channel (boosted and resolved) (</a:t>
            </a:r>
            <a:r>
              <a:rPr lang="en-GB" sz="2400" dirty="0">
                <a:hlinkClick r:id="rId4"/>
              </a:rPr>
              <a:t>JHEP 11 (2017) 191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di-boosted hadronic channel (</a:t>
            </a:r>
            <a:r>
              <a:rPr lang="en-GB" sz="2400" dirty="0">
                <a:hlinkClick r:id="rId5"/>
              </a:rPr>
              <a:t>Phys. Rev. D 98 (2018) </a:t>
            </a:r>
            <a:r>
              <a:rPr lang="en-GB" sz="2400" dirty="0"/>
              <a:t>)</a:t>
            </a:r>
          </a:p>
          <a:p>
            <a:pPr lvl="1"/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5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Result: top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 resolved</a:t>
            </a:r>
            <a:endParaRPr lang="en-GB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208"/>
            <a:ext cx="4824536" cy="4680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29102"/>
            <a:ext cx="4490374" cy="4356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57332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MC predicts a higher cross-section at high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what is observed in data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results are obtained in the boosted channels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111855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di-lepton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9580" y="111855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4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2290A4D-D01F-4257-9C8C-51B2AF0EB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1" y="1774198"/>
            <a:ext cx="3110246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System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77" y="1851640"/>
            <a:ext cx="3110245" cy="3017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54" y="1851640"/>
            <a:ext cx="3110246" cy="3017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5550331"/>
            <a:ext cx="874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(but reduced) effects as those observed in exclusive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5" y="16172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di-boosted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6681" y="155679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7851" y="15825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di-lepton</a:t>
            </a:r>
          </a:p>
        </p:txBody>
      </p:sp>
    </p:spTree>
    <p:extLst>
      <p:ext uri="{BB962C8B-B14F-4D97-AF65-F5344CB8AC3E}">
        <p14:creationId xmlns:p14="http://schemas.microsoft.com/office/powerpoint/2010/main" val="1590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038-8111-4454-9090-BA460D5A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</a:t>
            </a:r>
            <a:r>
              <a:rPr lang="en-GB" baseline="-25000" dirty="0"/>
              <a:t>out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30F77F-F2FC-411D-9E9D-A4032EB54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" y="980727"/>
            <a:ext cx="3318345" cy="32194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A92B-E138-44E8-AEC0-4BCE68C9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EA673-33A7-407B-A7F8-D25D492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4B8B8-45ED-41FA-8912-DB775755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9C3ED4-9A3A-4250-89A9-76B10EC25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89" y="962231"/>
            <a:ext cx="3318346" cy="3219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807027-08B4-43F7-9E27-5FCDB0FD1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" y="4261454"/>
            <a:ext cx="5436096" cy="2212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87986C-6AA9-476F-9DC9-EF8E68200895}"/>
              </a:ext>
            </a:extLst>
          </p:cNvPr>
          <p:cNvSpPr txBox="1"/>
          <p:nvPr/>
        </p:nvSpPr>
        <p:spPr>
          <a:xfrm>
            <a:off x="5580113" y="4437112"/>
            <a:ext cx="3487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analyses exclude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aMC@NLO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tested different scales and PS but neither fixed it</a:t>
            </a:r>
          </a:p>
        </p:txBody>
      </p:sp>
    </p:spTree>
    <p:extLst>
      <p:ext uri="{BB962C8B-B14F-4D97-AF65-F5344CB8AC3E}">
        <p14:creationId xmlns:p14="http://schemas.microsoft.com/office/powerpoint/2010/main" val="294926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tt+jets</a:t>
            </a:r>
            <a:r>
              <a:rPr lang="en-GB" dirty="0"/>
              <a:t> analysis provides more information than the existing results by looking in corner of the total phase space</a:t>
            </a:r>
          </a:p>
          <a:p>
            <a:r>
              <a:rPr lang="en-GB" dirty="0"/>
              <a:t>It provides the inputs to improve the tuning of MC in ATLAS for a better agreement in signal regions of high profile analyses such as ttH, 4 tops, SUSY</a:t>
            </a:r>
          </a:p>
          <a:p>
            <a:r>
              <a:rPr lang="en-GB" dirty="0"/>
              <a:t>More results are in the pipeline including 2D measurements in several channels</a:t>
            </a:r>
          </a:p>
          <a:p>
            <a:pPr lvl="1"/>
            <a:r>
              <a:rPr lang="en-GB" dirty="0"/>
              <a:t>We are involved in both </a:t>
            </a:r>
            <a:r>
              <a:rPr lang="en-GB" dirty="0" err="1"/>
              <a:t>l+jet</a:t>
            </a:r>
            <a:r>
              <a:rPr lang="en-GB" dirty="0"/>
              <a:t> and all-hadronic resolved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90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3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MC samples used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8050088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</a:t>
            </a:r>
          </a:p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di-lepton and </a:t>
            </a:r>
            <a:r>
              <a:rPr lang="en-GB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data (3.2 fb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di-boosted: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2015+2016 data (36.1 fb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predictions:</a:t>
            </a:r>
          </a:p>
          <a:p>
            <a:r>
              <a:rPr lang="en-GB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PowHeg+Pythia6 (old nominal)</a:t>
            </a: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PowHeg+Herwig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</a:t>
            </a:r>
          </a:p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PowHeg+Pythia8 (new nominal)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PowHeg+Pythia6/8 IFSR variations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PowHeg+Herwig7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MG5_aMC@NLO+Herwig++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MG5_aMC@NLO+Pythia8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Sherpa (2.2.1)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14/12/2018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Michele Faucci Giannelli, University of Edinburgh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95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Normalisation in 5 and 6 jets configurations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9552" y="591792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slope 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nJets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observed in all measurements using PP6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4C40BF1-8067-457D-9E3F-22E8DFB96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79" y="937418"/>
            <a:ext cx="4984469" cy="4835868"/>
          </a:xfrm>
        </p:spPr>
      </p:pic>
    </p:spTree>
    <p:extLst>
      <p:ext uri="{BB962C8B-B14F-4D97-AF65-F5344CB8AC3E}">
        <p14:creationId xmlns:p14="http://schemas.microsoft.com/office/powerpoint/2010/main" val="187359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1F5F4B-AD99-40E0-ACCC-0537E76DA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02" y="917239"/>
            <a:ext cx="2753470" cy="2671381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E0800C-F325-4731-85C9-8CE2E4A69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" y="3533063"/>
            <a:ext cx="3000824" cy="2913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D1C1D4-F433-4C02-9363-D458EB53E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48" y="3670437"/>
            <a:ext cx="2856978" cy="27718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71B531-44F5-4291-B32C-1833594F0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57" y="3533063"/>
            <a:ext cx="3000823" cy="291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Unfolding example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95536" y="1484784"/>
          <a:ext cx="47815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7" imgW="2819160" imgH="355320" progId="Equation.3">
                  <p:embed/>
                </p:oleObj>
              </mc:Choice>
              <mc:Fallback>
                <p:oleObj name="Equation" r:id="rId7" imgW="2819160" imgH="35532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84784"/>
                        <a:ext cx="478155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4248" y="5560969"/>
                <a:ext cx="2448272" cy="38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𝑎𝑐𝑐</m:t>
                        </m:r>
                      </m:sub>
                    </m:sSub>
                    <m:r>
                      <a:rPr lang="en-GB" sz="12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𝑟𝑒𝑐𝑜</m:t>
                        </m:r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!</m:t>
                        </m:r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𝑝𝑎𝑟𝑡</m:t>
                        </m:r>
                      </m:sub>
                    </m:sSub>
                    <m:r>
                      <a:rPr lang="en-GB" sz="1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𝑝𝑎𝑟𝑡</m:t>
                            </m:r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𝑟𝑒𝑐𝑜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𝑟𝑒𝑐𝑜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200" dirty="0"/>
                  <a:t>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560969"/>
                <a:ext cx="2448272" cy="3883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978" y="4761315"/>
                <a:ext cx="256874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𝑒𝑓𝑓</m:t>
                        </m:r>
                      </m:sub>
                    </m:sSub>
                    <m:r>
                      <a:rPr lang="en-GB" sz="12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𝑝𝑎𝑟𝑡</m:t>
                        </m:r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!</m:t>
                        </m:r>
                        <m:r>
                          <a:rPr lang="en-GB" sz="1200" b="0" i="1" smtClean="0">
                            <a:latin typeface="Cambria Math"/>
                            <a:ea typeface="Cambria Math"/>
                          </a:rPr>
                          <m:t>𝑟𝑒𝑐𝑜</m:t>
                        </m:r>
                      </m:sub>
                    </m:sSub>
                    <m:r>
                      <a:rPr lang="en-GB" sz="1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𝑝𝑎𝑟𝑡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𝑟𝑒𝑐𝑜</m:t>
                            </m:r>
                            <m:r>
                              <a:rPr lang="en-GB" sz="12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𝑝𝑎𝑟𝑡</m:t>
                            </m:r>
                            <m:r>
                              <a:rPr lang="en-GB" sz="12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n-GB" sz="1200" b="0" i="1" smtClean="0">
                                <a:latin typeface="Cambria Math"/>
                                <a:ea typeface="Cambria Math"/>
                              </a:rPr>
                              <m:t>𝑚𝑎𝑡𝑐h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/>
                  <a:t> 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78" y="4761315"/>
                <a:ext cx="2568744" cy="4070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96" y="5276597"/>
                <a:ext cx="2259755" cy="45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  <a:ea typeface="Cambria Math"/>
                          </a:rPr>
                          <m:t>𝑚𝑎𝑡𝑐h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/>
                              </a:rPr>
                              <m:t>𝑟𝑒𝑐𝑜</m:t>
                            </m:r>
                            <m:r>
                              <a:rPr lang="en-GB" sz="14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n-GB" sz="1400" b="0" i="1" smtClean="0">
                                <a:latin typeface="Cambria Math"/>
                                <a:ea typeface="Cambria Math"/>
                              </a:rPr>
                              <m:t>𝑝𝑎𝑟𝑡</m:t>
                            </m:r>
                            <m:r>
                              <a:rPr lang="en-GB" sz="14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n-GB" sz="1400" b="0" i="1" smtClean="0">
                                <a:latin typeface="Cambria Math"/>
                                <a:ea typeface="Cambria Math"/>
                              </a:rPr>
                              <m:t>𝑚𝑎𝑡𝑐h𝑒𝑑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  <a:ea typeface="Cambria Math"/>
                              </a:rPr>
                              <m:t>𝑟𝑒𝑐𝑜</m:t>
                            </m:r>
                            <m:r>
                              <a:rPr lang="en-GB" sz="1400" i="1">
                                <a:latin typeface="Cambria Math"/>
                                <a:ea typeface="Cambria Math"/>
                              </a:rPr>
                              <m:t>∧</m:t>
                            </m:r>
                            <m:r>
                              <a:rPr lang="en-GB" sz="1400" b="0" i="1" smtClean="0">
                                <a:latin typeface="Cambria Math"/>
                                <a:ea typeface="Cambria Math"/>
                              </a:rPr>
                              <m:t>𝑝𝑎𝑟𝑡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4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276597"/>
                <a:ext cx="2259755" cy="4594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3528" y="2200035"/>
            <a:ext cx="522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between detector and particle level objects is required to have a more diagonal migration matrix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helps the unfolding procedure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E2EB8F34-8B6C-490C-AAF8-D6F1B9F8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0C4F22F6-9899-480F-8F70-A95BE43C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DF832ED-BE1A-4CCF-A5B3-13482849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3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Data/MC agreement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667902"/>
            <a:ext cx="2874621" cy="27889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25972"/>
            <a:ext cx="2951048" cy="28630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33" y="925972"/>
            <a:ext cx="2874621" cy="2788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76528"/>
            <a:ext cx="2874621" cy="2788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111099">
            <a:off x="504231" y="189883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di-boosted</a:t>
            </a:r>
          </a:p>
        </p:txBody>
      </p:sp>
      <p:sp>
        <p:nvSpPr>
          <p:cNvPr id="14" name="TextBox 13"/>
          <p:cNvSpPr txBox="1"/>
          <p:nvPr/>
        </p:nvSpPr>
        <p:spPr>
          <a:xfrm rot="721311">
            <a:off x="3906789" y="131246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di-lepton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9612" y="482325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488632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00192" y="5192582"/>
            <a:ext cx="2664296" cy="6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/>
              <a:t>The background is small in all channels</a:t>
            </a:r>
          </a:p>
        </p:txBody>
      </p:sp>
    </p:spTree>
    <p:extLst>
      <p:ext uri="{BB962C8B-B14F-4D97-AF65-F5344CB8AC3E}">
        <p14:creationId xmlns:p14="http://schemas.microsoft.com/office/powerpoint/2010/main" val="3426534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: an history at particle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24744"/>
            <a:ext cx="4774438" cy="40324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06" y="1107629"/>
            <a:ext cx="452399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tt+jets</a:t>
            </a:r>
            <a:r>
              <a:rPr lang="en-GB" dirty="0"/>
              <a:t>: analysis goals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800" dirty="0"/>
                  <a:t>We aim to exploit the large number of top pair produced in 2015 to measure differential cross-sections for top pairs produced in association with jets </a:t>
                </a:r>
              </a:p>
              <a:p>
                <a:pPr lvl="1"/>
                <a:r>
                  <a:rPr lang="en-GB" sz="2400" dirty="0"/>
                  <a:t>study the effect of emission of QCD radiation on the kinematic variables of top quark</a:t>
                </a:r>
              </a:p>
              <a:p>
                <a:pPr lvl="1"/>
                <a:r>
                  <a:rPr lang="en-GB" sz="2400" dirty="0"/>
                  <a:t>Probe a region of phase space that is crucial for many analyses</a:t>
                </a:r>
              </a:p>
              <a:p>
                <a:r>
                  <a:rPr lang="en-GB" sz="2600" dirty="0"/>
                  <a:t>The variables considered are:</a:t>
                </a:r>
              </a:p>
              <a:p>
                <a:pPr lvl="1"/>
                <a:r>
                  <a:rPr lang="en-GB" sz="2200" b="1" dirty="0" err="1"/>
                  <a:t>Top</a:t>
                </a:r>
                <a:r>
                  <a:rPr lang="en-GB" sz="2200" b="1" baseline="-25000" dirty="0" err="1"/>
                  <a:t>H</a:t>
                </a:r>
                <a:r>
                  <a:rPr lang="en-GB" sz="2200" b="1" dirty="0"/>
                  <a:t> </a:t>
                </a:r>
                <a:r>
                  <a:rPr lang="en-GB" sz="2200" b="1" dirty="0" err="1"/>
                  <a:t>p</a:t>
                </a:r>
                <a:r>
                  <a:rPr lang="en-GB" sz="2200" b="1" baseline="-25000" dirty="0" err="1"/>
                  <a:t>T</a:t>
                </a:r>
                <a:r>
                  <a:rPr lang="en-GB" sz="2200" dirty="0"/>
                  <a:t>: it is a well know that there is </a:t>
                </a:r>
                <a:r>
                  <a:rPr lang="en-GB" sz="2200" dirty="0" err="1"/>
                  <a:t>mis</a:t>
                </a:r>
                <a:r>
                  <a:rPr lang="en-GB" sz="2200" dirty="0"/>
                  <a:t>-modelling and we want to check how this depends on the number of additional jets</a:t>
                </a:r>
              </a:p>
              <a:p>
                <a:pPr lvl="1"/>
                <a:r>
                  <a:rPr lang="en-GB" sz="2200" b="1" dirty="0" err="1"/>
                  <a:t>TTbar</a:t>
                </a:r>
                <a:r>
                  <a:rPr lang="en-GB" sz="2200" b="1" dirty="0"/>
                  <a:t> system </a:t>
                </a:r>
                <a:r>
                  <a:rPr lang="en-GB" sz="2200" b="1" dirty="0" err="1"/>
                  <a:t>p</a:t>
                </a:r>
                <a:r>
                  <a:rPr lang="en-GB" sz="2200" b="1" baseline="-25000" dirty="0" err="1"/>
                  <a:t>T</a:t>
                </a:r>
                <a:r>
                  <a:rPr lang="en-GB" sz="2200" dirty="0"/>
                  <a:t>: this variable is sensitive to additional radiation and its shape depend on the number of additional jets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2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200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GB" sz="2200" b="1" i="1" smtClean="0">
                                <a:latin typeface="Cambria Math"/>
                              </a:rPr>
                              <m:t>𝒐𝒖𝒕</m:t>
                            </m:r>
                          </m:sub>
                          <m:sup>
                            <m:r>
                              <a:rPr lang="en-GB" sz="2200" b="1" i="1" smtClean="0">
                                <a:latin typeface="Cambria Math"/>
                              </a:rPr>
                              <m:t>𝒕𝒕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2200" dirty="0"/>
                  <a:t>:</a:t>
                </a:r>
                <a:r>
                  <a:rPr lang="en-GB" sz="2200" b="1" dirty="0"/>
                  <a:t> </a:t>
                </a:r>
                <a:r>
                  <a:rPr lang="en-GB" sz="2200" dirty="0"/>
                  <a:t>studies of top modelling published in </a:t>
                </a:r>
                <a:r>
                  <a:rPr lang="en-GB" sz="2200" dirty="0">
                    <a:hlinkClick r:id="rId2"/>
                  </a:rPr>
                  <a:t>ATL-PHYS-PUB-2016-020</a:t>
                </a:r>
                <a:r>
                  <a:rPr lang="en-GB" sz="2200" dirty="0"/>
                  <a:t> show that this is another variable sensitive to additional radiation</a:t>
                </a:r>
              </a:p>
              <a:p>
                <a:pPr lvl="1"/>
                <a:endParaRPr lang="en-GB" sz="22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20" t="-1240" r="-1153" b="-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60A5-DCD6-4EC2-9467-38078BCBF0A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480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and parton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0" y="1268760"/>
            <a:ext cx="4689180" cy="396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9" y="1124744"/>
            <a:ext cx="452399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24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Di-lepton analysis: topology and selection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6156" y="3721762"/>
            <a:ext cx="971707" cy="688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83875" y="3181702"/>
            <a:ext cx="973531" cy="503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32-Point Star 8"/>
          <p:cNvSpPr/>
          <p:nvPr/>
        </p:nvSpPr>
        <p:spPr>
          <a:xfrm>
            <a:off x="3907224" y="3553586"/>
            <a:ext cx="294198" cy="262394"/>
          </a:xfrm>
          <a:prstGeom prst="star32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66635" y="4411713"/>
            <a:ext cx="441469" cy="84709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47664" y="3181702"/>
            <a:ext cx="1536212" cy="1242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77863" y="4400429"/>
            <a:ext cx="1247394" cy="1800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57206" y="2384431"/>
            <a:ext cx="826669" cy="7968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7544" y="2102293"/>
            <a:ext cx="1800200" cy="2821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691680" y="1124744"/>
            <a:ext cx="576064" cy="12596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4776" y="224336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7580" y="13779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5325" y="28710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9271" y="48164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4378" y="240171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9193" y="421576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3867" y="31212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9437" y="37408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5499" y="1124744"/>
            <a:ext cx="4416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electron and 1 muon with opposite sign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leptons with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25 GeV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8944" y="1804754"/>
            <a:ext cx="415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2 jets with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25 GeV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40711" y="2247844"/>
            <a:ext cx="318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b-jets (77% WP)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63604" y="3682614"/>
            <a:ext cx="1568036" cy="69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057406" y="3677838"/>
            <a:ext cx="1536212" cy="6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325257" y="4587461"/>
            <a:ext cx="1631119" cy="114579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25257" y="4587462"/>
            <a:ext cx="2063167" cy="13768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56376" y="406555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245" y="4215763"/>
            <a:ext cx="4031911" cy="70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reconstruction uses the neutrino weighting method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58360" y="535883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" y="5132528"/>
            <a:ext cx="3662164" cy="11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6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152" y="-1506"/>
            <a:ext cx="7932455" cy="922130"/>
          </a:xfrm>
        </p:spPr>
        <p:txBody>
          <a:bodyPr>
            <a:normAutofit fontScale="90000"/>
          </a:bodyPr>
          <a:lstStyle/>
          <a:p>
            <a:r>
              <a:rPr lang="en-GB" dirty="0"/>
              <a:t>Resolved </a:t>
            </a:r>
            <a:r>
              <a:rPr lang="en-GB" dirty="0" err="1"/>
              <a:t>l+jet</a:t>
            </a:r>
            <a:r>
              <a:rPr lang="en-GB" dirty="0"/>
              <a:t> analysis: topology and selection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6156" y="3721762"/>
            <a:ext cx="971707" cy="688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083875" y="3181702"/>
            <a:ext cx="973531" cy="503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907224" y="3553586"/>
            <a:ext cx="294198" cy="262394"/>
          </a:xfrm>
          <a:prstGeom prst="star32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66635" y="4411713"/>
            <a:ext cx="441469" cy="84709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47664" y="3181702"/>
            <a:ext cx="1536212" cy="1242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77863" y="4400429"/>
            <a:ext cx="1247394" cy="1800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257206" y="2384431"/>
            <a:ext cx="826669" cy="7968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67544" y="2102293"/>
            <a:ext cx="1800200" cy="2821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25257" y="4411713"/>
            <a:ext cx="983047" cy="1687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25257" y="4580449"/>
            <a:ext cx="864096" cy="4936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691680" y="1124744"/>
            <a:ext cx="576064" cy="12596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776" y="224336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7580" y="13779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45325" y="28710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79271" y="48164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81328" y="219976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49193" y="421576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30718" y="4247347"/>
            <a:ext cx="12057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30718" y="4961481"/>
            <a:ext cx="12057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3867" y="31212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89437" y="37408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65499" y="1124744"/>
            <a:ext cx="341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lepton with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25 GeV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78944" y="1562653"/>
            <a:ext cx="415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4 jets with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25 GeV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4968" y="4127908"/>
            <a:ext cx="413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two highest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b-jets (70% WP)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68145" y="3297121"/>
            <a:ext cx="3108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reconstruction: 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jets that best reconstruct W mass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36621" y="5356561"/>
            <a:ext cx="175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Top: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light jets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b-jet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863" y="5806511"/>
            <a:ext cx="573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selection is identical at reconstruction and particle level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463604" y="3682614"/>
            <a:ext cx="1568036" cy="69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057406" y="3677838"/>
            <a:ext cx="1536212" cy="6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9794" y="2876743"/>
            <a:ext cx="253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Leptonic Top: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Closest b-jet to lepton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</a:rPr>
              <a:t>14/12/2018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92875"/>
            <a:ext cx="3960440" cy="365125"/>
          </a:xfrm>
        </p:spPr>
        <p:txBody>
          <a:bodyPr/>
          <a:lstStyle/>
          <a:p>
            <a:r>
              <a:rPr 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Michele Faucci Giannelli, University of Edinburgh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18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152" y="3842"/>
            <a:ext cx="8229600" cy="922130"/>
          </a:xfrm>
        </p:spPr>
        <p:txBody>
          <a:bodyPr/>
          <a:lstStyle/>
          <a:p>
            <a:r>
              <a:rPr lang="en-GB" dirty="0"/>
              <a:t>Boosted </a:t>
            </a:r>
            <a:r>
              <a:rPr lang="en-GB" dirty="0" err="1"/>
              <a:t>l+jets</a:t>
            </a:r>
            <a:r>
              <a:rPr lang="en-GB" dirty="0"/>
              <a:t>: topology and selection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6156" y="3721762"/>
            <a:ext cx="971707" cy="688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083875" y="3181702"/>
            <a:ext cx="973531" cy="503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907224" y="3553586"/>
            <a:ext cx="294198" cy="262394"/>
          </a:xfrm>
          <a:prstGeom prst="star32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547664" y="3181702"/>
            <a:ext cx="1536212" cy="1242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257206" y="2384431"/>
            <a:ext cx="826669" cy="7968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67544" y="2102293"/>
            <a:ext cx="1800200" cy="2821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691680" y="1124744"/>
            <a:ext cx="576064" cy="12596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776" y="224336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7580" y="13779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5241" y="33216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9420" y="48164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81328" y="219976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49193" y="421576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3867" y="31212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89437" y="37408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65499" y="1124744"/>
            <a:ext cx="3581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lepton with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25 GeV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b-jet with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25 GeV (R=0.4)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11880" y="1920196"/>
            <a:ext cx="415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20 GeV</a:t>
            </a:r>
          </a:p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(W) &gt; 60 GeV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07549" y="5949280"/>
            <a:ext cx="428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jet R=1: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&gt;300GeV, mass&gt; 100 GeV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51985" y="4391803"/>
            <a:ext cx="1085456" cy="5838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93363" y="4207137"/>
            <a:ext cx="1247394" cy="180020"/>
          </a:xfrm>
          <a:prstGeom prst="straightConnector1">
            <a:avLst/>
          </a:prstGeom>
          <a:ln>
            <a:solidFill>
              <a:srgbClr val="00B050">
                <a:alpha val="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54137" y="4407749"/>
            <a:ext cx="889180" cy="96546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94357" y="3275679"/>
            <a:ext cx="633020" cy="1100178"/>
          </a:xfrm>
          <a:prstGeom prst="straightConnector1">
            <a:avLst/>
          </a:prstGeom>
          <a:ln>
            <a:solidFill>
              <a:srgbClr val="0070C0">
                <a:alpha val="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164802" y="4975672"/>
            <a:ext cx="864096" cy="2468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164802" y="4975672"/>
            <a:ext cx="864096" cy="4936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92280" y="5123489"/>
            <a:ext cx="12811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quarks</a:t>
            </a:r>
          </a:p>
        </p:txBody>
      </p:sp>
      <p:grpSp>
        <p:nvGrpSpPr>
          <p:cNvPr id="45" name="Group 44"/>
          <p:cNvGrpSpPr/>
          <p:nvPr/>
        </p:nvGrpSpPr>
        <p:grpSpPr>
          <a:xfrm rot="7666540">
            <a:off x="4597940" y="4190117"/>
            <a:ext cx="1613165" cy="953768"/>
            <a:chOff x="6876256" y="1578206"/>
            <a:chExt cx="1224136" cy="1725181"/>
          </a:xfrm>
        </p:grpSpPr>
        <p:sp>
          <p:nvSpPr>
            <p:cNvPr id="50" name="Isosceles Triangle 49"/>
            <p:cNvSpPr/>
            <p:nvPr/>
          </p:nvSpPr>
          <p:spPr>
            <a:xfrm rot="10800000">
              <a:off x="6876256" y="1753492"/>
              <a:ext cx="1224136" cy="154989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76256" y="1578206"/>
              <a:ext cx="1224136" cy="3137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2724807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ΔR(l, jet) &lt; 1.5 </a:t>
            </a:r>
          </a:p>
        </p:txBody>
      </p:sp>
      <p:sp>
        <p:nvSpPr>
          <p:cNvPr id="17" name="Freeform 16"/>
          <p:cNvSpPr/>
          <p:nvPr/>
        </p:nvSpPr>
        <p:spPr>
          <a:xfrm>
            <a:off x="2191373" y="2725947"/>
            <a:ext cx="379299" cy="534838"/>
          </a:xfrm>
          <a:custGeom>
            <a:avLst/>
            <a:gdLst>
              <a:gd name="connsiteX0" fmla="*/ 379299 w 379299"/>
              <a:gd name="connsiteY0" fmla="*/ 0 h 534838"/>
              <a:gd name="connsiteX1" fmla="*/ 8363 w 379299"/>
              <a:gd name="connsiteY1" fmla="*/ 163902 h 534838"/>
              <a:gd name="connsiteX2" fmla="*/ 111880 w 379299"/>
              <a:gd name="connsiteY2" fmla="*/ 534838 h 534838"/>
              <a:gd name="connsiteX3" fmla="*/ 111880 w 379299"/>
              <a:gd name="connsiteY3" fmla="*/ 534838 h 53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99" h="534838">
                <a:moveTo>
                  <a:pt x="379299" y="0"/>
                </a:moveTo>
                <a:cubicBezTo>
                  <a:pt x="216116" y="37381"/>
                  <a:pt x="52933" y="74763"/>
                  <a:pt x="8363" y="163902"/>
                </a:cubicBezTo>
                <a:cubicBezTo>
                  <a:pt x="-36207" y="253041"/>
                  <a:pt x="111880" y="534838"/>
                  <a:pt x="111880" y="534838"/>
                </a:cubicBezTo>
                <a:lnTo>
                  <a:pt x="111880" y="534838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c 17"/>
          <p:cNvSpPr/>
          <p:nvPr/>
        </p:nvSpPr>
        <p:spPr>
          <a:xfrm rot="14209311">
            <a:off x="1761983" y="1862220"/>
            <a:ext cx="1712945" cy="184327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49322" y="3112124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ΔR(l, l-jet) &lt; 1.5 </a:t>
            </a:r>
          </a:p>
        </p:txBody>
      </p:sp>
      <p:sp>
        <p:nvSpPr>
          <p:cNvPr id="55" name="Arc 54"/>
          <p:cNvSpPr/>
          <p:nvPr/>
        </p:nvSpPr>
        <p:spPr>
          <a:xfrm rot="21335461">
            <a:off x="-357686" y="1990526"/>
            <a:ext cx="5252667" cy="496008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33526" y="4496099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ΔR(b-jet, l-jet) &lt; 1.5 </a:t>
            </a:r>
          </a:p>
        </p:txBody>
      </p:sp>
      <p:sp>
        <p:nvSpPr>
          <p:cNvPr id="58" name="Arc 57"/>
          <p:cNvSpPr/>
          <p:nvPr/>
        </p:nvSpPr>
        <p:spPr>
          <a:xfrm rot="9481509">
            <a:off x="2093485" y="880599"/>
            <a:ext cx="3804088" cy="3305221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</a:rPr>
              <a:t>14/12/2018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92875"/>
            <a:ext cx="3960440" cy="365125"/>
          </a:xfrm>
        </p:spPr>
        <p:txBody>
          <a:bodyPr/>
          <a:lstStyle/>
          <a:p>
            <a:r>
              <a:rPr 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Michele Faucci Giannelli, University of Edinburgh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49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152" y="3842"/>
            <a:ext cx="8229600" cy="922130"/>
          </a:xfrm>
        </p:spPr>
        <p:txBody>
          <a:bodyPr>
            <a:normAutofit fontScale="90000"/>
          </a:bodyPr>
          <a:lstStyle/>
          <a:p>
            <a:r>
              <a:rPr lang="en-GB" dirty="0"/>
              <a:t>Di-boosted hadronic: topology and selection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06156" y="3721762"/>
            <a:ext cx="971707" cy="688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083875" y="3181702"/>
            <a:ext cx="973531" cy="503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32-Point Star 12"/>
          <p:cNvSpPr/>
          <p:nvPr/>
        </p:nvSpPr>
        <p:spPr>
          <a:xfrm>
            <a:off x="3907224" y="3553586"/>
            <a:ext cx="294198" cy="262394"/>
          </a:xfrm>
          <a:prstGeom prst="star32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785241" y="2782850"/>
            <a:ext cx="1298635" cy="3988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191373" y="2204864"/>
            <a:ext cx="892503" cy="97640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33056" y="34433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9420" y="48164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5452" y="227413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49193" y="421576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83867" y="31212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89437" y="37408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74808" y="1084017"/>
            <a:ext cx="1715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Large-R jets: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 &gt; 500 GeV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J2 &gt; 300 GeV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33696" y="2435926"/>
            <a:ext cx="474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b-tag jets (&gt;25 GeV, 70% WP)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bust be inside the large-R jet cone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51985" y="4391803"/>
            <a:ext cx="1085456" cy="5838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93363" y="4207137"/>
            <a:ext cx="1247394" cy="180020"/>
          </a:xfrm>
          <a:prstGeom prst="straightConnector1">
            <a:avLst/>
          </a:prstGeom>
          <a:ln>
            <a:solidFill>
              <a:srgbClr val="00B050">
                <a:alpha val="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54137" y="4407749"/>
            <a:ext cx="889180" cy="96546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94357" y="3275679"/>
            <a:ext cx="633020" cy="1100178"/>
          </a:xfrm>
          <a:prstGeom prst="straightConnector1">
            <a:avLst/>
          </a:prstGeom>
          <a:ln>
            <a:solidFill>
              <a:srgbClr val="0070C0">
                <a:alpha val="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164802" y="4975672"/>
            <a:ext cx="864096" cy="2468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164802" y="4975672"/>
            <a:ext cx="864096" cy="4936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92280" y="5123489"/>
            <a:ext cx="12811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quarks</a:t>
            </a:r>
          </a:p>
        </p:txBody>
      </p:sp>
      <p:grpSp>
        <p:nvGrpSpPr>
          <p:cNvPr id="45" name="Group 44"/>
          <p:cNvGrpSpPr/>
          <p:nvPr/>
        </p:nvGrpSpPr>
        <p:grpSpPr>
          <a:xfrm rot="7666540">
            <a:off x="4597940" y="4190117"/>
            <a:ext cx="1613165" cy="953768"/>
            <a:chOff x="6876256" y="1578206"/>
            <a:chExt cx="1224136" cy="1725181"/>
          </a:xfrm>
        </p:grpSpPr>
        <p:sp>
          <p:nvSpPr>
            <p:cNvPr id="50" name="Isosceles Triangle 49"/>
            <p:cNvSpPr/>
            <p:nvPr/>
          </p:nvSpPr>
          <p:spPr>
            <a:xfrm rot="10800000">
              <a:off x="6876256" y="1753492"/>
              <a:ext cx="1224136" cy="154989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76256" y="1578206"/>
              <a:ext cx="1224136" cy="3137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>
            <a:off x="2191373" y="2725947"/>
            <a:ext cx="379299" cy="534838"/>
          </a:xfrm>
          <a:custGeom>
            <a:avLst/>
            <a:gdLst>
              <a:gd name="connsiteX0" fmla="*/ 379299 w 379299"/>
              <a:gd name="connsiteY0" fmla="*/ 0 h 534838"/>
              <a:gd name="connsiteX1" fmla="*/ 8363 w 379299"/>
              <a:gd name="connsiteY1" fmla="*/ 163902 h 534838"/>
              <a:gd name="connsiteX2" fmla="*/ 111880 w 379299"/>
              <a:gd name="connsiteY2" fmla="*/ 534838 h 534838"/>
              <a:gd name="connsiteX3" fmla="*/ 111880 w 379299"/>
              <a:gd name="connsiteY3" fmla="*/ 534838 h 53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99" h="534838">
                <a:moveTo>
                  <a:pt x="379299" y="0"/>
                </a:moveTo>
                <a:cubicBezTo>
                  <a:pt x="216116" y="37381"/>
                  <a:pt x="52933" y="74763"/>
                  <a:pt x="8363" y="163902"/>
                </a:cubicBezTo>
                <a:cubicBezTo>
                  <a:pt x="-36207" y="253041"/>
                  <a:pt x="111880" y="534838"/>
                  <a:pt x="111880" y="534838"/>
                </a:cubicBezTo>
                <a:lnTo>
                  <a:pt x="111880" y="534838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</a:rPr>
              <a:t>14/12/2018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92875"/>
            <a:ext cx="3960440" cy="365125"/>
          </a:xfrm>
        </p:spPr>
        <p:txBody>
          <a:bodyPr/>
          <a:lstStyle/>
          <a:p>
            <a:r>
              <a:rPr 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Michele Faucci Giannelli, University of Edinburgh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8397747">
            <a:off x="1845041" y="2407277"/>
            <a:ext cx="1613165" cy="953768"/>
            <a:chOff x="6876256" y="1578206"/>
            <a:chExt cx="1224136" cy="1725181"/>
          </a:xfrm>
        </p:grpSpPr>
        <p:sp>
          <p:nvSpPr>
            <p:cNvPr id="59" name="Isosceles Triangle 58"/>
            <p:cNvSpPr/>
            <p:nvPr/>
          </p:nvSpPr>
          <p:spPr>
            <a:xfrm rot="10800000">
              <a:off x="6876256" y="1753492"/>
              <a:ext cx="1224136" cy="154989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876256" y="1578206"/>
              <a:ext cx="1224136" cy="31376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H="1" flipV="1">
            <a:off x="1617920" y="1323774"/>
            <a:ext cx="573454" cy="8810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1115616" y="2010159"/>
            <a:ext cx="1075758" cy="2330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7504" y="1407183"/>
            <a:ext cx="12811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quarks</a:t>
            </a:r>
          </a:p>
        </p:txBody>
      </p:sp>
    </p:spTree>
    <p:extLst>
      <p:ext uri="{BB962C8B-B14F-4D97-AF65-F5344CB8AC3E}">
        <p14:creationId xmlns:p14="http://schemas.microsoft.com/office/powerpoint/2010/main" val="2897616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Particle level objects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27804" y="1052736"/>
            <a:ext cx="3069166" cy="2075890"/>
            <a:chOff x="6199367" y="1214143"/>
            <a:chExt cx="2671852" cy="1922561"/>
          </a:xfrm>
        </p:grpSpPr>
        <p:grpSp>
          <p:nvGrpSpPr>
            <p:cNvPr id="8" name="Group 7"/>
            <p:cNvGrpSpPr/>
            <p:nvPr/>
          </p:nvGrpSpPr>
          <p:grpSpPr>
            <a:xfrm rot="2821655">
              <a:off x="6687185" y="1278841"/>
              <a:ext cx="1224136" cy="2199771"/>
              <a:chOff x="6791906" y="1548421"/>
              <a:chExt cx="1224136" cy="1725180"/>
            </a:xfrm>
          </p:grpSpPr>
          <p:sp>
            <p:nvSpPr>
              <p:cNvPr id="15" name="Isosceles Triangle 14"/>
              <p:cNvSpPr/>
              <p:nvPr/>
            </p:nvSpPr>
            <p:spPr>
              <a:xfrm rot="10800000">
                <a:off x="6791906" y="1723706"/>
                <a:ext cx="1224136" cy="1549895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791906" y="1548421"/>
                <a:ext cx="1224136" cy="31376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668344" y="1214143"/>
              <a:ext cx="792088" cy="1008113"/>
              <a:chOff x="7668344" y="1214143"/>
              <a:chExt cx="792088" cy="10081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7668344" y="1214143"/>
                <a:ext cx="792088" cy="1008113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012092" y="1256048"/>
                <a:ext cx="250072" cy="34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521778" y="1529951"/>
              <a:ext cx="2349441" cy="1606753"/>
              <a:chOff x="6521778" y="1529951"/>
              <a:chExt cx="2349441" cy="1606753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6521778" y="1529951"/>
                <a:ext cx="2349441" cy="1606753"/>
              </a:xfrm>
              <a:custGeom>
                <a:avLst/>
                <a:gdLst>
                  <a:gd name="connsiteX0" fmla="*/ 0 w 1982624"/>
                  <a:gd name="connsiteY0" fmla="*/ 1452785 h 1452785"/>
                  <a:gd name="connsiteX1" fmla="*/ 1982624 w 1982624"/>
                  <a:gd name="connsiteY1" fmla="*/ 0 h 145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2624" h="1452785">
                    <a:moveTo>
                      <a:pt x="0" y="1452785"/>
                    </a:moveTo>
                    <a:cubicBezTo>
                      <a:pt x="619570" y="889474"/>
                      <a:pt x="1239140" y="326164"/>
                      <a:pt x="1982624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460432" y="1675354"/>
                <a:ext cx="216580" cy="34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-36512" y="2454047"/>
            <a:ext cx="2745519" cy="2251280"/>
            <a:chOff x="923090" y="4265158"/>
            <a:chExt cx="2745519" cy="2251280"/>
          </a:xfrm>
        </p:grpSpPr>
        <p:grpSp>
          <p:nvGrpSpPr>
            <p:cNvPr id="18" name="Group 17"/>
            <p:cNvGrpSpPr/>
            <p:nvPr/>
          </p:nvGrpSpPr>
          <p:grpSpPr>
            <a:xfrm>
              <a:off x="923090" y="4265158"/>
              <a:ext cx="2673442" cy="2251280"/>
              <a:chOff x="2149366" y="3842016"/>
              <a:chExt cx="2673442" cy="225128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149366" y="4449824"/>
                <a:ext cx="2663406" cy="1606753"/>
                <a:chOff x="6229073" y="1556792"/>
                <a:chExt cx="2663406" cy="160675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 rot="2821655">
                  <a:off x="6716892" y="1366446"/>
                  <a:ext cx="1224136" cy="2199773"/>
                  <a:chOff x="6876256" y="1578206"/>
                  <a:chExt cx="1224136" cy="1725181"/>
                </a:xfrm>
              </p:grpSpPr>
              <p:sp>
                <p:nvSpPr>
                  <p:cNvPr id="30" name="Isosceles Triangle 29"/>
                  <p:cNvSpPr/>
                  <p:nvPr/>
                </p:nvSpPr>
                <p:spPr>
                  <a:xfrm rot="10800000">
                    <a:off x="6876256" y="1753492"/>
                    <a:ext cx="1224136" cy="1549895"/>
                  </a:xfrm>
                  <a:prstGeom prst="triangle">
                    <a:avLst/>
                  </a:prstGeom>
                  <a:solidFill>
                    <a:srgbClr val="FFFF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6876256" y="1578206"/>
                    <a:ext cx="1224136" cy="31376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6543038" y="1556792"/>
                  <a:ext cx="2349441" cy="1606753"/>
                  <a:chOff x="6543038" y="1556792"/>
                  <a:chExt cx="2349441" cy="1606753"/>
                </a:xfrm>
              </p:grpSpPr>
              <p:sp>
                <p:nvSpPr>
                  <p:cNvPr id="28" name="Freeform 27"/>
                  <p:cNvSpPr/>
                  <p:nvPr/>
                </p:nvSpPr>
                <p:spPr>
                  <a:xfrm>
                    <a:off x="6543038" y="1556792"/>
                    <a:ext cx="2349441" cy="1606753"/>
                  </a:xfrm>
                  <a:custGeom>
                    <a:avLst/>
                    <a:gdLst>
                      <a:gd name="connsiteX0" fmla="*/ 0 w 1982624"/>
                      <a:gd name="connsiteY0" fmla="*/ 1452785 h 1452785"/>
                      <a:gd name="connsiteX1" fmla="*/ 1982624 w 1982624"/>
                      <a:gd name="connsiteY1" fmla="*/ 0 h 1452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82624" h="1452785">
                        <a:moveTo>
                          <a:pt x="0" y="1452785"/>
                        </a:moveTo>
                        <a:cubicBezTo>
                          <a:pt x="619570" y="889474"/>
                          <a:pt x="1239140" y="326164"/>
                          <a:pt x="1982624" y="0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460432" y="1675354"/>
                    <a:ext cx="3513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</a:t>
                    </a:r>
                  </a:p>
                </p:txBody>
              </p:sp>
            </p:grpSp>
          </p:grpSp>
          <p:sp>
            <p:nvSpPr>
              <p:cNvPr id="21" name="Freeform 20"/>
              <p:cNvSpPr/>
              <p:nvPr/>
            </p:nvSpPr>
            <p:spPr>
              <a:xfrm rot="10800000">
                <a:off x="2473367" y="4009351"/>
                <a:ext cx="1756313" cy="2083945"/>
              </a:xfrm>
              <a:custGeom>
                <a:avLst/>
                <a:gdLst>
                  <a:gd name="connsiteX0" fmla="*/ 0 w 1982624"/>
                  <a:gd name="connsiteY0" fmla="*/ 1452785 h 1452785"/>
                  <a:gd name="connsiteX1" fmla="*/ 1982624 w 1982624"/>
                  <a:gd name="connsiteY1" fmla="*/ 0 h 145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2624" h="1452785">
                    <a:moveTo>
                      <a:pt x="0" y="1452785"/>
                    </a:moveTo>
                    <a:cubicBezTo>
                      <a:pt x="619570" y="889474"/>
                      <a:pt x="1239140" y="326164"/>
                      <a:pt x="1982624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headEnd type="triangl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473367" y="4161791"/>
                <a:ext cx="2349441" cy="1894785"/>
              </a:xfrm>
              <a:custGeom>
                <a:avLst/>
                <a:gdLst>
                  <a:gd name="connsiteX0" fmla="*/ 0 w 1982624"/>
                  <a:gd name="connsiteY0" fmla="*/ 1452785 h 1452785"/>
                  <a:gd name="connsiteX1" fmla="*/ 1982624 w 1982624"/>
                  <a:gd name="connsiteY1" fmla="*/ 0 h 145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2624" h="1452785">
                    <a:moveTo>
                      <a:pt x="0" y="1452785"/>
                    </a:moveTo>
                    <a:cubicBezTo>
                      <a:pt x="619570" y="889474"/>
                      <a:pt x="1239140" y="326164"/>
                      <a:pt x="1982624" y="0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71221" y="420016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endPara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047836" y="4080492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endParaRPr lang="en-GB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Straight Arrow Connector 24"/>
              <p:cNvCxnSpPr>
                <a:stCxn id="21" idx="1"/>
              </p:cNvCxnSpPr>
              <p:nvPr/>
            </p:nvCxnSpPr>
            <p:spPr>
              <a:xfrm flipV="1">
                <a:off x="2473367" y="3842016"/>
                <a:ext cx="2299540" cy="22512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3379747" y="4265158"/>
              <a:ext cx="2888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endPara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55576" y="1464967"/>
            <a:ext cx="5387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leptons not decaying from a hadrons are “dressed” with the energy from all photons within a R=0.1 cone around the lepton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60539" y="3196641"/>
            <a:ext cx="53958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Jets are clustered from stable MC particles using anti-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R=0.4 (R=1 for boosted objects)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Neutrinos and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muons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hadrons are included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79712" y="4665257"/>
            <a:ext cx="464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GB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as sum of all other neutrinos</a:t>
            </a:r>
            <a:endParaRPr lang="en-GB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7851" y="5097305"/>
            <a:ext cx="678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tagging defined by matching a jet with a b quark with R&lt;0.35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6610" y="5671912"/>
            <a:ext cx="763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 removal is not applied at particle level in 2015 only results</a:t>
            </a:r>
          </a:p>
        </p:txBody>
      </p:sp>
    </p:spTree>
    <p:extLst>
      <p:ext uri="{BB962C8B-B14F-4D97-AF65-F5344CB8AC3E}">
        <p14:creationId xmlns:p14="http://schemas.microsoft.com/office/powerpoint/2010/main" val="4009912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FF5-E992-47BE-9DBC-E6A37BF8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TopH</a:t>
            </a:r>
            <a:r>
              <a:rPr lang="en-GB" dirty="0"/>
              <a:t>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dirty="0"/>
              <a:t>: slope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91A9D-0111-46CE-BD42-184F50EA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06778-95A8-4114-A259-7154857F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E5331-6BA2-4A3D-BBAF-2403490A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700C79B-CA67-4F12-86BE-2125C9648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393935" cy="421853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7B718F-816A-421C-9A92-F113F7BB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82" y="927460"/>
            <a:ext cx="4124302" cy="1831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154387-99F4-485C-B596-4AA2617ED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47495"/>
            <a:ext cx="4098040" cy="1833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0012E7-4D00-443E-8C50-33026BC44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154" y="4544632"/>
            <a:ext cx="4124302" cy="18313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629688-69C9-41D6-B4D8-930EE18710F7}"/>
              </a:ext>
            </a:extLst>
          </p:cNvPr>
          <p:cNvSpPr txBox="1"/>
          <p:nvPr/>
        </p:nvSpPr>
        <p:spPr>
          <a:xfrm>
            <a:off x="8546285" y="148699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4AD45-69E3-463A-BF65-26AA7598AD37}"/>
              </a:ext>
            </a:extLst>
          </p:cNvPr>
          <p:cNvSpPr txBox="1"/>
          <p:nvPr/>
        </p:nvSpPr>
        <p:spPr>
          <a:xfrm>
            <a:off x="8546284" y="328066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5ex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5CE7A0-5F9C-4494-B9CA-40D4B228567C}"/>
              </a:ext>
            </a:extLst>
          </p:cNvPr>
          <p:cNvSpPr txBox="1"/>
          <p:nvPr/>
        </p:nvSpPr>
        <p:spPr>
          <a:xfrm>
            <a:off x="8546283" y="513471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6in</a:t>
            </a:r>
          </a:p>
        </p:txBody>
      </p:sp>
    </p:spTree>
    <p:extLst>
      <p:ext uri="{BB962C8B-B14F-4D97-AF65-F5344CB8AC3E}">
        <p14:creationId xmlns:p14="http://schemas.microsoft.com/office/powerpoint/2010/main" val="1042278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942"/>
            <a:ext cx="3110245" cy="30175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69" y="1892942"/>
            <a:ext cx="3216115" cy="3120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37" y="1851640"/>
            <a:ext cx="3110245" cy="3017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558923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predictions using Herwig++ are not compatible with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5615" y="16172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di-boosted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7851" y="15825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di-lepton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6681" y="155679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73" y="1252740"/>
            <a:ext cx="4516950" cy="43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2559 -0.0011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3FD05-3C62-41FB-BFAA-147BA1361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" y="1711209"/>
            <a:ext cx="3110246" cy="3017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E028EB-E5D2-41BD-96B6-B2771F89C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81" y="1735942"/>
            <a:ext cx="3110246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Result: top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r>
              <a:rPr lang="en-GB" baseline="-25000" dirty="0"/>
              <a:t> </a:t>
            </a:r>
            <a:r>
              <a:rPr lang="en-GB" dirty="0"/>
              <a:t>boosted</a:t>
            </a:r>
            <a:endParaRPr lang="en-GB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71" y="1735942"/>
            <a:ext cx="3110246" cy="3017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04" y="522920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is different between leading and sub-leading tops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sub-leading and 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 are consistent with previous slide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1196752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Di-boosted</a:t>
            </a:r>
          </a:p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top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3928" y="1196752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Di-boosted</a:t>
            </a:r>
          </a:p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Sub-leading top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4248" y="141277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l+jets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boosted</a:t>
            </a:r>
          </a:p>
        </p:txBody>
      </p:sp>
    </p:spTree>
    <p:extLst>
      <p:ext uri="{BB962C8B-B14F-4D97-AF65-F5344CB8AC3E}">
        <p14:creationId xmlns:p14="http://schemas.microsoft.com/office/powerpoint/2010/main" val="8452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 of cross-sections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394" y="1684485"/>
            <a:ext cx="1891865" cy="132343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Partons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Phase space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8989" y="1684484"/>
            <a:ext cx="2079475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</a:p>
        </p:txBody>
      </p:sp>
      <p:sp>
        <p:nvSpPr>
          <p:cNvPr id="9" name="Down Arrow 8"/>
          <p:cNvSpPr/>
          <p:nvPr/>
        </p:nvSpPr>
        <p:spPr>
          <a:xfrm rot="18306633">
            <a:off x="2288143" y="2828902"/>
            <a:ext cx="1080120" cy="648072"/>
          </a:xfrm>
          <a:prstGeom prst="down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 rot="2906055">
            <a:off x="5528168" y="2853155"/>
            <a:ext cx="1080120" cy="648072"/>
          </a:xfrm>
          <a:prstGeom prst="down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4091" y="3475897"/>
            <a:ext cx="231826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Fiducial Phase space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4581128"/>
            <a:ext cx="4427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measurement close to experimental acceptance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dependency on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matrix is more diagonal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reduced systematic uncertainties from modelling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22" y="4797152"/>
            <a:ext cx="3937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Theorist can compare new models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will be relevant for years</a:t>
            </a:r>
          </a:p>
        </p:txBody>
      </p:sp>
      <p:sp>
        <p:nvSpPr>
          <p:cNvPr id="14" name="Down Arrow 13"/>
          <p:cNvSpPr/>
          <p:nvPr/>
        </p:nvSpPr>
        <p:spPr>
          <a:xfrm rot="5400000">
            <a:off x="3913162" y="2020718"/>
            <a:ext cx="1080120" cy="648072"/>
          </a:xfrm>
          <a:prstGeom prst="down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0940" y="1267869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parton unfolding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9113" y="3596198"/>
            <a:ext cx="2864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particle unfolding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6058" y="3194180"/>
            <a:ext cx="208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Parton to particle (i.e. apply shower) </a:t>
            </a:r>
          </a:p>
        </p:txBody>
      </p:sp>
    </p:spTree>
    <p:extLst>
      <p:ext uri="{BB962C8B-B14F-4D97-AF65-F5344CB8AC3E}">
        <p14:creationId xmlns:p14="http://schemas.microsoft.com/office/powerpoint/2010/main" val="35281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Other variables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2" y="3662276"/>
            <a:ext cx="2874621" cy="27889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3662276"/>
            <a:ext cx="2874621" cy="2788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941458"/>
            <a:ext cx="2874621" cy="2788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0152" y="1196752"/>
            <a:ext cx="3102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MG5_aMC@NLO is not compatible with data</a:t>
            </a: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41458"/>
            <a:ext cx="2874621" cy="2788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20177" y="2060848"/>
                <a:ext cx="2715487" cy="744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𝑡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acc>
                        </m:sup>
                      </m:sSubSup>
                      <m:r>
                        <a:rPr lang="en-GB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h𝑎𝑑</m:t>
                          </m:r>
                        </m:sub>
                      </m:sSub>
                      <m:r>
                        <a:rPr lang="en-GB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𝑙𝑒𝑝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𝑙𝑒𝑝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77" y="2060848"/>
                <a:ext cx="2715487" cy="7448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22593" y="3068960"/>
                <a:ext cx="2726324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acc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h𝑎𝑑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𝑙𝑒𝑝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93" y="3068960"/>
                <a:ext cx="2726324" cy="41049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964775" y="88676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di-boosted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74" y="3662276"/>
            <a:ext cx="2874622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Two types of differential cross-sections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and MC can have a significant difference in the normalisation </a:t>
            </a:r>
          </a:p>
          <a:p>
            <a:pPr lvl="1"/>
            <a:r>
              <a:rPr lang="en-GB" b="1" dirty="0"/>
              <a:t>Absolute differential cross-sections</a:t>
            </a:r>
            <a:r>
              <a:rPr lang="en-GB" dirty="0"/>
              <a:t> takes into account the normalisation and give the actual cross-section</a:t>
            </a:r>
          </a:p>
          <a:p>
            <a:pPr lvl="1"/>
            <a:r>
              <a:rPr lang="en-GB" b="1" dirty="0"/>
              <a:t>Normalised differential cross-sections</a:t>
            </a:r>
            <a:r>
              <a:rPr lang="en-GB" dirty="0"/>
              <a:t> provide shape information with higher precision </a:t>
            </a:r>
          </a:p>
          <a:p>
            <a:pPr lvl="2"/>
            <a:r>
              <a:rPr lang="en-GB" dirty="0"/>
              <a:t>several uncertainties cancel when dividing for the total cross-section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3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Event selection and reconstruction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6156" y="3721762"/>
            <a:ext cx="971707" cy="688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083875" y="3181702"/>
            <a:ext cx="973531" cy="503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32-Point Star 8"/>
          <p:cNvSpPr/>
          <p:nvPr/>
        </p:nvSpPr>
        <p:spPr>
          <a:xfrm>
            <a:off x="3907224" y="3553586"/>
            <a:ext cx="294198" cy="262394"/>
          </a:xfrm>
          <a:prstGeom prst="star32">
            <a:avLst/>
          </a:prstGeom>
          <a:solidFill>
            <a:srgbClr val="FF0000"/>
          </a:solidFill>
          <a:ln>
            <a:solidFill>
              <a:srgbClr val="FFC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66635" y="4411713"/>
            <a:ext cx="441469" cy="84709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47664" y="3181702"/>
            <a:ext cx="1536212" cy="1242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77863" y="4400429"/>
            <a:ext cx="1247394" cy="1800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57206" y="2384431"/>
            <a:ext cx="826669" cy="7968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7544" y="2102293"/>
            <a:ext cx="1800200" cy="2821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325257" y="4411713"/>
            <a:ext cx="983047" cy="1687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25257" y="4580449"/>
            <a:ext cx="864096" cy="4936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691680" y="1124744"/>
            <a:ext cx="576064" cy="12596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4776" y="224336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7580" y="13779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5325" y="28710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9271" y="48164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1328" y="219976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9193" y="421576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30718" y="4247347"/>
            <a:ext cx="12057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30718" y="4961481"/>
            <a:ext cx="12057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quark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83867" y="31212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89437" y="374083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5499" y="1124744"/>
            <a:ext cx="341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lepton with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25 GeV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8944" y="1562653"/>
            <a:ext cx="415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4 jets with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25 GeV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4968" y="4127908"/>
            <a:ext cx="413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two highest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b-jets (70% WP)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4765" y="3176951"/>
            <a:ext cx="3108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reconstruction: 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jets that best reconstruct W mass</a:t>
            </a:r>
            <a:endParaRPr lang="en-GB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6621" y="5356561"/>
            <a:ext cx="175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Top: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light jets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b-jet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863" y="5806511"/>
            <a:ext cx="573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selection is identical at reconstruction and particle level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63604" y="3682614"/>
            <a:ext cx="1568036" cy="69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057406" y="3677838"/>
            <a:ext cx="1536212" cy="6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794" y="2876743"/>
            <a:ext cx="253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Leptonic Top: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Closest b-jet to lepton</a:t>
            </a:r>
          </a:p>
        </p:txBody>
      </p:sp>
    </p:spTree>
    <p:extLst>
      <p:ext uri="{BB962C8B-B14F-4D97-AF65-F5344CB8AC3E}">
        <p14:creationId xmlns:p14="http://schemas.microsoft.com/office/powerpoint/2010/main" val="6867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Configurations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Events are divided in three orthogonal configurations depending on the number of jets:</a:t>
            </a:r>
          </a:p>
          <a:p>
            <a:pPr lvl="1"/>
            <a:r>
              <a:rPr lang="en-GB" sz="2400" dirty="0"/>
              <a:t>4-jet exclusive </a:t>
            </a:r>
          </a:p>
          <a:p>
            <a:pPr lvl="1"/>
            <a:r>
              <a:rPr lang="en-GB" sz="2400" dirty="0"/>
              <a:t>5-jet exclusive </a:t>
            </a:r>
          </a:p>
          <a:p>
            <a:pPr lvl="1"/>
            <a:r>
              <a:rPr lang="en-GB" sz="2400" dirty="0"/>
              <a:t>6-jet inclusive 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7176238" cy="311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4685" y="515719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2399" y="515719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7797" y="290002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78585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Data/MC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BC1BBAD-593C-498D-B61D-9EA40477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" y="908720"/>
            <a:ext cx="2857181" cy="27720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499F7-0DDC-421A-A383-777371B90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" y="3680720"/>
            <a:ext cx="2857181" cy="27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5EBBA2-5C2B-42C7-AD19-640469927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86" y="3680720"/>
            <a:ext cx="2857181" cy="277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5A7883-D527-4841-96D5-4776C38BFF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45" y="3680720"/>
            <a:ext cx="2857181" cy="277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18FF06-1DFA-4635-BF55-5CA10FEBA5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77" y="908720"/>
            <a:ext cx="2857181" cy="277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4FF35A-BE05-45FE-83EA-B0122EC6C2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80" y="908720"/>
            <a:ext cx="2857181" cy="2772000"/>
          </a:xfrm>
          <a:prstGeom prst="rect">
            <a:avLst/>
          </a:prstGeom>
        </p:spPr>
      </p:pic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AE294C37-60C3-45C6-AA50-3DBBA13D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D734286-D263-481F-98D8-42B647C7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869810D-522C-4F66-8A5B-E0126599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9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C11-E4B9-4C1A-88EC-5FF63D37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Uncertainties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4E266E-74DA-483F-8DE3-136015D24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4"/>
            <a:ext cx="4680520" cy="45410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0279-0AE2-462B-8E00-DD460252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14/12/2018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7255-EA64-422B-95F0-AFF5C6C1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Michele Faucci Giannelli, University of Edinburgh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37B0-2714-4B2A-AA30-EC500AB6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83ADA-844F-4344-AC53-63FCE91EB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12774"/>
            <a:ext cx="4680521" cy="4541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96DA22-B135-4EAA-9A44-1AE6A7672764}"/>
              </a:ext>
            </a:extLst>
          </p:cNvPr>
          <p:cNvSpPr txBox="1"/>
          <p:nvPr/>
        </p:nvSpPr>
        <p:spPr>
          <a:xfrm>
            <a:off x="1800667" y="5854018"/>
            <a:ext cx="597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reduction of detector systematics for normalised results</a:t>
            </a:r>
          </a:p>
        </p:txBody>
      </p:sp>
    </p:spTree>
    <p:extLst>
      <p:ext uri="{BB962C8B-B14F-4D97-AF65-F5344CB8AC3E}">
        <p14:creationId xmlns:p14="http://schemas.microsoft.com/office/powerpoint/2010/main" val="264823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63304</TotalTime>
  <Words>1944</Words>
  <Application>Microsoft Office PowerPoint</Application>
  <PresentationFormat>On-screen Show (4:3)</PresentationFormat>
  <Paragraphs>410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Corbel</vt:lpstr>
      <vt:lpstr>Times New Roman</vt:lpstr>
      <vt:lpstr>Wingdings</vt:lpstr>
      <vt:lpstr>Office Theme</vt:lpstr>
      <vt:lpstr>Equation</vt:lpstr>
      <vt:lpstr>Measurement of top-quark differential cross-sections  in ttH signal region</vt:lpstr>
      <vt:lpstr>Top differential cross-sections in ATLAS</vt:lpstr>
      <vt:lpstr>tt+jets: analysis goals</vt:lpstr>
      <vt:lpstr>Summary of cross-sections</vt:lpstr>
      <vt:lpstr>Two types of differential cross-sections</vt:lpstr>
      <vt:lpstr>Event selection and reconstruction</vt:lpstr>
      <vt:lpstr>Configurations definition</vt:lpstr>
      <vt:lpstr>Data/MC</vt:lpstr>
      <vt:lpstr>Uncertainties</vt:lpstr>
      <vt:lpstr>Fractional uncertainties by region</vt:lpstr>
      <vt:lpstr>Results: top pT</vt:lpstr>
      <vt:lpstr>TopH pT: agreement in different regions</vt:lpstr>
      <vt:lpstr>Results: Pout</vt:lpstr>
      <vt:lpstr>Results: p_"T" ^tt</vt:lpstr>
      <vt:lpstr>χ2 tables: Pout</vt:lpstr>
      <vt:lpstr>Comparison with other analyses</vt:lpstr>
      <vt:lpstr>Topologies and reconstruction</vt:lpstr>
      <vt:lpstr>Impact on other analyses</vt:lpstr>
      <vt:lpstr>Impact on other analyses</vt:lpstr>
      <vt:lpstr>Result: top pT resolved</vt:lpstr>
      <vt:lpstr>System pT </vt:lpstr>
      <vt:lpstr>Pout</vt:lpstr>
      <vt:lpstr>Conclusion</vt:lpstr>
      <vt:lpstr>Backup</vt:lpstr>
      <vt:lpstr>Data and MC samples used </vt:lpstr>
      <vt:lpstr>Normalisation in 5 and 6 jets configurations</vt:lpstr>
      <vt:lpstr>Unfolding example</vt:lpstr>
      <vt:lpstr>Data/MC agreement</vt:lpstr>
      <vt:lpstr>Top pT: an history at particle</vt:lpstr>
      <vt:lpstr>and parton level</vt:lpstr>
      <vt:lpstr>Selections</vt:lpstr>
      <vt:lpstr>Di-lepton analysis: topology and selection</vt:lpstr>
      <vt:lpstr>Resolved l+jet analysis: topology and selection</vt:lpstr>
      <vt:lpstr>Boosted l+jets: topology and selection</vt:lpstr>
      <vt:lpstr>Di-boosted hadronic: topology and selection</vt:lpstr>
      <vt:lpstr>Particle level objects</vt:lpstr>
      <vt:lpstr>TopH pT: slope</vt:lpstr>
      <vt:lpstr>Mass</vt:lpstr>
      <vt:lpstr>Result: top pT boosted</vt:lpstr>
      <vt:lpstr>Other variables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differential cross section at 8 TeV</dc:title>
  <dc:creator>Michele</dc:creator>
  <cp:lastModifiedBy>Michele Faucci Giannelli</cp:lastModifiedBy>
  <cp:revision>395</cp:revision>
  <dcterms:created xsi:type="dcterms:W3CDTF">2014-10-09T08:04:08Z</dcterms:created>
  <dcterms:modified xsi:type="dcterms:W3CDTF">2018-12-14T12:17:20Z</dcterms:modified>
</cp:coreProperties>
</file>