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15.xml" ContentType="application/vnd.openxmlformats-officedocument.presentationml.notesSlide+xml"/>
  <Override PartName="/ppt/embeddings/oleObject2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18.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19.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20.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21.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58" r:id="rId4"/>
    <p:sldId id="280" r:id="rId5"/>
    <p:sldId id="266" r:id="rId6"/>
    <p:sldId id="295" r:id="rId7"/>
    <p:sldId id="292" r:id="rId8"/>
    <p:sldId id="267" r:id="rId9"/>
    <p:sldId id="268" r:id="rId10"/>
    <p:sldId id="271" r:id="rId11"/>
    <p:sldId id="282" r:id="rId12"/>
    <p:sldId id="269" r:id="rId13"/>
    <p:sldId id="283" r:id="rId14"/>
    <p:sldId id="272" r:id="rId15"/>
    <p:sldId id="270" r:id="rId16"/>
    <p:sldId id="291" r:id="rId17"/>
    <p:sldId id="273" r:id="rId18"/>
    <p:sldId id="284" r:id="rId19"/>
    <p:sldId id="294" r:id="rId20"/>
    <p:sldId id="285" r:id="rId21"/>
    <p:sldId id="287" r:id="rId22"/>
    <p:sldId id="274" r:id="rId23"/>
    <p:sldId id="275" r:id="rId24"/>
    <p:sldId id="279" r:id="rId25"/>
    <p:sldId id="289" r:id="rId26"/>
    <p:sldId id="264" r:id="rId27"/>
    <p:sldId id="299" r:id="rId28"/>
    <p:sldId id="26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41"/>
    <a:srgbClr val="AC000E"/>
    <a:srgbClr val="DC0114"/>
    <a:srgbClr val="FF7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20" autoAdjust="0"/>
    <p:restoredTop sz="94660"/>
  </p:normalViewPr>
  <p:slideViewPr>
    <p:cSldViewPr>
      <p:cViewPr varScale="1">
        <p:scale>
          <a:sx n="83" d="100"/>
          <a:sy n="83" d="100"/>
        </p:scale>
        <p:origin x="-2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1" Type="http://schemas.openxmlformats.org/officeDocument/2006/relationships/image" Target="../media/image54.emf"/><Relationship Id="rId2"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emf"/><Relationship Id="rId7" Type="http://schemas.openxmlformats.org/officeDocument/2006/relationships/image" Target="../media/image64.emf"/><Relationship Id="rId8" Type="http://schemas.openxmlformats.org/officeDocument/2006/relationships/image" Target="../media/image65.emf"/><Relationship Id="rId9" Type="http://schemas.openxmlformats.org/officeDocument/2006/relationships/image" Target="../media/image66.emf"/><Relationship Id="rId10" Type="http://schemas.openxmlformats.org/officeDocument/2006/relationships/image" Target="../media/image67.emf"/><Relationship Id="rId11" Type="http://schemas.openxmlformats.org/officeDocument/2006/relationships/image" Target="../media/image68.emf"/><Relationship Id="rId1" Type="http://schemas.openxmlformats.org/officeDocument/2006/relationships/image" Target="../media/image58.emf"/><Relationship Id="rId2"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8" Type="http://schemas.openxmlformats.org/officeDocument/2006/relationships/image" Target="../media/image21.emf"/><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1" Type="http://schemas.openxmlformats.org/officeDocument/2006/relationships/image" Target="../media/image15.emf"/><Relationship Id="rId2"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image" Target="../media/image49.emf"/><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emf"/><Relationship Id="rId10" Type="http://schemas.openxmlformats.org/officeDocument/2006/relationships/image" Target="../media/image4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1" Type="http://schemas.openxmlformats.org/officeDocument/2006/relationships/image" Target="../media/image50.emf"/><Relationship Id="rId2"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E5CA4C-713B-BF40-B305-E353A32E69FA}" type="datetimeFigureOut">
              <a:rPr lang="en-US" smtClean="0"/>
              <a:t>05/01/2014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ACF6F0-011F-B346-B1AB-ACAE2A5DF48E}" type="slidenum">
              <a:rPr lang="en-US" smtClean="0"/>
              <a:t>‹#›</a:t>
            </a:fld>
            <a:endParaRPr lang="en-US"/>
          </a:p>
        </p:txBody>
      </p:sp>
    </p:spTree>
    <p:extLst>
      <p:ext uri="{BB962C8B-B14F-4D97-AF65-F5344CB8AC3E}">
        <p14:creationId xmlns:p14="http://schemas.microsoft.com/office/powerpoint/2010/main" val="3527440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D4F290C-32B2-7A45-B243-06D72BF33682}" type="slidenum">
              <a:rPr lang="en-US"/>
              <a:pPr>
                <a:defRPr/>
              </a:pPr>
              <a:t>‹#›</a:t>
            </a:fld>
            <a:endParaRPr lang="en-US"/>
          </a:p>
        </p:txBody>
      </p:sp>
    </p:spTree>
    <p:extLst>
      <p:ext uri="{BB962C8B-B14F-4D97-AF65-F5344CB8AC3E}">
        <p14:creationId xmlns:p14="http://schemas.microsoft.com/office/powerpoint/2010/main" val="38324968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A489D5-E569-914A-8A3F-BFF6F6BBA9A7}" type="slidenum">
              <a:rPr lang="en-US" sz="1200"/>
              <a:pPr/>
              <a:t>1</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97D88D-358C-CB4A-92F2-5DC79A6B9FAF}" type="slidenum">
              <a:rPr lang="en-US" sz="1200"/>
              <a:pPr/>
              <a:t>10</a:t>
            </a:fld>
            <a:endParaRPr lang="en-US" sz="1200"/>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929FDA-E35E-BF48-8579-8D3A79C4707B}" type="slidenum">
              <a:rPr lang="en-US" sz="1200"/>
              <a:pPr/>
              <a:t>11</a:t>
            </a:fld>
            <a:endParaRPr lang="en-US" sz="1200"/>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0A32D9-59AC-B048-B2DC-A6B93897F465}" type="slidenum">
              <a:rPr lang="en-US" sz="1200"/>
              <a:pPr/>
              <a:t>12</a:t>
            </a:fld>
            <a:endParaRPr lang="en-US" sz="1200"/>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A44CD9-7673-004C-AAAA-02F4ACD7DFA6}" type="slidenum">
              <a:rPr lang="en-US" sz="1200"/>
              <a:pPr/>
              <a:t>13</a:t>
            </a:fld>
            <a:endParaRPr lang="en-US" sz="1200"/>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C69C86-A90C-3A44-A159-6EC27605AF5F}" type="slidenum">
              <a:rPr lang="en-US" sz="1200"/>
              <a:pPr/>
              <a:t>14</a:t>
            </a:fld>
            <a:endParaRPr lang="en-US" sz="1200"/>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EAFC94-D3EA-2F47-94DE-CB5CA8A02BF0}" type="slidenum">
              <a:rPr lang="en-US" sz="1200"/>
              <a:pPr/>
              <a:t>15</a:t>
            </a:fld>
            <a:endParaRPr lang="en-US" sz="1200"/>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95DEC8-4360-574B-B745-7D527AA0B56F}" type="slidenum">
              <a:rPr lang="en-US" sz="1200"/>
              <a:pPr/>
              <a:t>16</a:t>
            </a:fld>
            <a:endParaRPr lang="en-US" sz="1200"/>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23AF43-B00F-5645-A105-B943AEED8164}" type="slidenum">
              <a:rPr lang="en-US" sz="1200"/>
              <a:pPr/>
              <a:t>17</a:t>
            </a:fld>
            <a:endParaRPr lang="en-US" sz="1200"/>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F98278-460E-5242-B90F-C9B92AE508C5}" type="slidenum">
              <a:rPr lang="en-US" sz="1200"/>
              <a:pPr/>
              <a:t>18</a:t>
            </a:fld>
            <a:endParaRPr lang="en-US" sz="1200"/>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1AA1A4-FEFB-6C45-BD3B-5BB1E96E9B07}" type="slidenum">
              <a:rPr lang="en-US" sz="1200"/>
              <a:pPr/>
              <a:t>19</a:t>
            </a:fld>
            <a:endParaRPr 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DBFA05-1357-9640-9BC7-13B6442CC8B5}" type="slidenum">
              <a:rPr lang="en-US" sz="1200"/>
              <a:pPr/>
              <a:t>2</a:t>
            </a:fld>
            <a:endParaRPr lang="en-US" sz="1200"/>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88712A-031D-2745-A6F1-5D10AB3DB6AC}" type="slidenum">
              <a:rPr lang="en-US" sz="1200"/>
              <a:pPr/>
              <a:t>20</a:t>
            </a:fld>
            <a:endParaRPr lang="en-US" sz="1200"/>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67439E-3DF3-654D-9D60-D2980364046F}" type="slidenum">
              <a:rPr lang="en-US" sz="1200"/>
              <a:pPr/>
              <a:t>21</a:t>
            </a:fld>
            <a:endParaRPr lang="en-US" sz="1200"/>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880C17-3885-524C-9323-6828A5112670}" type="slidenum">
              <a:rPr lang="en-US" sz="1200"/>
              <a:pPr/>
              <a:t>22</a:t>
            </a:fld>
            <a:endParaRPr lang="en-US"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DA90E1-872E-6742-9036-83604E4CAA2A}" type="slidenum">
              <a:rPr lang="en-US" sz="1200"/>
              <a:pPr/>
              <a:t>23</a:t>
            </a:fld>
            <a:endParaRPr lang="en-US" sz="1200"/>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11F781-4BBB-B348-BCD4-1BB1B944520D}" type="slidenum">
              <a:rPr lang="en-US" sz="1200"/>
              <a:pPr/>
              <a:t>24</a:t>
            </a:fld>
            <a:endParaRPr lang="en-US" sz="1200"/>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47EA20-3210-D244-98B2-D89F29C0CDEB}" type="slidenum">
              <a:rPr lang="en-US" sz="1200"/>
              <a:pPr/>
              <a:t>25</a:t>
            </a:fld>
            <a:endParaRPr lang="en-US" sz="1200"/>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A96D7C-9A6F-0245-B015-3ED974397062}" type="slidenum">
              <a:rPr lang="en-US" sz="1200"/>
              <a:pPr/>
              <a:t>26</a:t>
            </a:fld>
            <a:endParaRPr lang="en-US" sz="1200"/>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D226F4-9F96-7146-9085-B77275FBC85A}" type="slidenum">
              <a:rPr lang="en-US" sz="1200"/>
              <a:pPr/>
              <a:t>28</a:t>
            </a:fld>
            <a:endParaRPr 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0013BE-53D2-E549-9C51-7AE1546F122E}" type="slidenum">
              <a:rPr lang="en-US" sz="1200"/>
              <a:pPr/>
              <a:t>3</a:t>
            </a:fld>
            <a:endParaRPr lang="en-US" sz="1200"/>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4651FD-B2BB-E44D-9BB3-EE76107047A9}" type="slidenum">
              <a:rPr lang="en-US" sz="1200"/>
              <a:pPr/>
              <a:t>4</a:t>
            </a:fld>
            <a:endParaRPr lang="en-US" sz="1200"/>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1A421B-E8F1-F741-A55E-F7F0065C8659}" type="slidenum">
              <a:rPr lang="en-US" sz="1200"/>
              <a:pPr/>
              <a:t>5</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1A421B-E8F1-F741-A55E-F7F0065C8659}" type="slidenum">
              <a:rPr lang="en-US" sz="1200"/>
              <a:pPr/>
              <a:t>6</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1A6E3F-710D-BF4D-B4A6-0EF656BE7DA2}" type="slidenum">
              <a:rPr lang="en-US" sz="1200"/>
              <a:pPr/>
              <a:t>7</a:t>
            </a:fld>
            <a:endParaRPr lang="en-US" sz="1200"/>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46AC1A-3073-E24B-AE63-615CDB2699B5}" type="slidenum">
              <a:rPr lang="en-US" sz="1200"/>
              <a:pPr/>
              <a:t>8</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C0A763-C241-0B4C-9567-9C4B30059AEB}" type="slidenum">
              <a:rPr lang="en-US" sz="1200"/>
              <a:pPr/>
              <a:t>9</a:t>
            </a:fld>
            <a:endParaRPr lang="en-US" sz="1200"/>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50528-E281-5F40-BCE6-A63FBB032C72}" type="slidenum">
              <a:rPr lang="en-US"/>
              <a:pPr>
                <a:defRPr/>
              </a:pPr>
              <a:t>‹#›</a:t>
            </a:fld>
            <a:endParaRPr lang="en-US"/>
          </a:p>
        </p:txBody>
      </p:sp>
    </p:spTree>
    <p:extLst>
      <p:ext uri="{BB962C8B-B14F-4D97-AF65-F5344CB8AC3E}">
        <p14:creationId xmlns:p14="http://schemas.microsoft.com/office/powerpoint/2010/main" val="135614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B02D4-07CE-CE42-810C-B2568FE75BB0}" type="slidenum">
              <a:rPr lang="en-US"/>
              <a:pPr>
                <a:defRPr/>
              </a:pPr>
              <a:t>‹#›</a:t>
            </a:fld>
            <a:endParaRPr lang="en-US"/>
          </a:p>
        </p:txBody>
      </p:sp>
    </p:spTree>
    <p:extLst>
      <p:ext uri="{BB962C8B-B14F-4D97-AF65-F5344CB8AC3E}">
        <p14:creationId xmlns:p14="http://schemas.microsoft.com/office/powerpoint/2010/main" val="112817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8CE486-B748-2443-B87F-6A66016EE06E}" type="slidenum">
              <a:rPr lang="en-US"/>
              <a:pPr>
                <a:defRPr/>
              </a:pPr>
              <a:t>‹#›</a:t>
            </a:fld>
            <a:endParaRPr lang="en-US"/>
          </a:p>
        </p:txBody>
      </p:sp>
    </p:spTree>
    <p:extLst>
      <p:ext uri="{BB962C8B-B14F-4D97-AF65-F5344CB8AC3E}">
        <p14:creationId xmlns:p14="http://schemas.microsoft.com/office/powerpoint/2010/main" val="23727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F9AFFE-EBBD-FF40-A72C-D5FF3FB5D36F}" type="slidenum">
              <a:rPr lang="en-US"/>
              <a:pPr>
                <a:defRPr/>
              </a:pPr>
              <a:t>‹#›</a:t>
            </a:fld>
            <a:endParaRPr lang="en-US"/>
          </a:p>
        </p:txBody>
      </p:sp>
    </p:spTree>
    <p:extLst>
      <p:ext uri="{BB962C8B-B14F-4D97-AF65-F5344CB8AC3E}">
        <p14:creationId xmlns:p14="http://schemas.microsoft.com/office/powerpoint/2010/main" val="34975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378030-CDA4-9A48-A66B-D70D6E200E57}" type="slidenum">
              <a:rPr lang="en-US"/>
              <a:pPr>
                <a:defRPr/>
              </a:pPr>
              <a:t>‹#›</a:t>
            </a:fld>
            <a:endParaRPr lang="en-US"/>
          </a:p>
        </p:txBody>
      </p:sp>
    </p:spTree>
    <p:extLst>
      <p:ext uri="{BB962C8B-B14F-4D97-AF65-F5344CB8AC3E}">
        <p14:creationId xmlns:p14="http://schemas.microsoft.com/office/powerpoint/2010/main" val="49574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DD0098-CAAD-3542-9C07-019E9DD5B201}" type="slidenum">
              <a:rPr lang="en-US"/>
              <a:pPr>
                <a:defRPr/>
              </a:pPr>
              <a:t>‹#›</a:t>
            </a:fld>
            <a:endParaRPr lang="en-US"/>
          </a:p>
        </p:txBody>
      </p:sp>
    </p:spTree>
    <p:extLst>
      <p:ext uri="{BB962C8B-B14F-4D97-AF65-F5344CB8AC3E}">
        <p14:creationId xmlns:p14="http://schemas.microsoft.com/office/powerpoint/2010/main" val="159310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879561-F850-3C45-89EE-437E1DD8D812}" type="slidenum">
              <a:rPr lang="en-US"/>
              <a:pPr>
                <a:defRPr/>
              </a:pPr>
              <a:t>‹#›</a:t>
            </a:fld>
            <a:endParaRPr lang="en-US"/>
          </a:p>
        </p:txBody>
      </p:sp>
    </p:spTree>
    <p:extLst>
      <p:ext uri="{BB962C8B-B14F-4D97-AF65-F5344CB8AC3E}">
        <p14:creationId xmlns:p14="http://schemas.microsoft.com/office/powerpoint/2010/main" val="181620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64FCDC-36A6-7C41-A251-32F6A209A493}" type="slidenum">
              <a:rPr lang="en-US"/>
              <a:pPr>
                <a:defRPr/>
              </a:pPr>
              <a:t>‹#›</a:t>
            </a:fld>
            <a:endParaRPr lang="en-US"/>
          </a:p>
        </p:txBody>
      </p:sp>
    </p:spTree>
    <p:extLst>
      <p:ext uri="{BB962C8B-B14F-4D97-AF65-F5344CB8AC3E}">
        <p14:creationId xmlns:p14="http://schemas.microsoft.com/office/powerpoint/2010/main" val="228291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A32ED0-B5D6-2D4A-81E8-36CB23487324}" type="slidenum">
              <a:rPr lang="en-US"/>
              <a:pPr>
                <a:defRPr/>
              </a:pPr>
              <a:t>‹#›</a:t>
            </a:fld>
            <a:endParaRPr lang="en-US"/>
          </a:p>
        </p:txBody>
      </p:sp>
    </p:spTree>
    <p:extLst>
      <p:ext uri="{BB962C8B-B14F-4D97-AF65-F5344CB8AC3E}">
        <p14:creationId xmlns:p14="http://schemas.microsoft.com/office/powerpoint/2010/main" val="347959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4646F-5F01-914C-9016-57C498DCD907}" type="slidenum">
              <a:rPr lang="en-US"/>
              <a:pPr>
                <a:defRPr/>
              </a:pPr>
              <a:t>‹#›</a:t>
            </a:fld>
            <a:endParaRPr lang="en-US"/>
          </a:p>
        </p:txBody>
      </p:sp>
    </p:spTree>
    <p:extLst>
      <p:ext uri="{BB962C8B-B14F-4D97-AF65-F5344CB8AC3E}">
        <p14:creationId xmlns:p14="http://schemas.microsoft.com/office/powerpoint/2010/main" val="159831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Symmetry breaking and unification 8 Jan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679E49-DD54-9746-BEA6-D6F33745F556}" type="slidenum">
              <a:rPr lang="en-US"/>
              <a:pPr>
                <a:defRPr/>
              </a:pPr>
              <a:t>‹#›</a:t>
            </a:fld>
            <a:endParaRPr lang="en-US"/>
          </a:p>
        </p:txBody>
      </p:sp>
    </p:spTree>
    <p:extLst>
      <p:ext uri="{BB962C8B-B14F-4D97-AF65-F5344CB8AC3E}">
        <p14:creationId xmlns:p14="http://schemas.microsoft.com/office/powerpoint/2010/main" val="2052011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Symmetry breaking and unification 8 Jan 2014</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65D4CF-E55A-114B-A071-93AEB26057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9" Type="http://schemas.openxmlformats.org/officeDocument/2006/relationships/image" Target="../media/image16.emf"/><Relationship Id="rId20" Type="http://schemas.openxmlformats.org/officeDocument/2006/relationships/image" Target="../media/image21.emf"/><Relationship Id="rId10" Type="http://schemas.openxmlformats.org/officeDocument/2006/relationships/image" Target="../media/image22.png"/><Relationship Id="rId11" Type="http://schemas.openxmlformats.org/officeDocument/2006/relationships/oleObject" Target="../embeddings/oleObject15.bin"/><Relationship Id="rId12" Type="http://schemas.openxmlformats.org/officeDocument/2006/relationships/image" Target="../media/image17.emf"/><Relationship Id="rId13" Type="http://schemas.openxmlformats.org/officeDocument/2006/relationships/oleObject" Target="../embeddings/oleObject16.bin"/><Relationship Id="rId14" Type="http://schemas.openxmlformats.org/officeDocument/2006/relationships/image" Target="../media/image18.emf"/><Relationship Id="rId15" Type="http://schemas.openxmlformats.org/officeDocument/2006/relationships/oleObject" Target="../embeddings/oleObject17.bin"/><Relationship Id="rId16" Type="http://schemas.openxmlformats.org/officeDocument/2006/relationships/image" Target="../media/image19.emf"/><Relationship Id="rId17" Type="http://schemas.openxmlformats.org/officeDocument/2006/relationships/oleObject" Target="../embeddings/oleObject18.bin"/><Relationship Id="rId18" Type="http://schemas.openxmlformats.org/officeDocument/2006/relationships/image" Target="../media/image20.emf"/><Relationship Id="rId19" Type="http://schemas.openxmlformats.org/officeDocument/2006/relationships/oleObject" Target="../embeddings/oleObject19.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2.xml"/><Relationship Id="rId4" Type="http://schemas.openxmlformats.org/officeDocument/2006/relationships/oleObject" Target="../embeddings/oleObject12.bin"/><Relationship Id="rId5" Type="http://schemas.openxmlformats.org/officeDocument/2006/relationships/image" Target="../media/image14.emf"/><Relationship Id="rId6" Type="http://schemas.openxmlformats.org/officeDocument/2006/relationships/oleObject" Target="../embeddings/oleObject13.bin"/><Relationship Id="rId7" Type="http://schemas.openxmlformats.org/officeDocument/2006/relationships/image" Target="../media/image15.emf"/><Relationship Id="rId8"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6.emf"/><Relationship Id="rId12" Type="http://schemas.openxmlformats.org/officeDocument/2006/relationships/oleObject" Target="../embeddings/oleObject24.bin"/><Relationship Id="rId13" Type="http://schemas.openxmlformats.org/officeDocument/2006/relationships/image" Target="../media/image27.emf"/><Relationship Id="rId14" Type="http://schemas.openxmlformats.org/officeDocument/2006/relationships/oleObject" Target="../embeddings/oleObject25.bin"/><Relationship Id="rId15" Type="http://schemas.openxmlformats.org/officeDocument/2006/relationships/image" Target="../media/image28.emf"/><Relationship Id="rId16" Type="http://schemas.openxmlformats.org/officeDocument/2006/relationships/oleObject" Target="../embeddings/oleObject26.bin"/><Relationship Id="rId17"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14.xml"/><Relationship Id="rId4" Type="http://schemas.openxmlformats.org/officeDocument/2006/relationships/oleObject" Target="../embeddings/oleObject20.bin"/><Relationship Id="rId5" Type="http://schemas.openxmlformats.org/officeDocument/2006/relationships/image" Target="../media/image23.emf"/><Relationship Id="rId6" Type="http://schemas.openxmlformats.org/officeDocument/2006/relationships/oleObject" Target="../embeddings/oleObject21.bin"/><Relationship Id="rId7" Type="http://schemas.openxmlformats.org/officeDocument/2006/relationships/image" Target="../media/image24.emf"/><Relationship Id="rId8" Type="http://schemas.openxmlformats.org/officeDocument/2006/relationships/oleObject" Target="../embeddings/oleObject22.bin"/><Relationship Id="rId9" Type="http://schemas.openxmlformats.org/officeDocument/2006/relationships/image" Target="../media/image25.emf"/><Relationship Id="rId10"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7.bin"/><Relationship Id="rId5"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oleObject" Target="../embeddings/oleObject32.bin"/><Relationship Id="rId13" Type="http://schemas.openxmlformats.org/officeDocument/2006/relationships/image" Target="../media/image34.emf"/><Relationship Id="rId14" Type="http://schemas.openxmlformats.org/officeDocument/2006/relationships/oleObject" Target="../embeddings/oleObject33.bin"/><Relationship Id="rId15" Type="http://schemas.openxmlformats.org/officeDocument/2006/relationships/image" Target="../media/image35.emf"/><Relationship Id="rId16" Type="http://schemas.openxmlformats.org/officeDocument/2006/relationships/oleObject" Target="../embeddings/oleObject34.bin"/><Relationship Id="rId17" Type="http://schemas.openxmlformats.org/officeDocument/2006/relationships/image" Target="../media/image36.emf"/><Relationship Id="rId18" Type="http://schemas.openxmlformats.org/officeDocument/2006/relationships/oleObject" Target="../embeddings/oleObject35.bin"/><Relationship Id="rId19" Type="http://schemas.openxmlformats.org/officeDocument/2006/relationships/image" Target="../media/image37.emf"/><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17.xml"/><Relationship Id="rId4" Type="http://schemas.openxmlformats.org/officeDocument/2006/relationships/oleObject" Target="../embeddings/oleObject28.bin"/><Relationship Id="rId5" Type="http://schemas.openxmlformats.org/officeDocument/2006/relationships/image" Target="../media/image15.emf"/><Relationship Id="rId6" Type="http://schemas.openxmlformats.org/officeDocument/2006/relationships/oleObject" Target="../embeddings/oleObject29.bin"/><Relationship Id="rId7" Type="http://schemas.openxmlformats.org/officeDocument/2006/relationships/image" Target="../media/image31.emf"/><Relationship Id="rId8" Type="http://schemas.openxmlformats.org/officeDocument/2006/relationships/oleObject" Target="../embeddings/oleObject30.bin"/><Relationship Id="rId9" Type="http://schemas.openxmlformats.org/officeDocument/2006/relationships/image" Target="../media/image32.emf"/><Relationship Id="rId10"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9" Type="http://schemas.openxmlformats.org/officeDocument/2006/relationships/image" Target="../media/image40.emf"/><Relationship Id="rId20" Type="http://schemas.openxmlformats.org/officeDocument/2006/relationships/oleObject" Target="../embeddings/oleObject44.bin"/><Relationship Id="rId21" Type="http://schemas.openxmlformats.org/officeDocument/2006/relationships/image" Target="../media/image46.emf"/><Relationship Id="rId22" Type="http://schemas.openxmlformats.org/officeDocument/2006/relationships/oleObject" Target="../embeddings/oleObject45.bin"/><Relationship Id="rId23" Type="http://schemas.openxmlformats.org/officeDocument/2006/relationships/image" Target="../media/image47.emf"/><Relationship Id="rId24" Type="http://schemas.openxmlformats.org/officeDocument/2006/relationships/oleObject" Target="../embeddings/oleObject46.bin"/><Relationship Id="rId25" Type="http://schemas.openxmlformats.org/officeDocument/2006/relationships/image" Target="../media/image48.emf"/><Relationship Id="rId26" Type="http://schemas.openxmlformats.org/officeDocument/2006/relationships/oleObject" Target="../embeddings/oleObject47.bin"/><Relationship Id="rId27" Type="http://schemas.openxmlformats.org/officeDocument/2006/relationships/image" Target="../media/image49.emf"/><Relationship Id="rId10" Type="http://schemas.openxmlformats.org/officeDocument/2006/relationships/oleObject" Target="../embeddings/oleObject39.bin"/><Relationship Id="rId11" Type="http://schemas.openxmlformats.org/officeDocument/2006/relationships/image" Target="../media/image41.emf"/><Relationship Id="rId12" Type="http://schemas.openxmlformats.org/officeDocument/2006/relationships/oleObject" Target="../embeddings/oleObject40.bin"/><Relationship Id="rId13" Type="http://schemas.openxmlformats.org/officeDocument/2006/relationships/image" Target="../media/image42.emf"/><Relationship Id="rId14" Type="http://schemas.openxmlformats.org/officeDocument/2006/relationships/oleObject" Target="../embeddings/oleObject41.bin"/><Relationship Id="rId15" Type="http://schemas.openxmlformats.org/officeDocument/2006/relationships/image" Target="../media/image43.emf"/><Relationship Id="rId16" Type="http://schemas.openxmlformats.org/officeDocument/2006/relationships/oleObject" Target="../embeddings/oleObject42.bin"/><Relationship Id="rId17" Type="http://schemas.openxmlformats.org/officeDocument/2006/relationships/image" Target="../media/image44.emf"/><Relationship Id="rId18" Type="http://schemas.openxmlformats.org/officeDocument/2006/relationships/oleObject" Target="../embeddings/oleObject43.bin"/><Relationship Id="rId19" Type="http://schemas.openxmlformats.org/officeDocument/2006/relationships/image" Target="../media/image45.emf"/><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18.xml"/><Relationship Id="rId4" Type="http://schemas.openxmlformats.org/officeDocument/2006/relationships/oleObject" Target="../embeddings/oleObject36.bin"/><Relationship Id="rId5" Type="http://schemas.openxmlformats.org/officeDocument/2006/relationships/image" Target="../media/image38.emf"/><Relationship Id="rId6" Type="http://schemas.openxmlformats.org/officeDocument/2006/relationships/oleObject" Target="../embeddings/oleObject37.bin"/><Relationship Id="rId7" Type="http://schemas.openxmlformats.org/officeDocument/2006/relationships/image" Target="../media/image39.emf"/><Relationship Id="rId8"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8.bin"/><Relationship Id="rId5" Type="http://schemas.openxmlformats.org/officeDocument/2006/relationships/image" Target="../media/image50.emf"/><Relationship Id="rId6" Type="http://schemas.openxmlformats.org/officeDocument/2006/relationships/oleObject" Target="../embeddings/oleObject49.bin"/><Relationship Id="rId7" Type="http://schemas.openxmlformats.org/officeDocument/2006/relationships/image" Target="../media/image51.emf"/><Relationship Id="rId8" Type="http://schemas.openxmlformats.org/officeDocument/2006/relationships/oleObject" Target="../embeddings/oleObject50.bin"/><Relationship Id="rId9" Type="http://schemas.openxmlformats.org/officeDocument/2006/relationships/image" Target="../media/image52.emf"/><Relationship Id="rId10" Type="http://schemas.openxmlformats.org/officeDocument/2006/relationships/oleObject" Target="../embeddings/oleObject51.bin"/><Relationship Id="rId11" Type="http://schemas.openxmlformats.org/officeDocument/2006/relationships/image" Target="../media/image53.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52.bin"/><Relationship Id="rId5" Type="http://schemas.openxmlformats.org/officeDocument/2006/relationships/image" Target="../media/image54.emf"/><Relationship Id="rId6" Type="http://schemas.openxmlformats.org/officeDocument/2006/relationships/oleObject" Target="../embeddings/oleObject53.bin"/><Relationship Id="rId7" Type="http://schemas.openxmlformats.org/officeDocument/2006/relationships/image" Target="../media/image55.emf"/><Relationship Id="rId8" Type="http://schemas.openxmlformats.org/officeDocument/2006/relationships/oleObject" Target="../embeddings/oleObject54.bin"/><Relationship Id="rId9" Type="http://schemas.openxmlformats.org/officeDocument/2006/relationships/image" Target="../media/image56.emf"/><Relationship Id="rId10" Type="http://schemas.openxmlformats.org/officeDocument/2006/relationships/oleObject" Target="../embeddings/oleObject55.bin"/><Relationship Id="rId11" Type="http://schemas.openxmlformats.org/officeDocument/2006/relationships/image" Target="../media/image57.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9" Type="http://schemas.openxmlformats.org/officeDocument/2006/relationships/image" Target="../media/image60.emf"/><Relationship Id="rId20" Type="http://schemas.openxmlformats.org/officeDocument/2006/relationships/oleObject" Target="../embeddings/oleObject64.bin"/><Relationship Id="rId21" Type="http://schemas.openxmlformats.org/officeDocument/2006/relationships/image" Target="../media/image66.emf"/><Relationship Id="rId22" Type="http://schemas.openxmlformats.org/officeDocument/2006/relationships/oleObject" Target="../embeddings/oleObject65.bin"/><Relationship Id="rId23" Type="http://schemas.openxmlformats.org/officeDocument/2006/relationships/image" Target="../media/image67.emf"/><Relationship Id="rId24" Type="http://schemas.openxmlformats.org/officeDocument/2006/relationships/oleObject" Target="../embeddings/oleObject66.bin"/><Relationship Id="rId25" Type="http://schemas.openxmlformats.org/officeDocument/2006/relationships/image" Target="../media/image68.emf"/><Relationship Id="rId10" Type="http://schemas.openxmlformats.org/officeDocument/2006/relationships/oleObject" Target="../embeddings/oleObject59.bin"/><Relationship Id="rId11" Type="http://schemas.openxmlformats.org/officeDocument/2006/relationships/image" Target="../media/image61.emf"/><Relationship Id="rId12" Type="http://schemas.openxmlformats.org/officeDocument/2006/relationships/oleObject" Target="../embeddings/oleObject60.bin"/><Relationship Id="rId13" Type="http://schemas.openxmlformats.org/officeDocument/2006/relationships/image" Target="../media/image62.emf"/><Relationship Id="rId14" Type="http://schemas.openxmlformats.org/officeDocument/2006/relationships/oleObject" Target="../embeddings/oleObject61.bin"/><Relationship Id="rId15" Type="http://schemas.openxmlformats.org/officeDocument/2006/relationships/image" Target="../media/image63.emf"/><Relationship Id="rId16" Type="http://schemas.openxmlformats.org/officeDocument/2006/relationships/oleObject" Target="../embeddings/oleObject62.bin"/><Relationship Id="rId17" Type="http://schemas.openxmlformats.org/officeDocument/2006/relationships/image" Target="../media/image64.emf"/><Relationship Id="rId18" Type="http://schemas.openxmlformats.org/officeDocument/2006/relationships/oleObject" Target="../embeddings/oleObject63.bin"/><Relationship Id="rId19" Type="http://schemas.openxmlformats.org/officeDocument/2006/relationships/image" Target="../media/image65.e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21.xml"/><Relationship Id="rId4" Type="http://schemas.openxmlformats.org/officeDocument/2006/relationships/oleObject" Target="../embeddings/oleObject56.bin"/><Relationship Id="rId5" Type="http://schemas.openxmlformats.org/officeDocument/2006/relationships/image" Target="../media/image58.emf"/><Relationship Id="rId6" Type="http://schemas.openxmlformats.org/officeDocument/2006/relationships/oleObject" Target="../embeddings/oleObject57.bin"/><Relationship Id="rId7" Type="http://schemas.openxmlformats.org/officeDocument/2006/relationships/image" Target="../media/image59.emf"/><Relationship Id="rId8" Type="http://schemas.openxmlformats.org/officeDocument/2006/relationships/oleObject" Target="../embeddings/oleObject5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6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5.emf"/><Relationship Id="rId6" Type="http://schemas.openxmlformats.org/officeDocument/2006/relationships/oleObject" Target="../embeddings/oleObject5.bin"/><Relationship Id="rId7" Type="http://schemas.openxmlformats.org/officeDocument/2006/relationships/image" Target="../media/image6.emf"/><Relationship Id="rId8" Type="http://schemas.openxmlformats.org/officeDocument/2006/relationships/oleObject" Target="../embeddings/oleObject6.bin"/><Relationship Id="rId9" Type="http://schemas.openxmlformats.org/officeDocument/2006/relationships/image" Target="../media/image7.emf"/><Relationship Id="rId10" Type="http://schemas.openxmlformats.org/officeDocument/2006/relationships/oleObject" Target="../embeddings/oleObject7.bin"/><Relationship Id="rId11"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11.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9.xml"/><Relationship Id="rId4" Type="http://schemas.openxmlformats.org/officeDocument/2006/relationships/oleObject" Target="../embeddings/oleObject8.bin"/><Relationship Id="rId5" Type="http://schemas.openxmlformats.org/officeDocument/2006/relationships/image" Target="../media/image9.emf"/><Relationship Id="rId6" Type="http://schemas.openxmlformats.org/officeDocument/2006/relationships/oleObject" Target="../embeddings/oleObject9.bin"/><Relationship Id="rId7" Type="http://schemas.openxmlformats.org/officeDocument/2006/relationships/image" Target="../media/image10.emf"/><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457200" y="1066800"/>
            <a:ext cx="8229600" cy="2286000"/>
          </a:xfrm>
          <a:solidFill>
            <a:srgbClr val="FFFF00"/>
          </a:solidFill>
        </p:spPr>
        <p:txBody>
          <a:bodyPr/>
          <a:lstStyle/>
          <a:p>
            <a:pPr eaLnBrk="1" hangingPunct="1"/>
            <a:r>
              <a:rPr lang="en-US" i="1" dirty="0" smtClean="0">
                <a:latin typeface="Arial" charset="0"/>
                <a:ea typeface="ＭＳ Ｐゴシック" charset="0"/>
                <a:cs typeface="ＭＳ Ｐゴシック" charset="0"/>
              </a:rPr>
              <a:t>Symmetry breaking </a:t>
            </a:r>
            <a:r>
              <a:rPr lang="en-US" i="1" dirty="0">
                <a:latin typeface="Arial" charset="0"/>
                <a:ea typeface="ＭＳ Ｐゴシック" charset="0"/>
                <a:cs typeface="ＭＳ Ｐゴシック" charset="0"/>
              </a:rPr>
              <a:t>and </a:t>
            </a:r>
            <a:r>
              <a:rPr lang="en-US" i="1" dirty="0" smtClean="0">
                <a:latin typeface="Arial" charset="0"/>
                <a:ea typeface="ＭＳ Ｐゴシック" charset="0"/>
                <a:cs typeface="ＭＳ Ｐゴシック" charset="0"/>
              </a:rPr>
              <a:t>electroweak unification </a:t>
            </a:r>
            <a:r>
              <a:rPr lang="en-US" i="1" dirty="0" smtClean="0">
                <a:latin typeface="Arial" charset="0"/>
                <a:ea typeface="ＭＳ Ｐゴシック" charset="0"/>
                <a:cs typeface="ＭＳ Ｐゴシック" charset="0"/>
              </a:rPr>
              <a:t>—</a:t>
            </a:r>
            <a:br>
              <a:rPr lang="en-US" i="1" dirty="0" smtClean="0">
                <a:latin typeface="Arial" charset="0"/>
                <a:ea typeface="ＭＳ Ｐゴシック" charset="0"/>
                <a:cs typeface="ＭＳ Ｐゴシック" charset="0"/>
              </a:rPr>
            </a:br>
            <a:r>
              <a:rPr lang="en-US" i="1" dirty="0" smtClean="0">
                <a:latin typeface="Arial" charset="0"/>
                <a:ea typeface="ＭＳ Ｐゴシック" charset="0"/>
                <a:cs typeface="ＭＳ Ｐゴシック" charset="0"/>
              </a:rPr>
              <a:t>an Imperial College perspective</a:t>
            </a:r>
            <a:endParaRPr lang="en-US" i="1" dirty="0">
              <a:latin typeface="Arial" charset="0"/>
              <a:ea typeface="ＭＳ Ｐゴシック" charset="0"/>
              <a:cs typeface="ＭＳ Ｐゴシック" charset="0"/>
            </a:endParaRPr>
          </a:p>
        </p:txBody>
      </p:sp>
      <p:sp>
        <p:nvSpPr>
          <p:cNvPr id="3076" name="Rectangle 3"/>
          <p:cNvSpPr>
            <a:spLocks noGrp="1" noChangeArrowheads="1"/>
          </p:cNvSpPr>
          <p:nvPr>
            <p:ph type="subTitle" idx="1"/>
          </p:nvPr>
        </p:nvSpPr>
        <p:spPr>
          <a:xfrm>
            <a:off x="1371600" y="5301208"/>
            <a:ext cx="6440760" cy="1080120"/>
          </a:xfrm>
        </p:spPr>
        <p:txBody>
          <a:bodyPr/>
          <a:lstStyle/>
          <a:p>
            <a:pPr eaLnBrk="1" hangingPunct="1"/>
            <a:r>
              <a:rPr lang="en-US" dirty="0" smtClean="0">
                <a:solidFill>
                  <a:srgbClr val="DC0114"/>
                </a:solidFill>
                <a:latin typeface="Arial" charset="0"/>
                <a:ea typeface="ＭＳ Ｐゴシック" charset="0"/>
                <a:cs typeface="ＭＳ Ｐゴシック" charset="0"/>
              </a:rPr>
              <a:t>8 Jan 2014</a:t>
            </a:r>
            <a:endParaRPr lang="en-US" sz="2400" dirty="0">
              <a:solidFill>
                <a:srgbClr val="DC0114"/>
              </a:solidFill>
            </a:endParaRPr>
          </a:p>
          <a:p>
            <a:pPr eaLnBrk="1" hangingPunct="1"/>
            <a:endParaRPr lang="en-US" sz="2400" dirty="0" smtClean="0">
              <a:solidFill>
                <a:srgbClr val="DC0114"/>
              </a:solidFill>
              <a:latin typeface="Arial" charset="0"/>
              <a:ea typeface="ＭＳ Ｐゴシック" charset="0"/>
              <a:cs typeface="ＭＳ Ｐゴシック" charset="0"/>
            </a:endParaRPr>
          </a:p>
        </p:txBody>
      </p:sp>
      <p:sp>
        <p:nvSpPr>
          <p:cNvPr id="2" name="TextBox 1"/>
          <p:cNvSpPr txBox="1"/>
          <p:nvPr/>
        </p:nvSpPr>
        <p:spPr>
          <a:xfrm>
            <a:off x="2779126" y="3789040"/>
            <a:ext cx="3521066" cy="954107"/>
          </a:xfrm>
          <a:prstGeom prst="rect">
            <a:avLst/>
          </a:prstGeom>
          <a:noFill/>
        </p:spPr>
        <p:txBody>
          <a:bodyPr wrap="none" rtlCol="0">
            <a:spAutoFit/>
          </a:bodyPr>
          <a:lstStyle/>
          <a:p>
            <a:pPr algn="ctr" eaLnBrk="1" hangingPunct="1"/>
            <a:r>
              <a:rPr lang="en-US" sz="3200" dirty="0">
                <a:solidFill>
                  <a:srgbClr val="007D41"/>
                </a:solidFill>
              </a:rPr>
              <a:t>Tom Kibble</a:t>
            </a:r>
          </a:p>
          <a:p>
            <a:pPr algn="ctr" eaLnBrk="1" hangingPunct="1"/>
            <a:r>
              <a:rPr lang="en-US" dirty="0">
                <a:solidFill>
                  <a:srgbClr val="007D41"/>
                </a:solidFill>
              </a:rPr>
              <a:t>Imperial College </a:t>
            </a:r>
            <a:r>
              <a:rPr lang="en-US" dirty="0" smtClean="0">
                <a:solidFill>
                  <a:srgbClr val="007D41"/>
                </a:solidFill>
              </a:rPr>
              <a:t>London</a:t>
            </a:r>
            <a:endParaRPr lang="en-US" dirty="0">
              <a:solidFill>
                <a:srgbClr val="007D4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19459"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Early Unified Models</a:t>
            </a:r>
          </a:p>
        </p:txBody>
      </p:sp>
      <p:sp>
        <p:nvSpPr>
          <p:cNvPr id="19460" name="Text Box 3"/>
          <p:cNvSpPr txBox="1">
            <a:spLocks noChangeArrowheads="1"/>
          </p:cNvSpPr>
          <p:nvPr/>
        </p:nvSpPr>
        <p:spPr bwMode="auto">
          <a:xfrm>
            <a:off x="631825"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19461" name="Text Box 4"/>
          <p:cNvSpPr txBox="1">
            <a:spLocks noChangeArrowheads="1"/>
          </p:cNvSpPr>
          <p:nvPr/>
        </p:nvSpPr>
        <p:spPr bwMode="auto">
          <a:xfrm>
            <a:off x="534988" y="3810000"/>
            <a:ext cx="7923212"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Salam and Ward</a:t>
            </a:r>
            <a:r>
              <a:rPr lang="en-US" sz="2000">
                <a:solidFill>
                  <a:srgbClr val="AC000E"/>
                </a:solidFill>
              </a:rPr>
              <a:t> </a:t>
            </a:r>
            <a:r>
              <a:rPr lang="en-US" sz="2000"/>
              <a:t>(1964), unaware of Glashow</a:t>
            </a:r>
            <a:r>
              <a:rPr lang="en-GB" sz="2000"/>
              <a:t>’</a:t>
            </a:r>
            <a:r>
              <a:rPr lang="en-US" altLang="ja-JP" sz="2000"/>
              <a:t>s work, proposed a similar model, also based on SU(2) x U(1).</a:t>
            </a:r>
          </a:p>
          <a:p>
            <a:endParaRPr lang="en-US" sz="2000"/>
          </a:p>
        </p:txBody>
      </p:sp>
      <p:sp>
        <p:nvSpPr>
          <p:cNvPr id="34831" name="Text Box 15"/>
          <p:cNvSpPr txBox="1">
            <a:spLocks noChangeArrowheads="1"/>
          </p:cNvSpPr>
          <p:nvPr/>
        </p:nvSpPr>
        <p:spPr bwMode="auto">
          <a:xfrm>
            <a:off x="514350" y="5622925"/>
            <a:ext cx="80930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Big question: could this be a </a:t>
            </a:r>
            <a:r>
              <a:rPr lang="en-US" sz="2000" b="1" i="1">
                <a:solidFill>
                  <a:srgbClr val="DC0114"/>
                </a:solidFill>
              </a:rPr>
              <a:t>spontaneously broken symmetry</a:t>
            </a:r>
            <a:r>
              <a:rPr lang="en-US" sz="2000">
                <a:solidFill>
                  <a:srgbClr val="DC0114"/>
                </a:solidFill>
              </a:rPr>
              <a:t>?</a:t>
            </a:r>
            <a:endParaRPr lang="en-US" sz="2000" b="1" i="1">
              <a:solidFill>
                <a:srgbClr val="DC0114"/>
              </a:solidFill>
            </a:endParaRPr>
          </a:p>
        </p:txBody>
      </p:sp>
      <p:sp>
        <p:nvSpPr>
          <p:cNvPr id="19463" name="Text Box 19"/>
          <p:cNvSpPr txBox="1">
            <a:spLocks noChangeArrowheads="1"/>
          </p:cNvSpPr>
          <p:nvPr/>
        </p:nvSpPr>
        <p:spPr bwMode="auto">
          <a:xfrm>
            <a:off x="609600" y="1619250"/>
            <a:ext cx="821055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 first suggestion of a gauge theory of weak interactions mediated by </a:t>
            </a:r>
            <a:r>
              <a:rPr lang="en-US" sz="2000" i="1"/>
              <a:t>W</a:t>
            </a:r>
            <a:r>
              <a:rPr lang="en-US" sz="2000" baseline="30000"/>
              <a:t>+</a:t>
            </a:r>
            <a:r>
              <a:rPr lang="en-US" sz="2000"/>
              <a:t> and </a:t>
            </a:r>
            <a:r>
              <a:rPr lang="en-US" sz="2000" i="1"/>
              <a:t>W</a:t>
            </a:r>
            <a:r>
              <a:rPr lang="en-US" sz="2000" baseline="30000"/>
              <a:t>–</a:t>
            </a:r>
            <a:r>
              <a:rPr lang="en-US" sz="2000"/>
              <a:t> was by </a:t>
            </a:r>
            <a:r>
              <a:rPr lang="en-US" sz="2000">
                <a:solidFill>
                  <a:srgbClr val="DC0114"/>
                </a:solidFill>
              </a:rPr>
              <a:t>Schwinger</a:t>
            </a:r>
            <a:r>
              <a:rPr lang="en-US" sz="2000"/>
              <a:t> (</a:t>
            </a:r>
            <a:r>
              <a:rPr lang="en-US" sz="2000" smtClean="0"/>
              <a:t>1957)</a:t>
            </a:r>
            <a:r>
              <a:rPr lang="en-US" sz="2000"/>
              <a:t>, who suggested there might be an underlying unified theory, incorporating also the photon.</a:t>
            </a:r>
          </a:p>
        </p:txBody>
      </p:sp>
      <p:sp>
        <p:nvSpPr>
          <p:cNvPr id="34836" name="Text Box 20"/>
          <p:cNvSpPr txBox="1">
            <a:spLocks noChangeArrowheads="1"/>
          </p:cNvSpPr>
          <p:nvPr/>
        </p:nvSpPr>
        <p:spPr bwMode="auto">
          <a:xfrm>
            <a:off x="533400" y="4587875"/>
            <a:ext cx="80772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But</a:t>
            </a:r>
            <a:r>
              <a:rPr lang="en-US" sz="2000">
                <a:solidFill>
                  <a:srgbClr val="AC000E"/>
                </a:solidFill>
              </a:rPr>
              <a:t> </a:t>
            </a:r>
            <a:r>
              <a:rPr lang="en-US" sz="2000"/>
              <a:t>in all these models symmetry breaking, giving the </a:t>
            </a:r>
            <a:r>
              <a:rPr lang="en-US" sz="2000" i="1"/>
              <a:t>W</a:t>
            </a:r>
            <a:r>
              <a:rPr lang="en-US" sz="2000"/>
              <a:t> bosons masses, had to be inserted by hand — and models with spin-1 bosons with explicit masses were known to be </a:t>
            </a:r>
            <a:r>
              <a:rPr lang="en-US" sz="2000">
                <a:solidFill>
                  <a:srgbClr val="DC0114"/>
                </a:solidFill>
              </a:rPr>
              <a:t>non-renormalizable</a:t>
            </a:r>
            <a:r>
              <a:rPr lang="en-US" sz="2000"/>
              <a:t>.</a:t>
            </a:r>
          </a:p>
        </p:txBody>
      </p:sp>
      <p:sp>
        <p:nvSpPr>
          <p:cNvPr id="19465" name="Text Box 21"/>
          <p:cNvSpPr txBox="1">
            <a:spLocks noChangeArrowheads="1"/>
          </p:cNvSpPr>
          <p:nvPr/>
        </p:nvSpPr>
        <p:spPr bwMode="auto">
          <a:xfrm>
            <a:off x="533400" y="2743200"/>
            <a:ext cx="78486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Glashow</a:t>
            </a:r>
            <a:r>
              <a:rPr lang="en-US" sz="2000">
                <a:solidFill>
                  <a:srgbClr val="AC000E"/>
                </a:solidFill>
              </a:rPr>
              <a:t> </a:t>
            </a:r>
            <a:r>
              <a:rPr lang="en-US" sz="2000"/>
              <a:t>(1961) proposed a model with symmetry group SU(2) x U(1) and a fourth gauge boson </a:t>
            </a:r>
            <a:r>
              <a:rPr lang="en-US" sz="2000" i="1"/>
              <a:t>Z</a:t>
            </a:r>
            <a:r>
              <a:rPr lang="en-US" sz="2000" baseline="30000"/>
              <a:t>0</a:t>
            </a:r>
            <a:r>
              <a:rPr lang="en-US" sz="2000"/>
              <a:t>, showing that the parity problem could be solved by a mixing between the two neutral gauge bosons.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p:bldP spid="348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21507"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Spontaneous Symmetry Breaking</a:t>
            </a:r>
          </a:p>
        </p:txBody>
      </p:sp>
      <p:sp>
        <p:nvSpPr>
          <p:cNvPr id="21508" name="Text Box 3"/>
          <p:cNvSpPr txBox="1">
            <a:spLocks noChangeArrowheads="1"/>
          </p:cNvSpPr>
          <p:nvPr/>
        </p:nvSpPr>
        <p:spPr bwMode="auto">
          <a:xfrm>
            <a:off x="631825"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60420" name="Text Box 4"/>
          <p:cNvSpPr txBox="1">
            <a:spLocks noChangeArrowheads="1"/>
          </p:cNvSpPr>
          <p:nvPr/>
        </p:nvSpPr>
        <p:spPr bwMode="auto">
          <a:xfrm>
            <a:off x="534988" y="3581400"/>
            <a:ext cx="7923212"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Often there is a high-temperature symmetric phase, and a critical temperature below which the symmetry is spontaneously broken</a:t>
            </a:r>
          </a:p>
          <a:p>
            <a:r>
              <a:rPr lang="en-US" sz="2000"/>
              <a:t>   — </a:t>
            </a:r>
            <a:r>
              <a:rPr lang="en-US" sz="2000" b="1"/>
              <a:t>crystallization</a:t>
            </a:r>
            <a:r>
              <a:rPr lang="en-US" sz="2000"/>
              <a:t> of a liquid breaks rotational symmetry</a:t>
            </a:r>
          </a:p>
          <a:p>
            <a:r>
              <a:rPr lang="en-US" sz="2000"/>
              <a:t>   — so does Curie-point transition in a </a:t>
            </a:r>
            <a:r>
              <a:rPr lang="en-US" sz="2000" b="1"/>
              <a:t>ferromagnet</a:t>
            </a:r>
          </a:p>
          <a:p>
            <a:r>
              <a:rPr lang="en-US" sz="2000"/>
              <a:t>   — gauge symmetry is broken in a </a:t>
            </a:r>
            <a:r>
              <a:rPr lang="en-US" sz="2000" b="1"/>
              <a:t>superconductor</a:t>
            </a:r>
            <a:endParaRPr lang="en-US" sz="2000"/>
          </a:p>
        </p:txBody>
      </p:sp>
      <p:sp>
        <p:nvSpPr>
          <p:cNvPr id="21510" name="Text Box 6"/>
          <p:cNvSpPr txBox="1">
            <a:spLocks noChangeArrowheads="1"/>
          </p:cNvSpPr>
          <p:nvPr/>
        </p:nvSpPr>
        <p:spPr bwMode="auto">
          <a:xfrm>
            <a:off x="552450" y="1619250"/>
            <a:ext cx="821055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Particle physics exhibited many approximate symmetries</a:t>
            </a:r>
          </a:p>
          <a:p>
            <a:r>
              <a:rPr lang="en-US" sz="2000"/>
              <a:t>   — it was natural to ask whether they could be spontaneously broken </a:t>
            </a:r>
          </a:p>
        </p:txBody>
      </p:sp>
      <p:sp>
        <p:nvSpPr>
          <p:cNvPr id="60423" name="Text Box 7"/>
          <p:cNvSpPr txBox="1">
            <a:spLocks noChangeArrowheads="1"/>
          </p:cNvSpPr>
          <p:nvPr/>
        </p:nvSpPr>
        <p:spPr bwMode="auto">
          <a:xfrm>
            <a:off x="533400" y="5470525"/>
            <a:ext cx="7694613"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But</a:t>
            </a:r>
            <a:r>
              <a:rPr lang="en-US" sz="2000">
                <a:solidFill>
                  <a:srgbClr val="AC000E"/>
                </a:solidFill>
              </a:rPr>
              <a:t> </a:t>
            </a:r>
            <a:r>
              <a:rPr lang="en-US" sz="2000"/>
              <a:t>there was a big problem — the </a:t>
            </a:r>
            <a:r>
              <a:rPr lang="en-US" sz="2000" b="1">
                <a:solidFill>
                  <a:srgbClr val="DC0114"/>
                </a:solidFill>
              </a:rPr>
              <a:t>Goldstone theorem</a:t>
            </a:r>
            <a:r>
              <a:rPr lang="en-US" sz="2000">
                <a:solidFill>
                  <a:srgbClr val="DC0114"/>
                </a:solidFill>
              </a:rPr>
              <a:t>.</a:t>
            </a:r>
            <a:endParaRPr lang="en-US" sz="2000"/>
          </a:p>
        </p:txBody>
      </p:sp>
      <p:sp>
        <p:nvSpPr>
          <p:cNvPr id="60424" name="Text Box 8"/>
          <p:cNvSpPr txBox="1">
            <a:spLocks noChangeArrowheads="1"/>
          </p:cNvSpPr>
          <p:nvPr/>
        </p:nvSpPr>
        <p:spPr bwMode="auto">
          <a:xfrm>
            <a:off x="552450" y="2438400"/>
            <a:ext cx="78486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Spontaneous breaking of symmetry occurs when the ground state or vacuum state does not share the symmetry of the underlying theory.  It is ubiquitous in condensed matter physics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3" grpId="0"/>
      <p:bldP spid="604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23555"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Nambu-Goldstone bosons</a:t>
            </a:r>
          </a:p>
        </p:txBody>
      </p:sp>
      <p:sp>
        <p:nvSpPr>
          <p:cNvPr id="23556" name="Text Box 5"/>
          <p:cNvSpPr txBox="1">
            <a:spLocks noChangeArrowheads="1"/>
          </p:cNvSpPr>
          <p:nvPr/>
        </p:nvSpPr>
        <p:spPr bwMode="auto">
          <a:xfrm>
            <a:off x="457200" y="2286000"/>
            <a:ext cx="822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e.g.  </a:t>
            </a:r>
            <a:r>
              <a:rPr lang="en-US" sz="2000">
                <a:solidFill>
                  <a:srgbClr val="DC0114"/>
                </a:solidFill>
              </a:rPr>
              <a:t>Goldstone model</a:t>
            </a:r>
            <a:endParaRPr lang="en-US" sz="2000"/>
          </a:p>
        </p:txBody>
      </p:sp>
      <p:graphicFrame>
        <p:nvGraphicFramePr>
          <p:cNvPr id="23557" name="Object 8"/>
          <p:cNvGraphicFramePr>
            <a:graphicFrameLocks noChangeAspect="1"/>
          </p:cNvGraphicFramePr>
          <p:nvPr/>
        </p:nvGraphicFramePr>
        <p:xfrm>
          <a:off x="6400800" y="1638300"/>
          <a:ext cx="279400" cy="190500"/>
        </p:xfrm>
        <a:graphic>
          <a:graphicData uri="http://schemas.openxmlformats.org/presentationml/2006/ole">
            <mc:AlternateContent xmlns:mc="http://schemas.openxmlformats.org/markup-compatibility/2006">
              <mc:Choice xmlns:v="urn:schemas-microsoft-com:vml" Requires="v">
                <p:oleObj spid="_x0000_s23725" name="Equation" r:id="rId4" imgW="279400" imgH="190500" progId="Equation.DSMT4">
                  <p:embed/>
                </p:oleObj>
              </mc:Choice>
              <mc:Fallback>
                <p:oleObj name="Equation" r:id="rId4" imgW="279400" imgH="1905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638300"/>
                        <a:ext cx="279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58" name="Object 10"/>
          <p:cNvGraphicFramePr>
            <a:graphicFrameLocks noChangeAspect="1"/>
          </p:cNvGraphicFramePr>
          <p:nvPr/>
        </p:nvGraphicFramePr>
        <p:xfrm>
          <a:off x="1517650" y="2667000"/>
          <a:ext cx="2235200" cy="457200"/>
        </p:xfrm>
        <a:graphic>
          <a:graphicData uri="http://schemas.openxmlformats.org/presentationml/2006/ole">
            <mc:AlternateContent xmlns:mc="http://schemas.openxmlformats.org/markup-compatibility/2006">
              <mc:Choice xmlns:v="urn:schemas-microsoft-com:vml" Requires="v">
                <p:oleObj spid="_x0000_s23726" name="Equation" r:id="rId6" imgW="2235200" imgH="457200" progId="Equation.DSMT4">
                  <p:embed/>
                </p:oleObj>
              </mc:Choice>
              <mc:Fallback>
                <p:oleObj name="Equation" r:id="rId6" imgW="2235200" imgH="4572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7650" y="26670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559" name="Text Box 22"/>
          <p:cNvSpPr txBox="1">
            <a:spLocks noChangeArrowheads="1"/>
          </p:cNvSpPr>
          <p:nvPr/>
        </p:nvSpPr>
        <p:spPr bwMode="auto">
          <a:xfrm>
            <a:off x="609600" y="3124200"/>
            <a:ext cx="3886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vacuum breaks symmetry: </a:t>
            </a:r>
          </a:p>
        </p:txBody>
      </p:sp>
      <p:graphicFrame>
        <p:nvGraphicFramePr>
          <p:cNvPr id="23560" name="Object 23"/>
          <p:cNvGraphicFramePr>
            <a:graphicFrameLocks noChangeAspect="1"/>
          </p:cNvGraphicFramePr>
          <p:nvPr/>
        </p:nvGraphicFramePr>
        <p:xfrm>
          <a:off x="838200" y="3429000"/>
          <a:ext cx="1778000" cy="711200"/>
        </p:xfrm>
        <a:graphic>
          <a:graphicData uri="http://schemas.openxmlformats.org/presentationml/2006/ole">
            <mc:AlternateContent xmlns:mc="http://schemas.openxmlformats.org/markup-compatibility/2006">
              <mc:Choice xmlns:v="urn:schemas-microsoft-com:vml" Requires="v">
                <p:oleObj spid="_x0000_s23727" name="Equation" r:id="rId8" imgW="1778000" imgH="711200" progId="Equation.DSMT4">
                  <p:embed/>
                </p:oleObj>
              </mc:Choice>
              <mc:Fallback>
                <p:oleObj name="Equation" r:id="rId8" imgW="1778000" imgH="711200" progId="Equation.DSMT4">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429000"/>
                        <a:ext cx="1778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3561" name="Picture 24" descr="sombrer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905000"/>
            <a:ext cx="44069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9" name="Text Box 25"/>
          <p:cNvSpPr txBox="1">
            <a:spLocks noChangeArrowheads="1"/>
          </p:cNvSpPr>
          <p:nvPr/>
        </p:nvSpPr>
        <p:spPr bwMode="auto">
          <a:xfrm>
            <a:off x="2743200" y="3581400"/>
            <a:ext cx="2362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choose               </a:t>
            </a:r>
          </a:p>
        </p:txBody>
      </p:sp>
      <p:graphicFrame>
        <p:nvGraphicFramePr>
          <p:cNvPr id="31770" name="Object 26"/>
          <p:cNvGraphicFramePr>
            <a:graphicFrameLocks noChangeAspect="1"/>
          </p:cNvGraphicFramePr>
          <p:nvPr/>
        </p:nvGraphicFramePr>
        <p:xfrm>
          <a:off x="4267200" y="3619500"/>
          <a:ext cx="622300" cy="254000"/>
        </p:xfrm>
        <a:graphic>
          <a:graphicData uri="http://schemas.openxmlformats.org/presentationml/2006/ole">
            <mc:AlternateContent xmlns:mc="http://schemas.openxmlformats.org/markup-compatibility/2006">
              <mc:Choice xmlns:v="urn:schemas-microsoft-com:vml" Requires="v">
                <p:oleObj spid="_x0000_s23728" name="Equation" r:id="rId11" imgW="622300" imgH="254000" progId="Equation.DSMT4">
                  <p:embed/>
                </p:oleObj>
              </mc:Choice>
              <mc:Fallback>
                <p:oleObj name="Equation" r:id="rId11" imgW="622300" imgH="254000" progId="Equation.DSMT4">
                  <p:embed/>
                  <p:pic>
                    <p:nvPicPr>
                      <p:cNvPr id="0"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3619500"/>
                        <a:ext cx="6223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71" name="Text Box 27"/>
          <p:cNvSpPr txBox="1">
            <a:spLocks noChangeArrowheads="1"/>
          </p:cNvSpPr>
          <p:nvPr/>
        </p:nvSpPr>
        <p:spPr bwMode="auto">
          <a:xfrm>
            <a:off x="762000" y="4191000"/>
            <a:ext cx="1371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and set</a:t>
            </a:r>
          </a:p>
        </p:txBody>
      </p:sp>
      <p:graphicFrame>
        <p:nvGraphicFramePr>
          <p:cNvPr id="31772" name="Object 28"/>
          <p:cNvGraphicFramePr>
            <a:graphicFrameLocks noChangeAspect="1"/>
          </p:cNvGraphicFramePr>
          <p:nvPr/>
        </p:nvGraphicFramePr>
        <p:xfrm>
          <a:off x="1892300" y="4038600"/>
          <a:ext cx="2222500" cy="711200"/>
        </p:xfrm>
        <a:graphic>
          <a:graphicData uri="http://schemas.openxmlformats.org/presentationml/2006/ole">
            <mc:AlternateContent xmlns:mc="http://schemas.openxmlformats.org/markup-compatibility/2006">
              <mc:Choice xmlns:v="urn:schemas-microsoft-com:vml" Requires="v">
                <p:oleObj spid="_x0000_s23729" name="Equation" r:id="rId13" imgW="2222500" imgH="711200" progId="Equation.DSMT4">
                  <p:embed/>
                </p:oleObj>
              </mc:Choice>
              <mc:Fallback>
                <p:oleObj name="Equation" r:id="rId13" imgW="2222500" imgH="711200"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92300" y="4038600"/>
                        <a:ext cx="22225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66" name="Object 29"/>
          <p:cNvGraphicFramePr>
            <a:graphicFrameLocks noChangeAspect="1"/>
          </p:cNvGraphicFramePr>
          <p:nvPr/>
        </p:nvGraphicFramePr>
        <p:xfrm>
          <a:off x="3524250" y="2266950"/>
          <a:ext cx="1892300" cy="457200"/>
        </p:xfrm>
        <a:graphic>
          <a:graphicData uri="http://schemas.openxmlformats.org/presentationml/2006/ole">
            <mc:AlternateContent xmlns:mc="http://schemas.openxmlformats.org/markup-compatibility/2006">
              <mc:Choice xmlns:v="urn:schemas-microsoft-com:vml" Requires="v">
                <p:oleObj spid="_x0000_s23730" name="Equation" r:id="rId15" imgW="1892300" imgH="457200" progId="Equation.DSMT4">
                  <p:embed/>
                </p:oleObj>
              </mc:Choice>
              <mc:Fallback>
                <p:oleObj name="Equation" r:id="rId15" imgW="1892300" imgH="457200"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24250" y="2266950"/>
                        <a:ext cx="189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74" name="Object 30"/>
          <p:cNvGraphicFramePr>
            <a:graphicFrameLocks noChangeAspect="1"/>
          </p:cNvGraphicFramePr>
          <p:nvPr/>
        </p:nvGraphicFramePr>
        <p:xfrm>
          <a:off x="838200" y="4648200"/>
          <a:ext cx="1562100" cy="457200"/>
        </p:xfrm>
        <a:graphic>
          <a:graphicData uri="http://schemas.openxmlformats.org/presentationml/2006/ole">
            <mc:AlternateContent xmlns:mc="http://schemas.openxmlformats.org/markup-compatibility/2006">
              <mc:Choice xmlns:v="urn:schemas-microsoft-com:vml" Requires="v">
                <p:oleObj spid="_x0000_s23731" name="Equation" r:id="rId17" imgW="1562100" imgH="457200" progId="Equation.DSMT4">
                  <p:embed/>
                </p:oleObj>
              </mc:Choice>
              <mc:Fallback>
                <p:oleObj name="Equation" r:id="rId17" imgW="1562100" imgH="457200" progId="Equation.DSMT4">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 y="4648200"/>
                        <a:ext cx="156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75" name="Object 31"/>
          <p:cNvGraphicFramePr>
            <a:graphicFrameLocks noChangeAspect="1"/>
          </p:cNvGraphicFramePr>
          <p:nvPr/>
        </p:nvGraphicFramePr>
        <p:xfrm>
          <a:off x="1003300" y="5124450"/>
          <a:ext cx="2120900" cy="431800"/>
        </p:xfrm>
        <a:graphic>
          <a:graphicData uri="http://schemas.openxmlformats.org/presentationml/2006/ole">
            <mc:AlternateContent xmlns:mc="http://schemas.openxmlformats.org/markup-compatibility/2006">
              <mc:Choice xmlns:v="urn:schemas-microsoft-com:vml" Requires="v">
                <p:oleObj spid="_x0000_s23732" name="Equation" r:id="rId19" imgW="2120900" imgH="431800" progId="Equation.DSMT4">
                  <p:embed/>
                </p:oleObj>
              </mc:Choice>
              <mc:Fallback>
                <p:oleObj name="Equation" r:id="rId19" imgW="2120900" imgH="431800" progId="Equation.DSMT4">
                  <p:embed/>
                  <p:pic>
                    <p:nvPicPr>
                      <p:cNvPr id="0" name="Object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3300" y="5124450"/>
                        <a:ext cx="212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76" name="Text Box 32"/>
          <p:cNvSpPr txBox="1">
            <a:spLocks noChangeArrowheads="1"/>
          </p:cNvSpPr>
          <p:nvPr/>
        </p:nvSpPr>
        <p:spPr bwMode="auto">
          <a:xfrm>
            <a:off x="457200" y="5133975"/>
            <a:ext cx="5105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So                                  (Goldstone boson)</a:t>
            </a:r>
          </a:p>
        </p:txBody>
      </p:sp>
      <p:sp>
        <p:nvSpPr>
          <p:cNvPr id="31777" name="Text Box 33"/>
          <p:cNvSpPr txBox="1">
            <a:spLocks noChangeArrowheads="1"/>
          </p:cNvSpPr>
          <p:nvPr/>
        </p:nvSpPr>
        <p:spPr bwMode="auto">
          <a:xfrm>
            <a:off x="2438400" y="4648200"/>
            <a:ext cx="2819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cubic and quartic terms</a:t>
            </a:r>
          </a:p>
        </p:txBody>
      </p:sp>
      <p:sp>
        <p:nvSpPr>
          <p:cNvPr id="23571" name="Text Box 3"/>
          <p:cNvSpPr txBox="1">
            <a:spLocks noChangeArrowheads="1"/>
          </p:cNvSpPr>
          <p:nvPr/>
        </p:nvSpPr>
        <p:spPr bwMode="auto">
          <a:xfrm>
            <a:off x="485775" y="15240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Spontaneous breaking of a continuous symmetry       existence of massless spin-0 </a:t>
            </a:r>
            <a:r>
              <a:rPr lang="en-US" sz="2000" b="1" i="1">
                <a:solidFill>
                  <a:srgbClr val="DC0114"/>
                </a:solidFill>
              </a:rPr>
              <a:t>Nambu-Goldstone bosons</a:t>
            </a:r>
            <a:r>
              <a:rPr lang="en-US" sz="2000"/>
              <a:t>.</a:t>
            </a:r>
          </a:p>
        </p:txBody>
      </p:sp>
      <p:sp>
        <p:nvSpPr>
          <p:cNvPr id="31778" name="Text Box 34"/>
          <p:cNvSpPr txBox="1">
            <a:spLocks noChangeArrowheads="1"/>
          </p:cNvSpPr>
          <p:nvPr/>
        </p:nvSpPr>
        <p:spPr bwMode="auto">
          <a:xfrm>
            <a:off x="533400" y="5638800"/>
            <a:ext cx="4191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This was believed </a:t>
            </a:r>
            <a:r>
              <a:rPr lang="en-US" sz="2000" b="1"/>
              <a:t>inevitable</a:t>
            </a:r>
            <a:r>
              <a:rPr lang="en-US" sz="2000"/>
              <a:t> in a </a:t>
            </a:r>
          </a:p>
          <a:p>
            <a:r>
              <a:rPr lang="en-US" sz="2000"/>
              <a:t>   relativistic theory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9" grpId="0"/>
      <p:bldP spid="31771" grpId="0"/>
      <p:bldP spid="31776" grpId="0"/>
      <p:bldP spid="31777" grpId="0"/>
      <p:bldP spid="317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25603"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Are massless bosons inevitable?</a:t>
            </a:r>
          </a:p>
        </p:txBody>
      </p:sp>
      <p:sp>
        <p:nvSpPr>
          <p:cNvPr id="25604" name="Text Box 3"/>
          <p:cNvSpPr txBox="1">
            <a:spLocks noChangeArrowheads="1"/>
          </p:cNvSpPr>
          <p:nvPr/>
        </p:nvSpPr>
        <p:spPr bwMode="auto">
          <a:xfrm>
            <a:off x="457200" y="2346325"/>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If they are an inevitable consequence of spontaneous symmetry breaking, that rules it out</a:t>
            </a:r>
          </a:p>
        </p:txBody>
      </p:sp>
      <p:sp>
        <p:nvSpPr>
          <p:cNvPr id="62473" name="Text Box 9"/>
          <p:cNvSpPr txBox="1">
            <a:spLocks noChangeArrowheads="1"/>
          </p:cNvSpPr>
          <p:nvPr/>
        </p:nvSpPr>
        <p:spPr bwMode="auto">
          <a:xfrm>
            <a:off x="457200" y="3108325"/>
            <a:ext cx="7848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So among would-be unifiers there was a lot of discussion about whether there was any way around the Goldstone theorem             </a:t>
            </a:r>
          </a:p>
        </p:txBody>
      </p:sp>
      <p:sp>
        <p:nvSpPr>
          <p:cNvPr id="25606" name="Text Box 18"/>
          <p:cNvSpPr txBox="1">
            <a:spLocks noChangeArrowheads="1"/>
          </p:cNvSpPr>
          <p:nvPr/>
        </p:nvSpPr>
        <p:spPr bwMode="auto">
          <a:xfrm>
            <a:off x="485775" y="15240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b="1"/>
              <a:t>No massless spin-0 bosons</a:t>
            </a:r>
            <a:r>
              <a:rPr lang="en-US" sz="2000"/>
              <a:t> had been seen, though they should be easy to see</a:t>
            </a:r>
          </a:p>
        </p:txBody>
      </p:sp>
      <p:sp>
        <p:nvSpPr>
          <p:cNvPr id="62483" name="Text Box 19"/>
          <p:cNvSpPr txBox="1">
            <a:spLocks noChangeArrowheads="1"/>
          </p:cNvSpPr>
          <p:nvPr/>
        </p:nvSpPr>
        <p:spPr bwMode="auto">
          <a:xfrm>
            <a:off x="457200" y="3946525"/>
            <a:ext cx="8001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There were known counter-examples in condensed matter physics, in particular in superconductivity, but it was generally believed that massless bosons are </a:t>
            </a:r>
            <a:r>
              <a:rPr lang="en-US" sz="2000" b="1"/>
              <a:t>inevitable</a:t>
            </a:r>
            <a:r>
              <a:rPr lang="en-US" sz="2000"/>
              <a:t> in a relativistic theory</a:t>
            </a:r>
          </a:p>
        </p:txBody>
      </p:sp>
      <p:sp>
        <p:nvSpPr>
          <p:cNvPr id="62484" name="Text Box 20"/>
          <p:cNvSpPr txBox="1">
            <a:spLocks noChangeArrowheads="1"/>
          </p:cNvSpPr>
          <p:nvPr/>
        </p:nvSpPr>
        <p:spPr bwMode="auto">
          <a:xfrm>
            <a:off x="457200" y="5089525"/>
            <a:ext cx="78486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When Steven Weinberg spent a sabbatical at Imperial in 1962, he and Salam developed a </a:t>
            </a:r>
            <a:r>
              <a:rPr lang="en-US" sz="2000" b="1"/>
              <a:t>proof</a:t>
            </a:r>
            <a:r>
              <a:rPr lang="en-US" sz="2000"/>
              <a:t> of the Goldstone theorem for relativistic theories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83" grpId="0"/>
      <p:bldP spid="624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27651"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Goldstone Theorem</a:t>
            </a:r>
          </a:p>
        </p:txBody>
      </p:sp>
      <p:sp>
        <p:nvSpPr>
          <p:cNvPr id="27652" name="Text Box 4"/>
          <p:cNvSpPr txBox="1">
            <a:spLocks noChangeArrowheads="1"/>
          </p:cNvSpPr>
          <p:nvPr/>
        </p:nvSpPr>
        <p:spPr bwMode="auto">
          <a:xfrm>
            <a:off x="457200" y="15240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Proof (</a:t>
            </a:r>
            <a:r>
              <a:rPr lang="en-US" sz="2000">
                <a:solidFill>
                  <a:srgbClr val="DC0114"/>
                </a:solidFill>
              </a:rPr>
              <a:t>Goldstone, Salam &amp; Weinberg 1962</a:t>
            </a:r>
            <a:r>
              <a:rPr lang="en-US" sz="2000"/>
              <a:t>):     assume</a:t>
            </a:r>
          </a:p>
          <a:p>
            <a:r>
              <a:rPr lang="en-US" sz="2000"/>
              <a:t>      1. symmetry corresponds to conserved current: </a:t>
            </a:r>
          </a:p>
        </p:txBody>
      </p:sp>
      <p:sp>
        <p:nvSpPr>
          <p:cNvPr id="27653" name="Text Box 6"/>
          <p:cNvSpPr txBox="1">
            <a:spLocks noChangeArrowheads="1"/>
          </p:cNvSpPr>
          <p:nvPr/>
        </p:nvSpPr>
        <p:spPr bwMode="auto">
          <a:xfrm>
            <a:off x="838200" y="2727325"/>
            <a:ext cx="7696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2. there is some field     whose vev is not invariant:                    , </a:t>
            </a:r>
          </a:p>
          <a:p>
            <a:r>
              <a:rPr lang="en-US" sz="2000"/>
              <a:t>    thus breaking the symmetry</a:t>
            </a:r>
          </a:p>
        </p:txBody>
      </p:sp>
      <p:graphicFrame>
        <p:nvGraphicFramePr>
          <p:cNvPr id="27654" name="Object 8"/>
          <p:cNvGraphicFramePr>
            <a:graphicFrameLocks noChangeAspect="1"/>
          </p:cNvGraphicFramePr>
          <p:nvPr/>
        </p:nvGraphicFramePr>
        <p:xfrm>
          <a:off x="6477000" y="1828800"/>
          <a:ext cx="965200" cy="457200"/>
        </p:xfrm>
        <a:graphic>
          <a:graphicData uri="http://schemas.openxmlformats.org/presentationml/2006/ole">
            <mc:AlternateContent xmlns:mc="http://schemas.openxmlformats.org/markup-compatibility/2006">
              <mc:Choice xmlns:v="urn:schemas-microsoft-com:vml" Requires="v">
                <p:oleObj spid="_x0000_s27798" name="Equation" r:id="rId4" imgW="965200" imgH="457200" progId="Equation.DSMT4">
                  <p:embed/>
                </p:oleObj>
              </mc:Choice>
              <mc:Fallback>
                <p:oleObj name="Equation" r:id="rId4" imgW="965200" imgH="457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828800"/>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5" name="Object 9"/>
          <p:cNvGraphicFramePr>
            <a:graphicFrameLocks noChangeAspect="1"/>
          </p:cNvGraphicFramePr>
          <p:nvPr/>
        </p:nvGraphicFramePr>
        <p:xfrm>
          <a:off x="3035300" y="2209800"/>
          <a:ext cx="3136900" cy="457200"/>
        </p:xfrm>
        <a:graphic>
          <a:graphicData uri="http://schemas.openxmlformats.org/presentationml/2006/ole">
            <mc:AlternateContent xmlns:mc="http://schemas.openxmlformats.org/markup-compatibility/2006">
              <mc:Choice xmlns:v="urn:schemas-microsoft-com:vml" Requires="v">
                <p:oleObj spid="_x0000_s27799" name="Equation" r:id="rId6" imgW="3136900" imgH="457200" progId="Equation.DSMT4">
                  <p:embed/>
                </p:oleObj>
              </mc:Choice>
              <mc:Fallback>
                <p:oleObj name="Equation" r:id="rId6" imgW="3136900" imgH="4572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300" y="22098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6" name="Object 11"/>
          <p:cNvGraphicFramePr>
            <a:graphicFrameLocks noChangeAspect="1"/>
          </p:cNvGraphicFramePr>
          <p:nvPr/>
        </p:nvGraphicFramePr>
        <p:xfrm>
          <a:off x="3352800" y="2809875"/>
          <a:ext cx="177800" cy="292100"/>
        </p:xfrm>
        <a:graphic>
          <a:graphicData uri="http://schemas.openxmlformats.org/presentationml/2006/ole">
            <mc:AlternateContent xmlns:mc="http://schemas.openxmlformats.org/markup-compatibility/2006">
              <mc:Choice xmlns:v="urn:schemas-microsoft-com:vml" Requires="v">
                <p:oleObj spid="_x0000_s27800" name="Equation" r:id="rId8" imgW="177800" imgH="292100" progId="Equation.DSMT4">
                  <p:embed/>
                </p:oleObj>
              </mc:Choice>
              <mc:Fallback>
                <p:oleObj name="Equation" r:id="rId8" imgW="177800" imgH="2921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09875"/>
                        <a:ext cx="177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7" name="Object 12"/>
          <p:cNvGraphicFramePr>
            <a:graphicFrameLocks noChangeAspect="1"/>
          </p:cNvGraphicFramePr>
          <p:nvPr/>
        </p:nvGraphicFramePr>
        <p:xfrm>
          <a:off x="6705600" y="2689225"/>
          <a:ext cx="1320800" cy="469900"/>
        </p:xfrm>
        <a:graphic>
          <a:graphicData uri="http://schemas.openxmlformats.org/presentationml/2006/ole">
            <mc:AlternateContent xmlns:mc="http://schemas.openxmlformats.org/markup-compatibility/2006">
              <mc:Choice xmlns:v="urn:schemas-microsoft-com:vml" Requires="v">
                <p:oleObj spid="_x0000_s27801" name="Equation" r:id="rId10" imgW="1320800" imgH="469900" progId="Equation.DSMT4">
                  <p:embed/>
                </p:oleObj>
              </mc:Choice>
              <mc:Fallback>
                <p:oleObj name="Equation" r:id="rId10" imgW="1320800" imgH="4699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2689225"/>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6887" name="Object 23"/>
          <p:cNvGraphicFramePr>
            <a:graphicFrameLocks noChangeAspect="1"/>
          </p:cNvGraphicFramePr>
          <p:nvPr/>
        </p:nvGraphicFramePr>
        <p:xfrm>
          <a:off x="5257800" y="3467100"/>
          <a:ext cx="2768600" cy="647700"/>
        </p:xfrm>
        <a:graphic>
          <a:graphicData uri="http://schemas.openxmlformats.org/presentationml/2006/ole">
            <mc:AlternateContent xmlns:mc="http://schemas.openxmlformats.org/markup-compatibility/2006">
              <mc:Choice xmlns:v="urn:schemas-microsoft-com:vml" Requires="v">
                <p:oleObj spid="_x0000_s27802" name="Equation" r:id="rId12" imgW="2768600" imgH="647700" progId="Equation.DSMT4">
                  <p:embed/>
                </p:oleObj>
              </mc:Choice>
              <mc:Fallback>
                <p:oleObj name="Equation" r:id="rId12" imgW="2768600" imgH="6477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0" y="3467100"/>
                        <a:ext cx="276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6888" name="Text Box 24"/>
          <p:cNvSpPr txBox="1">
            <a:spLocks noChangeArrowheads="1"/>
          </p:cNvSpPr>
          <p:nvPr/>
        </p:nvSpPr>
        <p:spPr bwMode="auto">
          <a:xfrm>
            <a:off x="457200" y="3549650"/>
            <a:ext cx="8001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Now                  would seem to imply </a:t>
            </a:r>
          </a:p>
        </p:txBody>
      </p:sp>
      <p:graphicFrame>
        <p:nvGraphicFramePr>
          <p:cNvPr id="36889" name="Object 25"/>
          <p:cNvGraphicFramePr>
            <a:graphicFrameLocks noChangeAspect="1"/>
          </p:cNvGraphicFramePr>
          <p:nvPr/>
        </p:nvGraphicFramePr>
        <p:xfrm>
          <a:off x="5334000" y="4229100"/>
          <a:ext cx="2514600" cy="495300"/>
        </p:xfrm>
        <a:graphic>
          <a:graphicData uri="http://schemas.openxmlformats.org/presentationml/2006/ole">
            <mc:AlternateContent xmlns:mc="http://schemas.openxmlformats.org/markup-compatibility/2006">
              <mc:Choice xmlns:v="urn:schemas-microsoft-com:vml" Requires="v">
                <p:oleObj spid="_x0000_s27803" name="Equation" r:id="rId14" imgW="2514600" imgH="495300" progId="Equation.DSMT4">
                  <p:embed/>
                </p:oleObj>
              </mc:Choice>
              <mc:Fallback>
                <p:oleObj name="Equation" r:id="rId14" imgW="2514600" imgH="495300" progId="Equation.DSMT4">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42291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6890" name="Text Box 26"/>
          <p:cNvSpPr txBox="1">
            <a:spLocks noChangeArrowheads="1"/>
          </p:cNvSpPr>
          <p:nvPr/>
        </p:nvSpPr>
        <p:spPr bwMode="auto">
          <a:xfrm>
            <a:off x="438150" y="4273550"/>
            <a:ext cx="48196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 broken symmetry condition is then   </a:t>
            </a:r>
          </a:p>
        </p:txBody>
      </p:sp>
      <p:graphicFrame>
        <p:nvGraphicFramePr>
          <p:cNvPr id="36891" name="Object 27"/>
          <p:cNvGraphicFramePr>
            <a:graphicFrameLocks noChangeAspect="1"/>
          </p:cNvGraphicFramePr>
          <p:nvPr/>
        </p:nvGraphicFramePr>
        <p:xfrm>
          <a:off x="1397000" y="3543300"/>
          <a:ext cx="965200" cy="457200"/>
        </p:xfrm>
        <a:graphic>
          <a:graphicData uri="http://schemas.openxmlformats.org/presentationml/2006/ole">
            <mc:AlternateContent xmlns:mc="http://schemas.openxmlformats.org/markup-compatibility/2006">
              <mc:Choice xmlns:v="urn:schemas-microsoft-com:vml" Requires="v">
                <p:oleObj spid="_x0000_s27804" name="Equation" r:id="rId16" imgW="965200" imgH="457200" progId="Equation.DSMT4">
                  <p:embed/>
                </p:oleObj>
              </mc:Choice>
              <mc:Fallback>
                <p:oleObj name="Equation" r:id="rId16" imgW="965200" imgH="457200" progId="Equation.DSMT4">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97000" y="3543300"/>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6892" name="Text Box 28"/>
          <p:cNvSpPr txBox="1">
            <a:spLocks noChangeArrowheads="1"/>
          </p:cNvSpPr>
          <p:nvPr/>
        </p:nvSpPr>
        <p:spPr bwMode="auto">
          <a:xfrm>
            <a:off x="457200" y="4860925"/>
            <a:ext cx="76962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But if </a:t>
            </a:r>
            <a:r>
              <a:rPr lang="en-US" sz="2000" i="1"/>
              <a:t>Q</a:t>
            </a:r>
            <a:r>
              <a:rPr lang="en-US" sz="2000"/>
              <a:t> is time-independent, the only intermediate states that can contribute are </a:t>
            </a:r>
            <a:r>
              <a:rPr lang="en-US" sz="2000">
                <a:solidFill>
                  <a:srgbClr val="DC0114"/>
                </a:solidFill>
              </a:rPr>
              <a:t>zero-energy</a:t>
            </a:r>
            <a:r>
              <a:rPr lang="en-US" sz="2000"/>
              <a:t> states which can only appear if there are </a:t>
            </a:r>
            <a:r>
              <a:rPr lang="en-US" sz="2000">
                <a:solidFill>
                  <a:srgbClr val="DC0114"/>
                </a:solidFill>
              </a:rPr>
              <a:t>massless particles</a:t>
            </a:r>
            <a:r>
              <a:rPr lang="en-US" sz="2000"/>
              <a:t> (or other vacua? — see later).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8" grpId="0"/>
      <p:bldP spid="36890" grpId="0"/>
      <p:bldP spid="368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29699" name="Rectangle 3"/>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Counter-examples</a:t>
            </a:r>
          </a:p>
        </p:txBody>
      </p:sp>
      <p:sp>
        <p:nvSpPr>
          <p:cNvPr id="29700" name="Text Box 4"/>
          <p:cNvSpPr txBox="1">
            <a:spLocks noChangeArrowheads="1"/>
          </p:cNvSpPr>
          <p:nvPr/>
        </p:nvSpPr>
        <p:spPr bwMode="auto">
          <a:xfrm>
            <a:off x="485775" y="2574925"/>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There were </a:t>
            </a:r>
            <a:r>
              <a:rPr lang="en-US" sz="2000" b="1" i="1"/>
              <a:t>known</a:t>
            </a:r>
            <a:r>
              <a:rPr lang="en-US" sz="2000"/>
              <a:t> (but not well understood) counter-examples in condensed matter, e.g. superconductivity (</a:t>
            </a:r>
            <a:r>
              <a:rPr lang="en-US" sz="2000">
                <a:solidFill>
                  <a:srgbClr val="DC0114"/>
                </a:solidFill>
              </a:rPr>
              <a:t>Philip Anderson 1963</a:t>
            </a:r>
            <a:r>
              <a:rPr lang="en-US" sz="2000"/>
              <a:t>).</a:t>
            </a:r>
          </a:p>
        </p:txBody>
      </p:sp>
      <p:sp>
        <p:nvSpPr>
          <p:cNvPr id="29701" name="Text Box 5"/>
          <p:cNvSpPr txBox="1">
            <a:spLocks noChangeArrowheads="1"/>
          </p:cNvSpPr>
          <p:nvPr/>
        </p:nvSpPr>
        <p:spPr bwMode="auto">
          <a:xfrm>
            <a:off x="609600"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29702" name="Text Box 26"/>
          <p:cNvSpPr txBox="1">
            <a:spLocks noChangeArrowheads="1"/>
          </p:cNvSpPr>
          <p:nvPr/>
        </p:nvSpPr>
        <p:spPr bwMode="auto">
          <a:xfrm>
            <a:off x="533400" y="17526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No observed massless scalars         </a:t>
            </a:r>
            <a:r>
              <a:rPr lang="en-US" sz="2000" b="1" i="1">
                <a:solidFill>
                  <a:srgbClr val="DC0114"/>
                </a:solidFill>
              </a:rPr>
              <a:t>no spontaneous breaking of a continuous symmetry </a:t>
            </a:r>
            <a:r>
              <a:rPr lang="en-US" sz="2000"/>
              <a:t>!</a:t>
            </a:r>
          </a:p>
        </p:txBody>
      </p:sp>
      <p:graphicFrame>
        <p:nvGraphicFramePr>
          <p:cNvPr id="29703" name="Object 27"/>
          <p:cNvGraphicFramePr>
            <a:graphicFrameLocks noChangeAspect="1"/>
          </p:cNvGraphicFramePr>
          <p:nvPr/>
        </p:nvGraphicFramePr>
        <p:xfrm>
          <a:off x="4495800" y="1882775"/>
          <a:ext cx="279400" cy="190500"/>
        </p:xfrm>
        <a:graphic>
          <a:graphicData uri="http://schemas.openxmlformats.org/presentationml/2006/ole">
            <mc:AlternateContent xmlns:mc="http://schemas.openxmlformats.org/markup-compatibility/2006">
              <mc:Choice xmlns:v="urn:schemas-microsoft-com:vml" Requires="v">
                <p:oleObj spid="_x0000_s29731" name="Equation" r:id="rId4" imgW="279400" imgH="190500" progId="Equation.DSMT4">
                  <p:embed/>
                </p:oleObj>
              </mc:Choice>
              <mc:Fallback>
                <p:oleObj name="Equation" r:id="rId4" imgW="279400" imgH="190500" progId="Equation.DSMT4">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82775"/>
                        <a:ext cx="279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820" name="Text Box 28"/>
          <p:cNvSpPr txBox="1">
            <a:spLocks noChangeArrowheads="1"/>
          </p:cNvSpPr>
          <p:nvPr/>
        </p:nvSpPr>
        <p:spPr bwMode="auto">
          <a:xfrm>
            <a:off x="533400" y="35814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Because of the Goldstone theorem, it was widely believed that this could not happen in a relativistic theory.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31747"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Impasse</a:t>
            </a:r>
          </a:p>
        </p:txBody>
      </p:sp>
      <p:sp>
        <p:nvSpPr>
          <p:cNvPr id="31748" name="Text Box 4"/>
          <p:cNvSpPr txBox="1">
            <a:spLocks noChangeArrowheads="1"/>
          </p:cNvSpPr>
          <p:nvPr/>
        </p:nvSpPr>
        <p:spPr bwMode="auto">
          <a:xfrm>
            <a:off x="609600"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31749" name="Text Box 6"/>
          <p:cNvSpPr txBox="1">
            <a:spLocks noChangeArrowheads="1"/>
          </p:cNvSpPr>
          <p:nvPr/>
        </p:nvSpPr>
        <p:spPr bwMode="auto">
          <a:xfrm>
            <a:off x="304800" y="1600200"/>
            <a:ext cx="8229600"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In a </a:t>
            </a:r>
            <a:r>
              <a:rPr lang="en-US" sz="2000" b="1" i="1"/>
              <a:t>relativistic</a:t>
            </a:r>
            <a:r>
              <a:rPr lang="en-US" sz="2000"/>
              <a:t> theory, there seemed to be no escape </a:t>
            </a:r>
          </a:p>
          <a:p>
            <a:r>
              <a:rPr lang="en-US" sz="2000"/>
              <a:t>    — spontaneous symmetry breaking implied the existence of </a:t>
            </a:r>
          </a:p>
          <a:p>
            <a:r>
              <a:rPr lang="en-US" sz="2000"/>
              <a:t>         zero-mass spinless bosons</a:t>
            </a:r>
          </a:p>
          <a:p>
            <a:r>
              <a:rPr lang="en-US" sz="2000"/>
              <a:t>    — since no such bosons had been seen, spontaneous symmetry </a:t>
            </a:r>
          </a:p>
          <a:p>
            <a:r>
              <a:rPr lang="en-US" sz="2000"/>
              <a:t>         breaking was ruled out</a:t>
            </a:r>
          </a:p>
          <a:p>
            <a:r>
              <a:rPr lang="en-US" sz="2000"/>
              <a:t>    — other models with explicit symmetry breaking were clearly </a:t>
            </a:r>
          </a:p>
          <a:p>
            <a:r>
              <a:rPr lang="en-US" sz="2000"/>
              <a:t>         divergent, giving infinite results</a:t>
            </a:r>
          </a:p>
        </p:txBody>
      </p:sp>
      <p:sp>
        <p:nvSpPr>
          <p:cNvPr id="78861" name="Text Box 13"/>
          <p:cNvSpPr txBox="1">
            <a:spLocks noChangeArrowheads="1"/>
          </p:cNvSpPr>
          <p:nvPr/>
        </p:nvSpPr>
        <p:spPr bwMode="auto">
          <a:xfrm>
            <a:off x="304800" y="38862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Weinberg commented</a:t>
            </a:r>
            <a:r>
              <a:rPr lang="en-US" sz="2000"/>
              <a:t>: </a:t>
            </a:r>
          </a:p>
          <a:p>
            <a:r>
              <a:rPr lang="en-US" sz="2000"/>
              <a:t>          </a:t>
            </a:r>
            <a:r>
              <a:rPr lang="en-GB" sz="2000" b="1" i="1"/>
              <a:t>‘</a:t>
            </a:r>
            <a:r>
              <a:rPr lang="en-US" altLang="ja-JP" sz="2000" b="1" i="1"/>
              <a:t>Nothing will come of nothing; speak again!</a:t>
            </a:r>
            <a:r>
              <a:rPr lang="en-GB" sz="2000" b="1" i="1"/>
              <a:t>’</a:t>
            </a:r>
            <a:r>
              <a:rPr lang="en-US" altLang="ja-JP" sz="2000"/>
              <a:t> (King Lear)</a:t>
            </a:r>
            <a:endParaRPr lang="en-US" sz="2000"/>
          </a:p>
        </p:txBody>
      </p:sp>
      <p:sp>
        <p:nvSpPr>
          <p:cNvPr id="78862" name="Text Box 14"/>
          <p:cNvSpPr txBox="1">
            <a:spLocks noChangeArrowheads="1"/>
          </p:cNvSpPr>
          <p:nvPr/>
        </p:nvSpPr>
        <p:spPr bwMode="auto">
          <a:xfrm>
            <a:off x="304800" y="4648200"/>
            <a:ext cx="8458200"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 was very interested when in 1964 Gerald Guralnik (a student of Walter Gilbert, who had been a student of Salam) arrived at Imperial College as a postdoc to find that he had been studying this problem, and already published some ideas about it.  We began collaborating, with another US visitor, Richard Hagen.  We (and others) found the solution.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1" grpId="0"/>
      <p:bldP spid="788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33795"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Higgs mechanism</a:t>
            </a:r>
          </a:p>
        </p:txBody>
      </p:sp>
      <p:sp>
        <p:nvSpPr>
          <p:cNvPr id="33796" name="Text Box 3"/>
          <p:cNvSpPr txBox="1">
            <a:spLocks noChangeArrowheads="1"/>
          </p:cNvSpPr>
          <p:nvPr/>
        </p:nvSpPr>
        <p:spPr bwMode="auto">
          <a:xfrm>
            <a:off x="457200" y="1660525"/>
            <a:ext cx="822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 argument </a:t>
            </a:r>
            <a:r>
              <a:rPr lang="en-US" sz="2000" b="1" i="1"/>
              <a:t>fails</a:t>
            </a:r>
            <a:r>
              <a:rPr lang="en-US" sz="2000"/>
              <a:t> in the case of a </a:t>
            </a:r>
            <a:r>
              <a:rPr lang="en-US" sz="2000" b="1" i="1"/>
              <a:t>gauge theory</a:t>
            </a:r>
            <a:endParaRPr lang="en-US" sz="2000"/>
          </a:p>
        </p:txBody>
      </p:sp>
      <p:sp>
        <p:nvSpPr>
          <p:cNvPr id="33797" name="Text Box 4"/>
          <p:cNvSpPr txBox="1">
            <a:spLocks noChangeArrowheads="1"/>
          </p:cNvSpPr>
          <p:nvPr/>
        </p:nvSpPr>
        <p:spPr bwMode="auto">
          <a:xfrm>
            <a:off x="609600" y="64008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38925" name="Text Box 13"/>
          <p:cNvSpPr txBox="1">
            <a:spLocks noChangeArrowheads="1"/>
          </p:cNvSpPr>
          <p:nvPr/>
        </p:nvSpPr>
        <p:spPr bwMode="auto">
          <a:xfrm>
            <a:off x="457200" y="52578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i="1" dirty="0">
                <a:solidFill>
                  <a:srgbClr val="DC0114"/>
                </a:solidFill>
              </a:rPr>
              <a:t>Thus the massless gauge and Goldstone bosons have </a:t>
            </a:r>
            <a:r>
              <a:rPr lang="en-US" sz="2000" b="1" i="1" dirty="0" smtClean="0">
                <a:solidFill>
                  <a:srgbClr val="DC0114"/>
                </a:solidFill>
              </a:rPr>
              <a:t>apparently combined </a:t>
            </a:r>
            <a:r>
              <a:rPr lang="en-US" sz="2000" b="1" i="1" dirty="0">
                <a:solidFill>
                  <a:srgbClr val="DC0114"/>
                </a:solidFill>
              </a:rPr>
              <a:t>to give a massive gauge boson.</a:t>
            </a:r>
            <a:endParaRPr lang="en-US" sz="2000" dirty="0">
              <a:solidFill>
                <a:srgbClr val="DC0114"/>
              </a:solidFill>
            </a:endParaRPr>
          </a:p>
        </p:txBody>
      </p:sp>
      <p:graphicFrame>
        <p:nvGraphicFramePr>
          <p:cNvPr id="38926" name="Object 14"/>
          <p:cNvGraphicFramePr>
            <a:graphicFrameLocks noChangeAspect="1"/>
          </p:cNvGraphicFramePr>
          <p:nvPr/>
        </p:nvGraphicFramePr>
        <p:xfrm>
          <a:off x="6235700" y="3505200"/>
          <a:ext cx="2235200" cy="457200"/>
        </p:xfrm>
        <a:graphic>
          <a:graphicData uri="http://schemas.openxmlformats.org/presentationml/2006/ole">
            <mc:AlternateContent xmlns:mc="http://schemas.openxmlformats.org/markup-compatibility/2006">
              <mc:Choice xmlns:v="urn:schemas-microsoft-com:vml" Requires="v">
                <p:oleObj spid="_x0000_s33972" name="Equation" r:id="rId4" imgW="2235200" imgH="457200" progId="Equation.DSMT4">
                  <p:embed/>
                </p:oleObj>
              </mc:Choice>
              <mc:Fallback>
                <p:oleObj name="Equation" r:id="rId4" imgW="2235200" imgH="45720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700" y="35052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27" name="Object 15"/>
          <p:cNvGraphicFramePr>
            <a:graphicFrameLocks noChangeAspect="1"/>
          </p:cNvGraphicFramePr>
          <p:nvPr/>
        </p:nvGraphicFramePr>
        <p:xfrm>
          <a:off x="5410200" y="2895600"/>
          <a:ext cx="3187700" cy="457200"/>
        </p:xfrm>
        <a:graphic>
          <a:graphicData uri="http://schemas.openxmlformats.org/presentationml/2006/ole">
            <mc:AlternateContent xmlns:mc="http://schemas.openxmlformats.org/markup-compatibility/2006">
              <mc:Choice xmlns:v="urn:schemas-microsoft-com:vml" Requires="v">
                <p:oleObj spid="_x0000_s33973" name="Equation" r:id="rId6" imgW="3187700" imgH="457200" progId="Equation.DSMT4">
                  <p:embed/>
                </p:oleObj>
              </mc:Choice>
              <mc:Fallback>
                <p:oleObj name="Equation" r:id="rId6" imgW="3187700" imgH="4572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895600"/>
                        <a:ext cx="318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28" name="Text Box 16"/>
          <p:cNvSpPr txBox="1">
            <a:spLocks noChangeArrowheads="1"/>
          </p:cNvSpPr>
          <p:nvPr/>
        </p:nvSpPr>
        <p:spPr bwMode="auto">
          <a:xfrm>
            <a:off x="368300" y="2590800"/>
            <a:ext cx="51181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Higgs model (gauged Goldstone model):</a:t>
            </a:r>
          </a:p>
        </p:txBody>
      </p:sp>
      <p:graphicFrame>
        <p:nvGraphicFramePr>
          <p:cNvPr id="38929" name="Object 17"/>
          <p:cNvGraphicFramePr>
            <a:graphicFrameLocks noChangeAspect="1"/>
          </p:cNvGraphicFramePr>
          <p:nvPr/>
        </p:nvGraphicFramePr>
        <p:xfrm>
          <a:off x="749300" y="3505200"/>
          <a:ext cx="1981200" cy="406400"/>
        </p:xfrm>
        <a:graphic>
          <a:graphicData uri="http://schemas.openxmlformats.org/presentationml/2006/ole">
            <mc:AlternateContent xmlns:mc="http://schemas.openxmlformats.org/markup-compatibility/2006">
              <mc:Choice xmlns:v="urn:schemas-microsoft-com:vml" Requires="v">
                <p:oleObj spid="_x0000_s33974" name="Equation" r:id="rId8" imgW="1981200" imgH="406400" progId="Equation.DSMT4">
                  <p:embed/>
                </p:oleObj>
              </mc:Choice>
              <mc:Fallback>
                <p:oleObj name="Equation" r:id="rId8" imgW="1981200" imgH="4064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300" y="3505200"/>
                        <a:ext cx="1981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30" name="Object 18"/>
          <p:cNvGraphicFramePr>
            <a:graphicFrameLocks noChangeAspect="1"/>
          </p:cNvGraphicFramePr>
          <p:nvPr/>
        </p:nvGraphicFramePr>
        <p:xfrm>
          <a:off x="3492500" y="3505200"/>
          <a:ext cx="1981200" cy="406400"/>
        </p:xfrm>
        <a:graphic>
          <a:graphicData uri="http://schemas.openxmlformats.org/presentationml/2006/ole">
            <mc:AlternateContent xmlns:mc="http://schemas.openxmlformats.org/markup-compatibility/2006">
              <mc:Choice xmlns:v="urn:schemas-microsoft-com:vml" Requires="v">
                <p:oleObj spid="_x0000_s33975" name="Equation" r:id="rId10" imgW="1981200" imgH="406400" progId="Equation.DSMT4">
                  <p:embed/>
                </p:oleObj>
              </mc:Choice>
              <mc:Fallback>
                <p:oleObj name="Equation" r:id="rId10" imgW="1981200" imgH="40640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00" y="3505200"/>
                        <a:ext cx="1981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804" name="Text Box 19"/>
          <p:cNvSpPr txBox="1">
            <a:spLocks noChangeArrowheads="1"/>
          </p:cNvSpPr>
          <p:nvPr/>
        </p:nvSpPr>
        <p:spPr bwMode="auto">
          <a:xfrm>
            <a:off x="609600" y="1981200"/>
            <a:ext cx="8686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Englert &amp; Brout</a:t>
            </a:r>
            <a:r>
              <a:rPr lang="en-US" sz="2000"/>
              <a:t> (1964), </a:t>
            </a:r>
            <a:r>
              <a:rPr lang="en-US" sz="2000">
                <a:solidFill>
                  <a:srgbClr val="DC0114"/>
                </a:solidFill>
              </a:rPr>
              <a:t>Higgs</a:t>
            </a:r>
            <a:r>
              <a:rPr lang="en-US" sz="2000">
                <a:solidFill>
                  <a:srgbClr val="AC000E"/>
                </a:solidFill>
              </a:rPr>
              <a:t> </a:t>
            </a:r>
            <a:r>
              <a:rPr lang="en-US" sz="2000"/>
              <a:t>(1964), </a:t>
            </a:r>
            <a:r>
              <a:rPr lang="en-US" sz="2000">
                <a:solidFill>
                  <a:srgbClr val="DC0114"/>
                </a:solidFill>
              </a:rPr>
              <a:t>Guralnik, Hagen &amp; TK</a:t>
            </a:r>
            <a:r>
              <a:rPr lang="en-US" sz="2000"/>
              <a:t> (1964)</a:t>
            </a:r>
          </a:p>
        </p:txBody>
      </p:sp>
      <p:graphicFrame>
        <p:nvGraphicFramePr>
          <p:cNvPr id="38932" name="Object 20"/>
          <p:cNvGraphicFramePr>
            <a:graphicFrameLocks noChangeAspect="1"/>
          </p:cNvGraphicFramePr>
          <p:nvPr/>
        </p:nvGraphicFramePr>
        <p:xfrm>
          <a:off x="1828800" y="3962400"/>
          <a:ext cx="2222500" cy="711200"/>
        </p:xfrm>
        <a:graphic>
          <a:graphicData uri="http://schemas.openxmlformats.org/presentationml/2006/ole">
            <mc:AlternateContent xmlns:mc="http://schemas.openxmlformats.org/markup-compatibility/2006">
              <mc:Choice xmlns:v="urn:schemas-microsoft-com:vml" Requires="v">
                <p:oleObj spid="_x0000_s33976" name="Equation" r:id="rId12" imgW="2222500" imgH="711200" progId="Equation.DSMT4">
                  <p:embed/>
                </p:oleObj>
              </mc:Choice>
              <mc:Fallback>
                <p:oleObj name="Equation" r:id="rId12" imgW="2222500" imgH="711200"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3962400"/>
                        <a:ext cx="22225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33" name="Text Box 21"/>
          <p:cNvSpPr txBox="1">
            <a:spLocks noChangeArrowheads="1"/>
          </p:cNvSpPr>
          <p:nvPr/>
        </p:nvSpPr>
        <p:spPr bwMode="auto">
          <a:xfrm>
            <a:off x="457200" y="4114800"/>
            <a:ext cx="1676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Again set</a:t>
            </a:r>
          </a:p>
        </p:txBody>
      </p:sp>
      <p:graphicFrame>
        <p:nvGraphicFramePr>
          <p:cNvPr id="38934" name="Object 22"/>
          <p:cNvGraphicFramePr>
            <a:graphicFrameLocks noChangeAspect="1"/>
          </p:cNvGraphicFramePr>
          <p:nvPr/>
        </p:nvGraphicFramePr>
        <p:xfrm>
          <a:off x="4343400" y="4006850"/>
          <a:ext cx="2019300" cy="698500"/>
        </p:xfrm>
        <a:graphic>
          <a:graphicData uri="http://schemas.openxmlformats.org/presentationml/2006/ole">
            <mc:AlternateContent xmlns:mc="http://schemas.openxmlformats.org/markup-compatibility/2006">
              <mc:Choice xmlns:v="urn:schemas-microsoft-com:vml" Requires="v">
                <p:oleObj spid="_x0000_s33977" name="Equation" r:id="rId14" imgW="2019300" imgH="698500" progId="Equation.DSMT4">
                  <p:embed/>
                </p:oleObj>
              </mc:Choice>
              <mc:Fallback>
                <p:oleObj name="Equation" r:id="rId14" imgW="2019300" imgH="698500" progId="Equation.DSMT4">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3400" y="4006850"/>
                        <a:ext cx="2019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35" name="Object 23"/>
          <p:cNvGraphicFramePr>
            <a:graphicFrameLocks noChangeAspect="1"/>
          </p:cNvGraphicFramePr>
          <p:nvPr/>
        </p:nvGraphicFramePr>
        <p:xfrm>
          <a:off x="990600" y="4711700"/>
          <a:ext cx="5665788" cy="457200"/>
        </p:xfrm>
        <a:graphic>
          <a:graphicData uri="http://schemas.openxmlformats.org/presentationml/2006/ole">
            <mc:AlternateContent xmlns:mc="http://schemas.openxmlformats.org/markup-compatibility/2006">
              <mc:Choice xmlns:v="urn:schemas-microsoft-com:vml" Requires="v">
                <p:oleObj spid="_x0000_s33978" name="Equation" r:id="rId16" imgW="5664200" imgH="457200" progId="Equation.DSMT4">
                  <p:embed/>
                </p:oleObj>
              </mc:Choice>
              <mc:Fallback>
                <p:oleObj name="Equation" r:id="rId16" imgW="5664200" imgH="457200" progId="Equation.DSMT4">
                  <p:embed/>
                  <p:pic>
                    <p:nvPicPr>
                      <p:cNvPr id="0"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0600" y="4711700"/>
                        <a:ext cx="5665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36" name="Text Box 24"/>
          <p:cNvSpPr txBox="1">
            <a:spLocks noChangeArrowheads="1"/>
          </p:cNvSpPr>
          <p:nvPr/>
        </p:nvSpPr>
        <p:spPr bwMode="auto">
          <a:xfrm>
            <a:off x="6705600" y="4724400"/>
            <a:ext cx="2362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cubic terms ...</a:t>
            </a:r>
          </a:p>
        </p:txBody>
      </p:sp>
      <p:graphicFrame>
        <p:nvGraphicFramePr>
          <p:cNvPr id="38937" name="Object 25"/>
          <p:cNvGraphicFramePr>
            <a:graphicFrameLocks noChangeAspect="1"/>
          </p:cNvGraphicFramePr>
          <p:nvPr/>
        </p:nvGraphicFramePr>
        <p:xfrm>
          <a:off x="6858000" y="4191000"/>
          <a:ext cx="1981200" cy="406400"/>
        </p:xfrm>
        <a:graphic>
          <a:graphicData uri="http://schemas.openxmlformats.org/presentationml/2006/ole">
            <mc:AlternateContent xmlns:mc="http://schemas.openxmlformats.org/markup-compatibility/2006">
              <mc:Choice xmlns:v="urn:schemas-microsoft-com:vml" Requires="v">
                <p:oleObj spid="_x0000_s33979" name="Equation" r:id="rId18" imgW="1981200" imgH="406400" progId="Equation.DSMT4">
                  <p:embed/>
                </p:oleObj>
              </mc:Choice>
              <mc:Fallback>
                <p:oleObj name="Equation" r:id="rId18" imgW="1981200" imgH="406400" progId="Equation.DSMT4">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58000" y="4191000"/>
                        <a:ext cx="1981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38" name="Text Box 26"/>
          <p:cNvSpPr txBox="1">
            <a:spLocks noChangeArrowheads="1"/>
          </p:cNvSpPr>
          <p:nvPr/>
        </p:nvSpPr>
        <p:spPr bwMode="auto">
          <a:xfrm>
            <a:off x="5319092" y="5912445"/>
            <a:ext cx="27813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But</a:t>
            </a:r>
            <a:r>
              <a:rPr lang="en-US" sz="2000"/>
              <a:t>: there is more to 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9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P spid="38928" grpId="0"/>
      <p:bldP spid="38933" grpId="0"/>
      <p:bldP spid="38936" grpId="0"/>
      <p:bldP spid="389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35843"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dirty="0">
                <a:latin typeface="Arial" charset="0"/>
                <a:ea typeface="ＭＳ Ｐゴシック" charset="0"/>
                <a:cs typeface="ＭＳ Ｐゴシック" charset="0"/>
              </a:rPr>
              <a:t>Gauge </a:t>
            </a:r>
            <a:r>
              <a:rPr lang="en-US" sz="3200" dirty="0" smtClean="0">
                <a:latin typeface="Arial" charset="0"/>
                <a:ea typeface="ＭＳ Ｐゴシック" charset="0"/>
                <a:cs typeface="ＭＳ Ｐゴシック" charset="0"/>
              </a:rPr>
              <a:t>conditions</a:t>
            </a:r>
            <a:endParaRPr lang="en-US" sz="3200" dirty="0">
              <a:latin typeface="Arial" charset="0"/>
              <a:ea typeface="ＭＳ Ｐゴシック" charset="0"/>
              <a:cs typeface="ＭＳ Ｐゴシック" charset="0"/>
            </a:endParaRPr>
          </a:p>
        </p:txBody>
      </p:sp>
      <p:sp>
        <p:nvSpPr>
          <p:cNvPr id="35844" name="Text Box 4"/>
          <p:cNvSpPr txBox="1">
            <a:spLocks noChangeArrowheads="1"/>
          </p:cNvSpPr>
          <p:nvPr/>
        </p:nvSpPr>
        <p:spPr bwMode="auto">
          <a:xfrm>
            <a:off x="609600" y="64008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64520" name="Text Box 8"/>
          <p:cNvSpPr txBox="1">
            <a:spLocks noChangeArrowheads="1"/>
          </p:cNvSpPr>
          <p:nvPr/>
        </p:nvSpPr>
        <p:spPr bwMode="auto">
          <a:xfrm>
            <a:off x="457200" y="3886200"/>
            <a:ext cx="7848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With               the </a:t>
            </a:r>
            <a:r>
              <a:rPr lang="en-US" sz="2000">
                <a:solidFill>
                  <a:srgbClr val="DC0114"/>
                </a:solidFill>
              </a:rPr>
              <a:t>Coulomb gauge</a:t>
            </a:r>
            <a:r>
              <a:rPr lang="en-US" sz="2000"/>
              <a:t> condition                   requires</a:t>
            </a:r>
          </a:p>
          <a:p>
            <a:r>
              <a:rPr lang="en-US" sz="2000"/>
              <a:t>               (or constant)</a:t>
            </a:r>
          </a:p>
        </p:txBody>
      </p:sp>
      <p:graphicFrame>
        <p:nvGraphicFramePr>
          <p:cNvPr id="35846" name="Object 9"/>
          <p:cNvGraphicFramePr>
            <a:graphicFrameLocks noChangeAspect="1"/>
          </p:cNvGraphicFramePr>
          <p:nvPr/>
        </p:nvGraphicFramePr>
        <p:xfrm>
          <a:off x="4427538" y="3070225"/>
          <a:ext cx="317500" cy="406400"/>
        </p:xfrm>
        <a:graphic>
          <a:graphicData uri="http://schemas.openxmlformats.org/presentationml/2006/ole">
            <mc:AlternateContent xmlns:mc="http://schemas.openxmlformats.org/markup-compatibility/2006">
              <mc:Choice xmlns:v="urn:schemas-microsoft-com:vml" Requires="v">
                <p:oleObj spid="_x0000_s36088" name="Equation" r:id="rId4" imgW="317500" imgH="406400" progId="Equation.DSMT4">
                  <p:embed/>
                </p:oleObj>
              </mc:Choice>
              <mc:Fallback>
                <p:oleObj name="Equation" r:id="rId4" imgW="317500" imgH="4064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070225"/>
                        <a:ext cx="317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4525" name="Text Box 13"/>
          <p:cNvSpPr txBox="1">
            <a:spLocks noChangeArrowheads="1"/>
          </p:cNvSpPr>
          <p:nvPr/>
        </p:nvSpPr>
        <p:spPr bwMode="auto">
          <a:xfrm>
            <a:off x="457200" y="4648200"/>
            <a:ext cx="8077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However the </a:t>
            </a:r>
            <a:r>
              <a:rPr lang="en-US" sz="2000">
                <a:solidFill>
                  <a:srgbClr val="DC0114"/>
                </a:solidFill>
              </a:rPr>
              <a:t>Lorentz gauge </a:t>
            </a:r>
            <a:r>
              <a:rPr lang="en-US" sz="2000"/>
              <a:t>condition                   only requires that</a:t>
            </a:r>
          </a:p>
          <a:p>
            <a:r>
              <a:rPr lang="en-US" sz="2000"/>
              <a:t>         satisfy</a:t>
            </a:r>
          </a:p>
        </p:txBody>
      </p:sp>
      <p:graphicFrame>
        <p:nvGraphicFramePr>
          <p:cNvPr id="35848" name="Object 14"/>
          <p:cNvGraphicFramePr>
            <a:graphicFrameLocks noChangeAspect="1"/>
          </p:cNvGraphicFramePr>
          <p:nvPr/>
        </p:nvGraphicFramePr>
        <p:xfrm>
          <a:off x="5410200" y="2000250"/>
          <a:ext cx="2451100" cy="698500"/>
        </p:xfrm>
        <a:graphic>
          <a:graphicData uri="http://schemas.openxmlformats.org/presentationml/2006/ole">
            <mc:AlternateContent xmlns:mc="http://schemas.openxmlformats.org/markup-compatibility/2006">
              <mc:Choice xmlns:v="urn:schemas-microsoft-com:vml" Requires="v">
                <p:oleObj spid="_x0000_s36089" name="Equation" r:id="rId6" imgW="2451100" imgH="698500" progId="Equation.DSMT4">
                  <p:embed/>
                </p:oleObj>
              </mc:Choice>
              <mc:Fallback>
                <p:oleObj name="Equation" r:id="rId6" imgW="2451100" imgH="6985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000250"/>
                        <a:ext cx="2451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4527" name="Object 15"/>
          <p:cNvGraphicFramePr>
            <a:graphicFrameLocks noChangeAspect="1"/>
          </p:cNvGraphicFramePr>
          <p:nvPr/>
        </p:nvGraphicFramePr>
        <p:xfrm>
          <a:off x="2057400" y="4933950"/>
          <a:ext cx="1244600" cy="457200"/>
        </p:xfrm>
        <a:graphic>
          <a:graphicData uri="http://schemas.openxmlformats.org/presentationml/2006/ole">
            <mc:AlternateContent xmlns:mc="http://schemas.openxmlformats.org/markup-compatibility/2006">
              <mc:Choice xmlns:v="urn:schemas-microsoft-com:vml" Requires="v">
                <p:oleObj spid="_x0000_s36090" name="Equation" r:id="rId8" imgW="1244600" imgH="457200" progId="Equation.DSMT4">
                  <p:embed/>
                </p:oleObj>
              </mc:Choice>
              <mc:Fallback>
                <p:oleObj name="Equation" r:id="rId8" imgW="1244600" imgH="45720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933950"/>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5850" name="Object 17"/>
          <p:cNvGraphicFramePr>
            <a:graphicFrameLocks noChangeAspect="1"/>
          </p:cNvGraphicFramePr>
          <p:nvPr/>
        </p:nvGraphicFramePr>
        <p:xfrm>
          <a:off x="3492500" y="1619250"/>
          <a:ext cx="2921000" cy="457200"/>
        </p:xfrm>
        <a:graphic>
          <a:graphicData uri="http://schemas.openxmlformats.org/presentationml/2006/ole">
            <mc:AlternateContent xmlns:mc="http://schemas.openxmlformats.org/markup-compatibility/2006">
              <mc:Choice xmlns:v="urn:schemas-microsoft-com:vml" Requires="v">
                <p:oleObj spid="_x0000_s36091" name="Equation" r:id="rId10" imgW="2921000" imgH="457200" progId="Equation.DSMT4">
                  <p:embed/>
                </p:oleObj>
              </mc:Choice>
              <mc:Fallback>
                <p:oleObj name="Equation" r:id="rId10" imgW="2921000" imgH="457200"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00" y="1619250"/>
                        <a:ext cx="292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851" name="Text Box 18"/>
          <p:cNvSpPr txBox="1">
            <a:spLocks noChangeArrowheads="1"/>
          </p:cNvSpPr>
          <p:nvPr/>
        </p:nvSpPr>
        <p:spPr bwMode="auto">
          <a:xfrm>
            <a:off x="381000" y="2133600"/>
            <a:ext cx="4953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are also satisfied for </a:t>
            </a:r>
            <a:r>
              <a:rPr lang="en-US" sz="2000" b="1"/>
              <a:t>any</a:t>
            </a:r>
            <a:r>
              <a:rPr lang="en-US" sz="2000"/>
              <a:t>       so long as </a:t>
            </a:r>
          </a:p>
        </p:txBody>
      </p:sp>
      <p:sp>
        <p:nvSpPr>
          <p:cNvPr id="35852" name="Text Box 19"/>
          <p:cNvSpPr txBox="1">
            <a:spLocks noChangeArrowheads="1"/>
          </p:cNvSpPr>
          <p:nvPr/>
        </p:nvSpPr>
        <p:spPr bwMode="auto">
          <a:xfrm>
            <a:off x="457200" y="1600200"/>
            <a:ext cx="2438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Field equations</a:t>
            </a:r>
          </a:p>
        </p:txBody>
      </p:sp>
      <p:graphicFrame>
        <p:nvGraphicFramePr>
          <p:cNvPr id="64533" name="Object 21"/>
          <p:cNvGraphicFramePr>
            <a:graphicFrameLocks noChangeAspect="1"/>
          </p:cNvGraphicFramePr>
          <p:nvPr/>
        </p:nvGraphicFramePr>
        <p:xfrm>
          <a:off x="5803900" y="3867150"/>
          <a:ext cx="977900" cy="431800"/>
        </p:xfrm>
        <a:graphic>
          <a:graphicData uri="http://schemas.openxmlformats.org/presentationml/2006/ole">
            <mc:AlternateContent xmlns:mc="http://schemas.openxmlformats.org/markup-compatibility/2006">
              <mc:Choice xmlns:v="urn:schemas-microsoft-com:vml" Requires="v">
                <p:oleObj spid="_x0000_s36092" name="Equation" r:id="rId12" imgW="977900" imgH="431800" progId="Equation.DSMT4">
                  <p:embed/>
                </p:oleObj>
              </mc:Choice>
              <mc:Fallback>
                <p:oleObj name="Equation" r:id="rId12" imgW="977900" imgH="43180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3900" y="3867150"/>
                        <a:ext cx="977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5854" name="Object 22"/>
          <p:cNvGraphicFramePr>
            <a:graphicFrameLocks noChangeAspect="1"/>
          </p:cNvGraphicFramePr>
          <p:nvPr/>
        </p:nvGraphicFramePr>
        <p:xfrm>
          <a:off x="3543300" y="2133600"/>
          <a:ext cx="292100" cy="381000"/>
        </p:xfrm>
        <a:graphic>
          <a:graphicData uri="http://schemas.openxmlformats.org/presentationml/2006/ole">
            <mc:AlternateContent xmlns:mc="http://schemas.openxmlformats.org/markup-compatibility/2006">
              <mc:Choice xmlns:v="urn:schemas-microsoft-com:vml" Requires="v">
                <p:oleObj spid="_x0000_s36093" name="Equation" r:id="rId14" imgW="292100" imgH="381000" progId="Equation.DSMT4">
                  <p:embed/>
                </p:oleObj>
              </mc:Choice>
              <mc:Fallback>
                <p:oleObj name="Equation" r:id="rId14" imgW="292100" imgH="381000" progId="Equation.DSMT4">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3300" y="2133600"/>
                        <a:ext cx="292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855" name="Text Box 23"/>
          <p:cNvSpPr txBox="1">
            <a:spLocks noChangeArrowheads="1"/>
          </p:cNvSpPr>
          <p:nvPr/>
        </p:nvSpPr>
        <p:spPr bwMode="auto">
          <a:xfrm>
            <a:off x="457200" y="3032125"/>
            <a:ext cx="79248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To tie down not only       but also      and      , we need to impose a gauge condition:</a:t>
            </a:r>
          </a:p>
        </p:txBody>
      </p:sp>
      <p:graphicFrame>
        <p:nvGraphicFramePr>
          <p:cNvPr id="35856" name="Object 24"/>
          <p:cNvGraphicFramePr>
            <a:graphicFrameLocks noChangeAspect="1"/>
          </p:cNvGraphicFramePr>
          <p:nvPr/>
        </p:nvGraphicFramePr>
        <p:xfrm>
          <a:off x="3059113" y="3070225"/>
          <a:ext cx="317500" cy="406400"/>
        </p:xfrm>
        <a:graphic>
          <a:graphicData uri="http://schemas.openxmlformats.org/presentationml/2006/ole">
            <mc:AlternateContent xmlns:mc="http://schemas.openxmlformats.org/markup-compatibility/2006">
              <mc:Choice xmlns:v="urn:schemas-microsoft-com:vml" Requires="v">
                <p:oleObj spid="_x0000_s36094" name="Equation" r:id="rId16" imgW="317500" imgH="406400" progId="Equation.DSMT4">
                  <p:embed/>
                </p:oleObj>
              </mc:Choice>
              <mc:Fallback>
                <p:oleObj name="Equation" r:id="rId16" imgW="317500" imgH="406400" progId="Equation.DSMT4">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59113" y="3070225"/>
                        <a:ext cx="317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5857" name="Object 25"/>
          <p:cNvGraphicFramePr>
            <a:graphicFrameLocks noChangeAspect="1"/>
          </p:cNvGraphicFramePr>
          <p:nvPr/>
        </p:nvGraphicFramePr>
        <p:xfrm>
          <a:off x="5292725" y="3051175"/>
          <a:ext cx="292100" cy="381000"/>
        </p:xfrm>
        <a:graphic>
          <a:graphicData uri="http://schemas.openxmlformats.org/presentationml/2006/ole">
            <mc:AlternateContent xmlns:mc="http://schemas.openxmlformats.org/markup-compatibility/2006">
              <mc:Choice xmlns:v="urn:schemas-microsoft-com:vml" Requires="v">
                <p:oleObj spid="_x0000_s36095" name="Equation" r:id="rId18" imgW="292100" imgH="381000" progId="Equation.DSMT4">
                  <p:embed/>
                </p:oleObj>
              </mc:Choice>
              <mc:Fallback>
                <p:oleObj name="Equation" r:id="rId18" imgW="292100" imgH="381000" progId="Equation.DSMT4">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92725" y="3051175"/>
                        <a:ext cx="292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4538" name="Object 26"/>
          <p:cNvGraphicFramePr>
            <a:graphicFrameLocks noChangeAspect="1"/>
          </p:cNvGraphicFramePr>
          <p:nvPr/>
        </p:nvGraphicFramePr>
        <p:xfrm>
          <a:off x="1390650" y="3924300"/>
          <a:ext cx="749300" cy="406400"/>
        </p:xfrm>
        <a:graphic>
          <a:graphicData uri="http://schemas.openxmlformats.org/presentationml/2006/ole">
            <mc:AlternateContent xmlns:mc="http://schemas.openxmlformats.org/markup-compatibility/2006">
              <mc:Choice xmlns:v="urn:schemas-microsoft-com:vml" Requires="v">
                <p:oleObj spid="_x0000_s36096" name="Equation" r:id="rId20" imgW="749300" imgH="406400" progId="Equation.DSMT4">
                  <p:embed/>
                </p:oleObj>
              </mc:Choice>
              <mc:Fallback>
                <p:oleObj name="Equation" r:id="rId20" imgW="749300" imgH="406400" progId="Equation.DSMT4">
                  <p:embed/>
                  <p:pic>
                    <p:nvPicPr>
                      <p:cNvPr id="0"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90650" y="3924300"/>
                        <a:ext cx="7493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4539" name="Object 27"/>
          <p:cNvGraphicFramePr>
            <a:graphicFrameLocks noChangeAspect="1"/>
          </p:cNvGraphicFramePr>
          <p:nvPr/>
        </p:nvGraphicFramePr>
        <p:xfrm>
          <a:off x="723900" y="4229100"/>
          <a:ext cx="723900" cy="381000"/>
        </p:xfrm>
        <a:graphic>
          <a:graphicData uri="http://schemas.openxmlformats.org/presentationml/2006/ole">
            <mc:AlternateContent xmlns:mc="http://schemas.openxmlformats.org/markup-compatibility/2006">
              <mc:Choice xmlns:v="urn:schemas-microsoft-com:vml" Requires="v">
                <p:oleObj spid="_x0000_s36097" name="Equation" r:id="rId22" imgW="723900" imgH="381000" progId="Equation.DSMT4">
                  <p:embed/>
                </p:oleObj>
              </mc:Choice>
              <mc:Fallback>
                <p:oleObj name="Equation" r:id="rId22" imgW="723900" imgH="381000" progId="Equation.DSMT4">
                  <p:embed/>
                  <p:pic>
                    <p:nvPicPr>
                      <p:cNvPr id="0" name="Object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00" y="4229100"/>
                        <a:ext cx="723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4540" name="Object 28"/>
          <p:cNvGraphicFramePr>
            <a:graphicFrameLocks noChangeAspect="1"/>
          </p:cNvGraphicFramePr>
          <p:nvPr/>
        </p:nvGraphicFramePr>
        <p:xfrm>
          <a:off x="698500" y="4953000"/>
          <a:ext cx="292100" cy="381000"/>
        </p:xfrm>
        <a:graphic>
          <a:graphicData uri="http://schemas.openxmlformats.org/presentationml/2006/ole">
            <mc:AlternateContent xmlns:mc="http://schemas.openxmlformats.org/markup-compatibility/2006">
              <mc:Choice xmlns:v="urn:schemas-microsoft-com:vml" Requires="v">
                <p:oleObj spid="_x0000_s36098" name="Equation" r:id="rId24" imgW="292100" imgH="381000" progId="Equation.DSMT4">
                  <p:embed/>
                </p:oleObj>
              </mc:Choice>
              <mc:Fallback>
                <p:oleObj name="Equation" r:id="rId24" imgW="292100" imgH="381000" progId="Equation.DSMT4">
                  <p:embed/>
                  <p:pic>
                    <p:nvPicPr>
                      <p:cNvPr id="0" name="Object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8500" y="4953000"/>
                        <a:ext cx="292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4541" name="Object 29"/>
          <p:cNvGraphicFramePr>
            <a:graphicFrameLocks noChangeAspect="1"/>
          </p:cNvGraphicFramePr>
          <p:nvPr/>
        </p:nvGraphicFramePr>
        <p:xfrm>
          <a:off x="5076825" y="4652963"/>
          <a:ext cx="1003300" cy="457200"/>
        </p:xfrm>
        <a:graphic>
          <a:graphicData uri="http://schemas.openxmlformats.org/presentationml/2006/ole">
            <mc:AlternateContent xmlns:mc="http://schemas.openxmlformats.org/markup-compatibility/2006">
              <mc:Choice xmlns:v="urn:schemas-microsoft-com:vml" Requires="v">
                <p:oleObj spid="_x0000_s36099" name="Equation" r:id="rId26" imgW="1003300" imgH="457200" progId="Equation.DSMT4">
                  <p:embed/>
                </p:oleObj>
              </mc:Choice>
              <mc:Fallback>
                <p:oleObj name="Equation" r:id="rId26" imgW="1003300" imgH="457200" progId="Equation.DSMT4">
                  <p:embed/>
                  <p:pic>
                    <p:nvPicPr>
                      <p:cNvPr id="0" name="Object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76825" y="4652963"/>
                        <a:ext cx="100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4542" name="Text Box 30"/>
          <p:cNvSpPr txBox="1">
            <a:spLocks noChangeArrowheads="1"/>
          </p:cNvSpPr>
          <p:nvPr/>
        </p:nvSpPr>
        <p:spPr bwMode="auto">
          <a:xfrm>
            <a:off x="762000" y="5318125"/>
            <a:ext cx="8077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in this manifestly covariant gauge, the Goldstone theorem</a:t>
            </a:r>
            <a:r>
              <a:rPr lang="en-US" sz="2000" b="1"/>
              <a:t> does</a:t>
            </a:r>
            <a:r>
              <a:rPr lang="en-US" sz="2000"/>
              <a:t> apply, but the Goldstone boson is a pure gauge mode.</a:t>
            </a:r>
          </a:p>
        </p:txBody>
      </p:sp>
      <p:sp>
        <p:nvSpPr>
          <p:cNvPr id="35863" name="Text Box 31"/>
          <p:cNvSpPr txBox="1">
            <a:spLocks noChangeArrowheads="1"/>
          </p:cNvSpPr>
          <p:nvPr/>
        </p:nvSpPr>
        <p:spPr bwMode="auto">
          <a:xfrm>
            <a:off x="381000" y="2498725"/>
            <a:ext cx="4953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(gauge invariance of original model)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3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5" grpId="0"/>
      <p:bldP spid="645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37891"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dirty="0">
                <a:latin typeface="Arial" charset="0"/>
                <a:ea typeface="ＭＳ Ｐゴシック" charset="0"/>
                <a:cs typeface="ＭＳ Ｐゴシック" charset="0"/>
              </a:rPr>
              <a:t>How is the Goldstone theorem avoided?</a:t>
            </a:r>
          </a:p>
        </p:txBody>
      </p:sp>
      <p:sp>
        <p:nvSpPr>
          <p:cNvPr id="37892" name="Text Box 3"/>
          <p:cNvSpPr txBox="1">
            <a:spLocks noChangeArrowheads="1"/>
          </p:cNvSpPr>
          <p:nvPr/>
        </p:nvSpPr>
        <p:spPr bwMode="auto">
          <a:xfrm>
            <a:off x="457200" y="1600200"/>
            <a:ext cx="822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This is the particular question asked by </a:t>
            </a:r>
            <a:r>
              <a:rPr lang="en-US" sz="2000">
                <a:solidFill>
                  <a:srgbClr val="DC0114"/>
                </a:solidFill>
              </a:rPr>
              <a:t>Guralnik, Hagen &amp; TK</a:t>
            </a:r>
            <a:r>
              <a:rPr lang="en-US" sz="2000"/>
              <a:t> </a:t>
            </a:r>
          </a:p>
        </p:txBody>
      </p:sp>
      <p:sp>
        <p:nvSpPr>
          <p:cNvPr id="37893" name="Text Box 4"/>
          <p:cNvSpPr txBox="1">
            <a:spLocks noChangeArrowheads="1"/>
          </p:cNvSpPr>
          <p:nvPr/>
        </p:nvSpPr>
        <p:spPr bwMode="auto">
          <a:xfrm>
            <a:off x="609600" y="64008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graphicFrame>
        <p:nvGraphicFramePr>
          <p:cNvPr id="84997" name="Object 5"/>
          <p:cNvGraphicFramePr>
            <a:graphicFrameLocks noChangeAspect="1"/>
          </p:cNvGraphicFramePr>
          <p:nvPr/>
        </p:nvGraphicFramePr>
        <p:xfrm>
          <a:off x="5181600" y="2057400"/>
          <a:ext cx="2768600" cy="647700"/>
        </p:xfrm>
        <a:graphic>
          <a:graphicData uri="http://schemas.openxmlformats.org/presentationml/2006/ole">
            <mc:AlternateContent xmlns:mc="http://schemas.openxmlformats.org/markup-compatibility/2006">
              <mc:Choice xmlns:v="urn:schemas-microsoft-com:vml" Requires="v">
                <p:oleObj spid="_x0000_s37982" name="Equation" r:id="rId4" imgW="2768600" imgH="647700" progId="Equation.DSMT4">
                  <p:embed/>
                </p:oleObj>
              </mc:Choice>
              <mc:Fallback>
                <p:oleObj name="Equation" r:id="rId4" imgW="2768600" imgH="647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057400"/>
                        <a:ext cx="276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4998" name="Text Box 6"/>
          <p:cNvSpPr txBox="1">
            <a:spLocks noChangeArrowheads="1"/>
          </p:cNvSpPr>
          <p:nvPr/>
        </p:nvSpPr>
        <p:spPr bwMode="auto">
          <a:xfrm>
            <a:off x="457200" y="2209800"/>
            <a:ext cx="8001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We assumed that                  implied </a:t>
            </a:r>
          </a:p>
        </p:txBody>
      </p:sp>
      <p:graphicFrame>
        <p:nvGraphicFramePr>
          <p:cNvPr id="84999" name="Object 7"/>
          <p:cNvGraphicFramePr>
            <a:graphicFrameLocks noChangeAspect="1"/>
          </p:cNvGraphicFramePr>
          <p:nvPr/>
        </p:nvGraphicFramePr>
        <p:xfrm>
          <a:off x="2843213" y="2209800"/>
          <a:ext cx="965200" cy="457200"/>
        </p:xfrm>
        <a:graphic>
          <a:graphicData uri="http://schemas.openxmlformats.org/presentationml/2006/ole">
            <mc:AlternateContent xmlns:mc="http://schemas.openxmlformats.org/markup-compatibility/2006">
              <mc:Choice xmlns:v="urn:schemas-microsoft-com:vml" Requires="v">
                <p:oleObj spid="_x0000_s37983" name="Equation" r:id="rId6" imgW="965200" imgH="457200" progId="Equation.DSMT4">
                  <p:embed/>
                </p:oleObj>
              </mc:Choice>
              <mc:Fallback>
                <p:oleObj name="Equation" r:id="rId6" imgW="965200" imgH="4572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2209800"/>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5000" name="Text Box 8"/>
          <p:cNvSpPr txBox="1">
            <a:spLocks noChangeArrowheads="1"/>
          </p:cNvSpPr>
          <p:nvPr/>
        </p:nvSpPr>
        <p:spPr bwMode="auto">
          <a:xfrm>
            <a:off x="438150" y="2727325"/>
            <a:ext cx="822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But this is only true if we can drop a surface integral at infinity:</a:t>
            </a:r>
          </a:p>
        </p:txBody>
      </p:sp>
      <p:sp>
        <p:nvSpPr>
          <p:cNvPr id="85008" name="Text Box 16"/>
          <p:cNvSpPr txBox="1">
            <a:spLocks noChangeArrowheads="1"/>
          </p:cNvSpPr>
          <p:nvPr/>
        </p:nvSpPr>
        <p:spPr bwMode="auto">
          <a:xfrm>
            <a:off x="457200" y="4038600"/>
            <a:ext cx="82296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This is permissible in a manifestly Lorentz-invariant theory (e.g. </a:t>
            </a:r>
          </a:p>
          <a:p>
            <a:r>
              <a:rPr lang="en-US" sz="2000"/>
              <a:t>   Lorentz-gauge QED), because commutators vanish outside the light </a:t>
            </a:r>
          </a:p>
          <a:p>
            <a:r>
              <a:rPr lang="en-US" sz="2000"/>
              <a:t>   cone</a:t>
            </a:r>
          </a:p>
          <a:p>
            <a:r>
              <a:rPr lang="en-US" sz="2000"/>
              <a:t>    — but not in Coulomb-gauge QED</a:t>
            </a:r>
          </a:p>
        </p:txBody>
      </p:sp>
      <p:graphicFrame>
        <p:nvGraphicFramePr>
          <p:cNvPr id="85009" name="Object 17"/>
          <p:cNvGraphicFramePr>
            <a:graphicFrameLocks noChangeAspect="1"/>
          </p:cNvGraphicFramePr>
          <p:nvPr/>
        </p:nvGraphicFramePr>
        <p:xfrm>
          <a:off x="1484313" y="3200400"/>
          <a:ext cx="5526087" cy="647700"/>
        </p:xfrm>
        <a:graphic>
          <a:graphicData uri="http://schemas.openxmlformats.org/presentationml/2006/ole">
            <mc:AlternateContent xmlns:mc="http://schemas.openxmlformats.org/markup-compatibility/2006">
              <mc:Choice xmlns:v="urn:schemas-microsoft-com:vml" Requires="v">
                <p:oleObj spid="_x0000_s37984" name="Equation" r:id="rId8" imgW="5524500" imgH="647700" progId="Equation.DSMT4">
                  <p:embed/>
                </p:oleObj>
              </mc:Choice>
              <mc:Fallback>
                <p:oleObj name="Equation" r:id="rId8" imgW="5524500" imgH="6477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313" y="3200400"/>
                        <a:ext cx="55260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5010" name="Object 18"/>
          <p:cNvGraphicFramePr>
            <a:graphicFrameLocks noChangeAspect="1"/>
          </p:cNvGraphicFramePr>
          <p:nvPr/>
        </p:nvGraphicFramePr>
        <p:xfrm>
          <a:off x="749300" y="5772150"/>
          <a:ext cx="1689100" cy="457200"/>
        </p:xfrm>
        <a:graphic>
          <a:graphicData uri="http://schemas.openxmlformats.org/presentationml/2006/ole">
            <mc:AlternateContent xmlns:mc="http://schemas.openxmlformats.org/markup-compatibility/2006">
              <mc:Choice xmlns:v="urn:schemas-microsoft-com:vml" Requires="v">
                <p:oleObj spid="_x0000_s37985" name="Equation" r:id="rId10" imgW="1689100" imgH="457200" progId="Equation.DSMT4">
                  <p:embed/>
                </p:oleObj>
              </mc:Choice>
              <mc:Fallback>
                <p:oleObj name="Equation" r:id="rId10" imgW="1689100" imgH="45720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300" y="5772150"/>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5011" name="Text Box 19"/>
          <p:cNvSpPr txBox="1">
            <a:spLocks noChangeArrowheads="1"/>
          </p:cNvSpPr>
          <p:nvPr/>
        </p:nvSpPr>
        <p:spPr bwMode="auto">
          <a:xfrm>
            <a:off x="457200" y="54864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In fact, when the symmetry is spontaneously broken, the integral</a:t>
            </a:r>
          </a:p>
          <a:p>
            <a:r>
              <a:rPr lang="en-US" sz="2000"/>
              <a:t>                              </a:t>
            </a:r>
            <a:r>
              <a:rPr lang="en-US" sz="2000" b="1" i="1">
                <a:solidFill>
                  <a:srgbClr val="DC0114"/>
                </a:solidFill>
              </a:rPr>
              <a:t>does not exist</a:t>
            </a:r>
            <a:r>
              <a:rPr lang="en-US" sz="2000"/>
              <a:t> as a self-adjoint operator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0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0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50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P spid="85000" grpId="0"/>
      <p:bldP spid="85008" grpId="0"/>
      <p:bldP spid="850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5123" name="Rectangle 2"/>
          <p:cNvSpPr>
            <a:spLocks noGrp="1" noChangeArrowheads="1"/>
          </p:cNvSpPr>
          <p:nvPr>
            <p:ph type="title"/>
          </p:nvPr>
        </p:nvSpPr>
        <p:spPr>
          <a:xfrm>
            <a:off x="685800" y="609600"/>
            <a:ext cx="7696200" cy="762000"/>
          </a:xfrm>
          <a:solidFill>
            <a:srgbClr val="FFFF00"/>
          </a:solidFill>
        </p:spPr>
        <p:txBody>
          <a:bodyPr/>
          <a:lstStyle/>
          <a:p>
            <a:pPr eaLnBrk="1" hangingPunct="1"/>
            <a:r>
              <a:rPr lang="en-US" sz="3200">
                <a:latin typeface="Arial" charset="0"/>
                <a:ea typeface="ＭＳ Ｐゴシック" charset="0"/>
                <a:cs typeface="ＭＳ Ｐゴシック" charset="0"/>
              </a:rPr>
              <a:t>Outline</a:t>
            </a:r>
            <a:endParaRPr lang="en-US">
              <a:latin typeface="Arial" charset="0"/>
              <a:ea typeface="ＭＳ Ｐゴシック" charset="0"/>
              <a:cs typeface="ＭＳ Ｐゴシック" charset="0"/>
            </a:endParaRPr>
          </a:p>
        </p:txBody>
      </p:sp>
      <p:sp>
        <p:nvSpPr>
          <p:cNvPr id="5124" name="Text Box 4"/>
          <p:cNvSpPr txBox="1">
            <a:spLocks noChangeArrowheads="1"/>
          </p:cNvSpPr>
          <p:nvPr/>
        </p:nvSpPr>
        <p:spPr bwMode="auto">
          <a:xfrm>
            <a:off x="533400" y="1676400"/>
            <a:ext cx="68913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Story of spontaneous symmetry breaking in gauge theories </a:t>
            </a:r>
          </a:p>
          <a:p>
            <a:r>
              <a:rPr lang="en-US" sz="2000"/>
              <a:t>     — from my viewpoint at Imperial College</a:t>
            </a:r>
          </a:p>
        </p:txBody>
      </p:sp>
      <p:sp>
        <p:nvSpPr>
          <p:cNvPr id="5125" name="Text Box 6"/>
          <p:cNvSpPr txBox="1">
            <a:spLocks noChangeArrowheads="1"/>
          </p:cNvSpPr>
          <p:nvPr/>
        </p:nvSpPr>
        <p:spPr bwMode="auto">
          <a:xfrm>
            <a:off x="1268413" y="3356992"/>
            <a:ext cx="55245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Obstacles to unification — Goldstone theorem</a:t>
            </a:r>
          </a:p>
        </p:txBody>
      </p:sp>
      <p:sp>
        <p:nvSpPr>
          <p:cNvPr id="5126" name="Text Box 10"/>
          <p:cNvSpPr txBox="1">
            <a:spLocks noChangeArrowheads="1"/>
          </p:cNvSpPr>
          <p:nvPr/>
        </p:nvSpPr>
        <p:spPr bwMode="auto">
          <a:xfrm>
            <a:off x="1277938" y="2924944"/>
            <a:ext cx="4876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Gauge theories — the idea of unification</a:t>
            </a:r>
          </a:p>
        </p:txBody>
      </p:sp>
      <p:sp>
        <p:nvSpPr>
          <p:cNvPr id="5127" name="Text Box 11"/>
          <p:cNvSpPr txBox="1">
            <a:spLocks noChangeArrowheads="1"/>
          </p:cNvSpPr>
          <p:nvPr/>
        </p:nvSpPr>
        <p:spPr bwMode="auto">
          <a:xfrm>
            <a:off x="1277938" y="2514600"/>
            <a:ext cx="2716212"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Physics around 1960</a:t>
            </a:r>
          </a:p>
        </p:txBody>
      </p:sp>
      <p:sp>
        <p:nvSpPr>
          <p:cNvPr id="5128" name="Text Box 12"/>
          <p:cNvSpPr txBox="1">
            <a:spLocks noChangeArrowheads="1"/>
          </p:cNvSpPr>
          <p:nvPr/>
        </p:nvSpPr>
        <p:spPr bwMode="auto">
          <a:xfrm>
            <a:off x="1258888" y="3789040"/>
            <a:ext cx="2870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 Higgs mechanism</a:t>
            </a:r>
          </a:p>
        </p:txBody>
      </p:sp>
      <p:sp>
        <p:nvSpPr>
          <p:cNvPr id="5129" name="Text Box 13"/>
          <p:cNvSpPr txBox="1">
            <a:spLocks noChangeArrowheads="1"/>
          </p:cNvSpPr>
          <p:nvPr/>
        </p:nvSpPr>
        <p:spPr bwMode="auto">
          <a:xfrm>
            <a:off x="1258888" y="4221088"/>
            <a:ext cx="2941637"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Electroweak unification</a:t>
            </a:r>
          </a:p>
        </p:txBody>
      </p:sp>
      <p:sp>
        <p:nvSpPr>
          <p:cNvPr id="5130" name="Text Box 14"/>
          <p:cNvSpPr txBox="1">
            <a:spLocks noChangeArrowheads="1"/>
          </p:cNvSpPr>
          <p:nvPr/>
        </p:nvSpPr>
        <p:spPr bwMode="auto">
          <a:xfrm>
            <a:off x="1249363" y="4649901"/>
            <a:ext cx="259843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a:t>
            </a:r>
            <a:r>
              <a:rPr lang="en-US" sz="2000" dirty="0" smtClean="0"/>
              <a:t>Later developments</a:t>
            </a:r>
            <a:endParaRPr lang="en-US" sz="2000" dirty="0"/>
          </a:p>
        </p:txBody>
      </p:sp>
      <p:sp>
        <p:nvSpPr>
          <p:cNvPr id="5131" name="Text Box 15"/>
          <p:cNvSpPr txBox="1">
            <a:spLocks noChangeArrowheads="1"/>
          </p:cNvSpPr>
          <p:nvPr/>
        </p:nvSpPr>
        <p:spPr bwMode="auto">
          <a:xfrm>
            <a:off x="1230313" y="5081949"/>
            <a:ext cx="37877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Discovery of the Higgs </a:t>
            </a:r>
            <a:r>
              <a:rPr lang="en-US" sz="2000" dirty="0" smtClean="0"/>
              <a:t>boson</a:t>
            </a:r>
            <a:endParaRPr lang="en-US" sz="2000" dirty="0"/>
          </a:p>
        </p:txBody>
      </p:sp>
      <p:sp>
        <p:nvSpPr>
          <p:cNvPr id="13" name="Text Box 15"/>
          <p:cNvSpPr txBox="1">
            <a:spLocks noChangeArrowheads="1"/>
          </p:cNvSpPr>
          <p:nvPr/>
        </p:nvSpPr>
        <p:spPr bwMode="auto">
          <a:xfrm>
            <a:off x="1216273" y="5549170"/>
            <a:ext cx="460857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a:t>
            </a:r>
            <a:r>
              <a:rPr lang="en-US" sz="2000" dirty="0" smtClean="0"/>
              <a:t>Is the standard model now complete?</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39939"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i="1">
                <a:latin typeface="Arial" charset="0"/>
                <a:ea typeface="ＭＳ Ｐゴシック" charset="0"/>
                <a:cs typeface="ＭＳ Ｐゴシック" charset="0"/>
              </a:rPr>
              <a:t>Q</a:t>
            </a:r>
            <a:r>
              <a:rPr lang="en-US" sz="3200">
                <a:latin typeface="Arial" charset="0"/>
                <a:ea typeface="ＭＳ Ｐゴシック" charset="0"/>
                <a:cs typeface="ＭＳ Ｐゴシック" charset="0"/>
              </a:rPr>
              <a:t> does not exist</a:t>
            </a:r>
          </a:p>
        </p:txBody>
      </p:sp>
      <p:sp>
        <p:nvSpPr>
          <p:cNvPr id="39940" name="Text Box 4"/>
          <p:cNvSpPr txBox="1">
            <a:spLocks noChangeArrowheads="1"/>
          </p:cNvSpPr>
          <p:nvPr/>
        </p:nvSpPr>
        <p:spPr bwMode="auto">
          <a:xfrm>
            <a:off x="609600" y="64008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39941" name="Text Box 21"/>
          <p:cNvSpPr txBox="1">
            <a:spLocks noChangeArrowheads="1"/>
          </p:cNvSpPr>
          <p:nvPr/>
        </p:nvSpPr>
        <p:spPr bwMode="auto">
          <a:xfrm>
            <a:off x="438150" y="1828800"/>
            <a:ext cx="8229600" cy="7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When the symmetry is spontaneously broken, the integral</a:t>
            </a:r>
          </a:p>
          <a:p>
            <a:pPr>
              <a:lnSpc>
                <a:spcPct val="125000"/>
              </a:lnSpc>
            </a:pPr>
            <a:r>
              <a:rPr lang="en-US" sz="2000"/>
              <a:t>                              </a:t>
            </a:r>
            <a:r>
              <a:rPr lang="en-US" sz="2000" b="1" i="1"/>
              <a:t>does not</a:t>
            </a:r>
            <a:r>
              <a:rPr lang="en-US" sz="2000"/>
              <a:t> define a conserved charge operator.</a:t>
            </a:r>
          </a:p>
        </p:txBody>
      </p:sp>
      <p:graphicFrame>
        <p:nvGraphicFramePr>
          <p:cNvPr id="39942" name="Object 22"/>
          <p:cNvGraphicFramePr>
            <a:graphicFrameLocks noChangeAspect="1"/>
          </p:cNvGraphicFramePr>
          <p:nvPr/>
        </p:nvGraphicFramePr>
        <p:xfrm>
          <a:off x="685800" y="2149475"/>
          <a:ext cx="1689100" cy="457200"/>
        </p:xfrm>
        <a:graphic>
          <a:graphicData uri="http://schemas.openxmlformats.org/presentationml/2006/ole">
            <mc:AlternateContent xmlns:mc="http://schemas.openxmlformats.org/markup-compatibility/2006">
              <mc:Choice xmlns:v="urn:schemas-microsoft-com:vml" Requires="v">
                <p:oleObj spid="_x0000_s40029" name="Equation" r:id="rId4" imgW="1689100" imgH="457200" progId="Equation.DSMT4">
                  <p:embed/>
                </p:oleObj>
              </mc:Choice>
              <mc:Fallback>
                <p:oleObj name="Equation" r:id="rId4" imgW="1689100" imgH="45720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49475"/>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6583" name="Object 23"/>
          <p:cNvGraphicFramePr>
            <a:graphicFrameLocks noChangeAspect="1"/>
          </p:cNvGraphicFramePr>
          <p:nvPr/>
        </p:nvGraphicFramePr>
        <p:xfrm>
          <a:off x="1752600" y="3276600"/>
          <a:ext cx="5183188" cy="457200"/>
        </p:xfrm>
        <a:graphic>
          <a:graphicData uri="http://schemas.openxmlformats.org/presentationml/2006/ole">
            <mc:AlternateContent xmlns:mc="http://schemas.openxmlformats.org/markup-compatibility/2006">
              <mc:Choice xmlns:v="urn:schemas-microsoft-com:vml" Requires="v">
                <p:oleObj spid="_x0000_s40030" name="Equation" r:id="rId6" imgW="5181600" imgH="457200" progId="Equation.DSMT4">
                  <p:embed/>
                </p:oleObj>
              </mc:Choice>
              <mc:Fallback>
                <p:oleObj name="Equation" r:id="rId6" imgW="5181600" imgH="457200"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276600"/>
                        <a:ext cx="518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6584" name="Text Box 24"/>
          <p:cNvSpPr txBox="1">
            <a:spLocks noChangeArrowheads="1"/>
          </p:cNvSpPr>
          <p:nvPr/>
        </p:nvSpPr>
        <p:spPr bwMode="auto">
          <a:xfrm>
            <a:off x="457200" y="4876800"/>
            <a:ext cx="7696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which is clearly not time-independent, and in fact </a:t>
            </a:r>
            <a:r>
              <a:rPr lang="en-US" sz="2000" b="1" i="1">
                <a:solidFill>
                  <a:srgbClr val="DC0114"/>
                </a:solidFill>
              </a:rPr>
              <a:t>does not exist </a:t>
            </a:r>
            <a:r>
              <a:rPr lang="en-US" sz="2000"/>
              <a:t>as a self-adjoint operator.</a:t>
            </a:r>
          </a:p>
        </p:txBody>
      </p:sp>
      <p:sp>
        <p:nvSpPr>
          <p:cNvPr id="66585" name="Text Box 25"/>
          <p:cNvSpPr txBox="1">
            <a:spLocks noChangeArrowheads="1"/>
          </p:cNvSpPr>
          <p:nvPr/>
        </p:nvSpPr>
        <p:spPr bwMode="auto">
          <a:xfrm>
            <a:off x="457200" y="2819400"/>
            <a:ext cx="5334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For example, in the simple Higgs model,  </a:t>
            </a:r>
          </a:p>
        </p:txBody>
      </p:sp>
      <p:sp>
        <p:nvSpPr>
          <p:cNvPr id="66586" name="Text Box 26"/>
          <p:cNvSpPr txBox="1">
            <a:spLocks noChangeArrowheads="1"/>
          </p:cNvSpPr>
          <p:nvPr/>
        </p:nvSpPr>
        <p:spPr bwMode="auto">
          <a:xfrm>
            <a:off x="457200" y="4191000"/>
            <a:ext cx="1371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So  </a:t>
            </a:r>
          </a:p>
        </p:txBody>
      </p:sp>
      <p:graphicFrame>
        <p:nvGraphicFramePr>
          <p:cNvPr id="66587" name="Object 27"/>
          <p:cNvGraphicFramePr>
            <a:graphicFrameLocks noChangeAspect="1"/>
          </p:cNvGraphicFramePr>
          <p:nvPr/>
        </p:nvGraphicFramePr>
        <p:xfrm>
          <a:off x="1460500" y="4191000"/>
          <a:ext cx="2882900" cy="457200"/>
        </p:xfrm>
        <a:graphic>
          <a:graphicData uri="http://schemas.openxmlformats.org/presentationml/2006/ole">
            <mc:AlternateContent xmlns:mc="http://schemas.openxmlformats.org/markup-compatibility/2006">
              <mc:Choice xmlns:v="urn:schemas-microsoft-com:vml" Requires="v">
                <p:oleObj spid="_x0000_s40031" name="Equation" r:id="rId8" imgW="2882900" imgH="457200" progId="Equation.DSMT4">
                  <p:embed/>
                </p:oleObj>
              </mc:Choice>
              <mc:Fallback>
                <p:oleObj name="Equation" r:id="rId8" imgW="2882900" imgH="457200" progId="Equation.DSMT4">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0500" y="4191000"/>
                        <a:ext cx="288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6588" name="Object 28"/>
          <p:cNvGraphicFramePr>
            <a:graphicFrameLocks noChangeAspect="1"/>
          </p:cNvGraphicFramePr>
          <p:nvPr/>
        </p:nvGraphicFramePr>
        <p:xfrm>
          <a:off x="4362450" y="3733800"/>
          <a:ext cx="1676400" cy="457200"/>
        </p:xfrm>
        <a:graphic>
          <a:graphicData uri="http://schemas.openxmlformats.org/presentationml/2006/ole">
            <mc:AlternateContent xmlns:mc="http://schemas.openxmlformats.org/markup-compatibility/2006">
              <mc:Choice xmlns:v="urn:schemas-microsoft-com:vml" Requires="v">
                <p:oleObj spid="_x0000_s40032" name="Equation" r:id="rId10" imgW="1676400" imgH="457200" progId="Equation.DSMT4">
                  <p:embed/>
                </p:oleObj>
              </mc:Choice>
              <mc:Fallback>
                <p:oleObj name="Equation" r:id="rId10" imgW="1676400" imgH="457200" progId="Equation.DSMT4">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2450" y="3733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4" grpId="0"/>
      <p:bldP spid="66585" grpId="0"/>
      <p:bldP spid="665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41987"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Unitary inequivalence</a:t>
            </a:r>
          </a:p>
        </p:txBody>
      </p:sp>
      <p:sp>
        <p:nvSpPr>
          <p:cNvPr id="41988" name="Text Box 3"/>
          <p:cNvSpPr txBox="1">
            <a:spLocks noChangeArrowheads="1"/>
          </p:cNvSpPr>
          <p:nvPr/>
        </p:nvSpPr>
        <p:spPr bwMode="auto">
          <a:xfrm>
            <a:off x="457200" y="1600200"/>
            <a:ext cx="82296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 non-existence of </a:t>
            </a:r>
            <a:r>
              <a:rPr lang="en-US" sz="2000" i="1"/>
              <a:t>Q</a:t>
            </a:r>
            <a:r>
              <a:rPr lang="en-US" sz="2000"/>
              <a:t> is related to the fact that spontaneous symmetry breaking implies a </a:t>
            </a:r>
            <a:r>
              <a:rPr lang="en-US" sz="2000">
                <a:solidFill>
                  <a:srgbClr val="DC0114"/>
                </a:solidFill>
              </a:rPr>
              <a:t>degenerate vacuum</a:t>
            </a:r>
            <a:r>
              <a:rPr lang="en-US" sz="2000"/>
              <a:t>.  We chose a state</a:t>
            </a:r>
          </a:p>
          <a:p>
            <a:r>
              <a:rPr lang="en-US" sz="2000"/>
              <a:t>in which                            </a:t>
            </a:r>
          </a:p>
        </p:txBody>
      </p:sp>
      <p:sp>
        <p:nvSpPr>
          <p:cNvPr id="41989" name="Text Box 4"/>
          <p:cNvSpPr txBox="1">
            <a:spLocks noChangeArrowheads="1"/>
          </p:cNvSpPr>
          <p:nvPr/>
        </p:nvSpPr>
        <p:spPr bwMode="auto">
          <a:xfrm>
            <a:off x="609600" y="64008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70663" name="Text Box 7"/>
          <p:cNvSpPr txBox="1">
            <a:spLocks noChangeArrowheads="1"/>
          </p:cNvSpPr>
          <p:nvPr/>
        </p:nvSpPr>
        <p:spPr bwMode="auto">
          <a:xfrm>
            <a:off x="533400" y="4019550"/>
            <a:ext cx="7696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If </a:t>
            </a:r>
            <a:r>
              <a:rPr lang="en-US" sz="2000" i="1"/>
              <a:t>Q</a:t>
            </a:r>
            <a:r>
              <a:rPr lang="en-US" sz="2000"/>
              <a:t> existed,          would be unitary, and we would expect </a:t>
            </a:r>
          </a:p>
        </p:txBody>
      </p:sp>
      <p:sp>
        <p:nvSpPr>
          <p:cNvPr id="41991" name="Text Box 9"/>
          <p:cNvSpPr txBox="1">
            <a:spLocks noChangeArrowheads="1"/>
          </p:cNvSpPr>
          <p:nvPr/>
        </p:nvSpPr>
        <p:spPr bwMode="auto">
          <a:xfrm>
            <a:off x="533400" y="3009900"/>
            <a:ext cx="7696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But we could equally well have chosen any other phase: a state</a:t>
            </a:r>
          </a:p>
          <a:p>
            <a:r>
              <a:rPr lang="en-US" sz="2000"/>
              <a:t>for which    </a:t>
            </a:r>
          </a:p>
        </p:txBody>
      </p:sp>
      <p:graphicFrame>
        <p:nvGraphicFramePr>
          <p:cNvPr id="41992" name="Object 10"/>
          <p:cNvGraphicFramePr>
            <a:graphicFrameLocks noChangeAspect="1"/>
          </p:cNvGraphicFramePr>
          <p:nvPr/>
        </p:nvGraphicFramePr>
        <p:xfrm>
          <a:off x="1752600" y="2209800"/>
          <a:ext cx="1422400" cy="711200"/>
        </p:xfrm>
        <a:graphic>
          <a:graphicData uri="http://schemas.openxmlformats.org/presentationml/2006/ole">
            <mc:AlternateContent xmlns:mc="http://schemas.openxmlformats.org/markup-compatibility/2006">
              <mc:Choice xmlns:v="urn:schemas-microsoft-com:vml" Requires="v">
                <p:oleObj spid="_x0000_s42212" name="Equation" r:id="rId4" imgW="1422400" imgH="711200" progId="Equation.DSMT4">
                  <p:embed/>
                </p:oleObj>
              </mc:Choice>
              <mc:Fallback>
                <p:oleObj name="Equation" r:id="rId4" imgW="1422400" imgH="7112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09800"/>
                        <a:ext cx="14224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3" name="Object 11"/>
          <p:cNvGraphicFramePr>
            <a:graphicFrameLocks noChangeAspect="1"/>
          </p:cNvGraphicFramePr>
          <p:nvPr/>
        </p:nvGraphicFramePr>
        <p:xfrm>
          <a:off x="8382000" y="1905000"/>
          <a:ext cx="330200" cy="419100"/>
        </p:xfrm>
        <a:graphic>
          <a:graphicData uri="http://schemas.openxmlformats.org/presentationml/2006/ole">
            <mc:AlternateContent xmlns:mc="http://schemas.openxmlformats.org/markup-compatibility/2006">
              <mc:Choice xmlns:v="urn:schemas-microsoft-com:vml" Requires="v">
                <p:oleObj spid="_x0000_s42213" name="Equation" r:id="rId6" imgW="330200" imgH="419100" progId="Equation.DSMT4">
                  <p:embed/>
                </p:oleObj>
              </mc:Choice>
              <mc:Fallback>
                <p:oleObj name="Equation" r:id="rId6" imgW="330200" imgH="4191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1905000"/>
                        <a:ext cx="330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4" name="Object 12"/>
          <p:cNvGraphicFramePr>
            <a:graphicFrameLocks noChangeAspect="1"/>
          </p:cNvGraphicFramePr>
          <p:nvPr/>
        </p:nvGraphicFramePr>
        <p:xfrm>
          <a:off x="8064500" y="3009900"/>
          <a:ext cx="355600" cy="419100"/>
        </p:xfrm>
        <a:graphic>
          <a:graphicData uri="http://schemas.openxmlformats.org/presentationml/2006/ole">
            <mc:AlternateContent xmlns:mc="http://schemas.openxmlformats.org/markup-compatibility/2006">
              <mc:Choice xmlns:v="urn:schemas-microsoft-com:vml" Requires="v">
                <p:oleObj spid="_x0000_s42214" name="Equation" r:id="rId8" imgW="355600" imgH="419100" progId="Equation.DSMT4">
                  <p:embed/>
                </p:oleObj>
              </mc:Choice>
              <mc:Fallback>
                <p:oleObj name="Equation" r:id="rId8" imgW="355600" imgH="4191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4500" y="3009900"/>
                        <a:ext cx="35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5" name="Object 13"/>
          <p:cNvGraphicFramePr>
            <a:graphicFrameLocks noChangeAspect="1"/>
          </p:cNvGraphicFramePr>
          <p:nvPr/>
        </p:nvGraphicFramePr>
        <p:xfrm>
          <a:off x="1828800" y="3289300"/>
          <a:ext cx="1841500" cy="711200"/>
        </p:xfrm>
        <a:graphic>
          <a:graphicData uri="http://schemas.openxmlformats.org/presentationml/2006/ole">
            <mc:AlternateContent xmlns:mc="http://schemas.openxmlformats.org/markup-compatibility/2006">
              <mc:Choice xmlns:v="urn:schemas-microsoft-com:vml" Requires="v">
                <p:oleObj spid="_x0000_s42215" name="Equation" r:id="rId10" imgW="1841500" imgH="711200" progId="Equation.DSMT4">
                  <p:embed/>
                </p:oleObj>
              </mc:Choice>
              <mc:Fallback>
                <p:oleObj name="Equation" r:id="rId10" imgW="1841500" imgH="7112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3289300"/>
                        <a:ext cx="18415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671" name="Object 15"/>
          <p:cNvGraphicFramePr>
            <a:graphicFrameLocks noChangeAspect="1"/>
          </p:cNvGraphicFramePr>
          <p:nvPr/>
        </p:nvGraphicFramePr>
        <p:xfrm>
          <a:off x="7372350" y="3975100"/>
          <a:ext cx="1422400" cy="444500"/>
        </p:xfrm>
        <a:graphic>
          <a:graphicData uri="http://schemas.openxmlformats.org/presentationml/2006/ole">
            <mc:AlternateContent xmlns:mc="http://schemas.openxmlformats.org/markup-compatibility/2006">
              <mc:Choice xmlns:v="urn:schemas-microsoft-com:vml" Requires="v">
                <p:oleObj spid="_x0000_s42216" name="Equation" r:id="rId12" imgW="1422400" imgH="444500" progId="Equation.DSMT4">
                  <p:embed/>
                </p:oleObj>
              </mc:Choice>
              <mc:Fallback>
                <p:oleObj name="Equation" r:id="rId12" imgW="1422400" imgH="44450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2350" y="3975100"/>
                        <a:ext cx="1422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672" name="Object 16"/>
          <p:cNvGraphicFramePr>
            <a:graphicFrameLocks noChangeAspect="1"/>
          </p:cNvGraphicFramePr>
          <p:nvPr/>
        </p:nvGraphicFramePr>
        <p:xfrm>
          <a:off x="2286000" y="4019550"/>
          <a:ext cx="495300" cy="342900"/>
        </p:xfrm>
        <a:graphic>
          <a:graphicData uri="http://schemas.openxmlformats.org/presentationml/2006/ole">
            <mc:AlternateContent xmlns:mc="http://schemas.openxmlformats.org/markup-compatibility/2006">
              <mc:Choice xmlns:v="urn:schemas-microsoft-com:vml" Requires="v">
                <p:oleObj spid="_x0000_s42217" name="Equation" r:id="rId14" imgW="495300" imgH="342900" progId="Equation.DSMT4">
                  <p:embed/>
                </p:oleObj>
              </mc:Choice>
              <mc:Fallback>
                <p:oleObj name="Equation" r:id="rId14" imgW="495300" imgH="342900" progId="Equation.DSMT4">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4019550"/>
                        <a:ext cx="4953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0673" name="Text Box 17"/>
          <p:cNvSpPr txBox="1">
            <a:spLocks noChangeArrowheads="1"/>
          </p:cNvSpPr>
          <p:nvPr/>
        </p:nvSpPr>
        <p:spPr bwMode="auto">
          <a:xfrm>
            <a:off x="533400" y="4537075"/>
            <a:ext cx="7696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But in fact                  and indeed                                       for </a:t>
            </a:r>
          </a:p>
        </p:txBody>
      </p:sp>
      <p:graphicFrame>
        <p:nvGraphicFramePr>
          <p:cNvPr id="70674" name="Object 18"/>
          <p:cNvGraphicFramePr>
            <a:graphicFrameLocks noChangeAspect="1"/>
          </p:cNvGraphicFramePr>
          <p:nvPr/>
        </p:nvGraphicFramePr>
        <p:xfrm>
          <a:off x="2057400" y="4552950"/>
          <a:ext cx="1028700" cy="419100"/>
        </p:xfrm>
        <a:graphic>
          <a:graphicData uri="http://schemas.openxmlformats.org/presentationml/2006/ole">
            <mc:AlternateContent xmlns:mc="http://schemas.openxmlformats.org/markup-compatibility/2006">
              <mc:Choice xmlns:v="urn:schemas-microsoft-com:vml" Requires="v">
                <p:oleObj spid="_x0000_s42218" name="Equation" r:id="rId16" imgW="1028700" imgH="419100" progId="Equation.DSMT4">
                  <p:embed/>
                </p:oleObj>
              </mc:Choice>
              <mc:Fallback>
                <p:oleObj name="Equation" r:id="rId16" imgW="1028700" imgH="419100"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7400" y="45529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675" name="Object 19"/>
          <p:cNvGraphicFramePr>
            <a:graphicFrameLocks noChangeAspect="1"/>
          </p:cNvGraphicFramePr>
          <p:nvPr/>
        </p:nvGraphicFramePr>
        <p:xfrm>
          <a:off x="4648200" y="4552950"/>
          <a:ext cx="2451100" cy="419100"/>
        </p:xfrm>
        <a:graphic>
          <a:graphicData uri="http://schemas.openxmlformats.org/presentationml/2006/ole">
            <mc:AlternateContent xmlns:mc="http://schemas.openxmlformats.org/markup-compatibility/2006">
              <mc:Choice xmlns:v="urn:schemas-microsoft-com:vml" Requires="v">
                <p:oleObj spid="_x0000_s42219" name="Equation" r:id="rId18" imgW="2451100" imgH="419100" progId="Equation.DSMT4">
                  <p:embed/>
                </p:oleObj>
              </mc:Choice>
              <mc:Fallback>
                <p:oleObj name="Equation" r:id="rId18" imgW="2451100" imgH="419100" progId="Equation.DSMT4">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4552950"/>
                        <a:ext cx="2451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0676" name="Text Box 20"/>
          <p:cNvSpPr txBox="1">
            <a:spLocks noChangeArrowheads="1"/>
          </p:cNvSpPr>
          <p:nvPr/>
        </p:nvSpPr>
        <p:spPr bwMode="auto">
          <a:xfrm>
            <a:off x="533400" y="4994275"/>
            <a:ext cx="8001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and       belong to orthogonal Hilbert spaces, carrying </a:t>
            </a:r>
            <a:r>
              <a:rPr lang="en-US" sz="2000" b="1"/>
              <a:t>unitarily inequivalent</a:t>
            </a:r>
            <a:r>
              <a:rPr lang="en-US" sz="2000"/>
              <a:t> representations of the canonical commutation relations </a:t>
            </a:r>
          </a:p>
        </p:txBody>
      </p:sp>
      <p:graphicFrame>
        <p:nvGraphicFramePr>
          <p:cNvPr id="70677" name="Object 21"/>
          <p:cNvGraphicFramePr>
            <a:graphicFrameLocks noChangeAspect="1"/>
          </p:cNvGraphicFramePr>
          <p:nvPr/>
        </p:nvGraphicFramePr>
        <p:xfrm>
          <a:off x="812800" y="5010150"/>
          <a:ext cx="330200" cy="419100"/>
        </p:xfrm>
        <a:graphic>
          <a:graphicData uri="http://schemas.openxmlformats.org/presentationml/2006/ole">
            <mc:AlternateContent xmlns:mc="http://schemas.openxmlformats.org/markup-compatibility/2006">
              <mc:Choice xmlns:v="urn:schemas-microsoft-com:vml" Requires="v">
                <p:oleObj spid="_x0000_s42220" name="Equation" r:id="rId20" imgW="330200" imgH="419100" progId="Equation.DSMT4">
                  <p:embed/>
                </p:oleObj>
              </mc:Choice>
              <mc:Fallback>
                <p:oleObj name="Equation" r:id="rId20" imgW="330200" imgH="419100" progId="Equation.DSMT4">
                  <p:embed/>
                  <p:pic>
                    <p:nvPicPr>
                      <p:cNvPr id="0"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2800" y="5010150"/>
                        <a:ext cx="330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678" name="Object 22"/>
          <p:cNvGraphicFramePr>
            <a:graphicFrameLocks noChangeAspect="1"/>
          </p:cNvGraphicFramePr>
          <p:nvPr/>
        </p:nvGraphicFramePr>
        <p:xfrm>
          <a:off x="1752600" y="4972050"/>
          <a:ext cx="355600" cy="419100"/>
        </p:xfrm>
        <a:graphic>
          <a:graphicData uri="http://schemas.openxmlformats.org/presentationml/2006/ole">
            <mc:AlternateContent xmlns:mc="http://schemas.openxmlformats.org/markup-compatibility/2006">
              <mc:Choice xmlns:v="urn:schemas-microsoft-com:vml" Requires="v">
                <p:oleObj spid="_x0000_s42221" name="Equation" r:id="rId22" imgW="355600" imgH="419100" progId="Equation.DSMT4">
                  <p:embed/>
                </p:oleObj>
              </mc:Choice>
              <mc:Fallback>
                <p:oleObj name="Equation" r:id="rId22" imgW="355600" imgH="419100" progId="Equation.DSMT4">
                  <p:embed/>
                  <p:pic>
                    <p:nvPicPr>
                      <p:cNvPr id="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52600" y="4972050"/>
                        <a:ext cx="35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0679" name="Object 23"/>
          <p:cNvGraphicFramePr>
            <a:graphicFrameLocks noChangeAspect="1"/>
          </p:cNvGraphicFramePr>
          <p:nvPr/>
        </p:nvGraphicFramePr>
        <p:xfrm>
          <a:off x="7772400" y="4616450"/>
          <a:ext cx="622300" cy="254000"/>
        </p:xfrm>
        <a:graphic>
          <a:graphicData uri="http://schemas.openxmlformats.org/presentationml/2006/ole">
            <mc:AlternateContent xmlns:mc="http://schemas.openxmlformats.org/markup-compatibility/2006">
              <mc:Choice xmlns:v="urn:schemas-microsoft-com:vml" Requires="v">
                <p:oleObj spid="_x0000_s42222" name="Equation" r:id="rId24" imgW="622300" imgH="254000" progId="Equation.DSMT4">
                  <p:embed/>
                </p:oleObj>
              </mc:Choice>
              <mc:Fallback>
                <p:oleObj name="Equation" r:id="rId24" imgW="622300" imgH="254000" progId="Equation.DSMT4">
                  <p:embed/>
                  <p:pic>
                    <p:nvPicPr>
                      <p:cNvPr id="0"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72400" y="4616450"/>
                        <a:ext cx="6223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0680" name="Text Box 24"/>
          <p:cNvSpPr txBox="1">
            <a:spLocks noChangeArrowheads="1"/>
          </p:cNvSpPr>
          <p:nvPr/>
        </p:nvSpPr>
        <p:spPr bwMode="auto">
          <a:xfrm>
            <a:off x="533400" y="5695950"/>
            <a:ext cx="822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This is a </a:t>
            </a:r>
            <a:r>
              <a:rPr lang="en-US" sz="2000" b="1">
                <a:solidFill>
                  <a:srgbClr val="DC0114"/>
                </a:solidFill>
              </a:rPr>
              <a:t>defining property</a:t>
            </a:r>
            <a:r>
              <a:rPr lang="en-US" sz="2000">
                <a:solidFill>
                  <a:srgbClr val="DC0114"/>
                </a:solidFill>
              </a:rPr>
              <a:t> of </a:t>
            </a:r>
            <a:r>
              <a:rPr lang="en-US" sz="2000" b="1">
                <a:solidFill>
                  <a:srgbClr val="DC0114"/>
                </a:solidFill>
              </a:rPr>
              <a:t>spontaneous symmetry breaking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6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6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6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73" grpId="0"/>
      <p:bldP spid="70676" grpId="0"/>
      <p:bldP spid="706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44035"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Electroweak unification</a:t>
            </a:r>
          </a:p>
        </p:txBody>
      </p:sp>
      <p:sp>
        <p:nvSpPr>
          <p:cNvPr id="44036" name="Text Box 3"/>
          <p:cNvSpPr txBox="1">
            <a:spLocks noChangeArrowheads="1"/>
          </p:cNvSpPr>
          <p:nvPr/>
        </p:nvSpPr>
        <p:spPr bwMode="auto">
          <a:xfrm>
            <a:off x="457200" y="2438400"/>
            <a:ext cx="8001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By 1964 both the mechanism and Glashow</a:t>
            </a:r>
            <a:r>
              <a:rPr lang="en-GB" sz="2000" dirty="0"/>
              <a:t>’</a:t>
            </a:r>
            <a:r>
              <a:rPr lang="en-US" altLang="ja-JP" sz="2000" dirty="0"/>
              <a:t>s (and Salam and Ward</a:t>
            </a:r>
            <a:r>
              <a:rPr lang="en-GB" sz="2000" dirty="0"/>
              <a:t>’</a:t>
            </a:r>
            <a:r>
              <a:rPr lang="en-US" altLang="ja-JP" sz="2000" dirty="0"/>
              <a:t>s) SU(2) x U(1) model were in place, but it still took three more years to put the two together.</a:t>
            </a:r>
            <a:endParaRPr lang="en-US" sz="2000" dirty="0"/>
          </a:p>
        </p:txBody>
      </p:sp>
      <p:sp>
        <p:nvSpPr>
          <p:cNvPr id="44037" name="Text Box 4"/>
          <p:cNvSpPr txBox="1">
            <a:spLocks noChangeArrowheads="1"/>
          </p:cNvSpPr>
          <p:nvPr/>
        </p:nvSpPr>
        <p:spPr bwMode="auto">
          <a:xfrm>
            <a:off x="609600"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39944" name="Text Box 8"/>
          <p:cNvSpPr txBox="1">
            <a:spLocks noChangeArrowheads="1"/>
          </p:cNvSpPr>
          <p:nvPr/>
        </p:nvSpPr>
        <p:spPr bwMode="auto">
          <a:xfrm>
            <a:off x="457200" y="3505200"/>
            <a:ext cx="81534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Further work on the detailed application of the mechanism to non-abelian theories (</a:t>
            </a:r>
            <a:r>
              <a:rPr lang="en-US" sz="2000">
                <a:solidFill>
                  <a:srgbClr val="DC0114"/>
                </a:solidFill>
              </a:rPr>
              <a:t>TK, 1967</a:t>
            </a:r>
            <a:r>
              <a:rPr lang="en-US" sz="2000"/>
              <a:t>).  This work helped, I believe, to renew Salam</a:t>
            </a:r>
            <a:r>
              <a:rPr lang="en-GB" sz="2000"/>
              <a:t>’</a:t>
            </a:r>
            <a:r>
              <a:rPr lang="en-US" altLang="ja-JP" sz="2000"/>
              <a:t>s interest.</a:t>
            </a:r>
            <a:endParaRPr lang="en-US" sz="2000"/>
          </a:p>
        </p:txBody>
      </p:sp>
      <p:sp>
        <p:nvSpPr>
          <p:cNvPr id="44039" name="Text Box 18"/>
          <p:cNvSpPr txBox="1">
            <a:spLocks noChangeArrowheads="1"/>
          </p:cNvSpPr>
          <p:nvPr/>
        </p:nvSpPr>
        <p:spPr bwMode="auto">
          <a:xfrm>
            <a:off x="457200" y="1660525"/>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 three papers on the Higgs mechanism attracted very little attention at the time.</a:t>
            </a:r>
          </a:p>
        </p:txBody>
      </p:sp>
      <p:sp>
        <p:nvSpPr>
          <p:cNvPr id="39955" name="Text Box 19"/>
          <p:cNvSpPr txBox="1">
            <a:spLocks noChangeArrowheads="1"/>
          </p:cNvSpPr>
          <p:nvPr/>
        </p:nvSpPr>
        <p:spPr bwMode="auto">
          <a:xfrm>
            <a:off x="457200" y="4540250"/>
            <a:ext cx="8001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Unified model of weak and electromagnetic interactions of leptons proposed by </a:t>
            </a:r>
            <a:r>
              <a:rPr lang="en-US" sz="2000">
                <a:solidFill>
                  <a:srgbClr val="DC0114"/>
                </a:solidFill>
              </a:rPr>
              <a:t>Weinberg</a:t>
            </a:r>
            <a:r>
              <a:rPr lang="en-US" sz="2000">
                <a:solidFill>
                  <a:srgbClr val="AC000E"/>
                </a:solidFill>
              </a:rPr>
              <a:t> </a:t>
            </a:r>
            <a:r>
              <a:rPr lang="en-US" sz="2000"/>
              <a:t>(1967)</a:t>
            </a:r>
          </a:p>
        </p:txBody>
      </p:sp>
      <p:sp>
        <p:nvSpPr>
          <p:cNvPr id="39956" name="Text Box 20"/>
          <p:cNvSpPr txBox="1">
            <a:spLocks noChangeArrowheads="1"/>
          </p:cNvSpPr>
          <p:nvPr/>
        </p:nvSpPr>
        <p:spPr bwMode="auto">
          <a:xfrm>
            <a:off x="457200" y="5165725"/>
            <a:ext cx="79248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essentially the same model was presented independently by </a:t>
            </a:r>
            <a:r>
              <a:rPr lang="en-US" sz="2000">
                <a:solidFill>
                  <a:srgbClr val="DC0114"/>
                </a:solidFill>
              </a:rPr>
              <a:t>Salam</a:t>
            </a:r>
            <a:r>
              <a:rPr lang="en-US" sz="2000">
                <a:solidFill>
                  <a:srgbClr val="AC000E"/>
                </a:solidFill>
              </a:rPr>
              <a:t> </a:t>
            </a:r>
            <a:r>
              <a:rPr lang="en-US" sz="2000"/>
              <a:t>in lectures at IC in autumn of 1967 and published in a Nobel symposium in 1968 — he called it the</a:t>
            </a:r>
            <a:r>
              <a:rPr lang="en-US" sz="2000">
                <a:solidFill>
                  <a:srgbClr val="AC000E"/>
                </a:solidFill>
              </a:rPr>
              <a:t> </a:t>
            </a:r>
            <a:r>
              <a:rPr lang="en-US" sz="2000" b="1" i="1">
                <a:solidFill>
                  <a:srgbClr val="DC0114"/>
                </a:solidFill>
              </a:rPr>
              <a:t>electroweak theory.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55" grpId="0"/>
      <p:bldP spid="399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46083"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Later developments</a:t>
            </a:r>
          </a:p>
        </p:txBody>
      </p:sp>
      <p:sp>
        <p:nvSpPr>
          <p:cNvPr id="46084" name="Text Box 4"/>
          <p:cNvSpPr txBox="1">
            <a:spLocks noChangeArrowheads="1"/>
          </p:cNvSpPr>
          <p:nvPr/>
        </p:nvSpPr>
        <p:spPr bwMode="auto">
          <a:xfrm>
            <a:off x="609600"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40972" name="Text Box 12"/>
          <p:cNvSpPr txBox="1">
            <a:spLocks noChangeArrowheads="1"/>
          </p:cNvSpPr>
          <p:nvPr/>
        </p:nvSpPr>
        <p:spPr bwMode="auto">
          <a:xfrm>
            <a:off x="457200" y="2743200"/>
            <a:ext cx="8458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In 1973 the key prediction of the theory, the existence of neutral current interactions — those mediated by </a:t>
            </a:r>
            <a:r>
              <a:rPr lang="en-US" sz="2000" i="1"/>
              <a:t>Z</a:t>
            </a:r>
            <a:r>
              <a:rPr lang="en-US" sz="2000" baseline="30000"/>
              <a:t>0</a:t>
            </a:r>
            <a:r>
              <a:rPr lang="en-US" sz="2000"/>
              <a:t> — was confirmed at CERN.</a:t>
            </a:r>
          </a:p>
        </p:txBody>
      </p:sp>
      <p:sp>
        <p:nvSpPr>
          <p:cNvPr id="40973" name="Text Box 13"/>
          <p:cNvSpPr txBox="1">
            <a:spLocks noChangeArrowheads="1"/>
          </p:cNvSpPr>
          <p:nvPr/>
        </p:nvSpPr>
        <p:spPr bwMode="auto">
          <a:xfrm>
            <a:off x="457200" y="4648200"/>
            <a:ext cx="7924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In 1983 the </a:t>
            </a:r>
            <a:r>
              <a:rPr lang="en-US" sz="2000" i="1"/>
              <a:t>W </a:t>
            </a:r>
            <a:r>
              <a:rPr lang="en-US" sz="2000"/>
              <a:t>and </a:t>
            </a:r>
            <a:r>
              <a:rPr lang="en-US" sz="2000" i="1"/>
              <a:t>Z</a:t>
            </a:r>
            <a:r>
              <a:rPr lang="en-US" sz="2000"/>
              <a:t> particles were discovered at CERN. </a:t>
            </a:r>
          </a:p>
        </p:txBody>
      </p:sp>
      <p:sp>
        <p:nvSpPr>
          <p:cNvPr id="46087" name="Text Box 14"/>
          <p:cNvSpPr txBox="1">
            <a:spLocks noChangeArrowheads="1"/>
          </p:cNvSpPr>
          <p:nvPr/>
        </p:nvSpPr>
        <p:spPr bwMode="auto">
          <a:xfrm>
            <a:off x="533400" y="1600200"/>
            <a:ext cx="82296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Salam and Weinberg speculated that their theory was renormalizable.  This was proved by </a:t>
            </a:r>
            <a:r>
              <a:rPr lang="en-US" sz="2000">
                <a:solidFill>
                  <a:srgbClr val="DC0114"/>
                </a:solidFill>
              </a:rPr>
              <a:t>Gerard ’t Hooft</a:t>
            </a:r>
            <a:r>
              <a:rPr lang="en-US" sz="2000">
                <a:solidFill>
                  <a:srgbClr val="AC000E"/>
                </a:solidFill>
              </a:rPr>
              <a:t> </a:t>
            </a:r>
            <a:r>
              <a:rPr lang="en-US" sz="2000"/>
              <a:t>in 1971 — a</a:t>
            </a:r>
            <a:r>
              <a:rPr lang="en-US" sz="2000" i="1"/>
              <a:t> tour de force </a:t>
            </a:r>
            <a:r>
              <a:rPr lang="en-US" sz="2000"/>
              <a:t>using methods of his supervisor, </a:t>
            </a:r>
            <a:r>
              <a:rPr lang="en-US" sz="2000">
                <a:solidFill>
                  <a:srgbClr val="DC0114"/>
                </a:solidFill>
              </a:rPr>
              <a:t>Tini Veltman</a:t>
            </a:r>
            <a:r>
              <a:rPr lang="en-US" sz="2000"/>
              <a:t>, especially </a:t>
            </a:r>
            <a:r>
              <a:rPr lang="en-US" sz="2000">
                <a:solidFill>
                  <a:srgbClr val="DC0114"/>
                </a:solidFill>
              </a:rPr>
              <a:t>Schoonship</a:t>
            </a:r>
            <a:r>
              <a:rPr lang="en-US" sz="2000"/>
              <a:t>.</a:t>
            </a:r>
          </a:p>
        </p:txBody>
      </p:sp>
      <p:sp>
        <p:nvSpPr>
          <p:cNvPr id="40975" name="Text Box 15"/>
          <p:cNvSpPr txBox="1">
            <a:spLocks noChangeArrowheads="1"/>
          </p:cNvSpPr>
          <p:nvPr/>
        </p:nvSpPr>
        <p:spPr bwMode="auto">
          <a:xfrm>
            <a:off x="457200" y="5105400"/>
            <a:ext cx="8001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In the 1970s and 1980s the gauge theory of strong interactions, </a:t>
            </a:r>
            <a:r>
              <a:rPr lang="en-US" sz="2000">
                <a:solidFill>
                  <a:srgbClr val="FF0000"/>
                </a:solidFill>
              </a:rPr>
              <a:t>quantum chromodynamics </a:t>
            </a:r>
            <a:r>
              <a:rPr lang="en-US" sz="2000"/>
              <a:t>(QCD) was developed, a gauged SU(3)</a:t>
            </a:r>
          </a:p>
          <a:p>
            <a:r>
              <a:rPr lang="en-US" sz="2000"/>
              <a:t>— so we now have the </a:t>
            </a:r>
            <a:r>
              <a:rPr lang="en-US" sz="2000">
                <a:solidFill>
                  <a:srgbClr val="FF0000"/>
                </a:solidFill>
              </a:rPr>
              <a:t>SU(3) x SU(2) x U(1) standard model</a:t>
            </a:r>
            <a:r>
              <a:rPr lang="en-US" sz="2000"/>
              <a:t>.</a:t>
            </a:r>
          </a:p>
        </p:txBody>
      </p:sp>
      <p:sp>
        <p:nvSpPr>
          <p:cNvPr id="40976" name="Text Box 16"/>
          <p:cNvSpPr txBox="1">
            <a:spLocks noChangeArrowheads="1"/>
          </p:cNvSpPr>
          <p:nvPr/>
        </p:nvSpPr>
        <p:spPr bwMode="auto">
          <a:xfrm>
            <a:off x="457200" y="3505200"/>
            <a:ext cx="81534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This led to the </a:t>
            </a:r>
            <a:r>
              <a:rPr lang="en-US" sz="2000" b="1" i="1"/>
              <a:t>Nobel Prize</a:t>
            </a:r>
            <a:r>
              <a:rPr lang="en-US" sz="2000"/>
              <a:t> for </a:t>
            </a:r>
            <a:r>
              <a:rPr lang="en-US" sz="2000">
                <a:solidFill>
                  <a:srgbClr val="DC0114"/>
                </a:solidFill>
              </a:rPr>
              <a:t>Glashow, Salam &amp; Weinberg</a:t>
            </a:r>
            <a:r>
              <a:rPr lang="en-US" sz="2000"/>
              <a:t> in 1979</a:t>
            </a:r>
          </a:p>
          <a:p>
            <a:r>
              <a:rPr lang="en-US" sz="2000"/>
              <a:t>— but </a:t>
            </a:r>
            <a:r>
              <a:rPr lang="en-US" sz="2000">
                <a:solidFill>
                  <a:srgbClr val="DC0114"/>
                </a:solidFill>
              </a:rPr>
              <a:t>Ward</a:t>
            </a:r>
            <a:r>
              <a:rPr lang="en-US" sz="2000"/>
              <a:t> was left out (because of the </a:t>
            </a:r>
            <a:r>
              <a:rPr lang="en-GB" sz="2000"/>
              <a:t>‘</a:t>
            </a:r>
            <a:r>
              <a:rPr lang="en-US" altLang="ja-JP" sz="2000"/>
              <a:t>rule of three</a:t>
            </a:r>
            <a:r>
              <a:rPr lang="en-GB" sz="2000"/>
              <a:t>’</a:t>
            </a:r>
            <a:r>
              <a:rPr lang="en-US" altLang="ja-JP" sz="2000"/>
              <a:t>?)</a:t>
            </a:r>
          </a:p>
          <a:p>
            <a:r>
              <a:rPr lang="en-US" sz="2000"/>
              <a:t>— </a:t>
            </a:r>
            <a:r>
              <a:rPr lang="en-US" sz="2000">
                <a:solidFill>
                  <a:srgbClr val="DC0114"/>
                </a:solidFill>
              </a:rPr>
              <a:t>’t Hooft</a:t>
            </a:r>
            <a:r>
              <a:rPr lang="en-US" sz="2000">
                <a:solidFill>
                  <a:srgbClr val="AC000E"/>
                </a:solidFill>
              </a:rPr>
              <a:t> </a:t>
            </a:r>
            <a:r>
              <a:rPr lang="en-US" sz="2000"/>
              <a:t>and </a:t>
            </a:r>
            <a:r>
              <a:rPr lang="en-US" sz="2000">
                <a:solidFill>
                  <a:srgbClr val="DC0114"/>
                </a:solidFill>
              </a:rPr>
              <a:t>Veltman</a:t>
            </a:r>
            <a:r>
              <a:rPr lang="en-US" sz="2000"/>
              <a:t> gained their Nobel Prizes in 1999.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7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097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097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0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utoUpdateAnimBg="0"/>
      <p:bldP spid="40973" grpId="0" autoUpdateAnimBg="0"/>
      <p:bldP spid="40975" grpId="0" autoUpdateAnimBg="0"/>
      <p:bldP spid="4097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48131"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dirty="0">
                <a:latin typeface="Arial" charset="0"/>
                <a:ea typeface="ＭＳ Ｐゴシック" charset="0"/>
                <a:cs typeface="ＭＳ Ｐゴシック" charset="0"/>
              </a:rPr>
              <a:t>The Higgs boson</a:t>
            </a:r>
          </a:p>
        </p:txBody>
      </p:sp>
      <p:sp>
        <p:nvSpPr>
          <p:cNvPr id="48132" name="Text Box 4"/>
          <p:cNvSpPr txBox="1">
            <a:spLocks noChangeArrowheads="1"/>
          </p:cNvSpPr>
          <p:nvPr/>
        </p:nvSpPr>
        <p:spPr bwMode="auto">
          <a:xfrm>
            <a:off x="609600"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48133" name="Text Box 7"/>
          <p:cNvSpPr txBox="1">
            <a:spLocks noChangeArrowheads="1"/>
          </p:cNvSpPr>
          <p:nvPr/>
        </p:nvSpPr>
        <p:spPr bwMode="auto">
          <a:xfrm>
            <a:off x="457200" y="1676400"/>
            <a:ext cx="8001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In 1964, the </a:t>
            </a:r>
            <a:r>
              <a:rPr lang="en-US" sz="2000" b="1" i="1" dirty="0">
                <a:solidFill>
                  <a:srgbClr val="DC0114"/>
                </a:solidFill>
              </a:rPr>
              <a:t>Higgs boson</a:t>
            </a:r>
            <a:r>
              <a:rPr lang="en-US" sz="2000" dirty="0"/>
              <a:t> had been a very minor and uninteresting feature of the mechanism</a:t>
            </a:r>
          </a:p>
          <a:p>
            <a:r>
              <a:rPr lang="en-US" sz="2000" dirty="0"/>
              <a:t>   — the key point was </a:t>
            </a:r>
            <a:r>
              <a:rPr lang="en-US" sz="2000" dirty="0" smtClean="0"/>
              <a:t>the </a:t>
            </a:r>
            <a:r>
              <a:rPr lang="en-US" sz="2000" b="1" i="1" dirty="0">
                <a:solidFill>
                  <a:srgbClr val="DC0114"/>
                </a:solidFill>
              </a:rPr>
              <a:t>mechanism</a:t>
            </a:r>
            <a:r>
              <a:rPr lang="en-US" sz="2000" dirty="0"/>
              <a:t> for giving the gauge bosons </a:t>
            </a:r>
          </a:p>
          <a:p>
            <a:r>
              <a:rPr lang="en-US" sz="2000" dirty="0"/>
              <a:t>       </a:t>
            </a:r>
            <a:r>
              <a:rPr lang="en-US" sz="2000" dirty="0" smtClean="0"/>
              <a:t>masses </a:t>
            </a:r>
            <a:r>
              <a:rPr lang="en-US" sz="2000" dirty="0"/>
              <a:t>and escaping the Goldstone theorem.</a:t>
            </a:r>
          </a:p>
        </p:txBody>
      </p:sp>
      <p:sp>
        <p:nvSpPr>
          <p:cNvPr id="54286" name="Text Box 14"/>
          <p:cNvSpPr txBox="1">
            <a:spLocks noChangeArrowheads="1"/>
          </p:cNvSpPr>
          <p:nvPr/>
        </p:nvSpPr>
        <p:spPr bwMode="auto">
          <a:xfrm>
            <a:off x="457200" y="3032125"/>
            <a:ext cx="8147248"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But after 1983 it started to assume a key importance as the </a:t>
            </a:r>
            <a:r>
              <a:rPr lang="en-US" sz="2000" dirty="0">
                <a:solidFill>
                  <a:srgbClr val="DC0114"/>
                </a:solidFill>
              </a:rPr>
              <a:t>only missing piece</a:t>
            </a:r>
            <a:r>
              <a:rPr lang="en-US" sz="2000" dirty="0"/>
              <a:t> of the standard-model jigsaw.  The standard model worked so well that the boson (or something else doing the same job) more or less </a:t>
            </a:r>
            <a:r>
              <a:rPr lang="en-US" sz="2000" b="1" dirty="0"/>
              <a:t>had</a:t>
            </a:r>
            <a:r>
              <a:rPr lang="en-US" sz="2000" dirty="0"/>
              <a:t> to be present.</a:t>
            </a:r>
            <a:endParaRPr lang="en-US" sz="2000" b="1" i="1" dirty="0">
              <a:solidFill>
                <a:srgbClr val="AC000E"/>
              </a:solidFill>
            </a:endParaRPr>
          </a:p>
        </p:txBody>
      </p:sp>
      <p:sp>
        <p:nvSpPr>
          <p:cNvPr id="54287" name="Text Box 15"/>
          <p:cNvSpPr txBox="1">
            <a:spLocks noChangeArrowheads="1"/>
          </p:cNvSpPr>
          <p:nvPr/>
        </p:nvSpPr>
        <p:spPr bwMode="auto">
          <a:xfrm>
            <a:off x="457200" y="4509120"/>
            <a:ext cx="8003232"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Finding the Higgs was one </a:t>
            </a:r>
            <a:r>
              <a:rPr lang="en-US" sz="2000" dirty="0" smtClean="0"/>
              <a:t>of the </a:t>
            </a:r>
            <a:r>
              <a:rPr lang="en-US" sz="2000" dirty="0"/>
              <a:t>main objectives of the </a:t>
            </a:r>
            <a:r>
              <a:rPr lang="en-US" sz="2000" dirty="0" smtClean="0"/>
              <a:t>LHC</a:t>
            </a:r>
          </a:p>
          <a:p>
            <a:r>
              <a:rPr lang="en-US" sz="2000" dirty="0">
                <a:solidFill>
                  <a:srgbClr val="DC0114"/>
                </a:solidFill>
              </a:rPr>
              <a:t> </a:t>
            </a:r>
            <a:r>
              <a:rPr lang="en-US" sz="2000" dirty="0" smtClean="0">
                <a:solidFill>
                  <a:srgbClr val="DC0114"/>
                </a:solidFill>
              </a:rPr>
              <a:t>  </a:t>
            </a:r>
            <a:r>
              <a:rPr lang="en-US" sz="2000" dirty="0" smtClean="0"/>
              <a:t>— this succeeded triumphantly in 2012</a:t>
            </a:r>
          </a:p>
          <a:p>
            <a:r>
              <a:rPr lang="en-US" sz="2000" dirty="0">
                <a:solidFill>
                  <a:srgbClr val="DC0114"/>
                </a:solidFill>
              </a:rPr>
              <a:t> </a:t>
            </a:r>
            <a:r>
              <a:rPr lang="en-US" sz="2000" dirty="0" smtClean="0">
                <a:solidFill>
                  <a:srgbClr val="DC0114"/>
                </a:solidFill>
              </a:rPr>
              <a:t>  </a:t>
            </a:r>
            <a:r>
              <a:rPr lang="en-US" sz="2000" dirty="0" smtClean="0"/>
              <a:t>— led in 2013 to Nobel Prizes for </a:t>
            </a:r>
            <a:r>
              <a:rPr lang="en-US" sz="2000" dirty="0" err="1" smtClean="0">
                <a:solidFill>
                  <a:srgbClr val="FF0000"/>
                </a:solidFill>
              </a:rPr>
              <a:t>Englert</a:t>
            </a:r>
            <a:r>
              <a:rPr lang="en-US" sz="2000" dirty="0" smtClean="0"/>
              <a:t> and </a:t>
            </a:r>
            <a:r>
              <a:rPr lang="en-US" sz="2000" dirty="0" smtClean="0">
                <a:solidFill>
                  <a:srgbClr val="FF0000"/>
                </a:solidFill>
              </a:rPr>
              <a:t>Higgs</a:t>
            </a:r>
            <a:endParaRPr lang="en-US" sz="2000" dirty="0">
              <a:solidFill>
                <a:srgbClr val="FF0000"/>
              </a:solidFill>
            </a:endParaRPr>
          </a:p>
        </p:txBody>
      </p:sp>
      <p:sp>
        <p:nvSpPr>
          <p:cNvPr id="10" name="Text Box 15"/>
          <p:cNvSpPr txBox="1">
            <a:spLocks noChangeArrowheads="1"/>
          </p:cNvSpPr>
          <p:nvPr/>
        </p:nvSpPr>
        <p:spPr bwMode="auto">
          <a:xfrm>
            <a:off x="467544" y="5621178"/>
            <a:ext cx="8003232"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a:t>
            </a:r>
            <a:r>
              <a:rPr lang="en-US" sz="2000" dirty="0" smtClean="0"/>
              <a:t>This ‘completes’ the standard model — but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56323"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dirty="0">
                <a:latin typeface="Arial" charset="0"/>
                <a:ea typeface="ＭＳ Ｐゴシック" charset="0"/>
                <a:cs typeface="ＭＳ Ｐゴシック" charset="0"/>
              </a:rPr>
              <a:t>Is </a:t>
            </a:r>
            <a:r>
              <a:rPr lang="en-US" sz="3200" dirty="0" smtClean="0">
                <a:latin typeface="Arial" charset="0"/>
                <a:ea typeface="ＭＳ Ｐゴシック" charset="0"/>
                <a:cs typeface="ＭＳ Ｐゴシック" charset="0"/>
              </a:rPr>
              <a:t>the standard model ‘complete’?</a:t>
            </a:r>
            <a:endParaRPr lang="en-US" sz="3200" dirty="0">
              <a:latin typeface="Arial" charset="0"/>
              <a:ea typeface="ＭＳ Ｐゴシック" charset="0"/>
              <a:cs typeface="ＭＳ Ｐゴシック" charset="0"/>
            </a:endParaRPr>
          </a:p>
        </p:txBody>
      </p:sp>
      <p:sp>
        <p:nvSpPr>
          <p:cNvPr id="56324" name="Text Box 3"/>
          <p:cNvSpPr txBox="1">
            <a:spLocks noChangeArrowheads="1"/>
          </p:cNvSpPr>
          <p:nvPr/>
        </p:nvSpPr>
        <p:spPr bwMode="auto">
          <a:xfrm>
            <a:off x="609600"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74757" name="Text Box 5"/>
          <p:cNvSpPr txBox="1">
            <a:spLocks noChangeArrowheads="1"/>
          </p:cNvSpPr>
          <p:nvPr/>
        </p:nvSpPr>
        <p:spPr bwMode="auto">
          <a:xfrm>
            <a:off x="457200" y="3356992"/>
            <a:ext cx="82296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There are suggestions that all three interactions become truly unified at an energy scale of about 10</a:t>
            </a:r>
            <a:r>
              <a:rPr lang="en-US" sz="2000" baseline="30000" dirty="0"/>
              <a:t>15</a:t>
            </a:r>
            <a:r>
              <a:rPr lang="en-US" sz="2000" dirty="0"/>
              <a:t> </a:t>
            </a:r>
            <a:r>
              <a:rPr lang="en-US" sz="2000" dirty="0" err="1"/>
              <a:t>GeV</a:t>
            </a:r>
            <a:endParaRPr lang="en-US" sz="2000" dirty="0"/>
          </a:p>
          <a:p>
            <a:r>
              <a:rPr lang="en-US" sz="2000" dirty="0"/>
              <a:t>   — one of the reasons for </a:t>
            </a:r>
            <a:r>
              <a:rPr lang="en-US" sz="2000" dirty="0" err="1"/>
              <a:t>favouring</a:t>
            </a:r>
            <a:r>
              <a:rPr lang="en-US" sz="2000" dirty="0"/>
              <a:t> </a:t>
            </a:r>
            <a:r>
              <a:rPr lang="en-US" sz="2000" dirty="0" err="1"/>
              <a:t>supersymmetry</a:t>
            </a:r>
            <a:r>
              <a:rPr lang="en-US" sz="2000" dirty="0"/>
              <a:t> is that this </a:t>
            </a:r>
            <a:r>
              <a:rPr lang="en-US" sz="2000" dirty="0">
                <a:solidFill>
                  <a:srgbClr val="DC0114"/>
                </a:solidFill>
              </a:rPr>
              <a:t>grand </a:t>
            </a:r>
          </a:p>
          <a:p>
            <a:r>
              <a:rPr lang="en-US" sz="2000" dirty="0">
                <a:solidFill>
                  <a:srgbClr val="DC0114"/>
                </a:solidFill>
              </a:rPr>
              <a:t>       unification</a:t>
            </a:r>
            <a:r>
              <a:rPr lang="en-US" sz="2000" dirty="0"/>
              <a:t> idea works much better in a </a:t>
            </a:r>
            <a:r>
              <a:rPr lang="en-US" sz="2000" dirty="0" err="1"/>
              <a:t>supersymmetric</a:t>
            </a:r>
            <a:r>
              <a:rPr lang="en-US" sz="2000" dirty="0"/>
              <a:t> extension </a:t>
            </a:r>
          </a:p>
          <a:p>
            <a:r>
              <a:rPr lang="en-US" sz="2000" dirty="0"/>
              <a:t>       of the standard </a:t>
            </a:r>
            <a:r>
              <a:rPr lang="en-US" sz="2000" dirty="0" smtClean="0"/>
              <a:t>model</a:t>
            </a:r>
          </a:p>
          <a:p>
            <a:r>
              <a:rPr lang="en-US" sz="2000" b="1" i="1" dirty="0">
                <a:solidFill>
                  <a:srgbClr val="AC000E"/>
                </a:solidFill>
              </a:rPr>
              <a:t> </a:t>
            </a:r>
            <a:r>
              <a:rPr lang="en-US" sz="2000" b="1" i="1" dirty="0" smtClean="0">
                <a:solidFill>
                  <a:srgbClr val="AC000E"/>
                </a:solidFill>
              </a:rPr>
              <a:t>  </a:t>
            </a:r>
            <a:r>
              <a:rPr lang="en-US" sz="2000" dirty="0" smtClean="0"/>
              <a:t>— but the evidence seems to be against it</a:t>
            </a:r>
            <a:endParaRPr lang="en-US" sz="2000" b="1" i="1" dirty="0">
              <a:solidFill>
                <a:srgbClr val="AC000E"/>
              </a:solidFill>
            </a:endParaRPr>
          </a:p>
        </p:txBody>
      </p:sp>
      <p:sp>
        <p:nvSpPr>
          <p:cNvPr id="74758" name="Text Box 6"/>
          <p:cNvSpPr txBox="1">
            <a:spLocks noChangeArrowheads="1"/>
          </p:cNvSpPr>
          <p:nvPr/>
        </p:nvSpPr>
        <p:spPr bwMode="auto">
          <a:xfrm>
            <a:off x="457200" y="1628800"/>
            <a:ext cx="8001000"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The standard model is wonderfully successful, but it is a </a:t>
            </a:r>
            <a:r>
              <a:rPr lang="en-US" sz="2000" b="1" dirty="0"/>
              <a:t>mess</a:t>
            </a:r>
          </a:p>
          <a:p>
            <a:r>
              <a:rPr lang="en-US" sz="2000" dirty="0"/>
              <a:t>   — it has something like 20 </a:t>
            </a:r>
            <a:r>
              <a:rPr lang="en-US" sz="2000" dirty="0">
                <a:solidFill>
                  <a:srgbClr val="DC0114"/>
                </a:solidFill>
              </a:rPr>
              <a:t>arbitrary parameters</a:t>
            </a:r>
            <a:r>
              <a:rPr lang="en-US" sz="2000" dirty="0"/>
              <a:t> whose values we </a:t>
            </a:r>
          </a:p>
          <a:p>
            <a:r>
              <a:rPr lang="en-US" sz="2000" dirty="0"/>
              <a:t>       cannot predict, e.g. ratios of particle masses</a:t>
            </a:r>
          </a:p>
          <a:p>
            <a:r>
              <a:rPr lang="en-US" sz="2000" dirty="0"/>
              <a:t>   — it is not a </a:t>
            </a:r>
            <a:r>
              <a:rPr lang="en-US" sz="2000" i="1" dirty="0"/>
              <a:t>unified</a:t>
            </a:r>
            <a:r>
              <a:rPr lang="en-US" sz="2000" dirty="0"/>
              <a:t> model, being based on the symmetry group</a:t>
            </a:r>
          </a:p>
          <a:p>
            <a:r>
              <a:rPr lang="en-US" sz="2000" dirty="0"/>
              <a:t>       SU(3) x SU(2) x U(1), with three independent coupling strengths</a:t>
            </a:r>
          </a:p>
        </p:txBody>
      </p:sp>
      <p:sp>
        <p:nvSpPr>
          <p:cNvPr id="74759" name="Text Box 7"/>
          <p:cNvSpPr txBox="1">
            <a:spLocks noChangeArrowheads="1"/>
          </p:cNvSpPr>
          <p:nvPr/>
        </p:nvSpPr>
        <p:spPr bwMode="auto">
          <a:xfrm>
            <a:off x="457200" y="5318125"/>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 standard model does not include gravity</a:t>
            </a:r>
          </a:p>
          <a:p>
            <a:r>
              <a:rPr lang="en-US" sz="2000"/>
              <a:t>  — for that perhaps we need string theory or M-theory or •••.</a:t>
            </a:r>
            <a:endParaRPr lang="en-US" sz="2000" b="1" i="1">
              <a:solidFill>
                <a:srgbClr val="AC000E"/>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74758" grpId="0"/>
      <p:bldP spid="747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58371" name="Rectangle 2"/>
          <p:cNvSpPr>
            <a:spLocks noGrp="1" noChangeArrowheads="1"/>
          </p:cNvSpPr>
          <p:nvPr>
            <p:ph type="title"/>
          </p:nvPr>
        </p:nvSpPr>
        <p:spPr>
          <a:xfrm>
            <a:off x="685800" y="609600"/>
            <a:ext cx="7848600" cy="838200"/>
          </a:xfrm>
          <a:solidFill>
            <a:srgbClr val="FFFF00"/>
          </a:solidFill>
        </p:spPr>
        <p:txBody>
          <a:bodyPr/>
          <a:lstStyle/>
          <a:p>
            <a:pPr eaLnBrk="1" hangingPunct="1"/>
            <a:r>
              <a:rPr lang="en-US" sz="3200" dirty="0">
                <a:latin typeface="Arial" charset="0"/>
                <a:ea typeface="ＭＳ Ｐゴシック" charset="0"/>
                <a:cs typeface="ＭＳ Ｐゴシック" charset="0"/>
              </a:rPr>
              <a:t>The End</a:t>
            </a:r>
          </a:p>
        </p:txBody>
      </p:sp>
      <p:sp>
        <p:nvSpPr>
          <p:cNvPr id="58372" name="Text Box 5"/>
          <p:cNvSpPr txBox="1">
            <a:spLocks noChangeArrowheads="1"/>
          </p:cNvSpPr>
          <p:nvPr/>
        </p:nvSpPr>
        <p:spPr bwMode="auto">
          <a:xfrm>
            <a:off x="609600" y="64008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58373" name="Text Box 11"/>
          <p:cNvSpPr txBox="1">
            <a:spLocks noChangeArrowheads="1"/>
          </p:cNvSpPr>
          <p:nvPr/>
        </p:nvSpPr>
        <p:spPr bwMode="auto">
          <a:xfrm>
            <a:off x="457200" y="1600200"/>
            <a:ext cx="79248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 wish to conclude by acknowledging my huge debt to my mentor and inspiration, Abdus</a:t>
            </a:r>
          </a:p>
          <a:p>
            <a:r>
              <a:rPr lang="en-US" sz="2000"/>
              <a:t>Salam</a:t>
            </a:r>
          </a:p>
        </p:txBody>
      </p:sp>
      <p:pic>
        <p:nvPicPr>
          <p:cNvPr id="13324" name="Picture 12" descr="SalamT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33600"/>
            <a:ext cx="51308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3"/>
          <p:cNvSpPr txBox="1">
            <a:spLocks noChangeArrowheads="1"/>
          </p:cNvSpPr>
          <p:nvPr/>
        </p:nvSpPr>
        <p:spPr bwMode="auto">
          <a:xfrm>
            <a:off x="457200" y="2743200"/>
            <a:ext cx="2819400"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He was a brilliant physicist, an inspiring leader, a skilled diplomat, and a warm and generous man.</a:t>
            </a:r>
          </a:p>
        </p:txBody>
      </p:sp>
      <p:sp>
        <p:nvSpPr>
          <p:cNvPr id="13326" name="Text Box 14"/>
          <p:cNvSpPr txBox="1">
            <a:spLocks noChangeArrowheads="1"/>
          </p:cNvSpPr>
          <p:nvPr/>
        </p:nvSpPr>
        <p:spPr bwMode="auto">
          <a:xfrm>
            <a:off x="461963" y="4556125"/>
            <a:ext cx="2795587"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It was a very sad loss when he died prematurely in 1996.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33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Symmetry breaking and unification 8 Jan 2014</a:t>
            </a:r>
            <a:endParaRPr lang="en-US"/>
          </a:p>
        </p:txBody>
      </p:sp>
    </p:spTree>
    <p:extLst>
      <p:ext uri="{BB962C8B-B14F-4D97-AF65-F5344CB8AC3E}">
        <p14:creationId xmlns:p14="http://schemas.microsoft.com/office/powerpoint/2010/main" val="23473178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pic>
        <p:nvPicPr>
          <p:cNvPr id="60419" name="Picture 3" descr="SalamMiracle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47244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PROF_A_SALAM_INFORM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274002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7171"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Imperial College in 1959</a:t>
            </a:r>
          </a:p>
        </p:txBody>
      </p:sp>
      <p:sp>
        <p:nvSpPr>
          <p:cNvPr id="7172" name="Text Box 4"/>
          <p:cNvSpPr txBox="1">
            <a:spLocks noChangeArrowheads="1"/>
          </p:cNvSpPr>
          <p:nvPr/>
        </p:nvSpPr>
        <p:spPr bwMode="auto">
          <a:xfrm>
            <a:off x="533400" y="1600200"/>
            <a:ext cx="79248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Imperial College theoretical physics group was founded in 1956 by </a:t>
            </a:r>
            <a:r>
              <a:rPr lang="en-US" sz="2000" dirty="0" err="1"/>
              <a:t>Abdus</a:t>
            </a:r>
            <a:r>
              <a:rPr lang="en-US" sz="2000" dirty="0"/>
              <a:t> Salam — in 1959 </a:t>
            </a:r>
            <a:r>
              <a:rPr lang="en-US" sz="2000" dirty="0" smtClean="0"/>
              <a:t>he became </a:t>
            </a:r>
            <a:r>
              <a:rPr lang="en-US" sz="2000" dirty="0"/>
              <a:t>the youngest FRS at age 33</a:t>
            </a:r>
          </a:p>
        </p:txBody>
      </p:sp>
      <p:sp>
        <p:nvSpPr>
          <p:cNvPr id="7173" name="Text Box 5"/>
          <p:cNvSpPr txBox="1">
            <a:spLocks noChangeArrowheads="1"/>
          </p:cNvSpPr>
          <p:nvPr/>
        </p:nvSpPr>
        <p:spPr bwMode="auto">
          <a:xfrm>
            <a:off x="533400" y="2438400"/>
            <a:ext cx="21653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 arrived in 1959</a:t>
            </a:r>
          </a:p>
        </p:txBody>
      </p:sp>
      <p:sp>
        <p:nvSpPr>
          <p:cNvPr id="7174" name="Text Box 6"/>
          <p:cNvSpPr txBox="1">
            <a:spLocks noChangeArrowheads="1"/>
          </p:cNvSpPr>
          <p:nvPr/>
        </p:nvSpPr>
        <p:spPr bwMode="auto">
          <a:xfrm>
            <a:off x="457200" y="2819400"/>
            <a:ext cx="2644775"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3 permanent faculty:</a:t>
            </a:r>
          </a:p>
          <a:p>
            <a:r>
              <a:rPr lang="en-US" sz="2000"/>
              <a:t>  — Abdus Salam</a:t>
            </a:r>
          </a:p>
          <a:p>
            <a:r>
              <a:rPr lang="en-US" sz="2000"/>
              <a:t>  — Paul Matthews</a:t>
            </a:r>
          </a:p>
          <a:p>
            <a:r>
              <a:rPr lang="en-US" sz="2000"/>
              <a:t>  — John C Taylor </a:t>
            </a:r>
          </a:p>
        </p:txBody>
      </p:sp>
      <p:sp>
        <p:nvSpPr>
          <p:cNvPr id="7176" name="Text Box 8"/>
          <p:cNvSpPr txBox="1">
            <a:spLocks noChangeArrowheads="1"/>
          </p:cNvSpPr>
          <p:nvPr/>
        </p:nvSpPr>
        <p:spPr bwMode="auto">
          <a:xfrm>
            <a:off x="473075" y="4191000"/>
            <a:ext cx="28717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 joined faculty in 1961</a:t>
            </a:r>
          </a:p>
        </p:txBody>
      </p:sp>
      <p:pic>
        <p:nvPicPr>
          <p:cNvPr id="2" name="Picture 9" descr="abdus-salam_blackb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438400"/>
            <a:ext cx="45100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0"/>
          <p:cNvSpPr txBox="1">
            <a:spLocks noChangeArrowheads="1"/>
          </p:cNvSpPr>
          <p:nvPr/>
        </p:nvSpPr>
        <p:spPr bwMode="auto">
          <a:xfrm>
            <a:off x="481013" y="4632325"/>
            <a:ext cx="4335462"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Numerous visitors: </a:t>
            </a:r>
          </a:p>
          <a:p>
            <a:r>
              <a:rPr lang="en-US" sz="2000"/>
              <a:t>  Murray Gell-Mann,</a:t>
            </a:r>
          </a:p>
          <a:p>
            <a:r>
              <a:rPr lang="en-US" sz="2000"/>
              <a:t>  Stanley Mandelstam,</a:t>
            </a:r>
          </a:p>
          <a:p>
            <a:r>
              <a:rPr lang="en-US" sz="2000"/>
              <a:t>  Steven Weinberg,</a:t>
            </a:r>
          </a:p>
          <a:p>
            <a:r>
              <a:rPr lang="en-US" sz="2000"/>
              <a:t>  Kenneth Johnson, Art Rosenfeld,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9219"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Physics after WW2</a:t>
            </a:r>
          </a:p>
        </p:txBody>
      </p:sp>
      <p:sp>
        <p:nvSpPr>
          <p:cNvPr id="9220" name="Text Box 3"/>
          <p:cNvSpPr txBox="1">
            <a:spLocks noChangeArrowheads="1"/>
          </p:cNvSpPr>
          <p:nvPr/>
        </p:nvSpPr>
        <p:spPr bwMode="auto">
          <a:xfrm>
            <a:off x="533400" y="1524000"/>
            <a:ext cx="79248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During the war, physicists had been working on atomic weapons, radar, operational research, etc.</a:t>
            </a:r>
          </a:p>
        </p:txBody>
      </p:sp>
      <p:sp>
        <p:nvSpPr>
          <p:cNvPr id="9221" name="Text Box 4"/>
          <p:cNvSpPr txBox="1">
            <a:spLocks noChangeArrowheads="1"/>
          </p:cNvSpPr>
          <p:nvPr/>
        </p:nvSpPr>
        <p:spPr bwMode="auto">
          <a:xfrm>
            <a:off x="533400" y="2286000"/>
            <a:ext cx="77724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After 1945, they went back to fundamental physics, leading to very rapid developments, in particular </a:t>
            </a:r>
            <a:r>
              <a:rPr lang="en-US" sz="2000" i="1" dirty="0"/>
              <a:t>Renormalization Theory</a:t>
            </a:r>
            <a:r>
              <a:rPr lang="en-US" sz="2000" dirty="0"/>
              <a:t> of </a:t>
            </a:r>
            <a:r>
              <a:rPr lang="en-US" sz="2000" i="1" dirty="0"/>
              <a:t>Quantum Electrodynamics</a:t>
            </a:r>
            <a:r>
              <a:rPr lang="en-US" sz="2000" dirty="0"/>
              <a:t> (</a:t>
            </a:r>
            <a:r>
              <a:rPr lang="en-US" sz="2000" i="1" dirty="0"/>
              <a:t>QED</a:t>
            </a:r>
            <a:r>
              <a:rPr lang="en-US" sz="2000" dirty="0"/>
              <a:t>).</a:t>
            </a:r>
          </a:p>
          <a:p>
            <a:r>
              <a:rPr lang="en-US" sz="2000" dirty="0"/>
              <a:t>   — </a:t>
            </a:r>
            <a:r>
              <a:rPr lang="en-US" sz="2000" dirty="0">
                <a:solidFill>
                  <a:srgbClr val="DC0114"/>
                </a:solidFill>
              </a:rPr>
              <a:t>Feynman, Schwinger, </a:t>
            </a:r>
            <a:r>
              <a:rPr lang="en-US" sz="2000" dirty="0" err="1">
                <a:solidFill>
                  <a:srgbClr val="DC0114"/>
                </a:solidFill>
              </a:rPr>
              <a:t>Tomonaga</a:t>
            </a:r>
            <a:r>
              <a:rPr lang="en-US" sz="2000" dirty="0"/>
              <a:t> </a:t>
            </a:r>
            <a:r>
              <a:rPr lang="en-US" sz="2000" dirty="0" smtClean="0"/>
              <a:t> </a:t>
            </a:r>
            <a:r>
              <a:rPr lang="en-US" sz="2000" dirty="0"/>
              <a:t>— </a:t>
            </a:r>
            <a:r>
              <a:rPr lang="en-US" sz="2000" dirty="0">
                <a:solidFill>
                  <a:srgbClr val="DC0114"/>
                </a:solidFill>
              </a:rPr>
              <a:t>Dyson, Salam</a:t>
            </a:r>
            <a:endParaRPr lang="en-US" sz="2000" dirty="0"/>
          </a:p>
        </p:txBody>
      </p:sp>
      <p:sp>
        <p:nvSpPr>
          <p:cNvPr id="56325" name="Text Box 5"/>
          <p:cNvSpPr txBox="1">
            <a:spLocks noChangeArrowheads="1"/>
          </p:cNvSpPr>
          <p:nvPr/>
        </p:nvSpPr>
        <p:spPr bwMode="auto">
          <a:xfrm>
            <a:off x="542925" y="3733800"/>
            <a:ext cx="783907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Following that success, people started search for theories of other interactions — or better still, a unified theory of all of them.</a:t>
            </a:r>
          </a:p>
        </p:txBody>
      </p:sp>
      <p:sp>
        <p:nvSpPr>
          <p:cNvPr id="56327" name="Text Box 7"/>
          <p:cNvSpPr txBox="1">
            <a:spLocks noChangeArrowheads="1"/>
          </p:cNvSpPr>
          <p:nvPr/>
        </p:nvSpPr>
        <p:spPr bwMode="auto">
          <a:xfrm>
            <a:off x="533400" y="4495800"/>
            <a:ext cx="8382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Initially most interest on strong interactions, but because perturbation theory could not be used, field theory went out of fashion — the new rage in the 50s was S-matrix theory</a:t>
            </a:r>
          </a:p>
        </p:txBody>
      </p:sp>
      <p:sp>
        <p:nvSpPr>
          <p:cNvPr id="56328" name="Text Box 8"/>
          <p:cNvSpPr txBox="1">
            <a:spLocks noChangeArrowheads="1"/>
          </p:cNvSpPr>
          <p:nvPr/>
        </p:nvSpPr>
        <p:spPr bwMode="auto">
          <a:xfrm>
            <a:off x="533400" y="5562600"/>
            <a:ext cx="81534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But in a few places, the flag of field theory was kept flying</a:t>
            </a:r>
          </a:p>
          <a:p>
            <a:r>
              <a:rPr lang="en-US" sz="2000"/>
              <a:t>  — Imperial College, Harvard, . .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7" grpId="0"/>
      <p:bldP spid="563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11267"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Gauge theories</a:t>
            </a:r>
          </a:p>
        </p:txBody>
      </p:sp>
      <p:sp>
        <p:nvSpPr>
          <p:cNvPr id="11269" name="Text Box 4"/>
          <p:cNvSpPr txBox="1">
            <a:spLocks noChangeArrowheads="1"/>
          </p:cNvSpPr>
          <p:nvPr/>
        </p:nvSpPr>
        <p:spPr bwMode="auto">
          <a:xfrm>
            <a:off x="631825"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9" name="Text Box 7"/>
          <p:cNvSpPr txBox="1">
            <a:spLocks noChangeArrowheads="1"/>
          </p:cNvSpPr>
          <p:nvPr/>
        </p:nvSpPr>
        <p:spPr bwMode="auto">
          <a:xfrm>
            <a:off x="485775" y="1668016"/>
            <a:ext cx="82296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a:t>• QED is a </a:t>
            </a:r>
            <a:r>
              <a:rPr lang="en-US" sz="2000" dirty="0">
                <a:solidFill>
                  <a:srgbClr val="DC0114"/>
                </a:solidFill>
              </a:rPr>
              <a:t>gauge theory </a:t>
            </a:r>
            <a:r>
              <a:rPr lang="en-US" sz="2000" dirty="0"/>
              <a:t>— it has a special </a:t>
            </a:r>
            <a:r>
              <a:rPr lang="en-US" sz="2000" dirty="0" smtClean="0"/>
              <a:t>symmetry</a:t>
            </a:r>
            <a:endParaRPr lang="en-US" sz="2000" dirty="0"/>
          </a:p>
          <a:p>
            <a:r>
              <a:rPr lang="en-US" sz="2000" dirty="0"/>
              <a:t>   — in quantum mechanics, we have invariance under</a:t>
            </a:r>
          </a:p>
          <a:p>
            <a:r>
              <a:rPr lang="en-US" sz="2000" dirty="0"/>
              <a:t>   — this is a </a:t>
            </a:r>
            <a:r>
              <a:rPr lang="en-US" sz="2000" b="1" i="1" dirty="0"/>
              <a:t>global</a:t>
            </a:r>
            <a:r>
              <a:rPr lang="en-US" sz="2000" dirty="0"/>
              <a:t> </a:t>
            </a:r>
            <a:r>
              <a:rPr lang="en-US" sz="2000" dirty="0" smtClean="0"/>
              <a:t>U(1) symmetry</a:t>
            </a:r>
            <a:r>
              <a:rPr lang="en-US" sz="2000" dirty="0"/>
              <a:t>:     is space- and time-independent</a:t>
            </a:r>
          </a:p>
        </p:txBody>
      </p:sp>
      <p:sp>
        <p:nvSpPr>
          <p:cNvPr id="10" name="Text Box 8"/>
          <p:cNvSpPr txBox="1">
            <a:spLocks noChangeArrowheads="1"/>
          </p:cNvSpPr>
          <p:nvPr/>
        </p:nvSpPr>
        <p:spPr bwMode="auto">
          <a:xfrm>
            <a:off x="457200" y="2854573"/>
            <a:ext cx="82296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a:t>• In QED: also invariance under the </a:t>
            </a:r>
            <a:r>
              <a:rPr lang="en-US" sz="2000" b="1" i="1" dirty="0"/>
              <a:t>local </a:t>
            </a:r>
            <a:r>
              <a:rPr lang="en-US" sz="2000" dirty="0"/>
              <a:t>symmetry</a:t>
            </a:r>
          </a:p>
          <a:p>
            <a:r>
              <a:rPr lang="en-US" sz="2000" dirty="0"/>
              <a:t>   provided a matching transformation is made to</a:t>
            </a:r>
          </a:p>
          <a:p>
            <a:r>
              <a:rPr lang="en-US" sz="2000" dirty="0"/>
              <a:t>   the electromagnetic potentials. </a:t>
            </a:r>
          </a:p>
        </p:txBody>
      </p:sp>
      <p:graphicFrame>
        <p:nvGraphicFramePr>
          <p:cNvPr id="11" name="Object 10"/>
          <p:cNvGraphicFramePr>
            <a:graphicFrameLocks noChangeAspect="1"/>
          </p:cNvGraphicFramePr>
          <p:nvPr>
            <p:extLst>
              <p:ext uri="{D42A27DB-BD31-4B8C-83A1-F6EECF244321}">
                <p14:modId xmlns:p14="http://schemas.microsoft.com/office/powerpoint/2010/main" val="197967969"/>
              </p:ext>
            </p:extLst>
          </p:nvPr>
        </p:nvGraphicFramePr>
        <p:xfrm>
          <a:off x="6877248" y="1955180"/>
          <a:ext cx="1727200" cy="393700"/>
        </p:xfrm>
        <a:graphic>
          <a:graphicData uri="http://schemas.openxmlformats.org/presentationml/2006/ole">
            <mc:AlternateContent xmlns:mc="http://schemas.openxmlformats.org/markup-compatibility/2006">
              <mc:Choice xmlns:v="urn:schemas-microsoft-com:vml" Requires="v">
                <p:oleObj spid="_x0000_s11331" name="Equation" r:id="rId4" imgW="1727200" imgH="393700" progId="Equation.DSMT4">
                  <p:embed/>
                </p:oleObj>
              </mc:Choice>
              <mc:Fallback>
                <p:oleObj name="Equation" r:id="rId4" imgW="17272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248" y="1955180"/>
                        <a:ext cx="1727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63518859"/>
              </p:ext>
            </p:extLst>
          </p:nvPr>
        </p:nvGraphicFramePr>
        <p:xfrm>
          <a:off x="6572250" y="2852936"/>
          <a:ext cx="1955800" cy="393700"/>
        </p:xfrm>
        <a:graphic>
          <a:graphicData uri="http://schemas.openxmlformats.org/presentationml/2006/ole">
            <mc:AlternateContent xmlns:mc="http://schemas.openxmlformats.org/markup-compatibility/2006">
              <mc:Choice xmlns:v="urn:schemas-microsoft-com:vml" Requires="v">
                <p:oleObj spid="_x0000_s11332" name="Equation" r:id="rId6" imgW="1955800" imgH="393700" progId="Equation.DSMT4">
                  <p:embed/>
                </p:oleObj>
              </mc:Choice>
              <mc:Fallback>
                <p:oleObj name="Equation" r:id="rId6" imgW="19558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0" y="2852936"/>
                        <a:ext cx="1955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 name="Text Box 12"/>
          <p:cNvSpPr txBox="1">
            <a:spLocks noChangeArrowheads="1"/>
          </p:cNvSpPr>
          <p:nvPr/>
        </p:nvSpPr>
        <p:spPr bwMode="auto">
          <a:xfrm>
            <a:off x="457200" y="4150717"/>
            <a:ext cx="8382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a:t>• This idea of replacing </a:t>
            </a:r>
            <a:r>
              <a:rPr lang="en-US" sz="2000" i="1" dirty="0"/>
              <a:t>global</a:t>
            </a:r>
            <a:r>
              <a:rPr lang="en-US" sz="2000" dirty="0"/>
              <a:t> by </a:t>
            </a:r>
            <a:r>
              <a:rPr lang="en-US" sz="2000" i="1" dirty="0"/>
              <a:t>local </a:t>
            </a:r>
            <a:r>
              <a:rPr lang="en-US" sz="2000" dirty="0"/>
              <a:t>symmetry – the </a:t>
            </a:r>
            <a:r>
              <a:rPr lang="en-US" sz="2000" b="1" i="1" dirty="0"/>
              <a:t>gauge principle</a:t>
            </a:r>
            <a:r>
              <a:rPr lang="en-US" sz="2000" dirty="0"/>
              <a:t> </a:t>
            </a:r>
          </a:p>
          <a:p>
            <a:r>
              <a:rPr lang="en-US" sz="2000" dirty="0"/>
              <a:t>   — gives a rationale for the existence of the electromagnetic field, and</a:t>
            </a:r>
          </a:p>
          <a:p>
            <a:r>
              <a:rPr lang="en-US" sz="2000" dirty="0"/>
              <a:t>        for the zero mass of the photon.</a:t>
            </a:r>
          </a:p>
        </p:txBody>
      </p:sp>
      <p:sp>
        <p:nvSpPr>
          <p:cNvPr id="14" name="Text Box 13"/>
          <p:cNvSpPr txBox="1">
            <a:spLocks noChangeArrowheads="1"/>
          </p:cNvSpPr>
          <p:nvPr/>
        </p:nvSpPr>
        <p:spPr bwMode="auto">
          <a:xfrm>
            <a:off x="457200" y="5446861"/>
            <a:ext cx="84582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000" dirty="0"/>
              <a:t>• </a:t>
            </a:r>
            <a:r>
              <a:rPr lang="en-US" sz="2000" dirty="0" smtClean="0"/>
              <a:t>So could this </a:t>
            </a:r>
            <a:r>
              <a:rPr lang="en-US" sz="2000" dirty="0"/>
              <a:t>idea could be applied </a:t>
            </a:r>
            <a:r>
              <a:rPr lang="en-US" sz="2000" dirty="0" smtClean="0"/>
              <a:t>elsewhere?</a:t>
            </a:r>
            <a:endParaRPr lang="en-US" sz="20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432762791"/>
              </p:ext>
            </p:extLst>
          </p:nvPr>
        </p:nvGraphicFramePr>
        <p:xfrm>
          <a:off x="4644132" y="2420888"/>
          <a:ext cx="215900" cy="190500"/>
        </p:xfrm>
        <a:graphic>
          <a:graphicData uri="http://schemas.openxmlformats.org/presentationml/2006/ole">
            <mc:AlternateContent xmlns:mc="http://schemas.openxmlformats.org/markup-compatibility/2006">
              <mc:Choice xmlns:v="urn:schemas-microsoft-com:vml" Requires="v">
                <p:oleObj spid="_x0000_s11333" name="Equation" r:id="rId8" imgW="215900" imgH="190500" progId="Equation.DSMT4">
                  <p:embed/>
                </p:oleObj>
              </mc:Choice>
              <mc:Fallback>
                <p:oleObj name="Equation" r:id="rId8" imgW="215900" imgH="190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132" y="2420888"/>
                        <a:ext cx="2159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11267"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Gauge theories</a:t>
            </a:r>
          </a:p>
        </p:txBody>
      </p:sp>
      <p:sp>
        <p:nvSpPr>
          <p:cNvPr id="11268" name="Text Box 3"/>
          <p:cNvSpPr txBox="1">
            <a:spLocks noChangeArrowheads="1"/>
          </p:cNvSpPr>
          <p:nvPr/>
        </p:nvSpPr>
        <p:spPr bwMode="auto">
          <a:xfrm>
            <a:off x="485775" y="1660525"/>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Salam was convinced from an early stage that a unified theory of all interactions should be a </a:t>
            </a:r>
            <a:r>
              <a:rPr lang="en-US" sz="2000" b="1">
                <a:solidFill>
                  <a:srgbClr val="DC0114"/>
                </a:solidFill>
              </a:rPr>
              <a:t>gauge theory</a:t>
            </a:r>
            <a:r>
              <a:rPr lang="en-US" sz="2000"/>
              <a:t>.</a:t>
            </a:r>
          </a:p>
        </p:txBody>
      </p:sp>
      <p:sp>
        <p:nvSpPr>
          <p:cNvPr id="11269" name="Text Box 4"/>
          <p:cNvSpPr txBox="1">
            <a:spLocks noChangeArrowheads="1"/>
          </p:cNvSpPr>
          <p:nvPr/>
        </p:nvSpPr>
        <p:spPr bwMode="auto">
          <a:xfrm>
            <a:off x="631825"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11270" name="Text Box 5"/>
          <p:cNvSpPr txBox="1">
            <a:spLocks noChangeArrowheads="1"/>
          </p:cNvSpPr>
          <p:nvPr/>
        </p:nvSpPr>
        <p:spPr bwMode="auto">
          <a:xfrm>
            <a:off x="457200" y="2514600"/>
            <a:ext cx="8229600"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First example of a gauge theory beyond QED was the </a:t>
            </a:r>
            <a:r>
              <a:rPr lang="en-US" sz="2000" b="1" dirty="0"/>
              <a:t>Yang-Mills </a:t>
            </a:r>
            <a:r>
              <a:rPr lang="en-US" sz="2000" dirty="0"/>
              <a:t>theory (1954)</a:t>
            </a:r>
            <a:r>
              <a:rPr lang="en-US" sz="2000" dirty="0" smtClean="0"/>
              <a:t>, with </a:t>
            </a:r>
            <a:r>
              <a:rPr lang="en-US" sz="2000" dirty="0"/>
              <a:t>gauged SU(2)</a:t>
            </a:r>
          </a:p>
          <a:p>
            <a:r>
              <a:rPr lang="en-US" sz="2000" dirty="0"/>
              <a:t>  — intended as a theory of strong interactions, with SU(2) </a:t>
            </a:r>
            <a:r>
              <a:rPr lang="en-US" sz="2000" dirty="0" smtClean="0"/>
              <a:t>symmetry</a:t>
            </a:r>
            <a:endParaRPr lang="en-US" sz="2000" dirty="0"/>
          </a:p>
          <a:p>
            <a:r>
              <a:rPr lang="en-US" sz="2000" dirty="0"/>
              <a:t>       representing </a:t>
            </a:r>
            <a:r>
              <a:rPr lang="en-US" sz="2000" dirty="0" err="1"/>
              <a:t>isospin</a:t>
            </a:r>
            <a:endParaRPr lang="en-US" sz="2000" dirty="0"/>
          </a:p>
          <a:p>
            <a:r>
              <a:rPr lang="en-US" sz="2000" dirty="0"/>
              <a:t>  — same theory also proposed by Salam</a:t>
            </a:r>
            <a:r>
              <a:rPr lang="en-GB" sz="2000" dirty="0"/>
              <a:t>’</a:t>
            </a:r>
            <a:r>
              <a:rPr lang="en-US" altLang="ja-JP" sz="2000" dirty="0"/>
              <a:t>s student </a:t>
            </a:r>
            <a:r>
              <a:rPr lang="en-US" altLang="ja-JP" sz="2000" b="1" dirty="0"/>
              <a:t>Ronald Shaw</a:t>
            </a:r>
            <a:r>
              <a:rPr lang="en-US" altLang="ja-JP" sz="2000" dirty="0"/>
              <a:t>, but </a:t>
            </a:r>
          </a:p>
          <a:p>
            <a:r>
              <a:rPr lang="en-US" sz="2000" dirty="0"/>
              <a:t>       unpublished except as a Cambridge University PhD thesis.</a:t>
            </a:r>
          </a:p>
        </p:txBody>
      </p:sp>
      <p:sp>
        <p:nvSpPr>
          <p:cNvPr id="25607" name="Text Box 7"/>
          <p:cNvSpPr txBox="1">
            <a:spLocks noChangeArrowheads="1"/>
          </p:cNvSpPr>
          <p:nvPr/>
        </p:nvSpPr>
        <p:spPr bwMode="auto">
          <a:xfrm>
            <a:off x="457200" y="4648200"/>
            <a:ext cx="8382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There was a lot of interest in gauge theories at Imperial College</a:t>
            </a:r>
          </a:p>
          <a:p>
            <a:r>
              <a:rPr lang="en-US" sz="2000"/>
              <a:t>  — my own first involvement in 1961 was to show how gravity could be </a:t>
            </a:r>
          </a:p>
          <a:p>
            <a:r>
              <a:rPr lang="en-US" sz="2000"/>
              <a:t>       viewed as a gauge theory of the Poincar</a:t>
            </a:r>
            <a:r>
              <a:rPr lang="en-US" altLang="ja-JP" sz="2000"/>
              <a:t>é group (but non-</a:t>
            </a:r>
          </a:p>
          <a:p>
            <a:r>
              <a:rPr lang="en-US" altLang="ja-JP" sz="2000"/>
              <a:t>       renormalizable).</a:t>
            </a:r>
            <a:endParaRPr lang="en-US" sz="2000"/>
          </a:p>
        </p:txBody>
      </p:sp>
    </p:spTree>
    <p:extLst>
      <p:ext uri="{BB962C8B-B14F-4D97-AF65-F5344CB8AC3E}">
        <p14:creationId xmlns:p14="http://schemas.microsoft.com/office/powerpoint/2010/main" val="1873700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13315"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Broken symmetries</a:t>
            </a:r>
          </a:p>
        </p:txBody>
      </p:sp>
      <p:sp>
        <p:nvSpPr>
          <p:cNvPr id="13316" name="Text Box 4"/>
          <p:cNvSpPr txBox="1">
            <a:spLocks noChangeArrowheads="1"/>
          </p:cNvSpPr>
          <p:nvPr/>
        </p:nvSpPr>
        <p:spPr bwMode="auto">
          <a:xfrm>
            <a:off x="631825"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13317" name="Text Box 7"/>
          <p:cNvSpPr txBox="1">
            <a:spLocks noChangeArrowheads="1"/>
          </p:cNvSpPr>
          <p:nvPr/>
        </p:nvSpPr>
        <p:spPr bwMode="auto">
          <a:xfrm>
            <a:off x="457200" y="1660525"/>
            <a:ext cx="86868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Symmetries were a major concern – </a:t>
            </a:r>
            <a:r>
              <a:rPr lang="en-US" sz="2000">
                <a:solidFill>
                  <a:srgbClr val="DC0114"/>
                </a:solidFill>
              </a:rPr>
              <a:t>SU(2) </a:t>
            </a:r>
            <a:r>
              <a:rPr lang="en-US" sz="2000"/>
              <a:t>isospin, </a:t>
            </a:r>
            <a:r>
              <a:rPr lang="en-US" sz="2000">
                <a:solidFill>
                  <a:srgbClr val="DC0114"/>
                </a:solidFill>
              </a:rPr>
              <a:t>SU(3)</a:t>
            </a:r>
            <a:r>
              <a:rPr lang="en-US" sz="2000"/>
              <a:t> eightfold way </a:t>
            </a:r>
          </a:p>
          <a:p>
            <a:r>
              <a:rPr lang="en-US" sz="2000"/>
              <a:t>   — </a:t>
            </a:r>
            <a:r>
              <a:rPr lang="en-US" sz="2000">
                <a:solidFill>
                  <a:srgbClr val="DC0114"/>
                </a:solidFill>
              </a:rPr>
              <a:t>Murray Gell-Mann, Yuval Ne</a:t>
            </a:r>
            <a:r>
              <a:rPr lang="en-GB" sz="2000">
                <a:solidFill>
                  <a:srgbClr val="DC0114"/>
                </a:solidFill>
              </a:rPr>
              <a:t>’</a:t>
            </a:r>
            <a:r>
              <a:rPr lang="en-US" altLang="ja-JP" sz="2000">
                <a:solidFill>
                  <a:srgbClr val="DC0114"/>
                </a:solidFill>
              </a:rPr>
              <a:t>eman</a:t>
            </a:r>
            <a:r>
              <a:rPr lang="en-US" altLang="ja-JP" sz="2000"/>
              <a:t> (Salam</a:t>
            </a:r>
            <a:r>
              <a:rPr lang="en-GB" sz="2000"/>
              <a:t>’</a:t>
            </a:r>
            <a:r>
              <a:rPr lang="en-US" altLang="ja-JP" sz="2000"/>
              <a:t>s student), ...    </a:t>
            </a:r>
          </a:p>
          <a:p>
            <a:r>
              <a:rPr lang="en-US" sz="2000"/>
              <a:t>These were </a:t>
            </a:r>
            <a:r>
              <a:rPr lang="en-US" sz="2000" b="1"/>
              <a:t>approximate</a:t>
            </a:r>
            <a:r>
              <a:rPr lang="en-US" sz="2000"/>
              <a:t>, therefore broken — spontaneously?</a:t>
            </a:r>
          </a:p>
        </p:txBody>
      </p:sp>
      <p:sp>
        <p:nvSpPr>
          <p:cNvPr id="80904" name="Text Box 8"/>
          <p:cNvSpPr txBox="1">
            <a:spLocks noChangeArrowheads="1"/>
          </p:cNvSpPr>
          <p:nvPr/>
        </p:nvSpPr>
        <p:spPr bwMode="auto">
          <a:xfrm>
            <a:off x="457200" y="2743200"/>
            <a:ext cx="8382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Spontaneous breaking of gauge symmetry, giving mass to the plasmon, was known in super-conductivity.   </a:t>
            </a:r>
            <a:r>
              <a:rPr lang="en-US" sz="2000">
                <a:solidFill>
                  <a:srgbClr val="DC0114"/>
                </a:solidFill>
              </a:rPr>
              <a:t>Nambu</a:t>
            </a:r>
            <a:r>
              <a:rPr lang="en-US" sz="2000"/>
              <a:t> (1960) suggested a similar mechanism could give masses to elementary particles.</a:t>
            </a:r>
          </a:p>
        </p:txBody>
      </p:sp>
      <p:sp>
        <p:nvSpPr>
          <p:cNvPr id="80905" name="Text Box 9"/>
          <p:cNvSpPr txBox="1">
            <a:spLocks noChangeArrowheads="1"/>
          </p:cNvSpPr>
          <p:nvPr/>
        </p:nvSpPr>
        <p:spPr bwMode="auto">
          <a:xfrm>
            <a:off x="457200" y="3886200"/>
            <a:ext cx="850728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a:t>
            </a:r>
            <a:r>
              <a:rPr lang="en-US" sz="2000" dirty="0" err="1">
                <a:solidFill>
                  <a:srgbClr val="DC0114"/>
                </a:solidFill>
              </a:rPr>
              <a:t>Nambu</a:t>
            </a:r>
            <a:r>
              <a:rPr lang="en-US" sz="2000" dirty="0">
                <a:solidFill>
                  <a:srgbClr val="DC0114"/>
                </a:solidFill>
              </a:rPr>
              <a:t> and </a:t>
            </a:r>
            <a:r>
              <a:rPr lang="en-US" sz="2000" dirty="0" err="1">
                <a:solidFill>
                  <a:srgbClr val="DC0114"/>
                </a:solidFill>
              </a:rPr>
              <a:t>Jona-Lasinio</a:t>
            </a:r>
            <a:r>
              <a:rPr lang="en-US" sz="2000" dirty="0"/>
              <a:t> (1961) proposed a </a:t>
            </a:r>
            <a:r>
              <a:rPr lang="en-US" sz="2000" dirty="0" smtClean="0"/>
              <a:t>specific (non-gauge) </a:t>
            </a:r>
            <a:r>
              <a:rPr lang="en-US" sz="2000" dirty="0"/>
              <a:t>model</a:t>
            </a:r>
          </a:p>
        </p:txBody>
      </p:sp>
      <p:graphicFrame>
        <p:nvGraphicFramePr>
          <p:cNvPr id="80906" name="Object 10"/>
          <p:cNvGraphicFramePr>
            <a:graphicFrameLocks noChangeAspect="1"/>
          </p:cNvGraphicFramePr>
          <p:nvPr/>
        </p:nvGraphicFramePr>
        <p:xfrm>
          <a:off x="641350" y="4267200"/>
          <a:ext cx="2768600" cy="431800"/>
        </p:xfrm>
        <a:graphic>
          <a:graphicData uri="http://schemas.openxmlformats.org/presentationml/2006/ole">
            <mc:AlternateContent xmlns:mc="http://schemas.openxmlformats.org/markup-compatibility/2006">
              <mc:Choice xmlns:v="urn:schemas-microsoft-com:vml" Requires="v">
                <p:oleObj spid="_x0000_s13407" name="Equation" r:id="rId4" imgW="2768600" imgH="431800" progId="Equation.DSMT4">
                  <p:embed/>
                </p:oleObj>
              </mc:Choice>
              <mc:Fallback>
                <p:oleObj name="Equation" r:id="rId4" imgW="27686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 y="4267200"/>
                        <a:ext cx="2768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0907" name="Object 11"/>
          <p:cNvGraphicFramePr>
            <a:graphicFrameLocks noChangeAspect="1"/>
          </p:cNvGraphicFramePr>
          <p:nvPr/>
        </p:nvGraphicFramePr>
        <p:xfrm>
          <a:off x="3975100" y="4279900"/>
          <a:ext cx="1130300" cy="393700"/>
        </p:xfrm>
        <a:graphic>
          <a:graphicData uri="http://schemas.openxmlformats.org/presentationml/2006/ole">
            <mc:AlternateContent xmlns:mc="http://schemas.openxmlformats.org/markup-compatibility/2006">
              <mc:Choice xmlns:v="urn:schemas-microsoft-com:vml" Requires="v">
                <p:oleObj spid="_x0000_s13408" name="Equation" r:id="rId6" imgW="1130300" imgH="393700" progId="Equation.DSMT4">
                  <p:embed/>
                </p:oleObj>
              </mc:Choice>
              <mc:Fallback>
                <p:oleObj name="Equation" r:id="rId6" imgW="1130300" imgH="3937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5100" y="4279900"/>
                        <a:ext cx="1130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0908" name="Text Box 12"/>
          <p:cNvSpPr txBox="1">
            <a:spLocks noChangeArrowheads="1"/>
          </p:cNvSpPr>
          <p:nvPr/>
        </p:nvSpPr>
        <p:spPr bwMode="auto">
          <a:xfrm>
            <a:off x="5181600" y="4292600"/>
            <a:ext cx="3276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exact, but chiral symmetry  </a:t>
            </a:r>
          </a:p>
        </p:txBody>
      </p:sp>
      <p:graphicFrame>
        <p:nvGraphicFramePr>
          <p:cNvPr id="80909" name="Object 13"/>
          <p:cNvGraphicFramePr>
            <a:graphicFrameLocks noChangeAspect="1"/>
          </p:cNvGraphicFramePr>
          <p:nvPr/>
        </p:nvGraphicFramePr>
        <p:xfrm>
          <a:off x="685800" y="4648200"/>
          <a:ext cx="1244600" cy="406400"/>
        </p:xfrm>
        <a:graphic>
          <a:graphicData uri="http://schemas.openxmlformats.org/presentationml/2006/ole">
            <mc:AlternateContent xmlns:mc="http://schemas.openxmlformats.org/markup-compatibility/2006">
              <mc:Choice xmlns:v="urn:schemas-microsoft-com:vml" Requires="v">
                <p:oleObj spid="_x0000_s13409" name="Equation" r:id="rId8" imgW="1244600" imgH="406400" progId="Equation.DSMT4">
                  <p:embed/>
                </p:oleObj>
              </mc:Choice>
              <mc:Fallback>
                <p:oleObj name="Equation" r:id="rId8" imgW="1244600" imgH="4064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648200"/>
                        <a:ext cx="1244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0910" name="Text Box 14"/>
          <p:cNvSpPr txBox="1">
            <a:spLocks noChangeArrowheads="1"/>
          </p:cNvSpPr>
          <p:nvPr/>
        </p:nvSpPr>
        <p:spPr bwMode="auto">
          <a:xfrm>
            <a:off x="1981200" y="4686300"/>
            <a:ext cx="3581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spontaneously broken by         </a:t>
            </a:r>
          </a:p>
        </p:txBody>
      </p:sp>
      <p:graphicFrame>
        <p:nvGraphicFramePr>
          <p:cNvPr id="80911" name="Object 15"/>
          <p:cNvGraphicFramePr>
            <a:graphicFrameLocks noChangeAspect="1"/>
          </p:cNvGraphicFramePr>
          <p:nvPr/>
        </p:nvGraphicFramePr>
        <p:xfrm>
          <a:off x="5143500" y="4679950"/>
          <a:ext cx="2552700" cy="444500"/>
        </p:xfrm>
        <a:graphic>
          <a:graphicData uri="http://schemas.openxmlformats.org/presentationml/2006/ole">
            <mc:AlternateContent xmlns:mc="http://schemas.openxmlformats.org/markup-compatibility/2006">
              <mc:Choice xmlns:v="urn:schemas-microsoft-com:vml" Requires="v">
                <p:oleObj spid="_x0000_s13410" name="Equation" r:id="rId10" imgW="2552700" imgH="444500" progId="Equation.DSMT4">
                  <p:embed/>
                </p:oleObj>
              </mc:Choice>
              <mc:Fallback>
                <p:oleObj name="Equation" r:id="rId10" imgW="2552700" imgH="4445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3500" y="4679950"/>
                        <a:ext cx="2552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0912" name="Text Box 16"/>
          <p:cNvSpPr txBox="1">
            <a:spLocks noChangeArrowheads="1"/>
          </p:cNvSpPr>
          <p:nvPr/>
        </p:nvSpPr>
        <p:spPr bwMode="auto">
          <a:xfrm>
            <a:off x="457200" y="5241925"/>
            <a:ext cx="8382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Model has a </a:t>
            </a:r>
            <a:r>
              <a:rPr lang="en-US" sz="2000" b="1"/>
              <a:t>massless pseudoscalar</a:t>
            </a:r>
            <a:r>
              <a:rPr lang="en-US" sz="2000"/>
              <a:t>, identified with pion</a:t>
            </a:r>
          </a:p>
          <a:p>
            <a:r>
              <a:rPr lang="en-US" sz="2000"/>
              <a:t>   — N &amp; J-L suggested chiral symmetry was not quite exact even before spontaneous symmetry breaking, hence pion has a small mass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9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9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9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9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9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5" grpId="0"/>
      <p:bldP spid="80908" grpId="0"/>
      <p:bldP spid="80910" grpId="0"/>
      <p:bldP spid="809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15363"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Unification</a:t>
            </a:r>
          </a:p>
        </p:txBody>
      </p:sp>
      <p:sp>
        <p:nvSpPr>
          <p:cNvPr id="27651" name="Text Box 3"/>
          <p:cNvSpPr txBox="1">
            <a:spLocks noChangeArrowheads="1"/>
          </p:cNvSpPr>
          <p:nvPr/>
        </p:nvSpPr>
        <p:spPr bwMode="auto">
          <a:xfrm>
            <a:off x="485775" y="25908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 very important step was the discovery that the weak four-fermion interactions involved V and A rather than S, T or P.</a:t>
            </a:r>
          </a:p>
        </p:txBody>
      </p:sp>
      <p:sp>
        <p:nvSpPr>
          <p:cNvPr id="15365" name="Text Box 4"/>
          <p:cNvSpPr txBox="1">
            <a:spLocks noChangeArrowheads="1"/>
          </p:cNvSpPr>
          <p:nvPr/>
        </p:nvSpPr>
        <p:spPr bwMode="auto">
          <a:xfrm>
            <a:off x="631825"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27654" name="Text Box 6"/>
          <p:cNvSpPr txBox="1">
            <a:spLocks noChangeArrowheads="1"/>
          </p:cNvSpPr>
          <p:nvPr/>
        </p:nvSpPr>
        <p:spPr bwMode="auto">
          <a:xfrm>
            <a:off x="381000" y="4267200"/>
            <a:ext cx="8229600"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This meant that the weak interactions could be seen as due to the exchange of </a:t>
            </a:r>
            <a:r>
              <a:rPr lang="en-US" sz="2000">
                <a:solidFill>
                  <a:srgbClr val="DC0114"/>
                </a:solidFill>
              </a:rPr>
              <a:t>spin-1 </a:t>
            </a:r>
            <a:r>
              <a:rPr lang="en-US" sz="2000" i="1">
                <a:solidFill>
                  <a:srgbClr val="DC0114"/>
                </a:solidFill>
              </a:rPr>
              <a:t>W</a:t>
            </a:r>
            <a:r>
              <a:rPr lang="en-US" sz="2000" baseline="30000">
                <a:solidFill>
                  <a:srgbClr val="DC0114"/>
                </a:solidFill>
              </a:rPr>
              <a:t>±</a:t>
            </a:r>
            <a:r>
              <a:rPr lang="en-US" sz="2000">
                <a:solidFill>
                  <a:srgbClr val="DC0114"/>
                </a:solidFill>
              </a:rPr>
              <a:t> bosons</a:t>
            </a:r>
            <a:r>
              <a:rPr lang="en-US" sz="2000"/>
              <a:t>.  This made them seem very similar to electromagnetic interactions mediated by photons.  </a:t>
            </a:r>
          </a:p>
          <a:p>
            <a:r>
              <a:rPr lang="en-US" sz="2000"/>
              <a:t>   — So the question arose: </a:t>
            </a:r>
          </a:p>
          <a:p>
            <a:r>
              <a:rPr lang="en-US" sz="2000"/>
              <a:t>        </a:t>
            </a:r>
            <a:r>
              <a:rPr lang="en-US" sz="2000" b="1">
                <a:solidFill>
                  <a:srgbClr val="DC0114"/>
                </a:solidFill>
              </a:rPr>
              <a:t>could there be a unified theory of weak and electromagnetic      </a:t>
            </a:r>
          </a:p>
          <a:p>
            <a:r>
              <a:rPr lang="en-US" sz="2000" b="1">
                <a:solidFill>
                  <a:srgbClr val="DC0114"/>
                </a:solidFill>
              </a:rPr>
              <a:t>        interactions?</a:t>
            </a:r>
            <a:r>
              <a:rPr lang="en-US" sz="2000"/>
              <a:t> </a:t>
            </a:r>
          </a:p>
        </p:txBody>
      </p:sp>
      <p:sp>
        <p:nvSpPr>
          <p:cNvPr id="27655" name="Text Box 7"/>
          <p:cNvSpPr txBox="1">
            <a:spLocks noChangeArrowheads="1"/>
          </p:cNvSpPr>
          <p:nvPr/>
        </p:nvSpPr>
        <p:spPr bwMode="auto">
          <a:xfrm>
            <a:off x="457200" y="3429000"/>
            <a:ext cx="8229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solidFill>
                  <a:srgbClr val="DC0114"/>
                </a:solidFill>
              </a:rPr>
              <a:t>V–A theory</a:t>
            </a:r>
            <a:r>
              <a:rPr lang="en-US" sz="2000"/>
              <a:t> proposed by Marshak &amp; Sudarshan (1957) and by Feynman &amp; Gell-Mann (1958)   </a:t>
            </a:r>
          </a:p>
        </p:txBody>
      </p:sp>
      <p:sp>
        <p:nvSpPr>
          <p:cNvPr id="15368" name="Text Box 8"/>
          <p:cNvSpPr txBox="1">
            <a:spLocks noChangeArrowheads="1"/>
          </p:cNvSpPr>
          <p:nvPr/>
        </p:nvSpPr>
        <p:spPr bwMode="auto">
          <a:xfrm>
            <a:off x="457200" y="1752600"/>
            <a:ext cx="8458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Because of the difficulty of calculating with a theory with large coupling constant, interest began to shift towards the </a:t>
            </a:r>
            <a:r>
              <a:rPr lang="en-US" sz="2000">
                <a:solidFill>
                  <a:srgbClr val="DC0114"/>
                </a:solidFill>
              </a:rPr>
              <a:t>weak interactions</a:t>
            </a:r>
            <a:r>
              <a:rPr lang="en-US" sz="200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4" grpId="0"/>
      <p:bldP spid="276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3"/>
          <p:cNvSpPr>
            <a:spLocks noGrp="1"/>
          </p:cNvSpPr>
          <p:nvPr>
            <p:ph type="ftr" sz="quarter" idx="11"/>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smtClean="0"/>
              <a:t>Symmetry breaking and unification 8 Jan 2014</a:t>
            </a:r>
            <a:endParaRPr lang="en-US" sz="1400"/>
          </a:p>
        </p:txBody>
      </p:sp>
      <p:sp>
        <p:nvSpPr>
          <p:cNvPr id="17411" name="Rectangle 2"/>
          <p:cNvSpPr>
            <a:spLocks noGrp="1" noChangeArrowheads="1"/>
          </p:cNvSpPr>
          <p:nvPr>
            <p:ph type="title"/>
          </p:nvPr>
        </p:nvSpPr>
        <p:spPr>
          <a:xfrm>
            <a:off x="685800" y="609600"/>
            <a:ext cx="7772400" cy="762000"/>
          </a:xfrm>
          <a:solidFill>
            <a:srgbClr val="FFFF00"/>
          </a:solidFill>
        </p:spPr>
        <p:txBody>
          <a:bodyPr/>
          <a:lstStyle/>
          <a:p>
            <a:pPr eaLnBrk="1" hangingPunct="1"/>
            <a:r>
              <a:rPr lang="en-US" sz="3200">
                <a:latin typeface="Arial" charset="0"/>
                <a:ea typeface="ＭＳ Ｐゴシック" charset="0"/>
                <a:cs typeface="ＭＳ Ｐゴシック" charset="0"/>
              </a:rPr>
              <a:t>Similarity and Dissimilarity</a:t>
            </a:r>
          </a:p>
        </p:txBody>
      </p:sp>
      <p:sp>
        <p:nvSpPr>
          <p:cNvPr id="17412" name="Text Box 4"/>
          <p:cNvSpPr txBox="1">
            <a:spLocks noChangeArrowheads="1"/>
          </p:cNvSpPr>
          <p:nvPr/>
        </p:nvSpPr>
        <p:spPr bwMode="auto">
          <a:xfrm>
            <a:off x="631825" y="6172200"/>
            <a:ext cx="790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17413" name="Text Box 10"/>
          <p:cNvSpPr txBox="1">
            <a:spLocks noChangeArrowheads="1"/>
          </p:cNvSpPr>
          <p:nvPr/>
        </p:nvSpPr>
        <p:spPr bwMode="auto">
          <a:xfrm>
            <a:off x="1938338" y="1631950"/>
            <a:ext cx="2160587"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i="1">
                <a:solidFill>
                  <a:srgbClr val="DC0114"/>
                </a:solidFill>
              </a:rPr>
              <a:t>Electromagnetic</a:t>
            </a:r>
          </a:p>
          <a:p>
            <a:pPr algn="ctr"/>
            <a:r>
              <a:rPr lang="en-US" sz="2000" b="1" i="1">
                <a:solidFill>
                  <a:srgbClr val="DC0114"/>
                </a:solidFill>
              </a:rPr>
              <a:t>interaction </a:t>
            </a:r>
          </a:p>
        </p:txBody>
      </p:sp>
      <p:sp>
        <p:nvSpPr>
          <p:cNvPr id="17414" name="Text Box 11"/>
          <p:cNvSpPr txBox="1">
            <a:spLocks noChangeArrowheads="1"/>
          </p:cNvSpPr>
          <p:nvPr/>
        </p:nvSpPr>
        <p:spPr bwMode="auto">
          <a:xfrm>
            <a:off x="5422900" y="1593850"/>
            <a:ext cx="148272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i="1">
                <a:solidFill>
                  <a:srgbClr val="DC0114"/>
                </a:solidFill>
              </a:rPr>
              <a:t>Weak</a:t>
            </a:r>
          </a:p>
          <a:p>
            <a:pPr algn="ctr"/>
            <a:r>
              <a:rPr lang="en-US" sz="2000" b="1" i="1">
                <a:solidFill>
                  <a:srgbClr val="DC0114"/>
                </a:solidFill>
              </a:rPr>
              <a:t>interaction</a:t>
            </a:r>
          </a:p>
        </p:txBody>
      </p:sp>
      <p:sp>
        <p:nvSpPr>
          <p:cNvPr id="17415" name="Text Box 12"/>
          <p:cNvSpPr txBox="1">
            <a:spLocks noChangeArrowheads="1"/>
          </p:cNvSpPr>
          <p:nvPr/>
        </p:nvSpPr>
        <p:spPr bwMode="auto">
          <a:xfrm>
            <a:off x="2217009" y="2486025"/>
            <a:ext cx="1595309"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t>exchange of</a:t>
            </a:r>
          </a:p>
          <a:p>
            <a:pPr algn="ctr"/>
            <a:r>
              <a:rPr lang="en-US" sz="2000" dirty="0"/>
              <a:t>spin-1</a:t>
            </a:r>
            <a:r>
              <a:rPr lang="en-US" sz="2000" dirty="0">
                <a:solidFill>
                  <a:schemeClr val="bg1"/>
                </a:solidFill>
              </a:rPr>
              <a:t> </a:t>
            </a:r>
            <a:r>
              <a:rPr lang="en-US" sz="2000" dirty="0">
                <a:solidFill>
                  <a:schemeClr val="bg1"/>
                </a:solidFill>
                <a:latin typeface="Symbol" charset="0"/>
              </a:rPr>
              <a:t> </a:t>
            </a:r>
            <a:r>
              <a:rPr lang="en-US" sz="2000" dirty="0" smtClean="0">
                <a:solidFill>
                  <a:schemeClr val="bg1"/>
                </a:solidFill>
                <a:latin typeface="Symbol" charset="0"/>
              </a:rPr>
              <a:t>.</a:t>
            </a:r>
            <a:endParaRPr lang="en-US" sz="2000" dirty="0">
              <a:solidFill>
                <a:schemeClr val="bg1"/>
              </a:solidFill>
            </a:endParaRPr>
          </a:p>
        </p:txBody>
      </p:sp>
      <p:sp>
        <p:nvSpPr>
          <p:cNvPr id="17416" name="Text Box 13"/>
          <p:cNvSpPr txBox="1">
            <a:spLocks noChangeArrowheads="1"/>
          </p:cNvSpPr>
          <p:nvPr/>
        </p:nvSpPr>
        <p:spPr bwMode="auto">
          <a:xfrm>
            <a:off x="5376863" y="2447925"/>
            <a:ext cx="156845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exchange of</a:t>
            </a:r>
          </a:p>
          <a:p>
            <a:pPr algn="ctr"/>
            <a:r>
              <a:rPr lang="en-US" sz="2000"/>
              <a:t>spin-1 </a:t>
            </a:r>
            <a:r>
              <a:rPr lang="en-US" sz="2000" i="1"/>
              <a:t>W</a:t>
            </a:r>
            <a:r>
              <a:rPr lang="en-US" sz="2000" baseline="30000"/>
              <a:t>±</a:t>
            </a:r>
            <a:endParaRPr lang="en-US" sz="2000"/>
          </a:p>
        </p:txBody>
      </p:sp>
      <p:sp>
        <p:nvSpPr>
          <p:cNvPr id="29710" name="Text Box 14"/>
          <p:cNvSpPr txBox="1">
            <a:spLocks noChangeArrowheads="1"/>
          </p:cNvSpPr>
          <p:nvPr/>
        </p:nvSpPr>
        <p:spPr bwMode="auto">
          <a:xfrm>
            <a:off x="2327275" y="3543300"/>
            <a:ext cx="13843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long range</a:t>
            </a:r>
          </a:p>
        </p:txBody>
      </p:sp>
      <p:sp>
        <p:nvSpPr>
          <p:cNvPr id="29711" name="Text Box 15"/>
          <p:cNvSpPr txBox="1">
            <a:spLocks noChangeArrowheads="1"/>
          </p:cNvSpPr>
          <p:nvPr/>
        </p:nvSpPr>
        <p:spPr bwMode="auto">
          <a:xfrm>
            <a:off x="5432425" y="3505200"/>
            <a:ext cx="14684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short range</a:t>
            </a:r>
          </a:p>
          <a:p>
            <a:pPr algn="ctr"/>
            <a:r>
              <a:rPr lang="en-US" sz="2000"/>
              <a:t>          large</a:t>
            </a:r>
          </a:p>
        </p:txBody>
      </p:sp>
      <p:sp>
        <p:nvSpPr>
          <p:cNvPr id="29712" name="Text Box 16"/>
          <p:cNvSpPr txBox="1">
            <a:spLocks noChangeArrowheads="1"/>
          </p:cNvSpPr>
          <p:nvPr/>
        </p:nvSpPr>
        <p:spPr bwMode="auto">
          <a:xfrm>
            <a:off x="1909763" y="4343400"/>
            <a:ext cx="224472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parity conserving</a:t>
            </a:r>
          </a:p>
          <a:p>
            <a:pPr algn="ctr"/>
            <a:r>
              <a:rPr lang="en-US" sz="2000"/>
              <a:t>(mirror symmetric)</a:t>
            </a:r>
          </a:p>
        </p:txBody>
      </p:sp>
      <p:sp>
        <p:nvSpPr>
          <p:cNvPr id="29713" name="Text Box 17"/>
          <p:cNvSpPr txBox="1">
            <a:spLocks noChangeArrowheads="1"/>
          </p:cNvSpPr>
          <p:nvPr/>
        </p:nvSpPr>
        <p:spPr bwMode="auto">
          <a:xfrm>
            <a:off x="4792663" y="4343400"/>
            <a:ext cx="275272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parity violating</a:t>
            </a:r>
          </a:p>
          <a:p>
            <a:pPr algn="ctr"/>
            <a:r>
              <a:rPr lang="en-US" sz="2000"/>
              <a:t>(non-mirror symmetric)</a:t>
            </a:r>
          </a:p>
        </p:txBody>
      </p:sp>
      <p:graphicFrame>
        <p:nvGraphicFramePr>
          <p:cNvPr id="29714" name="Object 18"/>
          <p:cNvGraphicFramePr>
            <a:graphicFrameLocks noChangeAspect="1"/>
          </p:cNvGraphicFramePr>
          <p:nvPr/>
        </p:nvGraphicFramePr>
        <p:xfrm>
          <a:off x="2413000" y="3876675"/>
          <a:ext cx="1092200" cy="419100"/>
        </p:xfrm>
        <a:graphic>
          <a:graphicData uri="http://schemas.openxmlformats.org/presentationml/2006/ole">
            <mc:AlternateContent xmlns:mc="http://schemas.openxmlformats.org/markup-compatibility/2006">
              <mc:Choice xmlns:v="urn:schemas-microsoft-com:vml" Requires="v">
                <p:oleObj spid="_x0000_s17489" name="Equation" r:id="rId4" imgW="1092200" imgH="419100" progId="Equation.DSMT4">
                  <p:embed/>
                </p:oleObj>
              </mc:Choice>
              <mc:Fallback>
                <p:oleObj name="Equation" r:id="rId4" imgW="1092200" imgH="4191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0" y="3876675"/>
                        <a:ext cx="1092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15" name="Object 19"/>
          <p:cNvGraphicFramePr>
            <a:graphicFrameLocks noChangeAspect="1"/>
          </p:cNvGraphicFramePr>
          <p:nvPr/>
        </p:nvGraphicFramePr>
        <p:xfrm>
          <a:off x="5435600" y="3838575"/>
          <a:ext cx="736600" cy="381000"/>
        </p:xfrm>
        <a:graphic>
          <a:graphicData uri="http://schemas.openxmlformats.org/presentationml/2006/ole">
            <mc:AlternateContent xmlns:mc="http://schemas.openxmlformats.org/markup-compatibility/2006">
              <mc:Choice xmlns:v="urn:schemas-microsoft-com:vml" Requires="v">
                <p:oleObj spid="_x0000_s17490" name="Equation" r:id="rId6" imgW="736600" imgH="381000" progId="Equation.DSMT4">
                  <p:embed/>
                </p:oleObj>
              </mc:Choice>
              <mc:Fallback>
                <p:oleObj name="Equation" r:id="rId6" imgW="736600" imgH="381000" progId="Equation.DSMT4">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3838575"/>
                        <a:ext cx="73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16" name="Text Box 20"/>
          <p:cNvSpPr txBox="1">
            <a:spLocks noChangeArrowheads="1"/>
          </p:cNvSpPr>
          <p:nvPr/>
        </p:nvSpPr>
        <p:spPr bwMode="auto">
          <a:xfrm>
            <a:off x="4216400" y="3200400"/>
            <a:ext cx="6365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DC0114"/>
                </a:solidFill>
              </a:rPr>
              <a:t>But </a:t>
            </a:r>
          </a:p>
        </p:txBody>
      </p:sp>
      <p:sp>
        <p:nvSpPr>
          <p:cNvPr id="29717" name="Text Box 21"/>
          <p:cNvSpPr txBox="1">
            <a:spLocks noChangeArrowheads="1"/>
          </p:cNvSpPr>
          <p:nvPr/>
        </p:nvSpPr>
        <p:spPr bwMode="auto">
          <a:xfrm>
            <a:off x="1633603" y="5203825"/>
            <a:ext cx="5810121"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DC0114"/>
                </a:solidFill>
              </a:rPr>
              <a:t>So: Can there be a </a:t>
            </a:r>
            <a:r>
              <a:rPr lang="en-US" sz="2000" b="1" i="1" dirty="0">
                <a:solidFill>
                  <a:srgbClr val="DC0114"/>
                </a:solidFill>
              </a:rPr>
              <a:t>symmetry</a:t>
            </a:r>
            <a:r>
              <a:rPr lang="en-US" sz="2000" dirty="0">
                <a:solidFill>
                  <a:srgbClr val="DC0114"/>
                </a:solidFill>
              </a:rPr>
              <a:t> relating</a:t>
            </a:r>
            <a:r>
              <a:rPr lang="en-US" sz="2000" dirty="0">
                <a:solidFill>
                  <a:srgbClr val="AC000E"/>
                </a:solidFill>
              </a:rPr>
              <a:t> </a:t>
            </a:r>
            <a:r>
              <a:rPr lang="en-US" sz="2000" dirty="0" smtClean="0">
                <a:latin typeface="Symbol" charset="0"/>
              </a:rPr>
              <a:t>     </a:t>
            </a:r>
            <a:r>
              <a:rPr lang="en-US" sz="2000" dirty="0" smtClean="0">
                <a:solidFill>
                  <a:srgbClr val="AC000E"/>
                </a:solidFill>
              </a:rPr>
              <a:t> </a:t>
            </a:r>
            <a:r>
              <a:rPr lang="en-US" sz="2000" dirty="0">
                <a:solidFill>
                  <a:srgbClr val="DC0114"/>
                </a:solidFill>
              </a:rPr>
              <a:t>and</a:t>
            </a:r>
            <a:r>
              <a:rPr lang="en-US" sz="2000" dirty="0">
                <a:solidFill>
                  <a:srgbClr val="AC000E"/>
                </a:solidFill>
              </a:rPr>
              <a:t> </a:t>
            </a:r>
            <a:r>
              <a:rPr lang="en-US" sz="2000" i="1" dirty="0"/>
              <a:t>W</a:t>
            </a:r>
            <a:r>
              <a:rPr lang="en-US" sz="2000" baseline="30000" dirty="0"/>
              <a:t>±</a:t>
            </a:r>
            <a:r>
              <a:rPr lang="en-US" sz="2000" dirty="0">
                <a:solidFill>
                  <a:srgbClr val="DC0114"/>
                </a:solidFill>
              </a:rPr>
              <a:t>? </a:t>
            </a:r>
            <a:endParaRPr lang="en-US" sz="2000" dirty="0">
              <a:solidFill>
                <a:srgbClr val="AC000E"/>
              </a:solidFill>
            </a:endParaRPr>
          </a:p>
        </p:txBody>
      </p:sp>
      <p:sp>
        <p:nvSpPr>
          <p:cNvPr id="29718" name="Text Box 22"/>
          <p:cNvSpPr txBox="1">
            <a:spLocks noChangeArrowheads="1"/>
          </p:cNvSpPr>
          <p:nvPr/>
        </p:nvSpPr>
        <p:spPr bwMode="auto">
          <a:xfrm>
            <a:off x="3160713" y="5638800"/>
            <a:ext cx="275272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rgbClr val="DC0114"/>
                </a:solidFill>
              </a:rPr>
              <a:t>If so it must be </a:t>
            </a:r>
            <a:r>
              <a:rPr lang="en-US" sz="2000" b="1" i="1">
                <a:solidFill>
                  <a:srgbClr val="DC0114"/>
                </a:solidFill>
              </a:rPr>
              <a:t>broken</a:t>
            </a:r>
            <a:endParaRPr lang="en-US" sz="2000">
              <a:solidFill>
                <a:srgbClr val="DC0114"/>
              </a:solidFill>
            </a:endParaRPr>
          </a:p>
        </p:txBody>
      </p:sp>
      <p:pic>
        <p:nvPicPr>
          <p:cNvPr id="17426" name="Picture 24" descr="em-scat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1752600"/>
            <a:ext cx="1435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5" descr="weak-dec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1981200"/>
            <a:ext cx="1435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89309748"/>
              </p:ext>
            </p:extLst>
          </p:nvPr>
        </p:nvGraphicFramePr>
        <p:xfrm>
          <a:off x="3347864" y="2924944"/>
          <a:ext cx="177800" cy="241300"/>
        </p:xfrm>
        <a:graphic>
          <a:graphicData uri="http://schemas.openxmlformats.org/presentationml/2006/ole">
            <mc:AlternateContent xmlns:mc="http://schemas.openxmlformats.org/markup-compatibility/2006">
              <mc:Choice xmlns:v="urn:schemas-microsoft-com:vml" Requires="v">
                <p:oleObj spid="_x0000_s17491" name="Equation" r:id="rId10" imgW="177800" imgH="241300" progId="Equation.DSMT4">
                  <p:embed/>
                </p:oleObj>
              </mc:Choice>
              <mc:Fallback>
                <p:oleObj name="Equation" r:id="rId10" imgW="177800" imgH="241300" progId="Equation.DSMT4">
                  <p:embed/>
                  <p:pic>
                    <p:nvPicPr>
                      <p:cNvPr id="0" name=""/>
                      <p:cNvPicPr/>
                      <p:nvPr/>
                    </p:nvPicPr>
                    <p:blipFill>
                      <a:blip r:embed="rId11"/>
                      <a:stretch>
                        <a:fillRect/>
                      </a:stretch>
                    </p:blipFill>
                    <p:spPr>
                      <a:xfrm>
                        <a:off x="3347864" y="2924944"/>
                        <a:ext cx="177800" cy="2413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220497025"/>
              </p:ext>
            </p:extLst>
          </p:nvPr>
        </p:nvGraphicFramePr>
        <p:xfrm>
          <a:off x="6122392" y="5347940"/>
          <a:ext cx="177800" cy="241300"/>
        </p:xfrm>
        <a:graphic>
          <a:graphicData uri="http://schemas.openxmlformats.org/presentationml/2006/ole">
            <mc:AlternateContent xmlns:mc="http://schemas.openxmlformats.org/markup-compatibility/2006">
              <mc:Choice xmlns:v="urn:schemas-microsoft-com:vml" Requires="v">
                <p:oleObj spid="_x0000_s17492" name="Equation" r:id="rId12" imgW="177800" imgH="241300" progId="Equation.DSMT4">
                  <p:embed/>
                </p:oleObj>
              </mc:Choice>
              <mc:Fallback>
                <p:oleObj name="Equation" r:id="rId12" imgW="177800" imgH="241300" progId="Equation.DSMT4">
                  <p:embed/>
                  <p:pic>
                    <p:nvPicPr>
                      <p:cNvPr id="0" name=""/>
                      <p:cNvPicPr/>
                      <p:nvPr/>
                    </p:nvPicPr>
                    <p:blipFill>
                      <a:blip r:embed="rId11"/>
                      <a:stretch>
                        <a:fillRect/>
                      </a:stretch>
                    </p:blipFill>
                    <p:spPr>
                      <a:xfrm>
                        <a:off x="6122392" y="5347940"/>
                        <a:ext cx="177800" cy="2413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p:bldP spid="29711" grpId="0"/>
      <p:bldP spid="29712" grpId="0"/>
      <p:bldP spid="29713" grpId="0"/>
      <p:bldP spid="29716" grpId="0"/>
      <p:bldP spid="29717" grpId="0"/>
      <p:bldP spid="29718"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3142</TotalTime>
  <Words>2521</Words>
  <Application>Microsoft Macintosh PowerPoint</Application>
  <PresentationFormat>On-screen Show (4:3)</PresentationFormat>
  <Paragraphs>288</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Blank Presentation</vt:lpstr>
      <vt:lpstr>Equation</vt:lpstr>
      <vt:lpstr>Symmetry breaking and electroweak unification — an Imperial College perspective</vt:lpstr>
      <vt:lpstr>Outline</vt:lpstr>
      <vt:lpstr>Imperial College in 1959</vt:lpstr>
      <vt:lpstr>Physics after WW2</vt:lpstr>
      <vt:lpstr>Gauge theories</vt:lpstr>
      <vt:lpstr>Gauge theories</vt:lpstr>
      <vt:lpstr>Broken symmetries</vt:lpstr>
      <vt:lpstr>Unification</vt:lpstr>
      <vt:lpstr>Similarity and Dissimilarity</vt:lpstr>
      <vt:lpstr>Early Unified Models</vt:lpstr>
      <vt:lpstr>Spontaneous Symmetry Breaking</vt:lpstr>
      <vt:lpstr>Nambu-Goldstone bosons</vt:lpstr>
      <vt:lpstr>Are massless bosons inevitable?</vt:lpstr>
      <vt:lpstr>Goldstone Theorem</vt:lpstr>
      <vt:lpstr>Counter-examples</vt:lpstr>
      <vt:lpstr>Impasse</vt:lpstr>
      <vt:lpstr>Higgs mechanism</vt:lpstr>
      <vt:lpstr>Gauge conditions</vt:lpstr>
      <vt:lpstr>How is the Goldstone theorem avoided?</vt:lpstr>
      <vt:lpstr>Q does not exist</vt:lpstr>
      <vt:lpstr>Unitary inequivalence</vt:lpstr>
      <vt:lpstr>Electroweak unification</vt:lpstr>
      <vt:lpstr>Later developments</vt:lpstr>
      <vt:lpstr>The Higgs boson</vt:lpstr>
      <vt:lpstr>Is the standard model ‘complete’?</vt:lpstr>
      <vt:lpstr>The End</vt:lpstr>
      <vt:lpstr>PowerPoint Presentation</vt:lpstr>
      <vt:lpstr>PowerPoint Presentation</vt:lpstr>
    </vt:vector>
  </TitlesOfParts>
  <Company>Tom Kibble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Kibble</dc:creator>
  <cp:lastModifiedBy>Tom Kibble</cp:lastModifiedBy>
  <cp:revision>78</cp:revision>
  <dcterms:created xsi:type="dcterms:W3CDTF">2012-01-05T20:47:11Z</dcterms:created>
  <dcterms:modified xsi:type="dcterms:W3CDTF">2014-01-05T16:18:53Z</dcterms:modified>
</cp:coreProperties>
</file>