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263" r:id="rId3"/>
    <p:sldId id="262" r:id="rId4"/>
    <p:sldId id="257" r:id="rId5"/>
    <p:sldId id="259" r:id="rId6"/>
    <p:sldId id="258" r:id="rId7"/>
    <p:sldId id="266" r:id="rId8"/>
    <p:sldId id="265" r:id="rId9"/>
    <p:sldId id="260" r:id="rId10"/>
    <p:sldId id="267" r:id="rId11"/>
    <p:sldId id="270" r:id="rId12"/>
    <p:sldId id="261"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varScale="1">
        <p:scale>
          <a:sx n="117" d="100"/>
          <a:sy n="117" d="100"/>
        </p:scale>
        <p:origin x="120" y="29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1C33A57-7D21-4B95-BE40-A64A2076DA88}" type="datetimeFigureOut">
              <a:rPr lang="en-GB" smtClean="0"/>
              <a:t>12/12/2019</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280827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143625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10090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D9EA1E7-3690-43B1-BDF8-42A30F2A59A4}"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904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31596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1C33A57-7D21-4B95-BE40-A64A2076DA88}"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95149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1C33A57-7D21-4B95-BE40-A64A2076DA88}"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198460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C33A57-7D21-4B95-BE40-A64A2076DA88}"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189421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1C33A57-7D21-4B95-BE40-A64A2076DA88}" type="datetimeFigureOut">
              <a:rPr lang="en-GB" smtClean="0"/>
              <a:t>12/12/2019</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216116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C33A57-7D21-4B95-BE40-A64A2076DA88}"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10612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1C33A57-7D21-4B95-BE40-A64A2076DA88}" type="datetimeFigureOut">
              <a:rPr lang="en-GB" smtClean="0"/>
              <a:t>12/12/2019</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40107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425436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C33A57-7D21-4B95-BE40-A64A2076DA88}" type="datetimeFigureOut">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142803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C33A57-7D21-4B95-BE40-A64A2076DA88}"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281052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33A57-7D21-4B95-BE40-A64A2076DA88}" type="datetimeFigureOut">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204117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55854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C33A57-7D21-4B95-BE40-A64A2076DA88}"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A1E7-3690-43B1-BDF8-42A30F2A59A4}" type="slidenum">
              <a:rPr lang="en-GB" smtClean="0"/>
              <a:t>‹#›</a:t>
            </a:fld>
            <a:endParaRPr lang="en-GB"/>
          </a:p>
        </p:txBody>
      </p:sp>
    </p:spTree>
    <p:extLst>
      <p:ext uri="{BB962C8B-B14F-4D97-AF65-F5344CB8AC3E}">
        <p14:creationId xmlns:p14="http://schemas.microsoft.com/office/powerpoint/2010/main" val="96657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C33A57-7D21-4B95-BE40-A64A2076DA88}" type="datetimeFigureOut">
              <a:rPr lang="en-GB" smtClean="0"/>
              <a:t>12/12/2019</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9EA1E7-3690-43B1-BDF8-42A30F2A59A4}" type="slidenum">
              <a:rPr lang="en-GB" smtClean="0"/>
              <a:t>‹#›</a:t>
            </a:fld>
            <a:endParaRPr lang="en-GB"/>
          </a:p>
        </p:txBody>
      </p:sp>
    </p:spTree>
    <p:extLst>
      <p:ext uri="{BB962C8B-B14F-4D97-AF65-F5344CB8AC3E}">
        <p14:creationId xmlns:p14="http://schemas.microsoft.com/office/powerpoint/2010/main" val="7228059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smtClean="0"/>
              <a:t>The ATLAS experiment at </a:t>
            </a:r>
            <a:r>
              <a:rPr lang="en-GB" dirty="0" err="1" smtClean="0"/>
              <a:t>cern</a:t>
            </a:r>
            <a:r>
              <a:rPr lang="en-GB" dirty="0" smtClean="0"/>
              <a:t> is shut down</a:t>
            </a:r>
            <a:endParaRPr lang="en-GB" dirty="0"/>
          </a:p>
        </p:txBody>
      </p:sp>
    </p:spTree>
    <p:extLst>
      <p:ext uri="{BB962C8B-B14F-4D97-AF65-F5344CB8AC3E}">
        <p14:creationId xmlns:p14="http://schemas.microsoft.com/office/powerpoint/2010/main" val="3816695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
            <a:extLst>
              <a:ext uri="{FF2B5EF4-FFF2-40B4-BE49-F238E27FC236}">
                <a16:creationId xmlns:a16="http://schemas.microsoft.com/office/drawing/2014/main" id="{5B2C1F18-25C5-4752-A273-2E4486BF00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22350"/>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1885950" y="1000108"/>
            <a:ext cx="9163050" cy="5357850"/>
          </a:xfrm>
        </p:spPr>
        <p:txBody>
          <a:bodyPr/>
          <a:lstStyle/>
          <a:p>
            <a:pPr>
              <a:buFont typeface="Wingdings" panose="05000000000000000000" pitchFamily="2" charset="2"/>
              <a:buChar char="q"/>
            </a:pPr>
            <a:r>
              <a:rPr lang="en-GB" sz="2000" dirty="0" smtClean="0"/>
              <a:t>Preliminary layout</a:t>
            </a:r>
            <a:r>
              <a:rPr lang="en-GB" sz="2000" dirty="0"/>
              <a:t>: demonstrating the </a:t>
            </a:r>
            <a:r>
              <a:rPr lang="en-GB" sz="2000" dirty="0" smtClean="0"/>
              <a:t>concepts</a:t>
            </a:r>
            <a:endParaRPr lang="en-GB" sz="1800" dirty="0"/>
          </a:p>
        </p:txBody>
      </p:sp>
      <p:sp>
        <p:nvSpPr>
          <p:cNvPr id="12" name="TextBox 11">
            <a:extLst>
              <a:ext uri="{FF2B5EF4-FFF2-40B4-BE49-F238E27FC236}">
                <a16:creationId xmlns:a16="http://schemas.microsoft.com/office/drawing/2014/main" id="{1632790B-2399-44C4-8943-15071ECF1D6A}"/>
              </a:ext>
            </a:extLst>
          </p:cNvPr>
          <p:cNvSpPr txBox="1"/>
          <p:nvPr/>
        </p:nvSpPr>
        <p:spPr>
          <a:xfrm>
            <a:off x="1141984" y="5922685"/>
            <a:ext cx="356851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Credit:</a:t>
            </a:r>
            <a:r>
              <a:rPr lang="en-GB" sz="1000" dirty="0"/>
              <a:t> </a:t>
            </a:r>
            <a:r>
              <a:rPr lang="en-GB" sz="1000" dirty="0" smtClean="0"/>
              <a:t>Fred Gannaway</a:t>
            </a:r>
            <a:endParaRPr lang="en-GB" sz="1000" dirty="0"/>
          </a:p>
        </p:txBody>
      </p:sp>
      <p:sp>
        <p:nvSpPr>
          <p:cNvPr id="56" name="TextBox 55">
            <a:extLst>
              <a:ext uri="{FF2B5EF4-FFF2-40B4-BE49-F238E27FC236}">
                <a16:creationId xmlns:a16="http://schemas.microsoft.com/office/drawing/2014/main" id="{9E44D2AD-530C-470A-A75A-F716388D4A4B}"/>
              </a:ext>
            </a:extLst>
          </p:cNvPr>
          <p:cNvSpPr txBox="1"/>
          <p:nvPr/>
        </p:nvSpPr>
        <p:spPr>
          <a:xfrm>
            <a:off x="8991319" y="3606924"/>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C00000"/>
                </a:solidFill>
              </a:rPr>
              <a:t>R2</a:t>
            </a:r>
          </a:p>
        </p:txBody>
      </p:sp>
      <p:sp>
        <p:nvSpPr>
          <p:cNvPr id="57" name="TextBox 56">
            <a:extLst>
              <a:ext uri="{FF2B5EF4-FFF2-40B4-BE49-F238E27FC236}">
                <a16:creationId xmlns:a16="http://schemas.microsoft.com/office/drawing/2014/main" id="{789B5BE3-3782-44A7-BF2E-552B239CBA89}"/>
              </a:ext>
            </a:extLst>
          </p:cNvPr>
          <p:cNvSpPr txBox="1"/>
          <p:nvPr/>
        </p:nvSpPr>
        <p:spPr>
          <a:xfrm>
            <a:off x="9413842" y="3489330"/>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C00000"/>
                </a:solidFill>
              </a:rPr>
              <a:t>R1</a:t>
            </a:r>
          </a:p>
        </p:txBody>
      </p:sp>
      <p:sp>
        <p:nvSpPr>
          <p:cNvPr id="58" name="TextBox 57">
            <a:extLst>
              <a:ext uri="{FF2B5EF4-FFF2-40B4-BE49-F238E27FC236}">
                <a16:creationId xmlns:a16="http://schemas.microsoft.com/office/drawing/2014/main" id="{F703F5E9-4DCB-4E45-9366-B7479E05BB4B}"/>
              </a:ext>
            </a:extLst>
          </p:cNvPr>
          <p:cNvSpPr txBox="1"/>
          <p:nvPr/>
        </p:nvSpPr>
        <p:spPr>
          <a:xfrm>
            <a:off x="9836365" y="3362325"/>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C00000"/>
                </a:solidFill>
              </a:rPr>
              <a:t>R0</a:t>
            </a:r>
          </a:p>
        </p:txBody>
      </p:sp>
      <p:sp>
        <p:nvSpPr>
          <p:cNvPr id="61" name="TextBox 60">
            <a:extLst>
              <a:ext uri="{FF2B5EF4-FFF2-40B4-BE49-F238E27FC236}">
                <a16:creationId xmlns:a16="http://schemas.microsoft.com/office/drawing/2014/main" id="{EC8D1D0A-DF15-41B4-B604-3E656503D913}"/>
              </a:ext>
            </a:extLst>
          </p:cNvPr>
          <p:cNvSpPr txBox="1"/>
          <p:nvPr/>
        </p:nvSpPr>
        <p:spPr>
          <a:xfrm>
            <a:off x="9630534" y="2130058"/>
            <a:ext cx="59814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to z=0</a:t>
            </a:r>
          </a:p>
        </p:txBody>
      </p:sp>
      <p:cxnSp>
        <p:nvCxnSpPr>
          <p:cNvPr id="62" name="Straight Arrow Connector 61">
            <a:extLst>
              <a:ext uri="{FF2B5EF4-FFF2-40B4-BE49-F238E27FC236}">
                <a16:creationId xmlns:a16="http://schemas.microsoft.com/office/drawing/2014/main" id="{3AA423DE-D352-44E3-940A-A0822F8F7FEF}"/>
              </a:ext>
            </a:extLst>
          </p:cNvPr>
          <p:cNvCxnSpPr>
            <a:cxnSpLocks/>
          </p:cNvCxnSpPr>
          <p:nvPr/>
        </p:nvCxnSpPr>
        <p:spPr>
          <a:xfrm flipV="1">
            <a:off x="9630534" y="2276872"/>
            <a:ext cx="713939" cy="20050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29555433-6BA9-4DB5-93AA-7902B5109A31}"/>
              </a:ext>
            </a:extLst>
          </p:cNvPr>
          <p:cNvSpPr txBox="1"/>
          <p:nvPr/>
        </p:nvSpPr>
        <p:spPr>
          <a:xfrm>
            <a:off x="1141984" y="4509120"/>
            <a:ext cx="63353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to PP1</a:t>
            </a:r>
          </a:p>
        </p:txBody>
      </p:sp>
      <p:cxnSp>
        <p:nvCxnSpPr>
          <p:cNvPr id="64" name="Straight Arrow Connector 63">
            <a:extLst>
              <a:ext uri="{FF2B5EF4-FFF2-40B4-BE49-F238E27FC236}">
                <a16:creationId xmlns:a16="http://schemas.microsoft.com/office/drawing/2014/main" id="{E940EB6B-8B2C-47A1-8DE3-65F4681BABD5}"/>
              </a:ext>
            </a:extLst>
          </p:cNvPr>
          <p:cNvCxnSpPr>
            <a:cxnSpLocks noChangeAspect="1"/>
          </p:cNvCxnSpPr>
          <p:nvPr/>
        </p:nvCxnSpPr>
        <p:spPr>
          <a:xfrm flipH="1">
            <a:off x="1271469" y="4740669"/>
            <a:ext cx="490967" cy="13788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FC4A9632-48E6-4F4B-9F74-698BD944B0A4}"/>
              </a:ext>
            </a:extLst>
          </p:cNvPr>
          <p:cNvSpPr txBox="1"/>
          <p:nvPr/>
        </p:nvSpPr>
        <p:spPr>
          <a:xfrm>
            <a:off x="8525058" y="3782098"/>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009900"/>
                </a:solidFill>
              </a:rPr>
              <a:t>R3</a:t>
            </a:r>
          </a:p>
        </p:txBody>
      </p:sp>
      <p:sp>
        <p:nvSpPr>
          <p:cNvPr id="70" name="TextBox 69">
            <a:extLst>
              <a:ext uri="{FF2B5EF4-FFF2-40B4-BE49-F238E27FC236}">
                <a16:creationId xmlns:a16="http://schemas.microsoft.com/office/drawing/2014/main" id="{A754C5FF-6953-4187-9D5F-8425F98B503A}"/>
              </a:ext>
            </a:extLst>
          </p:cNvPr>
          <p:cNvSpPr txBox="1"/>
          <p:nvPr/>
        </p:nvSpPr>
        <p:spPr>
          <a:xfrm>
            <a:off x="6669367" y="4293846"/>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009900"/>
                </a:solidFill>
              </a:rPr>
              <a:t>R6</a:t>
            </a:r>
          </a:p>
        </p:txBody>
      </p:sp>
      <p:sp>
        <p:nvSpPr>
          <p:cNvPr id="71" name="TextBox 70">
            <a:extLst>
              <a:ext uri="{FF2B5EF4-FFF2-40B4-BE49-F238E27FC236}">
                <a16:creationId xmlns:a16="http://schemas.microsoft.com/office/drawing/2014/main" id="{B16C2FBB-5E0F-4461-BF10-1DB4394871BD}"/>
              </a:ext>
            </a:extLst>
          </p:cNvPr>
          <p:cNvSpPr txBox="1"/>
          <p:nvPr/>
        </p:nvSpPr>
        <p:spPr>
          <a:xfrm>
            <a:off x="7337205" y="4129532"/>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009900"/>
                </a:solidFill>
              </a:rPr>
              <a:t>R5</a:t>
            </a:r>
          </a:p>
        </p:txBody>
      </p:sp>
      <p:sp>
        <p:nvSpPr>
          <p:cNvPr id="72" name="TextBox 71">
            <a:extLst>
              <a:ext uri="{FF2B5EF4-FFF2-40B4-BE49-F238E27FC236}">
                <a16:creationId xmlns:a16="http://schemas.microsoft.com/office/drawing/2014/main" id="{8B1B1795-D310-4331-9357-421BD9C2E125}"/>
              </a:ext>
            </a:extLst>
          </p:cNvPr>
          <p:cNvSpPr txBox="1"/>
          <p:nvPr/>
        </p:nvSpPr>
        <p:spPr>
          <a:xfrm>
            <a:off x="7938510" y="3968889"/>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009900"/>
                </a:solidFill>
              </a:rPr>
              <a:t>R4</a:t>
            </a:r>
          </a:p>
        </p:txBody>
      </p:sp>
      <p:sp>
        <p:nvSpPr>
          <p:cNvPr id="73" name="TextBox 72">
            <a:extLst>
              <a:ext uri="{FF2B5EF4-FFF2-40B4-BE49-F238E27FC236}">
                <a16:creationId xmlns:a16="http://schemas.microsoft.com/office/drawing/2014/main" id="{3DBB1617-7B9A-477B-BBFF-1A24422B24AB}"/>
              </a:ext>
            </a:extLst>
          </p:cNvPr>
          <p:cNvSpPr txBox="1"/>
          <p:nvPr/>
        </p:nvSpPr>
        <p:spPr>
          <a:xfrm>
            <a:off x="3143673" y="5337154"/>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7030A0"/>
                </a:solidFill>
              </a:rPr>
              <a:t>R10</a:t>
            </a:r>
          </a:p>
        </p:txBody>
      </p:sp>
      <p:sp>
        <p:nvSpPr>
          <p:cNvPr id="74" name="TextBox 73">
            <a:extLst>
              <a:ext uri="{FF2B5EF4-FFF2-40B4-BE49-F238E27FC236}">
                <a16:creationId xmlns:a16="http://schemas.microsoft.com/office/drawing/2014/main" id="{470A040C-9384-44AD-B2C1-64E8C52083DE}"/>
              </a:ext>
            </a:extLst>
          </p:cNvPr>
          <p:cNvSpPr txBox="1"/>
          <p:nvPr/>
        </p:nvSpPr>
        <p:spPr>
          <a:xfrm>
            <a:off x="4089565" y="5075544"/>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7030A0"/>
                </a:solidFill>
              </a:rPr>
              <a:t>R9</a:t>
            </a:r>
          </a:p>
        </p:txBody>
      </p:sp>
      <p:sp>
        <p:nvSpPr>
          <p:cNvPr id="75" name="TextBox 74">
            <a:extLst>
              <a:ext uri="{FF2B5EF4-FFF2-40B4-BE49-F238E27FC236}">
                <a16:creationId xmlns:a16="http://schemas.microsoft.com/office/drawing/2014/main" id="{0E14C68C-3EFF-4609-9FB8-EC2CBFC3CD08}"/>
              </a:ext>
            </a:extLst>
          </p:cNvPr>
          <p:cNvSpPr txBox="1"/>
          <p:nvPr/>
        </p:nvSpPr>
        <p:spPr>
          <a:xfrm>
            <a:off x="5012701" y="4829154"/>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7030A0"/>
                </a:solidFill>
              </a:rPr>
              <a:t>R8</a:t>
            </a:r>
          </a:p>
        </p:txBody>
      </p:sp>
      <p:sp>
        <p:nvSpPr>
          <p:cNvPr id="76" name="TextBox 75">
            <a:extLst>
              <a:ext uri="{FF2B5EF4-FFF2-40B4-BE49-F238E27FC236}">
                <a16:creationId xmlns:a16="http://schemas.microsoft.com/office/drawing/2014/main" id="{93086A48-5382-4023-BEB4-26361519FEFB}"/>
              </a:ext>
            </a:extLst>
          </p:cNvPr>
          <p:cNvSpPr txBox="1"/>
          <p:nvPr/>
        </p:nvSpPr>
        <p:spPr>
          <a:xfrm>
            <a:off x="5856946" y="4581128"/>
            <a:ext cx="49858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7030A0"/>
                </a:solidFill>
              </a:rPr>
              <a:t>R7</a:t>
            </a:r>
          </a:p>
        </p:txBody>
      </p:sp>
      <p:cxnSp>
        <p:nvCxnSpPr>
          <p:cNvPr id="54" name="Straight Arrow Connector 53">
            <a:extLst>
              <a:ext uri="{FF2B5EF4-FFF2-40B4-BE49-F238E27FC236}">
                <a16:creationId xmlns:a16="http://schemas.microsoft.com/office/drawing/2014/main" id="{0285D38E-46D4-4C26-95FD-9745875C990C}"/>
              </a:ext>
            </a:extLst>
          </p:cNvPr>
          <p:cNvCxnSpPr>
            <a:cxnSpLocks/>
          </p:cNvCxnSpPr>
          <p:nvPr/>
        </p:nvCxnSpPr>
        <p:spPr>
          <a:xfrm flipH="1">
            <a:off x="4295801" y="3623936"/>
            <a:ext cx="5991201" cy="1821289"/>
          </a:xfrm>
          <a:prstGeom prst="straightConnector1">
            <a:avLst/>
          </a:prstGeom>
          <a:ln>
            <a:solidFill>
              <a:srgbClr val="FF9900"/>
            </a:solidFill>
            <a:tailEnd type="arrow"/>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0BCE9EFE-3B1A-478F-B2F1-B3D6908C47FA}"/>
              </a:ext>
            </a:extLst>
          </p:cNvPr>
          <p:cNvSpPr txBox="1"/>
          <p:nvPr/>
        </p:nvSpPr>
        <p:spPr>
          <a:xfrm>
            <a:off x="1315800" y="2867790"/>
            <a:ext cx="87226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y direction</a:t>
            </a:r>
          </a:p>
        </p:txBody>
      </p:sp>
      <p:sp>
        <p:nvSpPr>
          <p:cNvPr id="67" name="TextBox 66">
            <a:extLst>
              <a:ext uri="{FF2B5EF4-FFF2-40B4-BE49-F238E27FC236}">
                <a16:creationId xmlns:a16="http://schemas.microsoft.com/office/drawing/2014/main" id="{A7CEE0E4-BBF5-422E-BCC9-2B0CC5BB8CA6}"/>
              </a:ext>
            </a:extLst>
          </p:cNvPr>
          <p:cNvSpPr txBox="1"/>
          <p:nvPr/>
        </p:nvSpPr>
        <p:spPr>
          <a:xfrm>
            <a:off x="1326304" y="2338619"/>
            <a:ext cx="87226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CC00CC"/>
                </a:solidFill>
              </a:rPr>
              <a:t>gravity</a:t>
            </a:r>
          </a:p>
          <a:p>
            <a:r>
              <a:rPr lang="en-GB" sz="1100" dirty="0">
                <a:solidFill>
                  <a:srgbClr val="CC00CC"/>
                </a:solidFill>
              </a:rPr>
              <a:t>direction</a:t>
            </a:r>
          </a:p>
        </p:txBody>
      </p:sp>
      <p:cxnSp>
        <p:nvCxnSpPr>
          <p:cNvPr id="78" name="Straight Arrow Connector 77">
            <a:extLst>
              <a:ext uri="{FF2B5EF4-FFF2-40B4-BE49-F238E27FC236}">
                <a16:creationId xmlns:a16="http://schemas.microsoft.com/office/drawing/2014/main" id="{4A0F6D5C-D31E-4F59-9745-FCF70D463782}"/>
              </a:ext>
            </a:extLst>
          </p:cNvPr>
          <p:cNvCxnSpPr>
            <a:cxnSpLocks/>
          </p:cNvCxnSpPr>
          <p:nvPr/>
        </p:nvCxnSpPr>
        <p:spPr>
          <a:xfrm>
            <a:off x="2135561" y="2766446"/>
            <a:ext cx="70377" cy="43670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7D86F3F1-9951-4E98-B303-9DE4813B0556}"/>
              </a:ext>
            </a:extLst>
          </p:cNvPr>
          <p:cNvCxnSpPr>
            <a:cxnSpLocks/>
          </p:cNvCxnSpPr>
          <p:nvPr/>
        </p:nvCxnSpPr>
        <p:spPr>
          <a:xfrm rot="10800000">
            <a:off x="2065184" y="2294528"/>
            <a:ext cx="70377" cy="436709"/>
          </a:xfrm>
          <a:prstGeom prst="straightConnector1">
            <a:avLst/>
          </a:prstGeom>
          <a:ln w="50800" cmpd="tri">
            <a:solidFill>
              <a:srgbClr val="CC00CC"/>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FCCA19A-62B5-491D-B572-3C326648F124}"/>
              </a:ext>
            </a:extLst>
          </p:cNvPr>
          <p:cNvCxnSpPr>
            <a:cxnSpLocks/>
          </p:cNvCxnSpPr>
          <p:nvPr/>
        </p:nvCxnSpPr>
        <p:spPr>
          <a:xfrm flipV="1">
            <a:off x="10287002" y="3203154"/>
            <a:ext cx="19049" cy="414156"/>
          </a:xfrm>
          <a:prstGeom prst="straightConnector1">
            <a:avLst/>
          </a:prstGeom>
          <a:ln>
            <a:solidFill>
              <a:srgbClr val="FF99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35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EndCap</a:t>
            </a:r>
            <a:r>
              <a:rPr lang="en-GB" dirty="0" smtClean="0"/>
              <a:t> services</a:t>
            </a:r>
            <a:endParaRPr lang="en-GB" dirty="0"/>
          </a:p>
        </p:txBody>
      </p:sp>
      <p:pic>
        <p:nvPicPr>
          <p:cNvPr id="4" name="Content Placeholder 3"/>
          <p:cNvPicPr>
            <a:picLocks noGrp="1" noChangeAspect="1"/>
          </p:cNvPicPr>
          <p:nvPr>
            <p:ph idx="1"/>
          </p:nvPr>
        </p:nvPicPr>
        <p:blipFill>
          <a:blip r:embed="rId2"/>
          <a:stretch>
            <a:fillRect/>
          </a:stretch>
        </p:blipFill>
        <p:spPr>
          <a:xfrm>
            <a:off x="1698572" y="2193925"/>
            <a:ext cx="8794856" cy="4024313"/>
          </a:xfrm>
          <a:prstGeom prst="rect">
            <a:avLst/>
          </a:prstGeom>
        </p:spPr>
      </p:pic>
    </p:spTree>
    <p:extLst>
      <p:ext uri="{BB962C8B-B14F-4D97-AF65-F5344CB8AC3E}">
        <p14:creationId xmlns:p14="http://schemas.microsoft.com/office/powerpoint/2010/main" val="159543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Pixel Modules</a:t>
            </a:r>
            <a:endParaRPr lang="en-GB" dirty="0"/>
          </a:p>
        </p:txBody>
      </p:sp>
      <p:sp>
        <p:nvSpPr>
          <p:cNvPr id="3" name="Content Placeholder 2"/>
          <p:cNvSpPr>
            <a:spLocks noGrp="1"/>
          </p:cNvSpPr>
          <p:nvPr>
            <p:ph idx="1"/>
          </p:nvPr>
        </p:nvSpPr>
        <p:spPr>
          <a:xfrm>
            <a:off x="838200" y="1902620"/>
            <a:ext cx="7021749" cy="4351338"/>
          </a:xfrm>
        </p:spPr>
        <p:txBody>
          <a:bodyPr/>
          <a:lstStyle/>
          <a:p>
            <a:r>
              <a:rPr lang="en-GB" dirty="0" smtClean="0"/>
              <a:t>Iterative process – Now on “RD53A”</a:t>
            </a:r>
          </a:p>
          <a:p>
            <a:r>
              <a:rPr lang="en-GB" dirty="0" smtClean="0"/>
              <a:t>Design reasonably mature – A lot of effort in learning from it and ironing out issues ahead of the real thing</a:t>
            </a:r>
          </a:p>
          <a:p>
            <a:r>
              <a:rPr lang="en-GB" dirty="0" smtClean="0"/>
              <a:t>Edinburgh producing a Quality Control plan.</a:t>
            </a:r>
          </a:p>
          <a:p>
            <a:r>
              <a:rPr lang="en-GB" dirty="0" smtClean="0"/>
              <a:t>Intended to be a Hospital site during production – wastage is costly, but production sites don’t have time to stop and diagnose failures. </a:t>
            </a:r>
            <a:endParaRPr lang="en-GB" dirty="0"/>
          </a:p>
        </p:txBody>
      </p:sp>
      <p:pic>
        <p:nvPicPr>
          <p:cNvPr id="4" name="Picture 3"/>
          <p:cNvPicPr>
            <a:picLocks noChangeAspect="1"/>
          </p:cNvPicPr>
          <p:nvPr/>
        </p:nvPicPr>
        <p:blipFill>
          <a:blip r:embed="rId2"/>
          <a:stretch>
            <a:fillRect/>
          </a:stretch>
        </p:blipFill>
        <p:spPr>
          <a:xfrm>
            <a:off x="2065788" y="5103020"/>
            <a:ext cx="4243940" cy="1325563"/>
          </a:xfrm>
          <a:prstGeom prst="rect">
            <a:avLst/>
          </a:prstGeom>
        </p:spPr>
      </p:pic>
      <p:pic>
        <p:nvPicPr>
          <p:cNvPr id="1026" name="Picture 2" descr="https://lh4.googleusercontent.com/5EcOcB-Oz_kbjiLbCe2EgKz8kivLUZYcVt0Z9CPHBPygw--Hl0xPjBwTLgL5KJi5-HQlzJaU1XeE823wXoFuABL5F7Xzai6Kz20Xq0GJF1HWZJfQX-6DG7IJWpXFwaIA2epjiM94O52ojGDc8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6138" y="4259989"/>
            <a:ext cx="2514600" cy="2295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415312" y="1364366"/>
            <a:ext cx="2235593" cy="3073941"/>
          </a:xfrm>
          <a:prstGeom prst="rect">
            <a:avLst/>
          </a:prstGeom>
        </p:spPr>
      </p:pic>
    </p:spTree>
    <p:extLst>
      <p:ext uri="{BB962C8B-B14F-4D97-AF65-F5344CB8AC3E}">
        <p14:creationId xmlns:p14="http://schemas.microsoft.com/office/powerpoint/2010/main" val="808210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04" y="2660852"/>
            <a:ext cx="10515600" cy="1325563"/>
          </a:xfrm>
        </p:spPr>
        <p:txBody>
          <a:bodyPr/>
          <a:lstStyle/>
          <a:p>
            <a:pPr algn="ctr"/>
            <a:r>
              <a:rPr lang="en-GB" dirty="0" smtClean="0"/>
              <a:t>Questions?</a:t>
            </a:r>
            <a:endParaRPr lang="en-GB" dirty="0"/>
          </a:p>
        </p:txBody>
      </p:sp>
    </p:spTree>
    <p:extLst>
      <p:ext uri="{BB962C8B-B14F-4D97-AF65-F5344CB8AC3E}">
        <p14:creationId xmlns:p14="http://schemas.microsoft.com/office/powerpoint/2010/main" val="31451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We can rebuild it. We have the technology.</a:t>
            </a:r>
            <a:endParaRPr lang="en-GB" dirty="0"/>
          </a:p>
        </p:txBody>
      </p:sp>
      <p:sp>
        <p:nvSpPr>
          <p:cNvPr id="3" name="Subtitle 2"/>
          <p:cNvSpPr>
            <a:spLocks noGrp="1"/>
          </p:cNvSpPr>
          <p:nvPr>
            <p:ph type="subTitle" idx="1"/>
          </p:nvPr>
        </p:nvSpPr>
        <p:spPr>
          <a:xfrm>
            <a:off x="1524000" y="4686255"/>
            <a:ext cx="9144000" cy="1655762"/>
          </a:xfrm>
        </p:spPr>
        <p:txBody>
          <a:bodyPr/>
          <a:lstStyle/>
          <a:p>
            <a:pPr algn="ctr"/>
            <a:r>
              <a:rPr lang="en-GB" dirty="0" smtClean="0"/>
              <a:t>Well… Not yet actually. But were getting there!</a:t>
            </a:r>
            <a:endParaRPr lang="en-GB" dirty="0"/>
          </a:p>
        </p:txBody>
      </p:sp>
    </p:spTree>
    <p:extLst>
      <p:ext uri="{BB962C8B-B14F-4D97-AF65-F5344CB8AC3E}">
        <p14:creationId xmlns:p14="http://schemas.microsoft.com/office/powerpoint/2010/main" val="25445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2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8" y="-105105"/>
            <a:ext cx="12192000" cy="6858000"/>
          </a:xfrm>
          <a:prstGeom prst="rect">
            <a:avLst/>
          </a:prstGeom>
        </p:spPr>
      </p:pic>
      <p:sp>
        <p:nvSpPr>
          <p:cNvPr id="5" name="Multiply 4"/>
          <p:cNvSpPr/>
          <p:nvPr/>
        </p:nvSpPr>
        <p:spPr>
          <a:xfrm>
            <a:off x="4807131" y="1946366"/>
            <a:ext cx="8677641" cy="3069771"/>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p:nvSpPr>
        <p:spPr>
          <a:xfrm>
            <a:off x="797216" y="1243726"/>
            <a:ext cx="5203406" cy="4524315"/>
          </a:xfrm>
          <a:prstGeom prst="rect">
            <a:avLst/>
          </a:prstGeom>
        </p:spPr>
        <p:txBody>
          <a:bodyPr wrap="square">
            <a:spAutoFit/>
          </a:bodyPr>
          <a:lstStyle/>
          <a:p>
            <a:pPr algn="ctr"/>
            <a:r>
              <a:rPr lang="en-US" sz="7200" b="1" dirty="0" smtClean="0">
                <a:ln w="19050">
                  <a:solidFill>
                    <a:schemeClr val="tx1"/>
                  </a:solidFill>
                </a:ln>
                <a:solidFill>
                  <a:schemeClr val="bg1"/>
                </a:solidFill>
                <a:latin typeface="Britannic Bold" panose="020B0903060703020204" pitchFamily="34" charset="0"/>
              </a:rPr>
              <a:t>The Really Expensive Particle Detector</a:t>
            </a:r>
            <a:endParaRPr lang="en-US" sz="7200" b="1" dirty="0">
              <a:ln w="19050">
                <a:solidFill>
                  <a:schemeClr val="tx1"/>
                </a:solidFill>
              </a:ln>
              <a:solidFill>
                <a:schemeClr val="bg1"/>
              </a:solidFill>
              <a:latin typeface="Britannic Bold" panose="020B0903060703020204" pitchFamily="34" charset="0"/>
            </a:endParaRPr>
          </a:p>
        </p:txBody>
      </p:sp>
      <p:sp>
        <p:nvSpPr>
          <p:cNvPr id="11" name="Rectangle 10"/>
          <p:cNvSpPr/>
          <p:nvPr/>
        </p:nvSpPr>
        <p:spPr>
          <a:xfrm>
            <a:off x="2076461" y="1369889"/>
            <a:ext cx="8034190" cy="341632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AKA:</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ATLAS </a:t>
            </a:r>
            <a:r>
              <a:rPr lang="en-US"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ITk</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Upgrade Activities here at Edinburgh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7655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3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1200"/>
                                  </p:stCondLst>
                                  <p:childTnLst>
                                    <p:animEffect transition="out" filter="fade">
                                      <p:cBhvr>
                                        <p:cTn id="14" dur="1300"/>
                                        <p:tgtEl>
                                          <p:spTgt spid="4"/>
                                        </p:tgtEl>
                                      </p:cBhvr>
                                    </p:animEffect>
                                    <p:set>
                                      <p:cBhvr>
                                        <p:cTn id="15" dur="1" fill="hold">
                                          <p:stCondLst>
                                            <p:cond delay="12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400"/>
                                        <p:tgtEl>
                                          <p:spTgt spid="5"/>
                                        </p:tgtEl>
                                      </p:cBhvr>
                                    </p:animEffect>
                                    <p:set>
                                      <p:cBhvr>
                                        <p:cTn id="18" dur="1" fill="hold">
                                          <p:stCondLst>
                                            <p:cond delay="23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1300"/>
                                  </p:stCondLst>
                                  <p:childTnLst>
                                    <p:animEffect transition="out" filter="fade">
                                      <p:cBhvr>
                                        <p:cTn id="22" dur="1700"/>
                                        <p:tgtEl>
                                          <p:spTgt spid="10"/>
                                        </p:tgtEl>
                                      </p:cBhvr>
                                    </p:animEffect>
                                    <p:set>
                                      <p:cBhvr>
                                        <p:cTn id="23" dur="1" fill="hold">
                                          <p:stCondLst>
                                            <p:cond delay="16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1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ITk</a:t>
            </a:r>
            <a:r>
              <a:rPr lang="en-GB" dirty="0" smtClean="0"/>
              <a:t> upgrade</a:t>
            </a:r>
            <a:endParaRPr lang="en-GB" dirty="0"/>
          </a:p>
        </p:txBody>
      </p:sp>
      <p:sp>
        <p:nvSpPr>
          <p:cNvPr id="5" name="Content Placeholder 4"/>
          <p:cNvSpPr>
            <a:spLocks noGrp="1"/>
          </p:cNvSpPr>
          <p:nvPr>
            <p:ph idx="1"/>
          </p:nvPr>
        </p:nvSpPr>
        <p:spPr/>
        <p:txBody>
          <a:bodyPr/>
          <a:lstStyle/>
          <a:p>
            <a:r>
              <a:rPr lang="en-GB" dirty="0" smtClean="0"/>
              <a:t>For High Luminosity LHC</a:t>
            </a:r>
          </a:p>
          <a:p>
            <a:r>
              <a:rPr lang="en-GB" dirty="0" smtClean="0"/>
              <a:t>To operate for &gt;10years, accumulating 4000fb-1</a:t>
            </a:r>
          </a:p>
          <a:p>
            <a:r>
              <a:rPr lang="en-GB" dirty="0" smtClean="0"/>
              <a:t>Split into Pixels and Strip detectors</a:t>
            </a:r>
          </a:p>
          <a:p>
            <a:r>
              <a:rPr lang="en-GB" dirty="0" smtClean="0"/>
              <a:t>Institutions world wide</a:t>
            </a:r>
          </a:p>
          <a:p>
            <a:r>
              <a:rPr lang="en-GB" dirty="0" smtClean="0"/>
              <a:t>Pushing the limit of technology</a:t>
            </a:r>
          </a:p>
          <a:p>
            <a:r>
              <a:rPr lang="en-GB" dirty="0" smtClean="0"/>
              <a:t>Extensive design and production qualification required to ensure it works. (until a weasel chews through a cable again…)</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626624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6E5038"/>
              </a:clrFrom>
              <a:clrTo>
                <a:srgbClr val="6E5038">
                  <a:alpha val="0"/>
                </a:srgbClr>
              </a:clrTo>
            </a:clrChange>
            <a:duotone>
              <a:schemeClr val="bg2">
                <a:shade val="45000"/>
                <a:satMod val="135000"/>
              </a:schemeClr>
              <a:prstClr val="white"/>
            </a:duotone>
          </a:blip>
          <a:stretch>
            <a:fillRect/>
          </a:stretch>
        </p:blipFill>
        <p:spPr>
          <a:xfrm>
            <a:off x="4163768" y="1896893"/>
            <a:ext cx="7731322" cy="4406630"/>
          </a:xfrm>
          <a:prstGeom prst="rect">
            <a:avLst/>
          </a:prstGeom>
        </p:spPr>
      </p:pic>
      <p:sp>
        <p:nvSpPr>
          <p:cNvPr id="2" name="Title 1"/>
          <p:cNvSpPr>
            <a:spLocks noGrp="1"/>
          </p:cNvSpPr>
          <p:nvPr>
            <p:ph type="title"/>
          </p:nvPr>
        </p:nvSpPr>
        <p:spPr/>
        <p:txBody>
          <a:bodyPr/>
          <a:lstStyle/>
          <a:p>
            <a:r>
              <a:rPr lang="en-GB" dirty="0" smtClean="0"/>
              <a:t>Edinburgh’s contributors</a:t>
            </a:r>
            <a:endParaRPr lang="en-GB" dirty="0"/>
          </a:p>
        </p:txBody>
      </p:sp>
      <p:sp>
        <p:nvSpPr>
          <p:cNvPr id="3" name="Content Placeholder 2"/>
          <p:cNvSpPr>
            <a:spLocks noGrp="1"/>
          </p:cNvSpPr>
          <p:nvPr>
            <p:ph idx="1"/>
          </p:nvPr>
        </p:nvSpPr>
        <p:spPr/>
        <p:txBody>
          <a:bodyPr/>
          <a:lstStyle/>
          <a:p>
            <a:r>
              <a:rPr lang="en-GB" dirty="0" smtClean="0"/>
              <a:t>Stephan Eisenhardt</a:t>
            </a:r>
          </a:p>
          <a:p>
            <a:r>
              <a:rPr lang="en-GB" dirty="0" smtClean="0"/>
              <a:t>Yanyan Gao</a:t>
            </a:r>
          </a:p>
          <a:p>
            <a:r>
              <a:rPr lang="en-GB" dirty="0" smtClean="0"/>
              <a:t>Bojan Masic</a:t>
            </a:r>
          </a:p>
          <a:p>
            <a:r>
              <a:rPr lang="en-GB" dirty="0" smtClean="0"/>
              <a:t>Chloe </a:t>
            </a:r>
            <a:r>
              <a:rPr lang="en-GB" dirty="0" smtClean="0"/>
              <a:t>Stanton – Me!</a:t>
            </a:r>
            <a:endParaRPr lang="en-GB" dirty="0" smtClean="0"/>
          </a:p>
          <a:p>
            <a:r>
              <a:rPr lang="en-GB" dirty="0" smtClean="0"/>
              <a:t>Owen Shea</a:t>
            </a:r>
          </a:p>
          <a:p>
            <a:r>
              <a:rPr lang="en-GB" dirty="0" smtClean="0"/>
              <a:t>John Webster</a:t>
            </a:r>
          </a:p>
          <a:p>
            <a:r>
              <a:rPr lang="en-GB" dirty="0" smtClean="0"/>
              <a:t>Sinead Farrington</a:t>
            </a:r>
          </a:p>
          <a:p>
            <a:r>
              <a:rPr lang="en-GB" dirty="0" smtClean="0"/>
              <a:t>Michele </a:t>
            </a:r>
            <a:r>
              <a:rPr lang="en-GB" dirty="0" err="1" smtClean="0"/>
              <a:t>Giannelli</a:t>
            </a:r>
            <a:endParaRPr lang="en-GB" dirty="0"/>
          </a:p>
        </p:txBody>
      </p:sp>
    </p:spTree>
    <p:extLst>
      <p:ext uri="{BB962C8B-B14F-4D97-AF65-F5344CB8AC3E}">
        <p14:creationId xmlns:p14="http://schemas.microsoft.com/office/powerpoint/2010/main" val="68306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Breakdown</a:t>
            </a:r>
            <a:endParaRPr lang="en-GB" dirty="0"/>
          </a:p>
        </p:txBody>
      </p:sp>
      <p:sp>
        <p:nvSpPr>
          <p:cNvPr id="3" name="Content Placeholder 2"/>
          <p:cNvSpPr>
            <a:spLocks noGrp="1"/>
          </p:cNvSpPr>
          <p:nvPr>
            <p:ph idx="1"/>
          </p:nvPr>
        </p:nvSpPr>
        <p:spPr/>
        <p:txBody>
          <a:bodyPr/>
          <a:lstStyle/>
          <a:p>
            <a:r>
              <a:rPr lang="en-GB" dirty="0" smtClean="0"/>
              <a:t>Two areas of particular focus for </a:t>
            </a:r>
            <a:r>
              <a:rPr lang="en-GB" dirty="0" smtClean="0"/>
              <a:t>us here in Edinburgh </a:t>
            </a:r>
            <a:r>
              <a:rPr lang="en-GB" dirty="0" smtClean="0"/>
              <a:t>are Pixel Modules and </a:t>
            </a:r>
            <a:r>
              <a:rPr lang="en-GB" dirty="0" smtClean="0"/>
              <a:t>Outer Endcap </a:t>
            </a:r>
            <a:r>
              <a:rPr lang="en-GB" dirty="0" smtClean="0"/>
              <a:t>services (cables, PCBs, routing</a:t>
            </a:r>
            <a:r>
              <a:rPr lang="en-GB" dirty="0"/>
              <a:t>)</a:t>
            </a:r>
            <a:r>
              <a:rPr lang="en-GB" dirty="0" smtClean="0"/>
              <a:t> </a:t>
            </a:r>
          </a:p>
          <a:p>
            <a:r>
              <a:rPr lang="en-GB" dirty="0" smtClean="0"/>
              <a:t>Design work for both of these sub-projects is mature</a:t>
            </a:r>
            <a:r>
              <a:rPr lang="en-GB" dirty="0"/>
              <a:t> </a:t>
            </a:r>
            <a:r>
              <a:rPr lang="en-GB" dirty="0" smtClean="0"/>
              <a:t>– Qualification work is underway</a:t>
            </a:r>
          </a:p>
          <a:p>
            <a:r>
              <a:rPr lang="en-GB" dirty="0" smtClean="0"/>
              <a:t>Planning our Quality Control procedures for when we get to full production is the big issue. Especially as prototypes are rare at this moment, and essentially priceless, so no blowing things up!</a:t>
            </a:r>
          </a:p>
        </p:txBody>
      </p:sp>
    </p:spTree>
    <p:extLst>
      <p:ext uri="{BB962C8B-B14F-4D97-AF65-F5344CB8AC3E}">
        <p14:creationId xmlns:p14="http://schemas.microsoft.com/office/powerpoint/2010/main" val="206170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204" y="528270"/>
            <a:ext cx="11072183" cy="5619611"/>
          </a:xfrm>
          <a:prstGeom prst="rect">
            <a:avLst/>
          </a:prstGeom>
        </p:spPr>
      </p:pic>
      <p:sp>
        <p:nvSpPr>
          <p:cNvPr id="3" name="TextBox 2"/>
          <p:cNvSpPr txBox="1"/>
          <p:nvPr/>
        </p:nvSpPr>
        <p:spPr>
          <a:xfrm>
            <a:off x="490350" y="6217957"/>
            <a:ext cx="4698459" cy="307777"/>
          </a:xfrm>
          <a:prstGeom prst="rect">
            <a:avLst/>
          </a:prstGeom>
          <a:noFill/>
        </p:spPr>
        <p:txBody>
          <a:bodyPr wrap="square" rtlCol="0">
            <a:spAutoFit/>
          </a:bodyPr>
          <a:lstStyle/>
          <a:p>
            <a:r>
              <a:rPr lang="en-GB" sz="1400" dirty="0" smtClean="0"/>
              <a:t>ATL-TDR-030 </a:t>
            </a:r>
            <a:r>
              <a:rPr lang="en-GB" sz="1400" dirty="0"/>
              <a:t>· </a:t>
            </a:r>
            <a:r>
              <a:rPr lang="en-GB" sz="1400" dirty="0" smtClean="0"/>
              <a:t>LHCC-2017-021 Page </a:t>
            </a:r>
            <a:r>
              <a:rPr lang="en-GB" sz="1400" dirty="0" smtClean="0"/>
              <a:t>337</a:t>
            </a:r>
            <a:r>
              <a:rPr lang="en-GB" sz="1400" dirty="0" smtClean="0"/>
              <a:t>  </a:t>
            </a:r>
            <a:endParaRPr lang="en-GB" sz="1400" dirty="0"/>
          </a:p>
        </p:txBody>
      </p:sp>
    </p:spTree>
    <p:extLst>
      <p:ext uri="{BB962C8B-B14F-4D97-AF65-F5344CB8AC3E}">
        <p14:creationId xmlns:p14="http://schemas.microsoft.com/office/powerpoint/2010/main" val="4107921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792369"/>
            <a:ext cx="12422221" cy="7851207"/>
          </a:xfrm>
          <a:prstGeom prst="rect">
            <a:avLst/>
          </a:prstGeom>
        </p:spPr>
      </p:pic>
      <p:sp>
        <p:nvSpPr>
          <p:cNvPr id="5" name="TextBox 4"/>
          <p:cNvSpPr txBox="1"/>
          <p:nvPr/>
        </p:nvSpPr>
        <p:spPr>
          <a:xfrm>
            <a:off x="291829" y="6488668"/>
            <a:ext cx="4698459" cy="307777"/>
          </a:xfrm>
          <a:prstGeom prst="rect">
            <a:avLst/>
          </a:prstGeom>
          <a:noFill/>
        </p:spPr>
        <p:txBody>
          <a:bodyPr wrap="square" rtlCol="0">
            <a:spAutoFit/>
          </a:bodyPr>
          <a:lstStyle/>
          <a:p>
            <a:r>
              <a:rPr lang="en-GB" sz="1400" dirty="0" smtClean="0"/>
              <a:t>ATL-TDR-030 </a:t>
            </a:r>
            <a:r>
              <a:rPr lang="en-GB" sz="1400" dirty="0"/>
              <a:t>· </a:t>
            </a:r>
            <a:r>
              <a:rPr lang="en-GB" sz="1400" dirty="0" smtClean="0"/>
              <a:t>LHCC-2017-021 Page 19  </a:t>
            </a:r>
            <a:endParaRPr lang="en-GB" sz="1400" dirty="0"/>
          </a:p>
        </p:txBody>
      </p:sp>
    </p:spTree>
    <p:extLst>
      <p:ext uri="{BB962C8B-B14F-4D97-AF65-F5344CB8AC3E}">
        <p14:creationId xmlns:p14="http://schemas.microsoft.com/office/powerpoint/2010/main" val="3074234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Endcap Services</a:t>
            </a:r>
            <a:endParaRPr lang="en-GB" dirty="0"/>
          </a:p>
        </p:txBody>
      </p:sp>
      <p:sp>
        <p:nvSpPr>
          <p:cNvPr id="3" name="Content Placeholder 2"/>
          <p:cNvSpPr>
            <a:spLocks noGrp="1"/>
          </p:cNvSpPr>
          <p:nvPr>
            <p:ph idx="1"/>
          </p:nvPr>
        </p:nvSpPr>
        <p:spPr>
          <a:xfrm>
            <a:off x="685800" y="2194560"/>
            <a:ext cx="6689557" cy="4024125"/>
          </a:xfrm>
        </p:spPr>
        <p:txBody>
          <a:bodyPr/>
          <a:lstStyle/>
          <a:p>
            <a:r>
              <a:rPr lang="en-GB" dirty="0" smtClean="0"/>
              <a:t>The </a:t>
            </a:r>
            <a:r>
              <a:rPr lang="en-GB" dirty="0" smtClean="0"/>
              <a:t>modules need Power and data connections to the outside world.</a:t>
            </a:r>
          </a:p>
          <a:p>
            <a:r>
              <a:rPr lang="en-GB" dirty="0" smtClean="0"/>
              <a:t>It’s a heck of a lot of cables…. </a:t>
            </a:r>
          </a:p>
          <a:p>
            <a:r>
              <a:rPr lang="en-GB" dirty="0" smtClean="0"/>
              <a:t>Cables and connectors have got to be radiation hard – cant just go to B&amp;Q</a:t>
            </a:r>
          </a:p>
          <a:p>
            <a:r>
              <a:rPr lang="en-GB" dirty="0" smtClean="0"/>
              <a:t>Were fighting (figuratively) to free up </a:t>
            </a:r>
            <a:r>
              <a:rPr lang="en-GB" dirty="0" smtClean="0"/>
              <a:t>any spare millimetres…</a:t>
            </a:r>
            <a:endParaRPr lang="en-GB" dirty="0" smtClean="0"/>
          </a:p>
          <a:p>
            <a:r>
              <a:rPr lang="en-GB" dirty="0" smtClean="0"/>
              <a:t>Integration is </a:t>
            </a:r>
            <a:r>
              <a:rPr lang="en-GB" dirty="0" smtClean="0"/>
              <a:t>a big issue.</a:t>
            </a:r>
            <a:endParaRPr lang="en-GB" dirty="0"/>
          </a:p>
          <a:p>
            <a:r>
              <a:rPr lang="en-GB" dirty="0" smtClean="0"/>
              <a:t>No substitute for having a tangible mock-up</a:t>
            </a:r>
            <a:r>
              <a:rPr lang="en-GB" dirty="0"/>
              <a:t>.</a:t>
            </a:r>
            <a:endParaRPr lang="en-GB" dirty="0" smtClean="0"/>
          </a:p>
        </p:txBody>
      </p:sp>
      <p:pic>
        <p:nvPicPr>
          <p:cNvPr id="4" name="Picture 3"/>
          <p:cNvPicPr>
            <a:picLocks noChangeAspect="1"/>
          </p:cNvPicPr>
          <p:nvPr/>
        </p:nvPicPr>
        <p:blipFill>
          <a:blip r:embed="rId2"/>
          <a:stretch>
            <a:fillRect/>
          </a:stretch>
        </p:blipFill>
        <p:spPr>
          <a:xfrm>
            <a:off x="7122694" y="2297897"/>
            <a:ext cx="4567147" cy="2635050"/>
          </a:xfrm>
          <a:prstGeom prst="rect">
            <a:avLst/>
          </a:prstGeom>
        </p:spPr>
      </p:pic>
    </p:spTree>
    <p:extLst>
      <p:ext uri="{BB962C8B-B14F-4D97-AF65-F5344CB8AC3E}">
        <p14:creationId xmlns:p14="http://schemas.microsoft.com/office/powerpoint/2010/main" val="1544672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1668</TotalTime>
  <Words>358</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Britannic Bold</vt:lpstr>
      <vt:lpstr>Century Gothic</vt:lpstr>
      <vt:lpstr>Wingdings</vt:lpstr>
      <vt:lpstr>Vapor Trail</vt:lpstr>
      <vt:lpstr>The ATLAS experiment at cern is shut down</vt:lpstr>
      <vt:lpstr>We can rebuild it. We have the technology.</vt:lpstr>
      <vt:lpstr>PowerPoint Presentation</vt:lpstr>
      <vt:lpstr>ITk upgrade</vt:lpstr>
      <vt:lpstr>Edinburgh’s contributors</vt:lpstr>
      <vt:lpstr>Breakdown</vt:lpstr>
      <vt:lpstr>PowerPoint Presentation</vt:lpstr>
      <vt:lpstr>PowerPoint Presentation</vt:lpstr>
      <vt:lpstr>Endcap Services</vt:lpstr>
      <vt:lpstr>PowerPoint Presentation</vt:lpstr>
      <vt:lpstr>EndCap services</vt:lpstr>
      <vt:lpstr>Pixel Modules</vt:lpstr>
      <vt:lpstr>Questions?</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ITkUpgrade Activities at Edinburgh</dc:title>
  <dc:creator>STANTON Chloe</dc:creator>
  <cp:lastModifiedBy>STANTON Chloe</cp:lastModifiedBy>
  <cp:revision>29</cp:revision>
  <dcterms:created xsi:type="dcterms:W3CDTF">2019-12-06T15:43:21Z</dcterms:created>
  <dcterms:modified xsi:type="dcterms:W3CDTF">2019-12-13T11:22:30Z</dcterms:modified>
</cp:coreProperties>
</file>