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420" r:id="rId2"/>
    <p:sldId id="434" r:id="rId3"/>
    <p:sldId id="439" r:id="rId4"/>
    <p:sldId id="435" r:id="rId5"/>
    <p:sldId id="421" r:id="rId6"/>
    <p:sldId id="423" r:id="rId7"/>
    <p:sldId id="425" r:id="rId8"/>
    <p:sldId id="426" r:id="rId9"/>
    <p:sldId id="428" r:id="rId10"/>
    <p:sldId id="429" r:id="rId11"/>
    <p:sldId id="430" r:id="rId12"/>
    <p:sldId id="437" r:id="rId13"/>
    <p:sldId id="438" r:id="rId14"/>
    <p:sldId id="436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accent2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accent2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accent2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accent2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accent2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accent2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accent2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accent2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accent2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351E"/>
    <a:srgbClr val="FFF53A"/>
    <a:srgbClr val="4E9FE1"/>
    <a:srgbClr val="336600"/>
    <a:srgbClr val="3333FF"/>
    <a:srgbClr val="33CC33"/>
    <a:srgbClr val="0066FF"/>
    <a:srgbClr val="FF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32" autoAdjust="0"/>
  </p:normalViewPr>
  <p:slideViewPr>
    <p:cSldViewPr>
      <p:cViewPr>
        <p:scale>
          <a:sx n="99" d="100"/>
          <a:sy n="99" d="100"/>
        </p:scale>
        <p:origin x="-137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4477567-322C-CF49-8AE2-9A5BCB6A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71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63500" dist="38099" dir="2700000" algn="ctr" rotWithShape="0">
              <a:schemeClr val="folHlink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wrap="square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8467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A4E33-0CE9-C544-85AE-273FD9C99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8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960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960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01EF6-19E8-1A4B-9158-F1549C110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1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53A6A-F32C-AA44-98D7-15B3A5663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3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B36D5-7F00-6741-AB45-EBF1E161B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0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11026-647E-E64B-A8F9-105F66430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7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254B5-F0F9-3C42-B8A8-90D18576C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0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C6C88-BCEC-9840-850F-AD5AACFC6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7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A7A0-3AFA-4D46-BEA6-3A9E93D67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05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81F92-8B46-204C-A2E3-27DEBD803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45AF7-558E-BD47-A4AD-D2D60311A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2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FFFF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hlink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48400"/>
            <a:ext cx="838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tx1"/>
                </a:solidFill>
                <a:latin typeface="Comic Sans MS" charset="0"/>
                <a:cs typeface="+mn-cs"/>
              </a:defRPr>
            </a:lvl1pPr>
          </a:lstStyle>
          <a:p>
            <a:pPr>
              <a:defRPr/>
            </a:pPr>
            <a:fld id="{5551DB29-01B0-C040-8323-BA1D98677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Line 14"/>
          <p:cNvSpPr>
            <a:spLocks noChangeShapeType="1"/>
          </p:cNvSpPr>
          <p:nvPr userDrawn="1"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63500" dist="38099" dir="2700000" algn="ctr" rotWithShape="0">
              <a:schemeClr val="folHlink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76" name="Text Box 52"/>
          <p:cNvSpPr txBox="1">
            <a:spLocks noChangeArrowheads="1"/>
          </p:cNvSpPr>
          <p:nvPr userDrawn="1"/>
        </p:nvSpPr>
        <p:spPr bwMode="auto">
          <a:xfrm>
            <a:off x="2628900" y="6507163"/>
            <a:ext cx="3543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buFontTx/>
              <a:buNone/>
              <a:defRPr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S. Farrington, </a:t>
            </a:r>
            <a:r>
              <a:rPr lang="en-GB" sz="1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University of </a:t>
            </a:r>
            <a:r>
              <a:rPr lang="en-GB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Edinburgh</a:t>
            </a:r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457200" y="685800"/>
            <a:ext cx="830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hlink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 sz="2400" b="0" i="0">
          <a:solidFill>
            <a:srgbClr val="333399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000">
          <a:solidFill>
            <a:srgbClr val="0066FF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>
          <a:solidFill>
            <a:srgbClr val="008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opa.events@ed.ac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39975"/>
            <a:ext cx="9144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cs typeface="Times New Roman"/>
              </a:rPr>
              <a:t>Efficient Computing for </a:t>
            </a:r>
            <a:br>
              <a:rPr lang="en-US" b="0" dirty="0" smtClean="0">
                <a:cs typeface="Times New Roman"/>
              </a:rPr>
            </a:br>
            <a:r>
              <a:rPr lang="en-US" b="0" dirty="0" smtClean="0">
                <a:cs typeface="Times New Roman"/>
              </a:rPr>
              <a:t>High Energy Physics</a:t>
            </a:r>
            <a:endParaRPr lang="en-US" sz="2800" b="0" dirty="0"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76200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err="1" smtClean="0">
                <a:cs typeface="+mn-cs"/>
              </a:rPr>
              <a:t>Sinéad</a:t>
            </a:r>
            <a:r>
              <a:rPr lang="en-US" b="0" dirty="0" smtClean="0">
                <a:cs typeface="+mn-cs"/>
              </a:rPr>
              <a:t> Farrington,</a:t>
            </a:r>
            <a:r>
              <a:rPr lang="en-US" b="0" dirty="0">
                <a:cs typeface="+mn-cs"/>
              </a:rPr>
              <a:t> </a:t>
            </a:r>
            <a:r>
              <a:rPr lang="en-US" b="0" dirty="0" err="1" smtClean="0">
                <a:cs typeface="+mn-cs"/>
              </a:rPr>
              <a:t>Conor</a:t>
            </a:r>
            <a:r>
              <a:rPr lang="en-US" b="0" dirty="0" smtClean="0">
                <a:cs typeface="+mn-cs"/>
              </a:rPr>
              <a:t> Fitzpatrick, Dave </a:t>
            </a:r>
            <a:r>
              <a:rPr lang="en-US" b="0" dirty="0" err="1" smtClean="0">
                <a:cs typeface="+mn-cs"/>
              </a:rPr>
              <a:t>Newbold</a:t>
            </a:r>
            <a:endParaRPr lang="en-US" b="0" dirty="0" smtClean="0">
              <a:cs typeface="+mn-cs"/>
            </a:endParaRPr>
          </a:p>
          <a:p>
            <a:pPr eaLnBrk="1" hangingPunct="1">
              <a:defRPr/>
            </a:pPr>
            <a:endParaRPr lang="en-US" b="0" dirty="0">
              <a:cs typeface="+mn-cs"/>
            </a:endParaRPr>
          </a:p>
          <a:p>
            <a:pPr eaLnBrk="1" hangingPunct="1">
              <a:defRPr/>
            </a:pPr>
            <a:endParaRPr lang="en-US" dirty="0">
              <a:solidFill>
                <a:srgbClr val="4E9FE1"/>
              </a:solidFill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9157" t="16666" r="8389" b="13293"/>
          <a:stretch/>
        </p:blipFill>
        <p:spPr>
          <a:xfrm>
            <a:off x="0" y="152400"/>
            <a:ext cx="2590800" cy="11571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403" y="0"/>
            <a:ext cx="2220397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762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3659" y="0"/>
            <a:ext cx="2175656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group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1) Analysis methods (</a:t>
            </a:r>
            <a:r>
              <a:rPr lang="en-US" dirty="0" err="1" smtClean="0"/>
              <a:t>UpROOT</a:t>
            </a:r>
            <a:r>
              <a:rPr lang="en-US" dirty="0" smtClean="0"/>
              <a:t>, etc.)</a:t>
            </a:r>
          </a:p>
          <a:p>
            <a:pPr marL="457200" lvl="1" indent="0">
              <a:buNone/>
            </a:pPr>
            <a:r>
              <a:rPr lang="en-US" dirty="0" smtClean="0"/>
              <a:t>2) Simulation (both fast simulation and approaches to </a:t>
            </a:r>
            <a:r>
              <a:rPr lang="en-US" dirty="0" err="1" smtClean="0"/>
              <a:t>vectorise</a:t>
            </a:r>
            <a:r>
              <a:rPr lang="en-US" dirty="0" smtClean="0"/>
              <a:t> full simulation)</a:t>
            </a:r>
          </a:p>
          <a:p>
            <a:pPr marL="457200" lvl="1" indent="0">
              <a:buNone/>
            </a:pPr>
            <a:r>
              <a:rPr lang="en-US" dirty="0" smtClean="0"/>
              <a:t>3) Generators (adaptation to multi-threaded methods, address negative weights issues </a:t>
            </a:r>
            <a:r>
              <a:rPr lang="mr-IN" dirty="0" smtClean="0"/>
              <a:t>–</a:t>
            </a:r>
            <a:r>
              <a:rPr lang="en-US" dirty="0" smtClean="0"/>
              <a:t> phase space sampling)</a:t>
            </a:r>
          </a:p>
          <a:p>
            <a:pPr marL="457200" lvl="1" indent="0">
              <a:buNone/>
            </a:pPr>
            <a:r>
              <a:rPr lang="en-US" dirty="0" smtClean="0"/>
              <a:t>4) Trigger/Reconstruction</a:t>
            </a:r>
          </a:p>
          <a:p>
            <a:pPr marL="11430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Call for ECHEP working group leaders will be issued following this workshop, feel free to (self-)nominate.</a:t>
            </a:r>
          </a:p>
          <a:p>
            <a:pPr marL="11430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3333FF"/>
                </a:solidFill>
              </a:rPr>
              <a:t>ECHEP as a project should deliver conclusions on all of these areas and the UK needs/capacities/abilities. </a:t>
            </a:r>
            <a:r>
              <a:rPr lang="en-US">
                <a:solidFill>
                  <a:srgbClr val="3333FF"/>
                </a:solidFill>
              </a:rPr>
              <a:t>I</a:t>
            </a:r>
            <a:r>
              <a:rPr lang="en-US" smtClean="0">
                <a:solidFill>
                  <a:srgbClr val="3333FF"/>
                </a:solidFill>
              </a:rPr>
              <a:t>t’s </a:t>
            </a:r>
            <a:r>
              <a:rPr lang="en-US" dirty="0" smtClean="0">
                <a:solidFill>
                  <a:srgbClr val="3333FF"/>
                </a:solidFill>
              </a:rPr>
              <a:t>of course a given that the </a:t>
            </a:r>
            <a:r>
              <a:rPr lang="en-US" dirty="0" err="1" smtClean="0">
                <a:solidFill>
                  <a:srgbClr val="3333FF"/>
                </a:solidFill>
              </a:rPr>
              <a:t>SoI</a:t>
            </a:r>
            <a:r>
              <a:rPr lang="en-US" dirty="0" smtClean="0">
                <a:solidFill>
                  <a:srgbClr val="3333FF"/>
                </a:solidFill>
              </a:rPr>
              <a:t> may be able only to draw on a subset.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53A6A-F32C-AA44-98D7-15B3A5663FA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0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 can get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r>
              <a:rPr lang="en-US" dirty="0" smtClean="0"/>
              <a:t>Volunteer (or nominate) for area co-leader </a:t>
            </a:r>
            <a:r>
              <a:rPr lang="mr-IN" dirty="0" smtClean="0"/>
              <a:t>–</a:t>
            </a:r>
            <a:r>
              <a:rPr lang="en-GB" dirty="0" smtClean="0"/>
              <a:t> </a:t>
            </a:r>
            <a:r>
              <a:rPr lang="en-US" dirty="0" smtClean="0"/>
              <a:t>email will follow with details on the working groups</a:t>
            </a:r>
          </a:p>
          <a:p>
            <a:r>
              <a:rPr lang="en-US" dirty="0" smtClean="0"/>
              <a:t>Follow the mailing list announcements about </a:t>
            </a:r>
            <a:r>
              <a:rPr lang="en-US" dirty="0" err="1" smtClean="0"/>
              <a:t>hackathons</a:t>
            </a:r>
            <a:r>
              <a:rPr lang="en-US" dirty="0" smtClean="0"/>
              <a:t> and mini-meetings</a:t>
            </a:r>
          </a:p>
          <a:p>
            <a:r>
              <a:rPr lang="en-US" dirty="0" smtClean="0"/>
              <a:t>Contribute your knowledge, current work (think about what you’d like to get involved with if not already)</a:t>
            </a:r>
          </a:p>
          <a:p>
            <a:pPr lvl="1"/>
            <a:r>
              <a:rPr lang="en-US" i="1" dirty="0" smtClean="0"/>
              <a:t>Talk to the relevant area leader(s)</a:t>
            </a:r>
          </a:p>
          <a:p>
            <a:r>
              <a:rPr lang="en-US" dirty="0" smtClean="0"/>
              <a:t>Already start thinking about where this can go after the 6 month project is over </a:t>
            </a:r>
            <a:r>
              <a:rPr lang="mr-IN" dirty="0" smtClean="0"/>
              <a:t>–</a:t>
            </a:r>
            <a:r>
              <a:rPr lang="en-US" dirty="0" smtClean="0"/>
              <a:t> what resource would be needed to turn your ideas into something real</a:t>
            </a:r>
          </a:p>
          <a:p>
            <a:pPr lvl="1"/>
            <a:r>
              <a:rPr lang="en-US" dirty="0" smtClean="0"/>
              <a:t>Is the work doable within the six months with resource you already have (your own time</a:t>
            </a:r>
            <a:r>
              <a:rPr lang="mr-IN" dirty="0" smtClean="0"/>
              <a:t>…</a:t>
            </a:r>
            <a:r>
              <a:rPr lang="en-GB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Does it need dedicated funding</a:t>
            </a:r>
          </a:p>
          <a:p>
            <a:pPr lvl="1"/>
            <a:r>
              <a:rPr lang="en-US" dirty="0" smtClean="0"/>
              <a:t>What training is needed that you currently can’t access either nationally or internationally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53A6A-F32C-AA44-98D7-15B3A5663FA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3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decisions will be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Davide</a:t>
            </a:r>
            <a:r>
              <a:rPr lang="en-US" dirty="0" smtClean="0"/>
              <a:t> Costanzo will talk tomorrow about the </a:t>
            </a:r>
            <a:r>
              <a:rPr lang="en-US" dirty="0" err="1" smtClean="0"/>
              <a:t>SoI</a:t>
            </a:r>
            <a:r>
              <a:rPr lang="en-US" dirty="0" smtClean="0"/>
              <a:t> compilation process</a:t>
            </a:r>
          </a:p>
          <a:p>
            <a:r>
              <a:rPr lang="en-US" dirty="0" smtClean="0"/>
              <a:t>This workshop, and ECHEP in general, is intended to generate the technical discussion that will lead to the proposal</a:t>
            </a:r>
          </a:p>
          <a:p>
            <a:r>
              <a:rPr lang="en-US" dirty="0" smtClean="0"/>
              <a:t>Talk to your area leader, propose ideas, demonstrate work done/activity planned</a:t>
            </a:r>
          </a:p>
          <a:p>
            <a:r>
              <a:rPr lang="en-US" dirty="0" smtClean="0"/>
              <a:t>Decision making: area leaders, Costanzo, </a:t>
            </a:r>
            <a:r>
              <a:rPr lang="en-US" dirty="0" err="1" smtClean="0"/>
              <a:t>SoI</a:t>
            </a:r>
            <a:r>
              <a:rPr lang="en-US" dirty="0" smtClean="0"/>
              <a:t>/future bids Advisory Board (UK experiment PIs + </a:t>
            </a:r>
            <a:r>
              <a:rPr lang="en-US" dirty="0" err="1" smtClean="0"/>
              <a:t>GridPP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53A6A-F32C-AA44-98D7-15B3A5663FA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2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Legacy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aim for this to be a productive six months</a:t>
            </a:r>
          </a:p>
          <a:p>
            <a:pPr lvl="1"/>
            <a:r>
              <a:rPr lang="en-US" dirty="0" smtClean="0"/>
              <a:t>And a productive workshop, with a second to follow in six months time</a:t>
            </a:r>
          </a:p>
          <a:p>
            <a:r>
              <a:rPr lang="en-US" dirty="0" smtClean="0"/>
              <a:t>We should aim for ECHEP to be a project that delivers our best ideas on what needs to be done next</a:t>
            </a:r>
          </a:p>
          <a:p>
            <a:pPr lvl="1"/>
            <a:r>
              <a:rPr lang="en-US" dirty="0" smtClean="0"/>
              <a:t>Define benchmarks</a:t>
            </a:r>
          </a:p>
          <a:p>
            <a:pPr lvl="1"/>
            <a:r>
              <a:rPr lang="en-US" dirty="0" smtClean="0"/>
              <a:t>Proofs of principle within the six months where possible</a:t>
            </a:r>
          </a:p>
          <a:p>
            <a:pPr lvl="1"/>
            <a:r>
              <a:rPr lang="en-US" dirty="0" smtClean="0"/>
              <a:t>Full engagement with industry and international colleagues</a:t>
            </a:r>
          </a:p>
          <a:p>
            <a:pPr lvl="2"/>
            <a:r>
              <a:rPr lang="en-US" dirty="0" smtClean="0"/>
              <a:t>A warm welcome to those joining us for this workshop, thank you</a:t>
            </a:r>
          </a:p>
          <a:p>
            <a:pPr lvl="1"/>
            <a:r>
              <a:rPr lang="en-US" dirty="0" err="1"/>
              <a:t>M</a:t>
            </a:r>
            <a:r>
              <a:rPr lang="en-US" dirty="0" err="1" smtClean="0"/>
              <a:t>aximised</a:t>
            </a:r>
            <a:r>
              <a:rPr lang="en-US" dirty="0" smtClean="0"/>
              <a:t> scientific output in the HL-LHC era is the ultimate and overarching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53A6A-F32C-AA44-98D7-15B3A5663FA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Arrangements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Coffee and lunch breaks on the concourse, outside Lecture Theatre A</a:t>
            </a:r>
          </a:p>
          <a:p>
            <a:r>
              <a:rPr lang="en-US" dirty="0" smtClean="0"/>
              <a:t>Café is nearby on this floor; coffee machine is available in the Higgs Centre for Theoretical Physics on the 4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</a:p>
          <a:p>
            <a:r>
              <a:rPr lang="en-US" dirty="0" smtClean="0"/>
              <a:t>Dinner this evening is at </a:t>
            </a:r>
            <a:r>
              <a:rPr lang="en-US" dirty="0" err="1" smtClean="0"/>
              <a:t>Howies</a:t>
            </a:r>
            <a:r>
              <a:rPr lang="en-US" dirty="0" smtClean="0"/>
              <a:t> restaurant, Victoria Street at 8.15pm, see email from </a:t>
            </a:r>
            <a:r>
              <a:rPr lang="en-US" dirty="0" smtClean="0">
                <a:hlinkClick r:id="rId2"/>
              </a:rPr>
              <a:t>sopa.events@ed.ac.uk</a:t>
            </a:r>
            <a:r>
              <a:rPr lang="en-US" dirty="0" smtClean="0"/>
              <a:t> with directions</a:t>
            </a:r>
          </a:p>
          <a:p>
            <a:pPr lvl="1"/>
            <a:r>
              <a:rPr lang="en-US" dirty="0" smtClean="0"/>
              <a:t>Nearby pubs The Bow Bar (opposite), Deacon </a:t>
            </a:r>
            <a:r>
              <a:rPr lang="en-US" dirty="0" err="1" smtClean="0"/>
              <a:t>Brodie’s</a:t>
            </a:r>
            <a:r>
              <a:rPr lang="en-US" dirty="0" smtClean="0"/>
              <a:t>, Doctors, many</a:t>
            </a:r>
            <a:r>
              <a:rPr lang="mr-IN" dirty="0" smtClean="0"/>
              <a:t>…</a:t>
            </a:r>
            <a:endParaRPr lang="en-GB" dirty="0"/>
          </a:p>
          <a:p>
            <a:r>
              <a:rPr lang="en-GB" dirty="0" smtClean="0"/>
              <a:t>Taxi sign-up sheets will be available tomorrow for airport/station</a:t>
            </a:r>
          </a:p>
          <a:p>
            <a:r>
              <a:rPr lang="en-GB" dirty="0" smtClean="0"/>
              <a:t>Let Sinead or </a:t>
            </a:r>
            <a:r>
              <a:rPr lang="en-GB" dirty="0" err="1" smtClean="0"/>
              <a:t>sopa.events@ed.ac.uk</a:t>
            </a:r>
            <a:r>
              <a:rPr lang="en-GB" dirty="0" smtClean="0"/>
              <a:t> know if you have any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53A6A-F32C-AA44-98D7-15B3A5663FA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12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computing challenges lie ahead</a:t>
            </a:r>
          </a:p>
          <a:p>
            <a:pPr lvl="1"/>
            <a:r>
              <a:rPr lang="en-US" dirty="0" smtClean="0"/>
              <a:t>Price per CPU performance has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been in decline and will continue to be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53A6A-F32C-AA44-98D7-15B3A5663F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438400"/>
            <a:ext cx="53086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26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Particle physics in the HL-LHC era will generate unprecedented datasets, to deliver unprecedented precision and searches</a:t>
            </a:r>
          </a:p>
          <a:p>
            <a:r>
              <a:rPr lang="en-US" dirty="0" smtClean="0"/>
              <a:t>We must prepare ourselves for that era, equipping ourselves with techniques that </a:t>
            </a:r>
            <a:r>
              <a:rPr lang="en-US" dirty="0" err="1" smtClean="0"/>
              <a:t>optimise</a:t>
            </a:r>
            <a:r>
              <a:rPr lang="en-US" dirty="0" smtClean="0"/>
              <a:t> the use of available methods in order to give us </a:t>
            </a:r>
            <a:r>
              <a:rPr lang="en-US" i="1" dirty="0" smtClean="0"/>
              <a:t>the best capacity to exploit fully the scientific opportunity</a:t>
            </a:r>
            <a:r>
              <a:rPr lang="en-US" dirty="0" smtClean="0"/>
              <a:t> of the HL-LHC- era particle physics experiments</a:t>
            </a:r>
          </a:p>
          <a:p>
            <a:pPr lvl="1"/>
            <a:r>
              <a:rPr lang="en-US" dirty="0" smtClean="0"/>
              <a:t>First we must equip ourselves with proofs of principle, define figures of merit, and demonstrate where gains are achievable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53A6A-F32C-AA44-98D7-15B3A5663FA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6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... in Edinburgh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1960s</a:t>
            </a:r>
            <a:r>
              <a:rPr lang="en-US" dirty="0"/>
              <a:t>: established the first AI department in the UK</a:t>
            </a:r>
          </a:p>
          <a:p>
            <a:r>
              <a:rPr lang="en-US" dirty="0"/>
              <a:t>1980s: pioneered parallel computing, established EPCC</a:t>
            </a:r>
          </a:p>
          <a:p>
            <a:r>
              <a:rPr lang="en-US" dirty="0"/>
              <a:t>1990s: EPCC won contract to provide UK academic HPC services, which continue to this day with ARCHER2</a:t>
            </a:r>
          </a:p>
          <a:p>
            <a:r>
              <a:rPr lang="en-US" dirty="0"/>
              <a:t>2000s: hosted national e-science </a:t>
            </a:r>
            <a:r>
              <a:rPr lang="en-US" dirty="0" err="1"/>
              <a:t>centre</a:t>
            </a:r>
            <a:r>
              <a:rPr lang="en-US" dirty="0"/>
              <a:t>, co-designed QCD machines and </a:t>
            </a:r>
            <a:r>
              <a:rPr lang="en-US" dirty="0" err="1"/>
              <a:t>BlueGene</a:t>
            </a:r>
            <a:r>
              <a:rPr lang="en-US" dirty="0"/>
              <a:t> with IBM</a:t>
            </a:r>
          </a:p>
          <a:p>
            <a:r>
              <a:rPr lang="en-US" dirty="0"/>
              <a:t>2010s: co-founded the Alan Turing Institute and won £600M DDI </a:t>
            </a:r>
            <a:r>
              <a:rPr lang="en-US" dirty="0" err="1"/>
              <a:t>programme</a:t>
            </a:r>
            <a:r>
              <a:rPr lang="en-US" dirty="0"/>
              <a:t> as part of </a:t>
            </a:r>
            <a:r>
              <a:rPr lang="en-US" dirty="0" smtClean="0"/>
              <a:t>the City </a:t>
            </a:r>
            <a:r>
              <a:rPr lang="en-US" dirty="0"/>
              <a:t>Deal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... not an inappropriate place to face the future in computing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53A6A-F32C-AA44-98D7-15B3A5663FA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396335"/>
            <a:ext cx="1980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R.D. </a:t>
            </a:r>
            <a:r>
              <a:rPr lang="en-US" dirty="0" err="1" smtClean="0"/>
              <a:t>Kenway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3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ECHEP Project (6 months)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686800" cy="5181600"/>
          </a:xfrm>
        </p:spPr>
        <p:txBody>
          <a:bodyPr/>
          <a:lstStyle/>
          <a:p>
            <a:r>
              <a:rPr lang="en-US" dirty="0" smtClean="0"/>
              <a:t>Discuss the challenges of the HEP software stack (focused on HL-LHC but others welcome</a:t>
            </a:r>
            <a:r>
              <a:rPr lang="en-US" dirty="0"/>
              <a:t>) (</a:t>
            </a:r>
            <a:r>
              <a:rPr lang="en-US" dirty="0">
                <a:solidFill>
                  <a:srgbClr val="33CC33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en-US" dirty="0">
                <a:solidFill>
                  <a:srgbClr val="33CC33"/>
                </a:solidFill>
              </a:rPr>
              <a:t>here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Inform ourselves on alternative architectures </a:t>
            </a:r>
          </a:p>
          <a:p>
            <a:pPr lvl="1"/>
            <a:r>
              <a:rPr lang="en-US" dirty="0" smtClean="0"/>
              <a:t>Reach out to industry (</a:t>
            </a:r>
            <a:r>
              <a:rPr lang="en-US" dirty="0" smtClean="0">
                <a:solidFill>
                  <a:srgbClr val="33CC33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en-US" dirty="0" smtClean="0">
                <a:solidFill>
                  <a:srgbClr val="33CC33"/>
                </a:solidFill>
              </a:rPr>
              <a:t>here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Discuss work already done/ongoing to address this, within the UK and internationally</a:t>
            </a:r>
          </a:p>
          <a:p>
            <a:pPr lvl="1"/>
            <a:r>
              <a:rPr lang="en-US" dirty="0" smtClean="0"/>
              <a:t>Engage with existing </a:t>
            </a:r>
            <a:r>
              <a:rPr lang="en-US" dirty="0" err="1" smtClean="0"/>
              <a:t>organisations</a:t>
            </a:r>
            <a:r>
              <a:rPr lang="en-US" dirty="0" smtClean="0"/>
              <a:t> e.g. HSF, IRIS-HEP(</a:t>
            </a:r>
            <a:r>
              <a:rPr lang="en-US" dirty="0" smtClean="0">
                <a:solidFill>
                  <a:srgbClr val="33CC33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en-US" dirty="0" smtClean="0">
                <a:solidFill>
                  <a:srgbClr val="33CC33"/>
                </a:solidFill>
              </a:rPr>
              <a:t>here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Identify proof-of-principle demonstrations of new platforms (</a:t>
            </a:r>
            <a:r>
              <a:rPr lang="en-US" dirty="0" smtClean="0">
                <a:solidFill>
                  <a:srgbClr val="FF0000"/>
                </a:solidFill>
              </a:rPr>
              <a:t>to do, here</a:t>
            </a:r>
            <a:r>
              <a:rPr lang="en-US" dirty="0" smtClean="0"/>
              <a:t>)</a:t>
            </a:r>
          </a:p>
          <a:p>
            <a:pPr marL="342900" lvl="1" indent="-342900">
              <a:buSzPct val="105000"/>
            </a:pPr>
            <a:r>
              <a:rPr lang="en-US" dirty="0" smtClean="0"/>
              <a:t>Form a new community of experts in the UK with international </a:t>
            </a:r>
            <a:r>
              <a:rPr lang="en-US" dirty="0"/>
              <a:t>engagement (</a:t>
            </a:r>
            <a:r>
              <a:rPr lang="en-US" dirty="0">
                <a:solidFill>
                  <a:srgbClr val="33CC33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r>
              <a:rPr lang="en-US" dirty="0">
                <a:solidFill>
                  <a:srgbClr val="33CC33"/>
                </a:solidFill>
              </a:rPr>
              <a:t>here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Requires engaging with, and providing, training opportunities (</a:t>
            </a:r>
            <a:r>
              <a:rPr lang="en-US" dirty="0" smtClean="0">
                <a:solidFill>
                  <a:srgbClr val="FF0000"/>
                </a:solidFill>
              </a:rPr>
              <a:t>to do</a:t>
            </a:r>
            <a:r>
              <a:rPr lang="en-US" dirty="0" smtClean="0"/>
              <a:t>)</a:t>
            </a:r>
          </a:p>
          <a:p>
            <a:r>
              <a:rPr lang="en-US" dirty="0" smtClean="0"/>
              <a:t>Establish working parties, define </a:t>
            </a:r>
            <a:r>
              <a:rPr lang="en-US" dirty="0"/>
              <a:t>deliverables (</a:t>
            </a:r>
            <a:r>
              <a:rPr lang="en-US" dirty="0">
                <a:solidFill>
                  <a:srgbClr val="FF0000"/>
                </a:solidFill>
              </a:rPr>
              <a:t>to do here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Detailed plan and impact strategy for subsequent, ~three year R&amp;D project will be written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53A6A-F32C-AA44-98D7-15B3A5663FA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1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5181600"/>
          </a:xfrm>
        </p:spPr>
        <p:txBody>
          <a:bodyPr/>
          <a:lstStyle/>
          <a:p>
            <a:r>
              <a:rPr lang="en-US" dirty="0" smtClean="0"/>
              <a:t>The software stack</a:t>
            </a:r>
          </a:p>
          <a:p>
            <a:r>
              <a:rPr lang="en-US" dirty="0"/>
              <a:t>International efforts</a:t>
            </a:r>
          </a:p>
          <a:p>
            <a:r>
              <a:rPr lang="en-US" dirty="0" smtClean="0"/>
              <a:t>Generators</a:t>
            </a:r>
          </a:p>
          <a:p>
            <a:r>
              <a:rPr lang="en-US" dirty="0" smtClean="0"/>
              <a:t>Simulation </a:t>
            </a:r>
          </a:p>
          <a:p>
            <a:r>
              <a:rPr lang="en-US" dirty="0" smtClean="0"/>
              <a:t>Trigger and Reconstruction</a:t>
            </a:r>
          </a:p>
          <a:p>
            <a:r>
              <a:rPr lang="en-US" dirty="0" smtClean="0"/>
              <a:t>Analysis codes</a:t>
            </a:r>
          </a:p>
          <a:p>
            <a:r>
              <a:rPr lang="en-US" dirty="0" smtClean="0"/>
              <a:t>Alternative Architectures tech talks</a:t>
            </a:r>
          </a:p>
          <a:p>
            <a:r>
              <a:rPr lang="en-US" dirty="0" smtClean="0"/>
              <a:t>Aiming to draw out existing UK (unique/complementary) expertise and have invited international and industry experts so that we are fully engaged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53A6A-F32C-AA44-98D7-15B3A5663FA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3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other projects + overall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ECHEP is </a:t>
            </a:r>
            <a:r>
              <a:rPr lang="en-US" dirty="0" smtClean="0"/>
              <a:t>funde</a:t>
            </a:r>
            <a:r>
              <a:rPr lang="en-US" dirty="0" smtClean="0"/>
              <a:t>d </a:t>
            </a:r>
            <a:r>
              <a:rPr lang="en-US"/>
              <a:t>to </a:t>
            </a:r>
            <a:r>
              <a:rPr lang="en-US" smtClean="0"/>
              <a:t>inform the </a:t>
            </a:r>
            <a:r>
              <a:rPr lang="en-US" dirty="0" smtClean="0"/>
              <a:t>Statement of Intent STFC submission (PI Costanzo)</a:t>
            </a:r>
          </a:p>
          <a:p>
            <a:pPr lvl="1"/>
            <a:r>
              <a:rPr lang="en-US" dirty="0" smtClean="0"/>
              <a:t>Workshop will help with this as it is &gt;1 month before submission</a:t>
            </a:r>
          </a:p>
          <a:p>
            <a:pPr lvl="1"/>
            <a:r>
              <a:rPr lang="en-US" dirty="0" smtClean="0"/>
              <a:t>Workshop should identify areas where the UK is interested</a:t>
            </a:r>
          </a:p>
          <a:p>
            <a:pPr lvl="2"/>
            <a:r>
              <a:rPr lang="en-US" dirty="0" smtClean="0"/>
              <a:t>Note that UK is also heavily involved and expert in infrastructure which is not a part of the ECHEP project but is a part of the </a:t>
            </a:r>
            <a:r>
              <a:rPr lang="en-US" dirty="0" err="1" smtClean="0"/>
              <a:t>SoI</a:t>
            </a:r>
            <a:endParaRPr lang="en-US" dirty="0" smtClean="0"/>
          </a:p>
          <a:p>
            <a:r>
              <a:rPr lang="en-US" dirty="0" smtClean="0"/>
              <a:t>ECHEP aims to provide substantial content to the PPRP proposal (timing is right as PPRP submission is usually invited around 6 months after </a:t>
            </a:r>
            <a:r>
              <a:rPr lang="en-US" dirty="0" err="1" smtClean="0"/>
              <a:t>SoI</a:t>
            </a:r>
            <a:r>
              <a:rPr lang="en-US" dirty="0" smtClean="0"/>
              <a:t> submission)</a:t>
            </a:r>
          </a:p>
          <a:p>
            <a:pPr lvl="1"/>
            <a:r>
              <a:rPr lang="en-US" dirty="0" smtClean="0"/>
              <a:t>Part of ECHEP’s proposal to the opportunity call, was that it will provide a detailed plan of work for a 3 year R&amp;D project to follow it, together with impact plans</a:t>
            </a:r>
          </a:p>
          <a:p>
            <a:pPr lvl="1"/>
            <a:r>
              <a:rPr lang="en-US" dirty="0" smtClean="0"/>
              <a:t>This needs to be realistic, in the international context and not solve problems in a silo or ignore already-existing solutions</a:t>
            </a:r>
          </a:p>
          <a:p>
            <a:pPr lvl="1"/>
            <a:r>
              <a:rPr lang="en-US" dirty="0" smtClean="0"/>
              <a:t>Cannot be an open-ended wish list, it should be needs-based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53A6A-F32C-AA44-98D7-15B3A5663FA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2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ECHEP will operate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open overview meetings every month to discuss the work of that month, what the 3 funded (at 0.2 FTE) ECHEP PDRAs are doing and the working groups around them</a:t>
            </a:r>
          </a:p>
          <a:p>
            <a:r>
              <a:rPr lang="en-US" dirty="0" err="1" smtClean="0"/>
              <a:t>Hackathons</a:t>
            </a:r>
            <a:r>
              <a:rPr lang="en-US" dirty="0" smtClean="0"/>
              <a:t>/training events/mini-meetings (always open and advertised on our mailing list) to be set up as needed </a:t>
            </a:r>
            <a:r>
              <a:rPr lang="mr-IN" dirty="0" smtClean="0"/>
              <a:t>–</a:t>
            </a:r>
            <a:r>
              <a:rPr lang="en-US" dirty="0" smtClean="0"/>
              <a:t> part of the task of the 3 funded postdocs working 0.2 FTE for 6 months</a:t>
            </a:r>
          </a:p>
          <a:p>
            <a:r>
              <a:rPr lang="en-US" dirty="0" smtClean="0"/>
              <a:t>Set aside time at our first workshop to define concrete deliverables and reporting structure (tomorrow afternoon)</a:t>
            </a:r>
          </a:p>
          <a:p>
            <a:endParaRPr lang="en-US" dirty="0"/>
          </a:p>
          <a:p>
            <a:r>
              <a:rPr lang="en-US" dirty="0" smtClean="0"/>
              <a:t>The people responsible are the PI/Co-I’s/funded PDRAs who will be area co-leaders and we will invite other co-leaders per project area (next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53A6A-F32C-AA44-98D7-15B3A5663FA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the 3 PDRAs who are partially bought out for this project</a:t>
            </a:r>
          </a:p>
          <a:p>
            <a:pPr lvl="1"/>
            <a:r>
              <a:rPr lang="en-US" dirty="0" smtClean="0"/>
              <a:t>Look at work within their collaborations already done to speed-up for HL-LHC era </a:t>
            </a:r>
          </a:p>
          <a:p>
            <a:pPr lvl="1"/>
            <a:r>
              <a:rPr lang="en-US" dirty="0" smtClean="0"/>
              <a:t>Identify mini proofs-of principle</a:t>
            </a:r>
          </a:p>
          <a:p>
            <a:pPr lvl="1"/>
            <a:r>
              <a:rPr lang="en-US" dirty="0" smtClean="0"/>
              <a:t>Train up on methods and computing solutions, talk to industry to achieve this, </a:t>
            </a:r>
            <a:r>
              <a:rPr lang="en-US" dirty="0"/>
              <a:t>and engage with “horizon-scanning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Play an active role in the workshops</a:t>
            </a:r>
          </a:p>
          <a:p>
            <a:pPr lvl="1"/>
            <a:r>
              <a:rPr lang="en-US" dirty="0" err="1" smtClean="0"/>
              <a:t>Organise</a:t>
            </a:r>
            <a:r>
              <a:rPr lang="en-US" dirty="0" smtClean="0"/>
              <a:t> </a:t>
            </a:r>
            <a:r>
              <a:rPr lang="en-US" dirty="0" err="1" smtClean="0"/>
              <a:t>hackathons</a:t>
            </a:r>
            <a:r>
              <a:rPr lang="en-US" dirty="0" smtClean="0"/>
              <a:t> as necessary </a:t>
            </a:r>
          </a:p>
          <a:p>
            <a:pPr lvl="1"/>
            <a:r>
              <a:rPr lang="en-US" dirty="0" smtClean="0"/>
              <a:t>Attend an international workshop during the 6 months with the aim of reporting back to the UK community</a:t>
            </a:r>
          </a:p>
          <a:p>
            <a:pPr lvl="1"/>
            <a:r>
              <a:rPr lang="en-US" dirty="0" smtClean="0"/>
              <a:t>Be a co-leader of one of our identified working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C53A6A-F32C-AA44-98D7-15B3A5663FA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8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33CCFF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hlink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hlink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33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132576</TotalTime>
  <Words>1337</Words>
  <Application>Microsoft Macintosh PowerPoint</Application>
  <PresentationFormat>On-screen Show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Efficient Computing for  High Energy Physics</vt:lpstr>
      <vt:lpstr>Why are we here?</vt:lpstr>
      <vt:lpstr>Why are we here?</vt:lpstr>
      <vt:lpstr>Why are we here?</vt:lpstr>
      <vt:lpstr>Goals of the ECHEP Project (6 months)</vt:lpstr>
      <vt:lpstr>Agenda</vt:lpstr>
      <vt:lpstr>Link to other projects + overall plan</vt:lpstr>
      <vt:lpstr>How ECHEP will operate</vt:lpstr>
      <vt:lpstr>PDRAs</vt:lpstr>
      <vt:lpstr>Working group areas</vt:lpstr>
      <vt:lpstr>How you can get involved</vt:lpstr>
      <vt:lpstr>How decisions will be made</vt:lpstr>
      <vt:lpstr>A Legacy</vt:lpstr>
      <vt:lpstr>Local Arrangements</vt:lpstr>
    </vt:vector>
  </TitlesOfParts>
  <Company>The University of Arizona Physics Dept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Aspects of Jet Reconstruction in Collider Experiments </dc:title>
  <dc:creator>Peter Loch</dc:creator>
  <cp:lastModifiedBy>PPE</cp:lastModifiedBy>
  <cp:revision>1711</cp:revision>
  <dcterms:created xsi:type="dcterms:W3CDTF">2007-09-23T23:21:23Z</dcterms:created>
  <dcterms:modified xsi:type="dcterms:W3CDTF">2020-02-17T08:47:19Z</dcterms:modified>
</cp:coreProperties>
</file>